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2.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3.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Lst>
  <p:notesMasterIdLst>
    <p:notesMasterId r:id="rId44"/>
  </p:notesMasterIdLst>
  <p:handoutMasterIdLst>
    <p:handoutMasterId r:id="rId45"/>
  </p:handoutMasterIdLst>
  <p:sldIdLst>
    <p:sldId id="297" r:id="rId4"/>
    <p:sldId id="403" r:id="rId5"/>
    <p:sldId id="416" r:id="rId6"/>
    <p:sldId id="405" r:id="rId7"/>
    <p:sldId id="337" r:id="rId8"/>
    <p:sldId id="340" r:id="rId9"/>
    <p:sldId id="404" r:id="rId10"/>
    <p:sldId id="407" r:id="rId11"/>
    <p:sldId id="409" r:id="rId12"/>
    <p:sldId id="410" r:id="rId13"/>
    <p:sldId id="414" r:id="rId14"/>
    <p:sldId id="360" r:id="rId15"/>
    <p:sldId id="467" r:id="rId16"/>
    <p:sldId id="468" r:id="rId17"/>
    <p:sldId id="469" r:id="rId18"/>
    <p:sldId id="470" r:id="rId19"/>
    <p:sldId id="471" r:id="rId20"/>
    <p:sldId id="472" r:id="rId21"/>
    <p:sldId id="473" r:id="rId22"/>
    <p:sldId id="454" r:id="rId23"/>
    <p:sldId id="455" r:id="rId24"/>
    <p:sldId id="456" r:id="rId25"/>
    <p:sldId id="466" r:id="rId26"/>
    <p:sldId id="419" r:id="rId27"/>
    <p:sldId id="420" r:id="rId28"/>
    <p:sldId id="421" r:id="rId29"/>
    <p:sldId id="457" r:id="rId30"/>
    <p:sldId id="458" r:id="rId31"/>
    <p:sldId id="459" r:id="rId32"/>
    <p:sldId id="460" r:id="rId33"/>
    <p:sldId id="462" r:id="rId34"/>
    <p:sldId id="465" r:id="rId35"/>
    <p:sldId id="463" r:id="rId36"/>
    <p:sldId id="464" r:id="rId37"/>
    <p:sldId id="424" r:id="rId38"/>
    <p:sldId id="422" r:id="rId39"/>
    <p:sldId id="425" r:id="rId40"/>
    <p:sldId id="426" r:id="rId41"/>
    <p:sldId id="474" r:id="rId42"/>
    <p:sldId id="475" r:id="rId43"/>
  </p:sldIdLst>
  <p:sldSz cx="9144000" cy="6858000" type="screen4x3"/>
  <p:notesSz cx="6718300" cy="9855200"/>
  <p:defaultTextStyle>
    <a:defPPr>
      <a:defRPr lang="ru-RU"/>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1728" y="-112"/>
      </p:cViewPr>
      <p:guideLst>
        <p:guide orient="horz" pos="2160"/>
        <p:guide pos="2880"/>
      </p:guideLst>
    </p:cSldViewPr>
  </p:slideViewPr>
  <p:notesTextViewPr>
    <p:cViewPr>
      <p:scale>
        <a:sx n="1" d="1"/>
        <a:sy n="1" d="1"/>
      </p:scale>
      <p:origin x="0" y="0"/>
    </p:cViewPr>
  </p:notesTextViewPr>
  <p:sorterViewPr>
    <p:cViewPr>
      <p:scale>
        <a:sx n="66" d="100"/>
        <a:sy n="66" d="100"/>
      </p:scale>
      <p:origin x="0" y="3328"/>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1" Type="http://schemas.openxmlformats.org/officeDocument/2006/relationships/image" Target="../media/image99.png"/><Relationship Id="rId2" Type="http://schemas.openxmlformats.org/officeDocument/2006/relationships/image" Target="../media/image100.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DF66C-D46A-4EB5-BA87-7A1DA92FDA7E}" type="doc">
      <dgm:prSet loTypeId="urn:microsoft.com/office/officeart/2005/8/layout/vList4" loCatId="list" qsTypeId="urn:microsoft.com/office/officeart/2005/8/quickstyle/simple3" qsCatId="simple" csTypeId="urn:microsoft.com/office/officeart/2005/8/colors/accent2_2" csCatId="accent2" phldr="1"/>
      <dgm:spPr/>
      <dgm:t>
        <a:bodyPr/>
        <a:lstStyle/>
        <a:p>
          <a:endParaRPr lang="ru-RU"/>
        </a:p>
      </dgm:t>
    </dgm:pt>
    <dgm:pt modelId="{21A28BBD-AA32-4800-845D-B2413D4373B5}">
      <dgm:prSet/>
      <dgm:spPr/>
      <dgm:t>
        <a:bodyPr/>
        <a:lstStyle/>
        <a:p>
          <a:pPr rtl="0">
            <a:spcAft>
              <a:spcPts val="0"/>
            </a:spcAft>
          </a:pPr>
          <a:r>
            <a:rPr lang="en-US" b="1" dirty="0" smtClean="0">
              <a:solidFill>
                <a:srgbClr val="000090"/>
              </a:solidFill>
            </a:rPr>
            <a:t>JINR grid sites of WLCG/</a:t>
          </a:r>
          <a:r>
            <a:rPr lang="en-US" b="1" dirty="0" err="1" smtClean="0">
              <a:solidFill>
                <a:srgbClr val="000090"/>
              </a:solidFill>
            </a:rPr>
            <a:t>EGI</a:t>
          </a:r>
          <a:r>
            <a:rPr lang="en-US" b="1" dirty="0" smtClean="0">
              <a:solidFill>
                <a:srgbClr val="000090"/>
              </a:solidFill>
            </a:rPr>
            <a:t>: Tier-1 for CMS </a:t>
          </a:r>
        </a:p>
        <a:p>
          <a:pPr rtl="0">
            <a:spcAft>
              <a:spcPts val="0"/>
            </a:spcAft>
          </a:pPr>
          <a:r>
            <a:rPr lang="en-US" b="1" dirty="0" smtClean="0">
              <a:solidFill>
                <a:srgbClr val="000090"/>
              </a:solidFill>
            </a:rPr>
            <a:t>Tier-2 for ALICE, ATLAS, CMS, STAR, LHCb, </a:t>
          </a:r>
        </a:p>
        <a:p>
          <a:pPr rtl="0">
            <a:spcAft>
              <a:spcPts val="0"/>
            </a:spcAft>
          </a:pPr>
          <a:r>
            <a:rPr lang="en-US" b="1" dirty="0" smtClean="0">
              <a:solidFill>
                <a:srgbClr val="000090"/>
              </a:solidFill>
            </a:rPr>
            <a:t>BES, biomed, </a:t>
          </a:r>
          <a:r>
            <a:rPr lang="en-US" b="1" dirty="0" err="1" smtClean="0">
              <a:solidFill>
                <a:srgbClr val="000090"/>
              </a:solidFill>
            </a:rPr>
            <a:t>fermilab</a:t>
          </a:r>
          <a:endParaRPr lang="ru-RU" b="1" dirty="0">
            <a:solidFill>
              <a:srgbClr val="000090"/>
            </a:solidFill>
          </a:endParaRPr>
        </a:p>
      </dgm:t>
    </dgm:pt>
    <dgm:pt modelId="{D551136C-DF48-4B22-9C5E-9B753DA42443}" type="parTrans" cxnId="{1A8638B8-5B0F-4871-B5B4-D0D421CCC9ED}">
      <dgm:prSet/>
      <dgm:spPr/>
      <dgm:t>
        <a:bodyPr/>
        <a:lstStyle/>
        <a:p>
          <a:endParaRPr lang="ru-RU"/>
        </a:p>
      </dgm:t>
    </dgm:pt>
    <dgm:pt modelId="{38C0F37F-3A93-4F7E-915E-1C1789A34CF5}" type="sibTrans" cxnId="{1A8638B8-5B0F-4871-B5B4-D0D421CCC9ED}">
      <dgm:prSet/>
      <dgm:spPr/>
      <dgm:t>
        <a:bodyPr/>
        <a:lstStyle/>
        <a:p>
          <a:endParaRPr lang="ru-RU"/>
        </a:p>
      </dgm:t>
    </dgm:pt>
    <dgm:pt modelId="{81CB4E84-77D2-40F0-A59B-E7630374B7C2}">
      <dgm:prSet custT="1"/>
      <dgm:spPr/>
      <dgm:t>
        <a:bodyPr/>
        <a:lstStyle/>
        <a:p>
          <a:pPr rtl="0"/>
          <a:r>
            <a:rPr lang="en-US" sz="1800" b="1" dirty="0" smtClean="0">
              <a:solidFill>
                <a:srgbClr val="000090"/>
              </a:solidFill>
            </a:rPr>
            <a:t>Cloud infrastructure</a:t>
          </a:r>
          <a:endParaRPr lang="ru-RU" sz="1800" b="1" dirty="0">
            <a:solidFill>
              <a:srgbClr val="000090"/>
            </a:solidFill>
          </a:endParaRPr>
        </a:p>
      </dgm:t>
    </dgm:pt>
    <dgm:pt modelId="{6F833E99-B473-4306-9898-94421205246A}" type="parTrans" cxnId="{733ED7FF-8659-41B9-AEC3-2846D593C82F}">
      <dgm:prSet/>
      <dgm:spPr/>
      <dgm:t>
        <a:bodyPr/>
        <a:lstStyle/>
        <a:p>
          <a:endParaRPr lang="ru-RU"/>
        </a:p>
      </dgm:t>
    </dgm:pt>
    <dgm:pt modelId="{6DBBABDF-242E-4B61-88F5-3A8733D5BD29}" type="sibTrans" cxnId="{733ED7FF-8659-41B9-AEC3-2846D593C82F}">
      <dgm:prSet/>
      <dgm:spPr/>
      <dgm:t>
        <a:bodyPr/>
        <a:lstStyle/>
        <a:p>
          <a:endParaRPr lang="ru-RU"/>
        </a:p>
      </dgm:t>
    </dgm:pt>
    <dgm:pt modelId="{F08B7ADB-AE1B-4B97-A238-D0499A11EAC9}">
      <dgm:prSet custT="1"/>
      <dgm:spPr/>
      <dgm:t>
        <a:bodyPr/>
        <a:lstStyle/>
        <a:p>
          <a:pPr rtl="0"/>
          <a:r>
            <a:rPr lang="en-US" sz="1800" b="1" dirty="0" smtClean="0">
              <a:solidFill>
                <a:srgbClr val="000090"/>
              </a:solidFill>
            </a:rPr>
            <a:t>Heterogeneous(CPU + GPU) </a:t>
          </a:r>
        </a:p>
        <a:p>
          <a:pPr rtl="0"/>
          <a:r>
            <a:rPr lang="en-US" sz="1800" b="1" dirty="0" smtClean="0">
              <a:solidFill>
                <a:srgbClr val="000090"/>
              </a:solidFill>
            </a:rPr>
            <a:t>computing cluster HybriLIT</a:t>
          </a:r>
          <a:endParaRPr lang="ru-RU" sz="1800" b="1" dirty="0">
            <a:solidFill>
              <a:srgbClr val="000090"/>
            </a:solidFill>
          </a:endParaRPr>
        </a:p>
      </dgm:t>
    </dgm:pt>
    <dgm:pt modelId="{FCDD78F2-AA51-4C91-8BA4-D0CCCAD6B925}" type="parTrans" cxnId="{8B47400F-9A14-436D-B3F8-255D5D3B85D2}">
      <dgm:prSet/>
      <dgm:spPr/>
      <dgm:t>
        <a:bodyPr/>
        <a:lstStyle/>
        <a:p>
          <a:endParaRPr lang="ru-RU"/>
        </a:p>
      </dgm:t>
    </dgm:pt>
    <dgm:pt modelId="{A952D598-869F-4ABE-8E51-D494149FE820}" type="sibTrans" cxnId="{8B47400F-9A14-436D-B3F8-255D5D3B85D2}">
      <dgm:prSet/>
      <dgm:spPr/>
      <dgm:t>
        <a:bodyPr/>
        <a:lstStyle/>
        <a:p>
          <a:endParaRPr lang="ru-RU"/>
        </a:p>
      </dgm:t>
    </dgm:pt>
    <dgm:pt modelId="{3F9E950F-B003-4615-8FBE-FD605143900D}">
      <dgm:prSet/>
      <dgm:spPr/>
      <dgm:t>
        <a:bodyPr/>
        <a:lstStyle/>
        <a:p>
          <a:pPr rtl="0"/>
          <a:r>
            <a:rPr lang="en-US" b="1" dirty="0" smtClean="0">
              <a:solidFill>
                <a:srgbClr val="000090"/>
              </a:solidFill>
            </a:rPr>
            <a:t>Off-line cluster and storage system for </a:t>
          </a:r>
          <a:r>
            <a:rPr lang="en-US" b="1" dirty="0" err="1" smtClean="0">
              <a:solidFill>
                <a:srgbClr val="000090"/>
              </a:solidFill>
            </a:rPr>
            <a:t>BM@N</a:t>
          </a:r>
          <a:r>
            <a:rPr lang="en-US" b="1" dirty="0" smtClean="0">
              <a:solidFill>
                <a:srgbClr val="000090"/>
              </a:solidFill>
            </a:rPr>
            <a:t>, MPD, </a:t>
          </a:r>
        </a:p>
        <a:p>
          <a:pPr rtl="0"/>
          <a:r>
            <a:rPr lang="en-US" b="1" dirty="0" err="1" smtClean="0">
              <a:solidFill>
                <a:srgbClr val="000090"/>
              </a:solidFill>
            </a:rPr>
            <a:t>SPD</a:t>
          </a:r>
          <a:r>
            <a:rPr lang="en-US" b="1" dirty="0" smtClean="0">
              <a:solidFill>
                <a:srgbClr val="000090"/>
              </a:solidFill>
            </a:rPr>
            <a:t> Storage and computing facilities for local users</a:t>
          </a:r>
          <a:endParaRPr lang="ru-RU" b="1" dirty="0">
            <a:solidFill>
              <a:srgbClr val="000090"/>
            </a:solidFill>
          </a:endParaRPr>
        </a:p>
      </dgm:t>
    </dgm:pt>
    <dgm:pt modelId="{DAAC3379-D32F-4223-9D36-86AC1C6C15B5}" type="parTrans" cxnId="{FFD65960-FA30-4ADA-9147-AF98BE36AC2C}">
      <dgm:prSet/>
      <dgm:spPr/>
      <dgm:t>
        <a:bodyPr/>
        <a:lstStyle/>
        <a:p>
          <a:endParaRPr lang="ru-RU"/>
        </a:p>
      </dgm:t>
    </dgm:pt>
    <dgm:pt modelId="{C7656F9E-027A-4069-9846-22991E893F14}" type="sibTrans" cxnId="{FFD65960-FA30-4ADA-9147-AF98BE36AC2C}">
      <dgm:prSet/>
      <dgm:spPr/>
      <dgm:t>
        <a:bodyPr/>
        <a:lstStyle/>
        <a:p>
          <a:endParaRPr lang="ru-RU"/>
        </a:p>
      </dgm:t>
    </dgm:pt>
    <dgm:pt modelId="{190CB52A-3030-4F1E-A0B4-E8194923A5D7}">
      <dgm:prSet custT="1"/>
      <dgm:spPr/>
      <dgm:t>
        <a:bodyPr/>
        <a:lstStyle/>
        <a:p>
          <a:pPr rtl="0"/>
          <a:r>
            <a:rPr lang="en-US" sz="1800" b="1" dirty="0" smtClean="0">
              <a:solidFill>
                <a:srgbClr val="000090"/>
              </a:solidFill>
            </a:rPr>
            <a:t>Network infrastructure</a:t>
          </a:r>
          <a:endParaRPr lang="ru-RU" sz="1800" b="1" dirty="0">
            <a:solidFill>
              <a:srgbClr val="000090"/>
            </a:solidFill>
          </a:endParaRPr>
        </a:p>
      </dgm:t>
    </dgm:pt>
    <dgm:pt modelId="{29E26F81-DCAE-4F15-AF04-B54FC315522E}" type="parTrans" cxnId="{A8C1A803-6E61-43EA-B610-FA699787729D}">
      <dgm:prSet/>
      <dgm:spPr/>
      <dgm:t>
        <a:bodyPr/>
        <a:lstStyle/>
        <a:p>
          <a:endParaRPr lang="ru-RU"/>
        </a:p>
      </dgm:t>
    </dgm:pt>
    <dgm:pt modelId="{A51DD1FB-0309-4E3A-8D7B-4BB69046D58A}" type="sibTrans" cxnId="{A8C1A803-6E61-43EA-B610-FA699787729D}">
      <dgm:prSet/>
      <dgm:spPr/>
      <dgm:t>
        <a:bodyPr/>
        <a:lstStyle/>
        <a:p>
          <a:endParaRPr lang="ru-RU"/>
        </a:p>
      </dgm:t>
    </dgm:pt>
    <dgm:pt modelId="{96D3BC74-97D5-4BE1-956C-688BCCD26CAF}">
      <dgm:prSet custT="1"/>
      <dgm:spPr/>
      <dgm:t>
        <a:bodyPr/>
        <a:lstStyle/>
        <a:p>
          <a:pPr rtl="0"/>
          <a:r>
            <a:rPr lang="en-US" sz="1800" b="1" dirty="0" smtClean="0">
              <a:solidFill>
                <a:srgbClr val="000090"/>
              </a:solidFill>
            </a:rPr>
            <a:t>Engineering infrastructure</a:t>
          </a:r>
          <a:endParaRPr lang="ru-RU" sz="1800" b="1" dirty="0">
            <a:solidFill>
              <a:srgbClr val="000090"/>
            </a:solidFill>
          </a:endParaRPr>
        </a:p>
      </dgm:t>
    </dgm:pt>
    <dgm:pt modelId="{4C51A61C-F3CD-4FD2-93D1-20B86BA1DFF6}" type="parTrans" cxnId="{2730B1CB-05DF-49C7-8CE0-CA6105BE21F2}">
      <dgm:prSet/>
      <dgm:spPr/>
      <dgm:t>
        <a:bodyPr/>
        <a:lstStyle/>
        <a:p>
          <a:endParaRPr lang="ru-RU"/>
        </a:p>
      </dgm:t>
    </dgm:pt>
    <dgm:pt modelId="{F6040379-62EC-4323-A1F5-C010D0E9CDBB}" type="sibTrans" cxnId="{2730B1CB-05DF-49C7-8CE0-CA6105BE21F2}">
      <dgm:prSet/>
      <dgm:spPr/>
      <dgm:t>
        <a:bodyPr/>
        <a:lstStyle/>
        <a:p>
          <a:endParaRPr lang="ru-RU"/>
        </a:p>
      </dgm:t>
    </dgm:pt>
    <dgm:pt modelId="{DD092CE9-5086-4C49-9EC3-3CD99AFF3DAD}" type="pres">
      <dgm:prSet presAssocID="{78BDF66C-D46A-4EB5-BA87-7A1DA92FDA7E}" presName="linear" presStyleCnt="0">
        <dgm:presLayoutVars>
          <dgm:dir/>
          <dgm:resizeHandles val="exact"/>
        </dgm:presLayoutVars>
      </dgm:prSet>
      <dgm:spPr/>
      <dgm:t>
        <a:bodyPr/>
        <a:lstStyle/>
        <a:p>
          <a:endParaRPr lang="ru-RU"/>
        </a:p>
      </dgm:t>
    </dgm:pt>
    <dgm:pt modelId="{2866D6AB-BBF6-4989-94BE-2BDCCA46C86F}" type="pres">
      <dgm:prSet presAssocID="{21A28BBD-AA32-4800-845D-B2413D4373B5}" presName="comp" presStyleCnt="0"/>
      <dgm:spPr/>
      <dgm:t>
        <a:bodyPr/>
        <a:lstStyle/>
        <a:p>
          <a:endParaRPr lang="ru-RU"/>
        </a:p>
      </dgm:t>
    </dgm:pt>
    <dgm:pt modelId="{E96224BD-4BBA-48D8-B50B-8601686917D5}" type="pres">
      <dgm:prSet presAssocID="{21A28BBD-AA32-4800-845D-B2413D4373B5}" presName="box" presStyleLbl="node1" presStyleIdx="0" presStyleCnt="6" custLinFactNeighborX="893" custLinFactNeighborY="-31636"/>
      <dgm:spPr/>
      <dgm:t>
        <a:bodyPr/>
        <a:lstStyle/>
        <a:p>
          <a:endParaRPr lang="ru-RU"/>
        </a:p>
      </dgm:t>
    </dgm:pt>
    <dgm:pt modelId="{FF226C33-D600-4BE7-A6BA-761EC3E72DE3}" type="pres">
      <dgm:prSet presAssocID="{21A28BBD-AA32-4800-845D-B2413D4373B5}" presName="img" presStyleLbl="fgImgPlace1" presStyleIdx="0" presStyleCnt="6"/>
      <dgm:spPr>
        <a:blipFill rotWithShape="1">
          <a:blip xmlns:r="http://schemas.openxmlformats.org/officeDocument/2006/relationships" r:embed="rId1"/>
          <a:stretch>
            <a:fillRect/>
          </a:stretch>
        </a:blipFill>
      </dgm:spPr>
      <dgm:t>
        <a:bodyPr/>
        <a:lstStyle/>
        <a:p>
          <a:endParaRPr lang="ru-RU"/>
        </a:p>
      </dgm:t>
    </dgm:pt>
    <dgm:pt modelId="{BE0020CA-B7D1-44E1-A6E0-B3A003D17B61}" type="pres">
      <dgm:prSet presAssocID="{21A28BBD-AA32-4800-845D-B2413D4373B5}" presName="text" presStyleLbl="node1" presStyleIdx="0" presStyleCnt="6">
        <dgm:presLayoutVars>
          <dgm:bulletEnabled val="1"/>
        </dgm:presLayoutVars>
      </dgm:prSet>
      <dgm:spPr/>
      <dgm:t>
        <a:bodyPr/>
        <a:lstStyle/>
        <a:p>
          <a:endParaRPr lang="ru-RU"/>
        </a:p>
      </dgm:t>
    </dgm:pt>
    <dgm:pt modelId="{8D679F15-88D9-4D28-9A53-308A360D7A20}" type="pres">
      <dgm:prSet presAssocID="{38C0F37F-3A93-4F7E-915E-1C1789A34CF5}" presName="spacer" presStyleCnt="0"/>
      <dgm:spPr/>
      <dgm:t>
        <a:bodyPr/>
        <a:lstStyle/>
        <a:p>
          <a:endParaRPr lang="ru-RU"/>
        </a:p>
      </dgm:t>
    </dgm:pt>
    <dgm:pt modelId="{87DCA755-3C3D-4B5E-BD14-675C2CF54B75}" type="pres">
      <dgm:prSet presAssocID="{81CB4E84-77D2-40F0-A59B-E7630374B7C2}" presName="comp" presStyleCnt="0"/>
      <dgm:spPr/>
      <dgm:t>
        <a:bodyPr/>
        <a:lstStyle/>
        <a:p>
          <a:endParaRPr lang="ru-RU"/>
        </a:p>
      </dgm:t>
    </dgm:pt>
    <dgm:pt modelId="{2E1A8439-BDF0-436B-83DF-CB6ABC83452F}" type="pres">
      <dgm:prSet presAssocID="{81CB4E84-77D2-40F0-A59B-E7630374B7C2}" presName="box" presStyleLbl="node1" presStyleIdx="1" presStyleCnt="6"/>
      <dgm:spPr/>
      <dgm:t>
        <a:bodyPr/>
        <a:lstStyle/>
        <a:p>
          <a:endParaRPr lang="ru-RU"/>
        </a:p>
      </dgm:t>
    </dgm:pt>
    <dgm:pt modelId="{4B4A1ACE-D766-481C-815A-2E0A3E9AEA53}" type="pres">
      <dgm:prSet presAssocID="{81CB4E84-77D2-40F0-A59B-E7630374B7C2}" presName="img" presStyleLbl="fgImgPlace1" presStyleIdx="1" presStyleCnt="6" custLinFactNeighborY="2997"/>
      <dgm:spPr>
        <a:blipFill rotWithShape="1">
          <a:blip xmlns:r="http://schemas.openxmlformats.org/officeDocument/2006/relationships" r:embed="rId2"/>
          <a:stretch>
            <a:fillRect/>
          </a:stretch>
        </a:blipFill>
      </dgm:spPr>
      <dgm:t>
        <a:bodyPr/>
        <a:lstStyle/>
        <a:p>
          <a:endParaRPr lang="ru-RU"/>
        </a:p>
      </dgm:t>
    </dgm:pt>
    <dgm:pt modelId="{BAA40A98-C0C5-43A8-9EFB-99D41C0E10E3}" type="pres">
      <dgm:prSet presAssocID="{81CB4E84-77D2-40F0-A59B-E7630374B7C2}" presName="text" presStyleLbl="node1" presStyleIdx="1" presStyleCnt="6">
        <dgm:presLayoutVars>
          <dgm:bulletEnabled val="1"/>
        </dgm:presLayoutVars>
      </dgm:prSet>
      <dgm:spPr/>
      <dgm:t>
        <a:bodyPr/>
        <a:lstStyle/>
        <a:p>
          <a:endParaRPr lang="ru-RU"/>
        </a:p>
      </dgm:t>
    </dgm:pt>
    <dgm:pt modelId="{61EA1459-5980-42CE-8964-519C03349865}" type="pres">
      <dgm:prSet presAssocID="{6DBBABDF-242E-4B61-88F5-3A8733D5BD29}" presName="spacer" presStyleCnt="0"/>
      <dgm:spPr/>
      <dgm:t>
        <a:bodyPr/>
        <a:lstStyle/>
        <a:p>
          <a:endParaRPr lang="ru-RU"/>
        </a:p>
      </dgm:t>
    </dgm:pt>
    <dgm:pt modelId="{9E045945-1A5D-4395-9850-90A358402CDC}" type="pres">
      <dgm:prSet presAssocID="{F08B7ADB-AE1B-4B97-A238-D0499A11EAC9}" presName="comp" presStyleCnt="0"/>
      <dgm:spPr/>
      <dgm:t>
        <a:bodyPr/>
        <a:lstStyle/>
        <a:p>
          <a:endParaRPr lang="ru-RU"/>
        </a:p>
      </dgm:t>
    </dgm:pt>
    <dgm:pt modelId="{2C25F93F-CAAE-4619-B6AD-3C6673D90D73}" type="pres">
      <dgm:prSet presAssocID="{F08B7ADB-AE1B-4B97-A238-D0499A11EAC9}" presName="box" presStyleLbl="node1" presStyleIdx="2" presStyleCnt="6"/>
      <dgm:spPr/>
      <dgm:t>
        <a:bodyPr/>
        <a:lstStyle/>
        <a:p>
          <a:endParaRPr lang="ru-RU"/>
        </a:p>
      </dgm:t>
    </dgm:pt>
    <dgm:pt modelId="{0D5C33D3-1E4A-41FE-9C24-547F3B32E167}" type="pres">
      <dgm:prSet presAssocID="{F08B7ADB-AE1B-4B97-A238-D0499A11EAC9}" presName="img" presStyleLbl="fgImgPlace1" presStyleIdx="2" presStyleCnt="6"/>
      <dgm:spPr>
        <a:blipFill rotWithShape="1">
          <a:blip xmlns:r="http://schemas.openxmlformats.org/officeDocument/2006/relationships" r:embed="rId3"/>
          <a:stretch>
            <a:fillRect/>
          </a:stretch>
        </a:blipFill>
      </dgm:spPr>
      <dgm:t>
        <a:bodyPr/>
        <a:lstStyle/>
        <a:p>
          <a:endParaRPr lang="ru-RU"/>
        </a:p>
      </dgm:t>
    </dgm:pt>
    <dgm:pt modelId="{2446BF96-AB2D-4426-A601-F33DD47E24B3}" type="pres">
      <dgm:prSet presAssocID="{F08B7ADB-AE1B-4B97-A238-D0499A11EAC9}" presName="text" presStyleLbl="node1" presStyleIdx="2" presStyleCnt="6">
        <dgm:presLayoutVars>
          <dgm:bulletEnabled val="1"/>
        </dgm:presLayoutVars>
      </dgm:prSet>
      <dgm:spPr/>
      <dgm:t>
        <a:bodyPr/>
        <a:lstStyle/>
        <a:p>
          <a:endParaRPr lang="ru-RU"/>
        </a:p>
      </dgm:t>
    </dgm:pt>
    <dgm:pt modelId="{FBC1A434-29A9-40FD-9B52-E5A5A00A27E8}" type="pres">
      <dgm:prSet presAssocID="{A952D598-869F-4ABE-8E51-D494149FE820}" presName="spacer" presStyleCnt="0"/>
      <dgm:spPr/>
      <dgm:t>
        <a:bodyPr/>
        <a:lstStyle/>
        <a:p>
          <a:endParaRPr lang="ru-RU"/>
        </a:p>
      </dgm:t>
    </dgm:pt>
    <dgm:pt modelId="{2A281510-270E-414F-A5A1-3C359B2504FC}" type="pres">
      <dgm:prSet presAssocID="{3F9E950F-B003-4615-8FBE-FD605143900D}" presName="comp" presStyleCnt="0"/>
      <dgm:spPr/>
      <dgm:t>
        <a:bodyPr/>
        <a:lstStyle/>
        <a:p>
          <a:endParaRPr lang="ru-RU"/>
        </a:p>
      </dgm:t>
    </dgm:pt>
    <dgm:pt modelId="{A4D6B004-3DB2-4DAA-9DDE-D1FCC2578915}" type="pres">
      <dgm:prSet presAssocID="{3F9E950F-B003-4615-8FBE-FD605143900D}" presName="box" presStyleLbl="node1" presStyleIdx="3" presStyleCnt="6"/>
      <dgm:spPr/>
      <dgm:t>
        <a:bodyPr/>
        <a:lstStyle/>
        <a:p>
          <a:endParaRPr lang="ru-RU"/>
        </a:p>
      </dgm:t>
    </dgm:pt>
    <dgm:pt modelId="{4D9895CF-D9E1-4677-83D1-3E6CA93F6C13}" type="pres">
      <dgm:prSet presAssocID="{3F9E950F-B003-4615-8FBE-FD605143900D}" presName="img" presStyleLbl="fgImgPlace1" presStyleIdx="3" presStyleCnt="6"/>
      <dgm:spPr>
        <a:blipFill rotWithShape="1">
          <a:blip xmlns:r="http://schemas.openxmlformats.org/officeDocument/2006/relationships" r:embed="rId4"/>
          <a:stretch>
            <a:fillRect/>
          </a:stretch>
        </a:blipFill>
      </dgm:spPr>
      <dgm:t>
        <a:bodyPr/>
        <a:lstStyle/>
        <a:p>
          <a:endParaRPr lang="ru-RU"/>
        </a:p>
      </dgm:t>
    </dgm:pt>
    <dgm:pt modelId="{C774D94F-C4AC-403C-A64D-89791C7DF1DA}" type="pres">
      <dgm:prSet presAssocID="{3F9E950F-B003-4615-8FBE-FD605143900D}" presName="text" presStyleLbl="node1" presStyleIdx="3" presStyleCnt="6">
        <dgm:presLayoutVars>
          <dgm:bulletEnabled val="1"/>
        </dgm:presLayoutVars>
      </dgm:prSet>
      <dgm:spPr/>
      <dgm:t>
        <a:bodyPr/>
        <a:lstStyle/>
        <a:p>
          <a:endParaRPr lang="ru-RU"/>
        </a:p>
      </dgm:t>
    </dgm:pt>
    <dgm:pt modelId="{8946A800-AA4F-4E6A-B461-7FBF117F418F}" type="pres">
      <dgm:prSet presAssocID="{C7656F9E-027A-4069-9846-22991E893F14}" presName="spacer" presStyleCnt="0"/>
      <dgm:spPr/>
      <dgm:t>
        <a:bodyPr/>
        <a:lstStyle/>
        <a:p>
          <a:endParaRPr lang="ru-RU"/>
        </a:p>
      </dgm:t>
    </dgm:pt>
    <dgm:pt modelId="{CA418E3C-00EB-4CEF-8695-9CC4178CF56A}" type="pres">
      <dgm:prSet presAssocID="{190CB52A-3030-4F1E-A0B4-E8194923A5D7}" presName="comp" presStyleCnt="0"/>
      <dgm:spPr/>
      <dgm:t>
        <a:bodyPr/>
        <a:lstStyle/>
        <a:p>
          <a:endParaRPr lang="ru-RU"/>
        </a:p>
      </dgm:t>
    </dgm:pt>
    <dgm:pt modelId="{B1BF3C8A-8F2B-4FEA-A8EE-E98AA9736CE0}" type="pres">
      <dgm:prSet presAssocID="{190CB52A-3030-4F1E-A0B4-E8194923A5D7}" presName="box" presStyleLbl="node1" presStyleIdx="4" presStyleCnt="6"/>
      <dgm:spPr/>
      <dgm:t>
        <a:bodyPr/>
        <a:lstStyle/>
        <a:p>
          <a:endParaRPr lang="ru-RU"/>
        </a:p>
      </dgm:t>
    </dgm:pt>
    <dgm:pt modelId="{862FBD3A-7244-49AF-9D1C-BAD526FF6124}" type="pres">
      <dgm:prSet presAssocID="{190CB52A-3030-4F1E-A0B4-E8194923A5D7}" presName="img" presStyleLbl="fgImgPlace1" presStyleIdx="4" presStyleCnt="6"/>
      <dgm:spPr>
        <a:blipFill rotWithShape="1">
          <a:blip xmlns:r="http://schemas.openxmlformats.org/officeDocument/2006/relationships" r:embed="rId5"/>
          <a:stretch>
            <a:fillRect/>
          </a:stretch>
        </a:blipFill>
      </dgm:spPr>
      <dgm:t>
        <a:bodyPr/>
        <a:lstStyle/>
        <a:p>
          <a:endParaRPr lang="ru-RU"/>
        </a:p>
      </dgm:t>
    </dgm:pt>
    <dgm:pt modelId="{DA2C92FE-8195-48BD-AD21-E8B46B590046}" type="pres">
      <dgm:prSet presAssocID="{190CB52A-3030-4F1E-A0B4-E8194923A5D7}" presName="text" presStyleLbl="node1" presStyleIdx="4" presStyleCnt="6">
        <dgm:presLayoutVars>
          <dgm:bulletEnabled val="1"/>
        </dgm:presLayoutVars>
      </dgm:prSet>
      <dgm:spPr/>
      <dgm:t>
        <a:bodyPr/>
        <a:lstStyle/>
        <a:p>
          <a:endParaRPr lang="ru-RU"/>
        </a:p>
      </dgm:t>
    </dgm:pt>
    <dgm:pt modelId="{CD15BFA5-AD5D-401F-9D24-7426C53BAED1}" type="pres">
      <dgm:prSet presAssocID="{A51DD1FB-0309-4E3A-8D7B-4BB69046D58A}" presName="spacer" presStyleCnt="0"/>
      <dgm:spPr/>
      <dgm:t>
        <a:bodyPr/>
        <a:lstStyle/>
        <a:p>
          <a:endParaRPr lang="ru-RU"/>
        </a:p>
      </dgm:t>
    </dgm:pt>
    <dgm:pt modelId="{933E8C12-CE3A-4172-A05B-29643B9CB80F}" type="pres">
      <dgm:prSet presAssocID="{96D3BC74-97D5-4BE1-956C-688BCCD26CAF}" presName="comp" presStyleCnt="0"/>
      <dgm:spPr/>
      <dgm:t>
        <a:bodyPr/>
        <a:lstStyle/>
        <a:p>
          <a:endParaRPr lang="ru-RU"/>
        </a:p>
      </dgm:t>
    </dgm:pt>
    <dgm:pt modelId="{7E8E4159-EA59-4D87-94CB-4CABDA8D9B31}" type="pres">
      <dgm:prSet presAssocID="{96D3BC74-97D5-4BE1-956C-688BCCD26CAF}" presName="box" presStyleLbl="node1" presStyleIdx="5" presStyleCnt="6" custLinFactNeighborX="3379" custLinFactNeighborY="4234"/>
      <dgm:spPr/>
      <dgm:t>
        <a:bodyPr/>
        <a:lstStyle/>
        <a:p>
          <a:endParaRPr lang="ru-RU"/>
        </a:p>
      </dgm:t>
    </dgm:pt>
    <dgm:pt modelId="{33212593-3069-4FC5-AD98-FF33381A4158}" type="pres">
      <dgm:prSet presAssocID="{96D3BC74-97D5-4BE1-956C-688BCCD26CAF}" presName="img" presStyleLbl="fgImgPlace1" presStyleIdx="5" presStyleCnt="6"/>
      <dgm:spPr>
        <a:blipFill rotWithShape="1">
          <a:blip xmlns:r="http://schemas.openxmlformats.org/officeDocument/2006/relationships" r:embed="rId6"/>
          <a:stretch>
            <a:fillRect/>
          </a:stretch>
        </a:blipFill>
      </dgm:spPr>
      <dgm:t>
        <a:bodyPr/>
        <a:lstStyle/>
        <a:p>
          <a:endParaRPr lang="ru-RU"/>
        </a:p>
      </dgm:t>
    </dgm:pt>
    <dgm:pt modelId="{21EAF6E8-7106-44D8-912A-BD3B32F3DC5E}" type="pres">
      <dgm:prSet presAssocID="{96D3BC74-97D5-4BE1-956C-688BCCD26CAF}" presName="text" presStyleLbl="node1" presStyleIdx="5" presStyleCnt="6">
        <dgm:presLayoutVars>
          <dgm:bulletEnabled val="1"/>
        </dgm:presLayoutVars>
      </dgm:prSet>
      <dgm:spPr/>
      <dgm:t>
        <a:bodyPr/>
        <a:lstStyle/>
        <a:p>
          <a:endParaRPr lang="ru-RU"/>
        </a:p>
      </dgm:t>
    </dgm:pt>
  </dgm:ptLst>
  <dgm:cxnLst>
    <dgm:cxn modelId="{1FBC4A92-A0DA-7942-BB41-9A2B194003BC}" type="presOf" srcId="{F08B7ADB-AE1B-4B97-A238-D0499A11EAC9}" destId="{2C25F93F-CAAE-4619-B6AD-3C6673D90D73}" srcOrd="0" destOrd="0" presId="urn:microsoft.com/office/officeart/2005/8/layout/vList4"/>
    <dgm:cxn modelId="{A8C1A803-6E61-43EA-B610-FA699787729D}" srcId="{78BDF66C-D46A-4EB5-BA87-7A1DA92FDA7E}" destId="{190CB52A-3030-4F1E-A0B4-E8194923A5D7}" srcOrd="4" destOrd="0" parTransId="{29E26F81-DCAE-4F15-AF04-B54FC315522E}" sibTransId="{A51DD1FB-0309-4E3A-8D7B-4BB69046D58A}"/>
    <dgm:cxn modelId="{1D683BF6-35B7-854B-B846-8E3138F1F622}" type="presOf" srcId="{81CB4E84-77D2-40F0-A59B-E7630374B7C2}" destId="{2E1A8439-BDF0-436B-83DF-CB6ABC83452F}" srcOrd="0" destOrd="0" presId="urn:microsoft.com/office/officeart/2005/8/layout/vList4"/>
    <dgm:cxn modelId="{8184B41B-5BD3-4D4F-BC78-0BFAEF9C21E4}" type="presOf" srcId="{F08B7ADB-AE1B-4B97-A238-D0499A11EAC9}" destId="{2446BF96-AB2D-4426-A601-F33DD47E24B3}" srcOrd="1" destOrd="0" presId="urn:microsoft.com/office/officeart/2005/8/layout/vList4"/>
    <dgm:cxn modelId="{733ED7FF-8659-41B9-AEC3-2846D593C82F}" srcId="{78BDF66C-D46A-4EB5-BA87-7A1DA92FDA7E}" destId="{81CB4E84-77D2-40F0-A59B-E7630374B7C2}" srcOrd="1" destOrd="0" parTransId="{6F833E99-B473-4306-9898-94421205246A}" sibTransId="{6DBBABDF-242E-4B61-88F5-3A8733D5BD29}"/>
    <dgm:cxn modelId="{1A8638B8-5B0F-4871-B5B4-D0D421CCC9ED}" srcId="{78BDF66C-D46A-4EB5-BA87-7A1DA92FDA7E}" destId="{21A28BBD-AA32-4800-845D-B2413D4373B5}" srcOrd="0" destOrd="0" parTransId="{D551136C-DF48-4B22-9C5E-9B753DA42443}" sibTransId="{38C0F37F-3A93-4F7E-915E-1C1789A34CF5}"/>
    <dgm:cxn modelId="{A618C495-ACC7-DF43-A68B-EB645EF400B8}" type="presOf" srcId="{78BDF66C-D46A-4EB5-BA87-7A1DA92FDA7E}" destId="{DD092CE9-5086-4C49-9EC3-3CD99AFF3DAD}" srcOrd="0" destOrd="0" presId="urn:microsoft.com/office/officeart/2005/8/layout/vList4"/>
    <dgm:cxn modelId="{10639F3F-3F4D-3D46-9F53-8335775ECDFF}" type="presOf" srcId="{81CB4E84-77D2-40F0-A59B-E7630374B7C2}" destId="{BAA40A98-C0C5-43A8-9EFB-99D41C0E10E3}" srcOrd="1" destOrd="0" presId="urn:microsoft.com/office/officeart/2005/8/layout/vList4"/>
    <dgm:cxn modelId="{CFFFD9E0-E326-3F48-B01C-2B954833095F}" type="presOf" srcId="{96D3BC74-97D5-4BE1-956C-688BCCD26CAF}" destId="{7E8E4159-EA59-4D87-94CB-4CABDA8D9B31}" srcOrd="0" destOrd="0" presId="urn:microsoft.com/office/officeart/2005/8/layout/vList4"/>
    <dgm:cxn modelId="{8B47400F-9A14-436D-B3F8-255D5D3B85D2}" srcId="{78BDF66C-D46A-4EB5-BA87-7A1DA92FDA7E}" destId="{F08B7ADB-AE1B-4B97-A238-D0499A11EAC9}" srcOrd="2" destOrd="0" parTransId="{FCDD78F2-AA51-4C91-8BA4-D0CCCAD6B925}" sibTransId="{A952D598-869F-4ABE-8E51-D494149FE820}"/>
    <dgm:cxn modelId="{44A8785B-A8CE-8344-AAED-0D5979044B85}" type="presOf" srcId="{190CB52A-3030-4F1E-A0B4-E8194923A5D7}" destId="{B1BF3C8A-8F2B-4FEA-A8EE-E98AA9736CE0}" srcOrd="0" destOrd="0" presId="urn:microsoft.com/office/officeart/2005/8/layout/vList4"/>
    <dgm:cxn modelId="{FFD65960-FA30-4ADA-9147-AF98BE36AC2C}" srcId="{78BDF66C-D46A-4EB5-BA87-7A1DA92FDA7E}" destId="{3F9E950F-B003-4615-8FBE-FD605143900D}" srcOrd="3" destOrd="0" parTransId="{DAAC3379-D32F-4223-9D36-86AC1C6C15B5}" sibTransId="{C7656F9E-027A-4069-9846-22991E893F14}"/>
    <dgm:cxn modelId="{1994ED65-552F-2648-8E76-93758B3EDD3C}" type="presOf" srcId="{96D3BC74-97D5-4BE1-956C-688BCCD26CAF}" destId="{21EAF6E8-7106-44D8-912A-BD3B32F3DC5E}" srcOrd="1" destOrd="0" presId="urn:microsoft.com/office/officeart/2005/8/layout/vList4"/>
    <dgm:cxn modelId="{6345CCA5-5A02-A447-AFBA-2CD16E8CE266}" type="presOf" srcId="{21A28BBD-AA32-4800-845D-B2413D4373B5}" destId="{E96224BD-4BBA-48D8-B50B-8601686917D5}" srcOrd="0" destOrd="0" presId="urn:microsoft.com/office/officeart/2005/8/layout/vList4"/>
    <dgm:cxn modelId="{ABCB928E-CCA4-3141-AAED-E5DF666C8ED2}" type="presOf" srcId="{190CB52A-3030-4F1E-A0B4-E8194923A5D7}" destId="{DA2C92FE-8195-48BD-AD21-E8B46B590046}" srcOrd="1" destOrd="0" presId="urn:microsoft.com/office/officeart/2005/8/layout/vList4"/>
    <dgm:cxn modelId="{8DBA8248-7D58-0441-A9F9-9AEC5523DD33}" type="presOf" srcId="{3F9E950F-B003-4615-8FBE-FD605143900D}" destId="{A4D6B004-3DB2-4DAA-9DDE-D1FCC2578915}" srcOrd="0" destOrd="0" presId="urn:microsoft.com/office/officeart/2005/8/layout/vList4"/>
    <dgm:cxn modelId="{60528FEC-C571-D548-94C3-4A4A762AFB43}" type="presOf" srcId="{21A28BBD-AA32-4800-845D-B2413D4373B5}" destId="{BE0020CA-B7D1-44E1-A6E0-B3A003D17B61}" srcOrd="1" destOrd="0" presId="urn:microsoft.com/office/officeart/2005/8/layout/vList4"/>
    <dgm:cxn modelId="{A1D86857-B4FF-9A4B-B9A5-D6A4F93D6DF5}" type="presOf" srcId="{3F9E950F-B003-4615-8FBE-FD605143900D}" destId="{C774D94F-C4AC-403C-A64D-89791C7DF1DA}" srcOrd="1" destOrd="0" presId="urn:microsoft.com/office/officeart/2005/8/layout/vList4"/>
    <dgm:cxn modelId="{2730B1CB-05DF-49C7-8CE0-CA6105BE21F2}" srcId="{78BDF66C-D46A-4EB5-BA87-7A1DA92FDA7E}" destId="{96D3BC74-97D5-4BE1-956C-688BCCD26CAF}" srcOrd="5" destOrd="0" parTransId="{4C51A61C-F3CD-4FD2-93D1-20B86BA1DFF6}" sibTransId="{F6040379-62EC-4323-A1F5-C010D0E9CDBB}"/>
    <dgm:cxn modelId="{6D840F9F-2C07-4645-AD4B-914FDA531CF4}" type="presParOf" srcId="{DD092CE9-5086-4C49-9EC3-3CD99AFF3DAD}" destId="{2866D6AB-BBF6-4989-94BE-2BDCCA46C86F}" srcOrd="0" destOrd="0" presId="urn:microsoft.com/office/officeart/2005/8/layout/vList4"/>
    <dgm:cxn modelId="{72384D45-ED1C-FE49-8E5B-CFE274ADB7A0}" type="presParOf" srcId="{2866D6AB-BBF6-4989-94BE-2BDCCA46C86F}" destId="{E96224BD-4BBA-48D8-B50B-8601686917D5}" srcOrd="0" destOrd="0" presId="urn:microsoft.com/office/officeart/2005/8/layout/vList4"/>
    <dgm:cxn modelId="{7AA33D48-F88F-2444-BA8D-412B9E0C6109}" type="presParOf" srcId="{2866D6AB-BBF6-4989-94BE-2BDCCA46C86F}" destId="{FF226C33-D600-4BE7-A6BA-761EC3E72DE3}" srcOrd="1" destOrd="0" presId="urn:microsoft.com/office/officeart/2005/8/layout/vList4"/>
    <dgm:cxn modelId="{EF2B04E9-24F9-C047-9C82-AAE59C14FA0F}" type="presParOf" srcId="{2866D6AB-BBF6-4989-94BE-2BDCCA46C86F}" destId="{BE0020CA-B7D1-44E1-A6E0-B3A003D17B61}" srcOrd="2" destOrd="0" presId="urn:microsoft.com/office/officeart/2005/8/layout/vList4"/>
    <dgm:cxn modelId="{9FC61C61-C984-2849-BF4B-67A2F72180E6}" type="presParOf" srcId="{DD092CE9-5086-4C49-9EC3-3CD99AFF3DAD}" destId="{8D679F15-88D9-4D28-9A53-308A360D7A20}" srcOrd="1" destOrd="0" presId="urn:microsoft.com/office/officeart/2005/8/layout/vList4"/>
    <dgm:cxn modelId="{720E03D2-64B2-A24F-82A7-978CB6363D9B}" type="presParOf" srcId="{DD092CE9-5086-4C49-9EC3-3CD99AFF3DAD}" destId="{87DCA755-3C3D-4B5E-BD14-675C2CF54B75}" srcOrd="2" destOrd="0" presId="urn:microsoft.com/office/officeart/2005/8/layout/vList4"/>
    <dgm:cxn modelId="{75CB25DA-48D3-7E45-8E71-BBFBF183E12C}" type="presParOf" srcId="{87DCA755-3C3D-4B5E-BD14-675C2CF54B75}" destId="{2E1A8439-BDF0-436B-83DF-CB6ABC83452F}" srcOrd="0" destOrd="0" presId="urn:microsoft.com/office/officeart/2005/8/layout/vList4"/>
    <dgm:cxn modelId="{41695054-92B3-1A42-96B8-B7003B2B4890}" type="presParOf" srcId="{87DCA755-3C3D-4B5E-BD14-675C2CF54B75}" destId="{4B4A1ACE-D766-481C-815A-2E0A3E9AEA53}" srcOrd="1" destOrd="0" presId="urn:microsoft.com/office/officeart/2005/8/layout/vList4"/>
    <dgm:cxn modelId="{3ABB04D5-8DB3-7242-AD61-AEB5AD0B5CF2}" type="presParOf" srcId="{87DCA755-3C3D-4B5E-BD14-675C2CF54B75}" destId="{BAA40A98-C0C5-43A8-9EFB-99D41C0E10E3}" srcOrd="2" destOrd="0" presId="urn:microsoft.com/office/officeart/2005/8/layout/vList4"/>
    <dgm:cxn modelId="{98E4D202-6F7B-8E46-BDEA-D9A143792A07}" type="presParOf" srcId="{DD092CE9-5086-4C49-9EC3-3CD99AFF3DAD}" destId="{61EA1459-5980-42CE-8964-519C03349865}" srcOrd="3" destOrd="0" presId="urn:microsoft.com/office/officeart/2005/8/layout/vList4"/>
    <dgm:cxn modelId="{3F4E7E18-E9B8-0D4F-9A5E-FE73423A3559}" type="presParOf" srcId="{DD092CE9-5086-4C49-9EC3-3CD99AFF3DAD}" destId="{9E045945-1A5D-4395-9850-90A358402CDC}" srcOrd="4" destOrd="0" presId="urn:microsoft.com/office/officeart/2005/8/layout/vList4"/>
    <dgm:cxn modelId="{B0583DFE-0D6A-7949-B18B-3FE845DC0C16}" type="presParOf" srcId="{9E045945-1A5D-4395-9850-90A358402CDC}" destId="{2C25F93F-CAAE-4619-B6AD-3C6673D90D73}" srcOrd="0" destOrd="0" presId="urn:microsoft.com/office/officeart/2005/8/layout/vList4"/>
    <dgm:cxn modelId="{06B2A517-9881-084F-8748-03C0D34F8180}" type="presParOf" srcId="{9E045945-1A5D-4395-9850-90A358402CDC}" destId="{0D5C33D3-1E4A-41FE-9C24-547F3B32E167}" srcOrd="1" destOrd="0" presId="urn:microsoft.com/office/officeart/2005/8/layout/vList4"/>
    <dgm:cxn modelId="{E2C6A48F-38A4-CE42-BFC1-8D603FAF663D}" type="presParOf" srcId="{9E045945-1A5D-4395-9850-90A358402CDC}" destId="{2446BF96-AB2D-4426-A601-F33DD47E24B3}" srcOrd="2" destOrd="0" presId="urn:microsoft.com/office/officeart/2005/8/layout/vList4"/>
    <dgm:cxn modelId="{FF00962E-7BE7-8541-B81D-458B646BF7B7}" type="presParOf" srcId="{DD092CE9-5086-4C49-9EC3-3CD99AFF3DAD}" destId="{FBC1A434-29A9-40FD-9B52-E5A5A00A27E8}" srcOrd="5" destOrd="0" presId="urn:microsoft.com/office/officeart/2005/8/layout/vList4"/>
    <dgm:cxn modelId="{DE00E071-AEC3-F84F-B677-82F17BFE7745}" type="presParOf" srcId="{DD092CE9-5086-4C49-9EC3-3CD99AFF3DAD}" destId="{2A281510-270E-414F-A5A1-3C359B2504FC}" srcOrd="6" destOrd="0" presId="urn:microsoft.com/office/officeart/2005/8/layout/vList4"/>
    <dgm:cxn modelId="{35DC81C0-3390-1E46-9239-9D98CE0F2727}" type="presParOf" srcId="{2A281510-270E-414F-A5A1-3C359B2504FC}" destId="{A4D6B004-3DB2-4DAA-9DDE-D1FCC2578915}" srcOrd="0" destOrd="0" presId="urn:microsoft.com/office/officeart/2005/8/layout/vList4"/>
    <dgm:cxn modelId="{F8EEE7B0-4385-7243-833E-4C4B4A18B948}" type="presParOf" srcId="{2A281510-270E-414F-A5A1-3C359B2504FC}" destId="{4D9895CF-D9E1-4677-83D1-3E6CA93F6C13}" srcOrd="1" destOrd="0" presId="urn:microsoft.com/office/officeart/2005/8/layout/vList4"/>
    <dgm:cxn modelId="{005A965E-4AC4-E645-98BB-D21096F8555F}" type="presParOf" srcId="{2A281510-270E-414F-A5A1-3C359B2504FC}" destId="{C774D94F-C4AC-403C-A64D-89791C7DF1DA}" srcOrd="2" destOrd="0" presId="urn:microsoft.com/office/officeart/2005/8/layout/vList4"/>
    <dgm:cxn modelId="{53DA3560-F721-2A45-8A91-A964DEEDA874}" type="presParOf" srcId="{DD092CE9-5086-4C49-9EC3-3CD99AFF3DAD}" destId="{8946A800-AA4F-4E6A-B461-7FBF117F418F}" srcOrd="7" destOrd="0" presId="urn:microsoft.com/office/officeart/2005/8/layout/vList4"/>
    <dgm:cxn modelId="{BC554D0A-2FA8-2B40-A73A-3BF868E1E811}" type="presParOf" srcId="{DD092CE9-5086-4C49-9EC3-3CD99AFF3DAD}" destId="{CA418E3C-00EB-4CEF-8695-9CC4178CF56A}" srcOrd="8" destOrd="0" presId="urn:microsoft.com/office/officeart/2005/8/layout/vList4"/>
    <dgm:cxn modelId="{273062D9-6F12-6546-ACC8-7A14F8E0C40A}" type="presParOf" srcId="{CA418E3C-00EB-4CEF-8695-9CC4178CF56A}" destId="{B1BF3C8A-8F2B-4FEA-A8EE-E98AA9736CE0}" srcOrd="0" destOrd="0" presId="urn:microsoft.com/office/officeart/2005/8/layout/vList4"/>
    <dgm:cxn modelId="{83239733-3854-6741-A13E-C0CCAFDD2E35}" type="presParOf" srcId="{CA418E3C-00EB-4CEF-8695-9CC4178CF56A}" destId="{862FBD3A-7244-49AF-9D1C-BAD526FF6124}" srcOrd="1" destOrd="0" presId="urn:microsoft.com/office/officeart/2005/8/layout/vList4"/>
    <dgm:cxn modelId="{F443E757-1A0E-9547-8929-073A73734228}" type="presParOf" srcId="{CA418E3C-00EB-4CEF-8695-9CC4178CF56A}" destId="{DA2C92FE-8195-48BD-AD21-E8B46B590046}" srcOrd="2" destOrd="0" presId="urn:microsoft.com/office/officeart/2005/8/layout/vList4"/>
    <dgm:cxn modelId="{080B266C-F0E3-0642-BB76-84F6118E023B}" type="presParOf" srcId="{DD092CE9-5086-4C49-9EC3-3CD99AFF3DAD}" destId="{CD15BFA5-AD5D-401F-9D24-7426C53BAED1}" srcOrd="9" destOrd="0" presId="urn:microsoft.com/office/officeart/2005/8/layout/vList4"/>
    <dgm:cxn modelId="{0568D999-AD58-AB4B-9CBE-2B5F1601C136}" type="presParOf" srcId="{DD092CE9-5086-4C49-9EC3-3CD99AFF3DAD}" destId="{933E8C12-CE3A-4172-A05B-29643B9CB80F}" srcOrd="10" destOrd="0" presId="urn:microsoft.com/office/officeart/2005/8/layout/vList4"/>
    <dgm:cxn modelId="{95EAD3E0-C4CD-834C-86E8-6728003950F4}" type="presParOf" srcId="{933E8C12-CE3A-4172-A05B-29643B9CB80F}" destId="{7E8E4159-EA59-4D87-94CB-4CABDA8D9B31}" srcOrd="0" destOrd="0" presId="urn:microsoft.com/office/officeart/2005/8/layout/vList4"/>
    <dgm:cxn modelId="{6D4CBB95-917F-FA48-A6F1-538AE08D0A95}" type="presParOf" srcId="{933E8C12-CE3A-4172-A05B-29643B9CB80F}" destId="{33212593-3069-4FC5-AD98-FF33381A4158}" srcOrd="1" destOrd="0" presId="urn:microsoft.com/office/officeart/2005/8/layout/vList4"/>
    <dgm:cxn modelId="{3F46F512-B5CA-8C4D-8B79-75ABC17B867D}" type="presParOf" srcId="{933E8C12-CE3A-4172-A05B-29643B9CB80F}" destId="{21EAF6E8-7106-44D8-912A-BD3B32F3DC5E}"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1475"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05238" y="0"/>
            <a:ext cx="2911475" cy="492125"/>
          </a:xfrm>
          <a:prstGeom prst="rect">
            <a:avLst/>
          </a:prstGeom>
        </p:spPr>
        <p:txBody>
          <a:bodyPr vert="horz" lIns="91440" tIns="45720" rIns="91440" bIns="45720" rtlCol="0"/>
          <a:lstStyle>
            <a:lvl1pPr algn="r">
              <a:defRPr sz="1200"/>
            </a:lvl1pPr>
          </a:lstStyle>
          <a:p>
            <a:fld id="{0DED9D1A-2796-CA4F-A3AC-3FF1313F009D}" type="datetimeFigureOut">
              <a:rPr lang="en-US" smtClean="0"/>
              <a:pPr/>
              <a:t>15.02.17</a:t>
            </a:fld>
            <a:endParaRPr lang="en-US"/>
          </a:p>
        </p:txBody>
      </p:sp>
      <p:sp>
        <p:nvSpPr>
          <p:cNvPr id="4" name="Footer Placeholder 3"/>
          <p:cNvSpPr>
            <a:spLocks noGrp="1"/>
          </p:cNvSpPr>
          <p:nvPr>
            <p:ph type="ftr" sz="quarter" idx="2"/>
          </p:nvPr>
        </p:nvSpPr>
        <p:spPr>
          <a:xfrm>
            <a:off x="0" y="9361488"/>
            <a:ext cx="2911475" cy="4921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05238" y="9361488"/>
            <a:ext cx="2911475" cy="492125"/>
          </a:xfrm>
          <a:prstGeom prst="rect">
            <a:avLst/>
          </a:prstGeom>
        </p:spPr>
        <p:txBody>
          <a:bodyPr vert="horz" lIns="91440" tIns="45720" rIns="91440" bIns="45720" rtlCol="0" anchor="b"/>
          <a:lstStyle>
            <a:lvl1pPr algn="r">
              <a:defRPr sz="1200"/>
            </a:lvl1pPr>
          </a:lstStyle>
          <a:p>
            <a:fld id="{5CB2D3D7-A4F1-AB40-BD90-5F992B4FD880}" type="slidenum">
              <a:rPr lang="en-US" smtClean="0"/>
              <a:pPr/>
              <a:t>‹#›</a:t>
            </a:fld>
            <a:endParaRPr lang="en-US"/>
          </a:p>
        </p:txBody>
      </p:sp>
    </p:spTree>
    <p:extLst>
      <p:ext uri="{BB962C8B-B14F-4D97-AF65-F5344CB8AC3E}">
        <p14:creationId xmlns:p14="http://schemas.microsoft.com/office/powerpoint/2010/main" val="40872692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 name="PlaceHolder 1"/>
          <p:cNvSpPr>
            <a:spLocks noGrp="1"/>
          </p:cNvSpPr>
          <p:nvPr>
            <p:ph type="body"/>
          </p:nvPr>
        </p:nvSpPr>
        <p:spPr>
          <a:xfrm>
            <a:off x="755650" y="5078413"/>
            <a:ext cx="6048375" cy="4811712"/>
          </a:xfrm>
          <a:prstGeom prst="rect">
            <a:avLst/>
          </a:prstGeom>
        </p:spPr>
        <p:txBody>
          <a:bodyPr lIns="0" tIns="0" rIns="0" bIns="0"/>
          <a:lstStyle/>
          <a:p>
            <a:pPr lvl="0"/>
            <a:r>
              <a:rPr lang="en-US" noProof="0"/>
              <a:t>Click to edit the notes format</a:t>
            </a:r>
            <a:endParaRPr noProof="0"/>
          </a:p>
        </p:txBody>
      </p:sp>
      <p:sp>
        <p:nvSpPr>
          <p:cNvPr id="238" name="PlaceHolder 2"/>
          <p:cNvSpPr>
            <a:spLocks noGrp="1"/>
          </p:cNvSpPr>
          <p:nvPr>
            <p:ph type="hdr"/>
          </p:nvPr>
        </p:nvSpPr>
        <p:spPr>
          <a:xfrm>
            <a:off x="0" y="0"/>
            <a:ext cx="3281363" cy="534988"/>
          </a:xfrm>
          <a:prstGeom prst="rect">
            <a:avLst/>
          </a:prstGeom>
        </p:spPr>
        <p:txBody>
          <a:bodyPr lIns="0" tIns="0" rIns="0" bIns="0"/>
          <a:lstStyle>
            <a:lvl1pPr fontAlgn="auto">
              <a:spcBef>
                <a:spcPts val="0"/>
              </a:spcBef>
              <a:spcAft>
                <a:spcPts val="0"/>
              </a:spcAft>
              <a:defRPr sz="1400">
                <a:latin typeface="Times New Roman"/>
                <a:ea typeface="+mn-ea"/>
                <a:cs typeface="+mn-cs"/>
              </a:defRPr>
            </a:lvl1pPr>
          </a:lstStyle>
          <a:p>
            <a:pPr>
              <a:defRPr/>
            </a:pPr>
            <a:r>
              <a:rPr lang="en-US"/>
              <a:t>&lt;header&gt;</a:t>
            </a:r>
            <a:endParaRPr sz="1800">
              <a:latin typeface="+mn-lt"/>
            </a:endParaRPr>
          </a:p>
        </p:txBody>
      </p:sp>
      <p:sp>
        <p:nvSpPr>
          <p:cNvPr id="239" name="PlaceHolder 3"/>
          <p:cNvSpPr>
            <a:spLocks noGrp="1"/>
          </p:cNvSpPr>
          <p:nvPr>
            <p:ph type="dt"/>
          </p:nvPr>
        </p:nvSpPr>
        <p:spPr>
          <a:xfrm>
            <a:off x="4278313" y="0"/>
            <a:ext cx="3281362" cy="534988"/>
          </a:xfrm>
          <a:prstGeom prst="rect">
            <a:avLst/>
          </a:prstGeom>
        </p:spPr>
        <p:txBody>
          <a:bodyPr lIns="0" tIns="0" rIns="0" bIns="0"/>
          <a:lstStyle>
            <a:lvl1pPr algn="r" fontAlgn="auto">
              <a:spcBef>
                <a:spcPts val="0"/>
              </a:spcBef>
              <a:spcAft>
                <a:spcPts val="0"/>
              </a:spcAft>
              <a:defRPr sz="1400">
                <a:latin typeface="Times New Roman"/>
                <a:ea typeface="+mn-ea"/>
                <a:cs typeface="+mn-cs"/>
              </a:defRPr>
            </a:lvl1pPr>
          </a:lstStyle>
          <a:p>
            <a:pPr>
              <a:defRPr/>
            </a:pPr>
            <a:r>
              <a:rPr lang="en-US"/>
              <a:t>&lt;date/time&gt;</a:t>
            </a:r>
            <a:endParaRPr sz="1800">
              <a:latin typeface="+mn-lt"/>
            </a:endParaRPr>
          </a:p>
        </p:txBody>
      </p:sp>
      <p:sp>
        <p:nvSpPr>
          <p:cNvPr id="240" name="PlaceHolder 4"/>
          <p:cNvSpPr>
            <a:spLocks noGrp="1"/>
          </p:cNvSpPr>
          <p:nvPr>
            <p:ph type="ftr"/>
          </p:nvPr>
        </p:nvSpPr>
        <p:spPr>
          <a:xfrm>
            <a:off x="0" y="10156825"/>
            <a:ext cx="3281363" cy="534988"/>
          </a:xfrm>
          <a:prstGeom prst="rect">
            <a:avLst/>
          </a:prstGeom>
        </p:spPr>
        <p:txBody>
          <a:bodyPr lIns="0" tIns="0" rIns="0" bIns="0" anchor="b"/>
          <a:lstStyle>
            <a:lvl1pPr fontAlgn="auto">
              <a:spcBef>
                <a:spcPts val="0"/>
              </a:spcBef>
              <a:spcAft>
                <a:spcPts val="0"/>
              </a:spcAft>
              <a:defRPr sz="1400">
                <a:latin typeface="Times New Roman"/>
                <a:ea typeface="+mn-ea"/>
                <a:cs typeface="+mn-cs"/>
              </a:defRPr>
            </a:lvl1pPr>
          </a:lstStyle>
          <a:p>
            <a:pPr>
              <a:defRPr/>
            </a:pPr>
            <a:r>
              <a:rPr lang="en-US"/>
              <a:t>&lt;footer&gt;</a:t>
            </a:r>
            <a:endParaRPr sz="1800">
              <a:latin typeface="+mn-lt"/>
            </a:endParaRPr>
          </a:p>
        </p:txBody>
      </p:sp>
      <p:sp>
        <p:nvSpPr>
          <p:cNvPr id="241" name="PlaceHolder 5"/>
          <p:cNvSpPr>
            <a:spLocks noGrp="1"/>
          </p:cNvSpPr>
          <p:nvPr>
            <p:ph type="sldNum"/>
          </p:nvPr>
        </p:nvSpPr>
        <p:spPr>
          <a:xfrm>
            <a:off x="4278313" y="10156825"/>
            <a:ext cx="3281362" cy="534988"/>
          </a:xfrm>
          <a:prstGeom prst="rect">
            <a:avLst/>
          </a:prstGeom>
        </p:spPr>
        <p:txBody>
          <a:bodyPr vert="horz" wrap="square" lIns="0" tIns="0" rIns="0" bIns="0" numCol="1" anchor="b" anchorCtr="0" compatLnSpc="1">
            <a:prstTxWarp prst="textNoShape">
              <a:avLst/>
            </a:prstTxWarp>
          </a:bodyPr>
          <a:lstStyle>
            <a:lvl1pPr algn="r">
              <a:defRPr sz="1400" smtClean="0">
                <a:latin typeface="Times New Roman" charset="0"/>
                <a:cs typeface="DejaVu Sans" charset="0"/>
              </a:defRPr>
            </a:lvl1pPr>
          </a:lstStyle>
          <a:p>
            <a:pPr>
              <a:defRPr/>
            </a:pPr>
            <a:fld id="{D480D30B-C354-114B-ADD4-BCC726620090}" type="slidenum">
              <a:rPr lang="en-US"/>
              <a:pPr>
                <a:defRPr/>
              </a:pPr>
              <a:t>‹#›</a:t>
            </a:fld>
            <a:endParaRPr lang="en-US" sz="1800">
              <a:latin typeface="Arial" charset="0"/>
            </a:endParaRPr>
          </a:p>
        </p:txBody>
      </p:sp>
    </p:spTree>
    <p:extLst>
      <p:ext uri="{BB962C8B-B14F-4D97-AF65-F5344CB8AC3E}">
        <p14:creationId xmlns:p14="http://schemas.microsoft.com/office/powerpoint/2010/main" val="421876604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charset="0"/>
        <a:cs typeface="+mn-cs"/>
      </a:defRPr>
    </a:lvl1pPr>
    <a:lvl2pPr marL="742950" indent="-285750" algn="l" rtl="0" eaLnBrk="0" fontAlgn="base" hangingPunct="0">
      <a:spcBef>
        <a:spcPct val="30000"/>
      </a:spcBef>
      <a:spcAft>
        <a:spcPct val="0"/>
      </a:spcAft>
      <a:defRPr sz="1200" kern="1200">
        <a:solidFill>
          <a:schemeClr val="tx1"/>
        </a:solidFill>
        <a:latin typeface="+mn-lt"/>
        <a:ea typeface="+mn-ea"/>
        <a:cs typeface="+mn-cs"/>
      </a:defRPr>
    </a:lvl2pPr>
    <a:lvl3pPr marL="1143000" indent="-228600" algn="l" rtl="0" eaLnBrk="0" fontAlgn="base" hangingPunct="0">
      <a:spcBef>
        <a:spcPct val="30000"/>
      </a:spcBef>
      <a:spcAft>
        <a:spcPct val="0"/>
      </a:spcAft>
      <a:defRPr sz="1200" kern="1200">
        <a:solidFill>
          <a:schemeClr val="tx1"/>
        </a:solidFill>
        <a:latin typeface="+mn-lt"/>
        <a:ea typeface="+mn-ea"/>
        <a:cs typeface="+mn-cs"/>
      </a:defRPr>
    </a:lvl3pPr>
    <a:lvl4pPr marL="1600200" indent="-228600" algn="l" rtl="0" eaLnBrk="0" fontAlgn="base" hangingPunct="0">
      <a:spcBef>
        <a:spcPct val="30000"/>
      </a:spcBef>
      <a:spcAft>
        <a:spcPct val="0"/>
      </a:spcAft>
      <a:defRPr sz="1200" kern="1200">
        <a:solidFill>
          <a:schemeClr val="tx1"/>
        </a:solidFill>
        <a:latin typeface="+mn-lt"/>
        <a:ea typeface="+mn-ea"/>
        <a:cs typeface="+mn-cs"/>
      </a:defRPr>
    </a:lvl4pPr>
    <a:lvl5pPr marL="2057400" indent="-2286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a:prstGeom prst="rect">
            <a:avLst/>
          </a:prstGeom>
          <a:noFill/>
          <a:ln w="12700">
            <a:solidFill>
              <a:prstClr val="black"/>
            </a:solidFill>
          </a:ln>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D480D30B-C354-114B-ADD4-BCC726620090}" type="slidenum">
              <a:rPr lang="en-US" smtClean="0"/>
              <a:pPr>
                <a:defRPr/>
              </a:pPr>
              <a:t>2</a:t>
            </a:fld>
            <a:endParaRPr lang="en-US" sz="1800">
              <a:latin typeface="Arial" charset="0"/>
            </a:endParaRPr>
          </a:p>
        </p:txBody>
      </p:sp>
    </p:spTree>
    <p:extLst>
      <p:ext uri="{BB962C8B-B14F-4D97-AF65-F5344CB8AC3E}">
        <p14:creationId xmlns:p14="http://schemas.microsoft.com/office/powerpoint/2010/main" val="412948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19</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220882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20</a:t>
            </a:fld>
            <a:endParaRPr lang="ru-RU"/>
          </a:p>
        </p:txBody>
      </p:sp>
    </p:spTree>
    <p:extLst>
      <p:ext uri="{BB962C8B-B14F-4D97-AF65-F5344CB8AC3E}">
        <p14:creationId xmlns:p14="http://schemas.microsoft.com/office/powerpoint/2010/main" val="159270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r>
              <a:rPr lang="ru-RU" dirty="0" smtClean="0"/>
              <a:t>Если информацию</a:t>
            </a:r>
            <a:r>
              <a:rPr lang="ru-RU" baseline="0" dirty="0" smtClean="0"/>
              <a:t> оставим, с</a:t>
            </a:r>
            <a:r>
              <a:rPr lang="ru-RU" dirty="0" smtClean="0"/>
              <a:t>хему</a:t>
            </a:r>
            <a:r>
              <a:rPr lang="ru-RU" baseline="0" dirty="0" smtClean="0"/>
              <a:t> ускорителя перерисовывать. Она из интернета. </a:t>
            </a:r>
            <a:endParaRPr lang="ru-RU" dirty="0"/>
          </a:p>
        </p:txBody>
      </p:sp>
      <p:sp>
        <p:nvSpPr>
          <p:cNvPr id="4" name="Номер слайда 3"/>
          <p:cNvSpPr>
            <a:spLocks noGrp="1"/>
          </p:cNvSpPr>
          <p:nvPr>
            <p:ph type="sldNum" sz="quarter" idx="10"/>
          </p:nvPr>
        </p:nvSpPr>
        <p:spPr/>
        <p:txBody>
          <a:bodyPr/>
          <a:lstStyle/>
          <a:p>
            <a:fld id="{4EFD8B5F-21B5-439A-A828-9900DA15A9FA}" type="slidenum">
              <a:rPr lang="ru-RU" smtClean="0"/>
              <a:t>22</a:t>
            </a:fld>
            <a:endParaRPr lang="ru-RU"/>
          </a:p>
        </p:txBody>
      </p:sp>
    </p:spTree>
    <p:extLst>
      <p:ext uri="{BB962C8B-B14F-4D97-AF65-F5344CB8AC3E}">
        <p14:creationId xmlns:p14="http://schemas.microsoft.com/office/powerpoint/2010/main" val="420797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На рисунке представлен планируемый</a:t>
            </a:r>
            <a:r>
              <a:rPr lang="ru-RU" baseline="0" dirty="0" smtClean="0"/>
              <a:t> к 2020 г. детектор, состоящий из 8 полномасштабных кластеров подобных тому, который был установлен в 2016 г. В 2017 г. планируется поставить за зимнюю экспедицию еще одну такую же установку.  </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p>
          <a:p>
            <a:endParaRPr lang="ru-RU" dirty="0"/>
          </a:p>
        </p:txBody>
      </p:sp>
      <p:sp>
        <p:nvSpPr>
          <p:cNvPr id="4" name="Номер слайда 3"/>
          <p:cNvSpPr>
            <a:spLocks noGrp="1"/>
          </p:cNvSpPr>
          <p:nvPr>
            <p:ph type="sldNum" sz="quarter" idx="10"/>
          </p:nvPr>
        </p:nvSpPr>
        <p:spPr/>
        <p:txBody>
          <a:bodyPr/>
          <a:lstStyle/>
          <a:p>
            <a:fld id="{64F9EE37-0E99-43B8-A645-FD449B0876DD}" type="slidenum">
              <a:rPr lang="ru-RU" smtClean="0"/>
              <a:t>23</a:t>
            </a:fld>
            <a:endParaRPr lang="ru-RU"/>
          </a:p>
        </p:txBody>
      </p:sp>
    </p:spTree>
    <p:extLst>
      <p:ext uri="{BB962C8B-B14F-4D97-AF65-F5344CB8AC3E}">
        <p14:creationId xmlns:p14="http://schemas.microsoft.com/office/powerpoint/2010/main" val="991161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200" b="0" i="0" u="none" strike="noStrike" kern="0" cap="none" spc="0" normalizeH="0" baseline="0" noProof="0" dirty="0" smtClean="0">
                <a:ln>
                  <a:noFill/>
                </a:ln>
                <a:solidFill>
                  <a:srgbClr val="000000"/>
                </a:solidFill>
                <a:effectLst/>
                <a:uLnTx/>
                <a:uFillTx/>
                <a:latin typeface="Arial"/>
              </a:rPr>
              <a:t>Общая (вводная) картинка к экспериментам </a:t>
            </a:r>
            <a:r>
              <a:rPr kumimoji="0" lang="en-US" sz="1200" b="0" i="0" u="none" strike="noStrike" kern="0" cap="none" spc="0" normalizeH="0" baseline="0" noProof="0" dirty="0" smtClean="0">
                <a:ln>
                  <a:noFill/>
                </a:ln>
                <a:solidFill>
                  <a:srgbClr val="000000"/>
                </a:solidFill>
                <a:effectLst/>
                <a:uLnTx/>
                <a:uFillTx/>
                <a:latin typeface="Arial"/>
              </a:rPr>
              <a:t>DANSS, </a:t>
            </a:r>
            <a:r>
              <a:rPr kumimoji="0" lang="en-US" sz="1200" b="0" i="0" u="none" strike="noStrike" kern="0" cap="none" spc="0" normalizeH="0" baseline="0" noProof="0" dirty="0" err="1" smtClean="0">
                <a:ln>
                  <a:noFill/>
                </a:ln>
                <a:solidFill>
                  <a:srgbClr val="000000"/>
                </a:solidFill>
                <a:effectLst/>
                <a:uLnTx/>
                <a:uFillTx/>
                <a:latin typeface="Arial"/>
              </a:rPr>
              <a:t>NuGEN</a:t>
            </a:r>
            <a:r>
              <a:rPr kumimoji="0" lang="en-US" sz="1200" b="0" i="0" u="none" strike="noStrike" kern="0" cap="none" spc="0" normalizeH="0" baseline="0" noProof="0" dirty="0" smtClean="0">
                <a:ln>
                  <a:noFill/>
                </a:ln>
                <a:solidFill>
                  <a:srgbClr val="000000"/>
                </a:solidFill>
                <a:effectLst/>
                <a:uLnTx/>
                <a:uFillTx/>
                <a:latin typeface="Arial"/>
              </a:rPr>
              <a:t> </a:t>
            </a:r>
            <a:r>
              <a:rPr kumimoji="0" lang="ru-RU" sz="1200" b="0" i="0" u="none" strike="noStrike" kern="0" cap="none" spc="0" normalizeH="0" baseline="0" noProof="0" dirty="0" smtClean="0">
                <a:ln>
                  <a:noFill/>
                </a:ln>
                <a:solidFill>
                  <a:srgbClr val="000000"/>
                </a:solidFill>
                <a:effectLst/>
                <a:uLnTx/>
                <a:uFillTx/>
                <a:latin typeface="Arial"/>
              </a:rPr>
              <a:t>и </a:t>
            </a:r>
            <a:r>
              <a:rPr kumimoji="0" lang="en-US" sz="1200" b="0" i="0" u="none" strike="noStrike" kern="0" cap="none" spc="0" normalizeH="0" baseline="0" noProof="0" smtClean="0">
                <a:ln>
                  <a:noFill/>
                </a:ln>
                <a:solidFill>
                  <a:srgbClr val="000000"/>
                </a:solidFill>
                <a:effectLst/>
                <a:uLnTx/>
                <a:uFillTx/>
                <a:latin typeface="Arial"/>
              </a:rPr>
              <a:t>GEMMA</a:t>
            </a:r>
            <a:endParaRPr kumimoji="0" lang="ru-RU" sz="1200" b="0" i="0" u="none" strike="noStrike" kern="0" cap="none" spc="0" normalizeH="0" baseline="0" noProof="0" dirty="0" smtClean="0">
              <a:ln>
                <a:noFill/>
              </a:ln>
              <a:solidFill>
                <a:srgbClr val="000000"/>
              </a:solidFill>
              <a:effectLst/>
              <a:uLnTx/>
              <a:uFillTx/>
              <a:latin typeface="Arial"/>
            </a:endParaRPr>
          </a:p>
        </p:txBody>
      </p:sp>
      <p:sp>
        <p:nvSpPr>
          <p:cNvPr id="4" name="Номер слайда 3"/>
          <p:cNvSpPr>
            <a:spLocks noGrp="1"/>
          </p:cNvSpPr>
          <p:nvPr>
            <p:ph type="sldNum" sz="quarter" idx="10"/>
          </p:nvPr>
        </p:nvSpPr>
        <p:spPr/>
        <p:txBody>
          <a:bodyPr/>
          <a:lstStyle/>
          <a:p>
            <a:fld id="{D48D02E7-AE8A-460E-8FB2-B2B60B09C290}" type="slidenum">
              <a:rPr lang="ru-RU" smtClean="0">
                <a:solidFill>
                  <a:prstClr val="black"/>
                </a:solidFill>
              </a:rPr>
              <a:pPr/>
              <a:t>24</a:t>
            </a:fld>
            <a:endParaRPr lang="ru-RU">
              <a:solidFill>
                <a:prstClr val="black"/>
              </a:solidFill>
            </a:endParaRPr>
          </a:p>
        </p:txBody>
      </p:sp>
    </p:spTree>
    <p:extLst>
      <p:ext uri="{BB962C8B-B14F-4D97-AF65-F5344CB8AC3E}">
        <p14:creationId xmlns:p14="http://schemas.microsoft.com/office/powerpoint/2010/main" val="2368371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Для нейтринной диагностики промышленных ядерных реакторов, а также для поиска короткопробежных осцилляций нейтрино в стерильное состояние нами совместно с ИТЭФ создан детектор реакторных антинейтрино – </a:t>
            </a:r>
            <a:r>
              <a:rPr kumimoji="0" lang="en-US" sz="1000" b="0" i="0" u="none" strike="noStrike" kern="0" cap="none" spc="0" normalizeH="0" baseline="0" noProof="0" dirty="0" smtClean="0">
                <a:ln>
                  <a:noFill/>
                </a:ln>
                <a:solidFill>
                  <a:srgbClr val="000000"/>
                </a:solidFill>
                <a:effectLst/>
                <a:uLnTx/>
                <a:uFillTx/>
                <a:latin typeface="Arial"/>
              </a:rPr>
              <a:t>DANSS</a:t>
            </a:r>
            <a:r>
              <a:rPr kumimoji="0" lang="ru-RU" sz="1000" b="0" i="0" u="none" strike="noStrike" kern="0" cap="none" spc="0" normalizeH="0" baseline="0" noProof="0" dirty="0" smtClean="0">
                <a:ln>
                  <a:noFill/>
                </a:ln>
                <a:solidFill>
                  <a:srgbClr val="000000"/>
                </a:solidFill>
                <a:effectLst/>
                <a:uLnTx/>
                <a:uFillTx/>
                <a:latin typeface="Arial"/>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Отличительная особенность нашего нейтринного детектора – это то, что он представляет собой не традиционно используемый кубометр жидкого сцинтиллятора (едкая токсичная жидкость вроде керосина, которую из соображений безопасности просто </a:t>
            </a:r>
            <a:r>
              <a:rPr kumimoji="0" lang="ru-RU" sz="1000" b="1" i="0" u="sng" strike="noStrike" kern="0" cap="none" spc="0" normalizeH="0" baseline="0" noProof="0" dirty="0" smtClean="0">
                <a:ln>
                  <a:noFill/>
                </a:ln>
                <a:solidFill>
                  <a:srgbClr val="000000"/>
                </a:solidFill>
                <a:effectLst/>
                <a:uLnTx/>
                <a:uFillTx/>
                <a:latin typeface="Arial"/>
              </a:rPr>
              <a:t>нельзя</a:t>
            </a:r>
            <a:r>
              <a:rPr kumimoji="0" lang="ru-RU" sz="1000" b="0" i="0" u="none" strike="noStrike" kern="0" cap="none" spc="0" normalizeH="0" baseline="0" noProof="0" dirty="0" smtClean="0">
                <a:ln>
                  <a:noFill/>
                </a:ln>
                <a:solidFill>
                  <a:srgbClr val="000000"/>
                </a:solidFill>
                <a:effectLst/>
                <a:uLnTx/>
                <a:uFillTx/>
                <a:latin typeface="Arial"/>
              </a:rPr>
              <a:t> располагать близко от реактора), а твердый сцинтиллятор на основе полистирола. Это позволило установить детектор в непосредственной близи от мощного промышленного реактора (на рисунке позиция детектора под котлом ВВЭР-1000  Калининской АЭС показана цветным квадратиком) и исследовать экстремально большие нейтринные потоки, что делает наш детектор на порядок более чувствительным по сравнению с другими (существующими или проектируемыми) аналогичными детекторами – даже грубый предварительный анализ данных показывает, что мы надежно регистрируем несколько тысяч ОБР-событий в сутки.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Близкое к реактору расположение детектора не только дает аномально высокий нейтринный поток, но и обеспечивает хорошую защиту от космического фона. Действительно, над нашим детектором расположена огромная масса самого реактора с 70 тоннами урана, толстый слой бетонной защиты и, главное – многометровый слой воды в бассейне выдержки отработанного топлива! Все это надежно прикрывает сверху наш детектор, полностью убирая быстрые нейтроны от космики, которые являются основным источником фона для такого рода детекторов. Все наши конкуренты лишены такой защиты.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Высокая сегментация детектора (он состоит из 2500 независимых элементов в </a:t>
            </a:r>
            <a:r>
              <a:rPr kumimoji="0" lang="ru-RU" sz="1000" b="0" i="0" u="none" strike="noStrike" kern="0" cap="none" spc="0" normalizeH="0" baseline="0" noProof="0" smtClean="0">
                <a:ln>
                  <a:noFill/>
                </a:ln>
                <a:solidFill>
                  <a:srgbClr val="000000"/>
                </a:solidFill>
                <a:effectLst/>
                <a:uLnTx/>
                <a:uFillTx/>
                <a:latin typeface="Arial"/>
              </a:rPr>
              <a:t>виде перекрещенных  </a:t>
            </a:r>
            <a:r>
              <a:rPr kumimoji="0" lang="en-US" sz="1000" b="0" i="0" u="none" strike="noStrike" kern="0" cap="none" spc="0" normalizeH="0" baseline="0" noProof="0" dirty="0" smtClean="0">
                <a:ln>
                  <a:noFill/>
                </a:ln>
                <a:solidFill>
                  <a:srgbClr val="000000"/>
                </a:solidFill>
                <a:effectLst/>
                <a:uLnTx/>
                <a:uFillTx/>
                <a:latin typeface="Arial"/>
              </a:rPr>
              <a:t>X- </a:t>
            </a:r>
            <a:r>
              <a:rPr kumimoji="0" lang="ru-RU" sz="1000" b="0" i="0" u="none" strike="noStrike" kern="0" cap="none" spc="0" normalizeH="0" baseline="0" noProof="0" dirty="0" smtClean="0">
                <a:ln>
                  <a:noFill/>
                </a:ln>
                <a:solidFill>
                  <a:srgbClr val="000000"/>
                </a:solidFill>
                <a:effectLst/>
                <a:uLnTx/>
                <a:uFillTx/>
                <a:latin typeface="Arial"/>
              </a:rPr>
              <a:t>и </a:t>
            </a:r>
            <a:r>
              <a:rPr kumimoji="0" lang="en-US" sz="1000" b="0" i="0" u="none" strike="noStrike" kern="0" cap="none" spc="0" normalizeH="0" baseline="0" noProof="0" dirty="0" smtClean="0">
                <a:ln>
                  <a:noFill/>
                </a:ln>
                <a:solidFill>
                  <a:srgbClr val="000000"/>
                </a:solidFill>
                <a:effectLst/>
                <a:uLnTx/>
                <a:uFillTx/>
                <a:latin typeface="Arial"/>
              </a:rPr>
              <a:t>Y-</a:t>
            </a:r>
            <a:r>
              <a:rPr kumimoji="0" lang="ru-RU" sz="1000" b="0" i="0" u="none" strike="noStrike" kern="0" cap="none" spc="0" normalizeH="0" baseline="0" noProof="0" dirty="0" smtClean="0">
                <a:ln>
                  <a:noFill/>
                </a:ln>
                <a:solidFill>
                  <a:srgbClr val="000000"/>
                </a:solidFill>
                <a:effectLst/>
                <a:uLnTx/>
                <a:uFillTx/>
                <a:latin typeface="Arial"/>
              </a:rPr>
              <a:t>полос) обеспечивает трехмерную картину каждого события ОБР, что позволяет значительно ужесточить условия отбора событий и тем самым дополнительно подавить фон, который в итоге не превышает нескольких процентов.</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0" u="none" strike="noStrike" kern="0" cap="none" spc="0" normalizeH="0" baseline="0" noProof="0" dirty="0" smtClean="0">
                <a:ln>
                  <a:noFill/>
                </a:ln>
                <a:solidFill>
                  <a:srgbClr val="000000"/>
                </a:solidFill>
                <a:effectLst/>
                <a:uLnTx/>
                <a:uFillTx/>
                <a:latin typeface="Arial"/>
              </a:rPr>
              <a:t>	Подъемный механизм позволяет за 5 минут переместить детектор на 2 метра по вертикали, не выключая его. Таким образом, можно измерять эволюцию нейтринного потока с расстоянием, максимально исключив возможные систематические ошибки, присущие подобным экспериментам в иной постановке (с неподвижными детекторами).</a:t>
            </a:r>
            <a:endParaRPr kumimoji="0" lang="en-US" sz="1000" b="0" i="0" u="none" strike="noStrike" kern="0" cap="none" spc="0" normalizeH="0" baseline="0" noProof="0" dirty="0" smtClean="0">
              <a:ln>
                <a:noFill/>
              </a:ln>
              <a:solidFill>
                <a:srgbClr val="00000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ru-RU" sz="1000" b="0" i="1" u="none" strike="noStrike" kern="0" cap="none" spc="0" normalizeH="0" baseline="0" noProof="0" dirty="0" smtClean="0">
                <a:ln>
                  <a:noFill/>
                </a:ln>
                <a:solidFill>
                  <a:srgbClr val="0070C0"/>
                </a:solidFill>
                <a:effectLst/>
                <a:uLnTx/>
                <a:uFillTx/>
                <a:latin typeface="Arial"/>
              </a:rPr>
              <a:t>	Слайд и описание составил </a:t>
            </a:r>
            <a:r>
              <a:rPr kumimoji="0" lang="ru-RU" sz="1000" b="0" i="1" u="none" strike="noStrike" kern="0" cap="none" spc="0" normalizeH="0" baseline="0" noProof="0" dirty="0" err="1" smtClean="0">
                <a:ln>
                  <a:noFill/>
                </a:ln>
                <a:solidFill>
                  <a:srgbClr val="0070C0"/>
                </a:solidFill>
                <a:effectLst/>
                <a:uLnTx/>
                <a:uFillTx/>
                <a:latin typeface="Arial"/>
              </a:rPr>
              <a:t>В.Егоров</a:t>
            </a:r>
            <a:r>
              <a:rPr kumimoji="0" lang="ru-RU" sz="1000" b="0" i="1" u="none" strike="noStrike" kern="0" cap="none" spc="0" normalizeH="0" baseline="0" noProof="0" dirty="0" smtClean="0">
                <a:ln>
                  <a:noFill/>
                </a:ln>
                <a:solidFill>
                  <a:srgbClr val="0070C0"/>
                </a:solidFill>
                <a:effectLst/>
                <a:uLnTx/>
                <a:uFillTx/>
                <a:latin typeface="Arial"/>
              </a:rPr>
              <a:t> (</a:t>
            </a:r>
            <a:r>
              <a:rPr kumimoji="0" lang="en-US" sz="1000" b="0" i="1" u="none" strike="noStrike" kern="0" cap="none" spc="0" normalizeH="0" baseline="0" noProof="0" dirty="0" smtClean="0">
                <a:ln>
                  <a:noFill/>
                </a:ln>
                <a:solidFill>
                  <a:srgbClr val="0070C0"/>
                </a:solidFill>
                <a:effectLst/>
                <a:uLnTx/>
                <a:uFillTx/>
                <a:latin typeface="Arial"/>
              </a:rPr>
              <a:t>egorov@jinr.ru)</a:t>
            </a:r>
            <a:endParaRPr kumimoji="0" lang="ru-RU" sz="1000" b="0" i="1" u="none" strike="noStrike" kern="0" cap="none" spc="0" normalizeH="0" baseline="0" noProof="0" dirty="0" smtClean="0">
              <a:ln>
                <a:noFill/>
              </a:ln>
              <a:solidFill>
                <a:srgbClr val="0070C0"/>
              </a:solidFill>
              <a:effectLst/>
              <a:uLnTx/>
              <a:uFillTx/>
              <a:latin typeface="Arial"/>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ru-RU" sz="1400" b="0" i="1" u="none" strike="noStrike" kern="0" cap="none" spc="0" normalizeH="0" baseline="0" noProof="0" dirty="0" smtClean="0">
              <a:ln>
                <a:noFill/>
              </a:ln>
              <a:solidFill>
                <a:srgbClr val="0070C0"/>
              </a:solidFill>
              <a:effectLst/>
              <a:uLnTx/>
              <a:uFillTx/>
              <a:latin typeface="Arial"/>
            </a:endParaRPr>
          </a:p>
        </p:txBody>
      </p:sp>
      <p:sp>
        <p:nvSpPr>
          <p:cNvPr id="4" name="Номер слайда 3"/>
          <p:cNvSpPr>
            <a:spLocks noGrp="1"/>
          </p:cNvSpPr>
          <p:nvPr>
            <p:ph type="sldNum" sz="quarter" idx="10"/>
          </p:nvPr>
        </p:nvSpPr>
        <p:spPr/>
        <p:txBody>
          <a:bodyPr/>
          <a:lstStyle/>
          <a:p>
            <a:fld id="{206794A9-DEC3-41C4-89AC-171E21AF6D0E}" type="slidenum">
              <a:rPr lang="ru-RU" smtClean="0">
                <a:solidFill>
                  <a:prstClr val="black"/>
                </a:solidFill>
              </a:rPr>
              <a:pPr/>
              <a:t>25</a:t>
            </a:fld>
            <a:endParaRPr lang="ru-RU">
              <a:solidFill>
                <a:prstClr val="black"/>
              </a:solidFill>
            </a:endParaRPr>
          </a:p>
        </p:txBody>
      </p:sp>
    </p:spTree>
    <p:extLst>
      <p:ext uri="{BB962C8B-B14F-4D97-AF65-F5344CB8AC3E}">
        <p14:creationId xmlns:p14="http://schemas.microsoft.com/office/powerpoint/2010/main" val="20181713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2275624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normAutofit/>
          </a:bodyPr>
          <a:lstStyle/>
          <a:p>
            <a:endParaRPr lang="ru-RU" dirty="0"/>
          </a:p>
        </p:txBody>
      </p:sp>
    </p:spTree>
    <p:extLst>
      <p:ext uri="{BB962C8B-B14F-4D97-AF65-F5344CB8AC3E}">
        <p14:creationId xmlns:p14="http://schemas.microsoft.com/office/powerpoint/2010/main" val="3505441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9"/>
          <p:cNvSpPr>
            <a:spLocks noGrp="1" noChangeArrowheads="1"/>
          </p:cNvSpPr>
          <p:nvPr>
            <p:ph type="sldNum" sz="quarter"/>
          </p:nvPr>
        </p:nvSpPr>
        <p:spPr>
          <a:noFill/>
          <a:ln/>
        </p:spPr>
        <p:txBody>
          <a:bodyPr/>
          <a:lstStyle/>
          <a:p>
            <a:fld id="{70A5F133-CDC8-48DC-AE7D-3990FB9928AC}" type="slidenum">
              <a:rPr lang="ru-RU" smtClean="0"/>
              <a:pPr/>
              <a:t>33</a:t>
            </a:fld>
            <a:endParaRPr lang="ru-RU" smtClean="0"/>
          </a:p>
        </p:txBody>
      </p:sp>
      <p:sp>
        <p:nvSpPr>
          <p:cNvPr id="4099" name="AutoShape 1"/>
          <p:cNvSpPr>
            <a:spLocks noChangeArrowheads="1"/>
          </p:cNvSpPr>
          <p:nvPr/>
        </p:nvSpPr>
        <p:spPr bwMode="auto">
          <a:xfrm>
            <a:off x="797799" y="2133583"/>
            <a:ext cx="5373084" cy="6789138"/>
          </a:xfrm>
          <a:custGeom>
            <a:avLst/>
            <a:gdLst>
              <a:gd name="T0" fmla="*/ 5484812 w 5484812"/>
              <a:gd name="T1" fmla="*/ 3149600 h 6299200"/>
              <a:gd name="T2" fmla="*/ 2742406 w 5484812"/>
              <a:gd name="T3" fmla="*/ 6299200 h 6299200"/>
              <a:gd name="T4" fmla="*/ 0 w 5484812"/>
              <a:gd name="T5" fmla="*/ 3149600 h 6299200"/>
              <a:gd name="T6" fmla="*/ 2742406 w 5484812"/>
              <a:gd name="T7" fmla="*/ 0 h 6299200"/>
              <a:gd name="T8" fmla="*/ 0 60000 65536"/>
              <a:gd name="T9" fmla="*/ 5898240 60000 65536"/>
              <a:gd name="T10" fmla="*/ 11796480 60000 65536"/>
              <a:gd name="T11" fmla="*/ 17694720 60000 65536"/>
              <a:gd name="T12" fmla="*/ 0 w 5484812"/>
              <a:gd name="T13" fmla="*/ 0 h 6299200"/>
              <a:gd name="T14" fmla="*/ 5484812 w 5484812"/>
              <a:gd name="T15" fmla="*/ 6299200 h 6299200"/>
            </a:gdLst>
            <a:ahLst/>
            <a:cxnLst>
              <a:cxn ang="T8">
                <a:pos x="T0" y="T1"/>
              </a:cxn>
              <a:cxn ang="T9">
                <a:pos x="T2" y="T3"/>
              </a:cxn>
              <a:cxn ang="T10">
                <a:pos x="T4" y="T5"/>
              </a:cxn>
              <a:cxn ang="T11">
                <a:pos x="T6" y="T7"/>
              </a:cxn>
            </a:cxnLst>
            <a:rect l="T12" t="T13" r="T14" b="T15"/>
            <a:pathLst>
              <a:path w="5484812" h="6299200">
                <a:moveTo>
                  <a:pt x="0" y="0"/>
                </a:moveTo>
                <a:lnTo>
                  <a:pt x="15238" y="0"/>
                </a:lnTo>
                <a:lnTo>
                  <a:pt x="15238" y="17500"/>
                </a:lnTo>
                <a:lnTo>
                  <a:pt x="0" y="17500"/>
                </a:lnTo>
                <a:close/>
              </a:path>
            </a:pathLst>
          </a:custGeom>
          <a:noFill/>
          <a:ln w="9525">
            <a:noFill/>
            <a:round/>
            <a:headEnd/>
            <a:tailEnd/>
          </a:ln>
        </p:spPr>
        <p:txBody>
          <a:bodyPr lIns="0" tIns="0" rIns="0" bIns="0"/>
          <a:lstStyle/>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a:solidFill>
                  <a:srgbClr val="000000"/>
                </a:solidFill>
                <a:latin typeface="Thorndale AMT;Times New Roman" charset="0"/>
                <a:cs typeface="Arial" charset="0"/>
              </a:rPr>
              <a:t>The  </a:t>
            </a:r>
            <a:r>
              <a:rPr lang="ru-RU" sz="1500" b="1">
                <a:solidFill>
                  <a:srgbClr val="000000"/>
                </a:solidFill>
                <a:latin typeface="Thorndale AMT;Times New Roman" charset="0"/>
                <a:cs typeface="Arial" charset="0"/>
              </a:rPr>
              <a:t>Bogoliubov Laboratory of  Theoretical Physics</a:t>
            </a:r>
            <a:r>
              <a:rPr lang="ru-RU" sz="1500">
                <a:solidFill>
                  <a:srgbClr val="000000"/>
                </a:solidFill>
                <a:latin typeface="Thorndale AMT;Times New Roman" charset="0"/>
                <a:cs typeface="Arial" charset="0"/>
              </a:rPr>
              <a:t>  carried out research  in several fundamental areas of theoretical physics: </a:t>
            </a:r>
            <a:r>
              <a:rPr lang="ru-RU" sz="1500" b="1">
                <a:solidFill>
                  <a:srgbClr val="000000"/>
                </a:solidFill>
                <a:latin typeface="Thorndale AMT;Times New Roman" charset="0"/>
                <a:cs typeface="Arial" charset="0"/>
              </a:rPr>
              <a:t>quantum field theory and elementary particle physics</a:t>
            </a:r>
            <a:r>
              <a:rPr lang="ru-RU" sz="1500">
                <a:solidFill>
                  <a:srgbClr val="000000"/>
                </a:solidFill>
                <a:latin typeface="Thorndale AMT;Times New Roman" charset="0"/>
                <a:cs typeface="Arial" charset="0"/>
              </a:rPr>
              <a:t>,</a:t>
            </a:r>
            <a:r>
              <a:rPr lang="ru-RU" sz="1500" b="1">
                <a:solidFill>
                  <a:srgbClr val="000000"/>
                </a:solidFill>
                <a:latin typeface="Thorndale AMT;Times New Roman" charset="0"/>
                <a:cs typeface="Arial" charset="0"/>
              </a:rPr>
              <a:t> theory of atomic nuclei</a:t>
            </a:r>
            <a:r>
              <a:rPr lang="ru-RU" sz="1500">
                <a:solidFill>
                  <a:srgbClr val="000000"/>
                </a:solidFill>
                <a:latin typeface="Thorndale AMT;Times New Roman" charset="0"/>
                <a:cs typeface="Arial" charset="0"/>
              </a:rPr>
              <a:t>, </a:t>
            </a:r>
            <a:r>
              <a:rPr lang="ru-RU" sz="1500" b="1">
                <a:solidFill>
                  <a:srgbClr val="000000"/>
                </a:solidFill>
                <a:latin typeface="Thorndale AMT;Times New Roman" charset="0"/>
                <a:cs typeface="Arial" charset="0"/>
              </a:rPr>
              <a:t>condensed  matter physics </a:t>
            </a:r>
            <a:r>
              <a:rPr lang="ru-RU" sz="1500">
                <a:solidFill>
                  <a:srgbClr val="000000"/>
                </a:solidFill>
                <a:latin typeface="Thorndale AMT;Times New Roman" charset="0"/>
                <a:cs typeface="Arial" charset="0"/>
              </a:rPr>
              <a:t>and</a:t>
            </a:r>
            <a:r>
              <a:rPr lang="ru-RU" sz="1500" b="1">
                <a:solidFill>
                  <a:srgbClr val="000000"/>
                </a:solidFill>
                <a:latin typeface="Thorndale AMT;Times New Roman" charset="0"/>
                <a:cs typeface="Arial" charset="0"/>
              </a:rPr>
              <a:t> methods of mathematical physics</a:t>
            </a:r>
            <a:r>
              <a:rPr lang="ru-RU" sz="1500">
                <a:solidFill>
                  <a:srgbClr val="000000"/>
                </a:solidFill>
                <a:latin typeface="Thorndale AMT;Times New Roman" charset="0"/>
                <a:cs typeface="Arial" charset="0"/>
              </a:rPr>
              <a:t>. </a:t>
            </a:r>
          </a:p>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b="1">
                <a:solidFill>
                  <a:srgbClr val="000000"/>
                </a:solidFill>
                <a:latin typeface="Thorndale AMT;Times New Roman" charset="0"/>
                <a:cs typeface="Arial" charset="0"/>
              </a:rPr>
              <a:t>Distinctive features </a:t>
            </a:r>
            <a:r>
              <a:rPr lang="ru-RU" sz="1500">
                <a:solidFill>
                  <a:srgbClr val="000000"/>
                </a:solidFill>
                <a:latin typeface="Thorndale AMT;Times New Roman" charset="0"/>
                <a:cs typeface="Arial" charset="0"/>
              </a:rPr>
              <a:t>of  research at  BLTP are </a:t>
            </a:r>
            <a:r>
              <a:rPr lang="ru-RU" sz="1500" b="1">
                <a:solidFill>
                  <a:srgbClr val="000000"/>
                </a:solidFill>
                <a:latin typeface="Thorndale AMT;Times New Roman" charset="0"/>
                <a:cs typeface="Arial" charset="0"/>
              </a:rPr>
              <a:t>the  interdisciplinary character of investigations, </a:t>
            </a:r>
            <a:r>
              <a:rPr lang="ru-RU" sz="1500">
                <a:solidFill>
                  <a:srgbClr val="000000"/>
                </a:solidFill>
                <a:latin typeface="Thorndale AMT;Times New Roman" charset="0"/>
                <a:cs typeface="Arial" charset="0"/>
              </a:rPr>
              <a:t> their direct  </a:t>
            </a:r>
            <a:r>
              <a:rPr lang="ru-RU" sz="1500" b="1">
                <a:solidFill>
                  <a:srgbClr val="000000"/>
                </a:solidFill>
                <a:latin typeface="Thorndale AMT;Times New Roman" charset="0"/>
                <a:cs typeface="Arial" charset="0"/>
              </a:rPr>
              <a:t>integration into international  projects </a:t>
            </a:r>
            <a:r>
              <a:rPr lang="ru-RU" sz="1500">
                <a:solidFill>
                  <a:srgbClr val="000000"/>
                </a:solidFill>
                <a:latin typeface="Thorndale AMT;Times New Roman" charset="0"/>
                <a:cs typeface="Arial" charset="0"/>
              </a:rPr>
              <a:t>in cooperation with scientists from  the world leading research centres,  c lose</a:t>
            </a:r>
            <a:r>
              <a:rPr lang="ru-RU" sz="1500" b="1">
                <a:solidFill>
                  <a:srgbClr val="000000"/>
                </a:solidFill>
                <a:latin typeface="Thorndale AMT;Times New Roman" charset="0"/>
                <a:cs typeface="Arial" charset="0"/>
              </a:rPr>
              <a:t> coordination of theoretical investigations with  experimental programs of JINR. </a:t>
            </a:r>
          </a:p>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a:solidFill>
                  <a:srgbClr val="000000"/>
                </a:solidFill>
                <a:latin typeface="Thorndale AMT;Times New Roman" charset="0"/>
                <a:cs typeface="Arial" charset="0"/>
              </a:rPr>
              <a:t>The Laboratory  played also the role of </a:t>
            </a:r>
            <a:r>
              <a:rPr lang="ru-RU" sz="1500" b="1">
                <a:solidFill>
                  <a:srgbClr val="000000"/>
                </a:solidFill>
                <a:latin typeface="Thorndale AMT;Times New Roman" charset="0"/>
                <a:cs typeface="Arial" charset="0"/>
              </a:rPr>
              <a:t>the training centre for young scientists</a:t>
            </a:r>
            <a:r>
              <a:rPr lang="ru-RU" sz="1500">
                <a:solidFill>
                  <a:srgbClr val="000000"/>
                </a:solidFill>
                <a:latin typeface="Thorndale AMT;Times New Roman" charset="0"/>
                <a:cs typeface="Arial" charset="0"/>
              </a:rPr>
              <a:t> and students from many countries. In particular young scientists from </a:t>
            </a:r>
            <a:r>
              <a:rPr lang="ru-RU" sz="1500" b="1">
                <a:solidFill>
                  <a:srgbClr val="000000"/>
                </a:solidFill>
                <a:latin typeface="Thorndale AMT;Times New Roman" charset="0"/>
                <a:cs typeface="Arial" charset="0"/>
              </a:rPr>
              <a:t>Armenia, Belarus,  Bulgaria, China, Czechia,  Egypt,  France,  Germany, Greece,, Khazakhstan, Moldova,  Poland,   Portugal,  Romania, Russia, Slovakia, South Africa, Ukraine</a:t>
            </a:r>
            <a:r>
              <a:rPr lang="ru-RU" sz="1500">
                <a:solidFill>
                  <a:srgbClr val="000000"/>
                </a:solidFill>
                <a:latin typeface="Thorndale AMT;Times New Roman" charset="0"/>
                <a:cs typeface="Arial" charset="0"/>
              </a:rPr>
              <a:t> participated in the DIAS-TH schools and seminars. The number of the scientists from different countries working at BLTP on the basis of the longterm contracts has increased, including </a:t>
            </a:r>
            <a:r>
              <a:rPr lang="ru-RU" sz="1500" b="1">
                <a:solidFill>
                  <a:srgbClr val="000000"/>
                </a:solidFill>
                <a:latin typeface="Thorndale AMT;Times New Roman" charset="0"/>
                <a:cs typeface="Arial" charset="0"/>
              </a:rPr>
              <a:t>young scientists from Egypt, Korea, Serbia.</a:t>
            </a:r>
            <a:r>
              <a:rPr lang="ru-RU" sz="1500">
                <a:solidFill>
                  <a:srgbClr val="000000"/>
                </a:solidFill>
                <a:latin typeface="Thorndale AMT;Times New Roman" charset="0"/>
                <a:cs typeface="Arial" charset="0"/>
              </a:rPr>
              <a:t> Recently concluded</a:t>
            </a:r>
            <a:r>
              <a:rPr lang="ru-RU" sz="1500" b="1">
                <a:solidFill>
                  <a:srgbClr val="000000"/>
                </a:solidFill>
                <a:latin typeface="Thorndale AMT;Times New Roman" charset="0"/>
                <a:cs typeface="Arial" charset="0"/>
              </a:rPr>
              <a:t> framework agreement between    BLTP and  IOP VAST</a:t>
            </a:r>
            <a:r>
              <a:rPr lang="ru-RU" sz="1500">
                <a:solidFill>
                  <a:srgbClr val="000000"/>
                </a:solidFill>
                <a:latin typeface="Thorndale AMT;Times New Roman" charset="0"/>
                <a:cs typeface="Arial" charset="0"/>
              </a:rPr>
              <a:t> (Institute of Physics VAST, Vietnam) has boosted   scientific contacts of BLTP and </a:t>
            </a:r>
            <a:r>
              <a:rPr lang="ru-RU" sz="1500" b="1">
                <a:solidFill>
                  <a:srgbClr val="000000"/>
                </a:solidFill>
                <a:latin typeface="Thorndale AMT;Times New Roman" charset="0"/>
                <a:cs typeface="Arial" charset="0"/>
              </a:rPr>
              <a:t>Vietnamese scientists.  </a:t>
            </a:r>
          </a:p>
          <a:p>
            <a:pPr marL="211138" indent="-211138">
              <a:lnSpc>
                <a:spcPct val="100000"/>
              </a:lnSpc>
              <a:buClrTx/>
              <a:buFontTx/>
              <a:buNone/>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endParaRPr lang="ru-RU" sz="1500">
              <a:solidFill>
                <a:srgbClr val="000000"/>
              </a:solidFill>
              <a:latin typeface="Thorndale AMT;Times New Roman" charset="0"/>
              <a:cs typeface="Arial" charset="0"/>
            </a:endParaRPr>
          </a:p>
          <a:p>
            <a:pPr marL="211138" indent="-211138">
              <a:lnSpc>
                <a:spcPct val="100000"/>
              </a:lnSpc>
              <a:buFont typeface="Thorndale AMT;Times New Roman" charset="0"/>
              <a:buChar char="•"/>
              <a:tabLst>
                <a:tab pos="211138" algn="l"/>
                <a:tab pos="668338" algn="l"/>
                <a:tab pos="1125538" algn="l"/>
                <a:tab pos="1582738" algn="l"/>
                <a:tab pos="2039938" algn="l"/>
                <a:tab pos="2497138" algn="l"/>
                <a:tab pos="2954338" algn="l"/>
                <a:tab pos="3411538" algn="l"/>
                <a:tab pos="3868738" algn="l"/>
                <a:tab pos="4325938" algn="l"/>
                <a:tab pos="4783138" algn="l"/>
                <a:tab pos="5240338" algn="l"/>
                <a:tab pos="5697538" algn="l"/>
                <a:tab pos="6154738" algn="l"/>
                <a:tab pos="6611938" algn="l"/>
                <a:tab pos="7069138" algn="l"/>
                <a:tab pos="7526338" algn="l"/>
                <a:tab pos="7983538" algn="l"/>
                <a:tab pos="8440738" algn="l"/>
                <a:tab pos="8897938" algn="l"/>
                <a:tab pos="9355138" algn="l"/>
              </a:tabLst>
            </a:pPr>
            <a:r>
              <a:rPr lang="ru-RU" sz="1500">
                <a:solidFill>
                  <a:srgbClr val="000000"/>
                </a:solidFill>
                <a:latin typeface="Thorndale AMT;Times New Roman" charset="0"/>
                <a:cs typeface="Arial" charset="0"/>
              </a:rPr>
              <a:t>Traditionally,  the </a:t>
            </a:r>
            <a:r>
              <a:rPr lang="ru-RU" sz="1500" b="1">
                <a:solidFill>
                  <a:srgbClr val="000000"/>
                </a:solidFill>
                <a:latin typeface="Thorndale AMT;Times New Roman" charset="0"/>
                <a:cs typeface="Arial" charset="0"/>
              </a:rPr>
              <a:t>rate and quality of BLTP  publications </a:t>
            </a:r>
            <a:r>
              <a:rPr lang="ru-RU" sz="1500">
                <a:solidFill>
                  <a:srgbClr val="000000"/>
                </a:solidFill>
                <a:latin typeface="Thorndale AMT;Times New Roman" charset="0"/>
                <a:cs typeface="Arial" charset="0"/>
              </a:rPr>
              <a:t> during the last several months</a:t>
            </a:r>
            <a:r>
              <a:rPr lang="ru-RU" sz="1500" b="1">
                <a:solidFill>
                  <a:srgbClr val="000000"/>
                </a:solidFill>
                <a:latin typeface="Thorndale AMT;Times New Roman" charset="0"/>
                <a:cs typeface="Arial" charset="0"/>
              </a:rPr>
              <a:t> were at high level.</a:t>
            </a:r>
          </a:p>
        </p:txBody>
      </p:sp>
    </p:spTree>
    <p:extLst>
      <p:ext uri="{BB962C8B-B14F-4D97-AF65-F5344CB8AC3E}">
        <p14:creationId xmlns:p14="http://schemas.microsoft.com/office/powerpoint/2010/main" val="1620601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895350" y="739775"/>
            <a:ext cx="4927600" cy="3695700"/>
          </a:xfrm>
          <a:prstGeom prst="rect">
            <a:avLst/>
          </a:prstGeo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FA85E29-3498-BE4D-ABD8-BCE684AFAFFF}" type="slidenum">
              <a:rPr lang="en-US" smtClean="0"/>
              <a:t>36</a:t>
            </a:fld>
            <a:endParaRPr lang="en-US"/>
          </a:p>
        </p:txBody>
      </p:sp>
    </p:spTree>
    <p:extLst>
      <p:ext uri="{BB962C8B-B14F-4D97-AF65-F5344CB8AC3E}">
        <p14:creationId xmlns:p14="http://schemas.microsoft.com/office/powerpoint/2010/main" val="1055350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1DF930FD-26A3-1C4E-8DF0-AE1206EE84E7}" type="slidenum">
              <a:rPr lang="ru-RU"/>
              <a:pPr/>
              <a:t>6</a:t>
            </a:fld>
            <a:endParaRPr lang="ru-RU"/>
          </a:p>
        </p:txBody>
      </p:sp>
      <p:sp>
        <p:nvSpPr>
          <p:cNvPr id="100354" name="Rectangle 2"/>
          <p:cNvSpPr>
            <a:spLocks noGrp="1" noRot="1" noChangeAspect="1" noChangeArrowheads="1" noTextEdit="1"/>
          </p:cNvSpPr>
          <p:nvPr>
            <p:ph type="sldImg"/>
          </p:nvPr>
        </p:nvSpPr>
        <p:spPr>
          <a:xfrm>
            <a:off x="903288" y="739775"/>
            <a:ext cx="4918075" cy="3689350"/>
          </a:xfrm>
          <a:prstGeom prst="rect">
            <a:avLst/>
          </a:prstGeom>
          <a:ln/>
        </p:spPr>
      </p:sp>
      <p:sp>
        <p:nvSpPr>
          <p:cNvPr id="10035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1185202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39</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4221475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40</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4023551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noTextEdit="1"/>
          </p:cNvSpPr>
          <p:nvPr>
            <p:ph type="sldImg"/>
          </p:nvPr>
        </p:nvSpPr>
        <p:spPr>
          <a:xfrm>
            <a:off x="1143000" y="1231900"/>
            <a:ext cx="4432300" cy="3325813"/>
          </a:xfrm>
          <a:prstGeom prst="rect">
            <a:avLst/>
          </a:prstGeom>
          <a:ln/>
        </p:spPr>
      </p:sp>
      <p:sp>
        <p:nvSpPr>
          <p:cNvPr id="103426" name="Заметки 2"/>
          <p:cNvSpPr>
            <a:spLocks noGrp="1"/>
          </p:cNvSpPr>
          <p:nvPr>
            <p:ph type="body" idx="1"/>
          </p:nvPr>
        </p:nvSpPr>
        <p:spPr>
          <a:noFill/>
        </p:spPr>
        <p:txBody>
          <a:bodyPr/>
          <a:lstStyle/>
          <a:p>
            <a:endParaRPr lang="en-US">
              <a:ea typeface="ＭＳ Ｐゴシック" charset="0"/>
              <a:cs typeface="ＭＳ Ｐゴシック" charset="0"/>
            </a:endParaRPr>
          </a:p>
        </p:txBody>
      </p:sp>
      <p:sp>
        <p:nvSpPr>
          <p:cNvPr id="103427"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DEA5B-53E4-FD4C-9B50-5BC45866ED3E}" type="slidenum">
              <a:rPr lang="ru-RU" sz="1200">
                <a:cs typeface="Arial" charset="0"/>
              </a:rPr>
              <a:pPr eaLnBrk="1" hangingPunct="1"/>
              <a:t>8</a:t>
            </a:fld>
            <a:endParaRPr lang="ru-RU" sz="1200">
              <a:cs typeface="Arial" charset="0"/>
            </a:endParaRPr>
          </a:p>
        </p:txBody>
      </p:sp>
    </p:spTree>
    <p:extLst>
      <p:ext uri="{BB962C8B-B14F-4D97-AF65-F5344CB8AC3E}">
        <p14:creationId xmlns:p14="http://schemas.microsoft.com/office/powerpoint/2010/main" val="2957791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5350" y="739775"/>
            <a:ext cx="4927600" cy="3695700"/>
          </a:xfrm>
          <a:prstGeom prst="rect">
            <a:avLst/>
          </a:prstGeo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panose="02020603050405020304" pitchFamily="18" charset="0"/>
                <a:cs typeface="Times New Roman" panose="02020603050405020304" pitchFamily="18" charset="0"/>
              </a:rPr>
              <a:t>The TOF module housing was developed in close collaboration with NC PHEP BSU and “</a:t>
            </a:r>
            <a:r>
              <a:rPr lang="en-US" sz="1200" dirty="0" err="1" smtClean="0">
                <a:latin typeface="Times New Roman" panose="02020603050405020304" pitchFamily="18" charset="0"/>
                <a:cs typeface="Times New Roman" panose="02020603050405020304" pitchFamily="18" charset="0"/>
              </a:rPr>
              <a:t>Artmash</a:t>
            </a:r>
            <a:r>
              <a:rPr lang="en-US" sz="1200" dirty="0" smtClean="0">
                <a:latin typeface="Times New Roman" panose="02020603050405020304" pitchFamily="18" charset="0"/>
                <a:cs typeface="Times New Roman" panose="02020603050405020304" pitchFamily="18" charset="0"/>
              </a:rPr>
              <a:t>” (Minsk, Belarus). It consists of two volumes: the volume for detectors filled with the gas mixture and the volume for electronics and cables. One prototype of the module housing is available now. Total 28 boxes planned to produce to the end of the year.</a:t>
            </a:r>
            <a:endParaRPr lang="en-US" sz="1200" dirty="0" smtClean="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3005B5A2-3B7A-434C-A6D8-7DBA9C9D5D5C}" type="slidenum">
              <a:rPr lang="ru-RU" smtClean="0"/>
              <a:pPr>
                <a:defRPr/>
              </a:pPr>
              <a:t>9</a:t>
            </a:fld>
            <a:endParaRPr lang="ru-RU"/>
          </a:p>
        </p:txBody>
      </p:sp>
    </p:spTree>
    <p:extLst>
      <p:ext uri="{BB962C8B-B14F-4D97-AF65-F5344CB8AC3E}">
        <p14:creationId xmlns:p14="http://schemas.microsoft.com/office/powerpoint/2010/main" val="5806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13</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4114203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14</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2999611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15</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2797715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16</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smtClean="0"/>
              <a:t>Beam intensity of Ca-48 up to 2.5 mkA</a:t>
            </a:r>
          </a:p>
          <a:p>
            <a:r>
              <a:rPr lang="en-US" altLang="ru-RU" smtClean="0"/>
              <a:t>Ion energy variation on the target with factor 5</a:t>
            </a:r>
          </a:p>
          <a:p>
            <a:r>
              <a:rPr lang="en-US" altLang="ru-RU" smtClean="0"/>
              <a:t>Cyclotron average magnetic field from 1.8 up to 0.8 T</a:t>
            </a:r>
            <a:endParaRPr lang="ru-RU" altLang="ru-RU" smtClean="0"/>
          </a:p>
        </p:txBody>
      </p:sp>
    </p:spTree>
    <p:extLst>
      <p:ext uri="{BB962C8B-B14F-4D97-AF65-F5344CB8AC3E}">
        <p14:creationId xmlns:p14="http://schemas.microsoft.com/office/powerpoint/2010/main" val="2046682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32389" y="8542885"/>
            <a:ext cx="2911263" cy="453407"/>
          </a:xfrm>
          <a:prstGeom prst="rect">
            <a:avLst/>
          </a:prstGeom>
          <a:noFill/>
          <a:ln w="9525">
            <a:noFill/>
            <a:miter lim="800000"/>
            <a:headEnd/>
            <a:tailEnd/>
          </a:ln>
        </p:spPr>
        <p:txBody>
          <a:bodyPr anchor="b"/>
          <a:lstStyle/>
          <a:p>
            <a:pPr algn="r"/>
            <a:fld id="{288530B0-E613-4B26-AABE-361B88B767C3}" type="slidenum">
              <a:rPr lang="en-US" altLang="ru-RU" sz="1200">
                <a:latin typeface="Times New Roman" pitchFamily="18" charset="0"/>
              </a:rPr>
              <a:pPr algn="r"/>
              <a:t>18</a:t>
            </a:fld>
            <a:endParaRPr lang="en-US" altLang="ru-RU" sz="1200">
              <a:latin typeface="Times New Roman" pitchFamily="18" charset="0"/>
            </a:endParaRPr>
          </a:p>
        </p:txBody>
      </p:sp>
      <p:sp>
        <p:nvSpPr>
          <p:cNvPr id="294914" name="Rectangle 2"/>
          <p:cNvSpPr>
            <a:spLocks noGrp="1" noRot="1" noChangeAspect="1" noChangeArrowheads="1" noTextEdit="1"/>
          </p:cNvSpPr>
          <p:nvPr>
            <p:ph type="sldImg"/>
          </p:nvPr>
        </p:nvSpPr>
        <p:spPr bwMode="auto">
          <a:xfrm>
            <a:off x="895350" y="739775"/>
            <a:ext cx="4927600" cy="3695700"/>
          </a:xfrm>
          <a:prstGeom prst="rect">
            <a:avLst/>
          </a:prstGeo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ltLang="ru-RU" dirty="0" smtClean="0"/>
          </a:p>
        </p:txBody>
      </p:sp>
    </p:spTree>
    <p:extLst>
      <p:ext uri="{BB962C8B-B14F-4D97-AF65-F5344CB8AC3E}">
        <p14:creationId xmlns:p14="http://schemas.microsoft.com/office/powerpoint/2010/main" val="3617084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412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8"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29"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2414789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31"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32"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33"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34"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141741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36"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37" name="PlaceHolder 3"/>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3158938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ru-RU" smtClean="0"/>
              <a:t>29 декабря 2016</a:t>
            </a:r>
            <a:endParaRPr lang="ru-R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ru-RU" smtClean="0"/>
              <a:t>В.Кекелидзе: итоги ЛФВЭ</a:t>
            </a:r>
            <a:endParaRPr lang="ru-R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3499299-928D-E947-B3BC-BDD64838DE62}" type="slidenum">
              <a:rPr lang="ru-RU"/>
              <a:pPr>
                <a:defRPr/>
              </a:pPr>
              <a:t>‹#›</a:t>
            </a:fld>
            <a:endParaRPr lang="ru-RU"/>
          </a:p>
        </p:txBody>
      </p:sp>
    </p:spTree>
    <p:extLst>
      <p:ext uri="{BB962C8B-B14F-4D97-AF65-F5344CB8AC3E}">
        <p14:creationId xmlns:p14="http://schemas.microsoft.com/office/powerpoint/2010/main" val="789515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33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46" name="PlaceHolder 2"/>
          <p:cNvSpPr>
            <a:spLocks noGrp="1"/>
          </p:cNvSpPr>
          <p:nvPr>
            <p:ph type="subTitle"/>
          </p:nvPr>
        </p:nvSpPr>
        <p:spPr>
          <a:xfrm>
            <a:off x="457200" y="1600200"/>
            <a:ext cx="822924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13031081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48"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4269244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51"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740500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4680"/>
            <a:ext cx="8229240" cy="1142640"/>
          </a:xfrm>
          <a:prstGeom prst="rect">
            <a:avLst/>
          </a:prstGeom>
        </p:spPr>
        <p:txBody>
          <a:bodyPr lIns="0" tIns="0" rIns="0" bIns="0"/>
          <a:lstStyle/>
          <a:p>
            <a:endParaRPr/>
          </a:p>
        </p:txBody>
      </p:sp>
    </p:spTree>
    <p:extLst>
      <p:ext uri="{BB962C8B-B14F-4D97-AF65-F5344CB8AC3E}">
        <p14:creationId xmlns:p14="http://schemas.microsoft.com/office/powerpoint/2010/main" val="623612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457200" y="274680"/>
            <a:ext cx="822924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2287013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 name="PlaceHolder 2"/>
          <p:cNvSpPr>
            <a:spLocks noGrp="1"/>
          </p:cNvSpPr>
          <p:nvPr>
            <p:ph type="subTitle"/>
          </p:nvPr>
        </p:nvSpPr>
        <p:spPr>
          <a:xfrm>
            <a:off x="457200" y="1600200"/>
            <a:ext cx="8229240" cy="4525560"/>
          </a:xfrm>
          <a:prstGeom prst="rect">
            <a:avLst/>
          </a:prstGeom>
        </p:spPr>
        <p:txBody>
          <a:bodyPr lIns="0" tIns="0" rIns="0" bIns="0" anchor="ctr"/>
          <a:lstStyle/>
          <a:p>
            <a:endParaRPr/>
          </a:p>
        </p:txBody>
      </p:sp>
    </p:spTree>
    <p:extLst>
      <p:ext uri="{BB962C8B-B14F-4D97-AF65-F5344CB8AC3E}">
        <p14:creationId xmlns:p14="http://schemas.microsoft.com/office/powerpoint/2010/main" val="2712288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5"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56"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57"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3723087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59"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60"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1"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1252145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63"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64"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65"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12475093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67" name="PlaceHolder 2"/>
          <p:cNvSpPr>
            <a:spLocks noGrp="1"/>
          </p:cNvSpPr>
          <p:nvPr>
            <p:ph type="body"/>
          </p:nvPr>
        </p:nvSpPr>
        <p:spPr>
          <a:xfrm>
            <a:off x="457200" y="1600200"/>
            <a:ext cx="8229240" cy="2158560"/>
          </a:xfrm>
          <a:prstGeom prst="rect">
            <a:avLst/>
          </a:prstGeom>
        </p:spPr>
        <p:txBody>
          <a:bodyPr lIns="0" tIns="0" rIns="0" bIns="0"/>
          <a:lstStyle/>
          <a:p>
            <a:endParaRPr/>
          </a:p>
        </p:txBody>
      </p:sp>
      <p:sp>
        <p:nvSpPr>
          <p:cNvPr id="68" name="PlaceHolder 3"/>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4192603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0"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7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72" name="PlaceHolder 4"/>
          <p:cNvSpPr>
            <a:spLocks noGrp="1"/>
          </p:cNvSpPr>
          <p:nvPr>
            <p:ph type="body"/>
          </p:nvPr>
        </p:nvSpPr>
        <p:spPr>
          <a:xfrm>
            <a:off x="4674240" y="3964320"/>
            <a:ext cx="4015800" cy="2158560"/>
          </a:xfrm>
          <a:prstGeom prst="rect">
            <a:avLst/>
          </a:prstGeom>
        </p:spPr>
        <p:txBody>
          <a:bodyPr lIns="0" tIns="0" rIns="0" bIns="0"/>
          <a:lstStyle/>
          <a:p>
            <a:endParaRPr/>
          </a:p>
        </p:txBody>
      </p:sp>
      <p:sp>
        <p:nvSpPr>
          <p:cNvPr id="73" name="PlaceHolder 5"/>
          <p:cNvSpPr>
            <a:spLocks noGrp="1"/>
          </p:cNvSpPr>
          <p:nvPr>
            <p:ph type="body"/>
          </p:nvPr>
        </p:nvSpPr>
        <p:spPr>
          <a:xfrm>
            <a:off x="45720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4088976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7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75" name="PlaceHolder 2"/>
          <p:cNvSpPr>
            <a:spLocks noGrp="1"/>
          </p:cNvSpPr>
          <p:nvPr>
            <p:ph type="body"/>
          </p:nvPr>
        </p:nvSpPr>
        <p:spPr>
          <a:xfrm>
            <a:off x="457200" y="1600200"/>
            <a:ext cx="8229240" cy="4525560"/>
          </a:xfrm>
          <a:prstGeom prst="rect">
            <a:avLst/>
          </a:prstGeom>
        </p:spPr>
        <p:txBody>
          <a:bodyPr lIns="0" tIns="0" rIns="0" bIns="0"/>
          <a:lstStyle/>
          <a:p>
            <a:endParaRPr/>
          </a:p>
        </p:txBody>
      </p:sp>
      <p:sp>
        <p:nvSpPr>
          <p:cNvPr id="76" name="PlaceHolder 3"/>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794657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C66A715-3F21-4B23-B4BA-64E670BEC1AD}" type="datetimeFigureOut">
              <a:rPr lang="ru-RU" smtClean="0">
                <a:solidFill>
                  <a:prstClr val="black">
                    <a:tint val="75000"/>
                  </a:prstClr>
                </a:solidFill>
              </a:rPr>
              <a:pPr/>
              <a:t>15.02.17</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3FF20FD7-B5A5-4AEF-85D7-68C923E4CA2C}"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3317731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A0997EA9-A317-49C0-9D55-187986883CBA}" type="datetimeFigureOut">
              <a:rPr lang="ru-RU" smtClean="0"/>
              <a:t>15.02.17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9DAF601-120F-4708-B71E-D68E312EE086}" type="slidenum">
              <a:rPr lang="ru-RU" smtClean="0"/>
              <a:t>‹#›</a:t>
            </a:fld>
            <a:endParaRPr lang="ru-RU"/>
          </a:p>
        </p:txBody>
      </p:sp>
    </p:spTree>
    <p:extLst>
      <p:ext uri="{BB962C8B-B14F-4D97-AF65-F5344CB8AC3E}">
        <p14:creationId xmlns:p14="http://schemas.microsoft.com/office/powerpoint/2010/main" val="16835072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1"/>
            <a:ext cx="8223251" cy="1138238"/>
          </a:xfrm>
        </p:spPr>
        <p:txBody>
          <a:bodyPr/>
          <a:lstStyle/>
          <a:p>
            <a:r>
              <a:rPr lang="ru-RU" smtClean="0"/>
              <a:t>Образец заголовка</a:t>
            </a:r>
            <a:endParaRPr lang="ru-RU"/>
          </a:p>
        </p:txBody>
      </p:sp>
    </p:spTree>
    <p:extLst>
      <p:ext uri="{BB962C8B-B14F-4D97-AF65-F5344CB8AC3E}">
        <p14:creationId xmlns:p14="http://schemas.microsoft.com/office/powerpoint/2010/main" val="803803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779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9" name="PlaceHolder 2"/>
          <p:cNvSpPr>
            <a:spLocks noGrp="1"/>
          </p:cNvSpPr>
          <p:nvPr>
            <p:ph type="body"/>
          </p:nvPr>
        </p:nvSpPr>
        <p:spPr>
          <a:xfrm>
            <a:off x="457200" y="1600200"/>
            <a:ext cx="8229240" cy="4525560"/>
          </a:xfrm>
          <a:prstGeom prst="rect">
            <a:avLst/>
          </a:prstGeom>
        </p:spPr>
        <p:txBody>
          <a:bodyPr lIns="0" tIns="0" rIns="0" bIns="0"/>
          <a:lstStyle/>
          <a:p>
            <a:endParaRPr/>
          </a:p>
        </p:txBody>
      </p:sp>
    </p:spTree>
    <p:extLst>
      <p:ext uri="{BB962C8B-B14F-4D97-AF65-F5344CB8AC3E}">
        <p14:creationId xmlns:p14="http://schemas.microsoft.com/office/powerpoint/2010/main" val="3596911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4" name="PlaceHolder 1"/>
          <p:cNvSpPr>
            <a:spLocks noGrp="1"/>
          </p:cNvSpPr>
          <p:nvPr>
            <p:ph type="title"/>
          </p:nvPr>
        </p:nvSpPr>
        <p:spPr>
          <a:xfrm>
            <a:off x="457200" y="274680"/>
            <a:ext cx="8229240" cy="1142640"/>
          </a:xfrm>
          <a:prstGeom prst="rect">
            <a:avLst/>
          </a:prstGeom>
        </p:spPr>
        <p:txBody>
          <a:bodyPr/>
          <a:lstStyle/>
          <a:p>
            <a:endParaRPr/>
          </a:p>
        </p:txBody>
      </p:sp>
      <p:sp>
        <p:nvSpPr>
          <p:cNvPr id="85" name="PlaceHolder 2"/>
          <p:cNvSpPr>
            <a:spLocks noGrp="1"/>
          </p:cNvSpPr>
          <p:nvPr>
            <p:ph type="subTitle"/>
          </p:nvPr>
        </p:nvSpPr>
        <p:spPr>
          <a:xfrm>
            <a:off x="457200" y="1600200"/>
            <a:ext cx="8229240" cy="4525560"/>
          </a:xfrm>
          <a:prstGeom prst="rect">
            <a:avLst/>
          </a:prstGeom>
        </p:spPr>
        <p:txBody>
          <a:bodyPr anchor="ctr"/>
          <a:lstStyle/>
          <a:p>
            <a:endParaRPr/>
          </a:p>
        </p:txBody>
      </p:sp>
    </p:spTree>
    <p:extLst>
      <p:ext uri="{BB962C8B-B14F-4D97-AF65-F5344CB8AC3E}">
        <p14:creationId xmlns:p14="http://schemas.microsoft.com/office/powerpoint/2010/main" val="562505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457200" y="274680"/>
            <a:ext cx="8229240" cy="1142640"/>
          </a:xfrm>
          <a:prstGeom prst="rect">
            <a:avLst/>
          </a:prstGeom>
        </p:spPr>
        <p:txBody>
          <a:bodyPr/>
          <a:lstStyle/>
          <a:p>
            <a:endParaRPr/>
          </a:p>
        </p:txBody>
      </p:sp>
      <p:sp>
        <p:nvSpPr>
          <p:cNvPr id="87" name="PlaceHolder 2"/>
          <p:cNvSpPr>
            <a:spLocks noGrp="1"/>
          </p:cNvSpPr>
          <p:nvPr>
            <p:ph type="body"/>
          </p:nvPr>
        </p:nvSpPr>
        <p:spPr>
          <a:xfrm>
            <a:off x="457200" y="1600200"/>
            <a:ext cx="8229240" cy="4525560"/>
          </a:xfrm>
          <a:prstGeom prst="rect">
            <a:avLst/>
          </a:prstGeom>
        </p:spPr>
        <p:txBody>
          <a:bodyPr/>
          <a:lstStyle/>
          <a:p>
            <a:endParaRPr/>
          </a:p>
        </p:txBody>
      </p:sp>
    </p:spTree>
    <p:extLst>
      <p:ext uri="{BB962C8B-B14F-4D97-AF65-F5344CB8AC3E}">
        <p14:creationId xmlns:p14="http://schemas.microsoft.com/office/powerpoint/2010/main" val="770586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8" name="PlaceHolder 1"/>
          <p:cNvSpPr>
            <a:spLocks noGrp="1"/>
          </p:cNvSpPr>
          <p:nvPr>
            <p:ph type="title"/>
          </p:nvPr>
        </p:nvSpPr>
        <p:spPr>
          <a:xfrm>
            <a:off x="457200" y="274680"/>
            <a:ext cx="8229240" cy="1142640"/>
          </a:xfrm>
          <a:prstGeom prst="rect">
            <a:avLst/>
          </a:prstGeom>
        </p:spPr>
        <p:txBody>
          <a:bodyPr/>
          <a:lstStyle/>
          <a:p>
            <a:endParaRPr/>
          </a:p>
        </p:txBody>
      </p:sp>
      <p:sp>
        <p:nvSpPr>
          <p:cNvPr id="89" name="PlaceHolder 2"/>
          <p:cNvSpPr>
            <a:spLocks noGrp="1"/>
          </p:cNvSpPr>
          <p:nvPr>
            <p:ph type="body"/>
          </p:nvPr>
        </p:nvSpPr>
        <p:spPr>
          <a:xfrm>
            <a:off x="457200" y="1600200"/>
            <a:ext cx="4015800" cy="4525560"/>
          </a:xfrm>
          <a:prstGeom prst="rect">
            <a:avLst/>
          </a:prstGeom>
        </p:spPr>
        <p:txBody>
          <a:bodyPr/>
          <a:lstStyle/>
          <a:p>
            <a:endParaRPr/>
          </a:p>
        </p:txBody>
      </p:sp>
      <p:sp>
        <p:nvSpPr>
          <p:cNvPr id="90" name="PlaceHolder 3"/>
          <p:cNvSpPr>
            <a:spLocks noGrp="1"/>
          </p:cNvSpPr>
          <p:nvPr>
            <p:ph type="body"/>
          </p:nvPr>
        </p:nvSpPr>
        <p:spPr>
          <a:xfrm>
            <a:off x="4674240" y="1600200"/>
            <a:ext cx="4015800" cy="4525560"/>
          </a:xfrm>
          <a:prstGeom prst="rect">
            <a:avLst/>
          </a:prstGeom>
        </p:spPr>
        <p:txBody>
          <a:bodyPr/>
          <a:lstStyle/>
          <a:p>
            <a:endParaRPr/>
          </a:p>
        </p:txBody>
      </p:sp>
    </p:spTree>
    <p:extLst>
      <p:ext uri="{BB962C8B-B14F-4D97-AF65-F5344CB8AC3E}">
        <p14:creationId xmlns:p14="http://schemas.microsoft.com/office/powerpoint/2010/main" val="4052715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p:spPr>
        <p:txBody>
          <a:bodyPr/>
          <a:lstStyle/>
          <a:p>
            <a:endParaRPr/>
          </a:p>
        </p:txBody>
      </p:sp>
    </p:spTree>
    <p:extLst>
      <p:ext uri="{BB962C8B-B14F-4D97-AF65-F5344CB8AC3E}">
        <p14:creationId xmlns:p14="http://schemas.microsoft.com/office/powerpoint/2010/main" val="3499169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2" name="PlaceHolder 1"/>
          <p:cNvSpPr>
            <a:spLocks noGrp="1"/>
          </p:cNvSpPr>
          <p:nvPr>
            <p:ph type="subTitle"/>
          </p:nvPr>
        </p:nvSpPr>
        <p:spPr>
          <a:xfrm>
            <a:off x="457200" y="274680"/>
            <a:ext cx="8229240" cy="5297760"/>
          </a:xfrm>
          <a:prstGeom prst="rect">
            <a:avLst/>
          </a:prstGeom>
        </p:spPr>
        <p:txBody>
          <a:bodyPr anchor="ctr"/>
          <a:lstStyle/>
          <a:p>
            <a:endParaRPr/>
          </a:p>
        </p:txBody>
      </p:sp>
    </p:spTree>
    <p:extLst>
      <p:ext uri="{BB962C8B-B14F-4D97-AF65-F5344CB8AC3E}">
        <p14:creationId xmlns:p14="http://schemas.microsoft.com/office/powerpoint/2010/main" val="2744366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4680"/>
            <a:ext cx="8229240" cy="1142640"/>
          </a:xfrm>
          <a:prstGeom prst="rect">
            <a:avLst/>
          </a:prstGeom>
        </p:spPr>
        <p:txBody>
          <a:bodyPr/>
          <a:lstStyle/>
          <a:p>
            <a:endParaRPr/>
          </a:p>
        </p:txBody>
      </p:sp>
      <p:sp>
        <p:nvSpPr>
          <p:cNvPr id="94" name="PlaceHolder 2"/>
          <p:cNvSpPr>
            <a:spLocks noGrp="1"/>
          </p:cNvSpPr>
          <p:nvPr>
            <p:ph type="body"/>
          </p:nvPr>
        </p:nvSpPr>
        <p:spPr>
          <a:xfrm>
            <a:off x="457200" y="1600200"/>
            <a:ext cx="4015800" cy="2158560"/>
          </a:xfrm>
          <a:prstGeom prst="rect">
            <a:avLst/>
          </a:prstGeom>
        </p:spPr>
        <p:txBody>
          <a:bodyPr/>
          <a:lstStyle/>
          <a:p>
            <a:endParaRPr/>
          </a:p>
        </p:txBody>
      </p:sp>
      <p:sp>
        <p:nvSpPr>
          <p:cNvPr id="95" name="PlaceHolder 3"/>
          <p:cNvSpPr>
            <a:spLocks noGrp="1"/>
          </p:cNvSpPr>
          <p:nvPr>
            <p:ph type="body"/>
          </p:nvPr>
        </p:nvSpPr>
        <p:spPr>
          <a:xfrm>
            <a:off x="457200" y="3964320"/>
            <a:ext cx="4015800" cy="2158560"/>
          </a:xfrm>
          <a:prstGeom prst="rect">
            <a:avLst/>
          </a:prstGeom>
        </p:spPr>
        <p:txBody>
          <a:bodyPr/>
          <a:lstStyle/>
          <a:p>
            <a:endParaRPr/>
          </a:p>
        </p:txBody>
      </p:sp>
      <p:sp>
        <p:nvSpPr>
          <p:cNvPr id="96" name="PlaceHolder 4"/>
          <p:cNvSpPr>
            <a:spLocks noGrp="1"/>
          </p:cNvSpPr>
          <p:nvPr>
            <p:ph type="body"/>
          </p:nvPr>
        </p:nvSpPr>
        <p:spPr>
          <a:xfrm>
            <a:off x="4674240" y="1600200"/>
            <a:ext cx="4015800" cy="4525560"/>
          </a:xfrm>
          <a:prstGeom prst="rect">
            <a:avLst/>
          </a:prstGeom>
        </p:spPr>
        <p:txBody>
          <a:bodyPr/>
          <a:lstStyle/>
          <a:p>
            <a:endParaRPr/>
          </a:p>
        </p:txBody>
      </p:sp>
    </p:spTree>
    <p:extLst>
      <p:ext uri="{BB962C8B-B14F-4D97-AF65-F5344CB8AC3E}">
        <p14:creationId xmlns:p14="http://schemas.microsoft.com/office/powerpoint/2010/main" val="29533376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4680"/>
            <a:ext cx="8229240" cy="1142640"/>
          </a:xfrm>
          <a:prstGeom prst="rect">
            <a:avLst/>
          </a:prstGeom>
        </p:spPr>
        <p:txBody>
          <a:bodyPr/>
          <a:lstStyle/>
          <a:p>
            <a:endParaRPr/>
          </a:p>
        </p:txBody>
      </p:sp>
      <p:sp>
        <p:nvSpPr>
          <p:cNvPr id="98" name="PlaceHolder 2"/>
          <p:cNvSpPr>
            <a:spLocks noGrp="1"/>
          </p:cNvSpPr>
          <p:nvPr>
            <p:ph type="body"/>
          </p:nvPr>
        </p:nvSpPr>
        <p:spPr>
          <a:xfrm>
            <a:off x="457200" y="1600200"/>
            <a:ext cx="4015800" cy="4525560"/>
          </a:xfrm>
          <a:prstGeom prst="rect">
            <a:avLst/>
          </a:prstGeom>
        </p:spPr>
        <p:txBody>
          <a:bodyPr/>
          <a:lstStyle/>
          <a:p>
            <a:endParaRPr/>
          </a:p>
        </p:txBody>
      </p:sp>
      <p:sp>
        <p:nvSpPr>
          <p:cNvPr id="99" name="PlaceHolder 3"/>
          <p:cNvSpPr>
            <a:spLocks noGrp="1"/>
          </p:cNvSpPr>
          <p:nvPr>
            <p:ph type="body"/>
          </p:nvPr>
        </p:nvSpPr>
        <p:spPr>
          <a:xfrm>
            <a:off x="4674240" y="1600200"/>
            <a:ext cx="4015800" cy="2158560"/>
          </a:xfrm>
          <a:prstGeom prst="rect">
            <a:avLst/>
          </a:prstGeom>
        </p:spPr>
        <p:txBody>
          <a:bodyPr/>
          <a:lstStyle/>
          <a:p>
            <a:endParaRPr/>
          </a:p>
        </p:txBody>
      </p:sp>
      <p:sp>
        <p:nvSpPr>
          <p:cNvPr id="100" name="PlaceHolder 4"/>
          <p:cNvSpPr>
            <a:spLocks noGrp="1"/>
          </p:cNvSpPr>
          <p:nvPr>
            <p:ph type="body"/>
          </p:nvPr>
        </p:nvSpPr>
        <p:spPr>
          <a:xfrm>
            <a:off x="4674240" y="3964320"/>
            <a:ext cx="4015800" cy="2158560"/>
          </a:xfrm>
          <a:prstGeom prst="rect">
            <a:avLst/>
          </a:prstGeom>
        </p:spPr>
        <p:txBody>
          <a:bodyPr/>
          <a:lstStyle/>
          <a:p>
            <a:endParaRPr/>
          </a:p>
        </p:txBody>
      </p:sp>
    </p:spTree>
    <p:extLst>
      <p:ext uri="{BB962C8B-B14F-4D97-AF65-F5344CB8AC3E}">
        <p14:creationId xmlns:p14="http://schemas.microsoft.com/office/powerpoint/2010/main" val="31665468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4680"/>
            <a:ext cx="8229240" cy="1142640"/>
          </a:xfrm>
          <a:prstGeom prst="rect">
            <a:avLst/>
          </a:prstGeom>
        </p:spPr>
        <p:txBody>
          <a:bodyPr/>
          <a:lstStyle/>
          <a:p>
            <a:endParaRPr/>
          </a:p>
        </p:txBody>
      </p:sp>
      <p:sp>
        <p:nvSpPr>
          <p:cNvPr id="102" name="PlaceHolder 2"/>
          <p:cNvSpPr>
            <a:spLocks noGrp="1"/>
          </p:cNvSpPr>
          <p:nvPr>
            <p:ph type="body"/>
          </p:nvPr>
        </p:nvSpPr>
        <p:spPr>
          <a:xfrm>
            <a:off x="457200" y="1600200"/>
            <a:ext cx="4015800" cy="2158560"/>
          </a:xfrm>
          <a:prstGeom prst="rect">
            <a:avLst/>
          </a:prstGeom>
        </p:spPr>
        <p:txBody>
          <a:bodyPr/>
          <a:lstStyle/>
          <a:p>
            <a:endParaRPr/>
          </a:p>
        </p:txBody>
      </p:sp>
      <p:sp>
        <p:nvSpPr>
          <p:cNvPr id="103" name="PlaceHolder 3"/>
          <p:cNvSpPr>
            <a:spLocks noGrp="1"/>
          </p:cNvSpPr>
          <p:nvPr>
            <p:ph type="body"/>
          </p:nvPr>
        </p:nvSpPr>
        <p:spPr>
          <a:xfrm>
            <a:off x="4674240" y="1600200"/>
            <a:ext cx="4015800" cy="2158560"/>
          </a:xfrm>
          <a:prstGeom prst="rect">
            <a:avLst/>
          </a:prstGeom>
        </p:spPr>
        <p:txBody>
          <a:bodyPr/>
          <a:lstStyle/>
          <a:p>
            <a:endParaRPr/>
          </a:p>
        </p:txBody>
      </p:sp>
      <p:sp>
        <p:nvSpPr>
          <p:cNvPr id="104" name="PlaceHolder 4"/>
          <p:cNvSpPr>
            <a:spLocks noGrp="1"/>
          </p:cNvSpPr>
          <p:nvPr>
            <p:ph type="body"/>
          </p:nvPr>
        </p:nvSpPr>
        <p:spPr>
          <a:xfrm>
            <a:off x="457200" y="3964320"/>
            <a:ext cx="8229240" cy="2158560"/>
          </a:xfrm>
          <a:prstGeom prst="rect">
            <a:avLst/>
          </a:prstGeom>
        </p:spPr>
        <p:txBody>
          <a:bodyPr/>
          <a:lstStyle/>
          <a:p>
            <a:endParaRPr/>
          </a:p>
        </p:txBody>
      </p:sp>
    </p:spTree>
    <p:extLst>
      <p:ext uri="{BB962C8B-B14F-4D97-AF65-F5344CB8AC3E}">
        <p14:creationId xmlns:p14="http://schemas.microsoft.com/office/powerpoint/2010/main" val="17434169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4680"/>
            <a:ext cx="8229240" cy="1142640"/>
          </a:xfrm>
          <a:prstGeom prst="rect">
            <a:avLst/>
          </a:prstGeom>
        </p:spPr>
        <p:txBody>
          <a:bodyPr/>
          <a:lstStyle/>
          <a:p>
            <a:endParaRPr/>
          </a:p>
        </p:txBody>
      </p:sp>
      <p:sp>
        <p:nvSpPr>
          <p:cNvPr id="106" name="PlaceHolder 2"/>
          <p:cNvSpPr>
            <a:spLocks noGrp="1"/>
          </p:cNvSpPr>
          <p:nvPr>
            <p:ph type="body"/>
          </p:nvPr>
        </p:nvSpPr>
        <p:spPr>
          <a:xfrm>
            <a:off x="457200" y="1600200"/>
            <a:ext cx="8229240" cy="2158560"/>
          </a:xfrm>
          <a:prstGeom prst="rect">
            <a:avLst/>
          </a:prstGeom>
        </p:spPr>
        <p:txBody>
          <a:bodyPr/>
          <a:lstStyle/>
          <a:p>
            <a:endParaRPr/>
          </a:p>
        </p:txBody>
      </p:sp>
      <p:sp>
        <p:nvSpPr>
          <p:cNvPr id="107" name="PlaceHolder 3"/>
          <p:cNvSpPr>
            <a:spLocks noGrp="1"/>
          </p:cNvSpPr>
          <p:nvPr>
            <p:ph type="body"/>
          </p:nvPr>
        </p:nvSpPr>
        <p:spPr>
          <a:xfrm>
            <a:off x="457200" y="3964320"/>
            <a:ext cx="8229240" cy="2158560"/>
          </a:xfrm>
          <a:prstGeom prst="rect">
            <a:avLst/>
          </a:prstGeom>
        </p:spPr>
        <p:txBody>
          <a:bodyPr/>
          <a:lstStyle/>
          <a:p>
            <a:endParaRPr/>
          </a:p>
        </p:txBody>
      </p:sp>
    </p:spTree>
    <p:extLst>
      <p:ext uri="{BB962C8B-B14F-4D97-AF65-F5344CB8AC3E}">
        <p14:creationId xmlns:p14="http://schemas.microsoft.com/office/powerpoint/2010/main" val="1654360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2640"/>
          </a:xfrm>
          <a:prstGeom prst="rect">
            <a:avLst/>
          </a:prstGeom>
        </p:spPr>
        <p:txBody>
          <a:bodyPr/>
          <a:lstStyle/>
          <a:p>
            <a:endParaRPr/>
          </a:p>
        </p:txBody>
      </p:sp>
      <p:sp>
        <p:nvSpPr>
          <p:cNvPr id="109" name="PlaceHolder 2"/>
          <p:cNvSpPr>
            <a:spLocks noGrp="1"/>
          </p:cNvSpPr>
          <p:nvPr>
            <p:ph type="body"/>
          </p:nvPr>
        </p:nvSpPr>
        <p:spPr>
          <a:xfrm>
            <a:off x="457200" y="1600200"/>
            <a:ext cx="4015800" cy="2158560"/>
          </a:xfrm>
          <a:prstGeom prst="rect">
            <a:avLst/>
          </a:prstGeom>
        </p:spPr>
        <p:txBody>
          <a:bodyPr/>
          <a:lstStyle/>
          <a:p>
            <a:endParaRPr/>
          </a:p>
        </p:txBody>
      </p:sp>
      <p:sp>
        <p:nvSpPr>
          <p:cNvPr id="110" name="PlaceHolder 3"/>
          <p:cNvSpPr>
            <a:spLocks noGrp="1"/>
          </p:cNvSpPr>
          <p:nvPr>
            <p:ph type="body"/>
          </p:nvPr>
        </p:nvSpPr>
        <p:spPr>
          <a:xfrm>
            <a:off x="4674240" y="1600200"/>
            <a:ext cx="4015800" cy="2158560"/>
          </a:xfrm>
          <a:prstGeom prst="rect">
            <a:avLst/>
          </a:prstGeom>
        </p:spPr>
        <p:txBody>
          <a:bodyPr/>
          <a:lstStyle/>
          <a:p>
            <a:endParaRPr/>
          </a:p>
        </p:txBody>
      </p:sp>
      <p:sp>
        <p:nvSpPr>
          <p:cNvPr id="111" name="PlaceHolder 4"/>
          <p:cNvSpPr>
            <a:spLocks noGrp="1"/>
          </p:cNvSpPr>
          <p:nvPr>
            <p:ph type="body"/>
          </p:nvPr>
        </p:nvSpPr>
        <p:spPr>
          <a:xfrm>
            <a:off x="4674240" y="3964320"/>
            <a:ext cx="4015800" cy="2158560"/>
          </a:xfrm>
          <a:prstGeom prst="rect">
            <a:avLst/>
          </a:prstGeom>
        </p:spPr>
        <p:txBody>
          <a:bodyPr/>
          <a:lstStyle/>
          <a:p>
            <a:endParaRPr/>
          </a:p>
        </p:txBody>
      </p:sp>
      <p:sp>
        <p:nvSpPr>
          <p:cNvPr id="112" name="PlaceHolder 5"/>
          <p:cNvSpPr>
            <a:spLocks noGrp="1"/>
          </p:cNvSpPr>
          <p:nvPr>
            <p:ph type="body"/>
          </p:nvPr>
        </p:nvSpPr>
        <p:spPr>
          <a:xfrm>
            <a:off x="457200" y="3964320"/>
            <a:ext cx="4015800" cy="2158560"/>
          </a:xfrm>
          <a:prstGeom prst="rect">
            <a:avLst/>
          </a:prstGeom>
        </p:spPr>
        <p:txBody>
          <a:bodyPr/>
          <a:lstStyle/>
          <a:p>
            <a:endParaRPr/>
          </a:p>
        </p:txBody>
      </p:sp>
    </p:spTree>
    <p:extLst>
      <p:ext uri="{BB962C8B-B14F-4D97-AF65-F5344CB8AC3E}">
        <p14:creationId xmlns:p14="http://schemas.microsoft.com/office/powerpoint/2010/main" val="420276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11"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12" name="PlaceHolder 3"/>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2406312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pic>
        <p:nvPicPr>
          <p:cNvPr id="5" name="Picture 1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5138" y="1600200"/>
            <a:ext cx="5673725"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PlaceHolder 1"/>
          <p:cNvSpPr>
            <a:spLocks noGrp="1"/>
          </p:cNvSpPr>
          <p:nvPr>
            <p:ph type="title"/>
          </p:nvPr>
        </p:nvSpPr>
        <p:spPr>
          <a:xfrm>
            <a:off x="457200" y="274680"/>
            <a:ext cx="8229240" cy="1142640"/>
          </a:xfrm>
          <a:prstGeom prst="rect">
            <a:avLst/>
          </a:prstGeom>
        </p:spPr>
        <p:txBody>
          <a:bodyPr/>
          <a:lstStyle/>
          <a:p>
            <a:endParaRPr/>
          </a:p>
        </p:txBody>
      </p:sp>
      <p:sp>
        <p:nvSpPr>
          <p:cNvPr id="114" name="PlaceHolder 2"/>
          <p:cNvSpPr>
            <a:spLocks noGrp="1"/>
          </p:cNvSpPr>
          <p:nvPr>
            <p:ph type="body"/>
          </p:nvPr>
        </p:nvSpPr>
        <p:spPr>
          <a:xfrm>
            <a:off x="457200" y="1600200"/>
            <a:ext cx="8229240" cy="4525560"/>
          </a:xfrm>
          <a:prstGeom prst="rect">
            <a:avLst/>
          </a:prstGeom>
        </p:spPr>
        <p:txBody>
          <a:bodyPr/>
          <a:lstStyle/>
          <a:p>
            <a:endParaRPr/>
          </a:p>
        </p:txBody>
      </p:sp>
      <p:sp>
        <p:nvSpPr>
          <p:cNvPr id="115" name="PlaceHolder 3"/>
          <p:cNvSpPr>
            <a:spLocks noGrp="1"/>
          </p:cNvSpPr>
          <p:nvPr>
            <p:ph type="body"/>
          </p:nvPr>
        </p:nvSpPr>
        <p:spPr>
          <a:xfrm>
            <a:off x="457200" y="1600200"/>
            <a:ext cx="8229240" cy="4525560"/>
          </a:xfrm>
          <a:prstGeom prst="rect">
            <a:avLst/>
          </a:prstGeom>
        </p:spPr>
        <p:txBody>
          <a:bodyPr/>
          <a:lstStyle/>
          <a:p>
            <a:endParaRPr/>
          </a:p>
        </p:txBody>
      </p:sp>
    </p:spTree>
    <p:extLst>
      <p:ext uri="{BB962C8B-B14F-4D97-AF65-F5344CB8AC3E}">
        <p14:creationId xmlns:p14="http://schemas.microsoft.com/office/powerpoint/2010/main" val="1092546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2"/>
            <a:ext cx="8229600" cy="4525963"/>
          </a:xfrm>
        </p:spPr>
        <p:txBody>
          <a:bodyPr/>
          <a:lstStyle/>
          <a:p>
            <a:pPr lvl="0"/>
            <a:endParaRPr lang="en-US" noProof="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r>
              <a:rPr lang="ru-RU" smtClean="0"/>
              <a:t>29 декабря 2016</a:t>
            </a:r>
            <a:endParaRPr lang="ru-RU"/>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r>
              <a:rPr lang="ru-RU" smtClean="0"/>
              <a:t>В.Кекелидзе: итоги ЛФВЭ</a:t>
            </a:r>
            <a:endParaRPr lang="ru-RU"/>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3499299-928D-E947-B3BC-BDD64838DE62}" type="slidenum">
              <a:rPr lang="ru-RU"/>
              <a:pPr>
                <a:defRPr/>
              </a:pPr>
              <a:t>‹#›</a:t>
            </a:fld>
            <a:endParaRPr lang="ru-RU"/>
          </a:p>
        </p:txBody>
      </p:sp>
    </p:spTree>
    <p:extLst>
      <p:ext uri="{BB962C8B-B14F-4D97-AF65-F5344CB8AC3E}">
        <p14:creationId xmlns:p14="http://schemas.microsoft.com/office/powerpoint/2010/main" val="3833822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r>
              <a:rPr lang="ru-RU" smtClean="0"/>
              <a:t>29 декабря 2016</a:t>
            </a:r>
            <a:endParaRPr lang="ru-RU"/>
          </a:p>
        </p:txBody>
      </p:sp>
      <p:sp>
        <p:nvSpPr>
          <p:cNvPr id="5" name="Нижний колонтитул 4"/>
          <p:cNvSpPr>
            <a:spLocks noGrp="1"/>
          </p:cNvSpPr>
          <p:nvPr>
            <p:ph type="ftr" sz="quarter" idx="11"/>
          </p:nvPr>
        </p:nvSpPr>
        <p:spPr/>
        <p:txBody>
          <a:bodyPr/>
          <a:lstStyle/>
          <a:p>
            <a:r>
              <a:rPr lang="ru-RU" smtClean="0"/>
              <a:t>В.Кекелидзе: итоги ЛФВЭ</a:t>
            </a:r>
            <a:endParaRPr lang="ru-RU"/>
          </a:p>
        </p:txBody>
      </p:sp>
      <p:sp>
        <p:nvSpPr>
          <p:cNvPr id="6" name="Номер слайда 5"/>
          <p:cNvSpPr>
            <a:spLocks noGrp="1"/>
          </p:cNvSpPr>
          <p:nvPr>
            <p:ph type="sldNum" sz="quarter" idx="12"/>
          </p:nvPr>
        </p:nvSpPr>
        <p:spPr/>
        <p:txBody>
          <a:bodyPr/>
          <a:lstStyle/>
          <a:p>
            <a:fld id="{432D6898-0A46-4AB4-8E0F-EC70D0D57769}" type="slidenum">
              <a:rPr lang="ru-RU" smtClean="0"/>
              <a:pPr/>
              <a:t>‹#›</a:t>
            </a:fld>
            <a:endParaRPr lang="ru-RU"/>
          </a:p>
        </p:txBody>
      </p:sp>
    </p:spTree>
    <p:extLst>
      <p:ext uri="{BB962C8B-B14F-4D97-AF65-F5344CB8AC3E}">
        <p14:creationId xmlns:p14="http://schemas.microsoft.com/office/powerpoint/2010/main" val="2467187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74680"/>
            <a:ext cx="8229240" cy="1142640"/>
          </a:xfrm>
          <a:prstGeom prst="rect">
            <a:avLst/>
          </a:prstGeom>
        </p:spPr>
        <p:txBody>
          <a:bodyPr lIns="0" tIns="0" rIns="0" bIns="0"/>
          <a:lstStyle/>
          <a:p>
            <a:endParaRPr/>
          </a:p>
        </p:txBody>
      </p:sp>
    </p:spTree>
    <p:extLst>
      <p:ext uri="{BB962C8B-B14F-4D97-AF65-F5344CB8AC3E}">
        <p14:creationId xmlns:p14="http://schemas.microsoft.com/office/powerpoint/2010/main" val="25057678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457200" y="274680"/>
            <a:ext cx="8229240" cy="5297760"/>
          </a:xfrm>
          <a:prstGeom prst="rect">
            <a:avLst/>
          </a:prstGeom>
        </p:spPr>
        <p:txBody>
          <a:bodyPr lIns="0" tIns="0" rIns="0" bIns="0" anchor="ctr"/>
          <a:lstStyle/>
          <a:p>
            <a:endParaRPr/>
          </a:p>
        </p:txBody>
      </p:sp>
    </p:spTree>
    <p:extLst>
      <p:ext uri="{BB962C8B-B14F-4D97-AF65-F5344CB8AC3E}">
        <p14:creationId xmlns:p14="http://schemas.microsoft.com/office/powerpoint/2010/main" val="3298706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16"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17" name="PlaceHolder 3"/>
          <p:cNvSpPr>
            <a:spLocks noGrp="1"/>
          </p:cNvSpPr>
          <p:nvPr>
            <p:ph type="body"/>
          </p:nvPr>
        </p:nvSpPr>
        <p:spPr>
          <a:xfrm>
            <a:off x="457200" y="3964320"/>
            <a:ext cx="4015800" cy="2158560"/>
          </a:xfrm>
          <a:prstGeom prst="rect">
            <a:avLst/>
          </a:prstGeom>
        </p:spPr>
        <p:txBody>
          <a:bodyPr lIns="0" tIns="0" rIns="0" bIns="0"/>
          <a:lstStyle/>
          <a:p>
            <a:endParaRPr/>
          </a:p>
        </p:txBody>
      </p:sp>
      <p:sp>
        <p:nvSpPr>
          <p:cNvPr id="18" name="PlaceHolder 4"/>
          <p:cNvSpPr>
            <a:spLocks noGrp="1"/>
          </p:cNvSpPr>
          <p:nvPr>
            <p:ph type="body"/>
          </p:nvPr>
        </p:nvSpPr>
        <p:spPr>
          <a:xfrm>
            <a:off x="4674240" y="1600200"/>
            <a:ext cx="4015800" cy="4525560"/>
          </a:xfrm>
          <a:prstGeom prst="rect">
            <a:avLst/>
          </a:prstGeom>
        </p:spPr>
        <p:txBody>
          <a:bodyPr lIns="0" tIns="0" rIns="0" bIns="0"/>
          <a:lstStyle/>
          <a:p>
            <a:endParaRPr/>
          </a:p>
        </p:txBody>
      </p:sp>
    </p:spTree>
    <p:extLst>
      <p:ext uri="{BB962C8B-B14F-4D97-AF65-F5344CB8AC3E}">
        <p14:creationId xmlns:p14="http://schemas.microsoft.com/office/powerpoint/2010/main" val="2844440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0" name="PlaceHolder 2"/>
          <p:cNvSpPr>
            <a:spLocks noGrp="1"/>
          </p:cNvSpPr>
          <p:nvPr>
            <p:ph type="body"/>
          </p:nvPr>
        </p:nvSpPr>
        <p:spPr>
          <a:xfrm>
            <a:off x="457200" y="1600200"/>
            <a:ext cx="4015800" cy="4525560"/>
          </a:xfrm>
          <a:prstGeom prst="rect">
            <a:avLst/>
          </a:prstGeom>
        </p:spPr>
        <p:txBody>
          <a:bodyPr lIns="0" tIns="0" rIns="0" bIns="0"/>
          <a:lstStyle/>
          <a:p>
            <a:endParaRPr/>
          </a:p>
        </p:txBody>
      </p:sp>
      <p:sp>
        <p:nvSpPr>
          <p:cNvPr id="21"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2" name="PlaceHolder 4"/>
          <p:cNvSpPr>
            <a:spLocks noGrp="1"/>
          </p:cNvSpPr>
          <p:nvPr>
            <p:ph type="body"/>
          </p:nvPr>
        </p:nvSpPr>
        <p:spPr>
          <a:xfrm>
            <a:off x="4674240" y="3964320"/>
            <a:ext cx="4015800" cy="2158560"/>
          </a:xfrm>
          <a:prstGeom prst="rect">
            <a:avLst/>
          </a:prstGeom>
        </p:spPr>
        <p:txBody>
          <a:bodyPr lIns="0" tIns="0" rIns="0" bIns="0"/>
          <a:lstStyle/>
          <a:p>
            <a:endParaRPr/>
          </a:p>
        </p:txBody>
      </p:sp>
    </p:spTree>
    <p:extLst>
      <p:ext uri="{BB962C8B-B14F-4D97-AF65-F5344CB8AC3E}">
        <p14:creationId xmlns:p14="http://schemas.microsoft.com/office/powerpoint/2010/main" val="2987480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4680"/>
            <a:ext cx="8229240" cy="1142640"/>
          </a:xfrm>
          <a:prstGeom prst="rect">
            <a:avLst/>
          </a:prstGeom>
        </p:spPr>
        <p:txBody>
          <a:bodyPr lIns="0" tIns="0" rIns="0" bIns="0"/>
          <a:lstStyle/>
          <a:p>
            <a:endParaRPr/>
          </a:p>
        </p:txBody>
      </p:sp>
      <p:sp>
        <p:nvSpPr>
          <p:cNvPr id="24" name="PlaceHolder 2"/>
          <p:cNvSpPr>
            <a:spLocks noGrp="1"/>
          </p:cNvSpPr>
          <p:nvPr>
            <p:ph type="body"/>
          </p:nvPr>
        </p:nvSpPr>
        <p:spPr>
          <a:xfrm>
            <a:off x="457200" y="1600200"/>
            <a:ext cx="4015800" cy="2158560"/>
          </a:xfrm>
          <a:prstGeom prst="rect">
            <a:avLst/>
          </a:prstGeom>
        </p:spPr>
        <p:txBody>
          <a:bodyPr lIns="0" tIns="0" rIns="0" bIns="0"/>
          <a:lstStyle/>
          <a:p>
            <a:endParaRPr/>
          </a:p>
        </p:txBody>
      </p:sp>
      <p:sp>
        <p:nvSpPr>
          <p:cNvPr id="25" name="PlaceHolder 3"/>
          <p:cNvSpPr>
            <a:spLocks noGrp="1"/>
          </p:cNvSpPr>
          <p:nvPr>
            <p:ph type="body"/>
          </p:nvPr>
        </p:nvSpPr>
        <p:spPr>
          <a:xfrm>
            <a:off x="4674240" y="1600200"/>
            <a:ext cx="4015800" cy="2158560"/>
          </a:xfrm>
          <a:prstGeom prst="rect">
            <a:avLst/>
          </a:prstGeom>
        </p:spPr>
        <p:txBody>
          <a:bodyPr lIns="0" tIns="0" rIns="0" bIns="0"/>
          <a:lstStyle/>
          <a:p>
            <a:endParaRPr/>
          </a:p>
        </p:txBody>
      </p:sp>
      <p:sp>
        <p:nvSpPr>
          <p:cNvPr id="26" name="PlaceHolder 4"/>
          <p:cNvSpPr>
            <a:spLocks noGrp="1"/>
          </p:cNvSpPr>
          <p:nvPr>
            <p:ph type="body"/>
          </p:nvPr>
        </p:nvSpPr>
        <p:spPr>
          <a:xfrm>
            <a:off x="457200" y="3964320"/>
            <a:ext cx="8229240" cy="2158560"/>
          </a:xfrm>
          <a:prstGeom prst="rect">
            <a:avLst/>
          </a:prstGeom>
        </p:spPr>
        <p:txBody>
          <a:bodyPr lIns="0" tIns="0" rIns="0" bIns="0"/>
          <a:lstStyle/>
          <a:p>
            <a:endParaRPr/>
          </a:p>
        </p:txBody>
      </p:sp>
    </p:spTree>
    <p:extLst>
      <p:ext uri="{BB962C8B-B14F-4D97-AF65-F5344CB8AC3E}">
        <p14:creationId xmlns:p14="http://schemas.microsoft.com/office/powerpoint/2010/main" val="47793775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charset="0"/>
                <a:cs typeface="+mn-cs"/>
              </a:defRPr>
            </a:lvl1pPr>
          </a:lstStyle>
          <a:p>
            <a:pPr>
              <a:defRPr/>
            </a:pPr>
            <a:r>
              <a:rPr lang="ru-RU" smtClean="0"/>
              <a:t>29 декабря 2016</a:t>
            </a:r>
            <a:endParaRPr lang="ru-R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ru-RU" smtClean="0"/>
              <a:t>В.Кекелидзе: итоги ЛФВЭ</a:t>
            </a:r>
            <a:endParaRPr lang="ru-R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charset="0"/>
                <a:cs typeface="+mn-cs"/>
              </a:defRPr>
            </a:lvl1pPr>
          </a:lstStyle>
          <a:p>
            <a:pPr>
              <a:defRPr/>
            </a:pPr>
            <a:fld id="{84B8E872-D97E-ED4F-A0DE-68A85FBF171E}"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4518" r:id="rId1"/>
    <p:sldLayoutId id="2147484519" r:id="rId2"/>
    <p:sldLayoutId id="2147484520" r:id="rId3"/>
    <p:sldLayoutId id="2147484521" r:id="rId4"/>
    <p:sldLayoutId id="2147484522" r:id="rId5"/>
    <p:sldLayoutId id="2147484523" r:id="rId6"/>
    <p:sldLayoutId id="2147484524" r:id="rId7"/>
    <p:sldLayoutId id="2147484525" r:id="rId8"/>
    <p:sldLayoutId id="2147484526" r:id="rId9"/>
    <p:sldLayoutId id="2147484527" r:id="rId10"/>
    <p:sldLayoutId id="2147484528" r:id="rId11"/>
    <p:sldLayoutId id="2147484529" r:id="rId12"/>
    <p:sldLayoutId id="2147484599" r:id="rId13"/>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ru-RU"/>
          </a:p>
        </p:txBody>
      </p:sp>
      <p:sp>
        <p:nvSpPr>
          <p:cNvPr id="41" name="PlaceHolder 2"/>
          <p:cNvSpPr>
            <a:spLocks noGrp="1"/>
          </p:cNvSpPr>
          <p:nvPr>
            <p:ph type="body"/>
          </p:nvPr>
        </p:nvSpPr>
        <p:spPr>
          <a:xfrm>
            <a:off x="457200" y="1600200"/>
            <a:ext cx="8229600" cy="4525963"/>
          </a:xfrm>
          <a:prstGeom prst="rect">
            <a:avLst/>
          </a:prstGeom>
        </p:spPr>
        <p:txBody>
          <a:bodyPr/>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r>
              <a:rPr lang="en-US"/>
              <a:t>Seventh Outline LevelClick to edit Master text styles</a:t>
            </a:r>
            <a:endParaRPr/>
          </a:p>
          <a:p>
            <a:pPr lvl="1"/>
            <a:r>
              <a:rPr lang="en-US"/>
              <a:t>Second level</a:t>
            </a:r>
            <a:endParaRPr/>
          </a:p>
          <a:p>
            <a:pPr lvl="2"/>
            <a:r>
              <a:rPr lang="en-US"/>
              <a:t>Third level</a:t>
            </a:r>
            <a:endParaRPr/>
          </a:p>
          <a:p>
            <a:pPr lvl="3"/>
            <a:r>
              <a:rPr lang="en-US"/>
              <a:t>Fourth level</a:t>
            </a:r>
            <a:endParaRPr/>
          </a:p>
          <a:p>
            <a:pPr lvl="4"/>
            <a:r>
              <a:rPr lang="en-US"/>
              <a:t>Fifth level</a:t>
            </a:r>
            <a:endParaRPr/>
          </a:p>
        </p:txBody>
      </p:sp>
      <p:sp>
        <p:nvSpPr>
          <p:cNvPr id="42" name="PlaceHolder 3"/>
          <p:cNvSpPr>
            <a:spLocks noGrp="1"/>
          </p:cNvSpPr>
          <p:nvPr>
            <p:ph type="dt"/>
          </p:nvPr>
        </p:nvSpPr>
        <p:spPr>
          <a:xfrm>
            <a:off x="457200" y="6356350"/>
            <a:ext cx="2133600" cy="365125"/>
          </a:xfrm>
          <a:prstGeom prst="rect">
            <a:avLst/>
          </a:prstGeom>
        </p:spPr>
        <p:txBody>
          <a:bodyPr anchor="ctr"/>
          <a:lstStyle>
            <a:lvl1pPr fontAlgn="auto">
              <a:spcBef>
                <a:spcPts val="0"/>
              </a:spcBef>
              <a:spcAft>
                <a:spcPts val="0"/>
              </a:spcAft>
              <a:defRPr sz="1200">
                <a:solidFill>
                  <a:srgbClr val="8B8B8B"/>
                </a:solidFill>
                <a:latin typeface="Calibri"/>
                <a:ea typeface="+mn-ea"/>
                <a:cs typeface="+mn-cs"/>
              </a:defRPr>
            </a:lvl1pPr>
          </a:lstStyle>
          <a:p>
            <a:pPr>
              <a:defRPr/>
            </a:pPr>
            <a:r>
              <a:rPr lang="ru-RU" smtClean="0"/>
              <a:t>29 декабря 2016</a:t>
            </a:r>
            <a:endParaRPr sz="1800">
              <a:solidFill>
                <a:schemeClr val="tx1"/>
              </a:solidFill>
              <a:latin typeface="+mn-lt"/>
            </a:endParaRPr>
          </a:p>
        </p:txBody>
      </p:sp>
      <p:sp>
        <p:nvSpPr>
          <p:cNvPr id="43" name="PlaceHolder 4"/>
          <p:cNvSpPr>
            <a:spLocks noGrp="1"/>
          </p:cNvSpPr>
          <p:nvPr>
            <p:ph type="ftr"/>
          </p:nvPr>
        </p:nvSpPr>
        <p:spPr>
          <a:xfrm>
            <a:off x="3124200" y="6356350"/>
            <a:ext cx="2895600" cy="365125"/>
          </a:xfrm>
          <a:prstGeom prst="rect">
            <a:avLst/>
          </a:prstGeom>
        </p:spPr>
        <p:txBody>
          <a:bodyPr anchor="ctr"/>
          <a:lstStyle>
            <a:lvl1pPr fontAlgn="auto">
              <a:spcBef>
                <a:spcPts val="0"/>
              </a:spcBef>
              <a:spcAft>
                <a:spcPts val="0"/>
              </a:spcAft>
              <a:defRPr>
                <a:latin typeface="+mn-lt"/>
                <a:ea typeface="+mn-ea"/>
                <a:cs typeface="+mn-cs"/>
              </a:defRPr>
            </a:lvl1pPr>
          </a:lstStyle>
          <a:p>
            <a:pPr>
              <a:defRPr/>
            </a:pPr>
            <a:r>
              <a:rPr lang="ru-RU" smtClean="0"/>
              <a:t>В.Кекелидзе: итоги ЛФВЭ</a:t>
            </a:r>
            <a:endParaRPr/>
          </a:p>
        </p:txBody>
      </p:sp>
      <p:sp>
        <p:nvSpPr>
          <p:cNvPr id="44" name="PlaceHolder 5"/>
          <p:cNvSpPr>
            <a:spLocks noGrp="1"/>
          </p:cNvSpPr>
          <p:nvPr>
            <p:ph type="sldNum"/>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B8B8B"/>
                </a:solidFill>
                <a:latin typeface="Calibri" charset="0"/>
                <a:cs typeface="DejaVu Sans" charset="0"/>
              </a:defRPr>
            </a:lvl1pPr>
          </a:lstStyle>
          <a:p>
            <a:pPr>
              <a:defRPr/>
            </a:pPr>
            <a:fld id="{435C1917-1AAE-8147-9EBC-0482141E56CB}" type="slidenum">
              <a:rPr lang="en-US"/>
              <a:pPr>
                <a:defRPr/>
              </a:pPr>
              <a:t>‹#›</a:t>
            </a:fld>
            <a:endParaRPr lang="en-US" sz="1800">
              <a:solidFill>
                <a:schemeClr val="tx1"/>
              </a:solidFill>
              <a:latin typeface="Arial" charset="0"/>
            </a:endParaRPr>
          </a:p>
        </p:txBody>
      </p:sp>
    </p:spTree>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601" r:id="rId13"/>
    <p:sldLayoutId id="2147484604" r:id="rId14"/>
    <p:sldLayoutId id="2147484605" r:id="rId15"/>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 name="PlaceHolder 1"/>
          <p:cNvSpPr>
            <a:spLocks noGrp="1"/>
          </p:cNvSpPr>
          <p:nvPr>
            <p:ph type="dt"/>
          </p:nvPr>
        </p:nvSpPr>
        <p:spPr>
          <a:xfrm>
            <a:off x="457200" y="6356350"/>
            <a:ext cx="2133600" cy="365125"/>
          </a:xfrm>
          <a:prstGeom prst="rect">
            <a:avLst/>
          </a:prstGeom>
        </p:spPr>
        <p:txBody>
          <a:bodyPr anchor="ctr"/>
          <a:lstStyle>
            <a:lvl1pPr fontAlgn="auto">
              <a:spcBef>
                <a:spcPts val="0"/>
              </a:spcBef>
              <a:spcAft>
                <a:spcPts val="0"/>
              </a:spcAft>
              <a:defRPr sz="1200">
                <a:solidFill>
                  <a:srgbClr val="8B8B8B"/>
                </a:solidFill>
                <a:latin typeface="Calibri"/>
                <a:ea typeface="+mn-ea"/>
                <a:cs typeface="+mn-cs"/>
              </a:defRPr>
            </a:lvl1pPr>
          </a:lstStyle>
          <a:p>
            <a:pPr>
              <a:defRPr/>
            </a:pPr>
            <a:r>
              <a:rPr lang="ru-RU" smtClean="0"/>
              <a:t>29 декабря 2016</a:t>
            </a:r>
            <a:endParaRPr sz="1800">
              <a:solidFill>
                <a:schemeClr val="tx1"/>
              </a:solidFill>
              <a:latin typeface="+mn-lt"/>
            </a:endParaRPr>
          </a:p>
        </p:txBody>
      </p:sp>
      <p:sp>
        <p:nvSpPr>
          <p:cNvPr id="80" name="PlaceHolder 2"/>
          <p:cNvSpPr>
            <a:spLocks noGrp="1"/>
          </p:cNvSpPr>
          <p:nvPr>
            <p:ph type="ftr"/>
          </p:nvPr>
        </p:nvSpPr>
        <p:spPr>
          <a:xfrm>
            <a:off x="3124200" y="6356350"/>
            <a:ext cx="2895600" cy="365125"/>
          </a:xfrm>
          <a:prstGeom prst="rect">
            <a:avLst/>
          </a:prstGeom>
        </p:spPr>
        <p:txBody>
          <a:bodyPr anchor="ctr"/>
          <a:lstStyle>
            <a:lvl1pPr fontAlgn="auto">
              <a:spcBef>
                <a:spcPts val="0"/>
              </a:spcBef>
              <a:spcAft>
                <a:spcPts val="0"/>
              </a:spcAft>
              <a:defRPr>
                <a:latin typeface="+mn-lt"/>
                <a:ea typeface="+mn-ea"/>
                <a:cs typeface="+mn-cs"/>
              </a:defRPr>
            </a:lvl1pPr>
          </a:lstStyle>
          <a:p>
            <a:pPr>
              <a:defRPr/>
            </a:pPr>
            <a:r>
              <a:rPr lang="ru-RU" smtClean="0"/>
              <a:t>В.Кекелидзе: итоги ЛФВЭ</a:t>
            </a:r>
            <a:endParaRPr/>
          </a:p>
        </p:txBody>
      </p:sp>
      <p:sp>
        <p:nvSpPr>
          <p:cNvPr id="81" name="PlaceHolder 3"/>
          <p:cNvSpPr>
            <a:spLocks noGrp="1"/>
          </p:cNvSpPr>
          <p:nvPr>
            <p:ph type="sldNum"/>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B8B8B"/>
                </a:solidFill>
                <a:latin typeface="Calibri" charset="0"/>
                <a:cs typeface="DejaVu Sans" charset="0"/>
              </a:defRPr>
            </a:lvl1pPr>
          </a:lstStyle>
          <a:p>
            <a:pPr>
              <a:defRPr/>
            </a:pPr>
            <a:fld id="{8EC1C309-3BCE-2A40-AEFB-D7FFB45F33E9}" type="slidenum">
              <a:rPr lang="en-US"/>
              <a:pPr>
                <a:defRPr/>
              </a:pPr>
              <a:t>‹#›</a:t>
            </a:fld>
            <a:endParaRPr lang="en-US" sz="1800">
              <a:solidFill>
                <a:schemeClr val="tx1"/>
              </a:solidFill>
              <a:latin typeface="Arial" charset="0"/>
            </a:endParaRPr>
          </a:p>
        </p:txBody>
      </p:sp>
      <p:sp>
        <p:nvSpPr>
          <p:cNvPr id="5125" name="PlaceHolder 4"/>
          <p:cNvSpPr>
            <a:spLocks noGrp="1"/>
          </p:cNvSpPr>
          <p:nvPr>
            <p:ph type="title"/>
          </p:nvPr>
        </p:nvSpPr>
        <p:spPr bwMode="auto">
          <a:xfrm>
            <a:off x="457200" y="27305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US"/>
              <a:t>Click to edit the title text format</a:t>
            </a:r>
            <a:endParaRPr lang="ru-RU"/>
          </a:p>
        </p:txBody>
      </p:sp>
      <p:sp>
        <p:nvSpPr>
          <p:cNvPr id="83" name="PlaceHolder 5"/>
          <p:cNvSpPr>
            <a:spLocks noGrp="1"/>
          </p:cNvSpPr>
          <p:nvPr>
            <p:ph type="body"/>
          </p:nvPr>
        </p:nvSpPr>
        <p:spPr>
          <a:xfrm>
            <a:off x="457200" y="1604963"/>
            <a:ext cx="8229600" cy="3976687"/>
          </a:xfrm>
          <a:prstGeom prst="rect">
            <a:avLst/>
          </a:prstGeom>
        </p:spPr>
        <p:txBody>
          <a:bodyPr lIns="0" tIns="0" rIns="0" bIns="0"/>
          <a:lstStyle/>
          <a:p>
            <a:r>
              <a:rPr lang="en-US"/>
              <a:t>Click to edit the outline text format</a:t>
            </a:r>
            <a:endParaRPr/>
          </a:p>
          <a:p>
            <a:pPr lvl="1"/>
            <a:r>
              <a:rPr lang="en-US"/>
              <a:t>Second Outline Level</a:t>
            </a:r>
            <a:endParaRPr/>
          </a:p>
          <a:p>
            <a:pPr lvl="2"/>
            <a:r>
              <a:rPr lang="en-US"/>
              <a:t>Third Outline Level</a:t>
            </a:r>
            <a:endParaRPr/>
          </a:p>
          <a:p>
            <a:pPr lvl="3"/>
            <a:r>
              <a:rPr lang="en-US"/>
              <a:t>Fourth Outline Level</a:t>
            </a:r>
            <a:endParaRPr/>
          </a:p>
          <a:p>
            <a:pPr lvl="4"/>
            <a:r>
              <a:rPr lang="en-US"/>
              <a:t>Fifth Outline Level</a:t>
            </a:r>
            <a:endParaRPr/>
          </a:p>
          <a:p>
            <a:pPr lvl="5"/>
            <a:r>
              <a:rPr lang="en-US"/>
              <a:t>Sixth Outline Level</a:t>
            </a:r>
            <a:endParaRPr/>
          </a:p>
          <a:p>
            <a:pPr lvl="6"/>
            <a:r>
              <a:rPr lang="en-US"/>
              <a:t>Seventh Outline Level</a:t>
            </a:r>
            <a:endParaRPr/>
          </a:p>
        </p:txBody>
      </p:sp>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 id="2147484553" r:id="rId12"/>
    <p:sldLayoutId id="2147484594" r:id="rId13"/>
    <p:sldLayoutId id="2147484600" r:id="rId14"/>
  </p:sldLayoutIdLst>
  <p:hf hdr="0"/>
  <p:txStyles>
    <p:title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Arial" pitchFamily="34" charset="0"/>
        </a:defRPr>
      </a:lvl6pPr>
      <a:lvl7pPr marL="2971800" indent="-228600" algn="l" rtl="0" eaLnBrk="0" fontAlgn="base" hangingPunct="0">
        <a:spcBef>
          <a:spcPct val="20000"/>
        </a:spcBef>
        <a:spcAft>
          <a:spcPct val="0"/>
        </a:spcAft>
        <a:buChar char="»"/>
        <a:defRPr sz="2000">
          <a:solidFill>
            <a:schemeClr val="tx1"/>
          </a:solidFill>
          <a:latin typeface="Arial" pitchFamily="34" charset="0"/>
        </a:defRPr>
      </a:lvl7pPr>
      <a:lvl8pPr marL="3429000" indent="-228600" algn="l" rtl="0" eaLnBrk="0" fontAlgn="base" hangingPunct="0">
        <a:spcBef>
          <a:spcPct val="20000"/>
        </a:spcBef>
        <a:spcAft>
          <a:spcPct val="0"/>
        </a:spcAft>
        <a:buChar char="»"/>
        <a:defRPr sz="2000">
          <a:solidFill>
            <a:schemeClr val="tx1"/>
          </a:solidFill>
          <a:latin typeface="Arial" pitchFamily="34" charset="0"/>
        </a:defRPr>
      </a:lvl8pPr>
      <a:lvl9pPr marL="3886200" indent="-228600" algn="l" rtl="0" eaLnBrk="0" fontAlgn="base" hangingPunct="0">
        <a:spcBef>
          <a:spcPct val="20000"/>
        </a:spcBef>
        <a:spcAft>
          <a:spcPct val="0"/>
        </a:spcAft>
        <a:buChar char="»"/>
        <a:defRPr sz="2000">
          <a:solidFill>
            <a:schemeClr val="tx1"/>
          </a:solidFill>
          <a:latin typeface="Arial" pitchFamily="34" charset="0"/>
        </a:defRPr>
      </a:lvl9pPr>
    </p:bodyStyle>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1" Type="http://schemas.openxmlformats.org/officeDocument/2006/relationships/slideLayout" Target="../slideLayouts/slideLayout1.xml"/><Relationship Id="rId2"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1" Type="http://schemas.openxmlformats.org/officeDocument/2006/relationships/slideLayout" Target="../slideLayouts/slideLayout3.xml"/><Relationship Id="rId2" Type="http://schemas.openxmlformats.org/officeDocument/2006/relationships/image" Target="../media/image43.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image" Target="../media/image50.png"/><Relationship Id="rId1" Type="http://schemas.openxmlformats.org/officeDocument/2006/relationships/slideLayout" Target="../slideLayouts/slideLayout41.xml"/><Relationship Id="rId2" Type="http://schemas.openxmlformats.org/officeDocument/2006/relationships/image" Target="../media/image4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5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6.xml"/><Relationship Id="rId3" Type="http://schemas.openxmlformats.org/officeDocument/2006/relationships/image" Target="../media/image52.tiff"/></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1" Type="http://schemas.openxmlformats.org/officeDocument/2006/relationships/slideLayout" Target="../slideLayouts/slideLayout29.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8.xml"/><Relationship Id="rId3"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56.png"/><Relationship Id="rId5" Type="http://schemas.openxmlformats.org/officeDocument/2006/relationships/image" Target="../media/image57.jpeg"/><Relationship Id="rId6" Type="http://schemas.openxmlformats.org/officeDocument/2006/relationships/hyperlink" Target="http://aculina.jinr.ru/acc-2.php" TargetMode="External"/><Relationship Id="rId7" Type="http://schemas.openxmlformats.org/officeDocument/2006/relationships/image" Target="../media/image58.png"/><Relationship Id="rId8" Type="http://schemas.openxmlformats.org/officeDocument/2006/relationships/image" Target="../media/image59.jpeg"/><Relationship Id="rId1" Type="http://schemas.openxmlformats.org/officeDocument/2006/relationships/vmlDrawing" Target="../drawings/vmlDrawing1.vml"/><Relationship Id="rId2"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9.xml"/><Relationship Id="rId3"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oleObject" Target="../embeddings/oleObject2.bin"/><Relationship Id="rId8" Type="http://schemas.openxmlformats.org/officeDocument/2006/relationships/image" Target="../media/image61.emf"/><Relationship Id="rId1" Type="http://schemas.openxmlformats.org/officeDocument/2006/relationships/vmlDrawing" Target="../drawings/vmlDrawing2.vml"/><Relationship Id="rId2"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1" Type="http://schemas.openxmlformats.org/officeDocument/2006/relationships/image" Target="../media/image72.jpe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5" Type="http://schemas.openxmlformats.org/officeDocument/2006/relationships/image" Target="../media/image76.png"/><Relationship Id="rId16" Type="http://schemas.openxmlformats.org/officeDocument/2006/relationships/image" Target="../media/image77.jpeg"/><Relationship Id="rId17" Type="http://schemas.openxmlformats.org/officeDocument/2006/relationships/image" Target="../media/image78.png"/><Relationship Id="rId18" Type="http://schemas.openxmlformats.org/officeDocument/2006/relationships/image" Target="../media/image79.png"/><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pn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png"/><Relationship Id="rId10" Type="http://schemas.microsoft.com/office/2007/relationships/hdphoto" Target="../media/hdphoto2.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0.png"/><Relationship Id="rId3"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5" Type="http://schemas.openxmlformats.org/officeDocument/2006/relationships/image" Target="../media/image84.png"/><Relationship Id="rId1" Type="http://schemas.openxmlformats.org/officeDocument/2006/relationships/slideLayout" Target="../slideLayouts/slideLayout42.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jpeg"/><Relationship Id="rId7" Type="http://schemas.openxmlformats.org/officeDocument/2006/relationships/image" Target="../media/image89.jpe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1.png"/><Relationship Id="rId4" Type="http://schemas.openxmlformats.org/officeDocument/2006/relationships/image" Target="../media/image92.png"/><Relationship Id="rId5" Type="http://schemas.openxmlformats.org/officeDocument/2006/relationships/image" Target="../media/image93.png"/><Relationship Id="rId6" Type="http://schemas.openxmlformats.org/officeDocument/2006/relationships/image" Target="../media/image94.emf"/><Relationship Id="rId7" Type="http://schemas.openxmlformats.org/officeDocument/2006/relationships/image" Target="../media/image95.jpeg"/><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3" Type="http://schemas.openxmlformats.org/officeDocument/2006/relationships/image" Target="../media/image97.jpeg"/><Relationship Id="rId4" Type="http://schemas.openxmlformats.org/officeDocument/2006/relationships/image" Target="../media/image98.jpeg"/><Relationship Id="rId1" Type="http://schemas.openxmlformats.org/officeDocument/2006/relationships/slideLayout" Target="../slideLayouts/slideLayout26.xml"/><Relationship Id="rId2"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8.xml"/><Relationship Id="rId2"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6" Type="http://schemas.openxmlformats.org/officeDocument/2006/relationships/image" Target="../media/image109.jpeg"/><Relationship Id="rId7" Type="http://schemas.openxmlformats.org/officeDocument/2006/relationships/image" Target="../media/image110.png"/><Relationship Id="rId1" Type="http://schemas.openxmlformats.org/officeDocument/2006/relationships/slideLayout" Target="../slideLayouts/slideLayout26.xml"/><Relationship Id="rId2" Type="http://schemas.openxmlformats.org/officeDocument/2006/relationships/image" Target="../media/image10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11.jpeg"/><Relationship Id="rId3" Type="http://schemas.openxmlformats.org/officeDocument/2006/relationships/image" Target="../media/image1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image" Target="../media/image8.jpeg"/><Relationship Id="rId3" Type="http://schemas.openxmlformats.org/officeDocument/2006/relationships/image" Target="../media/image9.emf"/></Relationships>
</file>

<file path=ppt/slides/_rels/slide30.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1" Type="http://schemas.openxmlformats.org/officeDocument/2006/relationships/slideLayout" Target="../slideLayouts/slideLayout14.xml"/><Relationship Id="rId2" Type="http://schemas.openxmlformats.org/officeDocument/2006/relationships/image" Target="../media/image113.png"/></Relationships>
</file>

<file path=ppt/slides/_rels/slide31.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119.jpeg"/><Relationship Id="rId5" Type="http://schemas.openxmlformats.org/officeDocument/2006/relationships/image" Target="../media/image120.jpeg"/><Relationship Id="rId6" Type="http://schemas.openxmlformats.org/officeDocument/2006/relationships/image" Target="../media/image121.jpeg"/><Relationship Id="rId7" Type="http://schemas.openxmlformats.org/officeDocument/2006/relationships/image" Target="../media/image122.jpeg"/><Relationship Id="rId8" Type="http://schemas.openxmlformats.org/officeDocument/2006/relationships/image" Target="../media/image123.jpeg"/><Relationship Id="rId9" Type="http://schemas.openxmlformats.org/officeDocument/2006/relationships/image" Target="../media/image124.jpeg"/><Relationship Id="rId10" Type="http://schemas.openxmlformats.org/officeDocument/2006/relationships/image" Target="../media/image125.jpeg"/><Relationship Id="rId11" Type="http://schemas.openxmlformats.org/officeDocument/2006/relationships/image" Target="../media/image126.jpeg"/><Relationship Id="rId1" Type="http://schemas.openxmlformats.org/officeDocument/2006/relationships/slideLayout" Target="../slideLayouts/slideLayout18.xml"/><Relationship Id="rId2"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eg"/><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3" Type="http://schemas.openxmlformats.org/officeDocument/2006/relationships/image" Target="../media/image129.jpeg"/><Relationship Id="rId4" Type="http://schemas.openxmlformats.org/officeDocument/2006/relationships/image" Target="../media/image130.jpeg"/><Relationship Id="rId5" Type="http://schemas.openxmlformats.org/officeDocument/2006/relationships/image" Target="../media/image131.jpeg"/><Relationship Id="rId1" Type="http://schemas.openxmlformats.org/officeDocument/2006/relationships/slideLayout" Target="../slideLayouts/slideLayout28.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jpeg"/><Relationship Id="rId1" Type="http://schemas.openxmlformats.org/officeDocument/2006/relationships/slideLayout" Target="../slideLayouts/slideLayout18.xml"/><Relationship Id="rId2" Type="http://schemas.openxmlformats.org/officeDocument/2006/relationships/image" Target="../media/image13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5.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137.png"/><Relationship Id="rId5" Type="http://schemas.openxmlformats.org/officeDocument/2006/relationships/image" Target="../media/image138.png"/><Relationship Id="rId6" Type="http://schemas.openxmlformats.org/officeDocument/2006/relationships/oleObject" Target="../embeddings/oleObject3.bin"/><Relationship Id="rId7" Type="http://schemas.openxmlformats.org/officeDocument/2006/relationships/image" Target="../media/image136.png"/><Relationship Id="rId8" Type="http://schemas.openxmlformats.org/officeDocument/2006/relationships/image" Target="../media/image139.png"/><Relationship Id="rId9" Type="http://schemas.openxmlformats.org/officeDocument/2006/relationships/image" Target="../media/image140.png"/><Relationship Id="rId1" Type="http://schemas.openxmlformats.org/officeDocument/2006/relationships/vmlDrawing" Target="../drawings/vmlDrawing3.vml"/><Relationship Id="rId2"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42.jpeg"/><Relationship Id="rId4" Type="http://schemas.openxmlformats.org/officeDocument/2006/relationships/image" Target="../media/image143.jpeg"/><Relationship Id="rId5" Type="http://schemas.openxmlformats.org/officeDocument/2006/relationships/image" Target="../media/image144.jpeg"/><Relationship Id="rId1" Type="http://schemas.openxmlformats.org/officeDocument/2006/relationships/slideLayout" Target="../slideLayouts/slideLayout26.xml"/><Relationship Id="rId2" Type="http://schemas.openxmlformats.org/officeDocument/2006/relationships/image" Target="../media/image141.jpeg"/></Relationships>
</file>

<file path=ppt/slides/_rels/slide38.xml.rels><?xml version="1.0" encoding="UTF-8" standalone="yes"?>
<Relationships xmlns="http://schemas.openxmlformats.org/package/2006/relationships"><Relationship Id="rId3" Type="http://schemas.openxmlformats.org/officeDocument/2006/relationships/image" Target="../media/image146.jpeg"/><Relationship Id="rId4" Type="http://schemas.openxmlformats.org/officeDocument/2006/relationships/image" Target="../media/image147.png"/><Relationship Id="rId5" Type="http://schemas.openxmlformats.org/officeDocument/2006/relationships/image" Target="../media/image148.jpeg"/><Relationship Id="rId6" Type="http://schemas.openxmlformats.org/officeDocument/2006/relationships/image" Target="../media/image149.jpeg"/><Relationship Id="rId1" Type="http://schemas.openxmlformats.org/officeDocument/2006/relationships/slideLayout" Target="../slideLayouts/slideLayout15.xml"/><Relationship Id="rId2" Type="http://schemas.openxmlformats.org/officeDocument/2006/relationships/image" Target="../media/image1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50.jpeg"/><Relationship Id="rId4" Type="http://schemas.openxmlformats.org/officeDocument/2006/relationships/image" Target="../media/image151.jpeg"/><Relationship Id="rId5" Type="http://schemas.openxmlformats.org/officeDocument/2006/relationships/image" Target="../media/image152.jpeg"/><Relationship Id="rId6" Type="http://schemas.openxmlformats.org/officeDocument/2006/relationships/image" Target="../media/image153.jpeg"/><Relationship Id="rId1" Type="http://schemas.openxmlformats.org/officeDocument/2006/relationships/slideLayout" Target="../slideLayouts/slideLayout14.xml"/><Relationship Id="rId2" Type="http://schemas.openxmlformats.org/officeDocument/2006/relationships/notesSlide" Target="../notesSlides/notesSlide2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31.xml"/><Relationship Id="rId2"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jpeg"/><Relationship Id="rId6" Type="http://schemas.openxmlformats.org/officeDocument/2006/relationships/image" Target="../media/image157.jpeg"/><Relationship Id="rId7" Type="http://schemas.openxmlformats.org/officeDocument/2006/relationships/image" Target="../media/image158.png"/><Relationship Id="rId8" Type="http://schemas.openxmlformats.org/officeDocument/2006/relationships/image" Target="../media/image159.png"/><Relationship Id="rId9" Type="http://schemas.openxmlformats.org/officeDocument/2006/relationships/image" Target="../media/image160.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1" Type="http://schemas.openxmlformats.org/officeDocument/2006/relationships/slideLayout" Target="../slideLayouts/slideLayout29.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png"/><Relationship Id="rId7" Type="http://schemas.microsoft.com/office/2007/relationships/hdphoto" Target="../media/hdphoto1.wdp"/><Relationship Id="rId8" Type="http://schemas.openxmlformats.org/officeDocument/2006/relationships/image" Target="../media/image33.png"/><Relationship Id="rId9" Type="http://schemas.openxmlformats.org/officeDocument/2006/relationships/image" Target="../media/image34.png"/><Relationship Id="rId10" Type="http://schemas.openxmlformats.org/officeDocument/2006/relationships/image" Target="../media/image35.png"/><Relationship Id="rId11"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A_scheme_v_2.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7544" y="2007240"/>
            <a:ext cx="8676488" cy="4878143"/>
          </a:xfrm>
          <a:prstGeom prst="rect">
            <a:avLst/>
          </a:prstGeom>
        </p:spPr>
      </p:pic>
      <p:sp>
        <p:nvSpPr>
          <p:cNvPr id="5" name="TextBox 4"/>
          <p:cNvSpPr txBox="1"/>
          <p:nvPr/>
        </p:nvSpPr>
        <p:spPr>
          <a:xfrm>
            <a:off x="3995936" y="-27384"/>
            <a:ext cx="5205564" cy="2092881"/>
          </a:xfrm>
          <a:prstGeom prst="rect">
            <a:avLst/>
          </a:prstGeom>
          <a:noFill/>
        </p:spPr>
        <p:txBody>
          <a:bodyPr wrap="square" rtlCol="0">
            <a:spAutoFit/>
          </a:bodyPr>
          <a:lstStyle/>
          <a:p>
            <a:r>
              <a:rPr lang="en-US" b="1" dirty="0" smtClean="0">
                <a:solidFill>
                  <a:srgbClr val="000090"/>
                </a:solidFill>
              </a:rPr>
              <a:t>NICA complex research infrastructure:</a:t>
            </a:r>
          </a:p>
          <a:p>
            <a:endParaRPr lang="en-US" sz="1600" b="1" dirty="0" smtClean="0">
              <a:solidFill>
                <a:srgbClr val="000090"/>
              </a:solidFill>
            </a:endParaRPr>
          </a:p>
          <a:p>
            <a:r>
              <a:rPr lang="en-US" sz="1600" b="1" dirty="0" smtClean="0">
                <a:solidFill>
                  <a:srgbClr val="000090"/>
                </a:solidFill>
              </a:rPr>
              <a:t>1</a:t>
            </a:r>
            <a:r>
              <a:rPr lang="en-US" sz="1600" b="1" baseline="30000" dirty="0" smtClean="0">
                <a:solidFill>
                  <a:srgbClr val="000090"/>
                </a:solidFill>
              </a:rPr>
              <a:t>st</a:t>
            </a:r>
            <a:r>
              <a:rPr lang="en-US" sz="1600" b="1" dirty="0" smtClean="0">
                <a:solidFill>
                  <a:srgbClr val="000090"/>
                </a:solidFill>
              </a:rPr>
              <a:t> stage:</a:t>
            </a:r>
          </a:p>
          <a:p>
            <a:r>
              <a:rPr lang="en-US" sz="1600" dirty="0" smtClean="0">
                <a:solidFill>
                  <a:srgbClr val="000090"/>
                </a:solidFill>
              </a:rPr>
              <a:t>Injection complex: ion sources &amp; linear accelerators;</a:t>
            </a:r>
          </a:p>
          <a:p>
            <a:r>
              <a:rPr lang="en-US" sz="1600" dirty="0" smtClean="0">
                <a:solidFill>
                  <a:srgbClr val="000090"/>
                </a:solidFill>
              </a:rPr>
              <a:t>Booster, </a:t>
            </a:r>
            <a:r>
              <a:rPr lang="en-US" sz="1600" dirty="0" err="1" smtClean="0">
                <a:solidFill>
                  <a:srgbClr val="000090"/>
                </a:solidFill>
              </a:rPr>
              <a:t>Nuclotron</a:t>
            </a:r>
            <a:r>
              <a:rPr lang="en-US" sz="1600" dirty="0">
                <a:solidFill>
                  <a:srgbClr val="000090"/>
                </a:solidFill>
              </a:rPr>
              <a:t> </a:t>
            </a:r>
            <a:r>
              <a:rPr lang="en-US" sz="1600" dirty="0" smtClean="0">
                <a:solidFill>
                  <a:srgbClr val="000090"/>
                </a:solidFill>
              </a:rPr>
              <a:t>&amp;Collider rings;</a:t>
            </a:r>
          </a:p>
          <a:p>
            <a:r>
              <a:rPr lang="en-US" sz="1600" dirty="0" smtClean="0">
                <a:solidFill>
                  <a:srgbClr val="000090"/>
                </a:solidFill>
              </a:rPr>
              <a:t>BM@N &amp; MPD detectors.</a:t>
            </a:r>
          </a:p>
          <a:p>
            <a:r>
              <a:rPr lang="en-US" sz="1600" b="1" dirty="0" smtClean="0">
                <a:solidFill>
                  <a:schemeClr val="bg1">
                    <a:lumMod val="50000"/>
                  </a:schemeClr>
                </a:solidFill>
              </a:rPr>
              <a:t>2</a:t>
            </a:r>
            <a:r>
              <a:rPr lang="en-US" sz="1600" b="1" baseline="30000" dirty="0" smtClean="0">
                <a:solidFill>
                  <a:schemeClr val="bg1">
                    <a:lumMod val="50000"/>
                  </a:schemeClr>
                </a:solidFill>
              </a:rPr>
              <a:t>d</a:t>
            </a:r>
            <a:r>
              <a:rPr lang="en-US" sz="1600" b="1" dirty="0" smtClean="0">
                <a:solidFill>
                  <a:schemeClr val="bg1">
                    <a:lumMod val="50000"/>
                  </a:schemeClr>
                </a:solidFill>
              </a:rPr>
              <a:t> stage: </a:t>
            </a:r>
          </a:p>
          <a:p>
            <a:r>
              <a:rPr lang="en-US" sz="1600" dirty="0" smtClean="0">
                <a:solidFill>
                  <a:schemeClr val="bg1">
                    <a:lumMod val="50000"/>
                  </a:schemeClr>
                </a:solidFill>
              </a:rPr>
              <a:t>SPD, applied research area, computer center</a:t>
            </a:r>
          </a:p>
        </p:txBody>
      </p:sp>
      <p:pic>
        <p:nvPicPr>
          <p:cNvPr id="7" name="Изображение 1" descr="image_NICA1.jpe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4067944" cy="2034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572000" y="5085184"/>
            <a:ext cx="4572000" cy="1820498"/>
          </a:xfrm>
          <a:prstGeom prst="rect">
            <a:avLst/>
          </a:prstGeom>
        </p:spPr>
        <p:txBody>
          <a:bodyPr>
            <a:spAutoFit/>
          </a:bodyPr>
          <a:lstStyle/>
          <a:p>
            <a:pPr>
              <a:lnSpc>
                <a:spcPct val="110000"/>
              </a:lnSpc>
              <a:spcBef>
                <a:spcPct val="20000"/>
              </a:spcBef>
              <a:spcAft>
                <a:spcPts val="600"/>
              </a:spcAft>
              <a:buClr>
                <a:srgbClr val="FDF520"/>
              </a:buClr>
            </a:pPr>
            <a:r>
              <a:rPr lang="en-US" b="1" dirty="0" smtClean="0">
                <a:solidFill>
                  <a:srgbClr val="FFFFFF"/>
                </a:solidFill>
              </a:rPr>
              <a:t>Main targets of the NICA complex:</a:t>
            </a:r>
          </a:p>
          <a:p>
            <a:pPr marL="342900" indent="-342900">
              <a:lnSpc>
                <a:spcPct val="110000"/>
              </a:lnSpc>
              <a:spcBef>
                <a:spcPct val="20000"/>
              </a:spcBef>
              <a:spcAft>
                <a:spcPts val="600"/>
              </a:spcAft>
              <a:buClr>
                <a:srgbClr val="FDF520"/>
              </a:buClr>
              <a:buFontTx/>
              <a:buChar char="-"/>
            </a:pPr>
            <a:r>
              <a:rPr lang="en-US" b="1" dirty="0" smtClean="0">
                <a:solidFill>
                  <a:srgbClr val="FFFFFF"/>
                </a:solidFill>
              </a:rPr>
              <a:t>study </a:t>
            </a:r>
            <a:r>
              <a:rPr lang="en-US" b="1" dirty="0">
                <a:solidFill>
                  <a:srgbClr val="FFFFFF"/>
                </a:solidFill>
              </a:rPr>
              <a:t>of hot and  dense baryonic </a:t>
            </a:r>
            <a:r>
              <a:rPr lang="en-US" b="1" dirty="0" smtClean="0">
                <a:solidFill>
                  <a:srgbClr val="FFFFFF"/>
                </a:solidFill>
              </a:rPr>
              <a:t>matter properties;</a:t>
            </a:r>
            <a:endParaRPr lang="en-US" b="1" dirty="0">
              <a:solidFill>
                <a:srgbClr val="FFFFFF"/>
              </a:solidFill>
            </a:endParaRPr>
          </a:p>
          <a:p>
            <a:pPr marL="342900" indent="-342900">
              <a:lnSpc>
                <a:spcPct val="110000"/>
              </a:lnSpc>
              <a:buClr>
                <a:srgbClr val="FDF520"/>
              </a:buClr>
              <a:buFontTx/>
              <a:buChar char="-"/>
            </a:pPr>
            <a:r>
              <a:rPr lang="en-US" b="1" dirty="0" smtClean="0">
                <a:solidFill>
                  <a:srgbClr val="FFFFFF"/>
                </a:solidFill>
              </a:rPr>
              <a:t>investigation </a:t>
            </a:r>
            <a:r>
              <a:rPr lang="en-US" b="1" dirty="0">
                <a:solidFill>
                  <a:srgbClr val="FFFFFF"/>
                </a:solidFill>
              </a:rPr>
              <a:t>of nucleon spin </a:t>
            </a:r>
            <a:r>
              <a:rPr lang="en-US" b="1" dirty="0" smtClean="0">
                <a:solidFill>
                  <a:srgbClr val="FFFFFF"/>
                </a:solidFill>
              </a:rPr>
              <a:t>nature </a:t>
            </a:r>
            <a:r>
              <a:rPr lang="en-US" b="1" dirty="0">
                <a:solidFill>
                  <a:srgbClr val="FFFFFF"/>
                </a:solidFill>
              </a:rPr>
              <a:t>&amp; </a:t>
            </a:r>
            <a:r>
              <a:rPr lang="en-US" b="1" dirty="0" smtClean="0">
                <a:solidFill>
                  <a:srgbClr val="FFFFFF"/>
                </a:solidFill>
              </a:rPr>
              <a:t>polarization </a:t>
            </a:r>
            <a:r>
              <a:rPr lang="en-US" b="1" dirty="0">
                <a:solidFill>
                  <a:srgbClr val="FFFFFF"/>
                </a:solidFill>
              </a:rPr>
              <a:t>phenomena</a:t>
            </a:r>
          </a:p>
        </p:txBody>
      </p:sp>
      <p:sp>
        <p:nvSpPr>
          <p:cNvPr id="9" name="Rectangle 8"/>
          <p:cNvSpPr/>
          <p:nvPr/>
        </p:nvSpPr>
        <p:spPr>
          <a:xfrm>
            <a:off x="107504" y="2060848"/>
            <a:ext cx="5904656" cy="923330"/>
          </a:xfrm>
          <a:prstGeom prst="rect">
            <a:avLst/>
          </a:prstGeom>
        </p:spPr>
        <p:txBody>
          <a:bodyPr wrap="square">
            <a:spAutoFit/>
          </a:bodyPr>
          <a:lstStyle/>
          <a:p>
            <a:pPr marL="342900" indent="-342900">
              <a:buClr>
                <a:srgbClr val="FDF520"/>
              </a:buClr>
              <a:buFont typeface="Wingdings" pitchFamily="2" charset="2"/>
              <a:buNone/>
            </a:pPr>
            <a:r>
              <a:rPr lang="en-US" b="1" dirty="0" smtClean="0">
                <a:solidFill>
                  <a:srgbClr val="FFFFFF"/>
                </a:solidFill>
                <a:latin typeface="Arial"/>
                <a:cs typeface="Arial"/>
              </a:rPr>
              <a:t>     Requirements: intensive </a:t>
            </a:r>
            <a:r>
              <a:rPr lang="en-US" b="1" dirty="0">
                <a:solidFill>
                  <a:srgbClr val="FFFFFF"/>
                </a:solidFill>
                <a:latin typeface="Arial"/>
                <a:cs typeface="Arial"/>
              </a:rPr>
              <a:t>beams of relativistic </a:t>
            </a:r>
            <a:r>
              <a:rPr lang="en-US" b="1" dirty="0" smtClean="0">
                <a:solidFill>
                  <a:srgbClr val="FFFFFF"/>
                </a:solidFill>
                <a:latin typeface="Arial"/>
                <a:cs typeface="Arial"/>
              </a:rPr>
              <a:t>ions from </a:t>
            </a:r>
            <a:r>
              <a:rPr lang="ru-RU" b="1" dirty="0" smtClean="0">
                <a:solidFill>
                  <a:srgbClr val="FFFFFF"/>
                </a:solidFill>
                <a:latin typeface="Arial"/>
                <a:cs typeface="Arial"/>
              </a:rPr>
              <a:t> </a:t>
            </a:r>
            <a:r>
              <a:rPr lang="en-US" b="1" dirty="0">
                <a:solidFill>
                  <a:srgbClr val="FFFFFF"/>
                </a:solidFill>
                <a:latin typeface="Arial"/>
                <a:cs typeface="Arial"/>
              </a:rPr>
              <a:t>p to</a:t>
            </a:r>
            <a:r>
              <a:rPr lang="ru-RU" b="1" dirty="0">
                <a:solidFill>
                  <a:srgbClr val="FFFFFF"/>
                </a:solidFill>
                <a:latin typeface="Arial"/>
                <a:cs typeface="Arial"/>
              </a:rPr>
              <a:t> </a:t>
            </a:r>
            <a:r>
              <a:rPr lang="en-US" b="1" dirty="0" smtClean="0">
                <a:solidFill>
                  <a:srgbClr val="FFFFFF"/>
                </a:solidFill>
                <a:latin typeface="Arial"/>
                <a:cs typeface="Arial"/>
              </a:rPr>
              <a:t>Au &amp; polarized </a:t>
            </a:r>
            <a:r>
              <a:rPr lang="ru-RU" b="1" dirty="0" smtClean="0">
                <a:solidFill>
                  <a:srgbClr val="FFFFFF"/>
                </a:solidFill>
                <a:latin typeface="Arial"/>
                <a:cs typeface="Arial"/>
              </a:rPr>
              <a:t> </a:t>
            </a:r>
            <a:r>
              <a:rPr lang="en-US" b="1" dirty="0" smtClean="0">
                <a:solidFill>
                  <a:srgbClr val="FFFFFF"/>
                </a:solidFill>
                <a:latin typeface="Arial"/>
                <a:cs typeface="Arial"/>
              </a:rPr>
              <a:t>p </a:t>
            </a:r>
            <a:r>
              <a:rPr lang="ru-RU" b="1" dirty="0" smtClean="0">
                <a:solidFill>
                  <a:srgbClr val="FFFFFF"/>
                </a:solidFill>
                <a:latin typeface="Arial"/>
                <a:cs typeface="Arial"/>
              </a:rPr>
              <a:t> </a:t>
            </a:r>
            <a:r>
              <a:rPr lang="en-US" b="1" dirty="0">
                <a:solidFill>
                  <a:srgbClr val="FFFFFF"/>
                </a:solidFill>
                <a:latin typeface="Arial"/>
                <a:cs typeface="Arial"/>
              </a:rPr>
              <a:t>and </a:t>
            </a:r>
            <a:r>
              <a:rPr lang="ru-RU" b="1" dirty="0">
                <a:solidFill>
                  <a:srgbClr val="FFFFFF"/>
                </a:solidFill>
                <a:latin typeface="Arial"/>
                <a:cs typeface="Arial"/>
              </a:rPr>
              <a:t> </a:t>
            </a:r>
            <a:r>
              <a:rPr lang="en-US" b="1" dirty="0" smtClean="0">
                <a:solidFill>
                  <a:srgbClr val="FFFFFF"/>
                </a:solidFill>
                <a:latin typeface="Arial"/>
                <a:cs typeface="Arial"/>
              </a:rPr>
              <a:t>d with </a:t>
            </a:r>
            <a:r>
              <a:rPr lang="en-US" b="1" dirty="0">
                <a:solidFill>
                  <a:srgbClr val="FFFFFF"/>
                </a:solidFill>
                <a:latin typeface="Arial"/>
                <a:cs typeface="Arial"/>
              </a:rPr>
              <a:t>energy up </a:t>
            </a:r>
            <a:r>
              <a:rPr lang="en-US" b="1" dirty="0" smtClean="0">
                <a:solidFill>
                  <a:srgbClr val="FFFFFF"/>
                </a:solidFill>
                <a:latin typeface="Arial"/>
                <a:cs typeface="Arial"/>
              </a:rPr>
              <a:t>to </a:t>
            </a:r>
            <a:r>
              <a:rPr lang="ru-RU" b="1" dirty="0" smtClean="0">
                <a:solidFill>
                  <a:srgbClr val="FFFFFF"/>
                </a:solidFill>
                <a:latin typeface="Arial"/>
                <a:cs typeface="Arial"/>
              </a:rPr>
              <a:t>√</a:t>
            </a:r>
            <a:r>
              <a:rPr lang="en-US" b="1" dirty="0">
                <a:solidFill>
                  <a:srgbClr val="FFFFFF"/>
                </a:solidFill>
                <a:latin typeface="Arial"/>
                <a:cs typeface="Arial"/>
              </a:rPr>
              <a:t>S</a:t>
            </a:r>
            <a:r>
              <a:rPr lang="en-US" b="1" baseline="-25000" dirty="0">
                <a:solidFill>
                  <a:srgbClr val="FFFFFF"/>
                </a:solidFill>
                <a:latin typeface="Arial"/>
                <a:cs typeface="Arial"/>
              </a:rPr>
              <a:t>NN</a:t>
            </a:r>
            <a:r>
              <a:rPr lang="en-US" b="1" dirty="0">
                <a:solidFill>
                  <a:srgbClr val="FFFFFF"/>
                </a:solidFill>
                <a:latin typeface="Arial"/>
                <a:cs typeface="Arial"/>
              </a:rPr>
              <a:t>= 11 </a:t>
            </a:r>
            <a:r>
              <a:rPr lang="en-US" b="1" dirty="0" err="1" smtClean="0">
                <a:solidFill>
                  <a:srgbClr val="FFFFFF"/>
                </a:solidFill>
                <a:latin typeface="Arial"/>
                <a:cs typeface="Arial"/>
              </a:rPr>
              <a:t>GeV</a:t>
            </a:r>
            <a:r>
              <a:rPr lang="ru-RU" b="1" dirty="0" smtClean="0">
                <a:solidFill>
                  <a:srgbClr val="FFFFFF"/>
                </a:solidFill>
                <a:latin typeface="Arial"/>
                <a:cs typeface="Arial"/>
              </a:rPr>
              <a:t>(</a:t>
            </a:r>
            <a:r>
              <a:rPr lang="en-US" b="1" dirty="0">
                <a:solidFill>
                  <a:srgbClr val="FFFFFF"/>
                </a:solidFill>
                <a:latin typeface="Arial"/>
                <a:cs typeface="Arial"/>
              </a:rPr>
              <a:t>Au</a:t>
            </a:r>
            <a:r>
              <a:rPr lang="en-US" b="1" baseline="30000" dirty="0">
                <a:solidFill>
                  <a:srgbClr val="FFFFFF"/>
                </a:solidFill>
                <a:latin typeface="Arial"/>
                <a:cs typeface="Arial"/>
              </a:rPr>
              <a:t>79</a:t>
            </a:r>
            <a:r>
              <a:rPr lang="ru-RU" b="1" baseline="30000" dirty="0">
                <a:solidFill>
                  <a:srgbClr val="FFFFFF"/>
                </a:solidFill>
                <a:latin typeface="Arial"/>
                <a:cs typeface="Arial"/>
              </a:rPr>
              <a:t>+</a:t>
            </a:r>
            <a:r>
              <a:rPr lang="en-US" b="1" dirty="0">
                <a:solidFill>
                  <a:srgbClr val="FFFFFF"/>
                </a:solidFill>
                <a:latin typeface="Arial"/>
                <a:cs typeface="Arial"/>
              </a:rPr>
              <a:t>)</a:t>
            </a:r>
            <a:r>
              <a:rPr lang="ru-RU" b="1" dirty="0">
                <a:solidFill>
                  <a:srgbClr val="FFFFFF"/>
                </a:solidFill>
                <a:latin typeface="Arial"/>
                <a:cs typeface="Arial"/>
              </a:rPr>
              <a:t>  </a:t>
            </a:r>
            <a:r>
              <a:rPr lang="en-US" b="1" dirty="0" smtClean="0">
                <a:solidFill>
                  <a:srgbClr val="FFFFFF"/>
                </a:solidFill>
                <a:latin typeface="Arial"/>
                <a:cs typeface="Arial"/>
              </a:rPr>
              <a:t>and 27 </a:t>
            </a:r>
            <a:r>
              <a:rPr lang="en-US" b="1" dirty="0" err="1" smtClean="0">
                <a:solidFill>
                  <a:srgbClr val="FFFFFF"/>
                </a:solidFill>
                <a:latin typeface="Arial"/>
                <a:cs typeface="Arial"/>
              </a:rPr>
              <a:t>GeV</a:t>
            </a:r>
            <a:r>
              <a:rPr lang="en-US" b="1" dirty="0" smtClean="0">
                <a:solidFill>
                  <a:srgbClr val="FFFFFF"/>
                </a:solidFill>
                <a:latin typeface="Arial"/>
                <a:cs typeface="Arial"/>
              </a:rPr>
              <a:t>(</a:t>
            </a:r>
            <a:r>
              <a:rPr lang="en-US" b="1" dirty="0">
                <a:solidFill>
                  <a:srgbClr val="FFFFFF"/>
                </a:solidFill>
                <a:latin typeface="Arial"/>
                <a:cs typeface="Arial"/>
              </a:rPr>
              <a:t>p)</a:t>
            </a:r>
          </a:p>
        </p:txBody>
      </p:sp>
    </p:spTree>
    <p:extLst>
      <p:ext uri="{BB962C8B-B14F-4D97-AF65-F5344CB8AC3E}">
        <p14:creationId xmlns:p14="http://schemas.microsoft.com/office/powerpoint/2010/main" val="14150561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1" descr="FFDr-FFDl"/>
          <p:cNvPicPr preferRelativeResize="0">
            <a:picLocks noChangeAspect="1" noChangeArrowheads="1"/>
          </p:cNvPicPr>
          <p:nvPr/>
        </p:nvPicPr>
        <p:blipFill>
          <a:blip r:embed="rId2">
            <a:lum contrast="12000"/>
          </a:blip>
          <a:srcRect l="12714" t="4881" r="16879" b="11594"/>
          <a:stretch>
            <a:fillRect/>
          </a:stretch>
        </p:blipFill>
        <p:spPr bwMode="auto">
          <a:xfrm>
            <a:off x="107505" y="548680"/>
            <a:ext cx="2376264" cy="1695029"/>
          </a:xfrm>
          <a:prstGeom prst="rect">
            <a:avLst/>
          </a:prstGeom>
          <a:noFill/>
          <a:ln w="9525">
            <a:noFill/>
            <a:miter lim="800000"/>
            <a:headEnd/>
            <a:tailEnd/>
          </a:ln>
        </p:spPr>
      </p:pic>
      <p:sp>
        <p:nvSpPr>
          <p:cNvPr id="111618" name="TextBox 1"/>
          <p:cNvSpPr txBox="1">
            <a:spLocks noChangeArrowheads="1"/>
          </p:cNvSpPr>
          <p:nvPr/>
        </p:nvSpPr>
        <p:spPr bwMode="auto">
          <a:xfrm>
            <a:off x="1749524" y="-27384"/>
            <a:ext cx="4838700" cy="523220"/>
          </a:xfrm>
          <a:prstGeom prst="rect">
            <a:avLst/>
          </a:prstGeom>
          <a:noFill/>
          <a:ln w="9525">
            <a:noFill/>
            <a:miter lim="800000"/>
            <a:headEnd/>
            <a:tailEnd/>
          </a:ln>
        </p:spPr>
        <p:txBody>
          <a:bodyPr>
            <a:spAutoFit/>
          </a:bodyPr>
          <a:lstStyle/>
          <a:p>
            <a:pPr algn="ctr"/>
            <a:r>
              <a:rPr lang="en-US" sz="2800" b="1" dirty="0" smtClean="0">
                <a:solidFill>
                  <a:srgbClr val="000090"/>
                </a:solidFill>
              </a:rPr>
              <a:t>MPD FFD</a:t>
            </a:r>
            <a:endParaRPr lang="ru-RU" sz="2800" dirty="0">
              <a:solidFill>
                <a:srgbClr val="000090"/>
              </a:solidFill>
            </a:endParaRPr>
          </a:p>
        </p:txBody>
      </p:sp>
      <p:sp>
        <p:nvSpPr>
          <p:cNvPr id="111620" name="TextBox 4"/>
          <p:cNvSpPr txBox="1">
            <a:spLocks noChangeArrowheads="1"/>
          </p:cNvSpPr>
          <p:nvPr/>
        </p:nvSpPr>
        <p:spPr bwMode="auto">
          <a:xfrm>
            <a:off x="2699792" y="476672"/>
            <a:ext cx="6444208" cy="338554"/>
          </a:xfrm>
          <a:prstGeom prst="rect">
            <a:avLst/>
          </a:prstGeom>
          <a:noFill/>
          <a:ln w="9525">
            <a:noFill/>
            <a:miter lim="800000"/>
            <a:headEnd/>
            <a:tailEnd/>
          </a:ln>
        </p:spPr>
        <p:txBody>
          <a:bodyPr wrap="square">
            <a:spAutoFit/>
          </a:bodyPr>
          <a:lstStyle/>
          <a:p>
            <a:r>
              <a:rPr lang="en-US" sz="1600" dirty="0">
                <a:solidFill>
                  <a:srgbClr val="000090"/>
                </a:solidFill>
              </a:rPr>
              <a:t>Provides: </a:t>
            </a:r>
            <a:r>
              <a:rPr lang="en-US" sz="1600" dirty="0" smtClean="0">
                <a:solidFill>
                  <a:srgbClr val="000090"/>
                </a:solidFill>
              </a:rPr>
              <a:t>T</a:t>
            </a:r>
            <a:r>
              <a:rPr lang="en-US" sz="1600" baseline="-25000" dirty="0" smtClean="0">
                <a:solidFill>
                  <a:srgbClr val="000090"/>
                </a:solidFill>
              </a:rPr>
              <a:t>0</a:t>
            </a:r>
            <a:r>
              <a:rPr lang="en-US" sz="1600" dirty="0" smtClean="0">
                <a:solidFill>
                  <a:srgbClr val="000090"/>
                </a:solidFill>
              </a:rPr>
              <a:t> </a:t>
            </a:r>
            <a:r>
              <a:rPr lang="en-US" sz="1600" dirty="0">
                <a:solidFill>
                  <a:srgbClr val="000090"/>
                </a:solidFill>
              </a:rPr>
              <a:t>for TOF, beam adjustment &amp; collision L0-trigger </a:t>
            </a:r>
            <a:endParaRPr lang="ru-RU" sz="1600" dirty="0">
              <a:solidFill>
                <a:srgbClr val="000090"/>
              </a:solidFill>
            </a:endParaRPr>
          </a:p>
        </p:txBody>
      </p:sp>
      <p:pic>
        <p:nvPicPr>
          <p:cNvPr id="111621" name="Рисунок 7" descr="dt_ffd1ffd2_corr_1500V"/>
          <p:cNvPicPr>
            <a:picLocks noChangeAspect="1" noChangeArrowheads="1"/>
          </p:cNvPicPr>
          <p:nvPr/>
        </p:nvPicPr>
        <p:blipFill>
          <a:blip r:embed="rId3"/>
          <a:srcRect t="3030"/>
          <a:stretch>
            <a:fillRect/>
          </a:stretch>
        </p:blipFill>
        <p:spPr bwMode="auto">
          <a:xfrm>
            <a:off x="4704452" y="1052736"/>
            <a:ext cx="3827987" cy="2808312"/>
          </a:xfrm>
          <a:prstGeom prst="rect">
            <a:avLst/>
          </a:prstGeom>
          <a:noFill/>
          <a:ln w="9525">
            <a:noFill/>
            <a:miter lim="800000"/>
            <a:headEnd/>
            <a:tailEnd/>
          </a:ln>
        </p:spPr>
      </p:pic>
      <p:pic>
        <p:nvPicPr>
          <p:cNvPr id="111623" name="Picture 17" descr="module-2012"/>
          <p:cNvPicPr>
            <a:picLocks noChangeAspect="1" noChangeArrowheads="1"/>
          </p:cNvPicPr>
          <p:nvPr/>
        </p:nvPicPr>
        <p:blipFill>
          <a:blip r:embed="rId4">
            <a:lum contrast="12000"/>
          </a:blip>
          <a:srcRect t="5737" b="18796"/>
          <a:stretch>
            <a:fillRect/>
          </a:stretch>
        </p:blipFill>
        <p:spPr bwMode="auto">
          <a:xfrm>
            <a:off x="107504" y="2224609"/>
            <a:ext cx="3848100" cy="1473200"/>
          </a:xfrm>
          <a:prstGeom prst="rect">
            <a:avLst/>
          </a:prstGeom>
          <a:noFill/>
          <a:ln w="9525">
            <a:noFill/>
            <a:miter lim="800000"/>
            <a:headEnd/>
            <a:tailEnd/>
          </a:ln>
        </p:spPr>
      </p:pic>
      <p:sp>
        <p:nvSpPr>
          <p:cNvPr id="111626" name="TextBox 15"/>
          <p:cNvSpPr txBox="1">
            <a:spLocks noChangeArrowheads="1"/>
          </p:cNvSpPr>
          <p:nvPr/>
        </p:nvSpPr>
        <p:spPr bwMode="auto">
          <a:xfrm>
            <a:off x="2699792" y="764704"/>
            <a:ext cx="4601814" cy="338554"/>
          </a:xfrm>
          <a:prstGeom prst="rect">
            <a:avLst/>
          </a:prstGeom>
          <a:noFill/>
          <a:ln w="9525">
            <a:noFill/>
            <a:miter lim="800000"/>
            <a:headEnd/>
            <a:tailEnd/>
          </a:ln>
        </p:spPr>
        <p:txBody>
          <a:bodyPr wrap="none">
            <a:spAutoFit/>
          </a:bodyPr>
          <a:lstStyle/>
          <a:p>
            <a:r>
              <a:rPr lang="en-US" sz="1600" dirty="0">
                <a:solidFill>
                  <a:srgbClr val="000090"/>
                </a:solidFill>
              </a:rPr>
              <a:t>the achieved time resolution fits the requirement</a:t>
            </a:r>
          </a:p>
        </p:txBody>
      </p:sp>
      <p:sp>
        <p:nvSpPr>
          <p:cNvPr id="111627" name="TextBox 13"/>
          <p:cNvSpPr txBox="1">
            <a:spLocks noChangeArrowheads="1"/>
          </p:cNvSpPr>
          <p:nvPr/>
        </p:nvSpPr>
        <p:spPr bwMode="auto">
          <a:xfrm>
            <a:off x="758205" y="2132856"/>
            <a:ext cx="2733675" cy="307777"/>
          </a:xfrm>
          <a:prstGeom prst="rect">
            <a:avLst/>
          </a:prstGeom>
          <a:noFill/>
          <a:ln w="9525">
            <a:noFill/>
            <a:miter lim="800000"/>
            <a:headEnd/>
            <a:tailEnd/>
          </a:ln>
        </p:spPr>
        <p:txBody>
          <a:bodyPr>
            <a:spAutoFit/>
          </a:bodyPr>
          <a:lstStyle/>
          <a:p>
            <a:pPr>
              <a:spcAft>
                <a:spcPts val="1200"/>
              </a:spcAft>
            </a:pPr>
            <a:r>
              <a:rPr lang="en-US" sz="1400" dirty="0">
                <a:solidFill>
                  <a:srgbClr val="000090"/>
                </a:solidFill>
              </a:rPr>
              <a:t>FFD prototype module</a:t>
            </a:r>
          </a:p>
        </p:txBody>
      </p:sp>
      <p:sp>
        <p:nvSpPr>
          <p:cNvPr id="18" name="TextBox 4"/>
          <p:cNvSpPr txBox="1">
            <a:spLocks noChangeArrowheads="1"/>
          </p:cNvSpPr>
          <p:nvPr/>
        </p:nvSpPr>
        <p:spPr bwMode="auto">
          <a:xfrm>
            <a:off x="35496" y="3664769"/>
            <a:ext cx="5688632" cy="338554"/>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smtClean="0">
                <a:solidFill>
                  <a:srgbClr val="000090"/>
                </a:solidFill>
              </a:rPr>
              <a:t>Status: production in accordance with the schedule.</a:t>
            </a:r>
          </a:p>
        </p:txBody>
      </p:sp>
      <p:sp>
        <p:nvSpPr>
          <p:cNvPr id="111630" name="Slide Number Placeholder 1"/>
          <p:cNvSpPr>
            <a:spLocks noGrp="1"/>
          </p:cNvSpPr>
          <p:nvPr>
            <p:ph type="sldNum" sz="quarter" idx="4294967295"/>
          </p:nvPr>
        </p:nvSpPr>
        <p:spPr>
          <a:xfrm>
            <a:off x="6604000" y="6296025"/>
            <a:ext cx="2133600" cy="476250"/>
          </a:xfrm>
          <a:prstGeom prst="rect">
            <a:avLst/>
          </a:prstGeom>
          <a:noFill/>
        </p:spPr>
        <p:txBody>
          <a:bodyPr anchor="b"/>
          <a:lstStyle/>
          <a:p>
            <a:fld id="{F0136342-2388-4D80-B7CF-0B84F0762B36}" type="slidenum">
              <a:rPr lang="ru-RU"/>
              <a:pPr/>
              <a:t>10</a:t>
            </a:fld>
            <a:endParaRPr lang="ru-RU"/>
          </a:p>
        </p:txBody>
      </p:sp>
      <p:pic>
        <p:nvPicPr>
          <p:cNvPr id="15" name="Изображение 4" descr="IMG_5039.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32578" y="4653136"/>
            <a:ext cx="2831510" cy="203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 descr="D:\MPD2\3D ECAL0\Сборка.jpg"/>
          <p:cNvPicPr>
            <a:picLocks noChangeAspect="1" noChangeArrowheads="1"/>
          </p:cNvPicPr>
          <p:nvPr/>
        </p:nvPicPr>
        <p:blipFill>
          <a:blip r:embed="rId6" cstate="email">
            <a:extLst>
              <a:ext uri="{28A0092B-C50C-407E-A947-70E740481C1C}">
                <a14:useLocalDpi xmlns:a14="http://schemas.microsoft.com/office/drawing/2010/main" val="0"/>
              </a:ext>
            </a:extLst>
          </a:blip>
          <a:srcRect l="12807" t="3680" r="7320" b="6654"/>
          <a:stretch>
            <a:fillRect/>
          </a:stretch>
        </p:blipFill>
        <p:spPr bwMode="auto">
          <a:xfrm>
            <a:off x="84306" y="4653136"/>
            <a:ext cx="2347698" cy="205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9"/>
          <p:cNvSpPr>
            <a:spLocks noChangeArrowheads="1"/>
          </p:cNvSpPr>
          <p:nvPr/>
        </p:nvSpPr>
        <p:spPr bwMode="auto">
          <a:xfrm>
            <a:off x="107504" y="3933056"/>
            <a:ext cx="5472607" cy="707886"/>
          </a:xfrm>
          <a:prstGeom prst="rect">
            <a:avLst/>
          </a:prstGeom>
          <a:noFill/>
          <a:ln w="9525">
            <a:noFill/>
            <a:miter lim="800000"/>
            <a:headEnd/>
            <a:tailEnd/>
          </a:ln>
        </p:spPr>
        <p:txBody>
          <a:bodyPr wrap="square">
            <a:spAutoFit/>
          </a:bodyPr>
          <a:lstStyle/>
          <a:p>
            <a:pPr eaLnBrk="0" hangingPunct="0">
              <a:defRPr/>
            </a:pPr>
            <a:r>
              <a:rPr lang="en-US" sz="2400" b="1" dirty="0" smtClean="0">
                <a:solidFill>
                  <a:srgbClr val="000090"/>
                </a:solidFill>
                <a:sym typeface="SymbolPS" charset="0"/>
              </a:rPr>
              <a:t>    MPD ECAL </a:t>
            </a:r>
          </a:p>
          <a:p>
            <a:pPr eaLnBrk="0" hangingPunct="0">
              <a:defRPr/>
            </a:pPr>
            <a:r>
              <a:rPr lang="en-US" sz="1600" dirty="0" smtClean="0">
                <a:solidFill>
                  <a:srgbClr val="000090"/>
                </a:solidFill>
                <a:sym typeface="SymbolPS" charset="0"/>
              </a:rPr>
              <a:t>PID; L </a:t>
            </a:r>
            <a:r>
              <a:rPr lang="en-US" sz="1600" dirty="0" smtClean="0">
                <a:solidFill>
                  <a:srgbClr val="000090"/>
                </a:solidFill>
              </a:rPr>
              <a:t>~ </a:t>
            </a:r>
            <a:r>
              <a:rPr lang="en-US" sz="1600" dirty="0">
                <a:solidFill>
                  <a:srgbClr val="000090"/>
                </a:solidFill>
              </a:rPr>
              <a:t>14 </a:t>
            </a:r>
            <a:r>
              <a:rPr lang="en-US" sz="1600" dirty="0" smtClean="0">
                <a:solidFill>
                  <a:srgbClr val="000090"/>
                </a:solidFill>
              </a:rPr>
              <a:t>X</a:t>
            </a:r>
            <a:r>
              <a:rPr lang="en-US" sz="1600" baseline="-25000" dirty="0" smtClean="0">
                <a:solidFill>
                  <a:srgbClr val="000090"/>
                </a:solidFill>
              </a:rPr>
              <a:t>0</a:t>
            </a:r>
            <a:r>
              <a:rPr lang="en-US" sz="1600" dirty="0" smtClean="0">
                <a:solidFill>
                  <a:srgbClr val="000090"/>
                </a:solidFill>
              </a:rPr>
              <a:t>, </a:t>
            </a:r>
            <a:r>
              <a:rPr lang="en-US" sz="1600" dirty="0" err="1">
                <a:solidFill>
                  <a:srgbClr val="000090"/>
                </a:solidFill>
              </a:rPr>
              <a:t>Pb+Scint</a:t>
            </a:r>
            <a:r>
              <a:rPr lang="en-US" sz="1600" dirty="0" smtClean="0">
                <a:solidFill>
                  <a:srgbClr val="000090"/>
                </a:solidFill>
              </a:rPr>
              <a:t>. </a:t>
            </a:r>
            <a:r>
              <a:rPr lang="en-US" sz="1600" dirty="0">
                <a:solidFill>
                  <a:srgbClr val="000090"/>
                </a:solidFill>
              </a:rPr>
              <a:t>read-out:   WLS fibers + MAPD</a:t>
            </a:r>
          </a:p>
        </p:txBody>
      </p:sp>
      <p:sp>
        <p:nvSpPr>
          <p:cNvPr id="19" name="Заголовок 1"/>
          <p:cNvSpPr txBox="1">
            <a:spLocks/>
          </p:cNvSpPr>
          <p:nvPr/>
        </p:nvSpPr>
        <p:spPr>
          <a:xfrm>
            <a:off x="5868144" y="3717032"/>
            <a:ext cx="3275856" cy="864096"/>
          </a:xfrm>
          <a:prstGeom prst="rect">
            <a:avLst/>
          </a:prstGeom>
          <a:no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rgbClr val="000090"/>
                </a:solidFill>
                <a:effectLst/>
                <a:uLnTx/>
                <a:uFillTx/>
                <a:latin typeface="+mj-lt"/>
                <a:ea typeface="+mj-ea"/>
                <a:cs typeface="+mj-cs"/>
              </a:rPr>
              <a:t>MPD</a:t>
            </a:r>
            <a:r>
              <a:rPr kumimoji="0" lang="en-US" sz="2800" b="1" i="0" u="none" strike="noStrike" kern="1200" cap="none" spc="0" normalizeH="0" noProof="0" dirty="0" smtClean="0">
                <a:ln>
                  <a:noFill/>
                </a:ln>
                <a:solidFill>
                  <a:srgbClr val="000090"/>
                </a:solidFill>
                <a:effectLst/>
                <a:uLnTx/>
                <a:uFillTx/>
                <a:latin typeface="+mj-lt"/>
                <a:ea typeface="+mj-ea"/>
                <a:cs typeface="+mj-cs"/>
              </a:rPr>
              <a:t> </a:t>
            </a:r>
            <a:r>
              <a:rPr kumimoji="0" lang="en-US" sz="2800" b="1" i="0" u="none" strike="noStrike" kern="1200" cap="none" spc="0" normalizeH="0" baseline="0" noProof="0" dirty="0" smtClean="0">
                <a:ln>
                  <a:noFill/>
                </a:ln>
                <a:solidFill>
                  <a:srgbClr val="000090"/>
                </a:solidFill>
                <a:effectLst/>
                <a:uLnTx/>
                <a:uFillTx/>
                <a:latin typeface="+mj-lt"/>
                <a:ea typeface="+mj-ea"/>
                <a:cs typeface="+mj-cs"/>
              </a:rPr>
              <a:t>FHCAL</a:t>
            </a:r>
          </a:p>
        </p:txBody>
      </p:sp>
      <p:grpSp>
        <p:nvGrpSpPr>
          <p:cNvPr id="30" name="Группа 15"/>
          <p:cNvGrpSpPr/>
          <p:nvPr/>
        </p:nvGrpSpPr>
        <p:grpSpPr>
          <a:xfrm>
            <a:off x="7327082" y="4437112"/>
            <a:ext cx="1709414" cy="1656184"/>
            <a:chOff x="6446497" y="-119020"/>
            <a:chExt cx="2461192" cy="2285832"/>
          </a:xfrm>
        </p:grpSpPr>
        <p:pic>
          <p:nvPicPr>
            <p:cNvPr id="31" name="Рисунок 11"/>
            <p:cNvPicPr>
              <a:picLocks noChangeAspect="1"/>
            </p:cNvPicPr>
            <p:nvPr/>
          </p:nvPicPr>
          <p:blipFill rotWithShape="1">
            <a:blip r:embed="rId7" cstate="email">
              <a:extLst>
                <a:ext uri="{28A0092B-C50C-407E-A947-70E740481C1C}">
                  <a14:useLocalDpi xmlns:a14="http://schemas.microsoft.com/office/drawing/2010/main" val="0"/>
                </a:ext>
              </a:extLst>
            </a:blip>
            <a:srcRect l="7643" r="5276"/>
            <a:stretch/>
          </p:blipFill>
          <p:spPr>
            <a:xfrm>
              <a:off x="6446497" y="-119020"/>
              <a:ext cx="2461192" cy="2285832"/>
            </a:xfrm>
            <a:prstGeom prst="rect">
              <a:avLst/>
            </a:prstGeom>
          </p:spPr>
        </p:pic>
        <p:sp>
          <p:nvSpPr>
            <p:cNvPr id="32" name="TextBox 31"/>
            <p:cNvSpPr txBox="1"/>
            <p:nvPr/>
          </p:nvSpPr>
          <p:spPr>
            <a:xfrm>
              <a:off x="7121587" y="960094"/>
              <a:ext cx="776376" cy="424788"/>
            </a:xfrm>
            <a:prstGeom prst="rect">
              <a:avLst/>
            </a:prstGeom>
            <a:noFill/>
          </p:spPr>
          <p:txBody>
            <a:bodyPr wrap="square" rtlCol="0">
              <a:spAutoFit/>
            </a:bodyPr>
            <a:lstStyle/>
            <a:p>
              <a:r>
                <a:rPr lang="en-US" sz="1400" b="1" dirty="0" err="1" smtClean="0"/>
                <a:t>E</a:t>
              </a:r>
              <a:r>
                <a:rPr lang="en-US" sz="1400" b="1" baseline="-25000" dirty="0" err="1" smtClean="0"/>
                <a:t>in</a:t>
              </a:r>
              <a:endParaRPr lang="ru-RU" sz="1400" b="1" baseline="-25000" dirty="0"/>
            </a:p>
          </p:txBody>
        </p:sp>
        <p:sp>
          <p:nvSpPr>
            <p:cNvPr id="33" name="TextBox 32"/>
            <p:cNvSpPr txBox="1"/>
            <p:nvPr/>
          </p:nvSpPr>
          <p:spPr>
            <a:xfrm>
              <a:off x="6446497" y="460632"/>
              <a:ext cx="933086" cy="424788"/>
            </a:xfrm>
            <a:prstGeom prst="rect">
              <a:avLst/>
            </a:prstGeom>
            <a:noFill/>
          </p:spPr>
          <p:txBody>
            <a:bodyPr wrap="square" rtlCol="0">
              <a:spAutoFit/>
            </a:bodyPr>
            <a:lstStyle/>
            <a:p>
              <a:r>
                <a:rPr lang="en-US" sz="1400" b="1" dirty="0" err="1" smtClean="0"/>
                <a:t>E</a:t>
              </a:r>
              <a:r>
                <a:rPr lang="en-US" sz="1400" b="1" baseline="-25000" dirty="0" err="1" smtClean="0"/>
                <a:t>out</a:t>
              </a:r>
              <a:endParaRPr lang="ru-RU" sz="1400" b="1" baseline="-25000" dirty="0"/>
            </a:p>
          </p:txBody>
        </p:sp>
      </p:grpSp>
      <p:sp>
        <p:nvSpPr>
          <p:cNvPr id="34" name="TextBox 4"/>
          <p:cNvSpPr txBox="1">
            <a:spLocks noChangeArrowheads="1"/>
          </p:cNvSpPr>
          <p:nvPr/>
        </p:nvSpPr>
        <p:spPr bwMode="auto">
          <a:xfrm>
            <a:off x="5652120" y="5877272"/>
            <a:ext cx="1944216" cy="830997"/>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600" dirty="0" smtClean="0">
                <a:solidFill>
                  <a:srgbClr val="000090"/>
                </a:solidFill>
              </a:rPr>
              <a:t>Provides centrality</a:t>
            </a:r>
          </a:p>
          <a:p>
            <a:pPr eaLnBrk="1" hangingPunct="1">
              <a:defRPr/>
            </a:pPr>
            <a:r>
              <a:rPr lang="en-US" sz="1600" dirty="0" smtClean="0">
                <a:solidFill>
                  <a:srgbClr val="000090"/>
                </a:solidFill>
              </a:rPr>
              <a:t>               definition</a:t>
            </a:r>
          </a:p>
          <a:p>
            <a:pPr eaLnBrk="1" hangingPunct="1">
              <a:defRPr/>
            </a:pPr>
            <a:r>
              <a:rPr lang="en-US" sz="1600" dirty="0" smtClean="0">
                <a:solidFill>
                  <a:srgbClr val="000090"/>
                </a:solidFill>
              </a:rPr>
              <a:t>Status: production</a:t>
            </a:r>
          </a:p>
        </p:txBody>
      </p:sp>
    </p:spTree>
    <p:extLst>
      <p:ext uri="{BB962C8B-B14F-4D97-AF65-F5344CB8AC3E}">
        <p14:creationId xmlns:p14="http://schemas.microsoft.com/office/powerpoint/2010/main" val="265392841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105.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31135" y="1844824"/>
            <a:ext cx="4439338" cy="2742166"/>
          </a:xfrm>
          <a:prstGeom prst="rect">
            <a:avLst/>
          </a:prstGeom>
        </p:spPr>
      </p:pic>
      <p:sp>
        <p:nvSpPr>
          <p:cNvPr id="18" name="TextBox 1"/>
          <p:cNvSpPr txBox="1">
            <a:spLocks noChangeArrowheads="1"/>
          </p:cNvSpPr>
          <p:nvPr/>
        </p:nvSpPr>
        <p:spPr bwMode="auto">
          <a:xfrm>
            <a:off x="337037" y="1198493"/>
            <a:ext cx="8771467" cy="584776"/>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90"/>
                </a:solidFill>
                <a:latin typeface="Arial"/>
                <a:cs typeface="Arial"/>
              </a:rPr>
              <a:t>CERN &amp; JINR </a:t>
            </a:r>
            <a:r>
              <a:rPr lang="en-US" sz="1600" dirty="0" smtClean="0">
                <a:solidFill>
                  <a:srgbClr val="000090"/>
                </a:solidFill>
                <a:latin typeface="Arial"/>
                <a:cs typeface="Arial"/>
              </a:rPr>
              <a:t>have signed </a:t>
            </a:r>
            <a:r>
              <a:rPr lang="en-US" sz="1600" dirty="0" err="1">
                <a:solidFill>
                  <a:srgbClr val="000090"/>
                </a:solidFill>
                <a:latin typeface="Arial"/>
                <a:cs typeface="Arial"/>
              </a:rPr>
              <a:t>MoU</a:t>
            </a:r>
            <a:r>
              <a:rPr lang="en-US" sz="1600" dirty="0">
                <a:solidFill>
                  <a:srgbClr val="000090"/>
                </a:solidFill>
                <a:latin typeface="Arial"/>
                <a:cs typeface="Arial"/>
              </a:rPr>
              <a:t> for </a:t>
            </a:r>
            <a:r>
              <a:rPr lang="en-US" sz="1600" dirty="0" smtClean="0">
                <a:solidFill>
                  <a:srgbClr val="000090"/>
                </a:solidFill>
                <a:latin typeface="Arial"/>
                <a:cs typeface="Arial"/>
              </a:rPr>
              <a:t>manufacturing the STS carbon </a:t>
            </a:r>
            <a:r>
              <a:rPr lang="en-US" sz="1600" dirty="0">
                <a:solidFill>
                  <a:srgbClr val="000090"/>
                </a:solidFill>
                <a:latin typeface="Arial"/>
                <a:cs typeface="Arial"/>
              </a:rPr>
              <a:t>fiber </a:t>
            </a:r>
            <a:r>
              <a:rPr lang="en-US" sz="1600" dirty="0" smtClean="0">
                <a:solidFill>
                  <a:srgbClr val="000090"/>
                </a:solidFill>
                <a:latin typeface="Arial"/>
                <a:cs typeface="Arial"/>
              </a:rPr>
              <a:t>space frames for NICA (BM</a:t>
            </a:r>
            <a:r>
              <a:rPr lang="en-US" sz="1600" dirty="0">
                <a:solidFill>
                  <a:srgbClr val="000090"/>
                </a:solidFill>
                <a:latin typeface="Arial"/>
                <a:cs typeface="Arial"/>
              </a:rPr>
              <a:t>@N </a:t>
            </a:r>
            <a:r>
              <a:rPr lang="en-US" sz="1600" dirty="0" smtClean="0">
                <a:solidFill>
                  <a:srgbClr val="000090"/>
                </a:solidFill>
                <a:latin typeface="Arial"/>
                <a:cs typeface="Arial"/>
              </a:rPr>
              <a:t>&amp;</a:t>
            </a:r>
            <a:r>
              <a:rPr lang="ru-RU" sz="1600" dirty="0" smtClean="0">
                <a:solidFill>
                  <a:srgbClr val="000090"/>
                </a:solidFill>
                <a:latin typeface="Arial"/>
                <a:cs typeface="Arial"/>
              </a:rPr>
              <a:t> </a:t>
            </a:r>
            <a:r>
              <a:rPr lang="en-US" sz="1600" dirty="0" smtClean="0">
                <a:solidFill>
                  <a:srgbClr val="000090"/>
                </a:solidFill>
                <a:latin typeface="Arial"/>
                <a:cs typeface="Arial"/>
              </a:rPr>
              <a:t>MPD)</a:t>
            </a:r>
            <a:r>
              <a:rPr lang="ru-RU" sz="1600" dirty="0" smtClean="0">
                <a:solidFill>
                  <a:srgbClr val="000090"/>
                </a:solidFill>
                <a:latin typeface="Arial"/>
                <a:cs typeface="Arial"/>
              </a:rPr>
              <a:t> </a:t>
            </a:r>
            <a:r>
              <a:rPr lang="en-US" sz="1600" dirty="0" smtClean="0">
                <a:solidFill>
                  <a:srgbClr val="000090"/>
                </a:solidFill>
                <a:latin typeface="Arial"/>
                <a:cs typeface="Arial"/>
              </a:rPr>
              <a:t>and FAIR.</a:t>
            </a:r>
            <a:endParaRPr lang="ru-RU" sz="1600" dirty="0">
              <a:solidFill>
                <a:srgbClr val="000090"/>
              </a:solidFill>
              <a:latin typeface="Arial"/>
              <a:cs typeface="Arial"/>
            </a:endParaRPr>
          </a:p>
        </p:txBody>
      </p:sp>
      <p:pic>
        <p:nvPicPr>
          <p:cNvPr id="15" name="Рисунок 3"/>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87824" y="1844824"/>
            <a:ext cx="2734785" cy="2736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4294967295"/>
          </p:nvPr>
        </p:nvSpPr>
        <p:spPr>
          <a:xfrm>
            <a:off x="7884368" y="6296024"/>
            <a:ext cx="802432" cy="476250"/>
          </a:xfrm>
          <a:prstGeom prst="rect">
            <a:avLst/>
          </a:prstGeom>
        </p:spPr>
        <p:txBody>
          <a:bodyPr anchor="b"/>
          <a:lstStyle/>
          <a:p>
            <a:pPr>
              <a:defRPr/>
            </a:pPr>
            <a:fld id="{3CFA899A-AD30-8945-B3AC-D1B6F0DA30F0}" type="slidenum">
              <a:rPr lang="ru-RU" smtClean="0"/>
              <a:pPr>
                <a:defRPr/>
              </a:pPr>
              <a:t>11</a:t>
            </a:fld>
            <a:endParaRPr lang="ru-RU" dirty="0"/>
          </a:p>
        </p:txBody>
      </p:sp>
      <p:sp>
        <p:nvSpPr>
          <p:cNvPr id="14" name="Rectangle 1"/>
          <p:cNvSpPr>
            <a:spLocks noGrp="1" noChangeArrowheads="1"/>
          </p:cNvSpPr>
          <p:nvPr>
            <p:ph type="title" idx="4294967295"/>
          </p:nvPr>
        </p:nvSpPr>
        <p:spPr bwMode="auto">
          <a:xfrm>
            <a:off x="337037" y="694437"/>
            <a:ext cx="8686801" cy="677333"/>
          </a:xfrm>
          <a:prstGeom prst="rect">
            <a:avLst/>
          </a:prstGeom>
          <a:noFill/>
          <a:extLst/>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1600" dirty="0" smtClean="0">
                <a:solidFill>
                  <a:srgbClr val="000090"/>
                </a:solidFill>
                <a:latin typeface="Arial"/>
                <a:ea typeface="ＭＳ Ｐゴシック" charset="0"/>
                <a:cs typeface="Arial"/>
              </a:rPr>
              <a:t>Provides tracking; CBM</a:t>
            </a:r>
            <a:r>
              <a:rPr lang="en-US" sz="1600" dirty="0">
                <a:solidFill>
                  <a:srgbClr val="000090"/>
                </a:solidFill>
                <a:latin typeface="Arial"/>
                <a:ea typeface="ＭＳ Ｐゴシック" charset="0"/>
                <a:cs typeface="Arial"/>
              </a:rPr>
              <a:t>-MPD consortium </a:t>
            </a:r>
            <a:r>
              <a:rPr lang="en-US" sz="1600" dirty="0" smtClean="0">
                <a:solidFill>
                  <a:srgbClr val="000090"/>
                </a:solidFill>
                <a:latin typeface="Arial"/>
                <a:ea typeface="ＭＳ Ｐゴシック" charset="0"/>
                <a:cs typeface="Arial"/>
              </a:rPr>
              <a:t>for </a:t>
            </a:r>
            <a:r>
              <a:rPr lang="en-US" sz="1600" dirty="0">
                <a:solidFill>
                  <a:srgbClr val="000090"/>
                </a:solidFill>
                <a:latin typeface="Arial"/>
                <a:ea typeface="ＭＳ Ｐゴシック" charset="0"/>
                <a:cs typeface="Arial"/>
              </a:rPr>
              <a:t>R&amp;D </a:t>
            </a:r>
            <a:r>
              <a:rPr lang="en-US" sz="1600" dirty="0" smtClean="0">
                <a:solidFill>
                  <a:srgbClr val="000090"/>
                </a:solidFill>
                <a:latin typeface="Arial"/>
                <a:ea typeface="ＭＳ Ｐゴシック" charset="0"/>
                <a:cs typeface="Arial"/>
              </a:rPr>
              <a:t>and production of inner tracker (IT) modules</a:t>
            </a:r>
            <a:endParaRPr lang="en-US" sz="1600" dirty="0">
              <a:solidFill>
                <a:srgbClr val="000090"/>
              </a:solidFill>
              <a:latin typeface="Arial"/>
              <a:ea typeface="ＭＳ Ｐゴシック" charset="0"/>
              <a:cs typeface="Arial"/>
            </a:endParaRPr>
          </a:p>
        </p:txBody>
      </p:sp>
      <p:sp>
        <p:nvSpPr>
          <p:cNvPr id="17" name="Заголовок 1"/>
          <p:cNvSpPr>
            <a:spLocks noGrp="1"/>
          </p:cNvSpPr>
          <p:nvPr>
            <p:ph type="title"/>
          </p:nvPr>
        </p:nvSpPr>
        <p:spPr>
          <a:xfrm>
            <a:off x="1187624" y="2704"/>
            <a:ext cx="6408712" cy="617984"/>
          </a:xfrm>
          <a:noFill/>
        </p:spPr>
        <p:txBody>
          <a:bodyPr/>
          <a:lstStyle/>
          <a:p>
            <a:r>
              <a:rPr lang="en-US" sz="2800" b="1" dirty="0" smtClean="0">
                <a:solidFill>
                  <a:srgbClr val="000090"/>
                </a:solidFill>
                <a:latin typeface="Arial"/>
                <a:cs typeface="Arial"/>
              </a:rPr>
              <a:t>MPD Silicon inner tracker workshop</a:t>
            </a:r>
            <a:endParaRPr lang="ru-RU" sz="2800" b="1" dirty="0">
              <a:solidFill>
                <a:srgbClr val="000090"/>
              </a:solidFill>
              <a:latin typeface="Arial"/>
              <a:cs typeface="Arial"/>
            </a:endParaRPr>
          </a:p>
        </p:txBody>
      </p:sp>
      <p:pic>
        <p:nvPicPr>
          <p:cNvPr id="23" name="Picture 4" descr="straw.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48208" y="2524289"/>
            <a:ext cx="2767608" cy="414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1"/>
          <p:cNvSpPr txBox="1">
            <a:spLocks noChangeArrowheads="1"/>
          </p:cNvSpPr>
          <p:nvPr/>
        </p:nvSpPr>
        <p:spPr bwMode="auto">
          <a:xfrm>
            <a:off x="2987824" y="4725144"/>
            <a:ext cx="5493812" cy="2031325"/>
          </a:xfrm>
          <a:prstGeom prst="rect">
            <a:avLst/>
          </a:prstGeom>
          <a:noFill/>
          <a:ln w="9525">
            <a:noFill/>
            <a:miter lim="800000"/>
            <a:headEnd/>
            <a:tailEnd/>
          </a:ln>
        </p:spPr>
        <p:txBody>
          <a:bodyPr wrap="none">
            <a:spAutoFit/>
          </a:bodyPr>
          <a:lstStyle/>
          <a:p>
            <a:pPr>
              <a:defRPr/>
            </a:pPr>
            <a:r>
              <a:rPr lang="en-US" sz="2800" b="1" dirty="0" smtClean="0">
                <a:solidFill>
                  <a:srgbClr val="000090"/>
                </a:solidFill>
                <a:latin typeface="Arial" panose="020B0604020202020204" pitchFamily="34" charset="0"/>
                <a:cs typeface="Arial" panose="020B0604020202020204" pitchFamily="34" charset="0"/>
              </a:rPr>
              <a:t>Straw Tube Tracker workshop</a:t>
            </a:r>
            <a:endParaRPr lang="en-US" dirty="0" smtClean="0">
              <a:solidFill>
                <a:srgbClr val="000090"/>
              </a:solidFill>
              <a:latin typeface="Arial" panose="020B0604020202020204" pitchFamily="34" charset="0"/>
              <a:cs typeface="Arial" panose="020B0604020202020204" pitchFamily="34" charset="0"/>
            </a:endParaRPr>
          </a:p>
          <a:p>
            <a:pPr>
              <a:defRPr/>
            </a:pPr>
            <a:endParaRPr lang="en-US" dirty="0">
              <a:solidFill>
                <a:srgbClr val="000090"/>
              </a:solidFill>
              <a:latin typeface="Arial" panose="020B0604020202020204" pitchFamily="34" charset="0"/>
              <a:cs typeface="Arial" panose="020B0604020202020204" pitchFamily="34" charset="0"/>
            </a:endParaRPr>
          </a:p>
          <a:p>
            <a:pPr>
              <a:defRPr/>
            </a:pPr>
            <a:r>
              <a:rPr lang="en-US" sz="1600" dirty="0" smtClean="0">
                <a:solidFill>
                  <a:srgbClr val="000090"/>
                </a:solidFill>
                <a:latin typeface="Arial" panose="020B0604020202020204" pitchFamily="34" charset="0"/>
                <a:cs typeface="Arial" panose="020B0604020202020204" pitchFamily="34" charset="0"/>
              </a:rPr>
              <a:t>Provides tracking in the MPD </a:t>
            </a:r>
            <a:r>
              <a:rPr lang="en-US" sz="1600" dirty="0" err="1" smtClean="0">
                <a:solidFill>
                  <a:srgbClr val="000090"/>
                </a:solidFill>
                <a:latin typeface="Arial" panose="020B0604020202020204" pitchFamily="34" charset="0"/>
                <a:cs typeface="Arial" panose="020B0604020202020204" pitchFamily="34" charset="0"/>
              </a:rPr>
              <a:t>endcap</a:t>
            </a:r>
            <a:r>
              <a:rPr lang="en-US" sz="1600" dirty="0" smtClean="0">
                <a:solidFill>
                  <a:srgbClr val="000090"/>
                </a:solidFill>
                <a:latin typeface="Arial" panose="020B0604020202020204" pitchFamily="34" charset="0"/>
                <a:cs typeface="Arial" panose="020B0604020202020204" pitchFamily="34" charset="0"/>
              </a:rPr>
              <a:t>;</a:t>
            </a:r>
          </a:p>
          <a:p>
            <a:pPr>
              <a:defRPr/>
            </a:pPr>
            <a:r>
              <a:rPr lang="en-US" sz="1600" dirty="0">
                <a:solidFill>
                  <a:srgbClr val="000090"/>
                </a:solidFill>
                <a:latin typeface="Arial" panose="020B0604020202020204" pitchFamily="34" charset="0"/>
                <a:cs typeface="Arial" panose="020B0604020202020204" pitchFamily="34" charset="0"/>
              </a:rPr>
              <a:t>u</a:t>
            </a:r>
            <a:r>
              <a:rPr lang="en-US" sz="1600" dirty="0" smtClean="0">
                <a:solidFill>
                  <a:srgbClr val="000090"/>
                </a:solidFill>
                <a:latin typeface="Arial" panose="020B0604020202020204" pitchFamily="34" charset="0"/>
                <a:cs typeface="Arial" panose="020B0604020202020204" pitchFamily="34" charset="0"/>
              </a:rPr>
              <a:t>nique technology of material-less large </a:t>
            </a:r>
          </a:p>
          <a:p>
            <a:pPr>
              <a:defRPr/>
            </a:pPr>
            <a:r>
              <a:rPr lang="en-US" sz="1600" dirty="0" smtClean="0">
                <a:solidFill>
                  <a:srgbClr val="000090"/>
                </a:solidFill>
                <a:latin typeface="Arial" panose="020B0604020202020204" pitchFamily="34" charset="0"/>
                <a:cs typeface="Arial" panose="020B0604020202020204" pitchFamily="34" charset="0"/>
              </a:rPr>
              <a:t>area drift tube detectors was </a:t>
            </a:r>
            <a:r>
              <a:rPr lang="en-US" sz="1600" dirty="0">
                <a:solidFill>
                  <a:srgbClr val="000090"/>
                </a:solidFill>
                <a:latin typeface="Arial" panose="020B0604020202020204" pitchFamily="34" charset="0"/>
                <a:cs typeface="Arial" panose="020B0604020202020204" pitchFamily="34" charset="0"/>
              </a:rPr>
              <a:t>developed at </a:t>
            </a:r>
            <a:r>
              <a:rPr lang="en-US" sz="1600" dirty="0" smtClean="0">
                <a:solidFill>
                  <a:srgbClr val="000090"/>
                </a:solidFill>
                <a:latin typeface="Arial" panose="020B0604020202020204" pitchFamily="34" charset="0"/>
                <a:cs typeface="Arial" panose="020B0604020202020204" pitchFamily="34" charset="0"/>
              </a:rPr>
              <a:t>JINR.</a:t>
            </a:r>
          </a:p>
          <a:p>
            <a:pPr>
              <a:defRPr/>
            </a:pPr>
            <a:r>
              <a:rPr lang="en-US" sz="1600" dirty="0" smtClean="0">
                <a:solidFill>
                  <a:srgbClr val="000090"/>
                </a:solidFill>
                <a:latin typeface="Arial" panose="020B0604020202020204" pitchFamily="34" charset="0"/>
                <a:cs typeface="Arial" panose="020B0604020202020204" pitchFamily="34" charset="0"/>
              </a:rPr>
              <a:t>Used at COMPASS,ATLAS, CBM, BM@N, MPD and other </a:t>
            </a:r>
          </a:p>
          <a:p>
            <a:pPr>
              <a:defRPr/>
            </a:pPr>
            <a:r>
              <a:rPr lang="en-US" sz="1600" dirty="0" smtClean="0">
                <a:solidFill>
                  <a:srgbClr val="000090"/>
                </a:solidFill>
                <a:latin typeface="Arial" panose="020B0604020202020204" pitchFamily="34" charset="0"/>
                <a:cs typeface="Arial" panose="020B0604020202020204" pitchFamily="34" charset="0"/>
              </a:rPr>
              <a:t>Experiments.</a:t>
            </a:r>
          </a:p>
        </p:txBody>
      </p:sp>
      <p:sp>
        <p:nvSpPr>
          <p:cNvPr id="2" name="Rectangle 1"/>
          <p:cNvSpPr/>
          <p:nvPr/>
        </p:nvSpPr>
        <p:spPr>
          <a:xfrm>
            <a:off x="140697" y="6361583"/>
            <a:ext cx="2775119" cy="307777"/>
          </a:xfrm>
          <a:prstGeom prst="rect">
            <a:avLst/>
          </a:prstGeom>
        </p:spPr>
        <p:txBody>
          <a:bodyPr wrap="none">
            <a:spAutoFit/>
          </a:bodyPr>
          <a:lstStyle/>
          <a:p>
            <a:pPr>
              <a:defRPr/>
            </a:pPr>
            <a:r>
              <a:rPr lang="en-US" sz="1400" dirty="0" smtClean="0">
                <a:solidFill>
                  <a:schemeClr val="bg1"/>
                </a:solidFill>
                <a:latin typeface="Arial" panose="020B0604020202020204" pitchFamily="34" charset="0"/>
                <a:cs typeface="Arial" panose="020B0604020202020204" pitchFamily="34" charset="0"/>
              </a:rPr>
              <a:t>prototype </a:t>
            </a:r>
            <a:r>
              <a:rPr lang="en-US" sz="1400" dirty="0">
                <a:solidFill>
                  <a:schemeClr val="bg1"/>
                </a:solidFill>
                <a:latin typeface="Arial" panose="020B0604020202020204" pitchFamily="34" charset="0"/>
                <a:cs typeface="Arial" panose="020B0604020202020204" pitchFamily="34" charset="0"/>
              </a:rPr>
              <a:t>(wheel) of the detector</a:t>
            </a:r>
          </a:p>
        </p:txBody>
      </p:sp>
      <p:sp>
        <p:nvSpPr>
          <p:cNvPr id="40969" name="TextBox 1"/>
          <p:cNvSpPr txBox="1">
            <a:spLocks noChangeArrowheads="1"/>
          </p:cNvSpPr>
          <p:nvPr/>
        </p:nvSpPr>
        <p:spPr bwMode="auto">
          <a:xfrm>
            <a:off x="5148064" y="4077072"/>
            <a:ext cx="2932487" cy="492443"/>
          </a:xfrm>
          <a:prstGeom prst="rect">
            <a:avLst/>
          </a:prstGeom>
          <a:noFill/>
          <a:ln>
            <a:noFill/>
          </a:ln>
          <a:extLst/>
        </p:spPr>
        <p:txBody>
          <a:bodyPr wrap="square" tIns="0" bIns="0"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smtClean="0">
                <a:solidFill>
                  <a:srgbClr val="FFFFFF"/>
                </a:solidFill>
              </a:rPr>
              <a:t>the clean room workshop</a:t>
            </a:r>
            <a:endParaRPr lang="en-US" sz="1600" dirty="0">
              <a:solidFill>
                <a:srgbClr val="FFFFFF"/>
              </a:solidFill>
            </a:endParaRPr>
          </a:p>
          <a:p>
            <a:pPr algn="r" eaLnBrk="1" hangingPunct="1"/>
            <a:r>
              <a:rPr lang="en-US" sz="1600" dirty="0">
                <a:solidFill>
                  <a:srgbClr val="FFFFFF"/>
                </a:solidFill>
              </a:rPr>
              <a:t> </a:t>
            </a:r>
            <a:r>
              <a:rPr lang="en-US" sz="1600" dirty="0" smtClean="0">
                <a:solidFill>
                  <a:srgbClr val="FFFFFF"/>
                </a:solidFill>
              </a:rPr>
              <a:t>has started </a:t>
            </a:r>
            <a:r>
              <a:rPr lang="en-US" sz="1600" dirty="0">
                <a:solidFill>
                  <a:srgbClr val="FFFFFF"/>
                </a:solidFill>
              </a:rPr>
              <a:t>operation in 2015</a:t>
            </a:r>
            <a:r>
              <a:rPr lang="en-US" sz="1600" dirty="0" smtClean="0">
                <a:solidFill>
                  <a:srgbClr val="FFFFFF"/>
                </a:solidFill>
              </a:rPr>
              <a:t>.</a:t>
            </a:r>
            <a:endParaRPr lang="en-US" sz="1600" dirty="0">
              <a:solidFill>
                <a:srgbClr val="FFFFFF"/>
              </a:solidFill>
            </a:endParaRPr>
          </a:p>
        </p:txBody>
      </p:sp>
    </p:spTree>
    <p:extLst>
      <p:ext uri="{BB962C8B-B14F-4D97-AF65-F5344CB8AC3E}">
        <p14:creationId xmlns:p14="http://schemas.microsoft.com/office/powerpoint/2010/main" val="397190389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699792" y="0"/>
            <a:ext cx="3600400" cy="648072"/>
          </a:xfrm>
          <a:noFill/>
        </p:spPr>
        <p:txBody>
          <a:bodyPr/>
          <a:lstStyle/>
          <a:p>
            <a:pPr marL="1588" indent="-1588" algn="l"/>
            <a:r>
              <a:rPr lang="en-US" sz="2800" b="1" dirty="0" smtClean="0">
                <a:solidFill>
                  <a:srgbClr val="000090"/>
                </a:solidFill>
              </a:rPr>
              <a:t/>
            </a:r>
            <a:br>
              <a:rPr lang="en-US" sz="2800" b="1" dirty="0" smtClean="0">
                <a:solidFill>
                  <a:srgbClr val="000090"/>
                </a:solidFill>
              </a:rPr>
            </a:br>
            <a:r>
              <a:rPr lang="en-US" sz="2800" b="1" dirty="0" smtClean="0">
                <a:solidFill>
                  <a:srgbClr val="000090"/>
                </a:solidFill>
              </a:rPr>
              <a:t>Cryogenic complex </a:t>
            </a:r>
            <a:br>
              <a:rPr lang="en-US" sz="2800" b="1" dirty="0" smtClean="0">
                <a:solidFill>
                  <a:srgbClr val="000090"/>
                </a:solidFill>
              </a:rPr>
            </a:br>
            <a:endParaRPr lang="en-US" sz="2800" b="1" dirty="0">
              <a:solidFill>
                <a:srgbClr val="000090"/>
              </a:solidFill>
            </a:endParaRPr>
          </a:p>
        </p:txBody>
      </p:sp>
      <p:pic>
        <p:nvPicPr>
          <p:cNvPr id="1026" name="Picture 2"/>
          <p:cNvPicPr>
            <a:picLocks noChangeAspect="1" noChangeArrowheads="1"/>
          </p:cNvPicPr>
          <p:nvPr/>
        </p:nvPicPr>
        <p:blipFill>
          <a:blip r:embed="rId2" cstate="print"/>
          <a:srcRect/>
          <a:stretch>
            <a:fillRect/>
          </a:stretch>
        </p:blipFill>
        <p:spPr bwMode="auto">
          <a:xfrm>
            <a:off x="3896236" y="3257603"/>
            <a:ext cx="1728564" cy="3600397"/>
          </a:xfrm>
          <a:prstGeom prst="rect">
            <a:avLst/>
          </a:prstGeom>
          <a:noFill/>
          <a:ln w="19050">
            <a:noFill/>
            <a:miter lim="800000"/>
            <a:headEnd/>
            <a:tailEnd/>
          </a:ln>
        </p:spPr>
      </p:pic>
      <p:pic>
        <p:nvPicPr>
          <p:cNvPr id="16" name="Изображение 1" descr="ФотоОГ1000.jpg"/>
          <p:cNvPicPr>
            <a:picLocks noChangeAspect="1"/>
          </p:cNvPicPr>
          <p:nvPr/>
        </p:nvPicPr>
        <p:blipFill>
          <a:blip r:embed="rId3" cstate="print"/>
          <a:stretch>
            <a:fillRect/>
          </a:stretch>
        </p:blipFill>
        <p:spPr bwMode="auto">
          <a:xfrm>
            <a:off x="5584787" y="3278246"/>
            <a:ext cx="1912221" cy="1707549"/>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cstate="print"/>
          <a:srcRect l="13953" b="13130"/>
          <a:stretch>
            <a:fillRect/>
          </a:stretch>
        </p:blipFill>
        <p:spPr bwMode="auto">
          <a:xfrm>
            <a:off x="5628404" y="5040701"/>
            <a:ext cx="1895924" cy="1844683"/>
          </a:xfrm>
          <a:prstGeom prst="rect">
            <a:avLst/>
          </a:prstGeom>
          <a:noFill/>
          <a:ln w="19050">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7497008" y="3257603"/>
            <a:ext cx="1645897" cy="1733678"/>
          </a:xfrm>
          <a:prstGeom prst="rect">
            <a:avLst/>
          </a:prstGeom>
          <a:noFill/>
          <a:ln w="19050">
            <a:noFill/>
            <a:miter lim="800000"/>
            <a:headEnd/>
            <a:tailEnd/>
          </a:ln>
        </p:spPr>
      </p:pic>
      <p:pic>
        <p:nvPicPr>
          <p:cNvPr id="1030" name="Picture 6"/>
          <p:cNvPicPr>
            <a:picLocks noChangeAspect="1" noChangeArrowheads="1"/>
          </p:cNvPicPr>
          <p:nvPr/>
        </p:nvPicPr>
        <p:blipFill>
          <a:blip r:embed="rId6" cstate="print"/>
          <a:srcRect r="8109"/>
          <a:stretch>
            <a:fillRect/>
          </a:stretch>
        </p:blipFill>
        <p:spPr bwMode="auto">
          <a:xfrm>
            <a:off x="7473140" y="4985795"/>
            <a:ext cx="1680052" cy="1903068"/>
          </a:xfrm>
          <a:prstGeom prst="rect">
            <a:avLst/>
          </a:prstGeom>
          <a:noFill/>
          <a:ln w="19050">
            <a:noFill/>
            <a:miter lim="800000"/>
            <a:headEnd/>
            <a:tailEnd/>
          </a:ln>
        </p:spPr>
      </p:pic>
      <p:sp>
        <p:nvSpPr>
          <p:cNvPr id="2" name="Rectangle 1"/>
          <p:cNvSpPr/>
          <p:nvPr/>
        </p:nvSpPr>
        <p:spPr>
          <a:xfrm>
            <a:off x="11139" y="620688"/>
            <a:ext cx="8964488" cy="2800766"/>
          </a:xfrm>
          <a:prstGeom prst="rect">
            <a:avLst/>
          </a:prstGeom>
        </p:spPr>
        <p:txBody>
          <a:bodyPr wrap="square">
            <a:spAutoFit/>
          </a:bodyPr>
          <a:lstStyle/>
          <a:p>
            <a:r>
              <a:rPr lang="en-US" sz="1600" dirty="0" err="1">
                <a:solidFill>
                  <a:srgbClr val="000090"/>
                </a:solidFill>
              </a:rPr>
              <a:t>Nuclotron</a:t>
            </a:r>
            <a:r>
              <a:rPr lang="en-US" sz="1600" dirty="0">
                <a:solidFill>
                  <a:srgbClr val="000090"/>
                </a:solidFill>
              </a:rPr>
              <a:t> cryogenic system represents </a:t>
            </a:r>
            <a:r>
              <a:rPr lang="en-US" sz="1600" dirty="0" smtClean="0">
                <a:solidFill>
                  <a:srgbClr val="000090"/>
                </a:solidFill>
              </a:rPr>
              <a:t>a </a:t>
            </a:r>
            <a:r>
              <a:rPr lang="en-US" sz="1600" dirty="0">
                <a:solidFill>
                  <a:srgbClr val="000090"/>
                </a:solidFill>
              </a:rPr>
              <a:t>rather enterprising project involving a </a:t>
            </a:r>
            <a:r>
              <a:rPr lang="en-US" sz="1600" dirty="0" smtClean="0">
                <a:solidFill>
                  <a:srgbClr val="000090"/>
                </a:solidFill>
              </a:rPr>
              <a:t>large </a:t>
            </a:r>
            <a:r>
              <a:rPr lang="en-US" sz="1600" dirty="0">
                <a:solidFill>
                  <a:srgbClr val="000090"/>
                </a:solidFill>
              </a:rPr>
              <a:t>number of technical ideas and </a:t>
            </a:r>
            <a:r>
              <a:rPr lang="en-US" sz="1600" dirty="0" smtClean="0">
                <a:solidFill>
                  <a:srgbClr val="000090"/>
                </a:solidFill>
              </a:rPr>
              <a:t>solutions </a:t>
            </a:r>
            <a:r>
              <a:rPr lang="en-US" sz="1600" dirty="0">
                <a:solidFill>
                  <a:srgbClr val="000090"/>
                </a:solidFill>
              </a:rPr>
              <a:t>never used before:</a:t>
            </a:r>
          </a:p>
          <a:p>
            <a:r>
              <a:rPr lang="en-US" sz="1600" dirty="0">
                <a:solidFill>
                  <a:srgbClr val="000090"/>
                </a:solidFill>
              </a:rPr>
              <a:t>- Fast cycling superconducting magnets</a:t>
            </a:r>
          </a:p>
          <a:p>
            <a:r>
              <a:rPr lang="en-US" sz="1600" dirty="0">
                <a:solidFill>
                  <a:srgbClr val="000090"/>
                </a:solidFill>
              </a:rPr>
              <a:t>- Refrigeration by two-phase helium flow</a:t>
            </a:r>
          </a:p>
          <a:p>
            <a:r>
              <a:rPr lang="en-US" sz="1600" dirty="0">
                <a:solidFill>
                  <a:srgbClr val="000090"/>
                </a:solidFill>
              </a:rPr>
              <a:t>- Unusually short cool down time to liquid helium temperature</a:t>
            </a:r>
          </a:p>
          <a:p>
            <a:r>
              <a:rPr lang="en-US" sz="1600" dirty="0">
                <a:solidFill>
                  <a:srgbClr val="000090"/>
                </a:solidFill>
              </a:rPr>
              <a:t>- Parallel connection of about 150 cooling channels</a:t>
            </a:r>
          </a:p>
          <a:p>
            <a:r>
              <a:rPr lang="en-US" sz="1600" dirty="0">
                <a:solidFill>
                  <a:srgbClr val="000090"/>
                </a:solidFill>
              </a:rPr>
              <a:t>- Using jet pumps for circulating of liquid helium</a:t>
            </a:r>
          </a:p>
          <a:p>
            <a:r>
              <a:rPr lang="en-US" sz="1600" dirty="0">
                <a:solidFill>
                  <a:srgbClr val="000090"/>
                </a:solidFill>
              </a:rPr>
              <a:t>- «Wet» turbo expanders</a:t>
            </a:r>
          </a:p>
          <a:p>
            <a:r>
              <a:rPr lang="en-US" sz="1600" dirty="0">
                <a:solidFill>
                  <a:srgbClr val="000090"/>
                </a:solidFill>
              </a:rPr>
              <a:t>- Screw helium compressors with a pressure rise of more than 25</a:t>
            </a:r>
          </a:p>
          <a:p>
            <a:r>
              <a:rPr lang="en-US" sz="1600" dirty="0">
                <a:solidFill>
                  <a:srgbClr val="000090"/>
                </a:solidFill>
              </a:rPr>
              <a:t>It has allowed the creation of not only a very efficient and reliable system, but also one, which is unusually inexpensive. </a:t>
            </a:r>
          </a:p>
        </p:txBody>
      </p:sp>
      <p:sp>
        <p:nvSpPr>
          <p:cNvPr id="3" name="TextBox 2"/>
          <p:cNvSpPr txBox="1"/>
          <p:nvPr/>
        </p:nvSpPr>
        <p:spPr>
          <a:xfrm>
            <a:off x="107504" y="3645024"/>
            <a:ext cx="3137898" cy="830997"/>
          </a:xfrm>
          <a:prstGeom prst="rect">
            <a:avLst/>
          </a:prstGeom>
          <a:noFill/>
        </p:spPr>
        <p:txBody>
          <a:bodyPr wrap="none" rtlCol="0">
            <a:spAutoFit/>
          </a:bodyPr>
          <a:lstStyle/>
          <a:p>
            <a:r>
              <a:rPr lang="en-US" sz="1600" dirty="0" smtClean="0">
                <a:solidFill>
                  <a:srgbClr val="000090"/>
                </a:solidFill>
              </a:rPr>
              <a:t>Complex cooling power:</a:t>
            </a:r>
          </a:p>
          <a:p>
            <a:r>
              <a:rPr lang="en-US" sz="1600" dirty="0" smtClean="0">
                <a:solidFill>
                  <a:srgbClr val="000090"/>
                </a:solidFill>
              </a:rPr>
              <a:t>Current                  - 4kW at 4,5K</a:t>
            </a:r>
          </a:p>
          <a:p>
            <a:r>
              <a:rPr lang="en-US" sz="1600" dirty="0" smtClean="0">
                <a:solidFill>
                  <a:srgbClr val="000090"/>
                </a:solidFill>
              </a:rPr>
              <a:t>Expected in 2020  - 8kW at 4,5K</a:t>
            </a:r>
          </a:p>
        </p:txBody>
      </p:sp>
      <p:sp>
        <p:nvSpPr>
          <p:cNvPr id="11" name="TextBox 10"/>
          <p:cNvSpPr txBox="1"/>
          <p:nvPr/>
        </p:nvSpPr>
        <p:spPr>
          <a:xfrm>
            <a:off x="132895" y="5301208"/>
            <a:ext cx="3286977" cy="830997"/>
          </a:xfrm>
          <a:prstGeom prst="rect">
            <a:avLst/>
          </a:prstGeom>
          <a:noFill/>
        </p:spPr>
        <p:txBody>
          <a:bodyPr wrap="none" rtlCol="0">
            <a:spAutoFit/>
          </a:bodyPr>
          <a:lstStyle/>
          <a:p>
            <a:r>
              <a:rPr lang="en-US" sz="1600" dirty="0" smtClean="0">
                <a:solidFill>
                  <a:srgbClr val="000090"/>
                </a:solidFill>
              </a:rPr>
              <a:t>In 2016 new helium liquefier, most </a:t>
            </a:r>
          </a:p>
          <a:p>
            <a:r>
              <a:rPr lang="en-US" sz="1600" dirty="0" smtClean="0">
                <a:solidFill>
                  <a:srgbClr val="000090"/>
                </a:solidFill>
              </a:rPr>
              <a:t>powerful in RF, with productivity </a:t>
            </a:r>
          </a:p>
          <a:p>
            <a:r>
              <a:rPr lang="en-US" sz="1600" dirty="0" smtClean="0">
                <a:solidFill>
                  <a:srgbClr val="000090"/>
                </a:solidFill>
              </a:rPr>
              <a:t>1100 l/h  was put in operation. </a:t>
            </a:r>
            <a:endParaRPr lang="en-US" sz="1600" dirty="0">
              <a:solidFill>
                <a:srgbClr val="000090"/>
              </a:solidFill>
            </a:endParaRPr>
          </a:p>
        </p:txBody>
      </p:sp>
      <p:sp>
        <p:nvSpPr>
          <p:cNvPr id="5" name="Right Arrow 4"/>
          <p:cNvSpPr/>
          <p:nvPr/>
        </p:nvSpPr>
        <p:spPr>
          <a:xfrm>
            <a:off x="3297692" y="5640903"/>
            <a:ext cx="482220" cy="236369"/>
          </a:xfrm>
          <a:prstGeom prst="right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0090"/>
              </a:solidFill>
            </a:endParaRPr>
          </a:p>
        </p:txBody>
      </p:sp>
    </p:spTree>
    <p:extLst>
      <p:ext uri="{BB962C8B-B14F-4D97-AF65-F5344CB8AC3E}">
        <p14:creationId xmlns:p14="http://schemas.microsoft.com/office/powerpoint/2010/main" val="104231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115616" y="68087"/>
            <a:ext cx="7084567"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DRIBS-III ACCELERATOR COMPLEX</a:t>
            </a:r>
            <a:endParaRPr lang="en-US" sz="2800" b="1" dirty="0">
              <a:solidFill>
                <a:srgbClr val="000090"/>
              </a:solidFill>
              <a:latin typeface="Arial" panose="020B0604020202020204" pitchFamily="34" charset="0"/>
              <a:cs typeface="Arial" panose="020B0604020202020204" pitchFamily="34" charset="0"/>
            </a:endParaRPr>
          </a:p>
        </p:txBody>
      </p:sp>
      <p:sp>
        <p:nvSpPr>
          <p:cNvPr id="13" name="Text Box 3"/>
          <p:cNvSpPr txBox="1">
            <a:spLocks noChangeArrowheads="1"/>
          </p:cNvSpPr>
          <p:nvPr/>
        </p:nvSpPr>
        <p:spPr bwMode="auto">
          <a:xfrm>
            <a:off x="314170" y="5718514"/>
            <a:ext cx="3601836" cy="584775"/>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smtClean="0">
                <a:solidFill>
                  <a:srgbClr val="000090"/>
                </a:solidFill>
              </a:rPr>
              <a:t>Heavy </a:t>
            </a:r>
            <a:r>
              <a:rPr lang="en-US" sz="1600" b="1" dirty="0">
                <a:solidFill>
                  <a:srgbClr val="000090"/>
                </a:solidFill>
              </a:rPr>
              <a:t>and superheavy </a:t>
            </a:r>
            <a:r>
              <a:rPr lang="en-US" sz="1600" b="1" dirty="0" smtClean="0">
                <a:solidFill>
                  <a:srgbClr val="000090"/>
                </a:solidFill>
              </a:rPr>
              <a:t>nuclei</a:t>
            </a:r>
            <a:endParaRPr lang="en-US" sz="1600" b="1" dirty="0">
              <a:solidFill>
                <a:srgbClr val="000090"/>
              </a:solidFill>
            </a:endParaRPr>
          </a:p>
          <a:p>
            <a:pPr marL="342900" indent="-342900">
              <a:buClr>
                <a:srgbClr val="FF3300"/>
              </a:buClr>
              <a:buFont typeface="Arial" panose="020B0604020202020204" pitchFamily="34" charset="0"/>
              <a:buChar char="•"/>
            </a:pPr>
            <a:r>
              <a:rPr lang="en-US" sz="1600" b="1" dirty="0" smtClean="0">
                <a:solidFill>
                  <a:srgbClr val="000090"/>
                </a:solidFill>
              </a:rPr>
              <a:t>Light </a:t>
            </a:r>
            <a:r>
              <a:rPr lang="en-US" sz="1600" b="1" dirty="0">
                <a:solidFill>
                  <a:srgbClr val="000090"/>
                </a:solidFill>
              </a:rPr>
              <a:t>exotic </a:t>
            </a:r>
            <a:r>
              <a:rPr lang="en-US" sz="1600" b="1" dirty="0" smtClean="0">
                <a:solidFill>
                  <a:srgbClr val="000090"/>
                </a:solidFill>
              </a:rPr>
              <a:t>nuclei</a:t>
            </a:r>
            <a:endParaRPr lang="en-US" sz="1600" dirty="0">
              <a:solidFill>
                <a:srgbClr val="000090"/>
              </a:solidFill>
            </a:endParaRPr>
          </a:p>
        </p:txBody>
      </p:sp>
      <p:sp>
        <p:nvSpPr>
          <p:cNvPr id="16" name="Rectangle 2"/>
          <p:cNvSpPr>
            <a:spLocks noChangeArrowheads="1"/>
          </p:cNvSpPr>
          <p:nvPr/>
        </p:nvSpPr>
        <p:spPr bwMode="auto">
          <a:xfrm>
            <a:off x="1403648" y="4689709"/>
            <a:ext cx="6060281" cy="774975"/>
          </a:xfrm>
          <a:prstGeom prst="rect">
            <a:avLst/>
          </a:prstGeom>
          <a:noFill/>
          <a:ln w="9525">
            <a:noFill/>
            <a:miter lim="800000"/>
            <a:headEnd/>
            <a:tailEnd/>
          </a:ln>
        </p:spPr>
        <p:txBody>
          <a:bodyPr lIns="36000" rIns="36000" anchorCtr="1"/>
          <a:lstStyle/>
          <a:p>
            <a:pPr algn="ctr">
              <a:defRPr/>
            </a:pPr>
            <a:r>
              <a:rPr lang="en-US" sz="2400" b="1" dirty="0" smtClean="0">
                <a:solidFill>
                  <a:srgbClr val="C00000"/>
                </a:solidFill>
              </a:rPr>
              <a:t>Flerov Laboratory of Nuclear Reactions </a:t>
            </a:r>
            <a:r>
              <a:rPr lang="en-US" sz="2400" b="1" dirty="0">
                <a:solidFill>
                  <a:srgbClr val="C00000"/>
                </a:solidFill>
              </a:rPr>
              <a:t>basic directions of research: </a:t>
            </a:r>
            <a:endParaRPr lang="ru-RU" sz="2400" b="1" dirty="0">
              <a:solidFill>
                <a:srgbClr val="C00000"/>
              </a:solidFill>
            </a:endParaRPr>
          </a:p>
        </p:txBody>
      </p:sp>
      <p:sp>
        <p:nvSpPr>
          <p:cNvPr id="17" name="Text Box 3"/>
          <p:cNvSpPr txBox="1">
            <a:spLocks noChangeArrowheads="1"/>
          </p:cNvSpPr>
          <p:nvPr/>
        </p:nvSpPr>
        <p:spPr bwMode="auto">
          <a:xfrm>
            <a:off x="3916006" y="5733256"/>
            <a:ext cx="4967115" cy="830997"/>
          </a:xfrm>
          <a:prstGeom prst="rect">
            <a:avLst/>
          </a:prstGeom>
          <a:noFill/>
          <a:ln w="9525">
            <a:noFill/>
            <a:miter lim="800000"/>
            <a:headEnd/>
            <a:tailEnd/>
          </a:ln>
        </p:spPr>
        <p:txBody>
          <a:bodyPr wrap="square">
            <a:spAutoFit/>
          </a:bodyPr>
          <a:lstStyle/>
          <a:p>
            <a:pPr marL="342900" indent="-342900">
              <a:buClr>
                <a:srgbClr val="FF3300"/>
              </a:buClr>
              <a:buFont typeface="Arial" panose="020B0604020202020204" pitchFamily="34" charset="0"/>
              <a:buChar char="•"/>
            </a:pPr>
            <a:r>
              <a:rPr lang="en-US" sz="1600" b="1" dirty="0">
                <a:solidFill>
                  <a:srgbClr val="000090"/>
                </a:solidFill>
              </a:rPr>
              <a:t>Radiation effects and physical groundwork of </a:t>
            </a:r>
            <a:r>
              <a:rPr lang="en-US" sz="1600" b="1" dirty="0" smtClean="0">
                <a:solidFill>
                  <a:srgbClr val="000090"/>
                </a:solidFill>
              </a:rPr>
              <a:t>nanotechnology</a:t>
            </a:r>
          </a:p>
          <a:p>
            <a:pPr marL="342900" indent="-342900">
              <a:buClr>
                <a:srgbClr val="FF3300"/>
              </a:buClr>
              <a:buFont typeface="Arial" panose="020B0604020202020204" pitchFamily="34" charset="0"/>
              <a:buChar char="•"/>
            </a:pPr>
            <a:r>
              <a:rPr lang="en-US" sz="1600" b="1" dirty="0">
                <a:solidFill>
                  <a:srgbClr val="000090"/>
                </a:solidFill>
              </a:rPr>
              <a:t>Accelerator technologies</a:t>
            </a:r>
            <a:endParaRPr lang="en-US" sz="1600" dirty="0">
              <a:solidFill>
                <a:srgbClr val="000090"/>
              </a:solidFill>
            </a:endParaRPr>
          </a:p>
        </p:txBody>
      </p:sp>
      <p:pic>
        <p:nvPicPr>
          <p:cNvPr id="7" name="Рисунок 6"/>
          <p:cNvPicPr>
            <a:picLocks noChangeAspect="1"/>
          </p:cNvPicPr>
          <p:nvPr/>
        </p:nvPicPr>
        <p:blipFill rotWithShape="1">
          <a:blip r:embed="rId3" cstate="email">
            <a:extLst>
              <a:ext uri="{28A0092B-C50C-407E-A947-70E740481C1C}">
                <a14:useLocalDpi xmlns:a14="http://schemas.microsoft.com/office/drawing/2010/main" val="0"/>
              </a:ext>
            </a:extLst>
          </a:blip>
          <a:srcRect t="10235" b="11869"/>
          <a:stretch/>
        </p:blipFill>
        <p:spPr>
          <a:xfrm>
            <a:off x="323528" y="831707"/>
            <a:ext cx="8535163" cy="3742158"/>
          </a:xfrm>
          <a:prstGeom prst="rect">
            <a:avLst/>
          </a:prstGeom>
        </p:spPr>
      </p:pic>
    </p:spTree>
    <p:extLst>
      <p:ext uri="{BB962C8B-B14F-4D97-AF65-F5344CB8AC3E}">
        <p14:creationId xmlns:p14="http://schemas.microsoft.com/office/powerpoint/2010/main" val="3522476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2987824" y="44624"/>
            <a:ext cx="6126802"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U-400 ACCELERATOR COMPLEX</a:t>
            </a:r>
            <a:endParaRPr lang="en-US" sz="2800" b="1" dirty="0">
              <a:solidFill>
                <a:srgbClr val="000090"/>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121995" y="3991704"/>
            <a:ext cx="4133213" cy="2677656"/>
          </a:xfrm>
          <a:prstGeom prst="rect">
            <a:avLst/>
          </a:prstGeom>
          <a:noFill/>
          <a:ln w="9525">
            <a:noFill/>
            <a:miter lim="800000"/>
            <a:headEnd/>
            <a:tailEnd/>
          </a:ln>
        </p:spPr>
        <p:txBody>
          <a:bodyPr wrap="none">
            <a:spAutoFit/>
          </a:bodyPr>
          <a:lstStyle/>
          <a:p>
            <a:pPr algn="ctr">
              <a:buClr>
                <a:srgbClr val="FF3300"/>
              </a:buClr>
            </a:pPr>
            <a:r>
              <a:rPr lang="en-US" altLang="ru-RU" sz="1400" dirty="0" smtClean="0">
                <a:solidFill>
                  <a:srgbClr val="C00000"/>
                </a:solidFill>
                <a:latin typeface="Arial" panose="020B0604020202020204" pitchFamily="34" charset="0"/>
                <a:ea typeface="Gungsuh"/>
                <a:cs typeface="Arial" panose="020B0604020202020204" pitchFamily="34" charset="0"/>
              </a:rPr>
              <a:t>Tasks:</a:t>
            </a:r>
            <a:endParaRPr lang="en-US" altLang="ru-RU" sz="1400" dirty="0">
              <a:solidFill>
                <a:srgbClr val="C00000"/>
              </a:solidFill>
              <a:latin typeface="Arial" panose="020B0604020202020204" pitchFamily="34" charset="0"/>
              <a:cs typeface="Arial" panose="020B0604020202020204" pitchFamily="34" charset="0"/>
            </a:endParaRPr>
          </a:p>
          <a:p>
            <a:pPr>
              <a:buClr>
                <a:srgbClr val="FF3300"/>
              </a:buClr>
            </a:pPr>
            <a:r>
              <a:rPr lang="en-US" altLang="ru-RU" sz="1400" b="1" dirty="0" smtClean="0">
                <a:solidFill>
                  <a:srgbClr val="000090"/>
                </a:solidFill>
                <a:latin typeface="Arial" panose="020B0604020202020204" pitchFamily="34" charset="0"/>
                <a:cs typeface="Arial" panose="020B0604020202020204" pitchFamily="34" charset="0"/>
              </a:rPr>
              <a:t>Stand-alone mode:</a:t>
            </a:r>
            <a:endParaRPr lang="ru-RU" altLang="ru-RU" sz="1400" b="1" dirty="0" smtClean="0">
              <a:solidFill>
                <a:srgbClr val="00009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Synthesis of superheavy elements (SHE)</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Chemistry of SHE</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Nuclear &amp; laser spectroscopy</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Nuclear reactions: fusion, fusion-fission &amp;</a:t>
            </a:r>
            <a:br>
              <a:rPr lang="en-US" altLang="ru-RU" sz="1400" dirty="0" smtClean="0">
                <a:solidFill>
                  <a:srgbClr val="000090"/>
                </a:solidFill>
                <a:latin typeface="Arial" panose="020B0604020202020204" pitchFamily="34" charset="0"/>
                <a:cs typeface="Arial" panose="020B0604020202020204" pitchFamily="34" charset="0"/>
              </a:rPr>
            </a:br>
            <a:r>
              <a:rPr lang="en-US" altLang="ru-RU" sz="1400" dirty="0" smtClean="0">
                <a:solidFill>
                  <a:srgbClr val="000090"/>
                </a:solidFill>
                <a:latin typeface="Arial" panose="020B0604020202020204" pitchFamily="34" charset="0"/>
                <a:cs typeface="Arial" panose="020B0604020202020204" pitchFamily="34" charset="0"/>
              </a:rPr>
              <a:t>quasi-fission, multi-nucleon transfer reactions</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Applied research</a:t>
            </a:r>
          </a:p>
          <a:p>
            <a:pPr>
              <a:buClr>
                <a:srgbClr val="FF3300"/>
              </a:buClr>
            </a:pPr>
            <a:endParaRPr lang="en-US" altLang="ru-RU" sz="1400" dirty="0">
              <a:solidFill>
                <a:srgbClr val="000090"/>
              </a:solidFill>
              <a:latin typeface="Arial" panose="020B0604020202020204" pitchFamily="34" charset="0"/>
              <a:cs typeface="Arial" panose="020B0604020202020204" pitchFamily="34" charset="0"/>
            </a:endParaRPr>
          </a:p>
          <a:p>
            <a:pPr>
              <a:buClr>
                <a:srgbClr val="FF3300"/>
              </a:buClr>
            </a:pPr>
            <a:r>
              <a:rPr lang="en-US" altLang="ru-RU" sz="1400" b="1" dirty="0" smtClean="0">
                <a:solidFill>
                  <a:srgbClr val="000090"/>
                </a:solidFill>
                <a:latin typeface="Arial" panose="020B0604020202020204" pitchFamily="34" charset="0"/>
                <a:cs typeface="Arial" panose="020B0604020202020204" pitchFamily="34" charset="0"/>
              </a:rPr>
              <a:t>Post-accelerator mode:</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Reactions </a:t>
            </a:r>
            <a:r>
              <a:rPr lang="en-US" altLang="ru-RU" sz="1400" dirty="0">
                <a:solidFill>
                  <a:srgbClr val="000090"/>
                </a:solidFill>
                <a:latin typeface="Arial" panose="020B0604020202020204" pitchFamily="34" charset="0"/>
                <a:cs typeface="Arial" panose="020B0604020202020204" pitchFamily="34" charset="0"/>
              </a:rPr>
              <a:t>with exotic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Structure of light exotic </a:t>
            </a:r>
            <a:r>
              <a:rPr lang="en-US" altLang="ru-RU" sz="1400" dirty="0" smtClean="0">
                <a:solidFill>
                  <a:srgbClr val="000090"/>
                </a:solidFill>
                <a:latin typeface="Arial" panose="020B0604020202020204" pitchFamily="34" charset="0"/>
                <a:cs typeface="Arial" panose="020B0604020202020204" pitchFamily="34" charset="0"/>
              </a:rPr>
              <a:t>nuclei</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2" name="Прямоугольник 1"/>
          <p:cNvSpPr/>
          <p:nvPr/>
        </p:nvSpPr>
        <p:spPr>
          <a:xfrm>
            <a:off x="3171391" y="620688"/>
            <a:ext cx="5972609"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NUCLEAR SPECTROSCOPY AND REACTION MECHANISMS</a:t>
            </a:r>
          </a:p>
        </p:txBody>
      </p:sp>
      <p:sp>
        <p:nvSpPr>
          <p:cNvPr id="7" name="Объект 2"/>
          <p:cNvSpPr txBox="1">
            <a:spLocks/>
          </p:cNvSpPr>
          <p:nvPr/>
        </p:nvSpPr>
        <p:spPr>
          <a:xfrm>
            <a:off x="4394634" y="5017767"/>
            <a:ext cx="4719991" cy="1649459"/>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Clr>
                <a:srgbClr val="FF3300"/>
              </a:buClr>
              <a:buFont typeface="Arial" panose="020B0604020202020204" pitchFamily="34" charset="0"/>
              <a:buNone/>
            </a:pPr>
            <a:r>
              <a:rPr lang="en-US" altLang="ru-RU" sz="1400" dirty="0" smtClean="0">
                <a:solidFill>
                  <a:srgbClr val="C00000"/>
                </a:solidFill>
                <a:latin typeface="Arial" panose="020B0604020202020204" pitchFamily="34" charset="0"/>
                <a:cs typeface="Arial" panose="020B0604020202020204" pitchFamily="34" charset="0"/>
              </a:rPr>
              <a:t>Experimental setups:</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Gas-Filled Recoil Separator (</a:t>
            </a:r>
            <a:r>
              <a:rPr lang="en-US" sz="1400" dirty="0" smtClean="0">
                <a:solidFill>
                  <a:srgbClr val="000090"/>
                </a:solidFill>
                <a:latin typeface="Arial" panose="020B0604020202020204" pitchFamily="34" charset="0"/>
                <a:cs typeface="Arial" panose="020B0604020202020204" pitchFamily="34" charset="0"/>
              </a:rPr>
              <a:t>DGFRS-I</a:t>
            </a:r>
            <a:r>
              <a:rPr lang="en-US" altLang="ru-RU" sz="1400" dirty="0" smtClean="0">
                <a:solidFill>
                  <a:srgbClr val="000090"/>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Separator for Heavy Elements Spectroscopy (SHELS)</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Radio-chemical setups</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Double-arm time-of-flight spectrometer (</a:t>
            </a:r>
            <a:r>
              <a:rPr lang="en-US" altLang="ru-RU" sz="1400" dirty="0" smtClean="0">
                <a:solidFill>
                  <a:srgbClr val="000090"/>
                </a:solidFill>
                <a:latin typeface="Arial" panose="020B0604020202020204" pitchFamily="34" charset="0"/>
                <a:cs typeface="Arial" panose="020B0604020202020204" pitchFamily="34" charset="0"/>
              </a:rPr>
              <a:t>CORSET)</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Magnetic Analyzer of High Resolution (MAVR)</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4" name="Прямоугольник 3"/>
          <p:cNvSpPr/>
          <p:nvPr/>
        </p:nvSpPr>
        <p:spPr>
          <a:xfrm>
            <a:off x="206070" y="2996952"/>
            <a:ext cx="3933881" cy="738664"/>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Commissioned:	</a:t>
            </a:r>
            <a:r>
              <a:rPr lang="en-US" altLang="ru-RU" sz="1400" dirty="0" smtClean="0">
                <a:solidFill>
                  <a:srgbClr val="000090"/>
                </a:solidFill>
                <a:latin typeface="Arial" panose="020B0604020202020204" pitchFamily="34" charset="0"/>
                <a:cs typeface="Arial" panose="020B0604020202020204" pitchFamily="34" charset="0"/>
              </a:rPr>
              <a:t>1978</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Modernized:	</a:t>
            </a:r>
            <a:r>
              <a:rPr lang="en-US" altLang="ru-RU" sz="1400" dirty="0" smtClean="0">
                <a:solidFill>
                  <a:srgbClr val="000090"/>
                </a:solidFill>
                <a:latin typeface="Arial" panose="020B0604020202020204" pitchFamily="34" charset="0"/>
                <a:cs typeface="Arial" panose="020B0604020202020204" pitchFamily="34" charset="0"/>
              </a:rPr>
              <a:t>1996</a:t>
            </a:r>
            <a:endParaRPr lang="ru-RU"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Reconstruction:	</a:t>
            </a:r>
            <a:r>
              <a:rPr lang="en-US" altLang="ru-RU" sz="1400" dirty="0" smtClean="0">
                <a:solidFill>
                  <a:srgbClr val="000090"/>
                </a:solidFill>
                <a:latin typeface="Arial" panose="020B0604020202020204" pitchFamily="34" charset="0"/>
                <a:cs typeface="Arial" panose="020B0604020202020204" pitchFamily="34" charset="0"/>
              </a:rPr>
              <a:t>2020</a:t>
            </a:r>
            <a:r>
              <a:rPr lang="en-US" altLang="ru-RU" sz="1400" dirty="0">
                <a:solidFill>
                  <a:srgbClr val="000090"/>
                </a:solidFill>
                <a:latin typeface="Arial" panose="020B0604020202020204" pitchFamily="34" charset="0"/>
                <a:cs typeface="Arial" panose="020B0604020202020204" pitchFamily="34" charset="0"/>
              </a:rPr>
              <a:t>-2023 (plan)</a:t>
            </a:r>
          </a:p>
        </p:txBody>
      </p:sp>
      <p:graphicFrame>
        <p:nvGraphicFramePr>
          <p:cNvPr id="11" name="Group 58"/>
          <p:cNvGraphicFramePr>
            <a:graphicFrameLocks noGrp="1"/>
          </p:cNvGraphicFramePr>
          <p:nvPr>
            <p:extLst/>
          </p:nvPr>
        </p:nvGraphicFramePr>
        <p:xfrm>
          <a:off x="3523420" y="980728"/>
          <a:ext cx="2033104" cy="3284232"/>
        </p:xfrm>
        <a:graphic>
          <a:graphicData uri="http://schemas.openxmlformats.org/drawingml/2006/table">
            <a:tbl>
              <a:tblPr>
                <a:tableStyleId>{69CF1AB2-1976-4502-BF36-3FF5EA218861}</a:tableStyleId>
              </a:tblPr>
              <a:tblGrid>
                <a:gridCol w="1143354"/>
                <a:gridCol w="889750"/>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68600" marR="68600" marT="45734" marB="45734" horzOverflow="overflow"/>
                </a:tc>
                <a:tc hMerge="1">
                  <a:txBody>
                    <a:bodyPr/>
                    <a:lstStyle/>
                    <a:p>
                      <a:endParaRPr lang="ru-RU"/>
                    </a:p>
                  </a:txBody>
                  <a:tcPr/>
                </a:tc>
              </a:tr>
              <a:tr h="32860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altLang="ru-RU" sz="1400" dirty="0" smtClean="0">
                          <a:solidFill>
                            <a:srgbClr val="002060"/>
                          </a:solidFill>
                          <a:latin typeface="Arial" panose="020B0604020202020204" pitchFamily="34" charset="0"/>
                          <a:cs typeface="Arial" panose="020B0604020202020204" pitchFamily="34" charset="0"/>
                        </a:rPr>
                        <a:t>3</a:t>
                      </a:r>
                      <a:r>
                        <a:rPr kumimoji="0" lang="en-US" sz="140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 MeV/A</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650</a:t>
                      </a: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a:t>
                      </a: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850 kW</a:t>
                      </a: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68600" marR="68600" marT="45734" marB="45734" horzOverflow="overflow"/>
                </a:tc>
              </a:tr>
            </a:tbl>
          </a:graphicData>
        </a:graphic>
      </p:graphicFrame>
      <p:graphicFrame>
        <p:nvGraphicFramePr>
          <p:cNvPr id="10" name="Group 166"/>
          <p:cNvGraphicFramePr>
            <a:graphicFrameLocks noGrp="1"/>
          </p:cNvGraphicFramePr>
          <p:nvPr>
            <p:extLst/>
          </p:nvPr>
        </p:nvGraphicFramePr>
        <p:xfrm>
          <a:off x="5602413" y="980728"/>
          <a:ext cx="3362075" cy="3953396"/>
        </p:xfrm>
        <a:graphic>
          <a:graphicData uri="http://schemas.openxmlformats.org/drawingml/2006/table">
            <a:tbl>
              <a:tblPr/>
              <a:tblGrid>
                <a:gridCol w="791078"/>
                <a:gridCol w="1273633"/>
                <a:gridCol w="1297364"/>
              </a:tblGrid>
              <a:tr h="4690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p>
                  </a:txBody>
                  <a:tcPr marL="68584" marR="68584"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energies</a:t>
                      </a:r>
                      <a:endParaRPr kumimoji="0" lang="ru-RU"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[MeV/A]</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Output intensity [</a:t>
                      </a:r>
                      <a:r>
                        <a:rPr kumimoji="0" lang="en-US" sz="1400" b="0" i="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p>
                  </a:txBody>
                  <a:tcPr marL="68584" marR="68584"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6D9F1"/>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5.7; 7.9</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3322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7.8; 10.5; 15.8</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3.8; 5.1</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63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3.7; 5.3</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3322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9+</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8.9; 11; 17.7</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Ti</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3.6; 5.1</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2.4×10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Fe</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3.8; 5.4</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1954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 4.4</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1.8×10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332231">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3.3; 4.6; 6.9</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11</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63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160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Gd</a:t>
                      </a: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19+</a:t>
                      </a: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5.5</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r h="2632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209</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Bi</a:t>
                      </a: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19+</a:t>
                      </a:r>
                    </a:p>
                  </a:txBody>
                  <a:tcPr marL="68584" marR="68584" marT="45728" marB="45728"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3.4</a:t>
                      </a:r>
                    </a:p>
                  </a:txBody>
                  <a:tcPr marL="68584" marR="68584"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28" marB="45728"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r>
            </a:tbl>
          </a:graphicData>
        </a:graphic>
      </p:graphicFrame>
      <p:pic>
        <p:nvPicPr>
          <p:cNvPr id="12" name="Рисунок 1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0467" y="534991"/>
            <a:ext cx="2765433" cy="2357546"/>
          </a:xfrm>
          <a:prstGeom prst="rect">
            <a:avLst/>
          </a:prstGeom>
        </p:spPr>
      </p:pic>
    </p:spTree>
    <p:extLst>
      <p:ext uri="{BB962C8B-B14F-4D97-AF65-F5344CB8AC3E}">
        <p14:creationId xmlns:p14="http://schemas.microsoft.com/office/powerpoint/2010/main" val="5194225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 name="Рисунок 18" descr="dgfrs.bmp"/>
          <p:cNvPicPr>
            <a:picLocks noChangeAspect="1"/>
          </p:cNvPicPr>
          <p:nvPr/>
        </p:nvPicPr>
        <p:blipFill>
          <a:blip r:embed="rId3"/>
          <a:stretch>
            <a:fillRect/>
          </a:stretch>
        </p:blipFill>
        <p:spPr>
          <a:xfrm>
            <a:off x="21974" y="369078"/>
            <a:ext cx="2173762" cy="2411850"/>
          </a:xfrm>
          <a:prstGeom prst="rect">
            <a:avLst/>
          </a:prstGeom>
        </p:spPr>
      </p:pic>
      <p:sp>
        <p:nvSpPr>
          <p:cNvPr id="2" name="Прямоугольник 1"/>
          <p:cNvSpPr/>
          <p:nvPr/>
        </p:nvSpPr>
        <p:spPr>
          <a:xfrm>
            <a:off x="-36512" y="-16476"/>
            <a:ext cx="3978773" cy="307777"/>
          </a:xfrm>
          <a:prstGeom prst="rect">
            <a:avLst/>
          </a:prstGeom>
        </p:spPr>
        <p:txBody>
          <a:bodyPr wrap="none">
            <a:spAutoFit/>
          </a:bodyPr>
          <a:lstStyle/>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GAS-FILLED RECOIL SEPARATOR (</a:t>
            </a:r>
            <a:r>
              <a:rPr lang="en-US" sz="1400" dirty="0" smtClean="0">
                <a:solidFill>
                  <a:srgbClr val="000090"/>
                </a:solidFill>
                <a:latin typeface="Arial" panose="020B0604020202020204" pitchFamily="34" charset="0"/>
                <a:cs typeface="Arial" panose="020B0604020202020204" pitchFamily="34" charset="0"/>
              </a:rPr>
              <a:t>DGFRS-I</a:t>
            </a:r>
            <a:r>
              <a:rPr lang="en-US" altLang="ru-RU" sz="1400" dirty="0" smtClean="0">
                <a:solidFill>
                  <a:srgbClr val="000090"/>
                </a:solidFill>
                <a:latin typeface="Arial" panose="020B0604020202020204" pitchFamily="34" charset="0"/>
                <a:cs typeface="Arial" panose="020B0604020202020204" pitchFamily="34" charset="0"/>
              </a:rPr>
              <a:t>)</a:t>
            </a:r>
            <a:endParaRPr lang="en-US" altLang="ru-RU" sz="1400" dirty="0">
              <a:solidFill>
                <a:srgbClr val="000090"/>
              </a:solidFill>
              <a:latin typeface="Arial" panose="020B0604020202020204" pitchFamily="34" charset="0"/>
              <a:cs typeface="Arial" panose="020B0604020202020204" pitchFamily="34" charset="0"/>
            </a:endParaRPr>
          </a:p>
        </p:txBody>
      </p:sp>
      <p:graphicFrame>
        <p:nvGraphicFramePr>
          <p:cNvPr id="13" name="Таблица 12"/>
          <p:cNvGraphicFramePr>
            <a:graphicFrameLocks noGrp="1"/>
          </p:cNvGraphicFramePr>
          <p:nvPr>
            <p:extLst/>
          </p:nvPr>
        </p:nvGraphicFramePr>
        <p:xfrm>
          <a:off x="3872914" y="110447"/>
          <a:ext cx="2571294" cy="2814497"/>
        </p:xfrm>
        <a:graphic>
          <a:graphicData uri="http://schemas.openxmlformats.org/drawingml/2006/table">
            <a:tbl>
              <a:tblPr firstRow="1" bandRow="1">
                <a:effectLst/>
                <a:tableStyleId>{B301B821-A1FF-4177-AEE7-76D212191A09}</a:tableStyleId>
              </a:tblPr>
              <a:tblGrid>
                <a:gridCol w="1593260"/>
                <a:gridCol w="978034"/>
              </a:tblGrid>
              <a:tr h="248528">
                <a:tc gridSpan="2">
                  <a:txBody>
                    <a:bodyPr/>
                    <a:lstStyle/>
                    <a:p>
                      <a:pPr algn="ctr"/>
                      <a:r>
                        <a:rPr lang="en-US" sz="1200" b="1" i="0" dirty="0" smtClean="0">
                          <a:ln>
                            <a:noFill/>
                          </a:ln>
                          <a:solidFill>
                            <a:srgbClr val="C00000"/>
                          </a:solidFill>
                          <a:latin typeface="Arial" panose="020B0604020202020204" pitchFamily="34" charset="0"/>
                          <a:cs typeface="Arial" panose="020B0604020202020204" pitchFamily="34" charset="0"/>
                        </a:rPr>
                        <a:t>Technical parameters</a:t>
                      </a:r>
                      <a:endParaRPr lang="ru-RU" sz="1200" b="1" i="0" dirty="0">
                        <a:ln>
                          <a:noFill/>
                        </a:ln>
                        <a:solidFill>
                          <a:srgbClr val="C00000"/>
                        </a:solidFill>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48528">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radius</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1.8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60711">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Max. magnetic rigidity B</a:t>
                      </a:r>
                      <a:r>
                        <a:rPr lang="en-US" sz="1200" b="0" i="0" dirty="0" smtClean="0">
                          <a:ln>
                            <a:noFill/>
                          </a:ln>
                          <a:solidFill>
                            <a:srgbClr val="002060"/>
                          </a:solidFill>
                          <a:effectLst/>
                          <a:latin typeface="Symbol" panose="05050102010706020507" pitchFamily="18" charset="2"/>
                          <a:cs typeface="Arial" panose="020B0604020202020204" pitchFamily="34" charset="0"/>
                        </a:rPr>
                        <a:t>r</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3.1 T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48528">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angle</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23</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60711">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Dispersion</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7.5 mm/1%B</a:t>
                      </a:r>
                      <a:r>
                        <a:rPr lang="en-US" sz="1200" b="0" i="0" dirty="0" smtClean="0">
                          <a:ln>
                            <a:noFill/>
                          </a:ln>
                          <a:solidFill>
                            <a:srgbClr val="002060"/>
                          </a:solidFill>
                          <a:effectLst/>
                          <a:latin typeface="Symbol" panose="05050102010706020507" pitchFamily="18" charset="2"/>
                          <a:cs typeface="Arial" panose="020B0604020202020204" pitchFamily="34" charset="0"/>
                        </a:rPr>
                        <a:t>r</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48528">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Total length</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4.2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71017">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Horizontal</a:t>
                      </a:r>
                      <a:r>
                        <a:rPr lang="en-US" sz="1200" b="0" i="0" baseline="0" dirty="0" smtClean="0">
                          <a:ln>
                            <a:noFill/>
                          </a:ln>
                          <a:solidFill>
                            <a:srgbClr val="002060"/>
                          </a:solidFill>
                          <a:effectLst/>
                          <a:latin typeface="Arial" panose="020B0604020202020204" pitchFamily="34" charset="0"/>
                          <a:cs typeface="Arial" panose="020B0604020202020204" pitchFamily="34" charset="0"/>
                        </a:rPr>
                        <a:t> acceptance</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sym typeface="Symbol"/>
                        </a:rPr>
                        <a:t></a:t>
                      </a:r>
                      <a:r>
                        <a:rPr lang="en-US" sz="1200" b="0" i="0" dirty="0" smtClean="0">
                          <a:ln>
                            <a:noFill/>
                          </a:ln>
                          <a:solidFill>
                            <a:srgbClr val="002060"/>
                          </a:solidFill>
                          <a:effectLst/>
                          <a:latin typeface="Arial" panose="020B0604020202020204" pitchFamily="34" charset="0"/>
                          <a:cs typeface="Arial" panose="020B0604020202020204" pitchFamily="34" charset="0"/>
                        </a:rPr>
                        <a:t>3</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71017">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Vertical </a:t>
                      </a:r>
                      <a:r>
                        <a:rPr lang="en-US" sz="1200" b="0" i="0" baseline="0" dirty="0" smtClean="0">
                          <a:ln>
                            <a:noFill/>
                          </a:ln>
                          <a:solidFill>
                            <a:srgbClr val="002060"/>
                          </a:solidFill>
                          <a:effectLst/>
                          <a:latin typeface="Arial" panose="020B0604020202020204" pitchFamily="34" charset="0"/>
                          <a:cs typeface="Arial" panose="020B0604020202020204" pitchFamily="34" charset="0"/>
                        </a:rPr>
                        <a:t>acceptance</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dirty="0" smtClean="0">
                          <a:ln>
                            <a:noFill/>
                          </a:ln>
                          <a:solidFill>
                            <a:srgbClr val="002060"/>
                          </a:solidFill>
                          <a:effectLst/>
                          <a:latin typeface="Arial" panose="020B0604020202020204" pitchFamily="34" charset="0"/>
                          <a:cs typeface="Arial" panose="020B0604020202020204" pitchFamily="34" charset="0"/>
                          <a:sym typeface="Symbol"/>
                        </a:rPr>
                        <a:t></a:t>
                      </a:r>
                      <a:r>
                        <a:rPr lang="en-US" sz="1200" b="0" i="0" dirty="0" smtClean="0">
                          <a:ln>
                            <a:noFill/>
                          </a:ln>
                          <a:solidFill>
                            <a:srgbClr val="002060"/>
                          </a:solidFill>
                          <a:effectLst/>
                          <a:latin typeface="Arial" panose="020B0604020202020204" pitchFamily="34" charset="0"/>
                          <a:cs typeface="Arial" panose="020B0604020202020204" pitchFamily="34" charset="0"/>
                        </a:rPr>
                        <a:t>2</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smtClean="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graphicFrame>
        <p:nvGraphicFramePr>
          <p:cNvPr id="14" name="Таблица 13"/>
          <p:cNvGraphicFramePr>
            <a:graphicFrameLocks noGrp="1"/>
          </p:cNvGraphicFramePr>
          <p:nvPr>
            <p:extLst/>
          </p:nvPr>
        </p:nvGraphicFramePr>
        <p:xfrm>
          <a:off x="6501494" y="115031"/>
          <a:ext cx="2535002" cy="2883544"/>
        </p:xfrm>
        <a:graphic>
          <a:graphicData uri="http://schemas.openxmlformats.org/drawingml/2006/table">
            <a:tbl>
              <a:tblPr firstRow="1" bandRow="1">
                <a:tableStyleId>{B301B821-A1FF-4177-AEE7-76D212191A09}</a:tableStyleId>
              </a:tblPr>
              <a:tblGrid>
                <a:gridCol w="1159375"/>
                <a:gridCol w="879608"/>
                <a:gridCol w="496019"/>
              </a:tblGrid>
              <a:tr h="30329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Transmission efficiency</a:t>
                      </a: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hMerge="1">
                  <a:txBody>
                    <a:bodyPr/>
                    <a:lstStyle/>
                    <a:p>
                      <a:pPr algn="ctr"/>
                      <a:endParaRPr lang="ru-RU" sz="1400" b="1" dirty="0">
                        <a:ln>
                          <a:solidFill>
                            <a:srgbClr val="0070C0"/>
                          </a:solidFill>
                        </a:ln>
                        <a:solidFill>
                          <a:schemeClr val="tx1"/>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Reaction</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0" dirty="0" err="1" smtClean="0">
                          <a:ln>
                            <a:noFill/>
                          </a:ln>
                          <a:solidFill>
                            <a:schemeClr val="tx1"/>
                          </a:solidFill>
                          <a:effectLst/>
                          <a:latin typeface="Arial" panose="020B0604020202020204" pitchFamily="34" charset="0"/>
                          <a:cs typeface="Arial" panose="020B0604020202020204" pitchFamily="34" charset="0"/>
                        </a:rPr>
                        <a:t>CN</a:t>
                      </a:r>
                      <a:endParaRPr lang="ru-RU" sz="1200" b="0" i="0" baseline="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0" dirty="0" smtClean="0">
                          <a:ln>
                            <a:noFill/>
                          </a:ln>
                          <a:solidFill>
                            <a:schemeClr val="tx1"/>
                          </a:solidFill>
                          <a:effectLst/>
                          <a:latin typeface="Symbol" panose="05050102010706020507" pitchFamily="18" charset="2"/>
                          <a:cs typeface="Arial" panose="020B0604020202020204" pitchFamily="34" charset="0"/>
                        </a:rPr>
                        <a:t>e</a:t>
                      </a:r>
                      <a:r>
                        <a:rPr lang="en-US" sz="1200" b="0" i="0" baseline="0" dirty="0" smtClean="0">
                          <a:ln>
                            <a:noFill/>
                          </a:ln>
                          <a:solidFill>
                            <a:schemeClr val="tx1"/>
                          </a:solidFill>
                          <a:effectLst/>
                          <a:latin typeface="Arial" panose="020B0604020202020204" pitchFamily="34" charset="0"/>
                          <a:cs typeface="Arial" panose="020B0604020202020204" pitchFamily="34" charset="0"/>
                        </a:rPr>
                        <a:t> (%)</a:t>
                      </a:r>
                      <a:endParaRPr lang="ru-RU" sz="1200" b="0" i="0" baseline="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238</a:t>
                      </a:r>
                      <a:r>
                        <a:rPr lang="en-US" sz="1200" b="0" i="0" dirty="0" smtClean="0">
                          <a:ln>
                            <a:noFill/>
                          </a:ln>
                          <a:solidFill>
                            <a:schemeClr val="tx1"/>
                          </a:solidFill>
                          <a:effectLst/>
                          <a:latin typeface="Arial" panose="020B0604020202020204" pitchFamily="34" charset="0"/>
                          <a:cs typeface="Arial" panose="020B0604020202020204" pitchFamily="34" charset="0"/>
                        </a:rPr>
                        <a:t>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18</a:t>
                      </a:r>
                      <a:r>
                        <a:rPr lang="en-US" sz="1200" b="0" i="0" dirty="0" smtClean="0">
                          <a:ln>
                            <a:noFill/>
                          </a:ln>
                          <a:solidFill>
                            <a:schemeClr val="tx1"/>
                          </a:solidFill>
                          <a:effectLst/>
                          <a:latin typeface="Arial" panose="020B0604020202020204" pitchFamily="34" charset="0"/>
                          <a:cs typeface="Arial" panose="020B0604020202020204" pitchFamily="34" charset="0"/>
                        </a:rPr>
                        <a:t>O</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256</a:t>
                      </a:r>
                      <a:r>
                        <a:rPr lang="en-US" sz="1200" b="0" i="0" dirty="0" smtClean="0">
                          <a:ln>
                            <a:noFill/>
                          </a:ln>
                          <a:solidFill>
                            <a:schemeClr val="tx1"/>
                          </a:solidFill>
                          <a:effectLst/>
                          <a:latin typeface="Arial" panose="020B0604020202020204" pitchFamily="34" charset="0"/>
                          <a:cs typeface="Arial" panose="020B0604020202020204" pitchFamily="34" charset="0"/>
                        </a:rPr>
                        <a:t>Fm</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3</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235</a:t>
                      </a:r>
                      <a:r>
                        <a:rPr lang="en-US" sz="1200" b="0" i="0" dirty="0" smtClean="0">
                          <a:ln>
                            <a:noFill/>
                          </a:ln>
                          <a:solidFill>
                            <a:schemeClr val="tx1"/>
                          </a:solidFill>
                          <a:effectLst/>
                          <a:latin typeface="Arial" panose="020B0604020202020204" pitchFamily="34" charset="0"/>
                          <a:cs typeface="Arial" panose="020B0604020202020204" pitchFamily="34" charset="0"/>
                        </a:rPr>
                        <a:t>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22</a:t>
                      </a:r>
                      <a:r>
                        <a:rPr lang="en-US" sz="1200" b="0" i="0" dirty="0" smtClean="0">
                          <a:ln>
                            <a:noFill/>
                          </a:ln>
                          <a:solidFill>
                            <a:schemeClr val="tx1"/>
                          </a:solidFill>
                          <a:effectLst/>
                          <a:latin typeface="Arial" panose="020B0604020202020204" pitchFamily="34" charset="0"/>
                          <a:cs typeface="Arial" panose="020B0604020202020204" pitchFamily="34" charset="0"/>
                        </a:rPr>
                        <a:t>Ne</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257</a:t>
                      </a:r>
                      <a:r>
                        <a:rPr lang="en-US" sz="1200" b="0" i="0" dirty="0" smtClean="0">
                          <a:ln>
                            <a:noFill/>
                          </a:ln>
                          <a:solidFill>
                            <a:schemeClr val="tx1"/>
                          </a:solidFill>
                          <a:effectLst/>
                          <a:latin typeface="Arial" panose="020B0604020202020204" pitchFamily="34" charset="0"/>
                          <a:cs typeface="Arial" panose="020B0604020202020204" pitchFamily="34" charset="0"/>
                        </a:rPr>
                        <a:t>No</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6</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244</a:t>
                      </a:r>
                      <a:r>
                        <a:rPr lang="en-US" sz="1200" b="0" i="0" dirty="0" smtClean="0">
                          <a:ln>
                            <a:noFill/>
                          </a:ln>
                          <a:solidFill>
                            <a:schemeClr val="tx1"/>
                          </a:solidFill>
                          <a:effectLst/>
                          <a:latin typeface="Arial" panose="020B0604020202020204" pitchFamily="34" charset="0"/>
                          <a:cs typeface="Arial" panose="020B0604020202020204" pitchFamily="34" charset="0"/>
                        </a:rPr>
                        <a:t>Pu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22</a:t>
                      </a:r>
                      <a:r>
                        <a:rPr lang="en-US" sz="1200" b="0" i="0" dirty="0" smtClean="0">
                          <a:ln>
                            <a:noFill/>
                          </a:ln>
                          <a:solidFill>
                            <a:schemeClr val="tx1"/>
                          </a:solidFill>
                          <a:effectLst/>
                          <a:latin typeface="Arial" panose="020B0604020202020204" pitchFamily="34" charset="0"/>
                          <a:cs typeface="Arial" panose="020B0604020202020204" pitchFamily="34" charset="0"/>
                        </a:rPr>
                        <a:t>Ne</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266</a:t>
                      </a:r>
                      <a:r>
                        <a:rPr lang="en-US" sz="1200" b="0" i="0" dirty="0" smtClean="0">
                          <a:ln>
                            <a:noFill/>
                          </a:ln>
                          <a:solidFill>
                            <a:schemeClr val="tx1"/>
                          </a:solidFill>
                          <a:effectLst/>
                          <a:latin typeface="Arial" panose="020B0604020202020204" pitchFamily="34" charset="0"/>
                          <a:cs typeface="Arial" panose="020B0604020202020204" pitchFamily="34" charset="0"/>
                        </a:rPr>
                        <a:t>Rf</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6</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238</a:t>
                      </a:r>
                      <a:r>
                        <a:rPr lang="en-US" sz="1200" b="0" i="0" dirty="0" smtClean="0">
                          <a:ln>
                            <a:noFill/>
                          </a:ln>
                          <a:solidFill>
                            <a:schemeClr val="tx1"/>
                          </a:solidFill>
                          <a:effectLst/>
                          <a:latin typeface="Arial" panose="020B0604020202020204" pitchFamily="34" charset="0"/>
                          <a:cs typeface="Arial" panose="020B0604020202020204" pitchFamily="34" charset="0"/>
                        </a:rPr>
                        <a:t>U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26</a:t>
                      </a:r>
                      <a:r>
                        <a:rPr lang="en-US" sz="1200" b="0" i="0" dirty="0" smtClean="0">
                          <a:ln>
                            <a:noFill/>
                          </a:ln>
                          <a:solidFill>
                            <a:schemeClr val="tx1"/>
                          </a:solidFill>
                          <a:effectLst/>
                          <a:latin typeface="Arial" panose="020B0604020202020204" pitchFamily="34" charset="0"/>
                          <a:cs typeface="Arial" panose="020B0604020202020204" pitchFamily="34" charset="0"/>
                        </a:rPr>
                        <a:t>Mg</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264</a:t>
                      </a:r>
                      <a:r>
                        <a:rPr lang="en-US" sz="1200" b="0" i="0" dirty="0" smtClean="0">
                          <a:ln>
                            <a:noFill/>
                          </a:ln>
                          <a:solidFill>
                            <a:schemeClr val="tx1"/>
                          </a:solidFill>
                          <a:effectLst/>
                          <a:latin typeface="Arial" panose="020B0604020202020204" pitchFamily="34" charset="0"/>
                          <a:cs typeface="Arial" panose="020B0604020202020204" pitchFamily="34" charset="0"/>
                        </a:rPr>
                        <a:t>Rf</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10</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207</a:t>
                      </a:r>
                      <a:r>
                        <a:rPr lang="en-US" sz="1200" b="0" i="0" dirty="0" smtClean="0">
                          <a:ln>
                            <a:noFill/>
                          </a:ln>
                          <a:solidFill>
                            <a:schemeClr val="tx1"/>
                          </a:solidFill>
                          <a:effectLst/>
                          <a:latin typeface="Arial" panose="020B0604020202020204" pitchFamily="34" charset="0"/>
                          <a:cs typeface="Arial" panose="020B0604020202020204" pitchFamily="34" charset="0"/>
                        </a:rPr>
                        <a:t>Pb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34</a:t>
                      </a:r>
                      <a:r>
                        <a:rPr lang="en-US" sz="1200" b="0" i="0" dirty="0" smtClean="0">
                          <a:ln>
                            <a:noFill/>
                          </a:ln>
                          <a:solidFill>
                            <a:schemeClr val="tx1"/>
                          </a:solidFill>
                          <a:effectLst/>
                          <a:latin typeface="Arial" panose="020B0604020202020204" pitchFamily="34" charset="0"/>
                          <a:cs typeface="Arial" panose="020B0604020202020204" pitchFamily="34" charset="0"/>
                        </a:rPr>
                        <a:t>S</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241</a:t>
                      </a:r>
                      <a:r>
                        <a:rPr lang="en-US" sz="1200" b="0" i="0" dirty="0" smtClean="0">
                          <a:ln>
                            <a:noFill/>
                          </a:ln>
                          <a:solidFill>
                            <a:schemeClr val="tx1"/>
                          </a:solidFill>
                          <a:effectLst/>
                          <a:latin typeface="Arial" panose="020B0604020202020204" pitchFamily="34" charset="0"/>
                          <a:cs typeface="Arial" panose="020B0604020202020204" pitchFamily="34" charset="0"/>
                        </a:rPr>
                        <a:t>Cf</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35</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207</a:t>
                      </a:r>
                      <a:r>
                        <a:rPr lang="en-US" sz="1200" b="0" i="0" dirty="0" smtClean="0">
                          <a:ln>
                            <a:noFill/>
                          </a:ln>
                          <a:solidFill>
                            <a:schemeClr val="tx1"/>
                          </a:solidFill>
                          <a:effectLst/>
                          <a:latin typeface="Arial" panose="020B0604020202020204" pitchFamily="34" charset="0"/>
                          <a:cs typeface="Arial" panose="020B0604020202020204" pitchFamily="34" charset="0"/>
                        </a:rPr>
                        <a:t>Pb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40</a:t>
                      </a:r>
                      <a:r>
                        <a:rPr lang="en-US" sz="1200" b="0" i="0" dirty="0" smtClean="0">
                          <a:ln>
                            <a:noFill/>
                          </a:ln>
                          <a:solidFill>
                            <a:schemeClr val="tx1"/>
                          </a:solidFill>
                          <a:effectLst/>
                          <a:latin typeface="Arial" panose="020B0604020202020204" pitchFamily="34" charset="0"/>
                          <a:cs typeface="Arial" panose="020B0604020202020204" pitchFamily="34" charset="0"/>
                        </a:rPr>
                        <a:t>Ar</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247</a:t>
                      </a:r>
                      <a:r>
                        <a:rPr lang="en-US" sz="1200" b="0" i="0" dirty="0" smtClean="0">
                          <a:ln>
                            <a:noFill/>
                          </a:ln>
                          <a:solidFill>
                            <a:schemeClr val="tx1"/>
                          </a:solidFill>
                          <a:effectLst/>
                          <a:latin typeface="Arial" panose="020B0604020202020204" pitchFamily="34" charset="0"/>
                          <a:cs typeface="Arial" panose="020B0604020202020204" pitchFamily="34" charset="0"/>
                        </a:rPr>
                        <a:t>Fm</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45</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3293">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238</a:t>
                      </a:r>
                      <a:r>
                        <a:rPr lang="en-US" sz="1200" b="0" i="0" dirty="0" smtClean="0">
                          <a:ln>
                            <a:noFill/>
                          </a:ln>
                          <a:solidFill>
                            <a:schemeClr val="tx1"/>
                          </a:solidFill>
                          <a:effectLst/>
                          <a:latin typeface="Arial" panose="020B0604020202020204" pitchFamily="34" charset="0"/>
                          <a:cs typeface="Arial" panose="020B0604020202020204" pitchFamily="34" charset="0"/>
                        </a:rPr>
                        <a:t>U-</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249</a:t>
                      </a:r>
                      <a:r>
                        <a:rPr lang="en-US" sz="1200" b="0" i="0" dirty="0" smtClean="0">
                          <a:ln>
                            <a:noFill/>
                          </a:ln>
                          <a:solidFill>
                            <a:schemeClr val="tx1"/>
                          </a:solidFill>
                          <a:effectLst/>
                          <a:latin typeface="Arial" panose="020B0604020202020204" pitchFamily="34" charset="0"/>
                          <a:cs typeface="Arial" panose="020B0604020202020204" pitchFamily="34" charset="0"/>
                        </a:rPr>
                        <a:t>Cf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48</a:t>
                      </a:r>
                      <a:r>
                        <a:rPr lang="en-US" sz="1200" b="0" i="0" dirty="0" smtClean="0">
                          <a:ln>
                            <a:noFill/>
                          </a:ln>
                          <a:solidFill>
                            <a:schemeClr val="tx1"/>
                          </a:solidFill>
                          <a:effectLst/>
                          <a:latin typeface="Arial" panose="020B0604020202020204" pitchFamily="34" charset="0"/>
                          <a:cs typeface="Arial" panose="020B0604020202020204" pitchFamily="34" charset="0"/>
                        </a:rPr>
                        <a:t>Ca</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baseline="30000" dirty="0" smtClean="0">
                          <a:ln>
                            <a:noFill/>
                          </a:ln>
                          <a:solidFill>
                            <a:schemeClr val="tx1"/>
                          </a:solidFill>
                          <a:effectLst/>
                          <a:latin typeface="Arial" panose="020B0604020202020204" pitchFamily="34" charset="0"/>
                          <a:cs typeface="Arial" panose="020B0604020202020204" pitchFamily="34" charset="0"/>
                        </a:rPr>
                        <a:t>286</a:t>
                      </a:r>
                      <a:r>
                        <a:rPr lang="en-US" sz="1200" b="0" i="0" dirty="0" smtClean="0">
                          <a:ln>
                            <a:noFill/>
                          </a:ln>
                          <a:solidFill>
                            <a:schemeClr val="tx1"/>
                          </a:solidFill>
                          <a:effectLst/>
                          <a:latin typeface="Arial" panose="020B0604020202020204" pitchFamily="34" charset="0"/>
                          <a:cs typeface="Arial" panose="020B0604020202020204" pitchFamily="34" charset="0"/>
                        </a:rPr>
                        <a:t>Cn - </a:t>
                      </a:r>
                      <a:r>
                        <a:rPr lang="en-US" sz="1200" b="0" i="0" baseline="30000" dirty="0" smtClean="0">
                          <a:ln>
                            <a:noFill/>
                          </a:ln>
                          <a:solidFill>
                            <a:schemeClr val="tx1"/>
                          </a:solidFill>
                          <a:effectLst/>
                          <a:latin typeface="Arial" panose="020B0604020202020204" pitchFamily="34" charset="0"/>
                          <a:cs typeface="Arial" panose="020B0604020202020204" pitchFamily="34" charset="0"/>
                        </a:rPr>
                        <a:t>297</a:t>
                      </a:r>
                      <a:r>
                        <a:rPr lang="en-US" sz="1200" b="0" i="0" dirty="0" smtClean="0">
                          <a:ln>
                            <a:noFill/>
                          </a:ln>
                          <a:solidFill>
                            <a:schemeClr val="tx1"/>
                          </a:solidFill>
                          <a:effectLst/>
                          <a:latin typeface="Arial" panose="020B0604020202020204" pitchFamily="34" charset="0"/>
                          <a:cs typeface="Arial" panose="020B0604020202020204" pitchFamily="34" charset="0"/>
                        </a:rPr>
                        <a:t>Og</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US" sz="1200" b="0" i="0" dirty="0" smtClean="0">
                          <a:ln>
                            <a:noFill/>
                          </a:ln>
                          <a:solidFill>
                            <a:schemeClr val="tx1"/>
                          </a:solidFill>
                          <a:effectLst/>
                          <a:latin typeface="Arial" panose="020B0604020202020204" pitchFamily="34" charset="0"/>
                          <a:cs typeface="Arial" panose="020B0604020202020204" pitchFamily="34" charset="0"/>
                        </a:rPr>
                        <a:t>35 - 40</a:t>
                      </a:r>
                      <a:endParaRPr lang="ru-RU" sz="1200" b="0" i="0" dirty="0">
                        <a:ln>
                          <a:noFill/>
                        </a:ln>
                        <a:solidFill>
                          <a:schemeClr val="tx1"/>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bl>
          </a:graphicData>
        </a:graphic>
      </p:graphicFrame>
      <p:sp>
        <p:nvSpPr>
          <p:cNvPr id="15" name="Прямоугольник 14"/>
          <p:cNvSpPr/>
          <p:nvPr/>
        </p:nvSpPr>
        <p:spPr>
          <a:xfrm>
            <a:off x="3131840" y="3072335"/>
            <a:ext cx="6012160" cy="307777"/>
          </a:xfrm>
          <a:prstGeom prst="rect">
            <a:avLst/>
          </a:prstGeom>
        </p:spPr>
        <p:txBody>
          <a:bodyPr wrap="square">
            <a:spAutoFit/>
          </a:bodyPr>
          <a:lstStyle/>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SEPARATOR FOR HEAVY ELEMENTS SPECTROSCOPY (SHELS)</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5" name="Прямоугольник 4"/>
          <p:cNvSpPr/>
          <p:nvPr/>
        </p:nvSpPr>
        <p:spPr>
          <a:xfrm>
            <a:off x="2085834" y="542924"/>
            <a:ext cx="1720327" cy="692497"/>
          </a:xfrm>
          <a:prstGeom prst="rect">
            <a:avLst/>
          </a:prstGeom>
        </p:spPr>
        <p:txBody>
          <a:bodyPr wrap="square">
            <a:spAutoFit/>
          </a:bodyPr>
          <a:lstStyle/>
          <a:p>
            <a:pPr>
              <a:defRPr/>
            </a:pPr>
            <a:r>
              <a:rPr lang="en-US" sz="1300" dirty="0">
                <a:solidFill>
                  <a:srgbClr val="002060"/>
                </a:solidFill>
                <a:latin typeface="Arial" panose="020B0604020202020204" pitchFamily="34" charset="0"/>
                <a:cs typeface="Arial" panose="020B0604020202020204" pitchFamily="34" charset="0"/>
              </a:rPr>
              <a:t>Si  DSSD  detector</a:t>
            </a:r>
            <a:r>
              <a:rPr lang="en-US" sz="1300" dirty="0" smtClean="0">
                <a:solidFill>
                  <a:srgbClr val="002060"/>
                </a:solidFill>
                <a:latin typeface="Arial" panose="020B0604020202020204" pitchFamily="34" charset="0"/>
                <a:cs typeface="Arial" panose="020B0604020202020204" pitchFamily="34" charset="0"/>
              </a:rPr>
              <a:t>,</a:t>
            </a:r>
          </a:p>
          <a:p>
            <a:pPr>
              <a:defRPr/>
            </a:pPr>
            <a:r>
              <a:rPr lang="en-US" sz="1300" dirty="0" smtClean="0">
                <a:solidFill>
                  <a:srgbClr val="002060"/>
                </a:solidFill>
                <a:latin typeface="Arial" panose="020B0604020202020204" pitchFamily="34" charset="0"/>
                <a:cs typeface="Arial" panose="020B0604020202020204" pitchFamily="34" charset="0"/>
              </a:rPr>
              <a:t>48x128 1-mm</a:t>
            </a:r>
            <a:r>
              <a:rPr lang="ru-RU" sz="1300" dirty="0" smtClean="0">
                <a:solidFill>
                  <a:srgbClr val="002060"/>
                </a:solidFill>
                <a:latin typeface="Arial" panose="020B0604020202020204" pitchFamily="34" charset="0"/>
                <a:cs typeface="Arial" panose="020B0604020202020204" pitchFamily="34" charset="0"/>
              </a:rPr>
              <a:t> </a:t>
            </a:r>
            <a:r>
              <a:rPr lang="en-US" sz="1300" dirty="0" smtClean="0">
                <a:solidFill>
                  <a:srgbClr val="002060"/>
                </a:solidFill>
                <a:latin typeface="Arial" panose="020B0604020202020204" pitchFamily="34" charset="0"/>
                <a:cs typeface="Arial" panose="020B0604020202020204" pitchFamily="34" charset="0"/>
              </a:rPr>
              <a:t>strips</a:t>
            </a:r>
            <a:endParaRPr lang="en-US" sz="1300" dirty="0">
              <a:solidFill>
                <a:srgbClr val="002060"/>
              </a:solidFill>
              <a:latin typeface="Arial" panose="020B0604020202020204" pitchFamily="34" charset="0"/>
              <a:cs typeface="Arial" panose="020B0604020202020204" pitchFamily="34" charset="0"/>
            </a:endParaRPr>
          </a:p>
          <a:p>
            <a:pPr>
              <a:defRPr/>
            </a:pPr>
            <a:r>
              <a:rPr lang="en-US" sz="1300" dirty="0">
                <a:solidFill>
                  <a:srgbClr val="002060"/>
                </a:solidFill>
                <a:latin typeface="Arial" panose="020B0604020202020204" pitchFamily="34" charset="0"/>
                <a:cs typeface="Arial" panose="020B0604020202020204" pitchFamily="34" charset="0"/>
              </a:rPr>
              <a:t>Digital electronics</a:t>
            </a:r>
            <a:endParaRPr lang="ru-RU" sz="1300" dirty="0">
              <a:solidFill>
                <a:srgbClr val="002060"/>
              </a:solidFill>
              <a:latin typeface="Arial" panose="020B0604020202020204" pitchFamily="34" charset="0"/>
              <a:cs typeface="Arial" panose="020B0604020202020204" pitchFamily="34" charset="0"/>
            </a:endParaRPr>
          </a:p>
        </p:txBody>
      </p:sp>
      <p:graphicFrame>
        <p:nvGraphicFramePr>
          <p:cNvPr id="9" name="Group 100"/>
          <p:cNvGraphicFramePr>
            <a:graphicFrameLocks noGrp="1"/>
          </p:cNvGraphicFramePr>
          <p:nvPr>
            <p:extLst/>
          </p:nvPr>
        </p:nvGraphicFramePr>
        <p:xfrm>
          <a:off x="3108883" y="3666363"/>
          <a:ext cx="2143898" cy="1897269"/>
        </p:xfrm>
        <a:graphic>
          <a:graphicData uri="http://schemas.openxmlformats.org/drawingml/2006/table">
            <a:tbl>
              <a:tblPr/>
              <a:tblGrid>
                <a:gridCol w="1031790"/>
                <a:gridCol w="1112108"/>
              </a:tblGrid>
              <a:tr h="35294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b="1" dirty="0" err="1" smtClean="0">
                          <a:solidFill>
                            <a:srgbClr val="C00000"/>
                          </a:solidFill>
                          <a:latin typeface="Arial" panose="020B0604020202020204" pitchFamily="34" charset="0"/>
                          <a:ea typeface="ＭＳ Ｐゴシック" charset="-128"/>
                          <a:cs typeface="Arial" panose="020B0604020202020204" pitchFamily="34" charset="0"/>
                        </a:rPr>
                        <a:t>E</a:t>
                      </a:r>
                      <a:r>
                        <a:rPr lang="en-US" sz="1200" b="1" baseline="-25000" dirty="0" err="1" smtClean="0">
                          <a:solidFill>
                            <a:srgbClr val="C00000"/>
                          </a:solidFill>
                          <a:latin typeface="Arial" panose="020B0604020202020204" pitchFamily="34" charset="0"/>
                          <a:ea typeface="ＭＳ Ｐゴシック" charset="-128"/>
                          <a:cs typeface="Arial" panose="020B0604020202020204" pitchFamily="34" charset="0"/>
                        </a:rPr>
                        <a:t>gamma</a:t>
                      </a:r>
                      <a:r>
                        <a:rPr lang="en-US" sz="1200" b="1" dirty="0" smtClean="0">
                          <a:solidFill>
                            <a:srgbClr val="C00000"/>
                          </a:solidFill>
                          <a:latin typeface="Arial" panose="020B0604020202020204" pitchFamily="34" charset="0"/>
                          <a:ea typeface="ＭＳ Ｐゴシック" charset="-128"/>
                          <a:cs typeface="Arial" panose="020B0604020202020204" pitchFamily="34" charset="0"/>
                        </a:rPr>
                        <a:t>  (</a:t>
                      </a:r>
                      <a:r>
                        <a:rPr lang="en-US" sz="1200" b="1" dirty="0" err="1" smtClean="0">
                          <a:solidFill>
                            <a:srgbClr val="C00000"/>
                          </a:solidFill>
                          <a:latin typeface="Arial" panose="020B0604020202020204" pitchFamily="34" charset="0"/>
                          <a:ea typeface="ＭＳ Ｐゴシック" charset="-128"/>
                          <a:cs typeface="Arial" panose="020B0604020202020204" pitchFamily="34" charset="0"/>
                        </a:rPr>
                        <a:t>keV</a:t>
                      </a:r>
                      <a:r>
                        <a:rPr lang="en-US" sz="1200" b="1" dirty="0" smtClean="0">
                          <a:solidFill>
                            <a:srgbClr val="C00000"/>
                          </a:solidFill>
                          <a:latin typeface="Arial" panose="020B0604020202020204" pitchFamily="34" charset="0"/>
                          <a:ea typeface="ＭＳ Ｐゴシック" charset="-128"/>
                          <a:cs typeface="Arial" panose="020B0604020202020204" pitchFamily="34" charset="0"/>
                        </a:rPr>
                        <a:t>) </a:t>
                      </a:r>
                      <a:endPar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b="1" dirty="0" smtClean="0">
                          <a:solidFill>
                            <a:srgbClr val="C00000"/>
                          </a:solidFill>
                          <a:latin typeface="Arial" panose="020B0604020202020204" pitchFamily="34" charset="0"/>
                          <a:ea typeface="ＭＳ Ｐゴシック" charset="-128"/>
                          <a:cs typeface="Arial" panose="020B0604020202020204" pitchFamily="34" charset="0"/>
                        </a:rPr>
                        <a:t>Detection eff.</a:t>
                      </a:r>
                      <a:endParaRPr lang="fr-FR" sz="1200" b="1" dirty="0" smtClean="0">
                        <a:solidFill>
                          <a:srgbClr val="C00000"/>
                        </a:solidFill>
                        <a:latin typeface="Arial" panose="020B0604020202020204" pitchFamily="34" charset="0"/>
                        <a:ea typeface="ＭＳ Ｐゴシック" charset="-128"/>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73130">
                <a:tc>
                  <a:txBody>
                    <a:bodyPr/>
                    <a:lstStyle/>
                    <a:p>
                      <a:pPr algn="ctr">
                        <a:defRPr/>
                      </a:pPr>
                      <a:r>
                        <a:rPr lang="fr-FR" sz="1200" dirty="0" smtClean="0">
                          <a:latin typeface="Arial" panose="020B0604020202020204" pitchFamily="34" charset="0"/>
                          <a:ea typeface="ＭＳ Ｐゴシック" charset="-128"/>
                          <a:cs typeface="Arial" panose="020B0604020202020204" pitchFamily="34" charset="0"/>
                        </a:rPr>
                        <a:t>100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defRPr/>
                      </a:pPr>
                      <a:r>
                        <a:rPr lang="fr-FR" sz="1200" dirty="0" smtClean="0">
                          <a:latin typeface="Arial" panose="020B0604020202020204" pitchFamily="34" charset="0"/>
                          <a:ea typeface="ＭＳ Ｐゴシック" charset="-128"/>
                          <a:cs typeface="Arial" panose="020B0604020202020204" pitchFamily="34" charset="0"/>
                        </a:rPr>
                        <a:t>34 %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71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fr-FR" sz="1200" dirty="0" smtClean="0">
                          <a:latin typeface="Arial" panose="020B0604020202020204" pitchFamily="34" charset="0"/>
                          <a:ea typeface="ＭＳ Ｐゴシック" charset="-128"/>
                          <a:cs typeface="Arial" panose="020B0604020202020204" pitchFamily="34" charset="0"/>
                        </a:rPr>
                        <a:t>200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26 %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5373">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300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22 %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761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400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r-FR" sz="1200" dirty="0" smtClean="0">
                          <a:latin typeface="Arial" panose="020B0604020202020204" pitchFamily="34" charset="0"/>
                          <a:ea typeface="ＭＳ Ｐゴシック" charset="-128"/>
                          <a:cs typeface="Arial" panose="020B0604020202020204" pitchFamily="34" charset="0"/>
                        </a:rPr>
                        <a:t>17 %</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668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200" dirty="0" smtClean="0">
                          <a:latin typeface="Arial" panose="020B0604020202020204" pitchFamily="34" charset="0"/>
                          <a:cs typeface="Arial" panose="020B0604020202020204" pitchFamily="34" charset="0"/>
                        </a:rPr>
                        <a:t>500 </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200" dirty="0" smtClean="0">
                          <a:latin typeface="Arial" panose="020B0604020202020204" pitchFamily="34" charset="0"/>
                          <a:cs typeface="Arial" panose="020B0604020202020204" pitchFamily="34" charset="0"/>
                        </a:rPr>
                        <a:t> 14 %</a:t>
                      </a:r>
                      <a:endParaRPr lang="ru-RU" sz="1200" dirty="0" smtClean="0">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11" name="Group 100"/>
          <p:cNvGraphicFramePr>
            <a:graphicFrameLocks noGrp="1"/>
          </p:cNvGraphicFramePr>
          <p:nvPr>
            <p:extLst/>
          </p:nvPr>
        </p:nvGraphicFramePr>
        <p:xfrm>
          <a:off x="239111" y="3861048"/>
          <a:ext cx="2748713" cy="1700993"/>
        </p:xfrm>
        <a:graphic>
          <a:graphicData uri="http://schemas.openxmlformats.org/drawingml/2006/table">
            <a:tbl>
              <a:tblPr/>
              <a:tblGrid>
                <a:gridCol w="1524577"/>
                <a:gridCol w="1224136"/>
              </a:tblGrid>
              <a:tr h="44920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Reaction</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Transmission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C00000"/>
                          </a:solidFill>
                          <a:effectLst/>
                          <a:latin typeface="Arial" panose="020B0604020202020204" pitchFamily="34" charset="0"/>
                          <a:ea typeface="Times New Roman" pitchFamily="18" charset="0"/>
                          <a:cs typeface="Arial" panose="020B0604020202020204" pitchFamily="34" charset="0"/>
                        </a:rPr>
                        <a:t>efficiency</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3197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22</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Ne(</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197</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Au,5n)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214</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Ac</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0.1                                        </a:t>
                      </a:r>
                      <a:endParaRPr kumimoji="0" lang="en-US" sz="1200" b="0" i="0" u="none" strike="noStrike" cap="none" normalizeH="0" baseline="0" dirty="0" smtClean="0">
                        <a:ln>
                          <a:noFill/>
                        </a:ln>
                        <a:solidFill>
                          <a:schemeClr val="accent2"/>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7567">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40</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Ar(</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Pb,3n)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245</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Fm</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3285">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1200" kern="1200" baseline="30000" dirty="0" smtClean="0">
                          <a:solidFill>
                            <a:schemeClr val="tx1"/>
                          </a:solidFill>
                          <a:effectLst/>
                          <a:latin typeface="Arial" panose="020B0604020202020204" pitchFamily="34" charset="0"/>
                          <a:ea typeface="+mn-ea"/>
                          <a:cs typeface="Arial" panose="020B0604020202020204" pitchFamily="34" charset="0"/>
                        </a:rPr>
                        <a:t>48</a:t>
                      </a:r>
                      <a:r>
                        <a:rPr lang="en-US" sz="1200" kern="1200" dirty="0" smtClean="0">
                          <a:solidFill>
                            <a:schemeClr val="tx1"/>
                          </a:solidFill>
                          <a:effectLst/>
                          <a:latin typeface="Arial" panose="020B0604020202020204" pitchFamily="34" charset="0"/>
                          <a:ea typeface="+mn-ea"/>
                          <a:cs typeface="Arial" panose="020B0604020202020204" pitchFamily="34" charset="0"/>
                        </a:rPr>
                        <a:t>Ca</a:t>
                      </a:r>
                      <a:r>
                        <a:rPr lang="en-US" sz="1200" kern="1200" baseline="0" dirty="0" smtClean="0">
                          <a:solidFill>
                            <a:schemeClr val="tx1"/>
                          </a:solidFill>
                          <a:effectLst/>
                          <a:latin typeface="Arial" panose="020B0604020202020204" pitchFamily="34" charset="0"/>
                          <a:ea typeface="+mn-ea"/>
                          <a:cs typeface="Arial" panose="020B0604020202020204" pitchFamily="34" charset="0"/>
                        </a:rPr>
                        <a:t>(</a:t>
                      </a:r>
                      <a:r>
                        <a:rPr lang="ru-RU" sz="1200" kern="1200" baseline="30000" dirty="0" smtClean="0">
                          <a:solidFill>
                            <a:schemeClr val="tx1"/>
                          </a:solidFill>
                          <a:effectLst/>
                          <a:latin typeface="Arial" panose="020B0604020202020204" pitchFamily="34" charset="0"/>
                          <a:ea typeface="+mn-ea"/>
                          <a:cs typeface="Arial" panose="020B0604020202020204" pitchFamily="34" charset="0"/>
                        </a:rPr>
                        <a:t>208</a:t>
                      </a:r>
                      <a:r>
                        <a:rPr lang="en-US" sz="1200" kern="1200" dirty="0" smtClean="0">
                          <a:solidFill>
                            <a:schemeClr val="tx1"/>
                          </a:solidFill>
                          <a:effectLst/>
                          <a:latin typeface="Arial" panose="020B0604020202020204" pitchFamily="34" charset="0"/>
                          <a:ea typeface="+mn-ea"/>
                          <a:cs typeface="Arial" panose="020B0604020202020204" pitchFamily="34" charset="0"/>
                        </a:rPr>
                        <a:t>Pb,2n)</a:t>
                      </a:r>
                      <a:r>
                        <a:rPr lang="en-US" sz="1200" kern="1200" baseline="30000" dirty="0" smtClean="0">
                          <a:solidFill>
                            <a:schemeClr val="tx1"/>
                          </a:solidFill>
                          <a:effectLst/>
                          <a:latin typeface="Arial" panose="020B0604020202020204" pitchFamily="34" charset="0"/>
                          <a:ea typeface="+mn-ea"/>
                          <a:cs typeface="Arial" panose="020B0604020202020204" pitchFamily="34" charset="0"/>
                        </a:rPr>
                        <a:t>254</a:t>
                      </a:r>
                      <a:r>
                        <a:rPr lang="en-US" sz="1200" kern="1200" dirty="0" smtClean="0">
                          <a:solidFill>
                            <a:schemeClr val="tx1"/>
                          </a:solidFill>
                          <a:effectLst/>
                          <a:latin typeface="Arial" panose="020B0604020202020204" pitchFamily="34" charset="0"/>
                          <a:ea typeface="+mn-ea"/>
                          <a:cs typeface="Arial" panose="020B0604020202020204" pitchFamily="34" charset="0"/>
                        </a:rPr>
                        <a:t>No</a:t>
                      </a:r>
                      <a:endPar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0.35</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097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50</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Ti(</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208</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Pb,2n)</a:t>
                      </a:r>
                      <a:r>
                        <a:rPr kumimoji="0" lang="en-US" sz="1200" b="0" i="0" u="none" strike="noStrike" cap="none" normalizeH="0" baseline="3000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256</a:t>
                      </a: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Rf</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Arial" panose="020B0604020202020204" pitchFamily="34" charset="0"/>
                          <a:ea typeface="Times New Roman" pitchFamily="18" charset="0"/>
                          <a:cs typeface="Arial" panose="020B0604020202020204" pitchFamily="34" charset="0"/>
                        </a:rPr>
                        <a:t>0.4</a:t>
                      </a: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cxnSp>
        <p:nvCxnSpPr>
          <p:cNvPr id="4" name="Соединительная линия уступом 3"/>
          <p:cNvCxnSpPr/>
          <p:nvPr/>
        </p:nvCxnSpPr>
        <p:spPr>
          <a:xfrm flipV="1">
            <a:off x="0" y="3068960"/>
            <a:ext cx="9144000" cy="504056"/>
          </a:xfrm>
          <a:prstGeom prst="bentConnector3">
            <a:avLst>
              <a:gd name="adj1" fmla="val 34189"/>
            </a:avLst>
          </a:prstGeom>
          <a:ln w="25400"/>
        </p:spPr>
        <p:style>
          <a:lnRef idx="1">
            <a:schemeClr val="accent1"/>
          </a:lnRef>
          <a:fillRef idx="0">
            <a:schemeClr val="accent1"/>
          </a:fillRef>
          <a:effectRef idx="0">
            <a:schemeClr val="accent1"/>
          </a:effectRef>
          <a:fontRef idx="minor">
            <a:schemeClr val="tx1"/>
          </a:fontRef>
        </p:style>
      </p:cxnSp>
      <p:sp>
        <p:nvSpPr>
          <p:cNvPr id="8" name="Прямоугольник 7"/>
          <p:cNvSpPr/>
          <p:nvPr/>
        </p:nvSpPr>
        <p:spPr>
          <a:xfrm>
            <a:off x="6580863" y="5659213"/>
            <a:ext cx="2376264" cy="1015663"/>
          </a:xfrm>
          <a:prstGeom prst="rect">
            <a:avLst/>
          </a:prstGeom>
        </p:spPr>
        <p:txBody>
          <a:bodyPr wrap="square">
            <a:spAutoFit/>
          </a:bodyPr>
          <a:lstStyle/>
          <a:p>
            <a:pPr>
              <a:defRPr/>
            </a:pPr>
            <a:r>
              <a:rPr lang="en-US" sz="1200" dirty="0">
                <a:solidFill>
                  <a:srgbClr val="000090"/>
                </a:solidFill>
                <a:latin typeface="Arial" panose="020B0604020202020204" pitchFamily="34" charset="0"/>
                <a:cs typeface="Arial" panose="020B0604020202020204" pitchFamily="34" charset="0"/>
              </a:rPr>
              <a:t>Si  DSSD  </a:t>
            </a:r>
            <a:r>
              <a:rPr lang="en-US" sz="1200" dirty="0" smtClean="0">
                <a:solidFill>
                  <a:srgbClr val="000090"/>
                </a:solidFill>
                <a:latin typeface="Arial" panose="020B0604020202020204" pitchFamily="34" charset="0"/>
                <a:cs typeface="Arial" panose="020B0604020202020204" pitchFamily="34" charset="0"/>
              </a:rPr>
              <a:t>detector,</a:t>
            </a:r>
            <a:endParaRPr lang="ru-RU" sz="1200" dirty="0" smtClean="0">
              <a:solidFill>
                <a:srgbClr val="000090"/>
              </a:solidFill>
              <a:latin typeface="Arial" panose="020B0604020202020204" pitchFamily="34" charset="0"/>
              <a:cs typeface="Arial" panose="020B0604020202020204" pitchFamily="34" charset="0"/>
            </a:endParaRPr>
          </a:p>
          <a:p>
            <a:pPr>
              <a:defRPr/>
            </a:pPr>
            <a:r>
              <a:rPr lang="en-US" sz="1200" dirty="0" smtClean="0">
                <a:solidFill>
                  <a:srgbClr val="000090"/>
                </a:solidFill>
                <a:latin typeface="Arial" panose="020B0604020202020204" pitchFamily="34" charset="0"/>
                <a:cs typeface="Arial" panose="020B0604020202020204" pitchFamily="34" charset="0"/>
              </a:rPr>
              <a:t>100x100 </a:t>
            </a:r>
            <a:r>
              <a:rPr lang="en-US" sz="1200" dirty="0">
                <a:solidFill>
                  <a:srgbClr val="000090"/>
                </a:solidFill>
                <a:latin typeface="Arial" panose="020B0604020202020204" pitchFamily="34" charset="0"/>
                <a:cs typeface="Arial" panose="020B0604020202020204" pitchFamily="34" charset="0"/>
              </a:rPr>
              <a:t>mm</a:t>
            </a:r>
            <a:r>
              <a:rPr lang="en-US" sz="1200" baseline="30000" dirty="0">
                <a:solidFill>
                  <a:srgbClr val="000090"/>
                </a:solidFill>
                <a:latin typeface="Arial" panose="020B0604020202020204" pitchFamily="34" charset="0"/>
                <a:cs typeface="Arial" panose="020B0604020202020204" pitchFamily="34" charset="0"/>
              </a:rPr>
              <a:t>2, </a:t>
            </a:r>
            <a:r>
              <a:rPr lang="en-US" sz="1200" dirty="0">
                <a:solidFill>
                  <a:srgbClr val="000090"/>
                </a:solidFill>
                <a:latin typeface="Arial" panose="020B0604020202020204" pitchFamily="34" charset="0"/>
                <a:cs typeface="Arial" panose="020B0604020202020204" pitchFamily="34" charset="0"/>
              </a:rPr>
              <a:t>128 x 128  strips,</a:t>
            </a:r>
          </a:p>
          <a:p>
            <a:pPr>
              <a:defRPr/>
            </a:pPr>
            <a:r>
              <a:rPr lang="en-US" sz="1200" dirty="0">
                <a:solidFill>
                  <a:srgbClr val="000090"/>
                </a:solidFill>
                <a:latin typeface="Arial" panose="020B0604020202020204" pitchFamily="34" charset="0"/>
                <a:cs typeface="Arial" panose="020B0604020202020204" pitchFamily="34" charset="0"/>
              </a:rPr>
              <a:t>High resolution </a:t>
            </a:r>
            <a:r>
              <a:rPr lang="en-US" sz="1200" dirty="0" smtClean="0">
                <a:solidFill>
                  <a:srgbClr val="000090"/>
                </a:solidFill>
                <a:latin typeface="Arial" panose="020B0604020202020204" pitchFamily="34" charset="0"/>
                <a:cs typeface="Arial" panose="020B0604020202020204" pitchFamily="34" charset="0"/>
              </a:rPr>
              <a:t>electronics</a:t>
            </a:r>
            <a:endParaRPr lang="ru-RU" sz="1200" dirty="0" smtClean="0">
              <a:solidFill>
                <a:srgbClr val="000090"/>
              </a:solidFill>
              <a:latin typeface="Arial" panose="020B0604020202020204" pitchFamily="34" charset="0"/>
              <a:cs typeface="Arial" panose="020B0604020202020204" pitchFamily="34" charset="0"/>
            </a:endParaRPr>
          </a:p>
          <a:p>
            <a:pPr>
              <a:defRPr/>
            </a:pPr>
            <a:r>
              <a:rPr lang="en-US" sz="1200" dirty="0">
                <a:solidFill>
                  <a:srgbClr val="000090"/>
                </a:solidFill>
                <a:latin typeface="Arial" panose="020B0604020202020204" pitchFamily="34" charset="0"/>
                <a:cs typeface="Arial" panose="020B0604020202020204" pitchFamily="34" charset="0"/>
              </a:rPr>
              <a:t>4 Ge single crystal detectors, </a:t>
            </a:r>
          </a:p>
          <a:p>
            <a:pPr>
              <a:defRPr/>
            </a:pPr>
            <a:r>
              <a:rPr lang="en-US" sz="1200" dirty="0">
                <a:solidFill>
                  <a:srgbClr val="000090"/>
                </a:solidFill>
                <a:latin typeface="Arial" panose="020B0604020202020204" pitchFamily="34" charset="0"/>
                <a:cs typeface="Arial" panose="020B0604020202020204" pitchFamily="34" charset="0"/>
              </a:rPr>
              <a:t>1 Clover Ge </a:t>
            </a:r>
            <a:r>
              <a:rPr lang="en-US" sz="1200" dirty="0" smtClean="0">
                <a:solidFill>
                  <a:srgbClr val="000090"/>
                </a:solidFill>
                <a:latin typeface="Arial" panose="020B0604020202020204" pitchFamily="34" charset="0"/>
                <a:cs typeface="Arial" panose="020B0604020202020204" pitchFamily="34" charset="0"/>
              </a:rPr>
              <a:t>detector</a:t>
            </a:r>
            <a:endParaRPr lang="ru-RU" sz="1200" dirty="0">
              <a:solidFill>
                <a:srgbClr val="000090"/>
              </a:solidFill>
              <a:latin typeface="Arial" panose="020B0604020202020204" pitchFamily="34" charset="0"/>
              <a:cs typeface="Arial" panose="020B0604020202020204" pitchFamily="34" charset="0"/>
            </a:endParaRPr>
          </a:p>
        </p:txBody>
      </p:sp>
      <p:sp>
        <p:nvSpPr>
          <p:cNvPr id="16" name="Прямоугольник 15"/>
          <p:cNvSpPr/>
          <p:nvPr/>
        </p:nvSpPr>
        <p:spPr>
          <a:xfrm>
            <a:off x="448983" y="2926320"/>
            <a:ext cx="2171237" cy="523220"/>
          </a:xfrm>
          <a:prstGeom prst="rect">
            <a:avLst/>
          </a:prstGeom>
        </p:spPr>
        <p:txBody>
          <a:bodyPr wrap="square">
            <a:spAutoFit/>
          </a:bodyPr>
          <a:lstStyle/>
          <a:p>
            <a:pPr>
              <a:defRPr/>
            </a:pPr>
            <a:r>
              <a:rPr lang="en-US" sz="1400" dirty="0" smtClean="0">
                <a:solidFill>
                  <a:srgbClr val="C00000"/>
                </a:solidFill>
                <a:latin typeface="Arial" panose="020B0604020202020204" pitchFamily="34" charset="0"/>
                <a:cs typeface="Arial" panose="020B0604020202020204" pitchFamily="34" charset="0"/>
              </a:rPr>
              <a:t>Synthesis and decay properties of SHE</a:t>
            </a:r>
            <a:endParaRPr lang="ru-RU" sz="1400" dirty="0">
              <a:solidFill>
                <a:srgbClr val="C00000"/>
              </a:solidFill>
              <a:latin typeface="Arial" panose="020B0604020202020204" pitchFamily="34" charset="0"/>
              <a:cs typeface="Arial" panose="020B0604020202020204" pitchFamily="34" charset="0"/>
            </a:endParaRPr>
          </a:p>
        </p:txBody>
      </p:sp>
      <p:sp>
        <p:nvSpPr>
          <p:cNvPr id="18" name="Прямоугольник 17"/>
          <p:cNvSpPr/>
          <p:nvPr/>
        </p:nvSpPr>
        <p:spPr>
          <a:xfrm>
            <a:off x="96507" y="6167045"/>
            <a:ext cx="3074005" cy="646331"/>
          </a:xfrm>
          <a:prstGeom prst="rect">
            <a:avLst/>
          </a:prstGeom>
        </p:spPr>
        <p:txBody>
          <a:bodyPr wrap="square">
            <a:spAutoFit/>
          </a:bodyPr>
          <a:lstStyle/>
          <a:p>
            <a:pPr>
              <a:defRPr/>
            </a:pPr>
            <a:r>
              <a:rPr lang="en-US" sz="1200" dirty="0" smtClean="0">
                <a:solidFill>
                  <a:srgbClr val="C00000"/>
                </a:solidFill>
                <a:latin typeface="Arial" panose="020B0604020202020204" pitchFamily="34" charset="0"/>
                <a:cs typeface="Arial" panose="020B0604020202020204" pitchFamily="34" charset="0"/>
              </a:rPr>
              <a:t>Study of nuclear reaction mechanisms and</a:t>
            </a:r>
            <a:br>
              <a:rPr lang="en-US" sz="1200" dirty="0" smtClean="0">
                <a:solidFill>
                  <a:srgbClr val="C00000"/>
                </a:solidFill>
                <a:latin typeface="Arial" panose="020B0604020202020204" pitchFamily="34" charset="0"/>
                <a:cs typeface="Arial" panose="020B0604020202020204" pitchFamily="34" charset="0"/>
              </a:rPr>
            </a:br>
            <a:r>
              <a:rPr lang="en-US" sz="1200" dirty="0" smtClean="0">
                <a:solidFill>
                  <a:srgbClr val="C00000"/>
                </a:solidFill>
                <a:latin typeface="Symbol" panose="05050102010706020507" pitchFamily="18" charset="2"/>
                <a:cs typeface="Arial" panose="020B0604020202020204" pitchFamily="34" charset="0"/>
              </a:rPr>
              <a:t>a-,b-,g-,</a:t>
            </a:r>
            <a:r>
              <a:rPr lang="en-US" sz="1200" dirty="0" smtClean="0">
                <a:solidFill>
                  <a:srgbClr val="C00000"/>
                </a:solidFill>
                <a:latin typeface="Arial" panose="020B0604020202020204" pitchFamily="34" charset="0"/>
                <a:cs typeface="Arial" panose="020B0604020202020204" pitchFamily="34" charset="0"/>
              </a:rPr>
              <a:t>n</a:t>
            </a:r>
            <a:r>
              <a:rPr lang="en-US" sz="1200" dirty="0" smtClean="0">
                <a:solidFill>
                  <a:srgbClr val="C00000"/>
                </a:solidFill>
                <a:latin typeface="Symbol" panose="05050102010706020507" pitchFamily="18" charset="2"/>
                <a:cs typeface="Arial" panose="020B0604020202020204" pitchFamily="34" charset="0"/>
              </a:rPr>
              <a:t>- </a:t>
            </a:r>
            <a:r>
              <a:rPr lang="en-US" sz="1200" dirty="0" smtClean="0">
                <a:solidFill>
                  <a:srgbClr val="C00000"/>
                </a:solidFill>
                <a:latin typeface="Arial" panose="020B0604020202020204" pitchFamily="34" charset="0"/>
                <a:cs typeface="Arial" panose="020B0604020202020204" pitchFamily="34" charset="0"/>
              </a:rPr>
              <a:t>spectroscopy of heavy and SH nuclei</a:t>
            </a:r>
            <a:endParaRPr lang="ru-RU" sz="1200" dirty="0">
              <a:solidFill>
                <a:srgbClr val="C00000"/>
              </a:solidFill>
              <a:latin typeface="Arial" panose="020B0604020202020204" pitchFamily="34" charset="0"/>
              <a:cs typeface="Arial" panose="020B0604020202020204" pitchFamily="34" charset="0"/>
            </a:endParaRPr>
          </a:p>
        </p:txBody>
      </p:sp>
      <p:pic>
        <p:nvPicPr>
          <p:cNvPr id="20" name="Рисунок 1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393921" y="3643401"/>
            <a:ext cx="3570666" cy="2084602"/>
          </a:xfrm>
          <a:prstGeom prst="rect">
            <a:avLst/>
          </a:prstGeom>
        </p:spPr>
      </p:pic>
    </p:spTree>
    <p:extLst>
      <p:ext uri="{BB962C8B-B14F-4D97-AF65-F5344CB8AC3E}">
        <p14:creationId xmlns:p14="http://schemas.microsoft.com/office/powerpoint/2010/main" val="3696971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4394636" y="-27384"/>
            <a:ext cx="471999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U-400M</a:t>
            </a:r>
            <a:endParaRPr lang="en-US" sz="2800" b="1" dirty="0">
              <a:solidFill>
                <a:srgbClr val="000090"/>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95255" y="4365104"/>
            <a:ext cx="4044697" cy="2246769"/>
          </a:xfrm>
          <a:prstGeom prst="rect">
            <a:avLst/>
          </a:prstGeom>
          <a:noFill/>
          <a:ln w="9525">
            <a:noFill/>
            <a:miter lim="800000"/>
            <a:headEnd/>
            <a:tailEnd/>
          </a:ln>
        </p:spPr>
        <p:txBody>
          <a:bodyPr wrap="none">
            <a:spAutoFit/>
          </a:bodyPr>
          <a:lstStyle/>
          <a:p>
            <a:pPr algn="ctr">
              <a:buClr>
                <a:srgbClr val="FF3300"/>
              </a:buClr>
            </a:pPr>
            <a:r>
              <a:rPr lang="en-US" altLang="ru-RU" sz="1400" dirty="0" smtClean="0">
                <a:solidFill>
                  <a:srgbClr val="C00000"/>
                </a:solidFill>
                <a:latin typeface="Arial" panose="020B0604020202020204" pitchFamily="34" charset="0"/>
                <a:ea typeface="Gungsuh"/>
                <a:cs typeface="Arial" panose="020B0604020202020204" pitchFamily="34" charset="0"/>
              </a:rPr>
              <a:t>Tasks:</a:t>
            </a:r>
            <a:endParaRPr lang="en-US" altLang="ru-RU" sz="1400" dirty="0">
              <a:solidFill>
                <a:srgbClr val="C00000"/>
              </a:solidFill>
              <a:latin typeface="Arial" panose="020B0604020202020204" pitchFamily="34" charset="0"/>
              <a:cs typeface="Arial" panose="020B0604020202020204" pitchFamily="34" charset="0"/>
            </a:endParaRPr>
          </a:p>
          <a:p>
            <a:pPr>
              <a:buClr>
                <a:srgbClr val="FF3300"/>
              </a:buClr>
            </a:pPr>
            <a:r>
              <a:rPr lang="en-US" altLang="ru-RU" sz="1400" b="1" dirty="0">
                <a:solidFill>
                  <a:srgbClr val="000090"/>
                </a:solidFill>
                <a:latin typeface="Arial" panose="020B0604020202020204" pitchFamily="34" charset="0"/>
                <a:cs typeface="Arial" panose="020B0604020202020204" pitchFamily="34" charset="0"/>
              </a:rPr>
              <a:t>Stand-alone mode:</a:t>
            </a:r>
            <a:endParaRPr lang="ru-RU" altLang="ru-RU" sz="1400" b="1" dirty="0">
              <a:solidFill>
                <a:srgbClr val="000090"/>
              </a:solidFill>
              <a:latin typeface="Arial" panose="020B0604020202020204" pitchFamily="34" charset="0"/>
              <a:cs typeface="Arial" panose="020B0604020202020204" pitchFamily="34" charset="0"/>
            </a:endParaRP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Properties </a:t>
            </a:r>
            <a:r>
              <a:rPr lang="en-US" altLang="ru-RU" sz="1400" dirty="0">
                <a:solidFill>
                  <a:srgbClr val="000090"/>
                </a:solidFill>
                <a:latin typeface="Arial" panose="020B0604020202020204" pitchFamily="34" charset="0"/>
                <a:cs typeface="Arial" panose="020B0604020202020204" pitchFamily="34" charset="0"/>
              </a:rPr>
              <a:t>and structure of light exotic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Reactions with exotic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Decay properties of nuclei at drip lines</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Mass &amp; laser spectroscopy of heavy nuclei</a:t>
            </a:r>
          </a:p>
          <a:p>
            <a:pPr marL="342900" indent="-342900">
              <a:buClr>
                <a:srgbClr val="FF3300"/>
              </a:buClr>
              <a:buFont typeface="Wingdings" panose="05000000000000000000" pitchFamily="2" charset="2"/>
              <a:buChar char="§"/>
            </a:pPr>
            <a:r>
              <a:rPr lang="en-US" altLang="ru-RU" sz="1400" dirty="0">
                <a:solidFill>
                  <a:srgbClr val="000090"/>
                </a:solidFill>
                <a:latin typeface="Arial" panose="020B0604020202020204" pitchFamily="34" charset="0"/>
                <a:cs typeface="Arial" panose="020B0604020202020204" pitchFamily="34" charset="0"/>
              </a:rPr>
              <a:t>Applied research</a:t>
            </a:r>
          </a:p>
          <a:p>
            <a:pPr>
              <a:buClr>
                <a:srgbClr val="FF3300"/>
              </a:buClr>
            </a:pPr>
            <a:endParaRPr lang="en-US" altLang="ru-RU" sz="1400" dirty="0">
              <a:solidFill>
                <a:srgbClr val="000090"/>
              </a:solidFill>
              <a:latin typeface="Arial" panose="020B0604020202020204" pitchFamily="34" charset="0"/>
              <a:cs typeface="Arial" panose="020B0604020202020204" pitchFamily="34" charset="0"/>
            </a:endParaRPr>
          </a:p>
          <a:p>
            <a:pPr>
              <a:buClr>
                <a:srgbClr val="FF3300"/>
              </a:buClr>
            </a:pPr>
            <a:r>
              <a:rPr lang="en-US" altLang="ru-RU" sz="1400" b="1" dirty="0">
                <a:solidFill>
                  <a:srgbClr val="000090"/>
                </a:solidFill>
                <a:latin typeface="Arial" panose="020B0604020202020204" pitchFamily="34" charset="0"/>
                <a:cs typeface="Arial" panose="020B0604020202020204" pitchFamily="34" charset="0"/>
              </a:rPr>
              <a:t>Driving accelerator mode:</a:t>
            </a:r>
          </a:p>
          <a:p>
            <a:pPr marL="342900" indent="-342900">
              <a:buClr>
                <a:srgbClr val="FF3300"/>
              </a:buClr>
              <a:buFont typeface="Wingdings" panose="05000000000000000000" pitchFamily="2" charset="2"/>
              <a:buChar char="§"/>
            </a:pPr>
            <a:r>
              <a:rPr lang="en-US" altLang="ru-RU" sz="1400" dirty="0" smtClean="0">
                <a:solidFill>
                  <a:srgbClr val="000090"/>
                </a:solidFill>
                <a:latin typeface="Arial" panose="020B0604020202020204" pitchFamily="34" charset="0"/>
                <a:cs typeface="Arial" panose="020B0604020202020204" pitchFamily="34" charset="0"/>
              </a:rPr>
              <a:t>Production </a:t>
            </a:r>
            <a:r>
              <a:rPr lang="en-US" altLang="ru-RU" sz="1400" dirty="0">
                <a:solidFill>
                  <a:srgbClr val="000090"/>
                </a:solidFill>
                <a:latin typeface="Arial" panose="020B0604020202020204" pitchFamily="34" charset="0"/>
                <a:cs typeface="Arial" panose="020B0604020202020204" pitchFamily="34" charset="0"/>
              </a:rPr>
              <a:t>of beams of radioactive nuclei</a:t>
            </a:r>
          </a:p>
        </p:txBody>
      </p:sp>
      <p:sp>
        <p:nvSpPr>
          <p:cNvPr id="2" name="Прямоугольник 1"/>
          <p:cNvSpPr/>
          <p:nvPr/>
        </p:nvSpPr>
        <p:spPr>
          <a:xfrm>
            <a:off x="4067944" y="404664"/>
            <a:ext cx="4881665"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EXPERIMENTS WITH RADIOACTIVE ION BEAMS</a:t>
            </a:r>
          </a:p>
        </p:txBody>
      </p:sp>
      <p:sp>
        <p:nvSpPr>
          <p:cNvPr id="7" name="Объект 2"/>
          <p:cNvSpPr txBox="1">
            <a:spLocks/>
          </p:cNvSpPr>
          <p:nvPr/>
        </p:nvSpPr>
        <p:spPr>
          <a:xfrm>
            <a:off x="3943225" y="4718059"/>
            <a:ext cx="5171401" cy="2140214"/>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3300"/>
              </a:buClr>
              <a:buNone/>
            </a:pPr>
            <a:r>
              <a:rPr lang="en-US" altLang="ru-RU" sz="1400" dirty="0">
                <a:solidFill>
                  <a:srgbClr val="C00000"/>
                </a:solidFill>
                <a:latin typeface="Arial" panose="020B0604020202020204" pitchFamily="34" charset="0"/>
                <a:cs typeface="Arial" panose="020B0604020202020204" pitchFamily="34" charset="0"/>
              </a:rPr>
              <a:t>Experimental setups (high-energy mode):</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ACCULINNA-</a:t>
            </a:r>
            <a:r>
              <a:rPr lang="ru-RU" altLang="ru-RU" sz="1400" dirty="0" smtClean="0">
                <a:solidFill>
                  <a:srgbClr val="000090"/>
                </a:solidFill>
                <a:latin typeface="Arial" panose="020B0604020202020204" pitchFamily="34" charset="0"/>
                <a:cs typeface="Arial" panose="020B0604020202020204" pitchFamily="34" charset="0"/>
              </a:rPr>
              <a:t>1</a:t>
            </a:r>
            <a:r>
              <a:rPr lang="en-US" altLang="ru-RU" sz="1400" dirty="0" smtClean="0">
                <a:solidFill>
                  <a:srgbClr val="000090"/>
                </a:solidFill>
                <a:latin typeface="Arial" panose="020B0604020202020204" pitchFamily="34" charset="0"/>
                <a:cs typeface="Arial" panose="020B0604020202020204" pitchFamily="34" charset="0"/>
              </a:rPr>
              <a:t> </a:t>
            </a:r>
            <a:r>
              <a:rPr lang="en-US" altLang="ru-RU" sz="1400" dirty="0">
                <a:solidFill>
                  <a:srgbClr val="000090"/>
                </a:solidFill>
                <a:latin typeface="Arial" panose="020B0604020202020204" pitchFamily="34" charset="0"/>
                <a:cs typeface="Arial" panose="020B0604020202020204" pitchFamily="34" charset="0"/>
              </a:rPr>
              <a:t>fragment separator</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ACCULINNA-</a:t>
            </a:r>
            <a:r>
              <a:rPr lang="ru-RU" altLang="ru-RU" sz="1400" dirty="0" smtClean="0">
                <a:solidFill>
                  <a:srgbClr val="000090"/>
                </a:solidFill>
                <a:latin typeface="Arial" panose="020B0604020202020204" pitchFamily="34" charset="0"/>
                <a:cs typeface="Arial" panose="020B0604020202020204" pitchFamily="34" charset="0"/>
              </a:rPr>
              <a:t>2</a:t>
            </a:r>
            <a:r>
              <a:rPr lang="en-US" altLang="ru-RU" sz="1400" dirty="0" smtClean="0">
                <a:solidFill>
                  <a:srgbClr val="000090"/>
                </a:solidFill>
                <a:latin typeface="Arial" panose="020B0604020202020204" pitchFamily="34" charset="0"/>
                <a:cs typeface="Arial" panose="020B0604020202020204" pitchFamily="34" charset="0"/>
              </a:rPr>
              <a:t> </a:t>
            </a:r>
            <a:r>
              <a:rPr lang="en-US" altLang="ru-RU" sz="1400" dirty="0">
                <a:solidFill>
                  <a:srgbClr val="000090"/>
                </a:solidFill>
                <a:latin typeface="Arial" panose="020B0604020202020204" pitchFamily="34" charset="0"/>
                <a:cs typeface="Arial" panose="020B0604020202020204" pitchFamily="34" charset="0"/>
              </a:rPr>
              <a:t>fragment separator</a:t>
            </a:r>
            <a:endParaRPr lang="en-US"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COMBAS fragment separator</a:t>
            </a:r>
          </a:p>
          <a:p>
            <a:pPr marL="0" indent="0" algn="ctr">
              <a:lnSpc>
                <a:spcPct val="100000"/>
              </a:lnSpc>
              <a:spcBef>
                <a:spcPts val="0"/>
              </a:spcBef>
              <a:buClr>
                <a:srgbClr val="FF3300"/>
              </a:buClr>
              <a:buNone/>
            </a:pPr>
            <a:r>
              <a:rPr lang="en-US" altLang="ru-RU" sz="1400" dirty="0" smtClean="0">
                <a:solidFill>
                  <a:srgbClr val="C00000"/>
                </a:solidFill>
                <a:latin typeface="Arial" panose="020B0604020202020204" pitchFamily="34" charset="0"/>
                <a:cs typeface="Arial" panose="020B0604020202020204" pitchFamily="34" charset="0"/>
              </a:rPr>
              <a:t>Experimental </a:t>
            </a:r>
            <a:r>
              <a:rPr lang="en-US" altLang="ru-RU" sz="1400" dirty="0">
                <a:solidFill>
                  <a:srgbClr val="C00000"/>
                </a:solidFill>
                <a:latin typeface="Arial" panose="020B0604020202020204" pitchFamily="34" charset="0"/>
                <a:cs typeface="Arial" panose="020B0604020202020204" pitchFamily="34" charset="0"/>
              </a:rPr>
              <a:t>setups (low-energy mode):</a:t>
            </a:r>
            <a:endParaRPr lang="en-US" sz="1400" dirty="0">
              <a:solidFill>
                <a:srgbClr val="C0000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Mass Analyzer of </a:t>
            </a:r>
            <a:r>
              <a:rPr lang="en-US" sz="1400" dirty="0" err="1">
                <a:solidFill>
                  <a:srgbClr val="000090"/>
                </a:solidFill>
                <a:latin typeface="Arial" panose="020B0604020202020204" pitchFamily="34" charset="0"/>
                <a:cs typeface="Arial" panose="020B0604020202020204" pitchFamily="34" charset="0"/>
              </a:rPr>
              <a:t>SuperHeavy</a:t>
            </a:r>
            <a:r>
              <a:rPr lang="en-US" sz="1400" dirty="0">
                <a:solidFill>
                  <a:srgbClr val="000090"/>
                </a:solidFill>
                <a:latin typeface="Arial" panose="020B0604020202020204" pitchFamily="34" charset="0"/>
                <a:cs typeface="Arial" panose="020B0604020202020204" pitchFamily="34" charset="0"/>
              </a:rPr>
              <a:t> Atoms (MASHA)</a:t>
            </a: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Gas-cell based Laser ionization Setup (</a:t>
            </a:r>
            <a:r>
              <a:rPr lang="en-US" sz="1400" dirty="0" err="1" smtClean="0">
                <a:solidFill>
                  <a:srgbClr val="000090"/>
                </a:solidFill>
                <a:latin typeface="Arial" panose="020B0604020202020204" pitchFamily="34" charset="0"/>
                <a:cs typeface="Arial" panose="020B0604020202020204" pitchFamily="34" charset="0"/>
              </a:rPr>
              <a:t>GaLS</a:t>
            </a:r>
            <a:r>
              <a:rPr lang="en-US" sz="1400" dirty="0" smtClean="0">
                <a:solidFill>
                  <a:srgbClr val="000090"/>
                </a:solidFill>
                <a:latin typeface="Arial" panose="020B0604020202020204" pitchFamily="34" charset="0"/>
                <a:cs typeface="Arial" panose="020B0604020202020204" pitchFamily="34" charset="0"/>
              </a:rPr>
              <a:t>)</a:t>
            </a:r>
            <a:endParaRPr lang="ru-RU" sz="1400" dirty="0" smtClean="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Correlation setup for the reaction</a:t>
            </a:r>
            <a:r>
              <a:rPr lang="ru-RU" sz="1400" dirty="0" smtClean="0">
                <a:solidFill>
                  <a:srgbClr val="000090"/>
                </a:solidFill>
                <a:latin typeface="Arial" panose="020B0604020202020204" pitchFamily="34" charset="0"/>
                <a:cs typeface="Arial" panose="020B0604020202020204" pitchFamily="34" charset="0"/>
              </a:rPr>
              <a:t> </a:t>
            </a:r>
            <a:r>
              <a:rPr lang="en-US" sz="1400" dirty="0" smtClean="0">
                <a:solidFill>
                  <a:srgbClr val="000090"/>
                </a:solidFill>
                <a:latin typeface="Arial" panose="020B0604020202020204" pitchFamily="34" charset="0"/>
                <a:cs typeface="Arial" panose="020B0604020202020204" pitchFamily="34" charset="0"/>
              </a:rPr>
              <a:t>products registration </a:t>
            </a:r>
            <a:r>
              <a:rPr lang="en-US" sz="1400" dirty="0">
                <a:solidFill>
                  <a:srgbClr val="000090"/>
                </a:solidFill>
                <a:latin typeface="Arial" panose="020B0604020202020204" pitchFamily="34" charset="0"/>
                <a:cs typeface="Arial" panose="020B0604020202020204" pitchFamily="34" charset="0"/>
              </a:rPr>
              <a:t>(</a:t>
            </a:r>
            <a:r>
              <a:rPr lang="en-US" altLang="ru-RU" sz="1400" dirty="0">
                <a:solidFill>
                  <a:srgbClr val="000090"/>
                </a:solidFill>
                <a:latin typeface="Arial" panose="020B0604020202020204" pitchFamily="34" charset="0"/>
                <a:cs typeface="Arial" panose="020B0604020202020204" pitchFamily="34" charset="0"/>
              </a:rPr>
              <a:t>CORSAR)</a:t>
            </a:r>
          </a:p>
          <a:p>
            <a:pPr marL="0" indent="0">
              <a:lnSpc>
                <a:spcPct val="100000"/>
              </a:lnSpc>
              <a:spcBef>
                <a:spcPts val="0"/>
              </a:spcBef>
              <a:buClr>
                <a:srgbClr val="FF3300"/>
              </a:buClr>
              <a:buNone/>
            </a:pPr>
            <a:endParaRPr lang="en-US" sz="1400" dirty="0">
              <a:solidFill>
                <a:srgbClr val="000090"/>
              </a:solidFill>
              <a:latin typeface="Arial" panose="020B0604020202020204" pitchFamily="34" charset="0"/>
              <a:cs typeface="Arial" panose="020B0604020202020204" pitchFamily="34" charset="0"/>
            </a:endParaRPr>
          </a:p>
        </p:txBody>
      </p:sp>
      <p:graphicFrame>
        <p:nvGraphicFramePr>
          <p:cNvPr id="9" name="Group 58"/>
          <p:cNvGraphicFramePr>
            <a:graphicFrameLocks noGrp="1"/>
          </p:cNvGraphicFramePr>
          <p:nvPr>
            <p:extLst/>
          </p:nvPr>
        </p:nvGraphicFramePr>
        <p:xfrm>
          <a:off x="3943225" y="793690"/>
          <a:ext cx="2717007" cy="3917065"/>
        </p:xfrm>
        <a:graphic>
          <a:graphicData uri="http://schemas.openxmlformats.org/drawingml/2006/table">
            <a:tbl>
              <a:tblPr>
                <a:tableStyleId>{69CF1AB2-1976-4502-BF36-3FF5EA218861}</a:tableStyleId>
              </a:tblPr>
              <a:tblGrid>
                <a:gridCol w="676416"/>
                <a:gridCol w="837541"/>
                <a:gridCol w="1203050"/>
              </a:tblGrid>
              <a:tr h="302919">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a:t>
                      </a:r>
                      <a:r>
                        <a:rPr lang="ru-RU" altLang="ru-RU" sz="1400" dirty="0" smtClean="0">
                          <a:solidFill>
                            <a:srgbClr val="C00000"/>
                          </a:solidFill>
                          <a:latin typeface="Arial" panose="020B0604020202020204" pitchFamily="34" charset="0"/>
                          <a:ea typeface="Gungsuh"/>
                          <a:cs typeface="Arial" panose="020B0604020202020204" pitchFamily="34" charset="0"/>
                        </a:rPr>
                        <a:t> (</a:t>
                      </a:r>
                      <a:r>
                        <a:rPr lang="en-US" altLang="ru-RU" sz="1400" dirty="0" smtClean="0">
                          <a:solidFill>
                            <a:srgbClr val="C00000"/>
                          </a:solidFill>
                          <a:latin typeface="Arial" panose="020B0604020202020204" pitchFamily="34" charset="0"/>
                          <a:ea typeface="Gungsuh"/>
                          <a:cs typeface="Arial" panose="020B0604020202020204" pitchFamily="34" charset="0"/>
                        </a:rPr>
                        <a:t>examples</a:t>
                      </a:r>
                      <a:r>
                        <a:rPr lang="ru-RU" altLang="ru-RU" sz="1400" dirty="0" smtClean="0">
                          <a:solidFill>
                            <a:srgbClr val="C00000"/>
                          </a:solidFill>
                          <a:latin typeface="Arial" panose="020B0604020202020204" pitchFamily="34" charset="0"/>
                          <a:ea typeface="Gungsuh"/>
                          <a:cs typeface="Arial" panose="020B0604020202020204" pitchFamily="34" charset="0"/>
                        </a:rPr>
                        <a:t>)</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600" marR="68600" marT="45734" marB="45734" horzOverflow="overflow"/>
                </a:tc>
                <a:tc hMerge="1">
                  <a:txBody>
                    <a:bodyPr/>
                    <a:lstStyle/>
                    <a:p>
                      <a:endParaRPr lang="ru-RU"/>
                    </a:p>
                  </a:txBody>
                  <a:tcPr/>
                </a:tc>
                <a:tc hMerge="1">
                  <a:txBody>
                    <a:bodyPr/>
                    <a:lstStyle/>
                    <a:p>
                      <a:endParaRPr lang="ru-RU"/>
                    </a:p>
                  </a:txBody>
                  <a:tcPr/>
                </a:tc>
              </a:tr>
              <a:tr h="94130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energies</a:t>
                      </a:r>
                      <a:endParaRPr kumimoji="0" lang="ru-RU"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[MeV/A]</a:t>
                      </a:r>
                    </a:p>
                  </a:txBody>
                  <a:tcPr marL="68600" marR="68600"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40</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a:t>
                      </a:r>
                      <a:r>
                        <a:rPr kumimoji="0" lang="ru-RU"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27</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4210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25</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9</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Ca</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4.5-9</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7626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84</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4.5-9</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11</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4210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4.5-9</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r h="2476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209</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Bi</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4.5-9</a:t>
                      </a:r>
                    </a:p>
                  </a:txBody>
                  <a:tcPr marL="68584" marR="68584" marT="45716" marB="4571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584" marR="68584" marT="45716" marB="45716" horzOverflow="overflow"/>
                </a:tc>
              </a:tr>
            </a:tbl>
          </a:graphicData>
        </a:graphic>
      </p:graphicFrame>
      <p:sp>
        <p:nvSpPr>
          <p:cNvPr id="4" name="Прямоугольник 3"/>
          <p:cNvSpPr/>
          <p:nvPr/>
        </p:nvSpPr>
        <p:spPr>
          <a:xfrm>
            <a:off x="225813" y="2924944"/>
            <a:ext cx="3327962" cy="738664"/>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Commissioned:	</a:t>
            </a:r>
            <a:r>
              <a:rPr lang="en-US" altLang="ru-RU" sz="1400" dirty="0" smtClean="0">
                <a:solidFill>
                  <a:srgbClr val="000090"/>
                </a:solidFill>
                <a:latin typeface="Arial" panose="020B0604020202020204" pitchFamily="34" charset="0"/>
                <a:cs typeface="Arial" panose="020B0604020202020204" pitchFamily="34" charset="0"/>
              </a:rPr>
              <a:t>1991</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Modernized:	</a:t>
            </a:r>
            <a:r>
              <a:rPr lang="en-US" altLang="ru-RU" sz="1400" dirty="0" smtClean="0">
                <a:solidFill>
                  <a:srgbClr val="000090"/>
                </a:solidFill>
                <a:latin typeface="Arial" panose="020B0604020202020204" pitchFamily="34" charset="0"/>
                <a:cs typeface="Arial" panose="020B0604020202020204" pitchFamily="34" charset="0"/>
              </a:rPr>
              <a:t>1996</a:t>
            </a:r>
            <a:endParaRPr lang="ru-RU"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Reconstruction:	</a:t>
            </a:r>
            <a:r>
              <a:rPr lang="en-US" altLang="ru-RU" sz="1400" dirty="0" smtClean="0">
                <a:solidFill>
                  <a:srgbClr val="000090"/>
                </a:solidFill>
                <a:latin typeface="Arial" panose="020B0604020202020204" pitchFamily="34" charset="0"/>
                <a:cs typeface="Arial" panose="020B0604020202020204" pitchFamily="34" charset="0"/>
              </a:rPr>
              <a:t>2019 </a:t>
            </a:r>
            <a:r>
              <a:rPr lang="en-US" altLang="ru-RU" sz="1400" dirty="0">
                <a:solidFill>
                  <a:srgbClr val="000090"/>
                </a:solidFill>
                <a:latin typeface="Arial" panose="020B0604020202020204" pitchFamily="34" charset="0"/>
                <a:cs typeface="Arial" panose="020B0604020202020204" pitchFamily="34" charset="0"/>
              </a:rPr>
              <a:t>(plan)</a:t>
            </a:r>
          </a:p>
        </p:txBody>
      </p:sp>
      <p:graphicFrame>
        <p:nvGraphicFramePr>
          <p:cNvPr id="11" name="Group 58"/>
          <p:cNvGraphicFramePr>
            <a:graphicFrameLocks noGrp="1"/>
          </p:cNvGraphicFramePr>
          <p:nvPr>
            <p:extLst/>
          </p:nvPr>
        </p:nvGraphicFramePr>
        <p:xfrm>
          <a:off x="6754631" y="826659"/>
          <a:ext cx="2082532" cy="3497592"/>
        </p:xfrm>
        <a:graphic>
          <a:graphicData uri="http://schemas.openxmlformats.org/drawingml/2006/table">
            <a:tbl>
              <a:tblPr>
                <a:tableStyleId>{69CF1AB2-1976-4502-BF36-3FF5EA218861}</a:tableStyleId>
              </a:tblPr>
              <a:tblGrid>
                <a:gridCol w="1085732"/>
                <a:gridCol w="996800"/>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68600" marR="68600" marT="45734" marB="45734" horzOverflow="overflow"/>
                </a:tc>
                <a:tc hMerge="1">
                  <a:txBody>
                    <a:bodyPr/>
                    <a:lstStyle/>
                    <a:p>
                      <a:endParaRPr lang="ru-RU"/>
                    </a:p>
                  </a:txBody>
                  <a:tcPr/>
                </a:tc>
              </a:tr>
              <a:tr h="50461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altLang="ru-RU" sz="1400" b="0" dirty="0" smtClean="0">
                          <a:solidFill>
                            <a:srgbClr val="002060"/>
                          </a:solidFill>
                          <a:latin typeface="Arial" panose="020B0604020202020204" pitchFamily="34" charset="0"/>
                          <a:cs typeface="Arial" panose="020B0604020202020204" pitchFamily="34" charset="0"/>
                        </a:rPr>
                        <a:t>5</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 </a:t>
                      </a:r>
                      <a:r>
                        <a:rPr lang="en-US" sz="1400" b="0" dirty="0" smtClean="0">
                          <a:solidFill>
                            <a:srgbClr val="002060"/>
                          </a:solidFill>
                          <a:latin typeface="Arial" panose="020B0604020202020204" pitchFamily="34" charset="0"/>
                          <a:cs typeface="Arial" panose="020B0604020202020204" pitchFamily="34" charset="0"/>
                        </a:rPr>
                        <a:t>&amp; 25÷55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550</a:t>
                      </a: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23</a:t>
                      </a: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1000 kW</a:t>
                      </a: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68600" marR="68600" marT="45734" marB="45734" horzOverflow="overflow"/>
                </a:tc>
              </a:tr>
            </a:tbl>
          </a:graphicData>
        </a:graphic>
      </p:graphicFrame>
      <p:pic>
        <p:nvPicPr>
          <p:cNvPr id="10" name="Рисунок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7078" y="434879"/>
            <a:ext cx="3541551" cy="2167648"/>
          </a:xfrm>
          <a:prstGeom prst="rect">
            <a:avLst/>
          </a:prstGeom>
        </p:spPr>
      </p:pic>
    </p:spTree>
    <p:extLst>
      <p:ext uri="{BB962C8B-B14F-4D97-AF65-F5344CB8AC3E}">
        <p14:creationId xmlns:p14="http://schemas.microsoft.com/office/powerpoint/2010/main" val="13560734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1"/>
          <p:cNvSpPr>
            <a:spLocks noChangeArrowheads="1"/>
          </p:cNvSpPr>
          <p:nvPr/>
        </p:nvSpPr>
        <p:spPr bwMode="auto">
          <a:xfrm>
            <a:off x="179512" y="0"/>
            <a:ext cx="468052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en-US" altLang="ru-RU" sz="1600" dirty="0" smtClean="0">
                <a:solidFill>
                  <a:srgbClr val="000090"/>
                </a:solidFill>
                <a:cs typeface="Arial" panose="020B0604020202020204" pitchFamily="34" charset="0"/>
              </a:rPr>
              <a:t>FRAGMENT SEPARATORS ACCULINNA-I, II</a:t>
            </a:r>
            <a:endParaRPr lang="en-US" altLang="ru-RU" sz="1600" dirty="0">
              <a:solidFill>
                <a:srgbClr val="000090"/>
              </a:solidFill>
              <a:cs typeface="Arial" panose="020B0604020202020204" pitchFamily="34" charset="0"/>
            </a:endParaRPr>
          </a:p>
        </p:txBody>
      </p:sp>
      <p:graphicFrame>
        <p:nvGraphicFramePr>
          <p:cNvPr id="11" name="Таблица 10"/>
          <p:cNvGraphicFramePr>
            <a:graphicFrameLocks noGrp="1"/>
          </p:cNvGraphicFramePr>
          <p:nvPr>
            <p:extLst/>
          </p:nvPr>
        </p:nvGraphicFramePr>
        <p:xfrm>
          <a:off x="2270388" y="534580"/>
          <a:ext cx="2517636" cy="4934480"/>
        </p:xfrm>
        <a:graphic>
          <a:graphicData uri="http://schemas.openxmlformats.org/drawingml/2006/table">
            <a:tbl>
              <a:tblPr firstRow="1" bandRow="1">
                <a:tableStyleId>{5C22544A-7EE6-4342-B048-85BDC9FD1C3A}</a:tableStyleId>
              </a:tblPr>
              <a:tblGrid>
                <a:gridCol w="567695"/>
                <a:gridCol w="975343"/>
                <a:gridCol w="974598"/>
              </a:tblGrid>
              <a:tr h="603544">
                <a:tc>
                  <a:txBody>
                    <a:bodyPr/>
                    <a:lstStyle/>
                    <a:p>
                      <a:pPr algn="ctr"/>
                      <a:r>
                        <a:rPr lang="en-US" sz="1200" b="0" dirty="0" smtClean="0">
                          <a:solidFill>
                            <a:srgbClr val="C00000"/>
                          </a:solidFill>
                          <a:latin typeface="Arial" panose="020B0604020202020204" pitchFamily="34" charset="0"/>
                          <a:cs typeface="Arial" panose="020B0604020202020204" pitchFamily="34" charset="0"/>
                        </a:rPr>
                        <a:t>RIB*</a:t>
                      </a:r>
                      <a:endParaRPr lang="ru-RU" sz="1200" b="0" dirty="0">
                        <a:solidFill>
                          <a:srgbClr val="C00000"/>
                        </a:solidFill>
                        <a:latin typeface="Arial" panose="020B0604020202020204" pitchFamily="34" charset="0"/>
                        <a:cs typeface="Arial" panose="020B0604020202020204" pitchFamily="34" charset="0"/>
                      </a:endParaRPr>
                    </a:p>
                  </a:txBody>
                  <a:tcPr marL="68580" marR="68580">
                    <a:solidFill>
                      <a:schemeClr val="bg2">
                        <a:lumMod val="90000"/>
                      </a:schemeClr>
                    </a:solidFill>
                  </a:tcPr>
                </a:tc>
                <a:tc>
                  <a:txBody>
                    <a:bodyPr/>
                    <a:lstStyle/>
                    <a:p>
                      <a:pPr algn="ctr"/>
                      <a:r>
                        <a:rPr lang="en-US" sz="1200" b="0" dirty="0" smtClean="0">
                          <a:solidFill>
                            <a:srgbClr val="C00000"/>
                          </a:solidFill>
                          <a:latin typeface="Arial" panose="020B0604020202020204" pitchFamily="34" charset="0"/>
                          <a:cs typeface="Arial" panose="020B0604020202020204" pitchFamily="34" charset="0"/>
                        </a:rPr>
                        <a:t>Intensity, </a:t>
                      </a:r>
                      <a:r>
                        <a:rPr lang="en-US" sz="1200" b="0" dirty="0" err="1" smtClean="0">
                          <a:solidFill>
                            <a:srgbClr val="C00000"/>
                          </a:solidFill>
                          <a:latin typeface="Arial" panose="020B0604020202020204" pitchFamily="34" charset="0"/>
                          <a:cs typeface="Arial" panose="020B0604020202020204" pitchFamily="34" charset="0"/>
                        </a:rPr>
                        <a:t>pps</a:t>
                      </a:r>
                      <a:endParaRPr lang="en-US" sz="1200" b="0" dirty="0" smtClean="0">
                        <a:solidFill>
                          <a:srgbClr val="C00000"/>
                        </a:solidFill>
                        <a:latin typeface="Arial" panose="020B0604020202020204" pitchFamily="34" charset="0"/>
                        <a:cs typeface="Arial" panose="020B0604020202020204" pitchFamily="34" charset="0"/>
                      </a:endParaRPr>
                    </a:p>
                    <a:p>
                      <a:pPr algn="ctr"/>
                      <a:r>
                        <a:rPr lang="en-US" sz="1200" b="0" dirty="0" smtClean="0">
                          <a:solidFill>
                            <a:srgbClr val="C00000"/>
                          </a:solidFill>
                          <a:latin typeface="Arial" panose="020B0604020202020204" pitchFamily="34" charset="0"/>
                          <a:cs typeface="Arial" panose="020B0604020202020204" pitchFamily="34" charset="0"/>
                        </a:rPr>
                        <a:t>(at</a:t>
                      </a:r>
                      <a:r>
                        <a:rPr lang="en-US" sz="1200" b="0" baseline="0" dirty="0" smtClean="0">
                          <a:solidFill>
                            <a:srgbClr val="C00000"/>
                          </a:solidFill>
                          <a:latin typeface="Arial" panose="020B0604020202020204" pitchFamily="34" charset="0"/>
                          <a:cs typeface="Arial" panose="020B0604020202020204" pitchFamily="34" charset="0"/>
                        </a:rPr>
                        <a:t> 1 </a:t>
                      </a:r>
                      <a:r>
                        <a:rPr lang="en-US" sz="1200" b="0" baseline="0" dirty="0" err="1" smtClean="0">
                          <a:solidFill>
                            <a:srgbClr val="C00000"/>
                          </a:solidFill>
                          <a:latin typeface="Arial" panose="020B0604020202020204" pitchFamily="34" charset="0"/>
                          <a:cs typeface="Arial" panose="020B0604020202020204" pitchFamily="34" charset="0"/>
                        </a:rPr>
                        <a:t>p</a:t>
                      </a:r>
                      <a:r>
                        <a:rPr lang="en-US" sz="1200" b="0" baseline="0" dirty="0" err="1" smtClean="0">
                          <a:solidFill>
                            <a:srgbClr val="C00000"/>
                          </a:solidFill>
                          <a:latin typeface="Arial" panose="020B0604020202020204" pitchFamily="34" charset="0"/>
                          <a:cs typeface="Arial" panose="020B0604020202020204" pitchFamily="34" charset="0"/>
                          <a:sym typeface="Symbol" panose="05050102010706020507" pitchFamily="18" charset="2"/>
                        </a:rPr>
                        <a:t></a:t>
                      </a:r>
                      <a:r>
                        <a:rPr lang="en-US" sz="1200" b="0" baseline="0" dirty="0" err="1" smtClean="0">
                          <a:solidFill>
                            <a:srgbClr val="C00000"/>
                          </a:solidFill>
                          <a:latin typeface="Arial" panose="020B0604020202020204" pitchFamily="34" charset="0"/>
                          <a:cs typeface="Arial" panose="020B0604020202020204" pitchFamily="34" charset="0"/>
                        </a:rPr>
                        <a:t>A</a:t>
                      </a:r>
                      <a:r>
                        <a:rPr lang="en-US" sz="1200" b="0" baseline="0" dirty="0" smtClean="0">
                          <a:solidFill>
                            <a:srgbClr val="C00000"/>
                          </a:solidFill>
                          <a:latin typeface="Arial" panose="020B0604020202020204" pitchFamily="34" charset="0"/>
                          <a:cs typeface="Arial" panose="020B0604020202020204" pitchFamily="34" charset="0"/>
                        </a:rPr>
                        <a:t>)</a:t>
                      </a:r>
                      <a:endParaRPr lang="ru-RU" sz="1200" b="0" dirty="0">
                        <a:solidFill>
                          <a:srgbClr val="C00000"/>
                        </a:solidFill>
                        <a:latin typeface="Arial" panose="020B0604020202020204" pitchFamily="34" charset="0"/>
                        <a:cs typeface="Arial" panose="020B0604020202020204" pitchFamily="34" charset="0"/>
                      </a:endParaRPr>
                    </a:p>
                  </a:txBody>
                  <a:tcPr marL="68580" marR="68580">
                    <a:solidFill>
                      <a:schemeClr val="bg2">
                        <a:lumMod val="90000"/>
                      </a:schemeClr>
                    </a:solidFill>
                  </a:tcPr>
                </a:tc>
                <a:tc>
                  <a:txBody>
                    <a:bodyPr/>
                    <a:lstStyle/>
                    <a:p>
                      <a:pPr algn="ctr"/>
                      <a:r>
                        <a:rPr lang="en-US" sz="1200" b="0" dirty="0" smtClean="0">
                          <a:solidFill>
                            <a:srgbClr val="C00000"/>
                          </a:solidFill>
                          <a:latin typeface="Arial" panose="020B0604020202020204" pitchFamily="34" charset="0"/>
                          <a:cs typeface="Arial" panose="020B0604020202020204" pitchFamily="34" charset="0"/>
                        </a:rPr>
                        <a:t>Energy,</a:t>
                      </a:r>
                    </a:p>
                    <a:p>
                      <a:pPr algn="ctr"/>
                      <a:r>
                        <a:rPr lang="en-US" sz="1200" b="0" dirty="0" smtClean="0">
                          <a:solidFill>
                            <a:srgbClr val="C00000"/>
                          </a:solidFill>
                          <a:latin typeface="Arial" panose="020B0604020202020204" pitchFamily="34" charset="0"/>
                          <a:cs typeface="Arial" panose="020B0604020202020204" pitchFamily="34" charset="0"/>
                        </a:rPr>
                        <a:t>MeV/A</a:t>
                      </a:r>
                      <a:endParaRPr lang="ru-RU" sz="1200" b="0" dirty="0">
                        <a:solidFill>
                          <a:srgbClr val="C00000"/>
                        </a:solidFill>
                        <a:latin typeface="Arial" panose="020B0604020202020204" pitchFamily="34" charset="0"/>
                        <a:cs typeface="Arial" panose="020B0604020202020204" pitchFamily="34" charset="0"/>
                      </a:endParaRPr>
                    </a:p>
                  </a:txBody>
                  <a:tcPr marL="68580" marR="68580">
                    <a:solidFill>
                      <a:schemeClr val="bg2">
                        <a:lumMod val="90000"/>
                      </a:schemeClr>
                    </a:solidFill>
                  </a:tcPr>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6</a:t>
                      </a:r>
                      <a:r>
                        <a:rPr lang="en-US" sz="1200" dirty="0" smtClean="0">
                          <a:solidFill>
                            <a:srgbClr val="002060"/>
                          </a:solidFill>
                          <a:latin typeface="Arial" panose="020B0604020202020204" pitchFamily="34" charset="0"/>
                          <a:cs typeface="Arial" panose="020B0604020202020204" pitchFamily="34" charset="0"/>
                        </a:rPr>
                        <a:t>He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4x10</a:t>
                      </a:r>
                      <a:r>
                        <a:rPr lang="en-US" sz="1200" baseline="30000" dirty="0" smtClean="0">
                          <a:solidFill>
                            <a:srgbClr val="002060"/>
                          </a:solidFill>
                          <a:latin typeface="Arial" panose="020B0604020202020204" pitchFamily="34" charset="0"/>
                          <a:cs typeface="Arial" panose="020B0604020202020204" pitchFamily="34" charset="0"/>
                        </a:rPr>
                        <a:t>7</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22</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6</a:t>
                      </a:r>
                      <a:r>
                        <a:rPr lang="en-US" sz="1200" dirty="0" smtClean="0">
                          <a:solidFill>
                            <a:srgbClr val="002060"/>
                          </a:solidFill>
                          <a:latin typeface="Arial" panose="020B0604020202020204" pitchFamily="34" charset="0"/>
                          <a:cs typeface="Arial" panose="020B0604020202020204" pitchFamily="34" charset="0"/>
                        </a:rPr>
                        <a:t>He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7</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8</a:t>
                      </a:r>
                      <a:r>
                        <a:rPr lang="en-US" sz="1200" dirty="0" smtClean="0">
                          <a:solidFill>
                            <a:srgbClr val="002060"/>
                          </a:solidFill>
                          <a:latin typeface="Arial" panose="020B0604020202020204" pitchFamily="34" charset="0"/>
                          <a:cs typeface="Arial" panose="020B0604020202020204" pitchFamily="34" charset="0"/>
                        </a:rPr>
                        <a:t>He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8x10</a:t>
                      </a:r>
                      <a:r>
                        <a:rPr lang="en-US" sz="1200" baseline="30000" dirty="0" smtClean="0">
                          <a:solidFill>
                            <a:srgbClr val="002060"/>
                          </a:solidFill>
                          <a:latin typeface="Arial" panose="020B0604020202020204" pitchFamily="34" charset="0"/>
                          <a:cs typeface="Arial" panose="020B0604020202020204" pitchFamily="34" charset="0"/>
                        </a:rPr>
                        <a:t>4</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11</a:t>
                      </a:r>
                      <a:r>
                        <a:rPr lang="en-US" sz="1200" dirty="0" smtClean="0">
                          <a:solidFill>
                            <a:srgbClr val="002060"/>
                          </a:solidFill>
                          <a:latin typeface="Arial" panose="020B0604020202020204" pitchFamily="34" charset="0"/>
                          <a:cs typeface="Arial" panose="020B0604020202020204" pitchFamily="34" charset="0"/>
                        </a:rPr>
                        <a:t>Li</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7x10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14</a:t>
                      </a:r>
                      <a:r>
                        <a:rPr lang="en-US" sz="1200" dirty="0" smtClean="0">
                          <a:solidFill>
                            <a:srgbClr val="002060"/>
                          </a:solidFill>
                          <a:latin typeface="Arial" panose="020B0604020202020204" pitchFamily="34" charset="0"/>
                          <a:cs typeface="Arial" panose="020B0604020202020204" pitchFamily="34" charset="0"/>
                        </a:rPr>
                        <a:t>Be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35</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15</a:t>
                      </a:r>
                      <a:r>
                        <a:rPr lang="en-US" sz="1200" baseline="0" dirty="0" smtClean="0">
                          <a:solidFill>
                            <a:srgbClr val="002060"/>
                          </a:solidFill>
                          <a:latin typeface="Arial" panose="020B0604020202020204" pitchFamily="34" charset="0"/>
                          <a:cs typeface="Arial" panose="020B0604020202020204" pitchFamily="34" charset="0"/>
                        </a:rPr>
                        <a:t>B</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4x10</a:t>
                      </a:r>
                      <a:r>
                        <a:rPr lang="en-US" sz="1200" baseline="30000" dirty="0" smtClean="0">
                          <a:solidFill>
                            <a:srgbClr val="002060"/>
                          </a:solidFill>
                          <a:latin typeface="Arial" panose="020B0604020202020204" pitchFamily="34" charset="0"/>
                          <a:cs typeface="Arial" panose="020B0604020202020204" pitchFamily="34" charset="0"/>
                        </a:rPr>
                        <a:t>5</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32</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16</a:t>
                      </a:r>
                      <a:r>
                        <a:rPr lang="en-US" sz="1200" dirty="0" smtClean="0">
                          <a:solidFill>
                            <a:srgbClr val="002060"/>
                          </a:solidFill>
                          <a:latin typeface="Arial" panose="020B0604020202020204" pitchFamily="34" charset="0"/>
                          <a:cs typeface="Arial" panose="020B0604020202020204" pitchFamily="34" charset="0"/>
                        </a:rPr>
                        <a:t>C</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7</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29</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18</a:t>
                      </a:r>
                      <a:r>
                        <a:rPr lang="en-US" sz="1200" dirty="0" smtClean="0">
                          <a:solidFill>
                            <a:srgbClr val="002060"/>
                          </a:solidFill>
                          <a:latin typeface="Arial" panose="020B0604020202020204" pitchFamily="34" charset="0"/>
                          <a:cs typeface="Arial" panose="020B0604020202020204" pitchFamily="34" charset="0"/>
                        </a:rPr>
                        <a:t>C</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4</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25</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24</a:t>
                      </a:r>
                      <a:r>
                        <a:rPr lang="en-US" sz="1200" baseline="0" dirty="0" smtClean="0">
                          <a:solidFill>
                            <a:srgbClr val="002060"/>
                          </a:solidFill>
                          <a:latin typeface="Arial" panose="020B0604020202020204" pitchFamily="34" charset="0"/>
                          <a:cs typeface="Arial" panose="020B0604020202020204" pitchFamily="34" charset="0"/>
                        </a:rPr>
                        <a:t>O</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23</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8</a:t>
                      </a:r>
                      <a:r>
                        <a:rPr lang="en-US" sz="1200" baseline="0" dirty="0" smtClean="0">
                          <a:solidFill>
                            <a:srgbClr val="002060"/>
                          </a:solidFill>
                          <a:latin typeface="Arial" panose="020B0604020202020204" pitchFamily="34" charset="0"/>
                          <a:cs typeface="Arial" panose="020B0604020202020204" pitchFamily="34" charset="0"/>
                        </a:rPr>
                        <a:t>B</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6</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16</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13</a:t>
                      </a:r>
                      <a:r>
                        <a:rPr lang="en-US" sz="1200" baseline="0" dirty="0" smtClean="0">
                          <a:solidFill>
                            <a:srgbClr val="002060"/>
                          </a:solidFill>
                          <a:latin typeface="Arial" panose="020B0604020202020204" pitchFamily="34" charset="0"/>
                          <a:cs typeface="Arial" panose="020B0604020202020204" pitchFamily="34" charset="0"/>
                        </a:rPr>
                        <a:t>O</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6</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24</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17</a:t>
                      </a:r>
                      <a:r>
                        <a:rPr lang="en-US" sz="1200" baseline="0" dirty="0" smtClean="0">
                          <a:solidFill>
                            <a:srgbClr val="002060"/>
                          </a:solidFill>
                          <a:latin typeface="Arial" panose="020B0604020202020204" pitchFamily="34" charset="0"/>
                          <a:cs typeface="Arial" panose="020B0604020202020204" pitchFamily="34" charset="0"/>
                        </a:rPr>
                        <a:t>Ne</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2x10</a:t>
                      </a:r>
                      <a:r>
                        <a:rPr lang="en-US" sz="1200" baseline="30000" dirty="0" smtClean="0">
                          <a:solidFill>
                            <a:srgbClr val="002060"/>
                          </a:solidFill>
                          <a:latin typeface="Arial" panose="020B0604020202020204" pitchFamily="34" charset="0"/>
                          <a:cs typeface="Arial" panose="020B0604020202020204" pitchFamily="34" charset="0"/>
                        </a:rPr>
                        <a:t>6</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30</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24</a:t>
                      </a:r>
                      <a:r>
                        <a:rPr lang="en-US" sz="1200" baseline="0" dirty="0" smtClean="0">
                          <a:solidFill>
                            <a:srgbClr val="002060"/>
                          </a:solidFill>
                          <a:latin typeface="Arial" panose="020B0604020202020204" pitchFamily="34" charset="0"/>
                          <a:cs typeface="Arial" panose="020B0604020202020204" pitchFamily="34" charset="0"/>
                        </a:rPr>
                        <a:t>Si</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7x10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12</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r h="307650">
                <a:tc>
                  <a:txBody>
                    <a:bodyPr/>
                    <a:lstStyle/>
                    <a:p>
                      <a:pPr algn="ctr"/>
                      <a:r>
                        <a:rPr lang="en-US" sz="1200" baseline="30000" dirty="0" smtClean="0">
                          <a:solidFill>
                            <a:srgbClr val="002060"/>
                          </a:solidFill>
                          <a:latin typeface="Arial" panose="020B0604020202020204" pitchFamily="34" charset="0"/>
                          <a:cs typeface="Arial" panose="020B0604020202020204" pitchFamily="34" charset="0"/>
                        </a:rPr>
                        <a:t>28</a:t>
                      </a:r>
                      <a:r>
                        <a:rPr lang="en-US" sz="1200" baseline="0" dirty="0" smtClean="0">
                          <a:solidFill>
                            <a:srgbClr val="002060"/>
                          </a:solidFill>
                          <a:latin typeface="Arial" panose="020B0604020202020204" pitchFamily="34" charset="0"/>
                          <a:cs typeface="Arial" panose="020B0604020202020204" pitchFamily="34" charset="0"/>
                        </a:rPr>
                        <a:t>S</a:t>
                      </a:r>
                      <a:endParaRPr lang="ru-RU" sz="12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1x10</a:t>
                      </a:r>
                      <a:r>
                        <a:rPr lang="en-US" sz="1200" baseline="30000" dirty="0" smtClean="0">
                          <a:solidFill>
                            <a:srgbClr val="002060"/>
                          </a:solidFill>
                          <a:latin typeface="Arial" panose="020B0604020202020204" pitchFamily="34" charset="0"/>
                          <a:cs typeface="Arial" panose="020B0604020202020204" pitchFamily="34" charset="0"/>
                        </a:rPr>
                        <a:t>3</a:t>
                      </a:r>
                      <a:endParaRPr lang="ru-RU" sz="1200" baseline="3000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algn="ctr"/>
                      <a:r>
                        <a:rPr lang="en-US" sz="1200" dirty="0" smtClean="0">
                          <a:solidFill>
                            <a:srgbClr val="002060"/>
                          </a:solidFill>
                          <a:latin typeface="Arial" panose="020B0604020202020204" pitchFamily="34" charset="0"/>
                          <a:cs typeface="Arial" panose="020B0604020202020204" pitchFamily="34" charset="0"/>
                        </a:rPr>
                        <a:t>38</a:t>
                      </a:r>
                      <a:endParaRPr lang="ru-RU" sz="1200" dirty="0">
                        <a:solidFill>
                          <a:srgbClr val="002060"/>
                        </a:solidFill>
                        <a:latin typeface="Arial" panose="020B0604020202020204" pitchFamily="34" charset="0"/>
                        <a:cs typeface="Arial" panose="020B0604020202020204" pitchFamily="34" charset="0"/>
                      </a:endParaRPr>
                    </a:p>
                  </a:txBody>
                  <a:tcPr marL="68580" marR="68580"/>
                </a:tc>
              </a:tr>
            </a:tbl>
          </a:graphicData>
        </a:graphic>
      </p:graphicFrame>
      <p:sp>
        <p:nvSpPr>
          <p:cNvPr id="12" name="Прямоугольник 1"/>
          <p:cNvSpPr>
            <a:spLocks noChangeArrowheads="1"/>
          </p:cNvSpPr>
          <p:nvPr/>
        </p:nvSpPr>
        <p:spPr bwMode="auto">
          <a:xfrm>
            <a:off x="2259825" y="5445224"/>
            <a:ext cx="26571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ru-RU" sz="1200" dirty="0" smtClean="0">
                <a:solidFill>
                  <a:srgbClr val="000090"/>
                </a:solidFill>
                <a:cs typeface="Arial" panose="020B0604020202020204" pitchFamily="34" charset="0"/>
              </a:rPr>
              <a:t>* - expected RIB’s characteristics  at ACCULINNA-2; RIB’s intensities for ACCULINNA-1 are lower by factor of ~20</a:t>
            </a:r>
            <a:endParaRPr lang="en-US" altLang="ru-RU" sz="1200" dirty="0">
              <a:solidFill>
                <a:srgbClr val="000090"/>
              </a:solidFill>
              <a:cs typeface="Arial" panose="020B0604020202020204" pitchFamily="34" charset="0"/>
            </a:endParaRPr>
          </a:p>
        </p:txBody>
      </p:sp>
      <p:cxnSp>
        <p:nvCxnSpPr>
          <p:cNvPr id="6" name="Прямая соединительная линия 5"/>
          <p:cNvCxnSpPr/>
          <p:nvPr/>
        </p:nvCxnSpPr>
        <p:spPr>
          <a:xfrm>
            <a:off x="4916983" y="481602"/>
            <a:ext cx="93682" cy="633448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 name="Прямоугольник 2"/>
          <p:cNvSpPr/>
          <p:nvPr/>
        </p:nvSpPr>
        <p:spPr>
          <a:xfrm>
            <a:off x="102567" y="6276598"/>
            <a:ext cx="3885411" cy="307777"/>
          </a:xfrm>
          <a:prstGeom prst="rect">
            <a:avLst/>
          </a:prstGeom>
        </p:spPr>
        <p:txBody>
          <a:bodyPr wrap="none">
            <a:spAutoFit/>
          </a:bodyPr>
          <a:lstStyle/>
          <a:p>
            <a:pPr algn="just"/>
            <a:r>
              <a:rPr lang="en-US" altLang="ru-RU" sz="1400" dirty="0" smtClean="0">
                <a:solidFill>
                  <a:srgbClr val="C00000"/>
                </a:solidFill>
                <a:latin typeface="Arial" panose="020B0604020202020204" pitchFamily="34" charset="0"/>
                <a:cs typeface="Arial" panose="020B0604020202020204" pitchFamily="34" charset="0"/>
              </a:rPr>
              <a:t>Experiments with radioactive beams with Z≤36</a:t>
            </a:r>
            <a:endParaRPr lang="en-US" altLang="ru-RU" sz="1400" dirty="0">
              <a:solidFill>
                <a:srgbClr val="C00000"/>
              </a:solidFill>
              <a:latin typeface="Arial" panose="020B0604020202020204" pitchFamily="34" charset="0"/>
              <a:cs typeface="Arial" panose="020B0604020202020204" pitchFamily="34" charset="0"/>
            </a:endParaRPr>
          </a:p>
        </p:txBody>
      </p:sp>
      <p:sp>
        <p:nvSpPr>
          <p:cNvPr id="18" name="Прямоугольник 17"/>
          <p:cNvSpPr/>
          <p:nvPr/>
        </p:nvSpPr>
        <p:spPr>
          <a:xfrm>
            <a:off x="5010665" y="1"/>
            <a:ext cx="3243596" cy="584776"/>
          </a:xfrm>
          <a:prstGeom prst="rect">
            <a:avLst/>
          </a:prstGeom>
        </p:spPr>
        <p:txBody>
          <a:bodyPr wrap="none">
            <a:spAutoFit/>
          </a:bodyPr>
          <a:lstStyle/>
          <a:p>
            <a:pPr>
              <a:lnSpc>
                <a:spcPct val="100000"/>
              </a:lnSpc>
              <a:spcBef>
                <a:spcPts val="0"/>
              </a:spcBef>
              <a:buClr>
                <a:srgbClr val="FF3300"/>
              </a:buClr>
            </a:pPr>
            <a:r>
              <a:rPr lang="en-US" sz="1600" dirty="0" smtClean="0">
                <a:solidFill>
                  <a:srgbClr val="000090"/>
                </a:solidFill>
                <a:latin typeface="Arial" panose="020B0604020202020204" pitchFamily="34" charset="0"/>
                <a:cs typeface="Arial" panose="020B0604020202020204" pitchFamily="34" charset="0"/>
              </a:rPr>
              <a:t>DOUBLE-ARM TIME-OF-FLIGHT </a:t>
            </a:r>
          </a:p>
          <a:p>
            <a:pPr>
              <a:lnSpc>
                <a:spcPct val="100000"/>
              </a:lnSpc>
              <a:spcBef>
                <a:spcPts val="0"/>
              </a:spcBef>
              <a:buClr>
                <a:srgbClr val="FF3300"/>
              </a:buClr>
            </a:pPr>
            <a:r>
              <a:rPr lang="en-US" sz="1600" dirty="0" smtClean="0">
                <a:solidFill>
                  <a:srgbClr val="000090"/>
                </a:solidFill>
                <a:latin typeface="Arial" panose="020B0604020202020204" pitchFamily="34" charset="0"/>
                <a:cs typeface="Arial" panose="020B0604020202020204" pitchFamily="34" charset="0"/>
              </a:rPr>
              <a:t>SPECTROMETER</a:t>
            </a:r>
            <a:r>
              <a:rPr lang="en-US" sz="1600" dirty="0">
                <a:solidFill>
                  <a:srgbClr val="000090"/>
                </a:solidFill>
                <a:latin typeface="Arial" panose="020B0604020202020204" pitchFamily="34" charset="0"/>
                <a:cs typeface="Arial" panose="020B0604020202020204" pitchFamily="34" charset="0"/>
              </a:rPr>
              <a:t> </a:t>
            </a:r>
            <a:r>
              <a:rPr lang="en-US" sz="1600" dirty="0" smtClean="0">
                <a:solidFill>
                  <a:srgbClr val="000090"/>
                </a:solidFill>
                <a:latin typeface="Arial" panose="020B0604020202020204" pitchFamily="34" charset="0"/>
                <a:cs typeface="Arial" panose="020B0604020202020204" pitchFamily="34" charset="0"/>
              </a:rPr>
              <a:t>(</a:t>
            </a:r>
            <a:r>
              <a:rPr lang="en-US" altLang="ru-RU" sz="1600" dirty="0" smtClean="0">
                <a:solidFill>
                  <a:srgbClr val="000090"/>
                </a:solidFill>
                <a:latin typeface="Arial" panose="020B0604020202020204" pitchFamily="34" charset="0"/>
                <a:cs typeface="Arial" panose="020B0604020202020204" pitchFamily="34" charset="0"/>
              </a:rPr>
              <a:t>CORSET)</a:t>
            </a:r>
            <a:endParaRPr lang="en-US" altLang="ru-RU" sz="1600" dirty="0">
              <a:solidFill>
                <a:srgbClr val="000090"/>
              </a:solidFill>
              <a:latin typeface="Arial" panose="020B0604020202020204" pitchFamily="34" charset="0"/>
              <a:cs typeface="Arial" panose="020B0604020202020204" pitchFamily="34" charset="0"/>
            </a:endParaRPr>
          </a:p>
        </p:txBody>
      </p:sp>
      <p:sp>
        <p:nvSpPr>
          <p:cNvPr id="19" name="TextBox 18"/>
          <p:cNvSpPr txBox="1"/>
          <p:nvPr/>
        </p:nvSpPr>
        <p:spPr>
          <a:xfrm>
            <a:off x="5076056" y="6006511"/>
            <a:ext cx="4067944" cy="738664"/>
          </a:xfrm>
          <a:prstGeom prst="rect">
            <a:avLst/>
          </a:prstGeom>
          <a:noFill/>
        </p:spPr>
        <p:txBody>
          <a:bodyPr wrap="square" rtlCol="0">
            <a:spAutoFit/>
          </a:bodyPr>
          <a:lstStyle/>
          <a:p>
            <a:r>
              <a:rPr lang="en-US" sz="1400" dirty="0" smtClean="0">
                <a:solidFill>
                  <a:srgbClr val="C00000"/>
                </a:solidFill>
                <a:latin typeface="Arial" panose="020B0604020202020204" pitchFamily="34" charset="0"/>
                <a:cs typeface="Arial" panose="020B0604020202020204" pitchFamily="34" charset="0"/>
              </a:rPr>
              <a:t>Study of the </a:t>
            </a:r>
            <a:r>
              <a:rPr lang="en-US" sz="1400" dirty="0">
                <a:solidFill>
                  <a:srgbClr val="C00000"/>
                </a:solidFill>
                <a:latin typeface="Arial" panose="020B0604020202020204" pitchFamily="34" charset="0"/>
                <a:cs typeface="Arial" panose="020B0604020202020204" pitchFamily="34" charset="0"/>
              </a:rPr>
              <a:t>mechanisms of </a:t>
            </a:r>
            <a:r>
              <a:rPr lang="en-US" sz="1400" dirty="0" smtClean="0">
                <a:solidFill>
                  <a:srgbClr val="C00000"/>
                </a:solidFill>
                <a:latin typeface="Arial" panose="020B0604020202020204" pitchFamily="34" charset="0"/>
                <a:cs typeface="Arial" panose="020B0604020202020204" pitchFamily="34" charset="0"/>
              </a:rPr>
              <a:t>heavy-ion-induced </a:t>
            </a:r>
            <a:r>
              <a:rPr lang="en-US" sz="1400" dirty="0">
                <a:solidFill>
                  <a:srgbClr val="C00000"/>
                </a:solidFill>
                <a:latin typeface="Arial" panose="020B0604020202020204" pitchFamily="34" charset="0"/>
                <a:cs typeface="Arial" panose="020B0604020202020204" pitchFamily="34" charset="0"/>
              </a:rPr>
              <a:t>reactions </a:t>
            </a:r>
            <a:r>
              <a:rPr lang="en-US" sz="1400" dirty="0" smtClean="0">
                <a:solidFill>
                  <a:srgbClr val="C00000"/>
                </a:solidFill>
                <a:latin typeface="Arial" panose="020B0604020202020204" pitchFamily="34" charset="0"/>
                <a:cs typeface="Arial" panose="020B0604020202020204" pitchFamily="34" charset="0"/>
              </a:rPr>
              <a:t>(fusion-fission, </a:t>
            </a:r>
            <a:r>
              <a:rPr lang="en-US" sz="1400" dirty="0" err="1" smtClean="0">
                <a:solidFill>
                  <a:srgbClr val="C00000"/>
                </a:solidFill>
                <a:latin typeface="Arial" panose="020B0604020202020204" pitchFamily="34" charset="0"/>
                <a:cs typeface="Arial" panose="020B0604020202020204" pitchFamily="34" charset="0"/>
              </a:rPr>
              <a:t>quasifission</a:t>
            </a:r>
            <a:r>
              <a:rPr lang="en-US" sz="1400" dirty="0" smtClean="0">
                <a:solidFill>
                  <a:srgbClr val="C00000"/>
                </a:solidFill>
                <a:latin typeface="Arial" panose="020B0604020202020204" pitchFamily="34" charset="0"/>
                <a:cs typeface="Arial" panose="020B0604020202020204" pitchFamily="34" charset="0"/>
              </a:rPr>
              <a:t>  and deep inelastic processes)</a:t>
            </a:r>
            <a:endParaRPr lang="ru-RU" sz="1400" dirty="0">
              <a:solidFill>
                <a:srgbClr val="C00000"/>
              </a:solidFill>
              <a:latin typeface="Arial" panose="020B0604020202020204" pitchFamily="34" charset="0"/>
              <a:cs typeface="Arial" panose="020B0604020202020204" pitchFamily="34" charset="0"/>
            </a:endParaRPr>
          </a:p>
        </p:txBody>
      </p:sp>
      <p:graphicFrame>
        <p:nvGraphicFramePr>
          <p:cNvPr id="20" name="Таблица 19"/>
          <p:cNvGraphicFramePr>
            <a:graphicFrameLocks noGrp="1"/>
          </p:cNvGraphicFramePr>
          <p:nvPr>
            <p:extLst/>
          </p:nvPr>
        </p:nvGraphicFramePr>
        <p:xfrm>
          <a:off x="5510952" y="3472717"/>
          <a:ext cx="3198151" cy="2236974"/>
        </p:xfrm>
        <a:graphic>
          <a:graphicData uri="http://schemas.openxmlformats.org/drawingml/2006/table">
            <a:tbl>
              <a:tblPr firstRow="1" bandRow="1">
                <a:tableStyleId>{69CF1AB2-1976-4502-BF36-3FF5EA218861}</a:tableStyleId>
              </a:tblPr>
              <a:tblGrid>
                <a:gridCol w="1974016"/>
                <a:gridCol w="1224135"/>
              </a:tblGrid>
              <a:tr h="282889">
                <a:tc>
                  <a:txBody>
                    <a:bodyPr/>
                    <a:lstStyle/>
                    <a:p>
                      <a:r>
                        <a:rPr lang="en-US" sz="1400" b="0" dirty="0" smtClean="0">
                          <a:solidFill>
                            <a:srgbClr val="002060"/>
                          </a:solidFill>
                          <a:latin typeface="Arial" panose="020B0604020202020204" pitchFamily="34" charset="0"/>
                          <a:cs typeface="Arial" panose="020B0604020202020204" pitchFamily="34" charset="0"/>
                        </a:rPr>
                        <a:t>Time resolution </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150-180 </a:t>
                      </a:r>
                      <a:r>
                        <a:rPr lang="en-US" sz="1400" b="0" dirty="0" err="1" smtClean="0">
                          <a:solidFill>
                            <a:srgbClr val="002060"/>
                          </a:solidFill>
                          <a:latin typeface="Arial" panose="020B0604020202020204" pitchFamily="34" charset="0"/>
                          <a:cs typeface="Arial" panose="020B0604020202020204" pitchFamily="34" charset="0"/>
                        </a:rPr>
                        <a:t>ps</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282889">
                <a:tc>
                  <a:txBody>
                    <a:bodyPr/>
                    <a:lstStyle/>
                    <a:p>
                      <a:r>
                        <a:rPr lang="en-US" sz="1400" b="0" dirty="0" err="1" smtClean="0">
                          <a:solidFill>
                            <a:srgbClr val="002060"/>
                          </a:solidFill>
                          <a:latin typeface="Arial" panose="020B0604020202020204" pitchFamily="34" charset="0"/>
                          <a:cs typeface="Arial" panose="020B0604020202020204" pitchFamily="34" charset="0"/>
                        </a:rPr>
                        <a:t>ToF</a:t>
                      </a:r>
                      <a:r>
                        <a:rPr lang="en-US" sz="1400" b="0" dirty="0" smtClean="0">
                          <a:solidFill>
                            <a:srgbClr val="002060"/>
                          </a:solidFill>
                          <a:latin typeface="Arial" panose="020B0604020202020204" pitchFamily="34" charset="0"/>
                          <a:cs typeface="Arial" panose="020B0604020202020204" pitchFamily="34" charset="0"/>
                        </a:rPr>
                        <a:t> base </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10-30 cm</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352935">
                <a:tc>
                  <a:txBody>
                    <a:bodyPr/>
                    <a:lstStyle/>
                    <a:p>
                      <a:r>
                        <a:rPr lang="en-US" sz="1400" b="0" dirty="0" err="1" smtClean="0">
                          <a:solidFill>
                            <a:srgbClr val="002060"/>
                          </a:solidFill>
                          <a:latin typeface="Arial" panose="020B0604020202020204" pitchFamily="34" charset="0"/>
                          <a:cs typeface="Arial" panose="020B0604020202020204" pitchFamily="34" charset="0"/>
                        </a:rPr>
                        <a:t>ToF</a:t>
                      </a:r>
                      <a:r>
                        <a:rPr lang="en-US" sz="1400" b="0" dirty="0" smtClean="0">
                          <a:solidFill>
                            <a:srgbClr val="002060"/>
                          </a:solidFill>
                          <a:latin typeface="Arial" panose="020B0604020202020204" pitchFamily="34" charset="0"/>
                          <a:cs typeface="Arial" panose="020B0604020202020204" pitchFamily="34" charset="0"/>
                        </a:rPr>
                        <a:t> arm rotation range</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r>
                        <a:rPr lang="en-US" sz="1400" b="0" dirty="0" smtClean="0">
                          <a:solidFill>
                            <a:srgbClr val="002060"/>
                          </a:solidFill>
                          <a:latin typeface="Arial" panose="020B0604020202020204" pitchFamily="34" charset="0"/>
                          <a:cs typeface="Arial" panose="020B0604020202020204" pitchFamily="34" charset="0"/>
                        </a:rPr>
                        <a:t>15°-165°</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360040">
                <a:tc>
                  <a:txBody>
                    <a:bodyPr/>
                    <a:lstStyle/>
                    <a:p>
                      <a:r>
                        <a:rPr lang="da-DK" sz="1400" b="0" dirty="0" smtClean="0">
                          <a:solidFill>
                            <a:srgbClr val="002060"/>
                          </a:solidFill>
                          <a:latin typeface="Arial" panose="020B0604020202020204" pitchFamily="34" charset="0"/>
                          <a:cs typeface="Arial" panose="020B0604020202020204" pitchFamily="34" charset="0"/>
                        </a:rPr>
                        <a:t>Solid angle </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400" b="0" dirty="0" smtClean="0">
                          <a:solidFill>
                            <a:srgbClr val="002060"/>
                          </a:solidFill>
                          <a:latin typeface="Arial" panose="020B0604020202020204" pitchFamily="34" charset="0"/>
                          <a:cs typeface="Arial" panose="020B0604020202020204" pitchFamily="34" charset="0"/>
                        </a:rPr>
                        <a:t>100 -200 msr</a:t>
                      </a:r>
                      <a:endParaRPr lang="ru-RU" sz="1400" b="0" dirty="0">
                        <a:solidFill>
                          <a:srgbClr val="002060"/>
                        </a:solidFill>
                        <a:latin typeface="Arial" panose="020B0604020202020204" pitchFamily="34" charset="0"/>
                        <a:cs typeface="Arial" panose="020B0604020202020204" pitchFamily="34" charset="0"/>
                      </a:endParaRPr>
                    </a:p>
                  </a:txBody>
                  <a:tcPr marL="68580" marR="68580"/>
                </a:tc>
              </a:tr>
              <a:tr h="282889">
                <a:tc>
                  <a:txBody>
                    <a:bodyPr/>
                    <a:lstStyle/>
                    <a:p>
                      <a:r>
                        <a:rPr lang="en-US" sz="1400" b="0" dirty="0" smtClean="0">
                          <a:solidFill>
                            <a:srgbClr val="002060"/>
                          </a:solidFill>
                          <a:latin typeface="Arial" panose="020B0604020202020204" pitchFamily="34" charset="0"/>
                          <a:cs typeface="Arial" panose="020B0604020202020204" pitchFamily="34" charset="0"/>
                        </a:rPr>
                        <a:t>Angular resolution</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0.3° </a:t>
                      </a:r>
                    </a:p>
                  </a:txBody>
                  <a:tcPr marL="68580" marR="68580"/>
                </a:tc>
              </a:tr>
              <a:tr h="282889">
                <a:tc>
                  <a:txBody>
                    <a:bodyPr/>
                    <a:lstStyle/>
                    <a:p>
                      <a:r>
                        <a:rPr lang="en-US" sz="1400" b="0" dirty="0" smtClean="0">
                          <a:solidFill>
                            <a:srgbClr val="002060"/>
                          </a:solidFill>
                          <a:latin typeface="Arial" panose="020B0604020202020204" pitchFamily="34" charset="0"/>
                          <a:cs typeface="Arial" panose="020B0604020202020204" pitchFamily="34" charset="0"/>
                        </a:rPr>
                        <a:t>Mass resolution</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2-4 u</a:t>
                      </a:r>
                    </a:p>
                  </a:txBody>
                  <a:tcPr marL="68580" marR="68580"/>
                </a:tc>
              </a:tr>
              <a:tr h="282889">
                <a:tc>
                  <a:txBody>
                    <a:bodyPr/>
                    <a:lstStyle/>
                    <a:p>
                      <a:r>
                        <a:rPr lang="en-US" sz="1400" b="0" dirty="0" smtClean="0">
                          <a:solidFill>
                            <a:srgbClr val="002060"/>
                          </a:solidFill>
                          <a:latin typeface="Arial" panose="020B0604020202020204" pitchFamily="34" charset="0"/>
                          <a:cs typeface="Arial" panose="020B0604020202020204" pitchFamily="34" charset="0"/>
                        </a:rPr>
                        <a:t>Energy resolution</a:t>
                      </a:r>
                      <a:endParaRPr lang="ru-RU" sz="1400" b="0" dirty="0">
                        <a:solidFill>
                          <a:srgbClr val="002060"/>
                        </a:solidFill>
                        <a:latin typeface="Arial" panose="020B0604020202020204" pitchFamily="34" charset="0"/>
                        <a:cs typeface="Arial" panose="020B0604020202020204" pitchFamily="34" charset="0"/>
                      </a:endParaRPr>
                    </a:p>
                  </a:txBody>
                  <a:tcPr marL="68580" marR="6858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dirty="0" smtClean="0">
                          <a:solidFill>
                            <a:srgbClr val="002060"/>
                          </a:solidFill>
                          <a:latin typeface="Arial" panose="020B0604020202020204" pitchFamily="34" charset="0"/>
                          <a:cs typeface="Arial" panose="020B0604020202020204" pitchFamily="34" charset="0"/>
                        </a:rPr>
                        <a:t>1%</a:t>
                      </a:r>
                    </a:p>
                  </a:txBody>
                  <a:tcPr marL="68580" marR="68580"/>
                </a:tc>
              </a:tr>
            </a:tbl>
          </a:graphicData>
        </a:graphic>
      </p:graphicFrame>
      <p:graphicFrame>
        <p:nvGraphicFramePr>
          <p:cNvPr id="14" name="Объект 2"/>
          <p:cNvGraphicFramePr>
            <a:graphicFrameLocks noChangeAspect="1"/>
          </p:cNvGraphicFramePr>
          <p:nvPr>
            <p:extLst/>
          </p:nvPr>
        </p:nvGraphicFramePr>
        <p:xfrm>
          <a:off x="110942" y="553119"/>
          <a:ext cx="2070779" cy="2286140"/>
        </p:xfrm>
        <a:graphic>
          <a:graphicData uri="http://schemas.openxmlformats.org/presentationml/2006/ole">
            <mc:AlternateContent xmlns:mc="http://schemas.openxmlformats.org/markup-compatibility/2006">
              <mc:Choice xmlns:v="urn:schemas-microsoft-com:vml" Requires="v">
                <p:oleObj spid="_x0000_s3076" name="PHOTO-PAINT" r:id="rId3" imgW="5217745" imgH="5760244" progId="CorelPHOTOPAINT.Image.16">
                  <p:embed/>
                </p:oleObj>
              </mc:Choice>
              <mc:Fallback>
                <p:oleObj name="PHOTO-PAINT" r:id="rId3" imgW="5217745" imgH="5760244" progId="CorelPHOTOPAINT.Image.16">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42" y="553119"/>
                        <a:ext cx="2070779" cy="2286140"/>
                      </a:xfrm>
                      <a:prstGeom prst="rect">
                        <a:avLst/>
                      </a:prstGeom>
                      <a:noFill/>
                      <a:ln>
                        <a:noFill/>
                      </a:ln>
                    </p:spPr>
                  </p:pic>
                </p:oleObj>
              </mc:Fallback>
            </mc:AlternateContent>
          </a:graphicData>
        </a:graphic>
      </p:graphicFrame>
      <p:pic>
        <p:nvPicPr>
          <p:cNvPr id="15" name="Рисунок 1"/>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8016" y="2958362"/>
            <a:ext cx="2061440" cy="270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Прямоугольник 15"/>
          <p:cNvSpPr/>
          <p:nvPr/>
        </p:nvSpPr>
        <p:spPr>
          <a:xfrm>
            <a:off x="44415" y="5709692"/>
            <a:ext cx="2237185" cy="276999"/>
          </a:xfrm>
          <a:prstGeom prst="rect">
            <a:avLst/>
          </a:prstGeom>
        </p:spPr>
        <p:txBody>
          <a:bodyPr wrap="square">
            <a:spAutoFit/>
          </a:bodyPr>
          <a:lstStyle/>
          <a:p>
            <a:pPr algn="just"/>
            <a:r>
              <a:rPr lang="en-US" altLang="ru-RU" sz="1200" dirty="0" smtClean="0">
                <a:solidFill>
                  <a:srgbClr val="FF0000"/>
                </a:solidFill>
                <a:latin typeface="Arial" panose="020B0604020202020204" pitchFamily="34" charset="0"/>
                <a:cs typeface="Arial" panose="020B0604020202020204" pitchFamily="34" charset="0"/>
                <a:hlinkClick r:id="rId6"/>
              </a:rPr>
              <a:t>http://aculina.jinr.ru/acc-2.php</a:t>
            </a:r>
            <a:endParaRPr lang="en-US" altLang="ru-RU" sz="1200" dirty="0" smtClean="0">
              <a:solidFill>
                <a:srgbClr val="FF0000"/>
              </a:solidFill>
              <a:latin typeface="Arial" panose="020B0604020202020204" pitchFamily="34" charset="0"/>
              <a:cs typeface="Arial" panose="020B0604020202020204" pitchFamily="34" charset="0"/>
            </a:endParaRPr>
          </a:p>
        </p:txBody>
      </p:sp>
      <p:pic>
        <p:nvPicPr>
          <p:cNvPr id="22" name="Рисунок 2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125275" y="938508"/>
            <a:ext cx="2009214" cy="2136761"/>
          </a:xfrm>
          <a:prstGeom prst="rect">
            <a:avLst/>
          </a:prstGeom>
        </p:spPr>
      </p:pic>
      <p:pic>
        <p:nvPicPr>
          <p:cNvPr id="23" name="Рисунок 22"/>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882079" y="646357"/>
            <a:ext cx="1969044" cy="1476783"/>
          </a:xfrm>
          <a:prstGeom prst="rect">
            <a:avLst/>
          </a:prstGeom>
        </p:spPr>
      </p:pic>
    </p:spTree>
    <p:extLst>
      <p:ext uri="{BB962C8B-B14F-4D97-AF65-F5344CB8AC3E}">
        <p14:creationId xmlns:p14="http://schemas.microsoft.com/office/powerpoint/2010/main" val="32501614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4394636" y="-27384"/>
            <a:ext cx="4719990"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DC-280</a:t>
            </a:r>
            <a:endParaRPr lang="en-US" sz="2800" b="1" dirty="0">
              <a:solidFill>
                <a:srgbClr val="000090"/>
              </a:solidFill>
              <a:latin typeface="Arial" panose="020B0604020202020204" pitchFamily="34" charset="0"/>
              <a:cs typeface="Arial" panose="020B0604020202020204" pitchFamily="34" charset="0"/>
            </a:endParaRPr>
          </a:p>
        </p:txBody>
      </p:sp>
      <p:sp>
        <p:nvSpPr>
          <p:cNvPr id="293945" name="TextBox 1"/>
          <p:cNvSpPr txBox="1">
            <a:spLocks noChangeArrowheads="1"/>
          </p:cNvSpPr>
          <p:nvPr/>
        </p:nvSpPr>
        <p:spPr bwMode="auto">
          <a:xfrm>
            <a:off x="34528" y="3910957"/>
            <a:ext cx="5293437" cy="2451953"/>
          </a:xfrm>
          <a:prstGeom prst="rect">
            <a:avLst/>
          </a:prstGeom>
          <a:noFill/>
          <a:ln w="9525">
            <a:noFill/>
            <a:miter lim="800000"/>
            <a:headEnd/>
            <a:tailEnd/>
          </a:ln>
        </p:spPr>
        <p:txBody>
          <a:bodyPr wrap="none">
            <a:spAutoFit/>
          </a:bodyPr>
          <a:lstStyle/>
          <a:p>
            <a:pPr algn="ctr">
              <a:buClr>
                <a:srgbClr val="FF3300"/>
              </a:buClr>
            </a:pPr>
            <a:r>
              <a:rPr lang="en-US" altLang="ru-RU" sz="1400" dirty="0" smtClean="0">
                <a:solidFill>
                  <a:srgbClr val="C00000"/>
                </a:solidFill>
                <a:latin typeface="Arial" panose="020B0604020202020204" pitchFamily="34" charset="0"/>
                <a:ea typeface="Gungsuh"/>
                <a:cs typeface="Arial" panose="020B0604020202020204" pitchFamily="34" charset="0"/>
              </a:rPr>
              <a:t>Tasks:</a:t>
            </a:r>
            <a:endParaRPr lang="en-US" altLang="ru-RU" sz="1400" dirty="0">
              <a:solidFill>
                <a:srgbClr val="C00000"/>
              </a:solidFill>
              <a:latin typeface="Arial" panose="020B0604020202020204" pitchFamily="34" charset="0"/>
              <a:cs typeface="Arial" panose="020B0604020202020204" pitchFamily="34" charset="0"/>
            </a:endParaRPr>
          </a:p>
          <a:p>
            <a:pPr fontAlgn="base">
              <a:spcBef>
                <a:spcPct val="0"/>
              </a:spcBef>
              <a:spcAft>
                <a:spcPct val="0"/>
              </a:spcAft>
              <a:buClr>
                <a:srgbClr val="FF0000"/>
              </a:buClr>
            </a:pPr>
            <a:r>
              <a:rPr lang="en-US" altLang="ru-RU" sz="1400" b="1" dirty="0">
                <a:solidFill>
                  <a:srgbClr val="000090"/>
                </a:solidFill>
                <a:latin typeface="Arial" panose="020B0604020202020204" pitchFamily="34" charset="0"/>
                <a:cs typeface="Arial" panose="020B0604020202020204" pitchFamily="34" charset="0"/>
              </a:rPr>
              <a:t>Experiments at the extremely low (</a:t>
            </a:r>
            <a:r>
              <a:rPr lang="el-GR" altLang="ru-RU" sz="1400" b="1" dirty="0">
                <a:solidFill>
                  <a:srgbClr val="000090"/>
                </a:solidFill>
                <a:latin typeface="Arial" panose="020B0604020202020204" pitchFamily="34" charset="0"/>
                <a:cs typeface="Arial" panose="020B0604020202020204" pitchFamily="34" charset="0"/>
              </a:rPr>
              <a:t>σ</a:t>
            </a:r>
            <a:r>
              <a:rPr lang="en-US" altLang="ru-RU" sz="1400" b="1" dirty="0">
                <a:solidFill>
                  <a:srgbClr val="000090"/>
                </a:solidFill>
                <a:latin typeface="Arial" panose="020B0604020202020204" pitchFamily="34" charset="0"/>
                <a:cs typeface="Arial" panose="020B0604020202020204" pitchFamily="34" charset="0"/>
              </a:rPr>
              <a:t>&lt;100 fb) cross sections:</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Synthesis of new SHE in reactions with </a:t>
            </a:r>
            <a:r>
              <a:rPr lang="en-US" altLang="ru-RU" sz="1400" baseline="30000" dirty="0">
                <a:solidFill>
                  <a:srgbClr val="000090"/>
                </a:solidFill>
                <a:latin typeface="Arial" panose="020B0604020202020204" pitchFamily="34" charset="0"/>
                <a:cs typeface="Arial" panose="020B0604020202020204" pitchFamily="34" charset="0"/>
              </a:rPr>
              <a:t>50</a:t>
            </a:r>
            <a:r>
              <a:rPr lang="en-US" altLang="ru-RU" sz="1400" dirty="0">
                <a:solidFill>
                  <a:srgbClr val="000090"/>
                </a:solidFill>
                <a:latin typeface="Arial" panose="020B0604020202020204" pitchFamily="34" charset="0"/>
                <a:cs typeface="Arial" panose="020B0604020202020204" pitchFamily="34" charset="0"/>
              </a:rPr>
              <a:t>Ti, </a:t>
            </a:r>
            <a:r>
              <a:rPr lang="en-US" altLang="ru-RU" sz="1400" baseline="30000" dirty="0">
                <a:solidFill>
                  <a:srgbClr val="000090"/>
                </a:solidFill>
                <a:latin typeface="Arial" panose="020B0604020202020204" pitchFamily="34" charset="0"/>
                <a:cs typeface="Arial" panose="020B0604020202020204" pitchFamily="34" charset="0"/>
              </a:rPr>
              <a:t>54</a:t>
            </a:r>
            <a:r>
              <a:rPr lang="en-US" altLang="ru-RU" sz="1400" dirty="0">
                <a:solidFill>
                  <a:srgbClr val="000090"/>
                </a:solidFill>
                <a:latin typeface="Arial" panose="020B0604020202020204" pitchFamily="34" charset="0"/>
                <a:cs typeface="Arial" panose="020B0604020202020204" pitchFamily="34" charset="0"/>
              </a:rPr>
              <a:t>Cr ...;</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Synthesis of new isotopes of SHE;</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Study of decay properties of SHE;</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Study of excitation functions.</a:t>
            </a:r>
          </a:p>
          <a:p>
            <a:pPr fontAlgn="base">
              <a:spcBef>
                <a:spcPts val="1600"/>
              </a:spcBef>
              <a:spcAft>
                <a:spcPct val="0"/>
              </a:spcAft>
              <a:buClr>
                <a:srgbClr val="FF0000"/>
              </a:buClr>
            </a:pPr>
            <a:r>
              <a:rPr lang="en-US" altLang="ru-RU" sz="1400" b="1" dirty="0" smtClean="0">
                <a:solidFill>
                  <a:srgbClr val="000090"/>
                </a:solidFill>
                <a:latin typeface="Arial" panose="020B0604020202020204" pitchFamily="34" charset="0"/>
                <a:cs typeface="Arial" panose="020B0604020202020204" pitchFamily="34" charset="0"/>
              </a:rPr>
              <a:t>Experiments </a:t>
            </a:r>
            <a:r>
              <a:rPr lang="en-US" altLang="ru-RU" sz="1400" b="1" dirty="0">
                <a:solidFill>
                  <a:srgbClr val="000090"/>
                </a:solidFill>
                <a:latin typeface="Arial" panose="020B0604020202020204" pitchFamily="34" charset="0"/>
                <a:cs typeface="Arial" panose="020B0604020202020204" pitchFamily="34" charset="0"/>
              </a:rPr>
              <a:t>requiring high statistics:</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Nuclear spectroscopy of SHE;</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Precise mass measurements;</a:t>
            </a:r>
          </a:p>
          <a:p>
            <a:pPr marL="796925" indent="-339725" fontAlgn="base">
              <a:spcBef>
                <a:spcPct val="0"/>
              </a:spcBef>
              <a:spcAft>
                <a:spcPct val="0"/>
              </a:spcAft>
              <a:buClr>
                <a:srgbClr val="FF0000"/>
              </a:buClr>
              <a:buFont typeface="Arial" panose="020B0604020202020204" pitchFamily="34" charset="0"/>
              <a:buChar char="•"/>
            </a:pPr>
            <a:r>
              <a:rPr lang="en-US" altLang="ru-RU" sz="1400" dirty="0">
                <a:solidFill>
                  <a:srgbClr val="000090"/>
                </a:solidFill>
                <a:latin typeface="Arial" panose="020B0604020202020204" pitchFamily="34" charset="0"/>
                <a:cs typeface="Arial" panose="020B0604020202020204" pitchFamily="34" charset="0"/>
              </a:rPr>
              <a:t>Study of chemical properties of SHE.</a:t>
            </a:r>
          </a:p>
        </p:txBody>
      </p:sp>
      <p:sp>
        <p:nvSpPr>
          <p:cNvPr id="2" name="Прямоугольник 1"/>
          <p:cNvSpPr/>
          <p:nvPr/>
        </p:nvSpPr>
        <p:spPr>
          <a:xfrm>
            <a:off x="4860032" y="382084"/>
            <a:ext cx="3860151"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SUPERHEAVY  ELEMENTS  FACTORY</a:t>
            </a:r>
          </a:p>
        </p:txBody>
      </p:sp>
      <p:sp>
        <p:nvSpPr>
          <p:cNvPr id="7" name="Объект 2"/>
          <p:cNvSpPr txBox="1">
            <a:spLocks/>
          </p:cNvSpPr>
          <p:nvPr/>
        </p:nvSpPr>
        <p:spPr>
          <a:xfrm>
            <a:off x="4499992" y="5013176"/>
            <a:ext cx="4581474" cy="1915745"/>
          </a:xfrm>
          <a:prstGeom prst="rect">
            <a:avLst/>
          </a:prstGeom>
        </p:spPr>
        <p:txBody>
          <a:bodyPr vert="horz" lIns="91440" tIns="45720" rIns="91440" bIns="45720" rtlCol="0" anchorCtr="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Clr>
                <a:srgbClr val="FF3300"/>
              </a:buClr>
              <a:buNone/>
            </a:pPr>
            <a:r>
              <a:rPr lang="en-US" altLang="ru-RU" sz="1400" dirty="0">
                <a:solidFill>
                  <a:srgbClr val="C00000"/>
                </a:solidFill>
                <a:latin typeface="Arial" panose="020B0604020202020204" pitchFamily="34" charset="0"/>
                <a:cs typeface="Arial" panose="020B0604020202020204" pitchFamily="34" charset="0"/>
              </a:rPr>
              <a:t>Main setups:</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Gas-filled recoil separator (</a:t>
            </a:r>
            <a:r>
              <a:rPr lang="en-US" sz="1400" dirty="0" smtClean="0">
                <a:solidFill>
                  <a:srgbClr val="000090"/>
                </a:solidFill>
                <a:latin typeface="Arial" panose="020B0604020202020204" pitchFamily="34" charset="0"/>
                <a:cs typeface="Arial" panose="020B0604020202020204" pitchFamily="34" charset="0"/>
              </a:rPr>
              <a:t>DGFRS-II</a:t>
            </a:r>
            <a:r>
              <a:rPr lang="en-US" altLang="ru-RU" sz="1400" dirty="0" smtClean="0">
                <a:solidFill>
                  <a:srgbClr val="000090"/>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altLang="ru-RU" sz="1400" dirty="0" err="1" smtClean="0">
                <a:solidFill>
                  <a:srgbClr val="000090"/>
                </a:solidFill>
                <a:latin typeface="Arial" panose="020B0604020202020204" pitchFamily="34" charset="0"/>
                <a:cs typeface="Arial" panose="020B0604020202020204" pitchFamily="34" charset="0"/>
              </a:rPr>
              <a:t>Preseparator</a:t>
            </a:r>
            <a:r>
              <a:rPr lang="en-US" altLang="ru-RU" sz="1400" dirty="0" smtClean="0">
                <a:solidFill>
                  <a:srgbClr val="000090"/>
                </a:solidFill>
                <a:latin typeface="Arial" panose="020B0604020202020204" pitchFamily="34" charset="0"/>
                <a:cs typeface="Arial" panose="020B0604020202020204" pitchFamily="34" charset="0"/>
              </a:rPr>
              <a:t> for chemical investigations;</a:t>
            </a:r>
          </a:p>
          <a:p>
            <a:pPr>
              <a:lnSpc>
                <a:spcPct val="100000"/>
              </a:lnSpc>
              <a:spcBef>
                <a:spcPts val="0"/>
              </a:spcBef>
              <a:buClr>
                <a:srgbClr val="FF3300"/>
              </a:buClr>
            </a:pPr>
            <a:r>
              <a:rPr lang="en-US" sz="1400" dirty="0" smtClean="0">
                <a:solidFill>
                  <a:srgbClr val="000090"/>
                </a:solidFill>
                <a:latin typeface="Arial" panose="020B0604020202020204" pitchFamily="34" charset="0"/>
                <a:cs typeface="Arial" panose="020B0604020202020204" pitchFamily="34" charset="0"/>
              </a:rPr>
              <a:t>Separator for Heavy Element Spectroscopy: velocity filter SHELS – </a:t>
            </a:r>
            <a:r>
              <a:rPr lang="en-US" sz="1400" i="1" dirty="0" smtClean="0">
                <a:solidFill>
                  <a:srgbClr val="000090"/>
                </a:solidFill>
                <a:latin typeface="Arial" panose="020B0604020202020204" pitchFamily="34" charset="0"/>
                <a:cs typeface="Arial" panose="020B0604020202020204" pitchFamily="34" charset="0"/>
              </a:rPr>
              <a:t>from U-400</a:t>
            </a:r>
            <a:r>
              <a:rPr lang="en-US" altLang="ru-RU" sz="1400" dirty="0" smtClean="0">
                <a:solidFill>
                  <a:srgbClr val="000090"/>
                </a:solidFill>
                <a:latin typeface="Arial" panose="020B0604020202020204" pitchFamily="34" charset="0"/>
                <a:cs typeface="Arial" panose="020B0604020202020204" pitchFamily="34" charset="0"/>
              </a:rPr>
              <a:t>;</a:t>
            </a:r>
          </a:p>
          <a:p>
            <a:pPr>
              <a:lnSpc>
                <a:spcPct val="100000"/>
              </a:lnSpc>
              <a:spcBef>
                <a:spcPts val="0"/>
              </a:spcBef>
              <a:buClr>
                <a:srgbClr val="FF3300"/>
              </a:buClr>
            </a:pPr>
            <a:r>
              <a:rPr lang="en-US" sz="1400" dirty="0">
                <a:solidFill>
                  <a:srgbClr val="000090"/>
                </a:solidFill>
                <a:latin typeface="Arial" panose="020B0604020202020204" pitchFamily="34" charset="0"/>
                <a:cs typeface="Arial" panose="020B0604020202020204" pitchFamily="34" charset="0"/>
              </a:rPr>
              <a:t>Mass Analyzer of </a:t>
            </a:r>
            <a:r>
              <a:rPr lang="en-US" sz="1400" dirty="0" err="1">
                <a:solidFill>
                  <a:srgbClr val="000090"/>
                </a:solidFill>
                <a:latin typeface="Arial" panose="020B0604020202020204" pitchFamily="34" charset="0"/>
                <a:cs typeface="Arial" panose="020B0604020202020204" pitchFamily="34" charset="0"/>
              </a:rPr>
              <a:t>SuperHeavy</a:t>
            </a:r>
            <a:r>
              <a:rPr lang="en-US" sz="1400" dirty="0">
                <a:solidFill>
                  <a:srgbClr val="000090"/>
                </a:solidFill>
                <a:latin typeface="Arial" panose="020B0604020202020204" pitchFamily="34" charset="0"/>
                <a:cs typeface="Arial" panose="020B0604020202020204" pitchFamily="34" charset="0"/>
              </a:rPr>
              <a:t> Atoms (MASHA</a:t>
            </a:r>
            <a:r>
              <a:rPr lang="en-US" sz="1400" dirty="0" smtClean="0">
                <a:solidFill>
                  <a:srgbClr val="000090"/>
                </a:solidFill>
                <a:latin typeface="Arial" panose="020B0604020202020204" pitchFamily="34" charset="0"/>
                <a:cs typeface="Arial" panose="020B0604020202020204" pitchFamily="34" charset="0"/>
              </a:rPr>
              <a:t>) – </a:t>
            </a:r>
            <a:r>
              <a:rPr lang="en-US" sz="1400" i="1" dirty="0" smtClean="0">
                <a:solidFill>
                  <a:srgbClr val="000090"/>
                </a:solidFill>
                <a:latin typeface="Arial" panose="020B0604020202020204" pitchFamily="34" charset="0"/>
                <a:cs typeface="Arial" panose="020B0604020202020204" pitchFamily="34" charset="0"/>
              </a:rPr>
              <a:t>from</a:t>
            </a:r>
            <a:r>
              <a:rPr lang="en-US" sz="1400" dirty="0" smtClean="0">
                <a:solidFill>
                  <a:srgbClr val="000090"/>
                </a:solidFill>
                <a:latin typeface="Arial" panose="020B0604020202020204" pitchFamily="34" charset="0"/>
                <a:cs typeface="Arial" panose="020B0604020202020204" pitchFamily="34" charset="0"/>
              </a:rPr>
              <a:t> </a:t>
            </a:r>
            <a:r>
              <a:rPr lang="en-US" sz="1400" i="1" dirty="0" smtClean="0">
                <a:solidFill>
                  <a:srgbClr val="000090"/>
                </a:solidFill>
                <a:latin typeface="Arial" panose="020B0604020202020204" pitchFamily="34" charset="0"/>
                <a:cs typeface="Arial" panose="020B0604020202020204" pitchFamily="34" charset="0"/>
              </a:rPr>
              <a:t>U-400M</a:t>
            </a:r>
          </a:p>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Channels reserved for external users</a:t>
            </a:r>
            <a:endParaRPr lang="en-US" altLang="ru-RU" sz="1400" dirty="0">
              <a:solidFill>
                <a:srgbClr val="000090"/>
              </a:solidFill>
              <a:latin typeface="Arial" panose="020B0604020202020204" pitchFamily="34" charset="0"/>
              <a:cs typeface="Arial" panose="020B0604020202020204" pitchFamily="34" charset="0"/>
            </a:endParaRPr>
          </a:p>
        </p:txBody>
      </p:sp>
      <p:graphicFrame>
        <p:nvGraphicFramePr>
          <p:cNvPr id="9" name="Group 58"/>
          <p:cNvGraphicFramePr>
            <a:graphicFrameLocks noGrp="1"/>
          </p:cNvGraphicFramePr>
          <p:nvPr>
            <p:extLst/>
          </p:nvPr>
        </p:nvGraphicFramePr>
        <p:xfrm>
          <a:off x="6516216" y="809310"/>
          <a:ext cx="2541285" cy="4185889"/>
        </p:xfrm>
        <a:graphic>
          <a:graphicData uri="http://schemas.openxmlformats.org/drawingml/2006/table">
            <a:tbl>
              <a:tblPr>
                <a:tableStyleId>{69CF1AB2-1976-4502-BF36-3FF5EA218861}</a:tableStyleId>
              </a:tblPr>
              <a:tblGrid>
                <a:gridCol w="576064"/>
                <a:gridCol w="879334"/>
                <a:gridCol w="1085887"/>
              </a:tblGrid>
              <a:tr h="288580">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Beams (examples)</a:t>
                      </a:r>
                      <a:endParaRPr kumimoji="0" lang="en-US"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L="68600" marR="68600" marT="45734" marB="45734" horzOverflow="overflow"/>
                </a:tc>
                <a:tc hMerge="1">
                  <a:txBody>
                    <a:bodyPr/>
                    <a:lstStyle/>
                    <a:p>
                      <a:endParaRPr lang="ru-RU"/>
                    </a:p>
                  </a:txBody>
                  <a:tcPr/>
                </a:tc>
                <a:tc hMerge="1">
                  <a:txBody>
                    <a:bodyPr/>
                    <a:lstStyle/>
                    <a:p>
                      <a:endParaRPr lang="ru-RU"/>
                    </a:p>
                  </a:txBody>
                  <a:tcPr/>
                </a:tc>
              </a:tr>
              <a:tr h="7315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Ion energy [MeV/A]</a:t>
                      </a:r>
                      <a:endParaRPr kumimoji="0" lang="ru-RU"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Estimated output intensity [</a:t>
                      </a:r>
                      <a:r>
                        <a:rPr kumimoji="0" lang="en-US" sz="1400" b="0" u="none" strike="noStrike" cap="none" normalizeH="0" baseline="0" dirty="0" err="1" smtClean="0">
                          <a:ln>
                            <a:noFill/>
                          </a:ln>
                          <a:solidFill>
                            <a:srgbClr val="C00000"/>
                          </a:solidFill>
                          <a:effectLst/>
                          <a:latin typeface="Arial" panose="020B0604020202020204" pitchFamily="34" charset="0"/>
                          <a:cs typeface="Arial" panose="020B0604020202020204" pitchFamily="34" charset="0"/>
                        </a:rPr>
                        <a:t>pps</a:t>
                      </a:r>
                      <a:r>
                        <a:rPr kumimoji="0" lang="en-US" sz="1400" b="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a:t>
                      </a:r>
                      <a:endPar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600" marR="68600" marT="45734" marB="45734"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Li</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4</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a:t>
                      </a: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O</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8</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40</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Ar</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48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Ca</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631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Cr</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36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58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Fe</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40118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124</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Sn</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6</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401186">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136</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Xe</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6</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14</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r h="236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30000" smtClean="0">
                          <a:ln>
                            <a:noFill/>
                          </a:ln>
                          <a:solidFill>
                            <a:srgbClr val="002060"/>
                          </a:solidFill>
                          <a:effectLst/>
                          <a:latin typeface="Arial" panose="020B0604020202020204" pitchFamily="34" charset="0"/>
                          <a:cs typeface="Arial" panose="020B0604020202020204" pitchFamily="34" charset="0"/>
                        </a:rPr>
                        <a:t>238</a:t>
                      </a:r>
                      <a:r>
                        <a:rPr kumimoji="0" lang="en-US" sz="1400" b="0" i="0" u="none" strike="noStrike" cap="none" normalizeH="0" baseline="0" smtClean="0">
                          <a:ln>
                            <a:noFill/>
                          </a:ln>
                          <a:solidFill>
                            <a:srgbClr val="002060"/>
                          </a:solidFill>
                          <a:effectLst/>
                          <a:latin typeface="Arial" panose="020B0604020202020204" pitchFamily="34" charset="0"/>
                          <a:cs typeface="Arial" panose="020B0604020202020204" pitchFamily="34" charset="0"/>
                        </a:rPr>
                        <a:t>U</a:t>
                      </a: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7</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3" marB="45733"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5×10</a:t>
                      </a:r>
                      <a:r>
                        <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3" marB="45733" horzOverflow="overflow"/>
                </a:tc>
              </a:tr>
            </a:tbl>
          </a:graphicData>
        </a:graphic>
      </p:graphicFrame>
      <p:sp>
        <p:nvSpPr>
          <p:cNvPr id="4" name="Прямоугольник 3"/>
          <p:cNvSpPr/>
          <p:nvPr/>
        </p:nvSpPr>
        <p:spPr>
          <a:xfrm>
            <a:off x="364613" y="3060703"/>
            <a:ext cx="3327962" cy="307777"/>
          </a:xfrm>
          <a:prstGeom prst="rect">
            <a:avLst/>
          </a:prstGeom>
        </p:spPr>
        <p:txBody>
          <a:bodyPr wrap="square">
            <a:spAutoFit/>
          </a:bodyPr>
          <a:lstStyle/>
          <a:p>
            <a:pPr>
              <a:lnSpc>
                <a:spcPct val="100000"/>
              </a:lnSpc>
              <a:spcBef>
                <a:spcPts val="0"/>
              </a:spcBef>
              <a:buClr>
                <a:srgbClr val="FF3300"/>
              </a:buClr>
            </a:pPr>
            <a:r>
              <a:rPr lang="en-US" altLang="ru-RU" sz="1400" dirty="0" smtClean="0">
                <a:solidFill>
                  <a:srgbClr val="000090"/>
                </a:solidFill>
                <a:latin typeface="Arial" panose="020B0604020202020204" pitchFamily="34" charset="0"/>
                <a:cs typeface="Arial" panose="020B0604020202020204" pitchFamily="34" charset="0"/>
              </a:rPr>
              <a:t>Commissioning:</a:t>
            </a:r>
            <a:r>
              <a:rPr lang="en-US" altLang="ru-RU" sz="1400" dirty="0">
                <a:solidFill>
                  <a:srgbClr val="000090"/>
                </a:solidFill>
                <a:latin typeface="Arial" panose="020B0604020202020204" pitchFamily="34" charset="0"/>
                <a:cs typeface="Arial" panose="020B0604020202020204" pitchFamily="34" charset="0"/>
              </a:rPr>
              <a:t>	</a:t>
            </a:r>
            <a:r>
              <a:rPr lang="en-US" altLang="ru-RU" sz="1400" dirty="0" smtClean="0">
                <a:solidFill>
                  <a:srgbClr val="000090"/>
                </a:solidFill>
                <a:latin typeface="Arial" panose="020B0604020202020204" pitchFamily="34" charset="0"/>
                <a:cs typeface="Arial" panose="020B0604020202020204" pitchFamily="34" charset="0"/>
              </a:rPr>
              <a:t>2017 </a:t>
            </a:r>
            <a:r>
              <a:rPr lang="en-US" altLang="ru-RU" sz="1400" dirty="0">
                <a:solidFill>
                  <a:srgbClr val="000090"/>
                </a:solidFill>
                <a:latin typeface="Arial" panose="020B0604020202020204" pitchFamily="34" charset="0"/>
                <a:cs typeface="Arial" panose="020B0604020202020204" pitchFamily="34" charset="0"/>
              </a:rPr>
              <a:t>(plan)</a:t>
            </a:r>
          </a:p>
        </p:txBody>
      </p:sp>
      <p:graphicFrame>
        <p:nvGraphicFramePr>
          <p:cNvPr id="11" name="Group 58"/>
          <p:cNvGraphicFramePr>
            <a:graphicFrameLocks noGrp="1"/>
          </p:cNvGraphicFramePr>
          <p:nvPr>
            <p:extLst/>
          </p:nvPr>
        </p:nvGraphicFramePr>
        <p:xfrm>
          <a:off x="4286700" y="809310"/>
          <a:ext cx="2082531" cy="3118912"/>
        </p:xfrm>
        <a:graphic>
          <a:graphicData uri="http://schemas.openxmlformats.org/drawingml/2006/table">
            <a:tbl>
              <a:tblPr>
                <a:tableStyleId>{69CF1AB2-1976-4502-BF36-3FF5EA218861}</a:tableStyleId>
              </a:tblPr>
              <a:tblGrid>
                <a:gridCol w="1192781"/>
                <a:gridCol w="889750"/>
              </a:tblGrid>
              <a:tr h="384328">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C00000"/>
                          </a:solidFill>
                          <a:latin typeface="Arial" panose="020B0604020202020204" pitchFamily="34" charset="0"/>
                          <a:ea typeface="Gungsuh"/>
                          <a:cs typeface="Arial" panose="020B0604020202020204" pitchFamily="34" charset="0"/>
                        </a:rPr>
                        <a:t>Main parameters</a:t>
                      </a:r>
                      <a:endParaRPr kumimoji="0" lang="en-US" sz="1400" b="0" i="0" u="none" strike="noStrike" cap="none" normalizeH="0" baseline="0" dirty="0" smtClean="0">
                        <a:ln>
                          <a:noFill/>
                        </a:ln>
                        <a:solidFill>
                          <a:schemeClr val="tx1"/>
                        </a:solidFill>
                        <a:effectLst/>
                        <a:latin typeface="Times New Roman" pitchFamily="18" charset="0"/>
                        <a:cs typeface="Times New Roman" panose="02020603050405020304" pitchFamily="18" charset="0"/>
                      </a:endParaRPr>
                    </a:p>
                  </a:txBody>
                  <a:tcPr marL="68600" marR="68600" marT="45734" marB="45734" horzOverflow="overflow"/>
                </a:tc>
                <a:tc hMerge="1">
                  <a:txBody>
                    <a:bodyPr/>
                    <a:lstStyle/>
                    <a:p>
                      <a:endParaRPr lang="ru-RU"/>
                    </a:p>
                  </a:txBody>
                  <a:tcPr/>
                </a:tc>
              </a:tr>
              <a:tr h="56622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Range of energies</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4÷8</a:t>
                      </a:r>
                      <a:r>
                        <a:rPr lang="en-US" sz="1400" b="0" dirty="0" smtClean="0">
                          <a:solidFill>
                            <a:srgbClr val="002060"/>
                          </a:solidFill>
                          <a:latin typeface="Arial" panose="020B0604020202020204" pitchFamily="34" charset="0"/>
                          <a:cs typeface="Arial" panose="020B0604020202020204" pitchFamily="34" charset="0"/>
                        </a:rPr>
                        <a:t> </a:t>
                      </a:r>
                      <a:r>
                        <a:rPr kumimoji="0" lang="en-US" sz="1400" b="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 factor max.</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buClr>
                          <a:srgbClr val="FF3300"/>
                        </a:buClr>
                      </a:pPr>
                      <a:r>
                        <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280</a:t>
                      </a:r>
                    </a:p>
                  </a:txBody>
                  <a:tcPr marL="68600" marR="68600" marT="45734" marB="45734" horzOverflow="overflow"/>
                </a:tc>
              </a:tr>
              <a:tr h="17527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1400" dirty="0" smtClean="0">
                          <a:solidFill>
                            <a:srgbClr val="002060"/>
                          </a:solidFill>
                          <a:latin typeface="Arial" panose="020B0604020202020204" pitchFamily="34" charset="0"/>
                          <a:cs typeface="Arial" panose="020B0604020202020204" pitchFamily="34" charset="0"/>
                        </a:rPr>
                        <a:t>Pole diameter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en-US" sz="1400" dirty="0" smtClean="0">
                          <a:solidFill>
                            <a:srgbClr val="002060"/>
                          </a:solidFill>
                          <a:latin typeface="Arial" panose="020B0604020202020204" pitchFamily="34" charset="0"/>
                          <a:cs typeface="Arial" panose="020B0604020202020204" pitchFamily="34" charset="0"/>
                        </a:rPr>
                        <a:t>4 m</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weight</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dirty="0" smtClean="0">
                          <a:ln>
                            <a:noFill/>
                          </a:ln>
                          <a:solidFill>
                            <a:srgbClr val="002060"/>
                          </a:solidFill>
                          <a:effectLst/>
                          <a:latin typeface="Arial" panose="020B0604020202020204" pitchFamily="34" charset="0"/>
                          <a:cs typeface="Arial" panose="020B0604020202020204" pitchFamily="34" charset="0"/>
                        </a:rPr>
                        <a:t>1000 t</a:t>
                      </a:r>
                      <a:endPar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Magnet power</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kumimoji="0" lang="en-US" sz="140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300 kW</a:t>
                      </a:r>
                    </a:p>
                  </a:txBody>
                  <a:tcPr marL="68600" marR="68600" marT="45734" marB="45734" horzOverflow="overflow"/>
                </a:tc>
              </a:tr>
              <a:tr h="30896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Vacuum</a:t>
                      </a:r>
                      <a:endParaRPr kumimoji="0" lang="en-US" sz="1400" b="0" i="0" u="none" strike="noStrike" cap="none" normalizeH="0" baseline="0" dirty="0" smtClean="0">
                        <a:ln>
                          <a:noFill/>
                        </a:ln>
                        <a:solidFill>
                          <a:srgbClr val="002060"/>
                        </a:solidFill>
                        <a:effectLst/>
                        <a:latin typeface="Times New Roman" pitchFamily="18" charset="0"/>
                        <a:cs typeface="Times New Roman" panose="02020603050405020304" pitchFamily="18" charset="0"/>
                      </a:endParaRPr>
                    </a:p>
                  </a:txBody>
                  <a:tcPr marL="68600" marR="68600" marT="45734" marB="45734" horzOverflow="overflow"/>
                </a:tc>
                <a:tc>
                  <a:txBody>
                    <a:bodyPr/>
                    <a:lstStyle/>
                    <a:p>
                      <a:pPr algn="ctr">
                        <a:lnSpc>
                          <a:spcPct val="100000"/>
                        </a:lnSpc>
                        <a:spcBef>
                          <a:spcPts val="0"/>
                        </a:spcBef>
                        <a:buClr>
                          <a:srgbClr val="FF3300"/>
                        </a:buClr>
                      </a:pPr>
                      <a:r>
                        <a:rPr lang="ru-RU" altLang="ru-RU" sz="1400" dirty="0" smtClean="0">
                          <a:solidFill>
                            <a:srgbClr val="002060"/>
                          </a:solidFill>
                          <a:latin typeface="Arial" panose="020B0604020202020204" pitchFamily="34" charset="0"/>
                          <a:cs typeface="Arial" panose="020B0604020202020204" pitchFamily="34" charset="0"/>
                        </a:rPr>
                        <a:t>10</a:t>
                      </a:r>
                      <a:r>
                        <a:rPr lang="ru-RU" altLang="ru-RU" sz="1400" baseline="30000" dirty="0" smtClean="0">
                          <a:solidFill>
                            <a:srgbClr val="002060"/>
                          </a:solidFill>
                          <a:latin typeface="Arial" panose="020B0604020202020204" pitchFamily="34" charset="0"/>
                          <a:cs typeface="Arial" panose="020B0604020202020204" pitchFamily="34" charset="0"/>
                        </a:rPr>
                        <a:t>-</a:t>
                      </a:r>
                      <a:r>
                        <a:rPr lang="en-US" altLang="ru-RU" sz="1400" baseline="30000" dirty="0" smtClean="0">
                          <a:solidFill>
                            <a:srgbClr val="002060"/>
                          </a:solidFill>
                          <a:latin typeface="Arial" panose="020B0604020202020204" pitchFamily="34" charset="0"/>
                          <a:cs typeface="Arial" panose="020B0604020202020204" pitchFamily="34" charset="0"/>
                        </a:rPr>
                        <a:t>7</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Torr</a:t>
                      </a:r>
                      <a:endParaRPr lang="en-US" altLang="ru-RU" sz="1400" dirty="0">
                        <a:solidFill>
                          <a:srgbClr val="002060"/>
                        </a:solidFill>
                        <a:latin typeface="Arial" panose="020B0604020202020204" pitchFamily="34" charset="0"/>
                        <a:cs typeface="Arial" panose="020B0604020202020204" pitchFamily="34" charset="0"/>
                      </a:endParaRPr>
                    </a:p>
                  </a:txBody>
                  <a:tcPr marL="68600" marR="68600" marT="45734" marB="45734" horzOverflow="overflow"/>
                </a:tc>
              </a:tr>
            </a:tbl>
          </a:graphicData>
        </a:graphic>
      </p:graphicFrame>
      <p:pic>
        <p:nvPicPr>
          <p:cNvPr id="12"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5830" y="382084"/>
            <a:ext cx="3792409" cy="2443920"/>
          </a:xfrm>
          <a:prstGeom prst="rect">
            <a:avLst/>
          </a:prstGeom>
        </p:spPr>
      </p:pic>
    </p:spTree>
    <p:extLst>
      <p:ext uri="{BB962C8B-B14F-4D97-AF65-F5344CB8AC3E}">
        <p14:creationId xmlns:p14="http://schemas.microsoft.com/office/powerpoint/2010/main" val="39150619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4" name="Группа 33"/>
          <p:cNvGrpSpPr/>
          <p:nvPr/>
        </p:nvGrpSpPr>
        <p:grpSpPr>
          <a:xfrm>
            <a:off x="5220072" y="709999"/>
            <a:ext cx="3456384" cy="2093203"/>
            <a:chOff x="5289995" y="645058"/>
            <a:chExt cx="6010855" cy="3367760"/>
          </a:xfrm>
        </p:grpSpPr>
        <p:grpSp>
          <p:nvGrpSpPr>
            <p:cNvPr id="36" name="Группа 35"/>
            <p:cNvGrpSpPr/>
            <p:nvPr/>
          </p:nvGrpSpPr>
          <p:grpSpPr>
            <a:xfrm>
              <a:off x="5289995" y="645058"/>
              <a:ext cx="5932602" cy="3367760"/>
              <a:chOff x="5066914" y="1327937"/>
              <a:chExt cx="7138302" cy="4170192"/>
            </a:xfrm>
          </p:grpSpPr>
          <p:pic>
            <p:nvPicPr>
              <p:cNvPr id="38" name="Image 2"/>
              <p:cNvPicPr>
                <a:picLocks noChangeAspect="1"/>
              </p:cNvPicPr>
              <p:nvPr/>
            </p:nvPicPr>
            <p:blipFill>
              <a:blip r:embed="rId4"/>
              <a:stretch>
                <a:fillRect/>
              </a:stretch>
            </p:blipFill>
            <p:spPr>
              <a:xfrm>
                <a:off x="5066914" y="1364699"/>
                <a:ext cx="7138302" cy="4133430"/>
              </a:xfrm>
              <a:prstGeom prst="rect">
                <a:avLst/>
              </a:prstGeom>
            </p:spPr>
          </p:pic>
          <p:sp>
            <p:nvSpPr>
              <p:cNvPr id="40" name="TextBox 39"/>
              <p:cNvSpPr txBox="1"/>
              <p:nvPr/>
            </p:nvSpPr>
            <p:spPr>
              <a:xfrm>
                <a:off x="7843719" y="1551860"/>
                <a:ext cx="364200" cy="307777"/>
              </a:xfrm>
              <a:prstGeom prst="rect">
                <a:avLst/>
              </a:prstGeom>
              <a:noFill/>
            </p:spPr>
            <p:txBody>
              <a:bodyPr wrap="none" rtlCol="0">
                <a:spAutoFit/>
              </a:bodyPr>
              <a:lstStyle/>
              <a:p>
                <a:r>
                  <a:rPr lang="en-US" sz="1400" i="1" dirty="0" smtClean="0">
                    <a:solidFill>
                      <a:srgbClr val="0000FF"/>
                    </a:solidFill>
                  </a:rPr>
                  <a:t>Q</a:t>
                </a:r>
                <a:r>
                  <a:rPr lang="en-US" sz="1400" baseline="-25000" dirty="0" smtClean="0">
                    <a:solidFill>
                      <a:srgbClr val="0000FF"/>
                    </a:solidFill>
                  </a:rPr>
                  <a:t>1</a:t>
                </a:r>
                <a:endParaRPr lang="ru-RU" sz="1400" baseline="-25000" dirty="0">
                  <a:solidFill>
                    <a:srgbClr val="0000FF"/>
                  </a:solidFill>
                </a:endParaRPr>
              </a:p>
            </p:txBody>
          </p:sp>
          <p:sp>
            <p:nvSpPr>
              <p:cNvPr id="44" name="TextBox 43"/>
              <p:cNvSpPr txBox="1"/>
              <p:nvPr/>
            </p:nvSpPr>
            <p:spPr>
              <a:xfrm>
                <a:off x="10268348" y="2179915"/>
                <a:ext cx="364203" cy="307777"/>
              </a:xfrm>
              <a:prstGeom prst="rect">
                <a:avLst/>
              </a:prstGeom>
              <a:noFill/>
            </p:spPr>
            <p:txBody>
              <a:bodyPr wrap="none" rtlCol="0">
                <a:spAutoFit/>
              </a:bodyPr>
              <a:lstStyle/>
              <a:p>
                <a:r>
                  <a:rPr lang="en-US" sz="1400" i="1" dirty="0" smtClean="0">
                    <a:solidFill>
                      <a:srgbClr val="0000FF"/>
                    </a:solidFill>
                  </a:rPr>
                  <a:t>Q</a:t>
                </a:r>
                <a:r>
                  <a:rPr lang="en-US" sz="1400" baseline="-25000" dirty="0" smtClean="0">
                    <a:solidFill>
                      <a:srgbClr val="0000FF"/>
                    </a:solidFill>
                  </a:rPr>
                  <a:t>2</a:t>
                </a:r>
                <a:endParaRPr lang="ru-RU" sz="1400" baseline="-25000" dirty="0">
                  <a:solidFill>
                    <a:srgbClr val="0000FF"/>
                  </a:solidFill>
                </a:endParaRPr>
              </a:p>
            </p:txBody>
          </p:sp>
          <p:sp>
            <p:nvSpPr>
              <p:cNvPr id="45" name="TextBox 44"/>
              <p:cNvSpPr txBox="1"/>
              <p:nvPr/>
            </p:nvSpPr>
            <p:spPr>
              <a:xfrm>
                <a:off x="10827424" y="2489784"/>
                <a:ext cx="364203" cy="307777"/>
              </a:xfrm>
              <a:prstGeom prst="rect">
                <a:avLst/>
              </a:prstGeom>
              <a:noFill/>
            </p:spPr>
            <p:txBody>
              <a:bodyPr wrap="none" rtlCol="0">
                <a:spAutoFit/>
              </a:bodyPr>
              <a:lstStyle/>
              <a:p>
                <a:r>
                  <a:rPr lang="en-US" sz="1400" i="1" dirty="0" smtClean="0">
                    <a:solidFill>
                      <a:srgbClr val="0000FF"/>
                    </a:solidFill>
                  </a:rPr>
                  <a:t>Q</a:t>
                </a:r>
                <a:r>
                  <a:rPr lang="en-US" sz="1400" baseline="-25000" dirty="0" smtClean="0">
                    <a:solidFill>
                      <a:srgbClr val="0000FF"/>
                    </a:solidFill>
                  </a:rPr>
                  <a:t>3</a:t>
                </a:r>
                <a:endParaRPr lang="ru-RU" sz="1400" baseline="-25000" dirty="0">
                  <a:solidFill>
                    <a:srgbClr val="0000FF"/>
                  </a:solidFill>
                </a:endParaRPr>
              </a:p>
            </p:txBody>
          </p:sp>
          <p:sp>
            <p:nvSpPr>
              <p:cNvPr id="46" name="TextBox 45"/>
              <p:cNvSpPr txBox="1"/>
              <p:nvPr/>
            </p:nvSpPr>
            <p:spPr>
              <a:xfrm>
                <a:off x="9536319" y="1327937"/>
                <a:ext cx="949330" cy="613170"/>
              </a:xfrm>
              <a:prstGeom prst="rect">
                <a:avLst/>
              </a:prstGeom>
              <a:noFill/>
            </p:spPr>
            <p:txBody>
              <a:bodyPr wrap="square" rtlCol="0">
                <a:spAutoFit/>
              </a:bodyPr>
              <a:lstStyle/>
              <a:p>
                <a:r>
                  <a:rPr lang="en-US" sz="1400" i="1" dirty="0" smtClean="0">
                    <a:solidFill>
                      <a:srgbClr val="0000FF"/>
                    </a:solidFill>
                  </a:rPr>
                  <a:t>D</a:t>
                </a:r>
                <a:r>
                  <a:rPr lang="en-US" sz="1400" baseline="-25000" dirty="0" smtClean="0">
                    <a:solidFill>
                      <a:srgbClr val="0000FF"/>
                    </a:solidFill>
                  </a:rPr>
                  <a:t>1</a:t>
                </a:r>
                <a:endParaRPr lang="ru-RU" sz="1400" baseline="-25000" dirty="0">
                  <a:solidFill>
                    <a:srgbClr val="0000FF"/>
                  </a:solidFill>
                </a:endParaRPr>
              </a:p>
            </p:txBody>
          </p:sp>
        </p:grpSp>
        <p:sp>
          <p:nvSpPr>
            <p:cNvPr id="37" name="TextBox 36"/>
            <p:cNvSpPr txBox="1"/>
            <p:nvPr/>
          </p:nvSpPr>
          <p:spPr>
            <a:xfrm>
              <a:off x="10944662" y="1995412"/>
              <a:ext cx="356188" cy="307776"/>
            </a:xfrm>
            <a:prstGeom prst="rect">
              <a:avLst/>
            </a:prstGeom>
            <a:noFill/>
          </p:spPr>
          <p:txBody>
            <a:bodyPr wrap="none" rtlCol="0">
              <a:spAutoFit/>
            </a:bodyPr>
            <a:lstStyle/>
            <a:p>
              <a:r>
                <a:rPr lang="en-US" sz="1400" i="1" dirty="0" smtClean="0">
                  <a:solidFill>
                    <a:srgbClr val="0000FF"/>
                  </a:solidFill>
                </a:rPr>
                <a:t>D</a:t>
              </a:r>
              <a:r>
                <a:rPr lang="en-US" sz="1400" baseline="-25000" dirty="0" smtClean="0">
                  <a:solidFill>
                    <a:srgbClr val="0000FF"/>
                  </a:solidFill>
                </a:rPr>
                <a:t>2</a:t>
              </a:r>
              <a:endParaRPr lang="ru-RU" sz="1400" baseline="-25000" dirty="0">
                <a:solidFill>
                  <a:srgbClr val="0000FF"/>
                </a:solidFill>
              </a:endParaRPr>
            </a:p>
          </p:txBody>
        </p:sp>
      </p:grpSp>
      <p:grpSp>
        <p:nvGrpSpPr>
          <p:cNvPr id="25" name="Группа 24"/>
          <p:cNvGrpSpPr/>
          <p:nvPr/>
        </p:nvGrpSpPr>
        <p:grpSpPr>
          <a:xfrm>
            <a:off x="2820452" y="1059836"/>
            <a:ext cx="2156180" cy="2110655"/>
            <a:chOff x="509048" y="3646317"/>
            <a:chExt cx="2874906" cy="2327966"/>
          </a:xfrm>
        </p:grpSpPr>
        <p:pic>
          <p:nvPicPr>
            <p:cNvPr id="26" name="Picture 2"/>
            <p:cNvPicPr>
              <a:picLocks noChangeAspect="1" noChangeArrowheads="1"/>
            </p:cNvPicPr>
            <p:nvPr/>
          </p:nvPicPr>
          <p:blipFill>
            <a:blip r:embed="rId5" cstate="print"/>
            <a:srcRect/>
            <a:stretch>
              <a:fillRect/>
            </a:stretch>
          </p:blipFill>
          <p:spPr bwMode="auto">
            <a:xfrm>
              <a:off x="509048" y="3648613"/>
              <a:ext cx="2874906" cy="2325670"/>
            </a:xfrm>
            <a:prstGeom prst="rect">
              <a:avLst/>
            </a:prstGeom>
            <a:noFill/>
            <a:ln w="9525">
              <a:noFill/>
              <a:miter lim="800000"/>
              <a:headEnd/>
              <a:tailEnd/>
            </a:ln>
            <a:effectLst/>
          </p:spPr>
        </p:pic>
        <p:sp>
          <p:nvSpPr>
            <p:cNvPr id="27" name="Прямоугольник 26"/>
            <p:cNvSpPr/>
            <p:nvPr/>
          </p:nvSpPr>
          <p:spPr>
            <a:xfrm>
              <a:off x="2047001" y="4870259"/>
              <a:ext cx="705627" cy="400110"/>
            </a:xfrm>
            <a:prstGeom prst="rect">
              <a:avLst/>
            </a:prstGeom>
          </p:spPr>
          <p:txBody>
            <a:bodyPr wrap="square">
              <a:spAutoFit/>
            </a:bodyPr>
            <a:lstStyle/>
            <a:p>
              <a:r>
                <a:rPr lang="en-US" sz="1000" b="1" dirty="0" err="1" smtClean="0">
                  <a:solidFill>
                    <a:srgbClr val="002060"/>
                  </a:solidFill>
                </a:rPr>
                <a:t>DGFRS</a:t>
              </a:r>
              <a:r>
                <a:rPr lang="en-US" sz="1000" b="1" dirty="0" smtClean="0">
                  <a:solidFill>
                    <a:srgbClr val="002060"/>
                  </a:solidFill>
                </a:rPr>
                <a:t>-I</a:t>
              </a:r>
            </a:p>
          </p:txBody>
        </p:sp>
        <p:sp>
          <p:nvSpPr>
            <p:cNvPr id="28" name="Прямоугольник 27"/>
            <p:cNvSpPr/>
            <p:nvPr/>
          </p:nvSpPr>
          <p:spPr>
            <a:xfrm>
              <a:off x="2510492" y="3646317"/>
              <a:ext cx="732330" cy="400110"/>
            </a:xfrm>
            <a:prstGeom prst="rect">
              <a:avLst/>
            </a:prstGeom>
          </p:spPr>
          <p:txBody>
            <a:bodyPr wrap="square">
              <a:spAutoFit/>
            </a:bodyPr>
            <a:lstStyle/>
            <a:p>
              <a:r>
                <a:rPr lang="en-US" sz="1000" b="1" dirty="0" err="1" smtClean="0">
                  <a:solidFill>
                    <a:srgbClr val="C00000"/>
                  </a:solidFill>
                </a:rPr>
                <a:t>DGFRS</a:t>
              </a:r>
              <a:r>
                <a:rPr lang="en-US" sz="1000" b="1" dirty="0" smtClean="0">
                  <a:solidFill>
                    <a:srgbClr val="C00000"/>
                  </a:solidFill>
                </a:rPr>
                <a:t>-II</a:t>
              </a:r>
            </a:p>
          </p:txBody>
        </p:sp>
      </p:grpSp>
      <p:sp>
        <p:nvSpPr>
          <p:cNvPr id="2" name="Прямоугольник 1"/>
          <p:cNvSpPr/>
          <p:nvPr/>
        </p:nvSpPr>
        <p:spPr>
          <a:xfrm>
            <a:off x="107504" y="3717032"/>
            <a:ext cx="4060827" cy="584776"/>
          </a:xfrm>
          <a:prstGeom prst="rect">
            <a:avLst/>
          </a:prstGeom>
        </p:spPr>
        <p:txBody>
          <a:bodyPr wrap="none">
            <a:spAutoFit/>
          </a:bodyPr>
          <a:lstStyle/>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SUPERCONDUCTING PRE-SEPARATOR </a:t>
            </a:r>
          </a:p>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FOR SHE CHEMISTRY</a:t>
            </a:r>
            <a:endParaRPr lang="en-US" altLang="ru-RU" sz="1600" dirty="0">
              <a:solidFill>
                <a:srgbClr val="000090"/>
              </a:solidFill>
              <a:latin typeface="Arial" panose="020B0604020202020204" pitchFamily="34" charset="0"/>
              <a:cs typeface="Arial" panose="020B0604020202020204" pitchFamily="34" charset="0"/>
            </a:endParaRPr>
          </a:p>
        </p:txBody>
      </p:sp>
      <p:graphicFrame>
        <p:nvGraphicFramePr>
          <p:cNvPr id="13" name="Таблица 12"/>
          <p:cNvGraphicFramePr>
            <a:graphicFrameLocks noGrp="1"/>
          </p:cNvGraphicFramePr>
          <p:nvPr>
            <p:extLst/>
          </p:nvPr>
        </p:nvGraphicFramePr>
        <p:xfrm>
          <a:off x="35496" y="548680"/>
          <a:ext cx="2611390" cy="3017520"/>
        </p:xfrm>
        <a:graphic>
          <a:graphicData uri="http://schemas.openxmlformats.org/drawingml/2006/table">
            <a:tbl>
              <a:tblPr firstRow="1" bandRow="1">
                <a:effectLst/>
                <a:tableStyleId>{B301B821-A1FF-4177-AEE7-76D212191A09}</a:tableStyleId>
              </a:tblPr>
              <a:tblGrid>
                <a:gridCol w="1618106"/>
                <a:gridCol w="993284"/>
              </a:tblGrid>
              <a:tr h="260343">
                <a:tc gridSpan="2">
                  <a:txBody>
                    <a:bodyPr/>
                    <a:lstStyle/>
                    <a:p>
                      <a:pPr algn="ctr"/>
                      <a:r>
                        <a:rPr lang="en-US" sz="1200" b="0" i="0" dirty="0" smtClean="0">
                          <a:ln>
                            <a:noFill/>
                          </a:ln>
                          <a:solidFill>
                            <a:srgbClr val="C00000"/>
                          </a:solidFill>
                          <a:latin typeface="Arial" panose="020B0604020202020204" pitchFamily="34" charset="0"/>
                          <a:cs typeface="Arial" panose="020B0604020202020204" pitchFamily="34" charset="0"/>
                        </a:rPr>
                        <a:t>Technical parameters</a:t>
                      </a:r>
                      <a:endParaRPr lang="ru-RU" sz="1200" b="0" i="0" dirty="0">
                        <a:ln>
                          <a:noFill/>
                        </a:ln>
                        <a:solidFill>
                          <a:srgbClr val="C00000"/>
                        </a:solidFill>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433905">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Magnetic configuration</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1" dirty="0" err="1" smtClean="0">
                          <a:ln>
                            <a:noFill/>
                          </a:ln>
                          <a:solidFill>
                            <a:srgbClr val="002060"/>
                          </a:solidFill>
                          <a:effectLst/>
                          <a:latin typeface="Arial" panose="020B0604020202020204" pitchFamily="34" charset="0"/>
                          <a:cs typeface="Arial" panose="020B0604020202020204" pitchFamily="34" charset="0"/>
                        </a:rPr>
                        <a:t>Q</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v</a:t>
                      </a:r>
                      <a:r>
                        <a:rPr lang="en-US" sz="1200" b="0" i="1" dirty="0" err="1"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h</a:t>
                      </a:r>
                      <a:r>
                        <a:rPr lang="en-US" sz="1200" b="0" i="1" dirty="0" err="1" smtClean="0">
                          <a:ln>
                            <a:noFill/>
                          </a:ln>
                          <a:solidFill>
                            <a:srgbClr val="002060"/>
                          </a:solidFill>
                          <a:effectLst/>
                          <a:latin typeface="Arial" panose="020B0604020202020204" pitchFamily="34" charset="0"/>
                          <a:cs typeface="Arial" panose="020B0604020202020204" pitchFamily="34" charset="0"/>
                        </a:rPr>
                        <a:t>Q</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v</a:t>
                      </a:r>
                      <a:r>
                        <a:rPr lang="en-US" sz="1200" b="0" i="1" dirty="0" err="1" smtClean="0">
                          <a:ln>
                            <a:noFill/>
                          </a:ln>
                          <a:solidFill>
                            <a:srgbClr val="002060"/>
                          </a:solidFill>
                          <a:effectLst/>
                          <a:latin typeface="Arial" panose="020B0604020202020204" pitchFamily="34" charset="0"/>
                          <a:cs typeface="Arial" panose="020B0604020202020204" pitchFamily="34" charset="0"/>
                        </a:rPr>
                        <a:t>Q</a:t>
                      </a:r>
                      <a:r>
                        <a:rPr lang="en-US" sz="1200" b="0" i="0" baseline="-25000" dirty="0" err="1" smtClean="0">
                          <a:ln>
                            <a:noFill/>
                          </a:ln>
                          <a:solidFill>
                            <a:srgbClr val="002060"/>
                          </a:solidFill>
                          <a:effectLst/>
                          <a:latin typeface="Arial" panose="020B0604020202020204" pitchFamily="34" charset="0"/>
                          <a:cs typeface="Arial" panose="020B0604020202020204" pitchFamily="34" charset="0"/>
                        </a:rPr>
                        <a:t>h</a:t>
                      </a:r>
                      <a:r>
                        <a:rPr lang="en-US" sz="1200" b="0" i="1" dirty="0" err="1" smtClean="0">
                          <a:ln>
                            <a:noFill/>
                          </a:ln>
                          <a:solidFill>
                            <a:srgbClr val="002060"/>
                          </a:solidFill>
                          <a:effectLst/>
                          <a:latin typeface="Arial" panose="020B0604020202020204" pitchFamily="34" charset="0"/>
                          <a:cs typeface="Arial" panose="020B0604020202020204" pitchFamily="34" charset="0"/>
                        </a:rPr>
                        <a:t>D</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radius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1</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1.8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433905">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Max. magnetic rigidity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1</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3.2 T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angle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1</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30</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radius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2</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1.8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433905">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Max. magnetic rigidity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2</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3.2 T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Bending angle </a:t>
                      </a:r>
                      <a:r>
                        <a:rPr lang="en-US" sz="1200" b="0" i="1" dirty="0" smtClean="0">
                          <a:ln>
                            <a:noFill/>
                          </a:ln>
                          <a:solidFill>
                            <a:srgbClr val="002060"/>
                          </a:solidFill>
                          <a:effectLst/>
                          <a:latin typeface="Arial" panose="020B0604020202020204" pitchFamily="34" charset="0"/>
                          <a:cs typeface="Arial" panose="020B0604020202020204" pitchFamily="34" charset="0"/>
                        </a:rPr>
                        <a:t>D</a:t>
                      </a:r>
                      <a:r>
                        <a:rPr lang="en-US" sz="1200" b="0" i="0" baseline="-25000" dirty="0" smtClean="0">
                          <a:ln>
                            <a:noFill/>
                          </a:ln>
                          <a:solidFill>
                            <a:srgbClr val="002060"/>
                          </a:solidFill>
                          <a:effectLst/>
                          <a:latin typeface="Arial" panose="020B0604020202020204" pitchFamily="34" charset="0"/>
                          <a:cs typeface="Arial" panose="020B0604020202020204" pitchFamily="34" charset="0"/>
                        </a:rPr>
                        <a:t>2</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10</a:t>
                      </a:r>
                      <a:r>
                        <a:rPr lang="en-US" sz="1200" b="0" i="0" baseline="30000" dirty="0" smtClean="0">
                          <a:ln>
                            <a:noFill/>
                          </a:ln>
                          <a:solidFill>
                            <a:srgbClr val="002060"/>
                          </a:solidFill>
                          <a:effectLst/>
                          <a:latin typeface="Arial" panose="020B0604020202020204" pitchFamily="34" charset="0"/>
                          <a:cs typeface="Arial" panose="020B0604020202020204" pitchFamily="34" charset="0"/>
                        </a:rPr>
                        <a:t>o</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260343">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Total length</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7.1 m</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cxnSp>
        <p:nvCxnSpPr>
          <p:cNvPr id="4" name="Соединительная линия уступом 3"/>
          <p:cNvCxnSpPr/>
          <p:nvPr/>
        </p:nvCxnSpPr>
        <p:spPr>
          <a:xfrm flipV="1">
            <a:off x="82738" y="3195686"/>
            <a:ext cx="8920310" cy="488903"/>
          </a:xfrm>
          <a:prstGeom prst="bentConnector3">
            <a:avLst>
              <a:gd name="adj1" fmla="val 51247"/>
            </a:avLst>
          </a:prstGeom>
          <a:ln w="25400"/>
        </p:spPr>
        <p:style>
          <a:lnRef idx="1">
            <a:schemeClr val="accent1"/>
          </a:lnRef>
          <a:fillRef idx="0">
            <a:schemeClr val="accent1"/>
          </a:fillRef>
          <a:effectRef idx="0">
            <a:schemeClr val="accent1"/>
          </a:effectRef>
          <a:fontRef idx="minor">
            <a:schemeClr val="tx1"/>
          </a:fontRef>
        </p:style>
      </p:cxnSp>
      <p:sp>
        <p:nvSpPr>
          <p:cNvPr id="31" name="Прямоугольник 30"/>
          <p:cNvSpPr/>
          <p:nvPr/>
        </p:nvSpPr>
        <p:spPr>
          <a:xfrm>
            <a:off x="2625104" y="358425"/>
            <a:ext cx="2594968" cy="646331"/>
          </a:xfrm>
          <a:prstGeom prst="rect">
            <a:avLst/>
          </a:prstGeom>
        </p:spPr>
        <p:txBody>
          <a:bodyPr wrap="square">
            <a:spAutoFit/>
          </a:bodyPr>
          <a:lstStyle/>
          <a:p>
            <a:r>
              <a:rPr lang="en-US" sz="1200" dirty="0" smtClean="0">
                <a:solidFill>
                  <a:srgbClr val="002060"/>
                </a:solidFill>
                <a:latin typeface="Arial" panose="020B0604020202020204" pitchFamily="34" charset="0"/>
                <a:cs typeface="Arial" panose="020B0604020202020204" pitchFamily="34" charset="0"/>
              </a:rPr>
              <a:t>Simulated yields of Fl isotopes as functions of the PuO</a:t>
            </a:r>
            <a:r>
              <a:rPr lang="en-US" sz="1200" baseline="-25000" dirty="0" smtClean="0">
                <a:solidFill>
                  <a:srgbClr val="002060"/>
                </a:solidFill>
                <a:latin typeface="Arial" panose="020B0604020202020204" pitchFamily="34" charset="0"/>
                <a:cs typeface="Arial" panose="020B0604020202020204" pitchFamily="34" charset="0"/>
              </a:rPr>
              <a:t>2</a:t>
            </a:r>
            <a:r>
              <a:rPr lang="en-US" sz="1200" dirty="0" smtClean="0">
                <a:solidFill>
                  <a:srgbClr val="002060"/>
                </a:solidFill>
                <a:latin typeface="Arial" panose="020B0604020202020204" pitchFamily="34" charset="0"/>
                <a:cs typeface="Arial" panose="020B0604020202020204" pitchFamily="34" charset="0"/>
              </a:rPr>
              <a:t> target thickness for</a:t>
            </a:r>
            <a:r>
              <a:rPr lang="ru-RU" sz="120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the DGFRS-I, II</a:t>
            </a:r>
            <a:endParaRPr lang="ru-RU" sz="1200" dirty="0">
              <a:solidFill>
                <a:srgbClr val="002060"/>
              </a:solidFill>
              <a:latin typeface="Arial" panose="020B0604020202020204" pitchFamily="34" charset="0"/>
              <a:cs typeface="Arial" panose="020B0604020202020204" pitchFamily="34" charset="0"/>
            </a:endParaRPr>
          </a:p>
        </p:txBody>
      </p:sp>
      <p:sp>
        <p:nvSpPr>
          <p:cNvPr id="35" name="Прямоугольник 34"/>
          <p:cNvSpPr/>
          <p:nvPr/>
        </p:nvSpPr>
        <p:spPr>
          <a:xfrm>
            <a:off x="4788024" y="83802"/>
            <a:ext cx="4431960" cy="369332"/>
          </a:xfrm>
          <a:prstGeom prst="rect">
            <a:avLst/>
          </a:prstGeom>
        </p:spPr>
        <p:txBody>
          <a:bodyPr wrap="none">
            <a:spAutoFit/>
          </a:bodyPr>
          <a:lstStyle/>
          <a:p>
            <a:r>
              <a:rPr lang="en-US" altLang="ru-RU" dirty="0">
                <a:solidFill>
                  <a:srgbClr val="C00000"/>
                </a:solidFill>
                <a:latin typeface="Arial" panose="020B0604020202020204" pitchFamily="34" charset="0"/>
                <a:cs typeface="Arial" panose="020B0604020202020204" pitchFamily="34" charset="0"/>
              </a:rPr>
              <a:t>Synthesis and study of superheavy nuclei</a:t>
            </a:r>
            <a:endParaRPr lang="ru-RU" dirty="0">
              <a:solidFill>
                <a:srgbClr val="C00000"/>
              </a:solidFill>
              <a:latin typeface="Arial" panose="020B0604020202020204" pitchFamily="34" charset="0"/>
              <a:cs typeface="Arial" panose="020B0604020202020204" pitchFamily="34" charset="0"/>
            </a:endParaRPr>
          </a:p>
        </p:txBody>
      </p:sp>
      <p:sp>
        <p:nvSpPr>
          <p:cNvPr id="39" name="Прямоугольник 38"/>
          <p:cNvSpPr/>
          <p:nvPr/>
        </p:nvSpPr>
        <p:spPr>
          <a:xfrm>
            <a:off x="35496" y="66110"/>
            <a:ext cx="4577796" cy="338554"/>
          </a:xfrm>
          <a:prstGeom prst="rect">
            <a:avLst/>
          </a:prstGeom>
        </p:spPr>
        <p:txBody>
          <a:bodyPr wrap="none">
            <a:spAutoFit/>
          </a:bodyPr>
          <a:lstStyle/>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GAS-FILLED RECOIL SEPARATOR (</a:t>
            </a:r>
            <a:r>
              <a:rPr lang="en-US" sz="1600" dirty="0" smtClean="0">
                <a:solidFill>
                  <a:srgbClr val="000090"/>
                </a:solidFill>
                <a:latin typeface="Arial" panose="020B0604020202020204" pitchFamily="34" charset="0"/>
                <a:cs typeface="Arial" panose="020B0604020202020204" pitchFamily="34" charset="0"/>
              </a:rPr>
              <a:t>DGFRS-II</a:t>
            </a:r>
            <a:r>
              <a:rPr lang="en-US" altLang="ru-RU" sz="1600" dirty="0" smtClean="0">
                <a:solidFill>
                  <a:srgbClr val="000090"/>
                </a:solidFill>
                <a:latin typeface="Arial" panose="020B0604020202020204" pitchFamily="34" charset="0"/>
                <a:cs typeface="Arial" panose="020B0604020202020204" pitchFamily="34" charset="0"/>
              </a:rPr>
              <a:t>)</a:t>
            </a:r>
            <a:endParaRPr lang="en-US" altLang="ru-RU" sz="1600" dirty="0">
              <a:solidFill>
                <a:srgbClr val="000090"/>
              </a:solidFill>
              <a:latin typeface="Arial" panose="020B0604020202020204" pitchFamily="34" charset="0"/>
              <a:cs typeface="Arial" panose="020B0604020202020204" pitchFamily="34" charset="0"/>
            </a:endParaRPr>
          </a:p>
        </p:txBody>
      </p:sp>
      <p:pic>
        <p:nvPicPr>
          <p:cNvPr id="41" name="Picture 9"/>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444208" y="3429000"/>
            <a:ext cx="2662945" cy="1543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tangle 13"/>
          <p:cNvSpPr>
            <a:spLocks noChangeArrowheads="1"/>
          </p:cNvSpPr>
          <p:nvPr/>
        </p:nvSpPr>
        <p:spPr bwMode="auto">
          <a:xfrm>
            <a:off x="4626967" y="4077072"/>
            <a:ext cx="18938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1 – target box with hot catcher;</a:t>
            </a:r>
          </a:p>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2 – ion source;</a:t>
            </a:r>
          </a:p>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3 – mass </a:t>
            </a:r>
            <a:r>
              <a:rPr lang="en-US" altLang="ru-RU" sz="1200" dirty="0" smtClean="0">
                <a:solidFill>
                  <a:srgbClr val="000090"/>
                </a:solidFill>
                <a:latin typeface="Arial" panose="020B0604020202020204" pitchFamily="34" charset="0"/>
                <a:cs typeface="Arial" panose="020B0604020202020204" pitchFamily="34" charset="0"/>
              </a:rPr>
              <a:t>analyzer</a:t>
            </a:r>
            <a:r>
              <a:rPr lang="en-US" altLang="ru-RU" sz="1200" dirty="0">
                <a:solidFill>
                  <a:srgbClr val="000090"/>
                </a:solidFill>
                <a:latin typeface="Arial" panose="020B0604020202020204" pitchFamily="34" charset="0"/>
                <a:cs typeface="Arial" panose="020B0604020202020204" pitchFamily="34" charset="0"/>
              </a:rPr>
              <a:t>;</a:t>
            </a:r>
          </a:p>
          <a:p>
            <a:pPr eaLnBrk="1" hangingPunct="1">
              <a:spcBef>
                <a:spcPct val="0"/>
              </a:spcBef>
              <a:buFontTx/>
              <a:buNone/>
            </a:pPr>
            <a:r>
              <a:rPr lang="en-US" altLang="ru-RU" sz="1200" dirty="0">
                <a:solidFill>
                  <a:srgbClr val="000090"/>
                </a:solidFill>
                <a:latin typeface="Arial" panose="020B0604020202020204" pitchFamily="34" charset="0"/>
                <a:cs typeface="Arial" panose="020B0604020202020204" pitchFamily="34" charset="0"/>
              </a:rPr>
              <a:t>4 – focal plane detector </a:t>
            </a:r>
            <a:endParaRPr lang="ru-RU" altLang="ru-RU" sz="1200" dirty="0">
              <a:solidFill>
                <a:srgbClr val="000090"/>
              </a:solidFill>
              <a:latin typeface="Arial" panose="020B0604020202020204" pitchFamily="34" charset="0"/>
              <a:cs typeface="Arial" panose="020B0604020202020204" pitchFamily="34" charset="0"/>
            </a:endParaRPr>
          </a:p>
        </p:txBody>
      </p:sp>
      <p:sp>
        <p:nvSpPr>
          <p:cNvPr id="43" name="Прямоугольник 42"/>
          <p:cNvSpPr/>
          <p:nvPr/>
        </p:nvSpPr>
        <p:spPr>
          <a:xfrm>
            <a:off x="4606210" y="3246075"/>
            <a:ext cx="2198038" cy="830997"/>
          </a:xfrm>
          <a:prstGeom prst="rect">
            <a:avLst/>
          </a:prstGeom>
        </p:spPr>
        <p:txBody>
          <a:bodyPr wrap="none">
            <a:spAutoFit/>
          </a:bodyPr>
          <a:lstStyle/>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SEPARATOR MASHA</a:t>
            </a:r>
          </a:p>
          <a:p>
            <a:pPr>
              <a:lnSpc>
                <a:spcPct val="100000"/>
              </a:lnSpc>
              <a:spcBef>
                <a:spcPts val="0"/>
              </a:spcBef>
              <a:buClr>
                <a:srgbClr val="FF3300"/>
              </a:buClr>
            </a:pPr>
            <a:r>
              <a:rPr lang="en-US" altLang="ru-RU" sz="1600" dirty="0" smtClean="0">
                <a:solidFill>
                  <a:srgbClr val="000090"/>
                </a:solidFill>
                <a:latin typeface="Arial" panose="020B0604020202020204" pitchFamily="34" charset="0"/>
                <a:cs typeface="Arial" panose="020B0604020202020204" pitchFamily="34" charset="0"/>
              </a:rPr>
              <a:t>for </a:t>
            </a:r>
            <a:r>
              <a:rPr lang="en-US" sz="1600" dirty="0">
                <a:solidFill>
                  <a:srgbClr val="000090"/>
                </a:solidFill>
                <a:latin typeface="Arial" panose="020B0604020202020204" pitchFamily="34" charset="0"/>
                <a:cs typeface="Arial" panose="020B0604020202020204" pitchFamily="34" charset="0"/>
              </a:rPr>
              <a:t>Mass </a:t>
            </a:r>
            <a:r>
              <a:rPr lang="en-US" sz="1600" dirty="0" smtClean="0">
                <a:solidFill>
                  <a:srgbClr val="000090"/>
                </a:solidFill>
                <a:latin typeface="Arial" panose="020B0604020202020204" pitchFamily="34" charset="0"/>
                <a:cs typeface="Arial" panose="020B0604020202020204" pitchFamily="34" charset="0"/>
              </a:rPr>
              <a:t>Analysis </a:t>
            </a:r>
          </a:p>
          <a:p>
            <a:pPr>
              <a:lnSpc>
                <a:spcPct val="100000"/>
              </a:lnSpc>
              <a:spcBef>
                <a:spcPts val="0"/>
              </a:spcBef>
              <a:buClr>
                <a:srgbClr val="FF3300"/>
              </a:buClr>
            </a:pPr>
            <a:r>
              <a:rPr lang="en-US" sz="1600" dirty="0" smtClean="0">
                <a:solidFill>
                  <a:srgbClr val="000090"/>
                </a:solidFill>
                <a:latin typeface="Arial" panose="020B0604020202020204" pitchFamily="34" charset="0"/>
                <a:cs typeface="Arial" panose="020B0604020202020204" pitchFamily="34" charset="0"/>
              </a:rPr>
              <a:t>of </a:t>
            </a:r>
            <a:r>
              <a:rPr lang="en-US" sz="1600" dirty="0" err="1" smtClean="0">
                <a:solidFill>
                  <a:srgbClr val="000090"/>
                </a:solidFill>
                <a:latin typeface="Arial" panose="020B0604020202020204" pitchFamily="34" charset="0"/>
                <a:cs typeface="Arial" panose="020B0604020202020204" pitchFamily="34" charset="0"/>
              </a:rPr>
              <a:t>SuperHeavy</a:t>
            </a:r>
            <a:r>
              <a:rPr lang="en-US" sz="1600" dirty="0" smtClean="0">
                <a:solidFill>
                  <a:srgbClr val="000090"/>
                </a:solidFill>
                <a:latin typeface="Arial" panose="020B0604020202020204" pitchFamily="34" charset="0"/>
                <a:cs typeface="Arial" panose="020B0604020202020204" pitchFamily="34" charset="0"/>
              </a:rPr>
              <a:t> </a:t>
            </a:r>
            <a:r>
              <a:rPr lang="en-US" sz="1600" dirty="0">
                <a:solidFill>
                  <a:srgbClr val="000090"/>
                </a:solidFill>
                <a:latin typeface="Arial" panose="020B0604020202020204" pitchFamily="34" charset="0"/>
                <a:cs typeface="Arial" panose="020B0604020202020204" pitchFamily="34" charset="0"/>
              </a:rPr>
              <a:t>Atoms </a:t>
            </a:r>
            <a:endParaRPr lang="en-US" altLang="ru-RU" sz="1600" dirty="0">
              <a:solidFill>
                <a:srgbClr val="000090"/>
              </a:solidFill>
              <a:latin typeface="Arial" panose="020B0604020202020204" pitchFamily="34" charset="0"/>
              <a:cs typeface="Arial" panose="020B0604020202020204" pitchFamily="34" charset="0"/>
            </a:endParaRPr>
          </a:p>
        </p:txBody>
      </p:sp>
      <p:cxnSp>
        <p:nvCxnSpPr>
          <p:cNvPr id="48" name="Прямая соединительная линия 47"/>
          <p:cNvCxnSpPr/>
          <p:nvPr/>
        </p:nvCxnSpPr>
        <p:spPr>
          <a:xfrm>
            <a:off x="4648908" y="3453161"/>
            <a:ext cx="6809" cy="3272403"/>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9" name="Прямоугольник 28"/>
          <p:cNvSpPr/>
          <p:nvPr/>
        </p:nvSpPr>
        <p:spPr>
          <a:xfrm>
            <a:off x="63196" y="4505052"/>
            <a:ext cx="1766249" cy="2308324"/>
          </a:xfrm>
          <a:prstGeom prst="rect">
            <a:avLst/>
          </a:prstGeom>
        </p:spPr>
        <p:txBody>
          <a:bodyPr wrap="square">
            <a:spAutoFit/>
          </a:bodyPr>
          <a:lstStyle/>
          <a:p>
            <a:r>
              <a:rPr lang="en-US" sz="1200" dirty="0" smtClean="0">
                <a:solidFill>
                  <a:srgbClr val="C00000"/>
                </a:solidFill>
                <a:latin typeface="Arial" panose="020B0604020202020204" pitchFamily="34" charset="0"/>
                <a:cs typeface="Arial" panose="020B0604020202020204" pitchFamily="34" charset="0"/>
              </a:rPr>
              <a:t>interface </a:t>
            </a:r>
            <a:r>
              <a:rPr lang="en-US" sz="1200" dirty="0">
                <a:solidFill>
                  <a:srgbClr val="C00000"/>
                </a:solidFill>
                <a:latin typeface="Arial" panose="020B0604020202020204" pitchFamily="34" charset="0"/>
                <a:cs typeface="Arial" panose="020B0604020202020204" pitchFamily="34" charset="0"/>
              </a:rPr>
              <a:t>for transport of nuclear reaction products to radiochemical </a:t>
            </a:r>
            <a:r>
              <a:rPr lang="en-US" sz="1200" dirty="0" smtClean="0">
                <a:solidFill>
                  <a:srgbClr val="C00000"/>
                </a:solidFill>
                <a:latin typeface="Arial" panose="020B0604020202020204" pitchFamily="34" charset="0"/>
                <a:cs typeface="Arial" panose="020B0604020202020204" pitchFamily="34" charset="0"/>
              </a:rPr>
              <a:t>setups for </a:t>
            </a:r>
            <a:r>
              <a:rPr lang="en-US" sz="1200" dirty="0">
                <a:solidFill>
                  <a:srgbClr val="C00000"/>
                </a:solidFill>
                <a:latin typeface="Arial" panose="020B0604020202020204" pitchFamily="34" charset="0"/>
                <a:cs typeface="Arial" panose="020B0604020202020204" pitchFamily="34" charset="0"/>
              </a:rPr>
              <a:t>study of the properties of SHE in elementary state and investigations of the behavior of their chemical compounds</a:t>
            </a:r>
            <a:r>
              <a:rPr lang="en-US" sz="1200" dirty="0" smtClean="0">
                <a:solidFill>
                  <a:srgbClr val="C00000"/>
                </a:solidFill>
                <a:latin typeface="Arial" panose="020B0604020202020204" pitchFamily="34" charset="0"/>
                <a:cs typeface="Arial" panose="020B0604020202020204" pitchFamily="34" charset="0"/>
              </a:rPr>
              <a:t>.</a:t>
            </a:r>
          </a:p>
          <a:p>
            <a:endParaRPr lang="en-US" sz="1200" dirty="0">
              <a:solidFill>
                <a:srgbClr val="000090"/>
              </a:solidFill>
              <a:latin typeface="Arial" panose="020B0604020202020204" pitchFamily="34" charset="0"/>
              <a:cs typeface="Arial" panose="020B0604020202020204" pitchFamily="34" charset="0"/>
            </a:endParaRPr>
          </a:p>
          <a:p>
            <a:r>
              <a:rPr lang="en-US" sz="1200" i="1" dirty="0" smtClean="0">
                <a:solidFill>
                  <a:srgbClr val="000090"/>
                </a:solidFill>
                <a:latin typeface="Arial" panose="020B0604020202020204" pitchFamily="34" charset="0"/>
                <a:cs typeface="Arial" panose="020B0604020202020204" pitchFamily="34" charset="0"/>
              </a:rPr>
              <a:t>under design</a:t>
            </a:r>
            <a:endParaRPr lang="ru-RU" sz="1200" i="1" dirty="0">
              <a:solidFill>
                <a:srgbClr val="000090"/>
              </a:solidFill>
              <a:latin typeface="Arial" panose="020B0604020202020204" pitchFamily="34" charset="0"/>
              <a:cs typeface="Arial" panose="020B0604020202020204" pitchFamily="34" charset="0"/>
            </a:endParaRPr>
          </a:p>
        </p:txBody>
      </p:sp>
      <p:graphicFrame>
        <p:nvGraphicFramePr>
          <p:cNvPr id="30" name="Таблица 29"/>
          <p:cNvGraphicFramePr>
            <a:graphicFrameLocks noGrp="1"/>
          </p:cNvGraphicFramePr>
          <p:nvPr>
            <p:extLst/>
          </p:nvPr>
        </p:nvGraphicFramePr>
        <p:xfrm>
          <a:off x="4859936" y="5085184"/>
          <a:ext cx="4143112" cy="1682236"/>
        </p:xfrm>
        <a:graphic>
          <a:graphicData uri="http://schemas.openxmlformats.org/drawingml/2006/table">
            <a:tbl>
              <a:tblPr firstRow="1" bandRow="1">
                <a:effectLst/>
                <a:tableStyleId>{B301B821-A1FF-4177-AEE7-76D212191A09}</a:tableStyleId>
              </a:tblPr>
              <a:tblGrid>
                <a:gridCol w="3031511"/>
                <a:gridCol w="1111601"/>
              </a:tblGrid>
              <a:tr h="306259">
                <a:tc gridSpan="2">
                  <a:txBody>
                    <a:bodyPr/>
                    <a:lstStyle/>
                    <a:p>
                      <a:pPr algn="ctr" eaLnBrk="1" hangingPunct="1">
                        <a:spcBef>
                          <a:spcPct val="0"/>
                        </a:spcBef>
                        <a:buFontTx/>
                        <a:buNone/>
                      </a:pPr>
                      <a:r>
                        <a:rPr lang="en-US" altLang="ru-RU" sz="1200" b="0" dirty="0" smtClean="0">
                          <a:solidFill>
                            <a:srgbClr val="C00000"/>
                          </a:solidFill>
                          <a:latin typeface="Arial" panose="020B0604020202020204" pitchFamily="34" charset="0"/>
                          <a:cs typeface="Arial" panose="020B0604020202020204" pitchFamily="34" charset="0"/>
                        </a:rPr>
                        <a:t>Main parameters</a:t>
                      </a: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2"/>
                    </a:solidFill>
                  </a:tcPr>
                </a:tc>
                <a:tc hMerge="1">
                  <a:txBody>
                    <a:bodyPr/>
                    <a:lstStyle/>
                    <a:p>
                      <a:endParaRPr lang="ru-RU" dirty="0">
                        <a:ln>
                          <a:solidFill>
                            <a:srgbClr val="0070C0"/>
                          </a:solidFill>
                        </a:ln>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Mass </a:t>
                      </a:r>
                      <a:r>
                        <a:rPr lang="en-US" altLang="ru-RU" sz="1200" dirty="0" smtClean="0">
                          <a:solidFill>
                            <a:schemeClr val="accent5">
                              <a:lumMod val="50000"/>
                            </a:schemeClr>
                          </a:solidFill>
                          <a:latin typeface="Arial" panose="020B0604020202020204" pitchFamily="34" charset="0"/>
                          <a:cs typeface="Arial" panose="020B0604020202020204" pitchFamily="34" charset="0"/>
                        </a:rPr>
                        <a:t>resolution</a:t>
                      </a:r>
                      <a:r>
                        <a:rPr lang="en-US" altLang="ru-RU" sz="1200" dirty="0" smtClean="0">
                          <a:solidFill>
                            <a:srgbClr val="002060"/>
                          </a:solidFill>
                          <a:latin typeface="Arial" panose="020B0604020202020204" pitchFamily="34" charset="0"/>
                          <a:cs typeface="Arial" panose="020B0604020202020204" pitchFamily="34" charset="0"/>
                        </a:rPr>
                        <a:t>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altLang="ru-RU" sz="1200" dirty="0" smtClean="0">
                          <a:solidFill>
                            <a:srgbClr val="002060"/>
                          </a:solidFill>
                          <a:latin typeface="Arial" panose="020B0604020202020204" pitchFamily="34" charset="0"/>
                          <a:cs typeface="Arial" panose="020B0604020202020204" pitchFamily="34" charset="0"/>
                        </a:rPr>
                        <a:t>~3000</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Ion source efficiency</a:t>
                      </a:r>
                      <a:r>
                        <a:rPr lang="ru-RU" altLang="ru-RU" sz="1200" dirty="0" smtClean="0">
                          <a:solidFill>
                            <a:srgbClr val="002060"/>
                          </a:solidFill>
                          <a:latin typeface="Arial" panose="020B0604020202020204" pitchFamily="34" charset="0"/>
                          <a:cs typeface="Arial" panose="020B0604020202020204" pitchFamily="34" charset="0"/>
                        </a:rPr>
                        <a:t> </a:t>
                      </a:r>
                      <a:r>
                        <a:rPr lang="en-US" altLang="ru-RU" sz="1200" dirty="0" smtClean="0">
                          <a:solidFill>
                            <a:srgbClr val="002060"/>
                          </a:solidFill>
                          <a:latin typeface="Arial" panose="020B0604020202020204" pitchFamily="34" charset="0"/>
                          <a:cs typeface="Arial" panose="020B0604020202020204" pitchFamily="34" charset="0"/>
                        </a:rPr>
                        <a:t>for noble gas </a:t>
                      </a:r>
                      <a:endParaRPr lang="ru-RU" sz="1200" b="0" i="0" baseline="-25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a:t>
                      </a:r>
                      <a:r>
                        <a:rPr lang="ru-RU" sz="1200" b="0" i="0" dirty="0" smtClean="0">
                          <a:ln>
                            <a:noFill/>
                          </a:ln>
                          <a:solidFill>
                            <a:srgbClr val="002060"/>
                          </a:solidFill>
                          <a:effectLst/>
                          <a:latin typeface="Arial" panose="020B0604020202020204" pitchFamily="34" charset="0"/>
                          <a:cs typeface="Arial" panose="020B0604020202020204" pitchFamily="34" charset="0"/>
                        </a:rPr>
                        <a:t>84 %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Separation efficiency</a:t>
                      </a:r>
                      <a:r>
                        <a:rPr lang="ru-RU" altLang="ru-RU" sz="1200" dirty="0" smtClean="0">
                          <a:solidFill>
                            <a:srgbClr val="002060"/>
                          </a:solidFill>
                          <a:latin typeface="Arial" panose="020B0604020202020204" pitchFamily="34" charset="0"/>
                          <a:cs typeface="Arial" panose="020B0604020202020204" pitchFamily="34" charset="0"/>
                        </a:rPr>
                        <a:t> </a:t>
                      </a:r>
                      <a:r>
                        <a:rPr lang="en-US" altLang="ru-RU" sz="1200" dirty="0" smtClean="0">
                          <a:solidFill>
                            <a:srgbClr val="002060"/>
                          </a:solidFill>
                          <a:latin typeface="Arial" panose="020B0604020202020204" pitchFamily="34" charset="0"/>
                          <a:cs typeface="Arial" panose="020B0604020202020204" pitchFamily="34" charset="0"/>
                        </a:rPr>
                        <a:t>for short-lived mercury isotopes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en-US" sz="1200" b="0" i="0" dirty="0" smtClean="0">
                          <a:ln>
                            <a:noFill/>
                          </a:ln>
                          <a:solidFill>
                            <a:srgbClr val="002060"/>
                          </a:solidFill>
                          <a:effectLst/>
                          <a:latin typeface="Arial" panose="020B0604020202020204" pitchFamily="34" charset="0"/>
                          <a:cs typeface="Arial" panose="020B0604020202020204" pitchFamily="34" charset="0"/>
                        </a:rPr>
                        <a:t>~</a:t>
                      </a:r>
                      <a:r>
                        <a:rPr lang="ru-RU" sz="1200" b="0" i="0" dirty="0" smtClean="0">
                          <a:ln>
                            <a:noFill/>
                          </a:ln>
                          <a:solidFill>
                            <a:srgbClr val="002060"/>
                          </a:solidFill>
                          <a:effectLst/>
                          <a:latin typeface="Arial" panose="020B0604020202020204" pitchFamily="34" charset="0"/>
                          <a:cs typeface="Arial" panose="020B0604020202020204" pitchFamily="34" charset="0"/>
                        </a:rPr>
                        <a:t>7 %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r h="306259">
                <a:tc>
                  <a:txBody>
                    <a:bodyPr/>
                    <a:lstStyle/>
                    <a:p>
                      <a:r>
                        <a:rPr lang="en-US" altLang="ru-RU" sz="1200" dirty="0" smtClean="0">
                          <a:solidFill>
                            <a:srgbClr val="002060"/>
                          </a:solidFill>
                          <a:latin typeface="Arial" panose="020B0604020202020204" pitchFamily="34" charset="0"/>
                          <a:cs typeface="Arial" panose="020B0604020202020204" pitchFamily="34" charset="0"/>
                        </a:rPr>
                        <a:t>Separation time </a:t>
                      </a:r>
                      <a:endParaRPr lang="ru-RU" sz="1200" b="0" i="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r>
                        <a:rPr lang="ru-RU" sz="1200" b="0" i="0" dirty="0" smtClean="0">
                          <a:ln>
                            <a:noFill/>
                          </a:ln>
                          <a:solidFill>
                            <a:srgbClr val="002060"/>
                          </a:solidFill>
                          <a:effectLst/>
                          <a:latin typeface="Arial" panose="020B0604020202020204" pitchFamily="34" charset="0"/>
                          <a:cs typeface="Arial" panose="020B0604020202020204" pitchFamily="34" charset="0"/>
                        </a:rPr>
                        <a:t>1</a:t>
                      </a:r>
                      <a:r>
                        <a:rPr lang="en-US" sz="1200" b="0" i="0" dirty="0" smtClean="0">
                          <a:ln>
                            <a:noFill/>
                          </a:ln>
                          <a:solidFill>
                            <a:srgbClr val="002060"/>
                          </a:solidFill>
                          <a:effectLst/>
                          <a:latin typeface="Arial" panose="020B0604020202020204" pitchFamily="34" charset="0"/>
                          <a:cs typeface="Arial" panose="020B0604020202020204" pitchFamily="34" charset="0"/>
                        </a:rPr>
                        <a:t>.8</a:t>
                      </a:r>
                      <a:r>
                        <a:rPr lang="en-US" sz="1200" b="0" i="0" baseline="0" dirty="0" smtClean="0">
                          <a:ln>
                            <a:noFill/>
                          </a:ln>
                          <a:solidFill>
                            <a:srgbClr val="002060"/>
                          </a:solidFill>
                          <a:effectLst/>
                          <a:latin typeface="Arial" panose="020B0604020202020204" pitchFamily="34" charset="0"/>
                          <a:cs typeface="Arial" panose="020B0604020202020204" pitchFamily="34" charset="0"/>
                        </a:rPr>
                        <a:t> sec</a:t>
                      </a:r>
                      <a:endParaRPr lang="ru-RU" sz="1200" b="0" i="0" baseline="30000" dirty="0">
                        <a:ln>
                          <a:noFill/>
                        </a:ln>
                        <a:solidFill>
                          <a:srgbClr val="002060"/>
                        </a:solidFill>
                        <a:effectLst/>
                        <a:latin typeface="Arial" panose="020B0604020202020204" pitchFamily="34" charset="0"/>
                        <a:cs typeface="Arial" panose="020B0604020202020204" pitchFamily="34" charset="0"/>
                      </a:endParaRPr>
                    </a:p>
                  </a:txBody>
                  <a:tcPr marL="68580" marR="68580">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sp>
        <p:nvSpPr>
          <p:cNvPr id="32" name="Прямоугольник 31"/>
          <p:cNvSpPr/>
          <p:nvPr/>
        </p:nvSpPr>
        <p:spPr>
          <a:xfrm>
            <a:off x="5137649" y="2270915"/>
            <a:ext cx="1767098" cy="646331"/>
          </a:xfrm>
          <a:prstGeom prst="rect">
            <a:avLst/>
          </a:prstGeom>
        </p:spPr>
        <p:txBody>
          <a:bodyPr wrap="square">
            <a:spAutoFit/>
          </a:bodyPr>
          <a:lstStyle/>
          <a:p>
            <a:pPr>
              <a:defRPr/>
            </a:pPr>
            <a:r>
              <a:rPr lang="en-US" sz="1200" dirty="0">
                <a:solidFill>
                  <a:srgbClr val="000090"/>
                </a:solidFill>
                <a:latin typeface="Arial" panose="020B0604020202020204" pitchFamily="34" charset="0"/>
                <a:cs typeface="Arial" panose="020B0604020202020204" pitchFamily="34" charset="0"/>
              </a:rPr>
              <a:t>Si  DSSD  detector</a:t>
            </a:r>
            <a:r>
              <a:rPr lang="en-US" sz="1200" dirty="0" smtClean="0">
                <a:solidFill>
                  <a:srgbClr val="000090"/>
                </a:solidFill>
                <a:latin typeface="Arial" panose="020B0604020202020204" pitchFamily="34" charset="0"/>
                <a:cs typeface="Arial" panose="020B0604020202020204" pitchFamily="34" charset="0"/>
              </a:rPr>
              <a:t>,</a:t>
            </a:r>
          </a:p>
          <a:p>
            <a:pPr>
              <a:defRPr/>
            </a:pPr>
            <a:r>
              <a:rPr lang="en-US" sz="1200" dirty="0" smtClean="0">
                <a:solidFill>
                  <a:srgbClr val="000090"/>
                </a:solidFill>
                <a:latin typeface="Arial" panose="020B0604020202020204" pitchFamily="34" charset="0"/>
                <a:cs typeface="Arial" panose="020B0604020202020204" pitchFamily="34" charset="0"/>
              </a:rPr>
              <a:t> </a:t>
            </a:r>
            <a:r>
              <a:rPr lang="en-US" sz="1200" dirty="0">
                <a:solidFill>
                  <a:srgbClr val="000090"/>
                </a:solidFill>
                <a:latin typeface="Arial" panose="020B0604020202020204" pitchFamily="34" charset="0"/>
                <a:cs typeface="Arial" panose="020B0604020202020204" pitchFamily="34" charset="0"/>
              </a:rPr>
              <a:t>48 x 128 </a:t>
            </a:r>
            <a:r>
              <a:rPr lang="en-US" sz="1200" dirty="0" smtClean="0">
                <a:solidFill>
                  <a:srgbClr val="000090"/>
                </a:solidFill>
                <a:latin typeface="Arial" panose="020B0604020202020204" pitchFamily="34" charset="0"/>
                <a:cs typeface="Arial" panose="020B0604020202020204" pitchFamily="34" charset="0"/>
              </a:rPr>
              <a:t>1-mm strips</a:t>
            </a:r>
            <a:endParaRPr lang="en-US" sz="1200" dirty="0">
              <a:solidFill>
                <a:srgbClr val="000090"/>
              </a:solidFill>
              <a:latin typeface="Arial" panose="020B0604020202020204" pitchFamily="34" charset="0"/>
              <a:cs typeface="Arial" panose="020B0604020202020204" pitchFamily="34" charset="0"/>
            </a:endParaRPr>
          </a:p>
          <a:p>
            <a:pPr>
              <a:defRPr/>
            </a:pPr>
            <a:r>
              <a:rPr lang="en-US" sz="1200" dirty="0">
                <a:solidFill>
                  <a:srgbClr val="000090"/>
                </a:solidFill>
                <a:latin typeface="Arial" panose="020B0604020202020204" pitchFamily="34" charset="0"/>
                <a:cs typeface="Arial" panose="020B0604020202020204" pitchFamily="34" charset="0"/>
              </a:rPr>
              <a:t>Digital electronics</a:t>
            </a:r>
            <a:endParaRPr lang="ru-RU" sz="1200" dirty="0">
              <a:solidFill>
                <a:srgbClr val="000090"/>
              </a:solidFill>
              <a:latin typeface="Arial" panose="020B0604020202020204" pitchFamily="34" charset="0"/>
              <a:cs typeface="Arial" panose="020B0604020202020204" pitchFamily="34" charset="0"/>
            </a:endParaRPr>
          </a:p>
        </p:txBody>
      </p:sp>
      <p:graphicFrame>
        <p:nvGraphicFramePr>
          <p:cNvPr id="33" name="Object 3"/>
          <p:cNvGraphicFramePr>
            <a:graphicFrameLocks noChangeAspect="1"/>
          </p:cNvGraphicFramePr>
          <p:nvPr>
            <p:extLst/>
          </p:nvPr>
        </p:nvGraphicFramePr>
        <p:xfrm>
          <a:off x="1832420" y="4480210"/>
          <a:ext cx="2692438" cy="2004786"/>
        </p:xfrm>
        <a:graphic>
          <a:graphicData uri="http://schemas.openxmlformats.org/presentationml/2006/ole">
            <mc:AlternateContent xmlns:mc="http://schemas.openxmlformats.org/markup-compatibility/2006">
              <mc:Choice xmlns:v="urn:schemas-microsoft-com:vml" Requires="v">
                <p:oleObj spid="_x0000_s4100" name="CorelDRAW" r:id="rId7" imgW="7652160" imgH="5695200" progId="">
                  <p:embed/>
                </p:oleObj>
              </mc:Choice>
              <mc:Fallback>
                <p:oleObj name="CorelDRAW" r:id="rId7" imgW="7652160" imgH="5695200" progId="">
                  <p:embed/>
                  <p:pic>
                    <p:nvPicPr>
                      <p:cNvPr id="0" name=""/>
                      <p:cNvPicPr>
                        <a:picLocks noChangeAspect="1" noChangeArrowheads="1"/>
                      </p:cNvPicPr>
                      <p:nvPr/>
                    </p:nvPicPr>
                    <p:blipFill>
                      <a:blip r:embed="rId8">
                        <a:lum bright="-24000" contrast="12000"/>
                        <a:extLst>
                          <a:ext uri="{28A0092B-C50C-407E-A947-70E740481C1C}">
                            <a14:useLocalDpi xmlns:a14="http://schemas.microsoft.com/office/drawing/2010/main" val="0"/>
                          </a:ext>
                        </a:extLst>
                      </a:blip>
                      <a:srcRect/>
                      <a:stretch>
                        <a:fillRect/>
                      </a:stretch>
                    </p:blipFill>
                    <p:spPr bwMode="auto">
                      <a:xfrm>
                        <a:off x="1832420" y="4480210"/>
                        <a:ext cx="2692438" cy="20047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1281305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2771800" y="0"/>
            <a:ext cx="3672408" cy="523220"/>
          </a:xfrm>
          <a:prstGeom prst="rect">
            <a:avLst/>
          </a:prstGeom>
          <a:noFill/>
          <a:ln w="9525">
            <a:noFill/>
            <a:miter lim="800000"/>
            <a:headEnd/>
            <a:tailEnd/>
          </a:ln>
        </p:spPr>
        <p:txBody>
          <a:bodyPr wrap="square">
            <a:spAutoFit/>
          </a:bodyPr>
          <a:lstStyle/>
          <a:p>
            <a:pPr algn="ctr">
              <a:defRPr/>
            </a:pPr>
            <a:r>
              <a:rPr lang="en-US" sz="2800" b="1" dirty="0" smtClean="0">
                <a:solidFill>
                  <a:srgbClr val="000090"/>
                </a:solidFill>
              </a:rPr>
              <a:t>Injection complex</a:t>
            </a:r>
          </a:p>
        </p:txBody>
      </p:sp>
      <p:sp>
        <p:nvSpPr>
          <p:cNvPr id="14340" name="Номер слайда 13"/>
          <p:cNvSpPr>
            <a:spLocks noGrp="1"/>
          </p:cNvSpPr>
          <p:nvPr>
            <p:ph type="sldNum" sz="quarter" idx="4294967295"/>
          </p:nvPr>
        </p:nvSpPr>
        <p:spPr bwMode="auto">
          <a:xfrm>
            <a:off x="6862010" y="6420889"/>
            <a:ext cx="20574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32" indent="-285744" eaLnBrk="0" hangingPunct="0">
              <a:defRPr>
                <a:solidFill>
                  <a:schemeClr val="tx1"/>
                </a:solidFill>
                <a:latin typeface="Arial" panose="020B0604020202020204" pitchFamily="34" charset="0"/>
                <a:cs typeface="Arial" panose="020B0604020202020204" pitchFamily="34" charset="0"/>
              </a:defRPr>
            </a:lvl2pPr>
            <a:lvl3pPr marL="1142971" indent="-228594" eaLnBrk="0" hangingPunct="0">
              <a:defRPr>
                <a:solidFill>
                  <a:schemeClr val="tx1"/>
                </a:solidFill>
                <a:latin typeface="Arial" panose="020B0604020202020204" pitchFamily="34" charset="0"/>
                <a:cs typeface="Arial" panose="020B0604020202020204" pitchFamily="34" charset="0"/>
              </a:defRPr>
            </a:lvl3pPr>
            <a:lvl4pPr marL="1600160" indent="-228594" eaLnBrk="0" hangingPunct="0">
              <a:defRPr>
                <a:solidFill>
                  <a:schemeClr val="tx1"/>
                </a:solidFill>
                <a:latin typeface="Arial" panose="020B0604020202020204" pitchFamily="34" charset="0"/>
                <a:cs typeface="Arial" panose="020B0604020202020204" pitchFamily="34" charset="0"/>
              </a:defRPr>
            </a:lvl4pPr>
            <a:lvl5pPr marL="2057349" indent="-228594" eaLnBrk="0" hangingPunct="0">
              <a:defRPr>
                <a:solidFill>
                  <a:schemeClr val="tx1"/>
                </a:solidFill>
                <a:latin typeface="Arial" panose="020B0604020202020204" pitchFamily="34" charset="0"/>
                <a:cs typeface="Arial" panose="020B0604020202020204" pitchFamily="34" charset="0"/>
              </a:defRPr>
            </a:lvl5pPr>
            <a:lvl6pPr marL="2514537"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726"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914"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103" indent="-22859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28459D5-F4B0-4C12-B850-E4DC04B5C2A9}" type="slidenum">
              <a:rPr lang="ru-RU" altLang="ru-RU">
                <a:solidFill>
                  <a:srgbClr val="898989"/>
                </a:solidFill>
                <a:latin typeface="Calibri" panose="020F0502020204030204" pitchFamily="34" charset="0"/>
              </a:rPr>
              <a:pPr eaLnBrk="1" hangingPunct="1"/>
              <a:t>2</a:t>
            </a:fld>
            <a:endParaRPr lang="ru-RU" altLang="ru-RU">
              <a:solidFill>
                <a:srgbClr val="898989"/>
              </a:solidFill>
              <a:latin typeface="Calibri" panose="020F0502020204030204" pitchFamily="34" charset="0"/>
            </a:endParaRPr>
          </a:p>
        </p:txBody>
      </p:sp>
      <p:pic>
        <p:nvPicPr>
          <p:cNvPr id="14341" name="Рисунок 9" descr="IMG_9730.jpg"/>
          <p:cNvPicPr>
            <a:picLocks noChangeAspect="1"/>
          </p:cNvPicPr>
          <p:nvPr/>
        </p:nvPicPr>
        <p:blipFill rotWithShape="1">
          <a:blip r:embed="rId3" cstate="email">
            <a:extLst>
              <a:ext uri="{28A0092B-C50C-407E-A947-70E740481C1C}">
                <a14:useLocalDpi xmlns:a14="http://schemas.microsoft.com/office/drawing/2010/main" val="0"/>
              </a:ext>
            </a:extLst>
          </a:blip>
          <a:srcRect l="3600"/>
          <a:stretch/>
        </p:blipFill>
        <p:spPr bwMode="auto">
          <a:xfrm>
            <a:off x="6144865" y="2420888"/>
            <a:ext cx="2984456" cy="2063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G_8227"/>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634047" y="4509120"/>
            <a:ext cx="3348371" cy="2232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154326" y="4495272"/>
            <a:ext cx="3960440" cy="2227748"/>
          </a:xfrm>
          <a:prstGeom prst="rect">
            <a:avLst/>
          </a:prstGeom>
        </p:spPr>
      </p:pic>
      <p:pic>
        <p:nvPicPr>
          <p:cNvPr id="14" name="Picture 12" descr="100_0317"/>
          <p:cNvPicPr>
            <a:picLocks noChangeAspect="1" noChangeArrowheads="1"/>
          </p:cNvPicPr>
          <p:nvPr/>
        </p:nvPicPr>
        <p:blipFill>
          <a:blip r:embed="rId6" cstate="print"/>
          <a:srcRect/>
          <a:stretch>
            <a:fillRect/>
          </a:stretch>
        </p:blipFill>
        <p:spPr bwMode="auto">
          <a:xfrm>
            <a:off x="251520" y="4869160"/>
            <a:ext cx="2267744" cy="1842638"/>
          </a:xfrm>
          <a:prstGeom prst="rect">
            <a:avLst/>
          </a:prstGeom>
          <a:noFill/>
          <a:ln w="9525">
            <a:noFill/>
            <a:miter lim="800000"/>
            <a:headEnd/>
            <a:tailEnd/>
          </a:ln>
        </p:spPr>
      </p:pic>
      <p:sp>
        <p:nvSpPr>
          <p:cNvPr id="15" name="TextBox 2"/>
          <p:cNvSpPr txBox="1">
            <a:spLocks noChangeArrowheads="1"/>
          </p:cNvSpPr>
          <p:nvPr/>
        </p:nvSpPr>
        <p:spPr bwMode="auto">
          <a:xfrm>
            <a:off x="6156176" y="3770456"/>
            <a:ext cx="2808312" cy="738664"/>
          </a:xfrm>
          <a:prstGeom prst="rect">
            <a:avLst/>
          </a:prstGeom>
          <a:noFill/>
          <a:ln w="9525">
            <a:noFill/>
            <a:miter lim="800000"/>
            <a:headEnd/>
            <a:tailEnd/>
          </a:ln>
        </p:spPr>
        <p:txBody>
          <a:bodyPr wrap="square">
            <a:spAutoFit/>
          </a:bodyPr>
          <a:lstStyle/>
          <a:p>
            <a:pPr>
              <a:defRPr/>
            </a:pPr>
            <a:r>
              <a:rPr lang="en-US" sz="1400" dirty="0" smtClean="0">
                <a:solidFill>
                  <a:srgbClr val="FFFFFF"/>
                </a:solidFill>
              </a:rPr>
              <a:t>SPI: new source of </a:t>
            </a:r>
            <a:r>
              <a:rPr lang="en-US" sz="1400" dirty="0" err="1" smtClean="0">
                <a:solidFill>
                  <a:srgbClr val="FFFFFF"/>
                </a:solidFill>
              </a:rPr>
              <a:t>polarised</a:t>
            </a:r>
            <a:r>
              <a:rPr lang="en-US" sz="1400" dirty="0" smtClean="0">
                <a:solidFill>
                  <a:srgbClr val="FFFFFF"/>
                </a:solidFill>
              </a:rPr>
              <a:t> particles &amp; linear accelerator LU-20</a:t>
            </a:r>
            <a:endParaRPr lang="en-US" sz="1400" dirty="0">
              <a:solidFill>
                <a:srgbClr val="FFFFFF"/>
              </a:solidFill>
            </a:endParaRPr>
          </a:p>
        </p:txBody>
      </p:sp>
      <p:sp>
        <p:nvSpPr>
          <p:cNvPr id="16" name="TextBox 2"/>
          <p:cNvSpPr txBox="1">
            <a:spLocks noChangeArrowheads="1"/>
          </p:cNvSpPr>
          <p:nvPr/>
        </p:nvSpPr>
        <p:spPr bwMode="auto">
          <a:xfrm>
            <a:off x="179512" y="6218148"/>
            <a:ext cx="2378665" cy="523220"/>
          </a:xfrm>
          <a:prstGeom prst="rect">
            <a:avLst/>
          </a:prstGeom>
          <a:noFill/>
          <a:ln w="9525">
            <a:noFill/>
            <a:miter lim="800000"/>
            <a:headEnd/>
            <a:tailEnd/>
          </a:ln>
        </p:spPr>
        <p:txBody>
          <a:bodyPr wrap="square">
            <a:spAutoFit/>
          </a:bodyPr>
          <a:lstStyle/>
          <a:p>
            <a:pPr>
              <a:defRPr/>
            </a:pPr>
            <a:r>
              <a:rPr lang="en-US" sz="1400" dirty="0" smtClean="0">
                <a:solidFill>
                  <a:srgbClr val="FFFFFF"/>
                </a:solidFill>
              </a:rPr>
              <a:t>Krion-6T: SC ESIS type heavy ion source</a:t>
            </a:r>
            <a:endParaRPr lang="en-US" sz="1400" dirty="0">
              <a:solidFill>
                <a:srgbClr val="FFFFFF"/>
              </a:solidFill>
            </a:endParaRPr>
          </a:p>
        </p:txBody>
      </p:sp>
      <p:sp>
        <p:nvSpPr>
          <p:cNvPr id="18" name="TextBox 2"/>
          <p:cNvSpPr txBox="1">
            <a:spLocks noChangeArrowheads="1"/>
          </p:cNvSpPr>
          <p:nvPr/>
        </p:nvSpPr>
        <p:spPr bwMode="auto">
          <a:xfrm>
            <a:off x="5254888" y="6218148"/>
            <a:ext cx="3888432" cy="523220"/>
          </a:xfrm>
          <a:prstGeom prst="rect">
            <a:avLst/>
          </a:prstGeom>
          <a:noFill/>
          <a:ln w="9525">
            <a:noFill/>
            <a:miter lim="800000"/>
            <a:headEnd/>
            <a:tailEnd/>
          </a:ln>
        </p:spPr>
        <p:txBody>
          <a:bodyPr wrap="square">
            <a:spAutoFit/>
          </a:bodyPr>
          <a:lstStyle/>
          <a:p>
            <a:pPr>
              <a:defRPr/>
            </a:pPr>
            <a:r>
              <a:rPr lang="en-US" sz="1400" b="1" dirty="0" smtClean="0">
                <a:solidFill>
                  <a:schemeClr val="bg1"/>
                </a:solidFill>
              </a:rPr>
              <a:t>HILac</a:t>
            </a:r>
            <a:r>
              <a:rPr lang="en-US" sz="1400" dirty="0" smtClean="0">
                <a:solidFill>
                  <a:schemeClr val="bg1"/>
                </a:solidFill>
              </a:rPr>
              <a:t>: new unique linear </a:t>
            </a:r>
            <a:r>
              <a:rPr lang="en-US" sz="1400" dirty="0">
                <a:solidFill>
                  <a:schemeClr val="bg1"/>
                </a:solidFill>
              </a:rPr>
              <a:t>accelerator of heavy </a:t>
            </a:r>
            <a:r>
              <a:rPr lang="en-US" sz="1400" dirty="0" smtClean="0">
                <a:solidFill>
                  <a:schemeClr val="bg1"/>
                </a:solidFill>
              </a:rPr>
              <a:t>ions for </a:t>
            </a:r>
            <a:r>
              <a:rPr lang="en-US" sz="1400" dirty="0">
                <a:solidFill>
                  <a:schemeClr val="bg1"/>
                </a:solidFill>
              </a:rPr>
              <a:t>injecting particles into the B</a:t>
            </a:r>
            <a:r>
              <a:rPr lang="en-US" sz="1400" dirty="0" smtClean="0">
                <a:solidFill>
                  <a:schemeClr val="bg1"/>
                </a:solidFill>
              </a:rPr>
              <a:t>ooster</a:t>
            </a:r>
            <a:endParaRPr lang="en-US" sz="1400" dirty="0">
              <a:solidFill>
                <a:schemeClr val="bg1"/>
              </a:solidFill>
            </a:endParaRPr>
          </a:p>
        </p:txBody>
      </p:sp>
      <p:graphicFrame>
        <p:nvGraphicFramePr>
          <p:cNvPr id="17" name="Таблица 22"/>
          <p:cNvGraphicFramePr>
            <a:graphicFrameLocks noGrp="1"/>
          </p:cNvGraphicFramePr>
          <p:nvPr>
            <p:extLst>
              <p:ext uri="{D42A27DB-BD31-4B8C-83A1-F6EECF244321}">
                <p14:modId xmlns:p14="http://schemas.microsoft.com/office/powerpoint/2010/main" val="2013788787"/>
              </p:ext>
            </p:extLst>
          </p:nvPr>
        </p:nvGraphicFramePr>
        <p:xfrm>
          <a:off x="179512" y="2924944"/>
          <a:ext cx="5400600" cy="1584176"/>
        </p:xfrm>
        <a:graphic>
          <a:graphicData uri="http://schemas.openxmlformats.org/drawingml/2006/table">
            <a:tbl>
              <a:tblPr>
                <a:tableStyleId>{5C22544A-7EE6-4342-B048-85BDC9FD1C3A}</a:tableStyleId>
              </a:tblPr>
              <a:tblGrid>
                <a:gridCol w="2448272"/>
                <a:gridCol w="1296144"/>
                <a:gridCol w="1656184"/>
              </a:tblGrid>
              <a:tr h="216024">
                <a:tc>
                  <a:txBody>
                    <a:bodyPr/>
                    <a:lstStyle/>
                    <a:p>
                      <a:pPr algn="l"/>
                      <a:r>
                        <a:rPr lang="en-US" sz="1000" b="0" dirty="0" smtClean="0">
                          <a:solidFill>
                            <a:srgbClr val="000090"/>
                          </a:solidFill>
                          <a:latin typeface="Arial" pitchFamily="34" charset="0"/>
                          <a:cs typeface="Arial" pitchFamily="34" charset="0"/>
                        </a:rPr>
                        <a:t>Linac</a:t>
                      </a:r>
                      <a:endParaRPr lang="ru-RU" sz="1000" b="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LU-20</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HILAC</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0216">
                <a:tc>
                  <a:txBody>
                    <a:bodyPr/>
                    <a:lstStyle/>
                    <a:p>
                      <a:pPr algn="l">
                        <a:spcAft>
                          <a:spcPts val="0"/>
                        </a:spcAft>
                      </a:pPr>
                      <a:r>
                        <a:rPr lang="en-US" sz="1000" dirty="0">
                          <a:solidFill>
                            <a:srgbClr val="000090"/>
                          </a:solidFill>
                          <a:latin typeface="Arial" pitchFamily="34" charset="0"/>
                          <a:ea typeface="Times New Roman"/>
                          <a:cs typeface="Arial" pitchFamily="34" charset="0"/>
                        </a:rPr>
                        <a:t>Acceleration structure (section number)</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RFQ  + Alvarez type</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RFQ (1) + IH DTL (2)</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GB" sz="1000" dirty="0">
                          <a:solidFill>
                            <a:srgbClr val="000090"/>
                          </a:solidFill>
                          <a:latin typeface="Arial" pitchFamily="34" charset="0"/>
                          <a:ea typeface="Times New Roman"/>
                          <a:cs typeface="Arial" pitchFamily="34" charset="0"/>
                        </a:rPr>
                        <a:t>Mass to charge ratio </a:t>
                      </a:r>
                      <a:r>
                        <a:rPr lang="en-US" sz="1000" dirty="0">
                          <a:solidFill>
                            <a:srgbClr val="000090"/>
                          </a:solidFill>
                          <a:latin typeface="Arial" pitchFamily="34" charset="0"/>
                          <a:ea typeface="Times New Roman"/>
                          <a:cs typeface="Arial" pitchFamily="34" charset="0"/>
                        </a:rPr>
                        <a:t>A/Z</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1-3</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1-6</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US" sz="1000" dirty="0">
                          <a:solidFill>
                            <a:srgbClr val="000090"/>
                          </a:solidFill>
                          <a:latin typeface="Arial" pitchFamily="34" charset="0"/>
                          <a:ea typeface="Times New Roman"/>
                          <a:cs typeface="Arial" pitchFamily="34" charset="0"/>
                        </a:rPr>
                        <a:t>Injection energy, </a:t>
                      </a:r>
                      <a:r>
                        <a:rPr lang="en-US" sz="1000" dirty="0" err="1" smtClean="0">
                          <a:solidFill>
                            <a:srgbClr val="000090"/>
                          </a:solidFill>
                          <a:latin typeface="Arial" pitchFamily="34" charset="0"/>
                          <a:ea typeface="Times New Roman"/>
                          <a:cs typeface="Arial" pitchFamily="34" charset="0"/>
                        </a:rPr>
                        <a:t>keV</a:t>
                      </a:r>
                      <a:r>
                        <a:rPr lang="en-US" sz="1000" dirty="0" smtClean="0">
                          <a:solidFill>
                            <a:srgbClr val="000090"/>
                          </a:solidFill>
                          <a:latin typeface="Arial" pitchFamily="34" charset="0"/>
                          <a:ea typeface="Times New Roman"/>
                          <a:cs typeface="Arial" pitchFamily="34" charset="0"/>
                        </a:rPr>
                        <a:t>/</a:t>
                      </a:r>
                      <a:r>
                        <a:rPr lang="en-US" sz="1000" dirty="0" err="1" smtClean="0">
                          <a:solidFill>
                            <a:srgbClr val="000090"/>
                          </a:solidFill>
                          <a:latin typeface="Arial" pitchFamily="34" charset="0"/>
                          <a:ea typeface="Times New Roman"/>
                          <a:cs typeface="Arial" pitchFamily="34" charset="0"/>
                        </a:rPr>
                        <a:t>amu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15</a:t>
                      </a:r>
                      <a:r>
                        <a:rPr lang="ru-RU" sz="1000" dirty="0">
                          <a:solidFill>
                            <a:srgbClr val="000090"/>
                          </a:solidFill>
                          <a:latin typeface="Arial" pitchFamily="34" charset="0"/>
                          <a:ea typeface="Times New Roman"/>
                          <a:cs typeface="Arial" pitchFamily="34" charset="0"/>
                        </a:rPr>
                        <a:t>0 </a:t>
                      </a:r>
                      <a:r>
                        <a:rPr lang="en-US" sz="1000" dirty="0">
                          <a:solidFill>
                            <a:srgbClr val="000090"/>
                          </a:solidFill>
                          <a:latin typeface="Arial" pitchFamily="34" charset="0"/>
                          <a:ea typeface="Times New Roman"/>
                          <a:cs typeface="Arial" pitchFamily="34" charset="0"/>
                        </a:rPr>
                        <a:t>for A/Z </a:t>
                      </a:r>
                      <a:r>
                        <a:rPr lang="en-US" sz="1000" dirty="0" smtClean="0">
                          <a:solidFill>
                            <a:srgbClr val="000090"/>
                          </a:solidFill>
                          <a:latin typeface="Arial" pitchFamily="34" charset="0"/>
                          <a:ea typeface="Times New Roman"/>
                          <a:cs typeface="Arial" pitchFamily="34" charset="0"/>
                        </a:rPr>
                        <a:t>1-3</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17</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US" sz="1000" dirty="0">
                          <a:solidFill>
                            <a:srgbClr val="000090"/>
                          </a:solidFill>
                          <a:latin typeface="Arial" pitchFamily="34" charset="0"/>
                          <a:ea typeface="Times New Roman"/>
                          <a:cs typeface="Arial" pitchFamily="34" charset="0"/>
                        </a:rPr>
                        <a:t>Extraction energy, MeV/</a:t>
                      </a:r>
                      <a:r>
                        <a:rPr lang="en-US" sz="1000" dirty="0" err="1">
                          <a:solidFill>
                            <a:srgbClr val="000090"/>
                          </a:solidFill>
                          <a:latin typeface="Arial" pitchFamily="34" charset="0"/>
                          <a:ea typeface="Times New Roman"/>
                          <a:cs typeface="Arial" pitchFamily="34" charset="0"/>
                        </a:rPr>
                        <a:t>amu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5 (A/Z 1-3)</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smtClean="0">
                          <a:solidFill>
                            <a:srgbClr val="000090"/>
                          </a:solidFill>
                          <a:latin typeface="Arial" pitchFamily="34" charset="0"/>
                          <a:ea typeface="Times New Roman"/>
                          <a:cs typeface="Arial" pitchFamily="34" charset="0"/>
                        </a:rPr>
                        <a:t>3.24 (A/Z </a:t>
                      </a:r>
                      <a:r>
                        <a:rPr lang="en-US" sz="1000" dirty="0">
                          <a:solidFill>
                            <a:srgbClr val="000090"/>
                          </a:solidFill>
                          <a:latin typeface="Arial" pitchFamily="34" charset="0"/>
                          <a:ea typeface="Times New Roman"/>
                          <a:cs typeface="Arial" pitchFamily="34" charset="0"/>
                        </a:rPr>
                        <a:t>= 6)</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GB" sz="1000" dirty="0">
                          <a:solidFill>
                            <a:srgbClr val="000090"/>
                          </a:solidFill>
                          <a:latin typeface="Arial" pitchFamily="34" charset="0"/>
                          <a:ea typeface="Times New Roman"/>
                          <a:cs typeface="Arial" pitchFamily="34" charset="0"/>
                        </a:rPr>
                        <a:t>Input current, </a:t>
                      </a:r>
                      <a:r>
                        <a:rPr lang="en-GB" sz="1000" dirty="0" err="1">
                          <a:solidFill>
                            <a:srgbClr val="000090"/>
                          </a:solidFill>
                          <a:latin typeface="Arial" pitchFamily="34" charset="0"/>
                          <a:ea typeface="Times New Roman"/>
                          <a:cs typeface="Arial" pitchFamily="34" charset="0"/>
                        </a:rPr>
                        <a:t>mA</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up to 20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up to 10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lgn="l">
                        <a:spcAft>
                          <a:spcPts val="0"/>
                        </a:spcAft>
                      </a:pPr>
                      <a:r>
                        <a:rPr lang="en-GB" sz="1000" dirty="0">
                          <a:solidFill>
                            <a:srgbClr val="000090"/>
                          </a:solidFill>
                          <a:latin typeface="Arial" pitchFamily="34" charset="0"/>
                          <a:ea typeface="Times New Roman"/>
                          <a:cs typeface="Arial" pitchFamily="34" charset="0"/>
                        </a:rPr>
                        <a:t>Length, m</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22</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11</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1287651772"/>
              </p:ext>
            </p:extLst>
          </p:nvPr>
        </p:nvGraphicFramePr>
        <p:xfrm>
          <a:off x="179512" y="868744"/>
          <a:ext cx="5400600" cy="1480136"/>
        </p:xfrm>
        <a:graphic>
          <a:graphicData uri="http://schemas.openxmlformats.org/drawingml/2006/table">
            <a:tbl>
              <a:tblPr>
                <a:tableStyleId>{5C22544A-7EE6-4342-B048-85BDC9FD1C3A}</a:tableStyleId>
              </a:tblPr>
              <a:tblGrid>
                <a:gridCol w="1152128"/>
                <a:gridCol w="1080120"/>
                <a:gridCol w="1080120"/>
                <a:gridCol w="1224136"/>
                <a:gridCol w="864096"/>
              </a:tblGrid>
              <a:tr h="269301">
                <a:tc>
                  <a:txBody>
                    <a:bodyPr/>
                    <a:lstStyle/>
                    <a:p>
                      <a:pPr algn="l"/>
                      <a:r>
                        <a:rPr lang="en-US" sz="1000" b="0" dirty="0" smtClean="0">
                          <a:solidFill>
                            <a:srgbClr val="000090"/>
                          </a:solidFill>
                          <a:latin typeface="Arial" pitchFamily="34" charset="0"/>
                          <a:cs typeface="Arial" pitchFamily="34" charset="0"/>
                        </a:rPr>
                        <a:t>Source</a:t>
                      </a:r>
                      <a:endParaRPr lang="ru-RU" sz="1000" b="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KRION-6T</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Laser source</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err="1" smtClean="0">
                          <a:solidFill>
                            <a:srgbClr val="000090"/>
                          </a:solidFill>
                          <a:latin typeface="Arial" pitchFamily="34" charset="0"/>
                          <a:cs typeface="Arial" pitchFamily="34" charset="0"/>
                        </a:rPr>
                        <a:t>Duoplasmotron</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b="1" dirty="0" smtClean="0">
                          <a:solidFill>
                            <a:srgbClr val="000090"/>
                          </a:solidFill>
                          <a:latin typeface="Arial" pitchFamily="34" charset="0"/>
                          <a:cs typeface="Arial" pitchFamily="34" charset="0"/>
                        </a:rPr>
                        <a:t>SPI*)</a:t>
                      </a:r>
                      <a:endParaRPr lang="ru-RU" sz="1000" b="1"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48835">
                <a:tc>
                  <a:txBody>
                    <a:bodyPr/>
                    <a:lstStyle/>
                    <a:p>
                      <a:r>
                        <a:rPr lang="en-US" sz="1000" dirty="0" smtClean="0">
                          <a:solidFill>
                            <a:srgbClr val="000090"/>
                          </a:solidFill>
                          <a:latin typeface="Arial" pitchFamily="34" charset="0"/>
                          <a:cs typeface="Arial" pitchFamily="34" charset="0"/>
                        </a:rPr>
                        <a:t>Particles</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Au </a:t>
                      </a:r>
                      <a:r>
                        <a:rPr lang="en-US" sz="1000" baseline="30000" dirty="0" smtClean="0">
                          <a:solidFill>
                            <a:srgbClr val="000090"/>
                          </a:solidFill>
                          <a:latin typeface="Arial" pitchFamily="34" charset="0"/>
                          <a:cs typeface="Arial" pitchFamily="34" charset="0"/>
                        </a:rPr>
                        <a:t>31+</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Light ions </a:t>
                      </a:r>
                    </a:p>
                    <a:p>
                      <a:pPr algn="ctr"/>
                      <a:r>
                        <a:rPr lang="en-US" sz="1000" dirty="0" smtClean="0">
                          <a:solidFill>
                            <a:srgbClr val="000090"/>
                          </a:solidFill>
                          <a:latin typeface="Arial" pitchFamily="34" charset="0"/>
                          <a:cs typeface="Arial" pitchFamily="34" charset="0"/>
                        </a:rPr>
                        <a:t>up to Mg</a:t>
                      </a:r>
                      <a:r>
                        <a:rPr lang="en-US" sz="1000" baseline="30000" dirty="0" smtClean="0">
                          <a:solidFill>
                            <a:srgbClr val="000090"/>
                          </a:solidFill>
                          <a:latin typeface="Arial" pitchFamily="34" charset="0"/>
                          <a:cs typeface="Arial" pitchFamily="34" charset="0"/>
                        </a:rPr>
                        <a:t>10+</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H</a:t>
                      </a:r>
                      <a:r>
                        <a:rPr lang="en-US" sz="1000" baseline="30000" dirty="0" smtClean="0">
                          <a:solidFill>
                            <a:srgbClr val="000090"/>
                          </a:solidFill>
                          <a:latin typeface="Arial" pitchFamily="34" charset="0"/>
                          <a:cs typeface="Arial" pitchFamily="34" charset="0"/>
                        </a:rPr>
                        <a:t>+</a:t>
                      </a:r>
                      <a:r>
                        <a:rPr lang="en-US" sz="1000" dirty="0" smtClean="0">
                          <a:solidFill>
                            <a:srgbClr val="000090"/>
                          </a:solidFill>
                          <a:latin typeface="Arial" pitchFamily="34" charset="0"/>
                          <a:cs typeface="Arial" pitchFamily="34" charset="0"/>
                        </a:rPr>
                        <a:t>,</a:t>
                      </a:r>
                      <a:r>
                        <a:rPr lang="en-US" sz="1000" baseline="0" dirty="0" smtClean="0">
                          <a:solidFill>
                            <a:srgbClr val="000090"/>
                          </a:solidFill>
                          <a:latin typeface="Arial" pitchFamily="34" charset="0"/>
                          <a:cs typeface="Arial" pitchFamily="34" charset="0"/>
                        </a:rPr>
                        <a:t> D</a:t>
                      </a:r>
                      <a:r>
                        <a:rPr lang="en-US" sz="1000" baseline="30000" dirty="0" smtClean="0">
                          <a:solidFill>
                            <a:srgbClr val="000090"/>
                          </a:solidFill>
                          <a:latin typeface="Arial" pitchFamily="34" charset="0"/>
                          <a:cs typeface="Arial" pitchFamily="34" charset="0"/>
                        </a:rPr>
                        <a:t>+</a:t>
                      </a:r>
                      <a:r>
                        <a:rPr lang="en-US" sz="1000" baseline="0" dirty="0" smtClean="0">
                          <a:solidFill>
                            <a:srgbClr val="000090"/>
                          </a:solidFill>
                          <a:latin typeface="Arial" pitchFamily="34" charset="0"/>
                          <a:cs typeface="Arial" pitchFamily="34" charset="0"/>
                        </a:rPr>
                        <a:t>, He</a:t>
                      </a:r>
                      <a:r>
                        <a:rPr lang="en-US" sz="1000" baseline="30000" dirty="0" smtClean="0">
                          <a:solidFill>
                            <a:srgbClr val="000090"/>
                          </a:solidFill>
                          <a:latin typeface="Arial" pitchFamily="34" charset="0"/>
                          <a:cs typeface="Arial" pitchFamily="34" charset="0"/>
                        </a:rPr>
                        <a:t>2+</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ru-RU" sz="1000" kern="1200" dirty="0" smtClean="0">
                          <a:solidFill>
                            <a:srgbClr val="000090"/>
                          </a:solidFill>
                          <a:latin typeface="+mn-lt"/>
                          <a:ea typeface="+mn-ea"/>
                          <a:cs typeface="+mn-cs"/>
                          <a:sym typeface="Symbol"/>
                        </a:rPr>
                        <a:t></a:t>
                      </a:r>
                      <a:r>
                        <a:rPr lang="en-US" sz="1000" dirty="0" smtClean="0">
                          <a:solidFill>
                            <a:srgbClr val="000090"/>
                          </a:solidFill>
                          <a:latin typeface="Arial" pitchFamily="34" charset="0"/>
                          <a:cs typeface="Arial" pitchFamily="34" charset="0"/>
                        </a:rPr>
                        <a:t>H</a:t>
                      </a:r>
                      <a:r>
                        <a:rPr lang="en-US" sz="1000" baseline="30000" dirty="0" smtClean="0">
                          <a:solidFill>
                            <a:srgbClr val="000090"/>
                          </a:solidFill>
                          <a:latin typeface="Arial" pitchFamily="34" charset="0"/>
                          <a:cs typeface="Arial" pitchFamily="34" charset="0"/>
                        </a:rPr>
                        <a:t>+</a:t>
                      </a:r>
                      <a:r>
                        <a:rPr lang="en-US" sz="1000" dirty="0" smtClean="0">
                          <a:solidFill>
                            <a:srgbClr val="000090"/>
                          </a:solidFill>
                          <a:latin typeface="Arial" pitchFamily="34" charset="0"/>
                          <a:cs typeface="Arial" pitchFamily="34" charset="0"/>
                        </a:rPr>
                        <a:t>, </a:t>
                      </a:r>
                      <a:r>
                        <a:rPr lang="ru-RU" sz="1000" kern="1200" dirty="0" smtClean="0">
                          <a:solidFill>
                            <a:srgbClr val="000090"/>
                          </a:solidFill>
                          <a:latin typeface="+mn-lt"/>
                          <a:ea typeface="+mn-ea"/>
                          <a:cs typeface="+mn-cs"/>
                          <a:sym typeface="Symbol"/>
                        </a:rPr>
                        <a:t></a:t>
                      </a:r>
                      <a:r>
                        <a:rPr lang="en-US" sz="1000" dirty="0" smtClean="0">
                          <a:solidFill>
                            <a:srgbClr val="000090"/>
                          </a:solidFill>
                          <a:latin typeface="Arial" pitchFamily="34" charset="0"/>
                          <a:cs typeface="Arial" pitchFamily="34" charset="0"/>
                        </a:rPr>
                        <a:t>D</a:t>
                      </a:r>
                      <a:r>
                        <a:rPr lang="en-US" sz="1000" baseline="30000" dirty="0" smtClean="0">
                          <a:solidFill>
                            <a:srgbClr val="000090"/>
                          </a:solidFill>
                          <a:latin typeface="Arial" pitchFamily="34" charset="0"/>
                          <a:cs typeface="Arial" pitchFamily="34" charset="0"/>
                        </a:rPr>
                        <a:t>+</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61983">
                <a:tc>
                  <a:txBody>
                    <a:bodyPr/>
                    <a:lstStyle/>
                    <a:p>
                      <a:r>
                        <a:rPr lang="en-US" sz="1000" dirty="0" smtClean="0">
                          <a:solidFill>
                            <a:srgbClr val="000090"/>
                          </a:solidFill>
                          <a:latin typeface="Arial" pitchFamily="34" charset="0"/>
                          <a:cs typeface="Arial" pitchFamily="34" charset="0"/>
                        </a:rPr>
                        <a:t>Particles per cycle</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 2.5</a:t>
                      </a:r>
                      <a:r>
                        <a:rPr lang="en-US" sz="1000" dirty="0" smtClean="0">
                          <a:solidFill>
                            <a:srgbClr val="000090"/>
                          </a:solidFill>
                          <a:latin typeface="Arial" pitchFamily="34" charset="0"/>
                          <a:cs typeface="Arial" pitchFamily="34" charset="0"/>
                          <a:sym typeface="Symbol"/>
                        </a:rPr>
                        <a:t></a:t>
                      </a:r>
                      <a:r>
                        <a:rPr lang="en-US" sz="1000" dirty="0" smtClean="0">
                          <a:solidFill>
                            <a:srgbClr val="000090"/>
                          </a:solidFill>
                          <a:latin typeface="Arial" pitchFamily="34" charset="0"/>
                          <a:cs typeface="Arial" pitchFamily="34" charset="0"/>
                        </a:rPr>
                        <a:t>10</a:t>
                      </a:r>
                      <a:r>
                        <a:rPr lang="en-US" sz="1000" baseline="30000" dirty="0" smtClean="0">
                          <a:solidFill>
                            <a:srgbClr val="000090"/>
                          </a:solidFill>
                          <a:latin typeface="Arial" pitchFamily="34" charset="0"/>
                          <a:cs typeface="Arial" pitchFamily="34" charset="0"/>
                        </a:rPr>
                        <a:t>9</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 10</a:t>
                      </a:r>
                      <a:r>
                        <a:rPr lang="en-US" sz="1000" baseline="30000" dirty="0" smtClean="0">
                          <a:solidFill>
                            <a:srgbClr val="000090"/>
                          </a:solidFill>
                          <a:latin typeface="Arial" pitchFamily="34" charset="0"/>
                          <a:cs typeface="Arial" pitchFamily="34" charset="0"/>
                        </a:rPr>
                        <a:t>11</a:t>
                      </a:r>
                      <a:endParaRPr lang="ru-RU" sz="1000" baseline="30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Н</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rPr>
                        <a:t>+</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 D</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rPr>
                        <a:t>+</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 ~ 5</a:t>
                      </a:r>
                      <a:r>
                        <a:rPr lang="en-US" sz="1000" b="0" dirty="0" smtClean="0">
                          <a:solidFill>
                            <a:srgbClr val="000090"/>
                          </a:solidFill>
                          <a:latin typeface="Arial" pitchFamily="34" charset="0"/>
                          <a:cs typeface="Arial" pitchFamily="34" charset="0"/>
                          <a:sym typeface="Symbol"/>
                        </a:rPr>
                        <a:t></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rPr>
                        <a:t>10</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sym typeface="Symbol" pitchFamily="18" charset="2"/>
                        </a:rPr>
                        <a:t>12</a:t>
                      </a:r>
                      <a:endParaRPr kumimoji="0" lang="ru-RU"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rPr>
                        <a:t>Не</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rPr>
                        <a:t> </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sym typeface="Symbol" pitchFamily="18" charset="2"/>
                        </a:rPr>
                        <a:t>2+</a:t>
                      </a:r>
                      <a:r>
                        <a:rPr kumimoji="0" lang="en-US" sz="1000" b="0" i="0" u="none" strike="noStrike" cap="none" normalizeH="0" baseline="0" dirty="0" smtClean="0">
                          <a:ln>
                            <a:noFill/>
                          </a:ln>
                          <a:solidFill>
                            <a:srgbClr val="000090"/>
                          </a:solidFill>
                          <a:effectLst/>
                          <a:latin typeface="Arial" pitchFamily="34" charset="0"/>
                          <a:ea typeface="Times New Roman" pitchFamily="18" charset="0"/>
                          <a:cs typeface="Arial" pitchFamily="34" charset="0"/>
                          <a:sym typeface="Symbol" pitchFamily="18" charset="2"/>
                        </a:rPr>
                        <a:t> ~ 10</a:t>
                      </a:r>
                      <a:r>
                        <a:rPr kumimoji="0" lang="en-US" sz="1000" b="0" i="0" u="none" strike="noStrike" cap="none" normalizeH="0" baseline="30000" dirty="0" smtClean="0">
                          <a:ln>
                            <a:noFill/>
                          </a:ln>
                          <a:solidFill>
                            <a:srgbClr val="000090"/>
                          </a:solidFill>
                          <a:effectLst/>
                          <a:latin typeface="Arial" pitchFamily="34" charset="0"/>
                          <a:ea typeface="Times New Roman" pitchFamily="18" charset="0"/>
                          <a:cs typeface="Arial" pitchFamily="34" charset="0"/>
                          <a:sym typeface="Symbol" pitchFamily="18" charset="2"/>
                        </a:rPr>
                        <a:t>11</a:t>
                      </a:r>
                      <a:r>
                        <a:rPr kumimoji="0" lang="ru-RU" sz="1000" b="0" i="0" u="none" strike="noStrike" cap="none" normalizeH="0" baseline="0" dirty="0" smtClean="0">
                          <a:ln>
                            <a:noFill/>
                          </a:ln>
                          <a:solidFill>
                            <a:srgbClr val="000090"/>
                          </a:solidFill>
                          <a:effectLst/>
                          <a:latin typeface="Arial" pitchFamily="34" charset="0"/>
                          <a:cs typeface="Arial" pitchFamily="34" charset="0"/>
                          <a:sym typeface="Symbol" pitchFamily="18" charset="2"/>
                        </a:rPr>
                        <a:t> </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5</a:t>
                      </a:r>
                      <a:r>
                        <a:rPr lang="en-US" sz="1000" dirty="0" smtClean="0">
                          <a:solidFill>
                            <a:srgbClr val="000090"/>
                          </a:solidFill>
                          <a:latin typeface="Arial" pitchFamily="34" charset="0"/>
                          <a:cs typeface="Arial" pitchFamily="34" charset="0"/>
                          <a:sym typeface="Symbol"/>
                        </a:rPr>
                        <a:t></a:t>
                      </a:r>
                      <a:r>
                        <a:rPr lang="en-US" sz="1000" dirty="0" smtClean="0">
                          <a:solidFill>
                            <a:srgbClr val="000090"/>
                          </a:solidFill>
                          <a:latin typeface="Arial" pitchFamily="34" charset="0"/>
                          <a:cs typeface="Arial" pitchFamily="34" charset="0"/>
                        </a:rPr>
                        <a:t>10</a:t>
                      </a:r>
                      <a:r>
                        <a:rPr lang="en-US" sz="1000" baseline="30000" dirty="0" smtClean="0">
                          <a:solidFill>
                            <a:srgbClr val="000090"/>
                          </a:solidFill>
                          <a:latin typeface="Arial" pitchFamily="34" charset="0"/>
                          <a:cs typeface="Arial" pitchFamily="34" charset="0"/>
                        </a:rPr>
                        <a:t>11</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25784">
                <a:tc>
                  <a:txBody>
                    <a:bodyPr/>
                    <a:lstStyle/>
                    <a:p>
                      <a:r>
                        <a:rPr lang="en-US" sz="1000" dirty="0" smtClean="0">
                          <a:solidFill>
                            <a:srgbClr val="000090"/>
                          </a:solidFill>
                          <a:latin typeface="Arial" pitchFamily="34" charset="0"/>
                          <a:cs typeface="Arial" pitchFamily="34" charset="0"/>
                        </a:rPr>
                        <a:t>Repetition,</a:t>
                      </a:r>
                      <a:r>
                        <a:rPr lang="en-US" sz="1000" baseline="0" dirty="0" smtClean="0">
                          <a:solidFill>
                            <a:srgbClr val="000090"/>
                          </a:solidFill>
                          <a:latin typeface="Arial" pitchFamily="34" charset="0"/>
                          <a:cs typeface="Arial" pitchFamily="34" charset="0"/>
                        </a:rPr>
                        <a:t> Hz</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10</a:t>
                      </a:r>
                    </a:p>
                    <a:p>
                      <a:pPr algn="ctr"/>
                      <a:r>
                        <a:rPr lang="en-US" sz="800" dirty="0" smtClean="0">
                          <a:solidFill>
                            <a:srgbClr val="000090"/>
                          </a:solidFill>
                          <a:latin typeface="Arial" pitchFamily="34" charset="0"/>
                          <a:cs typeface="Arial" pitchFamily="34" charset="0"/>
                        </a:rPr>
                        <a:t>(3 pulses for 5 sec)</a:t>
                      </a:r>
                      <a:endParaRPr lang="ru-RU" sz="8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0.5</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1</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US" sz="1000" dirty="0" smtClean="0">
                          <a:solidFill>
                            <a:srgbClr val="000090"/>
                          </a:solidFill>
                          <a:latin typeface="Arial" pitchFamily="34" charset="0"/>
                          <a:cs typeface="Arial" pitchFamily="34" charset="0"/>
                        </a:rPr>
                        <a:t>0.2</a:t>
                      </a:r>
                      <a:endParaRPr lang="ru-RU" sz="1000" dirty="0">
                        <a:solidFill>
                          <a:srgbClr val="000090"/>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20" name="TextBox 19"/>
          <p:cNvSpPr txBox="1"/>
          <p:nvPr/>
        </p:nvSpPr>
        <p:spPr>
          <a:xfrm>
            <a:off x="179512" y="2636912"/>
            <a:ext cx="4824536" cy="276999"/>
          </a:xfrm>
          <a:prstGeom prst="rect">
            <a:avLst/>
          </a:prstGeom>
          <a:noFill/>
        </p:spPr>
        <p:txBody>
          <a:bodyPr wrap="square" rtlCol="0">
            <a:spAutoFit/>
          </a:bodyPr>
          <a:lstStyle/>
          <a:p>
            <a:r>
              <a:rPr lang="en-US" sz="1200" dirty="0" smtClean="0">
                <a:solidFill>
                  <a:srgbClr val="000090"/>
                </a:solidFill>
              </a:rPr>
              <a:t>Parameters of Linear Accelerator of NICA Injection Facility</a:t>
            </a:r>
            <a:endParaRPr lang="ru-RU" sz="1200" dirty="0">
              <a:solidFill>
                <a:srgbClr val="000090"/>
              </a:solidFill>
            </a:endParaRPr>
          </a:p>
        </p:txBody>
      </p:sp>
      <p:sp>
        <p:nvSpPr>
          <p:cNvPr id="21" name="TextBox 20"/>
          <p:cNvSpPr txBox="1"/>
          <p:nvPr/>
        </p:nvSpPr>
        <p:spPr>
          <a:xfrm>
            <a:off x="251520" y="548680"/>
            <a:ext cx="4824536" cy="276999"/>
          </a:xfrm>
          <a:prstGeom prst="rect">
            <a:avLst/>
          </a:prstGeom>
          <a:noFill/>
        </p:spPr>
        <p:txBody>
          <a:bodyPr wrap="square" rtlCol="0">
            <a:spAutoFit/>
          </a:bodyPr>
          <a:lstStyle/>
          <a:p>
            <a:r>
              <a:rPr lang="en-US" sz="1200" dirty="0" smtClean="0">
                <a:solidFill>
                  <a:srgbClr val="000090"/>
                </a:solidFill>
              </a:rPr>
              <a:t>Parameters of Particle Sources of NICA Injection Facility</a:t>
            </a:r>
            <a:endParaRPr lang="ru-RU" sz="1200" dirty="0">
              <a:solidFill>
                <a:srgbClr val="000090"/>
              </a:solidFill>
            </a:endParaRPr>
          </a:p>
        </p:txBody>
      </p:sp>
      <p:sp>
        <p:nvSpPr>
          <p:cNvPr id="22" name="TextBox 21"/>
          <p:cNvSpPr txBox="1"/>
          <p:nvPr/>
        </p:nvSpPr>
        <p:spPr>
          <a:xfrm>
            <a:off x="251520" y="2348880"/>
            <a:ext cx="3024336" cy="246221"/>
          </a:xfrm>
          <a:prstGeom prst="rect">
            <a:avLst/>
          </a:prstGeom>
          <a:noFill/>
        </p:spPr>
        <p:txBody>
          <a:bodyPr wrap="square" rtlCol="0">
            <a:spAutoFit/>
          </a:bodyPr>
          <a:lstStyle/>
          <a:p>
            <a:r>
              <a:rPr lang="en-US" sz="1000" dirty="0" smtClean="0">
                <a:solidFill>
                  <a:srgbClr val="000090"/>
                </a:solidFill>
              </a:rPr>
              <a:t>*) SPI = Source of Polarized Ions</a:t>
            </a:r>
            <a:endParaRPr lang="ru-RU" sz="1000" dirty="0">
              <a:solidFill>
                <a:srgbClr val="000090"/>
              </a:solidFill>
            </a:endParaRPr>
          </a:p>
        </p:txBody>
      </p:sp>
      <p:sp>
        <p:nvSpPr>
          <p:cNvPr id="23" name="TextBox 2"/>
          <p:cNvSpPr txBox="1">
            <a:spLocks noChangeArrowheads="1"/>
          </p:cNvSpPr>
          <p:nvPr/>
        </p:nvSpPr>
        <p:spPr bwMode="auto">
          <a:xfrm>
            <a:off x="5796136" y="764704"/>
            <a:ext cx="3312368" cy="1600438"/>
          </a:xfrm>
          <a:prstGeom prst="rect">
            <a:avLst/>
          </a:prstGeom>
          <a:noFill/>
          <a:ln w="9525">
            <a:noFill/>
            <a:miter lim="800000"/>
            <a:headEnd/>
            <a:tailEnd/>
          </a:ln>
        </p:spPr>
        <p:txBody>
          <a:bodyPr wrap="square">
            <a:spAutoFit/>
          </a:bodyPr>
          <a:lstStyle/>
          <a:p>
            <a:pPr>
              <a:defRPr/>
            </a:pPr>
            <a:r>
              <a:rPr lang="en-US" sz="1400" dirty="0" smtClean="0">
                <a:solidFill>
                  <a:srgbClr val="000090"/>
                </a:solidFill>
              </a:rPr>
              <a:t>Includes 4 ion sources and </a:t>
            </a:r>
            <a:r>
              <a:rPr lang="en-US" sz="1400" dirty="0">
                <a:solidFill>
                  <a:srgbClr val="000090"/>
                </a:solidFill>
              </a:rPr>
              <a:t>2</a:t>
            </a:r>
            <a:r>
              <a:rPr lang="en-US" sz="1400" dirty="0" smtClean="0">
                <a:solidFill>
                  <a:srgbClr val="000090"/>
                </a:solidFill>
              </a:rPr>
              <a:t> linear accelerators: </a:t>
            </a:r>
          </a:p>
          <a:p>
            <a:pPr>
              <a:defRPr/>
            </a:pPr>
            <a:r>
              <a:rPr lang="en-US" sz="1400" dirty="0" smtClean="0">
                <a:solidFill>
                  <a:srgbClr val="000090"/>
                </a:solidFill>
              </a:rPr>
              <a:t>LU20   put in operation </a:t>
            </a:r>
            <a:r>
              <a:rPr lang="mr-IN" sz="1400" dirty="0" smtClean="0">
                <a:solidFill>
                  <a:srgbClr val="000090"/>
                </a:solidFill>
              </a:rPr>
              <a:t>–</a:t>
            </a:r>
            <a:r>
              <a:rPr lang="en-US" sz="1400" dirty="0" smtClean="0">
                <a:solidFill>
                  <a:srgbClr val="000090"/>
                </a:solidFill>
              </a:rPr>
              <a:t> 1974</a:t>
            </a:r>
          </a:p>
          <a:p>
            <a:pPr>
              <a:defRPr/>
            </a:pPr>
            <a:r>
              <a:rPr lang="en-US" sz="1400" dirty="0" smtClean="0">
                <a:solidFill>
                  <a:srgbClr val="000090"/>
                </a:solidFill>
              </a:rPr>
              <a:t>            modernization (2011-2017)</a:t>
            </a:r>
          </a:p>
          <a:p>
            <a:pPr>
              <a:defRPr/>
            </a:pPr>
            <a:r>
              <a:rPr lang="en-US" sz="1400" dirty="0" err="1" smtClean="0">
                <a:solidFill>
                  <a:srgbClr val="000090"/>
                </a:solidFill>
              </a:rPr>
              <a:t>HILac</a:t>
            </a:r>
            <a:r>
              <a:rPr lang="en-US" sz="1400" dirty="0" smtClean="0">
                <a:solidFill>
                  <a:srgbClr val="000090"/>
                </a:solidFill>
              </a:rPr>
              <a:t>   put in operation </a:t>
            </a:r>
            <a:r>
              <a:rPr lang="mr-IN" sz="1400" dirty="0" smtClean="0">
                <a:solidFill>
                  <a:srgbClr val="000090"/>
                </a:solidFill>
              </a:rPr>
              <a:t>–</a:t>
            </a:r>
            <a:r>
              <a:rPr lang="en-US" sz="1400" dirty="0" smtClean="0">
                <a:solidFill>
                  <a:srgbClr val="000090"/>
                </a:solidFill>
              </a:rPr>
              <a:t> 2016</a:t>
            </a:r>
          </a:p>
          <a:p>
            <a:pPr>
              <a:defRPr/>
            </a:pPr>
            <a:endParaRPr lang="en-US" sz="1400" dirty="0">
              <a:solidFill>
                <a:srgbClr val="000090"/>
              </a:solidFill>
            </a:endParaRPr>
          </a:p>
          <a:p>
            <a:pPr>
              <a:defRPr/>
            </a:pPr>
            <a:r>
              <a:rPr lang="en-US" sz="1400" dirty="0" smtClean="0">
                <a:solidFill>
                  <a:srgbClr val="000090"/>
                </a:solidFill>
              </a:rPr>
              <a:t>Available researches: nanotechnology</a:t>
            </a:r>
            <a:endParaRPr lang="en-US" sz="1400" dirty="0">
              <a:solidFill>
                <a:srgbClr val="000090"/>
              </a:solidFill>
            </a:endParaRPr>
          </a:p>
        </p:txBody>
      </p:sp>
    </p:spTree>
    <p:extLst>
      <p:ext uri="{BB962C8B-B14F-4D97-AF65-F5344CB8AC3E}">
        <p14:creationId xmlns:p14="http://schemas.microsoft.com/office/powerpoint/2010/main" val="308543052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stretch>
            <a:fillRect/>
          </a:stretch>
        </p:blipFill>
        <p:spPr>
          <a:xfrm>
            <a:off x="82676" y="476672"/>
            <a:ext cx="2173620" cy="2614932"/>
          </a:xfrm>
          <a:prstGeom prst="rect">
            <a:avLst/>
          </a:prstGeom>
        </p:spPr>
      </p:pic>
      <p:sp>
        <p:nvSpPr>
          <p:cNvPr id="11" name="TextBox 10"/>
          <p:cNvSpPr txBox="1"/>
          <p:nvPr/>
        </p:nvSpPr>
        <p:spPr>
          <a:xfrm>
            <a:off x="387232" y="2751311"/>
            <a:ext cx="1664488" cy="461665"/>
          </a:xfrm>
          <a:prstGeom prst="rect">
            <a:avLst/>
          </a:prstGeom>
          <a:noFill/>
        </p:spPr>
        <p:txBody>
          <a:bodyPr wrap="none" rtlCol="0">
            <a:spAutoFit/>
          </a:bodyPr>
          <a:lstStyle/>
          <a:p>
            <a:r>
              <a:rPr lang="en-US" sz="1200" b="1" dirty="0" smtClean="0">
                <a:solidFill>
                  <a:srgbClr val="000090"/>
                </a:solidFill>
              </a:rPr>
              <a:t>Open access facility</a:t>
            </a:r>
          </a:p>
          <a:p>
            <a:pPr algn="ctr"/>
            <a:r>
              <a:rPr lang="en-US" sz="1200" dirty="0" smtClean="0">
                <a:solidFill>
                  <a:srgbClr val="000090"/>
                </a:solidFill>
              </a:rPr>
              <a:t>http://ibr-2.jinr.ru/</a:t>
            </a:r>
            <a:endParaRPr lang="ru-RU" sz="1200" dirty="0">
              <a:solidFill>
                <a:srgbClr val="000090"/>
              </a:solidFill>
            </a:endParaRPr>
          </a:p>
        </p:txBody>
      </p:sp>
      <p:pic>
        <p:nvPicPr>
          <p:cNvPr id="12" name="Рисунок 10"/>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011319" y="4340595"/>
            <a:ext cx="2565984" cy="2552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8"/>
          <p:cNvGraphicFramePr>
            <a:graphicFrameLocks noGrp="1"/>
          </p:cNvGraphicFramePr>
          <p:nvPr>
            <p:extLst>
              <p:ext uri="{D42A27DB-BD31-4B8C-83A1-F6EECF244321}">
                <p14:modId xmlns:p14="http://schemas.microsoft.com/office/powerpoint/2010/main" val="3565599991"/>
              </p:ext>
            </p:extLst>
          </p:nvPr>
        </p:nvGraphicFramePr>
        <p:xfrm>
          <a:off x="2048270" y="692696"/>
          <a:ext cx="2451722" cy="3634740"/>
        </p:xfrm>
        <a:graphic>
          <a:graphicData uri="http://schemas.openxmlformats.org/drawingml/2006/table">
            <a:tbl>
              <a:tblPr firstRow="1" bandRow="1">
                <a:tableStyleId>{BC89EF96-8CEA-46FF-86C4-4CE0E7609802}</a:tableStyleId>
              </a:tblPr>
              <a:tblGrid>
                <a:gridCol w="1502171"/>
                <a:gridCol w="949551"/>
              </a:tblGrid>
              <a:tr h="246501">
                <a:tc gridSpan="2">
                  <a:txBody>
                    <a:bodyPr/>
                    <a:lstStyle/>
                    <a:p>
                      <a:pPr marL="0" algn="l" rtl="0" eaLnBrk="1" latinLnBrk="0" hangingPunct="1"/>
                      <a:r>
                        <a:rPr kumimoji="0" lang="en-US" sz="1200" b="1" kern="1200" dirty="0" smtClean="0">
                          <a:solidFill>
                            <a:schemeClr val="tx1"/>
                          </a:solidFill>
                          <a:latin typeface="+mn-lt"/>
                          <a:ea typeface="+mn-ea"/>
                          <a:cs typeface="+mn-cs"/>
                        </a:rPr>
                        <a:t>Technical</a:t>
                      </a:r>
                      <a:r>
                        <a:rPr kumimoji="0" lang="en-US" sz="1200" b="1" kern="1200" baseline="0" dirty="0" smtClean="0">
                          <a:solidFill>
                            <a:schemeClr val="tx1"/>
                          </a:solidFill>
                          <a:latin typeface="+mn-lt"/>
                          <a:ea typeface="+mn-ea"/>
                          <a:cs typeface="+mn-cs"/>
                        </a:rPr>
                        <a:t> parameters</a:t>
                      </a:r>
                      <a:endParaRPr kumimoji="0" lang="pl-PL" sz="1200" b="1" kern="1200" dirty="0">
                        <a:solidFill>
                          <a:schemeClr val="tx1"/>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5751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kern="1200" dirty="0" smtClean="0">
                          <a:solidFill>
                            <a:schemeClr val="tx1"/>
                          </a:solidFill>
                          <a:latin typeface="+mn-lt"/>
                          <a:ea typeface="+mn-ea"/>
                          <a:cs typeface="+mn-cs"/>
                        </a:rPr>
                        <a:t>Power, MW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kern="1200" dirty="0" smtClean="0">
                          <a:solidFill>
                            <a:schemeClr val="tx1"/>
                          </a:solidFill>
                          <a:latin typeface="+mn-lt"/>
                          <a:ea typeface="+mn-ea"/>
                          <a:cs typeface="+mn-cs"/>
                        </a:rPr>
                        <a:t>Mean value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kern="1200" dirty="0" smtClean="0">
                          <a:solidFill>
                            <a:schemeClr val="tx1"/>
                          </a:solidFill>
                          <a:latin typeface="+mn-lt"/>
                          <a:ea typeface="+mn-ea"/>
                          <a:cs typeface="+mn-cs"/>
                        </a:rPr>
                        <a:t>Burst maximum</a:t>
                      </a:r>
                      <a:endParaRPr kumimoji="0" lang="pl-PL" sz="1200" b="0" kern="1200" dirty="0" smtClean="0">
                        <a:solidFill>
                          <a:schemeClr val="tx1"/>
                        </a:solidFill>
                        <a:latin typeface="+mn-lt"/>
                        <a:ea typeface="+mn-ea"/>
                        <a:cs typeface="+mn-cs"/>
                      </a:endParaRPr>
                    </a:p>
                  </a:txBody>
                  <a:tcPr marL="68580" marR="68580"/>
                </a:tc>
                <a:tc>
                  <a:txBody>
                    <a:bodyPr/>
                    <a:lstStyle/>
                    <a:p>
                      <a:pPr marL="0" algn="ctr" rtl="0" eaLnBrk="1" latinLnBrk="0" hangingPunct="1"/>
                      <a:endParaRPr kumimoji="0" lang="en-US" sz="1200" kern="1200" dirty="0" smtClean="0">
                        <a:solidFill>
                          <a:schemeClr val="tx1"/>
                        </a:solidFill>
                        <a:latin typeface="+mn-lt"/>
                        <a:ea typeface="+mn-ea"/>
                        <a:cs typeface="+mn-cs"/>
                      </a:endParaRPr>
                    </a:p>
                    <a:p>
                      <a:pPr marL="0" algn="ctr" rtl="0" eaLnBrk="1" latinLnBrk="0" hangingPunct="1"/>
                      <a:r>
                        <a:rPr kumimoji="0" lang="en-US" sz="1200" kern="1200" dirty="0" smtClean="0">
                          <a:solidFill>
                            <a:schemeClr val="tx1"/>
                          </a:solidFill>
                          <a:latin typeface="+mn-lt"/>
                          <a:ea typeface="+mn-ea"/>
                          <a:cs typeface="+mn-cs"/>
                        </a:rPr>
                        <a:t>2</a:t>
                      </a:r>
                    </a:p>
                    <a:p>
                      <a:pPr marL="0" algn="ctr" rtl="0" eaLnBrk="1" latinLnBrk="0" hangingPunct="1"/>
                      <a:r>
                        <a:rPr kumimoji="0" lang="en-US" sz="1200" kern="1200" dirty="0" smtClean="0">
                          <a:solidFill>
                            <a:schemeClr val="tx1"/>
                          </a:solidFill>
                          <a:latin typeface="+mn-lt"/>
                          <a:ea typeface="+mn-ea"/>
                          <a:cs typeface="+mn-cs"/>
                        </a:rPr>
                        <a:t>1850</a:t>
                      </a:r>
                      <a:endParaRPr kumimoji="0" lang="pl-PL" sz="1200" kern="1200" dirty="0">
                        <a:solidFill>
                          <a:schemeClr val="tx1"/>
                        </a:solidFill>
                        <a:latin typeface="+mn-lt"/>
                        <a:ea typeface="+mn-ea"/>
                        <a:cs typeface="+mn-cs"/>
                      </a:endParaRPr>
                    </a:p>
                  </a:txBody>
                  <a:tcPr marL="68580" marR="68580"/>
                </a:tc>
              </a:tr>
              <a:tr h="246501">
                <a:tc>
                  <a:txBody>
                    <a:bodyPr/>
                    <a:lstStyle/>
                    <a:p>
                      <a:pPr marL="0" algn="l" rtl="0" eaLnBrk="1" latinLnBrk="0" hangingPunct="1"/>
                      <a:r>
                        <a:rPr kumimoji="0" lang="en-US" sz="1200" kern="1200" dirty="0" smtClean="0">
                          <a:solidFill>
                            <a:schemeClr val="tx1"/>
                          </a:solidFill>
                          <a:latin typeface="+mn-lt"/>
                          <a:ea typeface="+mn-ea"/>
                          <a:cs typeface="+mn-cs"/>
                        </a:rPr>
                        <a:t>Fuel</a:t>
                      </a:r>
                      <a:endParaRPr kumimoji="0" lang="pl-PL" sz="1200" kern="1200" dirty="0">
                        <a:solidFill>
                          <a:schemeClr val="tx1"/>
                        </a:solidFill>
                        <a:latin typeface="+mn-lt"/>
                        <a:ea typeface="+mn-ea"/>
                        <a:cs typeface="+mn-cs"/>
                      </a:endParaRPr>
                    </a:p>
                  </a:txBody>
                  <a:tcPr marL="68580" marR="68580"/>
                </a:tc>
                <a:tc>
                  <a:txBody>
                    <a:bodyPr/>
                    <a:lstStyle/>
                    <a:p>
                      <a:pPr marL="0" algn="ctr" rtl="0" eaLnBrk="1" latinLnBrk="0" hangingPunct="1"/>
                      <a:r>
                        <a:rPr kumimoji="0" lang="pl-PL" sz="1200" kern="1200" smtClean="0"/>
                        <a:t>PuO2</a:t>
                      </a:r>
                      <a:endParaRPr kumimoji="0" lang="pl-PL" sz="1200" kern="1200" dirty="0">
                        <a:solidFill>
                          <a:schemeClr val="tx1"/>
                        </a:solidFill>
                        <a:latin typeface="+mn-lt"/>
                        <a:ea typeface="+mn-ea"/>
                        <a:cs typeface="+mn-cs"/>
                      </a:endParaRPr>
                    </a:p>
                  </a:txBody>
                  <a:tcPr marL="68580" marR="68580"/>
                </a:tc>
              </a:tr>
              <a:tr h="410835">
                <a:tc>
                  <a:txBody>
                    <a:bodyPr/>
                    <a:lstStyle/>
                    <a:p>
                      <a:r>
                        <a:rPr lang="pl-PL" sz="1200" dirty="0" smtClean="0"/>
                        <a:t>Pulse repetiton rate, Hz</a:t>
                      </a:r>
                      <a:endParaRPr lang="pl-PL" sz="1200" b="0" dirty="0"/>
                    </a:p>
                  </a:txBody>
                  <a:tcPr marL="68580" marR="68580"/>
                </a:tc>
                <a:tc>
                  <a:txBody>
                    <a:bodyPr/>
                    <a:lstStyle/>
                    <a:p>
                      <a:pPr algn="ctr"/>
                      <a:r>
                        <a:rPr lang="pl-PL" sz="1200" dirty="0" smtClean="0"/>
                        <a:t>5</a:t>
                      </a:r>
                      <a:endParaRPr lang="pl-PL" sz="1200" b="0" dirty="0"/>
                    </a:p>
                  </a:txBody>
                  <a:tcPr marL="68580" marR="68580"/>
                </a:tc>
              </a:tr>
              <a:tr h="575169">
                <a:tc>
                  <a:txBody>
                    <a:bodyPr/>
                    <a:lstStyle/>
                    <a:p>
                      <a:r>
                        <a:rPr lang="pl-PL" sz="1200" dirty="0" smtClean="0"/>
                        <a:t>Pulse half-width, µs</a:t>
                      </a:r>
                      <a:endParaRPr lang="en-US" sz="1200" dirty="0" smtClean="0"/>
                    </a:p>
                    <a:p>
                      <a:r>
                        <a:rPr lang="en-US" sz="1200" b="0" dirty="0" smtClean="0"/>
                        <a:t>fast neutrons</a:t>
                      </a:r>
                    </a:p>
                    <a:p>
                      <a:r>
                        <a:rPr lang="en-US" sz="1200" b="0" dirty="0" smtClean="0"/>
                        <a:t>thermal neutrons</a:t>
                      </a:r>
                      <a:endParaRPr lang="pl-PL" sz="1200" b="0" dirty="0"/>
                    </a:p>
                  </a:txBody>
                  <a:tcPr marL="68580" marR="68580"/>
                </a:tc>
                <a:tc>
                  <a:txBody>
                    <a:bodyPr/>
                    <a:lstStyle/>
                    <a:p>
                      <a:pPr algn="ctr"/>
                      <a:endParaRPr lang="en-US" sz="1200" dirty="0" smtClean="0"/>
                    </a:p>
                    <a:p>
                      <a:pPr algn="ctr"/>
                      <a:r>
                        <a:rPr lang="pl-PL" sz="1200" dirty="0" smtClean="0"/>
                        <a:t>2</a:t>
                      </a:r>
                      <a:r>
                        <a:rPr lang="en-US" sz="1200" dirty="0" smtClean="0"/>
                        <a:t>4</a:t>
                      </a:r>
                      <a:r>
                        <a:rPr lang="pl-PL" sz="1200" dirty="0" smtClean="0"/>
                        <a:t>0</a:t>
                      </a:r>
                      <a:endParaRPr lang="en-US" sz="1200" dirty="0" smtClean="0"/>
                    </a:p>
                    <a:p>
                      <a:pPr algn="ctr"/>
                      <a:r>
                        <a:rPr lang="en-US" sz="1200" b="0" dirty="0" smtClean="0"/>
                        <a:t>340</a:t>
                      </a:r>
                      <a:endParaRPr lang="pl-PL" sz="1200" b="0" dirty="0"/>
                    </a:p>
                  </a:txBody>
                  <a:tcPr marL="68580" marR="68580"/>
                </a:tc>
              </a:tr>
              <a:tr h="1211963">
                <a:tc>
                  <a:txBody>
                    <a:bodyPr/>
                    <a:lstStyle/>
                    <a:p>
                      <a:r>
                        <a:rPr lang="pl-PL" sz="1200" dirty="0" smtClean="0"/>
                        <a:t>Termal</a:t>
                      </a:r>
                      <a:r>
                        <a:rPr lang="pl-PL" sz="1200" baseline="0" dirty="0" smtClean="0"/>
                        <a:t> neutron flux density from the surface of the moderator</a:t>
                      </a:r>
                    </a:p>
                    <a:p>
                      <a:pPr marL="185738" indent="-185738">
                        <a:buFont typeface="Arial" pitchFamily="34" charset="0"/>
                        <a:buChar char="•"/>
                      </a:pPr>
                      <a:r>
                        <a:rPr lang="pl-PL" sz="1200" baseline="0" dirty="0" smtClean="0"/>
                        <a:t>Time average</a:t>
                      </a:r>
                    </a:p>
                    <a:p>
                      <a:pPr marL="185738" indent="-185738">
                        <a:buFont typeface="Arial" pitchFamily="34" charset="0"/>
                        <a:buChar char="•"/>
                      </a:pPr>
                      <a:r>
                        <a:rPr lang="pl-PL" sz="1200" baseline="0" dirty="0" smtClean="0"/>
                        <a:t>Burst maximum</a:t>
                      </a:r>
                      <a:endParaRPr lang="pl-PL" sz="1200" b="0" dirty="0"/>
                    </a:p>
                  </a:txBody>
                  <a:tcPr marL="68580" marR="68580"/>
                </a:tc>
                <a:tc>
                  <a:txBody>
                    <a:bodyPr/>
                    <a:lstStyle/>
                    <a:p>
                      <a:pPr algn="ctr"/>
                      <a:endParaRPr lang="pl-PL" sz="1050" b="1" kern="1200" dirty="0" smtClean="0">
                        <a:solidFill>
                          <a:srgbClr val="0033CC"/>
                        </a:solidFill>
                        <a:latin typeface="+mn-lt"/>
                        <a:ea typeface="+mn-ea"/>
                        <a:cs typeface="Arial" pitchFamily="34" charset="0"/>
                      </a:endParaRPr>
                    </a:p>
                    <a:p>
                      <a:pPr algn="ctr"/>
                      <a:endParaRPr lang="pl-PL" sz="1200" dirty="0" smtClean="0"/>
                    </a:p>
                    <a:p>
                      <a:pPr algn="ctr"/>
                      <a:endParaRPr lang="pl-PL" sz="1200" dirty="0" smtClean="0"/>
                    </a:p>
                    <a:p>
                      <a:pPr algn="ctr"/>
                      <a:r>
                        <a:rPr lang="pl-PL" sz="1200" dirty="0" smtClean="0"/>
                        <a:t>~10</a:t>
                      </a:r>
                      <a:r>
                        <a:rPr lang="pl-PL" sz="1200" baseline="30000" dirty="0" smtClean="0"/>
                        <a:t>13</a:t>
                      </a:r>
                      <a:r>
                        <a:rPr lang="pl-PL" sz="1200" dirty="0" smtClean="0"/>
                        <a:t> n/cm</a:t>
                      </a:r>
                      <a:r>
                        <a:rPr lang="pl-PL" sz="1200" baseline="30000" dirty="0" smtClean="0"/>
                        <a:t>2</a:t>
                      </a:r>
                      <a:r>
                        <a:rPr lang="pl-PL" sz="1200" dirty="0" smtClean="0"/>
                        <a:t> s</a:t>
                      </a:r>
                    </a:p>
                    <a:p>
                      <a:pPr marL="0" marR="0" indent="0" algn="ctr" defTabSz="914400" rtl="0" eaLnBrk="1" fontAlgn="auto" latinLnBrk="0" hangingPunct="1">
                        <a:lnSpc>
                          <a:spcPct val="100000"/>
                        </a:lnSpc>
                        <a:spcBef>
                          <a:spcPts val="0"/>
                        </a:spcBef>
                        <a:spcAft>
                          <a:spcPts val="0"/>
                        </a:spcAft>
                        <a:buClrTx/>
                        <a:buSzTx/>
                        <a:buFontTx/>
                        <a:buNone/>
                        <a:tabLst/>
                        <a:defRPr/>
                      </a:pPr>
                      <a:r>
                        <a:rPr lang="pl-PL" sz="1200" dirty="0" smtClean="0"/>
                        <a:t>~10</a:t>
                      </a:r>
                      <a:r>
                        <a:rPr lang="pl-PL" sz="1200" baseline="30000" dirty="0" smtClean="0"/>
                        <a:t>16</a:t>
                      </a:r>
                      <a:r>
                        <a:rPr lang="pl-PL" sz="1200" dirty="0" smtClean="0"/>
                        <a:t> n/cm</a:t>
                      </a:r>
                      <a:r>
                        <a:rPr lang="pl-PL" sz="1200" baseline="30000" dirty="0" smtClean="0"/>
                        <a:t>2</a:t>
                      </a:r>
                      <a:r>
                        <a:rPr lang="pl-PL" sz="1200" dirty="0" smtClean="0"/>
                        <a:t> s</a:t>
                      </a:r>
                      <a:endParaRPr lang="pl-PL" sz="1200" b="0" dirty="0"/>
                    </a:p>
                  </a:txBody>
                  <a:tcPr marL="68580" marR="68580"/>
                </a:tc>
              </a:tr>
            </a:tbl>
          </a:graphicData>
        </a:graphic>
      </p:graphicFrame>
      <p:graphicFrame>
        <p:nvGraphicFramePr>
          <p:cNvPr id="16" name="Table 8"/>
          <p:cNvGraphicFramePr>
            <a:graphicFrameLocks noGrp="1"/>
          </p:cNvGraphicFramePr>
          <p:nvPr>
            <p:extLst>
              <p:ext uri="{D42A27DB-BD31-4B8C-83A1-F6EECF244321}">
                <p14:modId xmlns:p14="http://schemas.microsoft.com/office/powerpoint/2010/main" val="2577211278"/>
              </p:ext>
            </p:extLst>
          </p:nvPr>
        </p:nvGraphicFramePr>
        <p:xfrm>
          <a:off x="35496" y="3206540"/>
          <a:ext cx="1885342" cy="3606836"/>
        </p:xfrm>
        <a:graphic>
          <a:graphicData uri="http://schemas.openxmlformats.org/drawingml/2006/table">
            <a:tbl>
              <a:tblPr firstRow="1" bandRow="1">
                <a:tableStyleId>{BC89EF96-8CEA-46FF-86C4-4CE0E7609802}</a:tableStyleId>
              </a:tblPr>
              <a:tblGrid>
                <a:gridCol w="1159785"/>
                <a:gridCol w="725557"/>
              </a:tblGrid>
              <a:tr h="268223">
                <a:tc>
                  <a:txBody>
                    <a:bodyPr/>
                    <a:lstStyle/>
                    <a:p>
                      <a:pPr marL="0" algn="l" rtl="0" eaLnBrk="1" latinLnBrk="0" hangingPunct="1"/>
                      <a:r>
                        <a:rPr kumimoji="0" lang="en-US" sz="1200" b="1" kern="1200" dirty="0" smtClean="0">
                          <a:solidFill>
                            <a:schemeClr val="tx1"/>
                          </a:solidFill>
                          <a:latin typeface="+mn-lt"/>
                          <a:ea typeface="+mn-ea"/>
                          <a:cs typeface="+mn-cs"/>
                        </a:rPr>
                        <a:t>Technique</a:t>
                      </a:r>
                      <a:endParaRPr kumimoji="0" lang="pl-PL" sz="1200" b="1" kern="1200" dirty="0">
                        <a:solidFill>
                          <a:schemeClr val="tx1"/>
                        </a:solidFill>
                        <a:latin typeface="+mn-lt"/>
                        <a:ea typeface="+mn-ea"/>
                        <a:cs typeface="+mn-cs"/>
                      </a:endParaRPr>
                    </a:p>
                  </a:txBody>
                  <a:tcPr marL="68580" marR="68580"/>
                </a:tc>
                <a:tc>
                  <a:txBody>
                    <a:bodyPr/>
                    <a:lstStyle/>
                    <a:p>
                      <a:pPr marL="0" algn="ctr" rtl="0" eaLnBrk="1" latinLnBrk="0" hangingPunct="1"/>
                      <a:r>
                        <a:rPr kumimoji="0" lang="en-US" sz="1200" b="0" kern="1200" dirty="0" err="1" smtClean="0">
                          <a:solidFill>
                            <a:schemeClr val="tx1"/>
                          </a:solidFill>
                          <a:latin typeface="+mn-lt"/>
                          <a:ea typeface="+mn-ea"/>
                          <a:cs typeface="+mn-cs"/>
                        </a:rPr>
                        <a:t>Nr</a:t>
                      </a:r>
                      <a:r>
                        <a:rPr kumimoji="0" lang="en-US" sz="1200" b="0" kern="1200" dirty="0" smtClean="0">
                          <a:solidFill>
                            <a:schemeClr val="tx1"/>
                          </a:solidFill>
                          <a:latin typeface="+mn-lt"/>
                          <a:ea typeface="+mn-ea"/>
                          <a:cs typeface="+mn-cs"/>
                        </a:rPr>
                        <a:t>. of</a:t>
                      </a:r>
                      <a:r>
                        <a:rPr kumimoji="0" lang="en-US" sz="1200" b="0" kern="1200" baseline="0" dirty="0" smtClean="0">
                          <a:solidFill>
                            <a:schemeClr val="tx1"/>
                          </a:solidFill>
                          <a:latin typeface="+mn-lt"/>
                          <a:ea typeface="+mn-ea"/>
                          <a:cs typeface="+mn-cs"/>
                        </a:rPr>
                        <a:t> instruments</a:t>
                      </a:r>
                      <a:endParaRPr kumimoji="0" lang="pl-PL" sz="1200" b="0" kern="1200" dirty="0">
                        <a:solidFill>
                          <a:schemeClr val="tx1"/>
                        </a:solidFill>
                        <a:latin typeface="+mn-lt"/>
                        <a:ea typeface="+mn-ea"/>
                        <a:cs typeface="+mn-cs"/>
                      </a:endParaRPr>
                    </a:p>
                  </a:txBody>
                  <a:tcPr marL="68580" marR="68580"/>
                </a:tc>
              </a:tr>
              <a:tr h="2682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Diffraction</a:t>
                      </a:r>
                      <a:endParaRPr kumimoji="0" lang="pl-PL" sz="1200" b="0" kern="1200" dirty="0" smtClean="0">
                        <a:solidFill>
                          <a:schemeClr val="tx1"/>
                        </a:solidFill>
                        <a:latin typeface="+mn-lt"/>
                        <a:ea typeface="+mn-ea"/>
                        <a:cs typeface="+mn-cs"/>
                      </a:endParaRPr>
                    </a:p>
                  </a:txBody>
                  <a:tcPr marL="68580" marR="68580"/>
                </a:tc>
                <a:tc>
                  <a:txBody>
                    <a:bodyPr/>
                    <a:lstStyle/>
                    <a:p>
                      <a:pPr marL="0" algn="ctr" rtl="0" eaLnBrk="1" latinLnBrk="0" hangingPunct="1"/>
                      <a:r>
                        <a:rPr kumimoji="0" lang="en-US" sz="1200" kern="1200" dirty="0" smtClean="0">
                          <a:solidFill>
                            <a:schemeClr val="tx1"/>
                          </a:solidFill>
                          <a:latin typeface="+mn-lt"/>
                          <a:ea typeface="+mn-ea"/>
                          <a:cs typeface="+mn-cs"/>
                        </a:rPr>
                        <a:t>7</a:t>
                      </a:r>
                      <a:endParaRPr kumimoji="0" lang="pl-PL" sz="1200" kern="1200" dirty="0">
                        <a:solidFill>
                          <a:schemeClr val="tx1"/>
                        </a:solidFill>
                        <a:latin typeface="+mn-lt"/>
                        <a:ea typeface="+mn-ea"/>
                        <a:cs typeface="+mn-cs"/>
                      </a:endParaRPr>
                    </a:p>
                  </a:txBody>
                  <a:tcPr marL="68580" marR="68580"/>
                </a:tc>
              </a:tr>
              <a:tr h="268223">
                <a:tc>
                  <a:txBody>
                    <a:bodyPr/>
                    <a:lstStyle/>
                    <a:p>
                      <a:pPr marL="0" algn="l" rtl="0" eaLnBrk="1" latinLnBrk="0" hangingPunct="1"/>
                      <a:r>
                        <a:rPr lang="en-US" sz="1200" dirty="0" smtClean="0"/>
                        <a:t>SANS</a:t>
                      </a:r>
                      <a:endParaRPr kumimoji="0" lang="pl-PL" sz="1200" kern="1200" dirty="0">
                        <a:solidFill>
                          <a:schemeClr val="tx1"/>
                        </a:solidFill>
                        <a:latin typeface="+mn-lt"/>
                        <a:ea typeface="+mn-ea"/>
                        <a:cs typeface="+mn-cs"/>
                      </a:endParaRPr>
                    </a:p>
                  </a:txBody>
                  <a:tcPr marL="68580" marR="68580"/>
                </a:tc>
                <a:tc>
                  <a:txBody>
                    <a:bodyPr/>
                    <a:lstStyle/>
                    <a:p>
                      <a:pPr marL="0" algn="ctr" rtl="0" eaLnBrk="1" latinLnBrk="0" hangingPunct="1"/>
                      <a:r>
                        <a:rPr kumimoji="0" lang="en-US" sz="1200" kern="1200" dirty="0" smtClean="0"/>
                        <a:t>1</a:t>
                      </a:r>
                      <a:endParaRPr kumimoji="0" lang="pl-PL" sz="1200" kern="1200" dirty="0">
                        <a:solidFill>
                          <a:schemeClr val="tx1"/>
                        </a:solidFill>
                        <a:latin typeface="+mn-lt"/>
                        <a:ea typeface="+mn-ea"/>
                        <a:cs typeface="+mn-cs"/>
                      </a:endParaRPr>
                    </a:p>
                  </a:txBody>
                  <a:tcPr marL="68580" marR="68580"/>
                </a:tc>
              </a:tr>
              <a:tr h="268223">
                <a:tc>
                  <a:txBody>
                    <a:bodyPr/>
                    <a:lstStyle/>
                    <a:p>
                      <a:r>
                        <a:rPr lang="en-US" sz="1200" dirty="0" smtClean="0"/>
                        <a:t>Reflectometry</a:t>
                      </a:r>
                      <a:endParaRPr lang="pl-PL" sz="1200" b="0" dirty="0"/>
                    </a:p>
                  </a:txBody>
                  <a:tcPr marL="68580" marR="68580"/>
                </a:tc>
                <a:tc>
                  <a:txBody>
                    <a:bodyPr/>
                    <a:lstStyle/>
                    <a:p>
                      <a:pPr algn="ctr"/>
                      <a:r>
                        <a:rPr lang="en-US" sz="1200" b="0" dirty="0" smtClean="0"/>
                        <a:t>3</a:t>
                      </a:r>
                      <a:endParaRPr lang="pl-PL" sz="1200" b="0" dirty="0"/>
                    </a:p>
                  </a:txBody>
                  <a:tcPr marL="68580" marR="68580"/>
                </a:tc>
              </a:tr>
              <a:tr h="268223">
                <a:tc>
                  <a:txBody>
                    <a:bodyPr/>
                    <a:lstStyle/>
                    <a:p>
                      <a:r>
                        <a:rPr lang="en-US" sz="1200" dirty="0" smtClean="0"/>
                        <a:t>Inelastic scattering</a:t>
                      </a:r>
                      <a:endParaRPr lang="pl-PL" sz="1200" b="0" dirty="0"/>
                    </a:p>
                  </a:txBody>
                  <a:tcPr marL="68580" marR="68580"/>
                </a:tc>
                <a:tc>
                  <a:txBody>
                    <a:bodyPr/>
                    <a:lstStyle/>
                    <a:p>
                      <a:pPr algn="ctr"/>
                      <a:r>
                        <a:rPr lang="en-US" sz="1200" dirty="0" smtClean="0"/>
                        <a:t>2</a:t>
                      </a:r>
                      <a:endParaRPr lang="pl-PL" sz="1200" b="0" dirty="0"/>
                    </a:p>
                  </a:txBody>
                  <a:tcPr marL="68580" marR="68580"/>
                </a:tc>
              </a:tr>
              <a:tr h="314996">
                <a:tc>
                  <a:txBody>
                    <a:bodyPr/>
                    <a:lstStyle/>
                    <a:p>
                      <a:r>
                        <a:rPr lang="en-US" sz="1200" dirty="0" smtClean="0"/>
                        <a:t>Neutron imaging</a:t>
                      </a:r>
                      <a:endParaRPr lang="pl-PL" sz="1200" b="0" dirty="0"/>
                    </a:p>
                  </a:txBody>
                  <a:tcPr marL="68580" marR="68580"/>
                </a:tc>
                <a:tc>
                  <a:txBody>
                    <a:bodyPr/>
                    <a:lstStyle/>
                    <a:p>
                      <a:pPr algn="ctr"/>
                      <a:r>
                        <a:rPr lang="en-US" sz="1200" dirty="0" smtClean="0"/>
                        <a:t>1</a:t>
                      </a:r>
                      <a:endParaRPr lang="pl-PL" sz="1200" dirty="0" smtClean="0"/>
                    </a:p>
                  </a:txBody>
                  <a:tcPr marL="68580" marR="68580"/>
                </a:tc>
              </a:tr>
              <a:tr h="314996">
                <a:tc>
                  <a:txBody>
                    <a:bodyPr/>
                    <a:lstStyle/>
                    <a:p>
                      <a:r>
                        <a:rPr lang="en-US" sz="1200" b="0" dirty="0" smtClean="0"/>
                        <a:t>NAA setup</a:t>
                      </a:r>
                      <a:endParaRPr lang="pl-PL" sz="1200" b="0" dirty="0"/>
                    </a:p>
                  </a:txBody>
                  <a:tcPr marL="68580" marR="68580"/>
                </a:tc>
                <a:tc>
                  <a:txBody>
                    <a:bodyPr/>
                    <a:lstStyle/>
                    <a:p>
                      <a:pPr algn="ctr"/>
                      <a:r>
                        <a:rPr lang="en-US" sz="1200" dirty="0" smtClean="0"/>
                        <a:t>1</a:t>
                      </a:r>
                      <a:endParaRPr lang="pl-PL" sz="1200" dirty="0" smtClean="0"/>
                    </a:p>
                  </a:txBody>
                  <a:tcPr marL="68580" marR="68580"/>
                </a:tc>
              </a:tr>
              <a:tr h="314996">
                <a:tc>
                  <a:txBody>
                    <a:bodyPr/>
                    <a:lstStyle/>
                    <a:p>
                      <a:r>
                        <a:rPr lang="en-US" sz="1200" b="0" dirty="0" smtClean="0"/>
                        <a:t>Irradiation  and test facility</a:t>
                      </a:r>
                      <a:endParaRPr lang="pl-PL" sz="1200" b="0" dirty="0"/>
                    </a:p>
                  </a:txBody>
                  <a:tcPr marL="68580" marR="68580"/>
                </a:tc>
                <a:tc>
                  <a:txBody>
                    <a:bodyPr/>
                    <a:lstStyle/>
                    <a:p>
                      <a:pPr algn="ctr"/>
                      <a:r>
                        <a:rPr lang="en-US" sz="1200" dirty="0" smtClean="0"/>
                        <a:t>1</a:t>
                      </a:r>
                      <a:endParaRPr lang="pl-PL" sz="1200" dirty="0" smtClean="0"/>
                    </a:p>
                  </a:txBody>
                  <a:tcPr marL="68580" marR="68580"/>
                </a:tc>
              </a:tr>
              <a:tr h="314996">
                <a:tc>
                  <a:txBody>
                    <a:bodyPr/>
                    <a:lstStyle/>
                    <a:p>
                      <a:r>
                        <a:rPr lang="en-US" sz="1200" b="0" dirty="0" smtClean="0"/>
                        <a:t>Nuclear</a:t>
                      </a:r>
                      <a:r>
                        <a:rPr lang="en-US" sz="1200" b="0" baseline="0" dirty="0" smtClean="0"/>
                        <a:t> physics</a:t>
                      </a:r>
                      <a:endParaRPr lang="pl-PL" sz="1200" b="0" dirty="0"/>
                    </a:p>
                  </a:txBody>
                  <a:tcPr marL="68580" marR="68580"/>
                </a:tc>
                <a:tc>
                  <a:txBody>
                    <a:bodyPr/>
                    <a:lstStyle/>
                    <a:p>
                      <a:pPr algn="ctr"/>
                      <a:r>
                        <a:rPr lang="en-US" sz="1200" dirty="0" smtClean="0"/>
                        <a:t>2</a:t>
                      </a:r>
                      <a:endParaRPr lang="pl-PL" sz="1200" dirty="0" smtClean="0"/>
                    </a:p>
                  </a:txBody>
                  <a:tcPr marL="68580" marR="68580"/>
                </a:tc>
              </a:tr>
            </a:tbl>
          </a:graphicData>
        </a:graphic>
      </p:graphicFrame>
      <p:pic>
        <p:nvPicPr>
          <p:cNvPr id="17" name="Рисунок 54"/>
          <p:cNvPicPr>
            <a:picLocks noChangeAspect="1"/>
          </p:cNvPicPr>
          <p:nvPr/>
        </p:nvPicPr>
        <p:blipFill>
          <a:blip r:embed="rId5" cstate="email">
            <a:extLst>
              <a:ext uri="{28A0092B-C50C-407E-A947-70E740481C1C}">
                <a14:useLocalDpi xmlns:a14="http://schemas.microsoft.com/office/drawing/2010/main" val="0"/>
              </a:ext>
            </a:extLst>
          </a:blip>
          <a:srcRect r="-429" b="37399"/>
          <a:stretch>
            <a:fillRect/>
          </a:stretch>
        </p:blipFill>
        <p:spPr bwMode="auto">
          <a:xfrm>
            <a:off x="4937044" y="1096692"/>
            <a:ext cx="1099667" cy="112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Прямоугольник 55"/>
          <p:cNvSpPr>
            <a:spLocks noChangeArrowheads="1"/>
          </p:cNvSpPr>
          <p:nvPr/>
        </p:nvSpPr>
        <p:spPr bwMode="auto">
          <a:xfrm>
            <a:off x="4677959" y="526206"/>
            <a:ext cx="1402948"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n-US" altLang="ru-RU" sz="1400" b="1" dirty="0">
                <a:solidFill>
                  <a:srgbClr val="000090"/>
                </a:solidFill>
                <a:latin typeface="+mn-lt"/>
                <a:cs typeface="Arial" panose="020B0604020202020204" pitchFamily="34" charset="0"/>
              </a:rPr>
              <a:t>DN-6</a:t>
            </a:r>
          </a:p>
          <a:p>
            <a:pPr algn="ctr" eaLnBrk="1" hangingPunct="1">
              <a:lnSpc>
                <a:spcPts val="1400"/>
              </a:lnSpc>
              <a:spcBef>
                <a:spcPct val="0"/>
              </a:spcBef>
              <a:buFontTx/>
              <a:buNone/>
            </a:pPr>
            <a:r>
              <a:rPr lang="en-US" altLang="ru-RU" sz="1400" b="1" dirty="0">
                <a:solidFill>
                  <a:srgbClr val="000090"/>
                </a:solidFill>
                <a:latin typeface="+mn-lt"/>
                <a:cs typeface="Arial" panose="020B0604020202020204" pitchFamily="34" charset="0"/>
              </a:rPr>
              <a:t>diffractometer</a:t>
            </a:r>
            <a:endParaRPr lang="ru-RU" altLang="ru-RU" sz="1400" dirty="0">
              <a:solidFill>
                <a:srgbClr val="000090"/>
              </a:solidFill>
              <a:latin typeface="+mn-lt"/>
              <a:cs typeface="Arial" panose="020B0604020202020204" pitchFamily="34" charset="0"/>
            </a:endParaRPr>
          </a:p>
        </p:txBody>
      </p:sp>
      <p:sp>
        <p:nvSpPr>
          <p:cNvPr id="19" name="Прямоугольник 56"/>
          <p:cNvSpPr>
            <a:spLocks noChangeArrowheads="1"/>
          </p:cNvSpPr>
          <p:nvPr/>
        </p:nvSpPr>
        <p:spPr bwMode="auto">
          <a:xfrm>
            <a:off x="4427984" y="2251530"/>
            <a:ext cx="2625179"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n-US" altLang="ru-RU" sz="1200" dirty="0" err="1">
                <a:solidFill>
                  <a:srgbClr val="000090"/>
                </a:solidFill>
                <a:latin typeface="+mn-lt"/>
                <a:cs typeface="Arial" panose="020B0604020202020204" pitchFamily="34" charset="0"/>
              </a:rPr>
              <a:t>microsamples</a:t>
            </a:r>
            <a:r>
              <a:rPr lang="en-US" altLang="ru-RU" sz="1200" dirty="0">
                <a:solidFill>
                  <a:srgbClr val="000090"/>
                </a:solidFill>
                <a:latin typeface="+mn-lt"/>
                <a:cs typeface="Arial" panose="020B0604020202020204" pitchFamily="34" charset="0"/>
              </a:rPr>
              <a:t> under extreme conditions (P ≤  0.5 Mbar)</a:t>
            </a:r>
            <a:endParaRPr lang="ru-RU" altLang="ru-RU" sz="1200" dirty="0">
              <a:solidFill>
                <a:srgbClr val="000090"/>
              </a:solidFill>
              <a:latin typeface="+mn-lt"/>
              <a:cs typeface="Arial" panose="020B0604020202020204" pitchFamily="34" charset="0"/>
            </a:endParaRPr>
          </a:p>
        </p:txBody>
      </p:sp>
      <p:pic>
        <p:nvPicPr>
          <p:cNvPr id="20" name="Рисунок 57"/>
          <p:cNvPicPr>
            <a:picLocks noChangeAspect="1"/>
          </p:cNvPicPr>
          <p:nvPr/>
        </p:nvPicPr>
        <p:blipFill rotWithShape="1">
          <a:blip r:embed="rId6" cstate="email">
            <a:extLst>
              <a:ext uri="{28A0092B-C50C-407E-A947-70E740481C1C}">
                <a14:useLocalDpi xmlns:a14="http://schemas.microsoft.com/office/drawing/2010/main" val="0"/>
              </a:ext>
            </a:extLst>
          </a:blip>
          <a:srcRect b="11921"/>
          <a:stretch/>
        </p:blipFill>
        <p:spPr bwMode="auto">
          <a:xfrm>
            <a:off x="7417642" y="1006890"/>
            <a:ext cx="561910" cy="117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Прямоугольник 60"/>
          <p:cNvSpPr>
            <a:spLocks noChangeArrowheads="1"/>
          </p:cNvSpPr>
          <p:nvPr/>
        </p:nvSpPr>
        <p:spPr bwMode="auto">
          <a:xfrm>
            <a:off x="7028916" y="562001"/>
            <a:ext cx="1326004" cy="4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500"/>
              </a:lnSpc>
              <a:spcBef>
                <a:spcPct val="0"/>
              </a:spcBef>
              <a:buFontTx/>
              <a:buNone/>
            </a:pPr>
            <a:r>
              <a:rPr lang="en-US" altLang="ru-RU" sz="1400" b="1" dirty="0">
                <a:solidFill>
                  <a:srgbClr val="002060"/>
                </a:solidFill>
                <a:latin typeface="+mn-lt"/>
                <a:cs typeface="Arial" panose="020B0604020202020204" pitchFamily="34" charset="0"/>
              </a:rPr>
              <a:t>NRT </a:t>
            </a:r>
          </a:p>
          <a:p>
            <a:pPr algn="ctr" eaLnBrk="1" hangingPunct="1">
              <a:lnSpc>
                <a:spcPts val="1500"/>
              </a:lnSpc>
              <a:spcBef>
                <a:spcPct val="0"/>
              </a:spcBef>
              <a:buFontTx/>
              <a:buNone/>
            </a:pPr>
            <a:r>
              <a:rPr lang="en-US" altLang="ru-RU" sz="1400" b="1" dirty="0">
                <a:solidFill>
                  <a:srgbClr val="002060"/>
                </a:solidFill>
                <a:latin typeface="+mn-lt"/>
                <a:cs typeface="Arial" panose="020B0604020202020204" pitchFamily="34" charset="0"/>
              </a:rPr>
              <a:t>spectrometer</a:t>
            </a:r>
            <a:endParaRPr lang="ru-RU" altLang="ru-RU" sz="1400" dirty="0">
              <a:latin typeface="+mn-lt"/>
              <a:cs typeface="Arial" panose="020B0604020202020204" pitchFamily="34" charset="0"/>
            </a:endParaRPr>
          </a:p>
        </p:txBody>
      </p:sp>
      <p:sp>
        <p:nvSpPr>
          <p:cNvPr id="22" name="Прямоугольник 61"/>
          <p:cNvSpPr>
            <a:spLocks noChangeArrowheads="1"/>
          </p:cNvSpPr>
          <p:nvPr/>
        </p:nvSpPr>
        <p:spPr bwMode="auto">
          <a:xfrm>
            <a:off x="6876256" y="2204864"/>
            <a:ext cx="1770178"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n-US" altLang="ru-RU" sz="1200" dirty="0">
                <a:solidFill>
                  <a:srgbClr val="000090"/>
                </a:solidFill>
                <a:latin typeface="+mn-lt"/>
                <a:cs typeface="Arial" panose="020B0604020202020204" pitchFamily="34" charset="0"/>
              </a:rPr>
              <a:t>radiography tomography</a:t>
            </a:r>
            <a:endParaRPr lang="ru-RU" altLang="ru-RU" sz="1200" dirty="0">
              <a:solidFill>
                <a:srgbClr val="000090"/>
              </a:solidFill>
              <a:latin typeface="+mn-lt"/>
              <a:cs typeface="Arial" panose="020B0604020202020204" pitchFamily="34" charset="0"/>
            </a:endParaRPr>
          </a:p>
        </p:txBody>
      </p:sp>
      <p:sp>
        <p:nvSpPr>
          <p:cNvPr id="24" name="Прямоугольник 60"/>
          <p:cNvSpPr>
            <a:spLocks noChangeArrowheads="1"/>
          </p:cNvSpPr>
          <p:nvPr/>
        </p:nvSpPr>
        <p:spPr bwMode="auto">
          <a:xfrm>
            <a:off x="6732240" y="2831457"/>
            <a:ext cx="1212178" cy="4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500"/>
              </a:lnSpc>
              <a:spcBef>
                <a:spcPct val="0"/>
              </a:spcBef>
              <a:buFontTx/>
              <a:buNone/>
            </a:pPr>
            <a:r>
              <a:rPr lang="en-US" altLang="ru-RU" sz="1400" b="1" dirty="0" err="1" smtClean="0">
                <a:solidFill>
                  <a:srgbClr val="000090"/>
                </a:solidFill>
                <a:latin typeface="+mn-lt"/>
                <a:cs typeface="Arial" panose="020B0604020202020204" pitchFamily="34" charset="0"/>
              </a:rPr>
              <a:t>YuMO</a:t>
            </a:r>
            <a:endParaRPr lang="en-US" altLang="ru-RU" sz="1400" b="1" dirty="0" smtClean="0">
              <a:solidFill>
                <a:srgbClr val="000090"/>
              </a:solidFill>
              <a:latin typeface="+mn-lt"/>
              <a:cs typeface="Arial" panose="020B0604020202020204" pitchFamily="34" charset="0"/>
            </a:endParaRPr>
          </a:p>
          <a:p>
            <a:pPr algn="ctr" eaLnBrk="1" hangingPunct="1">
              <a:lnSpc>
                <a:spcPts val="1500"/>
              </a:lnSpc>
              <a:spcBef>
                <a:spcPct val="0"/>
              </a:spcBef>
              <a:buFontTx/>
              <a:buNone/>
            </a:pPr>
            <a:r>
              <a:rPr lang="en-US" altLang="ru-RU" sz="1400" b="1" dirty="0" smtClean="0">
                <a:solidFill>
                  <a:srgbClr val="000090"/>
                </a:solidFill>
                <a:latin typeface="+mn-lt"/>
                <a:cs typeface="Arial" panose="020B0604020202020204" pitchFamily="34" charset="0"/>
              </a:rPr>
              <a:t>SANS setup</a:t>
            </a:r>
            <a:endParaRPr lang="en-US" altLang="ru-RU" sz="1400" b="1" dirty="0">
              <a:solidFill>
                <a:srgbClr val="000090"/>
              </a:solidFill>
              <a:latin typeface="+mn-lt"/>
              <a:cs typeface="Arial" panose="020B0604020202020204" pitchFamily="34" charset="0"/>
            </a:endParaRPr>
          </a:p>
        </p:txBody>
      </p:sp>
      <p:sp>
        <p:nvSpPr>
          <p:cNvPr id="25" name="Прямоугольник 56"/>
          <p:cNvSpPr>
            <a:spLocks noChangeArrowheads="1"/>
          </p:cNvSpPr>
          <p:nvPr/>
        </p:nvSpPr>
        <p:spPr bwMode="auto">
          <a:xfrm>
            <a:off x="4139952" y="4336302"/>
            <a:ext cx="2448272"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1400"/>
              </a:lnSpc>
              <a:spcBef>
                <a:spcPct val="0"/>
              </a:spcBef>
              <a:buNone/>
            </a:pPr>
            <a:r>
              <a:rPr lang="en-US" sz="1200" dirty="0">
                <a:solidFill>
                  <a:srgbClr val="000090"/>
                </a:solidFill>
                <a:latin typeface="+mn-lt"/>
                <a:cs typeface="Arial" panose="020B0604020202020204" pitchFamily="34" charset="0"/>
              </a:rPr>
              <a:t>structural parameters of crystalline </a:t>
            </a:r>
            <a:r>
              <a:rPr lang="en-US" sz="1200" dirty="0" smtClean="0">
                <a:solidFill>
                  <a:srgbClr val="000090"/>
                </a:solidFill>
                <a:latin typeface="+mn-lt"/>
                <a:cs typeface="Arial" panose="020B0604020202020204" pitchFamily="34" charset="0"/>
              </a:rPr>
              <a:t>materials</a:t>
            </a:r>
            <a:endParaRPr lang="ru-RU" altLang="ru-RU" sz="1200" dirty="0">
              <a:solidFill>
                <a:srgbClr val="000090"/>
              </a:solidFill>
              <a:latin typeface="+mn-lt"/>
              <a:cs typeface="Arial" panose="020B0604020202020204" pitchFamily="34" charset="0"/>
            </a:endParaRPr>
          </a:p>
        </p:txBody>
      </p:sp>
      <p:pic>
        <p:nvPicPr>
          <p:cNvPr id="26" name="Рисунок 2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7008458" y="3318078"/>
            <a:ext cx="1035406" cy="1011500"/>
          </a:xfrm>
          <a:prstGeom prst="rect">
            <a:avLst/>
          </a:prstGeom>
        </p:spPr>
      </p:pic>
      <p:sp>
        <p:nvSpPr>
          <p:cNvPr id="27" name="Прямоугольник 60"/>
          <p:cNvSpPr>
            <a:spLocks noChangeArrowheads="1"/>
          </p:cNvSpPr>
          <p:nvPr/>
        </p:nvSpPr>
        <p:spPr bwMode="auto">
          <a:xfrm>
            <a:off x="4644008" y="2706366"/>
            <a:ext cx="2048744"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ts val="1400"/>
              </a:lnSpc>
              <a:spcBef>
                <a:spcPct val="0"/>
              </a:spcBef>
              <a:buFontTx/>
              <a:buNone/>
            </a:pPr>
            <a:r>
              <a:rPr lang="en-US" altLang="ru-RU" sz="1400" b="1" dirty="0" smtClean="0">
                <a:solidFill>
                  <a:srgbClr val="000090"/>
                </a:solidFill>
                <a:latin typeface="+mn-lt"/>
                <a:cs typeface="Arial" panose="020B0604020202020204" pitchFamily="34" charset="0"/>
              </a:rPr>
              <a:t>HRFD </a:t>
            </a:r>
          </a:p>
          <a:p>
            <a:pPr algn="ctr" eaLnBrk="1" hangingPunct="1">
              <a:lnSpc>
                <a:spcPts val="1400"/>
              </a:lnSpc>
              <a:spcBef>
                <a:spcPct val="0"/>
              </a:spcBef>
              <a:buFontTx/>
              <a:buNone/>
            </a:pPr>
            <a:r>
              <a:rPr lang="en-US" altLang="ru-RU" sz="1400" b="1" dirty="0" smtClean="0">
                <a:solidFill>
                  <a:srgbClr val="000090"/>
                </a:solidFill>
                <a:latin typeface="+mn-lt"/>
                <a:cs typeface="Arial" panose="020B0604020202020204" pitchFamily="34" charset="0"/>
              </a:rPr>
              <a:t>Fourier diffractometer</a:t>
            </a:r>
            <a:endParaRPr lang="en-US" altLang="ru-RU" sz="1400" b="1" dirty="0">
              <a:solidFill>
                <a:srgbClr val="000090"/>
              </a:solidFill>
              <a:latin typeface="+mn-lt"/>
              <a:cs typeface="Arial" panose="020B0604020202020204" pitchFamily="34" charset="0"/>
            </a:endParaRPr>
          </a:p>
        </p:txBody>
      </p:sp>
      <p:sp>
        <p:nvSpPr>
          <p:cNvPr id="28" name="Прямоугольник 56"/>
          <p:cNvSpPr>
            <a:spLocks noChangeArrowheads="1"/>
          </p:cNvSpPr>
          <p:nvPr/>
        </p:nvSpPr>
        <p:spPr bwMode="auto">
          <a:xfrm>
            <a:off x="6588224" y="4311830"/>
            <a:ext cx="21931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1400"/>
              </a:lnSpc>
              <a:spcBef>
                <a:spcPct val="0"/>
              </a:spcBef>
              <a:buNone/>
            </a:pPr>
            <a:r>
              <a:rPr lang="en-US" sz="1200" dirty="0">
                <a:solidFill>
                  <a:srgbClr val="000090"/>
                </a:solidFill>
                <a:latin typeface="+mn-lt"/>
                <a:cs typeface="Arial" panose="020B0604020202020204" pitchFamily="34" charset="0"/>
              </a:rPr>
              <a:t>structural </a:t>
            </a:r>
            <a:r>
              <a:rPr lang="en-US" sz="1200" dirty="0" smtClean="0">
                <a:solidFill>
                  <a:srgbClr val="000090"/>
                </a:solidFill>
                <a:latin typeface="+mn-lt"/>
                <a:cs typeface="Arial" panose="020B0604020202020204" pitchFamily="34" charset="0"/>
              </a:rPr>
              <a:t>of </a:t>
            </a:r>
            <a:r>
              <a:rPr lang="en-US" sz="1200" dirty="0">
                <a:solidFill>
                  <a:srgbClr val="000090"/>
                </a:solidFill>
                <a:latin typeface="+mn-lt"/>
                <a:cs typeface="Arial" panose="020B0604020202020204" pitchFamily="34" charset="0"/>
              </a:rPr>
              <a:t>polymers, lipid membranes, proteins, </a:t>
            </a:r>
            <a:r>
              <a:rPr lang="en-US" sz="1200" dirty="0" smtClean="0">
                <a:solidFill>
                  <a:srgbClr val="000090"/>
                </a:solidFill>
                <a:latin typeface="+mn-lt"/>
                <a:cs typeface="Arial" panose="020B0604020202020204" pitchFamily="34" charset="0"/>
              </a:rPr>
              <a:t>solvents, etc</a:t>
            </a:r>
            <a:r>
              <a:rPr lang="en-US" sz="1200" dirty="0">
                <a:solidFill>
                  <a:srgbClr val="000090"/>
                </a:solidFill>
                <a:latin typeface="+mn-lt"/>
                <a:cs typeface="Arial" panose="020B0604020202020204" pitchFamily="34" charset="0"/>
              </a:rPr>
              <a:t>.</a:t>
            </a:r>
            <a:endParaRPr lang="ru-RU" altLang="ru-RU" sz="1200" dirty="0">
              <a:solidFill>
                <a:srgbClr val="000090"/>
              </a:solidFill>
              <a:latin typeface="+mn-lt"/>
              <a:cs typeface="Arial" panose="020B0604020202020204" pitchFamily="34" charset="0"/>
            </a:endParaRPr>
          </a:p>
        </p:txBody>
      </p:sp>
      <p:pic>
        <p:nvPicPr>
          <p:cNvPr id="29" name="Рисунок 16" descr="fe4o5_10k_mag_st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6041306" y="478937"/>
            <a:ext cx="1050974" cy="91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Рисунок 29"/>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0" b="100000" l="12393" r="79986"/>
                    </a14:imgEffect>
                    <a14:imgEffect>
                      <a14:sharpenSoften amount="50000"/>
                    </a14:imgEffect>
                  </a14:imgLayer>
                </a14:imgProps>
              </a:ext>
              <a:ext uri="{28A0092B-C50C-407E-A947-70E740481C1C}">
                <a14:useLocalDpi xmlns:a14="http://schemas.microsoft.com/office/drawing/2010/main" val="0"/>
              </a:ext>
            </a:extLst>
          </a:blip>
          <a:srcRect l="17833" r="21833"/>
          <a:stretch/>
        </p:blipFill>
        <p:spPr>
          <a:xfrm>
            <a:off x="8268280" y="642970"/>
            <a:ext cx="552192" cy="776158"/>
          </a:xfrm>
          <a:prstGeom prst="rect">
            <a:avLst/>
          </a:prstGeom>
        </p:spPr>
      </p:pic>
      <p:pic>
        <p:nvPicPr>
          <p:cNvPr id="31" name="Рисунок 30" descr="fig4"/>
          <p:cNvPicPr/>
          <p:nvPr/>
        </p:nvPicPr>
        <p:blipFill rotWithShape="1">
          <a:blip r:embed="rId11" cstate="email">
            <a:extLst>
              <a:ext uri="{28A0092B-C50C-407E-A947-70E740481C1C}">
                <a14:useLocalDpi xmlns:a14="http://schemas.microsoft.com/office/drawing/2010/main" val="0"/>
              </a:ext>
            </a:extLst>
          </a:blip>
          <a:srcRect l="20156" t="824" r="5314" b="71675"/>
          <a:stretch/>
        </p:blipFill>
        <p:spPr bwMode="auto">
          <a:xfrm>
            <a:off x="7962641" y="2799034"/>
            <a:ext cx="1043855" cy="838523"/>
          </a:xfrm>
          <a:prstGeom prst="rect">
            <a:avLst/>
          </a:prstGeom>
          <a:noFill/>
          <a:ln>
            <a:noFill/>
          </a:ln>
          <a:extLst>
            <a:ext uri="{53640926-AAD7-44d8-BBD7-CCE9431645EC}">
              <a14:shadowObscured xmlns:a14="http://schemas.microsoft.com/office/drawing/2010/main"/>
            </a:ext>
          </a:extLst>
        </p:spPr>
      </p:pic>
      <p:sp>
        <p:nvSpPr>
          <p:cNvPr id="32" name="Прямоугольник 31"/>
          <p:cNvSpPr/>
          <p:nvPr/>
        </p:nvSpPr>
        <p:spPr>
          <a:xfrm>
            <a:off x="8079970" y="3640715"/>
            <a:ext cx="1118438" cy="610851"/>
          </a:xfrm>
          <a:prstGeom prst="rect">
            <a:avLst/>
          </a:prstGeom>
        </p:spPr>
        <p:txBody>
          <a:bodyPr wrap="square">
            <a:spAutoFit/>
          </a:bodyPr>
          <a:lstStyle/>
          <a:p>
            <a:pPr defTabSz="685800" fontAlgn="auto">
              <a:lnSpc>
                <a:spcPts val="1000"/>
              </a:lnSpc>
              <a:spcBef>
                <a:spcPts val="0"/>
              </a:spcBef>
              <a:spcAft>
                <a:spcPts val="0"/>
              </a:spcAft>
              <a:tabLst>
                <a:tab pos="1414463" algn="l"/>
              </a:tabLst>
              <a:defRPr/>
            </a:pPr>
            <a:r>
              <a:rPr lang="en-US" altLang="ru-RU" sz="1050" b="1" dirty="0">
                <a:solidFill>
                  <a:srgbClr val="0033CC"/>
                </a:solidFill>
                <a:cs typeface="Arial" pitchFamily="34" charset="0"/>
              </a:rPr>
              <a:t>Fullerenes complexation with antitumor drugs</a:t>
            </a:r>
          </a:p>
        </p:txBody>
      </p:sp>
      <p:sp>
        <p:nvSpPr>
          <p:cNvPr id="33" name="Прямоугольник 32"/>
          <p:cNvSpPr/>
          <p:nvPr/>
        </p:nvSpPr>
        <p:spPr>
          <a:xfrm>
            <a:off x="5837724" y="3880973"/>
            <a:ext cx="1110539" cy="610851"/>
          </a:xfrm>
          <a:prstGeom prst="rect">
            <a:avLst/>
          </a:prstGeom>
        </p:spPr>
        <p:txBody>
          <a:bodyPr wrap="square">
            <a:spAutoFit/>
          </a:bodyPr>
          <a:lstStyle/>
          <a:p>
            <a:pPr defTabSz="685800" fontAlgn="auto">
              <a:lnSpc>
                <a:spcPts val="1000"/>
              </a:lnSpc>
              <a:spcBef>
                <a:spcPts val="0"/>
              </a:spcBef>
              <a:spcAft>
                <a:spcPts val="0"/>
              </a:spcAft>
            </a:pPr>
            <a:r>
              <a:rPr lang="en-US" sz="1050" b="1" dirty="0">
                <a:solidFill>
                  <a:srgbClr val="0033CC"/>
                </a:solidFill>
                <a:cs typeface="Arial" pitchFamily="34" charset="0"/>
              </a:rPr>
              <a:t>A </a:t>
            </a:r>
            <a:r>
              <a:rPr lang="en-US" sz="1050" b="1" dirty="0" smtClean="0">
                <a:solidFill>
                  <a:srgbClr val="0033CC"/>
                </a:solidFill>
                <a:cs typeface="Arial" pitchFamily="34" charset="0"/>
              </a:rPr>
              <a:t>structural study </a:t>
            </a:r>
            <a:r>
              <a:rPr lang="en-US" sz="1050" b="1" dirty="0">
                <a:solidFill>
                  <a:srgbClr val="0033CC"/>
                </a:solidFill>
                <a:cs typeface="Arial" pitchFamily="34" charset="0"/>
              </a:rPr>
              <a:t>of the Fe-Al phase diagram</a:t>
            </a:r>
            <a:endParaRPr lang="ru-RU" sz="1050" b="1" dirty="0">
              <a:solidFill>
                <a:srgbClr val="0033CC"/>
              </a:solidFill>
              <a:cs typeface="Arial" pitchFamily="34" charset="0"/>
            </a:endParaRPr>
          </a:p>
        </p:txBody>
      </p:sp>
      <p:sp>
        <p:nvSpPr>
          <p:cNvPr id="34" name="Прямоугольник 33"/>
          <p:cNvSpPr/>
          <p:nvPr/>
        </p:nvSpPr>
        <p:spPr>
          <a:xfrm>
            <a:off x="7985263" y="1412217"/>
            <a:ext cx="1175648" cy="867331"/>
          </a:xfrm>
          <a:prstGeom prst="rect">
            <a:avLst/>
          </a:prstGeom>
        </p:spPr>
        <p:txBody>
          <a:bodyPr wrap="square">
            <a:spAutoFit/>
          </a:bodyPr>
          <a:lstStyle/>
          <a:p>
            <a:pPr fontAlgn="auto">
              <a:lnSpc>
                <a:spcPts val="1000"/>
              </a:lnSpc>
              <a:spcBef>
                <a:spcPts val="0"/>
              </a:spcBef>
              <a:spcAft>
                <a:spcPts val="0"/>
              </a:spcAft>
            </a:pPr>
            <a:r>
              <a:rPr lang="en-US" sz="1050" b="1" dirty="0">
                <a:solidFill>
                  <a:srgbClr val="0033CC"/>
                </a:solidFill>
                <a:cs typeface="Arial" pitchFamily="34" charset="0"/>
              </a:rPr>
              <a:t>Neutron tomography reconstructed </a:t>
            </a:r>
            <a:r>
              <a:rPr lang="en-US" sz="1050" b="1" dirty="0" smtClean="0">
                <a:solidFill>
                  <a:srgbClr val="0033CC"/>
                </a:solidFill>
                <a:cs typeface="Arial" pitchFamily="34" charset="0"/>
              </a:rPr>
              <a:t>model with </a:t>
            </a:r>
            <a:r>
              <a:rPr lang="en-US" sz="1050" b="1" dirty="0">
                <a:solidFill>
                  <a:srgbClr val="0033CC"/>
                </a:solidFill>
                <a:cs typeface="Arial" pitchFamily="34" charset="0"/>
              </a:rPr>
              <a:t>“hidden” gilding pattern</a:t>
            </a:r>
            <a:endParaRPr lang="ru-RU" sz="1050" b="1" dirty="0">
              <a:solidFill>
                <a:srgbClr val="0033CC"/>
              </a:solidFill>
              <a:cs typeface="Arial" pitchFamily="34" charset="0"/>
            </a:endParaRPr>
          </a:p>
        </p:txBody>
      </p:sp>
      <p:pic>
        <p:nvPicPr>
          <p:cNvPr id="35" name="Picture 4"/>
          <p:cNvPicPr>
            <a:picLocks noChangeAspect="1" noChangeArrowheads="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5907389" y="3069985"/>
            <a:ext cx="999994" cy="81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Рисунок 3"/>
          <p:cNvPicPr>
            <a:picLocks noChangeAspect="1" noChangeArrowheads="1"/>
          </p:cNvPicPr>
          <p:nvPr/>
        </p:nvPicPr>
        <p:blipFill rotWithShape="1">
          <a:blip r:embed="rId13" cstate="email">
            <a:extLst>
              <a:ext uri="{28A0092B-C50C-407E-A947-70E740481C1C}">
                <a14:useLocalDpi xmlns:a14="http://schemas.microsoft.com/office/drawing/2010/main" val="0"/>
              </a:ext>
            </a:extLst>
          </a:blip>
          <a:srcRect b="19169"/>
          <a:stretch/>
        </p:blipFill>
        <p:spPr bwMode="auto">
          <a:xfrm>
            <a:off x="4963564" y="3163821"/>
            <a:ext cx="896170" cy="1152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Прямая соединительная линия 4"/>
          <p:cNvCxnSpPr/>
          <p:nvPr/>
        </p:nvCxnSpPr>
        <p:spPr>
          <a:xfrm>
            <a:off x="4566871"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36" name="Прямоугольник 35"/>
          <p:cNvSpPr/>
          <p:nvPr/>
        </p:nvSpPr>
        <p:spPr>
          <a:xfrm>
            <a:off x="5779774" y="126118"/>
            <a:ext cx="2214568" cy="338554"/>
          </a:xfrm>
          <a:prstGeom prst="rect">
            <a:avLst/>
          </a:prstGeom>
        </p:spPr>
        <p:txBody>
          <a:bodyPr wrap="none">
            <a:spAutoFit/>
          </a:bodyPr>
          <a:lstStyle/>
          <a:p>
            <a:pPr algn="ctr"/>
            <a:r>
              <a:rPr lang="en-US" sz="1600" b="1" dirty="0" smtClean="0">
                <a:solidFill>
                  <a:srgbClr val="000090"/>
                </a:solidFill>
              </a:rPr>
              <a:t>Some spectrometers</a:t>
            </a:r>
            <a:endParaRPr lang="ru-RU" sz="1600" b="1" dirty="0">
              <a:solidFill>
                <a:srgbClr val="000090"/>
              </a:solidFill>
            </a:endParaRPr>
          </a:p>
        </p:txBody>
      </p:sp>
      <p:sp>
        <p:nvSpPr>
          <p:cNvPr id="37" name="Прямоугольник 36"/>
          <p:cNvSpPr/>
          <p:nvPr/>
        </p:nvSpPr>
        <p:spPr>
          <a:xfrm>
            <a:off x="6037634" y="1340768"/>
            <a:ext cx="1342678" cy="995572"/>
          </a:xfrm>
          <a:prstGeom prst="rect">
            <a:avLst/>
          </a:prstGeom>
        </p:spPr>
        <p:txBody>
          <a:bodyPr wrap="square">
            <a:spAutoFit/>
          </a:bodyPr>
          <a:lstStyle/>
          <a:p>
            <a:pPr>
              <a:lnSpc>
                <a:spcPts val="1000"/>
              </a:lnSpc>
              <a:spcBef>
                <a:spcPct val="0"/>
              </a:spcBef>
            </a:pPr>
            <a:r>
              <a:rPr lang="en-US" altLang="ru-RU" sz="1050" b="1" dirty="0">
                <a:solidFill>
                  <a:srgbClr val="0033CC"/>
                </a:solidFill>
                <a:cs typeface="Arial" pitchFamily="34" charset="0"/>
              </a:rPr>
              <a:t>Novel type of the charge ordering state in iron oxide Fe</a:t>
            </a:r>
            <a:r>
              <a:rPr lang="en-US" altLang="ru-RU" sz="1050" b="1" baseline="-25000" dirty="0">
                <a:solidFill>
                  <a:srgbClr val="0033CC"/>
                </a:solidFill>
                <a:cs typeface="Arial" pitchFamily="34" charset="0"/>
              </a:rPr>
              <a:t>4</a:t>
            </a:r>
            <a:r>
              <a:rPr lang="en-US" altLang="ru-RU" sz="1050" b="1" dirty="0">
                <a:solidFill>
                  <a:srgbClr val="0033CC"/>
                </a:solidFill>
                <a:cs typeface="Arial" pitchFamily="34" charset="0"/>
              </a:rPr>
              <a:t>O</a:t>
            </a:r>
            <a:r>
              <a:rPr lang="en-US" altLang="ru-RU" sz="1050" b="1" baseline="-25000" dirty="0">
                <a:solidFill>
                  <a:srgbClr val="0033CC"/>
                </a:solidFill>
                <a:cs typeface="Arial" pitchFamily="34" charset="0"/>
              </a:rPr>
              <a:t>5</a:t>
            </a:r>
            <a:r>
              <a:rPr lang="en-US" altLang="ru-RU" sz="1050" b="1" dirty="0">
                <a:solidFill>
                  <a:srgbClr val="0033CC"/>
                </a:solidFill>
                <a:cs typeface="Arial" pitchFamily="34" charset="0"/>
              </a:rPr>
              <a:t> involving competing dimer and trimer formation</a:t>
            </a:r>
            <a:endParaRPr lang="ru-RU" altLang="ru-RU" sz="1050" b="1" dirty="0">
              <a:solidFill>
                <a:srgbClr val="0033CC"/>
              </a:solidFill>
              <a:cs typeface="Arial" pitchFamily="34" charset="0"/>
            </a:endParaRPr>
          </a:p>
        </p:txBody>
      </p:sp>
      <p:pic>
        <p:nvPicPr>
          <p:cNvPr id="2" name="Рисунок 1"/>
          <p:cNvPicPr>
            <a:picLocks noChangeAspect="1"/>
          </p:cNvPicPr>
          <p:nvPr/>
        </p:nvPicPr>
        <p:blipFill>
          <a:blip r:embed="rId14"/>
          <a:stretch>
            <a:fillRect/>
          </a:stretch>
        </p:blipFill>
        <p:spPr>
          <a:xfrm>
            <a:off x="5044229" y="5001913"/>
            <a:ext cx="648817" cy="1233768"/>
          </a:xfrm>
          <a:prstGeom prst="rect">
            <a:avLst/>
          </a:prstGeom>
        </p:spPr>
      </p:pic>
      <p:sp>
        <p:nvSpPr>
          <p:cNvPr id="38" name="Прямоугольник 60"/>
          <p:cNvSpPr>
            <a:spLocks noChangeArrowheads="1"/>
          </p:cNvSpPr>
          <p:nvPr/>
        </p:nvSpPr>
        <p:spPr bwMode="auto">
          <a:xfrm>
            <a:off x="4788024" y="4725144"/>
            <a:ext cx="17600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dirty="0" smtClean="0">
                <a:solidFill>
                  <a:srgbClr val="000090"/>
                </a:solidFill>
                <a:latin typeface="+mn-lt"/>
                <a:cs typeface="Arial" panose="020B0604020202020204" pitchFamily="34" charset="0"/>
              </a:rPr>
              <a:t>Irradiation facility</a:t>
            </a:r>
            <a:endParaRPr lang="en-US" altLang="ru-RU" sz="1400" b="1" dirty="0">
              <a:solidFill>
                <a:srgbClr val="000090"/>
              </a:solidFill>
              <a:latin typeface="+mn-lt"/>
              <a:cs typeface="Arial" panose="020B0604020202020204" pitchFamily="34" charset="0"/>
            </a:endParaRPr>
          </a:p>
        </p:txBody>
      </p:sp>
      <p:sp>
        <p:nvSpPr>
          <p:cNvPr id="39" name="Прямоугольник 56"/>
          <p:cNvSpPr>
            <a:spLocks noChangeArrowheads="1"/>
          </p:cNvSpPr>
          <p:nvPr/>
        </p:nvSpPr>
        <p:spPr bwMode="auto">
          <a:xfrm>
            <a:off x="4427984" y="6237312"/>
            <a:ext cx="22253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1400"/>
              </a:lnSpc>
              <a:spcBef>
                <a:spcPct val="0"/>
              </a:spcBef>
              <a:buNone/>
            </a:pPr>
            <a:r>
              <a:rPr lang="en-US" sz="1200" dirty="0" smtClean="0">
                <a:solidFill>
                  <a:srgbClr val="000090"/>
                </a:solidFill>
                <a:latin typeface="+mn-lt"/>
                <a:cs typeface="Arial" panose="020B0604020202020204" pitchFamily="34" charset="0"/>
              </a:rPr>
              <a:t>investigation of material radiation hardness at high </a:t>
            </a:r>
            <a:r>
              <a:rPr lang="en-US" sz="1200" dirty="0" err="1" smtClean="0">
                <a:solidFill>
                  <a:srgbClr val="000090"/>
                </a:solidFill>
                <a:latin typeface="+mn-lt"/>
                <a:cs typeface="Arial" panose="020B0604020202020204" pitchFamily="34" charset="0"/>
              </a:rPr>
              <a:t>fluence</a:t>
            </a:r>
            <a:endParaRPr lang="ru-RU" altLang="ru-RU" sz="1200" dirty="0">
              <a:solidFill>
                <a:srgbClr val="000090"/>
              </a:solidFill>
              <a:latin typeface="+mn-lt"/>
              <a:cs typeface="Arial" panose="020B0604020202020204" pitchFamily="34" charset="0"/>
            </a:endParaRPr>
          </a:p>
        </p:txBody>
      </p:sp>
      <p:pic>
        <p:nvPicPr>
          <p:cNvPr id="3" name="Рисунок 2"/>
          <p:cNvPicPr>
            <a:picLocks noChangeAspect="1"/>
          </p:cNvPicPr>
          <p:nvPr/>
        </p:nvPicPr>
        <p:blipFill rotWithShape="1">
          <a:blip r:embed="rId15"/>
          <a:srcRect l="16882"/>
          <a:stretch/>
        </p:blipFill>
        <p:spPr>
          <a:xfrm>
            <a:off x="5773289" y="5001914"/>
            <a:ext cx="640434" cy="770077"/>
          </a:xfrm>
          <a:prstGeom prst="rect">
            <a:avLst/>
          </a:prstGeom>
        </p:spPr>
      </p:pic>
      <p:sp>
        <p:nvSpPr>
          <p:cNvPr id="4" name="Прямоугольник 3"/>
          <p:cNvSpPr/>
          <p:nvPr/>
        </p:nvSpPr>
        <p:spPr>
          <a:xfrm>
            <a:off x="5704556" y="5761536"/>
            <a:ext cx="996853" cy="610851"/>
          </a:xfrm>
          <a:prstGeom prst="rect">
            <a:avLst/>
          </a:prstGeom>
        </p:spPr>
        <p:txBody>
          <a:bodyPr wrap="square">
            <a:spAutoFit/>
          </a:bodyPr>
          <a:lstStyle/>
          <a:p>
            <a:pPr>
              <a:lnSpc>
                <a:spcPts val="1000"/>
              </a:lnSpc>
            </a:pPr>
            <a:r>
              <a:rPr lang="en-US" sz="1050" b="1" dirty="0" smtClean="0">
                <a:solidFill>
                  <a:srgbClr val="0033CC"/>
                </a:solidFill>
                <a:cs typeface="Arial" pitchFamily="34" charset="0"/>
              </a:rPr>
              <a:t>Radiation damage of electronic </a:t>
            </a:r>
            <a:r>
              <a:rPr lang="en-US" sz="1050" b="1" dirty="0">
                <a:solidFill>
                  <a:srgbClr val="0033CC"/>
                </a:solidFill>
                <a:cs typeface="Arial" pitchFamily="34" charset="0"/>
              </a:rPr>
              <a:t>boards </a:t>
            </a:r>
            <a:endParaRPr lang="ru-RU" sz="1050" b="1" dirty="0">
              <a:solidFill>
                <a:srgbClr val="0033CC"/>
              </a:solidFill>
              <a:cs typeface="Arial" pitchFamily="34" charset="0"/>
            </a:endParaRPr>
          </a:p>
        </p:txBody>
      </p:sp>
      <p:pic>
        <p:nvPicPr>
          <p:cNvPr id="7" name="Рисунок 6"/>
          <p:cNvPicPr>
            <a:picLocks noChangeAspect="1"/>
          </p:cNvPicPr>
          <p:nvPr/>
        </p:nvPicPr>
        <p:blipFill rotWithShape="1">
          <a:blip r:embed="rId16" cstate="email">
            <a:extLst>
              <a:ext uri="{28A0092B-C50C-407E-A947-70E740481C1C}">
                <a14:useLocalDpi xmlns:a14="http://schemas.microsoft.com/office/drawing/2010/main" val="0"/>
              </a:ext>
            </a:extLst>
          </a:blip>
          <a:srcRect l="13597" r="8580" b="42428"/>
          <a:stretch/>
        </p:blipFill>
        <p:spPr>
          <a:xfrm>
            <a:off x="6887058" y="5435704"/>
            <a:ext cx="1108657" cy="820169"/>
          </a:xfrm>
          <a:prstGeom prst="rect">
            <a:avLst/>
          </a:prstGeom>
        </p:spPr>
      </p:pic>
      <p:sp>
        <p:nvSpPr>
          <p:cNvPr id="40" name="Прямоугольник 60"/>
          <p:cNvSpPr>
            <a:spLocks noChangeArrowheads="1"/>
          </p:cNvSpPr>
          <p:nvPr/>
        </p:nvSpPr>
        <p:spPr bwMode="auto">
          <a:xfrm>
            <a:off x="6675241" y="5026831"/>
            <a:ext cx="155244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b="1" dirty="0" smtClean="0">
                <a:solidFill>
                  <a:srgbClr val="000090"/>
                </a:solidFill>
                <a:latin typeface="+mn-lt"/>
                <a:cs typeface="Arial" panose="020B0604020202020204" pitchFamily="34" charset="0"/>
              </a:rPr>
              <a:t>NAA facility</a:t>
            </a:r>
            <a:endParaRPr lang="en-US" altLang="ru-RU" sz="1400" b="1" dirty="0">
              <a:solidFill>
                <a:srgbClr val="000090"/>
              </a:solidFill>
              <a:latin typeface="+mn-lt"/>
              <a:cs typeface="Arial" panose="020B0604020202020204" pitchFamily="34" charset="0"/>
            </a:endParaRPr>
          </a:p>
        </p:txBody>
      </p:sp>
      <p:sp>
        <p:nvSpPr>
          <p:cNvPr id="41" name="Прямоугольник 56"/>
          <p:cNvSpPr>
            <a:spLocks noChangeArrowheads="1"/>
          </p:cNvSpPr>
          <p:nvPr/>
        </p:nvSpPr>
        <p:spPr bwMode="auto">
          <a:xfrm>
            <a:off x="6228184" y="6327459"/>
            <a:ext cx="2364461" cy="457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ts val="1400"/>
              </a:lnSpc>
              <a:spcBef>
                <a:spcPct val="0"/>
              </a:spcBef>
              <a:buNone/>
            </a:pPr>
            <a:r>
              <a:rPr lang="en-US" sz="1200" dirty="0" smtClean="0">
                <a:solidFill>
                  <a:srgbClr val="000090"/>
                </a:solidFill>
                <a:latin typeface="+mn-lt"/>
                <a:cs typeface="Arial" panose="020B0604020202020204" pitchFamily="34" charset="0"/>
              </a:rPr>
              <a:t>multi-elemental </a:t>
            </a:r>
            <a:r>
              <a:rPr lang="en-US" sz="1200" dirty="0">
                <a:solidFill>
                  <a:srgbClr val="000090"/>
                </a:solidFill>
                <a:latin typeface="+mn-lt"/>
                <a:cs typeface="Arial" panose="020B0604020202020204" pitchFamily="34" charset="0"/>
              </a:rPr>
              <a:t>analysis </a:t>
            </a:r>
            <a:endParaRPr lang="en-US" sz="1200" dirty="0" smtClean="0">
              <a:solidFill>
                <a:srgbClr val="000090"/>
              </a:solidFill>
              <a:latin typeface="+mn-lt"/>
              <a:cs typeface="Arial" panose="020B0604020202020204" pitchFamily="34" charset="0"/>
            </a:endParaRPr>
          </a:p>
          <a:p>
            <a:pPr algn="ctr">
              <a:lnSpc>
                <a:spcPts val="1400"/>
              </a:lnSpc>
              <a:spcBef>
                <a:spcPct val="0"/>
              </a:spcBef>
              <a:buNone/>
            </a:pPr>
            <a:r>
              <a:rPr lang="en-US" sz="1200" dirty="0" smtClean="0">
                <a:solidFill>
                  <a:srgbClr val="000090"/>
                </a:solidFill>
                <a:latin typeface="+mn-lt"/>
                <a:cs typeface="Arial" panose="020B0604020202020204" pitchFamily="34" charset="0"/>
              </a:rPr>
              <a:t>in </a:t>
            </a:r>
            <a:r>
              <a:rPr lang="en-US" sz="1200" dirty="0">
                <a:solidFill>
                  <a:srgbClr val="000090"/>
                </a:solidFill>
                <a:latin typeface="+mn-lt"/>
                <a:cs typeface="Arial" panose="020B0604020202020204" pitchFamily="34" charset="0"/>
              </a:rPr>
              <a:t>life and material sciences </a:t>
            </a:r>
            <a:endParaRPr lang="ru-RU" altLang="ru-RU" sz="1200" dirty="0">
              <a:solidFill>
                <a:srgbClr val="000090"/>
              </a:solidFill>
              <a:latin typeface="+mn-lt"/>
              <a:cs typeface="Arial" panose="020B0604020202020204" pitchFamily="34" charset="0"/>
            </a:endParaRPr>
          </a:p>
        </p:txBody>
      </p:sp>
      <p:pic>
        <p:nvPicPr>
          <p:cNvPr id="43" name="Picture 3"/>
          <p:cNvPicPr>
            <a:picLocks noChangeAspect="1" noChangeArrowheads="1"/>
          </p:cNvPicPr>
          <p:nvPr/>
        </p:nvPicPr>
        <p:blipFill>
          <a:blip r:embed="rId17" cstate="email">
            <a:extLst>
              <a:ext uri="{28A0092B-C50C-407E-A947-70E740481C1C}">
                <a14:useLocalDpi xmlns:a14="http://schemas.microsoft.com/office/drawing/2010/main" val="0"/>
              </a:ext>
            </a:extLst>
          </a:blip>
          <a:srcRect/>
          <a:stretch>
            <a:fillRect/>
          </a:stretch>
        </p:blipFill>
        <p:spPr bwMode="auto">
          <a:xfrm>
            <a:off x="8389547" y="4941168"/>
            <a:ext cx="62865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Прямоугольник 5"/>
          <p:cNvSpPr>
            <a:spLocks noChangeArrowheads="1"/>
          </p:cNvSpPr>
          <p:nvPr/>
        </p:nvSpPr>
        <p:spPr bwMode="auto">
          <a:xfrm>
            <a:off x="8062332" y="5661794"/>
            <a:ext cx="1081669" cy="73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ts val="1000"/>
              </a:lnSpc>
            </a:pPr>
            <a:r>
              <a:rPr lang="en-US" altLang="ru-RU" sz="1050" b="1" dirty="0" smtClean="0">
                <a:solidFill>
                  <a:srgbClr val="0033CC"/>
                </a:solidFill>
                <a:latin typeface="+mn-lt"/>
              </a:rPr>
              <a:t>Retrospective </a:t>
            </a:r>
            <a:r>
              <a:rPr lang="en-US" altLang="ru-RU" sz="1050" b="1" dirty="0">
                <a:solidFill>
                  <a:srgbClr val="0033CC"/>
                </a:solidFill>
                <a:latin typeface="+mn-lt"/>
              </a:rPr>
              <a:t>pollution</a:t>
            </a:r>
            <a:r>
              <a:rPr lang="ru-RU" altLang="ru-RU" sz="1050" b="1" dirty="0">
                <a:solidFill>
                  <a:srgbClr val="0033CC"/>
                </a:solidFill>
                <a:latin typeface="+mn-lt"/>
              </a:rPr>
              <a:t> </a:t>
            </a:r>
            <a:r>
              <a:rPr lang="en-US" altLang="ru-RU" sz="1050" b="1" dirty="0" smtClean="0">
                <a:solidFill>
                  <a:srgbClr val="0033CC"/>
                </a:solidFill>
                <a:latin typeface="+mn-lt"/>
              </a:rPr>
              <a:t>study </a:t>
            </a:r>
            <a:r>
              <a:rPr lang="en-US" altLang="ru-RU" sz="1050" b="1" dirty="0">
                <a:solidFill>
                  <a:srgbClr val="0033CC"/>
                </a:solidFill>
                <a:latin typeface="+mn-lt"/>
              </a:rPr>
              <a:t>of the deep sea sediments </a:t>
            </a:r>
            <a:endParaRPr lang="ru-RU" altLang="ru-RU" sz="1050" b="1" dirty="0">
              <a:solidFill>
                <a:srgbClr val="0033CC"/>
              </a:solidFill>
              <a:latin typeface="+mn-lt"/>
            </a:endParaRPr>
          </a:p>
        </p:txBody>
      </p:sp>
      <p:pic>
        <p:nvPicPr>
          <p:cNvPr id="42" name="Picture 2"/>
          <p:cNvPicPr>
            <a:picLocks noChangeAspect="1" noChangeArrowheads="1"/>
          </p:cNvPicPr>
          <p:nvPr/>
        </p:nvPicPr>
        <p:blipFill rotWithShape="1">
          <a:blip r:embed="rId18" cstate="email">
            <a:extLst>
              <a:ext uri="{28A0092B-C50C-407E-A947-70E740481C1C}">
                <a14:useLocalDpi xmlns:a14="http://schemas.microsoft.com/office/drawing/2010/main" val="0"/>
              </a:ext>
            </a:extLst>
          </a:blip>
          <a:srcRect r="47019"/>
          <a:stretch/>
        </p:blipFill>
        <p:spPr bwMode="auto">
          <a:xfrm>
            <a:off x="8006670" y="4948826"/>
            <a:ext cx="401675" cy="644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718" y="71137"/>
            <a:ext cx="4710845" cy="584776"/>
          </a:xfrm>
          <a:prstGeom prst="rect">
            <a:avLst/>
          </a:prstGeom>
          <a:noFill/>
        </p:spPr>
        <p:txBody>
          <a:bodyPr wrap="none" rtlCol="0">
            <a:spAutoFit/>
          </a:bodyPr>
          <a:lstStyle/>
          <a:p>
            <a:pPr algn="ctr"/>
            <a:r>
              <a:rPr lang="en-US" sz="1600" b="1" dirty="0" smtClean="0">
                <a:solidFill>
                  <a:srgbClr val="000090"/>
                </a:solidFill>
              </a:rPr>
              <a:t>IBR-2 </a:t>
            </a:r>
            <a:r>
              <a:rPr lang="en-US" sz="1600" b="1" dirty="0">
                <a:solidFill>
                  <a:srgbClr val="000090"/>
                </a:solidFill>
              </a:rPr>
              <a:t>pulsed fast reactor of periodic </a:t>
            </a:r>
            <a:r>
              <a:rPr lang="en-US" sz="1600" b="1" dirty="0" smtClean="0">
                <a:solidFill>
                  <a:srgbClr val="000090"/>
                </a:solidFill>
              </a:rPr>
              <a:t>operation</a:t>
            </a:r>
          </a:p>
          <a:p>
            <a:pPr algn="ctr"/>
            <a:r>
              <a:rPr lang="en-US" sz="1600" b="1" dirty="0" smtClean="0">
                <a:solidFill>
                  <a:srgbClr val="000090"/>
                </a:solidFill>
              </a:rPr>
              <a:t>High flux neutron source</a:t>
            </a:r>
            <a:endParaRPr lang="ru-RU" sz="1600" b="1" dirty="0">
              <a:solidFill>
                <a:srgbClr val="000090"/>
              </a:solidFill>
            </a:endParaRPr>
          </a:p>
        </p:txBody>
      </p:sp>
    </p:spTree>
    <p:extLst>
      <p:ext uri="{BB962C8B-B14F-4D97-AF65-F5344CB8AC3E}">
        <p14:creationId xmlns:p14="http://schemas.microsoft.com/office/powerpoint/2010/main" val="42387456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Прямая соединительная линия 4"/>
          <p:cNvCxnSpPr/>
          <p:nvPr/>
        </p:nvCxnSpPr>
        <p:spPr>
          <a:xfrm>
            <a:off x="4566871" y="0"/>
            <a:ext cx="0" cy="685800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20" descr="C:\Users\dmn\Downloads\Fig4.tif"/>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82333" y="860559"/>
            <a:ext cx="1777071" cy="315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8"/>
          <p:cNvGraphicFramePr>
            <a:graphicFrameLocks noGrp="1"/>
          </p:cNvGraphicFramePr>
          <p:nvPr>
            <p:extLst>
              <p:ext uri="{D42A27DB-BD31-4B8C-83A1-F6EECF244321}">
                <p14:modId xmlns:p14="http://schemas.microsoft.com/office/powerpoint/2010/main" val="3145763755"/>
              </p:ext>
            </p:extLst>
          </p:nvPr>
        </p:nvGraphicFramePr>
        <p:xfrm>
          <a:off x="2011318" y="836712"/>
          <a:ext cx="2451722" cy="3169919"/>
        </p:xfrm>
        <a:graphic>
          <a:graphicData uri="http://schemas.openxmlformats.org/drawingml/2006/table">
            <a:tbl>
              <a:tblPr firstRow="1" bandRow="1">
                <a:tableStyleId>{BC89EF96-8CEA-46FF-86C4-4CE0E7609802}</a:tableStyleId>
              </a:tblPr>
              <a:tblGrid>
                <a:gridCol w="1502171"/>
                <a:gridCol w="949551"/>
              </a:tblGrid>
              <a:tr h="249638">
                <a:tc gridSpan="2">
                  <a:txBody>
                    <a:bodyPr/>
                    <a:lstStyle/>
                    <a:p>
                      <a:pPr marL="0" algn="l" rtl="0" eaLnBrk="1" latinLnBrk="0" hangingPunct="1"/>
                      <a:r>
                        <a:rPr kumimoji="0" lang="en-US" sz="1200" b="1" kern="1200" dirty="0" smtClean="0">
                          <a:solidFill>
                            <a:schemeClr val="tx1"/>
                          </a:solidFill>
                          <a:latin typeface="+mn-lt"/>
                          <a:ea typeface="+mn-ea"/>
                          <a:cs typeface="+mn-cs"/>
                        </a:rPr>
                        <a:t>Technical</a:t>
                      </a:r>
                      <a:r>
                        <a:rPr kumimoji="0" lang="en-US" sz="1200" b="1" kern="1200" baseline="0" dirty="0" smtClean="0">
                          <a:solidFill>
                            <a:schemeClr val="tx1"/>
                          </a:solidFill>
                          <a:latin typeface="+mn-lt"/>
                          <a:ea typeface="+mn-ea"/>
                          <a:cs typeface="+mn-cs"/>
                        </a:rPr>
                        <a:t> parameters</a:t>
                      </a:r>
                      <a:endParaRPr kumimoji="0" lang="pl-PL" sz="1200" b="1" kern="1200" dirty="0">
                        <a:solidFill>
                          <a:schemeClr val="tx1"/>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305114">
                <a:tc>
                  <a:txBody>
                    <a:bodyPr/>
                    <a:lstStyle/>
                    <a:p>
                      <a:pPr algn="l" fontAlgn="ctr"/>
                      <a:r>
                        <a:rPr lang="en-US" sz="1200" dirty="0">
                          <a:effectLst/>
                        </a:rPr>
                        <a:t>Peak </a:t>
                      </a:r>
                      <a:r>
                        <a:rPr lang="en-US" sz="1200" dirty="0" smtClean="0">
                          <a:effectLst/>
                        </a:rPr>
                        <a:t>current, A</a:t>
                      </a:r>
                      <a:endParaRPr lang="en-US" sz="1200" dirty="0">
                        <a:effectLst/>
                      </a:endParaRPr>
                    </a:p>
                  </a:txBody>
                  <a:tcPr marL="57150" marR="57150" marT="76200" marB="76200" anchor="ctr"/>
                </a:tc>
                <a:tc>
                  <a:txBody>
                    <a:bodyPr/>
                    <a:lstStyle/>
                    <a:p>
                      <a:pPr algn="ctr" fontAlgn="ctr"/>
                      <a:r>
                        <a:rPr lang="ru-RU" sz="1200">
                          <a:effectLst/>
                        </a:rPr>
                        <a:t>3</a:t>
                      </a:r>
                    </a:p>
                  </a:txBody>
                  <a:tcPr marL="57150" marR="57150" marT="76200" marB="76200" anchor="ctr"/>
                </a:tc>
              </a:tr>
              <a:tr h="305114">
                <a:tc>
                  <a:txBody>
                    <a:bodyPr/>
                    <a:lstStyle/>
                    <a:p>
                      <a:pPr algn="l" fontAlgn="ctr"/>
                      <a:r>
                        <a:rPr lang="en-US" sz="1200" dirty="0">
                          <a:effectLst/>
                        </a:rPr>
                        <a:t>Repetition </a:t>
                      </a:r>
                      <a:r>
                        <a:rPr lang="en-US" sz="1200" dirty="0" smtClean="0">
                          <a:effectLst/>
                        </a:rPr>
                        <a:t>rate, Hz</a:t>
                      </a:r>
                      <a:endParaRPr lang="en-US" sz="1200" dirty="0">
                        <a:effectLst/>
                      </a:endParaRPr>
                    </a:p>
                  </a:txBody>
                  <a:tcPr marL="57150" marR="57150" marT="76200" marB="76200" anchor="ctr"/>
                </a:tc>
                <a:tc>
                  <a:txBody>
                    <a:bodyPr/>
                    <a:lstStyle/>
                    <a:p>
                      <a:pPr algn="ctr" fontAlgn="ctr"/>
                      <a:r>
                        <a:rPr lang="ru-RU" sz="1200" dirty="0">
                          <a:effectLst/>
                        </a:rPr>
                        <a:t>50</a:t>
                      </a:r>
                    </a:p>
                  </a:txBody>
                  <a:tcPr marL="57150" marR="57150" marT="76200" marB="76200" anchor="ctr"/>
                </a:tc>
              </a:tr>
              <a:tr h="305114">
                <a:tc>
                  <a:txBody>
                    <a:bodyPr/>
                    <a:lstStyle/>
                    <a:p>
                      <a:pPr algn="l" fontAlgn="ctr"/>
                      <a:r>
                        <a:rPr lang="en-US" sz="1200" dirty="0">
                          <a:effectLst/>
                        </a:rPr>
                        <a:t>Electron pulse </a:t>
                      </a:r>
                      <a:r>
                        <a:rPr lang="en-US" sz="1200" dirty="0" smtClean="0">
                          <a:effectLst/>
                        </a:rPr>
                        <a:t>duration, ns</a:t>
                      </a:r>
                      <a:endParaRPr lang="en-US" sz="1200" dirty="0">
                        <a:effectLst/>
                      </a:endParaRPr>
                    </a:p>
                  </a:txBody>
                  <a:tcPr marL="57150" marR="57150" marT="76200" marB="76200" anchor="ctr"/>
                </a:tc>
                <a:tc>
                  <a:txBody>
                    <a:bodyPr/>
                    <a:lstStyle/>
                    <a:p>
                      <a:pPr algn="ctr" fontAlgn="ctr"/>
                      <a:r>
                        <a:rPr lang="ru-RU" sz="1200" dirty="0">
                          <a:effectLst/>
                        </a:rPr>
                        <a:t>100</a:t>
                      </a:r>
                    </a:p>
                  </a:txBody>
                  <a:tcPr marL="57150" marR="57150" marT="76200" marB="76200" anchor="ctr"/>
                </a:tc>
              </a:tr>
              <a:tr h="305114">
                <a:tc>
                  <a:txBody>
                    <a:bodyPr/>
                    <a:lstStyle/>
                    <a:p>
                      <a:pPr algn="l" fontAlgn="ctr"/>
                      <a:r>
                        <a:rPr lang="en-US" sz="1200" dirty="0">
                          <a:effectLst/>
                        </a:rPr>
                        <a:t>Electron </a:t>
                      </a:r>
                      <a:r>
                        <a:rPr lang="en-US" sz="1200" dirty="0" smtClean="0">
                          <a:effectLst/>
                        </a:rPr>
                        <a:t>energy, MeV</a:t>
                      </a:r>
                      <a:endParaRPr lang="en-US" sz="1200" dirty="0">
                        <a:effectLst/>
                      </a:endParaRPr>
                    </a:p>
                  </a:txBody>
                  <a:tcPr marL="57150" marR="57150" marT="76200" marB="76200" anchor="ctr"/>
                </a:tc>
                <a:tc>
                  <a:txBody>
                    <a:bodyPr/>
                    <a:lstStyle/>
                    <a:p>
                      <a:pPr algn="ctr" fontAlgn="ctr"/>
                      <a:r>
                        <a:rPr lang="ru-RU" sz="1200" dirty="0">
                          <a:effectLst/>
                        </a:rPr>
                        <a:t>30</a:t>
                      </a:r>
                    </a:p>
                  </a:txBody>
                  <a:tcPr marL="57150" marR="57150" marT="76200" marB="76200" anchor="ctr"/>
                </a:tc>
              </a:tr>
              <a:tr h="305114">
                <a:tc>
                  <a:txBody>
                    <a:bodyPr/>
                    <a:lstStyle/>
                    <a:p>
                      <a:pPr algn="l" fontAlgn="ctr"/>
                      <a:r>
                        <a:rPr lang="en-US" sz="1200" dirty="0">
                          <a:effectLst/>
                        </a:rPr>
                        <a:t>Beam </a:t>
                      </a:r>
                      <a:r>
                        <a:rPr lang="en-US" sz="1200" dirty="0" smtClean="0">
                          <a:effectLst/>
                        </a:rPr>
                        <a:t>power, kW</a:t>
                      </a:r>
                      <a:endParaRPr lang="en-US" sz="1200" dirty="0">
                        <a:effectLst/>
                      </a:endParaRPr>
                    </a:p>
                  </a:txBody>
                  <a:tcPr marL="57150" marR="57150" marT="76200" marB="76200" anchor="ctr"/>
                </a:tc>
                <a:tc>
                  <a:txBody>
                    <a:bodyPr/>
                    <a:lstStyle/>
                    <a:p>
                      <a:pPr algn="ctr" fontAlgn="ctr"/>
                      <a:r>
                        <a:rPr lang="ru-RU" sz="1200" dirty="0">
                          <a:effectLst/>
                        </a:rPr>
                        <a:t>0.4</a:t>
                      </a:r>
                    </a:p>
                  </a:txBody>
                  <a:tcPr marL="57150" marR="57150" marT="76200" marB="76200" anchor="ctr"/>
                </a:tc>
              </a:tr>
              <a:tr h="305114">
                <a:tc>
                  <a:txBody>
                    <a:bodyPr/>
                    <a:lstStyle/>
                    <a:p>
                      <a:pPr algn="l" fontAlgn="ctr"/>
                      <a:r>
                        <a:rPr lang="en-US" sz="1200" dirty="0">
                          <a:effectLst/>
                        </a:rPr>
                        <a:t>Multiplication</a:t>
                      </a:r>
                    </a:p>
                  </a:txBody>
                  <a:tcPr marL="57150" marR="57150" marT="76200" marB="76200" anchor="ctr"/>
                </a:tc>
                <a:tc>
                  <a:txBody>
                    <a:bodyPr/>
                    <a:lstStyle/>
                    <a:p>
                      <a:pPr algn="ctr" fontAlgn="ctr"/>
                      <a:r>
                        <a:rPr lang="ru-RU" sz="1200" dirty="0">
                          <a:effectLst/>
                        </a:rPr>
                        <a:t>1</a:t>
                      </a:r>
                    </a:p>
                  </a:txBody>
                  <a:tcPr marL="57150" marR="57150" marT="76200" marB="76200" anchor="ctr"/>
                </a:tc>
              </a:tr>
              <a:tr h="305114">
                <a:tc>
                  <a:txBody>
                    <a:bodyPr/>
                    <a:lstStyle/>
                    <a:p>
                      <a:pPr algn="l" fontAlgn="ctr"/>
                      <a:r>
                        <a:rPr lang="en-US" sz="1200" dirty="0">
                          <a:effectLst/>
                        </a:rPr>
                        <a:t>Neutron </a:t>
                      </a:r>
                      <a:r>
                        <a:rPr lang="en-US" sz="1200" dirty="0" smtClean="0">
                          <a:effectLst/>
                        </a:rPr>
                        <a:t>intensity, n/s</a:t>
                      </a:r>
                      <a:endParaRPr lang="en-US" sz="1200" dirty="0">
                        <a:effectLst/>
                      </a:endParaRPr>
                    </a:p>
                  </a:txBody>
                  <a:tcPr marL="57150" marR="57150" marT="76200" marB="76200" anchor="ctr"/>
                </a:tc>
                <a:tc>
                  <a:txBody>
                    <a:bodyPr/>
                    <a:lstStyle/>
                    <a:p>
                      <a:pPr algn="ctr" fontAlgn="ctr"/>
                      <a:r>
                        <a:rPr lang="ru-RU" sz="1200" dirty="0">
                          <a:effectLst/>
                        </a:rPr>
                        <a:t>10</a:t>
                      </a:r>
                      <a:r>
                        <a:rPr lang="ru-RU" sz="1200" baseline="30000" dirty="0">
                          <a:effectLst/>
                        </a:rPr>
                        <a:t>11</a:t>
                      </a:r>
                      <a:endParaRPr lang="ru-RU" sz="1200" dirty="0">
                        <a:effectLst/>
                      </a:endParaRPr>
                    </a:p>
                  </a:txBody>
                  <a:tcPr marL="57150" marR="57150" marT="76200" marB="76200" anchor="ctr"/>
                </a:tc>
              </a:tr>
            </a:tbl>
          </a:graphicData>
        </a:graphic>
      </p:graphicFrame>
      <p:sp>
        <p:nvSpPr>
          <p:cNvPr id="10" name="Прямоугольник 9"/>
          <p:cNvSpPr/>
          <p:nvPr/>
        </p:nvSpPr>
        <p:spPr>
          <a:xfrm>
            <a:off x="0" y="1"/>
            <a:ext cx="4499992" cy="646331"/>
          </a:xfrm>
          <a:prstGeom prst="rect">
            <a:avLst/>
          </a:prstGeom>
        </p:spPr>
        <p:txBody>
          <a:bodyPr wrap="square">
            <a:spAutoFit/>
          </a:bodyPr>
          <a:lstStyle/>
          <a:p>
            <a:pPr algn="ctr"/>
            <a:r>
              <a:rPr lang="en-US" b="1" dirty="0">
                <a:solidFill>
                  <a:srgbClr val="000090"/>
                </a:solidFill>
              </a:rPr>
              <a:t>IREN </a:t>
            </a:r>
            <a:r>
              <a:rPr lang="en-US" b="1" dirty="0" smtClean="0">
                <a:solidFill>
                  <a:srgbClr val="000090"/>
                </a:solidFill>
              </a:rPr>
              <a:t>Facility</a:t>
            </a:r>
          </a:p>
          <a:p>
            <a:pPr algn="ctr"/>
            <a:r>
              <a:rPr lang="en-US" b="1" dirty="0" smtClean="0">
                <a:solidFill>
                  <a:srgbClr val="000090"/>
                </a:solidFill>
              </a:rPr>
              <a:t>source of resonance neutrons</a:t>
            </a:r>
            <a:endParaRPr lang="en-US" b="1" dirty="0">
              <a:solidFill>
                <a:srgbClr val="000090"/>
              </a:solidFill>
            </a:endParaRPr>
          </a:p>
        </p:txBody>
      </p:sp>
      <p:pic>
        <p:nvPicPr>
          <p:cNvPr id="11" name="Picture 2" descr="http://flnph.jinr.ru/images/content/structure/900_pv_CARS.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2000" y="620688"/>
            <a:ext cx="1256061" cy="1151251"/>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4761215" y="48364"/>
            <a:ext cx="4134741" cy="369332"/>
          </a:xfrm>
          <a:prstGeom prst="rect">
            <a:avLst/>
          </a:prstGeom>
        </p:spPr>
        <p:txBody>
          <a:bodyPr wrap="none">
            <a:spAutoFit/>
          </a:bodyPr>
          <a:lstStyle/>
          <a:p>
            <a:pPr marL="571500" indent="-571500" algn="ctr">
              <a:defRPr/>
            </a:pPr>
            <a:r>
              <a:rPr lang="en-US" b="1" dirty="0">
                <a:solidFill>
                  <a:srgbClr val="000090"/>
                </a:solidFill>
              </a:rPr>
              <a:t>Multifunctional “CARS” microscope </a:t>
            </a:r>
            <a:endParaRPr lang="en-US" b="1" dirty="0">
              <a:solidFill>
                <a:srgbClr val="000090"/>
              </a:solidFill>
              <a:ea typeface="맑은 고딕" pitchFamily="34" charset="-127"/>
            </a:endParaRPr>
          </a:p>
        </p:txBody>
      </p:sp>
      <p:graphicFrame>
        <p:nvGraphicFramePr>
          <p:cNvPr id="13" name="Table 8"/>
          <p:cNvGraphicFramePr>
            <a:graphicFrameLocks noGrp="1"/>
          </p:cNvGraphicFramePr>
          <p:nvPr>
            <p:extLst>
              <p:ext uri="{D42A27DB-BD31-4B8C-83A1-F6EECF244321}">
                <p14:modId xmlns:p14="http://schemas.microsoft.com/office/powerpoint/2010/main" val="611170857"/>
              </p:ext>
            </p:extLst>
          </p:nvPr>
        </p:nvGraphicFramePr>
        <p:xfrm>
          <a:off x="4636388" y="3070072"/>
          <a:ext cx="4507612" cy="3527280"/>
        </p:xfrm>
        <a:graphic>
          <a:graphicData uri="http://schemas.openxmlformats.org/drawingml/2006/table">
            <a:tbl>
              <a:tblPr firstRow="1" bandRow="1">
                <a:tableStyleId>{BC89EF96-8CEA-46FF-86C4-4CE0E7609802}</a:tableStyleId>
              </a:tblPr>
              <a:tblGrid>
                <a:gridCol w="1285411"/>
                <a:gridCol w="3222201"/>
              </a:tblGrid>
              <a:tr h="268223">
                <a:tc gridSpan="2">
                  <a:txBody>
                    <a:bodyPr/>
                    <a:lstStyle/>
                    <a:p>
                      <a:pPr marL="0" algn="l" rtl="0" eaLnBrk="1" latinLnBrk="0" hangingPunct="1"/>
                      <a:r>
                        <a:rPr kumimoji="0" lang="en-US" sz="1200" b="1" kern="1200" dirty="0" smtClean="0">
                          <a:solidFill>
                            <a:schemeClr val="tx1"/>
                          </a:solidFill>
                          <a:latin typeface="+mn-lt"/>
                          <a:ea typeface="+mn-ea"/>
                          <a:cs typeface="+mn-cs"/>
                        </a:rPr>
                        <a:t>Technical</a:t>
                      </a:r>
                      <a:r>
                        <a:rPr kumimoji="0" lang="en-US" sz="1200" b="1" kern="1200" baseline="0" dirty="0" smtClean="0">
                          <a:solidFill>
                            <a:schemeClr val="tx1"/>
                          </a:solidFill>
                          <a:latin typeface="+mn-lt"/>
                          <a:ea typeface="+mn-ea"/>
                          <a:cs typeface="+mn-cs"/>
                        </a:rPr>
                        <a:t> parameters</a:t>
                      </a:r>
                      <a:endParaRPr kumimoji="0" lang="pl-PL" sz="1200" b="1" kern="1200" dirty="0">
                        <a:solidFill>
                          <a:schemeClr val="tx1"/>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268223">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Main operating options</a:t>
                      </a:r>
                      <a:endParaRPr kumimoji="0" lang="pl-PL" sz="1200" b="0" kern="1200" dirty="0" smtClean="0">
                        <a:solidFill>
                          <a:schemeClr val="tx1"/>
                        </a:solidFill>
                        <a:latin typeface="+mn-lt"/>
                        <a:ea typeface="+mn-ea"/>
                        <a:cs typeface="+mn-cs"/>
                      </a:endParaRPr>
                    </a:p>
                  </a:txBody>
                  <a:tcPr marL="68580" marR="27000"/>
                </a:tc>
                <a:tc>
                  <a:txBody>
                    <a:bodyPr/>
                    <a:lstStyle/>
                    <a:p>
                      <a:pPr marL="0" algn="l" rtl="0" eaLnBrk="1" latinLnBrk="0" hangingPunct="1">
                        <a:lnSpc>
                          <a:spcPts val="1200"/>
                        </a:lnSpc>
                      </a:pPr>
                      <a:r>
                        <a:rPr lang="en-US" sz="1200" b="0" kern="1200" dirty="0" smtClean="0">
                          <a:solidFill>
                            <a:schemeClr val="tx1"/>
                          </a:solidFill>
                          <a:effectLst/>
                          <a:latin typeface="+mn-lt"/>
                          <a:ea typeface="+mn-ea"/>
                          <a:cs typeface="+mn-cs"/>
                        </a:rPr>
                        <a:t>Raman, F-CARS, E-CARS, P-CARS, SERS, SECARS, luminescence, including </a:t>
                      </a:r>
                      <a:r>
                        <a:rPr lang="en-US" sz="1200" b="0" kern="1200" dirty="0" err="1" smtClean="0">
                          <a:solidFill>
                            <a:schemeClr val="tx1"/>
                          </a:solidFill>
                          <a:effectLst/>
                          <a:latin typeface="+mn-lt"/>
                          <a:ea typeface="+mn-ea"/>
                          <a:cs typeface="+mn-cs"/>
                        </a:rPr>
                        <a:t>upconversion</a:t>
                      </a:r>
                      <a:endParaRPr kumimoji="0" lang="pl-PL" sz="1200" b="0" kern="1200" dirty="0">
                        <a:solidFill>
                          <a:schemeClr val="tx1"/>
                        </a:solidFill>
                        <a:latin typeface="+mn-lt"/>
                        <a:ea typeface="+mn-ea"/>
                        <a:cs typeface="+mn-cs"/>
                      </a:endParaRPr>
                    </a:p>
                  </a:txBody>
                  <a:tcPr marL="68580" marR="27000"/>
                </a:tc>
              </a:tr>
              <a:tr h="268223">
                <a:tc>
                  <a:txBody>
                    <a:bodyPr/>
                    <a:lstStyle/>
                    <a:p>
                      <a:pPr>
                        <a:lnSpc>
                          <a:spcPts val="1200"/>
                        </a:lnSpc>
                      </a:pPr>
                      <a:r>
                        <a:rPr lang="en-US" sz="1200" b="0" kern="1200" dirty="0" smtClean="0">
                          <a:solidFill>
                            <a:schemeClr val="tx1"/>
                          </a:solidFill>
                          <a:effectLst/>
                          <a:latin typeface="+mn-lt"/>
                          <a:ea typeface="+mn-ea"/>
                          <a:cs typeface="+mn-cs"/>
                        </a:rPr>
                        <a:t>Detection options</a:t>
                      </a:r>
                      <a:endParaRPr lang="pl-PL" sz="1200" b="0" dirty="0">
                        <a:latin typeface="+mn-lt"/>
                      </a:endParaRPr>
                    </a:p>
                  </a:txBody>
                  <a:tcPr marL="68580" marR="27000"/>
                </a:tc>
                <a:tc>
                  <a:txBody>
                    <a:bodyPr/>
                    <a:lstStyle/>
                    <a:p>
                      <a:pPr>
                        <a:lnSpc>
                          <a:spcPts val="1200"/>
                        </a:lnSpc>
                      </a:pPr>
                      <a:r>
                        <a:rPr lang="en-US" sz="1200" b="0" kern="1200" dirty="0" smtClean="0">
                          <a:solidFill>
                            <a:schemeClr val="tx1"/>
                          </a:solidFill>
                          <a:effectLst/>
                          <a:latin typeface="+mn-lt"/>
                          <a:ea typeface="+mn-ea"/>
                          <a:cs typeface="+mn-cs"/>
                        </a:rPr>
                        <a:t>Five channels for high-speed measurements:</a:t>
                      </a:r>
                      <a:endParaRPr lang="ru-RU" sz="1200" b="0" kern="1200" dirty="0" smtClean="0">
                        <a:solidFill>
                          <a:schemeClr val="tx1"/>
                        </a:solidFill>
                        <a:effectLst/>
                        <a:latin typeface="+mn-lt"/>
                        <a:ea typeface="+mn-ea"/>
                        <a:cs typeface="+mn-cs"/>
                      </a:endParaRPr>
                    </a:p>
                    <a:p>
                      <a:pPr>
                        <a:lnSpc>
                          <a:spcPts val="1200"/>
                        </a:lnSpc>
                      </a:pPr>
                      <a:r>
                        <a:rPr lang="en-US" sz="1200" b="0" kern="1200" dirty="0" smtClean="0">
                          <a:solidFill>
                            <a:schemeClr val="tx1"/>
                          </a:solidFill>
                          <a:effectLst/>
                          <a:latin typeface="+mn-lt"/>
                          <a:ea typeface="+mn-ea"/>
                          <a:cs typeface="+mn-cs"/>
                        </a:rPr>
                        <a:t>Raman, CARS, reflected, transmitted, luminescent </a:t>
                      </a:r>
                      <a:endParaRPr lang="en-US" sz="1200" b="0" dirty="0" smtClean="0">
                        <a:latin typeface="+mn-lt"/>
                      </a:endParaRPr>
                    </a:p>
                  </a:txBody>
                  <a:tcPr marL="68580" marR="27000"/>
                </a:tc>
              </a:tr>
              <a:tr h="232593">
                <a:tc>
                  <a:txBody>
                    <a:bodyPr/>
                    <a:lstStyle/>
                    <a:p>
                      <a:pPr>
                        <a:lnSpc>
                          <a:spcPts val="1200"/>
                        </a:lnSpc>
                      </a:pPr>
                      <a:r>
                        <a:rPr lang="en-US" sz="1200" b="0" kern="1200" dirty="0" smtClean="0">
                          <a:solidFill>
                            <a:schemeClr val="tx1"/>
                          </a:solidFill>
                          <a:effectLst/>
                          <a:latin typeface="+mn-lt"/>
                          <a:ea typeface="+mn-ea"/>
                          <a:cs typeface="+mn-cs"/>
                        </a:rPr>
                        <a:t>Spectral detectable range</a:t>
                      </a:r>
                      <a:endParaRPr lang="pl-PL" sz="1200" b="0" dirty="0">
                        <a:latin typeface="+mn-lt"/>
                      </a:endParaRPr>
                    </a:p>
                  </a:txBody>
                  <a:tcPr marL="68580" marR="27000"/>
                </a:tc>
                <a:tc>
                  <a:txBody>
                    <a:bodyPr/>
                    <a:lstStyle/>
                    <a:p>
                      <a:pPr marL="0" marR="0" lvl="0" indent="0" algn="l" defTabSz="3768725" rtl="0" eaLnBrk="1" fontAlgn="auto" latinLnBrk="0" hangingPunct="1">
                        <a:lnSpc>
                          <a:spcPts val="12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CARS signals: 990 – 5000 cm</a:t>
                      </a:r>
                      <a:r>
                        <a:rPr lang="en-US" sz="1200" b="0" kern="1200" baseline="30000" dirty="0" smtClean="0">
                          <a:solidFill>
                            <a:schemeClr val="tx1"/>
                          </a:solidFill>
                          <a:effectLst/>
                          <a:latin typeface="+mn-lt"/>
                          <a:ea typeface="+mn-ea"/>
                          <a:cs typeface="+mn-cs"/>
                        </a:rPr>
                        <a:t>-1 </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Raman signals: 75 – 6000 cm</a:t>
                      </a:r>
                      <a:r>
                        <a:rPr lang="en-US" sz="1200" b="0" kern="1200" baseline="30000" dirty="0" smtClean="0">
                          <a:solidFill>
                            <a:schemeClr val="tx1"/>
                          </a:solidFill>
                          <a:effectLst/>
                          <a:latin typeface="+mn-lt"/>
                          <a:ea typeface="+mn-ea"/>
                          <a:cs typeface="+mn-cs"/>
                        </a:rPr>
                        <a:t>-1</a:t>
                      </a:r>
                      <a:endParaRPr lang="pl-PL" sz="1200" b="0" dirty="0" smtClean="0">
                        <a:latin typeface="+mn-lt"/>
                      </a:endParaRPr>
                    </a:p>
                  </a:txBody>
                  <a:tcPr marL="68580" marR="27000"/>
                </a:tc>
              </a:tr>
              <a:tr h="276043">
                <a:tc>
                  <a:txBody>
                    <a:bodyPr/>
                    <a:lstStyle/>
                    <a:p>
                      <a:pPr>
                        <a:lnSpc>
                          <a:spcPts val="1200"/>
                        </a:lnSpc>
                      </a:pPr>
                      <a:r>
                        <a:rPr lang="en-US" sz="1200" b="0" kern="1200" dirty="0" smtClean="0">
                          <a:solidFill>
                            <a:schemeClr val="tx1"/>
                          </a:solidFill>
                          <a:effectLst/>
                          <a:latin typeface="+mn-lt"/>
                          <a:ea typeface="+mn-ea"/>
                          <a:cs typeface="+mn-cs"/>
                        </a:rPr>
                        <a:t>Spectral resolution</a:t>
                      </a:r>
                      <a:endParaRPr lang="pl-PL" sz="1200" b="0" dirty="0">
                        <a:latin typeface="+mn-lt"/>
                      </a:endParaRPr>
                    </a:p>
                  </a:txBody>
                  <a:tcPr marL="68580" marR="68580"/>
                </a:tc>
                <a:tc>
                  <a:txBody>
                    <a:bodyPr/>
                    <a:lstStyle/>
                    <a:p>
                      <a:pPr>
                        <a:lnSpc>
                          <a:spcPts val="1200"/>
                        </a:lnSpc>
                        <a:spcAft>
                          <a:spcPts val="0"/>
                        </a:spcAft>
                      </a:pPr>
                      <a:r>
                        <a:rPr lang="en-US" sz="1200" dirty="0">
                          <a:effectLst/>
                          <a:latin typeface="+mn-lt"/>
                          <a:ea typeface="Calibri" panose="020F0502020204030204" pitchFamily="34" charset="0"/>
                          <a:cs typeface="Times New Roman" panose="02020603050405020304" pitchFamily="18" charset="0"/>
                        </a:rPr>
                        <a:t>CARS </a:t>
                      </a:r>
                      <a:r>
                        <a:rPr lang="en-US" sz="1200" dirty="0" smtClean="0">
                          <a:effectLst/>
                          <a:latin typeface="+mn-lt"/>
                          <a:ea typeface="Calibri" panose="020F0502020204030204" pitchFamily="34" charset="0"/>
                          <a:cs typeface="Times New Roman" panose="02020603050405020304" pitchFamily="18" charset="0"/>
                        </a:rPr>
                        <a:t>signals: 7-8 cm</a:t>
                      </a:r>
                      <a:r>
                        <a:rPr lang="en-US" sz="1200" baseline="30000" dirty="0" smtClean="0">
                          <a:effectLst/>
                          <a:latin typeface="+mn-lt"/>
                          <a:ea typeface="Calibri" panose="020F0502020204030204" pitchFamily="34" charset="0"/>
                          <a:cs typeface="Times New Roman" panose="02020603050405020304" pitchFamily="18" charset="0"/>
                        </a:rPr>
                        <a:t>-1</a:t>
                      </a:r>
                      <a:r>
                        <a:rPr lang="en-US" sz="1200" dirty="0" smtClean="0">
                          <a:effectLst/>
                          <a:latin typeface="+mn-lt"/>
                          <a:ea typeface="Calibri" panose="020F0502020204030204" pitchFamily="34" charset="0"/>
                          <a:cs typeface="Times New Roman" panose="02020603050405020304" pitchFamily="18" charset="0"/>
                        </a:rPr>
                        <a:t>; Raman signals: 1.8 </a:t>
                      </a:r>
                      <a:r>
                        <a:rPr lang="en-US" sz="1200" dirty="0">
                          <a:effectLst/>
                          <a:latin typeface="+mn-lt"/>
                          <a:ea typeface="Calibri" panose="020F0502020204030204" pitchFamily="34" charset="0"/>
                          <a:cs typeface="Times New Roman" panose="02020603050405020304" pitchFamily="18" charset="0"/>
                        </a:rPr>
                        <a:t>cm</a:t>
                      </a:r>
                      <a:r>
                        <a:rPr lang="en-US" sz="1200" baseline="30000" dirty="0">
                          <a:effectLst/>
                          <a:latin typeface="+mn-lt"/>
                          <a:ea typeface="Calibri" panose="020F0502020204030204" pitchFamily="34" charset="0"/>
                          <a:cs typeface="Times New Roman" panose="02020603050405020304" pitchFamily="18" charset="0"/>
                        </a:rPr>
                        <a:t>-1</a:t>
                      </a:r>
                      <a:r>
                        <a:rPr lang="en-US" sz="1200" dirty="0">
                          <a:effectLst/>
                          <a:latin typeface="+mn-lt"/>
                          <a:ea typeface="Calibri" panose="020F0502020204030204" pitchFamily="34" charset="0"/>
                          <a:cs typeface="Times New Roman" panose="02020603050405020304" pitchFamily="18" charset="0"/>
                        </a:rPr>
                        <a:t> (grating 600 </a:t>
                      </a:r>
                      <a:r>
                        <a:rPr lang="en-US" sz="1200" dirty="0" smtClean="0">
                          <a:effectLst/>
                          <a:latin typeface="+mn-lt"/>
                          <a:ea typeface="Calibri" panose="020F0502020204030204" pitchFamily="34" charset="0"/>
                          <a:cs typeface="Times New Roman" panose="02020603050405020304" pitchFamily="18" charset="0"/>
                        </a:rPr>
                        <a:t>g/mm</a:t>
                      </a:r>
                      <a:r>
                        <a:rPr lang="en-US" sz="1200" dirty="0">
                          <a:effectLst/>
                          <a:latin typeface="+mn-lt"/>
                          <a:ea typeface="Calibri" panose="020F0502020204030204" pitchFamily="34" charset="0"/>
                          <a:cs typeface="Times New Roman" panose="02020603050405020304" pitchFamily="18" charset="0"/>
                        </a:rPr>
                        <a:t>)</a:t>
                      </a:r>
                      <a:endParaRPr lang="ru-RU" sz="1200" dirty="0">
                        <a:effectLst/>
                        <a:latin typeface="+mn-lt"/>
                        <a:ea typeface="Calibri" panose="020F0502020204030204" pitchFamily="34" charset="0"/>
                        <a:cs typeface="Times New Roman" panose="02020603050405020304" pitchFamily="18" charset="0"/>
                      </a:endParaRPr>
                    </a:p>
                  </a:txBody>
                  <a:tcPr marL="51435" marR="27000" marT="0" marB="0" anchor="ctr"/>
                </a:tc>
              </a:tr>
              <a:tr h="253818">
                <a:tc>
                  <a:txBody>
                    <a:bodyPr/>
                    <a:lstStyle/>
                    <a:p>
                      <a:pPr>
                        <a:lnSpc>
                          <a:spcPts val="1200"/>
                        </a:lnSpc>
                        <a:spcAft>
                          <a:spcPts val="0"/>
                        </a:spcAft>
                      </a:pPr>
                      <a:r>
                        <a:rPr lang="en-US" sz="1200" b="0" dirty="0">
                          <a:effectLst/>
                          <a:latin typeface="+mn-lt"/>
                          <a:ea typeface="Calibri" panose="020F0502020204030204" pitchFamily="34" charset="0"/>
                          <a:cs typeface="Times New Roman" panose="02020603050405020304" pitchFamily="18" charset="0"/>
                        </a:rPr>
                        <a:t>Spatial resolution</a:t>
                      </a:r>
                      <a:endParaRPr lang="ru-RU" sz="1200" b="0" dirty="0">
                        <a:effectLst/>
                        <a:latin typeface="+mn-lt"/>
                        <a:ea typeface="Calibri" panose="020F0502020204030204" pitchFamily="34" charset="0"/>
                        <a:cs typeface="Times New Roman" panose="02020603050405020304" pitchFamily="18" charset="0"/>
                      </a:endParaRPr>
                    </a:p>
                  </a:txBody>
                  <a:tcPr marL="51435" marR="27000" marT="36000" marB="36000" anchor="ctr"/>
                </a:tc>
                <a:tc>
                  <a:txBody>
                    <a:bodyPr/>
                    <a:lstStyle/>
                    <a:p>
                      <a:pPr>
                        <a:lnSpc>
                          <a:spcPts val="1200"/>
                        </a:lnSpc>
                        <a:spcAft>
                          <a:spcPts val="0"/>
                        </a:spcAft>
                      </a:pPr>
                      <a:r>
                        <a:rPr lang="en-US" sz="1200" dirty="0">
                          <a:effectLst/>
                          <a:latin typeface="+mn-lt"/>
                          <a:ea typeface="Calibri" panose="020F0502020204030204" pitchFamily="34" charset="0"/>
                          <a:cs typeface="Times New Roman" panose="02020603050405020304" pitchFamily="18" charset="0"/>
                        </a:rPr>
                        <a:t>CARS signals: </a:t>
                      </a:r>
                      <a:r>
                        <a:rPr lang="en-US" sz="1200" dirty="0" smtClean="0">
                          <a:solidFill>
                            <a:srgbClr val="333333"/>
                          </a:solidFill>
                          <a:effectLst/>
                          <a:latin typeface="+mn-lt"/>
                          <a:ea typeface="Calibri" panose="020F0502020204030204" pitchFamily="34" charset="0"/>
                          <a:cs typeface="Times New Roman" panose="02020603050405020304" pitchFamily="18" charset="0"/>
                        </a:rPr>
                        <a:t>&lt; </a:t>
                      </a:r>
                      <a:r>
                        <a:rPr lang="en-US" sz="1200" dirty="0">
                          <a:solidFill>
                            <a:srgbClr val="333333"/>
                          </a:solidFill>
                          <a:effectLst/>
                          <a:latin typeface="+mn-lt"/>
                          <a:ea typeface="Calibri" panose="020F0502020204030204" pitchFamily="34" charset="0"/>
                          <a:cs typeface="Times New Roman" panose="02020603050405020304" pitchFamily="18" charset="0"/>
                        </a:rPr>
                        <a:t>0.7 </a:t>
                      </a:r>
                      <a:r>
                        <a:rPr lang="ru-RU" sz="1200" dirty="0">
                          <a:solidFill>
                            <a:srgbClr val="333333"/>
                          </a:solidFill>
                          <a:effectLst/>
                          <a:latin typeface="+mn-lt"/>
                          <a:ea typeface="Calibri" panose="020F0502020204030204" pitchFamily="34" charset="0"/>
                          <a:cs typeface="Times New Roman" panose="02020603050405020304" pitchFamily="18" charset="0"/>
                        </a:rPr>
                        <a:t>μ</a:t>
                      </a:r>
                      <a:r>
                        <a:rPr lang="en-US" sz="1200" dirty="0" smtClean="0">
                          <a:solidFill>
                            <a:srgbClr val="333333"/>
                          </a:solidFill>
                          <a:effectLst/>
                          <a:latin typeface="+mn-lt"/>
                          <a:ea typeface="Calibri" panose="020F0502020204030204" pitchFamily="34" charset="0"/>
                          <a:cs typeface="Times New Roman" panose="02020603050405020304" pitchFamily="18" charset="0"/>
                        </a:rPr>
                        <a:t>m; </a:t>
                      </a:r>
                      <a:r>
                        <a:rPr lang="en-US" sz="1200" dirty="0" smtClean="0">
                          <a:effectLst/>
                          <a:latin typeface="+mn-lt"/>
                          <a:ea typeface="Calibri" panose="020F0502020204030204" pitchFamily="34" charset="0"/>
                          <a:cs typeface="Times New Roman" panose="02020603050405020304" pitchFamily="18" charset="0"/>
                        </a:rPr>
                        <a:t>Raman signals: </a:t>
                      </a:r>
                      <a:r>
                        <a:rPr lang="en-US" sz="1200" dirty="0" smtClean="0">
                          <a:solidFill>
                            <a:srgbClr val="333333"/>
                          </a:solidFill>
                          <a:effectLst/>
                          <a:latin typeface="+mn-lt"/>
                          <a:ea typeface="Calibri" panose="020F0502020204030204" pitchFamily="34" charset="0"/>
                          <a:cs typeface="Times New Roman" panose="02020603050405020304" pitchFamily="18" charset="0"/>
                        </a:rPr>
                        <a:t>XY</a:t>
                      </a:r>
                      <a:r>
                        <a:rPr lang="en-US" sz="1200" dirty="0">
                          <a:solidFill>
                            <a:srgbClr val="333333"/>
                          </a:solidFill>
                          <a:effectLst/>
                          <a:latin typeface="+mn-lt"/>
                          <a:ea typeface="Calibri" panose="020F0502020204030204" pitchFamily="34" charset="0"/>
                          <a:cs typeface="Times New Roman" panose="02020603050405020304" pitchFamily="18" charset="0"/>
                        </a:rPr>
                        <a:t>: &lt; 300 nm,  Z: ~ </a:t>
                      </a:r>
                      <a:r>
                        <a:rPr lang="en-US" sz="1200" dirty="0" smtClean="0">
                          <a:solidFill>
                            <a:srgbClr val="333333"/>
                          </a:solidFill>
                          <a:effectLst/>
                          <a:latin typeface="+mn-lt"/>
                          <a:ea typeface="Calibri" panose="020F0502020204030204" pitchFamily="34" charset="0"/>
                          <a:cs typeface="Times New Roman" panose="02020603050405020304" pitchFamily="18" charset="0"/>
                        </a:rPr>
                        <a:t>700</a:t>
                      </a:r>
                      <a:r>
                        <a:rPr lang="en-US" sz="1200" dirty="0">
                          <a:solidFill>
                            <a:srgbClr val="333333"/>
                          </a:solidFill>
                          <a:effectLst/>
                          <a:latin typeface="+mn-lt"/>
                          <a:ea typeface="Calibri" panose="020F0502020204030204" pitchFamily="34" charset="0"/>
                          <a:cs typeface="Times New Roman" panose="02020603050405020304" pitchFamily="18" charset="0"/>
                        </a:rPr>
                        <a:t> nm</a:t>
                      </a:r>
                      <a:endParaRPr lang="ru-RU" sz="1200" dirty="0">
                        <a:effectLst/>
                        <a:latin typeface="+mn-lt"/>
                        <a:ea typeface="Calibri" panose="020F0502020204030204" pitchFamily="34" charset="0"/>
                        <a:cs typeface="Times New Roman" panose="02020603050405020304" pitchFamily="18" charset="0"/>
                      </a:endParaRPr>
                    </a:p>
                  </a:txBody>
                  <a:tcPr marL="51435" marR="27000" marT="0" marB="0" anchor="ctr"/>
                </a:tc>
              </a:tr>
              <a:tr h="231593">
                <a:tc>
                  <a:txBody>
                    <a:bodyPr/>
                    <a:lstStyle/>
                    <a:p>
                      <a:pPr>
                        <a:lnSpc>
                          <a:spcPts val="1200"/>
                        </a:lnSpc>
                        <a:spcAft>
                          <a:spcPts val="0"/>
                        </a:spcAft>
                      </a:pPr>
                      <a:r>
                        <a:rPr lang="en-US" sz="1200" b="0" dirty="0">
                          <a:effectLst/>
                          <a:latin typeface="+mn-lt"/>
                          <a:ea typeface="Calibri" panose="020F0502020204030204" pitchFamily="34" charset="0"/>
                          <a:cs typeface="Times New Roman" panose="02020603050405020304" pitchFamily="18" charset="0"/>
                        </a:rPr>
                        <a:t>Scanning range </a:t>
                      </a:r>
                      <a:endParaRPr lang="en-US" sz="1200" b="0" dirty="0" smtClean="0">
                        <a:effectLst/>
                        <a:latin typeface="+mn-lt"/>
                        <a:ea typeface="Calibri" panose="020F0502020204030204" pitchFamily="34" charset="0"/>
                        <a:cs typeface="Times New Roman" panose="02020603050405020304" pitchFamily="18" charset="0"/>
                      </a:endParaRPr>
                    </a:p>
                    <a:p>
                      <a:pPr>
                        <a:lnSpc>
                          <a:spcPts val="1200"/>
                        </a:lnSpc>
                        <a:spcAft>
                          <a:spcPts val="0"/>
                        </a:spcAft>
                      </a:pPr>
                      <a:r>
                        <a:rPr lang="en-US" sz="1200" b="0" dirty="0" smtClean="0">
                          <a:effectLst/>
                          <a:latin typeface="+mn-lt"/>
                          <a:ea typeface="Calibri" panose="020F0502020204030204" pitchFamily="34" charset="0"/>
                          <a:cs typeface="Times New Roman" panose="02020603050405020304" pitchFamily="18" charset="0"/>
                        </a:rPr>
                        <a:t>(</a:t>
                      </a:r>
                      <a:r>
                        <a:rPr lang="en-US" sz="1200" b="0" dirty="0">
                          <a:effectLst/>
                          <a:latin typeface="+mn-lt"/>
                          <a:ea typeface="Calibri" panose="020F0502020204030204" pitchFamily="34" charset="0"/>
                          <a:cs typeface="Times New Roman" panose="02020603050405020304" pitchFamily="18" charset="0"/>
                        </a:rPr>
                        <a:t>fast mode, 60x lens)</a:t>
                      </a:r>
                      <a:endParaRPr lang="ru-RU" sz="1200" b="0" dirty="0">
                        <a:effectLst/>
                        <a:latin typeface="+mn-lt"/>
                        <a:ea typeface="Calibri" panose="020F0502020204030204" pitchFamily="34" charset="0"/>
                        <a:cs typeface="Times New Roman" panose="02020603050405020304" pitchFamily="18" charset="0"/>
                      </a:endParaRPr>
                    </a:p>
                  </a:txBody>
                  <a:tcPr marL="51435" marR="27000" marT="36000" marB="36000" anchor="ctr"/>
                </a:tc>
                <a:tc>
                  <a:txBody>
                    <a:bodyPr/>
                    <a:lstStyle/>
                    <a:p>
                      <a:pPr>
                        <a:lnSpc>
                          <a:spcPts val="1200"/>
                        </a:lnSpc>
                        <a:spcAft>
                          <a:spcPts val="0"/>
                        </a:spcAft>
                      </a:pPr>
                      <a:r>
                        <a:rPr lang="ru-RU" sz="1200" dirty="0">
                          <a:solidFill>
                            <a:srgbClr val="333333"/>
                          </a:solidFill>
                          <a:effectLst/>
                          <a:latin typeface="+mn-lt"/>
                          <a:ea typeface="Calibri" panose="020F0502020204030204" pitchFamily="34" charset="0"/>
                          <a:cs typeface="Times New Roman" panose="02020603050405020304" pitchFamily="18" charset="0"/>
                        </a:rPr>
                        <a:t>XY: 225 х 225 </a:t>
                      </a:r>
                      <a:r>
                        <a:rPr lang="ru-RU" sz="1200" dirty="0" err="1" smtClean="0">
                          <a:solidFill>
                            <a:srgbClr val="333333"/>
                          </a:solidFill>
                          <a:effectLst/>
                          <a:latin typeface="+mn-lt"/>
                          <a:ea typeface="Calibri" panose="020F0502020204030204" pitchFamily="34" charset="0"/>
                          <a:cs typeface="Times New Roman" panose="02020603050405020304" pitchFamily="18" charset="0"/>
                        </a:rPr>
                        <a:t>μm</a:t>
                      </a:r>
                      <a:r>
                        <a:rPr lang="en-US" sz="1200" dirty="0" smtClean="0">
                          <a:solidFill>
                            <a:srgbClr val="333333"/>
                          </a:solidFill>
                          <a:effectLst/>
                          <a:latin typeface="+mn-lt"/>
                          <a:ea typeface="Calibri" panose="020F0502020204030204" pitchFamily="34" charset="0"/>
                          <a:cs typeface="Times New Roman" panose="02020603050405020304" pitchFamily="18" charset="0"/>
                        </a:rPr>
                        <a:t>; </a:t>
                      </a:r>
                      <a:r>
                        <a:rPr lang="ru-RU" sz="1200" dirty="0">
                          <a:solidFill>
                            <a:srgbClr val="333333"/>
                          </a:solidFill>
                          <a:effectLst/>
                          <a:latin typeface="+mn-lt"/>
                          <a:ea typeface="Calibri" panose="020F0502020204030204" pitchFamily="34" charset="0"/>
                          <a:cs typeface="Times New Roman" panose="02020603050405020304" pitchFamily="18" charset="0"/>
                        </a:rPr>
                        <a:t/>
                      </a:r>
                      <a:br>
                        <a:rPr lang="ru-RU" sz="1200" dirty="0">
                          <a:solidFill>
                            <a:srgbClr val="333333"/>
                          </a:solidFill>
                          <a:effectLst/>
                          <a:latin typeface="+mn-lt"/>
                          <a:ea typeface="Calibri" panose="020F0502020204030204" pitchFamily="34" charset="0"/>
                          <a:cs typeface="Times New Roman" panose="02020603050405020304" pitchFamily="18" charset="0"/>
                        </a:rPr>
                      </a:br>
                      <a:r>
                        <a:rPr lang="ru-RU" sz="1200" dirty="0">
                          <a:solidFill>
                            <a:srgbClr val="333333"/>
                          </a:solidFill>
                          <a:effectLst/>
                          <a:latin typeface="+mn-lt"/>
                          <a:ea typeface="Calibri" panose="020F0502020204030204" pitchFamily="34" charset="0"/>
                          <a:cs typeface="Times New Roman" panose="02020603050405020304" pitchFamily="18" charset="0"/>
                        </a:rPr>
                        <a:t>Z:   80 </a:t>
                      </a:r>
                      <a:r>
                        <a:rPr lang="ru-RU" sz="1200" dirty="0" err="1">
                          <a:solidFill>
                            <a:srgbClr val="333333"/>
                          </a:solidFill>
                          <a:effectLst/>
                          <a:latin typeface="+mn-lt"/>
                          <a:ea typeface="Calibri" panose="020F0502020204030204" pitchFamily="34" charset="0"/>
                          <a:cs typeface="Times New Roman" panose="02020603050405020304" pitchFamily="18" charset="0"/>
                        </a:rPr>
                        <a:t>μm</a:t>
                      </a:r>
                      <a:endParaRPr lang="ru-RU" sz="1200" dirty="0">
                        <a:effectLst/>
                        <a:latin typeface="+mn-lt"/>
                        <a:ea typeface="Calibri" panose="020F0502020204030204" pitchFamily="34" charset="0"/>
                        <a:cs typeface="Times New Roman" panose="02020603050405020304" pitchFamily="18" charset="0"/>
                      </a:endParaRPr>
                    </a:p>
                  </a:txBody>
                  <a:tcPr marL="51435" marR="27000" marT="0" marB="0" anchor="ctr"/>
                </a:tc>
              </a:tr>
              <a:tr h="392248">
                <a:tc>
                  <a:txBody>
                    <a:bodyPr/>
                    <a:lstStyle/>
                    <a:p>
                      <a:pPr>
                        <a:lnSpc>
                          <a:spcPts val="1200"/>
                        </a:lnSpc>
                        <a:spcAft>
                          <a:spcPts val="0"/>
                        </a:spcAft>
                      </a:pPr>
                      <a:r>
                        <a:rPr lang="en-US" sz="1200" b="0" dirty="0">
                          <a:effectLst/>
                          <a:latin typeface="+mn-lt"/>
                          <a:ea typeface="Calibri" panose="020F0502020204030204" pitchFamily="34" charset="0"/>
                          <a:cs typeface="Times New Roman" panose="02020603050405020304" pitchFamily="18" charset="0"/>
                        </a:rPr>
                        <a:t>Spectral measurements</a:t>
                      </a:r>
                      <a:endParaRPr lang="ru-RU" sz="1200" b="0" dirty="0">
                        <a:effectLst/>
                        <a:latin typeface="+mn-lt"/>
                        <a:ea typeface="Calibri" panose="020F0502020204030204" pitchFamily="34" charset="0"/>
                        <a:cs typeface="Times New Roman" panose="02020603050405020304" pitchFamily="18" charset="0"/>
                      </a:endParaRPr>
                    </a:p>
                    <a:p>
                      <a:pPr>
                        <a:lnSpc>
                          <a:spcPts val="1200"/>
                        </a:lnSpc>
                        <a:spcAft>
                          <a:spcPts val="0"/>
                        </a:spcAft>
                      </a:pPr>
                      <a:r>
                        <a:rPr lang="en-US" sz="1200" b="0" dirty="0">
                          <a:effectLst/>
                          <a:latin typeface="+mn-lt"/>
                          <a:ea typeface="Calibri" panose="020F0502020204030204" pitchFamily="34" charset="0"/>
                          <a:cs typeface="Times New Roman" panose="02020603050405020304" pitchFamily="18" charset="0"/>
                        </a:rPr>
                        <a:t>and imaging</a:t>
                      </a:r>
                      <a:endParaRPr lang="ru-RU" sz="1200" b="0" dirty="0">
                        <a:effectLst/>
                        <a:latin typeface="+mn-lt"/>
                        <a:ea typeface="Calibri" panose="020F0502020204030204" pitchFamily="34" charset="0"/>
                        <a:cs typeface="Times New Roman" panose="02020603050405020304" pitchFamily="18" charset="0"/>
                      </a:endParaRPr>
                    </a:p>
                  </a:txBody>
                  <a:tcPr marL="51435" marR="27000" marT="36000" marB="36000" anchor="ctr"/>
                </a:tc>
                <a:tc>
                  <a:txBody>
                    <a:bodyPr/>
                    <a:lstStyle/>
                    <a:p>
                      <a:pPr>
                        <a:lnSpc>
                          <a:spcPts val="1200"/>
                        </a:lnSpc>
                        <a:spcAft>
                          <a:spcPts val="0"/>
                        </a:spcAft>
                      </a:pPr>
                      <a:r>
                        <a:rPr lang="en-US" sz="1200" dirty="0" err="1">
                          <a:effectLst/>
                          <a:latin typeface="+mn-lt"/>
                          <a:ea typeface="Calibri" panose="020F0502020204030204" pitchFamily="34" charset="0"/>
                          <a:cs typeface="Times New Roman" panose="02020603050405020304" pitchFamily="18" charset="0"/>
                        </a:rPr>
                        <a:t>Monochromator</a:t>
                      </a:r>
                      <a:r>
                        <a:rPr lang="en-US" sz="1200" dirty="0">
                          <a:effectLst/>
                          <a:latin typeface="+mn-lt"/>
                          <a:ea typeface="Calibri" panose="020F0502020204030204" pitchFamily="34" charset="0"/>
                          <a:cs typeface="Times New Roman" panose="02020603050405020304" pitchFamily="18" charset="0"/>
                        </a:rPr>
                        <a:t>/spectrograph MS5004i </a:t>
                      </a:r>
                      <a:endParaRPr lang="ru-RU" sz="1200" dirty="0">
                        <a:effectLst/>
                        <a:latin typeface="+mn-lt"/>
                        <a:ea typeface="Calibri" panose="020F0502020204030204" pitchFamily="34" charset="0"/>
                        <a:cs typeface="Times New Roman" panose="02020603050405020304" pitchFamily="18" charset="0"/>
                      </a:endParaRPr>
                    </a:p>
                    <a:p>
                      <a:pPr>
                        <a:lnSpc>
                          <a:spcPts val="1200"/>
                        </a:lnSpc>
                        <a:spcAft>
                          <a:spcPts val="0"/>
                        </a:spcAft>
                      </a:pPr>
                      <a:r>
                        <a:rPr lang="en-US" sz="1200" dirty="0">
                          <a:effectLst/>
                          <a:latin typeface="+mn-lt"/>
                          <a:ea typeface="Calibri" panose="020F0502020204030204" pitchFamily="34" charset="0"/>
                          <a:cs typeface="Times New Roman" panose="02020603050405020304" pitchFamily="18" charset="0"/>
                        </a:rPr>
                        <a:t>Digital CCD camera, </a:t>
                      </a:r>
                      <a:r>
                        <a:rPr lang="en-US" sz="1200" dirty="0" err="1">
                          <a:effectLst/>
                          <a:latin typeface="+mn-lt"/>
                          <a:ea typeface="Calibri" panose="020F0502020204030204" pitchFamily="34" charset="0"/>
                          <a:cs typeface="Times New Roman" panose="02020603050405020304" pitchFamily="18" charset="0"/>
                        </a:rPr>
                        <a:t>Proscan</a:t>
                      </a:r>
                      <a:r>
                        <a:rPr lang="en-US" sz="1200" dirty="0">
                          <a:effectLst/>
                          <a:latin typeface="+mn-lt"/>
                          <a:ea typeface="Calibri" panose="020F0502020204030204" pitchFamily="34" charset="0"/>
                          <a:cs typeface="Times New Roman" panose="02020603050405020304" pitchFamily="18" charset="0"/>
                        </a:rPr>
                        <a:t>, HS 101H</a:t>
                      </a:r>
                      <a:endParaRPr lang="ru-RU" sz="1200" dirty="0">
                        <a:effectLst/>
                        <a:latin typeface="+mn-lt"/>
                        <a:ea typeface="Calibri" panose="020F0502020204030204" pitchFamily="34" charset="0"/>
                        <a:cs typeface="Times New Roman" panose="02020603050405020304" pitchFamily="18" charset="0"/>
                      </a:endParaRPr>
                    </a:p>
                  </a:txBody>
                  <a:tcPr marL="51435" marR="27000" marT="0" marB="0" anchor="ctr"/>
                </a:tc>
              </a:tr>
            </a:tbl>
          </a:graphicData>
        </a:graphic>
      </p:graphicFrame>
      <p:sp>
        <p:nvSpPr>
          <p:cNvPr id="14" name="TextBox 13"/>
          <p:cNvSpPr txBox="1"/>
          <p:nvPr/>
        </p:nvSpPr>
        <p:spPr>
          <a:xfrm>
            <a:off x="5959720" y="403412"/>
            <a:ext cx="3130581" cy="4708980"/>
          </a:xfrm>
          <a:prstGeom prst="rect">
            <a:avLst/>
          </a:prstGeom>
          <a:noFill/>
        </p:spPr>
        <p:txBody>
          <a:bodyPr wrap="square" numCol="2" rtlCol="0">
            <a:spAutoFit/>
          </a:bodyPr>
          <a:lstStyle/>
          <a:p>
            <a:r>
              <a:rPr lang="en-US" sz="1200" b="1" dirty="0" smtClean="0">
                <a:solidFill>
                  <a:srgbClr val="000090"/>
                </a:solidFill>
              </a:rPr>
              <a:t>Main </a:t>
            </a:r>
            <a:r>
              <a:rPr lang="en-US" sz="1200" b="1" dirty="0">
                <a:solidFill>
                  <a:srgbClr val="000090"/>
                </a:solidFill>
              </a:rPr>
              <a:t>research </a:t>
            </a:r>
            <a:r>
              <a:rPr lang="en-US" sz="1200" b="1" dirty="0" smtClean="0">
                <a:solidFill>
                  <a:srgbClr val="000090"/>
                </a:solidFill>
              </a:rPr>
              <a:t>areas:</a:t>
            </a:r>
          </a:p>
          <a:p>
            <a:r>
              <a:rPr lang="en-US" sz="1200" dirty="0">
                <a:solidFill>
                  <a:srgbClr val="000090"/>
                </a:solidFill>
              </a:rPr>
              <a:t>Raman, SERS and CARS spectroscopy and microscopy of </a:t>
            </a:r>
            <a:r>
              <a:rPr lang="en-US" sz="1200" dirty="0" smtClean="0">
                <a:solidFill>
                  <a:srgbClr val="000090"/>
                </a:solidFill>
              </a:rPr>
              <a:t>biological </a:t>
            </a:r>
            <a:r>
              <a:rPr lang="en-US" sz="1200" dirty="0">
                <a:solidFill>
                  <a:srgbClr val="000090"/>
                </a:solidFill>
              </a:rPr>
              <a:t>objects: sensitive probes of lipids, lipids bilayers, proteins, thin and small objects; fast dynamic scanning and contrast chemical </a:t>
            </a:r>
            <a:r>
              <a:rPr lang="en-US" sz="1200" dirty="0" smtClean="0">
                <a:solidFill>
                  <a:srgbClr val="000090"/>
                </a:solidFill>
              </a:rPr>
              <a:t>imaging</a:t>
            </a:r>
            <a:r>
              <a:rPr lang="en-US" sz="1200" dirty="0">
                <a:solidFill>
                  <a:srgbClr val="000090"/>
                </a:solidFill>
              </a:rPr>
              <a:t>;</a:t>
            </a:r>
            <a:endParaRPr lang="en-US" sz="1200" dirty="0" smtClean="0">
              <a:solidFill>
                <a:srgbClr val="000090"/>
              </a:solidFill>
            </a:endParaRPr>
          </a:p>
          <a:p>
            <a:endParaRPr lang="en-US" sz="1200" dirty="0" smtClean="0">
              <a:solidFill>
                <a:srgbClr val="000090"/>
              </a:solidFill>
            </a:endParaRPr>
          </a:p>
          <a:p>
            <a:endParaRPr lang="en-US" sz="1200" dirty="0">
              <a:solidFill>
                <a:srgbClr val="000090"/>
              </a:solidFill>
            </a:endParaRPr>
          </a:p>
          <a:p>
            <a:endParaRPr lang="en-US" sz="1200" dirty="0" smtClean="0">
              <a:solidFill>
                <a:srgbClr val="000090"/>
              </a:solidFill>
            </a:endParaRPr>
          </a:p>
          <a:p>
            <a:endParaRPr lang="en-US" sz="1200" dirty="0">
              <a:solidFill>
                <a:srgbClr val="000090"/>
              </a:solidFill>
            </a:endParaRPr>
          </a:p>
          <a:p>
            <a:endParaRPr lang="en-US" sz="1200" dirty="0" smtClean="0">
              <a:solidFill>
                <a:srgbClr val="000090"/>
              </a:solidFill>
            </a:endParaRPr>
          </a:p>
          <a:p>
            <a:endParaRPr lang="en-US" sz="1200" dirty="0">
              <a:solidFill>
                <a:srgbClr val="000090"/>
              </a:solidFill>
            </a:endParaRPr>
          </a:p>
          <a:p>
            <a:endParaRPr lang="en-US" sz="1200" dirty="0" smtClean="0">
              <a:solidFill>
                <a:srgbClr val="000090"/>
              </a:solidFill>
            </a:endParaRPr>
          </a:p>
          <a:p>
            <a:endParaRPr lang="en-US" sz="1200" dirty="0">
              <a:solidFill>
                <a:srgbClr val="000090"/>
              </a:solidFill>
            </a:endParaRPr>
          </a:p>
          <a:p>
            <a:endParaRPr lang="en-US" sz="1200" dirty="0" smtClean="0">
              <a:solidFill>
                <a:srgbClr val="000090"/>
              </a:solidFill>
            </a:endParaRPr>
          </a:p>
          <a:p>
            <a:endParaRPr lang="en-US" sz="1200" dirty="0">
              <a:solidFill>
                <a:srgbClr val="000090"/>
              </a:solidFill>
            </a:endParaRPr>
          </a:p>
          <a:p>
            <a:endParaRPr lang="en-US" sz="1200" dirty="0" smtClean="0">
              <a:solidFill>
                <a:srgbClr val="000090"/>
              </a:solidFill>
            </a:endParaRPr>
          </a:p>
          <a:p>
            <a:endParaRPr lang="en-US" sz="1200" dirty="0">
              <a:solidFill>
                <a:srgbClr val="000090"/>
              </a:solidFill>
            </a:endParaRPr>
          </a:p>
          <a:p>
            <a:r>
              <a:rPr lang="en-US" sz="1200" dirty="0" smtClean="0">
                <a:solidFill>
                  <a:srgbClr val="000090"/>
                </a:solidFill>
              </a:rPr>
              <a:t>Exploration </a:t>
            </a:r>
            <a:r>
              <a:rPr lang="en-US" sz="1200" dirty="0">
                <a:solidFill>
                  <a:srgbClr val="000090"/>
                </a:solidFill>
              </a:rPr>
              <a:t>of structural and spectral </a:t>
            </a:r>
            <a:r>
              <a:rPr lang="en-US" sz="1200" dirty="0" err="1" smtClean="0">
                <a:solidFill>
                  <a:srgbClr val="000090"/>
                </a:solidFill>
              </a:rPr>
              <a:t>characteris</a:t>
            </a:r>
            <a:r>
              <a:rPr lang="en-US" sz="1200" dirty="0" smtClean="0">
                <a:solidFill>
                  <a:srgbClr val="000090"/>
                </a:solidFill>
              </a:rPr>
              <a:t>-tics </a:t>
            </a:r>
            <a:r>
              <a:rPr lang="en-US" sz="1200" dirty="0">
                <a:solidFill>
                  <a:srgbClr val="000090"/>
                </a:solidFill>
              </a:rPr>
              <a:t>of phosphors </a:t>
            </a:r>
            <a:r>
              <a:rPr lang="en-US" sz="1200" dirty="0" smtClean="0">
                <a:solidFill>
                  <a:srgbClr val="000090"/>
                </a:solidFill>
              </a:rPr>
              <a:t>active-ted </a:t>
            </a:r>
            <a:r>
              <a:rPr lang="en-US" sz="1200" dirty="0">
                <a:solidFill>
                  <a:srgbClr val="000090"/>
                </a:solidFill>
              </a:rPr>
              <a:t>with various rare-earth </a:t>
            </a:r>
            <a:r>
              <a:rPr lang="en-US" sz="1200" dirty="0" smtClean="0">
                <a:solidFill>
                  <a:srgbClr val="000090"/>
                </a:solidFill>
              </a:rPr>
              <a:t>elements;</a:t>
            </a:r>
            <a:r>
              <a:rPr lang="en-US" sz="1200" dirty="0">
                <a:solidFill>
                  <a:srgbClr val="000090"/>
                </a:solidFill>
              </a:rPr>
              <a:t> </a:t>
            </a:r>
            <a:endParaRPr lang="en-US" sz="1200" dirty="0" smtClean="0">
              <a:solidFill>
                <a:srgbClr val="000090"/>
              </a:solidFill>
            </a:endParaRPr>
          </a:p>
          <a:p>
            <a:r>
              <a:rPr lang="en-US" sz="1200" dirty="0">
                <a:solidFill>
                  <a:srgbClr val="000090"/>
                </a:solidFill>
              </a:rPr>
              <a:t>Plasmon enhanced photo- and </a:t>
            </a:r>
            <a:r>
              <a:rPr lang="en-US" sz="1200" dirty="0" err="1">
                <a:solidFill>
                  <a:srgbClr val="000090"/>
                </a:solidFill>
              </a:rPr>
              <a:t>upconversion</a:t>
            </a:r>
            <a:r>
              <a:rPr lang="en-US" sz="1200" dirty="0">
                <a:solidFill>
                  <a:srgbClr val="000090"/>
                </a:solidFill>
              </a:rPr>
              <a:t> </a:t>
            </a:r>
            <a:r>
              <a:rPr lang="en-US" sz="1200" dirty="0" err="1" smtClean="0">
                <a:solidFill>
                  <a:srgbClr val="000090"/>
                </a:solidFill>
              </a:rPr>
              <a:t>lumines-cence</a:t>
            </a:r>
            <a:r>
              <a:rPr lang="en-US" sz="1200" dirty="0" smtClean="0">
                <a:solidFill>
                  <a:srgbClr val="000090"/>
                </a:solidFill>
              </a:rPr>
              <a:t> </a:t>
            </a:r>
            <a:r>
              <a:rPr lang="en-US" sz="1200" dirty="0">
                <a:solidFill>
                  <a:srgbClr val="000090"/>
                </a:solidFill>
              </a:rPr>
              <a:t>studies.</a:t>
            </a:r>
            <a:endParaRPr lang="ru-RU" sz="1200" dirty="0">
              <a:solidFill>
                <a:srgbClr val="000090"/>
              </a:solidFill>
            </a:endParaRPr>
          </a:p>
        </p:txBody>
      </p:sp>
      <p:sp>
        <p:nvSpPr>
          <p:cNvPr id="15" name="Прямоугольник 8"/>
          <p:cNvSpPr/>
          <p:nvPr/>
        </p:nvSpPr>
        <p:spPr>
          <a:xfrm>
            <a:off x="35497" y="4090640"/>
            <a:ext cx="4536504" cy="3108543"/>
          </a:xfrm>
          <a:prstGeom prst="rect">
            <a:avLst/>
          </a:prstGeom>
        </p:spPr>
        <p:txBody>
          <a:bodyPr wrap="square" numCol="2" spcCol="180000">
            <a:spAutoFit/>
          </a:bodyPr>
          <a:lstStyle/>
          <a:p>
            <a:r>
              <a:rPr lang="en-US" sz="1200" b="1" dirty="0" smtClean="0">
                <a:solidFill>
                  <a:srgbClr val="002060"/>
                </a:solidFill>
              </a:rPr>
              <a:t>Main research areas:</a:t>
            </a:r>
          </a:p>
          <a:p>
            <a:r>
              <a:rPr lang="en-US" sz="1200" dirty="0">
                <a:solidFill>
                  <a:srgbClr val="002060"/>
                </a:solidFill>
              </a:rPr>
              <a:t>FUNDAMENTAL NUCLEAR </a:t>
            </a:r>
            <a:r>
              <a:rPr lang="en-US" sz="1200" dirty="0" smtClean="0">
                <a:solidFill>
                  <a:srgbClr val="002060"/>
                </a:solidFill>
              </a:rPr>
              <a:t>PHYSICS</a:t>
            </a:r>
          </a:p>
          <a:p>
            <a:r>
              <a:rPr lang="en-US" sz="1200" dirty="0">
                <a:solidFill>
                  <a:srgbClr val="002060"/>
                </a:solidFill>
              </a:rPr>
              <a:t>search for violation of time invariance with polarized resonance neutrons and polarized target;</a:t>
            </a:r>
          </a:p>
          <a:p>
            <a:r>
              <a:rPr lang="en-US" sz="1200" dirty="0">
                <a:solidFill>
                  <a:srgbClr val="002060"/>
                </a:solidFill>
              </a:rPr>
              <a:t>study of parity violation in neutron induced reactions </a:t>
            </a:r>
            <a:r>
              <a:rPr lang="en-US" sz="1200" dirty="0" smtClean="0">
                <a:solidFill>
                  <a:srgbClr val="002060"/>
                </a:solidFill>
              </a:rPr>
              <a:t>(fission</a:t>
            </a:r>
            <a:r>
              <a:rPr lang="en-US" sz="1200" dirty="0">
                <a:solidFill>
                  <a:srgbClr val="002060"/>
                </a:solidFill>
              </a:rPr>
              <a:t>, (n,α), (</a:t>
            </a:r>
            <a:r>
              <a:rPr lang="en-US" sz="1200" dirty="0" err="1">
                <a:solidFill>
                  <a:srgbClr val="002060"/>
                </a:solidFill>
              </a:rPr>
              <a:t>n,p</a:t>
            </a:r>
            <a:r>
              <a:rPr lang="en-US" sz="1200" dirty="0">
                <a:solidFill>
                  <a:srgbClr val="002060"/>
                </a:solidFill>
              </a:rPr>
              <a:t>), (</a:t>
            </a:r>
            <a:r>
              <a:rPr lang="en-US" sz="1200" dirty="0" err="1">
                <a:solidFill>
                  <a:srgbClr val="002060"/>
                </a:solidFill>
              </a:rPr>
              <a:t>n,γ</a:t>
            </a:r>
            <a:r>
              <a:rPr lang="en-US" sz="1200" dirty="0">
                <a:solidFill>
                  <a:srgbClr val="002060"/>
                </a:solidFill>
              </a:rPr>
              <a:t>));</a:t>
            </a:r>
          </a:p>
          <a:p>
            <a:r>
              <a:rPr lang="en-US" sz="1200" dirty="0">
                <a:solidFill>
                  <a:srgbClr val="002060"/>
                </a:solidFill>
              </a:rPr>
              <a:t>electromagnetic structure of the neutron</a:t>
            </a:r>
            <a:r>
              <a:rPr lang="en-US" sz="1200" dirty="0" smtClean="0">
                <a:solidFill>
                  <a:srgbClr val="002060"/>
                </a:solidFill>
              </a:rPr>
              <a:t>;</a:t>
            </a:r>
          </a:p>
          <a:p>
            <a:endParaRPr lang="en-US" sz="1200" dirty="0">
              <a:solidFill>
                <a:srgbClr val="002060"/>
              </a:solidFill>
            </a:endParaRPr>
          </a:p>
          <a:p>
            <a:endParaRPr lang="en-US" sz="1200" dirty="0">
              <a:solidFill>
                <a:srgbClr val="002060"/>
              </a:solidFill>
            </a:endParaRPr>
          </a:p>
          <a:p>
            <a:endParaRPr lang="en-US" sz="1200" dirty="0">
              <a:solidFill>
                <a:srgbClr val="002060"/>
              </a:solidFill>
            </a:endParaRPr>
          </a:p>
          <a:p>
            <a:endParaRPr lang="en-US" sz="1200" dirty="0">
              <a:solidFill>
                <a:srgbClr val="002060"/>
              </a:solidFill>
            </a:endParaRPr>
          </a:p>
          <a:p>
            <a:endParaRPr lang="en-US" sz="1200" dirty="0">
              <a:solidFill>
                <a:srgbClr val="002060"/>
              </a:solidFill>
            </a:endParaRPr>
          </a:p>
          <a:p>
            <a:r>
              <a:rPr lang="en-US" sz="1200" dirty="0" smtClean="0">
                <a:solidFill>
                  <a:srgbClr val="002060"/>
                </a:solidFill>
              </a:rPr>
              <a:t>quantum </a:t>
            </a:r>
            <a:r>
              <a:rPr lang="en-US" sz="1200" dirty="0">
                <a:solidFill>
                  <a:srgbClr val="002060"/>
                </a:solidFill>
              </a:rPr>
              <a:t>aspects of neutron induced fission;</a:t>
            </a:r>
          </a:p>
          <a:p>
            <a:r>
              <a:rPr lang="en-US" sz="1200" dirty="0">
                <a:solidFill>
                  <a:srgbClr val="002060"/>
                </a:solidFill>
              </a:rPr>
              <a:t>phase transitions in excited nucleus - chaos and order in quantum systems</a:t>
            </a:r>
            <a:r>
              <a:rPr lang="en-US" sz="1200" dirty="0" smtClean="0">
                <a:solidFill>
                  <a:srgbClr val="002060"/>
                </a:solidFill>
              </a:rPr>
              <a:t>.</a:t>
            </a:r>
            <a:endParaRPr lang="en-US" sz="1200" b="1" dirty="0">
              <a:solidFill>
                <a:srgbClr val="002060"/>
              </a:solidFill>
            </a:endParaRPr>
          </a:p>
          <a:p>
            <a:r>
              <a:rPr lang="en-US" sz="1200" dirty="0">
                <a:solidFill>
                  <a:srgbClr val="002060"/>
                </a:solidFill>
              </a:rPr>
              <a:t>APPLIED NUCLEAR </a:t>
            </a:r>
            <a:r>
              <a:rPr lang="en-US" sz="1200" dirty="0" smtClean="0">
                <a:solidFill>
                  <a:srgbClr val="002060"/>
                </a:solidFill>
              </a:rPr>
              <a:t>PHYSICS</a:t>
            </a:r>
          </a:p>
          <a:p>
            <a:r>
              <a:rPr lang="en-US" sz="1200" dirty="0">
                <a:solidFill>
                  <a:srgbClr val="002060"/>
                </a:solidFill>
              </a:rPr>
              <a:t>nuclear data for astrophysics</a:t>
            </a:r>
            <a:r>
              <a:rPr lang="en-US" sz="1200" dirty="0" smtClean="0">
                <a:solidFill>
                  <a:srgbClr val="002060"/>
                </a:solidFill>
              </a:rPr>
              <a:t>;</a:t>
            </a:r>
          </a:p>
          <a:p>
            <a:r>
              <a:rPr lang="en-US" sz="1200" dirty="0">
                <a:solidFill>
                  <a:srgbClr val="002060"/>
                </a:solidFill>
              </a:rPr>
              <a:t>nuclear data for technology;</a:t>
            </a:r>
          </a:p>
          <a:p>
            <a:r>
              <a:rPr lang="en-US" sz="1200" dirty="0">
                <a:solidFill>
                  <a:srgbClr val="002060"/>
                </a:solidFill>
              </a:rPr>
              <a:t>isotope analysis with resonance neutrons</a:t>
            </a:r>
            <a:r>
              <a:rPr lang="en-US" sz="1200" dirty="0" smtClean="0">
                <a:solidFill>
                  <a:srgbClr val="002060"/>
                </a:solidFill>
              </a:rPr>
              <a:t>.</a:t>
            </a:r>
            <a:endParaRPr lang="en-US" sz="1200" dirty="0">
              <a:solidFill>
                <a:srgbClr val="002060"/>
              </a:solidFill>
            </a:endParaRPr>
          </a:p>
        </p:txBody>
      </p:sp>
    </p:spTree>
    <p:extLst>
      <p:ext uri="{BB962C8B-B14F-4D97-AF65-F5344CB8AC3E}">
        <p14:creationId xmlns:p14="http://schemas.microsoft.com/office/powerpoint/2010/main" val="7723181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9824" y="44624"/>
            <a:ext cx="8824664" cy="830997"/>
          </a:xfrm>
          <a:prstGeom prst="rect">
            <a:avLst/>
          </a:prstGeom>
          <a:noFill/>
        </p:spPr>
        <p:txBody>
          <a:bodyPr wrap="square">
            <a:spAutoFit/>
          </a:bodyPr>
          <a:lstStyle/>
          <a:p>
            <a:pPr algn="ctr" latinLnBrk="1">
              <a:defRPr/>
            </a:pPr>
            <a:r>
              <a:rPr lang="en-US" sz="2400" b="1" dirty="0">
                <a:solidFill>
                  <a:srgbClr val="000090"/>
                </a:solidFill>
                <a:ea typeface="맑은 고딕" pitchFamily="34" charset="-127"/>
              </a:rPr>
              <a:t>Van-de-</a:t>
            </a:r>
            <a:r>
              <a:rPr lang="en-US" sz="2400" b="1" dirty="0" err="1" smtClean="0">
                <a:solidFill>
                  <a:srgbClr val="000090"/>
                </a:solidFill>
                <a:ea typeface="맑은 고딕" pitchFamily="34" charset="-127"/>
              </a:rPr>
              <a:t>Graaff</a:t>
            </a:r>
            <a:r>
              <a:rPr lang="en-US" sz="2400" b="1" dirty="0">
                <a:solidFill>
                  <a:srgbClr val="000090"/>
                </a:solidFill>
                <a:ea typeface="맑은 고딕" pitchFamily="34" charset="-127"/>
              </a:rPr>
              <a:t> </a:t>
            </a:r>
            <a:r>
              <a:rPr lang="en-US" sz="2400" b="1" dirty="0" smtClean="0">
                <a:solidFill>
                  <a:srgbClr val="000090"/>
                </a:solidFill>
                <a:ea typeface="맑은 고딕" pitchFamily="34" charset="-127"/>
              </a:rPr>
              <a:t>  Electrostatic accelerator </a:t>
            </a:r>
            <a:r>
              <a:rPr lang="en-US" altLang="ko-KR" sz="2400" b="1" dirty="0">
                <a:solidFill>
                  <a:srgbClr val="000090"/>
                </a:solidFill>
                <a:ea typeface="맑은 고딕"/>
              </a:rPr>
              <a:t>EG-5</a:t>
            </a:r>
            <a:endParaRPr lang="ru-RU" altLang="ko-KR" sz="2400" b="1" dirty="0">
              <a:solidFill>
                <a:srgbClr val="000090"/>
              </a:solidFill>
              <a:ea typeface="맑은 고딕"/>
            </a:endParaRPr>
          </a:p>
          <a:p>
            <a:pPr algn="ctr" latinLnBrk="1">
              <a:defRPr/>
            </a:pPr>
            <a:endParaRPr lang="en-US" altLang="ko-KR" sz="2400" b="1" dirty="0">
              <a:solidFill>
                <a:srgbClr val="000090"/>
              </a:solidFill>
              <a:ea typeface="맑은 고딕"/>
            </a:endParaRPr>
          </a:p>
        </p:txBody>
      </p:sp>
      <p:pic>
        <p:nvPicPr>
          <p:cNvPr id="7" name="Picture 1"/>
          <p:cNvPicPr>
            <a:picLocks noChangeAspect="1" noChangeArrowheads="1"/>
          </p:cNvPicPr>
          <p:nvPr/>
        </p:nvPicPr>
        <p:blipFill>
          <a:blip r:embed="rId3" cstate="print"/>
          <a:srcRect/>
          <a:stretch>
            <a:fillRect/>
          </a:stretch>
        </p:blipFill>
        <p:spPr bwMode="auto">
          <a:xfrm>
            <a:off x="2699792" y="764704"/>
            <a:ext cx="1584176" cy="3310432"/>
          </a:xfrm>
          <a:prstGeom prst="rect">
            <a:avLst/>
          </a:prstGeom>
          <a:noFill/>
          <a:ln w="9525">
            <a:noFill/>
            <a:miter lim="800000"/>
            <a:headEnd/>
            <a:tailEnd/>
          </a:ln>
        </p:spPr>
      </p:pic>
      <p:pic>
        <p:nvPicPr>
          <p:cNvPr id="10" name="Picture 1"/>
          <p:cNvPicPr>
            <a:picLocks noChangeAspect="1" noChangeArrowheads="1"/>
          </p:cNvPicPr>
          <p:nvPr/>
        </p:nvPicPr>
        <p:blipFill>
          <a:blip r:embed="rId4" cstate="print"/>
          <a:srcRect/>
          <a:stretch>
            <a:fillRect/>
          </a:stretch>
        </p:blipFill>
        <p:spPr bwMode="auto">
          <a:xfrm>
            <a:off x="4572000" y="793162"/>
            <a:ext cx="2212820" cy="22037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Прямоугольник 1"/>
          <p:cNvSpPr/>
          <p:nvPr/>
        </p:nvSpPr>
        <p:spPr>
          <a:xfrm>
            <a:off x="3923928" y="3933056"/>
            <a:ext cx="5040560" cy="2554545"/>
          </a:xfrm>
          <a:prstGeom prst="rect">
            <a:avLst/>
          </a:prstGeom>
        </p:spPr>
        <p:txBody>
          <a:bodyPr wrap="square" numCol="2">
            <a:spAutoFit/>
          </a:bodyPr>
          <a:lstStyle/>
          <a:p>
            <a:pPr lvl="0"/>
            <a:r>
              <a:rPr lang="en-US" sz="1600" b="1" dirty="0" smtClean="0">
                <a:solidFill>
                  <a:srgbClr val="000090"/>
                </a:solidFill>
                <a:ea typeface="Times New Roman" pitchFamily="18" charset="0"/>
                <a:cs typeface="Arial" pitchFamily="34" charset="0"/>
              </a:rPr>
              <a:t>Scientific directions</a:t>
            </a:r>
          </a:p>
          <a:p>
            <a:pPr lvl="0">
              <a:buFont typeface="Arial" pitchFamily="34" charset="0"/>
              <a:buChar char="•"/>
            </a:pPr>
            <a:r>
              <a:rPr lang="en-US" sz="1600" dirty="0" smtClean="0">
                <a:solidFill>
                  <a:srgbClr val="000090"/>
                </a:solidFill>
                <a:ea typeface="Times New Roman" pitchFamily="18" charset="0"/>
                <a:cs typeface="Arial" pitchFamily="34" charset="0"/>
              </a:rPr>
              <a:t>Analytical studies using Rutherford backscattering techniques, methods and techniques of nuclear reactions recoil.</a:t>
            </a:r>
          </a:p>
          <a:p>
            <a:pPr lvl="0"/>
            <a:endParaRPr lang="pl-PL" sz="1600" dirty="0" smtClean="0">
              <a:solidFill>
                <a:srgbClr val="000090"/>
              </a:solidFill>
              <a:cs typeface="Arial" pitchFamily="34" charset="0"/>
            </a:endParaRPr>
          </a:p>
          <a:p>
            <a:pPr lvl="0">
              <a:buFont typeface="Arial" pitchFamily="34" charset="0"/>
              <a:buChar char="•"/>
            </a:pPr>
            <a:endParaRPr lang="en-US" sz="1600" dirty="0" smtClean="0">
              <a:solidFill>
                <a:srgbClr val="000090"/>
              </a:solidFill>
              <a:ea typeface="Times New Roman" pitchFamily="18" charset="0"/>
              <a:cs typeface="Arial" pitchFamily="34" charset="0"/>
            </a:endParaRPr>
          </a:p>
          <a:p>
            <a:pPr lvl="0">
              <a:buFont typeface="Arial" pitchFamily="34" charset="0"/>
              <a:buChar char="•"/>
            </a:pPr>
            <a:endParaRPr lang="en-US" sz="1600" dirty="0">
              <a:solidFill>
                <a:srgbClr val="000090"/>
              </a:solidFill>
              <a:ea typeface="Times New Roman" pitchFamily="18" charset="0"/>
              <a:cs typeface="Arial" pitchFamily="34" charset="0"/>
            </a:endParaRPr>
          </a:p>
          <a:p>
            <a:pPr lvl="0">
              <a:buFont typeface="Arial" pitchFamily="34" charset="0"/>
              <a:buChar char="•"/>
            </a:pPr>
            <a:endParaRPr lang="en-US" sz="1600" dirty="0" smtClean="0">
              <a:solidFill>
                <a:srgbClr val="000090"/>
              </a:solidFill>
              <a:ea typeface="Times New Roman" pitchFamily="18" charset="0"/>
              <a:cs typeface="Arial" pitchFamily="34" charset="0"/>
            </a:endParaRPr>
          </a:p>
          <a:p>
            <a:pPr lvl="0">
              <a:buFont typeface="Arial" pitchFamily="34" charset="0"/>
              <a:buChar char="•"/>
            </a:pPr>
            <a:endParaRPr lang="en-US" sz="1600" dirty="0" smtClean="0">
              <a:solidFill>
                <a:srgbClr val="000090"/>
              </a:solidFill>
              <a:ea typeface="Times New Roman" pitchFamily="18" charset="0"/>
              <a:cs typeface="Arial" pitchFamily="34" charset="0"/>
            </a:endParaRPr>
          </a:p>
          <a:p>
            <a:pPr lvl="0">
              <a:buFont typeface="Arial" pitchFamily="34" charset="0"/>
              <a:buChar char="•"/>
            </a:pPr>
            <a:r>
              <a:rPr lang="en-US" sz="1600" dirty="0" smtClean="0">
                <a:solidFill>
                  <a:srgbClr val="000090"/>
                </a:solidFill>
                <a:ea typeface="Times New Roman" pitchFamily="18" charset="0"/>
                <a:cs typeface="Arial" pitchFamily="34" charset="0"/>
              </a:rPr>
              <a:t>The study of nuclear reactions with neutrons excited by beams of protons and deuterons.</a:t>
            </a:r>
            <a:endParaRPr lang="pl-PL" sz="1600" dirty="0" smtClean="0">
              <a:solidFill>
                <a:srgbClr val="000090"/>
              </a:solidFill>
              <a:cs typeface="Arial" pitchFamily="34" charset="0"/>
            </a:endParaRPr>
          </a:p>
          <a:p>
            <a:pPr lvl="0">
              <a:buFont typeface="Arial" pitchFamily="34" charset="0"/>
              <a:buChar char="•"/>
            </a:pPr>
            <a:r>
              <a:rPr lang="en-US" sz="1600" dirty="0" smtClean="0">
                <a:solidFill>
                  <a:srgbClr val="000090"/>
                </a:solidFill>
                <a:ea typeface="Times New Roman" pitchFamily="18" charset="0"/>
                <a:cs typeface="Arial" pitchFamily="34" charset="0"/>
              </a:rPr>
              <a:t>Applied research based on the methodology of tagged neutrons </a:t>
            </a:r>
            <a:endParaRPr lang="pl-PL" sz="1600" dirty="0" smtClean="0">
              <a:solidFill>
                <a:srgbClr val="000090"/>
              </a:solidFill>
              <a:cs typeface="Arial" pitchFamily="34" charset="0"/>
            </a:endParaRPr>
          </a:p>
        </p:txBody>
      </p:sp>
      <p:graphicFrame>
        <p:nvGraphicFramePr>
          <p:cNvPr id="11" name="Table 8"/>
          <p:cNvGraphicFramePr>
            <a:graphicFrameLocks noGrp="1"/>
          </p:cNvGraphicFramePr>
          <p:nvPr>
            <p:extLst>
              <p:ext uri="{D42A27DB-BD31-4B8C-83A1-F6EECF244321}">
                <p14:modId xmlns:p14="http://schemas.microsoft.com/office/powerpoint/2010/main" val="2103855332"/>
              </p:ext>
            </p:extLst>
          </p:nvPr>
        </p:nvGraphicFramePr>
        <p:xfrm>
          <a:off x="35496" y="764704"/>
          <a:ext cx="2613582" cy="2689038"/>
        </p:xfrm>
        <a:graphic>
          <a:graphicData uri="http://schemas.openxmlformats.org/drawingml/2006/table">
            <a:tbl>
              <a:tblPr firstRow="1" bandRow="1">
                <a:tableStyleId>{BC89EF96-8CEA-46FF-86C4-4CE0E7609802}</a:tableStyleId>
              </a:tblPr>
              <a:tblGrid>
                <a:gridCol w="1901458"/>
                <a:gridCol w="712124"/>
              </a:tblGrid>
              <a:tr h="260457">
                <a:tc gridSpan="2">
                  <a:txBody>
                    <a:bodyPr/>
                    <a:lstStyle/>
                    <a:p>
                      <a:pPr marL="0" algn="l" rtl="0" eaLnBrk="1" latinLnBrk="0" hangingPunct="1"/>
                      <a:r>
                        <a:rPr kumimoji="0" lang="en-US" sz="1200" b="1" kern="1200" dirty="0" smtClean="0">
                          <a:solidFill>
                            <a:schemeClr val="tx1"/>
                          </a:solidFill>
                          <a:latin typeface="+mn-lt"/>
                          <a:ea typeface="+mn-ea"/>
                          <a:cs typeface="+mn-cs"/>
                        </a:rPr>
                        <a:t>Technical</a:t>
                      </a:r>
                      <a:r>
                        <a:rPr kumimoji="0" lang="en-US" sz="1200" b="1" kern="1200" baseline="0" dirty="0" smtClean="0">
                          <a:solidFill>
                            <a:schemeClr val="tx1"/>
                          </a:solidFill>
                          <a:latin typeface="+mn-lt"/>
                          <a:ea typeface="+mn-ea"/>
                          <a:cs typeface="+mn-cs"/>
                        </a:rPr>
                        <a:t> parameters</a:t>
                      </a:r>
                      <a:endParaRPr kumimoji="0" lang="pl-PL" sz="1200" b="1" kern="1200" dirty="0">
                        <a:solidFill>
                          <a:schemeClr val="tx1"/>
                        </a:solidFill>
                        <a:latin typeface="+mn-lt"/>
                        <a:ea typeface="+mn-ea"/>
                        <a:cs typeface="+mn-cs"/>
                      </a:endParaRPr>
                    </a:p>
                  </a:txBody>
                  <a:tcPr marL="68580" marR="68580"/>
                </a:tc>
                <a:tc hMerge="1">
                  <a:txBody>
                    <a:bodyPr/>
                    <a:lstStyle/>
                    <a:p>
                      <a:pPr marL="0" algn="ctr" rtl="0" eaLnBrk="1" latinLnBrk="0" hangingPunct="1"/>
                      <a:endParaRPr kumimoji="0" lang="pl-PL" sz="1200" b="0" kern="1200" dirty="0">
                        <a:solidFill>
                          <a:schemeClr val="tx1"/>
                        </a:solidFill>
                        <a:latin typeface="+mn-lt"/>
                        <a:ea typeface="+mn-ea"/>
                        <a:cs typeface="+mn-cs"/>
                      </a:endParaRPr>
                    </a:p>
                  </a:txBody>
                  <a:tcPr/>
                </a:tc>
              </a:tr>
              <a:tr h="26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smtClean="0"/>
                        <a:t>Energy region</a:t>
                      </a:r>
                      <a:r>
                        <a:rPr kumimoji="0" lang="en-US" sz="1200" kern="1200" dirty="0" smtClean="0"/>
                        <a:t>,</a:t>
                      </a:r>
                      <a:r>
                        <a:rPr kumimoji="0" lang="pl-PL" sz="1200" kern="1200" dirty="0" smtClean="0"/>
                        <a:t> M</a:t>
                      </a:r>
                      <a:r>
                        <a:rPr kumimoji="0" lang="en-US" sz="1200" kern="1200" dirty="0" smtClean="0"/>
                        <a:t>eV</a:t>
                      </a:r>
                      <a:endParaRPr kumimoji="0" lang="pl-PL" sz="1200" b="0" kern="1200" dirty="0" smtClean="0">
                        <a:solidFill>
                          <a:schemeClr val="tx1"/>
                        </a:solidFill>
                        <a:latin typeface="+mn-lt"/>
                        <a:ea typeface="+mn-ea"/>
                        <a:cs typeface="+mn-cs"/>
                      </a:endParaRPr>
                    </a:p>
                  </a:txBody>
                  <a:tcPr marL="68580" marR="68580"/>
                </a:tc>
                <a:tc>
                  <a:txBody>
                    <a:bodyPr/>
                    <a:lstStyle/>
                    <a:p>
                      <a:pPr marL="0" algn="ctr" rtl="0" eaLnBrk="1" latinLnBrk="0" hangingPunct="1"/>
                      <a:r>
                        <a:rPr kumimoji="0" lang="en-US" sz="1200" kern="1200" dirty="0" smtClean="0">
                          <a:solidFill>
                            <a:schemeClr val="tx1"/>
                          </a:solidFill>
                          <a:latin typeface="+mn-lt"/>
                          <a:ea typeface="+mn-ea"/>
                          <a:cs typeface="+mn-cs"/>
                        </a:rPr>
                        <a:t>0.9-3.</a:t>
                      </a:r>
                      <a:r>
                        <a:rPr kumimoji="0" lang="ru-RU" sz="1200" kern="1200" dirty="0" smtClean="0">
                          <a:solidFill>
                            <a:schemeClr val="tx1"/>
                          </a:solidFill>
                          <a:latin typeface="+mn-lt"/>
                          <a:ea typeface="+mn-ea"/>
                          <a:cs typeface="+mn-cs"/>
                        </a:rPr>
                        <a:t>2</a:t>
                      </a:r>
                      <a:endParaRPr kumimoji="0" lang="pl-PL" sz="1200" kern="1200" dirty="0">
                        <a:solidFill>
                          <a:schemeClr val="tx1"/>
                        </a:solidFill>
                        <a:latin typeface="+mn-lt"/>
                        <a:ea typeface="+mn-ea"/>
                        <a:cs typeface="+mn-cs"/>
                      </a:endParaRPr>
                    </a:p>
                  </a:txBody>
                  <a:tcPr marL="68580" marR="68580"/>
                </a:tc>
              </a:tr>
              <a:tr h="26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Accelerated</a:t>
                      </a:r>
                      <a:r>
                        <a:rPr lang="en-US" sz="1200" baseline="0" dirty="0" smtClean="0"/>
                        <a:t> particles</a:t>
                      </a:r>
                      <a:endParaRPr lang="en-US" sz="1200" dirty="0" smtClean="0"/>
                    </a:p>
                  </a:txBody>
                  <a:tcPr marL="68580" marR="68580"/>
                </a:tc>
                <a:tc>
                  <a:txBody>
                    <a:bodyPr/>
                    <a:lstStyle/>
                    <a:p>
                      <a:pPr marL="0" algn="ctr" rtl="0" eaLnBrk="1" latinLnBrk="0" hangingPunct="1"/>
                      <a:r>
                        <a:rPr kumimoji="0" lang="en-US" sz="1200" kern="1200" dirty="0" smtClean="0">
                          <a:solidFill>
                            <a:schemeClr val="tx1"/>
                          </a:solidFill>
                          <a:latin typeface="+mn-lt"/>
                          <a:ea typeface="+mn-ea"/>
                          <a:cs typeface="+mn-cs"/>
                        </a:rPr>
                        <a:t>H+,</a:t>
                      </a:r>
                      <a:r>
                        <a:rPr kumimoji="0" lang="en-US" sz="1200" kern="1200" baseline="0" dirty="0" smtClean="0">
                          <a:solidFill>
                            <a:schemeClr val="tx1"/>
                          </a:solidFill>
                          <a:latin typeface="+mn-lt"/>
                          <a:ea typeface="+mn-ea"/>
                          <a:cs typeface="+mn-cs"/>
                        </a:rPr>
                        <a:t> D+, </a:t>
                      </a:r>
                    </a:p>
                    <a:p>
                      <a:pPr marL="0" algn="ctr" rtl="0" eaLnBrk="1" latinLnBrk="0" hangingPunct="1"/>
                      <a:r>
                        <a:rPr kumimoji="0" lang="en-US" sz="1200" kern="1200" baseline="30000" dirty="0" smtClean="0">
                          <a:solidFill>
                            <a:schemeClr val="tx1"/>
                          </a:solidFill>
                          <a:latin typeface="+mn-lt"/>
                          <a:ea typeface="+mn-ea"/>
                          <a:cs typeface="+mn-cs"/>
                        </a:rPr>
                        <a:t>3</a:t>
                      </a:r>
                      <a:r>
                        <a:rPr kumimoji="0" lang="en-US" sz="1200" kern="1200" baseline="0" dirty="0" smtClean="0">
                          <a:solidFill>
                            <a:schemeClr val="tx1"/>
                          </a:solidFill>
                          <a:latin typeface="+mn-lt"/>
                          <a:ea typeface="+mn-ea"/>
                          <a:cs typeface="+mn-cs"/>
                        </a:rPr>
                        <a:t>He+, </a:t>
                      </a:r>
                      <a:r>
                        <a:rPr kumimoji="0" lang="en-US" sz="1200" kern="1200" baseline="30000" dirty="0" smtClean="0">
                          <a:solidFill>
                            <a:schemeClr val="tx1"/>
                          </a:solidFill>
                          <a:latin typeface="+mn-lt"/>
                          <a:ea typeface="+mn-ea"/>
                          <a:cs typeface="+mn-cs"/>
                        </a:rPr>
                        <a:t>4</a:t>
                      </a:r>
                      <a:r>
                        <a:rPr kumimoji="0" lang="en-US" sz="1200" kern="1200" baseline="0" dirty="0" smtClean="0">
                          <a:solidFill>
                            <a:schemeClr val="tx1"/>
                          </a:solidFill>
                          <a:latin typeface="+mn-lt"/>
                          <a:ea typeface="+mn-ea"/>
                          <a:cs typeface="+mn-cs"/>
                        </a:rPr>
                        <a:t>He*</a:t>
                      </a:r>
                      <a:endParaRPr kumimoji="0" lang="pl-PL" sz="1200" kern="1200" dirty="0">
                        <a:solidFill>
                          <a:schemeClr val="tx1"/>
                        </a:solidFill>
                        <a:latin typeface="+mn-lt"/>
                        <a:ea typeface="+mn-ea"/>
                        <a:cs typeface="+mn-cs"/>
                      </a:endParaRPr>
                    </a:p>
                  </a:txBody>
                  <a:tcPr marL="68580" marR="68580"/>
                </a:tc>
              </a:tr>
              <a:tr h="26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Beam intensity for 𝐻+ and D+,</a:t>
                      </a:r>
                      <a:r>
                        <a:rPr lang="en-US" sz="1200" baseline="0" dirty="0" smtClean="0"/>
                        <a:t> </a:t>
                      </a:r>
                      <a:r>
                        <a:rPr lang="en-US" sz="1200" dirty="0" err="1" smtClean="0"/>
                        <a:t>μA</a:t>
                      </a:r>
                      <a:r>
                        <a:rPr lang="en-US" sz="1200" dirty="0" smtClean="0"/>
                        <a:t> </a:t>
                      </a:r>
                    </a:p>
                  </a:txBody>
                  <a:tcPr marL="68580" marR="68580"/>
                </a:tc>
                <a:tc>
                  <a:txBody>
                    <a:bodyPr/>
                    <a:lstStyle/>
                    <a:p>
                      <a:pPr marL="0" algn="ctr" rtl="0" eaLnBrk="1" latinLnBrk="0" hangingPunct="1"/>
                      <a:r>
                        <a:rPr kumimoji="0" lang="en-US" sz="1200" kern="1200" dirty="0" smtClean="0"/>
                        <a:t>≤30</a:t>
                      </a:r>
                      <a:endParaRPr kumimoji="0" lang="pl-PL" sz="1200" kern="1200" dirty="0">
                        <a:solidFill>
                          <a:schemeClr val="tx1"/>
                        </a:solidFill>
                        <a:latin typeface="+mn-lt"/>
                        <a:ea typeface="+mn-ea"/>
                        <a:cs typeface="+mn-cs"/>
                      </a:endParaRPr>
                    </a:p>
                  </a:txBody>
                  <a:tcPr marL="68580" marR="68580"/>
                </a:tc>
              </a:tr>
              <a:tr h="260457">
                <a:tc>
                  <a:txBody>
                    <a:bodyPr/>
                    <a:lstStyle/>
                    <a:p>
                      <a:r>
                        <a:rPr lang="en-US" sz="1200" dirty="0" smtClean="0"/>
                        <a:t>Beam intensity for </a:t>
                      </a:r>
                      <a:r>
                        <a:rPr lang="en-US" sz="1200" baseline="30000" dirty="0" smtClean="0"/>
                        <a:t>3</a:t>
                      </a:r>
                      <a:r>
                        <a:rPr lang="en-US" sz="1200" dirty="0" smtClean="0"/>
                        <a:t>𝐻𝑒+ and </a:t>
                      </a:r>
                      <a:r>
                        <a:rPr lang="en-US" sz="1200" baseline="30000" dirty="0" smtClean="0"/>
                        <a:t>4</a:t>
                      </a:r>
                      <a:r>
                        <a:rPr lang="en-US" sz="1200" dirty="0" smtClean="0"/>
                        <a:t>He*</a:t>
                      </a:r>
                      <a:r>
                        <a:rPr lang="pl-PL" sz="1200" dirty="0" smtClean="0"/>
                        <a:t>, </a:t>
                      </a:r>
                      <a:r>
                        <a:rPr lang="en-US" sz="1200" dirty="0" err="1" smtClean="0"/>
                        <a:t>μA</a:t>
                      </a:r>
                      <a:endParaRPr lang="pl-PL" sz="1200" b="0" dirty="0"/>
                    </a:p>
                  </a:txBody>
                  <a:tcPr marL="68580" marR="68580"/>
                </a:tc>
                <a:tc>
                  <a:txBody>
                    <a:bodyPr/>
                    <a:lstStyle/>
                    <a:p>
                      <a:pPr algn="ctr"/>
                      <a:r>
                        <a:rPr lang="en-US" sz="1200" dirty="0" smtClean="0"/>
                        <a:t>≤10</a:t>
                      </a:r>
                      <a:endParaRPr lang="pl-PL" sz="1200" b="0" dirty="0"/>
                    </a:p>
                  </a:txBody>
                  <a:tcPr marL="68580" marR="68580"/>
                </a:tc>
              </a:tr>
              <a:tr h="260457">
                <a:tc>
                  <a:txBody>
                    <a:bodyPr/>
                    <a:lstStyle/>
                    <a:p>
                      <a:r>
                        <a:rPr lang="pl-PL" sz="1200" dirty="0" smtClean="0"/>
                        <a:t>Energy spread</a:t>
                      </a:r>
                      <a:r>
                        <a:rPr lang="en-US" sz="1200" dirty="0" smtClean="0"/>
                        <a:t>,</a:t>
                      </a:r>
                      <a:r>
                        <a:rPr lang="en-US" sz="1200" baseline="0" dirty="0" smtClean="0"/>
                        <a:t> eV</a:t>
                      </a:r>
                      <a:endParaRPr lang="pl-PL" sz="1200" b="0" dirty="0"/>
                    </a:p>
                  </a:txBody>
                  <a:tcPr marL="68580" marR="68580"/>
                </a:tc>
                <a:tc>
                  <a:txBody>
                    <a:bodyPr/>
                    <a:lstStyle/>
                    <a:p>
                      <a:pPr algn="ctr"/>
                      <a:r>
                        <a:rPr lang="en-US" sz="1200" dirty="0" smtClean="0"/>
                        <a:t>≤ 500</a:t>
                      </a:r>
                    </a:p>
                  </a:txBody>
                  <a:tcPr marL="68580" marR="68580"/>
                </a:tc>
              </a:tr>
              <a:tr h="311598">
                <a:tc>
                  <a:txBody>
                    <a:bodyPr/>
                    <a:lstStyle/>
                    <a:p>
                      <a:r>
                        <a:rPr lang="en-US" sz="1200" dirty="0" smtClean="0"/>
                        <a:t>Number of beam lines</a:t>
                      </a:r>
                      <a:endParaRPr lang="pl-PL" sz="1200" b="0" dirty="0"/>
                    </a:p>
                  </a:txBody>
                  <a:tcPr marL="68580" marR="68580"/>
                </a:tc>
                <a:tc>
                  <a:txBody>
                    <a:bodyPr/>
                    <a:lstStyle/>
                    <a:p>
                      <a:pPr algn="ctr"/>
                      <a:r>
                        <a:rPr lang="en-US" sz="1200" b="0" dirty="0" smtClean="0"/>
                        <a:t>6</a:t>
                      </a:r>
                      <a:endParaRPr lang="pl-PL" sz="1200" b="0" dirty="0"/>
                    </a:p>
                  </a:txBody>
                  <a:tcPr marL="68580" marR="68580"/>
                </a:tc>
              </a:tr>
            </a:tbl>
          </a:graphicData>
        </a:graphic>
      </p:graphicFrame>
      <p:sp>
        <p:nvSpPr>
          <p:cNvPr id="15" name="TextBox 14"/>
          <p:cNvSpPr txBox="1"/>
          <p:nvPr/>
        </p:nvSpPr>
        <p:spPr>
          <a:xfrm>
            <a:off x="4716016" y="3284984"/>
            <a:ext cx="1724225" cy="276999"/>
          </a:xfrm>
          <a:prstGeom prst="rect">
            <a:avLst/>
          </a:prstGeom>
          <a:noFill/>
        </p:spPr>
        <p:txBody>
          <a:bodyPr wrap="none" rtlCol="0">
            <a:spAutoFit/>
          </a:bodyPr>
          <a:lstStyle/>
          <a:p>
            <a:r>
              <a:rPr lang="en-US" sz="1200" dirty="0" smtClean="0">
                <a:solidFill>
                  <a:srgbClr val="000090"/>
                </a:solidFill>
              </a:rPr>
              <a:t>Experimental chamber</a:t>
            </a:r>
            <a:endParaRPr lang="ru-RU" sz="1200" dirty="0">
              <a:solidFill>
                <a:srgbClr val="000090"/>
              </a:solidFill>
            </a:endParaRPr>
          </a:p>
        </p:txBody>
      </p:sp>
      <p:pic>
        <p:nvPicPr>
          <p:cNvPr id="33" name="Picture 3"/>
          <p:cNvPicPr>
            <a:picLocks noChangeAspect="1" noChangeArrowheads="1"/>
          </p:cNvPicPr>
          <p:nvPr/>
        </p:nvPicPr>
        <p:blipFill>
          <a:blip r:embed="rId5" cstate="print"/>
          <a:srcRect l="6100" t="10934" r="33657" b="9267"/>
          <a:stretch>
            <a:fillRect/>
          </a:stretch>
        </p:blipFill>
        <p:spPr bwMode="auto">
          <a:xfrm>
            <a:off x="6874604" y="714819"/>
            <a:ext cx="2269396" cy="2254562"/>
          </a:xfrm>
          <a:prstGeom prst="rect">
            <a:avLst/>
          </a:prstGeom>
          <a:noFill/>
          <a:ln w="9525">
            <a:noFill/>
            <a:miter lim="800000"/>
            <a:headEnd/>
            <a:tailEnd/>
          </a:ln>
        </p:spPr>
      </p:pic>
      <p:sp>
        <p:nvSpPr>
          <p:cNvPr id="34" name="TextBox 33"/>
          <p:cNvSpPr txBox="1"/>
          <p:nvPr/>
        </p:nvSpPr>
        <p:spPr>
          <a:xfrm>
            <a:off x="6964797" y="3284984"/>
            <a:ext cx="2177549" cy="276999"/>
          </a:xfrm>
          <a:prstGeom prst="rect">
            <a:avLst/>
          </a:prstGeom>
          <a:noFill/>
        </p:spPr>
        <p:txBody>
          <a:bodyPr wrap="none" rtlCol="0">
            <a:spAutoFit/>
          </a:bodyPr>
          <a:lstStyle/>
          <a:p>
            <a:r>
              <a:rPr lang="en-US" sz="1200" dirty="0" smtClean="0">
                <a:solidFill>
                  <a:srgbClr val="000090"/>
                </a:solidFill>
              </a:rPr>
              <a:t>Results on ERDA experiment</a:t>
            </a:r>
            <a:endParaRPr lang="ru-RU" sz="1200" dirty="0">
              <a:solidFill>
                <a:srgbClr val="000090"/>
              </a:solidFill>
            </a:endParaRPr>
          </a:p>
        </p:txBody>
      </p:sp>
    </p:spTree>
    <p:extLst>
      <p:ext uri="{BB962C8B-B14F-4D97-AF65-F5344CB8AC3E}">
        <p14:creationId xmlns:p14="http://schemas.microsoft.com/office/powerpoint/2010/main" val="15068314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Прямая со стрелкой 23"/>
          <p:cNvCxnSpPr/>
          <p:nvPr/>
        </p:nvCxnSpPr>
        <p:spPr>
          <a:xfrm flipV="1">
            <a:off x="6114563" y="5483808"/>
            <a:ext cx="1502796" cy="13846"/>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2" name="Группа 11"/>
          <p:cNvGrpSpPr/>
          <p:nvPr/>
        </p:nvGrpSpPr>
        <p:grpSpPr>
          <a:xfrm>
            <a:off x="599746" y="1431072"/>
            <a:ext cx="7553197" cy="4658221"/>
            <a:chOff x="1255464" y="1017383"/>
            <a:chExt cx="6930004" cy="4275667"/>
          </a:xfrm>
        </p:grpSpPr>
        <p:sp>
          <p:nvSpPr>
            <p:cNvPr id="3" name="Цилиндр 2"/>
            <p:cNvSpPr/>
            <p:nvPr/>
          </p:nvSpPr>
          <p:spPr>
            <a:xfrm>
              <a:off x="1255464" y="1184291"/>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6" name="Цилиндр 45"/>
            <p:cNvSpPr/>
            <p:nvPr/>
          </p:nvSpPr>
          <p:spPr>
            <a:xfrm>
              <a:off x="2664616" y="106945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0" name="Цилиндр 49"/>
            <p:cNvSpPr/>
            <p:nvPr/>
          </p:nvSpPr>
          <p:spPr>
            <a:xfrm>
              <a:off x="4173061" y="1017383"/>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7" name="Цилиндр 56"/>
            <p:cNvSpPr/>
            <p:nvPr/>
          </p:nvSpPr>
          <p:spPr>
            <a:xfrm>
              <a:off x="5658114" y="1037209"/>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9" name="Цилиндр 48"/>
            <p:cNvSpPr/>
            <p:nvPr/>
          </p:nvSpPr>
          <p:spPr>
            <a:xfrm>
              <a:off x="3824627" y="1221350"/>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48" name="Цилиндр 47"/>
            <p:cNvSpPr/>
            <p:nvPr/>
          </p:nvSpPr>
          <p:spPr>
            <a:xfrm>
              <a:off x="2533390" y="1322028"/>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5" name="Цилиндр 54"/>
            <p:cNvSpPr/>
            <p:nvPr/>
          </p:nvSpPr>
          <p:spPr>
            <a:xfrm>
              <a:off x="4870031" y="133195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sp>
          <p:nvSpPr>
            <p:cNvPr id="53" name="Цилиндр 52"/>
            <p:cNvSpPr/>
            <p:nvPr/>
          </p:nvSpPr>
          <p:spPr>
            <a:xfrm>
              <a:off x="6850759" y="1167372"/>
              <a:ext cx="1334709" cy="3961098"/>
            </a:xfrm>
            <a:prstGeom prst="can">
              <a:avLst>
                <a:gd name="adj" fmla="val 1126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grpSp>
      <p:sp>
        <p:nvSpPr>
          <p:cNvPr id="33" name="Цилиндр 32"/>
          <p:cNvSpPr/>
          <p:nvPr/>
        </p:nvSpPr>
        <p:spPr>
          <a:xfrm>
            <a:off x="460827" y="1445253"/>
            <a:ext cx="7831036" cy="4720051"/>
          </a:xfrm>
          <a:prstGeom prst="can">
            <a:avLst>
              <a:gd name="adj" fmla="val 12656"/>
            </a:avLst>
          </a:prstGeom>
          <a:solidFill>
            <a:schemeClr val="accent1">
              <a:lumMod val="20000"/>
              <a:lumOff val="80000"/>
              <a:alpha val="79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dirty="0"/>
          </a:p>
        </p:txBody>
      </p:sp>
      <p:grpSp>
        <p:nvGrpSpPr>
          <p:cNvPr id="28" name="Группа 27"/>
          <p:cNvGrpSpPr/>
          <p:nvPr/>
        </p:nvGrpSpPr>
        <p:grpSpPr>
          <a:xfrm>
            <a:off x="460827" y="6252947"/>
            <a:ext cx="7971827" cy="369332"/>
            <a:chOff x="1482947" y="-83132"/>
            <a:chExt cx="6719197" cy="349527"/>
          </a:xfrm>
        </p:grpSpPr>
        <p:cxnSp>
          <p:nvCxnSpPr>
            <p:cNvPr id="29" name="Прямая со стрелкой 28"/>
            <p:cNvCxnSpPr/>
            <p:nvPr/>
          </p:nvCxnSpPr>
          <p:spPr>
            <a:xfrm>
              <a:off x="1482947" y="-83132"/>
              <a:ext cx="6719197" cy="0"/>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337920" y="-83132"/>
              <a:ext cx="647457" cy="349527"/>
            </a:xfrm>
            <a:prstGeom prst="rect">
              <a:avLst/>
            </a:prstGeom>
            <a:noFill/>
          </p:spPr>
          <p:txBody>
            <a:bodyPr wrap="none" rtlCol="0">
              <a:spAutoFit/>
            </a:bodyPr>
            <a:lstStyle/>
            <a:p>
              <a:r>
                <a:rPr lang="en-US" b="1" dirty="0">
                  <a:solidFill>
                    <a:schemeClr val="accent1"/>
                  </a:solidFill>
                </a:rPr>
                <a:t>~1 km</a:t>
              </a:r>
              <a:endParaRPr lang="ru-RU" b="1" dirty="0">
                <a:solidFill>
                  <a:schemeClr val="accent1"/>
                </a:solidFill>
              </a:endParaRPr>
            </a:p>
          </p:txBody>
        </p:sp>
      </p:grpSp>
      <p:grpSp>
        <p:nvGrpSpPr>
          <p:cNvPr id="25" name="Группа 24"/>
          <p:cNvGrpSpPr/>
          <p:nvPr/>
        </p:nvGrpSpPr>
        <p:grpSpPr>
          <a:xfrm>
            <a:off x="8685277" y="1620742"/>
            <a:ext cx="463976" cy="4348052"/>
            <a:chOff x="8686573" y="-3723"/>
            <a:chExt cx="438826" cy="4439013"/>
          </a:xfrm>
        </p:grpSpPr>
        <p:cxnSp>
          <p:nvCxnSpPr>
            <p:cNvPr id="26" name="Прямая со стрелкой 25"/>
            <p:cNvCxnSpPr/>
            <p:nvPr/>
          </p:nvCxnSpPr>
          <p:spPr>
            <a:xfrm flipH="1">
              <a:off x="8686573" y="-3723"/>
              <a:ext cx="10579" cy="4439013"/>
            </a:xfrm>
            <a:prstGeom prst="straightConnector1">
              <a:avLst/>
            </a:prstGeom>
            <a:ln w="34925">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rot="16200000">
              <a:off x="8495621" y="1792279"/>
              <a:ext cx="910243" cy="349312"/>
            </a:xfrm>
            <a:prstGeom prst="rect">
              <a:avLst/>
            </a:prstGeom>
            <a:noFill/>
          </p:spPr>
          <p:txBody>
            <a:bodyPr wrap="none" rtlCol="0">
              <a:spAutoFit/>
            </a:bodyPr>
            <a:lstStyle/>
            <a:p>
              <a:r>
                <a:rPr lang="en-US" b="1" dirty="0" smtClean="0">
                  <a:solidFill>
                    <a:schemeClr val="accent1"/>
                  </a:solidFill>
                </a:rPr>
                <a:t>~600 </a:t>
              </a:r>
              <a:r>
                <a:rPr lang="en-US" b="1" dirty="0">
                  <a:solidFill>
                    <a:schemeClr val="accent1"/>
                  </a:solidFill>
                </a:rPr>
                <a:t>m</a:t>
              </a:r>
              <a:endParaRPr lang="ru-RU" b="1" dirty="0">
                <a:solidFill>
                  <a:schemeClr val="accent1"/>
                </a:solidFill>
              </a:endParaRPr>
            </a:p>
          </p:txBody>
        </p:sp>
      </p:grpSp>
      <p:sp>
        <p:nvSpPr>
          <p:cNvPr id="139" name="TextBox 138"/>
          <p:cNvSpPr txBox="1"/>
          <p:nvPr/>
        </p:nvSpPr>
        <p:spPr>
          <a:xfrm>
            <a:off x="6436717" y="6181794"/>
            <a:ext cx="776175" cy="369332"/>
          </a:xfrm>
          <a:prstGeom prst="rect">
            <a:avLst/>
          </a:prstGeom>
          <a:solidFill>
            <a:srgbClr val="6699FF"/>
          </a:solidFill>
        </p:spPr>
        <p:txBody>
          <a:bodyPr wrap="none" rtlCol="0">
            <a:spAutoFit/>
          </a:bodyPr>
          <a:lstStyle/>
          <a:p>
            <a:r>
              <a:rPr lang="en-US" b="1" dirty="0">
                <a:solidFill>
                  <a:schemeClr val="bg1"/>
                </a:solidFill>
              </a:rPr>
              <a:t>120 m</a:t>
            </a:r>
            <a:endParaRPr lang="ru-RU" b="1" dirty="0">
              <a:solidFill>
                <a:schemeClr val="bg1"/>
              </a:solidFill>
            </a:endParaRPr>
          </a:p>
        </p:txBody>
      </p:sp>
      <p:grpSp>
        <p:nvGrpSpPr>
          <p:cNvPr id="18" name="Группа 17"/>
          <p:cNvGrpSpPr/>
          <p:nvPr/>
        </p:nvGrpSpPr>
        <p:grpSpPr>
          <a:xfrm>
            <a:off x="6035684" y="1129873"/>
            <a:ext cx="1762321" cy="4904061"/>
            <a:chOff x="6174228" y="839512"/>
            <a:chExt cx="1616916" cy="4501318"/>
          </a:xfrm>
        </p:grpSpPr>
        <p:grpSp>
          <p:nvGrpSpPr>
            <p:cNvPr id="61" name="Группа 60"/>
            <p:cNvGrpSpPr/>
            <p:nvPr/>
          </p:nvGrpSpPr>
          <p:grpSpPr>
            <a:xfrm>
              <a:off x="6174228" y="839512"/>
              <a:ext cx="1616916" cy="4485290"/>
              <a:chOff x="6045255" y="-420087"/>
              <a:chExt cx="1666792" cy="4774161"/>
            </a:xfrm>
          </p:grpSpPr>
          <p:grpSp>
            <p:nvGrpSpPr>
              <p:cNvPr id="22" name="Группа 21"/>
              <p:cNvGrpSpPr/>
              <p:nvPr/>
            </p:nvGrpSpPr>
            <p:grpSpPr>
              <a:xfrm>
                <a:off x="6045255" y="-420087"/>
                <a:ext cx="1666792" cy="4774161"/>
                <a:chOff x="7215582" y="-492313"/>
                <a:chExt cx="1666792" cy="4774161"/>
              </a:xfrm>
              <a:solidFill>
                <a:schemeClr val="accent1"/>
              </a:solidFill>
            </p:grpSpPr>
            <p:pic>
              <p:nvPicPr>
                <p:cNvPr id="5" name="Рисунок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265795" y="159766"/>
                  <a:ext cx="1375879" cy="4122082"/>
                </a:xfrm>
                <a:prstGeom prst="rect">
                  <a:avLst/>
                </a:prstGeom>
                <a:grpFill/>
                <a:ln w="38100">
                  <a:solidFill>
                    <a:srgbClr val="00B050"/>
                  </a:solidFill>
                </a:ln>
              </p:spPr>
            </p:pic>
            <p:sp>
              <p:nvSpPr>
                <p:cNvPr id="20" name="TextBox 19"/>
                <p:cNvSpPr txBox="1"/>
                <p:nvPr/>
              </p:nvSpPr>
              <p:spPr>
                <a:xfrm>
                  <a:off x="7215582" y="-492313"/>
                  <a:ext cx="1666792" cy="571321"/>
                </a:xfrm>
                <a:prstGeom prst="rect">
                  <a:avLst/>
                </a:prstGeom>
                <a:solidFill>
                  <a:schemeClr val="bg1"/>
                </a:solidFill>
              </p:spPr>
              <p:txBody>
                <a:bodyPr wrap="none" rtlCol="0">
                  <a:spAutoFit/>
                </a:bodyPr>
                <a:lstStyle/>
                <a:p>
                  <a:r>
                    <a:rPr lang="en-US" sz="1600" b="1" dirty="0" smtClean="0">
                      <a:solidFill>
                        <a:srgbClr val="000090"/>
                      </a:solidFill>
                    </a:rPr>
                    <a:t>Since April 2016</a:t>
                  </a:r>
                </a:p>
                <a:p>
                  <a:r>
                    <a:rPr lang="en-US" sz="1600" b="1" dirty="0" smtClean="0">
                      <a:solidFill>
                        <a:srgbClr val="000090"/>
                      </a:solidFill>
                    </a:rPr>
                    <a:t>  taking data</a:t>
                  </a:r>
                  <a:endParaRPr lang="ru-RU" sz="1600" b="1" dirty="0">
                    <a:solidFill>
                      <a:srgbClr val="000090"/>
                    </a:solidFill>
                  </a:endParaRPr>
                </a:p>
              </p:txBody>
            </p:sp>
          </p:grpSp>
          <p:sp>
            <p:nvSpPr>
              <p:cNvPr id="37" name="Овал 36"/>
              <p:cNvSpPr/>
              <p:nvPr/>
            </p:nvSpPr>
            <p:spPr>
              <a:xfrm>
                <a:off x="6095468" y="170845"/>
                <a:ext cx="1375879" cy="127487"/>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solidFill>
                    <a:srgbClr val="000090"/>
                  </a:solidFill>
                </a:endParaRPr>
              </a:p>
            </p:txBody>
          </p:sp>
        </p:grpSp>
        <p:sp>
          <p:nvSpPr>
            <p:cNvPr id="136" name="Овал 135"/>
            <p:cNvSpPr/>
            <p:nvPr/>
          </p:nvSpPr>
          <p:spPr>
            <a:xfrm>
              <a:off x="6234135" y="5248647"/>
              <a:ext cx="1344260" cy="92183"/>
            </a:xfrm>
            <a:prstGeom prst="ellipse">
              <a:avLst/>
            </a:prstGeom>
            <a:solidFill>
              <a:schemeClr val="tx2">
                <a:lumMod val="20000"/>
                <a:lumOff val="8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solidFill>
                  <a:srgbClr val="000090"/>
                </a:solidFill>
              </a:endParaRPr>
            </a:p>
          </p:txBody>
        </p:sp>
      </p:grpSp>
      <p:grpSp>
        <p:nvGrpSpPr>
          <p:cNvPr id="19" name="Группа 18"/>
          <p:cNvGrpSpPr/>
          <p:nvPr/>
        </p:nvGrpSpPr>
        <p:grpSpPr>
          <a:xfrm>
            <a:off x="6347497" y="2714191"/>
            <a:ext cx="1338828" cy="3228325"/>
            <a:chOff x="4939001" y="1870085"/>
            <a:chExt cx="1228365" cy="2963201"/>
          </a:xfrm>
        </p:grpSpPr>
        <p:pic>
          <p:nvPicPr>
            <p:cNvPr id="6" name="Рисунок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122946" y="2235188"/>
              <a:ext cx="923765" cy="2598098"/>
            </a:xfrm>
            <a:prstGeom prst="rect">
              <a:avLst/>
            </a:prstGeom>
            <a:ln w="38100">
              <a:solidFill>
                <a:srgbClr val="FF0000"/>
              </a:solidFill>
            </a:ln>
          </p:spPr>
        </p:pic>
        <p:sp>
          <p:nvSpPr>
            <p:cNvPr id="16" name="TextBox 15"/>
            <p:cNvSpPr txBox="1"/>
            <p:nvPr/>
          </p:nvSpPr>
          <p:spPr>
            <a:xfrm>
              <a:off x="4939001" y="1870085"/>
              <a:ext cx="1228365" cy="310750"/>
            </a:xfrm>
            <a:prstGeom prst="rect">
              <a:avLst/>
            </a:prstGeom>
            <a:solidFill>
              <a:schemeClr val="bg1"/>
            </a:solidFill>
          </p:spPr>
          <p:txBody>
            <a:bodyPr wrap="none" rtlCol="0">
              <a:spAutoFit/>
            </a:bodyPr>
            <a:lstStyle/>
            <a:p>
              <a:pPr algn="ctr"/>
              <a:r>
                <a:rPr lang="en-US" sz="1600" b="1" dirty="0" err="1"/>
                <a:t>Dubna</a:t>
              </a:r>
              <a:r>
                <a:rPr lang="en-US" sz="1600" b="1" dirty="0"/>
                <a:t> (2015</a:t>
              </a:r>
              <a:r>
                <a:rPr lang="en-US" sz="1600" b="1" dirty="0" smtClean="0"/>
                <a:t>)</a:t>
              </a:r>
            </a:p>
          </p:txBody>
        </p:sp>
      </p:grpSp>
      <p:grpSp>
        <p:nvGrpSpPr>
          <p:cNvPr id="32" name="Группа 31"/>
          <p:cNvGrpSpPr/>
          <p:nvPr/>
        </p:nvGrpSpPr>
        <p:grpSpPr>
          <a:xfrm>
            <a:off x="1288101" y="1011647"/>
            <a:ext cx="1465504" cy="1087718"/>
            <a:chOff x="1887023" y="836712"/>
            <a:chExt cx="1343522" cy="1087718"/>
          </a:xfrm>
        </p:grpSpPr>
        <p:sp>
          <p:nvSpPr>
            <p:cNvPr id="51" name="TextBox 50"/>
            <p:cNvSpPr txBox="1"/>
            <p:nvPr/>
          </p:nvSpPr>
          <p:spPr>
            <a:xfrm rot="206125">
              <a:off x="2155492" y="1582798"/>
              <a:ext cx="698631" cy="341632"/>
            </a:xfrm>
            <a:prstGeom prst="rect">
              <a:avLst/>
            </a:prstGeom>
            <a:noFill/>
          </p:spPr>
          <p:txBody>
            <a:bodyPr wrap="none" rtlCol="0">
              <a:spAutoFit/>
            </a:bodyPr>
            <a:lstStyle/>
            <a:p>
              <a:r>
                <a:rPr lang="en-US" sz="1620" dirty="0">
                  <a:solidFill>
                    <a:srgbClr val="000090"/>
                  </a:solidFill>
                </a:rPr>
                <a:t>300 m</a:t>
              </a:r>
              <a:endParaRPr lang="ru-RU" sz="1620" dirty="0">
                <a:solidFill>
                  <a:srgbClr val="000090"/>
                </a:solidFill>
              </a:endParaRPr>
            </a:p>
          </p:txBody>
        </p:sp>
        <p:cxnSp>
          <p:nvCxnSpPr>
            <p:cNvPr id="54" name="Прямая соединительная линия 53"/>
            <p:cNvCxnSpPr/>
            <p:nvPr/>
          </p:nvCxnSpPr>
          <p:spPr>
            <a:xfrm>
              <a:off x="1887023" y="864609"/>
              <a:ext cx="0" cy="827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Прямая соединительная линия 55"/>
            <p:cNvCxnSpPr/>
            <p:nvPr/>
          </p:nvCxnSpPr>
          <p:spPr>
            <a:xfrm flipV="1">
              <a:off x="3194752" y="836712"/>
              <a:ext cx="1926" cy="916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1922817" y="1540970"/>
              <a:ext cx="1307728" cy="99165"/>
            </a:xfrm>
            <a:prstGeom prst="straightConnector1">
              <a:avLst/>
            </a:prstGeom>
            <a:ln w="44450">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58" name="Прямая со стрелкой 57"/>
          <p:cNvCxnSpPr/>
          <p:nvPr/>
        </p:nvCxnSpPr>
        <p:spPr>
          <a:xfrm flipV="1">
            <a:off x="6063123" y="6105031"/>
            <a:ext cx="1534362" cy="4220"/>
          </a:xfrm>
          <a:prstGeom prst="straightConnector1">
            <a:avLst/>
          </a:prstGeom>
          <a:ln w="47625">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2227112" y="867758"/>
            <a:ext cx="2202070" cy="707886"/>
          </a:xfrm>
          <a:prstGeom prst="rect">
            <a:avLst/>
          </a:prstGeom>
          <a:solidFill>
            <a:schemeClr val="bg1"/>
          </a:solidFill>
        </p:spPr>
        <p:txBody>
          <a:bodyPr wrap="none" rtlCol="0">
            <a:spAutoFit/>
          </a:bodyPr>
          <a:lstStyle/>
          <a:p>
            <a:pPr algn="ctr"/>
            <a:r>
              <a:rPr lang="en-US" sz="2000" b="1" dirty="0" smtClean="0">
                <a:solidFill>
                  <a:srgbClr val="000090"/>
                </a:solidFill>
              </a:rPr>
              <a:t>~2300 OM (2020)</a:t>
            </a:r>
          </a:p>
          <a:p>
            <a:pPr algn="ctr"/>
            <a:r>
              <a:rPr lang="en-US" sz="2000" b="1" dirty="0" smtClean="0">
                <a:solidFill>
                  <a:srgbClr val="000090"/>
                </a:solidFill>
              </a:rPr>
              <a:t>8 clusters</a:t>
            </a:r>
            <a:endParaRPr lang="ru-RU" sz="2000" b="1" dirty="0">
              <a:solidFill>
                <a:srgbClr val="000090"/>
              </a:solidFill>
            </a:endParaRPr>
          </a:p>
        </p:txBody>
      </p:sp>
      <p:sp>
        <p:nvSpPr>
          <p:cNvPr id="63" name="TextBox 62"/>
          <p:cNvSpPr txBox="1"/>
          <p:nvPr/>
        </p:nvSpPr>
        <p:spPr>
          <a:xfrm>
            <a:off x="331024" y="44624"/>
            <a:ext cx="3736920" cy="523220"/>
          </a:xfrm>
          <a:prstGeom prst="rect">
            <a:avLst/>
          </a:prstGeom>
          <a:noFill/>
        </p:spPr>
        <p:txBody>
          <a:bodyPr wrap="none" rtlCol="0">
            <a:spAutoFit/>
          </a:bodyPr>
          <a:lstStyle/>
          <a:p>
            <a:r>
              <a:rPr lang="en-US" sz="2800" b="1" dirty="0" smtClean="0">
                <a:solidFill>
                  <a:srgbClr val="000090"/>
                </a:solidFill>
                <a:effectLst>
                  <a:outerShdw blurRad="38100" dist="38100" dir="2700000" algn="tl">
                    <a:srgbClr val="000000">
                      <a:alpha val="43137"/>
                    </a:srgbClr>
                  </a:outerShdw>
                </a:effectLst>
              </a:rPr>
              <a:t>BAIKAL-GVD project</a:t>
            </a:r>
            <a:endParaRPr lang="ru-RU" sz="2800" b="1" dirty="0">
              <a:solidFill>
                <a:srgbClr val="000090"/>
              </a:solidFill>
              <a:effectLst>
                <a:outerShdw blurRad="38100" dist="38100" dir="2700000" algn="tl">
                  <a:srgbClr val="000000">
                    <a:alpha val="43137"/>
                  </a:srgbClr>
                </a:outerShdw>
              </a:effectLst>
            </a:endParaRPr>
          </a:p>
        </p:txBody>
      </p:sp>
      <p:sp>
        <p:nvSpPr>
          <p:cNvPr id="59" name="TextBox 58"/>
          <p:cNvSpPr txBox="1"/>
          <p:nvPr/>
        </p:nvSpPr>
        <p:spPr>
          <a:xfrm>
            <a:off x="4782975" y="1968219"/>
            <a:ext cx="1165503" cy="338554"/>
          </a:xfrm>
          <a:prstGeom prst="rect">
            <a:avLst/>
          </a:prstGeom>
          <a:solidFill>
            <a:schemeClr val="bg1"/>
          </a:solidFill>
        </p:spPr>
        <p:txBody>
          <a:bodyPr wrap="none" rtlCol="0">
            <a:spAutoFit/>
          </a:bodyPr>
          <a:lstStyle/>
          <a:p>
            <a:r>
              <a:rPr lang="en-US" sz="1600" b="1" dirty="0" smtClean="0">
                <a:solidFill>
                  <a:srgbClr val="000090"/>
                </a:solidFill>
              </a:rPr>
              <a:t>April 2017</a:t>
            </a:r>
            <a:endParaRPr lang="ru-RU" sz="1600" b="1" dirty="0">
              <a:solidFill>
                <a:srgbClr val="000090"/>
              </a:solidFill>
            </a:endParaRPr>
          </a:p>
        </p:txBody>
      </p:sp>
      <p:sp>
        <p:nvSpPr>
          <p:cNvPr id="103" name="Овал 102"/>
          <p:cNvSpPr/>
          <p:nvPr/>
        </p:nvSpPr>
        <p:spPr>
          <a:xfrm>
            <a:off x="4541761" y="1794415"/>
            <a:ext cx="1454735" cy="130489"/>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20"/>
          </a:p>
        </p:txBody>
      </p:sp>
      <p:pic>
        <p:nvPicPr>
          <p:cNvPr id="42" name="Рисунок 41" descr="OM_vid_subcon.png"/>
          <p:cNvPicPr>
            <a:picLocks noChangeAspect="1"/>
          </p:cNvPicPr>
          <p:nvPr/>
        </p:nvPicPr>
        <p:blipFill>
          <a:blip r:embed="rId5" cstate="email">
            <a:lum bright="-14000" contrast="22000"/>
            <a:extLst>
              <a:ext uri="{28A0092B-C50C-407E-A947-70E740481C1C}">
                <a14:useLocalDpi xmlns:a14="http://schemas.microsoft.com/office/drawing/2010/main" val="0"/>
              </a:ext>
            </a:extLst>
          </a:blip>
          <a:srcRect l="14172" r="14172"/>
          <a:stretch>
            <a:fillRect/>
          </a:stretch>
        </p:blipFill>
        <p:spPr bwMode="auto">
          <a:xfrm>
            <a:off x="4145737" y="2883467"/>
            <a:ext cx="1800225" cy="188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Блок-схема: объединение 3"/>
          <p:cNvSpPr/>
          <p:nvPr/>
        </p:nvSpPr>
        <p:spPr>
          <a:xfrm rot="16200000">
            <a:off x="5275215" y="3695600"/>
            <a:ext cx="1662186" cy="242190"/>
          </a:xfrm>
          <a:prstGeom prst="flowChartMerg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ru-RU"/>
          </a:p>
        </p:txBody>
      </p:sp>
      <p:pic>
        <p:nvPicPr>
          <p:cNvPr id="44" name="Рисунок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5496" y="3140968"/>
            <a:ext cx="4067944" cy="2957762"/>
          </a:xfrm>
          <a:prstGeom prst="rect">
            <a:avLst/>
          </a:prstGeom>
        </p:spPr>
      </p:pic>
      <p:sp>
        <p:nvSpPr>
          <p:cNvPr id="52" name="TextBox 51"/>
          <p:cNvSpPr txBox="1"/>
          <p:nvPr/>
        </p:nvSpPr>
        <p:spPr>
          <a:xfrm>
            <a:off x="12436" y="3212976"/>
            <a:ext cx="4055508" cy="1323439"/>
          </a:xfrm>
          <a:prstGeom prst="rect">
            <a:avLst/>
          </a:prstGeom>
          <a:noFill/>
        </p:spPr>
        <p:txBody>
          <a:bodyPr wrap="square" rtlCol="0">
            <a:spAutoFit/>
          </a:bodyPr>
          <a:lstStyle/>
          <a:p>
            <a:r>
              <a:rPr lang="en-US" sz="1600" b="1" dirty="0" smtClean="0">
                <a:solidFill>
                  <a:schemeClr val="bg1"/>
                </a:solidFill>
              </a:rPr>
              <a:t>Physics Goals:</a:t>
            </a:r>
            <a:endParaRPr lang="en-US"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Neutrino astrophysics above 1 </a:t>
            </a:r>
            <a:r>
              <a:rPr lang="en-US" sz="1600" dirty="0" err="1" smtClean="0">
                <a:solidFill>
                  <a:schemeClr val="bg1"/>
                </a:solidFill>
              </a:rPr>
              <a:t>TeV</a:t>
            </a:r>
            <a:endParaRPr lang="ru-RU" sz="1600" dirty="0">
              <a:solidFill>
                <a:schemeClr val="bg1"/>
              </a:solidFill>
            </a:endParaRPr>
          </a:p>
          <a:p>
            <a:pPr marL="285750" indent="-285750">
              <a:buFont typeface="Arial" panose="020B0604020202020204" pitchFamily="34" charset="0"/>
              <a:buChar char="•"/>
            </a:pPr>
            <a:r>
              <a:rPr lang="en-US" sz="1600" dirty="0" smtClean="0">
                <a:solidFill>
                  <a:schemeClr val="bg1"/>
                </a:solidFill>
              </a:rPr>
              <a:t>Dark </a:t>
            </a:r>
            <a:r>
              <a:rPr lang="en-US" sz="1600" dirty="0">
                <a:solidFill>
                  <a:schemeClr val="bg1"/>
                </a:solidFill>
              </a:rPr>
              <a:t>matter – indirect search</a:t>
            </a:r>
          </a:p>
          <a:p>
            <a:pPr marL="285750" indent="-285750">
              <a:buFont typeface="Arial" panose="020B0604020202020204" pitchFamily="34" charset="0"/>
              <a:buChar char="•"/>
            </a:pPr>
            <a:r>
              <a:rPr lang="en-US" sz="1600" dirty="0" smtClean="0">
                <a:solidFill>
                  <a:schemeClr val="bg1"/>
                </a:solidFill>
              </a:rPr>
              <a:t>Exotic </a:t>
            </a:r>
            <a:r>
              <a:rPr lang="en-US" sz="1600" dirty="0">
                <a:solidFill>
                  <a:schemeClr val="bg1"/>
                </a:solidFill>
              </a:rPr>
              <a:t>particles – monopoles, Q-balls, </a:t>
            </a:r>
            <a:r>
              <a:rPr lang="en-US" sz="1600" dirty="0" err="1">
                <a:solidFill>
                  <a:schemeClr val="bg1"/>
                </a:solidFill>
              </a:rPr>
              <a:t>nuclearites</a:t>
            </a:r>
            <a:r>
              <a:rPr lang="en-US" sz="1600" dirty="0">
                <a:solidFill>
                  <a:schemeClr val="bg1"/>
                </a:solidFill>
              </a:rPr>
              <a:t>, …</a:t>
            </a:r>
            <a:endParaRPr lang="ru-RU" sz="1600" dirty="0">
              <a:solidFill>
                <a:schemeClr val="bg1"/>
              </a:solidFill>
            </a:endParaRPr>
          </a:p>
        </p:txBody>
      </p:sp>
      <p:sp>
        <p:nvSpPr>
          <p:cNvPr id="60" name="TextBox 59"/>
          <p:cNvSpPr txBox="1"/>
          <p:nvPr/>
        </p:nvSpPr>
        <p:spPr>
          <a:xfrm>
            <a:off x="107504" y="5785519"/>
            <a:ext cx="1677324" cy="307777"/>
          </a:xfrm>
          <a:prstGeom prst="rect">
            <a:avLst/>
          </a:prstGeom>
          <a:noFill/>
        </p:spPr>
        <p:txBody>
          <a:bodyPr wrap="none" rtlCol="0">
            <a:spAutoFit/>
          </a:bodyPr>
          <a:lstStyle/>
          <a:p>
            <a:r>
              <a:rPr lang="en-US" sz="1400" b="1" dirty="0" smtClean="0">
                <a:solidFill>
                  <a:schemeClr val="bg1"/>
                </a:solidFill>
                <a:latin typeface="Times New Roman" panose="02020603050405020304" pitchFamily="18" charset="0"/>
                <a:cs typeface="Times New Roman" panose="02020603050405020304" pitchFamily="18" charset="0"/>
              </a:rPr>
              <a:t>104</a:t>
            </a:r>
            <a:r>
              <a:rPr lang="en-US" sz="1400" b="1" baseline="30000" dirty="0" smtClean="0">
                <a:solidFill>
                  <a:schemeClr val="bg1"/>
                </a:solidFill>
                <a:latin typeface="Times New Roman" panose="02020603050405020304" pitchFamily="18" charset="0"/>
                <a:cs typeface="Times New Roman" panose="02020603050405020304" pitchFamily="18" charset="0"/>
              </a:rPr>
              <a:t>o</a:t>
            </a:r>
            <a:r>
              <a:rPr lang="en-US" sz="1400" b="1" dirty="0" smtClean="0">
                <a:solidFill>
                  <a:schemeClr val="bg1"/>
                </a:solidFill>
                <a:latin typeface="Times New Roman" panose="02020603050405020304" pitchFamily="18" charset="0"/>
                <a:cs typeface="Times New Roman" panose="02020603050405020304" pitchFamily="18" charset="0"/>
              </a:rPr>
              <a:t>25</a:t>
            </a:r>
            <a:r>
              <a:rPr lang="en-US" sz="1400" b="1" dirty="0">
                <a:solidFill>
                  <a:schemeClr val="bg1"/>
                </a:solidFill>
                <a:latin typeface="Times New Roman" panose="02020603050405020304" pitchFamily="18" charset="0"/>
                <a:cs typeface="Times New Roman" panose="02020603050405020304" pitchFamily="18" charset="0"/>
              </a:rPr>
              <a:t>’</a:t>
            </a:r>
            <a:r>
              <a:rPr lang="en-US" sz="1400" b="1" baseline="30000" dirty="0">
                <a:solidFill>
                  <a:schemeClr val="bg1"/>
                </a:solidFill>
                <a:latin typeface="Times New Roman" panose="02020603050405020304" pitchFamily="18" charset="0"/>
                <a:cs typeface="Times New Roman" panose="02020603050405020304" pitchFamily="18" charset="0"/>
              </a:rPr>
              <a:t>  </a:t>
            </a:r>
            <a:r>
              <a:rPr lang="en-US" sz="1400" b="1" dirty="0">
                <a:solidFill>
                  <a:schemeClr val="bg1"/>
                </a:solidFill>
                <a:latin typeface="Times New Roman" panose="02020603050405020304" pitchFamily="18" charset="0"/>
                <a:cs typeface="Times New Roman" panose="02020603050405020304" pitchFamily="18" charset="0"/>
              </a:rPr>
              <a:t>E; 51</a:t>
            </a:r>
            <a:r>
              <a:rPr lang="en-US" sz="1400" b="1" baseline="30000" dirty="0">
                <a:solidFill>
                  <a:schemeClr val="bg1"/>
                </a:solidFill>
                <a:latin typeface="Times New Roman" panose="02020603050405020304" pitchFamily="18" charset="0"/>
                <a:cs typeface="Times New Roman" panose="02020603050405020304" pitchFamily="18" charset="0"/>
              </a:rPr>
              <a:t>o</a:t>
            </a:r>
            <a:r>
              <a:rPr lang="en-US" sz="1400" b="1" dirty="0">
                <a:solidFill>
                  <a:schemeClr val="bg1"/>
                </a:solidFill>
                <a:latin typeface="Times New Roman" panose="02020603050405020304" pitchFamily="18" charset="0"/>
                <a:cs typeface="Times New Roman" panose="02020603050405020304" pitchFamily="18" charset="0"/>
              </a:rPr>
              <a:t>46’ </a:t>
            </a:r>
            <a:r>
              <a:rPr lang="en-US" sz="1400" b="1" dirty="0">
                <a:solidFill>
                  <a:schemeClr val="bg1"/>
                </a:solidFill>
              </a:rPr>
              <a:t>N</a:t>
            </a:r>
            <a:endParaRPr lang="ru-RU" sz="1400" b="1" dirty="0">
              <a:solidFill>
                <a:schemeClr val="bg1"/>
              </a:solidFill>
            </a:endParaRPr>
          </a:p>
        </p:txBody>
      </p:sp>
      <p:pic>
        <p:nvPicPr>
          <p:cNvPr id="62" name="Рисунок 12"/>
          <p:cNvPicPr>
            <a:picLocks noChangeAspect="1"/>
          </p:cNvPicPr>
          <p:nvPr/>
        </p:nvPicPr>
        <p:blipFill rotWithShape="1">
          <a:blip r:embed="rId7" cstate="email">
            <a:extLst>
              <a:ext uri="{28A0092B-C50C-407E-A947-70E740481C1C}">
                <a14:useLocalDpi xmlns:a14="http://schemas.microsoft.com/office/drawing/2010/main" val="0"/>
              </a:ext>
            </a:extLst>
          </a:blip>
          <a:srcRect t="16419" r="388" b="16418"/>
          <a:stretch/>
        </p:blipFill>
        <p:spPr>
          <a:xfrm>
            <a:off x="4427985" y="-12805"/>
            <a:ext cx="4716016" cy="921526"/>
          </a:xfrm>
          <a:prstGeom prst="rect">
            <a:avLst/>
          </a:prstGeom>
        </p:spPr>
      </p:pic>
    </p:spTree>
    <p:extLst>
      <p:ext uri="{BB962C8B-B14F-4D97-AF65-F5344CB8AC3E}">
        <p14:creationId xmlns:p14="http://schemas.microsoft.com/office/powerpoint/2010/main" val="9262866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0" y="0"/>
            <a:ext cx="9144000" cy="6858001"/>
          </a:xfrm>
          <a:prstGeom prst="rect">
            <a:avLst/>
          </a:prstGeom>
        </p:spPr>
      </p:pic>
      <p:sp>
        <p:nvSpPr>
          <p:cNvPr id="3" name="Заголовок 1"/>
          <p:cNvSpPr txBox="1">
            <a:spLocks/>
          </p:cNvSpPr>
          <p:nvPr/>
        </p:nvSpPr>
        <p:spPr>
          <a:xfrm>
            <a:off x="107504" y="0"/>
            <a:ext cx="8924528" cy="96000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900" b="1" dirty="0" smtClean="0">
                <a:solidFill>
                  <a:srgbClr val="000090"/>
                </a:solidFill>
                <a:latin typeface="Arial"/>
                <a:cs typeface="Arial"/>
              </a:rPr>
              <a:t>Neutrino experiments </a:t>
            </a:r>
            <a:r>
              <a:rPr lang="en-US" sz="2800" b="1" dirty="0" smtClean="0">
                <a:solidFill>
                  <a:srgbClr val="000090"/>
                </a:solidFill>
                <a:latin typeface="Arial"/>
                <a:cs typeface="Arial"/>
              </a:rPr>
              <a:t>at Kalinin NPP</a:t>
            </a:r>
          </a:p>
          <a:p>
            <a:pPr algn="r">
              <a:defRPr/>
            </a:pPr>
            <a:r>
              <a:rPr lang="en-US" sz="2100" dirty="0" smtClean="0">
                <a:solidFill>
                  <a:srgbClr val="000090"/>
                </a:solidFill>
                <a:latin typeface="Arial"/>
                <a:cs typeface="Arial"/>
              </a:rPr>
              <a:t>(</a:t>
            </a:r>
            <a:r>
              <a:rPr lang="en-US" sz="2100" dirty="0" err="1" smtClean="0">
                <a:solidFill>
                  <a:srgbClr val="000090"/>
                </a:solidFill>
                <a:latin typeface="Arial"/>
                <a:cs typeface="Arial"/>
              </a:rPr>
              <a:t>Tver</a:t>
            </a:r>
            <a:r>
              <a:rPr lang="en-US" sz="2100" dirty="0" smtClean="0">
                <a:solidFill>
                  <a:srgbClr val="000090"/>
                </a:solidFill>
                <a:latin typeface="Arial"/>
                <a:cs typeface="Arial"/>
              </a:rPr>
              <a:t> region, 285 km NW from </a:t>
            </a:r>
            <a:r>
              <a:rPr lang="en-US" sz="2100" dirty="0" err="1" smtClean="0">
                <a:solidFill>
                  <a:srgbClr val="000090"/>
                </a:solidFill>
                <a:latin typeface="Arial"/>
                <a:cs typeface="Arial"/>
              </a:rPr>
              <a:t>Dubna</a:t>
            </a:r>
            <a:r>
              <a:rPr lang="en-US" sz="2800" i="1" dirty="0" smtClean="0">
                <a:solidFill>
                  <a:srgbClr val="000090"/>
                </a:solidFill>
                <a:latin typeface="Arial"/>
                <a:cs typeface="Arial"/>
              </a:rPr>
              <a:t>)</a:t>
            </a:r>
            <a:endParaRPr lang="ru-RU" sz="2800" i="1" dirty="0">
              <a:solidFill>
                <a:srgbClr val="000090"/>
              </a:solidFill>
              <a:latin typeface="Arial"/>
              <a:cs typeface="Arial"/>
            </a:endParaRPr>
          </a:p>
        </p:txBody>
      </p:sp>
      <p:sp>
        <p:nvSpPr>
          <p:cNvPr id="5" name="Прямоугольная выноска 4"/>
          <p:cNvSpPr/>
          <p:nvPr/>
        </p:nvSpPr>
        <p:spPr>
          <a:xfrm>
            <a:off x="6327253" y="1484784"/>
            <a:ext cx="2816747" cy="674429"/>
          </a:xfrm>
          <a:prstGeom prst="wedgeRectCallout">
            <a:avLst>
              <a:gd name="adj1" fmla="val -91421"/>
              <a:gd name="adj2" fmla="val 1315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a:cs typeface="Arial"/>
              </a:rPr>
              <a:t>GEMMA </a:t>
            </a:r>
          </a:p>
          <a:p>
            <a:pPr algn="ctr"/>
            <a:r>
              <a:rPr lang="en-US" sz="1600" dirty="0" smtClean="0">
                <a:solidFill>
                  <a:schemeClr val="tx1"/>
                </a:solidFill>
                <a:latin typeface="Arial"/>
                <a:cs typeface="Arial"/>
              </a:rPr>
              <a:t>(Neutrino Magnetic Moment)</a:t>
            </a:r>
            <a:endParaRPr lang="ru-RU" sz="1600" dirty="0">
              <a:solidFill>
                <a:schemeClr val="tx1"/>
              </a:solidFill>
              <a:latin typeface="Arial"/>
              <a:cs typeface="Arial"/>
            </a:endParaRPr>
          </a:p>
        </p:txBody>
      </p:sp>
      <p:sp>
        <p:nvSpPr>
          <p:cNvPr id="6" name="Прямоугольная выноска 5"/>
          <p:cNvSpPr/>
          <p:nvPr/>
        </p:nvSpPr>
        <p:spPr>
          <a:xfrm>
            <a:off x="5916706" y="4301020"/>
            <a:ext cx="3244289" cy="1097013"/>
          </a:xfrm>
          <a:prstGeom prst="wedgeRectCallout">
            <a:avLst>
              <a:gd name="adj1" fmla="val -163866"/>
              <a:gd name="adj2" fmla="val 586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a:cs typeface="Arial"/>
              </a:rPr>
              <a:t>DANSS </a:t>
            </a:r>
          </a:p>
          <a:p>
            <a:pPr algn="ctr"/>
            <a:r>
              <a:rPr lang="en-US" sz="1600" dirty="0">
                <a:solidFill>
                  <a:schemeClr val="tx1"/>
                </a:solidFill>
                <a:latin typeface="Arial"/>
                <a:cs typeface="Arial"/>
              </a:rPr>
              <a:t>(reactor monitoring and search for sterile neutrino oscillations)</a:t>
            </a:r>
            <a:endParaRPr lang="ru-RU" sz="1600" dirty="0">
              <a:solidFill>
                <a:schemeClr val="tx1"/>
              </a:solidFill>
              <a:latin typeface="Arial"/>
              <a:cs typeface="Arial"/>
            </a:endParaRPr>
          </a:p>
        </p:txBody>
      </p:sp>
      <p:sp>
        <p:nvSpPr>
          <p:cNvPr id="9" name="Прямоугольная выноска 8"/>
          <p:cNvSpPr/>
          <p:nvPr/>
        </p:nvSpPr>
        <p:spPr>
          <a:xfrm>
            <a:off x="6327253" y="2798769"/>
            <a:ext cx="2816748" cy="828096"/>
          </a:xfrm>
          <a:prstGeom prst="wedgeRectCallout">
            <a:avLst>
              <a:gd name="adj1" fmla="val -118409"/>
              <a:gd name="adj2" fmla="val 592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latin typeface="Arial"/>
                <a:cs typeface="Arial"/>
                <a:sym typeface="Symbol" panose="05050102010706020507" pitchFamily="18" charset="2"/>
              </a:rPr>
              <a:t></a:t>
            </a:r>
            <a:r>
              <a:rPr lang="en-US" sz="1600" dirty="0" err="1" smtClean="0">
                <a:solidFill>
                  <a:schemeClr val="tx1"/>
                </a:solidFill>
                <a:latin typeface="Arial"/>
                <a:cs typeface="Arial"/>
              </a:rPr>
              <a:t>GeN</a:t>
            </a:r>
            <a:r>
              <a:rPr lang="en-US" sz="1600" dirty="0" smtClean="0">
                <a:solidFill>
                  <a:schemeClr val="tx1"/>
                </a:solidFill>
                <a:latin typeface="Arial"/>
                <a:cs typeface="Arial"/>
              </a:rPr>
              <a:t> </a:t>
            </a:r>
          </a:p>
          <a:p>
            <a:pPr lvl="0" algn="ctr"/>
            <a:r>
              <a:rPr lang="en-US" sz="1600" dirty="0" smtClean="0">
                <a:solidFill>
                  <a:schemeClr val="tx1"/>
                </a:solidFill>
                <a:latin typeface="Arial"/>
                <a:cs typeface="Arial"/>
              </a:rPr>
              <a:t>(Coherent </a:t>
            </a:r>
            <a:r>
              <a:rPr lang="en-US" sz="1600" dirty="0" smtClean="0">
                <a:solidFill>
                  <a:srgbClr val="000000"/>
                </a:solidFill>
                <a:latin typeface="Arial"/>
                <a:cs typeface="Arial"/>
                <a:sym typeface="Symbol" panose="05050102010706020507" pitchFamily="18" charset="2"/>
              </a:rPr>
              <a:t>-</a:t>
            </a:r>
            <a:r>
              <a:rPr lang="en-US" sz="1600" dirty="0" smtClean="0">
                <a:solidFill>
                  <a:srgbClr val="000000"/>
                </a:solidFill>
                <a:latin typeface="Arial"/>
                <a:cs typeface="Arial"/>
              </a:rPr>
              <a:t>Ge scattering</a:t>
            </a:r>
            <a:r>
              <a:rPr lang="en-US" sz="1600" dirty="0" smtClean="0">
                <a:solidFill>
                  <a:schemeClr val="tx1"/>
                </a:solidFill>
                <a:latin typeface="Arial"/>
                <a:cs typeface="Arial"/>
              </a:rPr>
              <a:t>)</a:t>
            </a:r>
            <a:endParaRPr lang="ru-RU" sz="1600" dirty="0">
              <a:solidFill>
                <a:schemeClr val="tx1"/>
              </a:solidFill>
              <a:latin typeface="Arial"/>
              <a:cs typeface="Arial"/>
            </a:endParaRPr>
          </a:p>
        </p:txBody>
      </p:sp>
      <p:sp>
        <p:nvSpPr>
          <p:cNvPr id="4" name="TextBox 3"/>
          <p:cNvSpPr txBox="1"/>
          <p:nvPr/>
        </p:nvSpPr>
        <p:spPr>
          <a:xfrm>
            <a:off x="107504" y="1065510"/>
            <a:ext cx="2878688" cy="923330"/>
          </a:xfrm>
          <a:prstGeom prst="rect">
            <a:avLst/>
          </a:prstGeom>
          <a:noFill/>
        </p:spPr>
        <p:txBody>
          <a:bodyPr wrap="none" rtlCol="0">
            <a:spAutoFit/>
          </a:bodyPr>
          <a:lstStyle/>
          <a:p>
            <a:r>
              <a:rPr lang="en-US" dirty="0" err="1" smtClean="0">
                <a:solidFill>
                  <a:schemeClr val="bg1"/>
                </a:solidFill>
              </a:rPr>
              <a:t>Pressurised</a:t>
            </a:r>
            <a:r>
              <a:rPr lang="en-US" dirty="0" smtClean="0">
                <a:solidFill>
                  <a:schemeClr val="bg1"/>
                </a:solidFill>
              </a:rPr>
              <a:t> water reactor;</a:t>
            </a:r>
          </a:p>
          <a:p>
            <a:r>
              <a:rPr lang="en-US" dirty="0" err="1" smtClean="0">
                <a:solidFill>
                  <a:schemeClr val="bg1"/>
                </a:solidFill>
              </a:rPr>
              <a:t>Termal</a:t>
            </a:r>
            <a:r>
              <a:rPr lang="en-US" dirty="0" smtClean="0">
                <a:solidFill>
                  <a:schemeClr val="bg1"/>
                </a:solidFill>
              </a:rPr>
              <a:t> power 3 100 MW;</a:t>
            </a:r>
          </a:p>
          <a:p>
            <a:r>
              <a:rPr lang="en-US" dirty="0" smtClean="0">
                <a:solidFill>
                  <a:schemeClr val="bg1"/>
                </a:solidFill>
              </a:rPr>
              <a:t>Neutrino flux ~ 6 10</a:t>
            </a:r>
            <a:r>
              <a:rPr lang="en-US" baseline="30000" dirty="0" smtClean="0">
                <a:solidFill>
                  <a:schemeClr val="bg1"/>
                </a:solidFill>
              </a:rPr>
              <a:t>20</a:t>
            </a:r>
            <a:r>
              <a:rPr lang="en-US" dirty="0" smtClean="0">
                <a:solidFill>
                  <a:schemeClr val="bg1"/>
                </a:solidFill>
              </a:rPr>
              <a:t> </a:t>
            </a:r>
            <a:r>
              <a:rPr lang="en-US" dirty="0" err="1" smtClean="0">
                <a:solidFill>
                  <a:schemeClr val="bg1"/>
                </a:solidFill>
              </a:rPr>
              <a:t>ν</a:t>
            </a:r>
            <a:r>
              <a:rPr lang="en-US" baseline="-25000" dirty="0" err="1" smtClean="0">
                <a:solidFill>
                  <a:schemeClr val="bg1"/>
                </a:solidFill>
              </a:rPr>
              <a:t>e</a:t>
            </a:r>
            <a:endParaRPr lang="en-US" dirty="0">
              <a:solidFill>
                <a:schemeClr val="bg1"/>
              </a:solidFill>
            </a:endParaRPr>
          </a:p>
        </p:txBody>
      </p:sp>
    </p:spTree>
    <p:extLst>
      <p:ext uri="{BB962C8B-B14F-4D97-AF65-F5344CB8AC3E}">
        <p14:creationId xmlns:p14="http://schemas.microsoft.com/office/powerpoint/2010/main" val="278412130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071231"/>
            <a:ext cx="3325377" cy="3581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Espace réservé du contenu 2"/>
          <p:cNvSpPr txBox="1">
            <a:spLocks/>
          </p:cNvSpPr>
          <p:nvPr/>
        </p:nvSpPr>
        <p:spPr bwMode="auto">
          <a:xfrm>
            <a:off x="3413685" y="1104023"/>
            <a:ext cx="5705288" cy="340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baseline="0">
                <a:solidFill>
                  <a:schemeClr val="tx1"/>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har char="–"/>
              <a:defRPr sz="2000">
                <a:solidFill>
                  <a:schemeClr val="tx1"/>
                </a:solidFill>
                <a:latin typeface="Calibri" pitchFamily="34" charset="0"/>
                <a:cs typeface="Calibri" pitchFamily="34" charset="0"/>
              </a:defRPr>
            </a:lvl2pPr>
            <a:lvl3pPr marL="1143000" indent="-228600" algn="l" rtl="0" eaLnBrk="1" fontAlgn="base" hangingPunct="1">
              <a:spcBef>
                <a:spcPct val="20000"/>
              </a:spcBef>
              <a:spcAft>
                <a:spcPct val="0"/>
              </a:spcAft>
              <a:buChar char="•"/>
              <a:defRPr sz="1600">
                <a:solidFill>
                  <a:schemeClr val="tx1"/>
                </a:solidFill>
                <a:latin typeface="Calibri" pitchFamily="34" charset="0"/>
                <a:cs typeface="Calibri" pitchFamily="34" charset="0"/>
              </a:defRPr>
            </a:lvl3pPr>
            <a:lvl4pPr marL="1600200" indent="-228600" algn="l" rtl="0" eaLnBrk="1" fontAlgn="base" hangingPunct="1">
              <a:spcBef>
                <a:spcPct val="20000"/>
              </a:spcBef>
              <a:spcAft>
                <a:spcPct val="0"/>
              </a:spcAft>
              <a:buChar char="–"/>
              <a:defRPr sz="1400">
                <a:solidFill>
                  <a:schemeClr val="tx1"/>
                </a:solidFill>
                <a:latin typeface="Calibri" pitchFamily="34" charset="0"/>
                <a:cs typeface="Calibri" pitchFamily="34" charset="0"/>
              </a:defRPr>
            </a:lvl4pPr>
            <a:lvl5pPr marL="2057400" indent="-228600" algn="l" rtl="0" eaLnBrk="1" fontAlgn="base" hangingPunct="1">
              <a:spcBef>
                <a:spcPct val="20000"/>
              </a:spcBef>
              <a:spcAft>
                <a:spcPct val="0"/>
              </a:spcAft>
              <a:buChar char="»"/>
              <a:defRPr sz="1200">
                <a:solidFill>
                  <a:schemeClr val="tx1"/>
                </a:solidFill>
                <a:latin typeface="Calibri" pitchFamily="34" charset="0"/>
                <a:cs typeface="Calibri" pitchFamily="34"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eaLnBrk="0" hangingPunct="0">
              <a:defRPr/>
            </a:pPr>
            <a:r>
              <a:rPr lang="fr-FR" sz="1800" kern="0" dirty="0" smtClean="0">
                <a:solidFill>
                  <a:srgbClr val="000090"/>
                </a:solidFill>
                <a:latin typeface="Arial"/>
                <a:cs typeface="Arial"/>
              </a:rPr>
              <a:t>Segmented "XY" plastic scintillator  (1 m</a:t>
            </a:r>
            <a:r>
              <a:rPr lang="fr-FR" sz="1800" kern="0" baseline="30000" dirty="0" smtClean="0">
                <a:solidFill>
                  <a:srgbClr val="000090"/>
                </a:solidFill>
                <a:latin typeface="Arial"/>
                <a:cs typeface="Arial"/>
              </a:rPr>
              <a:t>3</a:t>
            </a:r>
            <a:r>
              <a:rPr lang="fr-FR" sz="1800" kern="0" dirty="0" smtClean="0">
                <a:solidFill>
                  <a:srgbClr val="000090"/>
                </a:solidFill>
                <a:latin typeface="Arial"/>
                <a:cs typeface="Arial"/>
              </a:rPr>
              <a:t> </a:t>
            </a:r>
            <a:r>
              <a:rPr lang="ru-RU" sz="1800" kern="0" dirty="0" smtClean="0">
                <a:solidFill>
                  <a:srgbClr val="000090"/>
                </a:solidFill>
                <a:latin typeface="Arial"/>
                <a:cs typeface="Arial"/>
              </a:rPr>
              <a:t>=1</a:t>
            </a:r>
            <a:r>
              <a:rPr lang="en-US" sz="1800" kern="0" dirty="0" smtClean="0">
                <a:solidFill>
                  <a:srgbClr val="000090"/>
                </a:solidFill>
                <a:latin typeface="Arial"/>
                <a:cs typeface="Arial"/>
              </a:rPr>
              <a:t>.1 </a:t>
            </a:r>
            <a:r>
              <a:rPr lang="en-US" sz="1800" kern="0" dirty="0" err="1" smtClean="0">
                <a:solidFill>
                  <a:srgbClr val="000090"/>
                </a:solidFill>
                <a:latin typeface="Arial"/>
                <a:cs typeface="Arial"/>
              </a:rPr>
              <a:t>tn</a:t>
            </a:r>
            <a:r>
              <a:rPr lang="fr-FR" sz="1800" kern="0" dirty="0" smtClean="0">
                <a:solidFill>
                  <a:srgbClr val="000090"/>
                </a:solidFill>
                <a:latin typeface="Arial"/>
                <a:cs typeface="Arial"/>
              </a:rPr>
              <a:t>) close to the core of the Kalinin </a:t>
            </a:r>
            <a:r>
              <a:rPr lang="fr-FR" sz="1800" kern="0" dirty="0">
                <a:solidFill>
                  <a:srgbClr val="000090"/>
                </a:solidFill>
                <a:latin typeface="Arial"/>
                <a:cs typeface="Arial"/>
              </a:rPr>
              <a:t>NPP </a:t>
            </a:r>
            <a:r>
              <a:rPr lang="fr-FR" sz="1800" kern="0" dirty="0" err="1" smtClean="0">
                <a:solidFill>
                  <a:srgbClr val="000090"/>
                </a:solidFill>
                <a:latin typeface="Arial"/>
                <a:cs typeface="Arial"/>
              </a:rPr>
              <a:t>reactor</a:t>
            </a:r>
            <a:r>
              <a:rPr lang="fr-FR" sz="1800" kern="0" dirty="0" smtClean="0">
                <a:solidFill>
                  <a:srgbClr val="000090"/>
                </a:solidFill>
                <a:latin typeface="Arial"/>
                <a:cs typeface="Arial"/>
              </a:rPr>
              <a:t> </a:t>
            </a:r>
            <a:r>
              <a:rPr lang="ru-RU" sz="1800" kern="0" dirty="0">
                <a:solidFill>
                  <a:srgbClr val="000090"/>
                </a:solidFill>
                <a:latin typeface="Arial"/>
                <a:cs typeface="Arial"/>
              </a:rPr>
              <a:t>№</a:t>
            </a:r>
            <a:r>
              <a:rPr lang="fr-FR" sz="1800" kern="0" dirty="0" smtClean="0">
                <a:solidFill>
                  <a:srgbClr val="000090"/>
                </a:solidFill>
                <a:latin typeface="Arial"/>
                <a:cs typeface="Arial"/>
              </a:rPr>
              <a:t>4</a:t>
            </a:r>
          </a:p>
          <a:p>
            <a:pPr eaLnBrk="0" hangingPunct="0">
              <a:defRPr/>
            </a:pPr>
            <a:r>
              <a:rPr lang="fr-FR" sz="1800" kern="0" dirty="0" smtClean="0">
                <a:solidFill>
                  <a:srgbClr val="000090"/>
                </a:solidFill>
                <a:latin typeface="Arial"/>
                <a:cs typeface="Arial"/>
              </a:rPr>
              <a:t>Overburden 50 m w.e. (reactor cauldron, cooling pond, concrete)</a:t>
            </a:r>
          </a:p>
          <a:p>
            <a:pPr eaLnBrk="0" hangingPunct="0">
              <a:defRPr/>
            </a:pPr>
            <a:r>
              <a:rPr lang="fr-FR" sz="1800" kern="0" dirty="0" smtClean="0">
                <a:solidFill>
                  <a:srgbClr val="000090"/>
                </a:solidFill>
                <a:latin typeface="Arial"/>
                <a:cs typeface="Arial"/>
              </a:rPr>
              <a:t>3D-information about each event</a:t>
            </a:r>
          </a:p>
          <a:p>
            <a:pPr eaLnBrk="0" hangingPunct="0">
              <a:defRPr/>
            </a:pPr>
            <a:r>
              <a:rPr lang="fr-FR" sz="1800" kern="0" dirty="0">
                <a:solidFill>
                  <a:srgbClr val="000090"/>
                </a:solidFill>
                <a:latin typeface="Arial"/>
                <a:cs typeface="Arial"/>
              </a:rPr>
              <a:t>IBD count rate   / day;    </a:t>
            </a:r>
            <a:r>
              <a:rPr lang="fr-FR" sz="1800" kern="0" dirty="0" smtClean="0">
                <a:solidFill>
                  <a:srgbClr val="000090"/>
                </a:solidFill>
                <a:latin typeface="Arial"/>
                <a:cs typeface="Arial"/>
              </a:rPr>
              <a:t>Signal / BG ≥ 100</a:t>
            </a:r>
            <a:endParaRPr lang="fr-FR" sz="1800" kern="0" dirty="0">
              <a:solidFill>
                <a:srgbClr val="000090"/>
              </a:solidFill>
              <a:latin typeface="Arial"/>
              <a:cs typeface="Arial"/>
            </a:endParaRPr>
          </a:p>
          <a:p>
            <a:pPr eaLnBrk="0" hangingPunct="0">
              <a:defRPr/>
            </a:pPr>
            <a:r>
              <a:rPr lang="fr-FR" sz="1800" kern="0" dirty="0" smtClean="0">
                <a:solidFill>
                  <a:srgbClr val="000090"/>
                </a:solidFill>
                <a:latin typeface="Arial"/>
                <a:cs typeface="Arial"/>
              </a:rPr>
              <a:t>Lifting platform =&gt;  distance </a:t>
            </a:r>
            <a:r>
              <a:rPr lang="fr-FR" sz="1800" kern="0" dirty="0">
                <a:solidFill>
                  <a:srgbClr val="000090"/>
                </a:solidFill>
                <a:latin typeface="Arial"/>
                <a:cs typeface="Arial"/>
              </a:rPr>
              <a:t>variable </a:t>
            </a:r>
            <a:r>
              <a:rPr lang="fr-FR" sz="1800" kern="0" dirty="0" smtClean="0">
                <a:solidFill>
                  <a:srgbClr val="000090"/>
                </a:solidFill>
                <a:latin typeface="Arial"/>
                <a:cs typeface="Arial"/>
              </a:rPr>
              <a:t>on-line          </a:t>
            </a:r>
            <a:r>
              <a:rPr lang="en-US" sz="1800" kern="0" dirty="0" smtClean="0">
                <a:solidFill>
                  <a:srgbClr val="000090"/>
                </a:solidFill>
                <a:latin typeface="Arial"/>
                <a:cs typeface="Arial"/>
              </a:rPr>
              <a:t>(</a:t>
            </a:r>
            <a:r>
              <a:rPr lang="fr-FR" sz="1800" kern="0" dirty="0" smtClean="0">
                <a:solidFill>
                  <a:srgbClr val="000090"/>
                </a:solidFill>
                <a:latin typeface="Arial"/>
                <a:cs typeface="Arial"/>
              </a:rPr>
              <a:t>L ≈ </a:t>
            </a:r>
            <a:r>
              <a:rPr lang="ru-RU" sz="1800" kern="0" dirty="0" smtClean="0">
                <a:solidFill>
                  <a:srgbClr val="000090"/>
                </a:solidFill>
                <a:latin typeface="Arial"/>
                <a:cs typeface="Arial"/>
              </a:rPr>
              <a:t>10</a:t>
            </a:r>
            <a:r>
              <a:rPr lang="en-US" sz="1800" kern="0" dirty="0" smtClean="0">
                <a:solidFill>
                  <a:srgbClr val="000090"/>
                </a:solidFill>
                <a:latin typeface="Arial"/>
                <a:cs typeface="Arial"/>
              </a:rPr>
              <a:t>.7</a:t>
            </a:r>
            <a:r>
              <a:rPr lang="ru-RU" sz="1800" kern="0" dirty="0" smtClean="0">
                <a:solidFill>
                  <a:srgbClr val="000090"/>
                </a:solidFill>
                <a:latin typeface="Arial"/>
                <a:cs typeface="Arial"/>
              </a:rPr>
              <a:t>-</a:t>
            </a:r>
            <a:r>
              <a:rPr lang="fr-FR" sz="1800" kern="0" dirty="0" smtClean="0">
                <a:solidFill>
                  <a:srgbClr val="000090"/>
                </a:solidFill>
                <a:latin typeface="Arial"/>
                <a:cs typeface="Arial"/>
              </a:rPr>
              <a:t>12.7 m)</a:t>
            </a:r>
          </a:p>
          <a:p>
            <a:pPr eaLnBrk="0" hangingPunct="0">
              <a:defRPr/>
            </a:pPr>
            <a:r>
              <a:rPr lang="fr-FR" sz="1800" kern="0" dirty="0" smtClean="0">
                <a:solidFill>
                  <a:srgbClr val="000090"/>
                </a:solidFill>
                <a:latin typeface="Arial"/>
                <a:cs typeface="Arial"/>
              </a:rPr>
              <a:t>Status: data taking</a:t>
            </a:r>
          </a:p>
        </p:txBody>
      </p:sp>
      <p:sp>
        <p:nvSpPr>
          <p:cNvPr id="10" name="Прямоугольная выноска 9"/>
          <p:cNvSpPr/>
          <p:nvPr/>
        </p:nvSpPr>
        <p:spPr>
          <a:xfrm>
            <a:off x="-36512" y="2495709"/>
            <a:ext cx="1009528" cy="573251"/>
          </a:xfrm>
          <a:prstGeom prst="wedgeRectCallout">
            <a:avLst>
              <a:gd name="adj1" fmla="val 108920"/>
              <a:gd name="adj2" fmla="val 85143"/>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rPr>
              <a:t>Reactor core</a:t>
            </a:r>
            <a:endParaRPr lang="ru-RU" sz="1600" b="1" dirty="0">
              <a:solidFill>
                <a:prstClr val="white"/>
              </a:solidFill>
            </a:endParaRPr>
          </a:p>
        </p:txBody>
      </p:sp>
      <p:sp>
        <p:nvSpPr>
          <p:cNvPr id="22" name="Прямоугольная выноска 21"/>
          <p:cNvSpPr/>
          <p:nvPr/>
        </p:nvSpPr>
        <p:spPr>
          <a:xfrm>
            <a:off x="85549" y="3861048"/>
            <a:ext cx="958059" cy="350143"/>
          </a:xfrm>
          <a:prstGeom prst="wedgeRectCallout">
            <a:avLst>
              <a:gd name="adj1" fmla="val 105873"/>
              <a:gd name="adj2" fmla="val -183142"/>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prstClr val="white"/>
                </a:solidFill>
              </a:rPr>
              <a:t>DANSS</a:t>
            </a:r>
            <a:endParaRPr lang="ru-RU" sz="1600" b="1" dirty="0">
              <a:solidFill>
                <a:prstClr val="white"/>
              </a:solidFill>
            </a:endParaRPr>
          </a:p>
        </p:txBody>
      </p:sp>
      <p:sp>
        <p:nvSpPr>
          <p:cNvPr id="5" name="Прямоугольник 4"/>
          <p:cNvSpPr/>
          <p:nvPr/>
        </p:nvSpPr>
        <p:spPr>
          <a:xfrm>
            <a:off x="-1015" y="25189"/>
            <a:ext cx="9144000" cy="1077218"/>
          </a:xfrm>
          <a:prstGeom prst="rect">
            <a:avLst/>
          </a:prstGeom>
        </p:spPr>
        <p:txBody>
          <a:bodyPr wrap="square">
            <a:spAutoFit/>
          </a:bodyPr>
          <a:lstStyle/>
          <a:p>
            <a:pPr lvl="0" algn="ctr">
              <a:defRPr/>
            </a:pPr>
            <a:r>
              <a:rPr kumimoji="0" lang="en-US" sz="2800" b="1" u="none" strike="noStrike" kern="0" cap="none" spc="0" normalizeH="0" baseline="0" noProof="0" dirty="0" smtClean="0">
                <a:ln>
                  <a:noFill/>
                </a:ln>
                <a:solidFill>
                  <a:srgbClr val="000090"/>
                </a:solidFill>
                <a:uLnTx/>
                <a:uFillTx/>
                <a:latin typeface="Arial"/>
                <a:cs typeface="Arial"/>
              </a:rPr>
              <a:t>DANSS </a:t>
            </a:r>
          </a:p>
          <a:p>
            <a:pPr lvl="0" algn="ctr">
              <a:defRPr/>
            </a:pPr>
            <a:r>
              <a:rPr kumimoji="0" lang="en-US" b="1" u="none" strike="noStrike" kern="0" cap="none" spc="0" normalizeH="0" baseline="0" noProof="0" dirty="0" smtClean="0">
                <a:ln>
                  <a:noFill/>
                </a:ln>
                <a:solidFill>
                  <a:srgbClr val="000090"/>
                </a:solidFill>
                <a:uLnTx/>
                <a:uFillTx/>
                <a:latin typeface="Arial"/>
                <a:cs typeface="Arial"/>
              </a:rPr>
              <a:t>Detector of </a:t>
            </a:r>
            <a:r>
              <a:rPr kumimoji="0" lang="en-US" b="1" u="none" strike="noStrike" kern="0" cap="none" spc="0" normalizeH="0" baseline="0" noProof="0" dirty="0" err="1" smtClean="0">
                <a:ln>
                  <a:noFill/>
                </a:ln>
                <a:solidFill>
                  <a:srgbClr val="000090"/>
                </a:solidFill>
                <a:uLnTx/>
                <a:uFillTx/>
                <a:latin typeface="Arial"/>
                <a:cs typeface="Arial"/>
              </a:rPr>
              <a:t>AntiNeutrino</a:t>
            </a:r>
            <a:r>
              <a:rPr kumimoji="0" lang="en-US" b="1" u="none" strike="noStrike" kern="0" cap="none" spc="0" normalizeH="0" baseline="0" noProof="0" dirty="0" smtClean="0">
                <a:ln>
                  <a:noFill/>
                </a:ln>
                <a:solidFill>
                  <a:srgbClr val="000090"/>
                </a:solidFill>
                <a:uLnTx/>
                <a:uFillTx/>
                <a:latin typeface="Arial"/>
                <a:cs typeface="Arial"/>
              </a:rPr>
              <a:t> based on Solid state Scintillator</a:t>
            </a:r>
            <a:endParaRPr kumimoji="0" lang="ru-RU" b="1" u="none" strike="noStrike" kern="0" cap="none" spc="0" normalizeH="0" baseline="0" noProof="0" dirty="0" smtClean="0">
              <a:ln>
                <a:noFill/>
              </a:ln>
              <a:solidFill>
                <a:srgbClr val="000090"/>
              </a:solidFill>
              <a:uLnTx/>
              <a:uFillTx/>
              <a:latin typeface="Arial"/>
              <a:cs typeface="Arial"/>
            </a:endParaRPr>
          </a:p>
          <a:p>
            <a:pPr lvl="0" algn="ctr">
              <a:defRPr/>
            </a:pPr>
            <a:r>
              <a:rPr lang="en-US" kern="0" dirty="0" smtClean="0">
                <a:solidFill>
                  <a:srgbClr val="000090"/>
                </a:solidFill>
                <a:latin typeface="Arial"/>
                <a:cs typeface="Arial"/>
              </a:rPr>
              <a:t>Reactor </a:t>
            </a:r>
            <a:r>
              <a:rPr lang="en-US" kern="0" dirty="0">
                <a:solidFill>
                  <a:srgbClr val="000090"/>
                </a:solidFill>
                <a:latin typeface="Arial"/>
                <a:cs typeface="Arial"/>
              </a:rPr>
              <a:t>monitoring and search for </a:t>
            </a:r>
            <a:r>
              <a:rPr lang="en-US" kern="0" dirty="0" smtClean="0">
                <a:solidFill>
                  <a:srgbClr val="000090"/>
                </a:solidFill>
                <a:latin typeface="Arial"/>
                <a:cs typeface="Arial"/>
              </a:rPr>
              <a:t>short-range </a:t>
            </a:r>
            <a:r>
              <a:rPr lang="en-US" kern="0" dirty="0">
                <a:solidFill>
                  <a:srgbClr val="000090"/>
                </a:solidFill>
                <a:latin typeface="Arial"/>
                <a:cs typeface="Arial"/>
              </a:rPr>
              <a:t>neutrino oscillations    </a:t>
            </a:r>
            <a:endParaRPr lang="en-US" kern="0" dirty="0" smtClean="0">
              <a:solidFill>
                <a:srgbClr val="000090"/>
              </a:solidFill>
              <a:latin typeface="Arial"/>
              <a:cs typeface="Arial"/>
            </a:endParaRPr>
          </a:p>
        </p:txBody>
      </p:sp>
      <p:pic>
        <p:nvPicPr>
          <p:cNvPr id="11" name="Рисунок 10"/>
          <p:cNvPicPr>
            <a:picLocks noChangeAspect="1"/>
          </p:cNvPicPr>
          <p:nvPr/>
        </p:nvPicPr>
        <p:blipFill>
          <a:blip r:embed="rId4"/>
          <a:stretch>
            <a:fillRect/>
          </a:stretch>
        </p:blipFill>
        <p:spPr>
          <a:xfrm>
            <a:off x="2017730" y="4753734"/>
            <a:ext cx="1703988" cy="1979300"/>
          </a:xfrm>
          <a:prstGeom prst="rect">
            <a:avLst/>
          </a:prstGeom>
        </p:spPr>
      </p:pic>
      <p:pic>
        <p:nvPicPr>
          <p:cNvPr id="12" name="Рисунок 11"/>
          <p:cNvPicPr>
            <a:picLocks noChangeAspect="1"/>
          </p:cNvPicPr>
          <p:nvPr/>
        </p:nvPicPr>
        <p:blipFill>
          <a:blip r:embed="rId5"/>
          <a:stretch>
            <a:fillRect/>
          </a:stretch>
        </p:blipFill>
        <p:spPr>
          <a:xfrm>
            <a:off x="259332" y="4753760"/>
            <a:ext cx="1710119" cy="1986422"/>
          </a:xfrm>
          <a:prstGeom prst="rect">
            <a:avLst/>
          </a:prstGeom>
        </p:spPr>
      </p:pic>
      <p:pic>
        <p:nvPicPr>
          <p:cNvPr id="14" name="Рисунок 13"/>
          <p:cNvPicPr>
            <a:picLocks noChangeAspect="1"/>
          </p:cNvPicPr>
          <p:nvPr/>
        </p:nvPicPr>
        <p:blipFill>
          <a:blip r:embed="rId6"/>
          <a:stretch>
            <a:fillRect/>
          </a:stretch>
        </p:blipFill>
        <p:spPr>
          <a:xfrm>
            <a:off x="1917340" y="5716716"/>
            <a:ext cx="176649" cy="611140"/>
          </a:xfrm>
          <a:prstGeom prst="rect">
            <a:avLst/>
          </a:prstGeom>
        </p:spPr>
      </p:pic>
      <p:pic>
        <p:nvPicPr>
          <p:cNvPr id="16" name="Рисунок 1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693869" y="4270588"/>
            <a:ext cx="3449116" cy="2587411"/>
          </a:xfrm>
          <a:prstGeom prst="rect">
            <a:avLst/>
          </a:prstGeom>
        </p:spPr>
      </p:pic>
      <p:sp>
        <p:nvSpPr>
          <p:cNvPr id="2" name="Прямоугольник 1"/>
          <p:cNvSpPr/>
          <p:nvPr/>
        </p:nvSpPr>
        <p:spPr>
          <a:xfrm>
            <a:off x="1591866" y="3251597"/>
            <a:ext cx="73818" cy="70247"/>
          </a:xfrm>
          <a:prstGeom prst="rect">
            <a:avLst/>
          </a:prstGeom>
          <a:solidFill>
            <a:srgbClr val="FF33CC"/>
          </a:solidFill>
          <a:ln w="3175">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3157169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p:cNvPicPr>
            <a:picLocks noChangeAspect="1" noChangeArrowheads="1"/>
          </p:cNvPicPr>
          <p:nvPr/>
        </p:nvPicPr>
        <p:blipFill>
          <a:blip r:embed="rId2" cstate="print"/>
          <a:srcRect/>
          <a:stretch>
            <a:fillRect/>
          </a:stretch>
        </p:blipFill>
        <p:spPr bwMode="auto">
          <a:xfrm>
            <a:off x="5364088" y="4077072"/>
            <a:ext cx="3240360" cy="2780928"/>
          </a:xfrm>
          <a:prstGeom prst="rect">
            <a:avLst/>
          </a:prstGeom>
          <a:noFill/>
          <a:ln w="9525">
            <a:noFill/>
            <a:miter lim="800000"/>
            <a:headEnd/>
            <a:tailEnd/>
          </a:ln>
        </p:spPr>
      </p:pic>
      <p:sp>
        <p:nvSpPr>
          <p:cNvPr id="10" name="Rectangle 5"/>
          <p:cNvSpPr>
            <a:spLocks noChangeArrowheads="1"/>
          </p:cNvSpPr>
          <p:nvPr/>
        </p:nvSpPr>
        <p:spPr bwMode="auto">
          <a:xfrm>
            <a:off x="35496" y="-27384"/>
            <a:ext cx="4752528" cy="1200329"/>
          </a:xfrm>
          <a:prstGeom prst="rect">
            <a:avLst/>
          </a:prstGeom>
          <a:noFill/>
          <a:ln w="9525">
            <a:noFill/>
            <a:miter lim="800000"/>
            <a:headEnd/>
            <a:tailEnd/>
          </a:ln>
          <a:effectLst>
            <a:outerShdw dist="35921" dir="2700000" algn="ctr" rotWithShape="0">
              <a:schemeClr val="bg1"/>
            </a:outerShdw>
          </a:effectLst>
        </p:spPr>
        <p:txBody>
          <a:bodyPr wrap="square">
            <a:spAutoFit/>
          </a:bodyPr>
          <a:lstStyle/>
          <a:p>
            <a:pPr>
              <a:defRPr/>
            </a:pPr>
            <a:r>
              <a:rPr lang="en-US" dirty="0" smtClean="0">
                <a:solidFill>
                  <a:srgbClr val="000090"/>
                </a:solidFill>
                <a:latin typeface="Arial"/>
                <a:cs typeface="Arial"/>
              </a:rPr>
              <a:t>Neutrino laboratory under KNPP power generation units </a:t>
            </a:r>
            <a:r>
              <a:rPr lang="ru-RU" dirty="0" smtClean="0">
                <a:solidFill>
                  <a:srgbClr val="000090"/>
                </a:solidFill>
                <a:latin typeface="Arial"/>
                <a:cs typeface="Arial"/>
              </a:rPr>
              <a:t>№</a:t>
            </a:r>
            <a:r>
              <a:rPr lang="en-US" dirty="0" smtClean="0">
                <a:solidFill>
                  <a:srgbClr val="000090"/>
                </a:solidFill>
                <a:latin typeface="Arial"/>
                <a:cs typeface="Arial"/>
              </a:rPr>
              <a:t>2 &amp; 3</a:t>
            </a:r>
          </a:p>
          <a:p>
            <a:pPr>
              <a:defRPr/>
            </a:pPr>
            <a:r>
              <a:rPr lang="en-US" dirty="0" smtClean="0">
                <a:solidFill>
                  <a:srgbClr val="000090"/>
                </a:solidFill>
                <a:latin typeface="Arial"/>
                <a:cs typeface="Arial"/>
              </a:rPr>
              <a:t>Low energy semiconductor neutrino detectors  </a:t>
            </a:r>
          </a:p>
        </p:txBody>
      </p:sp>
      <p:sp>
        <p:nvSpPr>
          <p:cNvPr id="112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4716016" y="1700808"/>
            <a:ext cx="4427984" cy="2554545"/>
          </a:xfrm>
          <a:prstGeom prst="rect">
            <a:avLst/>
          </a:prstGeom>
          <a:noFill/>
        </p:spPr>
        <p:txBody>
          <a:bodyPr wrap="square">
            <a:spAutoFit/>
          </a:bodyPr>
          <a:lstStyle/>
          <a:p>
            <a:pPr lvl="0">
              <a:defRPr/>
            </a:pPr>
            <a:r>
              <a:rPr lang="en-US" sz="1600" dirty="0" smtClean="0">
                <a:solidFill>
                  <a:srgbClr val="000090"/>
                </a:solidFill>
                <a:latin typeface="Arial"/>
                <a:cs typeface="Arial"/>
              </a:rPr>
              <a:t>Infrastructure: </a:t>
            </a:r>
          </a:p>
          <a:p>
            <a:pPr lvl="0">
              <a:buFont typeface="Arial" pitchFamily="34" charset="0"/>
              <a:buChar char="•"/>
              <a:defRPr/>
            </a:pPr>
            <a:r>
              <a:rPr lang="en-US" sz="1600" dirty="0" smtClean="0">
                <a:solidFill>
                  <a:srgbClr val="000090"/>
                </a:solidFill>
                <a:latin typeface="Arial"/>
                <a:cs typeface="Arial"/>
              </a:rPr>
              <a:t> Passive and active shields;</a:t>
            </a:r>
          </a:p>
          <a:p>
            <a:pPr lvl="0">
              <a:buFont typeface="Arial" pitchFamily="34" charset="0"/>
              <a:buChar char="•"/>
              <a:defRPr/>
            </a:pPr>
            <a:r>
              <a:rPr lang="en-US" sz="1600" dirty="0" smtClean="0">
                <a:solidFill>
                  <a:srgbClr val="000090"/>
                </a:solidFill>
                <a:latin typeface="Arial"/>
                <a:cs typeface="Arial"/>
              </a:rPr>
              <a:t> Modern data acquisition systems; </a:t>
            </a:r>
          </a:p>
          <a:p>
            <a:pPr lvl="0" algn="just">
              <a:buFont typeface="Arial" pitchFamily="34" charset="0"/>
              <a:buChar char="•"/>
              <a:defRPr/>
            </a:pPr>
            <a:r>
              <a:rPr lang="en-US" sz="1600" dirty="0" smtClean="0">
                <a:solidFill>
                  <a:srgbClr val="000090"/>
                </a:solidFill>
                <a:latin typeface="Arial"/>
                <a:cs typeface="Arial"/>
              </a:rPr>
              <a:t> Supplementary neutron-, </a:t>
            </a:r>
            <a:r>
              <a:rPr lang="el-GR" sz="1600" dirty="0" smtClean="0">
                <a:solidFill>
                  <a:srgbClr val="000090"/>
                </a:solidFill>
                <a:latin typeface="Arial"/>
                <a:cs typeface="Arial"/>
              </a:rPr>
              <a:t>γ</a:t>
            </a:r>
            <a:r>
              <a:rPr lang="en-US" sz="1600" dirty="0" smtClean="0">
                <a:solidFill>
                  <a:srgbClr val="000090"/>
                </a:solidFill>
                <a:latin typeface="Arial"/>
                <a:cs typeface="Arial"/>
              </a:rPr>
              <a:t>-, μ- detectors for monitoring of ambient backgrounds;</a:t>
            </a:r>
          </a:p>
          <a:p>
            <a:pPr algn="just">
              <a:buFont typeface="Arial" pitchFamily="34" charset="0"/>
              <a:buChar char="•"/>
              <a:defRPr/>
            </a:pPr>
            <a:r>
              <a:rPr lang="en-US" sz="1600" dirty="0" smtClean="0">
                <a:solidFill>
                  <a:srgbClr val="000090"/>
                </a:solidFill>
                <a:latin typeface="Arial"/>
                <a:cs typeface="Arial"/>
              </a:rPr>
              <a:t> The platform allowing 2.5 m vertical lifting detectors with shields. These changes in distance between the neutrino source (reactor) and detectors is crucial for discrimination of neutrino signals from background. </a:t>
            </a:r>
            <a:endParaRPr lang="en-US" sz="1600" dirty="0">
              <a:solidFill>
                <a:srgbClr val="000090"/>
              </a:solidFill>
              <a:latin typeface="Arial"/>
              <a:cs typeface="Arial"/>
            </a:endParaRPr>
          </a:p>
        </p:txBody>
      </p:sp>
      <p:sp>
        <p:nvSpPr>
          <p:cNvPr id="13" name="Прямоугольник 12"/>
          <p:cNvSpPr/>
          <p:nvPr/>
        </p:nvSpPr>
        <p:spPr>
          <a:xfrm>
            <a:off x="179512" y="4653136"/>
            <a:ext cx="4680520" cy="1323439"/>
          </a:xfrm>
          <a:prstGeom prst="rect">
            <a:avLst/>
          </a:prstGeom>
        </p:spPr>
        <p:txBody>
          <a:bodyPr wrap="square">
            <a:spAutoFit/>
          </a:bodyPr>
          <a:lstStyle/>
          <a:p>
            <a:pPr algn="just" fontAlgn="auto">
              <a:spcBef>
                <a:spcPts val="0"/>
              </a:spcBef>
              <a:spcAft>
                <a:spcPts val="0"/>
              </a:spcAft>
              <a:defRPr/>
            </a:pPr>
            <a:r>
              <a:rPr lang="en-US" sz="1600" dirty="0" smtClean="0">
                <a:solidFill>
                  <a:srgbClr val="000090"/>
                </a:solidFill>
                <a:latin typeface="Arial"/>
                <a:cs typeface="Arial"/>
              </a:rPr>
              <a:t>In the present time there are two experiments: </a:t>
            </a:r>
          </a:p>
          <a:p>
            <a:pPr algn="just">
              <a:defRPr/>
            </a:pPr>
            <a:r>
              <a:rPr lang="en-US" sz="1600" b="1" u="sng" dirty="0" err="1" smtClean="0">
                <a:solidFill>
                  <a:srgbClr val="000090"/>
                </a:solidFill>
                <a:latin typeface="Arial"/>
                <a:cs typeface="Arial"/>
              </a:rPr>
              <a:t>νGeN</a:t>
            </a:r>
            <a:r>
              <a:rPr lang="en-US" sz="1600" dirty="0" smtClean="0">
                <a:solidFill>
                  <a:srgbClr val="000090"/>
                </a:solidFill>
                <a:latin typeface="Arial"/>
                <a:cs typeface="Arial"/>
              </a:rPr>
              <a:t>: first ever detection of coherent neutrino - nucleus elastic scattering</a:t>
            </a:r>
          </a:p>
          <a:p>
            <a:pPr algn="just">
              <a:defRPr/>
            </a:pPr>
            <a:r>
              <a:rPr lang="en-US" sz="1600" b="1" u="sng" dirty="0" smtClean="0">
                <a:solidFill>
                  <a:srgbClr val="000090"/>
                </a:solidFill>
                <a:latin typeface="Arial"/>
                <a:cs typeface="Arial"/>
              </a:rPr>
              <a:t>GEMMA</a:t>
            </a:r>
            <a:r>
              <a:rPr lang="en-US" sz="1600" dirty="0" smtClean="0">
                <a:solidFill>
                  <a:srgbClr val="000090"/>
                </a:solidFill>
                <a:latin typeface="Arial"/>
                <a:cs typeface="Arial"/>
              </a:rPr>
              <a:t>: measurement of electron antineutrino magnetic moment with sensitivity level µ</a:t>
            </a:r>
            <a:r>
              <a:rPr lang="el-GR" sz="1600" baseline="-25000" dirty="0" smtClean="0">
                <a:solidFill>
                  <a:srgbClr val="000090"/>
                </a:solidFill>
                <a:latin typeface="Arial"/>
                <a:cs typeface="Arial"/>
              </a:rPr>
              <a:t>ν</a:t>
            </a:r>
            <a:r>
              <a:rPr lang="en-US" sz="1600" dirty="0" smtClean="0">
                <a:solidFill>
                  <a:srgbClr val="000090"/>
                </a:solidFill>
                <a:latin typeface="Arial"/>
                <a:cs typeface="Arial"/>
              </a:rPr>
              <a:t>~ 10</a:t>
            </a:r>
            <a:r>
              <a:rPr lang="en-US" sz="1600" baseline="30000" dirty="0" smtClean="0">
                <a:solidFill>
                  <a:srgbClr val="000090"/>
                </a:solidFill>
                <a:latin typeface="Arial"/>
                <a:cs typeface="Arial"/>
              </a:rPr>
              <a:t>-11</a:t>
            </a:r>
            <a:r>
              <a:rPr lang="el-GR" sz="1600" dirty="0" smtClean="0">
                <a:solidFill>
                  <a:srgbClr val="000090"/>
                </a:solidFill>
                <a:latin typeface="Arial"/>
                <a:cs typeface="Arial"/>
              </a:rPr>
              <a:t>µ</a:t>
            </a:r>
            <a:r>
              <a:rPr lang="en-US" sz="1600" baseline="-25000" dirty="0" smtClean="0">
                <a:solidFill>
                  <a:srgbClr val="000090"/>
                </a:solidFill>
                <a:latin typeface="Arial"/>
                <a:cs typeface="Arial"/>
              </a:rPr>
              <a:t>B</a:t>
            </a:r>
            <a:r>
              <a:rPr lang="en-US" sz="1600" dirty="0" smtClean="0">
                <a:solidFill>
                  <a:srgbClr val="000090"/>
                </a:solidFill>
                <a:latin typeface="Arial"/>
                <a:cs typeface="Arial"/>
              </a:rPr>
              <a:t> </a:t>
            </a:r>
            <a:endParaRPr lang="en-US" sz="1600" dirty="0">
              <a:solidFill>
                <a:srgbClr val="000090"/>
              </a:solidFill>
              <a:latin typeface="Arial"/>
              <a:cs typeface="Arial"/>
            </a:endParaRPr>
          </a:p>
        </p:txBody>
      </p:sp>
      <p:sp>
        <p:nvSpPr>
          <p:cNvPr id="15" name="Прямоугольник 14"/>
          <p:cNvSpPr/>
          <p:nvPr/>
        </p:nvSpPr>
        <p:spPr>
          <a:xfrm>
            <a:off x="0" y="1198493"/>
            <a:ext cx="4572000" cy="646331"/>
          </a:xfrm>
          <a:prstGeom prst="rect">
            <a:avLst/>
          </a:prstGeom>
        </p:spPr>
        <p:txBody>
          <a:bodyPr>
            <a:spAutoFit/>
          </a:bodyPr>
          <a:lstStyle/>
          <a:p>
            <a:r>
              <a:rPr lang="en-US" b="1" dirty="0" smtClean="0">
                <a:solidFill>
                  <a:srgbClr val="000090"/>
                </a:solidFill>
                <a:latin typeface="Arial" pitchFamily="34" charset="0"/>
                <a:cs typeface="Arial" pitchFamily="34" charset="0"/>
              </a:rPr>
              <a:t>Main feature</a:t>
            </a:r>
            <a:r>
              <a:rPr lang="ru-RU" b="1" dirty="0" smtClean="0">
                <a:solidFill>
                  <a:srgbClr val="000090"/>
                </a:solidFill>
                <a:latin typeface="Arial" pitchFamily="34" charset="0"/>
                <a:cs typeface="Arial" pitchFamily="34" charset="0"/>
              </a:rPr>
              <a:t>: </a:t>
            </a:r>
            <a:r>
              <a:rPr lang="en-US" dirty="0" smtClean="0">
                <a:solidFill>
                  <a:srgbClr val="000090"/>
                </a:solidFill>
                <a:latin typeface="Arial" pitchFamily="34" charset="0"/>
                <a:cs typeface="Arial" pitchFamily="34" charset="0"/>
              </a:rPr>
              <a:t>maximal available electron antineutrino flux at </a:t>
            </a:r>
            <a:r>
              <a:rPr lang="ru-RU" dirty="0" smtClean="0">
                <a:solidFill>
                  <a:srgbClr val="000090"/>
                </a:solidFill>
                <a:latin typeface="Arial" pitchFamily="34" charset="0"/>
                <a:cs typeface="Arial" pitchFamily="34" charset="0"/>
              </a:rPr>
              <a:t>5</a:t>
            </a:r>
            <a:r>
              <a:rPr lang="en-US" dirty="0" smtClean="0">
                <a:solidFill>
                  <a:srgbClr val="000090"/>
                </a:solidFill>
                <a:latin typeface="Arial" pitchFamily="34" charset="0"/>
                <a:cs typeface="Arial" pitchFamily="34" charset="0"/>
              </a:rPr>
              <a:t>.</a:t>
            </a:r>
            <a:r>
              <a:rPr lang="ru-RU" dirty="0" smtClean="0">
                <a:solidFill>
                  <a:srgbClr val="000090"/>
                </a:solidFill>
                <a:latin typeface="Arial" pitchFamily="34" charset="0"/>
                <a:cs typeface="Arial" pitchFamily="34" charset="0"/>
              </a:rPr>
              <a:t>4х10</a:t>
            </a:r>
            <a:r>
              <a:rPr lang="ru-RU" baseline="30000" dirty="0" smtClean="0">
                <a:solidFill>
                  <a:srgbClr val="000090"/>
                </a:solidFill>
                <a:latin typeface="Arial" pitchFamily="34" charset="0"/>
                <a:cs typeface="Arial" pitchFamily="34" charset="0"/>
              </a:rPr>
              <a:t>13</a:t>
            </a:r>
            <a:r>
              <a:rPr lang="ru-RU" dirty="0" smtClean="0">
                <a:solidFill>
                  <a:srgbClr val="000090"/>
                </a:solidFill>
                <a:latin typeface="Arial" pitchFamily="34" charset="0"/>
                <a:cs typeface="Arial" pitchFamily="34" charset="0"/>
              </a:rPr>
              <a:t> </a:t>
            </a:r>
            <a:r>
              <a:rPr lang="en-US" dirty="0" smtClean="0">
                <a:solidFill>
                  <a:srgbClr val="000090"/>
                </a:solidFill>
                <a:latin typeface="Arial" pitchFamily="34" charset="0"/>
                <a:cs typeface="Arial" pitchFamily="34" charset="0"/>
              </a:rPr>
              <a:t> cm</a:t>
            </a:r>
            <a:r>
              <a:rPr lang="en-US" baseline="30000" dirty="0" smtClean="0">
                <a:solidFill>
                  <a:srgbClr val="000090"/>
                </a:solidFill>
                <a:latin typeface="Arial" pitchFamily="34" charset="0"/>
                <a:cs typeface="Arial" pitchFamily="34" charset="0"/>
              </a:rPr>
              <a:t>-2</a:t>
            </a:r>
            <a:r>
              <a:rPr lang="ru-RU" dirty="0" smtClean="0">
                <a:solidFill>
                  <a:srgbClr val="000090"/>
                </a:solidFill>
                <a:latin typeface="Arial" pitchFamily="34" charset="0"/>
                <a:cs typeface="Arial" pitchFamily="34" charset="0"/>
              </a:rPr>
              <a:t> </a:t>
            </a:r>
            <a:r>
              <a:rPr lang="en-US" dirty="0" smtClean="0">
                <a:solidFill>
                  <a:srgbClr val="000090"/>
                </a:solidFill>
                <a:latin typeface="Arial" pitchFamily="34" charset="0"/>
                <a:cs typeface="Arial" pitchFamily="34" charset="0"/>
              </a:rPr>
              <a:t>sec</a:t>
            </a:r>
            <a:r>
              <a:rPr lang="en-US" baseline="30000" dirty="0" smtClean="0">
                <a:solidFill>
                  <a:srgbClr val="000090"/>
                </a:solidFill>
                <a:latin typeface="Arial" pitchFamily="34" charset="0"/>
                <a:cs typeface="Arial" pitchFamily="34" charset="0"/>
              </a:rPr>
              <a:t>-1</a:t>
            </a:r>
            <a:endParaRPr lang="ru-RU" dirty="0">
              <a:solidFill>
                <a:srgbClr val="000090"/>
              </a:solidFill>
              <a:latin typeface="Arial" pitchFamily="34" charset="0"/>
              <a:cs typeface="Arial" pitchFamily="34" charset="0"/>
            </a:endParaRPr>
          </a:p>
        </p:txBody>
      </p:sp>
      <p:pic>
        <p:nvPicPr>
          <p:cNvPr id="16" name="Рисунок 15" descr="8a.jpg"/>
          <p:cNvPicPr>
            <a:picLocks noChangeAspect="1"/>
          </p:cNvPicPr>
          <p:nvPr/>
        </p:nvPicPr>
        <p:blipFill>
          <a:blip r:embed="rId3" cstate="print"/>
          <a:stretch>
            <a:fillRect/>
          </a:stretch>
        </p:blipFill>
        <p:spPr>
          <a:xfrm>
            <a:off x="107504" y="1916832"/>
            <a:ext cx="4572000" cy="2571750"/>
          </a:xfrm>
          <a:prstGeom prst="rect">
            <a:avLst/>
          </a:prstGeom>
        </p:spPr>
      </p:pic>
      <p:pic>
        <p:nvPicPr>
          <p:cNvPr id="17" name="Рисунок 16" descr="knpp3a.jpg"/>
          <p:cNvPicPr>
            <a:picLocks noChangeAspect="1"/>
          </p:cNvPicPr>
          <p:nvPr/>
        </p:nvPicPr>
        <p:blipFill>
          <a:blip r:embed="rId4" cstate="print"/>
          <a:stretch>
            <a:fillRect/>
          </a:stretch>
        </p:blipFill>
        <p:spPr>
          <a:xfrm>
            <a:off x="4788024" y="0"/>
            <a:ext cx="4355976" cy="1723404"/>
          </a:xfrm>
          <a:prstGeom prst="rect">
            <a:avLst/>
          </a:prstGeom>
        </p:spPr>
      </p:pic>
    </p:spTree>
    <p:extLst>
      <p:ext uri="{BB962C8B-B14F-4D97-AF65-F5344CB8AC3E}">
        <p14:creationId xmlns:p14="http://schemas.microsoft.com/office/powerpoint/2010/main" val="40363136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8100"/>
            <a:ext cx="8280920" cy="908714"/>
          </a:xfrm>
        </p:spPr>
        <p:txBody>
          <a:bodyPr>
            <a:noAutofit/>
          </a:bodyPr>
          <a:lstStyle/>
          <a:p>
            <a:pPr algn="ctr"/>
            <a:r>
              <a:rPr lang="ru-RU" sz="2800" b="1" dirty="0" smtClean="0">
                <a:solidFill>
                  <a:srgbClr val="000090"/>
                </a:solidFill>
                <a:effectLst>
                  <a:outerShdw blurRad="38100" dist="38100" dir="2700000" algn="tl">
                    <a:srgbClr val="000000">
                      <a:alpha val="43137"/>
                    </a:srgbClr>
                  </a:outerShdw>
                </a:effectLst>
              </a:rPr>
              <a:t/>
            </a:r>
            <a:br>
              <a:rPr lang="ru-RU" sz="2800" b="1" dirty="0" smtClean="0">
                <a:solidFill>
                  <a:srgbClr val="000090"/>
                </a:solidFill>
                <a:effectLst>
                  <a:outerShdw blurRad="38100" dist="38100" dir="2700000" algn="tl">
                    <a:srgbClr val="000000">
                      <a:alpha val="43137"/>
                    </a:srgbClr>
                  </a:outerShdw>
                </a:effectLst>
              </a:rPr>
            </a:br>
            <a:r>
              <a:rPr lang="ru-RU" sz="2800" b="1" dirty="0">
                <a:solidFill>
                  <a:srgbClr val="000090"/>
                </a:solidFill>
                <a:effectLst>
                  <a:outerShdw blurRad="38100" dist="38100" dir="2700000" algn="tl">
                    <a:srgbClr val="000000">
                      <a:alpha val="43137"/>
                    </a:srgbClr>
                  </a:outerShdw>
                </a:effectLst>
              </a:rPr>
              <a:t/>
            </a:r>
            <a:br>
              <a:rPr lang="ru-RU" sz="2800" b="1" dirty="0">
                <a:solidFill>
                  <a:srgbClr val="000090"/>
                </a:solidFill>
                <a:effectLst>
                  <a:outerShdw blurRad="38100" dist="38100" dir="2700000" algn="tl">
                    <a:srgbClr val="000000">
                      <a:alpha val="43137"/>
                    </a:srgbClr>
                  </a:outerShdw>
                </a:effectLst>
              </a:rPr>
            </a:br>
            <a:r>
              <a:rPr lang="ru-RU" sz="2800" b="1" dirty="0" smtClean="0">
                <a:solidFill>
                  <a:srgbClr val="000090"/>
                </a:solidFill>
                <a:effectLst>
                  <a:outerShdw blurRad="38100" dist="38100" dir="2700000" algn="tl">
                    <a:srgbClr val="000000">
                      <a:alpha val="43137"/>
                    </a:srgbClr>
                  </a:outerShdw>
                </a:effectLst>
              </a:rPr>
              <a:t/>
            </a:r>
            <a:br>
              <a:rPr lang="ru-RU" sz="2800" b="1" dirty="0" smtClean="0">
                <a:solidFill>
                  <a:srgbClr val="000090"/>
                </a:solidFill>
                <a:effectLst>
                  <a:outerShdw blurRad="38100" dist="38100" dir="2700000" algn="tl">
                    <a:srgbClr val="000000">
                      <a:alpha val="43137"/>
                    </a:srgbClr>
                  </a:outerShdw>
                </a:effectLst>
              </a:rPr>
            </a:br>
            <a:r>
              <a:rPr lang="en-US" sz="2800" b="1" dirty="0" smtClean="0">
                <a:solidFill>
                  <a:srgbClr val="000090"/>
                </a:solidFill>
                <a:effectLst>
                  <a:outerShdw blurRad="38100" dist="38100" dir="2700000" algn="tl">
                    <a:srgbClr val="000000">
                      <a:alpha val="43137"/>
                    </a:srgbClr>
                  </a:outerShdw>
                </a:effectLst>
              </a:rPr>
              <a:t>Multifunctional</a:t>
            </a:r>
            <a:r>
              <a:rPr lang="ru-RU" sz="2800" b="1" dirty="0" smtClean="0">
                <a:solidFill>
                  <a:srgbClr val="000090"/>
                </a:solidFill>
                <a:effectLst>
                  <a:outerShdw blurRad="38100" dist="38100" dir="2700000" algn="tl">
                    <a:srgbClr val="000000">
                      <a:alpha val="43137"/>
                    </a:srgbClr>
                  </a:outerShdw>
                </a:effectLst>
              </a:rPr>
              <a:t> </a:t>
            </a:r>
            <a:r>
              <a:rPr lang="en-US" sz="2800" b="1" dirty="0" smtClean="0">
                <a:solidFill>
                  <a:srgbClr val="000090"/>
                </a:solidFill>
                <a:effectLst>
                  <a:outerShdw blurRad="38100" dist="38100" dir="2700000" algn="tl">
                    <a:srgbClr val="000000">
                      <a:alpha val="43137"/>
                    </a:srgbClr>
                  </a:outerShdw>
                </a:effectLst>
              </a:rPr>
              <a:t> </a:t>
            </a:r>
            <a:r>
              <a:rPr lang="en-US" sz="2800" b="1" dirty="0">
                <a:solidFill>
                  <a:srgbClr val="000090"/>
                </a:solidFill>
                <a:effectLst>
                  <a:outerShdw blurRad="38100" dist="38100" dir="2700000" algn="tl">
                    <a:srgbClr val="000000">
                      <a:alpha val="43137"/>
                    </a:srgbClr>
                  </a:outerShdw>
                </a:effectLst>
              </a:rPr>
              <a:t>Information and Computing Complex at JINR</a:t>
            </a:r>
            <a:br>
              <a:rPr lang="en-US" sz="2800" b="1" dirty="0">
                <a:solidFill>
                  <a:srgbClr val="000090"/>
                </a:solidFill>
                <a:effectLst>
                  <a:outerShdw blurRad="38100" dist="38100" dir="2700000" algn="tl">
                    <a:srgbClr val="000000">
                      <a:alpha val="43137"/>
                    </a:srgbClr>
                  </a:outerShdw>
                </a:effectLst>
              </a:rPr>
            </a:br>
            <a:r>
              <a:rPr lang="en-US" sz="2800" dirty="0"/>
              <a:t/>
            </a:r>
            <a:br>
              <a:rPr lang="en-US" sz="2800" dirty="0"/>
            </a:br>
            <a:endParaRPr lang="ru-RU" sz="2800" dirty="0"/>
          </a:p>
        </p:txBody>
      </p:sp>
      <p:sp>
        <p:nvSpPr>
          <p:cNvPr id="5" name="Прямоугольник 4"/>
          <p:cNvSpPr/>
          <p:nvPr/>
        </p:nvSpPr>
        <p:spPr>
          <a:xfrm>
            <a:off x="323528" y="1791975"/>
            <a:ext cx="3907194" cy="3539430"/>
          </a:xfrm>
          <a:prstGeom prst="rect">
            <a:avLst/>
          </a:prstGeom>
        </p:spPr>
        <p:txBody>
          <a:bodyPr wrap="square">
            <a:spAutoFit/>
          </a:bodyPr>
          <a:lstStyle/>
          <a:p>
            <a:r>
              <a:rPr lang="en-US" sz="1600" dirty="0" smtClean="0">
                <a:solidFill>
                  <a:srgbClr val="000090"/>
                </a:solidFill>
              </a:rPr>
              <a:t>The </a:t>
            </a:r>
            <a:r>
              <a:rPr lang="en-US" sz="1600" dirty="0">
                <a:solidFill>
                  <a:srgbClr val="000090"/>
                </a:solidFill>
              </a:rPr>
              <a:t>Multifunctional Information and Computing Complex (MICC) is a basic facility of JINR. It provides a 24×7 implementation of a vast range of competitive research conducted at JINR at a global level. </a:t>
            </a:r>
            <a:endParaRPr lang="en-US" sz="1600" dirty="0" smtClean="0">
              <a:solidFill>
                <a:srgbClr val="000090"/>
              </a:solidFill>
            </a:endParaRPr>
          </a:p>
          <a:p>
            <a:r>
              <a:rPr lang="en-US" sz="1600" dirty="0" smtClean="0">
                <a:solidFill>
                  <a:srgbClr val="000090"/>
                </a:solidFill>
              </a:rPr>
              <a:t>The </a:t>
            </a:r>
            <a:r>
              <a:rPr lang="en-US" sz="1600" dirty="0">
                <a:solidFill>
                  <a:srgbClr val="000090"/>
                </a:solidFill>
              </a:rPr>
              <a:t>core of the entire computing infrastructure of the Institute is JINR Central Informational Computing Complex with powerful high-performance computing facilities integrated into the world’s information and computing resources via high-speed communication channels. </a:t>
            </a:r>
            <a:endParaRPr lang="ru-RU" sz="1600" dirty="0">
              <a:solidFill>
                <a:srgbClr val="000090"/>
              </a:solidFill>
            </a:endParaRPr>
          </a:p>
        </p:txBody>
      </p:sp>
      <p:graphicFrame>
        <p:nvGraphicFramePr>
          <p:cNvPr id="6" name="Схема 5"/>
          <p:cNvGraphicFramePr/>
          <p:nvPr>
            <p:extLst>
              <p:ext uri="{D42A27DB-BD31-4B8C-83A1-F6EECF244321}">
                <p14:modId xmlns:p14="http://schemas.microsoft.com/office/powerpoint/2010/main" val="4014324582"/>
              </p:ext>
            </p:extLst>
          </p:nvPr>
        </p:nvGraphicFramePr>
        <p:xfrm>
          <a:off x="4454201" y="1628800"/>
          <a:ext cx="453650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285594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716017" y="93175"/>
            <a:ext cx="4248472" cy="1607633"/>
          </a:xfrm>
        </p:spPr>
        <p:txBody>
          <a:bodyPr>
            <a:normAutofit/>
          </a:bodyPr>
          <a:lstStyle/>
          <a:p>
            <a:r>
              <a:rPr lang="en-US" sz="2800" b="1" dirty="0" smtClean="0">
                <a:solidFill>
                  <a:srgbClr val="000090"/>
                </a:solidFill>
                <a:effectLst>
                  <a:outerShdw blurRad="38100" dist="38100" dir="2700000" algn="tl">
                    <a:srgbClr val="000000">
                      <a:alpha val="43137"/>
                    </a:srgbClr>
                  </a:outerShdw>
                </a:effectLst>
              </a:rPr>
              <a:t>Network </a:t>
            </a:r>
            <a:r>
              <a:rPr lang="en-US" sz="2800" b="1" dirty="0">
                <a:solidFill>
                  <a:srgbClr val="000090"/>
                </a:solidFill>
                <a:effectLst>
                  <a:outerShdw blurRad="38100" dist="38100" dir="2700000" algn="tl">
                    <a:srgbClr val="000000">
                      <a:alpha val="43137"/>
                    </a:srgbClr>
                  </a:outerShdw>
                </a:effectLst>
              </a:rPr>
              <a:t>and telecommunication channels</a:t>
            </a:r>
          </a:p>
          <a:p>
            <a:endParaRPr lang="en-US" sz="1600" dirty="0">
              <a:solidFill>
                <a:srgbClr val="000090"/>
              </a:solidFill>
            </a:endParaRPr>
          </a:p>
        </p:txBody>
      </p:sp>
      <p:pic>
        <p:nvPicPr>
          <p:cNvPr id="4" name="Рисунок 3"/>
          <p:cNvPicPr>
            <a:picLocks noChangeAspect="1"/>
          </p:cNvPicPr>
          <p:nvPr/>
        </p:nvPicPr>
        <p:blipFill>
          <a:blip r:embed="rId2"/>
          <a:stretch>
            <a:fillRect/>
          </a:stretch>
        </p:blipFill>
        <p:spPr>
          <a:xfrm>
            <a:off x="240691" y="269020"/>
            <a:ext cx="4259301" cy="32232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Прямоугольник 5"/>
          <p:cNvSpPr/>
          <p:nvPr/>
        </p:nvSpPr>
        <p:spPr>
          <a:xfrm>
            <a:off x="4716016" y="1427292"/>
            <a:ext cx="4320480" cy="1569660"/>
          </a:xfrm>
          <a:prstGeom prst="rect">
            <a:avLst/>
          </a:prstGeom>
          <a:noFill/>
        </p:spPr>
        <p:txBody>
          <a:bodyPr wrap="square">
            <a:spAutoFit/>
          </a:bodyPr>
          <a:lstStyle/>
          <a:p>
            <a:r>
              <a:rPr lang="en-GB" sz="1600" dirty="0" smtClean="0">
                <a:solidFill>
                  <a:srgbClr val="000090"/>
                </a:solidFill>
              </a:rPr>
              <a:t>JINR Local Area Network</a:t>
            </a:r>
          </a:p>
          <a:p>
            <a:r>
              <a:rPr lang="en-GB" sz="1600" dirty="0" smtClean="0">
                <a:solidFill>
                  <a:srgbClr val="000090"/>
                </a:solidFill>
              </a:rPr>
              <a:t>Comprises 7946 computers &amp; nodes</a:t>
            </a:r>
          </a:p>
          <a:p>
            <a:r>
              <a:rPr lang="en-GB" sz="1600" dirty="0" smtClean="0">
                <a:solidFill>
                  <a:srgbClr val="000090"/>
                </a:solidFill>
              </a:rPr>
              <a:t>Users – 4298, IP – 13056</a:t>
            </a:r>
          </a:p>
          <a:p>
            <a:r>
              <a:rPr lang="en-GB" sz="1600" dirty="0" smtClean="0">
                <a:solidFill>
                  <a:srgbClr val="000090"/>
                </a:solidFill>
              </a:rPr>
              <a:t>Remote VPN users – 370</a:t>
            </a:r>
          </a:p>
          <a:p>
            <a:r>
              <a:rPr lang="en-GB" sz="1600" dirty="0" smtClean="0">
                <a:solidFill>
                  <a:srgbClr val="000090"/>
                </a:solidFill>
              </a:rPr>
              <a:t>E-library- 1501, mail.jinr.ru-2355</a:t>
            </a:r>
          </a:p>
          <a:p>
            <a:r>
              <a:rPr lang="en-GB" sz="1600" dirty="0" smtClean="0">
                <a:solidFill>
                  <a:srgbClr val="000090"/>
                </a:solidFill>
              </a:rPr>
              <a:t>LAN high-speed transport </a:t>
            </a:r>
            <a:r>
              <a:rPr lang="ru-RU" sz="1600" dirty="0" smtClean="0">
                <a:solidFill>
                  <a:srgbClr val="000090"/>
                </a:solidFill>
              </a:rPr>
              <a:t>-</a:t>
            </a:r>
            <a:r>
              <a:rPr lang="en-GB" sz="1600" dirty="0" smtClean="0">
                <a:solidFill>
                  <a:srgbClr val="000090"/>
                </a:solidFill>
              </a:rPr>
              <a:t>10 Gb/s) </a:t>
            </a:r>
            <a:endParaRPr lang="en-GB" sz="1600" dirty="0">
              <a:solidFill>
                <a:srgbClr val="000090"/>
              </a:solidFill>
            </a:endParaRPr>
          </a:p>
        </p:txBody>
      </p:sp>
      <p:grpSp>
        <p:nvGrpSpPr>
          <p:cNvPr id="7" name="Группа 10"/>
          <p:cNvGrpSpPr/>
          <p:nvPr/>
        </p:nvGrpSpPr>
        <p:grpSpPr>
          <a:xfrm>
            <a:off x="4773222" y="3304976"/>
            <a:ext cx="4341730" cy="3436392"/>
            <a:chOff x="613905" y="239889"/>
            <a:chExt cx="10964190" cy="6618111"/>
          </a:xfrm>
        </p:grpSpPr>
        <p:grpSp>
          <p:nvGrpSpPr>
            <p:cNvPr id="8" name="Группа 8"/>
            <p:cNvGrpSpPr/>
            <p:nvPr/>
          </p:nvGrpSpPr>
          <p:grpSpPr>
            <a:xfrm>
              <a:off x="613905" y="239889"/>
              <a:ext cx="9757454" cy="6618111"/>
              <a:chOff x="613905" y="239889"/>
              <a:chExt cx="9757454" cy="6618111"/>
            </a:xfrm>
          </p:grpSpPr>
          <p:pic>
            <p:nvPicPr>
              <p:cNvPr id="11" name="Рисунок 4"/>
              <p:cNvPicPr>
                <a:picLocks noChangeAspect="1"/>
              </p:cNvPicPr>
              <p:nvPr/>
            </p:nvPicPr>
            <p:blipFill>
              <a:blip r:embed="rId3"/>
              <a:stretch>
                <a:fillRect/>
              </a:stretch>
            </p:blipFill>
            <p:spPr>
              <a:xfrm>
                <a:off x="2213082" y="239889"/>
                <a:ext cx="8158277" cy="60151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2" name="Рисунок 5"/>
              <p:cNvPicPr>
                <a:picLocks noChangeAspect="1"/>
              </p:cNvPicPr>
              <p:nvPr/>
            </p:nvPicPr>
            <p:blipFill>
              <a:blip r:embed="rId4"/>
              <a:stretch>
                <a:fillRect/>
              </a:stretch>
            </p:blipFill>
            <p:spPr>
              <a:xfrm>
                <a:off x="613905" y="3495852"/>
                <a:ext cx="2522358" cy="336214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Рисунок 6"/>
              <p:cNvPicPr>
                <a:picLocks noChangeAspect="1"/>
              </p:cNvPicPr>
              <p:nvPr/>
            </p:nvPicPr>
            <p:blipFill>
              <a:blip r:embed="rId5"/>
              <a:stretch>
                <a:fillRect/>
              </a:stretch>
            </p:blipFill>
            <p:spPr>
              <a:xfrm>
                <a:off x="966531" y="442576"/>
                <a:ext cx="2493102" cy="332315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3"/>
              <p:cNvPicPr>
                <a:picLocks noChangeAspect="1"/>
              </p:cNvPicPr>
              <p:nvPr/>
            </p:nvPicPr>
            <p:blipFill rotWithShape="1">
              <a:blip r:embed="rId6" cstate="email">
                <a:extLst>
                  <a:ext uri="{28A0092B-C50C-407E-A947-70E740481C1C}">
                    <a14:useLocalDpi xmlns:a14="http://schemas.microsoft.com/office/drawing/2010/main" val="0"/>
                  </a:ext>
                </a:extLst>
              </a:blip>
              <a:srcRect r="44338"/>
              <a:stretch/>
            </p:blipFill>
            <p:spPr>
              <a:xfrm>
                <a:off x="7515486" y="4122545"/>
                <a:ext cx="1806223" cy="2621262"/>
              </a:xfrm>
              <a:prstGeom prst="round2DiagRect">
                <a:avLst>
                  <a:gd name="adj1" fmla="val 16667"/>
                  <a:gd name="adj2" fmla="val 36906"/>
                </a:avLst>
              </a:prstGeom>
              <a:ln w="88900" cap="sq">
                <a:solidFill>
                  <a:srgbClr val="FFFFFF"/>
                </a:solidFill>
                <a:miter lim="800000"/>
              </a:ln>
              <a:effectLst>
                <a:outerShdw blurRad="254000" algn="tl" rotWithShape="0">
                  <a:srgbClr val="000000">
                    <a:alpha val="43000"/>
                  </a:srgbClr>
                </a:outerShdw>
              </a:effectLst>
            </p:spPr>
          </p:pic>
        </p:grpSp>
        <p:pic>
          <p:nvPicPr>
            <p:cNvPr id="10" name="Рисунок 9"/>
            <p:cNvPicPr>
              <a:picLocks noChangeAspect="1"/>
            </p:cNvPicPr>
            <p:nvPr/>
          </p:nvPicPr>
          <p:blipFill>
            <a:blip r:embed="rId7"/>
            <a:stretch>
              <a:fillRect/>
            </a:stretch>
          </p:blipFill>
          <p:spPr>
            <a:xfrm>
              <a:off x="7543436" y="552441"/>
              <a:ext cx="4034659" cy="3213286"/>
            </a:xfrm>
            <a:prstGeom prst="rect">
              <a:avLst/>
            </a:prstGeom>
          </p:spPr>
        </p:pic>
      </p:grpSp>
      <p:sp>
        <p:nvSpPr>
          <p:cNvPr id="15" name="Подзаголовок 2"/>
          <p:cNvSpPr txBox="1">
            <a:spLocks/>
          </p:cNvSpPr>
          <p:nvPr/>
        </p:nvSpPr>
        <p:spPr>
          <a:xfrm>
            <a:off x="179512" y="3717033"/>
            <a:ext cx="4392488" cy="3140968"/>
          </a:xfrm>
          <a:prstGeom prst="rect">
            <a:avLst/>
          </a:prstGeom>
        </p:spPr>
        <p:txBody>
          <a:bodyPr>
            <a:normAutofit fontScale="92500"/>
          </a:bodyPr>
          <a:lstStyle>
            <a:lvl1pPr marL="0" indent="0" algn="ctr" rtl="0" eaLnBrk="0" fontAlgn="base" hangingPunct="0">
              <a:spcBef>
                <a:spcPct val="20000"/>
              </a:spcBef>
              <a:spcAft>
                <a:spcPct val="0"/>
              </a:spcAft>
              <a:buNone/>
              <a:defRPr sz="3200">
                <a:solidFill>
                  <a:schemeClr val="tx1">
                    <a:tint val="75000"/>
                  </a:schemeClr>
                </a:solidFill>
                <a:latin typeface="Arial" pitchFamily="34" charset="0"/>
                <a:ea typeface="ＭＳ Ｐゴシック" charset="0"/>
                <a:cs typeface="ＭＳ Ｐゴシック" charset="0"/>
              </a:defRPr>
            </a:lvl1pPr>
            <a:lvl2pPr marL="457200" indent="0" algn="ctr" rtl="0" eaLnBrk="0" fontAlgn="base" hangingPunct="0">
              <a:spcBef>
                <a:spcPct val="20000"/>
              </a:spcBef>
              <a:spcAft>
                <a:spcPct val="0"/>
              </a:spcAft>
              <a:buNone/>
              <a:defRPr sz="2800">
                <a:solidFill>
                  <a:schemeClr val="tx1">
                    <a:tint val="75000"/>
                  </a:schemeClr>
                </a:solidFill>
                <a:latin typeface="Arial" pitchFamily="34" charset="0"/>
                <a:ea typeface="ＭＳ Ｐゴシック" charset="0"/>
              </a:defRPr>
            </a:lvl2pPr>
            <a:lvl3pPr marL="914400" indent="0" algn="ctr" rtl="0" eaLnBrk="0" fontAlgn="base" hangingPunct="0">
              <a:spcBef>
                <a:spcPct val="20000"/>
              </a:spcBef>
              <a:spcAft>
                <a:spcPct val="0"/>
              </a:spcAft>
              <a:buNone/>
              <a:defRPr sz="2400">
                <a:solidFill>
                  <a:schemeClr val="tx1">
                    <a:tint val="75000"/>
                  </a:schemeClr>
                </a:solidFill>
                <a:latin typeface="Arial" pitchFamily="34" charset="0"/>
                <a:ea typeface="ＭＳ Ｐゴシック" charset="0"/>
              </a:defRPr>
            </a:lvl3pPr>
            <a:lvl4pPr marL="1371600" indent="0" algn="ctr" rtl="0" eaLnBrk="0" fontAlgn="base" hangingPunct="0">
              <a:spcBef>
                <a:spcPct val="20000"/>
              </a:spcBef>
              <a:spcAft>
                <a:spcPct val="0"/>
              </a:spcAft>
              <a:buNone/>
              <a:defRPr sz="2000">
                <a:solidFill>
                  <a:schemeClr val="tx1">
                    <a:tint val="75000"/>
                  </a:schemeClr>
                </a:solidFill>
                <a:latin typeface="Arial" pitchFamily="34" charset="0"/>
                <a:ea typeface="ＭＳ Ｐゴシック" charset="0"/>
              </a:defRPr>
            </a:lvl4pPr>
            <a:lvl5pPr marL="1828800" indent="0" algn="ctr" rtl="0" eaLnBrk="0" fontAlgn="base" hangingPunct="0">
              <a:spcBef>
                <a:spcPct val="20000"/>
              </a:spcBef>
              <a:spcAft>
                <a:spcPct val="0"/>
              </a:spcAft>
              <a:buNone/>
              <a:defRPr sz="2000">
                <a:solidFill>
                  <a:schemeClr val="tx1">
                    <a:tint val="75000"/>
                  </a:schemeClr>
                </a:solidFill>
                <a:latin typeface="Arial" pitchFamily="34" charset="0"/>
                <a:ea typeface="ＭＳ Ｐゴシック" charset="0"/>
              </a:defRPr>
            </a:lvl5pPr>
            <a:lvl6pPr marL="2286000" indent="0" algn="ctr" rtl="0" eaLnBrk="0" fontAlgn="base" hangingPunct="0">
              <a:spcBef>
                <a:spcPct val="20000"/>
              </a:spcBef>
              <a:spcAft>
                <a:spcPct val="0"/>
              </a:spcAft>
              <a:buNone/>
              <a:defRPr sz="2000">
                <a:solidFill>
                  <a:schemeClr val="tx1">
                    <a:tint val="75000"/>
                  </a:schemeClr>
                </a:solidFill>
                <a:latin typeface="Arial" pitchFamily="34" charset="0"/>
              </a:defRPr>
            </a:lvl6pPr>
            <a:lvl7pPr marL="2743200" indent="0" algn="ctr" rtl="0" eaLnBrk="0" fontAlgn="base" hangingPunct="0">
              <a:spcBef>
                <a:spcPct val="20000"/>
              </a:spcBef>
              <a:spcAft>
                <a:spcPct val="0"/>
              </a:spcAft>
              <a:buNone/>
              <a:defRPr sz="2000">
                <a:solidFill>
                  <a:schemeClr val="tx1">
                    <a:tint val="75000"/>
                  </a:schemeClr>
                </a:solidFill>
                <a:latin typeface="Arial" pitchFamily="34" charset="0"/>
              </a:defRPr>
            </a:lvl7pPr>
            <a:lvl8pPr marL="3200400" indent="0" algn="ctr" rtl="0" eaLnBrk="0" fontAlgn="base" hangingPunct="0">
              <a:spcBef>
                <a:spcPct val="20000"/>
              </a:spcBef>
              <a:spcAft>
                <a:spcPct val="0"/>
              </a:spcAft>
              <a:buNone/>
              <a:defRPr sz="2000">
                <a:solidFill>
                  <a:schemeClr val="tx1">
                    <a:tint val="75000"/>
                  </a:schemeClr>
                </a:solidFill>
                <a:latin typeface="Arial" pitchFamily="34" charset="0"/>
              </a:defRPr>
            </a:lvl8pPr>
            <a:lvl9pPr marL="3657600" indent="0" algn="ctr" rtl="0" eaLnBrk="0" fontAlgn="base" hangingPunct="0">
              <a:spcBef>
                <a:spcPct val="20000"/>
              </a:spcBef>
              <a:spcAft>
                <a:spcPct val="0"/>
              </a:spcAft>
              <a:buNone/>
              <a:defRPr sz="2000">
                <a:solidFill>
                  <a:schemeClr val="tx1">
                    <a:tint val="75000"/>
                  </a:schemeClr>
                </a:solidFill>
                <a:latin typeface="Arial" pitchFamily="34" charset="0"/>
              </a:defRPr>
            </a:lvl9pPr>
          </a:lstStyle>
          <a:p>
            <a:r>
              <a:rPr lang="en-US" sz="2000" b="1" dirty="0" smtClean="0">
                <a:solidFill>
                  <a:srgbClr val="000090"/>
                </a:solidFill>
                <a:effectLst>
                  <a:outerShdw blurRad="38100" dist="38100" dir="2700000" algn="tl">
                    <a:srgbClr val="000000">
                      <a:alpha val="43137"/>
                    </a:srgbClr>
                  </a:outerShdw>
                </a:effectLst>
              </a:rPr>
              <a:t>Tier-1 &amp; 2</a:t>
            </a:r>
            <a:r>
              <a:rPr lang="ru-RU" sz="2000" b="1" dirty="0" smtClean="0">
                <a:solidFill>
                  <a:srgbClr val="000090"/>
                </a:solidFill>
                <a:effectLst>
                  <a:outerShdw blurRad="38100" dist="38100" dir="2700000" algn="tl">
                    <a:srgbClr val="000000">
                      <a:alpha val="43137"/>
                    </a:srgbClr>
                  </a:outerShdw>
                </a:effectLst>
              </a:rPr>
              <a:t> </a:t>
            </a:r>
            <a:r>
              <a:rPr lang="en-US" sz="2000" b="1" dirty="0" smtClean="0">
                <a:solidFill>
                  <a:srgbClr val="000090"/>
                </a:solidFill>
                <a:effectLst>
                  <a:outerShdw blurRad="38100" dist="38100" dir="2700000" algn="tl">
                    <a:srgbClr val="000000">
                      <a:alpha val="43137"/>
                    </a:srgbClr>
                  </a:outerShdw>
                </a:effectLst>
              </a:rPr>
              <a:t>JINR participation in Worldwide Computing Grid (WLCG)</a:t>
            </a:r>
            <a:endParaRPr lang="en-US" sz="2000" dirty="0" smtClean="0">
              <a:solidFill>
                <a:srgbClr val="000090"/>
              </a:solidFill>
            </a:endParaRPr>
          </a:p>
          <a:p>
            <a:pPr algn="l"/>
            <a:r>
              <a:rPr lang="en-US" sz="1600" dirty="0" smtClean="0">
                <a:solidFill>
                  <a:srgbClr val="000090"/>
                </a:solidFill>
              </a:rPr>
              <a:t>Grid Tier-1 is one of the 7 </a:t>
            </a:r>
            <a:r>
              <a:rPr lang="en-US" sz="1600" dirty="0" err="1" smtClean="0">
                <a:solidFill>
                  <a:srgbClr val="000090"/>
                </a:solidFill>
              </a:rPr>
              <a:t>centres</a:t>
            </a:r>
            <a:r>
              <a:rPr lang="en-US" sz="1600" dirty="0" smtClean="0">
                <a:solidFill>
                  <a:srgbClr val="000090"/>
                </a:solidFill>
              </a:rPr>
              <a:t> in the world intended for large-scale processing of experimental and event-modeling data coming from the </a:t>
            </a:r>
            <a:r>
              <a:rPr lang="en-US" sz="1600" dirty="0" err="1" smtClean="0">
                <a:solidFill>
                  <a:srgbClr val="000090"/>
                </a:solidFill>
              </a:rPr>
              <a:t>centres</a:t>
            </a:r>
            <a:r>
              <a:rPr lang="en-US" sz="1600" dirty="0" smtClean="0">
                <a:solidFill>
                  <a:srgbClr val="000090"/>
                </a:solidFill>
              </a:rPr>
              <a:t> of Tier-0 (CERN), for the CMS experiment. </a:t>
            </a:r>
          </a:p>
          <a:p>
            <a:pPr algn="l"/>
            <a:r>
              <a:rPr lang="en-US" sz="1600" dirty="0">
                <a:solidFill>
                  <a:srgbClr val="000090"/>
                </a:solidFill>
              </a:rPr>
              <a:t>This cluster also provides carrying out computations, including the parallel ones, outside the grid-environment. They are asked both by the experiments </a:t>
            </a:r>
            <a:r>
              <a:rPr lang="en-US" sz="1600" dirty="0" err="1">
                <a:solidFill>
                  <a:srgbClr val="000090"/>
                </a:solidFill>
              </a:rPr>
              <a:t>NoVA</a:t>
            </a:r>
            <a:r>
              <a:rPr lang="en-US" sz="1600" dirty="0">
                <a:solidFill>
                  <a:srgbClr val="000090"/>
                </a:solidFill>
              </a:rPr>
              <a:t>, PANDA, BES, NICA/MPD, etc. </a:t>
            </a:r>
            <a:endParaRPr lang="ru-RU" sz="1600" dirty="0">
              <a:solidFill>
                <a:srgbClr val="000090"/>
              </a:solidFill>
            </a:endParaRPr>
          </a:p>
        </p:txBody>
      </p:sp>
    </p:spTree>
    <p:extLst>
      <p:ext uri="{BB962C8B-B14F-4D97-AF65-F5344CB8AC3E}">
        <p14:creationId xmlns:p14="http://schemas.microsoft.com/office/powerpoint/2010/main" val="36789041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4" name="Текст 3"/>
          <p:cNvSpPr>
            <a:spLocks noGrp="1"/>
          </p:cNvSpPr>
          <p:nvPr>
            <p:ph type="body" sz="half" idx="2"/>
          </p:nvPr>
        </p:nvSpPr>
        <p:spPr/>
        <p:txBody>
          <a:bodyPr/>
          <a:lstStyle/>
          <a:p>
            <a:endParaRPr lang="ru-RU" dirty="0"/>
          </a:p>
        </p:txBody>
      </p:sp>
      <p:pic>
        <p:nvPicPr>
          <p:cNvPr id="9" name="Рисунок 8"/>
          <p:cNvPicPr>
            <a:picLocks noChangeAspect="1"/>
          </p:cNvPicPr>
          <p:nvPr/>
        </p:nvPicPr>
        <p:blipFill rotWithShape="1">
          <a:blip r:embed="rId2" cstate="email">
            <a:extLst>
              <a:ext uri="{28A0092B-C50C-407E-A947-70E740481C1C}">
                <a14:useLocalDpi xmlns:a14="http://schemas.microsoft.com/office/drawing/2010/main" val="0"/>
              </a:ext>
            </a:extLst>
          </a:blip>
          <a:srcRect l="9047" r="2435"/>
          <a:stretch/>
        </p:blipFill>
        <p:spPr>
          <a:xfrm>
            <a:off x="179512" y="260648"/>
            <a:ext cx="3701944" cy="32742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Объект 9"/>
          <p:cNvSpPr>
            <a:spLocks noGrp="1"/>
          </p:cNvSpPr>
          <p:nvPr>
            <p:ph idx="1"/>
          </p:nvPr>
        </p:nvSpPr>
        <p:spPr>
          <a:xfrm>
            <a:off x="4067944" y="188640"/>
            <a:ext cx="4968552" cy="3384376"/>
          </a:xfrm>
        </p:spPr>
        <p:txBody>
          <a:bodyPr>
            <a:normAutofit fontScale="47500" lnSpcReduction="20000"/>
          </a:bodyPr>
          <a:lstStyle/>
          <a:p>
            <a:pPr marL="0" indent="0">
              <a:buNone/>
            </a:pPr>
            <a:r>
              <a:rPr lang="ru-RU" sz="5900" b="1" dirty="0" err="1" smtClean="0">
                <a:solidFill>
                  <a:srgbClr val="000090"/>
                </a:solidFill>
                <a:effectLst>
                  <a:outerShdw blurRad="38100" dist="38100" dir="2700000" algn="tl">
                    <a:srgbClr val="000000">
                      <a:alpha val="43137"/>
                    </a:srgbClr>
                  </a:outerShdw>
                </a:effectLst>
              </a:rPr>
              <a:t>HybriLIT</a:t>
            </a:r>
            <a:endParaRPr lang="ru-RU" sz="5900" b="1" dirty="0" smtClean="0">
              <a:solidFill>
                <a:srgbClr val="000090"/>
              </a:solidFill>
              <a:effectLst>
                <a:outerShdw blurRad="38100" dist="38100" dir="2700000" algn="tl">
                  <a:srgbClr val="000000">
                    <a:alpha val="43137"/>
                  </a:srgbClr>
                </a:outerShdw>
              </a:effectLst>
            </a:endParaRPr>
          </a:p>
          <a:p>
            <a:pPr marL="0" indent="0">
              <a:buNone/>
            </a:pPr>
            <a:endParaRPr lang="ru-RU" dirty="0" smtClean="0">
              <a:solidFill>
                <a:srgbClr val="000090"/>
              </a:solidFill>
            </a:endParaRPr>
          </a:p>
          <a:p>
            <a:pPr marL="0" indent="0">
              <a:buNone/>
            </a:pPr>
            <a:r>
              <a:rPr lang="en-US" sz="3400" dirty="0">
                <a:solidFill>
                  <a:srgbClr val="000090"/>
                </a:solidFill>
              </a:rPr>
              <a:t>Heterogeneous computing cluster “HybriLIT” is intended for carrying out calculations using parallel programming technologies. The heterogeneous structure of the computing nodes in the cluster can significantly speed up mathematical calculations by selecting the optimal </a:t>
            </a:r>
            <a:r>
              <a:rPr lang="en-US" sz="3400" dirty="0" smtClean="0">
                <a:solidFill>
                  <a:srgbClr val="000090"/>
                </a:solidFill>
              </a:rPr>
              <a:t>parallelization </a:t>
            </a:r>
            <a:r>
              <a:rPr lang="en-US" sz="3400" dirty="0">
                <a:solidFill>
                  <a:srgbClr val="000090"/>
                </a:solidFill>
              </a:rPr>
              <a:t>technology that takes into account both the specifics of the problem being solved, and the features of computational accelerato</a:t>
            </a:r>
            <a:r>
              <a:rPr lang="en-US" dirty="0">
                <a:solidFill>
                  <a:srgbClr val="000090"/>
                </a:solidFill>
              </a:rPr>
              <a:t>rs – Nvidia graphic processors and Intel Xeon Phi co-processors.</a:t>
            </a:r>
            <a:endParaRPr lang="ru-RU" dirty="0">
              <a:solidFill>
                <a:srgbClr val="000090"/>
              </a:solidFill>
            </a:endParaRPr>
          </a:p>
        </p:txBody>
      </p:sp>
      <p:pic>
        <p:nvPicPr>
          <p:cNvPr id="8"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4088" y="3106416"/>
            <a:ext cx="3672408" cy="36349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3" name="Прямоугольник 2"/>
          <p:cNvSpPr/>
          <p:nvPr/>
        </p:nvSpPr>
        <p:spPr>
          <a:xfrm>
            <a:off x="1" y="3717032"/>
            <a:ext cx="5220072" cy="3170098"/>
          </a:xfrm>
          <a:prstGeom prst="rect">
            <a:avLst/>
          </a:prstGeom>
        </p:spPr>
        <p:txBody>
          <a:bodyPr wrap="square">
            <a:spAutoFit/>
          </a:bodyPr>
          <a:lstStyle/>
          <a:p>
            <a:r>
              <a:rPr lang="en-US" sz="2400" b="1" dirty="0" smtClean="0">
                <a:solidFill>
                  <a:srgbClr val="000090"/>
                </a:solidFill>
              </a:rPr>
              <a:t>JINR Cloud</a:t>
            </a:r>
          </a:p>
          <a:p>
            <a:r>
              <a:rPr lang="en-US" sz="1600" dirty="0" smtClean="0">
                <a:solidFill>
                  <a:srgbClr val="000090"/>
                </a:solidFill>
              </a:rPr>
              <a:t>One </a:t>
            </a:r>
            <a:r>
              <a:rPr lang="en-US" sz="1600" dirty="0">
                <a:solidFill>
                  <a:srgbClr val="000090"/>
                </a:solidFill>
              </a:rPr>
              <a:t>of the most important trends in the cloud technologies is the development of method of integrating various cloud </a:t>
            </a:r>
            <a:r>
              <a:rPr lang="en-US" sz="1600" dirty="0" smtClean="0">
                <a:solidFill>
                  <a:srgbClr val="000090"/>
                </a:solidFill>
              </a:rPr>
              <a:t>infrastructures. </a:t>
            </a:r>
          </a:p>
          <a:p>
            <a:r>
              <a:rPr lang="en-US" sz="1600" dirty="0" smtClean="0">
                <a:solidFill>
                  <a:srgbClr val="000090"/>
                </a:solidFill>
              </a:rPr>
              <a:t>In </a:t>
            </a:r>
            <a:r>
              <a:rPr lang="en-US" sz="1600" dirty="0">
                <a:solidFill>
                  <a:srgbClr val="000090"/>
                </a:solidFill>
              </a:rPr>
              <a:t>order to join the cloud resources of partner organizations from JINR Member State for solving common tasks as well as to distribute a peak load across them, a cloud bursting driver has been designed by the JINR cloud team. It allows one to integrate the JINR cloud with the partner clouds either OpenNebula-based one </a:t>
            </a:r>
            <a:r>
              <a:rPr lang="en-US" sz="1600" dirty="0" smtClean="0">
                <a:solidFill>
                  <a:srgbClr val="000090"/>
                </a:solidFill>
              </a:rPr>
              <a:t>or </a:t>
            </a:r>
            <a:r>
              <a:rPr lang="en-US" sz="1600" dirty="0">
                <a:solidFill>
                  <a:srgbClr val="000090"/>
                </a:solidFill>
              </a:rPr>
              <a:t>any other cloud platform which supports Open Cloud Computing Interface (OCCI). </a:t>
            </a:r>
          </a:p>
        </p:txBody>
      </p:sp>
    </p:spTree>
    <p:extLst>
      <p:ext uri="{BB962C8B-B14F-4D97-AF65-F5344CB8AC3E}">
        <p14:creationId xmlns:p14="http://schemas.microsoft.com/office/powerpoint/2010/main" val="220302523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p:cNvSpPr txBox="1">
            <a:spLocks/>
          </p:cNvSpPr>
          <p:nvPr/>
        </p:nvSpPr>
        <p:spPr>
          <a:xfrm>
            <a:off x="2411760" y="8552"/>
            <a:ext cx="5007882" cy="598294"/>
          </a:xfrm>
          <a:prstGeom prst="rect">
            <a:avLst/>
          </a:prstGeom>
          <a:noFill/>
        </p:spPr>
        <p:txBody>
          <a:bodyPr/>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US" sz="2800" b="1" dirty="0" smtClean="0">
                <a:solidFill>
                  <a:srgbClr val="000090"/>
                </a:solidFill>
              </a:rPr>
              <a:t>Booster &amp; </a:t>
            </a:r>
            <a:r>
              <a:rPr lang="en-US" sz="2800" b="1" dirty="0" err="1" smtClean="0">
                <a:solidFill>
                  <a:srgbClr val="000090"/>
                </a:solidFill>
              </a:rPr>
              <a:t>Nuclotron</a:t>
            </a:r>
            <a:endParaRPr lang="en-US" sz="2800" b="1" dirty="0">
              <a:solidFill>
                <a:srgbClr val="000090"/>
              </a:solidFill>
            </a:endParaRPr>
          </a:p>
        </p:txBody>
      </p:sp>
      <p:sp>
        <p:nvSpPr>
          <p:cNvPr id="2" name="Rectangle 1"/>
          <p:cNvSpPr/>
          <p:nvPr/>
        </p:nvSpPr>
        <p:spPr>
          <a:xfrm>
            <a:off x="3635896" y="548680"/>
            <a:ext cx="5508104" cy="2677656"/>
          </a:xfrm>
          <a:prstGeom prst="rect">
            <a:avLst/>
          </a:prstGeom>
        </p:spPr>
        <p:txBody>
          <a:bodyPr wrap="square">
            <a:spAutoFit/>
          </a:bodyPr>
          <a:lstStyle/>
          <a:p>
            <a:r>
              <a:rPr lang="en-US" sz="1400" b="1" dirty="0" err="1" smtClean="0">
                <a:solidFill>
                  <a:srgbClr val="000090"/>
                </a:solidFill>
              </a:rPr>
              <a:t>Nuclotron</a:t>
            </a:r>
            <a:r>
              <a:rPr lang="en-US" sz="1400" dirty="0">
                <a:solidFill>
                  <a:srgbClr val="000090"/>
                </a:solidFill>
              </a:rPr>
              <a:t> </a:t>
            </a:r>
            <a:r>
              <a:rPr lang="en-US" sz="1400" dirty="0" smtClean="0">
                <a:solidFill>
                  <a:srgbClr val="000090"/>
                </a:solidFill>
              </a:rPr>
              <a:t>- SC synchrotron </a:t>
            </a:r>
            <a:r>
              <a:rPr lang="en-US" sz="1400" dirty="0">
                <a:solidFill>
                  <a:srgbClr val="000090"/>
                </a:solidFill>
              </a:rPr>
              <a:t>for acceleration of light and heavy </a:t>
            </a:r>
            <a:r>
              <a:rPr lang="en-US" sz="1400" dirty="0" smtClean="0">
                <a:solidFill>
                  <a:srgbClr val="000090"/>
                </a:solidFill>
              </a:rPr>
              <a:t>ions, allows to study </a:t>
            </a:r>
            <a:r>
              <a:rPr lang="en-US" sz="1400" dirty="0">
                <a:solidFill>
                  <a:srgbClr val="000090"/>
                </a:solidFill>
              </a:rPr>
              <a:t>of </a:t>
            </a:r>
            <a:r>
              <a:rPr lang="en-US" sz="1400" dirty="0" err="1">
                <a:solidFill>
                  <a:srgbClr val="000090"/>
                </a:solidFill>
              </a:rPr>
              <a:t>relativisric</a:t>
            </a:r>
            <a:r>
              <a:rPr lang="en-US" sz="1400" dirty="0">
                <a:solidFill>
                  <a:srgbClr val="000090"/>
                </a:solidFill>
              </a:rPr>
              <a:t> nuclear collisions at A=1-</a:t>
            </a:r>
            <a:r>
              <a:rPr lang="en-US" sz="1400" dirty="0" smtClean="0">
                <a:solidFill>
                  <a:srgbClr val="000090"/>
                </a:solidFill>
              </a:rPr>
              <a:t>197; </a:t>
            </a:r>
          </a:p>
          <a:p>
            <a:r>
              <a:rPr lang="en-US" sz="1400" dirty="0" smtClean="0">
                <a:solidFill>
                  <a:srgbClr val="000090"/>
                </a:solidFill>
              </a:rPr>
              <a:t>put in </a:t>
            </a:r>
            <a:r>
              <a:rPr lang="en-US" sz="1400" dirty="0">
                <a:solidFill>
                  <a:srgbClr val="000090"/>
                </a:solidFill>
              </a:rPr>
              <a:t>operation -</a:t>
            </a:r>
            <a:r>
              <a:rPr lang="en-US" sz="1400" dirty="0" smtClean="0">
                <a:solidFill>
                  <a:srgbClr val="000090"/>
                </a:solidFill>
              </a:rPr>
              <a:t> </a:t>
            </a:r>
            <a:r>
              <a:rPr lang="en-US" sz="1400" dirty="0">
                <a:solidFill>
                  <a:srgbClr val="000090"/>
                </a:solidFill>
              </a:rPr>
              <a:t>1993, (modernized in 2010-2015)</a:t>
            </a:r>
            <a:endParaRPr lang="en-US" sz="1400" dirty="0" smtClean="0">
              <a:solidFill>
                <a:srgbClr val="000090"/>
              </a:solidFill>
            </a:endParaRPr>
          </a:p>
          <a:p>
            <a:endParaRPr lang="en-US" sz="1400" dirty="0" smtClean="0">
              <a:solidFill>
                <a:srgbClr val="000090"/>
              </a:solidFill>
            </a:endParaRPr>
          </a:p>
          <a:p>
            <a:r>
              <a:rPr lang="en-US" sz="1400" dirty="0" smtClean="0">
                <a:solidFill>
                  <a:srgbClr val="000090"/>
                </a:solidFill>
              </a:rPr>
              <a:t>Available researches: </a:t>
            </a:r>
          </a:p>
          <a:p>
            <a:r>
              <a:rPr lang="en-US" sz="1400" b="1" dirty="0" smtClean="0">
                <a:solidFill>
                  <a:srgbClr val="000090"/>
                </a:solidFill>
              </a:rPr>
              <a:t>internal target </a:t>
            </a:r>
            <a:r>
              <a:rPr lang="en-US" sz="1400" dirty="0" smtClean="0">
                <a:solidFill>
                  <a:srgbClr val="000090"/>
                </a:solidFill>
              </a:rPr>
              <a:t>- polarization phenomena, study of few-body system, search for eta-</a:t>
            </a:r>
            <a:r>
              <a:rPr lang="en-US" sz="1400" dirty="0" err="1" smtClean="0">
                <a:solidFill>
                  <a:srgbClr val="000090"/>
                </a:solidFill>
              </a:rPr>
              <a:t>mesic</a:t>
            </a:r>
            <a:r>
              <a:rPr lang="en-US" sz="1400" dirty="0" smtClean="0">
                <a:solidFill>
                  <a:srgbClr val="000090"/>
                </a:solidFill>
              </a:rPr>
              <a:t> nuclei;</a:t>
            </a:r>
          </a:p>
          <a:p>
            <a:r>
              <a:rPr lang="en-US" sz="1400" b="1" dirty="0" smtClean="0">
                <a:solidFill>
                  <a:srgbClr val="000090"/>
                </a:solidFill>
              </a:rPr>
              <a:t>extracted beam area </a:t>
            </a:r>
            <a:r>
              <a:rPr lang="mr-IN" sz="1400" dirty="0" smtClean="0">
                <a:solidFill>
                  <a:srgbClr val="000090"/>
                </a:solidFill>
              </a:rPr>
              <a:t>–</a:t>
            </a:r>
            <a:r>
              <a:rPr lang="en-US" sz="1400" dirty="0" smtClean="0">
                <a:solidFill>
                  <a:srgbClr val="000090"/>
                </a:solidFill>
              </a:rPr>
              <a:t> search and investigation of phase transitions and critical phenomena of nuclear matter under extremely high baryonic density; search of </a:t>
            </a:r>
            <a:r>
              <a:rPr lang="en-US" sz="1400" dirty="0" err="1" smtClean="0">
                <a:solidFill>
                  <a:srgbClr val="000090"/>
                </a:solidFill>
              </a:rPr>
              <a:t>hypernuclei</a:t>
            </a:r>
            <a:r>
              <a:rPr lang="en-US" sz="1400" dirty="0" smtClean="0">
                <a:solidFill>
                  <a:srgbClr val="000090"/>
                </a:solidFill>
              </a:rPr>
              <a:t>, strangeness of nuclear matter; study of spin effects and polarization phenomena.</a:t>
            </a:r>
          </a:p>
        </p:txBody>
      </p:sp>
      <p:pic>
        <p:nvPicPr>
          <p:cNvPr id="57" name="Рисунок 10" descr="Nuclotron_tunnel_2010.jp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0893" y="620688"/>
            <a:ext cx="3472995" cy="262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Изображение 28"/>
          <p:cNvPicPr>
            <a:picLocks noChangeAspect="1"/>
          </p:cNvPicPr>
          <p:nvPr/>
        </p:nvPicPr>
        <p:blipFill rotWithShape="1">
          <a:blip r:embed="rId3">
            <a:extLst>
              <a:ext uri="{28A0092B-C50C-407E-A947-70E740481C1C}">
                <a14:useLocalDpi xmlns:a14="http://schemas.microsoft.com/office/drawing/2010/main" val="0"/>
              </a:ext>
            </a:extLst>
          </a:blip>
          <a:srcRect r="9290"/>
          <a:stretch/>
        </p:blipFill>
        <p:spPr bwMode="auto">
          <a:xfrm>
            <a:off x="5678988" y="3068960"/>
            <a:ext cx="3465012" cy="23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010627" y="5155490"/>
            <a:ext cx="2121093" cy="307777"/>
          </a:xfrm>
          <a:prstGeom prst="rect">
            <a:avLst/>
          </a:prstGeom>
          <a:noFill/>
        </p:spPr>
        <p:txBody>
          <a:bodyPr wrap="none" rtlCol="0">
            <a:spAutoFit/>
          </a:bodyPr>
          <a:lstStyle/>
          <a:p>
            <a:r>
              <a:rPr lang="ru-RU" sz="1400" dirty="0" smtClean="0">
                <a:solidFill>
                  <a:srgbClr val="FFFFFF"/>
                </a:solidFill>
              </a:rPr>
              <a:t>3</a:t>
            </a:r>
            <a:r>
              <a:rPr lang="en-US" sz="1400" dirty="0" smtClean="0">
                <a:solidFill>
                  <a:srgbClr val="FFFFFF"/>
                </a:solidFill>
              </a:rPr>
              <a:t>D model of the Booster</a:t>
            </a:r>
            <a:endParaRPr lang="en-US" sz="1400" dirty="0">
              <a:solidFill>
                <a:srgbClr val="FFFFFF"/>
              </a:solidFill>
            </a:endParaRPr>
          </a:p>
        </p:txBody>
      </p:sp>
      <p:sp>
        <p:nvSpPr>
          <p:cNvPr id="8" name="TextBox 7"/>
          <p:cNvSpPr txBox="1"/>
          <p:nvPr/>
        </p:nvSpPr>
        <p:spPr>
          <a:xfrm>
            <a:off x="90893" y="2924944"/>
            <a:ext cx="953043" cy="307777"/>
          </a:xfrm>
          <a:prstGeom prst="rect">
            <a:avLst/>
          </a:prstGeom>
          <a:noFill/>
        </p:spPr>
        <p:txBody>
          <a:bodyPr wrap="none" rtlCol="0">
            <a:spAutoFit/>
          </a:bodyPr>
          <a:lstStyle/>
          <a:p>
            <a:r>
              <a:rPr lang="en-US" sz="1400" dirty="0" err="1" smtClean="0">
                <a:solidFill>
                  <a:srgbClr val="FFFFFF"/>
                </a:solidFill>
              </a:rPr>
              <a:t>Nuclotron</a:t>
            </a:r>
            <a:endParaRPr lang="en-US" sz="1400" dirty="0">
              <a:solidFill>
                <a:srgbClr val="FFFFFF"/>
              </a:solidFill>
            </a:endParaRPr>
          </a:p>
        </p:txBody>
      </p:sp>
      <p:sp>
        <p:nvSpPr>
          <p:cNvPr id="9" name="Rectangle 8"/>
          <p:cNvSpPr/>
          <p:nvPr/>
        </p:nvSpPr>
        <p:spPr>
          <a:xfrm>
            <a:off x="5471592" y="5445224"/>
            <a:ext cx="3672408" cy="1600438"/>
          </a:xfrm>
          <a:prstGeom prst="rect">
            <a:avLst/>
          </a:prstGeom>
        </p:spPr>
        <p:txBody>
          <a:bodyPr wrap="square">
            <a:spAutoFit/>
          </a:bodyPr>
          <a:lstStyle/>
          <a:p>
            <a:r>
              <a:rPr lang="en-US" sz="1400" b="1" dirty="0" smtClean="0">
                <a:solidFill>
                  <a:srgbClr val="000090"/>
                </a:solidFill>
              </a:rPr>
              <a:t>Booster</a:t>
            </a:r>
            <a:r>
              <a:rPr lang="en-US" sz="1400" dirty="0" smtClean="0">
                <a:solidFill>
                  <a:srgbClr val="000090"/>
                </a:solidFill>
              </a:rPr>
              <a:t>- SC synchrotron for acceleration of </a:t>
            </a:r>
          </a:p>
          <a:p>
            <a:r>
              <a:rPr lang="en-US" sz="1400" dirty="0" smtClean="0">
                <a:solidFill>
                  <a:srgbClr val="000090"/>
                </a:solidFill>
              </a:rPr>
              <a:t>Light and heavy ions; </a:t>
            </a:r>
            <a:r>
              <a:rPr lang="en-US" sz="1400" dirty="0">
                <a:solidFill>
                  <a:srgbClr val="000090"/>
                </a:solidFill>
              </a:rPr>
              <a:t>i</a:t>
            </a:r>
            <a:r>
              <a:rPr lang="en-US" sz="1400" dirty="0" smtClean="0">
                <a:solidFill>
                  <a:srgbClr val="000090"/>
                </a:solidFill>
              </a:rPr>
              <a:t>s under construction; </a:t>
            </a:r>
          </a:p>
          <a:p>
            <a:r>
              <a:rPr lang="en-US" sz="1400" dirty="0" smtClean="0">
                <a:solidFill>
                  <a:srgbClr val="000090"/>
                </a:solidFill>
              </a:rPr>
              <a:t>start operation in 2019.</a:t>
            </a:r>
            <a:r>
              <a:rPr lang="ru-RU" sz="1400" dirty="0" smtClean="0">
                <a:solidFill>
                  <a:srgbClr val="000090"/>
                </a:solidFill>
              </a:rPr>
              <a:t> </a:t>
            </a:r>
            <a:endParaRPr lang="en-US" sz="1400" dirty="0" smtClean="0">
              <a:solidFill>
                <a:srgbClr val="000090"/>
              </a:solidFill>
            </a:endParaRPr>
          </a:p>
          <a:p>
            <a:r>
              <a:rPr lang="en-US" sz="1400" dirty="0" smtClean="0">
                <a:solidFill>
                  <a:srgbClr val="000090"/>
                </a:solidFill>
              </a:rPr>
              <a:t>Available researches: applied researches in medicine, radiobiology, microelectronic damages, materials</a:t>
            </a:r>
            <a:r>
              <a:rPr lang="ru-RU" sz="1400" dirty="0" smtClean="0">
                <a:solidFill>
                  <a:srgbClr val="000090"/>
                </a:solidFill>
              </a:rPr>
              <a:t> </a:t>
            </a:r>
            <a:r>
              <a:rPr lang="en-US" sz="1400" dirty="0" smtClean="0">
                <a:solidFill>
                  <a:srgbClr val="000090"/>
                </a:solidFill>
              </a:rPr>
              <a:t>science</a:t>
            </a:r>
          </a:p>
          <a:p>
            <a:endParaRPr lang="en-US" sz="1400" dirty="0">
              <a:solidFill>
                <a:srgbClr val="000090"/>
              </a:solidFill>
            </a:endParaRPr>
          </a:p>
        </p:txBody>
      </p:sp>
      <p:graphicFrame>
        <p:nvGraphicFramePr>
          <p:cNvPr id="10" name="Таблица 7"/>
          <p:cNvGraphicFramePr>
            <a:graphicFrameLocks noGrp="1"/>
          </p:cNvGraphicFramePr>
          <p:nvPr>
            <p:extLst>
              <p:ext uri="{D42A27DB-BD31-4B8C-83A1-F6EECF244321}">
                <p14:modId xmlns:p14="http://schemas.microsoft.com/office/powerpoint/2010/main" val="1684688643"/>
              </p:ext>
            </p:extLst>
          </p:nvPr>
        </p:nvGraphicFramePr>
        <p:xfrm>
          <a:off x="395536" y="3356992"/>
          <a:ext cx="4752528" cy="3321964"/>
        </p:xfrm>
        <a:graphic>
          <a:graphicData uri="http://schemas.openxmlformats.org/drawingml/2006/table">
            <a:tbl>
              <a:tblPr>
                <a:tableStyleId>{5C22544A-7EE6-4342-B048-85BDC9FD1C3A}</a:tableStyleId>
              </a:tblPr>
              <a:tblGrid>
                <a:gridCol w="2088232"/>
                <a:gridCol w="1224136"/>
                <a:gridCol w="1440160"/>
              </a:tblGrid>
              <a:tr h="216024">
                <a:tc>
                  <a:txBody>
                    <a:bodyPr/>
                    <a:lstStyle/>
                    <a:p>
                      <a:pPr algn="ctr">
                        <a:spcAft>
                          <a:spcPts val="0"/>
                        </a:spcAft>
                      </a:pPr>
                      <a:r>
                        <a:rPr lang="en-US" sz="1000" dirty="0">
                          <a:solidFill>
                            <a:srgbClr val="000090"/>
                          </a:solidFill>
                          <a:latin typeface="Arial" pitchFamily="34" charset="0"/>
                          <a:ea typeface="Times New Roman"/>
                          <a:cs typeface="Arial" pitchFamily="34" charset="0"/>
                        </a:rPr>
                        <a:t>Parameter</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b="1" dirty="0">
                          <a:solidFill>
                            <a:srgbClr val="000090"/>
                          </a:solidFill>
                          <a:latin typeface="Arial" pitchFamily="34" charset="0"/>
                          <a:ea typeface="Times New Roman"/>
                          <a:cs typeface="Arial" pitchFamily="34" charset="0"/>
                        </a:rPr>
                        <a:t>Booster</a:t>
                      </a:r>
                      <a:endParaRPr lang="ru-RU" sz="1000" b="1"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b="1" dirty="0">
                          <a:solidFill>
                            <a:srgbClr val="000090"/>
                          </a:solidFill>
                          <a:latin typeface="Arial" pitchFamily="34" charset="0"/>
                          <a:ea typeface="Times New Roman"/>
                          <a:cs typeface="Arial" pitchFamily="34" charset="0"/>
                        </a:rPr>
                        <a:t>Nuclotron</a:t>
                      </a:r>
                      <a:endParaRPr lang="ru-RU" sz="1000" b="1"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88640">
                <a:tc>
                  <a:txBody>
                    <a:bodyPr/>
                    <a:lstStyle/>
                    <a:p>
                      <a:pPr>
                        <a:spcAft>
                          <a:spcPts val="0"/>
                        </a:spcAft>
                      </a:pPr>
                      <a:r>
                        <a:rPr lang="en-US" sz="1000" dirty="0">
                          <a:solidFill>
                            <a:srgbClr val="000090"/>
                          </a:solidFill>
                          <a:latin typeface="Arial" pitchFamily="34" charset="0"/>
                          <a:ea typeface="Times New Roman"/>
                          <a:cs typeface="Arial" pitchFamily="34" charset="0"/>
                        </a:rPr>
                        <a:t>Type</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SC synchrotron</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SC synchrotron</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Particles</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ions A/Z</a:t>
                      </a:r>
                      <a:r>
                        <a:rPr lang="en-US" sz="1000">
                          <a:solidFill>
                            <a:srgbClr val="000090"/>
                          </a:solidFill>
                          <a:latin typeface="Arial" pitchFamily="34" charset="0"/>
                          <a:ea typeface="Times New Roman"/>
                          <a:cs typeface="Arial" pitchFamily="34" charset="0"/>
                          <a:sym typeface="Symbol"/>
                        </a:rPr>
                        <a:t></a:t>
                      </a:r>
                      <a:r>
                        <a:rPr lang="en-US" sz="1000">
                          <a:solidFill>
                            <a:srgbClr val="000090"/>
                          </a:solidFill>
                          <a:latin typeface="Arial" pitchFamily="34" charset="0"/>
                          <a:ea typeface="Times New Roman"/>
                          <a:cs typeface="Arial" pitchFamily="34" charset="0"/>
                        </a:rPr>
                        <a:t>3</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p</a:t>
                      </a:r>
                      <a:r>
                        <a:rPr lang="en-US" sz="1000">
                          <a:solidFill>
                            <a:srgbClr val="000090"/>
                          </a:solidFill>
                          <a:latin typeface="Arial" pitchFamily="34" charset="0"/>
                          <a:ea typeface="Times New Roman"/>
                          <a:cs typeface="Arial" pitchFamily="34" charset="0"/>
                          <a:sym typeface="Symbol"/>
                        </a:rPr>
                        <a:t></a:t>
                      </a:r>
                      <a:r>
                        <a:rPr lang="en-US" sz="1000">
                          <a:solidFill>
                            <a:srgbClr val="000090"/>
                          </a:solidFill>
                          <a:latin typeface="Arial" pitchFamily="34" charset="0"/>
                          <a:ea typeface="Times New Roman"/>
                          <a:cs typeface="Arial" pitchFamily="34" charset="0"/>
                        </a:rPr>
                        <a:t>, d</a:t>
                      </a:r>
                      <a:r>
                        <a:rPr lang="en-US" sz="1000">
                          <a:solidFill>
                            <a:srgbClr val="000090"/>
                          </a:solidFill>
                          <a:latin typeface="Arial" pitchFamily="34" charset="0"/>
                          <a:ea typeface="Times New Roman"/>
                          <a:cs typeface="Arial" pitchFamily="34" charset="0"/>
                          <a:sym typeface="Symbol"/>
                        </a:rPr>
                        <a:t></a:t>
                      </a:r>
                      <a:r>
                        <a:rPr lang="en-US" sz="1000">
                          <a:solidFill>
                            <a:srgbClr val="000090"/>
                          </a:solidFill>
                          <a:latin typeface="Arial" pitchFamily="34" charset="0"/>
                          <a:ea typeface="Times New Roman"/>
                          <a:cs typeface="Arial" pitchFamily="34" charset="0"/>
                        </a:rPr>
                        <a:t>, nuclei</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Injection energy, MeV/u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3.2</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p</a:t>
                      </a:r>
                      <a:r>
                        <a:rPr lang="en-US" sz="1000" dirty="0" smtClean="0">
                          <a:solidFill>
                            <a:srgbClr val="000090"/>
                          </a:solidFill>
                          <a:latin typeface="Arial" pitchFamily="34" charset="0"/>
                          <a:ea typeface="Times New Roman"/>
                          <a:cs typeface="Arial" pitchFamily="34" charset="0"/>
                          <a:sym typeface="Symbol"/>
                        </a:rPr>
                        <a:t>,</a:t>
                      </a:r>
                      <a:r>
                        <a:rPr lang="en-US" sz="1000" dirty="0" smtClean="0">
                          <a:solidFill>
                            <a:srgbClr val="000090"/>
                          </a:solidFill>
                          <a:latin typeface="Arial" pitchFamily="34" charset="0"/>
                          <a:ea typeface="Times New Roman"/>
                          <a:cs typeface="Arial" pitchFamily="34" charset="0"/>
                        </a:rPr>
                        <a:t> d</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 </a:t>
                      </a:r>
                      <a:r>
                        <a:rPr lang="en-US" sz="1000" dirty="0" smtClean="0">
                          <a:solidFill>
                            <a:srgbClr val="000090"/>
                          </a:solidFill>
                          <a:latin typeface="Arial" pitchFamily="34" charset="0"/>
                          <a:ea typeface="Times New Roman"/>
                          <a:cs typeface="Arial" pitchFamily="34" charset="0"/>
                        </a:rPr>
                        <a:t>5</a:t>
                      </a:r>
                      <a:endParaRPr lang="en-US" sz="1000" dirty="0">
                        <a:solidFill>
                          <a:srgbClr val="000090"/>
                        </a:solidFill>
                        <a:latin typeface="Arial" pitchFamily="34" charset="0"/>
                        <a:ea typeface="Times New Roman"/>
                        <a:cs typeface="Arial" pitchFamily="34" charset="0"/>
                      </a:endParaRPr>
                    </a:p>
                    <a:p>
                      <a:pPr algn="ctr">
                        <a:spcAft>
                          <a:spcPts val="0"/>
                        </a:spcAft>
                      </a:pPr>
                      <a:r>
                        <a:rPr lang="en-US" sz="1000" dirty="0" smtClean="0">
                          <a:solidFill>
                            <a:srgbClr val="000090"/>
                          </a:solidFill>
                          <a:latin typeface="Arial" pitchFamily="34" charset="0"/>
                          <a:ea typeface="Times New Roman"/>
                          <a:cs typeface="Arial" pitchFamily="34" charset="0"/>
                        </a:rPr>
                        <a:t>gold </a:t>
                      </a:r>
                      <a:r>
                        <a:rPr lang="en-US" sz="1000" dirty="0">
                          <a:solidFill>
                            <a:srgbClr val="000090"/>
                          </a:solidFill>
                          <a:latin typeface="Arial" pitchFamily="34" charset="0"/>
                          <a:ea typeface="Times New Roman"/>
                          <a:cs typeface="Arial" pitchFamily="34" charset="0"/>
                        </a:rPr>
                        <a:t>nuclei – </a:t>
                      </a:r>
                      <a:r>
                        <a:rPr lang="en-US" sz="1000" dirty="0" smtClean="0">
                          <a:solidFill>
                            <a:srgbClr val="000090"/>
                          </a:solidFill>
                          <a:latin typeface="Arial" pitchFamily="34" charset="0"/>
                          <a:ea typeface="Times New Roman"/>
                          <a:cs typeface="Arial" pitchFamily="34" charset="0"/>
                        </a:rPr>
                        <a:t>570</a:t>
                      </a:r>
                      <a:r>
                        <a:rPr lang="en-US" sz="1000" dirty="0" smtClean="0">
                          <a:solidFill>
                            <a:srgbClr val="000090"/>
                          </a:solidFill>
                          <a:latin typeface="Arial" pitchFamily="34" charset="0"/>
                          <a:ea typeface="Times New Roman"/>
                          <a:cs typeface="Arial" pitchFamily="34" charset="0"/>
                          <a:sym typeface="Symbol"/>
                        </a:rPr>
                        <a:t></a:t>
                      </a:r>
                      <a:r>
                        <a:rPr lang="en-US" sz="1000" dirty="0" smtClean="0">
                          <a:solidFill>
                            <a:srgbClr val="000090"/>
                          </a:solidFill>
                          <a:latin typeface="Arial" pitchFamily="34" charset="0"/>
                          <a:ea typeface="Times New Roman"/>
                          <a:cs typeface="Arial" pitchFamily="34" charset="0"/>
                        </a:rPr>
                        <a:t>685 </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Maximum energy, </a:t>
                      </a:r>
                      <a:r>
                        <a:rPr lang="en-US" sz="1000" dirty="0" err="1">
                          <a:solidFill>
                            <a:srgbClr val="000090"/>
                          </a:solidFill>
                          <a:latin typeface="Arial" pitchFamily="34" charset="0"/>
                          <a:ea typeface="Times New Roman"/>
                          <a:cs typeface="Arial" pitchFamily="34" charset="0"/>
                        </a:rPr>
                        <a:t>GeV</a:t>
                      </a:r>
                      <a:r>
                        <a:rPr lang="en-US" sz="1000" dirty="0">
                          <a:solidFill>
                            <a:srgbClr val="000090"/>
                          </a:solidFill>
                          <a:latin typeface="Arial" pitchFamily="34" charset="0"/>
                          <a:ea typeface="Times New Roman"/>
                          <a:cs typeface="Arial" pitchFamily="34" charset="0"/>
                        </a:rPr>
                        <a:t>/u</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0.6</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p</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- 12.07</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d</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- 5.62</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gold nuclei – 4.38</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a:solidFill>
                            <a:srgbClr val="000090"/>
                          </a:solidFill>
                          <a:latin typeface="Arial" pitchFamily="34" charset="0"/>
                          <a:ea typeface="Times New Roman"/>
                          <a:cs typeface="Arial" pitchFamily="34" charset="0"/>
                        </a:rPr>
                        <a:t>Magnetic rigidity, T·m</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1.6 </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25.0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25 </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43.25</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16024">
                <a:tc>
                  <a:txBody>
                    <a:bodyPr/>
                    <a:lstStyle/>
                    <a:p>
                      <a:pPr>
                        <a:spcAft>
                          <a:spcPts val="0"/>
                        </a:spcAft>
                      </a:pPr>
                      <a:r>
                        <a:rPr lang="en-US" sz="1000" dirty="0">
                          <a:solidFill>
                            <a:srgbClr val="000090"/>
                          </a:solidFill>
                          <a:latin typeface="Arial" pitchFamily="34" charset="0"/>
                          <a:ea typeface="Times New Roman"/>
                          <a:cs typeface="Arial" pitchFamily="34" charset="0"/>
                        </a:rPr>
                        <a:t>Circumference, m</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210.96</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251.52</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dirty="0">
                          <a:solidFill>
                            <a:srgbClr val="000090"/>
                          </a:solidFill>
                          <a:latin typeface="Arial" pitchFamily="34" charset="0"/>
                          <a:ea typeface="Times New Roman"/>
                          <a:cs typeface="Arial" pitchFamily="34" charset="0"/>
                        </a:rPr>
                        <a:t>Cycle duration for collider mode, s</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4.02 (active);</a:t>
                      </a:r>
                      <a:endParaRPr lang="ru-RU" sz="1000">
                        <a:solidFill>
                          <a:srgbClr val="000090"/>
                        </a:solidFill>
                        <a:latin typeface="Arial" pitchFamily="34" charset="0"/>
                        <a:ea typeface="Times New Roman"/>
                        <a:cs typeface="Arial" pitchFamily="34" charset="0"/>
                      </a:endParaRPr>
                    </a:p>
                    <a:p>
                      <a:pPr algn="ctr">
                        <a:spcAft>
                          <a:spcPts val="0"/>
                        </a:spcAft>
                      </a:pPr>
                      <a:r>
                        <a:rPr lang="en-US" sz="1000">
                          <a:solidFill>
                            <a:srgbClr val="000090"/>
                          </a:solidFill>
                          <a:latin typeface="Arial" pitchFamily="34" charset="0"/>
                          <a:ea typeface="Times New Roman"/>
                          <a:cs typeface="Arial" pitchFamily="34" charset="0"/>
                        </a:rPr>
                        <a:t>5 (total)</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1.5 </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4.2 (active);</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5 (total)</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dirty="0">
                          <a:solidFill>
                            <a:srgbClr val="000090"/>
                          </a:solidFill>
                          <a:latin typeface="Arial" pitchFamily="34" charset="0"/>
                          <a:ea typeface="Times New Roman"/>
                          <a:cs typeface="Arial" pitchFamily="34" charset="0"/>
                        </a:rPr>
                        <a:t>Vacuum, </a:t>
                      </a:r>
                      <a:r>
                        <a:rPr lang="en-US" sz="1000" dirty="0" err="1">
                          <a:solidFill>
                            <a:srgbClr val="000090"/>
                          </a:solidFill>
                          <a:latin typeface="Arial" pitchFamily="34" charset="0"/>
                          <a:ea typeface="Times New Roman"/>
                          <a:cs typeface="Arial" pitchFamily="34" charset="0"/>
                        </a:rPr>
                        <a:t>Torr</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10</a:t>
                      </a:r>
                      <a:r>
                        <a:rPr lang="en-US" sz="1000" baseline="30000" dirty="0">
                          <a:solidFill>
                            <a:srgbClr val="000090"/>
                          </a:solidFill>
                          <a:latin typeface="Arial" pitchFamily="34" charset="0"/>
                          <a:ea typeface="Times New Roman"/>
                          <a:cs typeface="Arial" pitchFamily="34" charset="0"/>
                        </a:rPr>
                        <a:t>-11</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10</a:t>
                      </a:r>
                      <a:r>
                        <a:rPr lang="en-US" sz="1000" baseline="30000" dirty="0">
                          <a:solidFill>
                            <a:srgbClr val="000090"/>
                          </a:solidFill>
                          <a:latin typeface="Arial" pitchFamily="34" charset="0"/>
                          <a:ea typeface="Times New Roman"/>
                          <a:cs typeface="Arial" pitchFamily="34" charset="0"/>
                        </a:rPr>
                        <a:t>-9</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a:solidFill>
                            <a:srgbClr val="000090"/>
                          </a:solidFill>
                          <a:latin typeface="Arial" pitchFamily="34" charset="0"/>
                          <a:ea typeface="Times New Roman"/>
                          <a:cs typeface="Arial" pitchFamily="34" charset="0"/>
                        </a:rPr>
                        <a:t>Au</a:t>
                      </a:r>
                      <a:r>
                        <a:rPr lang="en-US" sz="1000" baseline="30000">
                          <a:solidFill>
                            <a:srgbClr val="000090"/>
                          </a:solidFill>
                          <a:latin typeface="Arial" pitchFamily="34" charset="0"/>
                          <a:ea typeface="Times New Roman"/>
                          <a:cs typeface="Arial" pitchFamily="34" charset="0"/>
                        </a:rPr>
                        <a:t> </a:t>
                      </a:r>
                      <a:r>
                        <a:rPr lang="en-US" sz="1000">
                          <a:solidFill>
                            <a:srgbClr val="000090"/>
                          </a:solidFill>
                          <a:latin typeface="Arial" pitchFamily="34" charset="0"/>
                          <a:ea typeface="Times New Roman"/>
                          <a:cs typeface="Arial" pitchFamily="34" charset="0"/>
                        </a:rPr>
                        <a:t>Beam intensity, ions/ pulse</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smtClean="0">
                          <a:solidFill>
                            <a:srgbClr val="000090"/>
                          </a:solidFill>
                          <a:latin typeface="Arial" pitchFamily="34" charset="0"/>
                          <a:ea typeface="Times New Roman"/>
                          <a:cs typeface="Arial" pitchFamily="34" charset="0"/>
                        </a:rPr>
                        <a:t>1.5</a:t>
                      </a:r>
                      <a:r>
                        <a:rPr lang="en-US" sz="1000" dirty="0" smtClean="0">
                          <a:solidFill>
                            <a:srgbClr val="000090"/>
                          </a:solidFill>
                          <a:latin typeface="Arial" pitchFamily="34" charset="0"/>
                          <a:ea typeface="Times New Roman"/>
                          <a:cs typeface="Arial" pitchFamily="34" charset="0"/>
                          <a:sym typeface="Symbol"/>
                        </a:rPr>
                        <a:t></a:t>
                      </a:r>
                      <a:r>
                        <a:rPr lang="en-US" sz="1000" dirty="0" smtClean="0">
                          <a:solidFill>
                            <a:srgbClr val="000090"/>
                          </a:solidFill>
                          <a:latin typeface="Arial" pitchFamily="34" charset="0"/>
                          <a:ea typeface="Times New Roman"/>
                          <a:cs typeface="Arial" pitchFamily="34" charset="0"/>
                        </a:rPr>
                        <a:t>10</a:t>
                      </a:r>
                      <a:r>
                        <a:rPr lang="en-US" sz="1000" baseline="30000" dirty="0" smtClean="0">
                          <a:solidFill>
                            <a:srgbClr val="000090"/>
                          </a:solidFill>
                          <a:latin typeface="Arial" pitchFamily="34" charset="0"/>
                          <a:ea typeface="Times New Roman"/>
                          <a:cs typeface="Arial" pitchFamily="34" charset="0"/>
                        </a:rPr>
                        <a:t>9</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1</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10</a:t>
                      </a:r>
                      <a:r>
                        <a:rPr lang="en-US" sz="1000" baseline="30000" dirty="0">
                          <a:solidFill>
                            <a:srgbClr val="000090"/>
                          </a:solidFill>
                          <a:latin typeface="Arial" pitchFamily="34" charset="0"/>
                          <a:ea typeface="Times New Roman"/>
                          <a:cs typeface="Arial" pitchFamily="34" charset="0"/>
                        </a:rPr>
                        <a:t>9</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ru-RU" sz="1000">
                          <a:solidFill>
                            <a:srgbClr val="000090"/>
                          </a:solidFill>
                          <a:latin typeface="Arial" pitchFamily="34" charset="0"/>
                          <a:ea typeface="Times New Roman"/>
                          <a:cs typeface="Arial" pitchFamily="34" charset="0"/>
                        </a:rPr>
                        <a:t>Transition energy</a:t>
                      </a:r>
                      <a:r>
                        <a:rPr lang="en-US" sz="1000">
                          <a:solidFill>
                            <a:srgbClr val="000090"/>
                          </a:solidFill>
                          <a:latin typeface="Arial" pitchFamily="34" charset="0"/>
                          <a:ea typeface="Times New Roman"/>
                          <a:cs typeface="Arial" pitchFamily="34" charset="0"/>
                        </a:rPr>
                        <a:t>, </a:t>
                      </a:r>
                      <a:r>
                        <a:rPr lang="ru-RU" sz="1000">
                          <a:solidFill>
                            <a:srgbClr val="000090"/>
                          </a:solidFill>
                          <a:latin typeface="Arial" pitchFamily="34" charset="0"/>
                          <a:ea typeface="Times New Roman"/>
                          <a:cs typeface="Arial" pitchFamily="34" charset="0"/>
                        </a:rPr>
                        <a:t>GeV/u</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3.25</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7.0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a:solidFill>
                            <a:srgbClr val="000090"/>
                          </a:solidFill>
                          <a:latin typeface="Arial" pitchFamily="34" charset="0"/>
                          <a:ea typeface="Times New Roman"/>
                          <a:cs typeface="Arial" pitchFamily="34" charset="0"/>
                        </a:rPr>
                        <a:t>RF range, MHz</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ru-RU" sz="1000">
                          <a:solidFill>
                            <a:srgbClr val="000090"/>
                          </a:solidFill>
                          <a:latin typeface="Arial" pitchFamily="34" charset="0"/>
                          <a:ea typeface="Times New Roman"/>
                          <a:cs typeface="Arial" pitchFamily="34" charset="0"/>
                        </a:rPr>
                        <a:t>0.5 – 2.</a:t>
                      </a:r>
                      <a:r>
                        <a:rPr lang="en-US" sz="1000">
                          <a:solidFill>
                            <a:srgbClr val="000090"/>
                          </a:solidFill>
                          <a:latin typeface="Arial" pitchFamily="34" charset="0"/>
                          <a:ea typeface="Times New Roman"/>
                          <a:cs typeface="Arial" pitchFamily="34" charset="0"/>
                        </a:rPr>
                        <a:t>53</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0.6</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6.9 (p</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 d</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a:t>
                      </a:r>
                      <a:endParaRPr lang="ru-RU" sz="1000" dirty="0">
                        <a:solidFill>
                          <a:srgbClr val="000090"/>
                        </a:solidFill>
                        <a:latin typeface="Arial" pitchFamily="34" charset="0"/>
                        <a:ea typeface="Times New Roman"/>
                        <a:cs typeface="Arial" pitchFamily="34" charset="0"/>
                      </a:endParaRPr>
                    </a:p>
                    <a:p>
                      <a:pPr algn="ctr">
                        <a:spcAft>
                          <a:spcPts val="0"/>
                        </a:spcAft>
                      </a:pPr>
                      <a:r>
                        <a:rPr lang="en-US" sz="1000" dirty="0">
                          <a:solidFill>
                            <a:srgbClr val="000090"/>
                          </a:solidFill>
                          <a:latin typeface="Arial" pitchFamily="34" charset="0"/>
                          <a:ea typeface="Times New Roman"/>
                          <a:cs typeface="Arial" pitchFamily="34" charset="0"/>
                        </a:rPr>
                        <a:t>0.947</a:t>
                      </a:r>
                      <a:r>
                        <a:rPr lang="en-US" sz="1000" dirty="0">
                          <a:solidFill>
                            <a:srgbClr val="000090"/>
                          </a:solidFill>
                          <a:latin typeface="Arial" pitchFamily="34" charset="0"/>
                          <a:ea typeface="Times New Roman"/>
                          <a:cs typeface="Arial" pitchFamily="34" charset="0"/>
                          <a:sym typeface="Symbol"/>
                        </a:rPr>
                        <a:t></a:t>
                      </a:r>
                      <a:r>
                        <a:rPr lang="en-US" sz="1000" dirty="0">
                          <a:solidFill>
                            <a:srgbClr val="000090"/>
                          </a:solidFill>
                          <a:latin typeface="Arial" pitchFamily="34" charset="0"/>
                          <a:ea typeface="Times New Roman"/>
                          <a:cs typeface="Arial" pitchFamily="34" charset="0"/>
                        </a:rPr>
                        <a:t>1.147 (nuclei)</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4407">
                <a:tc>
                  <a:txBody>
                    <a:bodyPr/>
                    <a:lstStyle/>
                    <a:p>
                      <a:pPr>
                        <a:spcAft>
                          <a:spcPts val="0"/>
                        </a:spcAft>
                      </a:pPr>
                      <a:r>
                        <a:rPr lang="en-US" sz="1000" dirty="0">
                          <a:solidFill>
                            <a:srgbClr val="000090"/>
                          </a:solidFill>
                          <a:latin typeface="Arial" pitchFamily="34" charset="0"/>
                          <a:ea typeface="Times New Roman"/>
                          <a:cs typeface="Arial" pitchFamily="34" charset="0"/>
                        </a:rPr>
                        <a:t>Spill duration of slow extraction, s</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a:solidFill>
                            <a:srgbClr val="000090"/>
                          </a:solidFill>
                          <a:latin typeface="Arial" pitchFamily="34" charset="0"/>
                          <a:ea typeface="Times New Roman"/>
                          <a:cs typeface="Arial" pitchFamily="34" charset="0"/>
                        </a:rPr>
                        <a:t>up to 10</a:t>
                      </a:r>
                      <a:endParaRPr lang="ru-RU" sz="100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spcAft>
                          <a:spcPts val="0"/>
                        </a:spcAft>
                      </a:pPr>
                      <a:r>
                        <a:rPr lang="en-US" sz="1000" dirty="0">
                          <a:solidFill>
                            <a:srgbClr val="000090"/>
                          </a:solidFill>
                          <a:latin typeface="Arial" pitchFamily="34" charset="0"/>
                          <a:ea typeface="Times New Roman"/>
                          <a:cs typeface="Arial" pitchFamily="34" charset="0"/>
                        </a:rPr>
                        <a:t>up to 10</a:t>
                      </a:r>
                      <a:endParaRPr lang="ru-RU" sz="1000" dirty="0">
                        <a:solidFill>
                          <a:srgbClr val="000090"/>
                        </a:solidFill>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Tree>
    <p:extLst>
      <p:ext uri="{BB962C8B-B14F-4D97-AF65-F5344CB8AC3E}">
        <p14:creationId xmlns:p14="http://schemas.microsoft.com/office/powerpoint/2010/main" val="12923772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b="18259"/>
          <a:stretch/>
        </p:blipFill>
        <p:spPr>
          <a:xfrm>
            <a:off x="5076056" y="116632"/>
            <a:ext cx="3960422" cy="31568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179512" y="622429"/>
            <a:ext cx="4680520" cy="1815882"/>
          </a:xfrm>
          <a:prstGeom prst="rect">
            <a:avLst/>
          </a:prstGeom>
          <a:noFill/>
        </p:spPr>
        <p:txBody>
          <a:bodyPr wrap="square" rtlCol="0">
            <a:spAutoFit/>
          </a:bodyPr>
          <a:lstStyle/>
          <a:p>
            <a:r>
              <a:rPr lang="en-US" sz="1600" dirty="0">
                <a:solidFill>
                  <a:srgbClr val="000090"/>
                </a:solidFill>
              </a:rPr>
              <a:t>The monitoring system of the </a:t>
            </a:r>
            <a:r>
              <a:rPr lang="en-US" sz="1600" dirty="0" err="1">
                <a:solidFill>
                  <a:srgbClr val="000090"/>
                </a:solidFill>
              </a:rPr>
              <a:t>JINR</a:t>
            </a:r>
            <a:r>
              <a:rPr lang="en-US" sz="1600" dirty="0">
                <a:solidFill>
                  <a:srgbClr val="000090"/>
                </a:solidFill>
              </a:rPr>
              <a:t> Computing Complex has been developed and put into exploitation. </a:t>
            </a:r>
          </a:p>
          <a:p>
            <a:r>
              <a:rPr lang="en-US" sz="1600" dirty="0">
                <a:solidFill>
                  <a:srgbClr val="000090"/>
                </a:solidFill>
              </a:rPr>
              <a:t>System allows one, in a real time mode, to observe the whole computing complex state and send the system alerts to users via e-mail, </a:t>
            </a:r>
            <a:r>
              <a:rPr lang="en-US" sz="1600" dirty="0" err="1">
                <a:solidFill>
                  <a:srgbClr val="000090"/>
                </a:solidFill>
              </a:rPr>
              <a:t>sms</a:t>
            </a:r>
            <a:r>
              <a:rPr lang="en-US" sz="1600" dirty="0">
                <a:solidFill>
                  <a:srgbClr val="000090"/>
                </a:solidFill>
              </a:rPr>
              <a:t>, etc. </a:t>
            </a:r>
          </a:p>
        </p:txBody>
      </p:sp>
      <p:sp>
        <p:nvSpPr>
          <p:cNvPr id="7" name="Прямоугольник 6"/>
          <p:cNvSpPr/>
          <p:nvPr/>
        </p:nvSpPr>
        <p:spPr>
          <a:xfrm>
            <a:off x="251520" y="2422629"/>
            <a:ext cx="4572000" cy="646331"/>
          </a:xfrm>
          <a:prstGeom prst="rect">
            <a:avLst/>
          </a:prstGeom>
        </p:spPr>
        <p:txBody>
          <a:bodyPr>
            <a:spAutoFit/>
          </a:bodyPr>
          <a:lstStyle/>
          <a:p>
            <a:r>
              <a:rPr lang="en-US" b="1" dirty="0" smtClean="0">
                <a:solidFill>
                  <a:srgbClr val="000090"/>
                </a:solidFill>
              </a:rPr>
              <a:t>690 elements are under observation</a:t>
            </a:r>
          </a:p>
          <a:p>
            <a:r>
              <a:rPr lang="en-US" b="1" dirty="0" smtClean="0">
                <a:solidFill>
                  <a:srgbClr val="000090"/>
                </a:solidFill>
              </a:rPr>
              <a:t>3497  checks in real time</a:t>
            </a:r>
            <a:endParaRPr lang="en-US" b="1" dirty="0">
              <a:solidFill>
                <a:srgbClr val="000090"/>
              </a:solidFill>
            </a:endParaRPr>
          </a:p>
        </p:txBody>
      </p:sp>
      <p:sp>
        <p:nvSpPr>
          <p:cNvPr id="9" name="Прямоугольник 9"/>
          <p:cNvSpPr/>
          <p:nvPr/>
        </p:nvSpPr>
        <p:spPr>
          <a:xfrm>
            <a:off x="5004048" y="3501008"/>
            <a:ext cx="4139952" cy="3046988"/>
          </a:xfrm>
          <a:prstGeom prst="rect">
            <a:avLst/>
          </a:prstGeom>
        </p:spPr>
        <p:txBody>
          <a:bodyPr wrap="square">
            <a:spAutoFit/>
          </a:bodyPr>
          <a:lstStyle/>
          <a:p>
            <a:r>
              <a:rPr lang="en-US" sz="1600" dirty="0">
                <a:solidFill>
                  <a:srgbClr val="000090"/>
                </a:solidFill>
              </a:rPr>
              <a:t>To get meaningful and secure MICC work able to provide fault tolerance in accordance with the ANSI/TIA EIA 942 standard, it is necessary to supply the hall where MICC is located with special conditions on microclimate, special requirements for its power </a:t>
            </a:r>
            <a:r>
              <a:rPr lang="en-US" sz="1600" dirty="0" smtClean="0">
                <a:solidFill>
                  <a:srgbClr val="000090"/>
                </a:solidFill>
              </a:rPr>
              <a:t>supply. </a:t>
            </a:r>
          </a:p>
          <a:p>
            <a:r>
              <a:rPr lang="en-US" sz="1600" dirty="0" smtClean="0">
                <a:solidFill>
                  <a:srgbClr val="000090"/>
                </a:solidFill>
              </a:rPr>
              <a:t>The close-coupled</a:t>
            </a:r>
            <a:r>
              <a:rPr lang="en-US" sz="1600" dirty="0">
                <a:solidFill>
                  <a:srgbClr val="000090"/>
                </a:solidFill>
              </a:rPr>
              <a:t>, chilled water cooling </a:t>
            </a:r>
            <a:r>
              <a:rPr lang="en-US" sz="1600" dirty="0" err="1" smtClean="0">
                <a:solidFill>
                  <a:srgbClr val="000090"/>
                </a:solidFill>
              </a:rPr>
              <a:t>InRow</a:t>
            </a:r>
            <a:r>
              <a:rPr lang="en-US" sz="1600" dirty="0" smtClean="0">
                <a:solidFill>
                  <a:srgbClr val="000090"/>
                </a:solidFill>
              </a:rPr>
              <a:t> hot </a:t>
            </a:r>
            <a:r>
              <a:rPr lang="en-US" sz="1600" dirty="0">
                <a:solidFill>
                  <a:srgbClr val="000090"/>
                </a:solidFill>
              </a:rPr>
              <a:t>and cold air containment </a:t>
            </a:r>
            <a:r>
              <a:rPr lang="en-US" sz="1600" dirty="0" smtClean="0">
                <a:solidFill>
                  <a:srgbClr val="000090"/>
                </a:solidFill>
              </a:rPr>
              <a:t>system and  </a:t>
            </a:r>
            <a:r>
              <a:rPr lang="en-US" sz="1600" dirty="0" err="1" smtClean="0">
                <a:solidFill>
                  <a:srgbClr val="000090"/>
                </a:solidFill>
              </a:rPr>
              <a:t>MGE</a:t>
            </a:r>
            <a:r>
              <a:rPr lang="en-US" sz="1600" dirty="0" smtClean="0">
                <a:solidFill>
                  <a:srgbClr val="000090"/>
                </a:solidFill>
              </a:rPr>
              <a:t> </a:t>
            </a:r>
            <a:r>
              <a:rPr lang="en-US" sz="1600" dirty="0">
                <a:solidFill>
                  <a:srgbClr val="000090"/>
                </a:solidFill>
              </a:rPr>
              <a:t>Galaxy 7000 – 2x300 kW energy efficient solutions 3Ph power protection with high </a:t>
            </a:r>
            <a:r>
              <a:rPr lang="en-US" sz="1600" dirty="0" smtClean="0">
                <a:solidFill>
                  <a:srgbClr val="000090"/>
                </a:solidFill>
              </a:rPr>
              <a:t>adaptability were put into operation. </a:t>
            </a:r>
            <a:endParaRPr lang="en-US" sz="1600" dirty="0">
              <a:solidFill>
                <a:srgbClr val="000090"/>
              </a:solidFill>
            </a:endParaRPr>
          </a:p>
        </p:txBody>
      </p:sp>
      <p:grpSp>
        <p:nvGrpSpPr>
          <p:cNvPr id="10" name="Группа 6"/>
          <p:cNvGrpSpPr/>
          <p:nvPr/>
        </p:nvGrpSpPr>
        <p:grpSpPr>
          <a:xfrm>
            <a:off x="251520" y="3722528"/>
            <a:ext cx="4561093" cy="2658800"/>
            <a:chOff x="248354" y="519288"/>
            <a:chExt cx="11664255" cy="5463824"/>
          </a:xfrm>
        </p:grpSpPr>
        <p:grpSp>
          <p:nvGrpSpPr>
            <p:cNvPr id="11" name="Группа 5"/>
            <p:cNvGrpSpPr/>
            <p:nvPr/>
          </p:nvGrpSpPr>
          <p:grpSpPr>
            <a:xfrm>
              <a:off x="248354" y="519288"/>
              <a:ext cx="11664255" cy="5463824"/>
              <a:chOff x="217995" y="248354"/>
              <a:chExt cx="12823504" cy="5878444"/>
            </a:xfrm>
          </p:grpSpPr>
          <p:pic>
            <p:nvPicPr>
              <p:cNvPr id="13" name="Рисунок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7995" y="248354"/>
                <a:ext cx="4121382" cy="587844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4" name="Рисунок 2"/>
              <p:cNvPicPr>
                <a:picLocks noChangeAspect="1"/>
              </p:cNvPicPr>
              <p:nvPr/>
            </p:nvPicPr>
            <p:blipFill rotWithShape="1">
              <a:blip r:embed="rId4" cstate="email">
                <a:extLst>
                  <a:ext uri="{28A0092B-C50C-407E-A947-70E740481C1C}">
                    <a14:useLocalDpi xmlns:a14="http://schemas.microsoft.com/office/drawing/2010/main" val="0"/>
                  </a:ext>
                </a:extLst>
              </a:blip>
              <a:srcRect r="12142"/>
              <a:stretch/>
            </p:blipFill>
            <p:spPr>
              <a:xfrm>
                <a:off x="4448374" y="248354"/>
                <a:ext cx="4628457" cy="3102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 name="Рисунок 3"/>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203397" y="248354"/>
                <a:ext cx="3838102" cy="57742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pic>
          <p:nvPicPr>
            <p:cNvPr id="12" name="Рисунок 4"/>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112287" y="3578579"/>
              <a:ext cx="4194061" cy="23077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sp>
        <p:nvSpPr>
          <p:cNvPr id="16" name="TextBox 15"/>
          <p:cNvSpPr txBox="1"/>
          <p:nvPr/>
        </p:nvSpPr>
        <p:spPr>
          <a:xfrm>
            <a:off x="107504" y="2996952"/>
            <a:ext cx="4693763" cy="523220"/>
          </a:xfrm>
          <a:prstGeom prst="rect">
            <a:avLst/>
          </a:prstGeom>
          <a:noFill/>
        </p:spPr>
        <p:txBody>
          <a:bodyPr wrap="none" rtlCol="0">
            <a:spAutoFit/>
          </a:bodyPr>
          <a:lstStyle/>
          <a:p>
            <a:r>
              <a:rPr lang="en-GB" sz="2800" b="1" dirty="0" smtClean="0">
                <a:solidFill>
                  <a:srgbClr val="000090"/>
                </a:solidFill>
                <a:effectLst>
                  <a:outerShdw blurRad="38100" dist="38100" dir="2700000" algn="tl">
                    <a:srgbClr val="000000">
                      <a:alpha val="43137"/>
                    </a:srgbClr>
                  </a:outerShdw>
                </a:effectLst>
              </a:rPr>
              <a:t>Engineering </a:t>
            </a:r>
            <a:r>
              <a:rPr lang="en-GB" sz="2800" b="1" dirty="0">
                <a:solidFill>
                  <a:srgbClr val="000090"/>
                </a:solidFill>
                <a:effectLst>
                  <a:outerShdw blurRad="38100" dist="38100" dir="2700000" algn="tl">
                    <a:srgbClr val="000000">
                      <a:alpha val="43137"/>
                    </a:srgbClr>
                  </a:outerShdw>
                </a:effectLst>
              </a:rPr>
              <a:t>infrastructure</a:t>
            </a:r>
            <a:endParaRPr lang="ru-RU" sz="2800" b="1" dirty="0">
              <a:solidFill>
                <a:srgbClr val="000090"/>
              </a:solidFill>
              <a:effectLst>
                <a:outerShdw blurRad="38100" dist="38100" dir="2700000" algn="tl">
                  <a:srgbClr val="000000">
                    <a:alpha val="43137"/>
                  </a:srgbClr>
                </a:outerShdw>
              </a:effectLst>
            </a:endParaRPr>
          </a:p>
        </p:txBody>
      </p:sp>
      <p:sp>
        <p:nvSpPr>
          <p:cNvPr id="17" name="TextBox 16"/>
          <p:cNvSpPr txBox="1"/>
          <p:nvPr/>
        </p:nvSpPr>
        <p:spPr>
          <a:xfrm>
            <a:off x="475224" y="0"/>
            <a:ext cx="3376696" cy="523220"/>
          </a:xfrm>
          <a:prstGeom prst="rect">
            <a:avLst/>
          </a:prstGeom>
          <a:noFill/>
        </p:spPr>
        <p:txBody>
          <a:bodyPr wrap="none" rtlCol="0">
            <a:spAutoFit/>
          </a:bodyPr>
          <a:lstStyle/>
          <a:p>
            <a:r>
              <a:rPr lang="en-GB" sz="2800" b="1" dirty="0" smtClean="0">
                <a:solidFill>
                  <a:srgbClr val="000090"/>
                </a:solidFill>
                <a:effectLst>
                  <a:outerShdw blurRad="38100" dist="38100" dir="2700000" algn="tl">
                    <a:srgbClr val="000000">
                      <a:alpha val="43137"/>
                    </a:srgbClr>
                  </a:outerShdw>
                </a:effectLst>
              </a:rPr>
              <a:t>Monitoring system</a:t>
            </a:r>
            <a:endParaRPr lang="ru-RU" sz="2800" b="1" dirty="0">
              <a:solidFill>
                <a:srgbClr val="00009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5003221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3415" y="3799432"/>
            <a:ext cx="1698159" cy="1521452"/>
          </a:xfrm>
          <a:prstGeom prst="rect">
            <a:avLst/>
          </a:prstGeom>
        </p:spPr>
      </p:pic>
      <p:sp>
        <p:nvSpPr>
          <p:cNvPr id="40962" name="Заголовок 3"/>
          <p:cNvSpPr>
            <a:spLocks noGrp="1"/>
          </p:cNvSpPr>
          <p:nvPr>
            <p:ph type="title"/>
          </p:nvPr>
        </p:nvSpPr>
        <p:spPr>
          <a:xfrm>
            <a:off x="682656" y="10385"/>
            <a:ext cx="7886700" cy="970344"/>
          </a:xfrm>
        </p:spPr>
        <p:txBody>
          <a:bodyPr/>
          <a:lstStyle/>
          <a:p>
            <a:pPr algn="ctr"/>
            <a:r>
              <a:rPr lang="en-US" altLang="ru-RU" sz="2800" b="1" dirty="0">
                <a:solidFill>
                  <a:srgbClr val="000090"/>
                </a:solidFill>
                <a:latin typeface="Arial"/>
                <a:cs typeface="Arial"/>
              </a:rPr>
              <a:t>Laboratory of Radiation Biology</a:t>
            </a:r>
            <a:endParaRPr lang="ru-RU" altLang="ru-RU" sz="2800" b="1" dirty="0">
              <a:solidFill>
                <a:srgbClr val="000090"/>
              </a:solidFill>
              <a:latin typeface="Arial"/>
              <a:cs typeface="Arial"/>
            </a:endParaRPr>
          </a:p>
        </p:txBody>
      </p:sp>
      <p:sp>
        <p:nvSpPr>
          <p:cNvPr id="40963" name="Rectangle 4"/>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40964" name="Rectangle 5"/>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11" name="TextBox 10"/>
          <p:cNvSpPr txBox="1"/>
          <p:nvPr/>
        </p:nvSpPr>
        <p:spPr>
          <a:xfrm>
            <a:off x="0" y="1340770"/>
            <a:ext cx="6156175" cy="2246769"/>
          </a:xfrm>
          <a:prstGeom prst="rect">
            <a:avLst/>
          </a:prstGeom>
          <a:noFill/>
        </p:spPr>
        <p:txBody>
          <a:bodyPr wrap="square" rtlCol="0">
            <a:spAutoFit/>
          </a:bodyPr>
          <a:lstStyle/>
          <a:p>
            <a:pPr marL="171450" indent="-171450">
              <a:buFont typeface="Wingdings" panose="05000000000000000000" pitchFamily="2" charset="2"/>
              <a:buChar char="ü"/>
            </a:pPr>
            <a:r>
              <a:rPr lang="en-US" sz="1400" b="1" dirty="0">
                <a:solidFill>
                  <a:srgbClr val="000090"/>
                </a:solidFill>
                <a:latin typeface="+mn-lt"/>
              </a:rPr>
              <a:t>For work with cell </a:t>
            </a:r>
            <a:r>
              <a:rPr lang="en-US" sz="1400" b="1" dirty="0" smtClean="0">
                <a:solidFill>
                  <a:srgbClr val="000090"/>
                </a:solidFill>
                <a:latin typeface="+mn-lt"/>
              </a:rPr>
              <a:t>cultures</a:t>
            </a:r>
            <a:endParaRPr lang="ru-RU" sz="1400" dirty="0">
              <a:solidFill>
                <a:srgbClr val="000090"/>
              </a:solidFill>
              <a:latin typeface="+mn-lt"/>
            </a:endParaRPr>
          </a:p>
          <a:p>
            <a:pPr lvl="0"/>
            <a:r>
              <a:rPr lang="en-US" sz="1400" dirty="0">
                <a:solidFill>
                  <a:srgbClr val="000090"/>
                </a:solidFill>
                <a:latin typeface="+mn-lt"/>
              </a:rPr>
              <a:t>Sterile laboratory rooms, laminar boxes, exhaust hoods</a:t>
            </a:r>
            <a:r>
              <a:rPr lang="ru-RU" sz="1400" dirty="0">
                <a:solidFill>
                  <a:srgbClr val="000090"/>
                </a:solidFill>
                <a:latin typeface="+mn-lt"/>
              </a:rPr>
              <a:t>, </a:t>
            </a:r>
            <a:r>
              <a:rPr lang="en-US" sz="1400" dirty="0">
                <a:solidFill>
                  <a:srgbClr val="000090"/>
                </a:solidFill>
                <a:latin typeface="+mn-lt"/>
              </a:rPr>
              <a:t>CO</a:t>
            </a:r>
            <a:r>
              <a:rPr lang="en-US" sz="1400" baseline="-25000" dirty="0">
                <a:solidFill>
                  <a:srgbClr val="000090"/>
                </a:solidFill>
                <a:latin typeface="+mn-lt"/>
              </a:rPr>
              <a:t>2</a:t>
            </a:r>
            <a:r>
              <a:rPr lang="ru-RU" sz="1400" dirty="0">
                <a:solidFill>
                  <a:srgbClr val="000090"/>
                </a:solidFill>
                <a:latin typeface="+mn-lt"/>
              </a:rPr>
              <a:t> </a:t>
            </a:r>
            <a:r>
              <a:rPr lang="en-US" sz="1400" dirty="0">
                <a:solidFill>
                  <a:srgbClr val="000090"/>
                </a:solidFill>
                <a:latin typeface="+mn-lt"/>
              </a:rPr>
              <a:t>thermostats, cell </a:t>
            </a:r>
            <a:r>
              <a:rPr lang="en-US" sz="1400" dirty="0" smtClean="0">
                <a:solidFill>
                  <a:srgbClr val="000090"/>
                </a:solidFill>
                <a:latin typeface="+mn-lt"/>
              </a:rPr>
              <a:t>analyzers</a:t>
            </a:r>
            <a:endParaRPr lang="ru-RU" sz="1400" dirty="0">
              <a:solidFill>
                <a:srgbClr val="000090"/>
              </a:solidFill>
              <a:latin typeface="+mn-lt"/>
            </a:endParaRPr>
          </a:p>
          <a:p>
            <a:pPr marL="171450" indent="-171450">
              <a:buFont typeface="Wingdings" panose="05000000000000000000" pitchFamily="2" charset="2"/>
              <a:buChar char="ü"/>
            </a:pPr>
            <a:r>
              <a:rPr lang="en-US" sz="1400" b="1" dirty="0">
                <a:solidFill>
                  <a:srgbClr val="000090"/>
                </a:solidFill>
                <a:latin typeface="+mn-lt"/>
              </a:rPr>
              <a:t>For cytogenetic </a:t>
            </a:r>
            <a:r>
              <a:rPr lang="en-US" sz="1400" b="1" dirty="0" smtClean="0">
                <a:solidFill>
                  <a:srgbClr val="000090"/>
                </a:solidFill>
                <a:latin typeface="+mn-lt"/>
              </a:rPr>
              <a:t>research</a:t>
            </a:r>
            <a:endParaRPr lang="ru-RU" sz="1400" dirty="0">
              <a:solidFill>
                <a:srgbClr val="000090"/>
              </a:solidFill>
              <a:latin typeface="+mn-lt"/>
            </a:endParaRPr>
          </a:p>
          <a:p>
            <a:pPr lvl="0"/>
            <a:r>
              <a:rPr lang="en-US" sz="1400" dirty="0">
                <a:solidFill>
                  <a:srgbClr val="000090"/>
                </a:solidFill>
                <a:latin typeface="+mn-lt"/>
              </a:rPr>
              <a:t>Direct and inverted microscopes</a:t>
            </a:r>
            <a:r>
              <a:rPr lang="ru-RU" sz="1400" dirty="0">
                <a:solidFill>
                  <a:srgbClr val="000090"/>
                </a:solidFill>
                <a:latin typeface="+mn-lt"/>
              </a:rPr>
              <a:t>, </a:t>
            </a:r>
            <a:r>
              <a:rPr lang="en-US" sz="1400" dirty="0">
                <a:solidFill>
                  <a:srgbClr val="000090"/>
                </a:solidFill>
                <a:latin typeface="+mn-lt"/>
              </a:rPr>
              <a:t>flow </a:t>
            </a:r>
            <a:r>
              <a:rPr lang="en-US" sz="1400" dirty="0" err="1">
                <a:solidFill>
                  <a:srgbClr val="000090"/>
                </a:solidFill>
                <a:latin typeface="+mn-lt"/>
              </a:rPr>
              <a:t>cytofluorimeters</a:t>
            </a:r>
            <a:r>
              <a:rPr lang="ru-RU" sz="1400" dirty="0">
                <a:solidFill>
                  <a:srgbClr val="000090"/>
                </a:solidFill>
                <a:latin typeface="+mn-lt"/>
              </a:rPr>
              <a:t>, </a:t>
            </a:r>
            <a:r>
              <a:rPr lang="en-US" sz="1400" dirty="0">
                <a:solidFill>
                  <a:srgbClr val="000090"/>
                </a:solidFill>
                <a:latin typeface="+mn-lt"/>
              </a:rPr>
              <a:t>shakers</a:t>
            </a:r>
            <a:r>
              <a:rPr lang="ru-RU" sz="1400" dirty="0">
                <a:solidFill>
                  <a:srgbClr val="000090"/>
                </a:solidFill>
                <a:latin typeface="+mn-lt"/>
              </a:rPr>
              <a:t>,</a:t>
            </a:r>
            <a:r>
              <a:rPr lang="en-US" sz="1400" dirty="0">
                <a:solidFill>
                  <a:srgbClr val="000090"/>
                </a:solidFill>
                <a:latin typeface="+mn-lt"/>
              </a:rPr>
              <a:t> vibration mixers</a:t>
            </a:r>
            <a:r>
              <a:rPr lang="ru-RU" sz="1400" dirty="0">
                <a:solidFill>
                  <a:srgbClr val="000090"/>
                </a:solidFill>
                <a:latin typeface="+mn-lt"/>
              </a:rPr>
              <a:t>, </a:t>
            </a:r>
            <a:r>
              <a:rPr lang="en-US" sz="1400" dirty="0" smtClean="0">
                <a:solidFill>
                  <a:srgbClr val="000090"/>
                </a:solidFill>
                <a:latin typeface="+mn-lt"/>
              </a:rPr>
              <a:t>centrifuges</a:t>
            </a:r>
            <a:endParaRPr lang="ru-RU" sz="1400" dirty="0">
              <a:solidFill>
                <a:srgbClr val="000090"/>
              </a:solidFill>
              <a:latin typeface="+mn-lt"/>
            </a:endParaRPr>
          </a:p>
          <a:p>
            <a:pPr marL="171450" indent="-171450">
              <a:buFont typeface="Wingdings" panose="05000000000000000000" pitchFamily="2" charset="2"/>
              <a:buChar char="ü"/>
            </a:pPr>
            <a:r>
              <a:rPr lang="en-US" sz="1400" b="1" dirty="0">
                <a:solidFill>
                  <a:srgbClr val="000090"/>
                </a:solidFill>
                <a:latin typeface="+mn-lt"/>
              </a:rPr>
              <a:t>For molecular </a:t>
            </a:r>
            <a:r>
              <a:rPr lang="en-US" sz="1400" b="1" dirty="0" smtClean="0">
                <a:solidFill>
                  <a:srgbClr val="000090"/>
                </a:solidFill>
                <a:latin typeface="+mn-lt"/>
              </a:rPr>
              <a:t>research</a:t>
            </a:r>
            <a:endParaRPr lang="ru-RU" sz="1400" dirty="0">
              <a:solidFill>
                <a:srgbClr val="000090"/>
              </a:solidFill>
              <a:latin typeface="+mn-lt"/>
            </a:endParaRPr>
          </a:p>
          <a:p>
            <a:pPr lvl="0"/>
            <a:r>
              <a:rPr lang="en-US" sz="1400" dirty="0">
                <a:solidFill>
                  <a:srgbClr val="000090"/>
                </a:solidFill>
                <a:latin typeface="+mn-lt"/>
              </a:rPr>
              <a:t>Fluorescent microscopes, Synergy™ H1 is a flexible </a:t>
            </a:r>
            <a:r>
              <a:rPr lang="en-US" sz="1400" dirty="0" err="1">
                <a:solidFill>
                  <a:srgbClr val="000090"/>
                </a:solidFill>
                <a:latin typeface="+mn-lt"/>
              </a:rPr>
              <a:t>monochromator</a:t>
            </a:r>
            <a:r>
              <a:rPr lang="en-US" sz="1400" dirty="0">
                <a:solidFill>
                  <a:srgbClr val="000090"/>
                </a:solidFill>
                <a:latin typeface="+mn-lt"/>
              </a:rPr>
              <a:t>-based multi-mode microplate reader, PCR amplifiers</a:t>
            </a:r>
            <a:r>
              <a:rPr lang="ru-RU" sz="1400" dirty="0">
                <a:solidFill>
                  <a:srgbClr val="000090"/>
                </a:solidFill>
                <a:latin typeface="+mn-lt"/>
              </a:rPr>
              <a:t>, </a:t>
            </a:r>
            <a:r>
              <a:rPr lang="en-US" sz="1400" dirty="0">
                <a:solidFill>
                  <a:srgbClr val="000090"/>
                </a:solidFill>
                <a:latin typeface="+mn-lt"/>
              </a:rPr>
              <a:t>gel documenting systems</a:t>
            </a:r>
            <a:r>
              <a:rPr lang="ru-RU" sz="1400" dirty="0">
                <a:solidFill>
                  <a:srgbClr val="000090"/>
                </a:solidFill>
                <a:latin typeface="+mn-lt"/>
              </a:rPr>
              <a:t>, </a:t>
            </a:r>
            <a:r>
              <a:rPr lang="en-US" sz="1400" dirty="0">
                <a:solidFill>
                  <a:srgbClr val="000090"/>
                </a:solidFill>
                <a:latin typeface="+mn-lt"/>
              </a:rPr>
              <a:t>ultrahigh-speed centrifuges</a:t>
            </a:r>
          </a:p>
        </p:txBody>
      </p:sp>
      <p:sp>
        <p:nvSpPr>
          <p:cNvPr id="13" name="TextBox 12"/>
          <p:cNvSpPr txBox="1"/>
          <p:nvPr/>
        </p:nvSpPr>
        <p:spPr>
          <a:xfrm>
            <a:off x="603170" y="940659"/>
            <a:ext cx="3834426" cy="400110"/>
          </a:xfrm>
          <a:prstGeom prst="rect">
            <a:avLst/>
          </a:prstGeom>
          <a:noFill/>
        </p:spPr>
        <p:txBody>
          <a:bodyPr wrap="square" rtlCol="0">
            <a:spAutoFit/>
          </a:bodyPr>
          <a:lstStyle/>
          <a:p>
            <a:r>
              <a:rPr lang="en-US" sz="2000" dirty="0">
                <a:solidFill>
                  <a:srgbClr val="000090"/>
                </a:solidFill>
                <a:latin typeface="+mn-lt"/>
              </a:rPr>
              <a:t>Equipment</a:t>
            </a:r>
            <a:r>
              <a:rPr lang="ru-RU" sz="2000" dirty="0">
                <a:solidFill>
                  <a:srgbClr val="000090"/>
                </a:solidFill>
                <a:latin typeface="+mn-lt"/>
              </a:rPr>
              <a:t>:</a:t>
            </a:r>
          </a:p>
        </p:txBody>
      </p:sp>
      <p:pic>
        <p:nvPicPr>
          <p:cNvPr id="2" name="Рисунок 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92361" y="1059520"/>
            <a:ext cx="1268760" cy="1268760"/>
          </a:xfrm>
          <a:prstGeom prst="rect">
            <a:avLst/>
          </a:prstGeom>
        </p:spPr>
      </p:pic>
      <p:pic>
        <p:nvPicPr>
          <p:cNvPr id="3" name="Рисунок 2"/>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354321" y="1412776"/>
            <a:ext cx="754182" cy="1340768"/>
          </a:xfrm>
          <a:prstGeom prst="rect">
            <a:avLst/>
          </a:prstGeom>
        </p:spPr>
      </p:pic>
      <p:pic>
        <p:nvPicPr>
          <p:cNvPr id="4" name="Рисунок 3"/>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7722876" y="4378688"/>
            <a:ext cx="1088609" cy="1935303"/>
          </a:xfrm>
          <a:prstGeom prst="rect">
            <a:avLst/>
          </a:prstGeom>
        </p:spPr>
      </p:pic>
      <p:pic>
        <p:nvPicPr>
          <p:cNvPr id="5" name="Рисунок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27429" y="2494040"/>
            <a:ext cx="1540491" cy="1540491"/>
          </a:xfrm>
          <a:prstGeom prst="rect">
            <a:avLst/>
          </a:prstGeom>
        </p:spPr>
      </p:pic>
      <p:pic>
        <p:nvPicPr>
          <p:cNvPr id="6" name="Рисунок 5"/>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684891" y="3799432"/>
            <a:ext cx="1521452" cy="1521452"/>
          </a:xfrm>
          <a:prstGeom prst="rect">
            <a:avLst/>
          </a:prstGeom>
        </p:spPr>
      </p:pic>
      <p:pic>
        <p:nvPicPr>
          <p:cNvPr id="7" name="Рисунок 6"/>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731332" y="5066762"/>
            <a:ext cx="1610847" cy="1610847"/>
          </a:xfrm>
          <a:prstGeom prst="rect">
            <a:avLst/>
          </a:prstGeom>
        </p:spPr>
      </p:pic>
      <p:pic>
        <p:nvPicPr>
          <p:cNvPr id="8" name="Рисунок 7"/>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5968062" y="5099687"/>
            <a:ext cx="1577921" cy="1577921"/>
          </a:xfrm>
          <a:prstGeom prst="rect">
            <a:avLst/>
          </a:prstGeom>
        </p:spPr>
      </p:pic>
      <p:pic>
        <p:nvPicPr>
          <p:cNvPr id="9" name="Рисунок 8"/>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8025634" y="3118111"/>
            <a:ext cx="1082870" cy="1082871"/>
          </a:xfrm>
          <a:prstGeom prst="rect">
            <a:avLst/>
          </a:prstGeom>
        </p:spPr>
      </p:pic>
    </p:spTree>
    <p:extLst>
      <p:ext uri="{BB962C8B-B14F-4D97-AF65-F5344CB8AC3E}">
        <p14:creationId xmlns:p14="http://schemas.microsoft.com/office/powerpoint/2010/main" val="344435689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Заголовок 3"/>
          <p:cNvSpPr>
            <a:spLocks noGrp="1"/>
          </p:cNvSpPr>
          <p:nvPr>
            <p:ph type="title"/>
          </p:nvPr>
        </p:nvSpPr>
        <p:spPr>
          <a:xfrm>
            <a:off x="467544" y="3959"/>
            <a:ext cx="8229240" cy="688737"/>
          </a:xfrm>
        </p:spPr>
        <p:txBody>
          <a:bodyPr/>
          <a:lstStyle/>
          <a:p>
            <a:pPr algn="ctr"/>
            <a:r>
              <a:rPr lang="en-US" altLang="ru-RU" sz="2800" b="1" dirty="0">
                <a:solidFill>
                  <a:srgbClr val="000090"/>
                </a:solidFill>
                <a:latin typeface="Arial"/>
                <a:cs typeface="Arial"/>
              </a:rPr>
              <a:t>Laboratory of Radiation Biology</a:t>
            </a:r>
            <a:endParaRPr lang="ru-RU" altLang="ru-RU" sz="2800" b="1" dirty="0">
              <a:solidFill>
                <a:srgbClr val="000090"/>
              </a:solidFill>
              <a:latin typeface="Arial"/>
              <a:cs typeface="Arial"/>
            </a:endParaRPr>
          </a:p>
        </p:txBody>
      </p:sp>
      <p:sp>
        <p:nvSpPr>
          <p:cNvPr id="40963" name="Rectangle 4"/>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40964" name="Rectangle 5"/>
          <p:cNvSpPr>
            <a:spLocks noChangeArrowheads="1"/>
          </p:cNvSpPr>
          <p:nvPr/>
        </p:nvSpPr>
        <p:spPr bwMode="auto">
          <a:xfrm>
            <a:off x="1143001" y="-184666"/>
            <a:ext cx="184666" cy="369332"/>
          </a:xfrm>
          <a:prstGeom prst="rect">
            <a:avLst/>
          </a:prstGeom>
          <a:solidFill>
            <a:srgbClr val="EBEFF4"/>
          </a:solidFill>
          <a:ln w="9525">
            <a:noFill/>
            <a:miter lim="800000"/>
            <a:headEnd/>
            <a:tailEnd/>
          </a:ln>
        </p:spPr>
        <p:txBody>
          <a:bodyPr wrap="none" anchor="ctr">
            <a:spAutoFit/>
          </a:bodyPr>
          <a:lstStyle/>
          <a:p>
            <a:endParaRPr lang="ru-RU" altLang="ru-RU">
              <a:solidFill>
                <a:srgbClr val="000000"/>
              </a:solidFill>
            </a:endParaRPr>
          </a:p>
        </p:txBody>
      </p:sp>
      <p:sp>
        <p:nvSpPr>
          <p:cNvPr id="13" name="TextBox 12"/>
          <p:cNvSpPr txBox="1"/>
          <p:nvPr/>
        </p:nvSpPr>
        <p:spPr>
          <a:xfrm>
            <a:off x="1153344" y="669937"/>
            <a:ext cx="3834426" cy="400110"/>
          </a:xfrm>
          <a:prstGeom prst="rect">
            <a:avLst/>
          </a:prstGeom>
          <a:noFill/>
        </p:spPr>
        <p:txBody>
          <a:bodyPr wrap="square" rtlCol="0">
            <a:spAutoFit/>
          </a:bodyPr>
          <a:lstStyle/>
          <a:p>
            <a:r>
              <a:rPr lang="en-US" sz="2000" dirty="0">
                <a:solidFill>
                  <a:srgbClr val="000090"/>
                </a:solidFill>
                <a:latin typeface="Arial"/>
                <a:cs typeface="Arial"/>
              </a:rPr>
              <a:t>Equipment</a:t>
            </a:r>
            <a:r>
              <a:rPr lang="ru-RU" sz="2000" dirty="0">
                <a:solidFill>
                  <a:srgbClr val="000090"/>
                </a:solidFill>
                <a:latin typeface="Arial"/>
                <a:cs typeface="Arial"/>
              </a:rPr>
              <a:t>:</a:t>
            </a:r>
          </a:p>
        </p:txBody>
      </p:sp>
      <p:sp>
        <p:nvSpPr>
          <p:cNvPr id="17" name="TextBox 16"/>
          <p:cNvSpPr txBox="1"/>
          <p:nvPr/>
        </p:nvSpPr>
        <p:spPr>
          <a:xfrm>
            <a:off x="0" y="1070049"/>
            <a:ext cx="4852375" cy="2462213"/>
          </a:xfrm>
          <a:prstGeom prst="rect">
            <a:avLst/>
          </a:prstGeom>
          <a:noFill/>
        </p:spPr>
        <p:txBody>
          <a:bodyPr wrap="square" rtlCol="0">
            <a:spAutoFit/>
          </a:bodyPr>
          <a:lstStyle/>
          <a:p>
            <a:r>
              <a:rPr lang="en-US" sz="1400" b="1" dirty="0">
                <a:solidFill>
                  <a:srgbClr val="000090"/>
                </a:solidFill>
                <a:latin typeface="Arial"/>
                <a:cs typeface="Arial"/>
              </a:rPr>
              <a:t>For </a:t>
            </a:r>
            <a:r>
              <a:rPr lang="en-US" sz="1400" b="1" dirty="0" err="1">
                <a:solidFill>
                  <a:srgbClr val="000090"/>
                </a:solidFill>
                <a:latin typeface="Arial"/>
                <a:cs typeface="Arial"/>
              </a:rPr>
              <a:t>astrobiological</a:t>
            </a:r>
            <a:r>
              <a:rPr lang="en-US" sz="1400" b="1" dirty="0">
                <a:solidFill>
                  <a:srgbClr val="000090"/>
                </a:solidFill>
                <a:latin typeface="Arial"/>
                <a:cs typeface="Arial"/>
              </a:rPr>
              <a:t> research</a:t>
            </a:r>
            <a:endParaRPr lang="ru-RU" sz="1400" b="1" dirty="0">
              <a:solidFill>
                <a:srgbClr val="000090"/>
              </a:solidFill>
              <a:latin typeface="Arial"/>
              <a:cs typeface="Arial"/>
            </a:endParaRPr>
          </a:p>
          <a:p>
            <a:pPr marL="171450" indent="-171450">
              <a:buFont typeface="Wingdings" panose="05000000000000000000" pitchFamily="2" charset="2"/>
              <a:buChar char="ü"/>
            </a:pPr>
            <a:endParaRPr lang="ru-RU" sz="1400" dirty="0">
              <a:solidFill>
                <a:srgbClr val="000090"/>
              </a:solidFill>
              <a:latin typeface="Arial"/>
              <a:cs typeface="Arial"/>
            </a:endParaRPr>
          </a:p>
          <a:p>
            <a:r>
              <a:rPr lang="en-US" sz="1400" dirty="0">
                <a:solidFill>
                  <a:srgbClr val="000090"/>
                </a:solidFill>
                <a:latin typeface="Arial"/>
                <a:cs typeface="Arial"/>
              </a:rPr>
              <a:t>Scanning electron microscopy</a:t>
            </a:r>
            <a:r>
              <a:rPr lang="ru-RU" sz="1400" dirty="0" smtClean="0">
                <a:solidFill>
                  <a:srgbClr val="000090"/>
                </a:solidFill>
                <a:latin typeface="Arial"/>
                <a:cs typeface="Arial"/>
              </a:rPr>
              <a:t>:</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Search for microfossils (fossil prokaryotes and </a:t>
            </a:r>
            <a:r>
              <a:rPr lang="en-US" sz="1400" dirty="0" err="1">
                <a:solidFill>
                  <a:srgbClr val="000090"/>
                </a:solidFill>
                <a:latin typeface="Arial"/>
                <a:cs typeface="Arial"/>
              </a:rPr>
              <a:t>protists</a:t>
            </a:r>
            <a:r>
              <a:rPr lang="en-US" sz="1400" dirty="0">
                <a:solidFill>
                  <a:srgbClr val="000090"/>
                </a:solidFill>
                <a:latin typeface="Arial"/>
                <a:cs typeface="Arial"/>
              </a:rPr>
              <a:t>) in early Pre-Cambrian terrestrial rocks and </a:t>
            </a:r>
            <a:r>
              <a:rPr lang="en-US" sz="1400" dirty="0" smtClean="0">
                <a:solidFill>
                  <a:srgbClr val="000090"/>
                </a:solidFill>
                <a:latin typeface="Arial"/>
                <a:cs typeface="Arial"/>
              </a:rPr>
              <a:t>meteorites</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Studying the morphology of microfossils and fossil microbe communities </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Analysis of sample chemical composition based on X-ray energy dispersive </a:t>
            </a:r>
            <a:r>
              <a:rPr lang="en-US" sz="1400" dirty="0" smtClean="0">
                <a:solidFill>
                  <a:srgbClr val="000090"/>
                </a:solidFill>
                <a:latin typeface="Arial"/>
                <a:cs typeface="Arial"/>
              </a:rPr>
              <a:t>microanalysis</a:t>
            </a:r>
            <a:endParaRPr lang="ru-RU" sz="1400" dirty="0">
              <a:solidFill>
                <a:srgbClr val="000090"/>
              </a:solidFill>
              <a:latin typeface="Arial"/>
              <a:cs typeface="Arial"/>
            </a:endParaRPr>
          </a:p>
          <a:p>
            <a:pPr marL="171450" indent="-171450">
              <a:buFontTx/>
              <a:buChar char="-"/>
            </a:pPr>
            <a:r>
              <a:rPr lang="en-US" sz="1400" dirty="0">
                <a:solidFill>
                  <a:srgbClr val="000090"/>
                </a:solidFill>
                <a:latin typeface="Arial"/>
                <a:cs typeface="Arial"/>
              </a:rPr>
              <a:t>Cosmic dust research</a:t>
            </a:r>
            <a:endParaRPr lang="ru-RU" sz="1400" dirty="0">
              <a:solidFill>
                <a:srgbClr val="000090"/>
              </a:solidFill>
              <a:latin typeface="Arial"/>
              <a:cs typeface="Arial"/>
            </a:endParaRPr>
          </a:p>
          <a:p>
            <a:endParaRPr lang="ru-RU" sz="1400" dirty="0">
              <a:solidFill>
                <a:srgbClr val="000090"/>
              </a:solidFill>
              <a:latin typeface="Arial"/>
              <a:cs typeface="Arial"/>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373089" y="980728"/>
            <a:ext cx="2511279" cy="2232248"/>
          </a:xfrm>
          <a:prstGeom prst="rect">
            <a:avLst/>
          </a:prstGeom>
        </p:spPr>
      </p:pic>
      <p:sp>
        <p:nvSpPr>
          <p:cNvPr id="16" name="TextBox 15"/>
          <p:cNvSpPr txBox="1"/>
          <p:nvPr/>
        </p:nvSpPr>
        <p:spPr>
          <a:xfrm>
            <a:off x="2483768" y="3704252"/>
            <a:ext cx="6660232" cy="2893100"/>
          </a:xfrm>
          <a:prstGeom prst="rect">
            <a:avLst/>
          </a:prstGeom>
          <a:noFill/>
        </p:spPr>
        <p:txBody>
          <a:bodyPr wrap="square" rtlCol="0">
            <a:spAutoFit/>
          </a:bodyPr>
          <a:lstStyle/>
          <a:p>
            <a:r>
              <a:rPr lang="en-US" sz="1400" b="1" dirty="0">
                <a:solidFill>
                  <a:srgbClr val="000090"/>
                </a:solidFill>
                <a:latin typeface="Arial"/>
                <a:cs typeface="Arial"/>
              </a:rPr>
              <a:t>For tests and calibration of nuclear planetary science instruments</a:t>
            </a:r>
            <a:endParaRPr lang="ru-RU" sz="1400" b="1" dirty="0">
              <a:solidFill>
                <a:srgbClr val="000090"/>
              </a:solidFill>
              <a:latin typeface="Arial"/>
              <a:cs typeface="Arial"/>
            </a:endParaRPr>
          </a:p>
          <a:p>
            <a:pPr marL="171450" indent="-171450">
              <a:buFont typeface="Wingdings" panose="05000000000000000000" pitchFamily="2" charset="2"/>
              <a:buChar char="ü"/>
            </a:pPr>
            <a:endParaRPr lang="ru-RU" sz="1400" dirty="0">
              <a:solidFill>
                <a:srgbClr val="000090"/>
              </a:solidFill>
              <a:latin typeface="Arial"/>
              <a:cs typeface="Arial"/>
            </a:endParaRPr>
          </a:p>
          <a:p>
            <a:r>
              <a:rPr lang="en-US" sz="1400" dirty="0">
                <a:solidFill>
                  <a:srgbClr val="000090"/>
                </a:solidFill>
                <a:latin typeface="Arial"/>
                <a:cs typeface="Arial"/>
              </a:rPr>
              <a:t>DAN experimental stand</a:t>
            </a:r>
          </a:p>
          <a:p>
            <a:endParaRPr lang="ru-RU" sz="1400" dirty="0">
              <a:solidFill>
                <a:srgbClr val="000090"/>
              </a:solidFill>
              <a:latin typeface="Arial"/>
              <a:cs typeface="Arial"/>
            </a:endParaRPr>
          </a:p>
          <a:p>
            <a:r>
              <a:rPr lang="en-US" sz="1400" dirty="0">
                <a:solidFill>
                  <a:srgbClr val="000090"/>
                </a:solidFill>
                <a:latin typeface="Arial"/>
                <a:cs typeface="Arial"/>
              </a:rPr>
              <a:t>DAN (dynamic </a:t>
            </a:r>
            <a:r>
              <a:rPr lang="en-US" sz="1400" dirty="0" err="1">
                <a:solidFill>
                  <a:srgbClr val="000090"/>
                </a:solidFill>
                <a:latin typeface="Arial"/>
                <a:cs typeface="Arial"/>
              </a:rPr>
              <a:t>albedo</a:t>
            </a:r>
            <a:r>
              <a:rPr lang="en-US" sz="1400" dirty="0">
                <a:solidFill>
                  <a:srgbClr val="000090"/>
                </a:solidFill>
                <a:latin typeface="Arial"/>
                <a:cs typeface="Arial"/>
              </a:rPr>
              <a:t> of neutrons) is an experimental stand for testing nuclear planetary science instruments equipped with fast neutron generators. The housing provides a low scattered neutron background and allows testing instruments with different planetary soil models. The planetary regolith model is based on a silicate glass pack with a total weight of up to 35 tons, which is a model of an absolutely dry soil. The presence of water in the soil is modeled by polyethylene layers at different depths. For the closest possible approximation to the chemical composition of the Martian regolith concerning Fe, Al, and </a:t>
            </a:r>
            <a:r>
              <a:rPr lang="en-US" sz="1400" dirty="0" err="1">
                <a:solidFill>
                  <a:srgbClr val="000090"/>
                </a:solidFill>
                <a:latin typeface="Arial"/>
                <a:cs typeface="Arial"/>
              </a:rPr>
              <a:t>Cl</a:t>
            </a:r>
            <a:r>
              <a:rPr lang="en-US" sz="1400" dirty="0">
                <a:solidFill>
                  <a:srgbClr val="000090"/>
                </a:solidFill>
                <a:latin typeface="Arial"/>
                <a:cs typeface="Arial"/>
              </a:rPr>
              <a:t>, thin layers of steel, aluminum, and polyvinyl chloride have been included in the glass pack.</a:t>
            </a:r>
            <a:endParaRPr lang="ru-RU" sz="1400" dirty="0">
              <a:solidFill>
                <a:srgbClr val="000090"/>
              </a:solidFill>
              <a:latin typeface="Arial"/>
              <a:cs typeface="Arial"/>
            </a:endParaRPr>
          </a:p>
        </p:txBody>
      </p:sp>
      <p:pic>
        <p:nvPicPr>
          <p:cNvPr id="3" name="Рисунок 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9512" y="3861048"/>
            <a:ext cx="2007506" cy="2719847"/>
          </a:xfrm>
          <a:prstGeom prst="rect">
            <a:avLst/>
          </a:prstGeom>
        </p:spPr>
      </p:pic>
    </p:spTree>
    <p:extLst>
      <p:ext uri="{BB962C8B-B14F-4D97-AF65-F5344CB8AC3E}">
        <p14:creationId xmlns:p14="http://schemas.microsoft.com/office/powerpoint/2010/main" val="115871802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9"/>
          <p:cNvSpPr txBox="1">
            <a:spLocks noChangeArrowheads="1"/>
          </p:cNvSpPr>
          <p:nvPr/>
        </p:nvSpPr>
        <p:spPr bwMode="auto">
          <a:xfrm>
            <a:off x="0" y="-27384"/>
            <a:ext cx="9144000" cy="523220"/>
          </a:xfrm>
          <a:prstGeom prst="rect">
            <a:avLst/>
          </a:prstGeom>
          <a:noFill/>
          <a:ln w="9525">
            <a:noFill/>
            <a:miter lim="800000"/>
            <a:headEnd/>
            <a:tailEnd/>
          </a:ln>
        </p:spPr>
        <p:txBody>
          <a:bodyPr>
            <a:spAutoFit/>
          </a:bodyPr>
          <a:lstStyle/>
          <a:p>
            <a:pPr algn="ctr"/>
            <a:r>
              <a:rPr lang="en-US" sz="2800" b="1" dirty="0" err="1" smtClean="0">
                <a:solidFill>
                  <a:srgbClr val="000090"/>
                </a:solidFill>
              </a:rPr>
              <a:t>Bogoliubov</a:t>
            </a:r>
            <a:r>
              <a:rPr lang="en-US" sz="2800" b="1" dirty="0" smtClean="0">
                <a:solidFill>
                  <a:srgbClr val="000090"/>
                </a:solidFill>
              </a:rPr>
              <a:t> Laboratory of Theoretical Physics</a:t>
            </a:r>
            <a:endParaRPr lang="ru-RU" sz="2800" b="1" dirty="0">
              <a:solidFill>
                <a:srgbClr val="000090"/>
              </a:solidFill>
            </a:endParaRPr>
          </a:p>
        </p:txBody>
      </p:sp>
      <p:pic>
        <p:nvPicPr>
          <p:cNvPr id="15" name="Рисунок 14" descr="GroupLarge-cut.jpg"/>
          <p:cNvPicPr>
            <a:picLocks noChangeAspect="1"/>
          </p:cNvPicPr>
          <p:nvPr/>
        </p:nvPicPr>
        <p:blipFill>
          <a:blip r:embed="rId3"/>
          <a:stretch>
            <a:fillRect/>
          </a:stretch>
        </p:blipFill>
        <p:spPr>
          <a:xfrm>
            <a:off x="6072198" y="642918"/>
            <a:ext cx="2863247" cy="1785950"/>
          </a:xfrm>
          <a:prstGeom prst="rect">
            <a:avLst/>
          </a:prstGeom>
        </p:spPr>
      </p:pic>
      <p:pic>
        <p:nvPicPr>
          <p:cNvPr id="16" name="Рисунок 15" descr="b1-cut.jpg"/>
          <p:cNvPicPr>
            <a:picLocks noChangeAspect="1"/>
          </p:cNvPicPr>
          <p:nvPr/>
        </p:nvPicPr>
        <p:blipFill>
          <a:blip r:embed="rId4"/>
          <a:stretch>
            <a:fillRect/>
          </a:stretch>
        </p:blipFill>
        <p:spPr>
          <a:xfrm>
            <a:off x="214282" y="2857496"/>
            <a:ext cx="2573275" cy="2000264"/>
          </a:xfrm>
          <a:prstGeom prst="rect">
            <a:avLst/>
          </a:prstGeom>
        </p:spPr>
      </p:pic>
      <p:pic>
        <p:nvPicPr>
          <p:cNvPr id="17" name="Рисунок 16" descr="IMG_9862gr-cut.jpg"/>
          <p:cNvPicPr>
            <a:picLocks noChangeAspect="1"/>
          </p:cNvPicPr>
          <p:nvPr/>
        </p:nvPicPr>
        <p:blipFill>
          <a:blip r:embed="rId5"/>
          <a:stretch>
            <a:fillRect/>
          </a:stretch>
        </p:blipFill>
        <p:spPr>
          <a:xfrm>
            <a:off x="6072198" y="5143512"/>
            <a:ext cx="2857488" cy="1457319"/>
          </a:xfrm>
          <a:prstGeom prst="rect">
            <a:avLst/>
          </a:prstGeom>
        </p:spPr>
      </p:pic>
      <p:sp>
        <p:nvSpPr>
          <p:cNvPr id="18" name="TextBox 17"/>
          <p:cNvSpPr txBox="1"/>
          <p:nvPr/>
        </p:nvSpPr>
        <p:spPr>
          <a:xfrm>
            <a:off x="142844" y="428604"/>
            <a:ext cx="5857916" cy="2523768"/>
          </a:xfrm>
          <a:prstGeom prst="rect">
            <a:avLst/>
          </a:prstGeom>
          <a:noFill/>
        </p:spPr>
        <p:txBody>
          <a:bodyPr wrap="square" rtlCol="0">
            <a:spAutoFit/>
          </a:bodyPr>
          <a:lstStyle/>
          <a:p>
            <a:pPr algn="just">
              <a:lnSpc>
                <a:spcPct val="100000"/>
              </a:lnSpc>
            </a:pPr>
            <a:r>
              <a:rPr lang="en-US" sz="1300" dirty="0" smtClean="0">
                <a:solidFill>
                  <a:srgbClr val="000090"/>
                </a:solidFill>
              </a:rPr>
              <a:t>	The </a:t>
            </a:r>
            <a:r>
              <a:rPr lang="en-US" sz="1300" dirty="0" err="1">
                <a:solidFill>
                  <a:srgbClr val="000090"/>
                </a:solidFill>
              </a:rPr>
              <a:t>Bogoliubov</a:t>
            </a:r>
            <a:r>
              <a:rPr lang="en-US" sz="1300" dirty="0">
                <a:solidFill>
                  <a:srgbClr val="000090"/>
                </a:solidFill>
              </a:rPr>
              <a:t> Laboratory of Theoretical Physics (BLTP) is a unique center of the organization and co-ordination of international collaboration in the field of theoretical physics. As one of the largest centers, the BLTP acts as a “generator” of multi- and interdisciplinary studies, thus determining the global scientific agenda of both theoretical and experimental researches. The Laboratory hosts the world’s leading experts in the following lines of investigation: quantum field theory and particle physics, theory of atomic nucleus, condensed matter, and modern mathematical physics. The Laboratory’s scientific and organizational structure is aimed at the development of interdisciplinary and international collaboration</a:t>
            </a:r>
            <a:r>
              <a:rPr lang="en-US" sz="1300" dirty="0" smtClean="0">
                <a:solidFill>
                  <a:srgbClr val="000090"/>
                </a:solidFill>
              </a:rPr>
              <a:t>. </a:t>
            </a:r>
            <a:r>
              <a:rPr lang="en-US" sz="1400" dirty="0">
                <a:solidFill>
                  <a:srgbClr val="000090"/>
                </a:solidFill>
              </a:rPr>
              <a:t>More than 60 foreign researchers (30% of the scientific staff) from JINR </a:t>
            </a:r>
            <a:r>
              <a:rPr lang="en-US" sz="1400" dirty="0" smtClean="0">
                <a:solidFill>
                  <a:srgbClr val="000090"/>
                </a:solidFill>
              </a:rPr>
              <a:t>Member</a:t>
            </a:r>
            <a:br>
              <a:rPr lang="en-US" sz="1400" dirty="0" smtClean="0">
                <a:solidFill>
                  <a:srgbClr val="000090"/>
                </a:solidFill>
              </a:rPr>
            </a:br>
            <a:endParaRPr lang="ru-RU" sz="1300" dirty="0">
              <a:solidFill>
                <a:srgbClr val="000090"/>
              </a:solidFill>
            </a:endParaRPr>
          </a:p>
        </p:txBody>
      </p:sp>
      <p:sp>
        <p:nvSpPr>
          <p:cNvPr id="19" name="TextBox 18"/>
          <p:cNvSpPr txBox="1"/>
          <p:nvPr/>
        </p:nvSpPr>
        <p:spPr>
          <a:xfrm>
            <a:off x="2928926" y="2643182"/>
            <a:ext cx="6072230" cy="2693045"/>
          </a:xfrm>
          <a:prstGeom prst="rect">
            <a:avLst/>
          </a:prstGeom>
          <a:noFill/>
        </p:spPr>
        <p:txBody>
          <a:bodyPr wrap="square" rtlCol="0">
            <a:spAutoFit/>
          </a:bodyPr>
          <a:lstStyle/>
          <a:p>
            <a:pPr algn="just">
              <a:lnSpc>
                <a:spcPct val="100000"/>
              </a:lnSpc>
            </a:pPr>
            <a:r>
              <a:rPr lang="en-US" sz="1300" dirty="0" smtClean="0">
                <a:solidFill>
                  <a:srgbClr val="000090"/>
                </a:solidFill>
              </a:rPr>
              <a:t>States, BRICS countries, EU and other countries work at the BLTP permanently; young specialists are employed on a contract basis.  Around 12-15 conferences on urgent problems of modern physics are annually organized at the BLTP at the highest international level.</a:t>
            </a:r>
            <a:endParaRPr lang="en-US" sz="800" dirty="0" smtClean="0">
              <a:solidFill>
                <a:srgbClr val="000090"/>
              </a:solidFill>
            </a:endParaRPr>
          </a:p>
          <a:p>
            <a:pPr algn="just">
              <a:lnSpc>
                <a:spcPct val="100000"/>
              </a:lnSpc>
            </a:pPr>
            <a:r>
              <a:rPr lang="en-US" sz="1300" dirty="0" smtClean="0">
                <a:solidFill>
                  <a:srgbClr val="000090"/>
                </a:solidFill>
              </a:rPr>
              <a:t>	As </a:t>
            </a:r>
            <a:r>
              <a:rPr lang="en-US" sz="1300" dirty="0">
                <a:solidFill>
                  <a:srgbClr val="000090"/>
                </a:solidFill>
              </a:rPr>
              <a:t>the largest organization in the field of modern theoretical physics, the BLTP is the center for training highly qualified scientists for many countries. Young theoreticians have a possibility to attend lectures by the Laboratory’s leading and invited researchers, to participate in seminars on recent scientific achievements, to gain first-hand knowledge of present-day issues and scientific challenges, to be directly involved in advanced investigations and international scientific projects. The </a:t>
            </a:r>
            <a:r>
              <a:rPr lang="en-US" sz="1300" dirty="0" err="1">
                <a:solidFill>
                  <a:srgbClr val="000090"/>
                </a:solidFill>
              </a:rPr>
              <a:t>Dubna</a:t>
            </a:r>
            <a:r>
              <a:rPr lang="en-US" sz="1300" dirty="0">
                <a:solidFill>
                  <a:srgbClr val="000090"/>
                </a:solidFill>
              </a:rPr>
              <a:t> International Advanced School on </a:t>
            </a:r>
            <a:r>
              <a:rPr lang="en-US" sz="1300" dirty="0" smtClean="0">
                <a:solidFill>
                  <a:srgbClr val="000090"/>
                </a:solidFill>
              </a:rPr>
              <a:t>Theoretical</a:t>
            </a:r>
            <a:br>
              <a:rPr lang="en-US" sz="1300" dirty="0" smtClean="0">
                <a:solidFill>
                  <a:srgbClr val="000090"/>
                </a:solidFill>
              </a:rPr>
            </a:br>
            <a:endParaRPr lang="ru-RU" sz="1300" dirty="0">
              <a:solidFill>
                <a:srgbClr val="000090"/>
              </a:solidFill>
            </a:endParaRPr>
          </a:p>
        </p:txBody>
      </p:sp>
      <p:sp>
        <p:nvSpPr>
          <p:cNvPr id="20" name="TextBox 19"/>
          <p:cNvSpPr txBox="1"/>
          <p:nvPr/>
        </p:nvSpPr>
        <p:spPr>
          <a:xfrm>
            <a:off x="142844" y="5013176"/>
            <a:ext cx="5786478" cy="1892826"/>
          </a:xfrm>
          <a:prstGeom prst="rect">
            <a:avLst/>
          </a:prstGeom>
          <a:noFill/>
        </p:spPr>
        <p:txBody>
          <a:bodyPr wrap="square" rtlCol="0">
            <a:spAutoFit/>
          </a:bodyPr>
          <a:lstStyle/>
          <a:p>
            <a:pPr algn="just">
              <a:lnSpc>
                <a:spcPct val="100000"/>
              </a:lnSpc>
            </a:pPr>
            <a:r>
              <a:rPr lang="en-US" sz="1300" dirty="0" smtClean="0">
                <a:solidFill>
                  <a:srgbClr val="000090"/>
                </a:solidFill>
              </a:rPr>
              <a:t>Physics (DIAS-TH), functioning at the BLTP, organizes and coordinates scientific and educational activities, taking into account the present-day tendencies of the</a:t>
            </a:r>
            <a:r>
              <a:rPr lang="en-US" sz="1300" dirty="0">
                <a:solidFill>
                  <a:srgbClr val="000090"/>
                </a:solidFill>
              </a:rPr>
              <a:t> </a:t>
            </a:r>
            <a:r>
              <a:rPr lang="en-US" sz="1300" dirty="0" smtClean="0">
                <a:solidFill>
                  <a:srgbClr val="000090"/>
                </a:solidFill>
              </a:rPr>
              <a:t>science development. Under the auspices of DIAS-TH, 3-4 intensive topical scientific schools and schools-conferences are organized for young scientists and students from JINR Member States and other countries with attraction of the best lecturers on the subjects of the schools. The traditions and fundamentals of scientific schools established in the Laboratory proved to be efficient in training highly qualified theoretical physicists.</a:t>
            </a:r>
            <a:endParaRPr lang="ru-RU" sz="1300" dirty="0">
              <a:solidFill>
                <a:srgbClr val="000090"/>
              </a:solidFill>
            </a:endParaRPr>
          </a:p>
        </p:txBody>
      </p:sp>
    </p:spTree>
    <p:extLst>
      <p:ext uri="{BB962C8B-B14F-4D97-AF65-F5344CB8AC3E}">
        <p14:creationId xmlns:p14="http://schemas.microsoft.com/office/powerpoint/2010/main" val="34547728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05"/>
          <p:cNvPicPr>
            <a:picLocks noChangeAspect="1" noChangeArrowheads="1"/>
          </p:cNvPicPr>
          <p:nvPr/>
        </p:nvPicPr>
        <p:blipFill>
          <a:blip r:embed="rId2" cstate="print"/>
          <a:srcRect t="15467" r="21421" b="6187"/>
          <a:stretch>
            <a:fillRect/>
          </a:stretch>
        </p:blipFill>
        <p:spPr bwMode="auto">
          <a:xfrm>
            <a:off x="160639" y="678021"/>
            <a:ext cx="2846852" cy="2279363"/>
          </a:xfrm>
          <a:prstGeom prst="rect">
            <a:avLst/>
          </a:prstGeom>
          <a:noFill/>
          <a:ln w="9525">
            <a:noFill/>
            <a:miter lim="800000"/>
            <a:headEnd/>
            <a:tailEnd/>
          </a:ln>
        </p:spPr>
      </p:pic>
      <p:sp>
        <p:nvSpPr>
          <p:cNvPr id="4" name="Прямоугольник 3"/>
          <p:cNvSpPr/>
          <p:nvPr/>
        </p:nvSpPr>
        <p:spPr>
          <a:xfrm>
            <a:off x="3007490" y="1053390"/>
            <a:ext cx="4572000" cy="1826141"/>
          </a:xfrm>
          <a:prstGeom prst="rect">
            <a:avLst/>
          </a:prstGeom>
        </p:spPr>
        <p:txBody>
          <a:bodyPr>
            <a:spAutoFit/>
          </a:bodyPr>
          <a:lstStyle/>
          <a:p>
            <a:pPr marL="171450" indent="-171450">
              <a:spcBef>
                <a:spcPts val="400"/>
              </a:spcBef>
            </a:pPr>
            <a:r>
              <a:rPr lang="ru-RU" sz="1600" dirty="0" err="1">
                <a:solidFill>
                  <a:srgbClr val="000090"/>
                </a:solidFill>
                <a:latin typeface="Arial" panose="020B0604020202020204" pitchFamily="34" charset="0"/>
                <a:cs typeface="Arial" panose="020B0604020202020204" pitchFamily="34" charset="0"/>
              </a:rPr>
              <a:t>Current</a:t>
            </a:r>
            <a:r>
              <a:rPr lang="ru-RU" sz="1600"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in</a:t>
            </a:r>
            <a:r>
              <a:rPr lang="ru-RU" sz="1600"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bunch</a:t>
            </a:r>
            <a:r>
              <a:rPr lang="ru-RU" sz="1600" dirty="0">
                <a:solidFill>
                  <a:srgbClr val="000090"/>
                </a:solidFill>
                <a:latin typeface="Arial" panose="020B0604020202020204" pitchFamily="34" charset="0"/>
                <a:cs typeface="Arial" panose="020B0604020202020204" pitchFamily="34" charset="0"/>
              </a:rPr>
              <a:t> </a:t>
            </a:r>
            <a:r>
              <a:rPr lang="en-US" sz="1600" dirty="0">
                <a:solidFill>
                  <a:srgbClr val="000090"/>
                </a:solidFill>
                <a:latin typeface="Arial" panose="020B0604020202020204" pitchFamily="34" charset="0"/>
                <a:cs typeface="Arial" panose="020B0604020202020204" pitchFamily="34" charset="0"/>
              </a:rPr>
              <a:t>– </a:t>
            </a:r>
            <a:r>
              <a:rPr lang="ru-RU" sz="1600" b="1" dirty="0">
                <a:solidFill>
                  <a:srgbClr val="000090"/>
                </a:solidFill>
                <a:latin typeface="Arial" panose="020B0604020202020204" pitchFamily="34" charset="0"/>
                <a:cs typeface="Arial" panose="020B0604020202020204" pitchFamily="34" charset="0"/>
              </a:rPr>
              <a:t>15</a:t>
            </a:r>
            <a:r>
              <a:rPr lang="en-US" sz="1600" b="1" dirty="0">
                <a:solidFill>
                  <a:srgbClr val="000090"/>
                </a:solidFill>
                <a:latin typeface="Arial" panose="020B0604020202020204" pitchFamily="34" charset="0"/>
                <a:cs typeface="Arial" panose="020B0604020202020204" pitchFamily="34" charset="0"/>
              </a:rPr>
              <a:t> </a:t>
            </a:r>
            <a:r>
              <a:rPr lang="ru-RU" sz="1600" b="1" dirty="0" err="1">
                <a:solidFill>
                  <a:srgbClr val="000090"/>
                </a:solidFill>
                <a:latin typeface="Arial" panose="020B0604020202020204" pitchFamily="34" charset="0"/>
                <a:cs typeface="Arial" panose="020B0604020202020204" pitchFamily="34" charset="0"/>
              </a:rPr>
              <a:t>μA</a:t>
            </a:r>
            <a:r>
              <a:rPr lang="en-US" sz="1600" b="1" dirty="0">
                <a:solidFill>
                  <a:srgbClr val="000090"/>
                </a:solidFill>
                <a:latin typeface="Arial" panose="020B0604020202020204" pitchFamily="34" charset="0"/>
                <a:cs typeface="Arial" panose="020B0604020202020204" pitchFamily="34" charset="0"/>
              </a:rPr>
              <a:t>      </a:t>
            </a:r>
          </a:p>
          <a:p>
            <a:pPr marL="171450" indent="-171450">
              <a:spcBef>
                <a:spcPts val="400"/>
              </a:spcBef>
            </a:pPr>
            <a:r>
              <a:rPr lang="ru-RU" sz="1600" dirty="0" err="1">
                <a:solidFill>
                  <a:srgbClr val="000090"/>
                </a:solidFill>
                <a:latin typeface="Arial" panose="020B0604020202020204" pitchFamily="34" charset="0"/>
                <a:cs typeface="Arial" panose="020B0604020202020204" pitchFamily="34" charset="0"/>
              </a:rPr>
              <a:t>Bunch</a:t>
            </a:r>
            <a:r>
              <a:rPr lang="ru-RU" sz="1600"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width</a:t>
            </a:r>
            <a:r>
              <a:rPr lang="en-US" sz="1600" dirty="0">
                <a:solidFill>
                  <a:srgbClr val="000090"/>
                </a:solidFill>
                <a:latin typeface="Arial" panose="020B0604020202020204" pitchFamily="34" charset="0"/>
                <a:cs typeface="Arial" panose="020B0604020202020204" pitchFamily="34" charset="0"/>
              </a:rPr>
              <a:t> –</a:t>
            </a:r>
            <a:r>
              <a:rPr lang="ru-RU" sz="1600" dirty="0">
                <a:solidFill>
                  <a:srgbClr val="000090"/>
                </a:solidFill>
                <a:latin typeface="Arial" panose="020B0604020202020204" pitchFamily="34" charset="0"/>
                <a:cs typeface="Arial" panose="020B0604020202020204" pitchFamily="34" charset="0"/>
              </a:rPr>
              <a:t> </a:t>
            </a:r>
            <a:r>
              <a:rPr lang="ru-RU" sz="1600" b="1" dirty="0">
                <a:solidFill>
                  <a:srgbClr val="000090"/>
                </a:solidFill>
                <a:latin typeface="Arial" panose="020B0604020202020204" pitchFamily="34" charset="0"/>
                <a:cs typeface="Arial" panose="020B0604020202020204" pitchFamily="34" charset="0"/>
              </a:rPr>
              <a:t>2 </a:t>
            </a:r>
            <a:r>
              <a:rPr lang="ru-RU" sz="1600" b="1" dirty="0" err="1" smtClean="0">
                <a:solidFill>
                  <a:srgbClr val="000090"/>
                </a:solidFill>
                <a:latin typeface="Arial" panose="020B0604020202020204" pitchFamily="34" charset="0"/>
                <a:cs typeface="Arial" panose="020B0604020202020204" pitchFamily="34" charset="0"/>
              </a:rPr>
              <a:t>μs</a:t>
            </a:r>
            <a:endParaRPr lang="en-US" sz="1600" b="1" dirty="0" smtClean="0">
              <a:solidFill>
                <a:srgbClr val="000090"/>
              </a:solidFill>
              <a:latin typeface="Arial" panose="020B0604020202020204" pitchFamily="34" charset="0"/>
              <a:cs typeface="Arial" panose="020B0604020202020204" pitchFamily="34" charset="0"/>
            </a:endParaRPr>
          </a:p>
          <a:p>
            <a:pPr marL="171450" indent="-171450">
              <a:spcBef>
                <a:spcPts val="400"/>
              </a:spcBef>
            </a:pPr>
            <a:r>
              <a:rPr lang="ru-RU" sz="1600" dirty="0" err="1" smtClean="0">
                <a:solidFill>
                  <a:srgbClr val="000090"/>
                </a:solidFill>
                <a:latin typeface="Arial" panose="020B0604020202020204" pitchFamily="34" charset="0"/>
                <a:cs typeface="Arial" panose="020B0604020202020204" pitchFamily="34" charset="0"/>
              </a:rPr>
              <a:t>Bunch</a:t>
            </a:r>
            <a:r>
              <a:rPr lang="ru-RU" sz="1600" dirty="0" smtClean="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frequency</a:t>
            </a:r>
            <a:r>
              <a:rPr lang="ru-RU" sz="1600" dirty="0">
                <a:solidFill>
                  <a:srgbClr val="000090"/>
                </a:solidFill>
                <a:latin typeface="Arial" panose="020B0604020202020204" pitchFamily="34" charset="0"/>
                <a:cs typeface="Arial" panose="020B0604020202020204" pitchFamily="34" charset="0"/>
              </a:rPr>
              <a:t> </a:t>
            </a:r>
            <a:r>
              <a:rPr lang="en-US" sz="1600" dirty="0">
                <a:solidFill>
                  <a:srgbClr val="000090"/>
                </a:solidFill>
                <a:latin typeface="Arial" panose="020B0604020202020204" pitchFamily="34" charset="0"/>
                <a:cs typeface="Arial" panose="020B0604020202020204" pitchFamily="34" charset="0"/>
              </a:rPr>
              <a:t>– </a:t>
            </a:r>
            <a:r>
              <a:rPr lang="ru-RU" sz="1600" b="1" dirty="0">
                <a:solidFill>
                  <a:srgbClr val="000090"/>
                </a:solidFill>
                <a:latin typeface="Arial" panose="020B0604020202020204" pitchFamily="34" charset="0"/>
                <a:cs typeface="Arial" panose="020B0604020202020204" pitchFamily="34" charset="0"/>
              </a:rPr>
              <a:t>10-250 </a:t>
            </a:r>
            <a:r>
              <a:rPr lang="ru-RU" sz="1600" b="1" dirty="0" err="1">
                <a:solidFill>
                  <a:srgbClr val="000090"/>
                </a:solidFill>
                <a:latin typeface="Arial" panose="020B0604020202020204" pitchFamily="34" charset="0"/>
                <a:cs typeface="Arial" panose="020B0604020202020204" pitchFamily="34" charset="0"/>
              </a:rPr>
              <a:t>Hz</a:t>
            </a:r>
            <a:endParaRPr lang="ru-RU" sz="1600" b="1" dirty="0">
              <a:solidFill>
                <a:srgbClr val="000090"/>
              </a:solidFill>
              <a:latin typeface="Arial" panose="020B0604020202020204" pitchFamily="34" charset="0"/>
              <a:cs typeface="Arial" panose="020B0604020202020204" pitchFamily="34" charset="0"/>
            </a:endParaRPr>
          </a:p>
          <a:p>
            <a:pPr marL="171450" indent="-171450">
              <a:spcBef>
                <a:spcPts val="400"/>
              </a:spcBef>
            </a:pPr>
            <a:r>
              <a:rPr lang="ru-RU" sz="1600" dirty="0" err="1">
                <a:solidFill>
                  <a:srgbClr val="000090"/>
                </a:solidFill>
                <a:latin typeface="Arial" panose="020B0604020202020204" pitchFamily="34" charset="0"/>
                <a:cs typeface="Arial" panose="020B0604020202020204" pitchFamily="34" charset="0"/>
              </a:rPr>
              <a:t>Focal</a:t>
            </a:r>
            <a:r>
              <a:rPr lang="ru-RU" sz="1600"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spot</a:t>
            </a:r>
            <a:r>
              <a:rPr lang="ru-RU" sz="1600" dirty="0">
                <a:solidFill>
                  <a:srgbClr val="000090"/>
                </a:solidFill>
                <a:latin typeface="Arial" panose="020B0604020202020204" pitchFamily="34" charset="0"/>
                <a:cs typeface="Arial" panose="020B0604020202020204" pitchFamily="34" charset="0"/>
              </a:rPr>
              <a:t> </a:t>
            </a:r>
            <a:r>
              <a:rPr lang="ru-RU" sz="1600" b="1" dirty="0">
                <a:solidFill>
                  <a:srgbClr val="000090"/>
                </a:solidFill>
                <a:latin typeface="Arial" panose="020B0604020202020204" pitchFamily="34" charset="0"/>
                <a:cs typeface="Arial" panose="020B0604020202020204" pitchFamily="34" charset="0"/>
              </a:rPr>
              <a:t>~ 1 </a:t>
            </a:r>
            <a:r>
              <a:rPr lang="ru-RU" sz="1600" b="1" dirty="0" err="1">
                <a:solidFill>
                  <a:srgbClr val="000090"/>
                </a:solidFill>
                <a:latin typeface="Arial" panose="020B0604020202020204" pitchFamily="34" charset="0"/>
                <a:cs typeface="Arial" panose="020B0604020202020204" pitchFamily="34" charset="0"/>
              </a:rPr>
              <a:t>mm</a:t>
            </a:r>
            <a:r>
              <a:rPr lang="en-US" sz="1600" b="1"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can</a:t>
            </a:r>
            <a:r>
              <a:rPr lang="ru-RU" sz="1600"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be</a:t>
            </a:r>
            <a:r>
              <a:rPr lang="ru-RU" sz="1600" dirty="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defocused</a:t>
            </a:r>
            <a:r>
              <a:rPr lang="ru-RU" sz="1600" dirty="0">
                <a:solidFill>
                  <a:srgbClr val="000090"/>
                </a:solidFill>
                <a:latin typeface="Arial" panose="020B0604020202020204" pitchFamily="34" charset="0"/>
                <a:cs typeface="Arial" panose="020B0604020202020204" pitchFamily="34" charset="0"/>
              </a:rPr>
              <a:t> </a:t>
            </a:r>
            <a:endParaRPr lang="en-US" sz="1600" dirty="0" smtClean="0">
              <a:solidFill>
                <a:srgbClr val="000090"/>
              </a:solidFill>
              <a:latin typeface="Arial" panose="020B0604020202020204" pitchFamily="34" charset="0"/>
              <a:cs typeface="Arial" panose="020B0604020202020204" pitchFamily="34" charset="0"/>
            </a:endParaRPr>
          </a:p>
          <a:p>
            <a:pPr marL="171450" indent="-171450">
              <a:spcBef>
                <a:spcPts val="400"/>
              </a:spcBef>
            </a:pPr>
            <a:r>
              <a:rPr lang="ru-RU" sz="1600" dirty="0" err="1" smtClean="0">
                <a:solidFill>
                  <a:srgbClr val="000090"/>
                </a:solidFill>
                <a:latin typeface="Arial" panose="020B0604020202020204" pitchFamily="34" charset="0"/>
                <a:cs typeface="Arial" panose="020B0604020202020204" pitchFamily="34" charset="0"/>
              </a:rPr>
              <a:t>up</a:t>
            </a:r>
            <a:r>
              <a:rPr lang="ru-RU" sz="1600" dirty="0" smtClean="0">
                <a:solidFill>
                  <a:srgbClr val="000090"/>
                </a:solidFill>
                <a:latin typeface="Arial" panose="020B0604020202020204" pitchFamily="34" charset="0"/>
                <a:cs typeface="Arial" panose="020B0604020202020204" pitchFamily="34" charset="0"/>
              </a:rPr>
              <a:t> </a:t>
            </a:r>
            <a:r>
              <a:rPr lang="ru-RU" sz="1600" dirty="0" err="1">
                <a:solidFill>
                  <a:srgbClr val="000090"/>
                </a:solidFill>
                <a:latin typeface="Arial" panose="020B0604020202020204" pitchFamily="34" charset="0"/>
                <a:cs typeface="Arial" panose="020B0604020202020204" pitchFamily="34" charset="0"/>
              </a:rPr>
              <a:t>to</a:t>
            </a:r>
            <a:r>
              <a:rPr lang="ru-RU" sz="1600" dirty="0">
                <a:solidFill>
                  <a:srgbClr val="000090"/>
                </a:solidFill>
                <a:latin typeface="Arial" panose="020B0604020202020204" pitchFamily="34" charset="0"/>
                <a:cs typeface="Arial" panose="020B0604020202020204" pitchFamily="34" charset="0"/>
              </a:rPr>
              <a:t> </a:t>
            </a:r>
            <a:r>
              <a:rPr lang="ru-RU" sz="1600" b="1" dirty="0">
                <a:solidFill>
                  <a:srgbClr val="000090"/>
                </a:solidFill>
                <a:latin typeface="Arial" panose="020B0604020202020204" pitchFamily="34" charset="0"/>
                <a:cs typeface="Arial" panose="020B0604020202020204" pitchFamily="34" charset="0"/>
              </a:rPr>
              <a:t>20 </a:t>
            </a:r>
            <a:r>
              <a:rPr lang="ru-RU" sz="1600" b="1" dirty="0" err="1">
                <a:solidFill>
                  <a:srgbClr val="000090"/>
                </a:solidFill>
                <a:latin typeface="Arial" panose="020B0604020202020204" pitchFamily="34" charset="0"/>
                <a:cs typeface="Arial" panose="020B0604020202020204" pitchFamily="34" charset="0"/>
              </a:rPr>
              <a:t>mm</a:t>
            </a:r>
            <a:endParaRPr lang="ru-RU" sz="1600" b="1" dirty="0">
              <a:solidFill>
                <a:srgbClr val="000090"/>
              </a:solidFill>
              <a:latin typeface="Arial" panose="020B0604020202020204" pitchFamily="34" charset="0"/>
              <a:cs typeface="Arial" panose="020B0604020202020204" pitchFamily="34" charset="0"/>
            </a:endParaRPr>
          </a:p>
          <a:p>
            <a:pPr marL="171450" indent="-171450">
              <a:spcBef>
                <a:spcPts val="400"/>
              </a:spcBef>
            </a:pPr>
            <a:r>
              <a:rPr lang="ru-RU" sz="1600" b="1" dirty="0">
                <a:solidFill>
                  <a:srgbClr val="000090"/>
                </a:solidFill>
                <a:latin typeface="Arial" panose="020B0604020202020204" pitchFamily="34" charset="0"/>
                <a:cs typeface="Arial" panose="020B0604020202020204" pitchFamily="34" charset="0"/>
              </a:rPr>
              <a:t>‘</a:t>
            </a:r>
            <a:r>
              <a:rPr lang="en-US" sz="1600" b="1" dirty="0">
                <a:solidFill>
                  <a:srgbClr val="000090"/>
                </a:solidFill>
                <a:latin typeface="Arial" panose="020B0604020202020204" pitchFamily="34" charset="0"/>
                <a:cs typeface="Arial" panose="020B0604020202020204" pitchFamily="34" charset="0"/>
              </a:rPr>
              <a:t>Training</a:t>
            </a:r>
            <a:r>
              <a:rPr lang="ru-RU" sz="1600" b="1" dirty="0">
                <a:solidFill>
                  <a:srgbClr val="000090"/>
                </a:solidFill>
                <a:latin typeface="Arial" panose="020B0604020202020204" pitchFamily="34" charset="0"/>
                <a:cs typeface="Arial" panose="020B0604020202020204" pitchFamily="34" charset="0"/>
              </a:rPr>
              <a:t>' </a:t>
            </a:r>
            <a:r>
              <a:rPr lang="ru-RU" sz="1600" b="1" dirty="0" err="1">
                <a:solidFill>
                  <a:srgbClr val="000090"/>
                </a:solidFill>
                <a:latin typeface="Arial" panose="020B0604020202020204" pitchFamily="34" charset="0"/>
                <a:cs typeface="Arial" panose="020B0604020202020204" pitchFamily="34" charset="0"/>
              </a:rPr>
              <a:t>beam</a:t>
            </a:r>
            <a:r>
              <a:rPr lang="en-US" sz="1600" b="1" dirty="0">
                <a:solidFill>
                  <a:srgbClr val="000090"/>
                </a:solidFill>
                <a:latin typeface="Arial" panose="020B0604020202020204" pitchFamily="34" charset="0"/>
                <a:cs typeface="Arial" panose="020B0604020202020204" pitchFamily="34" charset="0"/>
              </a:rPr>
              <a:t> </a:t>
            </a:r>
            <a:r>
              <a:rPr lang="en-US" sz="1600" dirty="0">
                <a:solidFill>
                  <a:srgbClr val="000090"/>
                </a:solidFill>
                <a:latin typeface="Arial" panose="020B0604020202020204" pitchFamily="34" charset="0"/>
                <a:cs typeface="Arial" panose="020B0604020202020204" pitchFamily="34" charset="0"/>
              </a:rPr>
              <a:t>–</a:t>
            </a:r>
            <a:r>
              <a:rPr lang="ru-RU" sz="1600" dirty="0">
                <a:solidFill>
                  <a:srgbClr val="000090"/>
                </a:solidFill>
                <a:latin typeface="Arial" panose="020B0604020202020204" pitchFamily="34" charset="0"/>
                <a:cs typeface="Arial" panose="020B0604020202020204" pitchFamily="34" charset="0"/>
              </a:rPr>
              <a:t> </a:t>
            </a:r>
            <a:r>
              <a:rPr lang="ru-RU" sz="1600" b="1" dirty="0">
                <a:solidFill>
                  <a:srgbClr val="000090"/>
                </a:solidFill>
                <a:latin typeface="Arial" panose="020B0604020202020204" pitchFamily="34" charset="0"/>
                <a:cs typeface="Arial" panose="020B0604020202020204" pitchFamily="34" charset="0"/>
              </a:rPr>
              <a:t>22 </a:t>
            </a:r>
            <a:r>
              <a:rPr lang="ru-RU" sz="1600" b="1" dirty="0" err="1">
                <a:solidFill>
                  <a:srgbClr val="000090"/>
                </a:solidFill>
                <a:latin typeface="Arial" panose="020B0604020202020204" pitchFamily="34" charset="0"/>
                <a:cs typeface="Arial" panose="020B0604020202020204" pitchFamily="34" charset="0"/>
              </a:rPr>
              <a:t>MeV</a:t>
            </a:r>
            <a:endParaRPr lang="en-US" sz="1600" b="1" dirty="0">
              <a:solidFill>
                <a:srgbClr val="000090"/>
              </a:solidFill>
              <a:latin typeface="Arial" panose="020B0604020202020204" pitchFamily="34" charset="0"/>
              <a:cs typeface="Arial" panose="020B0604020202020204" pitchFamily="34" charset="0"/>
            </a:endParaRPr>
          </a:p>
        </p:txBody>
      </p:sp>
      <p:pic>
        <p:nvPicPr>
          <p:cNvPr id="5" name="Picture 6" descr="C:\Documents and Settings\Admin\Мои документы\фото для сайта УНЦ\Презентация для Минобр\НИГ_3.png"/>
          <p:cNvPicPr>
            <a:picLocks noChangeAspect="1" noChangeArrowheads="1"/>
          </p:cNvPicPr>
          <p:nvPr/>
        </p:nvPicPr>
        <p:blipFill>
          <a:blip r:embed="rId3"/>
          <a:srcRect l="624" r="312"/>
          <a:stretch>
            <a:fillRect/>
          </a:stretch>
        </p:blipFill>
        <p:spPr bwMode="auto">
          <a:xfrm>
            <a:off x="2958999" y="4014700"/>
            <a:ext cx="4480253" cy="2503719"/>
          </a:xfrm>
          <a:prstGeom prst="rect">
            <a:avLst/>
          </a:prstGeom>
          <a:noFill/>
        </p:spPr>
      </p:pic>
      <p:sp>
        <p:nvSpPr>
          <p:cNvPr id="6" name="Прямоугольник 5"/>
          <p:cNvSpPr/>
          <p:nvPr/>
        </p:nvSpPr>
        <p:spPr>
          <a:xfrm>
            <a:off x="262413" y="3933056"/>
            <a:ext cx="2643302" cy="2616101"/>
          </a:xfrm>
          <a:prstGeom prst="rect">
            <a:avLst/>
          </a:prstGeom>
        </p:spPr>
        <p:txBody>
          <a:bodyPr wrap="square">
            <a:spAutoFit/>
          </a:bodyPr>
          <a:lstStyle/>
          <a:p>
            <a:pPr marL="171450" indent="-171450">
              <a:spcBef>
                <a:spcPts val="400"/>
              </a:spcBef>
              <a:buSzPct val="1000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B</a:t>
            </a:r>
            <a:r>
              <a:rPr lang="ru-RU" sz="1600" dirty="0">
                <a:solidFill>
                  <a:srgbClr val="000090"/>
                </a:solidFill>
                <a:latin typeface="Arial" panose="020B0604020202020204" pitchFamily="34" charset="0"/>
                <a:cs typeface="Arial" panose="020B0604020202020204" pitchFamily="34" charset="0"/>
              </a:rPr>
              <a:t>asics of nuclear physics</a:t>
            </a:r>
            <a:endParaRPr lang="en-US" sz="1600" dirty="0">
              <a:solidFill>
                <a:srgbClr val="000090"/>
              </a:solidFill>
              <a:latin typeface="Arial" panose="020B0604020202020204" pitchFamily="34" charset="0"/>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Arial" panose="020B0604020202020204" pitchFamily="34" charset="0"/>
                <a:cs typeface="Arial" panose="020B0604020202020204" pitchFamily="34" charset="0"/>
              </a:rPr>
              <a:t>Radiation protection and safety</a:t>
            </a:r>
          </a:p>
          <a:p>
            <a:pPr marL="171450" indent="-171450">
              <a:spcBef>
                <a:spcPts val="400"/>
              </a:spcBef>
              <a:buSzPct val="100000"/>
              <a:buFont typeface="Arial" panose="020B0604020202020204" pitchFamily="34" charset="0"/>
              <a:buChar char="•"/>
            </a:pPr>
            <a:r>
              <a:rPr lang="ru-RU" sz="1600" dirty="0">
                <a:solidFill>
                  <a:srgbClr val="000090"/>
                </a:solidFill>
                <a:latin typeface="Arial" panose="020B0604020202020204" pitchFamily="34" charset="0"/>
                <a:cs typeface="Arial" panose="020B0604020202020204" pitchFamily="34" charset="0"/>
              </a:rPr>
              <a:t>Particle detectors</a:t>
            </a:r>
          </a:p>
          <a:p>
            <a:pPr marL="171450" indent="-171450">
              <a:spcBef>
                <a:spcPts val="400"/>
              </a:spcBef>
              <a:buSzPct val="100000"/>
              <a:buFont typeface="Arial" panose="020B0604020202020204" pitchFamily="34" charset="0"/>
              <a:buChar char="•"/>
            </a:pPr>
            <a:r>
              <a:rPr lang="ru-RU" sz="1600" dirty="0">
                <a:solidFill>
                  <a:srgbClr val="000090"/>
                </a:solidFill>
                <a:latin typeface="Arial" panose="020B0604020202020204" pitchFamily="34" charset="0"/>
                <a:cs typeface="Arial" panose="020B0604020202020204" pitchFamily="34" charset="0"/>
              </a:rPr>
              <a:t>Vacuum technology</a:t>
            </a:r>
            <a:endParaRPr lang="en-US" sz="1600" dirty="0">
              <a:solidFill>
                <a:srgbClr val="000090"/>
              </a:solidFill>
              <a:latin typeface="Arial" panose="020B0604020202020204" pitchFamily="34" charset="0"/>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Arial" panose="020B0604020202020204" pitchFamily="34" charset="0"/>
                <a:cs typeface="Arial" panose="020B0604020202020204" pitchFamily="34" charset="0"/>
              </a:rPr>
              <a:t>RF technology</a:t>
            </a:r>
            <a:endParaRPr lang="en-US" sz="1600" dirty="0">
              <a:solidFill>
                <a:srgbClr val="000090"/>
              </a:solidFill>
              <a:latin typeface="Arial" panose="020B0604020202020204" pitchFamily="34" charset="0"/>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Arial" panose="020B0604020202020204" pitchFamily="34" charset="0"/>
                <a:cs typeface="Arial" panose="020B0604020202020204" pitchFamily="34" charset="0"/>
              </a:rPr>
              <a:t>Magnets</a:t>
            </a:r>
            <a:endParaRPr lang="en-US" sz="1600" dirty="0">
              <a:solidFill>
                <a:srgbClr val="000090"/>
              </a:solidFill>
              <a:latin typeface="Arial" panose="020B0604020202020204" pitchFamily="34" charset="0"/>
              <a:cs typeface="Arial" panose="020B0604020202020204" pitchFamily="34" charset="0"/>
            </a:endParaRPr>
          </a:p>
          <a:p>
            <a:pPr marL="171450" indent="-171450">
              <a:spcBef>
                <a:spcPts val="400"/>
              </a:spcBef>
              <a:buSzPct val="100000"/>
              <a:buFont typeface="Arial" panose="020B0604020202020204" pitchFamily="34" charset="0"/>
              <a:buChar char="•"/>
            </a:pPr>
            <a:r>
              <a:rPr lang="ru-RU" sz="1600" dirty="0">
                <a:solidFill>
                  <a:srgbClr val="000090"/>
                </a:solidFill>
                <a:latin typeface="Arial" panose="020B0604020202020204" pitchFamily="34" charset="0"/>
                <a:cs typeface="Arial" panose="020B0604020202020204" pitchFamily="34" charset="0"/>
              </a:rPr>
              <a:t>Electronics and automation</a:t>
            </a:r>
          </a:p>
        </p:txBody>
      </p:sp>
      <p:pic>
        <p:nvPicPr>
          <p:cNvPr id="7" name="Picture 4" descr="C:\Documents and Settings\Admin\Мои документы\фото для сайта УНЦ\Презентация для Минобр\НИГ_2.jpg"/>
          <p:cNvPicPr>
            <a:picLocks noChangeAspect="1" noChangeArrowheads="1"/>
          </p:cNvPicPr>
          <p:nvPr/>
        </p:nvPicPr>
        <p:blipFill>
          <a:blip r:embed="rId4"/>
          <a:srcRect/>
          <a:stretch>
            <a:fillRect/>
          </a:stretch>
        </p:blipFill>
        <p:spPr bwMode="auto">
          <a:xfrm>
            <a:off x="6639758" y="98853"/>
            <a:ext cx="2092290" cy="3915846"/>
          </a:xfrm>
          <a:prstGeom prst="rect">
            <a:avLst/>
          </a:prstGeom>
          <a:noFill/>
        </p:spPr>
      </p:pic>
      <p:sp>
        <p:nvSpPr>
          <p:cNvPr id="8" name="Прямоугольник 7"/>
          <p:cNvSpPr/>
          <p:nvPr/>
        </p:nvSpPr>
        <p:spPr>
          <a:xfrm>
            <a:off x="248069" y="41041"/>
            <a:ext cx="5692083" cy="523220"/>
          </a:xfrm>
          <a:prstGeom prst="rect">
            <a:avLst/>
          </a:prstGeom>
        </p:spPr>
        <p:txBody>
          <a:bodyPr wrap="none">
            <a:spAutoFit/>
          </a:bodyPr>
          <a:lstStyle/>
          <a:p>
            <a:r>
              <a:rPr lang="en-GB" sz="2800" b="1" dirty="0" smtClean="0">
                <a:solidFill>
                  <a:srgbClr val="000090"/>
                </a:solidFill>
                <a:latin typeface="Arial" panose="020B0604020202020204" pitchFamily="34" charset="0"/>
                <a:cs typeface="Arial" panose="020B0604020202020204" pitchFamily="34" charset="0"/>
              </a:rPr>
              <a:t>University Centre. Infrastructure</a:t>
            </a:r>
            <a:endParaRPr lang="ru-RU" sz="2800" b="1" dirty="0">
              <a:solidFill>
                <a:srgbClr val="000090"/>
              </a:solidFill>
              <a:latin typeface="Arial" panose="020B0604020202020204" pitchFamily="34" charset="0"/>
              <a:cs typeface="Arial" panose="020B0604020202020204" pitchFamily="34" charset="0"/>
            </a:endParaRPr>
          </a:p>
        </p:txBody>
      </p:sp>
      <p:sp>
        <p:nvSpPr>
          <p:cNvPr id="9" name="Прямоугольник 8"/>
          <p:cNvSpPr/>
          <p:nvPr/>
        </p:nvSpPr>
        <p:spPr>
          <a:xfrm>
            <a:off x="928517" y="2982615"/>
            <a:ext cx="1198503" cy="369332"/>
          </a:xfrm>
          <a:prstGeom prst="rect">
            <a:avLst/>
          </a:prstGeom>
        </p:spPr>
        <p:txBody>
          <a:bodyPr wrap="none">
            <a:spAutoFit/>
          </a:bodyPr>
          <a:lstStyle/>
          <a:p>
            <a:r>
              <a:rPr lang="ru-RU" dirty="0">
                <a:solidFill>
                  <a:srgbClr val="000090"/>
                </a:solidFill>
                <a:latin typeface="Arial" panose="020B0604020202020204" pitchFamily="34" charset="0"/>
                <a:cs typeface="Arial" panose="020B0604020202020204" pitchFamily="34" charset="0"/>
              </a:rPr>
              <a:t>Linac-200</a:t>
            </a:r>
          </a:p>
        </p:txBody>
      </p:sp>
    </p:spTree>
    <p:extLst>
      <p:ext uri="{BB962C8B-B14F-4D97-AF65-F5344CB8AC3E}">
        <p14:creationId xmlns:p14="http://schemas.microsoft.com/office/powerpoint/2010/main" val="9862326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7384"/>
            <a:ext cx="8537664" cy="523220"/>
          </a:xfrm>
          <a:prstGeom prst="rect">
            <a:avLst/>
          </a:prstGeom>
        </p:spPr>
        <p:txBody>
          <a:bodyPr wrap="none">
            <a:spAutoFit/>
          </a:bodyPr>
          <a:lstStyle/>
          <a:p>
            <a:r>
              <a:rPr lang="en-US" sz="2800" b="1" dirty="0">
                <a:solidFill>
                  <a:srgbClr val="000090"/>
                </a:solidFill>
                <a:effectLst>
                  <a:outerShdw blurRad="38100" dist="38100" dir="2700000" algn="tl">
                    <a:srgbClr val="000000">
                      <a:alpha val="43137"/>
                    </a:srgbClr>
                  </a:outerShdw>
                </a:effectLst>
              </a:rPr>
              <a:t>Proton accelerator of the DLNP JINR (</a:t>
            </a:r>
            <a:r>
              <a:rPr lang="en-US" sz="2800" b="1" dirty="0" err="1">
                <a:solidFill>
                  <a:srgbClr val="000090"/>
                </a:solidFill>
                <a:effectLst>
                  <a:outerShdw blurRad="38100" dist="38100" dir="2700000" algn="tl">
                    <a:srgbClr val="000000">
                      <a:alpha val="43137"/>
                    </a:srgbClr>
                  </a:outerShdw>
                </a:effectLst>
              </a:rPr>
              <a:t>Phasotron</a:t>
            </a:r>
            <a:r>
              <a:rPr lang="en-US" sz="2800" b="1" dirty="0">
                <a:solidFill>
                  <a:srgbClr val="000090"/>
                </a:solidFill>
                <a:effectLst>
                  <a:outerShdw blurRad="38100" dist="38100" dir="2700000" algn="tl">
                    <a:srgbClr val="000000">
                      <a:alpha val="43137"/>
                    </a:srgbClr>
                  </a:outerShdw>
                </a:effectLst>
              </a:rPr>
              <a:t>)</a:t>
            </a:r>
            <a:endParaRPr lang="ru-RU" sz="2800" b="1" dirty="0">
              <a:solidFill>
                <a:srgbClr val="000090"/>
              </a:solidFill>
            </a:endParaRPr>
          </a:p>
        </p:txBody>
      </p:sp>
      <p:pic>
        <p:nvPicPr>
          <p:cNvPr id="7" name="Picture 3" descr="D:\Users\Mytsin\TMP\Phaz.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5496" y="692696"/>
            <a:ext cx="4370960" cy="43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Таблица 9"/>
          <p:cNvGraphicFramePr>
            <a:graphicFrameLocks noGrp="1"/>
          </p:cNvGraphicFramePr>
          <p:nvPr>
            <p:extLst>
              <p:ext uri="{D42A27DB-BD31-4B8C-83A1-F6EECF244321}">
                <p14:modId xmlns:p14="http://schemas.microsoft.com/office/powerpoint/2010/main" val="4030843816"/>
              </p:ext>
            </p:extLst>
          </p:nvPr>
        </p:nvGraphicFramePr>
        <p:xfrm>
          <a:off x="4427984" y="692697"/>
          <a:ext cx="4588187" cy="5430392"/>
        </p:xfrm>
        <a:graphic>
          <a:graphicData uri="http://schemas.openxmlformats.org/drawingml/2006/table">
            <a:tbl>
              <a:tblPr firstRow="1" bandRow="1">
                <a:tableStyleId>{5C22544A-7EE6-4342-B048-85BDC9FD1C3A}</a:tableStyleId>
              </a:tblPr>
              <a:tblGrid>
                <a:gridCol w="2758775">
                  <a:extLst>
                    <a:ext uri="{9D8B030D-6E8A-4147-A177-3AD203B41FA5}">
                      <a16:colId xmlns:a16="http://schemas.microsoft.com/office/drawing/2014/main" xmlns="" val="184203235"/>
                    </a:ext>
                  </a:extLst>
                </a:gridCol>
                <a:gridCol w="1829412">
                  <a:extLst>
                    <a:ext uri="{9D8B030D-6E8A-4147-A177-3AD203B41FA5}">
                      <a16:colId xmlns:a16="http://schemas.microsoft.com/office/drawing/2014/main" xmlns="" val="678275568"/>
                    </a:ext>
                  </a:extLst>
                </a:gridCol>
              </a:tblGrid>
              <a:tr h="27224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0090"/>
                          </a:solidFill>
                        </a:rPr>
                        <a:t>Basic parameters of the </a:t>
                      </a:r>
                      <a:r>
                        <a:rPr lang="en-US" sz="1600" dirty="0" err="1" smtClean="0">
                          <a:solidFill>
                            <a:srgbClr val="000090"/>
                          </a:solidFill>
                        </a:rPr>
                        <a:t>phasotron</a:t>
                      </a:r>
                      <a:endParaRPr lang="ru-RU" sz="1600" dirty="0" smtClean="0">
                        <a:solidFill>
                          <a:srgbClr val="000090"/>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ru-RU" sz="1600" b="0" dirty="0">
                        <a:solidFill>
                          <a:schemeClr val="tx1"/>
                        </a:solidFill>
                        <a:effectLst/>
                      </a:endParaRPr>
                    </a:p>
                  </a:txBody>
                  <a:tcPr marL="0" marR="0" marT="0" marB="0"/>
                </a:tc>
                <a:extLst>
                  <a:ext uri="{0D108BD9-81ED-4DB2-BD59-A6C34878D82A}">
                    <a16:rowId xmlns:a16="http://schemas.microsoft.com/office/drawing/2014/main" xmlns="" val="4275269021"/>
                  </a:ext>
                </a:extLst>
              </a:tr>
              <a:tr h="3746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Energy of accelerated protons</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err="1" smtClean="0">
                          <a:solidFill>
                            <a:srgbClr val="000090"/>
                          </a:solidFill>
                          <a:effectLst/>
                        </a:rPr>
                        <a:t>Тр</a:t>
                      </a:r>
                      <a:r>
                        <a:rPr lang="ru-RU" sz="1400" b="1" dirty="0" smtClean="0">
                          <a:solidFill>
                            <a:srgbClr val="000090"/>
                          </a:solidFill>
                          <a:effectLst/>
                        </a:rPr>
                        <a:t> = (659 ± 6) </a:t>
                      </a:r>
                      <a:r>
                        <a:rPr lang="en-US" sz="1400" b="1" dirty="0" smtClean="0">
                          <a:solidFill>
                            <a:srgbClr val="000090"/>
                          </a:solidFill>
                          <a:effectLst/>
                        </a:rPr>
                        <a:t>MeV</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00383098"/>
                  </a:ext>
                </a:extLst>
              </a:tr>
              <a:tr h="302944">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Energy dispersion</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1400" b="1" dirty="0" smtClean="0">
                          <a:solidFill>
                            <a:srgbClr val="000090"/>
                          </a:solidFill>
                          <a:effectLst/>
                        </a:rPr>
                        <a:t>Δ</a:t>
                      </a:r>
                      <a:r>
                        <a:rPr lang="ru-RU" sz="1400" b="1" dirty="0" smtClean="0">
                          <a:solidFill>
                            <a:srgbClr val="000090"/>
                          </a:solidFill>
                          <a:effectLst/>
                        </a:rPr>
                        <a:t>Е = (3,1 ± 0,8) </a:t>
                      </a:r>
                      <a:r>
                        <a:rPr lang="en-US" sz="1400" b="1" dirty="0" smtClean="0">
                          <a:solidFill>
                            <a:srgbClr val="000090"/>
                          </a:solidFill>
                          <a:effectLst/>
                        </a:rPr>
                        <a:t>MeV</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7462335"/>
                  </a:ext>
                </a:extLst>
              </a:tr>
              <a:tr h="561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Frequency of proton acceleration cycles (modulation frequency)</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ru-RU" sz="1400" b="1" dirty="0" smtClean="0">
                          <a:solidFill>
                            <a:srgbClr val="000090"/>
                          </a:solidFill>
                          <a:effectLst/>
                        </a:rPr>
                        <a:t>250 </a:t>
                      </a:r>
                      <a:r>
                        <a:rPr lang="en-US" sz="1400" b="1" dirty="0" smtClean="0">
                          <a:solidFill>
                            <a:srgbClr val="000090"/>
                          </a:solidFill>
                          <a:effectLst/>
                        </a:rPr>
                        <a:t>Hz</a:t>
                      </a:r>
                      <a:endParaRPr lang="ru-RU" sz="1400" b="1" dirty="0" smtClean="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94181616"/>
                  </a:ext>
                </a:extLst>
              </a:tr>
              <a:tr h="11239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Emittance on boundary of scattered magnetic field of </a:t>
                      </a:r>
                      <a:r>
                        <a:rPr lang="en-US" sz="1400" b="1" dirty="0" err="1" smtClean="0">
                          <a:solidFill>
                            <a:srgbClr val="000090"/>
                          </a:solidFill>
                        </a:rPr>
                        <a:t>phasotron</a:t>
                      </a:r>
                      <a:r>
                        <a:rPr lang="en-US" sz="1400" b="1" dirty="0" smtClean="0">
                          <a:solidFill>
                            <a:srgbClr val="000090"/>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                  horizontal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rPr>
                        <a:t>                  vertical</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90"/>
                          </a:solidFill>
                          <a:effectLst/>
                        </a:rPr>
                        <a:t>e</a:t>
                      </a:r>
                      <a:r>
                        <a:rPr lang="ru-RU" sz="1400" b="1" dirty="0" smtClean="0">
                          <a:solidFill>
                            <a:srgbClr val="000090"/>
                          </a:solidFill>
                          <a:effectLst/>
                        </a:rPr>
                        <a:t>х = (5,1 ± 2,3) с</a:t>
                      </a:r>
                      <a:r>
                        <a:rPr lang="en-US" sz="1400" b="1" dirty="0" smtClean="0">
                          <a:solidFill>
                            <a:srgbClr val="000090"/>
                          </a:solidFill>
                          <a:effectLst/>
                        </a:rPr>
                        <a:t>m*m</a:t>
                      </a:r>
                      <a:r>
                        <a:rPr lang="ru-RU" sz="1400" b="1" dirty="0" smtClean="0">
                          <a:solidFill>
                            <a:srgbClr val="000090"/>
                          </a:solidFill>
                          <a:effectLst/>
                        </a:rPr>
                        <a:t>рад</a:t>
                      </a:r>
                      <a:endParaRPr lang="en-US" sz="1400" b="1" dirty="0" smtClean="0">
                        <a:solidFill>
                          <a:srgbClr val="00009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err="1" smtClean="0">
                          <a:solidFill>
                            <a:srgbClr val="000090"/>
                          </a:solidFill>
                          <a:effectLst/>
                        </a:rPr>
                        <a:t>ey</a:t>
                      </a:r>
                      <a:r>
                        <a:rPr lang="en-US" sz="1400" b="1" dirty="0" smtClean="0">
                          <a:solidFill>
                            <a:srgbClr val="000090"/>
                          </a:solidFill>
                          <a:effectLst/>
                        </a:rPr>
                        <a:t> = (3.4 ± 1.4) </a:t>
                      </a:r>
                      <a:r>
                        <a:rPr lang="ru-RU" sz="1400" b="1" dirty="0" smtClean="0">
                          <a:solidFill>
                            <a:srgbClr val="000090"/>
                          </a:solidFill>
                          <a:effectLst/>
                        </a:rPr>
                        <a:t>с</a:t>
                      </a:r>
                      <a:r>
                        <a:rPr lang="en-US" sz="1400" b="1" dirty="0" smtClean="0">
                          <a:solidFill>
                            <a:srgbClr val="000090"/>
                          </a:solidFill>
                          <a:effectLst/>
                        </a:rPr>
                        <a:t>m*m</a:t>
                      </a:r>
                      <a:r>
                        <a:rPr lang="ru-RU" sz="1400" b="1" dirty="0" smtClean="0">
                          <a:solidFill>
                            <a:srgbClr val="000090"/>
                          </a:solidFill>
                          <a:effectLst/>
                        </a:rPr>
                        <a:t>рад</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8823670"/>
                  </a:ext>
                </a:extLst>
              </a:tr>
              <a:tr h="191767">
                <a:tc>
                  <a:txBody>
                    <a:bodyPr/>
                    <a:lstStyle/>
                    <a:p>
                      <a:pPr algn="ct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828768191"/>
                  </a:ext>
                </a:extLst>
              </a:tr>
              <a:tr h="561968">
                <a:tc>
                  <a:txBody>
                    <a:bodyPr/>
                    <a:lstStyle/>
                    <a:p>
                      <a:pPr algn="l"/>
                      <a:r>
                        <a:rPr lang="en-US" sz="1400" b="1" dirty="0" smtClean="0">
                          <a:solidFill>
                            <a:srgbClr val="000090"/>
                          </a:solidFill>
                        </a:rPr>
                        <a:t>Ejected proton beam intensity in "fast" ejection mode (pulse duration is 30 µs)</a:t>
                      </a: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400" b="1" dirty="0">
                          <a:solidFill>
                            <a:srgbClr val="000090"/>
                          </a:solidFill>
                          <a:effectLst/>
                        </a:rPr>
                        <a:t>(2-2,5) µА</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22010680"/>
                  </a:ext>
                </a:extLst>
              </a:tr>
              <a:tr h="936613">
                <a:tc>
                  <a:txBody>
                    <a:bodyPr/>
                    <a:lstStyle/>
                    <a:p>
                      <a:pPr algn="just"/>
                      <a:r>
                        <a:rPr lang="en-US" sz="1400" b="1" dirty="0" smtClean="0">
                          <a:solidFill>
                            <a:srgbClr val="000090"/>
                          </a:solidFill>
                        </a:rPr>
                        <a:t>Ejected proton beam intensity in "slow" ejection mode (Time-stretched beam within 85% of modulation period duration (~ 4 </a:t>
                      </a:r>
                      <a:r>
                        <a:rPr lang="en-US" sz="1400" b="1" dirty="0" err="1" smtClean="0">
                          <a:solidFill>
                            <a:srgbClr val="000090"/>
                          </a:solidFill>
                        </a:rPr>
                        <a:t>ms</a:t>
                      </a:r>
                      <a:r>
                        <a:rPr lang="en-US" sz="1400" b="1" dirty="0" smtClean="0">
                          <a:solidFill>
                            <a:srgbClr val="000090"/>
                          </a:solidFill>
                        </a:rPr>
                        <a:t>)</a:t>
                      </a: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ru-RU" sz="1400" b="1" dirty="0">
                          <a:solidFill>
                            <a:srgbClr val="000090"/>
                          </a:solidFill>
                          <a:effectLst/>
                        </a:rPr>
                        <a:t>(1,6-2,0) µА</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574034775"/>
                  </a:ext>
                </a:extLst>
              </a:tr>
              <a:tr h="570460">
                <a:tc gridSpan="2">
                  <a:txBody>
                    <a:bodyPr/>
                    <a:lstStyle/>
                    <a:p>
                      <a:pPr algn="just"/>
                      <a:r>
                        <a:rPr lang="en-US" sz="1400" b="1" dirty="0" smtClean="0">
                          <a:solidFill>
                            <a:srgbClr val="000090"/>
                          </a:solidFill>
                        </a:rPr>
                        <a:t>The ejected proton beam has a micro-structure: particle bunches of 10 ns duration follow each other with an interval about 70 ns.</a:t>
                      </a:r>
                      <a:endParaRPr lang="ru-RU" sz="1400" b="1" dirty="0">
                        <a:solidFill>
                          <a:srgbClr val="000090"/>
                        </a:solidFill>
                        <a:effectLst/>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extLst>
                  <a:ext uri="{0D108BD9-81ED-4DB2-BD59-A6C34878D82A}">
                    <a16:rowId xmlns:a16="http://schemas.microsoft.com/office/drawing/2014/main" xmlns="" val="454516831"/>
                  </a:ext>
                </a:extLst>
              </a:tr>
            </a:tbl>
          </a:graphicData>
        </a:graphic>
      </p:graphicFrame>
      <p:sp>
        <p:nvSpPr>
          <p:cNvPr id="14" name="Прямоугольник 13"/>
          <p:cNvSpPr/>
          <p:nvPr/>
        </p:nvSpPr>
        <p:spPr>
          <a:xfrm>
            <a:off x="35496" y="4941168"/>
            <a:ext cx="4608512" cy="2062103"/>
          </a:xfrm>
          <a:prstGeom prst="rect">
            <a:avLst/>
          </a:prstGeom>
        </p:spPr>
        <p:txBody>
          <a:bodyPr wrap="square">
            <a:spAutoFit/>
          </a:bodyPr>
          <a:lstStyle/>
          <a:p>
            <a:endParaRPr lang="en-US" sz="1600" dirty="0" smtClean="0">
              <a:solidFill>
                <a:srgbClr val="000090"/>
              </a:solidFill>
              <a:latin typeface="Arial"/>
              <a:cs typeface="Arial"/>
            </a:endParaRPr>
          </a:p>
          <a:p>
            <a:r>
              <a:rPr lang="en-US" sz="1600" dirty="0" smtClean="0">
                <a:solidFill>
                  <a:srgbClr val="000090"/>
                </a:solidFill>
                <a:latin typeface="Arial"/>
                <a:cs typeface="Arial"/>
              </a:rPr>
              <a:t>Physics </a:t>
            </a:r>
            <a:r>
              <a:rPr lang="en-US" sz="1600" dirty="0">
                <a:solidFill>
                  <a:srgbClr val="000090"/>
                </a:solidFill>
                <a:latin typeface="Arial"/>
                <a:cs typeface="Arial"/>
              </a:rPr>
              <a:t>research on proton </a:t>
            </a:r>
            <a:r>
              <a:rPr lang="en-US" sz="1600" dirty="0" smtClean="0">
                <a:solidFill>
                  <a:srgbClr val="000090"/>
                </a:solidFill>
                <a:latin typeface="Arial"/>
                <a:cs typeface="Arial"/>
              </a:rPr>
              <a:t>beams</a:t>
            </a:r>
            <a:r>
              <a:rPr lang="ru-RU" sz="1600" dirty="0" smtClean="0">
                <a:solidFill>
                  <a:srgbClr val="000090"/>
                </a:solidFill>
                <a:latin typeface="Arial"/>
                <a:cs typeface="Arial"/>
              </a:rPr>
              <a:t>:</a:t>
            </a:r>
            <a:endParaRPr lang="ru-RU" sz="1600" dirty="0">
              <a:solidFill>
                <a:srgbClr val="000090"/>
              </a:solidFill>
              <a:latin typeface="Arial"/>
              <a:cs typeface="Arial"/>
            </a:endParaRPr>
          </a:p>
          <a:p>
            <a:r>
              <a:rPr lang="en-US" sz="1600" dirty="0" smtClean="0">
                <a:solidFill>
                  <a:srgbClr val="000090"/>
                </a:solidFill>
                <a:latin typeface="Arial"/>
                <a:cs typeface="Arial"/>
              </a:rPr>
              <a:t>medico-biological research</a:t>
            </a:r>
            <a:r>
              <a:rPr lang="ru-RU" sz="1600" dirty="0" smtClean="0">
                <a:solidFill>
                  <a:srgbClr val="000090"/>
                </a:solidFill>
                <a:latin typeface="Arial"/>
                <a:cs typeface="Arial"/>
              </a:rPr>
              <a:t>, </a:t>
            </a:r>
            <a:r>
              <a:rPr lang="en-US" sz="1600" dirty="0" smtClean="0">
                <a:solidFill>
                  <a:srgbClr val="000090"/>
                </a:solidFill>
                <a:latin typeface="Arial"/>
                <a:cs typeface="Arial"/>
              </a:rPr>
              <a:t>mu-catalysis </a:t>
            </a:r>
          </a:p>
          <a:p>
            <a:r>
              <a:rPr lang="en-US" sz="1600" dirty="0" smtClean="0">
                <a:solidFill>
                  <a:srgbClr val="000090"/>
                </a:solidFill>
                <a:latin typeface="Arial"/>
                <a:cs typeface="Arial"/>
              </a:rPr>
              <a:t>investigations</a:t>
            </a:r>
            <a:r>
              <a:rPr lang="ru-RU" sz="1600" dirty="0">
                <a:solidFill>
                  <a:srgbClr val="000090"/>
                </a:solidFill>
                <a:latin typeface="Arial"/>
                <a:cs typeface="Arial"/>
              </a:rPr>
              <a:t>,</a:t>
            </a:r>
            <a:r>
              <a:rPr lang="en-US" sz="1600" dirty="0" smtClean="0">
                <a:solidFill>
                  <a:srgbClr val="000090"/>
                </a:solidFill>
                <a:latin typeface="Arial"/>
                <a:cs typeface="Arial"/>
              </a:rPr>
              <a:t> </a:t>
            </a:r>
            <a:r>
              <a:rPr lang="en-US" sz="1600" dirty="0">
                <a:solidFill>
                  <a:srgbClr val="000090"/>
                </a:solidFill>
                <a:latin typeface="Arial"/>
                <a:cs typeface="Arial"/>
              </a:rPr>
              <a:t>nuclear </a:t>
            </a:r>
            <a:r>
              <a:rPr lang="en-US" sz="1600" dirty="0" smtClean="0">
                <a:solidFill>
                  <a:srgbClr val="000090"/>
                </a:solidFill>
                <a:latin typeface="Arial"/>
                <a:cs typeface="Arial"/>
              </a:rPr>
              <a:t>spectroscopy</a:t>
            </a:r>
            <a:r>
              <a:rPr lang="ru-RU" sz="1600" dirty="0" smtClean="0">
                <a:solidFill>
                  <a:srgbClr val="000090"/>
                </a:solidFill>
                <a:latin typeface="Arial"/>
                <a:cs typeface="Arial"/>
              </a:rPr>
              <a:t>, </a:t>
            </a:r>
            <a:r>
              <a:rPr lang="en-US" sz="1600" dirty="0" smtClean="0">
                <a:solidFill>
                  <a:srgbClr val="000090"/>
                </a:solidFill>
                <a:latin typeface="Arial"/>
                <a:cs typeface="Arial"/>
              </a:rPr>
              <a:t>study </a:t>
            </a:r>
            <a:r>
              <a:rPr lang="en-US" sz="1600" dirty="0">
                <a:solidFill>
                  <a:srgbClr val="000090"/>
                </a:solidFill>
                <a:latin typeface="Arial"/>
                <a:cs typeface="Arial"/>
              </a:rPr>
              <a:t>of </a:t>
            </a:r>
            <a:endParaRPr lang="en-US" sz="1600" dirty="0" smtClean="0">
              <a:solidFill>
                <a:srgbClr val="000090"/>
              </a:solidFill>
              <a:latin typeface="Arial"/>
              <a:cs typeface="Arial"/>
            </a:endParaRPr>
          </a:p>
          <a:p>
            <a:r>
              <a:rPr lang="en-US" sz="1600" dirty="0" smtClean="0">
                <a:solidFill>
                  <a:srgbClr val="000090"/>
                </a:solidFill>
                <a:latin typeface="Arial"/>
                <a:cs typeface="Arial"/>
              </a:rPr>
              <a:t>rare </a:t>
            </a:r>
            <a:r>
              <a:rPr lang="en-US" sz="1600" dirty="0">
                <a:solidFill>
                  <a:srgbClr val="000090"/>
                </a:solidFill>
                <a:latin typeface="Arial"/>
                <a:cs typeface="Arial"/>
              </a:rPr>
              <a:t>particle </a:t>
            </a:r>
            <a:r>
              <a:rPr lang="en-US" sz="1600" dirty="0" smtClean="0">
                <a:solidFill>
                  <a:srgbClr val="000090"/>
                </a:solidFill>
                <a:latin typeface="Arial"/>
                <a:cs typeface="Arial"/>
              </a:rPr>
              <a:t>decays</a:t>
            </a:r>
            <a:r>
              <a:rPr lang="ru-RU" sz="1600" dirty="0" smtClean="0">
                <a:solidFill>
                  <a:srgbClr val="000090"/>
                </a:solidFill>
                <a:latin typeface="Arial"/>
                <a:cs typeface="Arial"/>
              </a:rPr>
              <a:t>, </a:t>
            </a:r>
            <a:r>
              <a:rPr lang="en-US" sz="1600" dirty="0" smtClean="0">
                <a:solidFill>
                  <a:srgbClr val="000090"/>
                </a:solidFill>
                <a:latin typeface="Arial"/>
                <a:cs typeface="Arial"/>
              </a:rPr>
              <a:t> µSR </a:t>
            </a:r>
            <a:r>
              <a:rPr lang="en-US" sz="1600" dirty="0">
                <a:solidFill>
                  <a:srgbClr val="000090"/>
                </a:solidFill>
                <a:latin typeface="Arial"/>
                <a:cs typeface="Arial"/>
              </a:rPr>
              <a:t>study of </a:t>
            </a:r>
            <a:r>
              <a:rPr lang="en-US" sz="1600" dirty="0" smtClean="0">
                <a:solidFill>
                  <a:srgbClr val="000090"/>
                </a:solidFill>
                <a:latin typeface="Arial"/>
                <a:cs typeface="Arial"/>
              </a:rPr>
              <a:t>condensed</a:t>
            </a:r>
          </a:p>
          <a:p>
            <a:r>
              <a:rPr lang="en-US" sz="1600" dirty="0" smtClean="0">
                <a:solidFill>
                  <a:srgbClr val="000090"/>
                </a:solidFill>
                <a:latin typeface="Arial"/>
                <a:cs typeface="Arial"/>
              </a:rPr>
              <a:t>matter properties</a:t>
            </a:r>
            <a:r>
              <a:rPr lang="ru-RU" sz="1600" dirty="0" smtClean="0">
                <a:solidFill>
                  <a:srgbClr val="000090"/>
                </a:solidFill>
                <a:latin typeface="Arial"/>
                <a:cs typeface="Arial"/>
              </a:rPr>
              <a:t>, </a:t>
            </a:r>
            <a:r>
              <a:rPr lang="en-US" sz="1600" dirty="0" smtClean="0">
                <a:solidFill>
                  <a:srgbClr val="000090"/>
                </a:solidFill>
                <a:latin typeface="Arial"/>
                <a:cs typeface="Arial"/>
              </a:rPr>
              <a:t>transmutation investigations.</a:t>
            </a:r>
            <a:r>
              <a:rPr lang="en-US" sz="1600" dirty="0">
                <a:solidFill>
                  <a:srgbClr val="000090"/>
                </a:solidFill>
                <a:latin typeface="Arial"/>
                <a:cs typeface="Arial"/>
              </a:rPr>
              <a:t/>
            </a:r>
            <a:br>
              <a:rPr lang="en-US" sz="1600" dirty="0">
                <a:solidFill>
                  <a:srgbClr val="000090"/>
                </a:solidFill>
                <a:latin typeface="Arial"/>
                <a:cs typeface="Arial"/>
              </a:rPr>
            </a:br>
            <a:endParaRPr lang="en-US" sz="1600" dirty="0" smtClean="0">
              <a:solidFill>
                <a:srgbClr val="000090"/>
              </a:solidFill>
              <a:effectLst>
                <a:outerShdw blurRad="38100" dist="38100" dir="2700000" algn="tl">
                  <a:srgbClr val="000000">
                    <a:alpha val="43137"/>
                  </a:srgbClr>
                </a:outerShdw>
              </a:effectLst>
              <a:latin typeface="Arial"/>
              <a:cs typeface="Arial"/>
            </a:endParaRPr>
          </a:p>
          <a:p>
            <a:endParaRPr lang="ru-RU" sz="1600" dirty="0">
              <a:solidFill>
                <a:srgbClr val="000090"/>
              </a:solidFill>
              <a:latin typeface="Arial"/>
              <a:cs typeface="Arial"/>
            </a:endParaRPr>
          </a:p>
        </p:txBody>
      </p:sp>
    </p:spTree>
    <p:extLst>
      <p:ext uri="{BB962C8B-B14F-4D97-AF65-F5344CB8AC3E}">
        <p14:creationId xmlns:p14="http://schemas.microsoft.com/office/powerpoint/2010/main" val="314765498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5"/>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220072" y="620688"/>
            <a:ext cx="3623890" cy="2868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32478" y="692696"/>
            <a:ext cx="1676287"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Object 8"/>
          <p:cNvGraphicFramePr>
            <a:graphicFrameLocks noChangeAspect="1"/>
          </p:cNvGraphicFramePr>
          <p:nvPr>
            <p:extLst>
              <p:ext uri="{D42A27DB-BD31-4B8C-83A1-F6EECF244321}">
                <p14:modId xmlns:p14="http://schemas.microsoft.com/office/powerpoint/2010/main" val="2246763759"/>
              </p:ext>
            </p:extLst>
          </p:nvPr>
        </p:nvGraphicFramePr>
        <p:xfrm>
          <a:off x="2657198" y="692696"/>
          <a:ext cx="1842794" cy="2461159"/>
        </p:xfrm>
        <a:graphic>
          <a:graphicData uri="http://schemas.openxmlformats.org/presentationml/2006/ole">
            <mc:AlternateContent xmlns:mc="http://schemas.openxmlformats.org/markup-compatibility/2006">
              <mc:Choice xmlns:v="urn:schemas-microsoft-com:vml" Requires="v">
                <p:oleObj spid="_x0000_s1099" name="Фотография Photo Editor" r:id="rId6" imgW="7887801" imgH="7914286" progId="MSPhotoEd.3">
                  <p:embed/>
                </p:oleObj>
              </mc:Choice>
              <mc:Fallback>
                <p:oleObj name="Фотография Photo Editor" r:id="rId6" imgW="7887801" imgH="7914286" progId="MSPhotoEd.3">
                  <p:embed/>
                  <p:pic>
                    <p:nvPicPr>
                      <p:cNvPr id="0" name=""/>
                      <p:cNvPicPr>
                        <a:picLocks noChangeAspect="1" noChangeArrowheads="1"/>
                      </p:cNvPicPr>
                      <p:nvPr/>
                    </p:nvPicPr>
                    <p:blipFill>
                      <a:blip r:embed="rId7">
                        <a:lum bright="18000"/>
                        <a:extLst>
                          <a:ext uri="{28A0092B-C50C-407E-A947-70E740481C1C}">
                            <a14:useLocalDpi xmlns:a14="http://schemas.microsoft.com/office/drawing/2010/main" val="0"/>
                          </a:ext>
                        </a:extLst>
                      </a:blip>
                      <a:srcRect/>
                      <a:stretch>
                        <a:fillRect/>
                      </a:stretch>
                    </p:blipFill>
                    <p:spPr bwMode="auto">
                      <a:xfrm>
                        <a:off x="2657198" y="692696"/>
                        <a:ext cx="1842794" cy="2461159"/>
                      </a:xfrm>
                      <a:prstGeom prst="rect">
                        <a:avLst/>
                      </a:prstGeom>
                      <a:noFill/>
                      <a:ln>
                        <a:noFill/>
                      </a:ln>
                    </p:spPr>
                  </p:pic>
                </p:oleObj>
              </mc:Fallback>
            </mc:AlternateContent>
          </a:graphicData>
        </a:graphic>
      </p:graphicFrame>
      <p:sp>
        <p:nvSpPr>
          <p:cNvPr id="16" name="TextBox 15"/>
          <p:cNvSpPr txBox="1"/>
          <p:nvPr/>
        </p:nvSpPr>
        <p:spPr>
          <a:xfrm>
            <a:off x="755576" y="3140968"/>
            <a:ext cx="3816424" cy="738664"/>
          </a:xfrm>
          <a:prstGeom prst="rect">
            <a:avLst/>
          </a:prstGeom>
          <a:noFill/>
        </p:spPr>
        <p:txBody>
          <a:bodyPr wrap="square" rtlCol="0">
            <a:spAutoFit/>
          </a:bodyPr>
          <a:lstStyle/>
          <a:p>
            <a:r>
              <a:rPr lang="en-US" sz="1400" dirty="0" smtClean="0">
                <a:solidFill>
                  <a:srgbClr val="000090"/>
                </a:solidFill>
              </a:rPr>
              <a:t>Treatment in JINR uses mostly beams </a:t>
            </a:r>
            <a:r>
              <a:rPr lang="en-US" sz="1400" dirty="0">
                <a:solidFill>
                  <a:srgbClr val="000090"/>
                </a:solidFill>
              </a:rPr>
              <a:t>under </a:t>
            </a:r>
            <a:endParaRPr lang="ru-RU" sz="1400" dirty="0" smtClean="0">
              <a:solidFill>
                <a:srgbClr val="000090"/>
              </a:solidFill>
            </a:endParaRPr>
          </a:p>
          <a:p>
            <a:r>
              <a:rPr lang="en-US" sz="1400" dirty="0" smtClean="0">
                <a:solidFill>
                  <a:srgbClr val="000090"/>
                </a:solidFill>
              </a:rPr>
              <a:t>200 MeV energy</a:t>
            </a:r>
            <a:endParaRPr lang="en-US" sz="1400" dirty="0">
              <a:solidFill>
                <a:srgbClr val="000090"/>
              </a:solidFill>
            </a:endParaRPr>
          </a:p>
          <a:p>
            <a:endParaRPr lang="en-US" sz="1400" dirty="0">
              <a:solidFill>
                <a:srgbClr val="000090"/>
              </a:solidFill>
            </a:endParaRPr>
          </a:p>
        </p:txBody>
      </p:sp>
      <p:sp>
        <p:nvSpPr>
          <p:cNvPr id="15" name="Прямоугольник 2"/>
          <p:cNvSpPr/>
          <p:nvPr/>
        </p:nvSpPr>
        <p:spPr>
          <a:xfrm>
            <a:off x="3059832" y="29882"/>
            <a:ext cx="4852786" cy="523220"/>
          </a:xfrm>
          <a:prstGeom prst="rect">
            <a:avLst/>
          </a:prstGeom>
        </p:spPr>
        <p:txBody>
          <a:bodyPr wrap="none">
            <a:spAutoFit/>
          </a:bodyPr>
          <a:lstStyle/>
          <a:p>
            <a:r>
              <a:rPr lang="en-US" sz="2800" b="1" dirty="0">
                <a:solidFill>
                  <a:srgbClr val="000090"/>
                </a:solidFill>
                <a:effectLst>
                  <a:outerShdw blurRad="38100" dist="38100" dir="2700000" algn="tl">
                    <a:srgbClr val="000000">
                      <a:alpha val="43137"/>
                    </a:srgbClr>
                  </a:outerShdw>
                </a:effectLst>
              </a:rPr>
              <a:t>Proton </a:t>
            </a:r>
            <a:r>
              <a:rPr lang="en-US" sz="2800" b="1" dirty="0" smtClean="0">
                <a:solidFill>
                  <a:srgbClr val="000090"/>
                </a:solidFill>
                <a:effectLst>
                  <a:outerShdw blurRad="38100" dist="38100" dir="2700000" algn="tl">
                    <a:srgbClr val="000000">
                      <a:alpha val="43137"/>
                    </a:srgbClr>
                  </a:outerShdw>
                </a:effectLst>
              </a:rPr>
              <a:t>therapy</a:t>
            </a:r>
            <a:r>
              <a:rPr lang="ru-RU" sz="2800" b="1" dirty="0" smtClean="0">
                <a:solidFill>
                  <a:srgbClr val="000090"/>
                </a:solidFill>
                <a:effectLst>
                  <a:outerShdw blurRad="38100" dist="38100" dir="2700000" algn="tl">
                    <a:srgbClr val="000000">
                      <a:alpha val="43137"/>
                    </a:srgbClr>
                  </a:outerShdw>
                </a:effectLst>
              </a:rPr>
              <a:t> (</a:t>
            </a:r>
            <a:r>
              <a:rPr lang="en-US" sz="2800" b="1" dirty="0" err="1" smtClean="0">
                <a:solidFill>
                  <a:srgbClr val="000090"/>
                </a:solidFill>
                <a:effectLst>
                  <a:outerShdw blurRad="38100" dist="38100" dir="2700000" algn="tl">
                    <a:srgbClr val="000000">
                      <a:alpha val="43137"/>
                    </a:srgbClr>
                  </a:outerShdw>
                </a:effectLst>
              </a:rPr>
              <a:t>Phasotron</a:t>
            </a:r>
            <a:r>
              <a:rPr lang="ru-RU" sz="2800" b="1" dirty="0" smtClean="0">
                <a:solidFill>
                  <a:srgbClr val="000090"/>
                </a:solidFill>
                <a:effectLst>
                  <a:outerShdw blurRad="38100" dist="38100" dir="2700000" algn="tl">
                    <a:srgbClr val="000000">
                      <a:alpha val="43137"/>
                    </a:srgbClr>
                  </a:outerShdw>
                </a:effectLst>
              </a:rPr>
              <a:t>)</a:t>
            </a:r>
            <a:endParaRPr lang="ru-RU" sz="2800" b="1" dirty="0">
              <a:solidFill>
                <a:srgbClr val="000090"/>
              </a:solidFill>
            </a:endParaRPr>
          </a:p>
        </p:txBody>
      </p:sp>
      <p:sp>
        <p:nvSpPr>
          <p:cNvPr id="8" name="Title 1"/>
          <p:cNvSpPr txBox="1">
            <a:spLocks/>
          </p:cNvSpPr>
          <p:nvPr/>
        </p:nvSpPr>
        <p:spPr bwMode="auto">
          <a:xfrm>
            <a:off x="2915816" y="3429000"/>
            <a:ext cx="4680520" cy="720080"/>
          </a:xfrm>
          <a:prstGeom prst="rect">
            <a:avLst/>
          </a:prstGeom>
          <a:noFill/>
          <a:ln w="9525" cap="flat" cmpd="sng" algn="ctr">
            <a:noFill/>
            <a:prstDash val="soli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vert="horz" wrap="square" lIns="0" tIns="0" rIns="0" bIns="0" numCol="1" anchor="ctr" anchorCtr="0" compatLnSpc="1">
            <a:prstTxWarp prst="textNoShape">
              <a:avLst/>
            </a:prstTxWarp>
            <a:noAutofit/>
          </a:bodyPr>
          <a:lstStyle>
            <a:lvl1pPr algn="ctr" rtl="0" eaLnBrk="0" fontAlgn="base" hangingPunct="0">
              <a:spcBef>
                <a:spcPct val="0"/>
              </a:spcBef>
              <a:spcAft>
                <a:spcPct val="0"/>
              </a:spcAft>
              <a:defRPr sz="4400">
                <a:solidFill>
                  <a:schemeClr val="dk1"/>
                </a:solidFill>
                <a:latin typeface="+mn-lt"/>
                <a:ea typeface="+mn-ea"/>
                <a:cs typeface="+mn-cs"/>
              </a:defRPr>
            </a:lvl1pPr>
            <a:lvl2pPr algn="ctr" rtl="0" eaLnBrk="0" fontAlgn="base" hangingPunct="0">
              <a:spcBef>
                <a:spcPct val="0"/>
              </a:spcBef>
              <a:spcAft>
                <a:spcPct val="0"/>
              </a:spcAft>
              <a:defRPr sz="4400">
                <a:solidFill>
                  <a:schemeClr val="dk1"/>
                </a:solidFill>
                <a:latin typeface="+mn-lt"/>
                <a:ea typeface="+mn-ea"/>
                <a:cs typeface="+mn-cs"/>
              </a:defRPr>
            </a:lvl2pPr>
            <a:lvl3pPr algn="ctr" rtl="0" eaLnBrk="0" fontAlgn="base" hangingPunct="0">
              <a:spcBef>
                <a:spcPct val="0"/>
              </a:spcBef>
              <a:spcAft>
                <a:spcPct val="0"/>
              </a:spcAft>
              <a:defRPr sz="4400">
                <a:solidFill>
                  <a:schemeClr val="dk1"/>
                </a:solidFill>
                <a:latin typeface="+mn-lt"/>
                <a:ea typeface="+mn-ea"/>
                <a:cs typeface="+mn-cs"/>
              </a:defRPr>
            </a:lvl3pPr>
            <a:lvl4pPr algn="ctr" rtl="0" eaLnBrk="0" fontAlgn="base" hangingPunct="0">
              <a:spcBef>
                <a:spcPct val="0"/>
              </a:spcBef>
              <a:spcAft>
                <a:spcPct val="0"/>
              </a:spcAft>
              <a:defRPr sz="4400">
                <a:solidFill>
                  <a:schemeClr val="dk1"/>
                </a:solidFill>
                <a:latin typeface="+mn-lt"/>
                <a:ea typeface="+mn-ea"/>
                <a:cs typeface="+mn-cs"/>
              </a:defRPr>
            </a:lvl4pPr>
            <a:lvl5pPr algn="ctr" rtl="0" eaLnBrk="0" fontAlgn="base" hangingPunct="0">
              <a:spcBef>
                <a:spcPct val="0"/>
              </a:spcBef>
              <a:spcAft>
                <a:spcPct val="0"/>
              </a:spcAft>
              <a:defRPr sz="4400">
                <a:solidFill>
                  <a:schemeClr val="dk1"/>
                </a:solidFill>
                <a:latin typeface="+mn-lt"/>
                <a:ea typeface="+mn-ea"/>
                <a:cs typeface="+mn-cs"/>
              </a:defRPr>
            </a:lvl5pPr>
            <a:lvl6pPr marL="457200" algn="ctr" rtl="0" eaLnBrk="0" fontAlgn="base" hangingPunct="0">
              <a:spcBef>
                <a:spcPct val="0"/>
              </a:spcBef>
              <a:spcAft>
                <a:spcPct val="0"/>
              </a:spcAft>
              <a:defRPr sz="4400">
                <a:solidFill>
                  <a:schemeClr val="dk1"/>
                </a:solidFill>
                <a:latin typeface="+mn-lt"/>
                <a:ea typeface="+mn-ea"/>
                <a:cs typeface="+mn-cs"/>
              </a:defRPr>
            </a:lvl6pPr>
            <a:lvl7pPr marL="914400" algn="ctr" rtl="0" eaLnBrk="0" fontAlgn="base" hangingPunct="0">
              <a:spcBef>
                <a:spcPct val="0"/>
              </a:spcBef>
              <a:spcAft>
                <a:spcPct val="0"/>
              </a:spcAft>
              <a:defRPr sz="4400">
                <a:solidFill>
                  <a:schemeClr val="dk1"/>
                </a:solidFill>
                <a:latin typeface="+mn-lt"/>
                <a:ea typeface="+mn-ea"/>
                <a:cs typeface="+mn-cs"/>
              </a:defRPr>
            </a:lvl7pPr>
            <a:lvl8pPr marL="1371600" algn="ctr" rtl="0" eaLnBrk="0" fontAlgn="base" hangingPunct="0">
              <a:spcBef>
                <a:spcPct val="0"/>
              </a:spcBef>
              <a:spcAft>
                <a:spcPct val="0"/>
              </a:spcAft>
              <a:defRPr sz="4400">
                <a:solidFill>
                  <a:schemeClr val="dk1"/>
                </a:solidFill>
                <a:latin typeface="+mn-lt"/>
                <a:ea typeface="+mn-ea"/>
                <a:cs typeface="+mn-cs"/>
              </a:defRPr>
            </a:lvl8pPr>
            <a:lvl9pPr marL="1828800" algn="ctr" rtl="0" eaLnBrk="0" fontAlgn="base" hangingPunct="0">
              <a:spcBef>
                <a:spcPct val="0"/>
              </a:spcBef>
              <a:spcAft>
                <a:spcPct val="0"/>
              </a:spcAft>
              <a:defRPr sz="4400">
                <a:solidFill>
                  <a:schemeClr val="dk1"/>
                </a:solidFill>
                <a:latin typeface="+mn-lt"/>
                <a:ea typeface="+mn-ea"/>
                <a:cs typeface="+mn-cs"/>
              </a:defRPr>
            </a:lvl9pPr>
          </a:lstStyle>
          <a:p>
            <a:r>
              <a:rPr lang="en-US" sz="2800" b="1" dirty="0" smtClean="0">
                <a:solidFill>
                  <a:srgbClr val="000090"/>
                </a:solidFill>
                <a:latin typeface="Arial"/>
                <a:cs typeface="Arial"/>
              </a:rPr>
              <a:t>Proton therapy (SC202)</a:t>
            </a:r>
            <a:endParaRPr lang="en-US" sz="2800" b="1" dirty="0">
              <a:solidFill>
                <a:srgbClr val="000090"/>
              </a:solidFill>
              <a:latin typeface="Arial"/>
              <a:cs typeface="Arial"/>
            </a:endParaRPr>
          </a:p>
        </p:txBody>
      </p:sp>
      <p:pic>
        <p:nvPicPr>
          <p:cNvPr id="9" name="Содержимое 3" descr="Drawing1.bmp"/>
          <p:cNvPicPr>
            <a:picLocks noChangeAspect="1"/>
          </p:cNvPicPr>
          <p:nvPr/>
        </p:nvPicPr>
        <p:blipFill rotWithShape="1">
          <a:blip r:embed="rId8" cstate="email">
            <a:extLst>
              <a:ext uri="{28A0092B-C50C-407E-A947-70E740481C1C}">
                <a14:useLocalDpi xmlns:a14="http://schemas.microsoft.com/office/drawing/2010/main" val="0"/>
              </a:ext>
            </a:extLst>
          </a:blip>
          <a:srcRect l="13481" t="6335" r="15598" b="2844"/>
          <a:stretch/>
        </p:blipFill>
        <p:spPr>
          <a:xfrm>
            <a:off x="3347864" y="4005064"/>
            <a:ext cx="2789159" cy="2679308"/>
          </a:xfrm>
          <a:prstGeom prst="rect">
            <a:avLst/>
          </a:prstGeom>
        </p:spPr>
      </p:pic>
      <p:pic>
        <p:nvPicPr>
          <p:cNvPr id="10" name="Picture 24"/>
          <p:cNvPicPr>
            <a:picLocks noChangeAspect="1"/>
          </p:cNvPicPr>
          <p:nvPr/>
        </p:nvPicPr>
        <p:blipFill rotWithShape="1">
          <a:blip r:embed="rId9"/>
          <a:srcRect l="34340" t="4087" r="34055" b="1142"/>
          <a:stretch/>
        </p:blipFill>
        <p:spPr>
          <a:xfrm>
            <a:off x="6228184" y="4005064"/>
            <a:ext cx="2529378" cy="2546312"/>
          </a:xfrm>
          <a:prstGeom prst="rect">
            <a:avLst/>
          </a:prstGeom>
        </p:spPr>
      </p:pic>
      <p:sp>
        <p:nvSpPr>
          <p:cNvPr id="11" name="Прямоугольник 2"/>
          <p:cNvSpPr/>
          <p:nvPr/>
        </p:nvSpPr>
        <p:spPr>
          <a:xfrm>
            <a:off x="107505" y="4061390"/>
            <a:ext cx="3240360" cy="1815882"/>
          </a:xfrm>
          <a:prstGeom prst="rect">
            <a:avLst/>
          </a:prstGeom>
        </p:spPr>
        <p:txBody>
          <a:bodyPr wrap="square">
            <a:spAutoFit/>
          </a:bodyPr>
          <a:lstStyle/>
          <a:p>
            <a:r>
              <a:rPr lang="en-US" sz="1600" dirty="0">
                <a:solidFill>
                  <a:srgbClr val="000090"/>
                </a:solidFill>
              </a:rPr>
              <a:t>The SC202 </a:t>
            </a:r>
            <a:r>
              <a:rPr lang="en-US" sz="1600" dirty="0" smtClean="0">
                <a:solidFill>
                  <a:srgbClr val="000090"/>
                </a:solidFill>
              </a:rPr>
              <a:t>cyclotron is </a:t>
            </a:r>
            <a:r>
              <a:rPr lang="en-US" sz="1600" dirty="0">
                <a:solidFill>
                  <a:srgbClr val="000090"/>
                </a:solidFill>
              </a:rPr>
              <a:t>under development by </a:t>
            </a:r>
            <a:r>
              <a:rPr lang="en-US" sz="1600" dirty="0" smtClean="0">
                <a:solidFill>
                  <a:srgbClr val="000090"/>
                </a:solidFill>
              </a:rPr>
              <a:t>JINR and ASIPP (China). </a:t>
            </a:r>
            <a:r>
              <a:rPr lang="en-US" sz="1600" dirty="0">
                <a:solidFill>
                  <a:srgbClr val="000090"/>
                </a:solidFill>
              </a:rPr>
              <a:t>SC202 will provide acceleration of protons up to 200 MeV in </a:t>
            </a:r>
            <a:r>
              <a:rPr lang="en-US" sz="1600" dirty="0" smtClean="0">
                <a:solidFill>
                  <a:srgbClr val="000090"/>
                </a:solidFill>
              </a:rPr>
              <a:t>2018</a:t>
            </a:r>
            <a:r>
              <a:rPr lang="en-US" sz="1600" dirty="0">
                <a:solidFill>
                  <a:srgbClr val="000090"/>
                </a:solidFill>
              </a:rPr>
              <a:t>. We are planning to </a:t>
            </a:r>
            <a:r>
              <a:rPr lang="en-US" sz="1600" dirty="0" smtClean="0">
                <a:solidFill>
                  <a:srgbClr val="000090"/>
                </a:solidFill>
              </a:rPr>
              <a:t>replace </a:t>
            </a:r>
            <a:r>
              <a:rPr lang="en-US" sz="1600" dirty="0" err="1">
                <a:solidFill>
                  <a:srgbClr val="000090"/>
                </a:solidFill>
              </a:rPr>
              <a:t>Phasotron</a:t>
            </a:r>
            <a:r>
              <a:rPr lang="en-US" sz="1600" dirty="0">
                <a:solidFill>
                  <a:srgbClr val="000090"/>
                </a:solidFill>
              </a:rPr>
              <a:t> in </a:t>
            </a:r>
            <a:r>
              <a:rPr lang="ru-RU" sz="1600" dirty="0">
                <a:solidFill>
                  <a:srgbClr val="000090"/>
                </a:solidFill>
              </a:rPr>
              <a:t>JINR </a:t>
            </a:r>
            <a:r>
              <a:rPr lang="en-US" sz="1600" dirty="0" smtClean="0">
                <a:solidFill>
                  <a:srgbClr val="000090"/>
                </a:solidFill>
              </a:rPr>
              <a:t>Medico-technical c</a:t>
            </a:r>
            <a:r>
              <a:rPr lang="ru-RU" sz="1600" dirty="0" err="1" smtClean="0">
                <a:solidFill>
                  <a:srgbClr val="000090"/>
                </a:solidFill>
              </a:rPr>
              <a:t>omplex</a:t>
            </a:r>
            <a:r>
              <a:rPr lang="ru-RU" sz="1600" dirty="0" smtClean="0">
                <a:solidFill>
                  <a:srgbClr val="000090"/>
                </a:solidFill>
              </a:rPr>
              <a:t>.</a:t>
            </a:r>
            <a:r>
              <a:rPr lang="en-US" sz="1600" dirty="0" smtClean="0">
                <a:solidFill>
                  <a:srgbClr val="000090"/>
                </a:solidFill>
              </a:rPr>
              <a:t> </a:t>
            </a:r>
            <a:endParaRPr lang="ru-RU" sz="1600" dirty="0">
              <a:solidFill>
                <a:srgbClr val="000090"/>
              </a:solidFill>
            </a:endParaRPr>
          </a:p>
        </p:txBody>
      </p:sp>
      <p:sp>
        <p:nvSpPr>
          <p:cNvPr id="17" name="TextBox 1"/>
          <p:cNvSpPr txBox="1">
            <a:spLocks noChangeArrowheads="1"/>
          </p:cNvSpPr>
          <p:nvPr/>
        </p:nvSpPr>
        <p:spPr bwMode="auto">
          <a:xfrm>
            <a:off x="3995936" y="6093296"/>
            <a:ext cx="12025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r>
              <a:rPr lang="ru-RU" altLang="ru-RU" sz="1200" dirty="0" err="1" smtClean="0">
                <a:solidFill>
                  <a:srgbClr val="000090"/>
                </a:solidFill>
              </a:rPr>
              <a:t>Medical</a:t>
            </a:r>
            <a:r>
              <a:rPr lang="ru-RU" altLang="ru-RU" sz="1200" dirty="0" smtClean="0">
                <a:solidFill>
                  <a:srgbClr val="000090"/>
                </a:solidFill>
              </a:rPr>
              <a:t> </a:t>
            </a:r>
            <a:r>
              <a:rPr lang="ru-RU" altLang="ru-RU" sz="1200" dirty="0" err="1" smtClean="0">
                <a:solidFill>
                  <a:srgbClr val="000090"/>
                </a:solidFill>
              </a:rPr>
              <a:t>cabins</a:t>
            </a:r>
            <a:endParaRPr lang="ru-RU" altLang="ru-RU" sz="1200" dirty="0">
              <a:solidFill>
                <a:srgbClr val="000090"/>
              </a:solidFill>
            </a:endParaRPr>
          </a:p>
        </p:txBody>
      </p:sp>
      <p:sp>
        <p:nvSpPr>
          <p:cNvPr id="18" name="TextBox 1"/>
          <p:cNvSpPr txBox="1">
            <a:spLocks noChangeArrowheads="1"/>
          </p:cNvSpPr>
          <p:nvPr/>
        </p:nvSpPr>
        <p:spPr bwMode="auto">
          <a:xfrm>
            <a:off x="6588224" y="6279703"/>
            <a:ext cx="18355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90000"/>
              <a:buFont typeface="Wingdings" panose="05000000000000000000" pitchFamily="2" charset="2"/>
              <a:buChar char="n"/>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accent1"/>
              </a:buClr>
              <a:buSzPct val="75000"/>
              <a:buFont typeface="Wingdings" panose="05000000000000000000" pitchFamily="2" charset="2"/>
              <a:buChar char="n"/>
              <a:defRPr sz="26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folHlink"/>
              </a:buClr>
              <a:buSzPct val="55000"/>
              <a:buFont typeface="Wingdings" panose="05000000000000000000" pitchFamily="2" charset="2"/>
              <a:buChar char="n"/>
              <a:defRPr sz="23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spcBef>
                <a:spcPct val="0"/>
              </a:spcBef>
              <a:buClrTx/>
              <a:buSzTx/>
              <a:buFontTx/>
              <a:buNone/>
            </a:pPr>
            <a:endParaRPr lang="en-US" altLang="ru-RU" sz="1200" dirty="0" smtClean="0">
              <a:solidFill>
                <a:srgbClr val="000090"/>
              </a:solidFill>
            </a:endParaRPr>
          </a:p>
          <a:p>
            <a:pPr>
              <a:spcBef>
                <a:spcPct val="0"/>
              </a:spcBef>
              <a:buClrTx/>
              <a:buSzTx/>
              <a:buFontTx/>
              <a:buNone/>
            </a:pPr>
            <a:r>
              <a:rPr lang="en-US" altLang="ru-RU" sz="1200" dirty="0" smtClean="0">
                <a:solidFill>
                  <a:srgbClr val="000090"/>
                </a:solidFill>
              </a:rPr>
              <a:t>Computer model </a:t>
            </a:r>
            <a:r>
              <a:rPr lang="ru-RU" altLang="ru-RU" sz="1200" dirty="0" smtClean="0">
                <a:solidFill>
                  <a:srgbClr val="000090"/>
                </a:solidFill>
              </a:rPr>
              <a:t>S</a:t>
            </a:r>
            <a:r>
              <a:rPr lang="en-US" altLang="ru-RU" sz="1200" dirty="0" smtClean="0">
                <a:solidFill>
                  <a:srgbClr val="000090"/>
                </a:solidFill>
              </a:rPr>
              <a:t>С202</a:t>
            </a:r>
            <a:endParaRPr lang="ru-RU" altLang="ru-RU" sz="1200" dirty="0">
              <a:solidFill>
                <a:srgbClr val="000090"/>
              </a:solidFill>
            </a:endParaRPr>
          </a:p>
        </p:txBody>
      </p:sp>
    </p:spTree>
    <p:extLst>
      <p:ext uri="{BB962C8B-B14F-4D97-AF65-F5344CB8AC3E}">
        <p14:creationId xmlns:p14="http://schemas.microsoft.com/office/powerpoint/2010/main" val="5145904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pole tekstowe 4"/>
          <p:cNvSpPr txBox="1">
            <a:spLocks noChangeArrowheads="1"/>
          </p:cNvSpPr>
          <p:nvPr/>
        </p:nvSpPr>
        <p:spPr bwMode="auto">
          <a:xfrm>
            <a:off x="188913" y="1000125"/>
            <a:ext cx="3976687" cy="646331"/>
          </a:xfrm>
          <a:prstGeom prst="rect">
            <a:avLst/>
          </a:prstGeom>
          <a:noFill/>
          <a:ln w="9525">
            <a:noFill/>
            <a:miter lim="800000"/>
            <a:headEnd/>
            <a:tailEnd/>
          </a:ln>
        </p:spPr>
        <p:txBody>
          <a:bodyPr>
            <a:spAutoFit/>
          </a:bodyPr>
          <a:lstStyle/>
          <a:p>
            <a:pPr algn="ctr"/>
            <a:r>
              <a:rPr lang="pl-PL" dirty="0" err="1">
                <a:solidFill>
                  <a:srgbClr val="000090"/>
                </a:solidFill>
                <a:latin typeface="Arial"/>
                <a:cs typeface="Arial"/>
              </a:rPr>
              <a:t>Positron</a:t>
            </a:r>
            <a:r>
              <a:rPr lang="pl-PL" dirty="0">
                <a:solidFill>
                  <a:srgbClr val="000090"/>
                </a:solidFill>
                <a:latin typeface="Arial"/>
                <a:cs typeface="Arial"/>
              </a:rPr>
              <a:t> </a:t>
            </a:r>
            <a:r>
              <a:rPr lang="pl-PL" dirty="0" err="1">
                <a:solidFill>
                  <a:srgbClr val="000090"/>
                </a:solidFill>
                <a:latin typeface="Arial"/>
                <a:cs typeface="Arial"/>
              </a:rPr>
              <a:t>Annihilation</a:t>
            </a:r>
            <a:r>
              <a:rPr lang="pl-PL" dirty="0">
                <a:solidFill>
                  <a:srgbClr val="000090"/>
                </a:solidFill>
                <a:latin typeface="Arial"/>
                <a:cs typeface="Arial"/>
              </a:rPr>
              <a:t> </a:t>
            </a:r>
            <a:r>
              <a:rPr lang="pl-PL" dirty="0" err="1">
                <a:solidFill>
                  <a:srgbClr val="000090"/>
                </a:solidFill>
                <a:latin typeface="Arial"/>
                <a:cs typeface="Arial"/>
              </a:rPr>
              <a:t>Spectroscopy</a:t>
            </a:r>
            <a:r>
              <a:rPr lang="pl-PL" dirty="0">
                <a:solidFill>
                  <a:srgbClr val="000090"/>
                </a:solidFill>
                <a:latin typeface="Arial"/>
                <a:cs typeface="Arial"/>
              </a:rPr>
              <a:t> </a:t>
            </a:r>
            <a:r>
              <a:rPr lang="pl-PL" dirty="0" err="1">
                <a:solidFill>
                  <a:srgbClr val="000090"/>
                </a:solidFill>
                <a:latin typeface="Arial"/>
                <a:cs typeface="Arial"/>
              </a:rPr>
              <a:t>at</a:t>
            </a:r>
            <a:r>
              <a:rPr lang="pl-PL" dirty="0">
                <a:solidFill>
                  <a:srgbClr val="000090"/>
                </a:solidFill>
                <a:latin typeface="Arial"/>
                <a:cs typeface="Arial"/>
              </a:rPr>
              <a:t> the L</a:t>
            </a:r>
            <a:r>
              <a:rPr lang="en-US" dirty="0">
                <a:solidFill>
                  <a:srgbClr val="000090"/>
                </a:solidFill>
                <a:latin typeface="Arial"/>
                <a:cs typeface="Arial"/>
              </a:rPr>
              <a:t>EPTA</a:t>
            </a:r>
            <a:r>
              <a:rPr lang="pl-PL" dirty="0">
                <a:solidFill>
                  <a:srgbClr val="000090"/>
                </a:solidFill>
                <a:latin typeface="Arial"/>
                <a:cs typeface="Arial"/>
              </a:rPr>
              <a:t> </a:t>
            </a:r>
            <a:r>
              <a:rPr lang="pl-PL" dirty="0" err="1">
                <a:solidFill>
                  <a:srgbClr val="000090"/>
                </a:solidFill>
                <a:latin typeface="Arial"/>
                <a:cs typeface="Arial"/>
              </a:rPr>
              <a:t>Facility</a:t>
            </a:r>
            <a:endParaRPr lang="pl-PL" dirty="0">
              <a:solidFill>
                <a:srgbClr val="000090"/>
              </a:solidFill>
              <a:latin typeface="Arial"/>
              <a:cs typeface="Arial"/>
            </a:endParaRPr>
          </a:p>
        </p:txBody>
      </p:sp>
      <p:sp>
        <p:nvSpPr>
          <p:cNvPr id="6" name="Prostokąt 5"/>
          <p:cNvSpPr/>
          <p:nvPr/>
        </p:nvSpPr>
        <p:spPr>
          <a:xfrm>
            <a:off x="251520" y="1682805"/>
            <a:ext cx="4151312" cy="954107"/>
          </a:xfrm>
          <a:prstGeom prst="rect">
            <a:avLst/>
          </a:prstGeom>
        </p:spPr>
        <p:txBody>
          <a:bodyPr>
            <a:spAutoFit/>
          </a:bodyPr>
          <a:lstStyle/>
          <a:p>
            <a:pPr algn="just" fontAlgn="auto">
              <a:spcBef>
                <a:spcPts val="0"/>
              </a:spcBef>
              <a:spcAft>
                <a:spcPts val="0"/>
              </a:spcAft>
              <a:defRPr/>
            </a:pPr>
            <a:r>
              <a:rPr lang="en-US" sz="1400" b="1" dirty="0">
                <a:solidFill>
                  <a:srgbClr val="000090"/>
                </a:solidFill>
                <a:latin typeface="Arial"/>
                <a:cs typeface="Arial"/>
              </a:rPr>
              <a:t>Positron annihilation spectroscopy (PAS)</a:t>
            </a:r>
            <a:r>
              <a:rPr lang="en-US" sz="1400" dirty="0">
                <a:solidFill>
                  <a:srgbClr val="000090"/>
                </a:solidFill>
                <a:latin typeface="Arial"/>
                <a:cs typeface="Arial"/>
              </a:rPr>
              <a:t> is a sensitive method for detection of open-volume defects such as vacancies, vacancy clusters, dislocations, etc. </a:t>
            </a:r>
          </a:p>
        </p:txBody>
      </p:sp>
      <p:pic>
        <p:nvPicPr>
          <p:cNvPr id="13316" name="Obraz 6"/>
          <p:cNvPicPr>
            <a:picLocks noChangeAspect="1"/>
          </p:cNvPicPr>
          <p:nvPr/>
        </p:nvPicPr>
        <p:blipFill>
          <a:blip r:embed="rId2"/>
          <a:srcRect/>
          <a:stretch>
            <a:fillRect/>
          </a:stretch>
        </p:blipFill>
        <p:spPr bwMode="auto">
          <a:xfrm>
            <a:off x="287338" y="2912169"/>
            <a:ext cx="1071562" cy="804863"/>
          </a:xfrm>
          <a:prstGeom prst="rect">
            <a:avLst/>
          </a:prstGeom>
          <a:noFill/>
          <a:ln w="9525">
            <a:noFill/>
            <a:miter lim="800000"/>
            <a:headEnd/>
            <a:tailEnd/>
          </a:ln>
        </p:spPr>
      </p:pic>
      <p:pic>
        <p:nvPicPr>
          <p:cNvPr id="13318" name="Picture 26" descr="DSCN0539"/>
          <p:cNvPicPr>
            <a:picLocks noChangeAspect="1" noChangeArrowheads="1"/>
          </p:cNvPicPr>
          <p:nvPr/>
        </p:nvPicPr>
        <p:blipFill>
          <a:blip r:embed="rId3"/>
          <a:srcRect/>
          <a:stretch>
            <a:fillRect/>
          </a:stretch>
        </p:blipFill>
        <p:spPr bwMode="auto">
          <a:xfrm>
            <a:off x="3332108" y="3573016"/>
            <a:ext cx="833491" cy="1173609"/>
          </a:xfrm>
          <a:prstGeom prst="rect">
            <a:avLst/>
          </a:prstGeom>
          <a:noFill/>
          <a:ln w="9525">
            <a:noFill/>
            <a:miter lim="800000"/>
            <a:headEnd/>
            <a:tailEnd/>
          </a:ln>
        </p:spPr>
      </p:pic>
      <p:pic>
        <p:nvPicPr>
          <p:cNvPr id="13319" name="Obraz 10"/>
          <p:cNvPicPr>
            <a:picLocks noChangeAspect="1"/>
          </p:cNvPicPr>
          <p:nvPr/>
        </p:nvPicPr>
        <p:blipFill>
          <a:blip r:embed="rId4"/>
          <a:srcRect/>
          <a:stretch>
            <a:fillRect/>
          </a:stretch>
        </p:blipFill>
        <p:spPr bwMode="auto">
          <a:xfrm>
            <a:off x="244475" y="4365625"/>
            <a:ext cx="1274763" cy="793750"/>
          </a:xfrm>
          <a:prstGeom prst="rect">
            <a:avLst/>
          </a:prstGeom>
          <a:noFill/>
          <a:ln w="9525">
            <a:noFill/>
            <a:miter lim="800000"/>
            <a:headEnd/>
            <a:tailEnd/>
          </a:ln>
        </p:spPr>
      </p:pic>
      <p:sp>
        <p:nvSpPr>
          <p:cNvPr id="12" name="Prostokąt 11"/>
          <p:cNvSpPr/>
          <p:nvPr/>
        </p:nvSpPr>
        <p:spPr>
          <a:xfrm>
            <a:off x="1609725" y="2657961"/>
            <a:ext cx="2611438" cy="1131079"/>
          </a:xfrm>
          <a:prstGeom prst="rect">
            <a:avLst/>
          </a:prstGeom>
        </p:spPr>
        <p:txBody>
          <a:bodyPr>
            <a:spAutoFit/>
          </a:bodyPr>
          <a:lstStyle/>
          <a:p>
            <a:pPr algn="just" fontAlgn="auto">
              <a:spcBef>
                <a:spcPts val="0"/>
              </a:spcBef>
              <a:spcAft>
                <a:spcPts val="0"/>
              </a:spcAft>
              <a:defRPr/>
            </a:pPr>
            <a:r>
              <a:rPr lang="pl-PL" sz="1350" b="1" dirty="0">
                <a:solidFill>
                  <a:srgbClr val="000090"/>
                </a:solidFill>
                <a:latin typeface="+mn-lt"/>
              </a:rPr>
              <a:t>Continuous slow positron beam </a:t>
            </a:r>
            <a:r>
              <a:rPr lang="pl-PL" sz="1350" dirty="0">
                <a:solidFill>
                  <a:srgbClr val="000090"/>
                </a:solidFill>
                <a:latin typeface="+mn-lt"/>
              </a:rPr>
              <a:t>witrh intensity </a:t>
            </a:r>
            <a:r>
              <a:rPr lang="en-US" sz="1350" dirty="0">
                <a:solidFill>
                  <a:srgbClr val="000090"/>
                </a:solidFill>
                <a:latin typeface="+mn-lt"/>
              </a:rPr>
              <a:t>of </a:t>
            </a:r>
            <a:r>
              <a:rPr lang="pl-PL" sz="1350" dirty="0">
                <a:solidFill>
                  <a:srgbClr val="000090"/>
                </a:solidFill>
                <a:latin typeface="+mn-lt"/>
              </a:rPr>
              <a:t>10</a:t>
            </a:r>
            <a:r>
              <a:rPr lang="pl-PL" sz="1350" baseline="30000" dirty="0">
                <a:solidFill>
                  <a:srgbClr val="000090"/>
                </a:solidFill>
                <a:latin typeface="+mn-lt"/>
              </a:rPr>
              <a:t>6</a:t>
            </a:r>
            <a:r>
              <a:rPr lang="pl-PL" sz="1350" dirty="0">
                <a:solidFill>
                  <a:srgbClr val="000090"/>
                </a:solidFill>
                <a:latin typeface="+mn-lt"/>
              </a:rPr>
              <a:t> e</a:t>
            </a:r>
            <a:r>
              <a:rPr lang="pl-PL" sz="1350" baseline="30000" dirty="0">
                <a:solidFill>
                  <a:srgbClr val="000090"/>
                </a:solidFill>
                <a:latin typeface="+mn-lt"/>
              </a:rPr>
              <a:t>+</a:t>
            </a:r>
            <a:r>
              <a:rPr lang="pl-PL" sz="1350" dirty="0">
                <a:solidFill>
                  <a:srgbClr val="000090"/>
                </a:solidFill>
                <a:latin typeface="+mn-lt"/>
              </a:rPr>
              <a:t>/s and energy range of implanted positrons from 50 eV up to 36 keV.</a:t>
            </a:r>
            <a:endParaRPr lang="en-US" sz="1350" dirty="0">
              <a:solidFill>
                <a:srgbClr val="000090"/>
              </a:solidFill>
              <a:latin typeface="+mn-lt"/>
            </a:endParaRPr>
          </a:p>
        </p:txBody>
      </p:sp>
      <p:sp>
        <p:nvSpPr>
          <p:cNvPr id="13" name="Prostokąt 12"/>
          <p:cNvSpPr/>
          <p:nvPr/>
        </p:nvSpPr>
        <p:spPr>
          <a:xfrm>
            <a:off x="212725" y="3721100"/>
            <a:ext cx="2968625" cy="715581"/>
          </a:xfrm>
          <a:prstGeom prst="rect">
            <a:avLst/>
          </a:prstGeom>
        </p:spPr>
        <p:txBody>
          <a:bodyPr>
            <a:spAutoFit/>
          </a:bodyPr>
          <a:lstStyle/>
          <a:p>
            <a:pPr algn="just" fontAlgn="auto">
              <a:spcBef>
                <a:spcPts val="0"/>
              </a:spcBef>
              <a:spcAft>
                <a:spcPts val="0"/>
              </a:spcAft>
              <a:defRPr/>
            </a:pPr>
            <a:r>
              <a:rPr lang="pl-PL" sz="1350" b="1" dirty="0">
                <a:solidFill>
                  <a:srgbClr val="000090"/>
                </a:solidFill>
                <a:latin typeface="+mn-lt"/>
              </a:rPr>
              <a:t>Doppler spectrometer </a:t>
            </a:r>
            <a:r>
              <a:rPr lang="pl-PL" sz="1350" dirty="0">
                <a:solidFill>
                  <a:srgbClr val="000090"/>
                </a:solidFill>
                <a:latin typeface="+mn-lt"/>
              </a:rPr>
              <a:t>with energy resolution equal </a:t>
            </a:r>
            <a:r>
              <a:rPr lang="en-US" sz="1350" dirty="0">
                <a:solidFill>
                  <a:srgbClr val="000090"/>
                </a:solidFill>
                <a:latin typeface="+mn-lt"/>
              </a:rPr>
              <a:t>to</a:t>
            </a:r>
            <a:r>
              <a:rPr lang="pl-PL" sz="1350" dirty="0">
                <a:solidFill>
                  <a:srgbClr val="000090"/>
                </a:solidFill>
                <a:latin typeface="+mn-lt"/>
              </a:rPr>
              <a:t> 1.2 keV for 511 keV. </a:t>
            </a:r>
            <a:endParaRPr lang="en-US" sz="1350" dirty="0">
              <a:solidFill>
                <a:srgbClr val="000090"/>
              </a:solidFill>
              <a:latin typeface="+mn-lt"/>
            </a:endParaRPr>
          </a:p>
        </p:txBody>
      </p:sp>
      <p:sp>
        <p:nvSpPr>
          <p:cNvPr id="14" name="Prostokąt 13"/>
          <p:cNvSpPr/>
          <p:nvPr/>
        </p:nvSpPr>
        <p:spPr>
          <a:xfrm>
            <a:off x="1504950" y="4722813"/>
            <a:ext cx="2611438" cy="508000"/>
          </a:xfrm>
          <a:prstGeom prst="rect">
            <a:avLst/>
          </a:prstGeom>
        </p:spPr>
        <p:txBody>
          <a:bodyPr>
            <a:spAutoFit/>
          </a:bodyPr>
          <a:lstStyle/>
          <a:p>
            <a:pPr algn="just" fontAlgn="auto">
              <a:spcBef>
                <a:spcPts val="0"/>
              </a:spcBef>
              <a:spcAft>
                <a:spcPts val="0"/>
              </a:spcAft>
              <a:defRPr/>
            </a:pPr>
            <a:r>
              <a:rPr lang="pl-PL" sz="1350" b="1" dirty="0">
                <a:solidFill>
                  <a:srgbClr val="000090"/>
                </a:solidFill>
                <a:latin typeface="+mn-lt"/>
              </a:rPr>
              <a:t>Digital </a:t>
            </a:r>
            <a:r>
              <a:rPr lang="pl-PL" sz="1350" b="1" dirty="0" err="1">
                <a:solidFill>
                  <a:srgbClr val="000090"/>
                </a:solidFill>
                <a:latin typeface="+mn-lt"/>
              </a:rPr>
              <a:t>lifetime</a:t>
            </a:r>
            <a:r>
              <a:rPr lang="pl-PL" sz="1350" b="1" dirty="0">
                <a:solidFill>
                  <a:srgbClr val="000090"/>
                </a:solidFill>
                <a:latin typeface="+mn-lt"/>
              </a:rPr>
              <a:t> </a:t>
            </a:r>
            <a:r>
              <a:rPr lang="pl-PL" sz="1350" b="1" dirty="0" err="1">
                <a:solidFill>
                  <a:srgbClr val="000090"/>
                </a:solidFill>
                <a:latin typeface="+mn-lt"/>
              </a:rPr>
              <a:t>spectrometer</a:t>
            </a:r>
            <a:r>
              <a:rPr lang="pl-PL" sz="1350" b="1" dirty="0">
                <a:solidFill>
                  <a:srgbClr val="000090"/>
                </a:solidFill>
                <a:latin typeface="+mn-lt"/>
              </a:rPr>
              <a:t> </a:t>
            </a:r>
            <a:r>
              <a:rPr lang="pl-PL" sz="1350" dirty="0">
                <a:solidFill>
                  <a:srgbClr val="000090"/>
                </a:solidFill>
                <a:latin typeface="+mn-lt"/>
              </a:rPr>
              <a:t>with </a:t>
            </a:r>
            <a:r>
              <a:rPr lang="pl-PL" sz="1350" dirty="0" err="1">
                <a:solidFill>
                  <a:srgbClr val="000090"/>
                </a:solidFill>
                <a:latin typeface="+mn-lt"/>
              </a:rPr>
              <a:t>time</a:t>
            </a:r>
            <a:r>
              <a:rPr lang="pl-PL" sz="1350" dirty="0">
                <a:solidFill>
                  <a:srgbClr val="000090"/>
                </a:solidFill>
                <a:latin typeface="+mn-lt"/>
              </a:rPr>
              <a:t> resolution 170 ps.</a:t>
            </a:r>
            <a:endParaRPr lang="en-US" sz="1350" dirty="0">
              <a:solidFill>
                <a:srgbClr val="000090"/>
              </a:solidFill>
              <a:latin typeface="+mn-lt"/>
            </a:endParaRPr>
          </a:p>
        </p:txBody>
      </p:sp>
      <p:sp>
        <p:nvSpPr>
          <p:cNvPr id="19" name="Prostokąt 18"/>
          <p:cNvSpPr/>
          <p:nvPr/>
        </p:nvSpPr>
        <p:spPr>
          <a:xfrm>
            <a:off x="188913" y="5283200"/>
            <a:ext cx="3976687" cy="1338263"/>
          </a:xfrm>
          <a:prstGeom prst="rect">
            <a:avLst/>
          </a:prstGeom>
        </p:spPr>
        <p:txBody>
          <a:bodyPr>
            <a:spAutoFit/>
          </a:bodyPr>
          <a:lstStyle/>
          <a:p>
            <a:pPr algn="just" fontAlgn="auto">
              <a:spcBef>
                <a:spcPts val="0"/>
              </a:spcBef>
              <a:spcAft>
                <a:spcPts val="0"/>
              </a:spcAft>
              <a:defRPr/>
            </a:pPr>
            <a:r>
              <a:rPr lang="pl-PL" sz="1350" b="1" dirty="0" err="1">
                <a:solidFill>
                  <a:srgbClr val="000090"/>
                </a:solidFill>
                <a:latin typeface="+mn-lt"/>
              </a:rPr>
              <a:t>Directions</a:t>
            </a:r>
            <a:r>
              <a:rPr lang="pl-PL" sz="1350" b="1" dirty="0">
                <a:solidFill>
                  <a:srgbClr val="000090"/>
                </a:solidFill>
                <a:latin typeface="+mn-lt"/>
              </a:rPr>
              <a:t> of </a:t>
            </a:r>
            <a:r>
              <a:rPr lang="pl-PL" sz="1350" b="1" dirty="0" err="1">
                <a:solidFill>
                  <a:srgbClr val="000090"/>
                </a:solidFill>
                <a:latin typeface="+mn-lt"/>
              </a:rPr>
              <a:t>studies</a:t>
            </a:r>
            <a:r>
              <a:rPr lang="pl-PL" sz="1350" b="1" dirty="0">
                <a:solidFill>
                  <a:srgbClr val="000090"/>
                </a:solidFill>
                <a:latin typeface="+mn-lt"/>
              </a:rPr>
              <a:t>:</a:t>
            </a:r>
          </a:p>
          <a:p>
            <a:pPr marL="214313" indent="-214313" algn="just" fontAlgn="auto">
              <a:spcBef>
                <a:spcPts val="0"/>
              </a:spcBef>
              <a:spcAft>
                <a:spcPts val="0"/>
              </a:spcAft>
              <a:buFont typeface="Wingdings" panose="05000000000000000000" pitchFamily="2" charset="2"/>
              <a:buChar char="Ø"/>
              <a:defRPr/>
            </a:pPr>
            <a:r>
              <a:rPr lang="pl-PL" sz="1350" dirty="0">
                <a:solidFill>
                  <a:srgbClr val="000090"/>
                </a:solidFill>
                <a:latin typeface="+mn-lt"/>
              </a:rPr>
              <a:t>damage distributions in different materials exposed to various tre</a:t>
            </a:r>
            <a:r>
              <a:rPr lang="en-US" sz="1350" dirty="0">
                <a:solidFill>
                  <a:srgbClr val="000090"/>
                </a:solidFill>
                <a:latin typeface="+mn-lt"/>
              </a:rPr>
              <a:t>a</a:t>
            </a:r>
            <a:r>
              <a:rPr lang="pl-PL" sz="1350" dirty="0">
                <a:solidFill>
                  <a:srgbClr val="000090"/>
                </a:solidFill>
                <a:latin typeface="+mn-lt"/>
              </a:rPr>
              <a:t>tment processes</a:t>
            </a:r>
          </a:p>
          <a:p>
            <a:pPr marL="214313" indent="-214313" algn="just" fontAlgn="auto">
              <a:spcBef>
                <a:spcPts val="0"/>
              </a:spcBef>
              <a:spcAft>
                <a:spcPts val="0"/>
              </a:spcAft>
              <a:buFont typeface="Wingdings" panose="05000000000000000000" pitchFamily="2" charset="2"/>
              <a:buChar char="Ø"/>
              <a:defRPr/>
            </a:pPr>
            <a:r>
              <a:rPr lang="pl-PL" sz="1350" dirty="0" err="1">
                <a:solidFill>
                  <a:srgbClr val="000090"/>
                </a:solidFill>
                <a:latin typeface="+mn-lt"/>
              </a:rPr>
              <a:t>existence</a:t>
            </a:r>
            <a:r>
              <a:rPr lang="pl-PL" sz="1350" dirty="0">
                <a:solidFill>
                  <a:srgbClr val="000090"/>
                </a:solidFill>
                <a:latin typeface="+mn-lt"/>
              </a:rPr>
              <a:t> of „</a:t>
            </a:r>
            <a:r>
              <a:rPr lang="pl-PL" sz="1350" dirty="0" err="1">
                <a:solidFill>
                  <a:srgbClr val="000090"/>
                </a:solidFill>
                <a:latin typeface="+mn-lt"/>
              </a:rPr>
              <a:t>long</a:t>
            </a:r>
            <a:r>
              <a:rPr lang="pl-PL" sz="1350" dirty="0">
                <a:solidFill>
                  <a:srgbClr val="000090"/>
                </a:solidFill>
                <a:latin typeface="+mn-lt"/>
              </a:rPr>
              <a:t> </a:t>
            </a:r>
            <a:r>
              <a:rPr lang="pl-PL" sz="1350" dirty="0" err="1">
                <a:solidFill>
                  <a:srgbClr val="000090"/>
                </a:solidFill>
                <a:latin typeface="+mn-lt"/>
              </a:rPr>
              <a:t>range</a:t>
            </a:r>
            <a:r>
              <a:rPr lang="pl-PL" sz="1350" dirty="0">
                <a:solidFill>
                  <a:srgbClr val="000090"/>
                </a:solidFill>
                <a:latin typeface="+mn-lt"/>
              </a:rPr>
              <a:t> </a:t>
            </a:r>
            <a:r>
              <a:rPr lang="pl-PL" sz="1350" dirty="0" err="1">
                <a:solidFill>
                  <a:srgbClr val="000090"/>
                </a:solidFill>
                <a:latin typeface="+mn-lt"/>
              </a:rPr>
              <a:t>effect</a:t>
            </a:r>
            <a:r>
              <a:rPr lang="pl-PL" sz="1350" dirty="0">
                <a:solidFill>
                  <a:srgbClr val="000090"/>
                </a:solidFill>
                <a:latin typeface="+mn-lt"/>
              </a:rPr>
              <a:t>”</a:t>
            </a:r>
          </a:p>
          <a:p>
            <a:pPr marL="214313" indent="-214313" algn="just" fontAlgn="auto">
              <a:spcBef>
                <a:spcPts val="0"/>
              </a:spcBef>
              <a:spcAft>
                <a:spcPts val="0"/>
              </a:spcAft>
              <a:buFont typeface="Wingdings" panose="05000000000000000000" pitchFamily="2" charset="2"/>
              <a:buChar char="Ø"/>
              <a:defRPr/>
            </a:pPr>
            <a:r>
              <a:rPr lang="pl-PL" sz="1350" dirty="0" err="1">
                <a:solidFill>
                  <a:srgbClr val="000090"/>
                </a:solidFill>
                <a:latin typeface="+mn-lt"/>
              </a:rPr>
              <a:t>impact</a:t>
            </a:r>
            <a:r>
              <a:rPr lang="pl-PL" sz="1350" dirty="0">
                <a:solidFill>
                  <a:srgbClr val="000090"/>
                </a:solidFill>
                <a:latin typeface="+mn-lt"/>
              </a:rPr>
              <a:t> of </a:t>
            </a:r>
            <a:r>
              <a:rPr lang="pl-PL" sz="1350" dirty="0" err="1">
                <a:solidFill>
                  <a:srgbClr val="000090"/>
                </a:solidFill>
                <a:latin typeface="+mn-lt"/>
              </a:rPr>
              <a:t>doses</a:t>
            </a:r>
            <a:r>
              <a:rPr lang="pl-PL" sz="1350" dirty="0">
                <a:solidFill>
                  <a:srgbClr val="000090"/>
                </a:solidFill>
                <a:latin typeface="+mn-lt"/>
              </a:rPr>
              <a:t> on </a:t>
            </a:r>
            <a:r>
              <a:rPr lang="pl-PL" sz="1350" dirty="0" err="1">
                <a:solidFill>
                  <a:srgbClr val="000090"/>
                </a:solidFill>
                <a:latin typeface="+mn-lt"/>
              </a:rPr>
              <a:t>radiation-induced</a:t>
            </a:r>
            <a:r>
              <a:rPr lang="pl-PL" sz="1350" dirty="0">
                <a:solidFill>
                  <a:srgbClr val="000090"/>
                </a:solidFill>
                <a:latin typeface="+mn-lt"/>
              </a:rPr>
              <a:t> </a:t>
            </a:r>
            <a:r>
              <a:rPr lang="pl-PL" sz="1350" dirty="0" err="1">
                <a:solidFill>
                  <a:srgbClr val="000090"/>
                </a:solidFill>
                <a:latin typeface="+mn-lt"/>
              </a:rPr>
              <a:t>defects</a:t>
            </a:r>
            <a:endParaRPr lang="pl-PL" sz="1350" dirty="0">
              <a:solidFill>
                <a:srgbClr val="000090"/>
              </a:solidFill>
              <a:latin typeface="+mn-lt"/>
            </a:endParaRPr>
          </a:p>
          <a:p>
            <a:pPr marL="214313" indent="-214313" algn="just" fontAlgn="auto">
              <a:spcBef>
                <a:spcPts val="0"/>
              </a:spcBef>
              <a:spcAft>
                <a:spcPts val="0"/>
              </a:spcAft>
              <a:buFont typeface="Wingdings" panose="05000000000000000000" pitchFamily="2" charset="2"/>
              <a:buChar char="Ø"/>
              <a:defRPr/>
            </a:pPr>
            <a:r>
              <a:rPr lang="pl-PL" sz="1350" dirty="0" err="1">
                <a:solidFill>
                  <a:srgbClr val="000090"/>
                </a:solidFill>
                <a:latin typeface="+mn-lt"/>
              </a:rPr>
              <a:t>thin</a:t>
            </a:r>
            <a:r>
              <a:rPr lang="pl-PL" sz="1350" dirty="0">
                <a:solidFill>
                  <a:srgbClr val="000090"/>
                </a:solidFill>
                <a:latin typeface="+mn-lt"/>
              </a:rPr>
              <a:t> </a:t>
            </a:r>
            <a:r>
              <a:rPr lang="pl-PL" sz="1350" dirty="0" err="1">
                <a:solidFill>
                  <a:srgbClr val="000090"/>
                </a:solidFill>
                <a:latin typeface="+mn-lt"/>
              </a:rPr>
              <a:t>layers</a:t>
            </a:r>
            <a:r>
              <a:rPr lang="pl-PL" sz="1350" dirty="0">
                <a:solidFill>
                  <a:srgbClr val="000090"/>
                </a:solidFill>
                <a:latin typeface="+mn-lt"/>
              </a:rPr>
              <a:t> </a:t>
            </a:r>
            <a:r>
              <a:rPr lang="pl-PL" sz="1350" dirty="0" err="1">
                <a:solidFill>
                  <a:srgbClr val="000090"/>
                </a:solidFill>
                <a:latin typeface="+mn-lt"/>
              </a:rPr>
              <a:t>produced</a:t>
            </a:r>
            <a:r>
              <a:rPr lang="pl-PL" sz="1350" dirty="0">
                <a:solidFill>
                  <a:srgbClr val="000090"/>
                </a:solidFill>
                <a:latin typeface="+mn-lt"/>
              </a:rPr>
              <a:t> in </a:t>
            </a:r>
            <a:r>
              <a:rPr lang="pl-PL" sz="1350" dirty="0" err="1">
                <a:solidFill>
                  <a:srgbClr val="000090"/>
                </a:solidFill>
                <a:latin typeface="+mn-lt"/>
              </a:rPr>
              <a:t>diffrent</a:t>
            </a:r>
            <a:r>
              <a:rPr lang="pl-PL" sz="1350" dirty="0">
                <a:solidFill>
                  <a:srgbClr val="000090"/>
                </a:solidFill>
                <a:latin typeface="+mn-lt"/>
              </a:rPr>
              <a:t> </a:t>
            </a:r>
            <a:r>
              <a:rPr lang="pl-PL" sz="1350" dirty="0" err="1">
                <a:solidFill>
                  <a:srgbClr val="000090"/>
                </a:solidFill>
                <a:latin typeface="+mn-lt"/>
              </a:rPr>
              <a:t>ways</a:t>
            </a:r>
            <a:endParaRPr lang="pl-PL" sz="1350" dirty="0">
              <a:solidFill>
                <a:srgbClr val="000090"/>
              </a:solidFill>
              <a:latin typeface="+mn-lt"/>
            </a:endParaRPr>
          </a:p>
        </p:txBody>
      </p:sp>
      <p:sp>
        <p:nvSpPr>
          <p:cNvPr id="13327" name="TextBox 1"/>
          <p:cNvSpPr txBox="1">
            <a:spLocks noChangeArrowheads="1"/>
          </p:cNvSpPr>
          <p:nvPr/>
        </p:nvSpPr>
        <p:spPr bwMode="auto">
          <a:xfrm>
            <a:off x="573464" y="9525"/>
            <a:ext cx="7814960" cy="523220"/>
          </a:xfrm>
          <a:prstGeom prst="rect">
            <a:avLst/>
          </a:prstGeom>
          <a:noFill/>
          <a:ln w="9525">
            <a:noFill/>
            <a:miter lim="800000"/>
            <a:headEnd/>
            <a:tailEnd/>
          </a:ln>
        </p:spPr>
        <p:txBody>
          <a:bodyPr wrap="none">
            <a:spAutoFit/>
          </a:bodyPr>
          <a:lstStyle/>
          <a:p>
            <a:r>
              <a:rPr lang="en-US" sz="2800" b="1" dirty="0">
                <a:solidFill>
                  <a:srgbClr val="000090"/>
                </a:solidFill>
                <a:latin typeface="Arial"/>
                <a:cs typeface="Arial"/>
              </a:rPr>
              <a:t>Fundamental and Applied research at </a:t>
            </a:r>
            <a:r>
              <a:rPr lang="en-US" sz="2800" b="1" dirty="0" smtClean="0">
                <a:solidFill>
                  <a:srgbClr val="000090"/>
                </a:solidFill>
                <a:latin typeface="Arial"/>
                <a:cs typeface="Arial"/>
              </a:rPr>
              <a:t>LEPTA</a:t>
            </a:r>
            <a:endParaRPr lang="ru-RU" sz="2800" b="1" dirty="0">
              <a:solidFill>
                <a:srgbClr val="000090"/>
              </a:solidFill>
              <a:latin typeface="Arial"/>
              <a:cs typeface="Arial"/>
            </a:endParaRPr>
          </a:p>
        </p:txBody>
      </p:sp>
      <p:sp>
        <p:nvSpPr>
          <p:cNvPr id="13329" name="pole tekstowe 4"/>
          <p:cNvSpPr txBox="1">
            <a:spLocks noChangeArrowheads="1"/>
          </p:cNvSpPr>
          <p:nvPr/>
        </p:nvSpPr>
        <p:spPr bwMode="auto">
          <a:xfrm>
            <a:off x="4340225" y="1001713"/>
            <a:ext cx="3976688" cy="646112"/>
          </a:xfrm>
          <a:prstGeom prst="rect">
            <a:avLst/>
          </a:prstGeom>
          <a:noFill/>
          <a:ln w="9525">
            <a:noFill/>
            <a:miter lim="800000"/>
            <a:headEnd/>
            <a:tailEnd/>
          </a:ln>
        </p:spPr>
        <p:txBody>
          <a:bodyPr>
            <a:spAutoFit/>
          </a:bodyPr>
          <a:lstStyle/>
          <a:p>
            <a:pPr algn="ctr"/>
            <a:r>
              <a:rPr lang="en-US">
                <a:solidFill>
                  <a:srgbClr val="000090"/>
                </a:solidFill>
                <a:latin typeface="Arial"/>
                <a:cs typeface="Arial"/>
              </a:rPr>
              <a:t>Fundamental Research </a:t>
            </a:r>
            <a:r>
              <a:rPr lang="pl-PL">
                <a:solidFill>
                  <a:srgbClr val="000090"/>
                </a:solidFill>
                <a:latin typeface="Arial"/>
                <a:cs typeface="Arial"/>
              </a:rPr>
              <a:t>at the L</a:t>
            </a:r>
            <a:r>
              <a:rPr lang="en-US">
                <a:solidFill>
                  <a:srgbClr val="000090"/>
                </a:solidFill>
                <a:latin typeface="Arial"/>
                <a:cs typeface="Arial"/>
              </a:rPr>
              <a:t>EPTA</a:t>
            </a:r>
            <a:r>
              <a:rPr lang="pl-PL">
                <a:solidFill>
                  <a:srgbClr val="000090"/>
                </a:solidFill>
                <a:latin typeface="Arial"/>
                <a:cs typeface="Arial"/>
              </a:rPr>
              <a:t> Facility</a:t>
            </a:r>
          </a:p>
        </p:txBody>
      </p:sp>
      <p:pic>
        <p:nvPicPr>
          <p:cNvPr id="13330" name="Рисунок 2"/>
          <p:cNvPicPr>
            <a:picLocks noChangeAspect="1"/>
          </p:cNvPicPr>
          <p:nvPr/>
        </p:nvPicPr>
        <p:blipFill>
          <a:blip r:embed="rId5"/>
          <a:srcRect b="22079"/>
          <a:stretch>
            <a:fillRect/>
          </a:stretch>
        </p:blipFill>
        <p:spPr bwMode="auto">
          <a:xfrm>
            <a:off x="4554538" y="1724025"/>
            <a:ext cx="2474912" cy="3429000"/>
          </a:xfrm>
          <a:prstGeom prst="rect">
            <a:avLst/>
          </a:prstGeom>
          <a:noFill/>
          <a:ln w="9525">
            <a:noFill/>
            <a:miter lim="800000"/>
            <a:headEnd/>
            <a:tailEnd/>
          </a:ln>
        </p:spPr>
      </p:pic>
      <p:sp>
        <p:nvSpPr>
          <p:cNvPr id="13332" name="TextBox 9"/>
          <p:cNvSpPr txBox="1">
            <a:spLocks noChangeArrowheads="1"/>
          </p:cNvSpPr>
          <p:nvPr/>
        </p:nvSpPr>
        <p:spPr bwMode="auto">
          <a:xfrm>
            <a:off x="5029200" y="1924050"/>
            <a:ext cx="301625" cy="368300"/>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1</a:t>
            </a:r>
            <a:endParaRPr lang="ru-RU" b="1">
              <a:solidFill>
                <a:schemeClr val="bg1"/>
              </a:solidFill>
              <a:latin typeface="Calibri" pitchFamily="34" charset="0"/>
            </a:endParaRPr>
          </a:p>
        </p:txBody>
      </p:sp>
      <p:sp>
        <p:nvSpPr>
          <p:cNvPr id="13333" name="TextBox 14"/>
          <p:cNvSpPr txBox="1">
            <a:spLocks noChangeArrowheads="1"/>
          </p:cNvSpPr>
          <p:nvPr/>
        </p:nvSpPr>
        <p:spPr bwMode="auto">
          <a:xfrm>
            <a:off x="5076825" y="2478088"/>
            <a:ext cx="301625" cy="368300"/>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2</a:t>
            </a:r>
            <a:endParaRPr lang="ru-RU" b="1">
              <a:solidFill>
                <a:schemeClr val="bg1"/>
              </a:solidFill>
              <a:latin typeface="Calibri" pitchFamily="34" charset="0"/>
            </a:endParaRPr>
          </a:p>
        </p:txBody>
      </p:sp>
      <p:sp>
        <p:nvSpPr>
          <p:cNvPr id="13334" name="TextBox 22"/>
          <p:cNvSpPr txBox="1">
            <a:spLocks noChangeArrowheads="1"/>
          </p:cNvSpPr>
          <p:nvPr/>
        </p:nvSpPr>
        <p:spPr bwMode="auto">
          <a:xfrm>
            <a:off x="5719763" y="3160713"/>
            <a:ext cx="314325" cy="400050"/>
          </a:xfrm>
          <a:prstGeom prst="rect">
            <a:avLst/>
          </a:prstGeom>
          <a:noFill/>
          <a:ln w="9525">
            <a:noFill/>
            <a:miter lim="800000"/>
            <a:headEnd/>
            <a:tailEnd/>
          </a:ln>
        </p:spPr>
        <p:txBody>
          <a:bodyPr wrap="none">
            <a:spAutoFit/>
          </a:bodyPr>
          <a:lstStyle/>
          <a:p>
            <a:r>
              <a:rPr lang="en-US" sz="2000" b="1">
                <a:solidFill>
                  <a:schemeClr val="bg1"/>
                </a:solidFill>
                <a:latin typeface="Calibri" pitchFamily="34" charset="0"/>
              </a:rPr>
              <a:t>3</a:t>
            </a:r>
            <a:endParaRPr lang="ru-RU" sz="2000" b="1">
              <a:solidFill>
                <a:schemeClr val="bg1"/>
              </a:solidFill>
              <a:latin typeface="Calibri" pitchFamily="34" charset="0"/>
            </a:endParaRPr>
          </a:p>
        </p:txBody>
      </p:sp>
      <p:sp>
        <p:nvSpPr>
          <p:cNvPr id="13335" name="TextBox 23"/>
          <p:cNvSpPr txBox="1">
            <a:spLocks noChangeArrowheads="1"/>
          </p:cNvSpPr>
          <p:nvPr/>
        </p:nvSpPr>
        <p:spPr bwMode="auto">
          <a:xfrm>
            <a:off x="4576763" y="2505075"/>
            <a:ext cx="301625" cy="36988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4</a:t>
            </a:r>
            <a:endParaRPr lang="ru-RU" b="1">
              <a:solidFill>
                <a:schemeClr val="bg1"/>
              </a:solidFill>
              <a:latin typeface="Calibri" pitchFamily="34" charset="0"/>
            </a:endParaRPr>
          </a:p>
        </p:txBody>
      </p:sp>
      <p:sp>
        <p:nvSpPr>
          <p:cNvPr id="13336" name="TextBox 24"/>
          <p:cNvSpPr txBox="1">
            <a:spLocks noChangeArrowheads="1"/>
          </p:cNvSpPr>
          <p:nvPr/>
        </p:nvSpPr>
        <p:spPr bwMode="auto">
          <a:xfrm>
            <a:off x="7158038" y="2589213"/>
            <a:ext cx="1431925" cy="1169987"/>
          </a:xfrm>
          <a:prstGeom prst="rect">
            <a:avLst/>
          </a:prstGeom>
          <a:noFill/>
          <a:ln w="9525">
            <a:noFill/>
            <a:miter lim="800000"/>
            <a:headEnd/>
            <a:tailEnd/>
          </a:ln>
        </p:spPr>
        <p:txBody>
          <a:bodyPr>
            <a:spAutoFit/>
          </a:bodyPr>
          <a:lstStyle/>
          <a:p>
            <a:pPr algn="just"/>
            <a:r>
              <a:rPr lang="en-US" sz="1400">
                <a:solidFill>
                  <a:srgbClr val="000090"/>
                </a:solidFill>
                <a:latin typeface="Calibri" pitchFamily="34" charset="0"/>
              </a:rPr>
              <a:t>1 – Positron trap</a:t>
            </a:r>
          </a:p>
          <a:p>
            <a:pPr algn="just"/>
            <a:r>
              <a:rPr lang="en-US" sz="1400">
                <a:solidFill>
                  <a:srgbClr val="000090"/>
                </a:solidFill>
                <a:latin typeface="Calibri" pitchFamily="34" charset="0"/>
              </a:rPr>
              <a:t>2</a:t>
            </a:r>
            <a:r>
              <a:rPr lang="en-US" sz="1400">
                <a:solidFill>
                  <a:srgbClr val="000090"/>
                </a:solidFill>
                <a:latin typeface="Times New Roman" pitchFamily="18" charset="0"/>
                <a:cs typeface="Times New Roman" pitchFamily="18" charset="0"/>
              </a:rPr>
              <a:t> </a:t>
            </a:r>
            <a:r>
              <a:rPr lang="en-US" sz="1400">
                <a:solidFill>
                  <a:srgbClr val="000090"/>
                </a:solidFill>
                <a:latin typeface="Calibri" pitchFamily="34" charset="0"/>
              </a:rPr>
              <a:t>– Transport channel</a:t>
            </a:r>
          </a:p>
          <a:p>
            <a:pPr algn="just"/>
            <a:r>
              <a:rPr lang="en-US" sz="1400">
                <a:solidFill>
                  <a:srgbClr val="000090"/>
                </a:solidFill>
                <a:latin typeface="Calibri" pitchFamily="34" charset="0"/>
              </a:rPr>
              <a:t>3 – LEPTA ring</a:t>
            </a:r>
          </a:p>
          <a:p>
            <a:pPr algn="just"/>
            <a:r>
              <a:rPr lang="en-US" sz="1400">
                <a:solidFill>
                  <a:srgbClr val="000090"/>
                </a:solidFill>
                <a:latin typeface="Calibri" pitchFamily="34" charset="0"/>
              </a:rPr>
              <a:t>4 – PAS station</a:t>
            </a:r>
            <a:endParaRPr lang="ru-RU" sz="1400">
              <a:solidFill>
                <a:srgbClr val="000090"/>
              </a:solidFill>
              <a:latin typeface="Calibri" pitchFamily="34" charset="0"/>
            </a:endParaRPr>
          </a:p>
        </p:txBody>
      </p:sp>
      <p:sp>
        <p:nvSpPr>
          <p:cNvPr id="13337" name="TextBox 25"/>
          <p:cNvSpPr txBox="1">
            <a:spLocks noChangeArrowheads="1"/>
          </p:cNvSpPr>
          <p:nvPr/>
        </p:nvSpPr>
        <p:spPr bwMode="auto">
          <a:xfrm>
            <a:off x="4576763" y="5513388"/>
            <a:ext cx="4100512" cy="1169987"/>
          </a:xfrm>
          <a:prstGeom prst="rect">
            <a:avLst/>
          </a:prstGeom>
          <a:noFill/>
          <a:ln w="9525">
            <a:noFill/>
            <a:miter lim="800000"/>
            <a:headEnd/>
            <a:tailEnd/>
          </a:ln>
        </p:spPr>
        <p:txBody>
          <a:bodyPr>
            <a:spAutoFit/>
          </a:bodyPr>
          <a:lstStyle/>
          <a:p>
            <a:pPr marL="285750" indent="-285750">
              <a:buFont typeface="Wingdings" pitchFamily="2" charset="2"/>
              <a:buChar char="Ø"/>
            </a:pPr>
            <a:r>
              <a:rPr lang="en-US" sz="1400">
                <a:solidFill>
                  <a:srgbClr val="000090"/>
                </a:solidFill>
                <a:latin typeface="Calibri" pitchFamily="34" charset="0"/>
              </a:rPr>
              <a:t>Research of the particle dynamics in positron trap</a:t>
            </a:r>
          </a:p>
          <a:p>
            <a:pPr marL="285750" indent="-285750">
              <a:buFont typeface="Wingdings" pitchFamily="2" charset="2"/>
              <a:buChar char="Ø"/>
            </a:pPr>
            <a:r>
              <a:rPr lang="en-US" sz="1400">
                <a:solidFill>
                  <a:srgbClr val="000090"/>
                </a:solidFill>
                <a:latin typeface="Calibri" pitchFamily="34" charset="0"/>
              </a:rPr>
              <a:t>Research of the circulating particle dynamic in LEPTA ring</a:t>
            </a:r>
          </a:p>
          <a:p>
            <a:pPr marL="285750" indent="-285750">
              <a:buFont typeface="Wingdings" pitchFamily="2" charset="2"/>
              <a:buChar char="Ø"/>
            </a:pPr>
            <a:r>
              <a:rPr lang="en-US" sz="1400">
                <a:solidFill>
                  <a:srgbClr val="000090"/>
                </a:solidFill>
                <a:latin typeface="Calibri" pitchFamily="34" charset="0"/>
              </a:rPr>
              <a:t>Research of electron cooling process of positrons</a:t>
            </a:r>
          </a:p>
          <a:p>
            <a:pPr marL="285750" indent="-285750">
              <a:buFont typeface="Wingdings" pitchFamily="2" charset="2"/>
              <a:buChar char="Ø"/>
            </a:pPr>
            <a:r>
              <a:rPr lang="en-US" sz="1400">
                <a:solidFill>
                  <a:srgbClr val="000090"/>
                </a:solidFill>
                <a:latin typeface="Calibri" pitchFamily="34" charset="0"/>
              </a:rPr>
              <a:t>Using PAS on study of solid state physics</a:t>
            </a:r>
            <a:endParaRPr lang="ru-RU" sz="1400">
              <a:solidFill>
                <a:srgbClr val="000090"/>
              </a:solidFill>
              <a:latin typeface="Calibri" pitchFamily="34" charset="0"/>
            </a:endParaRPr>
          </a:p>
        </p:txBody>
      </p:sp>
      <p:sp>
        <p:nvSpPr>
          <p:cNvPr id="13338" name="TextBox 26"/>
          <p:cNvSpPr txBox="1">
            <a:spLocks noChangeArrowheads="1"/>
          </p:cNvSpPr>
          <p:nvPr/>
        </p:nvSpPr>
        <p:spPr bwMode="auto">
          <a:xfrm>
            <a:off x="4576763" y="5284788"/>
            <a:ext cx="3297237" cy="306387"/>
          </a:xfrm>
          <a:prstGeom prst="rect">
            <a:avLst/>
          </a:prstGeom>
          <a:noFill/>
          <a:ln w="9525">
            <a:noFill/>
            <a:miter lim="800000"/>
            <a:headEnd/>
            <a:tailEnd/>
          </a:ln>
        </p:spPr>
        <p:txBody>
          <a:bodyPr>
            <a:spAutoFit/>
          </a:bodyPr>
          <a:lstStyle/>
          <a:p>
            <a:r>
              <a:rPr lang="en-US" sz="1400">
                <a:solidFill>
                  <a:srgbClr val="000090"/>
                </a:solidFill>
                <a:latin typeface="Calibri" pitchFamily="34" charset="0"/>
              </a:rPr>
              <a:t>Programs can be done on LEPTA facility</a:t>
            </a:r>
            <a:endParaRPr lang="ru-RU" sz="1400">
              <a:solidFill>
                <a:srgbClr val="000090"/>
              </a:solidFill>
              <a:latin typeface="Calibri" pitchFamily="34" charset="0"/>
            </a:endParaRPr>
          </a:p>
        </p:txBody>
      </p:sp>
      <p:sp>
        <p:nvSpPr>
          <p:cNvPr id="13339" name="TextBox 27"/>
          <p:cNvSpPr txBox="1">
            <a:spLocks noChangeArrowheads="1"/>
          </p:cNvSpPr>
          <p:nvPr/>
        </p:nvSpPr>
        <p:spPr bwMode="auto">
          <a:xfrm>
            <a:off x="1020763" y="436563"/>
            <a:ext cx="6713537" cy="400050"/>
          </a:xfrm>
          <a:prstGeom prst="rect">
            <a:avLst/>
          </a:prstGeom>
          <a:noFill/>
          <a:ln w="9525">
            <a:noFill/>
            <a:miter lim="800000"/>
            <a:headEnd/>
            <a:tailEnd/>
          </a:ln>
        </p:spPr>
        <p:txBody>
          <a:bodyPr>
            <a:spAutoFit/>
          </a:bodyPr>
          <a:lstStyle/>
          <a:p>
            <a:pPr algn="ctr"/>
            <a:r>
              <a:rPr lang="en-US" sz="2000" dirty="0">
                <a:solidFill>
                  <a:srgbClr val="000090"/>
                </a:solidFill>
                <a:latin typeface="Arial"/>
                <a:cs typeface="Arial"/>
              </a:rPr>
              <a:t>(Low Energy Particle </a:t>
            </a:r>
            <a:r>
              <a:rPr lang="en-US" sz="2000" dirty="0" err="1">
                <a:solidFill>
                  <a:srgbClr val="000090"/>
                </a:solidFill>
                <a:latin typeface="Arial"/>
                <a:cs typeface="Arial"/>
              </a:rPr>
              <a:t>Toroidal</a:t>
            </a:r>
            <a:r>
              <a:rPr lang="en-US" sz="2000" dirty="0">
                <a:solidFill>
                  <a:srgbClr val="000090"/>
                </a:solidFill>
                <a:latin typeface="Arial"/>
                <a:cs typeface="Arial"/>
              </a:rPr>
              <a:t> Accumulator)</a:t>
            </a:r>
            <a:endParaRPr lang="ru-RU" sz="2000" dirty="0">
              <a:solidFill>
                <a:srgbClr val="000090"/>
              </a:solidFill>
              <a:latin typeface="Arial"/>
              <a:cs typeface="Arial"/>
            </a:endParaRPr>
          </a:p>
        </p:txBody>
      </p:sp>
    </p:spTree>
    <p:extLst>
      <p:ext uri="{BB962C8B-B14F-4D97-AF65-F5344CB8AC3E}">
        <p14:creationId xmlns:p14="http://schemas.microsoft.com/office/powerpoint/2010/main" val="381272969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06I7337.jpg"/>
          <p:cNvPicPr/>
          <p:nvPr/>
        </p:nvPicPr>
        <p:blipFill>
          <a:blip r:embed="rId2">
            <a:extLst/>
          </a:blip>
          <a:srcRect t="7004" b="7004"/>
          <a:stretch>
            <a:fillRect/>
          </a:stretch>
        </p:blipFill>
        <p:spPr>
          <a:xfrm>
            <a:off x="348128" y="659688"/>
            <a:ext cx="2839023" cy="4196817"/>
          </a:xfrm>
          <a:prstGeom prst="rect">
            <a:avLst/>
          </a:prstGeom>
          <a:ln w="12700">
            <a:miter lim="400000"/>
          </a:ln>
        </p:spPr>
      </p:pic>
      <p:sp>
        <p:nvSpPr>
          <p:cNvPr id="36" name="Shape 36"/>
          <p:cNvSpPr>
            <a:spLocks noGrp="1"/>
          </p:cNvSpPr>
          <p:nvPr>
            <p:ph type="title"/>
          </p:nvPr>
        </p:nvSpPr>
        <p:spPr>
          <a:xfrm>
            <a:off x="1835696" y="21589"/>
            <a:ext cx="5698976" cy="562032"/>
          </a:xfrm>
          <a:prstGeom prst="rect">
            <a:avLst/>
          </a:prstGeom>
        </p:spPr>
        <p:txBody>
          <a:bodyPr/>
          <a:lstStyle/>
          <a:p>
            <a:pPr lvl="0">
              <a:defRPr sz="1800">
                <a:solidFill>
                  <a:srgbClr val="000000"/>
                </a:solidFill>
              </a:defRPr>
            </a:pPr>
            <a:r>
              <a:rPr sz="2800" b="1" dirty="0">
                <a:solidFill>
                  <a:srgbClr val="000090"/>
                </a:solidFill>
              </a:rPr>
              <a:t>The GreenLab</a:t>
            </a:r>
          </a:p>
        </p:txBody>
      </p:sp>
      <p:sp>
        <p:nvSpPr>
          <p:cNvPr id="37" name="Shape 37"/>
          <p:cNvSpPr>
            <a:spLocks noGrp="1"/>
          </p:cNvSpPr>
          <p:nvPr>
            <p:ph type="body" idx="4294967295"/>
          </p:nvPr>
        </p:nvSpPr>
        <p:spPr>
          <a:xfrm>
            <a:off x="107504" y="5589240"/>
            <a:ext cx="8928992" cy="901898"/>
          </a:xfrm>
          <a:prstGeom prst="rect">
            <a:avLst/>
          </a:prstGeom>
        </p:spPr>
        <p:txBody>
          <a:bodyPr lIns="64291" tIns="32146" rIns="64291" bIns="32146"/>
          <a:lstStyle>
            <a:lvl1pPr defTabSz="391414">
              <a:defRPr sz="2144"/>
            </a:lvl1pPr>
          </a:lstStyle>
          <a:p>
            <a:pPr marL="0" lvl="0" indent="0">
              <a:buNone/>
              <a:defRPr sz="1800" i="0">
                <a:solidFill>
                  <a:srgbClr val="000000"/>
                </a:solidFill>
              </a:defRPr>
            </a:pPr>
            <a:r>
              <a:rPr sz="1600" dirty="0">
                <a:solidFill>
                  <a:srgbClr val="000090"/>
                </a:solidFill>
              </a:rPr>
              <a:t>The sophisticated lab is built for photodetector testing. Photodetectors are different types and sizes - from small silicon photodiodes (COMPASS@CERN, NOvA@FermiLab) to huge 20 inches PMTs (JUNO@IHEP, China). The Lab is filly equipped with facilities (black room), electronics and even allows remote shifting (ROC-NOvA).</a:t>
            </a:r>
          </a:p>
        </p:txBody>
      </p:sp>
      <p:pic>
        <p:nvPicPr>
          <p:cNvPr id="38" name="IMG_0476.jpg"/>
          <p:cNvPicPr/>
          <p:nvPr/>
        </p:nvPicPr>
        <p:blipFill>
          <a:blip r:embed="rId3">
            <a:extLst/>
          </a:blip>
          <a:srcRect b="5053"/>
          <a:stretch>
            <a:fillRect/>
          </a:stretch>
        </p:blipFill>
        <p:spPr>
          <a:xfrm>
            <a:off x="3463820" y="677999"/>
            <a:ext cx="2673482" cy="2151491"/>
          </a:xfrm>
          <a:prstGeom prst="rect">
            <a:avLst/>
          </a:prstGeom>
          <a:ln w="12700">
            <a:miter lim="400000"/>
          </a:ln>
        </p:spPr>
      </p:pic>
      <p:pic>
        <p:nvPicPr>
          <p:cNvPr id="39" name="pasted-image.pdf"/>
          <p:cNvPicPr/>
          <p:nvPr/>
        </p:nvPicPr>
        <p:blipFill>
          <a:blip r:embed="rId4">
            <a:extLst/>
          </a:blip>
          <a:srcRect/>
          <a:stretch>
            <a:fillRect/>
          </a:stretch>
        </p:blipFill>
        <p:spPr>
          <a:xfrm>
            <a:off x="6408175" y="620688"/>
            <a:ext cx="2266008" cy="2266008"/>
          </a:xfrm>
          <a:prstGeom prst="rect">
            <a:avLst/>
          </a:prstGeom>
          <a:ln w="12700">
            <a:miter lim="400000"/>
          </a:ln>
        </p:spPr>
      </p:pic>
      <p:pic>
        <p:nvPicPr>
          <p:cNvPr id="40" name="P60321-204700.jpg"/>
          <p:cNvPicPr/>
          <p:nvPr/>
        </p:nvPicPr>
        <p:blipFill>
          <a:blip r:embed="rId5">
            <a:extLst/>
          </a:blip>
          <a:srcRect l="7535" r="7535"/>
          <a:stretch>
            <a:fillRect/>
          </a:stretch>
        </p:blipFill>
        <p:spPr>
          <a:xfrm>
            <a:off x="6405803" y="2920531"/>
            <a:ext cx="2270653" cy="1979748"/>
          </a:xfrm>
          <a:prstGeom prst="rect">
            <a:avLst/>
          </a:prstGeom>
          <a:ln w="12700">
            <a:miter lim="400000"/>
          </a:ln>
        </p:spPr>
      </p:pic>
      <p:sp>
        <p:nvSpPr>
          <p:cNvPr id="42" name="Shape 42"/>
          <p:cNvSpPr/>
          <p:nvPr/>
        </p:nvSpPr>
        <p:spPr>
          <a:xfrm>
            <a:off x="3347864" y="5013176"/>
            <a:ext cx="2996009"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solidFill>
                  <a:srgbClr val="000000"/>
                </a:solidFill>
              </a:defRPr>
            </a:pPr>
            <a:r>
              <a:rPr sz="1400" dirty="0">
                <a:solidFill>
                  <a:srgbClr val="000090"/>
                </a:solidFill>
              </a:rPr>
              <a:t>32-ch Avalanche photodiode and </a:t>
            </a:r>
          </a:p>
          <a:p>
            <a:pPr lvl="0">
              <a:defRPr sz="1800">
                <a:solidFill>
                  <a:srgbClr val="000000"/>
                </a:solidFill>
              </a:defRPr>
            </a:pPr>
            <a:r>
              <a:rPr sz="1400" dirty="0">
                <a:solidFill>
                  <a:srgbClr val="000090"/>
                </a:solidFill>
              </a:rPr>
              <a:t>Remote Operational Center of NOvA</a:t>
            </a:r>
          </a:p>
        </p:txBody>
      </p:sp>
      <p:sp>
        <p:nvSpPr>
          <p:cNvPr id="43" name="Shape 43"/>
          <p:cNvSpPr/>
          <p:nvPr/>
        </p:nvSpPr>
        <p:spPr>
          <a:xfrm>
            <a:off x="6417483" y="5013176"/>
            <a:ext cx="2393280"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solidFill>
                  <a:srgbClr val="000000"/>
                </a:solidFill>
              </a:defRPr>
            </a:pPr>
            <a:r>
              <a:rPr sz="1400" dirty="0">
                <a:solidFill>
                  <a:srgbClr val="000090"/>
                </a:solidFill>
              </a:rPr>
              <a:t>Small 9-MAPD readout block </a:t>
            </a:r>
            <a:endParaRPr lang="en-US" sz="1400" dirty="0" smtClean="0">
              <a:solidFill>
                <a:srgbClr val="000090"/>
              </a:solidFill>
            </a:endParaRPr>
          </a:p>
          <a:p>
            <a:pPr lvl="0">
              <a:defRPr sz="1800">
                <a:solidFill>
                  <a:srgbClr val="000000"/>
                </a:solidFill>
              </a:defRPr>
            </a:pPr>
            <a:r>
              <a:rPr lang="en-US" sz="1400" dirty="0" smtClean="0">
                <a:solidFill>
                  <a:srgbClr val="000090"/>
                </a:solidFill>
              </a:rPr>
              <a:t>&amp; </a:t>
            </a:r>
            <a:r>
              <a:rPr sz="1400" dirty="0" smtClean="0">
                <a:solidFill>
                  <a:srgbClr val="000090"/>
                </a:solidFill>
              </a:rPr>
              <a:t>ECAL0</a:t>
            </a:r>
            <a:r>
              <a:rPr sz="1400" dirty="0">
                <a:solidFill>
                  <a:srgbClr val="000090"/>
                </a:solidFill>
              </a:rPr>
              <a:t>@COMPASS </a:t>
            </a:r>
          </a:p>
        </p:txBody>
      </p:sp>
      <p:pic>
        <p:nvPicPr>
          <p:cNvPr id="44" name="20160206_131220.jpg"/>
          <p:cNvPicPr/>
          <p:nvPr/>
        </p:nvPicPr>
        <p:blipFill>
          <a:blip r:embed="rId6">
            <a:extLst/>
          </a:blip>
          <a:srcRect l="4369" t="3369" r="8648" b="9668"/>
          <a:stretch>
            <a:fillRect/>
          </a:stretch>
        </p:blipFill>
        <p:spPr>
          <a:xfrm>
            <a:off x="3459007" y="2884748"/>
            <a:ext cx="2675026" cy="2005808"/>
          </a:xfrm>
          <a:prstGeom prst="rect">
            <a:avLst/>
          </a:prstGeom>
          <a:ln w="12700">
            <a:miter lim="400000"/>
          </a:ln>
        </p:spPr>
      </p:pic>
      <p:sp>
        <p:nvSpPr>
          <p:cNvPr id="12" name="Shape 42"/>
          <p:cNvSpPr/>
          <p:nvPr/>
        </p:nvSpPr>
        <p:spPr>
          <a:xfrm>
            <a:off x="611560" y="5013176"/>
            <a:ext cx="2394006" cy="503019"/>
          </a:xfrm>
          <a:prstGeom prst="rect">
            <a:avLst/>
          </a:prstGeom>
          <a:ln w="12700">
            <a:miter lim="400000"/>
          </a:ln>
          <a:extLst>
            <a:ext uri="{C572A759-6A51-4108-AA02-DFA0A04FC94B}">
              <ma14:wrappingTextBoxFlag xmlns:ma14="http://schemas.microsoft.com/office/mac/drawingml/2011/main" val="1"/>
            </a:ext>
          </a:extLst>
        </p:spPr>
        <p:txBody>
          <a:bodyPr wrap="none" lIns="35717" tIns="35717" rIns="35717" bIns="35717" anchor="ctr">
            <a:spAutoFit/>
          </a:bodyPr>
          <a:lstStyle/>
          <a:p>
            <a:pPr lvl="0">
              <a:defRPr sz="1800">
                <a:solidFill>
                  <a:srgbClr val="000000"/>
                </a:solidFill>
              </a:defRPr>
            </a:pPr>
            <a:r>
              <a:rPr lang="en-US" sz="1400" dirty="0" smtClean="0">
                <a:solidFill>
                  <a:srgbClr val="000090"/>
                </a:solidFill>
              </a:rPr>
              <a:t>Scanning station for 20” PMT</a:t>
            </a:r>
          </a:p>
          <a:p>
            <a:pPr lvl="0">
              <a:defRPr sz="1800">
                <a:solidFill>
                  <a:srgbClr val="000000"/>
                </a:solidFill>
              </a:defRPr>
            </a:pPr>
            <a:r>
              <a:rPr lang="en-US" sz="1400" dirty="0" smtClean="0">
                <a:solidFill>
                  <a:srgbClr val="000090"/>
                </a:solidFill>
              </a:rPr>
              <a:t>In the black room</a:t>
            </a:r>
            <a:endParaRPr sz="1400" dirty="0">
              <a:solidFill>
                <a:srgbClr val="000090"/>
              </a:solidFill>
            </a:endParaRPr>
          </a:p>
        </p:txBody>
      </p:sp>
    </p:spTree>
    <p:extLst>
      <p:ext uri="{BB962C8B-B14F-4D97-AF65-F5344CB8AC3E}">
        <p14:creationId xmlns:p14="http://schemas.microsoft.com/office/powerpoint/2010/main" val="1983531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82226" y="32951"/>
            <a:ext cx="3885718"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IC-100 CYCLOTRON</a:t>
            </a:r>
            <a:endParaRPr lang="en-US" sz="2800" b="1" dirty="0">
              <a:solidFill>
                <a:srgbClr val="000090"/>
              </a:solidFill>
              <a:latin typeface="Arial" panose="020B0604020202020204" pitchFamily="34" charset="0"/>
              <a:cs typeface="Arial" panose="020B0604020202020204" pitchFamily="34" charset="0"/>
            </a:endParaRPr>
          </a:p>
        </p:txBody>
      </p:sp>
      <p:sp>
        <p:nvSpPr>
          <p:cNvPr id="2" name="Прямоугольник 1"/>
          <p:cNvSpPr/>
          <p:nvPr/>
        </p:nvSpPr>
        <p:spPr>
          <a:xfrm>
            <a:off x="881207" y="457214"/>
            <a:ext cx="2248532" cy="338554"/>
          </a:xfrm>
          <a:prstGeom prst="rect">
            <a:avLst/>
          </a:prstGeom>
        </p:spPr>
        <p:txBody>
          <a:bodyPr wrap="none">
            <a:spAutoFit/>
          </a:bodyPr>
          <a:lstStyle/>
          <a:p>
            <a:pPr>
              <a:buClr>
                <a:srgbClr val="FF3300"/>
              </a:buClr>
            </a:pPr>
            <a:r>
              <a:rPr lang="en-US" altLang="ru-RU" sz="1600" dirty="0" smtClean="0">
                <a:solidFill>
                  <a:srgbClr val="002060"/>
                </a:solidFill>
                <a:latin typeface="Arial" panose="020B0604020202020204" pitchFamily="34" charset="0"/>
                <a:cs typeface="Arial" panose="020B0604020202020204" pitchFamily="34" charset="0"/>
              </a:rPr>
              <a:t>APPLIED RESEARCH</a:t>
            </a:r>
          </a:p>
        </p:txBody>
      </p:sp>
      <p:sp>
        <p:nvSpPr>
          <p:cNvPr id="4" name="Прямоугольник 3"/>
          <p:cNvSpPr/>
          <p:nvPr/>
        </p:nvSpPr>
        <p:spPr>
          <a:xfrm>
            <a:off x="200789" y="5236978"/>
            <a:ext cx="2870903" cy="1384995"/>
          </a:xfrm>
          <a:prstGeom prst="rect">
            <a:avLst/>
          </a:prstGeom>
        </p:spPr>
        <p:txBody>
          <a:bodyPr wrap="square">
            <a:spAutoFit/>
          </a:bodyPr>
          <a:lstStyle/>
          <a:p>
            <a:pPr algn="ctr">
              <a:lnSpc>
                <a:spcPct val="100000"/>
              </a:lnSpc>
              <a:spcBef>
                <a:spcPts val="0"/>
              </a:spcBef>
              <a:buClr>
                <a:srgbClr val="FF3300"/>
              </a:buClr>
            </a:pPr>
            <a:r>
              <a:rPr lang="en-US" altLang="ru-RU" sz="1400" dirty="0" smtClean="0">
                <a:solidFill>
                  <a:srgbClr val="C00000"/>
                </a:solidFill>
                <a:latin typeface="Arial" panose="020B0604020202020204" pitchFamily="34" charset="0"/>
                <a:cs typeface="Arial" panose="020B0604020202020204" pitchFamily="34" charset="0"/>
              </a:rPr>
              <a:t>Setups:</a:t>
            </a:r>
            <a:endParaRPr lang="en-US" altLang="ru-RU" sz="1400" dirty="0">
              <a:solidFill>
                <a:srgbClr val="C00000"/>
              </a:solidFill>
              <a:latin typeface="Arial" panose="020B0604020202020204" pitchFamily="34" charset="0"/>
              <a:cs typeface="Arial" panose="020B0604020202020204" pitchFamily="34" charset="0"/>
            </a:endParaRPr>
          </a:p>
          <a:p>
            <a:pPr marL="285750" indent="-285750">
              <a:lnSpc>
                <a:spcPct val="100000"/>
              </a:lnSpc>
              <a:spcBef>
                <a:spcPts val="0"/>
              </a:spcBef>
              <a:buClr>
                <a:srgbClr val="FF3300"/>
              </a:buClr>
              <a:buFont typeface="Arial" panose="020B0604020202020204" pitchFamily="34" charset="0"/>
              <a:buChar char="•"/>
            </a:pPr>
            <a:r>
              <a:rPr lang="en-US" altLang="ru-RU" sz="1400" dirty="0" smtClean="0">
                <a:solidFill>
                  <a:srgbClr val="000090"/>
                </a:solidFill>
                <a:latin typeface="Arial" panose="020B0604020202020204" pitchFamily="34" charset="0"/>
                <a:cs typeface="Arial" panose="020B0604020202020204" pitchFamily="34" charset="0"/>
              </a:rPr>
              <a:t>polymer </a:t>
            </a:r>
            <a:r>
              <a:rPr lang="en-US" altLang="ru-RU" sz="1400" dirty="0">
                <a:solidFill>
                  <a:srgbClr val="000090"/>
                </a:solidFill>
                <a:latin typeface="Arial" panose="020B0604020202020204" pitchFamily="34" charset="0"/>
                <a:cs typeface="Arial" panose="020B0604020202020204" pitchFamily="34" charset="0"/>
              </a:rPr>
              <a:t>film irradiation unit </a:t>
            </a:r>
            <a:r>
              <a:rPr lang="en-US" altLang="ru-RU" sz="1400" dirty="0" smtClean="0">
                <a:solidFill>
                  <a:srgbClr val="000090"/>
                </a:solidFill>
                <a:latin typeface="Arial" panose="020B0604020202020204" pitchFamily="34" charset="0"/>
                <a:cs typeface="Arial" panose="020B0604020202020204" pitchFamily="34" charset="0"/>
              </a:rPr>
              <a:t>with uniform implantation </a:t>
            </a:r>
            <a:r>
              <a:rPr lang="en-US" altLang="ru-RU" sz="1400" dirty="0">
                <a:solidFill>
                  <a:srgbClr val="000090"/>
                </a:solidFill>
                <a:latin typeface="Arial" panose="020B0604020202020204" pitchFamily="34" charset="0"/>
                <a:cs typeface="Arial" panose="020B0604020202020204" pitchFamily="34" charset="0"/>
              </a:rPr>
              <a:t>over a 600x200 mm target</a:t>
            </a:r>
            <a:endParaRPr lang="en-US" altLang="ru-RU" sz="1400" dirty="0" smtClean="0">
              <a:solidFill>
                <a:srgbClr val="000090"/>
              </a:solidFill>
              <a:latin typeface="Arial" panose="020B0604020202020204" pitchFamily="34" charset="0"/>
              <a:cs typeface="Arial" panose="020B0604020202020204" pitchFamily="34" charset="0"/>
            </a:endParaRPr>
          </a:p>
          <a:p>
            <a:pPr marL="285750" indent="-285750">
              <a:lnSpc>
                <a:spcPct val="100000"/>
              </a:lnSpc>
              <a:spcBef>
                <a:spcPts val="0"/>
              </a:spcBef>
              <a:buClr>
                <a:srgbClr val="FF3300"/>
              </a:buClr>
              <a:buFont typeface="Arial" panose="020B0604020202020204" pitchFamily="34" charset="0"/>
              <a:buChar char="•"/>
            </a:pPr>
            <a:r>
              <a:rPr lang="en-US" altLang="ru-RU" sz="1400" dirty="0" smtClean="0">
                <a:solidFill>
                  <a:srgbClr val="000090"/>
                </a:solidFill>
                <a:latin typeface="Arial" panose="020B0604020202020204" pitchFamily="34" charset="0"/>
                <a:cs typeface="Arial" panose="020B0604020202020204" pitchFamily="34" charset="0"/>
              </a:rPr>
              <a:t>box </a:t>
            </a:r>
            <a:r>
              <a:rPr lang="en-US" altLang="ru-RU" sz="1400" dirty="0">
                <a:solidFill>
                  <a:srgbClr val="000090"/>
                </a:solidFill>
                <a:latin typeface="Arial" panose="020B0604020202020204" pitchFamily="34" charset="0"/>
                <a:cs typeface="Arial" panose="020B0604020202020204" pitchFamily="34" charset="0"/>
              </a:rPr>
              <a:t>for </a:t>
            </a:r>
            <a:r>
              <a:rPr lang="en-US" altLang="ru-RU" sz="1400" dirty="0" smtClean="0">
                <a:solidFill>
                  <a:srgbClr val="000090"/>
                </a:solidFill>
                <a:latin typeface="Arial" panose="020B0604020202020204" pitchFamily="34" charset="0"/>
                <a:cs typeface="Arial" panose="020B0604020202020204" pitchFamily="34" charset="0"/>
              </a:rPr>
              <a:t>material science research</a:t>
            </a:r>
            <a:endParaRPr lang="en-US" altLang="ru-RU" sz="1400" dirty="0">
              <a:solidFill>
                <a:srgbClr val="000090"/>
              </a:solidFill>
              <a:latin typeface="Arial" panose="020B0604020202020204" pitchFamily="34" charset="0"/>
              <a:cs typeface="Arial" panose="020B0604020202020204" pitchFamily="34" charset="0"/>
            </a:endParaRPr>
          </a:p>
        </p:txBody>
      </p:sp>
      <p:sp>
        <p:nvSpPr>
          <p:cNvPr id="13" name="Text Box 2"/>
          <p:cNvSpPr txBox="1">
            <a:spLocks noChangeArrowheads="1"/>
          </p:cNvSpPr>
          <p:nvPr/>
        </p:nvSpPr>
        <p:spPr bwMode="auto">
          <a:xfrm>
            <a:off x="5132683" y="103271"/>
            <a:ext cx="3687789"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a:solidFill>
                  <a:srgbClr val="000090"/>
                </a:solidFill>
                <a:latin typeface="Arial" panose="020B0604020202020204" pitchFamily="34" charset="0"/>
                <a:cs typeface="Arial" panose="020B0604020202020204" pitchFamily="34" charset="0"/>
              </a:rPr>
              <a:t>M</a:t>
            </a:r>
            <a:r>
              <a:rPr lang="en-US" sz="2800" b="1" dirty="0" smtClean="0">
                <a:solidFill>
                  <a:srgbClr val="000090"/>
                </a:solidFill>
                <a:latin typeface="Arial" panose="020B0604020202020204" pitchFamily="34" charset="0"/>
                <a:cs typeface="Arial" panose="020B0604020202020204" pitchFamily="34" charset="0"/>
              </a:rPr>
              <a:t>ICROTRON MT-25</a:t>
            </a:r>
            <a:endParaRPr lang="en-US" sz="2800" b="1" dirty="0">
              <a:solidFill>
                <a:srgbClr val="000090"/>
              </a:solidFill>
              <a:latin typeface="Arial" panose="020B0604020202020204" pitchFamily="34" charset="0"/>
              <a:cs typeface="Arial" panose="020B0604020202020204" pitchFamily="34" charset="0"/>
            </a:endParaRPr>
          </a:p>
        </p:txBody>
      </p:sp>
      <p:graphicFrame>
        <p:nvGraphicFramePr>
          <p:cNvPr id="10" name="Group 58"/>
          <p:cNvGraphicFramePr>
            <a:graphicFrameLocks noGrp="1"/>
          </p:cNvGraphicFramePr>
          <p:nvPr>
            <p:extLst/>
          </p:nvPr>
        </p:nvGraphicFramePr>
        <p:xfrm>
          <a:off x="6870137" y="795768"/>
          <a:ext cx="2186450" cy="2785435"/>
        </p:xfrm>
        <a:graphic>
          <a:graphicData uri="http://schemas.openxmlformats.org/drawingml/2006/table">
            <a:tbl>
              <a:tblPr>
                <a:tableStyleId>{69CF1AB2-1976-4502-BF36-3FF5EA218861}</a:tableStyleId>
              </a:tblPr>
              <a:tblGrid>
                <a:gridCol w="1217361"/>
                <a:gridCol w="969089"/>
              </a:tblGrid>
              <a:tr h="372740">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rPr>
                        <a:t>parameters</a:t>
                      </a:r>
                    </a:p>
                  </a:txBody>
                  <a:tcPr marL="68600" marR="68600" marT="45734" marB="45734" horzOverflow="overflow">
                    <a:solidFill>
                      <a:schemeClr val="tx2">
                        <a:lumMod val="20000"/>
                        <a:lumOff val="80000"/>
                      </a:schemeClr>
                    </a:solidFill>
                  </a:tcPr>
                </a:tc>
                <a:tc hMerge="1">
                  <a:txBody>
                    <a:bodyPr/>
                    <a:lstStyle/>
                    <a:p>
                      <a:endParaRPr lang="ru-RU"/>
                    </a:p>
                  </a:txBody>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Energy range</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5 to 25 MeV </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Pulsed beam current</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20 mA </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Symbol" panose="05050102010706020507" pitchFamily="18" charset="2"/>
                          <a:cs typeface="Arial" panose="020B0604020202020204" pitchFamily="34" charset="0"/>
                        </a:rPr>
                        <a:t>g</a:t>
                      </a:r>
                      <a:r>
                        <a:rPr lang="en-US" altLang="ru-RU" sz="1400" dirty="0" smtClean="0">
                          <a:solidFill>
                            <a:srgbClr val="002060"/>
                          </a:solidFill>
                          <a:latin typeface="Arial" panose="020B0604020202020204" pitchFamily="34" charset="0"/>
                          <a:cs typeface="Arial" panose="020B0604020202020204" pitchFamily="34" charset="0"/>
                        </a:rPr>
                        <a:t>-ray flux</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10</a:t>
                      </a:r>
                      <a:r>
                        <a:rPr lang="en-US" altLang="ru-RU" sz="1400" baseline="30000" dirty="0" smtClean="0">
                          <a:solidFill>
                            <a:srgbClr val="002060"/>
                          </a:solidFill>
                          <a:latin typeface="Arial" panose="020B0604020202020204" pitchFamily="34" charset="0"/>
                          <a:cs typeface="Arial" panose="020B0604020202020204" pitchFamily="34" charset="0"/>
                        </a:rPr>
                        <a:t>14</a:t>
                      </a:r>
                      <a:r>
                        <a:rPr lang="en-US" altLang="ru-RU" sz="1400" dirty="0" smtClean="0">
                          <a:solidFill>
                            <a:srgbClr val="002060"/>
                          </a:solidFill>
                          <a:latin typeface="Arial" panose="020B0604020202020204" pitchFamily="34" charset="0"/>
                          <a:cs typeface="Arial" panose="020B0604020202020204" pitchFamily="34" charset="0"/>
                        </a:rPr>
                        <a:t> </a:t>
                      </a:r>
                      <a:r>
                        <a:rPr lang="en-US" altLang="ru-RU" sz="1400" dirty="0" err="1" smtClean="0">
                          <a:solidFill>
                            <a:srgbClr val="002060"/>
                          </a:solidFill>
                          <a:latin typeface="Arial" panose="020B0604020202020204" pitchFamily="34" charset="0"/>
                          <a:cs typeface="Arial" panose="020B0604020202020204" pitchFamily="34" charset="0"/>
                        </a:rPr>
                        <a:t>pps</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Thermal neutron flux</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10</a:t>
                      </a:r>
                      <a:r>
                        <a:rPr lang="en-US" altLang="ru-RU" sz="1400" baseline="30000" dirty="0" smtClean="0">
                          <a:solidFill>
                            <a:srgbClr val="002060"/>
                          </a:solidFill>
                          <a:latin typeface="Arial" panose="020B0604020202020204" pitchFamily="34" charset="0"/>
                          <a:cs typeface="Arial" panose="020B0604020202020204" pitchFamily="34" charset="0"/>
                        </a:rPr>
                        <a:t>9 </a:t>
                      </a:r>
                      <a:r>
                        <a:rPr lang="en-US" altLang="ru-RU" sz="1400" dirty="0" err="1" smtClean="0">
                          <a:solidFill>
                            <a:srgbClr val="002060"/>
                          </a:solidFill>
                          <a:latin typeface="Arial" panose="020B0604020202020204" pitchFamily="34" charset="0"/>
                          <a:cs typeface="Arial" panose="020B0604020202020204" pitchFamily="34" charset="0"/>
                        </a:rPr>
                        <a:t>pps</a:t>
                      </a:r>
                      <a:r>
                        <a:rPr lang="en-US" altLang="ru-RU" sz="1400" dirty="0" smtClean="0">
                          <a:solidFill>
                            <a:srgbClr val="002060"/>
                          </a:solidFill>
                          <a:latin typeface="Arial" panose="020B0604020202020204" pitchFamily="34" charset="0"/>
                          <a:cs typeface="Arial" panose="020B0604020202020204" pitchFamily="34" charset="0"/>
                        </a:rPr>
                        <a:t> cm</a:t>
                      </a:r>
                      <a:r>
                        <a:rPr lang="en-US" altLang="ru-RU" sz="1400" baseline="30000" dirty="0" smtClean="0">
                          <a:solidFill>
                            <a:srgbClr val="002060"/>
                          </a:solidFill>
                          <a:latin typeface="Arial" panose="020B0604020202020204" pitchFamily="34" charset="0"/>
                          <a:cs typeface="Arial" panose="020B0604020202020204" pitchFamily="34" charset="0"/>
                        </a:rPr>
                        <a:t>-2</a:t>
                      </a:r>
                      <a:r>
                        <a:rPr lang="en-US" altLang="ru-RU" sz="1400" dirty="0" smtClean="0">
                          <a:solidFill>
                            <a:srgbClr val="002060"/>
                          </a:solidFill>
                          <a:latin typeface="Arial" panose="020B0604020202020204" pitchFamily="34" charset="0"/>
                          <a:cs typeface="Arial" panose="020B0604020202020204" pitchFamily="34" charset="0"/>
                        </a:rPr>
                        <a:t> </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r h="339943">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Fast neutron flux</a:t>
                      </a:r>
                      <a:endParaRPr kumimoji="0" lang="en-US" sz="14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600" marR="68600" marT="45734" marB="45734" horzOverflow="overflow">
                    <a:solidFill>
                      <a:schemeClr val="bg2"/>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1400" dirty="0" smtClean="0">
                          <a:solidFill>
                            <a:srgbClr val="002060"/>
                          </a:solidFill>
                          <a:latin typeface="Arial" panose="020B0604020202020204" pitchFamily="34" charset="0"/>
                          <a:cs typeface="Arial" panose="020B0604020202020204" pitchFamily="34" charset="0"/>
                        </a:rPr>
                        <a:t>10</a:t>
                      </a:r>
                      <a:r>
                        <a:rPr lang="en-US" altLang="ru-RU" sz="1400" baseline="30000" dirty="0" smtClean="0">
                          <a:solidFill>
                            <a:srgbClr val="002060"/>
                          </a:solidFill>
                          <a:latin typeface="Arial" panose="020B0604020202020204" pitchFamily="34" charset="0"/>
                          <a:cs typeface="Arial" panose="020B0604020202020204" pitchFamily="34" charset="0"/>
                        </a:rPr>
                        <a:t>12 </a:t>
                      </a:r>
                      <a:r>
                        <a:rPr lang="en-US" altLang="ru-RU" sz="1400" dirty="0" err="1" smtClean="0">
                          <a:solidFill>
                            <a:srgbClr val="002060"/>
                          </a:solidFill>
                          <a:latin typeface="Arial" panose="020B0604020202020204" pitchFamily="34" charset="0"/>
                          <a:cs typeface="Arial" panose="020B0604020202020204" pitchFamily="34" charset="0"/>
                        </a:rPr>
                        <a:t>pps</a:t>
                      </a:r>
                      <a:endParaRPr kumimoji="0" lang="en-GB" sz="14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itchFamily="18" charset="2"/>
                      </a:endParaRPr>
                    </a:p>
                  </a:txBody>
                  <a:tcPr marL="68600" marR="68600" marT="45734" marB="45734" horzOverflow="overflow">
                    <a:solidFill>
                      <a:schemeClr val="bg2"/>
                    </a:solidFill>
                  </a:tcPr>
                </a:tc>
              </a:tr>
            </a:tbl>
          </a:graphicData>
        </a:graphic>
      </p:graphicFrame>
      <p:graphicFrame>
        <p:nvGraphicFramePr>
          <p:cNvPr id="15" name="Group 82"/>
          <p:cNvGraphicFramePr>
            <a:graphicFrameLocks noGrp="1"/>
          </p:cNvGraphicFramePr>
          <p:nvPr>
            <p:extLst/>
          </p:nvPr>
        </p:nvGraphicFramePr>
        <p:xfrm>
          <a:off x="2051719" y="873549"/>
          <a:ext cx="2458497" cy="3488693"/>
        </p:xfrm>
        <a:graphic>
          <a:graphicData uri="http://schemas.openxmlformats.org/drawingml/2006/table">
            <a:tbl>
              <a:tblPr/>
              <a:tblGrid>
                <a:gridCol w="1126933"/>
                <a:gridCol w="1331564"/>
              </a:tblGrid>
              <a:tr h="315758">
                <a:tc gridSpan="2">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600" dirty="0" smtClean="0">
                          <a:solidFill>
                            <a:srgbClr val="C00000"/>
                          </a:solidFill>
                          <a:latin typeface="Arial" panose="020B0604020202020204" pitchFamily="34" charset="0"/>
                          <a:cs typeface="Arial" panose="020B0604020202020204" pitchFamily="34" charset="0"/>
                        </a:rPr>
                        <a:t>parameters</a:t>
                      </a:r>
                      <a:endParaRPr kumimoji="0" lang="ru-RU" altLang="ru-RU" sz="16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lumMod val="20000"/>
                        <a:lumOff val="80000"/>
                      </a:schemeClr>
                    </a:solidFill>
                  </a:tcPr>
                </a:tc>
                <a:tc hMerge="1">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altLang="ru-RU" sz="1600" b="1" i="0" u="none" strike="noStrike" cap="none" normalizeH="0" baseline="0" dirty="0" smtClean="0">
                        <a:ln>
                          <a:noFill/>
                        </a:ln>
                        <a:solidFill>
                          <a:srgbClr val="C00000"/>
                        </a:solidFill>
                        <a:effectLst/>
                        <a:latin typeface="Arial" panose="020B0604020202020204" pitchFamily="34" charset="0"/>
                        <a:cs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1090801">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Accelerated ions</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22</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Ne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40</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Ar</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+7</a:t>
                      </a:r>
                      <a:b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56</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Fe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+10 </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86</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+15</a:t>
                      </a:r>
                      <a:b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127</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I</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+22   </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+23</a:t>
                      </a:r>
                      <a:b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it-IT"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it-IT"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+24</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  </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182</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W</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32</a:t>
                      </a:r>
                      <a:b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b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184</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W</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31   184</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W</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32</a:t>
                      </a: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A/Z</a:t>
                      </a:r>
                      <a:r>
                        <a:rPr lang="en-US" sz="1200" baseline="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ratio</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UniversalMath1 BT" pitchFamily="18" charset="2"/>
                        </a:rPr>
                        <a:t>–</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UniversalMath1 BT" pitchFamily="18" charset="2"/>
                        </a:rPr>
                        <a:t> </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95</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UniversalMath1 BT" pitchFamily="18" charset="2"/>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Ion</a:t>
                      </a:r>
                      <a:r>
                        <a:rPr lang="en-US" sz="1200" baseline="0" dirty="0" smtClean="0">
                          <a:solidFill>
                            <a:srgbClr val="002060"/>
                          </a:solidFill>
                          <a:latin typeface="Arial" panose="020B0604020202020204" pitchFamily="34" charset="0"/>
                          <a:cs typeface="Arial" panose="020B0604020202020204" pitchFamily="34" charset="0"/>
                        </a:rPr>
                        <a:t> </a:t>
                      </a:r>
                      <a:r>
                        <a:rPr lang="en-US" sz="1200" dirty="0" smtClean="0">
                          <a:solidFill>
                            <a:srgbClr val="002060"/>
                          </a:solidFill>
                          <a:latin typeface="Arial" panose="020B0604020202020204" pitchFamily="34" charset="0"/>
                          <a:cs typeface="Arial" panose="020B0604020202020204" pitchFamily="34" charset="0"/>
                        </a:rPr>
                        <a:t>energy</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0</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9</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2 </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 </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MeV/A</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r>
                        <a:rPr lang="en-US" sz="1200" dirty="0" smtClean="0">
                          <a:solidFill>
                            <a:srgbClr val="002060"/>
                          </a:solidFill>
                          <a:latin typeface="Arial" panose="020B0604020202020204" pitchFamily="34" charset="0"/>
                          <a:cs typeface="Arial" panose="020B0604020202020204" pitchFamily="34" charset="0"/>
                        </a:rPr>
                        <a:t>Pole diameter</a:t>
                      </a:r>
                      <a:endParaRPr lang="ru-RU" sz="1200" baseline="0" dirty="0">
                        <a:solidFill>
                          <a:srgbClr val="002060"/>
                        </a:solidFill>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1" latinLnBrk="0" hangingPunct="1">
                        <a:defRPr sz="1800" kern="1200">
                          <a:solidFill>
                            <a:schemeClr val="tx1"/>
                          </a:solidFill>
                          <a:latin typeface="Tahoma"/>
                        </a:defRPr>
                      </a:lvl1pPr>
                      <a:lvl2pPr marL="457200" algn="l" defTabSz="914400" rtl="0" eaLnBrk="1" latinLnBrk="0" hangingPunct="1">
                        <a:defRPr sz="1800" kern="1200">
                          <a:solidFill>
                            <a:schemeClr val="tx1"/>
                          </a:solidFill>
                          <a:latin typeface="Tahoma"/>
                        </a:defRPr>
                      </a:lvl2pPr>
                      <a:lvl3pPr marL="914400" algn="l" defTabSz="914400" rtl="0" eaLnBrk="1" latinLnBrk="0" hangingPunct="1">
                        <a:defRPr sz="1800" kern="1200">
                          <a:solidFill>
                            <a:schemeClr val="tx1"/>
                          </a:solidFill>
                          <a:latin typeface="Tahoma"/>
                        </a:defRPr>
                      </a:lvl3pPr>
                      <a:lvl4pPr marL="1371600" algn="l" defTabSz="914400" rtl="0" eaLnBrk="1" latinLnBrk="0" hangingPunct="1">
                        <a:defRPr sz="1800" kern="1200">
                          <a:solidFill>
                            <a:schemeClr val="tx1"/>
                          </a:solidFill>
                          <a:latin typeface="Tahoma"/>
                        </a:defRPr>
                      </a:lvl4pPr>
                      <a:lvl5pPr marL="1828800" algn="l" defTabSz="914400" rtl="0" eaLnBrk="1" latinLnBrk="0" hangingPunct="1">
                        <a:defRPr sz="1800" kern="1200">
                          <a:solidFill>
                            <a:schemeClr val="tx1"/>
                          </a:solidFill>
                          <a:latin typeface="Tahoma"/>
                        </a:defRPr>
                      </a:lvl5pPr>
                      <a:lvl6pPr marL="2286000" algn="l" defTabSz="914400" rtl="0" eaLnBrk="1" latinLnBrk="0" hangingPunct="1">
                        <a:defRPr sz="1800" kern="1200">
                          <a:solidFill>
                            <a:schemeClr val="tx1"/>
                          </a:solidFill>
                          <a:latin typeface="Tahoma"/>
                        </a:defRPr>
                      </a:lvl6pPr>
                      <a:lvl7pPr marL="2743200" algn="l" defTabSz="914400" rtl="0" eaLnBrk="1" latinLnBrk="0" hangingPunct="1">
                        <a:defRPr sz="1800" kern="1200">
                          <a:solidFill>
                            <a:schemeClr val="tx1"/>
                          </a:solidFill>
                          <a:latin typeface="Tahoma"/>
                        </a:defRPr>
                      </a:lvl7pPr>
                      <a:lvl8pPr marL="3200400" algn="l" defTabSz="914400" rtl="0" eaLnBrk="1" latinLnBrk="0" hangingPunct="1">
                        <a:defRPr sz="1800" kern="1200">
                          <a:solidFill>
                            <a:schemeClr val="tx1"/>
                          </a:solidFill>
                          <a:latin typeface="Tahoma"/>
                        </a:defRPr>
                      </a:lvl8pPr>
                      <a:lvl9pPr marL="3657600" algn="l" defTabSz="914400" rtl="0" eaLnBrk="1" latinLnBrk="0" hangingPunct="1">
                        <a:defRPr sz="1800" kern="1200">
                          <a:solidFill>
                            <a:schemeClr val="tx1"/>
                          </a:solidFill>
                          <a:latin typeface="Tahoma"/>
                        </a:defRPr>
                      </a:lvl9pPr>
                    </a:lstStyle>
                    <a:p>
                      <a:pPr algn="ctr"/>
                      <a:r>
                        <a:rPr lang="ru-RU" sz="1200" baseline="0" dirty="0" smtClean="0">
                          <a:solidFill>
                            <a:srgbClr val="002060"/>
                          </a:solidFill>
                          <a:latin typeface="Arial" panose="020B0604020202020204" pitchFamily="34" charset="0"/>
                          <a:cs typeface="Arial" panose="020B0604020202020204" pitchFamily="34" charset="0"/>
                        </a:rPr>
                        <a:t>1 </a:t>
                      </a:r>
                      <a:r>
                        <a:rPr lang="en-US" sz="1200" baseline="0" dirty="0" smtClean="0">
                          <a:solidFill>
                            <a:srgbClr val="002060"/>
                          </a:solidFill>
                          <a:latin typeface="Arial" panose="020B0604020202020204" pitchFamily="34" charset="0"/>
                          <a:cs typeface="Arial" panose="020B0604020202020204" pitchFamily="34" charset="0"/>
                        </a:rPr>
                        <a:t>m</a:t>
                      </a:r>
                      <a:endParaRPr lang="ru-RU" sz="1200" baseline="0" dirty="0">
                        <a:solidFill>
                          <a:srgbClr val="002060"/>
                        </a:solidFill>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dirty="0" smtClean="0">
                          <a:solidFill>
                            <a:srgbClr val="002060"/>
                          </a:solidFill>
                          <a:latin typeface="Arial" panose="020B0604020202020204" pitchFamily="34" charset="0"/>
                          <a:cs typeface="Arial" panose="020B0604020202020204" pitchFamily="34" charset="0"/>
                        </a:rPr>
                        <a:t>Vacuum</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5·10</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a:t>
                      </a:r>
                      <a:r>
                        <a:rPr kumimoji="0" lang="en-US" altLang="ru-RU" sz="1200"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Torr</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287053">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86</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Kr</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15+</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beam i</a:t>
                      </a:r>
                      <a:r>
                        <a:rPr lang="en-US" sz="1200" b="0" dirty="0" smtClean="0">
                          <a:solidFill>
                            <a:srgbClr val="002060"/>
                          </a:solidFill>
                          <a:latin typeface="Arial" panose="020B0604020202020204" pitchFamily="34" charset="0"/>
                          <a:cs typeface="Arial" panose="020B0604020202020204" pitchFamily="34" charset="0"/>
                        </a:rPr>
                        <a:t>ntensity</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1</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4·10</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12 </a:t>
                      </a:r>
                      <a:r>
                        <a:rPr kumimoji="0" lang="en-US" altLang="ru-RU" sz="1200"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rPr>
                        <a:t>pps</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r h="359655">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132</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Xe</a:t>
                      </a:r>
                      <a:r>
                        <a:rPr kumimoji="0" lang="en-US"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23</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rPr>
                        <a:t>+</a:t>
                      </a:r>
                      <a:r>
                        <a:rPr kumimoji="0" lang="en-US"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beam i</a:t>
                      </a:r>
                      <a:r>
                        <a:rPr lang="en-US" sz="1200" b="0" dirty="0" smtClean="0">
                          <a:solidFill>
                            <a:srgbClr val="002060"/>
                          </a:solidFill>
                          <a:latin typeface="Arial" panose="020B0604020202020204" pitchFamily="34" charset="0"/>
                          <a:cs typeface="Arial" panose="020B0604020202020204" pitchFamily="34" charset="0"/>
                        </a:rPr>
                        <a:t>ntensity</a:t>
                      </a:r>
                      <a:endParaRPr kumimoji="0" lang="ru-RU" altLang="ru-RU" sz="1200" b="1"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endParaRPr>
                    </a:p>
                  </a:txBody>
                  <a:tcPr marL="68580" marR="6858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c>
                  <a:txBody>
                    <a:bodyPr/>
                    <a:lstStyle>
                      <a:lvl1pPr marL="0" algn="l" defTabSz="914400" rtl="0" eaLnBrk="0" latinLnBrk="0" hangingPunct="0">
                        <a:spcBef>
                          <a:spcPct val="20000"/>
                        </a:spcBef>
                        <a:buClr>
                          <a:schemeClr val="accent1"/>
                        </a:buClr>
                        <a:buSzPct val="80000"/>
                        <a:buFont typeface="Wingdings" panose="05000000000000000000" pitchFamily="2" charset="2"/>
                        <a:defRPr sz="2800" kern="1200">
                          <a:solidFill>
                            <a:schemeClr val="tx1"/>
                          </a:solidFill>
                          <a:latin typeface="Tahoma" panose="020B0604030504040204" pitchFamily="34" charset="0"/>
                        </a:defRPr>
                      </a:lvl1pPr>
                      <a:lvl2pPr marL="742950" indent="-285750" algn="l" defTabSz="914400" rtl="0" eaLnBrk="0" latinLnBrk="0" hangingPunct="0">
                        <a:spcBef>
                          <a:spcPct val="20000"/>
                        </a:spcBef>
                        <a:buClr>
                          <a:schemeClr val="tx2"/>
                        </a:buClr>
                        <a:buSzPct val="70000"/>
                        <a:buFont typeface="Wingdings" panose="05000000000000000000" pitchFamily="2" charset="2"/>
                        <a:defRPr sz="2400" kern="1200">
                          <a:solidFill>
                            <a:schemeClr val="tx1"/>
                          </a:solidFill>
                          <a:latin typeface="Tahoma" panose="020B0604030504040204" pitchFamily="34" charset="0"/>
                        </a:defRPr>
                      </a:lvl2pPr>
                      <a:lvl3pPr marL="1143000" indent="-228600" algn="l" defTabSz="914400" rtl="0" eaLnBrk="0" latinLnBrk="0" hangingPunct="0">
                        <a:spcBef>
                          <a:spcPct val="20000"/>
                        </a:spcBef>
                        <a:buClr>
                          <a:schemeClr val="accent1"/>
                        </a:buClr>
                        <a:buSzPct val="65000"/>
                        <a:buFont typeface="Wingdings" panose="05000000000000000000" pitchFamily="2" charset="2"/>
                        <a:defRPr sz="2000" kern="1200">
                          <a:solidFill>
                            <a:schemeClr val="tx1"/>
                          </a:solidFill>
                          <a:latin typeface="Tahoma" panose="020B0604030504040204" pitchFamily="34" charset="0"/>
                        </a:defRPr>
                      </a:lvl3pPr>
                      <a:lvl4pPr marL="1600200" indent="-228600" algn="l" defTabSz="914400" rtl="0" eaLnBrk="0" latinLnBrk="0" hangingPunct="0">
                        <a:spcBef>
                          <a:spcPct val="20000"/>
                        </a:spcBef>
                        <a:defRPr sz="1800" kern="1200">
                          <a:solidFill>
                            <a:schemeClr val="tx1"/>
                          </a:solidFill>
                          <a:latin typeface="Tahoma" panose="020B0604030504040204" pitchFamily="34" charset="0"/>
                        </a:defRPr>
                      </a:lvl4pPr>
                      <a:lvl5pPr marL="2057400" indent="-228600" algn="l" defTabSz="914400" rtl="0" eaLnBrk="0" latinLnBrk="0" hangingPunct="0">
                        <a:spcBef>
                          <a:spcPct val="20000"/>
                        </a:spcBef>
                        <a:buClr>
                          <a:schemeClr val="tx2"/>
                        </a:buClr>
                        <a:buSzPct val="55000"/>
                        <a:buFont typeface="Wingdings" panose="05000000000000000000" pitchFamily="2" charset="2"/>
                        <a:defRPr sz="1800" kern="1200">
                          <a:solidFill>
                            <a:schemeClr val="tx1"/>
                          </a:solidFill>
                          <a:latin typeface="Tahoma" panose="020B0604030504040204" pitchFamily="34" charset="0"/>
                        </a:defRPr>
                      </a:lvl5pPr>
                      <a:lvl6pPr marL="25146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6pPr>
                      <a:lvl7pPr marL="29718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7pPr>
                      <a:lvl8pPr marL="34290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8pPr>
                      <a:lvl9pPr marL="3886200" indent="-228600" algn="l" defTabSz="914400" rtl="0" eaLnBrk="0" fontAlgn="base" latinLnBrk="0" hangingPunct="0">
                        <a:spcBef>
                          <a:spcPct val="20000"/>
                        </a:spcBef>
                        <a:spcAft>
                          <a:spcPct val="0"/>
                        </a:spcAft>
                        <a:buClr>
                          <a:schemeClr val="tx2"/>
                        </a:buClr>
                        <a:buSzPct val="55000"/>
                        <a:buFont typeface="Wingdings" panose="05000000000000000000" pitchFamily="2" charset="2"/>
                        <a:defRPr sz="1800" kern="1200">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a:t>
                      </a:r>
                      <a:r>
                        <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rPr>
                        <a:t> 10</a:t>
                      </a:r>
                      <a:r>
                        <a:rPr kumimoji="0" lang="ru-RU" altLang="ru-RU" sz="1200" b="0" i="0" u="none" strike="noStrike" cap="none" normalizeH="0" baseline="3000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12 </a:t>
                      </a:r>
                      <a:r>
                        <a:rPr kumimoji="0" lang="en-US" altLang="ru-RU" sz="1200" b="0" i="0" u="none" strike="noStrike" cap="none" normalizeH="0" baseline="0" dirty="0" err="1"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rPr>
                        <a:t>pps</a:t>
                      </a:r>
                      <a:endParaRPr kumimoji="0" lang="ru-RU" altLang="ru-RU" sz="1200" b="0" i="0" u="none" strike="noStrike" cap="none" normalizeH="0" baseline="0" dirty="0" smtClean="0">
                        <a:ln>
                          <a:noFill/>
                        </a:ln>
                        <a:solidFill>
                          <a:srgbClr val="002060"/>
                        </a:solidFill>
                        <a:effectLst/>
                        <a:latin typeface="Arial" panose="020B0604020202020204" pitchFamily="34" charset="0"/>
                        <a:cs typeface="Arial" panose="020B0604020202020204" pitchFamily="34" charset="0"/>
                        <a:sym typeface="Symbol" panose="05050102010706020507" pitchFamily="18" charset="2"/>
                      </a:endParaRPr>
                    </a:p>
                  </a:txBody>
                  <a:tcPr marL="68580" marR="68580"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2"/>
                    </a:solidFill>
                  </a:tcPr>
                </a:tc>
              </a:tr>
            </a:tbl>
          </a:graphicData>
        </a:graphic>
      </p:graphicFrame>
      <p:sp>
        <p:nvSpPr>
          <p:cNvPr id="6" name="Прямоугольник 5"/>
          <p:cNvSpPr/>
          <p:nvPr/>
        </p:nvSpPr>
        <p:spPr>
          <a:xfrm>
            <a:off x="134388" y="4440023"/>
            <a:ext cx="2557559" cy="523220"/>
          </a:xfrm>
          <a:prstGeom prst="rect">
            <a:avLst/>
          </a:prstGeom>
        </p:spPr>
        <p:txBody>
          <a:bodyPr wrap="square">
            <a:spAutoFit/>
          </a:bodyPr>
          <a:lstStyle/>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Commissioned:	1985</a:t>
            </a:r>
            <a:r>
              <a:rPr lang="ru-RU" sz="1400" dirty="0">
                <a:solidFill>
                  <a:srgbClr val="000090"/>
                </a:solidFill>
                <a:latin typeface="Arial" panose="020B0604020202020204" pitchFamily="34" charset="0"/>
                <a:cs typeface="Arial" panose="020B0604020202020204" pitchFamily="34" charset="0"/>
              </a:rPr>
              <a:t> </a:t>
            </a:r>
            <a:endParaRPr lang="en-US" altLang="ru-RU" sz="1400" dirty="0">
              <a:solidFill>
                <a:srgbClr val="000090"/>
              </a:solidFill>
              <a:latin typeface="Arial" panose="020B0604020202020204" pitchFamily="34" charset="0"/>
              <a:cs typeface="Arial" panose="020B0604020202020204" pitchFamily="34" charset="0"/>
            </a:endParaRPr>
          </a:p>
          <a:p>
            <a:pPr>
              <a:lnSpc>
                <a:spcPct val="100000"/>
              </a:lnSpc>
              <a:spcBef>
                <a:spcPts val="0"/>
              </a:spcBef>
              <a:buClr>
                <a:srgbClr val="FF3300"/>
              </a:buClr>
            </a:pPr>
            <a:r>
              <a:rPr lang="en-US" altLang="ru-RU" sz="1400" dirty="0">
                <a:solidFill>
                  <a:srgbClr val="000090"/>
                </a:solidFill>
                <a:latin typeface="Arial" panose="020B0604020202020204" pitchFamily="34" charset="0"/>
                <a:cs typeface="Arial" panose="020B0604020202020204" pitchFamily="34" charset="0"/>
              </a:rPr>
              <a:t>Reconstructed:	2002</a:t>
            </a:r>
          </a:p>
        </p:txBody>
      </p:sp>
      <p:sp>
        <p:nvSpPr>
          <p:cNvPr id="7" name="Прямоугольник 6"/>
          <p:cNvSpPr/>
          <p:nvPr/>
        </p:nvSpPr>
        <p:spPr>
          <a:xfrm>
            <a:off x="4724036" y="3897298"/>
            <a:ext cx="4419964" cy="1815882"/>
          </a:xfrm>
          <a:prstGeom prst="rect">
            <a:avLst/>
          </a:prstGeom>
        </p:spPr>
        <p:txBody>
          <a:bodyPr wrap="square">
            <a:spAutoFit/>
          </a:bodyPr>
          <a:lstStyle/>
          <a:p>
            <a:pPr algn="ctr"/>
            <a:r>
              <a:rPr lang="en-US" altLang="ru-RU" sz="1600" dirty="0" smtClean="0">
                <a:solidFill>
                  <a:srgbClr val="C00000"/>
                </a:solidFill>
                <a:latin typeface="Arial" panose="020B0604020202020204" pitchFamily="34" charset="0"/>
                <a:cs typeface="Arial" panose="020B0604020202020204" pitchFamily="34" charset="0"/>
              </a:rPr>
              <a:t>Applications:</a:t>
            </a:r>
          </a:p>
          <a:p>
            <a:pPr algn="ctr"/>
            <a:endParaRPr lang="en-US" altLang="ru-RU" sz="1600" dirty="0" smtClean="0">
              <a:solidFill>
                <a:srgbClr val="00009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smtClean="0">
                <a:solidFill>
                  <a:srgbClr val="000090"/>
                </a:solidFill>
                <a:latin typeface="Symbol" panose="05050102010706020507" pitchFamily="18" charset="2"/>
                <a:cs typeface="Arial" panose="020B0604020202020204" pitchFamily="34" charset="0"/>
              </a:rPr>
              <a:t>g</a:t>
            </a:r>
            <a:r>
              <a:rPr lang="en-US" altLang="ru-RU" sz="1600" dirty="0" smtClean="0">
                <a:solidFill>
                  <a:srgbClr val="000090"/>
                </a:solidFill>
                <a:latin typeface="Arial" panose="020B0604020202020204" pitchFamily="34" charset="0"/>
                <a:cs typeface="Arial" panose="020B0604020202020204" pitchFamily="34" charset="0"/>
              </a:rPr>
              <a:t>-activation analysis</a:t>
            </a:r>
          </a:p>
          <a:p>
            <a:pPr marL="285750" indent="-285750">
              <a:buFont typeface="Arial" panose="020B0604020202020204" pitchFamily="34" charset="0"/>
              <a:buChar char="•"/>
            </a:pPr>
            <a:r>
              <a:rPr lang="en-US" altLang="ru-RU" sz="1600" dirty="0" smtClean="0">
                <a:solidFill>
                  <a:srgbClr val="000090"/>
                </a:solidFill>
                <a:latin typeface="Arial" panose="020B0604020202020204" pitchFamily="34" charset="0"/>
                <a:cs typeface="Arial" panose="020B0604020202020204" pitchFamily="34" charset="0"/>
              </a:rPr>
              <a:t>neutron activation analysis</a:t>
            </a:r>
            <a:endParaRPr lang="en-US" altLang="ru-RU" sz="1600" dirty="0">
              <a:solidFill>
                <a:srgbClr val="00009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altLang="ru-RU" sz="1600" dirty="0">
                <a:solidFill>
                  <a:srgbClr val="000090"/>
                </a:solidFill>
                <a:latin typeface="Arial" panose="020B0604020202020204" pitchFamily="34" charset="0"/>
                <a:cs typeface="Arial" panose="020B0604020202020204" pitchFamily="34" charset="0"/>
              </a:rPr>
              <a:t>isotope production</a:t>
            </a:r>
            <a:r>
              <a:rPr lang="ru-RU" altLang="ru-RU" sz="1600" dirty="0">
                <a:solidFill>
                  <a:srgbClr val="000090"/>
                </a:solidFill>
                <a:latin typeface="Arial" panose="020B0604020202020204" pitchFamily="34" charset="0"/>
                <a:cs typeface="Arial" panose="020B0604020202020204" pitchFamily="34" charset="0"/>
              </a:rPr>
              <a:t> </a:t>
            </a:r>
            <a:r>
              <a:rPr lang="en-US" altLang="ru-RU" sz="1600" dirty="0" smtClean="0">
                <a:solidFill>
                  <a:srgbClr val="000090"/>
                </a:solidFill>
                <a:latin typeface="Arial" panose="020B0604020202020204" pitchFamily="34" charset="0"/>
                <a:cs typeface="Arial" panose="020B0604020202020204" pitchFamily="34" charset="0"/>
              </a:rPr>
              <a:t>for analytical purposes</a:t>
            </a:r>
          </a:p>
          <a:p>
            <a:pPr marL="285750" indent="-285750">
              <a:buFont typeface="Arial" panose="020B0604020202020204" pitchFamily="34" charset="0"/>
              <a:buChar char="•"/>
            </a:pPr>
            <a:r>
              <a:rPr lang="en-US" altLang="ru-RU" sz="1600" dirty="0" smtClean="0">
                <a:solidFill>
                  <a:srgbClr val="000090"/>
                </a:solidFill>
                <a:latin typeface="Arial" panose="020B0604020202020204" pitchFamily="34" charset="0"/>
                <a:cs typeface="Arial" panose="020B0604020202020204" pitchFamily="34" charset="0"/>
              </a:rPr>
              <a:t>study of nuclear reaction induced by </a:t>
            </a:r>
            <a:r>
              <a:rPr lang="en-US" altLang="ru-RU" sz="1600" dirty="0" smtClean="0">
                <a:solidFill>
                  <a:srgbClr val="000090"/>
                </a:solidFill>
                <a:latin typeface="Symbol" panose="05050102010706020507" pitchFamily="18" charset="2"/>
                <a:cs typeface="Arial" panose="020B0604020202020204" pitchFamily="34" charset="0"/>
              </a:rPr>
              <a:t>g</a:t>
            </a:r>
            <a:r>
              <a:rPr lang="en-US" altLang="ru-RU" sz="1600" dirty="0" smtClean="0">
                <a:solidFill>
                  <a:srgbClr val="000090"/>
                </a:solidFill>
                <a:latin typeface="Arial" panose="020B0604020202020204" pitchFamily="34" charset="0"/>
                <a:cs typeface="Arial" panose="020B0604020202020204" pitchFamily="34" charset="0"/>
              </a:rPr>
              <a:t>-quanta</a:t>
            </a:r>
            <a:endParaRPr lang="en-US" altLang="ru-RU" sz="1600" dirty="0">
              <a:solidFill>
                <a:srgbClr val="000090"/>
              </a:solidFill>
              <a:latin typeface="Arial" panose="020B0604020202020204" pitchFamily="34" charset="0"/>
              <a:cs typeface="Arial" panose="020B0604020202020204" pitchFamily="34" charset="0"/>
            </a:endParaRPr>
          </a:p>
        </p:txBody>
      </p:sp>
      <p:cxnSp>
        <p:nvCxnSpPr>
          <p:cNvPr id="17" name="Прямая соединительная линия 16"/>
          <p:cNvCxnSpPr/>
          <p:nvPr/>
        </p:nvCxnSpPr>
        <p:spPr>
          <a:xfrm>
            <a:off x="4617176" y="32951"/>
            <a:ext cx="0" cy="6825049"/>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8" name="Picture 5" descr="fractal-4"/>
          <p:cNvPicPr>
            <a:picLocks noChangeAspect="1" noChangeArrowheads="1"/>
          </p:cNvPicPr>
          <p:nvPr/>
        </p:nvPicPr>
        <p:blipFill>
          <a:blip r:embed="rId3"/>
          <a:srcRect/>
          <a:stretch>
            <a:fillRect/>
          </a:stretch>
        </p:blipFill>
        <p:spPr bwMode="auto">
          <a:xfrm>
            <a:off x="2919327" y="5445224"/>
            <a:ext cx="1237207" cy="1327592"/>
          </a:xfrm>
          <a:prstGeom prst="rect">
            <a:avLst/>
          </a:prstGeom>
          <a:noFill/>
          <a:ln w="9525">
            <a:noFill/>
            <a:miter lim="800000"/>
            <a:headEnd/>
            <a:tailEnd/>
          </a:ln>
        </p:spPr>
      </p:pic>
      <p:pic>
        <p:nvPicPr>
          <p:cNvPr id="14" name="Picture 4" descr="CH031003"/>
          <p:cNvPicPr>
            <a:picLocks noChangeArrowheads="1"/>
          </p:cNvPicPr>
          <p:nvPr/>
        </p:nvPicPr>
        <p:blipFill>
          <a:blip r:embed="rId4"/>
          <a:srcRect/>
          <a:stretch>
            <a:fillRect/>
          </a:stretch>
        </p:blipFill>
        <p:spPr bwMode="auto">
          <a:xfrm>
            <a:off x="3236539" y="4411649"/>
            <a:ext cx="1273678" cy="1249599"/>
          </a:xfrm>
          <a:prstGeom prst="rect">
            <a:avLst/>
          </a:prstGeom>
          <a:noFill/>
          <a:ln w="9525">
            <a:noFill/>
            <a:miter lim="800000"/>
            <a:headEnd/>
            <a:tailEnd/>
          </a:ln>
        </p:spPr>
      </p:pic>
      <p:pic>
        <p:nvPicPr>
          <p:cNvPr id="16" name="Picture 2" descr="IMG_9396"/>
          <p:cNvPicPr>
            <a:picLocks noChangeAspect="1" noChangeArrowheads="1"/>
          </p:cNvPicPr>
          <p:nvPr/>
        </p:nvPicPr>
        <p:blipFill>
          <a:blip r:embed="rId5" cstate="email">
            <a:lum bright="10000" contrast="24000"/>
            <a:extLst>
              <a:ext uri="{28A0092B-C50C-407E-A947-70E740481C1C}">
                <a14:useLocalDpi xmlns:a14="http://schemas.microsoft.com/office/drawing/2010/main" val="0"/>
              </a:ext>
            </a:extLst>
          </a:blip>
          <a:srcRect/>
          <a:stretch>
            <a:fillRect/>
          </a:stretch>
        </p:blipFill>
        <p:spPr bwMode="auto">
          <a:xfrm>
            <a:off x="182226" y="980434"/>
            <a:ext cx="1806770" cy="270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IMG_0013"/>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724036" y="1000096"/>
            <a:ext cx="2039241" cy="205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812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Снимок экрана 2016-12-28 в 16.33.1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52120" y="4808876"/>
            <a:ext cx="3473507" cy="2076507"/>
          </a:xfrm>
          <a:prstGeom prst="rect">
            <a:avLst/>
          </a:prstGeom>
        </p:spPr>
      </p:pic>
      <p:sp>
        <p:nvSpPr>
          <p:cNvPr id="4" name="TextBox 3"/>
          <p:cNvSpPr txBox="1"/>
          <p:nvPr/>
        </p:nvSpPr>
        <p:spPr>
          <a:xfrm>
            <a:off x="3670508" y="-27384"/>
            <a:ext cx="1521370" cy="523220"/>
          </a:xfrm>
          <a:prstGeom prst="rect">
            <a:avLst/>
          </a:prstGeom>
          <a:noFill/>
        </p:spPr>
        <p:txBody>
          <a:bodyPr wrap="none" rtlCol="0">
            <a:spAutoFit/>
          </a:bodyPr>
          <a:lstStyle/>
          <a:p>
            <a:pPr algn="ctr"/>
            <a:r>
              <a:rPr lang="en-US" sz="2800" b="1" dirty="0" smtClean="0">
                <a:solidFill>
                  <a:srgbClr val="000090"/>
                </a:solidFill>
              </a:rPr>
              <a:t>Collider</a:t>
            </a:r>
          </a:p>
        </p:txBody>
      </p:sp>
      <p:sp>
        <p:nvSpPr>
          <p:cNvPr id="5" name="TextBox 4"/>
          <p:cNvSpPr txBox="1"/>
          <p:nvPr/>
        </p:nvSpPr>
        <p:spPr>
          <a:xfrm>
            <a:off x="109936" y="611976"/>
            <a:ext cx="4302179" cy="584776"/>
          </a:xfrm>
          <a:prstGeom prst="rect">
            <a:avLst/>
          </a:prstGeom>
          <a:noFill/>
        </p:spPr>
        <p:txBody>
          <a:bodyPr wrap="none" rtlCol="0">
            <a:spAutoFit/>
          </a:bodyPr>
          <a:lstStyle/>
          <a:p>
            <a:r>
              <a:rPr lang="en-US" sz="1600" dirty="0" smtClean="0">
                <a:solidFill>
                  <a:srgbClr val="000090"/>
                </a:solidFill>
              </a:rPr>
              <a:t>Is under construction</a:t>
            </a:r>
            <a:r>
              <a:rPr lang="en-US" sz="1600" dirty="0">
                <a:solidFill>
                  <a:srgbClr val="000090"/>
                </a:solidFill>
              </a:rPr>
              <a:t>,</a:t>
            </a:r>
            <a:r>
              <a:rPr lang="en-US" sz="1600" dirty="0" smtClean="0">
                <a:solidFill>
                  <a:srgbClr val="000090"/>
                </a:solidFill>
              </a:rPr>
              <a:t> </a:t>
            </a:r>
            <a:r>
              <a:rPr lang="en-US" sz="1600" dirty="0">
                <a:solidFill>
                  <a:srgbClr val="000090"/>
                </a:solidFill>
              </a:rPr>
              <a:t>start operation in </a:t>
            </a:r>
            <a:r>
              <a:rPr lang="en-US" sz="1600" dirty="0" smtClean="0">
                <a:solidFill>
                  <a:srgbClr val="000090"/>
                </a:solidFill>
              </a:rPr>
              <a:t>2020;</a:t>
            </a:r>
          </a:p>
          <a:p>
            <a:r>
              <a:rPr lang="en-US" sz="1600" dirty="0">
                <a:solidFill>
                  <a:srgbClr val="000090"/>
                </a:solidFill>
              </a:rPr>
              <a:t>G</a:t>
            </a:r>
            <a:r>
              <a:rPr lang="en-US" sz="1600" dirty="0" smtClean="0">
                <a:solidFill>
                  <a:srgbClr val="000090"/>
                </a:solidFill>
              </a:rPr>
              <a:t>eneral responsibility </a:t>
            </a:r>
            <a:r>
              <a:rPr lang="mr-IN" sz="1600" dirty="0" smtClean="0">
                <a:solidFill>
                  <a:srgbClr val="000090"/>
                </a:solidFill>
              </a:rPr>
              <a:t>–</a:t>
            </a:r>
            <a:r>
              <a:rPr lang="en-US" sz="1600" dirty="0" smtClean="0">
                <a:solidFill>
                  <a:srgbClr val="000090"/>
                </a:solidFill>
              </a:rPr>
              <a:t> </a:t>
            </a:r>
            <a:r>
              <a:rPr lang="en-US" sz="1600" dirty="0" err="1" smtClean="0">
                <a:solidFill>
                  <a:srgbClr val="000090"/>
                </a:solidFill>
              </a:rPr>
              <a:t>Strabag</a:t>
            </a:r>
            <a:r>
              <a:rPr lang="en-US" sz="1600" dirty="0" smtClean="0">
                <a:solidFill>
                  <a:srgbClr val="000090"/>
                </a:solidFill>
              </a:rPr>
              <a:t>(Austria).</a:t>
            </a:r>
          </a:p>
        </p:txBody>
      </p:sp>
      <p:pic>
        <p:nvPicPr>
          <p:cNvPr id="6" name="Рисунок 8" descr="NC_Ring503m_Ion.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5496" y="3861048"/>
            <a:ext cx="392785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ni15.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95937" y="3913765"/>
            <a:ext cx="2664296" cy="2179531"/>
          </a:xfrm>
          <a:prstGeom prst="rect">
            <a:avLst/>
          </a:prstGeom>
        </p:spPr>
      </p:pic>
      <p:sp>
        <p:nvSpPr>
          <p:cNvPr id="10" name="Rectangle 9"/>
          <p:cNvSpPr/>
          <p:nvPr/>
        </p:nvSpPr>
        <p:spPr>
          <a:xfrm>
            <a:off x="2123728" y="2855838"/>
            <a:ext cx="5832648" cy="1077218"/>
          </a:xfrm>
          <a:prstGeom prst="rect">
            <a:avLst/>
          </a:prstGeom>
        </p:spPr>
        <p:txBody>
          <a:bodyPr wrap="square">
            <a:spAutoFit/>
          </a:bodyPr>
          <a:lstStyle/>
          <a:p>
            <a:r>
              <a:rPr lang="en-GB" sz="1600" dirty="0" smtClean="0">
                <a:solidFill>
                  <a:srgbClr val="000090"/>
                </a:solidFill>
              </a:rPr>
              <a:t>The </a:t>
            </a:r>
            <a:r>
              <a:rPr lang="en-US" sz="1600" dirty="0">
                <a:solidFill>
                  <a:srgbClr val="000090"/>
                </a:solidFill>
              </a:rPr>
              <a:t>agreement between the Government of the </a:t>
            </a:r>
            <a:r>
              <a:rPr lang="en-US" sz="1600" dirty="0" smtClean="0">
                <a:solidFill>
                  <a:srgbClr val="000090"/>
                </a:solidFill>
              </a:rPr>
              <a:t>RF and JINR on </a:t>
            </a:r>
            <a:r>
              <a:rPr lang="en-US" sz="1600" dirty="0">
                <a:solidFill>
                  <a:srgbClr val="000090"/>
                </a:solidFill>
              </a:rPr>
              <a:t>the establishment and operation of the Complex of Superconducting Rings for Heavy Ion Colliding Beams NICA </a:t>
            </a:r>
            <a:r>
              <a:rPr lang="en-GB" sz="1600" dirty="0">
                <a:solidFill>
                  <a:srgbClr val="000090"/>
                </a:solidFill>
              </a:rPr>
              <a:t>was signed on the 27</a:t>
            </a:r>
            <a:r>
              <a:rPr lang="en-GB" sz="1600" baseline="30000" dirty="0">
                <a:solidFill>
                  <a:srgbClr val="000090"/>
                </a:solidFill>
              </a:rPr>
              <a:t>th</a:t>
            </a:r>
            <a:r>
              <a:rPr lang="en-GB" sz="1600" dirty="0">
                <a:solidFill>
                  <a:srgbClr val="000090"/>
                </a:solidFill>
              </a:rPr>
              <a:t> of April 2016.</a:t>
            </a:r>
            <a:endParaRPr lang="ru-RU" sz="1600" dirty="0">
              <a:solidFill>
                <a:srgbClr val="000090"/>
              </a:solidFill>
            </a:endParaRPr>
          </a:p>
        </p:txBody>
      </p:sp>
      <p:sp>
        <p:nvSpPr>
          <p:cNvPr id="11" name="Rectangle 6"/>
          <p:cNvSpPr>
            <a:spLocks noChangeArrowheads="1"/>
          </p:cNvSpPr>
          <p:nvPr/>
        </p:nvSpPr>
        <p:spPr bwMode="auto">
          <a:xfrm>
            <a:off x="4905" y="6228600"/>
            <a:ext cx="557520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dirty="0" smtClean="0">
                <a:solidFill>
                  <a:srgbClr val="000090"/>
                </a:solidFill>
                <a:latin typeface="Arial"/>
                <a:cs typeface="Arial"/>
              </a:rPr>
              <a:t>Collider structure and </a:t>
            </a:r>
            <a:r>
              <a:rPr lang="en-US" sz="1600" dirty="0">
                <a:solidFill>
                  <a:srgbClr val="000090"/>
                </a:solidFill>
                <a:latin typeface="Arial"/>
                <a:cs typeface="Arial"/>
              </a:rPr>
              <a:t>m</a:t>
            </a:r>
            <a:r>
              <a:rPr lang="en-US" sz="1600" dirty="0" smtClean="0">
                <a:solidFill>
                  <a:srgbClr val="000090"/>
                </a:solidFill>
                <a:latin typeface="Arial"/>
                <a:cs typeface="Arial"/>
              </a:rPr>
              <a:t>ain parameters: </a:t>
            </a:r>
          </a:p>
          <a:p>
            <a:r>
              <a:rPr lang="en-US" sz="1600" dirty="0" smtClean="0">
                <a:solidFill>
                  <a:srgbClr val="000090"/>
                </a:solidFill>
                <a:latin typeface="Arial"/>
                <a:cs typeface="Arial"/>
              </a:rPr>
              <a:t>magnetic field 45 T m</a:t>
            </a:r>
            <a:r>
              <a:rPr lang="en-US" sz="1600" dirty="0">
                <a:solidFill>
                  <a:srgbClr val="000090"/>
                </a:solidFill>
                <a:latin typeface="Arial"/>
                <a:cs typeface="Arial"/>
              </a:rPr>
              <a:t>;</a:t>
            </a:r>
            <a:r>
              <a:rPr lang="en-US" sz="1600" dirty="0" smtClean="0">
                <a:solidFill>
                  <a:srgbClr val="000090"/>
                </a:solidFill>
                <a:latin typeface="Arial"/>
                <a:cs typeface="Arial"/>
              </a:rPr>
              <a:t>  energy 4.5 </a:t>
            </a:r>
            <a:r>
              <a:rPr lang="en-US" sz="1600" dirty="0" err="1">
                <a:solidFill>
                  <a:srgbClr val="000090"/>
                </a:solidFill>
                <a:latin typeface="Arial"/>
                <a:cs typeface="Arial"/>
              </a:rPr>
              <a:t>GeV</a:t>
            </a:r>
            <a:r>
              <a:rPr lang="en-US" sz="1600" dirty="0">
                <a:solidFill>
                  <a:srgbClr val="000090"/>
                </a:solidFill>
                <a:latin typeface="Arial"/>
                <a:cs typeface="Arial"/>
              </a:rPr>
              <a:t>/u for Au</a:t>
            </a:r>
            <a:r>
              <a:rPr lang="en-US" sz="1600" baseline="30000" dirty="0">
                <a:solidFill>
                  <a:srgbClr val="000090"/>
                </a:solidFill>
                <a:latin typeface="Arial"/>
                <a:cs typeface="Arial"/>
              </a:rPr>
              <a:t>79+ </a:t>
            </a:r>
          </a:p>
        </p:txBody>
      </p:sp>
      <p:pic>
        <p:nvPicPr>
          <p:cNvPr id="12" name="Picture 2" descr="E:\Мои документы\NICA\foto\Коллайдер\модуль с диполем\DSC01395a.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891516" y="3212976"/>
            <a:ext cx="1048691" cy="153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 12"/>
          <p:cNvGraphicFramePr>
            <a:graphicFrameLocks noGrp="1"/>
          </p:cNvGraphicFramePr>
          <p:nvPr>
            <p:extLst>
              <p:ext uri="{D42A27DB-BD31-4B8C-83A1-F6EECF244321}">
                <p14:modId xmlns:p14="http://schemas.microsoft.com/office/powerpoint/2010/main" val="1614731906"/>
              </p:ext>
            </p:extLst>
          </p:nvPr>
        </p:nvGraphicFramePr>
        <p:xfrm>
          <a:off x="5580112" y="476672"/>
          <a:ext cx="3456384" cy="2304256"/>
        </p:xfrm>
        <a:graphic>
          <a:graphicData uri="http://schemas.openxmlformats.org/drawingml/2006/table">
            <a:tbl>
              <a:tblPr/>
              <a:tblGrid>
                <a:gridCol w="2615027"/>
                <a:gridCol w="841357"/>
              </a:tblGrid>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Ring circumference, m </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ＭＳ Ｐゴシック" charset="0"/>
                        </a:rPr>
                        <a:t>503,04</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Number of bunches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ＭＳ Ｐゴシック" charset="0"/>
                        </a:rPr>
                        <a:t>22</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bunch length, m</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0,6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6475">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Symbol" charset="0"/>
                          <a:ea typeface="ＭＳ Ｐゴシック" charset="0"/>
                          <a:cs typeface="ＭＳ Ｐゴシック" charset="0"/>
                        </a:rPr>
                        <a:t> b</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m</a:t>
                      </a:r>
                      <a:endParaRPr kumimoji="0" lang="en-US" sz="1400" b="0" i="0" u="none" strike="noStrike" cap="none" normalizeH="0" baseline="0" dirty="0">
                        <a:ln>
                          <a:noFill/>
                        </a:ln>
                        <a:solidFill>
                          <a:srgbClr val="000090"/>
                        </a:solidFill>
                        <a:effectLst/>
                        <a:latin typeface="Symbo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0,35</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max. int. Energy, </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Gev</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/u</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11,0</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311385">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err="1">
                          <a:ln>
                            <a:noFill/>
                          </a:ln>
                          <a:solidFill>
                            <a:srgbClr val="000090"/>
                          </a:solidFill>
                          <a:effectLst/>
                          <a:latin typeface="Symbol" charset="0"/>
                          <a:ea typeface="ＭＳ Ｐゴシック" charset="0"/>
                          <a:cs typeface="ＭＳ Ｐゴシック" charset="0"/>
                        </a:rPr>
                        <a:t>D</a:t>
                      </a:r>
                      <a:r>
                        <a:rPr kumimoji="0" lang="en-US" sz="1400" b="0" i="0" u="none" strike="noStrike" cap="none" normalizeH="0" baseline="0" dirty="0" err="1">
                          <a:ln>
                            <a:noFill/>
                          </a:ln>
                          <a:solidFill>
                            <a:srgbClr val="000090"/>
                          </a:solidFill>
                          <a:effectLst/>
                          <a:latin typeface="Arial" charset="0"/>
                          <a:ea typeface="ＭＳ Ｐゴシック" charset="0"/>
                          <a:cs typeface="ＭＳ Ｐゴシック" charset="0"/>
                        </a:rPr>
                        <a:t>p</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/p, </a:t>
                      </a:r>
                      <a:r>
                        <a:rPr kumimoji="0" lang="en-US" sz="1400" b="0" i="0" u="none" strike="noStrike" cap="none" normalizeH="0" baseline="0" dirty="0" smtClean="0">
                          <a:ln>
                            <a:noFill/>
                          </a:ln>
                          <a:solidFill>
                            <a:srgbClr val="000090"/>
                          </a:solidFill>
                          <a:effectLst/>
                          <a:latin typeface="Arial" charset="0"/>
                          <a:ea typeface="ＭＳ Ｐゴシック" charset="0"/>
                          <a:cs typeface="ＭＳ Ｐゴシック" charset="0"/>
                        </a:rPr>
                        <a:t>10</a:t>
                      </a:r>
                      <a:r>
                        <a:rPr kumimoji="0" lang="en-US" sz="1400" b="0" i="0" u="none" strike="noStrike" cap="none" normalizeH="0" baseline="30000" dirty="0" smtClean="0">
                          <a:ln>
                            <a:noFill/>
                          </a:ln>
                          <a:solidFill>
                            <a:srgbClr val="000090"/>
                          </a:solidFill>
                          <a:effectLst/>
                          <a:latin typeface="Arial" charset="0"/>
                          <a:ea typeface="ＭＳ Ｐゴシック" charset="0"/>
                          <a:cs typeface="ＭＳ Ｐゴシック" charset="0"/>
                        </a:rPr>
                        <a:t>-3</a:t>
                      </a:r>
                      <a:endPar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1,6</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81493">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IBS growth time, s</a:t>
                      </a: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000090"/>
                          </a:solidFill>
                          <a:effectLst/>
                          <a:latin typeface="Arial" charset="0"/>
                          <a:ea typeface="ＭＳ Ｐゴシック" charset="0"/>
                          <a:cs typeface="ＭＳ Ｐゴシック" charset="0"/>
                        </a:rPr>
                        <a:t>18</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00</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r h="298931">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0" i="0" u="none" strike="noStrike" cap="none" normalizeH="0" baseline="0" dirty="0" smtClean="0">
                          <a:ln>
                            <a:noFill/>
                          </a:ln>
                          <a:solidFill>
                            <a:srgbClr val="000090"/>
                          </a:solidFill>
                          <a:effectLst/>
                          <a:latin typeface="Arial" charset="0"/>
                          <a:ea typeface="ＭＳ Ｐゴシック" charset="0"/>
                          <a:cs typeface="ＭＳ Ｐゴシック" charset="0"/>
                        </a:rPr>
                        <a:t>Luminosity</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cm</a:t>
                      </a:r>
                      <a:r>
                        <a:rPr kumimoji="0" lang="en-US" sz="1400" b="0" i="0"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1400" b="0" i="0"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1400" b="0"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1</a:t>
                      </a:r>
                      <a:r>
                        <a:rPr kumimoji="0" lang="en-US" sz="1400" b="0" i="0" u="none" strike="noStrike" cap="none" normalizeH="0" baseline="0" dirty="0" smtClean="0">
                          <a:ln>
                            <a:noFill/>
                          </a:ln>
                          <a:solidFill>
                            <a:srgbClr val="000090"/>
                          </a:solidFill>
                          <a:effectLst/>
                          <a:latin typeface="Arial" charset="0"/>
                          <a:ea typeface="ＭＳ Ｐゴシック" charset="0"/>
                          <a:cs typeface="ＭＳ Ｐゴシック" charset="0"/>
                        </a:rPr>
                        <a:t>·</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10</a:t>
                      </a:r>
                      <a:r>
                        <a:rPr kumimoji="0" lang="en-US" sz="1400" b="1" i="0" u="none" strike="noStrike" cap="none" normalizeH="0" baseline="50000" dirty="0" smtClean="0">
                          <a:ln>
                            <a:noFill/>
                          </a:ln>
                          <a:solidFill>
                            <a:srgbClr val="000090"/>
                          </a:solidFill>
                          <a:effectLst/>
                          <a:latin typeface="Arial" charset="0"/>
                          <a:ea typeface="ＭＳ Ｐゴシック" charset="0"/>
                          <a:cs typeface="ＭＳ Ｐゴシック" charset="0"/>
                        </a:rPr>
                        <a:t>27</a:t>
                      </a:r>
                      <a:endParaRPr kumimoji="0" lang="en-US" sz="1400" b="1" i="0" u="none" strike="noStrike" cap="none" normalizeH="0" baseline="50000" dirty="0">
                        <a:ln>
                          <a:noFill/>
                        </a:ln>
                        <a:solidFill>
                          <a:srgbClr val="000090"/>
                        </a:solidFill>
                        <a:effectLst/>
                        <a:latin typeface="Arial" charset="0"/>
                        <a:ea typeface="ＭＳ Ｐゴシック" charset="0"/>
                        <a:cs typeface="ＭＳ Ｐゴシック" charset="0"/>
                      </a:endParaRPr>
                    </a:p>
                  </a:txBody>
                  <a:tcPr marL="12700" marR="12700" marT="12700" marB="0" anchor="ctr"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chemeClr val="accent1">
                        <a:lumMod val="20000"/>
                        <a:lumOff val="80000"/>
                      </a:schemeClr>
                    </a:solidFill>
                  </a:tcPr>
                </a:tc>
              </a:tr>
            </a:tbl>
          </a:graphicData>
        </a:graphic>
      </p:graphicFrame>
      <p:sp>
        <p:nvSpPr>
          <p:cNvPr id="14" name="TextBox 13"/>
          <p:cNvSpPr txBox="1"/>
          <p:nvPr/>
        </p:nvSpPr>
        <p:spPr>
          <a:xfrm>
            <a:off x="107504" y="1268760"/>
            <a:ext cx="5256584" cy="1569660"/>
          </a:xfrm>
          <a:prstGeom prst="rect">
            <a:avLst/>
          </a:prstGeom>
          <a:noFill/>
        </p:spPr>
        <p:txBody>
          <a:bodyPr wrap="square" rtlCol="0">
            <a:spAutoFit/>
          </a:bodyPr>
          <a:lstStyle/>
          <a:p>
            <a:r>
              <a:rPr lang="en-US" sz="1600" dirty="0" smtClean="0">
                <a:solidFill>
                  <a:srgbClr val="000090"/>
                </a:solidFill>
              </a:rPr>
              <a:t>Available researches:</a:t>
            </a:r>
          </a:p>
          <a:p>
            <a:pPr marL="285750" indent="-285750">
              <a:buFontTx/>
              <a:buChar char="-"/>
            </a:pPr>
            <a:r>
              <a:rPr lang="en-US" sz="1600" dirty="0" smtClean="0">
                <a:solidFill>
                  <a:srgbClr val="000090"/>
                </a:solidFill>
              </a:rPr>
              <a:t>study of the hot and dense baryonic matter under an  </a:t>
            </a:r>
          </a:p>
          <a:p>
            <a:r>
              <a:rPr lang="en-US" sz="1600" dirty="0" smtClean="0">
                <a:solidFill>
                  <a:srgbClr val="000090"/>
                </a:solidFill>
              </a:rPr>
              <a:t>     extreme conditions, search for the phase transition</a:t>
            </a:r>
          </a:p>
          <a:p>
            <a:r>
              <a:rPr lang="en-US" sz="1600" dirty="0" smtClean="0">
                <a:solidFill>
                  <a:srgbClr val="000090"/>
                </a:solidFill>
              </a:rPr>
              <a:t>     and critical point;</a:t>
            </a:r>
          </a:p>
          <a:p>
            <a:pPr marL="285750" indent="-285750">
              <a:buFontTx/>
              <a:buChar char="-"/>
            </a:pPr>
            <a:r>
              <a:rPr lang="en-US" sz="1600" dirty="0" smtClean="0">
                <a:solidFill>
                  <a:srgbClr val="000090"/>
                </a:solidFill>
              </a:rPr>
              <a:t>study of the nucleon spin nature and polarized phenomena.</a:t>
            </a:r>
          </a:p>
        </p:txBody>
      </p:sp>
    </p:spTree>
    <p:extLst>
      <p:ext uri="{BB962C8B-B14F-4D97-AF65-F5344CB8AC3E}">
        <p14:creationId xmlns:p14="http://schemas.microsoft.com/office/powerpoint/2010/main" val="16183302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2"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6567" y="4078432"/>
            <a:ext cx="1599808" cy="155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067695" y="396815"/>
            <a:ext cx="2921793" cy="338554"/>
          </a:xfrm>
          <a:prstGeom prst="rect">
            <a:avLst/>
          </a:prstGeom>
        </p:spPr>
        <p:txBody>
          <a:bodyPr wrap="none">
            <a:spAutoFit/>
          </a:bodyPr>
          <a:lstStyle/>
          <a:p>
            <a:pPr>
              <a:buClr>
                <a:srgbClr val="FF3300"/>
              </a:buClr>
            </a:pPr>
            <a:r>
              <a:rPr lang="en-US" altLang="ru-RU" sz="1600" dirty="0" smtClean="0">
                <a:solidFill>
                  <a:srgbClr val="000090"/>
                </a:solidFill>
                <a:latin typeface="Arial" panose="020B0604020202020204" pitchFamily="34" charset="0"/>
                <a:cs typeface="Arial" panose="020B0604020202020204" pitchFamily="34" charset="0"/>
              </a:rPr>
              <a:t>Scanning electron microscopy</a:t>
            </a:r>
          </a:p>
        </p:txBody>
      </p:sp>
      <p:sp>
        <p:nvSpPr>
          <p:cNvPr id="19" name="Подзаголовок 2"/>
          <p:cNvSpPr txBox="1">
            <a:spLocks/>
          </p:cNvSpPr>
          <p:nvPr/>
        </p:nvSpPr>
        <p:spPr>
          <a:xfrm>
            <a:off x="79029" y="2502565"/>
            <a:ext cx="2088367" cy="829859"/>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ru-RU" sz="1200" b="1" dirty="0" smtClean="0">
                <a:solidFill>
                  <a:srgbClr val="000090"/>
                </a:solidFill>
                <a:latin typeface="Arial" panose="020B0604020202020204" pitchFamily="34" charset="0"/>
                <a:cs typeface="Arial" panose="020B0604020202020204" pitchFamily="34" charset="0"/>
              </a:rPr>
              <a:t>FESEM Hitachi SU8020</a:t>
            </a:r>
          </a:p>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Resolution of 1 nm at 15 kV</a:t>
            </a:r>
          </a:p>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X-ray element microanalysis (EDS)</a:t>
            </a:r>
          </a:p>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Deceleration mode  (500 eV)</a:t>
            </a:r>
            <a:endParaRPr lang="ru-RU" altLang="ru-RU" sz="1200" dirty="0" smtClean="0">
              <a:solidFill>
                <a:srgbClr val="000090"/>
              </a:solidFill>
              <a:latin typeface="Arial" panose="020B0604020202020204" pitchFamily="34" charset="0"/>
              <a:cs typeface="Arial" panose="020B0604020202020204" pitchFamily="34" charset="0"/>
            </a:endParaRPr>
          </a:p>
        </p:txBody>
      </p:sp>
      <p:sp>
        <p:nvSpPr>
          <p:cNvPr id="21" name="Прямоугольник 7"/>
          <p:cNvSpPr>
            <a:spLocks noChangeArrowheads="1"/>
          </p:cNvSpPr>
          <p:nvPr/>
        </p:nvSpPr>
        <p:spPr bwMode="auto">
          <a:xfrm>
            <a:off x="2358400" y="2491595"/>
            <a:ext cx="2534092" cy="830997"/>
          </a:xfrm>
          <a:prstGeom prst="rect">
            <a:avLst/>
          </a:prstGeom>
          <a:solidFill>
            <a:schemeClr val="bg1"/>
          </a:solidFill>
          <a:ln>
            <a:noFill/>
          </a:ln>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b="1" dirty="0" smtClean="0">
                <a:solidFill>
                  <a:srgbClr val="000090"/>
                </a:solidFill>
                <a:latin typeface="Arial" panose="020B0604020202020204" pitchFamily="34" charset="0"/>
                <a:cs typeface="Arial" panose="020B0604020202020204" pitchFamily="34" charset="0"/>
              </a:rPr>
              <a:t>SEM Hitachi </a:t>
            </a:r>
            <a:r>
              <a:rPr lang="en-US" altLang="ru-RU" sz="1200" b="1" dirty="0">
                <a:solidFill>
                  <a:srgbClr val="000090"/>
                </a:solidFill>
                <a:latin typeface="Arial" panose="020B0604020202020204" pitchFamily="34" charset="0"/>
                <a:cs typeface="Arial" panose="020B0604020202020204" pitchFamily="34" charset="0"/>
              </a:rPr>
              <a:t>S</a:t>
            </a:r>
            <a:r>
              <a:rPr lang="ru-RU" altLang="ru-RU" sz="1200" b="1" dirty="0">
                <a:solidFill>
                  <a:srgbClr val="000090"/>
                </a:solidFill>
                <a:latin typeface="Arial" panose="020B0604020202020204" pitchFamily="34" charset="0"/>
                <a:cs typeface="Arial" panose="020B0604020202020204" pitchFamily="34" charset="0"/>
              </a:rPr>
              <a:t>340</a:t>
            </a:r>
            <a:r>
              <a:rPr lang="en-US" altLang="ru-RU" sz="1200" b="1" dirty="0" smtClean="0">
                <a:solidFill>
                  <a:srgbClr val="000090"/>
                </a:solidFill>
                <a:latin typeface="Arial" panose="020B0604020202020204" pitchFamily="34" charset="0"/>
                <a:cs typeface="Arial" panose="020B0604020202020204" pitchFamily="34" charset="0"/>
              </a:rPr>
              <a:t>0N</a:t>
            </a:r>
          </a:p>
          <a:p>
            <a:pPr eaLnBrk="1" hangingPunct="1">
              <a:spcBef>
                <a:spcPct val="0"/>
              </a:spcBef>
              <a:buFontTx/>
              <a:buNone/>
            </a:pPr>
            <a:r>
              <a:rPr lang="en-US" altLang="ru-RU" sz="1200" dirty="0" smtClean="0">
                <a:solidFill>
                  <a:srgbClr val="000090"/>
                </a:solidFill>
                <a:latin typeface="Arial" panose="020B0604020202020204" pitchFamily="34" charset="0"/>
                <a:cs typeface="Arial" panose="020B0604020202020204" pitchFamily="34" charset="0"/>
              </a:rPr>
              <a:t>Resolution of 1 nm at 15 kV</a:t>
            </a:r>
          </a:p>
          <a:p>
            <a:pPr eaLnBrk="1" hangingPunct="1">
              <a:spcBef>
                <a:spcPct val="0"/>
              </a:spcBef>
              <a:buFontTx/>
              <a:buNone/>
            </a:pPr>
            <a:r>
              <a:rPr lang="en-US" altLang="ru-RU" sz="1200" dirty="0" smtClean="0">
                <a:solidFill>
                  <a:srgbClr val="000090"/>
                </a:solidFill>
                <a:latin typeface="Arial" panose="020B0604020202020204" pitchFamily="34" charset="0"/>
                <a:cs typeface="Arial" panose="020B0604020202020204" pitchFamily="34" charset="0"/>
              </a:rPr>
              <a:t>EDS, WDS</a:t>
            </a:r>
          </a:p>
          <a:p>
            <a:pPr eaLnBrk="1" hangingPunct="1">
              <a:spcBef>
                <a:spcPct val="0"/>
              </a:spcBef>
              <a:buFontTx/>
              <a:buNone/>
            </a:pPr>
            <a:r>
              <a:rPr lang="en-US" altLang="ru-RU" sz="1200" dirty="0" smtClean="0">
                <a:solidFill>
                  <a:srgbClr val="000090"/>
                </a:solidFill>
                <a:latin typeface="Arial" panose="020B0604020202020204" pitchFamily="34" charset="0"/>
                <a:cs typeface="Arial" panose="020B0604020202020204" pitchFamily="34" charset="0"/>
              </a:rPr>
              <a:t>Electron backscattering  diffraction</a:t>
            </a:r>
            <a:endParaRPr lang="ru-RU" altLang="ru-RU" sz="1200" dirty="0">
              <a:solidFill>
                <a:srgbClr val="000090"/>
              </a:solidFill>
              <a:latin typeface="Arial" panose="020B0604020202020204" pitchFamily="34" charset="0"/>
              <a:cs typeface="Arial" panose="020B0604020202020204" pitchFamily="34" charset="0"/>
            </a:endParaRPr>
          </a:p>
        </p:txBody>
      </p:sp>
      <p:sp>
        <p:nvSpPr>
          <p:cNvPr id="3" name="Прямоугольник 2"/>
          <p:cNvSpPr/>
          <p:nvPr/>
        </p:nvSpPr>
        <p:spPr>
          <a:xfrm>
            <a:off x="66769" y="3643863"/>
            <a:ext cx="1912820" cy="523220"/>
          </a:xfrm>
          <a:prstGeom prst="rect">
            <a:avLst/>
          </a:prstGeom>
        </p:spPr>
        <p:txBody>
          <a:bodyPr wrap="square">
            <a:spAutoFit/>
          </a:bodyPr>
          <a:lstStyle/>
          <a:p>
            <a:pPr algn="ctr">
              <a:spcBef>
                <a:spcPct val="0"/>
              </a:spcBef>
            </a:pPr>
            <a:r>
              <a:rPr lang="en-US" altLang="ru-RU" sz="1400" dirty="0" smtClean="0">
                <a:solidFill>
                  <a:srgbClr val="C00000"/>
                </a:solidFill>
                <a:latin typeface="Arial" panose="020B0604020202020204" pitchFamily="34" charset="0"/>
              </a:rPr>
              <a:t>X-ray photoelectron spectroscopy</a:t>
            </a:r>
            <a:r>
              <a:rPr lang="ru-RU" altLang="ru-RU" sz="1400" dirty="0" smtClean="0">
                <a:solidFill>
                  <a:srgbClr val="C00000"/>
                </a:solidFill>
                <a:latin typeface="Arial" panose="020B0604020202020204" pitchFamily="34" charset="0"/>
              </a:rPr>
              <a:t> </a:t>
            </a:r>
            <a:r>
              <a:rPr lang="en-US" altLang="ru-RU" sz="1400" dirty="0">
                <a:solidFill>
                  <a:srgbClr val="C00000"/>
                </a:solidFill>
                <a:latin typeface="Arial" panose="020B0604020202020204" pitchFamily="34" charset="0"/>
              </a:rPr>
              <a:t>K-Alpha</a:t>
            </a:r>
          </a:p>
        </p:txBody>
      </p:sp>
      <p:sp>
        <p:nvSpPr>
          <p:cNvPr id="16" name="Подзаголовок 2"/>
          <p:cNvSpPr txBox="1">
            <a:spLocks/>
          </p:cNvSpPr>
          <p:nvPr/>
        </p:nvSpPr>
        <p:spPr>
          <a:xfrm>
            <a:off x="204146" y="5715119"/>
            <a:ext cx="1923446" cy="462208"/>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ru-RU" sz="1200" dirty="0" smtClean="0">
                <a:solidFill>
                  <a:srgbClr val="000090"/>
                </a:solidFill>
                <a:latin typeface="Arial" panose="020B0604020202020204" pitchFamily="34" charset="0"/>
                <a:cs typeface="Arial" panose="020B0604020202020204" pitchFamily="34" charset="0"/>
              </a:rPr>
              <a:t>Chemical analysis of thin layers and surfaces</a:t>
            </a:r>
            <a:endParaRPr lang="ru-RU" altLang="ru-RU" sz="1200" dirty="0" smtClean="0">
              <a:solidFill>
                <a:srgbClr val="000090"/>
              </a:solidFill>
              <a:latin typeface="Arial" panose="020B0604020202020204" pitchFamily="34" charset="0"/>
              <a:cs typeface="Arial" panose="020B0604020202020204" pitchFamily="34" charset="0"/>
            </a:endParaRPr>
          </a:p>
        </p:txBody>
      </p:sp>
      <p:sp>
        <p:nvSpPr>
          <p:cNvPr id="4" name="Прямоугольник 3"/>
          <p:cNvSpPr/>
          <p:nvPr/>
        </p:nvSpPr>
        <p:spPr>
          <a:xfrm>
            <a:off x="2380721" y="3429000"/>
            <a:ext cx="2223517" cy="954107"/>
          </a:xfrm>
          <a:prstGeom prst="rect">
            <a:avLst/>
          </a:prstGeom>
        </p:spPr>
        <p:txBody>
          <a:bodyPr wrap="square">
            <a:spAutoFit/>
          </a:bodyPr>
          <a:lstStyle/>
          <a:p>
            <a:pPr algn="ctr">
              <a:spcBef>
                <a:spcPct val="0"/>
              </a:spcBef>
            </a:pPr>
            <a:r>
              <a:rPr lang="en-US" altLang="en-US" sz="1400" dirty="0">
                <a:solidFill>
                  <a:srgbClr val="C00000"/>
                </a:solidFill>
                <a:latin typeface="Arial" panose="020B0604020202020204" pitchFamily="34" charset="0"/>
                <a:cs typeface="Arial" panose="020B0604020202020204" pitchFamily="34" charset="0"/>
              </a:rPr>
              <a:t>NTEGRA Spectra – Atomic force microscopy (AFM)/ Confocal Raman &amp; Fluorescence</a:t>
            </a:r>
            <a:r>
              <a:rPr lang="en-US" altLang="en-US" sz="1400" b="1" dirty="0">
                <a:solidFill>
                  <a:srgbClr val="C00000"/>
                </a:solidFill>
                <a:latin typeface="Arial" panose="020B0604020202020204" pitchFamily="34" charset="0"/>
                <a:cs typeface="Arial" panose="020B0604020202020204" pitchFamily="34" charset="0"/>
              </a:rPr>
              <a:t> </a:t>
            </a:r>
            <a:endParaRPr lang="ru-RU" altLang="ru-RU" sz="1400" dirty="0">
              <a:solidFill>
                <a:srgbClr val="C00000"/>
              </a:solidFill>
              <a:latin typeface="Arial" panose="020B0604020202020204" pitchFamily="34" charset="0"/>
            </a:endParaRPr>
          </a:p>
        </p:txBody>
      </p:sp>
      <p:sp>
        <p:nvSpPr>
          <p:cNvPr id="6" name="TextBox 5"/>
          <p:cNvSpPr txBox="1"/>
          <p:nvPr/>
        </p:nvSpPr>
        <p:spPr>
          <a:xfrm>
            <a:off x="2404769" y="5679251"/>
            <a:ext cx="2450426" cy="1015663"/>
          </a:xfrm>
          <a:prstGeom prst="rect">
            <a:avLst/>
          </a:prstGeom>
          <a:solidFill>
            <a:schemeClr val="bg1"/>
          </a:solidFill>
        </p:spPr>
        <p:txBody>
          <a:bodyPr wrap="square" rtlCol="0">
            <a:spAutoFit/>
          </a:bodyPr>
          <a:lstStyle/>
          <a:p>
            <a:pPr>
              <a:spcBef>
                <a:spcPts val="600"/>
              </a:spcBef>
            </a:pPr>
            <a:r>
              <a:rPr lang="en-US" altLang="ru-RU" sz="1200" dirty="0">
                <a:solidFill>
                  <a:srgbClr val="000090"/>
                </a:solidFill>
                <a:latin typeface="Arial" panose="020B0604020202020204" pitchFamily="34" charset="0"/>
                <a:cs typeface="Arial" panose="020B0604020202020204" pitchFamily="34" charset="0"/>
              </a:rPr>
              <a:t>Studies of nanostructures induced by single ion impact on the surface of </a:t>
            </a:r>
            <a:r>
              <a:rPr lang="en-US" altLang="ru-RU" sz="1200" dirty="0" smtClean="0">
                <a:solidFill>
                  <a:srgbClr val="000090"/>
                </a:solidFill>
                <a:latin typeface="Arial" panose="020B0604020202020204" pitchFamily="34" charset="0"/>
                <a:cs typeface="Arial" panose="020B0604020202020204" pitchFamily="34" charset="0"/>
              </a:rPr>
              <a:t>solids; depth-resolved </a:t>
            </a:r>
            <a:r>
              <a:rPr lang="en-US" altLang="ru-RU" sz="1200" dirty="0">
                <a:solidFill>
                  <a:srgbClr val="000090"/>
                </a:solidFill>
                <a:latin typeface="Arial" panose="020B0604020202020204" pitchFamily="34" charset="0"/>
                <a:cs typeface="Arial" panose="020B0604020202020204" pitchFamily="34" charset="0"/>
              </a:rPr>
              <a:t>Raman and photoluminescence </a:t>
            </a:r>
            <a:r>
              <a:rPr lang="en-US" altLang="ru-RU" sz="1200" dirty="0" smtClean="0">
                <a:solidFill>
                  <a:srgbClr val="000090"/>
                </a:solidFill>
                <a:latin typeface="Arial" panose="020B0604020202020204" pitchFamily="34" charset="0"/>
                <a:cs typeface="Arial" panose="020B0604020202020204" pitchFamily="34" charset="0"/>
              </a:rPr>
              <a:t>spectra</a:t>
            </a:r>
            <a:endParaRPr lang="en-US" altLang="ru-RU" sz="1200" dirty="0">
              <a:solidFill>
                <a:srgbClr val="000090"/>
              </a:solidFill>
              <a:latin typeface="Arial" panose="020B0604020202020204" pitchFamily="34" charset="0"/>
              <a:cs typeface="Arial" panose="020B0604020202020204" pitchFamily="34" charset="0"/>
            </a:endParaRPr>
          </a:p>
        </p:txBody>
      </p:sp>
      <p:sp>
        <p:nvSpPr>
          <p:cNvPr id="7" name="TextBox 6"/>
          <p:cNvSpPr txBox="1"/>
          <p:nvPr/>
        </p:nvSpPr>
        <p:spPr>
          <a:xfrm>
            <a:off x="5076056" y="288077"/>
            <a:ext cx="4067943" cy="800219"/>
          </a:xfrm>
          <a:prstGeom prst="rect">
            <a:avLst/>
          </a:prstGeom>
          <a:noFill/>
        </p:spPr>
        <p:txBody>
          <a:bodyPr wrap="square" rtlCol="0">
            <a:spAutoFit/>
          </a:bodyPr>
          <a:lstStyle/>
          <a:p>
            <a:r>
              <a:rPr lang="en-US" dirty="0" smtClean="0">
                <a:solidFill>
                  <a:srgbClr val="000090"/>
                </a:solidFill>
                <a:latin typeface="Arial" panose="020B0604020202020204" pitchFamily="34" charset="0"/>
                <a:cs typeface="Arial" panose="020B0604020202020204" pitchFamily="34" charset="0"/>
              </a:rPr>
              <a:t>Multi-functional chemical laboratory</a:t>
            </a:r>
          </a:p>
          <a:p>
            <a:r>
              <a:rPr lang="en-US" sz="1400" dirty="0" smtClean="0">
                <a:solidFill>
                  <a:srgbClr val="000090"/>
                </a:solidFill>
                <a:latin typeface="Arial" panose="020B0604020202020204" pitchFamily="34" charset="0"/>
                <a:cs typeface="Arial" panose="020B0604020202020204" pitchFamily="34" charset="0"/>
              </a:rPr>
              <a:t>(studies of heavy ion irradiation effects, modification of materials, polymers, membranes)</a:t>
            </a:r>
            <a:endParaRPr lang="ru-RU" sz="1400" dirty="0">
              <a:solidFill>
                <a:srgbClr val="000090"/>
              </a:solidFill>
              <a:latin typeface="Arial" panose="020B0604020202020204" pitchFamily="34" charset="0"/>
              <a:cs typeface="Arial" panose="020B0604020202020204" pitchFamily="34" charset="0"/>
            </a:endParaRPr>
          </a:p>
        </p:txBody>
      </p:sp>
      <p:sp>
        <p:nvSpPr>
          <p:cNvPr id="8" name="TextBox 7"/>
          <p:cNvSpPr txBox="1"/>
          <p:nvPr/>
        </p:nvSpPr>
        <p:spPr>
          <a:xfrm>
            <a:off x="5304190" y="3913892"/>
            <a:ext cx="1751226" cy="523220"/>
          </a:xfrm>
          <a:prstGeom prst="rect">
            <a:avLst/>
          </a:prstGeom>
          <a:noFill/>
        </p:spPr>
        <p:txBody>
          <a:bodyPr wrap="none" rtlCol="0">
            <a:spAutoFit/>
          </a:bodyPr>
          <a:lstStyle/>
          <a:p>
            <a:pPr algn="ctr"/>
            <a:r>
              <a:rPr lang="en-US" sz="1400" dirty="0" smtClean="0">
                <a:solidFill>
                  <a:srgbClr val="C00000"/>
                </a:solidFill>
                <a:latin typeface="Arial" panose="020B0604020202020204" pitchFamily="34" charset="0"/>
                <a:cs typeface="Arial" panose="020B0604020202020204" pitchFamily="34" charset="0"/>
              </a:rPr>
              <a:t>Capillary </a:t>
            </a:r>
            <a:r>
              <a:rPr lang="en-US" sz="1400" dirty="0" err="1" smtClean="0">
                <a:solidFill>
                  <a:srgbClr val="C00000"/>
                </a:solidFill>
                <a:latin typeface="Arial" panose="020B0604020202020204" pitchFamily="34" charset="0"/>
                <a:cs typeface="Arial" panose="020B0604020202020204" pitchFamily="34" charset="0"/>
              </a:rPr>
              <a:t>porometer</a:t>
            </a:r>
            <a:endParaRPr lang="ru-RU" sz="1400" dirty="0" smtClean="0">
              <a:solidFill>
                <a:srgbClr val="C00000"/>
              </a:solidFill>
              <a:latin typeface="Arial" panose="020B0604020202020204" pitchFamily="34" charset="0"/>
              <a:cs typeface="Arial" panose="020B0604020202020204" pitchFamily="34" charset="0"/>
            </a:endParaRPr>
          </a:p>
          <a:p>
            <a:pPr algn="ctr"/>
            <a:r>
              <a:rPr lang="en-US" sz="1400" dirty="0" err="1" smtClean="0">
                <a:solidFill>
                  <a:srgbClr val="C00000"/>
                </a:solidFill>
                <a:latin typeface="Arial" panose="020B0604020202020204" pitchFamily="34" charset="0"/>
                <a:cs typeface="Arial" panose="020B0604020202020204" pitchFamily="34" charset="0"/>
              </a:rPr>
              <a:t>Porolux</a:t>
            </a:r>
            <a:endParaRPr lang="ru-RU" sz="1400" dirty="0">
              <a:solidFill>
                <a:srgbClr val="C00000"/>
              </a:solidFill>
              <a:latin typeface="Arial" panose="020B0604020202020204" pitchFamily="34" charset="0"/>
              <a:cs typeface="Arial" panose="020B0604020202020204" pitchFamily="34" charset="0"/>
            </a:endParaRPr>
          </a:p>
        </p:txBody>
      </p:sp>
      <p:sp>
        <p:nvSpPr>
          <p:cNvPr id="24" name="TextBox 23"/>
          <p:cNvSpPr txBox="1"/>
          <p:nvPr/>
        </p:nvSpPr>
        <p:spPr>
          <a:xfrm>
            <a:off x="5205636" y="5870756"/>
            <a:ext cx="1890490" cy="830997"/>
          </a:xfrm>
          <a:prstGeom prst="rect">
            <a:avLst/>
          </a:prstGeom>
          <a:solidFill>
            <a:schemeClr val="bg1"/>
          </a:solidFill>
        </p:spPr>
        <p:txBody>
          <a:bodyPr wrap="square" rtlCol="0">
            <a:spAutoFit/>
          </a:bodyPr>
          <a:lstStyle/>
          <a:p>
            <a:pPr>
              <a:spcBef>
                <a:spcPts val="600"/>
              </a:spcBef>
            </a:pPr>
            <a:r>
              <a:rPr lang="en-US" altLang="ru-RU" sz="1200" dirty="0" smtClean="0">
                <a:solidFill>
                  <a:srgbClr val="000090"/>
                </a:solidFill>
                <a:latin typeface="Arial" panose="020B0604020202020204" pitchFamily="34" charset="0"/>
                <a:cs typeface="Arial" panose="020B0604020202020204" pitchFamily="34" charset="0"/>
              </a:rPr>
              <a:t>Precise characterization of ultra- and microfiltration membranes</a:t>
            </a:r>
            <a:endParaRPr lang="en-US" altLang="ru-RU" sz="1200" dirty="0">
              <a:solidFill>
                <a:srgbClr val="000090"/>
              </a:solidFill>
              <a:latin typeface="Arial" panose="020B0604020202020204" pitchFamily="34" charset="0"/>
              <a:cs typeface="Arial" panose="020B0604020202020204" pitchFamily="34" charset="0"/>
            </a:endParaRPr>
          </a:p>
        </p:txBody>
      </p:sp>
      <p:sp>
        <p:nvSpPr>
          <p:cNvPr id="28" name="TextBox 27"/>
          <p:cNvSpPr txBox="1"/>
          <p:nvPr/>
        </p:nvSpPr>
        <p:spPr>
          <a:xfrm>
            <a:off x="7261892" y="3949793"/>
            <a:ext cx="1641558" cy="523220"/>
          </a:xfrm>
          <a:prstGeom prst="rect">
            <a:avLst/>
          </a:prstGeom>
          <a:noFill/>
        </p:spPr>
        <p:txBody>
          <a:bodyPr wrap="none" rtlCol="0">
            <a:spAutoFit/>
          </a:bodyPr>
          <a:lstStyle/>
          <a:p>
            <a:pPr algn="ctr"/>
            <a:r>
              <a:rPr lang="en-US" sz="1400" dirty="0" smtClean="0">
                <a:solidFill>
                  <a:srgbClr val="C00000"/>
                </a:solidFill>
                <a:latin typeface="Arial" panose="020B0604020202020204" pitchFamily="34" charset="0"/>
                <a:cs typeface="Arial" panose="020B0604020202020204" pitchFamily="34" charset="0"/>
              </a:rPr>
              <a:t>KRUESS DSA100</a:t>
            </a:r>
          </a:p>
          <a:p>
            <a:pPr algn="ctr"/>
            <a:r>
              <a:rPr lang="en-US" sz="1400" dirty="0" smtClean="0">
                <a:solidFill>
                  <a:srgbClr val="C00000"/>
                </a:solidFill>
                <a:latin typeface="Arial" panose="020B0604020202020204" pitchFamily="34" charset="0"/>
                <a:cs typeface="Arial" panose="020B0604020202020204" pitchFamily="34" charset="0"/>
              </a:rPr>
              <a:t>system </a:t>
            </a:r>
            <a:endParaRPr lang="ru-RU" sz="1400" dirty="0">
              <a:solidFill>
                <a:srgbClr val="C00000"/>
              </a:solidFill>
              <a:latin typeface="Arial" panose="020B0604020202020204" pitchFamily="34" charset="0"/>
              <a:cs typeface="Arial" panose="020B0604020202020204" pitchFamily="34" charset="0"/>
            </a:endParaRPr>
          </a:p>
        </p:txBody>
      </p:sp>
      <p:sp>
        <p:nvSpPr>
          <p:cNvPr id="9" name="TextBox 8"/>
          <p:cNvSpPr txBox="1"/>
          <p:nvPr/>
        </p:nvSpPr>
        <p:spPr>
          <a:xfrm>
            <a:off x="7261892" y="5900949"/>
            <a:ext cx="1781570" cy="646331"/>
          </a:xfrm>
          <a:prstGeom prst="rect">
            <a:avLst/>
          </a:prstGeom>
          <a:solidFill>
            <a:schemeClr val="bg1"/>
          </a:solidFill>
        </p:spPr>
        <p:txBody>
          <a:bodyPr wrap="square" rtlCol="0">
            <a:spAutoFit/>
          </a:bodyPr>
          <a:lstStyle/>
          <a:p>
            <a:r>
              <a:rPr lang="en-US" sz="1200" dirty="0" smtClean="0">
                <a:solidFill>
                  <a:srgbClr val="000090"/>
                </a:solidFill>
                <a:latin typeface="Arial" panose="020B0604020202020204" pitchFamily="34" charset="0"/>
                <a:cs typeface="Arial" panose="020B0604020202020204" pitchFamily="34" charset="0"/>
              </a:rPr>
              <a:t>Investigations </a:t>
            </a:r>
            <a:r>
              <a:rPr lang="en-US" sz="1200" dirty="0">
                <a:solidFill>
                  <a:srgbClr val="000090"/>
                </a:solidFill>
                <a:latin typeface="Arial" panose="020B0604020202020204" pitchFamily="34" charset="0"/>
                <a:cs typeface="Arial" panose="020B0604020202020204" pitchFamily="34" charset="0"/>
              </a:rPr>
              <a:t>of static and dynamic wetting </a:t>
            </a:r>
            <a:r>
              <a:rPr lang="en-US" sz="1200" dirty="0" smtClean="0">
                <a:solidFill>
                  <a:srgbClr val="000090"/>
                </a:solidFill>
                <a:latin typeface="Arial" panose="020B0604020202020204" pitchFamily="34" charset="0"/>
                <a:cs typeface="Arial" panose="020B0604020202020204" pitchFamily="34" charset="0"/>
              </a:rPr>
              <a:t>phenomena</a:t>
            </a:r>
            <a:endParaRPr lang="ru-RU" sz="1200" dirty="0">
              <a:solidFill>
                <a:srgbClr val="000090"/>
              </a:solidFill>
              <a:latin typeface="Arial" panose="020B0604020202020204" pitchFamily="34" charset="0"/>
              <a:cs typeface="Arial" panose="020B0604020202020204" pitchFamily="34" charset="0"/>
            </a:endParaRPr>
          </a:p>
        </p:txBody>
      </p:sp>
      <p:sp>
        <p:nvSpPr>
          <p:cNvPr id="25" name="Text Box 2"/>
          <p:cNvSpPr txBox="1">
            <a:spLocks noChangeArrowheads="1"/>
          </p:cNvSpPr>
          <p:nvPr/>
        </p:nvSpPr>
        <p:spPr bwMode="auto">
          <a:xfrm>
            <a:off x="2470481" y="-19896"/>
            <a:ext cx="3078949" cy="523220"/>
          </a:xfrm>
          <a:prstGeom prst="rect">
            <a:avLst/>
          </a:prstGeom>
          <a:noFill/>
          <a:ln>
            <a:noFill/>
          </a:ln>
          <a:effectLst/>
          <a:extLst/>
        </p:spPr>
        <p:txBody>
          <a:bodyPr wrap="squar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2800" b="1" dirty="0" smtClean="0">
                <a:solidFill>
                  <a:srgbClr val="000090"/>
                </a:solidFill>
                <a:latin typeface="Arial" panose="020B0604020202020204" pitchFamily="34" charset="0"/>
                <a:cs typeface="Arial" panose="020B0604020202020204" pitchFamily="34" charset="0"/>
              </a:rPr>
              <a:t>NANOLAB</a:t>
            </a:r>
            <a:endParaRPr lang="en-US" sz="2800" b="1" dirty="0">
              <a:solidFill>
                <a:srgbClr val="000090"/>
              </a:solidFill>
              <a:latin typeface="Arial" panose="020B0604020202020204" pitchFamily="34" charset="0"/>
              <a:cs typeface="Arial" panose="020B0604020202020204" pitchFamily="34" charset="0"/>
            </a:endParaRPr>
          </a:p>
        </p:txBody>
      </p:sp>
      <p:pic>
        <p:nvPicPr>
          <p:cNvPr id="30" name="Picture 8"/>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18373" y="836712"/>
            <a:ext cx="1898643" cy="149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Рисунок 3"/>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189934" y="860433"/>
            <a:ext cx="2613067" cy="146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Рисунок 32"/>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528591" y="4330077"/>
            <a:ext cx="1798957" cy="1349218"/>
          </a:xfrm>
          <a:prstGeom prst="rect">
            <a:avLst/>
          </a:prstGeom>
        </p:spPr>
      </p:pic>
      <p:pic>
        <p:nvPicPr>
          <p:cNvPr id="34" name="Рисунок 1"/>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165547" y="1049535"/>
            <a:ext cx="3861159" cy="252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Рисунок 3"/>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5001587" y="4465183"/>
            <a:ext cx="2005937" cy="132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Рисунок 7"/>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142602" y="4495793"/>
            <a:ext cx="1880139" cy="1296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6914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504" y="1665552"/>
            <a:ext cx="5328592" cy="268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Рисунок 5" descr="C:\Users\Hamlet\Desktop\IMG_20160702_151901 уз.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559991" y="4781462"/>
            <a:ext cx="6476505" cy="20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1"/>
          <p:cNvSpPr txBox="1">
            <a:spLocks/>
          </p:cNvSpPr>
          <p:nvPr/>
        </p:nvSpPr>
        <p:spPr>
          <a:xfrm>
            <a:off x="0" y="8552"/>
            <a:ext cx="9144000" cy="598294"/>
          </a:xfrm>
          <a:prstGeom prst="rect">
            <a:avLst/>
          </a:prstGeom>
          <a:noFill/>
        </p:spPr>
        <p:txBody>
          <a:bodyPr/>
          <a:lstStyle>
            <a:lvl1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pitchFamily="34" charset="0"/>
              </a:defRPr>
            </a:lvl6pPr>
            <a:lvl7pPr marL="914400" algn="ctr" rtl="0" eaLnBrk="0" fontAlgn="base" hangingPunct="0">
              <a:spcBef>
                <a:spcPct val="0"/>
              </a:spcBef>
              <a:spcAft>
                <a:spcPct val="0"/>
              </a:spcAft>
              <a:defRPr sz="4400">
                <a:solidFill>
                  <a:schemeClr val="tx2"/>
                </a:solidFill>
                <a:latin typeface="Arial" pitchFamily="34" charset="0"/>
              </a:defRPr>
            </a:lvl7pPr>
            <a:lvl8pPr marL="1371600" algn="ctr" rtl="0" eaLnBrk="0" fontAlgn="base" hangingPunct="0">
              <a:spcBef>
                <a:spcPct val="0"/>
              </a:spcBef>
              <a:spcAft>
                <a:spcPct val="0"/>
              </a:spcAft>
              <a:defRPr sz="4400">
                <a:solidFill>
                  <a:schemeClr val="tx2"/>
                </a:solidFill>
                <a:latin typeface="Arial" pitchFamily="34" charset="0"/>
              </a:defRPr>
            </a:lvl8pPr>
            <a:lvl9pPr marL="1828800" algn="ctr" rtl="0" eaLnBrk="0" fontAlgn="base" hangingPunct="0">
              <a:spcBef>
                <a:spcPct val="0"/>
              </a:spcBef>
              <a:spcAft>
                <a:spcPct val="0"/>
              </a:spcAft>
              <a:defRPr sz="4400">
                <a:solidFill>
                  <a:schemeClr val="tx2"/>
                </a:solidFill>
                <a:latin typeface="Arial" pitchFamily="34" charset="0"/>
              </a:defRPr>
            </a:lvl9pPr>
          </a:lstStyle>
          <a:p>
            <a:r>
              <a:rPr lang="en-US" sz="2800" b="1" dirty="0" smtClean="0">
                <a:solidFill>
                  <a:srgbClr val="000090"/>
                </a:solidFill>
              </a:rPr>
              <a:t>Workshop for SC magnet fabrication&amp; certification</a:t>
            </a:r>
            <a:endParaRPr lang="en-US" sz="2800" b="1" dirty="0">
              <a:solidFill>
                <a:srgbClr val="000090"/>
              </a:solidFill>
            </a:endParaRPr>
          </a:p>
        </p:txBody>
      </p:sp>
      <p:sp>
        <p:nvSpPr>
          <p:cNvPr id="2" name="Rectangle 1"/>
          <p:cNvSpPr/>
          <p:nvPr/>
        </p:nvSpPr>
        <p:spPr>
          <a:xfrm>
            <a:off x="29483" y="693857"/>
            <a:ext cx="4110469" cy="1169551"/>
          </a:xfrm>
          <a:prstGeom prst="rect">
            <a:avLst/>
          </a:prstGeom>
        </p:spPr>
        <p:txBody>
          <a:bodyPr wrap="square">
            <a:spAutoFit/>
          </a:bodyPr>
          <a:lstStyle/>
          <a:p>
            <a:r>
              <a:rPr lang="en-US" sz="1400" dirty="0" smtClean="0">
                <a:solidFill>
                  <a:srgbClr val="000090"/>
                </a:solidFill>
              </a:rPr>
              <a:t>Special area for fabrication, tests and certification of SC magnets for </a:t>
            </a:r>
            <a:r>
              <a:rPr lang="en-US" sz="1400" b="1" dirty="0" smtClean="0">
                <a:solidFill>
                  <a:srgbClr val="000090"/>
                </a:solidFill>
              </a:rPr>
              <a:t>NICA Booster, Collider</a:t>
            </a:r>
            <a:r>
              <a:rPr lang="en-US" sz="1400" dirty="0" smtClean="0">
                <a:solidFill>
                  <a:srgbClr val="000090"/>
                </a:solidFill>
              </a:rPr>
              <a:t> and for the </a:t>
            </a:r>
            <a:r>
              <a:rPr lang="en-US" sz="1400" b="1" dirty="0" smtClean="0">
                <a:solidFill>
                  <a:srgbClr val="000090"/>
                </a:solidFill>
              </a:rPr>
              <a:t>FAIR</a:t>
            </a:r>
            <a:r>
              <a:rPr lang="en-US" sz="1400" dirty="0" smtClean="0">
                <a:solidFill>
                  <a:srgbClr val="000090"/>
                </a:solidFill>
              </a:rPr>
              <a:t> accelerator </a:t>
            </a:r>
            <a:r>
              <a:rPr lang="en-US" sz="1400" b="1" dirty="0" smtClean="0">
                <a:solidFill>
                  <a:srgbClr val="000090"/>
                </a:solidFill>
              </a:rPr>
              <a:t>SIS 100 </a:t>
            </a:r>
            <a:r>
              <a:rPr lang="en-US" sz="1400" dirty="0" smtClean="0">
                <a:solidFill>
                  <a:srgbClr val="000090"/>
                </a:solidFill>
              </a:rPr>
              <a:t>is in operation. </a:t>
            </a:r>
          </a:p>
          <a:p>
            <a:r>
              <a:rPr lang="en-US" sz="1400" dirty="0" smtClean="0">
                <a:solidFill>
                  <a:srgbClr val="000090"/>
                </a:solidFill>
              </a:rPr>
              <a:t>						</a:t>
            </a:r>
            <a:endParaRPr lang="en-US" sz="1400" dirty="0">
              <a:solidFill>
                <a:srgbClr val="000090"/>
              </a:solidFill>
            </a:endParaRPr>
          </a:p>
        </p:txBody>
      </p:sp>
      <p:pic>
        <p:nvPicPr>
          <p:cNvPr id="14340"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7129" y="4365104"/>
            <a:ext cx="3456759"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descr="maxresdefault.jp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59602" y="2780928"/>
            <a:ext cx="3456384" cy="1944216"/>
          </a:xfrm>
          <a:prstGeom prst="rect">
            <a:avLst/>
          </a:prstGeom>
        </p:spPr>
      </p:pic>
      <p:sp>
        <p:nvSpPr>
          <p:cNvPr id="10" name="TextBox 9"/>
          <p:cNvSpPr txBox="1">
            <a:spLocks noChangeArrowheads="1"/>
          </p:cNvSpPr>
          <p:nvPr/>
        </p:nvSpPr>
        <p:spPr bwMode="auto">
          <a:xfrm>
            <a:off x="5993090" y="1412776"/>
            <a:ext cx="2467342" cy="1384995"/>
          </a:xfrm>
          <a:prstGeom prst="rect">
            <a:avLst/>
          </a:prstGeom>
          <a:no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37931725" indent="-37474525" eaLnBrk="0" hangingPunct="0">
              <a:spcBef>
                <a:spcPct val="20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eaLnBrk="1" hangingPunct="1">
              <a:spcBef>
                <a:spcPct val="0"/>
              </a:spcBef>
              <a:buFontTx/>
              <a:buNone/>
              <a:defRPr/>
            </a:pPr>
            <a:r>
              <a:rPr lang="en-US" altLang="ru-RU" sz="1400" b="1" dirty="0" smtClean="0">
                <a:solidFill>
                  <a:srgbClr val="000090"/>
                </a:solidFill>
                <a:latin typeface="Arial" panose="020B0604020202020204" pitchFamily="34" charset="0"/>
              </a:rPr>
              <a:t>Workshop areas</a:t>
            </a:r>
            <a:r>
              <a:rPr lang="en-US" altLang="ru-RU" sz="1400" dirty="0" smtClean="0">
                <a:solidFill>
                  <a:srgbClr val="000090"/>
                </a:solidFill>
                <a:latin typeface="Arial" panose="020B0604020202020204" pitchFamily="34" charset="0"/>
              </a:rPr>
              <a:t>:</a:t>
            </a:r>
          </a:p>
          <a:p>
            <a:pPr marL="285750" indent="-285750" eaLnBrk="1" hangingPunct="1">
              <a:spcBef>
                <a:spcPct val="0"/>
              </a:spcBef>
              <a:buFontTx/>
              <a:buChar char="-"/>
              <a:defRPr/>
            </a:pPr>
            <a:r>
              <a:rPr lang="en-US" altLang="ru-RU" sz="1400" dirty="0" smtClean="0">
                <a:solidFill>
                  <a:srgbClr val="000090"/>
                </a:solidFill>
                <a:latin typeface="Arial" panose="020B0604020202020204" pitchFamily="34" charset="0"/>
              </a:rPr>
              <a:t>fabrication of SC coils;</a:t>
            </a:r>
          </a:p>
          <a:p>
            <a:pPr marL="285750" indent="-285750" eaLnBrk="1" hangingPunct="1">
              <a:spcBef>
                <a:spcPct val="0"/>
              </a:spcBef>
              <a:buFontTx/>
              <a:buChar char="-"/>
              <a:defRPr/>
            </a:pPr>
            <a:r>
              <a:rPr lang="en-US" altLang="ru-RU" sz="1400" dirty="0">
                <a:solidFill>
                  <a:srgbClr val="000090"/>
                </a:solidFill>
                <a:latin typeface="Arial" panose="020B0604020202020204" pitchFamily="34" charset="0"/>
              </a:rPr>
              <a:t>m</a:t>
            </a:r>
            <a:r>
              <a:rPr lang="en-US" altLang="ru-RU" sz="1400" dirty="0" smtClean="0">
                <a:solidFill>
                  <a:srgbClr val="000090"/>
                </a:solidFill>
                <a:latin typeface="Arial" panose="020B0604020202020204" pitchFamily="34" charset="0"/>
              </a:rPr>
              <a:t>echanical assembly;</a:t>
            </a:r>
          </a:p>
          <a:p>
            <a:pPr marL="285750" indent="-285750" eaLnBrk="1" hangingPunct="1">
              <a:spcBef>
                <a:spcPct val="0"/>
              </a:spcBef>
              <a:buFontTx/>
              <a:buChar char="-"/>
              <a:defRPr/>
            </a:pPr>
            <a:r>
              <a:rPr lang="en-US" altLang="ru-RU" sz="1400" dirty="0" smtClean="0">
                <a:solidFill>
                  <a:srgbClr val="000090"/>
                </a:solidFill>
                <a:latin typeface="Arial" panose="020B0604020202020204" pitchFamily="34" charset="0"/>
              </a:rPr>
              <a:t>magnetic measurements;</a:t>
            </a:r>
          </a:p>
          <a:p>
            <a:pPr marL="285750" indent="-285750" eaLnBrk="1" hangingPunct="1">
              <a:spcBef>
                <a:spcPct val="0"/>
              </a:spcBef>
              <a:buFontTx/>
              <a:buChar char="-"/>
              <a:defRPr/>
            </a:pPr>
            <a:r>
              <a:rPr lang="en-US" altLang="ru-RU" sz="1400" dirty="0">
                <a:solidFill>
                  <a:srgbClr val="000090"/>
                </a:solidFill>
                <a:latin typeface="Arial" panose="020B0604020202020204" pitchFamily="34" charset="0"/>
              </a:rPr>
              <a:t>v</a:t>
            </a:r>
            <a:r>
              <a:rPr lang="en-US" altLang="ru-RU" sz="1400" dirty="0" smtClean="0">
                <a:solidFill>
                  <a:srgbClr val="000090"/>
                </a:solidFill>
                <a:latin typeface="Arial" panose="020B0604020202020204" pitchFamily="34" charset="0"/>
              </a:rPr>
              <a:t>acuum tests;</a:t>
            </a:r>
          </a:p>
          <a:p>
            <a:pPr marL="285750" indent="-285750" eaLnBrk="1" hangingPunct="1">
              <a:spcBef>
                <a:spcPct val="0"/>
              </a:spcBef>
              <a:buFontTx/>
              <a:buChar char="-"/>
              <a:defRPr/>
            </a:pPr>
            <a:r>
              <a:rPr lang="en-US" altLang="ru-RU" sz="1400" dirty="0">
                <a:solidFill>
                  <a:srgbClr val="000090"/>
                </a:solidFill>
                <a:latin typeface="Arial" panose="020B0604020202020204" pitchFamily="34" charset="0"/>
              </a:rPr>
              <a:t>c</a:t>
            </a:r>
            <a:r>
              <a:rPr lang="en-US" altLang="ru-RU" sz="1400" dirty="0" smtClean="0">
                <a:solidFill>
                  <a:srgbClr val="000090"/>
                </a:solidFill>
                <a:latin typeface="Arial" panose="020B0604020202020204" pitchFamily="34" charset="0"/>
              </a:rPr>
              <a:t>ryogenic tests</a:t>
            </a:r>
          </a:p>
        </p:txBody>
      </p:sp>
      <p:sp>
        <p:nvSpPr>
          <p:cNvPr id="6" name="TextBox 5"/>
          <p:cNvSpPr txBox="1">
            <a:spLocks noChangeArrowheads="1"/>
          </p:cNvSpPr>
          <p:nvPr/>
        </p:nvSpPr>
        <p:spPr bwMode="auto">
          <a:xfrm>
            <a:off x="5580112" y="4150821"/>
            <a:ext cx="1861207" cy="646331"/>
          </a:xfrm>
          <a:prstGeom prst="rect">
            <a:avLst/>
          </a:prstGeom>
          <a:no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37931725" indent="-37474525" eaLnBrk="0" hangingPunct="0">
              <a:spcBef>
                <a:spcPct val="20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eaLnBrk="1" hangingPunct="1">
              <a:spcBef>
                <a:spcPct val="0"/>
              </a:spcBef>
              <a:buFontTx/>
              <a:buNone/>
              <a:defRPr/>
            </a:pPr>
            <a:r>
              <a:rPr lang="en-US" altLang="ru-RU" sz="1200" dirty="0" smtClean="0">
                <a:solidFill>
                  <a:schemeClr val="bg1"/>
                </a:solidFill>
                <a:latin typeface="Arial" panose="020B0604020202020204" pitchFamily="34" charset="0"/>
              </a:rPr>
              <a:t>Serial fabrication of the </a:t>
            </a:r>
          </a:p>
          <a:p>
            <a:pPr eaLnBrk="1" hangingPunct="1">
              <a:spcBef>
                <a:spcPct val="0"/>
              </a:spcBef>
              <a:buFontTx/>
              <a:buNone/>
              <a:defRPr/>
            </a:pPr>
            <a:r>
              <a:rPr lang="en-US" altLang="ru-RU" sz="1200" dirty="0" smtClean="0">
                <a:solidFill>
                  <a:schemeClr val="bg1"/>
                </a:solidFill>
                <a:latin typeface="Arial" panose="020B0604020202020204" pitchFamily="34" charset="0"/>
              </a:rPr>
              <a:t>Booster magnets started</a:t>
            </a:r>
          </a:p>
          <a:p>
            <a:pPr eaLnBrk="1" hangingPunct="1">
              <a:spcBef>
                <a:spcPct val="0"/>
              </a:spcBef>
              <a:buFontTx/>
              <a:buNone/>
              <a:defRPr/>
            </a:pPr>
            <a:r>
              <a:rPr lang="en-US" altLang="ru-RU" sz="1200" dirty="0" smtClean="0">
                <a:solidFill>
                  <a:schemeClr val="bg1"/>
                </a:solidFill>
                <a:latin typeface="Arial" panose="020B0604020202020204" pitchFamily="34" charset="0"/>
              </a:rPr>
              <a:t>28.11.2016</a:t>
            </a:r>
          </a:p>
        </p:txBody>
      </p:sp>
      <p:sp>
        <p:nvSpPr>
          <p:cNvPr id="12" name="Rectangle 11"/>
          <p:cNvSpPr/>
          <p:nvPr/>
        </p:nvSpPr>
        <p:spPr>
          <a:xfrm>
            <a:off x="4139952" y="692696"/>
            <a:ext cx="5004048" cy="738664"/>
          </a:xfrm>
          <a:prstGeom prst="rect">
            <a:avLst/>
          </a:prstGeom>
        </p:spPr>
        <p:txBody>
          <a:bodyPr wrap="square">
            <a:spAutoFit/>
          </a:bodyPr>
          <a:lstStyle/>
          <a:p>
            <a:r>
              <a:rPr lang="en-US" sz="1400" dirty="0" smtClean="0">
                <a:solidFill>
                  <a:srgbClr val="000090"/>
                </a:solidFill>
              </a:rPr>
              <a:t>Full number of SC magnets (dipoles, quadruples, correctors) to be produced: for </a:t>
            </a:r>
            <a:r>
              <a:rPr lang="en-US" sz="1400" b="1" dirty="0" smtClean="0">
                <a:solidFill>
                  <a:srgbClr val="000090"/>
                </a:solidFill>
              </a:rPr>
              <a:t>NICA</a:t>
            </a:r>
            <a:r>
              <a:rPr lang="en-US" sz="1400" dirty="0" smtClean="0">
                <a:solidFill>
                  <a:srgbClr val="000090"/>
                </a:solidFill>
              </a:rPr>
              <a:t> </a:t>
            </a:r>
            <a:r>
              <a:rPr lang="mr-IN" sz="1400" dirty="0" smtClean="0">
                <a:solidFill>
                  <a:srgbClr val="000090"/>
                </a:solidFill>
              </a:rPr>
              <a:t>–</a:t>
            </a:r>
            <a:r>
              <a:rPr lang="en-US" sz="1400" dirty="0" smtClean="0">
                <a:solidFill>
                  <a:srgbClr val="000090"/>
                </a:solidFill>
              </a:rPr>
              <a:t> </a:t>
            </a:r>
            <a:r>
              <a:rPr lang="en-US" sz="1400" b="1" dirty="0" smtClean="0">
                <a:solidFill>
                  <a:srgbClr val="000090"/>
                </a:solidFill>
              </a:rPr>
              <a:t>360</a:t>
            </a:r>
            <a:r>
              <a:rPr lang="en-US" sz="1400" dirty="0" smtClean="0">
                <a:solidFill>
                  <a:srgbClr val="000090"/>
                </a:solidFill>
              </a:rPr>
              <a:t> units, for </a:t>
            </a:r>
            <a:r>
              <a:rPr lang="en-US" sz="1400" b="1" dirty="0" smtClean="0">
                <a:solidFill>
                  <a:srgbClr val="000090"/>
                </a:solidFill>
              </a:rPr>
              <a:t>SIS100</a:t>
            </a:r>
            <a:r>
              <a:rPr lang="en-US" sz="1400" dirty="0" smtClean="0">
                <a:solidFill>
                  <a:srgbClr val="000090"/>
                </a:solidFill>
              </a:rPr>
              <a:t> </a:t>
            </a:r>
            <a:r>
              <a:rPr lang="mr-IN" sz="1400" dirty="0" smtClean="0">
                <a:solidFill>
                  <a:srgbClr val="000090"/>
                </a:solidFill>
              </a:rPr>
              <a:t>–</a:t>
            </a:r>
            <a:r>
              <a:rPr lang="en-US" sz="1400" dirty="0" smtClean="0">
                <a:solidFill>
                  <a:srgbClr val="000090"/>
                </a:solidFill>
              </a:rPr>
              <a:t> </a:t>
            </a:r>
            <a:r>
              <a:rPr lang="en-US" sz="1400" b="1" dirty="0" smtClean="0">
                <a:solidFill>
                  <a:srgbClr val="000090"/>
                </a:solidFill>
              </a:rPr>
              <a:t>310</a:t>
            </a:r>
            <a:r>
              <a:rPr lang="en-US" sz="1400" dirty="0" smtClean="0">
                <a:solidFill>
                  <a:srgbClr val="000090"/>
                </a:solidFill>
              </a:rPr>
              <a:t> units.</a:t>
            </a:r>
            <a:endParaRPr lang="ru-RU" sz="1400" dirty="0" smtClean="0">
              <a:solidFill>
                <a:srgbClr val="000090"/>
              </a:solidFill>
            </a:endParaRPr>
          </a:p>
          <a:p>
            <a:r>
              <a:rPr lang="en-US" sz="1400" dirty="0" smtClean="0">
                <a:solidFill>
                  <a:srgbClr val="000090"/>
                </a:solidFill>
              </a:rPr>
              <a:t>The workshop productivity </a:t>
            </a:r>
            <a:r>
              <a:rPr lang="mr-IN" sz="1400" dirty="0" smtClean="0">
                <a:solidFill>
                  <a:srgbClr val="000090"/>
                </a:solidFill>
              </a:rPr>
              <a:t>–</a:t>
            </a:r>
            <a:r>
              <a:rPr lang="en-US" sz="1400" dirty="0" smtClean="0">
                <a:solidFill>
                  <a:srgbClr val="000090"/>
                </a:solidFill>
              </a:rPr>
              <a:t> </a:t>
            </a:r>
            <a:r>
              <a:rPr lang="en-US" sz="1400" b="1" dirty="0" smtClean="0">
                <a:solidFill>
                  <a:srgbClr val="000090"/>
                </a:solidFill>
              </a:rPr>
              <a:t>3</a:t>
            </a:r>
            <a:r>
              <a:rPr lang="en-US" sz="1400" dirty="0" smtClean="0">
                <a:solidFill>
                  <a:srgbClr val="000090"/>
                </a:solidFill>
              </a:rPr>
              <a:t> units per week</a:t>
            </a:r>
            <a:endParaRPr lang="en-US" sz="1400" dirty="0">
              <a:solidFill>
                <a:srgbClr val="000090"/>
              </a:solidFill>
            </a:endParaRPr>
          </a:p>
        </p:txBody>
      </p:sp>
    </p:spTree>
    <p:extLst>
      <p:ext uri="{BB962C8B-B14F-4D97-AF65-F5344CB8AC3E}">
        <p14:creationId xmlns:p14="http://schemas.microsoft.com/office/powerpoint/2010/main" val="415007394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8" name="Picture 10" descr="PHOTO_20160628_161319"/>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793275" y="1815250"/>
            <a:ext cx="3063136" cy="1838325"/>
          </a:xfrm>
          <a:prstGeom prst="rect">
            <a:avLst/>
          </a:prstGeom>
          <a:noFill/>
          <a:extLst>
            <a:ext uri="{909E8E84-426E-40dd-AFC4-6F175D3DCCD1}">
              <a14:hiddenFill xmlns:a14="http://schemas.microsoft.com/office/drawing/2010/main">
                <a:solidFill>
                  <a:srgbClr val="FFFFFF"/>
                </a:solidFill>
              </a14:hiddenFill>
            </a:ext>
          </a:extLst>
        </p:spPr>
      </p:pic>
      <p:pic>
        <p:nvPicPr>
          <p:cNvPr id="99339" name="Picture 11" descr="PHOTO_20160628_16135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12086" y="1815250"/>
            <a:ext cx="3068426" cy="1841500"/>
          </a:xfrm>
          <a:prstGeom prst="rect">
            <a:avLst/>
          </a:prstGeom>
          <a:noFill/>
          <a:extLst>
            <a:ext uri="{909E8E84-426E-40dd-AFC4-6F175D3DCCD1}">
              <a14:hiddenFill xmlns:a14="http://schemas.microsoft.com/office/drawing/2010/main">
                <a:solidFill>
                  <a:srgbClr val="FFFFFF"/>
                </a:solidFill>
              </a14:hiddenFill>
            </a:ext>
          </a:extLst>
        </p:spPr>
      </p:pic>
      <p:pic>
        <p:nvPicPr>
          <p:cNvPr id="99337" name="Picture 9" descr="PHOTO_20160628_16123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825052" y="3687458"/>
            <a:ext cx="5328592" cy="3197926"/>
          </a:xfrm>
          <a:prstGeom prst="rect">
            <a:avLst/>
          </a:prstGeom>
          <a:noFill/>
          <a:extLst>
            <a:ext uri="{909E8E84-426E-40dd-AFC4-6F175D3DCCD1}">
              <a14:hiddenFill xmlns:a14="http://schemas.microsoft.com/office/drawing/2010/main">
                <a:solidFill>
                  <a:srgbClr val="FFFFFF"/>
                </a:solidFill>
              </a14:hiddenFill>
            </a:ext>
          </a:extLst>
        </p:spPr>
      </p:pic>
      <p:sp>
        <p:nvSpPr>
          <p:cNvPr id="99341" name="Text Box 13"/>
          <p:cNvSpPr txBox="1">
            <a:spLocks noChangeArrowheads="1"/>
          </p:cNvSpPr>
          <p:nvPr/>
        </p:nvSpPr>
        <p:spPr bwMode="auto">
          <a:xfrm>
            <a:off x="3635896" y="0"/>
            <a:ext cx="2592288" cy="523220"/>
          </a:xfrm>
          <a:prstGeom prst="rect">
            <a:avLst/>
          </a:prstGeom>
          <a:noFill/>
          <a:ln>
            <a:noFill/>
          </a:ln>
          <a:effectLst/>
        </p:spPr>
        <p:txBody>
          <a:bodyPr wrap="square">
            <a:spAutoFit/>
          </a:bodyPr>
          <a:lstStyle/>
          <a:p>
            <a:pPr lvl="0"/>
            <a:r>
              <a:rPr lang="en-US" sz="2800" b="1" dirty="0" smtClean="0">
                <a:solidFill>
                  <a:srgbClr val="000090"/>
                </a:solidFill>
              </a:rPr>
              <a:t>BM@N</a:t>
            </a:r>
          </a:p>
        </p:txBody>
      </p:sp>
      <p:cxnSp>
        <p:nvCxnSpPr>
          <p:cNvPr id="14" name="Straight Arrow Connector 13"/>
          <p:cNvCxnSpPr>
            <a:cxnSpLocks noChangeShapeType="1"/>
            <a:stCxn id="16" idx="2"/>
          </p:cNvCxnSpPr>
          <p:nvPr/>
        </p:nvCxnSpPr>
        <p:spPr bwMode="auto">
          <a:xfrm flipV="1">
            <a:off x="1908177" y="4038373"/>
            <a:ext cx="33134" cy="207102"/>
          </a:xfrm>
          <a:prstGeom prst="straightConnector1">
            <a:avLst/>
          </a:prstGeom>
          <a:noFill/>
          <a:ln w="76200" cmpd="sng">
            <a:solidFill>
              <a:srgbClr val="000090"/>
            </a:solidFill>
            <a:round/>
            <a:headEnd/>
            <a:tailEnd type="arrow" w="med" len="med"/>
          </a:ln>
          <a:effectLst>
            <a:outerShdw dist="20000" dir="5400000" rotWithShape="0">
              <a:srgbClr val="808080">
                <a:alpha val="37999"/>
              </a:srgbClr>
            </a:outerShdw>
          </a:effectLst>
        </p:spPr>
      </p:cxnSp>
      <p:pic>
        <p:nvPicPr>
          <p:cNvPr id="16" name="Picture 12" descr="C:\Users\Yury\Documents\Suzdal\BMN.jpg"/>
          <p:cNvPicPr>
            <a:picLocks noChangeAspect="1" noChangeArrowheads="1"/>
          </p:cNvPicPr>
          <p:nvPr/>
        </p:nvPicPr>
        <p:blipFill>
          <a:blip r:embed="rId6"/>
          <a:srcRect/>
          <a:stretch>
            <a:fillRect/>
          </a:stretch>
        </p:blipFill>
        <p:spPr bwMode="auto">
          <a:xfrm>
            <a:off x="35496" y="1844824"/>
            <a:ext cx="3745361" cy="2400651"/>
          </a:xfrm>
          <a:prstGeom prst="rect">
            <a:avLst/>
          </a:prstGeom>
          <a:noFill/>
          <a:ln w="9525">
            <a:noFill/>
            <a:miter lim="800000"/>
            <a:headEnd/>
            <a:tailEnd/>
          </a:ln>
        </p:spPr>
      </p:pic>
      <p:sp>
        <p:nvSpPr>
          <p:cNvPr id="2" name="TextBox 1"/>
          <p:cNvSpPr txBox="1"/>
          <p:nvPr/>
        </p:nvSpPr>
        <p:spPr>
          <a:xfrm>
            <a:off x="216024" y="644495"/>
            <a:ext cx="8964488" cy="1200329"/>
          </a:xfrm>
          <a:prstGeom prst="rect">
            <a:avLst/>
          </a:prstGeom>
          <a:noFill/>
        </p:spPr>
        <p:txBody>
          <a:bodyPr wrap="square" rtlCol="0">
            <a:spAutoFit/>
          </a:bodyPr>
          <a:lstStyle/>
          <a:p>
            <a:pPr>
              <a:defRPr/>
            </a:pPr>
            <a:r>
              <a:rPr lang="en-US" dirty="0" smtClean="0">
                <a:solidFill>
                  <a:srgbClr val="000090"/>
                </a:solidFill>
              </a:rPr>
              <a:t>Fixed target experiment, 1</a:t>
            </a:r>
            <a:r>
              <a:rPr lang="en-US" baseline="30000" dirty="0" smtClean="0">
                <a:solidFill>
                  <a:srgbClr val="000090"/>
                </a:solidFill>
              </a:rPr>
              <a:t>st</a:t>
            </a:r>
            <a:r>
              <a:rPr lang="en-US" dirty="0" smtClean="0">
                <a:solidFill>
                  <a:srgbClr val="000090"/>
                </a:solidFill>
              </a:rPr>
              <a:t> stage of the NICA; experiment operates.</a:t>
            </a:r>
          </a:p>
          <a:p>
            <a:pPr>
              <a:defRPr/>
            </a:pPr>
            <a:r>
              <a:rPr lang="en-US" b="1" dirty="0">
                <a:solidFill>
                  <a:srgbClr val="000090"/>
                </a:solidFill>
              </a:rPr>
              <a:t>S</a:t>
            </a:r>
            <a:r>
              <a:rPr lang="en-US" b="1" dirty="0" smtClean="0">
                <a:solidFill>
                  <a:srgbClr val="000090"/>
                </a:solidFill>
              </a:rPr>
              <a:t>cientific </a:t>
            </a:r>
            <a:r>
              <a:rPr lang="en-US" b="1" dirty="0">
                <a:solidFill>
                  <a:srgbClr val="000090"/>
                </a:solidFill>
              </a:rPr>
              <a:t>program</a:t>
            </a:r>
            <a:r>
              <a:rPr lang="en-US" b="1" dirty="0" smtClean="0">
                <a:solidFill>
                  <a:srgbClr val="000090"/>
                </a:solidFill>
              </a:rPr>
              <a:t>: </a:t>
            </a:r>
            <a:r>
              <a:rPr lang="en-US" dirty="0" smtClean="0">
                <a:solidFill>
                  <a:srgbClr val="000090"/>
                </a:solidFill>
              </a:rPr>
              <a:t>study of hyperon </a:t>
            </a:r>
            <a:r>
              <a:rPr lang="en-US" dirty="0">
                <a:solidFill>
                  <a:srgbClr val="000090"/>
                </a:solidFill>
              </a:rPr>
              <a:t>&amp; </a:t>
            </a:r>
            <a:r>
              <a:rPr lang="en-US" dirty="0" err="1">
                <a:solidFill>
                  <a:srgbClr val="000090"/>
                </a:solidFill>
              </a:rPr>
              <a:t>hypernuclei</a:t>
            </a:r>
            <a:r>
              <a:rPr lang="en-US" dirty="0">
                <a:solidFill>
                  <a:srgbClr val="000090"/>
                </a:solidFill>
              </a:rPr>
              <a:t> </a:t>
            </a:r>
            <a:r>
              <a:rPr lang="en-US" dirty="0" smtClean="0">
                <a:solidFill>
                  <a:srgbClr val="000090"/>
                </a:solidFill>
              </a:rPr>
              <a:t>production,  hadron </a:t>
            </a:r>
            <a:r>
              <a:rPr lang="en-US" dirty="0" err="1" smtClean="0">
                <a:solidFill>
                  <a:srgbClr val="000090"/>
                </a:solidFill>
              </a:rPr>
              <a:t>femtoscopy</a:t>
            </a:r>
            <a:r>
              <a:rPr lang="en-US" dirty="0" smtClean="0">
                <a:solidFill>
                  <a:srgbClr val="000090"/>
                </a:solidFill>
              </a:rPr>
              <a:t>, in</a:t>
            </a:r>
            <a:r>
              <a:rPr lang="en-US" dirty="0">
                <a:solidFill>
                  <a:srgbClr val="000090"/>
                </a:solidFill>
              </a:rPr>
              <a:t>-medium effects for strange </a:t>
            </a:r>
            <a:r>
              <a:rPr lang="en-US" dirty="0" smtClean="0">
                <a:solidFill>
                  <a:srgbClr val="000090"/>
                </a:solidFill>
              </a:rPr>
              <a:t>&amp; </a:t>
            </a:r>
            <a:r>
              <a:rPr lang="en-US" dirty="0">
                <a:solidFill>
                  <a:srgbClr val="000090"/>
                </a:solidFill>
              </a:rPr>
              <a:t>vector </a:t>
            </a:r>
            <a:r>
              <a:rPr lang="en-US" dirty="0" smtClean="0">
                <a:solidFill>
                  <a:srgbClr val="000090"/>
                </a:solidFill>
              </a:rPr>
              <a:t>mesons,  </a:t>
            </a:r>
            <a:r>
              <a:rPr lang="en-US" dirty="0">
                <a:solidFill>
                  <a:srgbClr val="000090"/>
                </a:solidFill>
              </a:rPr>
              <a:t>electromagnetic probes (optional) </a:t>
            </a:r>
          </a:p>
          <a:p>
            <a:endParaRPr lang="en-US" dirty="0">
              <a:solidFill>
                <a:srgbClr val="000090"/>
              </a:solidFill>
            </a:endParaRPr>
          </a:p>
        </p:txBody>
      </p:sp>
      <p:pic>
        <p:nvPicPr>
          <p:cNvPr id="19" name="Picture 56" descr="Xi_bmn_best"/>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496" y="4365104"/>
            <a:ext cx="3832351" cy="2376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8700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11760" y="14112"/>
            <a:ext cx="3960440" cy="750592"/>
          </a:xfrm>
        </p:spPr>
        <p:txBody>
          <a:bodyPr/>
          <a:lstStyle/>
          <a:p>
            <a:r>
              <a:rPr lang="en-US" sz="2800" b="1" dirty="0" smtClean="0"/>
              <a:t>MPD</a:t>
            </a:r>
            <a:endParaRPr lang="en-US" sz="2800" b="1" dirty="0"/>
          </a:p>
        </p:txBody>
      </p:sp>
      <p:pic>
        <p:nvPicPr>
          <p:cNvPr id="7" name="Picture 2"/>
          <p:cNvPicPr>
            <a:picLocks noChangeAspect="1" noChangeArrowheads="1"/>
          </p:cNvPicPr>
          <p:nvPr/>
        </p:nvPicPr>
        <p:blipFill>
          <a:blip r:embed="rId2"/>
          <a:srcRect/>
          <a:stretch>
            <a:fillRect/>
          </a:stretch>
        </p:blipFill>
        <p:spPr bwMode="auto">
          <a:xfrm>
            <a:off x="35495" y="908720"/>
            <a:ext cx="5227805" cy="3672408"/>
          </a:xfrm>
          <a:prstGeom prst="rect">
            <a:avLst/>
          </a:prstGeom>
          <a:solidFill>
            <a:schemeClr val="accent1">
              <a:lumMod val="20000"/>
              <a:lumOff val="80000"/>
            </a:schemeClr>
          </a:solidFill>
          <a:ln w="9525">
            <a:noFill/>
            <a:miter lim="800000"/>
            <a:headEnd/>
            <a:tailEnd/>
          </a:ln>
        </p:spPr>
      </p:pic>
      <p:sp>
        <p:nvSpPr>
          <p:cNvPr id="12" name="Text Box 3"/>
          <p:cNvSpPr txBox="1">
            <a:spLocks noChangeArrowheads="1"/>
          </p:cNvSpPr>
          <p:nvPr/>
        </p:nvSpPr>
        <p:spPr bwMode="auto">
          <a:xfrm>
            <a:off x="5590282" y="966928"/>
            <a:ext cx="3446214" cy="332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60">
                <a:solidFill>
                  <a:srgbClr val="000000"/>
                </a:solidFill>
                <a:miter lim="800000"/>
                <a:headEnd/>
                <a:tailEnd/>
              </a14:hiddenLine>
            </a:ext>
          </a:extLst>
        </p:spPr>
        <p:txBody>
          <a:bodyPr wrap="square" lIns="90000" tIns="46800" rIns="90000" bIns="46800">
            <a:spAutoFit/>
          </a:bodyPr>
          <a:lstStyle>
            <a:lvl1pPr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1pPr>
            <a:lvl2pPr marL="37931725" indent="-37474525"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2pPr>
            <a:lvl3pPr marL="11430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Verdana" pitchFamily="34" charset="0"/>
                <a:ea typeface="Verdana" pitchFamily="34" charset="0"/>
                <a:cs typeface="Verdana" pitchFamily="34" charset="0"/>
              </a:defRPr>
            </a:lvl3pPr>
            <a:lvl4pPr marL="16002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4pPr>
            <a:lvl5pPr marL="2057400" indent="-228600" eaLnBrk="0" hangingPunct="0">
              <a:spcBef>
                <a:spcPct val="20000"/>
              </a:spcBef>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5pPr>
            <a:lvl6pPr marL="25146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6pPr>
            <a:lvl7pPr marL="29718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7pPr>
            <a:lvl8pPr marL="34290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8pPr>
            <a:lvl9pPr marL="3886200" indent="-228600" eaLnBrk="0" fontAlgn="base" hangingPunct="0">
              <a:spcBef>
                <a:spcPct val="20000"/>
              </a:spcBef>
              <a:spcAft>
                <a:spcPct val="0"/>
              </a:spcAft>
              <a:buFont typeface="Arial" pitchFamily="34"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Verdana" pitchFamily="34" charset="0"/>
                <a:ea typeface="Verdana" pitchFamily="34" charset="0"/>
                <a:cs typeface="Verdana" pitchFamily="34" charset="0"/>
              </a:defRPr>
            </a:lvl9pPr>
          </a:lstStyle>
          <a:p>
            <a:pPr eaLnBrk="1" fontAlgn="base" hangingPunct="1">
              <a:spcBef>
                <a:spcPct val="0"/>
              </a:spcBef>
              <a:spcAft>
                <a:spcPct val="0"/>
              </a:spcAft>
              <a:buFontTx/>
              <a:buNone/>
            </a:pPr>
            <a:r>
              <a:rPr lang="en-US" altLang="ru-RU" sz="1800" b="1" dirty="0" smtClean="0">
                <a:solidFill>
                  <a:srgbClr val="000090"/>
                </a:solidFill>
                <a:latin typeface="Arial" pitchFamily="34" charset="0"/>
                <a:ea typeface="MS PGothic" pitchFamily="34" charset="-128"/>
                <a:cs typeface="Arial" pitchFamily="34" charset="0"/>
              </a:rPr>
              <a:t>Main parameters:</a:t>
            </a:r>
          </a:p>
          <a:p>
            <a:pPr eaLnBrk="1" fontAlgn="base" hangingPunct="1">
              <a:spcBef>
                <a:spcPct val="0"/>
              </a:spcBef>
              <a:spcAft>
                <a:spcPct val="0"/>
              </a:spcAft>
              <a:buFontTx/>
              <a:buNone/>
            </a:pPr>
            <a:endParaRPr lang="ru-RU"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ct val="0"/>
              </a:spcAft>
              <a:buFontTx/>
              <a:buNone/>
            </a:pPr>
            <a:r>
              <a:rPr lang="en-US" altLang="ru-RU" sz="1800" dirty="0" smtClean="0">
                <a:solidFill>
                  <a:srgbClr val="000090"/>
                </a:solidFill>
                <a:latin typeface="Arial" pitchFamily="34" charset="0"/>
                <a:ea typeface="MS PGothic" pitchFamily="34" charset="-128"/>
                <a:cs typeface="Arial" pitchFamily="34" charset="0"/>
              </a:rPr>
              <a:t>9 m length, 6 m in diameter;</a:t>
            </a:r>
          </a:p>
          <a:p>
            <a:pPr eaLnBrk="1" fontAlgn="base" hangingPunct="1">
              <a:spcBef>
                <a:spcPct val="0"/>
              </a:spcBef>
              <a:spcAft>
                <a:spcPct val="0"/>
              </a:spcAft>
              <a:buFontTx/>
              <a:buNone/>
            </a:pP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ct val="0"/>
              </a:spcAft>
              <a:buFontTx/>
              <a:buNone/>
            </a:pPr>
            <a:r>
              <a:rPr lang="en-US" altLang="ru-RU" sz="1800" dirty="0" smtClean="0">
                <a:solidFill>
                  <a:srgbClr val="000090"/>
                </a:solidFill>
                <a:latin typeface="Arial" pitchFamily="34" charset="0"/>
                <a:ea typeface="MS PGothic" pitchFamily="34" charset="-128"/>
                <a:cs typeface="Arial" pitchFamily="34" charset="0"/>
              </a:rPr>
              <a:t>Magnet: </a:t>
            </a:r>
            <a:r>
              <a:rPr lang="en-US" altLang="ru-RU" sz="1800" i="1" dirty="0" smtClean="0">
                <a:solidFill>
                  <a:srgbClr val="000090"/>
                </a:solidFill>
                <a:latin typeface="Arial" pitchFamily="34" charset="0"/>
                <a:ea typeface="MS PGothic" pitchFamily="34" charset="-128"/>
                <a:cs typeface="Arial" pitchFamily="34" charset="0"/>
              </a:rPr>
              <a:t>0.66 T, SC solenoid;</a:t>
            </a:r>
          </a:p>
          <a:p>
            <a:pPr eaLnBrk="1" fontAlgn="base" hangingPunct="1">
              <a:spcBef>
                <a:spcPct val="0"/>
              </a:spcBef>
              <a:spcAft>
                <a:spcPct val="0"/>
              </a:spcAft>
              <a:buFontTx/>
              <a:buNone/>
            </a:pP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smtClean="0">
                <a:solidFill>
                  <a:srgbClr val="000090"/>
                </a:solidFill>
                <a:latin typeface="Arial" pitchFamily="34" charset="0"/>
                <a:ea typeface="MS PGothic" pitchFamily="34" charset="-128"/>
                <a:cs typeface="Arial" pitchFamily="34" charset="0"/>
              </a:rPr>
              <a:t>Tracking: </a:t>
            </a:r>
            <a:r>
              <a:rPr lang="en-US" altLang="ru-RU" sz="1800" i="1" dirty="0" smtClean="0">
                <a:solidFill>
                  <a:srgbClr val="000090"/>
                </a:solidFill>
                <a:latin typeface="Arial" pitchFamily="34" charset="0"/>
                <a:ea typeface="MS PGothic" pitchFamily="34" charset="-128"/>
                <a:cs typeface="Arial" pitchFamily="34" charset="0"/>
              </a:rPr>
              <a:t>TPC,  IT, ECT;</a:t>
            </a:r>
            <a:endParaRPr lang="en-US" altLang="ru-RU" sz="1800" dirty="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err="1" smtClean="0">
                <a:solidFill>
                  <a:srgbClr val="000090"/>
                </a:solidFill>
                <a:latin typeface="Arial" pitchFamily="34" charset="0"/>
                <a:ea typeface="MS PGothic" pitchFamily="34" charset="-128"/>
                <a:cs typeface="Arial" pitchFamily="34" charset="0"/>
              </a:rPr>
              <a:t>ParticleID</a:t>
            </a:r>
            <a:r>
              <a:rPr lang="en-US" altLang="ru-RU" sz="1800" dirty="0" smtClean="0">
                <a:solidFill>
                  <a:srgbClr val="000090"/>
                </a:solidFill>
                <a:latin typeface="Arial" pitchFamily="34" charset="0"/>
                <a:ea typeface="MS PGothic" pitchFamily="34" charset="-128"/>
                <a:cs typeface="Arial" pitchFamily="34" charset="0"/>
              </a:rPr>
              <a:t>: </a:t>
            </a:r>
            <a:r>
              <a:rPr lang="en-US" altLang="ru-RU" sz="1800" i="1" dirty="0" smtClean="0">
                <a:solidFill>
                  <a:srgbClr val="000090"/>
                </a:solidFill>
                <a:latin typeface="Arial" pitchFamily="34" charset="0"/>
                <a:ea typeface="MS PGothic" pitchFamily="34" charset="-128"/>
                <a:cs typeface="Arial" pitchFamily="34" charset="0"/>
              </a:rPr>
              <a:t>TOF, ECAL, TPC;</a:t>
            </a: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smtClean="0">
                <a:solidFill>
                  <a:srgbClr val="000090"/>
                </a:solidFill>
                <a:latin typeface="Arial" pitchFamily="34" charset="0"/>
                <a:ea typeface="MS PGothic" pitchFamily="34" charset="-128"/>
                <a:cs typeface="Arial" pitchFamily="34" charset="0"/>
              </a:rPr>
              <a:t>T0, Triggering: </a:t>
            </a:r>
            <a:r>
              <a:rPr lang="en-US" altLang="ru-RU" sz="1800" i="1" dirty="0" smtClean="0">
                <a:solidFill>
                  <a:srgbClr val="000090"/>
                </a:solidFill>
                <a:latin typeface="Arial" pitchFamily="34" charset="0"/>
                <a:ea typeface="MS PGothic" pitchFamily="34" charset="-128"/>
                <a:cs typeface="Arial" pitchFamily="34" charset="0"/>
              </a:rPr>
              <a:t>FFD;</a:t>
            </a:r>
            <a:endParaRPr lang="en-US" altLang="ru-RU" sz="1800" dirty="0" smtClean="0">
              <a:solidFill>
                <a:srgbClr val="000090"/>
              </a:solidFill>
              <a:latin typeface="Arial" pitchFamily="34" charset="0"/>
              <a:ea typeface="MS PGothic" pitchFamily="34" charset="-128"/>
              <a:cs typeface="Arial" pitchFamily="34" charset="0"/>
            </a:endParaRPr>
          </a:p>
          <a:p>
            <a:pPr eaLnBrk="1" fontAlgn="base" hangingPunct="1">
              <a:spcBef>
                <a:spcPct val="0"/>
              </a:spcBef>
              <a:spcAft>
                <a:spcPts val="1200"/>
              </a:spcAft>
              <a:buFontTx/>
              <a:buNone/>
            </a:pPr>
            <a:r>
              <a:rPr lang="en-US" altLang="ru-RU" sz="1800" dirty="0" smtClean="0">
                <a:solidFill>
                  <a:srgbClr val="000090"/>
                </a:solidFill>
                <a:latin typeface="Arial" pitchFamily="34" charset="0"/>
                <a:ea typeface="MS PGothic" pitchFamily="34" charset="-128"/>
                <a:cs typeface="Arial" pitchFamily="34" charset="0"/>
              </a:rPr>
              <a:t>Centrality, Event plane:  ZDC</a:t>
            </a:r>
          </a:p>
        </p:txBody>
      </p:sp>
      <p:sp>
        <p:nvSpPr>
          <p:cNvPr id="13" name="TextBox 12"/>
          <p:cNvSpPr txBox="1"/>
          <p:nvPr/>
        </p:nvSpPr>
        <p:spPr>
          <a:xfrm>
            <a:off x="251520" y="4751273"/>
            <a:ext cx="8740420" cy="2062103"/>
          </a:xfrm>
          <a:prstGeom prst="rect">
            <a:avLst/>
          </a:prstGeom>
          <a:noFill/>
        </p:spPr>
        <p:txBody>
          <a:bodyPr wrap="square" rtlCol="0">
            <a:spAutoFit/>
          </a:bodyPr>
          <a:lstStyle/>
          <a:p>
            <a:pPr fontAlgn="base">
              <a:spcBef>
                <a:spcPct val="0"/>
              </a:spcBef>
              <a:spcAft>
                <a:spcPct val="0"/>
              </a:spcAft>
            </a:pPr>
            <a:r>
              <a:rPr lang="en-US" b="1" i="1" dirty="0">
                <a:solidFill>
                  <a:srgbClr val="000090"/>
                </a:solidFill>
                <a:latin typeface="Arial" pitchFamily="34" charset="0"/>
                <a:ea typeface="Times New Roman"/>
                <a:cs typeface="Arial" panose="020B0604020202020204" pitchFamily="34" charset="0"/>
              </a:rPr>
              <a:t> </a:t>
            </a:r>
            <a:r>
              <a:rPr lang="en-US" b="1" i="1" dirty="0" smtClean="0">
                <a:solidFill>
                  <a:srgbClr val="000090"/>
                </a:solidFill>
                <a:latin typeface="Arial" pitchFamily="34" charset="0"/>
                <a:ea typeface="Times New Roman"/>
                <a:cs typeface="Arial" panose="020B0604020202020204" pitchFamily="34" charset="0"/>
              </a:rPr>
              <a:t>         </a:t>
            </a:r>
            <a:r>
              <a:rPr lang="en-US" sz="2000" b="1" dirty="0" smtClean="0">
                <a:solidFill>
                  <a:srgbClr val="000090"/>
                </a:solidFill>
                <a:latin typeface="Arial" pitchFamily="34" charset="0"/>
                <a:ea typeface="Times New Roman"/>
                <a:cs typeface="Arial" panose="020B0604020202020204" pitchFamily="34" charset="0"/>
              </a:rPr>
              <a:t>MPD </a:t>
            </a:r>
            <a:r>
              <a:rPr lang="en-US" sz="2000" b="1" dirty="0">
                <a:solidFill>
                  <a:srgbClr val="000090"/>
                </a:solidFill>
                <a:latin typeface="Arial" pitchFamily="34" charset="0"/>
                <a:ea typeface="Times New Roman"/>
                <a:cs typeface="Arial" panose="020B0604020202020204" pitchFamily="34" charset="0"/>
              </a:rPr>
              <a:t>first </a:t>
            </a:r>
            <a:r>
              <a:rPr lang="en-US" sz="2000" b="1" dirty="0" smtClean="0">
                <a:solidFill>
                  <a:srgbClr val="000090"/>
                </a:solidFill>
                <a:latin typeface="Arial" pitchFamily="34" charset="0"/>
                <a:ea typeface="Times New Roman"/>
                <a:cs typeface="Arial" panose="020B0604020202020204" pitchFamily="34" charset="0"/>
              </a:rPr>
              <a:t>stage program:</a:t>
            </a:r>
          </a:p>
          <a:p>
            <a:pPr fontAlgn="base">
              <a:spcBef>
                <a:spcPct val="0"/>
              </a:spcBef>
              <a:spcAft>
                <a:spcPct val="0"/>
              </a:spcAft>
            </a:pPr>
            <a:r>
              <a:rPr lang="en-US" dirty="0" smtClean="0">
                <a:solidFill>
                  <a:srgbClr val="000090"/>
                </a:solidFill>
                <a:latin typeface="Arial" pitchFamily="34" charset="0"/>
                <a:ea typeface="Times New Roman"/>
                <a:cs typeface="Arial" panose="020B0604020202020204" pitchFamily="34" charset="0"/>
              </a:rPr>
              <a:t> </a:t>
            </a:r>
          </a:p>
          <a:p>
            <a:pPr fontAlgn="base">
              <a:spcBef>
                <a:spcPct val="0"/>
              </a:spcBef>
              <a:spcAft>
                <a:spcPct val="0"/>
              </a:spcAft>
            </a:pPr>
            <a:r>
              <a:rPr lang="en-US" dirty="0">
                <a:solidFill>
                  <a:srgbClr val="000090"/>
                </a:solidFill>
                <a:latin typeface="Arial" pitchFamily="34" charset="0"/>
                <a:ea typeface="Times New Roman"/>
                <a:cs typeface="Arial" panose="020B0604020202020204" pitchFamily="34" charset="0"/>
              </a:rPr>
              <a:t> </a:t>
            </a:r>
            <a:r>
              <a:rPr lang="en-US" dirty="0" smtClean="0">
                <a:solidFill>
                  <a:srgbClr val="000090"/>
                </a:solidFill>
                <a:latin typeface="Arial" pitchFamily="34" charset="0"/>
                <a:ea typeface="Times New Roman"/>
                <a:cs typeface="Arial" panose="020B0604020202020204" pitchFamily="34" charset="0"/>
              </a:rPr>
              <a:t>          -  search </a:t>
            </a:r>
            <a:r>
              <a:rPr lang="en-US" dirty="0">
                <a:solidFill>
                  <a:srgbClr val="000090"/>
                </a:solidFill>
                <a:latin typeface="Arial" pitchFamily="34" charset="0"/>
                <a:ea typeface="Times New Roman"/>
                <a:cs typeface="Arial" panose="020B0604020202020204" pitchFamily="34" charset="0"/>
              </a:rPr>
              <a:t>for phase transitions (observables – particle yields and spectra) </a:t>
            </a:r>
            <a:r>
              <a:rPr lang="en-US" dirty="0" smtClean="0">
                <a:solidFill>
                  <a:srgbClr val="000090"/>
                </a:solidFill>
                <a:latin typeface="Arial" pitchFamily="34" charset="0"/>
                <a:ea typeface="Times New Roman"/>
                <a:cs typeface="Arial" panose="020B0604020202020204" pitchFamily="34" charset="0"/>
              </a:rPr>
              <a:t>	including partial </a:t>
            </a:r>
            <a:r>
              <a:rPr lang="en-US" dirty="0">
                <a:solidFill>
                  <a:srgbClr val="000090"/>
                </a:solidFill>
                <a:latin typeface="Arial" pitchFamily="34" charset="0"/>
                <a:ea typeface="Times New Roman"/>
                <a:cs typeface="Arial" panose="020B0604020202020204" pitchFamily="34" charset="0"/>
              </a:rPr>
              <a:t>restoration of chiral symmetry (observables – yields of </a:t>
            </a:r>
            <a:r>
              <a:rPr lang="en-US" dirty="0" smtClean="0">
                <a:solidFill>
                  <a:srgbClr val="000090"/>
                </a:solidFill>
                <a:latin typeface="Arial" pitchFamily="34" charset="0"/>
                <a:ea typeface="Times New Roman"/>
                <a:cs typeface="Arial" panose="020B0604020202020204" pitchFamily="34" charset="0"/>
              </a:rPr>
              <a:t>di-	leptons</a:t>
            </a:r>
            <a:r>
              <a:rPr lang="en-US" dirty="0">
                <a:solidFill>
                  <a:srgbClr val="000090"/>
                </a:solidFill>
                <a:latin typeface="Arial" pitchFamily="34" charset="0"/>
                <a:ea typeface="Times New Roman"/>
                <a:cs typeface="Arial" panose="020B0604020202020204" pitchFamily="34" charset="0"/>
              </a:rPr>
              <a:t>); </a:t>
            </a:r>
            <a:endParaRPr lang="en-US" dirty="0" smtClean="0">
              <a:solidFill>
                <a:srgbClr val="000090"/>
              </a:solidFill>
              <a:latin typeface="Arial" pitchFamily="34" charset="0"/>
              <a:ea typeface="Times New Roman"/>
              <a:cs typeface="Arial" panose="020B0604020202020204" pitchFamily="34" charset="0"/>
            </a:endParaRPr>
          </a:p>
          <a:p>
            <a:pPr fontAlgn="base">
              <a:spcBef>
                <a:spcPct val="0"/>
              </a:spcBef>
              <a:spcAft>
                <a:spcPct val="0"/>
              </a:spcAft>
            </a:pPr>
            <a:r>
              <a:rPr lang="en-US" dirty="0" smtClean="0">
                <a:solidFill>
                  <a:srgbClr val="000090"/>
                </a:solidFill>
                <a:latin typeface="Arial" pitchFamily="34" charset="0"/>
                <a:ea typeface="Times New Roman"/>
                <a:cs typeface="Arial" panose="020B0604020202020204" pitchFamily="34" charset="0"/>
              </a:rPr>
              <a:t>           -  search </a:t>
            </a:r>
            <a:r>
              <a:rPr lang="en-US" dirty="0">
                <a:solidFill>
                  <a:srgbClr val="000090"/>
                </a:solidFill>
                <a:latin typeface="Arial" pitchFamily="34" charset="0"/>
                <a:ea typeface="Times New Roman"/>
                <a:cs typeface="Arial" panose="020B0604020202020204" pitchFamily="34" charset="0"/>
              </a:rPr>
              <a:t>for </a:t>
            </a:r>
            <a:r>
              <a:rPr lang="en-US" dirty="0" smtClean="0">
                <a:solidFill>
                  <a:srgbClr val="000090"/>
                </a:solidFill>
                <a:latin typeface="Arial" pitchFamily="34" charset="0"/>
                <a:ea typeface="Times New Roman"/>
                <a:cs typeface="Arial" panose="020B0604020202020204" pitchFamily="34" charset="0"/>
              </a:rPr>
              <a:t>the </a:t>
            </a:r>
            <a:r>
              <a:rPr lang="en-US" dirty="0">
                <a:solidFill>
                  <a:srgbClr val="000090"/>
                </a:solidFill>
                <a:latin typeface="Arial" pitchFamily="34" charset="0"/>
                <a:ea typeface="Times New Roman"/>
                <a:cs typeface="Arial" panose="020B0604020202020204" pitchFamily="34" charset="0"/>
              </a:rPr>
              <a:t>critical end-point (observables – event by event fluctuations, </a:t>
            </a:r>
            <a:r>
              <a:rPr lang="en-US" dirty="0" smtClean="0">
                <a:solidFill>
                  <a:srgbClr val="000090"/>
                </a:solidFill>
                <a:latin typeface="Arial" pitchFamily="34" charset="0"/>
                <a:ea typeface="Times New Roman"/>
                <a:cs typeface="Arial" panose="020B0604020202020204" pitchFamily="34" charset="0"/>
              </a:rPr>
              <a:t>	particle </a:t>
            </a:r>
            <a:r>
              <a:rPr lang="en-US" dirty="0">
                <a:solidFill>
                  <a:srgbClr val="000090"/>
                </a:solidFill>
                <a:latin typeface="Arial" pitchFamily="34" charset="0"/>
                <a:ea typeface="Times New Roman"/>
                <a:cs typeface="Arial" panose="020B0604020202020204" pitchFamily="34" charset="0"/>
              </a:rPr>
              <a:t>correlations) </a:t>
            </a:r>
            <a:r>
              <a:rPr lang="en-US" dirty="0" smtClean="0">
                <a:solidFill>
                  <a:srgbClr val="000090"/>
                </a:solidFill>
                <a:latin typeface="Arial" pitchFamily="34" charset="0"/>
                <a:ea typeface="Verdana" pitchFamily="34" charset="0"/>
                <a:cs typeface="Arial" panose="020B0604020202020204" pitchFamily="34" charset="0"/>
              </a:rPr>
              <a:t>   </a:t>
            </a:r>
            <a:endParaRPr lang="ru-RU" dirty="0" smtClean="0">
              <a:solidFill>
                <a:srgbClr val="000090"/>
              </a:solidFill>
              <a:latin typeface="Arial" pitchFamily="34" charset="0"/>
              <a:ea typeface="Verdana" pitchFamily="34" charset="0"/>
              <a:cs typeface="Arial" panose="020B0604020202020204" pitchFamily="34" charset="0"/>
            </a:endParaRPr>
          </a:p>
        </p:txBody>
      </p:sp>
    </p:spTree>
    <p:extLst>
      <p:ext uri="{BB962C8B-B14F-4D97-AF65-F5344CB8AC3E}">
        <p14:creationId xmlns:p14="http://schemas.microsoft.com/office/powerpoint/2010/main" val="136803289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1834560" y="44624"/>
            <a:ext cx="4825672" cy="492362"/>
          </a:xfrm>
          <a:noFill/>
          <a:ln>
            <a:noFill/>
          </a:ln>
          <a:extLst/>
        </p:spPr>
        <p:txBody>
          <a:bodyPr>
            <a:normAutofit/>
          </a:bodyPr>
          <a:lstStyle/>
          <a:p>
            <a:pPr eaLnBrk="1" hangingPunct="1">
              <a:defRPr/>
            </a:pPr>
            <a:r>
              <a:rPr lang="en-US" sz="2800" b="1" dirty="0" smtClean="0">
                <a:solidFill>
                  <a:srgbClr val="000090"/>
                </a:solidFill>
                <a:effectLst>
                  <a:glow>
                    <a:schemeClr val="accent1">
                      <a:alpha val="40000"/>
                    </a:schemeClr>
                  </a:glow>
                  <a:reflection endPos="0" dist="50800" dir="5400000" sy="-100000" algn="bl" rotWithShape="0"/>
                </a:effectLst>
                <a:latin typeface="Arial"/>
                <a:ea typeface="+mj-ea"/>
                <a:cs typeface="Arial"/>
              </a:rPr>
              <a:t>MPD TPC workshop</a:t>
            </a:r>
            <a:endParaRPr lang="ru-RU" sz="2800" dirty="0">
              <a:solidFill>
                <a:srgbClr val="000090"/>
              </a:solidFill>
              <a:effectLst>
                <a:glow>
                  <a:schemeClr val="accent1">
                    <a:alpha val="40000"/>
                  </a:schemeClr>
                </a:glow>
                <a:reflection endPos="0" dist="50800" dir="5400000" sy="-100000" algn="bl" rotWithShape="0"/>
              </a:effectLst>
              <a:latin typeface="Arial"/>
              <a:ea typeface="+mj-ea"/>
              <a:cs typeface="Arial"/>
            </a:endParaRPr>
          </a:p>
        </p:txBody>
      </p:sp>
      <p:sp>
        <p:nvSpPr>
          <p:cNvPr id="102402" name="Slide Number Placeholder 4"/>
          <p:cNvSpPr>
            <a:spLocks noGrp="1"/>
          </p:cNvSpPr>
          <p:nvPr>
            <p:ph type="sldNum" sz="quarter" idx="4294967295"/>
          </p:nvPr>
        </p:nvSpPr>
        <p:spPr>
          <a:xfrm>
            <a:off x="6553200" y="62833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30DD79-28F6-1343-9424-3DE7FA4FFDCA}" type="slidenum">
              <a:rPr lang="en-GB" sz="1200">
                <a:solidFill>
                  <a:srgbClr val="000000"/>
                </a:solidFill>
                <a:latin typeface="Verdana" charset="0"/>
                <a:cs typeface="Verdana" charset="0"/>
              </a:rPr>
              <a:pPr eaLnBrk="1" hangingPunct="1"/>
              <a:t>8</a:t>
            </a:fld>
            <a:endParaRPr lang="en-GB" sz="1200">
              <a:solidFill>
                <a:srgbClr val="000000"/>
              </a:solidFill>
              <a:latin typeface="Verdana" charset="0"/>
              <a:cs typeface="Verdana" charset="0"/>
            </a:endParaRPr>
          </a:p>
        </p:txBody>
      </p:sp>
      <p:sp>
        <p:nvSpPr>
          <p:cNvPr id="102414" name="TextBox 9"/>
          <p:cNvSpPr txBox="1">
            <a:spLocks noChangeArrowheads="1"/>
          </p:cNvSpPr>
          <p:nvPr/>
        </p:nvSpPr>
        <p:spPr bwMode="auto">
          <a:xfrm>
            <a:off x="395536" y="611396"/>
            <a:ext cx="8276424" cy="369332"/>
          </a:xfrm>
          <a:prstGeom prst="rect">
            <a:avLst/>
          </a:prstGeom>
          <a:no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smtClean="0">
                <a:solidFill>
                  <a:srgbClr val="000090"/>
                </a:solidFill>
              </a:rPr>
              <a:t>Main tracking &amp; PID detector; </a:t>
            </a:r>
            <a:r>
              <a:rPr lang="en-US" sz="1800" dirty="0">
                <a:solidFill>
                  <a:srgbClr val="000090"/>
                </a:solidFill>
              </a:rPr>
              <a:t>w</a:t>
            </a:r>
            <a:r>
              <a:rPr lang="en-US" sz="1800" dirty="0" smtClean="0">
                <a:solidFill>
                  <a:srgbClr val="000090"/>
                </a:solidFill>
              </a:rPr>
              <a:t>orks </a:t>
            </a:r>
            <a:r>
              <a:rPr lang="en-US" sz="1800" dirty="0">
                <a:solidFill>
                  <a:srgbClr val="000090"/>
                </a:solidFill>
              </a:rPr>
              <a:t>are going in accordance with the schedule</a:t>
            </a:r>
            <a:endParaRPr lang="en-US" sz="1800" dirty="0"/>
          </a:p>
        </p:txBody>
      </p:sp>
      <p:pic>
        <p:nvPicPr>
          <p:cNvPr id="60" name="Рисунок 11" descr="small rack.jp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41778" y="3969464"/>
            <a:ext cx="2110863" cy="281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Рисунок 9" descr="2016-05-16_0225.jp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104049" y="3992232"/>
            <a:ext cx="2116170" cy="282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p:cNvSpPr txBox="1"/>
          <p:nvPr/>
        </p:nvSpPr>
        <p:spPr>
          <a:xfrm>
            <a:off x="152275" y="6413266"/>
            <a:ext cx="4537769" cy="400110"/>
          </a:xfrm>
          <a:prstGeom prst="rect">
            <a:avLst/>
          </a:prstGeom>
          <a:solidFill>
            <a:srgbClr val="C6D9F1"/>
          </a:solidFill>
        </p:spPr>
        <p:txBody>
          <a:bodyPr wrap="none">
            <a:spAutoFit/>
          </a:bodyPr>
          <a:lstStyle/>
          <a:p>
            <a:pPr algn="ctr" eaLnBrk="1" hangingPunct="1"/>
            <a:r>
              <a:rPr lang="en-US" sz="2000" i="1" dirty="0" smtClean="0">
                <a:solidFill>
                  <a:srgbClr val="0000CC"/>
                </a:solidFill>
              </a:rPr>
              <a:t>gas system: delivery to JINR in I 2017</a:t>
            </a:r>
            <a:endParaRPr lang="ru-RU" sz="2000" i="1" kern="1200" dirty="0">
              <a:solidFill>
                <a:srgbClr val="FF0000"/>
              </a:solidFill>
            </a:endParaRPr>
          </a:p>
        </p:txBody>
      </p:sp>
      <p:pic>
        <p:nvPicPr>
          <p:cNvPr id="63" name="Содержимое 4" descr="14.9.16_1.jp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724275" y="3975372"/>
            <a:ext cx="4240213" cy="2828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4" name="TextBox 63"/>
          <p:cNvSpPr txBox="1"/>
          <p:nvPr/>
        </p:nvSpPr>
        <p:spPr>
          <a:xfrm>
            <a:off x="5604996" y="6413266"/>
            <a:ext cx="3326500" cy="400110"/>
          </a:xfrm>
          <a:prstGeom prst="rect">
            <a:avLst/>
          </a:prstGeom>
          <a:solidFill>
            <a:srgbClr val="BBE0E3"/>
          </a:solidFill>
        </p:spPr>
        <p:txBody>
          <a:bodyPr wrap="none">
            <a:spAutoFit/>
          </a:bodyPr>
          <a:lstStyle/>
          <a:p>
            <a:pPr algn="ctr">
              <a:defRPr/>
            </a:pPr>
            <a:r>
              <a:rPr lang="en-US" sz="2000" i="1" dirty="0" err="1" smtClean="0">
                <a:solidFill>
                  <a:srgbClr val="0000CC"/>
                </a:solidFill>
                <a:latin typeface="+mn-lt"/>
                <a:ea typeface="+mn-ea"/>
                <a:cs typeface="Times New Roman" pitchFamily="18" charset="0"/>
              </a:rPr>
              <a:t>RoC</a:t>
            </a:r>
            <a:r>
              <a:rPr lang="en-US" sz="2000" i="1" dirty="0" smtClean="0">
                <a:solidFill>
                  <a:srgbClr val="0000CC"/>
                </a:solidFill>
                <a:latin typeface="+mn-lt"/>
                <a:ea typeface="+mn-ea"/>
                <a:cs typeface="Times New Roman" pitchFamily="18" charset="0"/>
              </a:rPr>
              <a:t> chambers preparation</a:t>
            </a:r>
            <a:endParaRPr lang="ru-RU" sz="2000" i="1" dirty="0">
              <a:latin typeface="+mn-lt"/>
              <a:ea typeface="+mn-ea"/>
              <a:cs typeface="Times New Roman" pitchFamily="18" charset="0"/>
            </a:endParaRPr>
          </a:p>
        </p:txBody>
      </p:sp>
      <p:pic>
        <p:nvPicPr>
          <p:cNvPr id="18" name="Рисунок 20"/>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04395" y="1352808"/>
            <a:ext cx="3024336" cy="258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6164435" y="1033572"/>
            <a:ext cx="2160240" cy="523220"/>
          </a:xfrm>
          <a:prstGeom prst="rect">
            <a:avLst/>
          </a:prstGeom>
          <a:noFill/>
        </p:spPr>
        <p:txBody>
          <a:bodyPr wrap="square">
            <a:spAutoFit/>
          </a:bodyPr>
          <a:lstStyle/>
          <a:p>
            <a:pPr algn="ctr" eaLnBrk="1" hangingPunct="1"/>
            <a:r>
              <a:rPr lang="en-US" sz="1400" kern="1200" dirty="0">
                <a:solidFill>
                  <a:srgbClr val="000090"/>
                </a:solidFill>
              </a:rPr>
              <a:t>TPC </a:t>
            </a:r>
            <a:r>
              <a:rPr lang="en-US" sz="1400" kern="1200" dirty="0" smtClean="0">
                <a:solidFill>
                  <a:srgbClr val="000090"/>
                </a:solidFill>
              </a:rPr>
              <a:t>deformation:</a:t>
            </a:r>
            <a:r>
              <a:rPr lang="en-US" sz="1400" dirty="0">
                <a:solidFill>
                  <a:srgbClr val="000090"/>
                </a:solidFill>
              </a:rPr>
              <a:t> </a:t>
            </a:r>
            <a:endParaRPr lang="en-US" sz="1400" dirty="0" smtClean="0">
              <a:solidFill>
                <a:srgbClr val="000090"/>
              </a:solidFill>
            </a:endParaRPr>
          </a:p>
          <a:p>
            <a:pPr algn="r" eaLnBrk="1" hangingPunct="1"/>
            <a:r>
              <a:rPr lang="en-US" sz="1400" dirty="0" smtClean="0">
                <a:solidFill>
                  <a:srgbClr val="000090"/>
                </a:solidFill>
              </a:rPr>
              <a:t>m</a:t>
            </a:r>
            <a:r>
              <a:rPr lang="en-US" sz="1400" kern="1200" dirty="0" smtClean="0">
                <a:solidFill>
                  <a:srgbClr val="000090"/>
                </a:solidFill>
              </a:rPr>
              <a:t>ax </a:t>
            </a:r>
            <a:r>
              <a:rPr lang="en-US" sz="1400" kern="1200" dirty="0">
                <a:solidFill>
                  <a:srgbClr val="000090"/>
                </a:solidFill>
              </a:rPr>
              <a:t>= </a:t>
            </a:r>
            <a:r>
              <a:rPr lang="en-US" sz="1400" kern="1200" dirty="0">
                <a:solidFill>
                  <a:srgbClr val="FF0000"/>
                </a:solidFill>
              </a:rPr>
              <a:t>32 µm</a:t>
            </a:r>
            <a:endParaRPr lang="ru-RU" sz="1400" kern="1200" dirty="0">
              <a:solidFill>
                <a:srgbClr val="FF0000"/>
              </a:solidFill>
            </a:endParaRPr>
          </a:p>
        </p:txBody>
      </p:sp>
      <p:grpSp>
        <p:nvGrpSpPr>
          <p:cNvPr id="20" name="Группа 46"/>
          <p:cNvGrpSpPr>
            <a:grpSpLocks/>
          </p:cNvGrpSpPr>
          <p:nvPr/>
        </p:nvGrpSpPr>
        <p:grpSpPr bwMode="auto">
          <a:xfrm>
            <a:off x="259779" y="1124744"/>
            <a:ext cx="4824536" cy="2664296"/>
            <a:chOff x="5959014" y="10765179"/>
            <a:chExt cx="10949314" cy="8907817"/>
          </a:xfrm>
        </p:grpSpPr>
        <p:grpSp>
          <p:nvGrpSpPr>
            <p:cNvPr id="21" name="Группа 47"/>
            <p:cNvGrpSpPr>
              <a:grpSpLocks/>
            </p:cNvGrpSpPr>
            <p:nvPr/>
          </p:nvGrpSpPr>
          <p:grpSpPr bwMode="auto">
            <a:xfrm>
              <a:off x="5959014" y="10765179"/>
              <a:ext cx="10949314" cy="8907817"/>
              <a:chOff x="5859979" y="10983622"/>
              <a:chExt cx="10949314" cy="8907817"/>
            </a:xfrm>
          </p:grpSpPr>
          <p:sp>
            <p:nvSpPr>
              <p:cNvPr id="29" name="TextBox 57"/>
              <p:cNvSpPr txBox="1">
                <a:spLocks noChangeArrowheads="1"/>
              </p:cNvSpPr>
              <p:nvPr/>
            </p:nvSpPr>
            <p:spPr bwMode="auto">
              <a:xfrm>
                <a:off x="5934683" y="11118551"/>
                <a:ext cx="4864347" cy="12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ru-RU" sz="1600" dirty="0">
                    <a:solidFill>
                      <a:srgbClr val="000090"/>
                    </a:solidFill>
                    <a:cs typeface="Arial" pitchFamily="34" charset="0"/>
                  </a:rPr>
                  <a:t>Sketch of TPC </a:t>
                </a:r>
                <a:endParaRPr lang="ru-RU" altLang="ru-RU" sz="1600" dirty="0">
                  <a:solidFill>
                    <a:srgbClr val="000090"/>
                  </a:solidFill>
                  <a:cs typeface="Arial" pitchFamily="34" charset="0"/>
                </a:endParaRPr>
              </a:p>
            </p:txBody>
          </p:sp>
          <p:grpSp>
            <p:nvGrpSpPr>
              <p:cNvPr id="30" name="Группа 59"/>
              <p:cNvGrpSpPr>
                <a:grpSpLocks/>
              </p:cNvGrpSpPr>
              <p:nvPr/>
            </p:nvGrpSpPr>
            <p:grpSpPr bwMode="auto">
              <a:xfrm>
                <a:off x="5859979" y="10983622"/>
                <a:ext cx="10949314" cy="8907817"/>
                <a:chOff x="5859979" y="10983622"/>
                <a:chExt cx="10949314" cy="8907817"/>
              </a:xfrm>
            </p:grpSpPr>
            <p:grpSp>
              <p:nvGrpSpPr>
                <p:cNvPr id="31" name="Группа 61"/>
                <p:cNvGrpSpPr>
                  <a:grpSpLocks/>
                </p:cNvGrpSpPr>
                <p:nvPr/>
              </p:nvGrpSpPr>
              <p:grpSpPr bwMode="auto">
                <a:xfrm>
                  <a:off x="5859979" y="11607146"/>
                  <a:ext cx="10949314" cy="8284293"/>
                  <a:chOff x="5984559" y="11364125"/>
                  <a:chExt cx="10949314" cy="7321915"/>
                </a:xfrm>
              </p:grpSpPr>
              <p:grpSp>
                <p:nvGrpSpPr>
                  <p:cNvPr id="35" name="Группа 13"/>
                  <p:cNvGrpSpPr>
                    <a:grpSpLocks/>
                  </p:cNvGrpSpPr>
                  <p:nvPr/>
                </p:nvGrpSpPr>
                <p:grpSpPr bwMode="auto">
                  <a:xfrm>
                    <a:off x="6336513" y="11364125"/>
                    <a:ext cx="10281985" cy="7321915"/>
                    <a:chOff x="746712" y="896341"/>
                    <a:chExt cx="8139015" cy="5866087"/>
                  </a:xfrm>
                </p:grpSpPr>
                <p:pic>
                  <p:nvPicPr>
                    <p:cNvPr id="45" name="Рисунок 2"/>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871451" y="1606113"/>
                      <a:ext cx="7416824" cy="515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Прямоугольник 94"/>
                    <p:cNvSpPr/>
                    <p:nvPr/>
                  </p:nvSpPr>
                  <p:spPr>
                    <a:xfrm rot="315920">
                      <a:off x="4529532" y="3983495"/>
                      <a:ext cx="3542560" cy="93131"/>
                    </a:xfrm>
                    <a:prstGeom prst="rect">
                      <a:avLst/>
                    </a:prstGeom>
                    <a:gradFill flip="none" rotWithShape="1">
                      <a:gsLst>
                        <a:gs pos="0">
                          <a:srgbClr val="FFFF00"/>
                        </a:gs>
                        <a:gs pos="12000">
                          <a:srgbClr val="F3A635"/>
                        </a:gs>
                        <a:gs pos="100000">
                          <a:schemeClr val="accent6">
                            <a:lumMod val="75000"/>
                          </a:schemeClr>
                        </a:gs>
                      </a:gsLst>
                      <a:lin ang="0" scaled="1"/>
                      <a:tileRect/>
                    </a:gradFill>
                    <a:ln>
                      <a:no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7" name="Прямоугольник 95"/>
                    <p:cNvSpPr/>
                    <p:nvPr/>
                  </p:nvSpPr>
                  <p:spPr>
                    <a:xfrm rot="365047">
                      <a:off x="1424040" y="3631663"/>
                      <a:ext cx="3021144" cy="106928"/>
                    </a:xfrm>
                    <a:prstGeom prst="rect">
                      <a:avLst/>
                    </a:prstGeom>
                    <a:gradFill flip="none" rotWithShape="1">
                      <a:gsLst>
                        <a:gs pos="0">
                          <a:schemeClr val="accent6">
                            <a:lumMod val="75000"/>
                          </a:schemeClr>
                        </a:gs>
                        <a:gs pos="53000">
                          <a:srgbClr val="F3A635"/>
                        </a:gs>
                        <a:gs pos="100000">
                          <a:srgbClr val="FFFF00"/>
                        </a:gs>
                      </a:gsLst>
                      <a:lin ang="0" scaled="1"/>
                      <a:tileRect/>
                    </a:gradFill>
                    <a:ln>
                      <a:noFill/>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48" name="Прямая со стрелкой 96"/>
                    <p:cNvCxnSpPr/>
                    <p:nvPr/>
                  </p:nvCxnSpPr>
                  <p:spPr>
                    <a:xfrm>
                      <a:off x="2144821" y="1317159"/>
                      <a:ext cx="5377739" cy="37944"/>
                    </a:xfrm>
                    <a:prstGeom prst="straightConnector1">
                      <a:avLst/>
                    </a:prstGeom>
                    <a:ln>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9" name="TextBox 25"/>
                    <p:cNvSpPr txBox="1">
                      <a:spLocks noChangeArrowheads="1"/>
                    </p:cNvSpPr>
                    <p:nvPr/>
                  </p:nvSpPr>
                  <p:spPr bwMode="auto">
                    <a:xfrm>
                      <a:off x="4317386" y="896341"/>
                      <a:ext cx="1030052" cy="5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ru-RU" sz="1000" dirty="0">
                          <a:solidFill>
                            <a:srgbClr val="002060"/>
                          </a:solidFill>
                          <a:latin typeface="+mn-lt"/>
                          <a:ea typeface="+mn-ea"/>
                          <a:cs typeface="Times New Roman" panose="02020603050405020304" pitchFamily="18" charset="0"/>
                        </a:rPr>
                        <a:t>3400</a:t>
                      </a:r>
                    </a:p>
                  </p:txBody>
                </p:sp>
                <p:cxnSp>
                  <p:nvCxnSpPr>
                    <p:cNvPr id="50" name="Прямая соединительная линия 98"/>
                    <p:cNvCxnSpPr/>
                    <p:nvPr/>
                  </p:nvCxnSpPr>
                  <p:spPr>
                    <a:xfrm flipV="1">
                      <a:off x="6709764" y="2279524"/>
                      <a:ext cx="1249865" cy="4035720"/>
                    </a:xfrm>
                    <a:prstGeom prst="line">
                      <a:avLst/>
                    </a:prstGeom>
                    <a:ln w="12700">
                      <a:solidFill>
                        <a:schemeClr val="bg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99"/>
                    <p:cNvCxnSpPr/>
                    <p:nvPr/>
                  </p:nvCxnSpPr>
                  <p:spPr>
                    <a:xfrm flipV="1">
                      <a:off x="7959629" y="1355103"/>
                      <a:ext cx="235148" cy="9244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Box 2056"/>
                    <p:cNvSpPr txBox="1">
                      <a:spLocks noChangeArrowheads="1"/>
                    </p:cNvSpPr>
                    <p:nvPr/>
                  </p:nvSpPr>
                  <p:spPr bwMode="auto">
                    <a:xfrm>
                      <a:off x="8041249" y="975053"/>
                      <a:ext cx="844478" cy="534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900">
                          <a:solidFill>
                            <a:srgbClr val="002060"/>
                          </a:solidFill>
                          <a:latin typeface="Calibri" pitchFamily="34" charset="0"/>
                          <a:cs typeface="Times New Roman" pitchFamily="18" charset="0"/>
                        </a:rPr>
                        <a:t>Ø</a:t>
                      </a:r>
                      <a:r>
                        <a:rPr lang="ru-RU" altLang="ru-RU" sz="1000">
                          <a:solidFill>
                            <a:srgbClr val="002060"/>
                          </a:solidFill>
                          <a:latin typeface="Calibri" pitchFamily="34" charset="0"/>
                          <a:cs typeface="Times New Roman" pitchFamily="18" charset="0"/>
                        </a:rPr>
                        <a:t>28</a:t>
                      </a:r>
                      <a:r>
                        <a:rPr lang="en-US" altLang="ru-RU" sz="1000">
                          <a:solidFill>
                            <a:srgbClr val="002060"/>
                          </a:solidFill>
                          <a:latin typeface="Calibri" pitchFamily="34" charset="0"/>
                          <a:cs typeface="Times New Roman" pitchFamily="18" charset="0"/>
                        </a:rPr>
                        <a:t>0</a:t>
                      </a:r>
                      <a:r>
                        <a:rPr lang="ru-RU" altLang="ru-RU" sz="1000">
                          <a:solidFill>
                            <a:srgbClr val="002060"/>
                          </a:solidFill>
                          <a:latin typeface="Calibri" pitchFamily="34" charset="0"/>
                          <a:cs typeface="Times New Roman" pitchFamily="18" charset="0"/>
                        </a:rPr>
                        <a:t>0</a:t>
                      </a:r>
                      <a:endParaRPr lang="ru-RU" altLang="ru-RU" sz="900">
                        <a:solidFill>
                          <a:srgbClr val="002060"/>
                        </a:solidFill>
                        <a:latin typeface="Calibri" pitchFamily="34" charset="0"/>
                        <a:cs typeface="Times New Roman" pitchFamily="18" charset="0"/>
                      </a:endParaRPr>
                    </a:p>
                  </p:txBody>
                </p:sp>
                <p:sp>
                  <p:nvSpPr>
                    <p:cNvPr id="53" name="TextBox 7"/>
                    <p:cNvSpPr txBox="1">
                      <a:spLocks noChangeArrowheads="1"/>
                    </p:cNvSpPr>
                    <p:nvPr/>
                  </p:nvSpPr>
                  <p:spPr bwMode="auto">
                    <a:xfrm>
                      <a:off x="746712" y="1710384"/>
                      <a:ext cx="1479900" cy="7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sz="800" dirty="0">
                          <a:solidFill>
                            <a:srgbClr val="002060"/>
                          </a:solidFill>
                          <a:latin typeface="+mn-lt"/>
                          <a:ea typeface="+mn-ea"/>
                        </a:rPr>
                        <a:t>12 Readout </a:t>
                      </a:r>
                    </a:p>
                    <a:p>
                      <a:pPr algn="ctr" eaLnBrk="1" hangingPunct="1">
                        <a:defRPr/>
                      </a:pPr>
                      <a:r>
                        <a:rPr lang="en-US" sz="800" dirty="0">
                          <a:solidFill>
                            <a:srgbClr val="002060"/>
                          </a:solidFill>
                          <a:latin typeface="+mn-lt"/>
                          <a:ea typeface="+mn-ea"/>
                        </a:rPr>
                        <a:t>chamber</a:t>
                      </a:r>
                      <a:endParaRPr lang="ru-RU" sz="800" dirty="0">
                        <a:solidFill>
                          <a:srgbClr val="002060"/>
                        </a:solidFill>
                        <a:latin typeface="+mn-lt"/>
                        <a:ea typeface="+mn-ea"/>
                      </a:endParaRPr>
                    </a:p>
                  </p:txBody>
                </p:sp>
              </p:grpSp>
              <p:cxnSp>
                <p:nvCxnSpPr>
                  <p:cNvPr id="36" name="Прямая со стрелкой 81"/>
                  <p:cNvCxnSpPr/>
                  <p:nvPr/>
                </p:nvCxnSpPr>
                <p:spPr bwMode="auto">
                  <a:xfrm>
                    <a:off x="7440809" y="13168079"/>
                    <a:ext cx="997739" cy="327209"/>
                  </a:xfrm>
                  <a:prstGeom prst="straightConnector1">
                    <a:avLst/>
                  </a:prstGeom>
                  <a:ln w="15875">
                    <a:tailEnd type="stealth" w="lg" len="lg"/>
                  </a:ln>
                </p:spPr>
                <p:style>
                  <a:lnRef idx="1">
                    <a:schemeClr val="dk1"/>
                  </a:lnRef>
                  <a:fillRef idx="0">
                    <a:schemeClr val="dk1"/>
                  </a:fillRef>
                  <a:effectRef idx="0">
                    <a:schemeClr val="dk1"/>
                  </a:effectRef>
                  <a:fontRef idx="minor">
                    <a:schemeClr val="tx1"/>
                  </a:fontRef>
                </p:style>
              </p:cxnSp>
              <p:cxnSp>
                <p:nvCxnSpPr>
                  <p:cNvPr id="37" name="Прямая соединительная линия 85"/>
                  <p:cNvCxnSpPr/>
                  <p:nvPr/>
                </p:nvCxnSpPr>
                <p:spPr>
                  <a:xfrm>
                    <a:off x="8102739" y="11781747"/>
                    <a:ext cx="0" cy="529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86"/>
                  <p:cNvCxnSpPr/>
                  <p:nvPr/>
                </p:nvCxnSpPr>
                <p:spPr>
                  <a:xfrm flipH="1">
                    <a:off x="14896415" y="11842023"/>
                    <a:ext cx="3230" cy="53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87"/>
                  <p:cNvSpPr txBox="1">
                    <a:spLocks noChangeArrowheads="1"/>
                  </p:cNvSpPr>
                  <p:nvPr/>
                </p:nvSpPr>
                <p:spPr bwMode="auto">
                  <a:xfrm rot="369497">
                    <a:off x="5984559" y="13947000"/>
                    <a:ext cx="1043365" cy="10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000" b="1">
                        <a:solidFill>
                          <a:srgbClr val="333300"/>
                        </a:solidFill>
                        <a:cs typeface="Arial" pitchFamily="34" charset="0"/>
                      </a:rPr>
                      <a:t>beam</a:t>
                    </a:r>
                    <a:endParaRPr lang="ru-RU" altLang="ru-RU" sz="1000" b="1">
                      <a:solidFill>
                        <a:srgbClr val="333300"/>
                      </a:solidFill>
                      <a:cs typeface="Arial" pitchFamily="34" charset="0"/>
                    </a:endParaRPr>
                  </a:p>
                </p:txBody>
              </p:sp>
              <p:sp>
                <p:nvSpPr>
                  <p:cNvPr id="40" name="Стрелка вправо 88"/>
                  <p:cNvSpPr/>
                  <p:nvPr/>
                </p:nvSpPr>
                <p:spPr>
                  <a:xfrm rot="337502">
                    <a:off x="6885432" y="14558715"/>
                    <a:ext cx="1217307" cy="245408"/>
                  </a:xfrm>
                  <a:prstGeom prst="rightArrow">
                    <a:avLst>
                      <a:gd name="adj1" fmla="val 50000"/>
                      <a:gd name="adj2" fmla="val 80571"/>
                    </a:avLst>
                  </a:prstGeom>
                  <a:gradFill flip="none" rotWithShape="1">
                    <a:gsLst>
                      <a:gs pos="0">
                        <a:schemeClr val="accent4">
                          <a:lumMod val="50000"/>
                        </a:schemeClr>
                      </a:gs>
                      <a:gs pos="100000">
                        <a:schemeClr val="accent6">
                          <a:lumMod val="60000"/>
                          <a:lumOff val="40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41" name="Прямая соединительная линия 89"/>
                  <p:cNvCxnSpPr/>
                  <p:nvPr/>
                </p:nvCxnSpPr>
                <p:spPr>
                  <a:xfrm>
                    <a:off x="15745626" y="11936741"/>
                    <a:ext cx="826607" cy="129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90"/>
                  <p:cNvCxnSpPr/>
                  <p:nvPr/>
                </p:nvCxnSpPr>
                <p:spPr>
                  <a:xfrm>
                    <a:off x="7440809" y="13168079"/>
                    <a:ext cx="0" cy="2970711"/>
                  </a:xfrm>
                  <a:prstGeom prst="straightConnector1">
                    <a:avLst/>
                  </a:prstGeom>
                  <a:ln>
                    <a:solidFill>
                      <a:schemeClr val="bg1"/>
                    </a:solidFill>
                    <a:tailEnd type="stealth" w="lg" len="lg"/>
                  </a:ln>
                </p:spPr>
                <p:style>
                  <a:lnRef idx="1">
                    <a:schemeClr val="accent1"/>
                  </a:lnRef>
                  <a:fillRef idx="0">
                    <a:schemeClr val="accent1"/>
                  </a:fillRef>
                  <a:effectRef idx="0">
                    <a:schemeClr val="accent1"/>
                  </a:effectRef>
                  <a:fontRef idx="minor">
                    <a:schemeClr val="tx1"/>
                  </a:fontRef>
                </p:style>
              </p:cxnSp>
              <p:sp>
                <p:nvSpPr>
                  <p:cNvPr id="43" name="TextBox 91"/>
                  <p:cNvSpPr txBox="1">
                    <a:spLocks noChangeArrowheads="1"/>
                  </p:cNvSpPr>
                  <p:nvPr/>
                </p:nvSpPr>
                <p:spPr bwMode="auto">
                  <a:xfrm rot="393197">
                    <a:off x="15890508" y="15043505"/>
                    <a:ext cx="1043365" cy="10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000" b="1">
                        <a:solidFill>
                          <a:srgbClr val="333300"/>
                        </a:solidFill>
                        <a:cs typeface="Arial" pitchFamily="34" charset="0"/>
                      </a:rPr>
                      <a:t>beam</a:t>
                    </a:r>
                    <a:endParaRPr lang="ru-RU" altLang="ru-RU" sz="1000" b="1">
                      <a:solidFill>
                        <a:srgbClr val="333300"/>
                      </a:solidFill>
                      <a:cs typeface="Arial" pitchFamily="34" charset="0"/>
                    </a:endParaRPr>
                  </a:p>
                </p:txBody>
              </p:sp>
              <p:sp>
                <p:nvSpPr>
                  <p:cNvPr id="44" name="Стрелка вправо 92"/>
                  <p:cNvSpPr/>
                  <p:nvPr/>
                </p:nvSpPr>
                <p:spPr>
                  <a:xfrm rot="11127772">
                    <a:off x="14818921" y="15359516"/>
                    <a:ext cx="1004199" cy="249712"/>
                  </a:xfrm>
                  <a:prstGeom prst="rightArrow">
                    <a:avLst>
                      <a:gd name="adj1" fmla="val 50000"/>
                      <a:gd name="adj2" fmla="val 80571"/>
                    </a:avLst>
                  </a:prstGeom>
                  <a:gradFill flip="none" rotWithShape="1">
                    <a:gsLst>
                      <a:gs pos="0">
                        <a:srgbClr val="787548"/>
                      </a:gs>
                      <a:gs pos="100000">
                        <a:schemeClr val="accent6">
                          <a:lumMod val="75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32" name="TextBox 62"/>
                <p:cNvSpPr txBox="1">
                  <a:spLocks noChangeArrowheads="1"/>
                </p:cNvSpPr>
                <p:nvPr/>
              </p:nvSpPr>
              <p:spPr bwMode="auto">
                <a:xfrm>
                  <a:off x="12129310" y="10983622"/>
                  <a:ext cx="2271024" cy="14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ru-RU" sz="1000" dirty="0">
                      <a:solidFill>
                        <a:srgbClr val="000090"/>
                      </a:solidFill>
                      <a:cs typeface="Arial" pitchFamily="34" charset="0"/>
                    </a:rPr>
                    <a:t>HV-electrode</a:t>
                  </a:r>
                </a:p>
                <a:p>
                  <a:pPr algn="ctr" eaLnBrk="1" hangingPunct="1">
                    <a:spcBef>
                      <a:spcPct val="0"/>
                    </a:spcBef>
                    <a:buFontTx/>
                    <a:buNone/>
                  </a:pPr>
                  <a:r>
                    <a:rPr lang="en-US" altLang="ru-RU" sz="1000" dirty="0">
                      <a:solidFill>
                        <a:srgbClr val="000090"/>
                      </a:solidFill>
                      <a:cs typeface="Arial" pitchFamily="34" charset="0"/>
                    </a:rPr>
                    <a:t>~ 28 kV</a:t>
                  </a:r>
                  <a:endParaRPr lang="ru-RU" altLang="ru-RU" sz="1000" dirty="0">
                    <a:solidFill>
                      <a:srgbClr val="000090"/>
                    </a:solidFill>
                    <a:cs typeface="Arial" pitchFamily="34" charset="0"/>
                  </a:endParaRPr>
                </a:p>
              </p:txBody>
            </p:sp>
            <p:cxnSp>
              <p:nvCxnSpPr>
                <p:cNvPr id="33" name="Прямая со стрелкой 65"/>
                <p:cNvCxnSpPr/>
                <p:nvPr/>
              </p:nvCxnSpPr>
              <p:spPr>
                <a:xfrm flipH="1">
                  <a:off x="11481553" y="11855581"/>
                  <a:ext cx="1104295" cy="1894922"/>
                </a:xfrm>
                <a:prstGeom prst="straightConnector1">
                  <a:avLst/>
                </a:prstGeom>
                <a:ln>
                  <a:solidFill>
                    <a:schemeClr val="bg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34" name="TextBox 66"/>
                <p:cNvSpPr txBox="1">
                  <a:spLocks noChangeArrowheads="1"/>
                </p:cNvSpPr>
                <p:nvPr/>
              </p:nvSpPr>
              <p:spPr bwMode="auto">
                <a:xfrm>
                  <a:off x="6189300" y="18889936"/>
                  <a:ext cx="6030277" cy="84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algn="ctr" eaLnBrk="1" hangingPunct="1">
                    <a:spcBef>
                      <a:spcPct val="0"/>
                    </a:spcBef>
                    <a:buFontTx/>
                    <a:buNone/>
                  </a:pPr>
                  <a:r>
                    <a:rPr lang="en-US" altLang="ru-RU" sz="1100" b="1" dirty="0">
                      <a:solidFill>
                        <a:srgbClr val="002060"/>
                      </a:solidFill>
                      <a:cs typeface="Arial" pitchFamily="34" charset="0"/>
                    </a:rPr>
                    <a:t>~ </a:t>
                  </a:r>
                  <a:r>
                    <a:rPr lang="en-US" altLang="ru-RU" sz="1200" b="1" dirty="0">
                      <a:solidFill>
                        <a:srgbClr val="002060"/>
                      </a:solidFill>
                      <a:cs typeface="Arial" pitchFamily="34" charset="0"/>
                    </a:rPr>
                    <a:t>110 000 </a:t>
                  </a:r>
                  <a:r>
                    <a:rPr lang="en-US" altLang="ru-RU" sz="1100" b="1" dirty="0">
                      <a:solidFill>
                        <a:srgbClr val="002060"/>
                      </a:solidFill>
                      <a:cs typeface="Arial" pitchFamily="34" charset="0"/>
                    </a:rPr>
                    <a:t>readout channels</a:t>
                  </a:r>
                  <a:endParaRPr lang="ru-RU" altLang="ru-RU" sz="1100" b="1" dirty="0">
                    <a:solidFill>
                      <a:srgbClr val="002060"/>
                    </a:solidFill>
                    <a:cs typeface="Arial" pitchFamily="34" charset="0"/>
                  </a:endParaRPr>
                </a:p>
              </p:txBody>
            </p:sp>
          </p:grpSp>
        </p:grpSp>
        <p:sp>
          <p:nvSpPr>
            <p:cNvPr id="22" name="Пятно 2 48"/>
            <p:cNvSpPr/>
            <p:nvPr/>
          </p:nvSpPr>
          <p:spPr>
            <a:xfrm rot="2240281">
              <a:off x="10926871" y="15342532"/>
              <a:ext cx="404228" cy="501387"/>
            </a:xfrm>
            <a:prstGeom prst="irregularSeal2">
              <a:avLst/>
            </a:prstGeom>
            <a:gradFill flip="none" rotWithShape="1">
              <a:gsLst>
                <a:gs pos="15000">
                  <a:schemeClr val="accent4">
                    <a:lumMod val="40000"/>
                    <a:lumOff val="60000"/>
                  </a:schemeClr>
                </a:gs>
                <a:gs pos="98810">
                  <a:schemeClr val="accent4">
                    <a:lumMod val="75000"/>
                  </a:schemeClr>
                </a:gs>
                <a:gs pos="38000">
                  <a:schemeClr val="accent4"/>
                </a:gs>
              </a:gsLst>
              <a:path path="circle">
                <a:fillToRect l="50000" t="50000" r="50000" b="50000"/>
              </a:path>
              <a:tileRect/>
            </a:gra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23" name="Прямая со стрелкой 49"/>
            <p:cNvCxnSpPr/>
            <p:nvPr/>
          </p:nvCxnSpPr>
          <p:spPr>
            <a:xfrm>
              <a:off x="9581877" y="14491701"/>
              <a:ext cx="1088152" cy="87683"/>
            </a:xfrm>
            <a:prstGeom prst="straightConnector1">
              <a:avLst/>
            </a:prstGeom>
            <a:ln w="19050">
              <a:solidFill>
                <a:srgbClr val="C0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50"/>
            <p:cNvCxnSpPr/>
            <p:nvPr/>
          </p:nvCxnSpPr>
          <p:spPr>
            <a:xfrm>
              <a:off x="12500833" y="14686552"/>
              <a:ext cx="884728" cy="63325"/>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25" name="TextBox 51"/>
            <p:cNvSpPr txBox="1">
              <a:spLocks noChangeArrowheads="1"/>
            </p:cNvSpPr>
            <p:nvPr/>
          </p:nvSpPr>
          <p:spPr bwMode="auto">
            <a:xfrm>
              <a:off x="9668333" y="13292145"/>
              <a:ext cx="688763" cy="11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800">
                  <a:solidFill>
                    <a:srgbClr val="C00000"/>
                  </a:solidFill>
                  <a:cs typeface="Arial" pitchFamily="34" charset="0"/>
                </a:rPr>
                <a:t>E</a:t>
              </a:r>
              <a:endParaRPr lang="ru-RU" altLang="ru-RU" sz="1800">
                <a:solidFill>
                  <a:srgbClr val="C00000"/>
                </a:solidFill>
                <a:cs typeface="Arial" pitchFamily="34" charset="0"/>
              </a:endParaRPr>
            </a:p>
          </p:txBody>
        </p:sp>
        <p:sp>
          <p:nvSpPr>
            <p:cNvPr id="26" name="TextBox 52"/>
            <p:cNvSpPr txBox="1">
              <a:spLocks noChangeArrowheads="1"/>
            </p:cNvSpPr>
            <p:nvPr/>
          </p:nvSpPr>
          <p:spPr bwMode="auto">
            <a:xfrm>
              <a:off x="12493282" y="13439503"/>
              <a:ext cx="681801" cy="177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ea typeface="ＭＳ Ｐゴシック" pitchFamily="34" charset="-128"/>
                </a:defRPr>
              </a:lvl1pPr>
              <a:lvl2pPr marL="742950" indent="-285750" eaLnBrk="0" hangingPunct="0">
                <a:spcBef>
                  <a:spcPct val="20000"/>
                </a:spcBef>
                <a:buChar char="–"/>
                <a:defRPr sz="2800">
                  <a:solidFill>
                    <a:schemeClr val="tx1"/>
                  </a:solidFill>
                  <a:latin typeface="Arial" pitchFamily="34" charset="0"/>
                  <a:ea typeface="ＭＳ Ｐゴシック" pitchFamily="34" charset="-128"/>
                </a:defRPr>
              </a:lvl2pPr>
              <a:lvl3pPr marL="1143000" indent="-228600" eaLnBrk="0" hangingPunct="0">
                <a:spcBef>
                  <a:spcPct val="20000"/>
                </a:spcBef>
                <a:buChar char="•"/>
                <a:defRPr sz="2400">
                  <a:solidFill>
                    <a:schemeClr val="tx1"/>
                  </a:solidFill>
                  <a:latin typeface="Arial" pitchFamily="34" charset="0"/>
                  <a:ea typeface="ＭＳ Ｐゴシック" pitchFamily="34" charset="-128"/>
                </a:defRPr>
              </a:lvl3pPr>
              <a:lvl4pPr marL="1600200" indent="-228600" eaLnBrk="0" hangingPunct="0">
                <a:spcBef>
                  <a:spcPct val="20000"/>
                </a:spcBef>
                <a:buChar char="–"/>
                <a:defRPr sz="2000">
                  <a:solidFill>
                    <a:schemeClr val="tx1"/>
                  </a:solidFill>
                  <a:latin typeface="Arial" pitchFamily="34" charset="0"/>
                  <a:ea typeface="ＭＳ Ｐゴシック" pitchFamily="34" charset="-128"/>
                </a:defRPr>
              </a:lvl4pPr>
              <a:lvl5pPr marL="2057400" indent="-228600" eaLnBrk="0" hangingPunct="0">
                <a:spcBef>
                  <a:spcPct val="20000"/>
                </a:spcBef>
                <a:buChar char="»"/>
                <a:defRPr sz="2000">
                  <a:solidFill>
                    <a:schemeClr val="tx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ＭＳ Ｐゴシック" pitchFamily="34" charset="-128"/>
                </a:defRPr>
              </a:lvl9pPr>
            </a:lstStyle>
            <a:p>
              <a:pPr eaLnBrk="1" hangingPunct="1">
                <a:spcBef>
                  <a:spcPct val="0"/>
                </a:spcBef>
                <a:buFontTx/>
                <a:buNone/>
              </a:pPr>
              <a:r>
                <a:rPr lang="en-US" altLang="ru-RU" sz="1800">
                  <a:solidFill>
                    <a:srgbClr val="C00000"/>
                  </a:solidFill>
                  <a:cs typeface="Arial" pitchFamily="34" charset="0"/>
                </a:rPr>
                <a:t>E</a:t>
              </a:r>
              <a:endParaRPr lang="ru-RU" altLang="ru-RU" sz="1800">
                <a:solidFill>
                  <a:srgbClr val="C00000"/>
                </a:solidFill>
                <a:cs typeface="Arial" pitchFamily="34" charset="0"/>
              </a:endParaRPr>
            </a:p>
          </p:txBody>
        </p:sp>
        <p:cxnSp>
          <p:nvCxnSpPr>
            <p:cNvPr id="27" name="Прямая со стрелкой 53"/>
            <p:cNvCxnSpPr/>
            <p:nvPr/>
          </p:nvCxnSpPr>
          <p:spPr>
            <a:xfrm>
              <a:off x="9856338" y="13512575"/>
              <a:ext cx="21633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56"/>
            <p:cNvCxnSpPr/>
            <p:nvPr/>
          </p:nvCxnSpPr>
          <p:spPr>
            <a:xfrm>
              <a:off x="12894763" y="13639228"/>
              <a:ext cx="219567" cy="97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68604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3825" y="344023"/>
            <a:ext cx="2699137" cy="369332"/>
          </a:xfrm>
          <a:prstGeom prst="rect">
            <a:avLst/>
          </a:prstGeom>
          <a:noFill/>
        </p:spPr>
        <p:txBody>
          <a:bodyPr wrap="none" rtlCol="0">
            <a:spAutoFit/>
          </a:bodyPr>
          <a:lstStyle/>
          <a:p>
            <a:r>
              <a:rPr lang="en-US" dirty="0" smtClean="0">
                <a:solidFill>
                  <a:schemeClr val="bg1"/>
                </a:solidFill>
              </a:rPr>
              <a:t>ARTMASH (Minsk, Belarus)</a:t>
            </a:r>
            <a:endParaRPr lang="ru-RU" dirty="0">
              <a:solidFill>
                <a:schemeClr val="bg1"/>
              </a:solidFill>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059832" y="5589240"/>
            <a:ext cx="3312368" cy="1289559"/>
          </a:xfrm>
          <a:prstGeom prst="rect">
            <a:avLst/>
          </a:prstGeom>
        </p:spPr>
      </p:pic>
      <p:cxnSp>
        <p:nvCxnSpPr>
          <p:cNvPr id="12" name="Прямая со стрелкой 11"/>
          <p:cNvCxnSpPr/>
          <p:nvPr/>
        </p:nvCxnSpPr>
        <p:spPr>
          <a:xfrm flipV="1">
            <a:off x="1816100" y="1485900"/>
            <a:ext cx="774700" cy="348267"/>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1" name="TextBox 20"/>
          <p:cNvSpPr txBox="1"/>
          <p:nvPr/>
        </p:nvSpPr>
        <p:spPr>
          <a:xfrm>
            <a:off x="590642" y="1639278"/>
            <a:ext cx="788798" cy="338554"/>
          </a:xfrm>
          <a:prstGeom prst="rect">
            <a:avLst/>
          </a:prstGeom>
          <a:noFill/>
        </p:spPr>
        <p:txBody>
          <a:bodyPr wrap="none" rtlCol="0">
            <a:spAutoFit/>
          </a:bodyPr>
          <a:lstStyle/>
          <a:p>
            <a:r>
              <a:rPr lang="en-US" sz="1600" b="1" dirty="0" smtClean="0">
                <a:solidFill>
                  <a:schemeClr val="bg1"/>
                </a:solidFill>
              </a:rPr>
              <a:t>MRPC</a:t>
            </a:r>
            <a:endParaRPr lang="ru-RU" sz="1600" b="1" dirty="0">
              <a:solidFill>
                <a:schemeClr val="bg1"/>
              </a:solidFill>
            </a:endParaRPr>
          </a:p>
        </p:txBody>
      </p:sp>
      <p:pic>
        <p:nvPicPr>
          <p:cNvPr id="13" name="Рисунок 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229796" y="3573016"/>
            <a:ext cx="2806700" cy="2105025"/>
          </a:xfrm>
          <a:prstGeom prst="rect">
            <a:avLst/>
          </a:prstGeom>
        </p:spPr>
      </p:pic>
      <p:sp>
        <p:nvSpPr>
          <p:cNvPr id="15" name="Slide Number Placeholder 14"/>
          <p:cNvSpPr>
            <a:spLocks noGrp="1"/>
          </p:cNvSpPr>
          <p:nvPr>
            <p:ph type="sldNum" sz="quarter" idx="4294967295"/>
          </p:nvPr>
        </p:nvSpPr>
        <p:spPr>
          <a:xfrm>
            <a:off x="8100392" y="6270625"/>
            <a:ext cx="586408" cy="476250"/>
          </a:xfrm>
          <a:prstGeom prst="rect">
            <a:avLst/>
          </a:prstGeom>
        </p:spPr>
        <p:txBody>
          <a:bodyPr anchor="b"/>
          <a:lstStyle/>
          <a:p>
            <a:pPr>
              <a:defRPr/>
            </a:pPr>
            <a:fld id="{4E7D042D-D1D7-1D46-8A81-99AFBEE759ED}" type="slidenum">
              <a:rPr lang="ru-RU" smtClean="0"/>
              <a:pPr>
                <a:defRPr/>
              </a:pPr>
              <a:t>9</a:t>
            </a:fld>
            <a:endParaRPr lang="ru-RU" dirty="0"/>
          </a:p>
        </p:txBody>
      </p:sp>
      <p:pic>
        <p:nvPicPr>
          <p:cNvPr id="18" name="Рисунок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419872" y="3573016"/>
            <a:ext cx="2654300" cy="1990048"/>
          </a:xfrm>
          <a:prstGeom prst="rect">
            <a:avLst/>
          </a:prstGeom>
        </p:spPr>
      </p:pic>
      <p:sp>
        <p:nvSpPr>
          <p:cNvPr id="17" name="TextBox 16"/>
          <p:cNvSpPr txBox="1"/>
          <p:nvPr/>
        </p:nvSpPr>
        <p:spPr>
          <a:xfrm>
            <a:off x="2441113" y="2295240"/>
            <a:ext cx="4674953" cy="400110"/>
          </a:xfrm>
          <a:prstGeom prst="rect">
            <a:avLst/>
          </a:prstGeom>
          <a:solidFill>
            <a:srgbClr val="BBE0E3"/>
          </a:solidFill>
        </p:spPr>
        <p:txBody>
          <a:bodyPr wrap="none" rtlCol="0">
            <a:spAutoFit/>
          </a:bodyPr>
          <a:lstStyle/>
          <a:p>
            <a:r>
              <a:rPr lang="en-US" sz="2000" dirty="0" smtClean="0">
                <a:solidFill>
                  <a:srgbClr val="000090"/>
                </a:solidFill>
                <a:latin typeface="+mn-lt"/>
                <a:cs typeface="Times New Roman" panose="02020603050405020304" pitchFamily="18" charset="0"/>
              </a:rPr>
              <a:t>Workshop for the TOF mass-production</a:t>
            </a:r>
            <a:endParaRPr lang="ru-RU" sz="2000" dirty="0">
              <a:solidFill>
                <a:srgbClr val="000090"/>
              </a:solidFill>
              <a:latin typeface="+mn-lt"/>
              <a:cs typeface="Times New Roman" panose="02020603050405020304" pitchFamily="18" charset="0"/>
            </a:endParaRPr>
          </a:p>
        </p:txBody>
      </p:sp>
      <p:pic>
        <p:nvPicPr>
          <p:cNvPr id="24" name="Рисунок 8"/>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foregroundMark x1="46548" y1="19182" x2="46548" y2="17138"/>
                      </a14:backgroundRemoval>
                    </a14:imgEffect>
                  </a14:imgLayer>
                </a14:imgProps>
              </a:ext>
              <a:ext uri="{28A0092B-C50C-407E-A947-70E740481C1C}">
                <a14:useLocalDpi xmlns:a14="http://schemas.microsoft.com/office/drawing/2010/main" val="0"/>
              </a:ext>
            </a:extLst>
          </a:blip>
          <a:stretch>
            <a:fillRect/>
          </a:stretch>
        </p:blipFill>
        <p:spPr>
          <a:xfrm>
            <a:off x="-20543" y="5085184"/>
            <a:ext cx="2973060" cy="1943251"/>
          </a:xfrm>
          <a:prstGeom prst="rect">
            <a:avLst/>
          </a:prstGeom>
          <a:ln>
            <a:noFill/>
          </a:ln>
          <a:effectLst>
            <a:outerShdw blurRad="190500" algn="tl" rotWithShape="0">
              <a:srgbClr val="000000">
                <a:alpha val="70000"/>
              </a:srgbClr>
            </a:outerShdw>
          </a:effectLst>
        </p:spPr>
      </p:pic>
      <p:pic>
        <p:nvPicPr>
          <p:cNvPr id="25" name="Рисунок 2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732240" y="5640520"/>
            <a:ext cx="2411760" cy="1254354"/>
          </a:xfrm>
          <a:prstGeom prst="rect">
            <a:avLst/>
          </a:prstGeom>
          <a:ln>
            <a:noFill/>
          </a:ln>
          <a:effectLst>
            <a:outerShdw blurRad="190500" algn="tl" rotWithShape="0">
              <a:srgbClr val="000000">
                <a:alpha val="70000"/>
              </a:srgbClr>
            </a:outerShdw>
          </a:effectLst>
        </p:spPr>
      </p:pic>
      <p:sp>
        <p:nvSpPr>
          <p:cNvPr id="22" name="TextBox 21"/>
          <p:cNvSpPr txBox="1"/>
          <p:nvPr/>
        </p:nvSpPr>
        <p:spPr>
          <a:xfrm>
            <a:off x="2771800" y="44624"/>
            <a:ext cx="3589369" cy="523220"/>
          </a:xfrm>
          <a:prstGeom prst="rect">
            <a:avLst/>
          </a:prstGeom>
          <a:noFill/>
        </p:spPr>
        <p:txBody>
          <a:bodyPr wrap="none" rtlCol="0">
            <a:spAutoFit/>
          </a:bodyPr>
          <a:lstStyle/>
          <a:p>
            <a:r>
              <a:rPr lang="en-US" sz="2800" b="1" dirty="0" smtClean="0">
                <a:solidFill>
                  <a:srgbClr val="000090"/>
                </a:solidFill>
              </a:rPr>
              <a:t>MPD TOF workshop</a:t>
            </a:r>
            <a:endParaRPr lang="ru-RU" sz="2800" b="1" dirty="0">
              <a:solidFill>
                <a:srgbClr val="000090"/>
              </a:solidFill>
            </a:endParaRPr>
          </a:p>
        </p:txBody>
      </p:sp>
      <p:sp>
        <p:nvSpPr>
          <p:cNvPr id="27" name="TextBox 26"/>
          <p:cNvSpPr txBox="1"/>
          <p:nvPr/>
        </p:nvSpPr>
        <p:spPr>
          <a:xfrm>
            <a:off x="0" y="623863"/>
            <a:ext cx="4499992" cy="584776"/>
          </a:xfrm>
          <a:prstGeom prst="rect">
            <a:avLst/>
          </a:prstGeom>
          <a:noFill/>
        </p:spPr>
        <p:txBody>
          <a:bodyPr wrap="square">
            <a:spAutoFit/>
          </a:bodyPr>
          <a:lstStyle/>
          <a:p>
            <a:pPr>
              <a:defRPr/>
            </a:pPr>
            <a:r>
              <a:rPr lang="en-US" sz="1600" dirty="0" smtClean="0">
                <a:solidFill>
                  <a:srgbClr val="002060"/>
                </a:solidFill>
                <a:latin typeface="Arial"/>
                <a:cs typeface="Arial"/>
              </a:rPr>
              <a:t>Provides PID; Active </a:t>
            </a:r>
            <a:r>
              <a:rPr lang="en-US" sz="1600" dirty="0">
                <a:solidFill>
                  <a:srgbClr val="002060"/>
                </a:solidFill>
                <a:latin typeface="Arial"/>
                <a:cs typeface="Arial"/>
              </a:rPr>
              <a:t>area of TOF barrel </a:t>
            </a:r>
            <a:r>
              <a:rPr lang="en-US" sz="1600" dirty="0" smtClean="0">
                <a:solidFill>
                  <a:srgbClr val="002060"/>
                </a:solidFill>
                <a:latin typeface="Arial"/>
                <a:cs typeface="Arial"/>
              </a:rPr>
              <a:t>~</a:t>
            </a:r>
            <a:r>
              <a:rPr lang="en-US" sz="1600" dirty="0">
                <a:solidFill>
                  <a:srgbClr val="002060"/>
                </a:solidFill>
                <a:latin typeface="Arial"/>
                <a:cs typeface="Arial"/>
              </a:rPr>
              <a:t>56 m</a:t>
            </a:r>
            <a:r>
              <a:rPr lang="en-US" sz="1600" baseline="30000" dirty="0">
                <a:solidFill>
                  <a:srgbClr val="002060"/>
                </a:solidFill>
                <a:latin typeface="Arial"/>
                <a:cs typeface="Arial"/>
              </a:rPr>
              <a:t>2</a:t>
            </a:r>
            <a:endParaRPr lang="ru-RU" sz="1600" dirty="0">
              <a:solidFill>
                <a:srgbClr val="002060"/>
              </a:solidFill>
              <a:latin typeface="Arial"/>
              <a:cs typeface="Arial"/>
            </a:endParaRPr>
          </a:p>
          <a:p>
            <a:pPr>
              <a:defRPr/>
            </a:pPr>
            <a:r>
              <a:rPr lang="en-US" sz="1600" dirty="0">
                <a:solidFill>
                  <a:srgbClr val="002060"/>
                </a:solidFill>
                <a:latin typeface="Arial"/>
                <a:cs typeface="Arial"/>
              </a:rPr>
              <a:t>Number of channels  </a:t>
            </a:r>
            <a:r>
              <a:rPr lang="en-US" sz="1600" dirty="0" smtClean="0">
                <a:solidFill>
                  <a:srgbClr val="002060"/>
                </a:solidFill>
                <a:latin typeface="Arial"/>
                <a:cs typeface="Arial"/>
              </a:rPr>
              <a:t>    13 </a:t>
            </a:r>
            <a:r>
              <a:rPr lang="en-US" sz="1600" dirty="0">
                <a:solidFill>
                  <a:srgbClr val="002060"/>
                </a:solidFill>
                <a:latin typeface="Arial"/>
                <a:cs typeface="Arial"/>
              </a:rPr>
              <a:t>824</a:t>
            </a:r>
            <a:endParaRPr lang="ru-RU" sz="1600" dirty="0">
              <a:solidFill>
                <a:srgbClr val="002060"/>
              </a:solidFill>
              <a:latin typeface="Arial"/>
              <a:cs typeface="Arial"/>
            </a:endParaRPr>
          </a:p>
        </p:txBody>
      </p:sp>
      <p:pic>
        <p:nvPicPr>
          <p:cNvPr id="28" name="Рисунок 5" descr="D:\babkin\NIKA-MPD\ToF_RPC\beamtest2015-02\MPD_test\MRPC280_tr_eff_beam_02_15.png"/>
          <p:cNvPicPr/>
          <p:nvPr/>
        </p:nvPicPr>
        <p:blipFill>
          <a:blip r:embed="rId9" cstate="print"/>
          <a:srcRect l="4362" t="6876" b="1911"/>
          <a:stretch>
            <a:fillRect/>
          </a:stretch>
        </p:blipFill>
        <p:spPr bwMode="auto">
          <a:xfrm>
            <a:off x="4459710" y="620688"/>
            <a:ext cx="4576786" cy="2974975"/>
          </a:xfrm>
          <a:prstGeom prst="rect">
            <a:avLst/>
          </a:prstGeom>
          <a:noFill/>
          <a:ln w="9525">
            <a:noFill/>
            <a:miter lim="800000"/>
            <a:headEnd/>
            <a:tailEnd/>
          </a:ln>
        </p:spPr>
      </p:pic>
      <p:pic>
        <p:nvPicPr>
          <p:cNvPr id="29" name="Picture 3" descr="D:\babkin\conference\2015-10_Nuclotron_meeting\ts_scheme.png"/>
          <p:cNvPicPr>
            <a:picLocks noChangeAspect="1" noChangeArrowheads="1"/>
          </p:cNvPicPr>
          <p:nvPr/>
        </p:nvPicPr>
        <p:blipFill>
          <a:blip r:embed="rId10" cstate="print"/>
          <a:srcRect/>
          <a:stretch>
            <a:fillRect/>
          </a:stretch>
        </p:blipFill>
        <p:spPr bwMode="auto">
          <a:xfrm>
            <a:off x="323528" y="1218960"/>
            <a:ext cx="3928777" cy="2319451"/>
          </a:xfrm>
          <a:prstGeom prst="rect">
            <a:avLst/>
          </a:prstGeom>
          <a:noFill/>
        </p:spPr>
      </p:pic>
      <p:pic>
        <p:nvPicPr>
          <p:cNvPr id="30" name="Picture 19" descr="stand6.png"/>
          <p:cNvPicPr>
            <a:picLocks noChangeAspect="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51520" y="3573016"/>
            <a:ext cx="3024336" cy="201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878486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29252</TotalTime>
  <Words>6154</Words>
  <Application>Microsoft Macintosh PowerPoint</Application>
  <PresentationFormat>On-screen Show (4:3)</PresentationFormat>
  <Paragraphs>1120</Paragraphs>
  <Slides>40</Slides>
  <Notes>21</Notes>
  <HiddenSlides>0</HiddenSlides>
  <MMClips>0</MMClips>
  <ScaleCrop>false</ScaleCrop>
  <HeadingPairs>
    <vt:vector size="6" baseType="variant">
      <vt:variant>
        <vt:lpstr>Theme</vt:lpstr>
      </vt:variant>
      <vt:variant>
        <vt:i4>3</vt:i4>
      </vt:variant>
      <vt:variant>
        <vt:lpstr>Embedded OLE Servers</vt:lpstr>
      </vt:variant>
      <vt:variant>
        <vt:i4>3</vt:i4>
      </vt:variant>
      <vt:variant>
        <vt:lpstr>Slide Titles</vt:lpstr>
      </vt:variant>
      <vt:variant>
        <vt:i4>40</vt:i4>
      </vt:variant>
    </vt:vector>
  </HeadingPairs>
  <TitlesOfParts>
    <vt:vector size="46" baseType="lpstr">
      <vt:lpstr>Office Theme</vt:lpstr>
      <vt:lpstr>1_Office Theme</vt:lpstr>
      <vt:lpstr>2_Office Theme</vt:lpstr>
      <vt:lpstr>PHOTO-PAINT</vt:lpstr>
      <vt:lpstr>CorelDRAW</vt:lpstr>
      <vt:lpstr>Фотография Photo Editor</vt:lpstr>
      <vt:lpstr>PowerPoint Presentation</vt:lpstr>
      <vt:lpstr>PowerPoint Presentation</vt:lpstr>
      <vt:lpstr>PowerPoint Presentation</vt:lpstr>
      <vt:lpstr>PowerPoint Presentation</vt:lpstr>
      <vt:lpstr>PowerPoint Presentation</vt:lpstr>
      <vt:lpstr>PowerPoint Presentation</vt:lpstr>
      <vt:lpstr>MPD</vt:lpstr>
      <vt:lpstr>MPD TPC workshop</vt:lpstr>
      <vt:lpstr>PowerPoint Presentation</vt:lpstr>
      <vt:lpstr>PowerPoint Presentation</vt:lpstr>
      <vt:lpstr>Provides tracking; CBM-MPD consortium for R&amp;D and production of inner tracker (IT) modules</vt:lpstr>
      <vt:lpstr> Cryogenic complex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Multifunctional  Information and Computing Complex at JINR  </vt:lpstr>
      <vt:lpstr>PowerPoint Presentation</vt:lpstr>
      <vt:lpstr>PowerPoint Presentation</vt:lpstr>
      <vt:lpstr>PowerPoint Presentation</vt:lpstr>
      <vt:lpstr>Laboratory of Radiation Biology</vt:lpstr>
      <vt:lpstr>Laboratory of Radiation Biology</vt:lpstr>
      <vt:lpstr>PowerPoint Presentation</vt:lpstr>
      <vt:lpstr>PowerPoint Presentation</vt:lpstr>
      <vt:lpstr>PowerPoint Presentation</vt:lpstr>
      <vt:lpstr>PowerPoint Presentation</vt:lpstr>
      <vt:lpstr>PowerPoint Presentation</vt:lpstr>
      <vt:lpstr>The GreenLab</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PDV</dc:creator>
  <cp:lastModifiedBy>peshekhonov</cp:lastModifiedBy>
  <cp:revision>388</cp:revision>
  <cp:lastPrinted>2017-02-02T12:15:01Z</cp:lastPrinted>
  <dcterms:created xsi:type="dcterms:W3CDTF">2006-08-16T00:00:00Z</dcterms:created>
  <dcterms:modified xsi:type="dcterms:W3CDTF">2017-02-15T11:02:25Z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15</vt:i4>
  </property>
</Properties>
</file>