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84" r:id="rId1"/>
  </p:sldMasterIdLst>
  <p:notesMasterIdLst>
    <p:notesMasterId r:id="rId43"/>
  </p:notesMasterIdLst>
  <p:sldIdLst>
    <p:sldId id="256" r:id="rId2"/>
    <p:sldId id="322" r:id="rId3"/>
    <p:sldId id="329" r:id="rId4"/>
    <p:sldId id="328" r:id="rId5"/>
    <p:sldId id="356" r:id="rId6"/>
    <p:sldId id="357" r:id="rId7"/>
    <p:sldId id="330" r:id="rId8"/>
    <p:sldId id="334" r:id="rId9"/>
    <p:sldId id="333" r:id="rId10"/>
    <p:sldId id="335" r:id="rId11"/>
    <p:sldId id="332" r:id="rId12"/>
    <p:sldId id="331" r:id="rId13"/>
    <p:sldId id="345" r:id="rId14"/>
    <p:sldId id="343" r:id="rId15"/>
    <p:sldId id="311" r:id="rId16"/>
    <p:sldId id="312" r:id="rId17"/>
    <p:sldId id="340" r:id="rId18"/>
    <p:sldId id="341" r:id="rId19"/>
    <p:sldId id="344" r:id="rId20"/>
    <p:sldId id="319" r:id="rId21"/>
    <p:sldId id="320" r:id="rId22"/>
    <p:sldId id="313" r:id="rId23"/>
    <p:sldId id="304" r:id="rId24"/>
    <p:sldId id="346" r:id="rId25"/>
    <p:sldId id="342" r:id="rId26"/>
    <p:sldId id="355" r:id="rId27"/>
    <p:sldId id="350" r:id="rId28"/>
    <p:sldId id="352" r:id="rId29"/>
    <p:sldId id="353" r:id="rId30"/>
    <p:sldId id="354" r:id="rId31"/>
    <p:sldId id="347" r:id="rId32"/>
    <p:sldId id="348" r:id="rId33"/>
    <p:sldId id="364" r:id="rId34"/>
    <p:sldId id="365" r:id="rId35"/>
    <p:sldId id="358" r:id="rId36"/>
    <p:sldId id="366" r:id="rId37"/>
    <p:sldId id="367" r:id="rId38"/>
    <p:sldId id="368" r:id="rId39"/>
    <p:sldId id="321" r:id="rId40"/>
    <p:sldId id="310" r:id="rId41"/>
    <p:sldId id="349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2" autoAdjust="0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276" y="10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5F9C5-3188-0247-9B17-F1283FB21601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85E29-3498-BE4D-ABD8-BCE684AF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2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85E29-3498-BE4D-ABD8-BCE684AFAF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0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40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66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76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866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7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29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3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6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63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3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29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98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2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392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5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98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0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5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7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45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91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48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79450" y="4692650"/>
            <a:ext cx="5438775" cy="444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32" tIns="45366" rIns="90732" bIns="45366" numCol="1" anchor="t" anchorCtr="0" compatLnSpc="1">
            <a:prstTxWarp prst="textNoShape">
              <a:avLst/>
            </a:prstTxWarp>
          </a:bodyPr>
          <a:lstStyle/>
          <a:p>
            <a:pPr indent="439738" algn="just"/>
            <a:endParaRPr lang="ru-RU" altLang="ru-RU" sz="1600">
              <a:latin typeface="Times New Roman" panose="02020603050405020304" pitchFamily="18" charset="0"/>
            </a:endParaRPr>
          </a:p>
        </p:txBody>
      </p:sp>
      <p:sp>
        <p:nvSpPr>
          <p:cNvPr id="90116" name="Номер слайда 3"/>
          <p:cNvSpPr txBox="1">
            <a:spLocks noGrp="1"/>
          </p:cNvSpPr>
          <p:nvPr/>
        </p:nvSpPr>
        <p:spPr bwMode="auto">
          <a:xfrm>
            <a:off x="3851275" y="9378950"/>
            <a:ext cx="29448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32" tIns="45366" rIns="90732" bIns="45366" anchor="b"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C0EB96-2886-4C1A-A7BD-ACAB2F36A7A5}" type="slidenum">
              <a:rPr lang="ru-RU" altLang="ru-RU" sz="11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ru-RU" altLang="ru-RU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69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6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3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27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应用的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1049035" cy="857232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9810751" y="6524626"/>
            <a:ext cx="1524000" cy="333375"/>
          </a:xfrm>
        </p:spPr>
        <p:txBody>
          <a:bodyPr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C7F53B-8557-4D68-AE3C-6227B6F047CA}" type="datetime1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11334752" y="6524626"/>
            <a:ext cx="857249" cy="333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1100" b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94762B-5A30-45F4-994F-4A2B80D32593}" type="slidenum">
              <a:rPr lang="zh-CN" altLang="en-US"/>
              <a:pPr>
                <a:defRPr/>
              </a:pPr>
              <a:t>‹#›</a:t>
            </a:fld>
            <a:r>
              <a:rPr lang="en-US" altLang="zh-CN"/>
              <a:t>/10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42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6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1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7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2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9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8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0FD77-9374-2642-B159-6B9CA34A1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8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jpeg"/><Relationship Id="rId7" Type="http://schemas.openxmlformats.org/officeDocument/2006/relationships/image" Target="../media/image61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54773" y="3975263"/>
            <a:ext cx="388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Karamysheva Galina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9462" y="254485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Superconducting cyclotron SC202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February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0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05945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Sectors axial profile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99" y="1773567"/>
            <a:ext cx="4506305" cy="377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7" y="1773567"/>
            <a:ext cx="5454887" cy="3771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1588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Magnetic field in the center.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24880"/>
          <a:stretch/>
        </p:blipFill>
        <p:spPr>
          <a:xfrm>
            <a:off x="82962" y="2101489"/>
            <a:ext cx="6402502" cy="3180207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2990" r="76386" b="75636"/>
          <a:stretch/>
        </p:blipFill>
        <p:spPr bwMode="auto">
          <a:xfrm>
            <a:off x="6393099" y="2086376"/>
            <a:ext cx="5896610" cy="3195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547305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Main characteristics of the calculated model</a:t>
            </a:r>
            <a:r>
              <a:rPr lang="en-US" dirty="0"/>
              <a:t> of the magnet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084" y="1563881"/>
            <a:ext cx="7634053" cy="497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082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51349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RF cavity </a:t>
            </a:r>
            <a:r>
              <a:rPr lang="en-US" dirty="0"/>
              <a:t>d</a:t>
            </a:r>
            <a:r>
              <a:rPr lang="ru-RU" dirty="0"/>
              <a:t>esign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25895" t="7797" r="29770" b="18973"/>
          <a:stretch/>
        </p:blipFill>
        <p:spPr bwMode="auto">
          <a:xfrm>
            <a:off x="838200" y="2264962"/>
            <a:ext cx="4566920" cy="3568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20173" r="19262"/>
          <a:stretch/>
        </p:blipFill>
        <p:spPr>
          <a:xfrm>
            <a:off x="6947731" y="2499829"/>
            <a:ext cx="359778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958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Center region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62049" y="2024062"/>
            <a:ext cx="5940425" cy="28098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6044147" y="2024061"/>
            <a:ext cx="59404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34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10 RF </a:t>
            </a:r>
            <a:r>
              <a:rPr lang="en-US" sz="3600" dirty="0" err="1"/>
              <a:t>deg</a:t>
            </a:r>
            <a:r>
              <a:rPr lang="en-US" dirty="0"/>
              <a:t>                                 </a:t>
            </a:r>
            <a:r>
              <a:rPr lang="en-US" sz="3600" dirty="0"/>
              <a:t>Dee tips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10" y="1490348"/>
            <a:ext cx="5186574" cy="468067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/>
          <a:srcRect l="24723" r="28111"/>
          <a:stretch/>
        </p:blipFill>
        <p:spPr>
          <a:xfrm>
            <a:off x="6461466" y="1714247"/>
            <a:ext cx="4573979" cy="38841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93099" y="5619244"/>
            <a:ext cx="5091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Vertical aperture 12mm, thickness of dee tips 6 mm.</a:t>
            </a:r>
          </a:p>
          <a:p>
            <a:r>
              <a:rPr lang="en-US" dirty="0" smtClean="0"/>
              <a:t>Width </a:t>
            </a:r>
            <a:r>
              <a:rPr lang="en-US" dirty="0"/>
              <a:t>of gaps can be 5-7 mm.</a:t>
            </a:r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Voltage in the center is about 60 kV corresponds stored energy1 Joule in both cavities.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8035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57221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 RF </a:t>
            </a:r>
            <a:r>
              <a:rPr lang="en-US" dirty="0" err="1"/>
              <a:t>deg</a:t>
            </a:r>
            <a:r>
              <a:rPr lang="en-US" dirty="0"/>
              <a:t>                               Plug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81" y="1544080"/>
            <a:ext cx="4987088" cy="447443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/>
          <a:srcRect l="28392" r="31292"/>
          <a:stretch/>
        </p:blipFill>
        <p:spPr>
          <a:xfrm>
            <a:off x="6494945" y="1860964"/>
            <a:ext cx="3779660" cy="375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6313" y="5798145"/>
            <a:ext cx="2366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Radius=33 L=50 height= 38 </a:t>
            </a:r>
          </a:p>
          <a:p>
            <a:r>
              <a:rPr lang="en-US" dirty="0" err="1"/>
              <a:t>shd</a:t>
            </a:r>
            <a:r>
              <a:rPr lang="en-US" dirty="0"/>
              <a:t>=35 </a:t>
            </a:r>
            <a:r>
              <a:rPr lang="en-US" dirty="0" err="1"/>
              <a:t>sdr</a:t>
            </a:r>
            <a:r>
              <a:rPr lang="en-US" dirty="0"/>
              <a:t>=7 </a:t>
            </a:r>
            <a:r>
              <a:rPr lang="en-US" dirty="0" err="1"/>
              <a:t>sha</a:t>
            </a:r>
            <a:r>
              <a:rPr lang="en-US" dirty="0"/>
              <a:t>=-22</a:t>
            </a:r>
          </a:p>
        </p:txBody>
      </p:sp>
    </p:spTree>
    <p:extLst>
      <p:ext uri="{BB962C8B-B14F-4D97-AF65-F5344CB8AC3E}">
        <p14:creationId xmlns:p14="http://schemas.microsoft.com/office/powerpoint/2010/main" val="4266503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51350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Electric field components in median plane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1" y="2170632"/>
            <a:ext cx="4524375" cy="412589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45" y="2170632"/>
            <a:ext cx="4628662" cy="41010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7902" y="6117068"/>
            <a:ext cx="2366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Azimuthal component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28713" y="5950545"/>
            <a:ext cx="2366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Radial component</a:t>
            </a:r>
          </a:p>
        </p:txBody>
      </p:sp>
    </p:spTree>
    <p:extLst>
      <p:ext uri="{BB962C8B-B14F-4D97-AF65-F5344CB8AC3E}">
        <p14:creationId xmlns:p14="http://schemas.microsoft.com/office/powerpoint/2010/main" val="34344694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Power consumption and voltage distribution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1" y="2362313"/>
            <a:ext cx="5940425" cy="3483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096000" y="2577668"/>
            <a:ext cx="6096000" cy="26798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Voltage in the center is about 55 kV corresponds stored energy1 Joule in both cavities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 of the RF cavity simulation: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 91.7672084 MHz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     1 Joule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losses for two RF cavities: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92.859 kW   Quality factor 6 231.6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3807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51349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of beam dynamic simulations.</a:t>
            </a:r>
            <a:endParaRPr lang="ru-RU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77525" y="2140378"/>
            <a:ext cx="8799859" cy="326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all beam dynamics simulations (including center region) 3D electric field maps from RF cavity simulations were used and 3D magnet field maps from magnet simulations. 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3D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Fieldmaps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used in simulations: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;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;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Bphi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 Br(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Phi,R,Z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Phi=0.5:0.5:360 degrees; R=1:1:626 mm; Z=-10:1:10 mm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41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337987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 cyclotron design characteristics: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8432" y="1735495"/>
            <a:ext cx="1069621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	</a:t>
            </a:r>
            <a:r>
              <a:rPr lang="en-US" sz="2800" dirty="0"/>
              <a:t>Compact design </a:t>
            </a:r>
          </a:p>
          <a:p>
            <a:r>
              <a:rPr lang="en-US" sz="2800" dirty="0"/>
              <a:t>•	Fixed energy, fixed field and fixed RF frequency</a:t>
            </a:r>
          </a:p>
          <a:p>
            <a:r>
              <a:rPr lang="en-US" sz="2800" dirty="0"/>
              <a:t>•	Bending limit W=200 MeV</a:t>
            </a:r>
          </a:p>
          <a:p>
            <a:r>
              <a:rPr lang="en-US" sz="2800" dirty="0"/>
              <a:t>•	Accelerated particles: protons</a:t>
            </a:r>
          </a:p>
          <a:p>
            <a:r>
              <a:rPr lang="en-US" sz="2800" dirty="0"/>
              <a:t>•	Superconducting coils enclosed in cryostat, all other parts are warm</a:t>
            </a:r>
          </a:p>
          <a:p>
            <a:r>
              <a:rPr lang="en-US" sz="2800" dirty="0"/>
              <a:t>•	Injection by PIG ion source</a:t>
            </a:r>
          </a:p>
          <a:p>
            <a:r>
              <a:rPr lang="en-US" sz="2800" dirty="0"/>
              <a:t>•	Extraction with an electrostatic deflector and passive magnetic channels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21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against turn number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/>
          <a:stretch/>
        </p:blipFill>
        <p:spPr bwMode="auto">
          <a:xfrm>
            <a:off x="838201" y="2371863"/>
            <a:ext cx="5257800" cy="3697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7"/>
          <a:stretch/>
        </p:blipFill>
        <p:spPr bwMode="auto">
          <a:xfrm>
            <a:off x="6096000" y="2326458"/>
            <a:ext cx="4926965" cy="3743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052628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Radius of particles against turn number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Рисунок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/>
          <a:stretch/>
        </p:blipFill>
        <p:spPr bwMode="auto">
          <a:xfrm>
            <a:off x="2766864" y="1693713"/>
            <a:ext cx="5940425" cy="458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364749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57221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</a:t>
            </a:r>
            <a:r>
              <a:rPr lang="ru-RU" dirty="0"/>
              <a:t>ertical motion from ion source to 20</a:t>
            </a:r>
            <a:r>
              <a:rPr lang="en-US" dirty="0"/>
              <a:t>1</a:t>
            </a:r>
            <a:r>
              <a:rPr lang="ru-RU" dirty="0"/>
              <a:t> MeV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" y="1997969"/>
            <a:ext cx="6215130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94" y="1910417"/>
            <a:ext cx="6328472" cy="44282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21506" y="16109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</a:t>
            </a:r>
            <a:r>
              <a:rPr lang="ru-RU" dirty="0"/>
              <a:t>ad mesh (lack of time)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724962" y="1978202"/>
            <a:ext cx="308227" cy="6880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033189" y="6075144"/>
            <a:ext cx="3834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 resonances even for big amplitudes</a:t>
            </a:r>
          </a:p>
          <a:p>
            <a:r>
              <a:rPr lang="en-US" dirty="0"/>
              <a:t> of </a:t>
            </a:r>
            <a:r>
              <a:rPr lang="en-US" dirty="0" err="1"/>
              <a:t>betatron</a:t>
            </a:r>
            <a:r>
              <a:rPr lang="en-US" dirty="0"/>
              <a:t> oscillations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00022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89" y="826265"/>
            <a:ext cx="7578692" cy="60317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10"/>
          <p:cNvSpPr/>
          <p:nvPr/>
        </p:nvSpPr>
        <p:spPr>
          <a:xfrm>
            <a:off x="8450204" y="1619343"/>
            <a:ext cx="31338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6695" algn="just">
              <a:spcAft>
                <a:spcPts val="0"/>
              </a:spcAft>
            </a:pPr>
            <a:r>
              <a:rPr lang="en-GB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radius against turn number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10"/>
          <p:cNvSpPr/>
          <p:nvPr/>
        </p:nvSpPr>
        <p:spPr>
          <a:xfrm>
            <a:off x="8862081" y="2938664"/>
            <a:ext cx="1957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6695" algn="just">
              <a:spcAft>
                <a:spcPts val="0"/>
              </a:spcAft>
            </a:pPr>
            <a:r>
              <a:rPr lang="en-GB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Radial amplitudes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65118" y="5472347"/>
            <a:ext cx="1551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6695" algn="just">
              <a:spcAft>
                <a:spcPts val="0"/>
              </a:spcAft>
            </a:pPr>
            <a:r>
              <a:rPr lang="en-GB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 energy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8997711" y="4150076"/>
            <a:ext cx="1505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6695" algn="just">
              <a:spcAft>
                <a:spcPts val="0"/>
              </a:spcAft>
            </a:pPr>
            <a:r>
              <a:rPr lang="en-GB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Axial motion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51231" y="81889"/>
            <a:ext cx="10894153" cy="9018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 dynamics in SC202  close to extraction region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70"/>
            <a:ext cx="1158145" cy="90183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44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3475" y="591055"/>
            <a:ext cx="8877510" cy="9018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/>
              <a:t>Particle motion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1055"/>
            <a:ext cx="1158145" cy="901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165" y="2034731"/>
            <a:ext cx="1723866" cy="1572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782" y="4078936"/>
            <a:ext cx="1458041" cy="206091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6179380" y="3556864"/>
            <a:ext cx="1477108" cy="781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811" y="2016645"/>
            <a:ext cx="3787462" cy="25053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1707" y="5241481"/>
            <a:ext cx="137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E-Field</a:t>
            </a:r>
          </a:p>
          <a:p>
            <a:r>
              <a:rPr lang="en-US" dirty="0"/>
              <a:t>B-Field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06708" y="5430129"/>
            <a:ext cx="13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30 GB</a:t>
            </a:r>
          </a:p>
        </p:txBody>
      </p:sp>
      <p:pic>
        <p:nvPicPr>
          <p:cNvPr id="16" name="Рисунок 2"/>
          <p:cNvPicPr/>
          <p:nvPr/>
        </p:nvPicPr>
        <p:blipFill rotWithShape="1">
          <a:blip r:embed="rId6"/>
          <a:srcRect l="28993" r="28646"/>
          <a:stretch/>
        </p:blipFill>
        <p:spPr bwMode="auto">
          <a:xfrm>
            <a:off x="558175" y="1849957"/>
            <a:ext cx="2718984" cy="2671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99"/>
          <p:cNvPicPr/>
          <p:nvPr/>
        </p:nvPicPr>
        <p:blipFill>
          <a:blip r:embed="rId7"/>
          <a:stretch>
            <a:fillRect/>
          </a:stretch>
        </p:blipFill>
        <p:spPr>
          <a:xfrm>
            <a:off x="524926" y="4624257"/>
            <a:ext cx="3016133" cy="157885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433482" y="3556864"/>
            <a:ext cx="1036420" cy="781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6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About accuracy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Объект 3"/>
          <p:cNvPicPr>
            <a:picLocks noGr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138" y="1863162"/>
            <a:ext cx="83705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32" y="4256661"/>
            <a:ext cx="5090316" cy="25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8" b="16508"/>
          <a:stretch>
            <a:fillRect/>
          </a:stretch>
        </p:blipFill>
        <p:spPr bwMode="auto">
          <a:xfrm>
            <a:off x="7848110" y="1935590"/>
            <a:ext cx="4064679" cy="239349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9006642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February 2017</a:t>
            </a:r>
            <a:endParaRPr lang="en-US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21" y="1729693"/>
            <a:ext cx="5933440" cy="43757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83265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Working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06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10811" y="576988"/>
            <a:ext cx="9981488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most accurate result </a:t>
            </a:r>
            <a:r>
              <a:rPr lang="ru-RU" dirty="0"/>
              <a:t>2 </a:t>
            </a:r>
            <a:r>
              <a:rPr lang="en-US" dirty="0" err="1"/>
              <a:t>mln</a:t>
            </a:r>
            <a:r>
              <a:rPr lang="en-US" dirty="0"/>
              <a:t> </a:t>
            </a:r>
            <a:r>
              <a:rPr lang="en-US" dirty="0" err="1"/>
              <a:t>meshcells</a:t>
            </a:r>
            <a:r>
              <a:rPr lang="ru-RU" dirty="0"/>
              <a:t>, 15 </a:t>
            </a:r>
            <a:r>
              <a:rPr lang="en-US" dirty="0"/>
              <a:t>hours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" y="536484"/>
            <a:ext cx="1158145" cy="901835"/>
          </a:xfrm>
          <a:prstGeom prst="rect">
            <a:avLst/>
          </a:prstGeom>
        </p:spPr>
      </p:pic>
      <p:pic>
        <p:nvPicPr>
          <p:cNvPr id="6" name="Рисунок 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41" y="1690688"/>
            <a:ext cx="83705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2" y="2568889"/>
            <a:ext cx="4433977" cy="2958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72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23475" y="576988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Black lines</a:t>
            </a:r>
            <a:r>
              <a:rPr lang="ru-RU" dirty="0"/>
              <a:t>- </a:t>
            </a:r>
            <a:r>
              <a:rPr lang="en-US" dirty="0"/>
              <a:t>delta </a:t>
            </a:r>
            <a:r>
              <a:rPr lang="en-US" dirty="0" err="1"/>
              <a:t>Bz</a:t>
            </a:r>
            <a:r>
              <a:rPr lang="en-US" dirty="0"/>
              <a:t> from </a:t>
            </a:r>
            <a:r>
              <a:rPr lang="en-US" dirty="0" err="1"/>
              <a:t>Bz</a:t>
            </a:r>
            <a:r>
              <a:rPr lang="en-US" dirty="0"/>
              <a:t> mean </a:t>
            </a:r>
            <a:r>
              <a:rPr lang="ru-RU" dirty="0"/>
              <a:t>(</a:t>
            </a:r>
            <a:r>
              <a:rPr lang="en-US" dirty="0"/>
              <a:t>in minimums</a:t>
            </a:r>
            <a:r>
              <a:rPr lang="ru-RU" dirty="0"/>
              <a:t>), </a:t>
            </a:r>
            <a:r>
              <a:rPr lang="en-US" dirty="0"/>
              <a:t>green lines</a:t>
            </a:r>
            <a:r>
              <a:rPr lang="ru-RU" dirty="0"/>
              <a:t> – </a:t>
            </a:r>
            <a:r>
              <a:rPr lang="en-US" dirty="0"/>
              <a:t>delta </a:t>
            </a:r>
            <a:r>
              <a:rPr lang="en-US" dirty="0" err="1"/>
              <a:t>Bz</a:t>
            </a:r>
            <a:r>
              <a:rPr lang="en-US" dirty="0"/>
              <a:t> from </a:t>
            </a:r>
            <a:r>
              <a:rPr lang="en-US" dirty="0" err="1"/>
              <a:t>Bz</a:t>
            </a:r>
            <a:r>
              <a:rPr lang="en-US" dirty="0"/>
              <a:t> mean </a:t>
            </a:r>
            <a:r>
              <a:rPr lang="en-US" dirty="0" err="1"/>
              <a:t>im</a:t>
            </a:r>
            <a:r>
              <a:rPr lang="en-US" dirty="0"/>
              <a:t> sectors</a:t>
            </a:r>
            <a:r>
              <a:rPr lang="ru-RU" dirty="0"/>
              <a:t> секторах (</a:t>
            </a:r>
            <a:r>
              <a:rPr lang="en-US" dirty="0"/>
              <a:t>in maximums</a:t>
            </a:r>
            <a:r>
              <a:rPr lang="ru-RU" dirty="0"/>
              <a:t>).</a:t>
            </a:r>
            <a:r>
              <a:rPr lang="ru-RU" i="1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" y="536484"/>
            <a:ext cx="1158145" cy="90183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58" y="1825625"/>
            <a:ext cx="753348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80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86604" cy="977153"/>
          </a:xfrm>
        </p:spPr>
        <p:txBody>
          <a:bodyPr/>
          <a:lstStyle/>
          <a:p>
            <a:pPr algn="ctr"/>
            <a:r>
              <a:rPr lang="en-US" dirty="0"/>
              <a:t>Derivatives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3609"/>
            <a:ext cx="12186604" cy="5886889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05946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ru-R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Main characteristics of the magnet:</a:t>
            </a:r>
            <a:endParaRPr lang="ru-RU" alt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80074" y="1863325"/>
            <a:ext cx="936004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Four-fold symmetry and spiral sectors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algn="just">
              <a:buFontTx/>
              <a:buChar char="•"/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Deep-valley concept - v</a:t>
            </a:r>
            <a:r>
              <a:rPr lang="en-US" altLang="ru-RU" sz="2400" dirty="0"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alley depth = 27 cm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 RF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cavities placed in the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opposite valleys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Small sectors gap near beam extraction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Accelerate ~5-7 mm from pole edge 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facilitate extraction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Vertical focusing in the center (from R = 4 to 8 cm) is provided by bump of magnetic field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Pole radius = 61 cm</a:t>
            </a:r>
            <a:endParaRPr lang="en-US" altLang="ru-RU" sz="2400" dirty="0"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GB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 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Outer diameter = 250 cm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Height = 170 cm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Hill field = 4.75 Tesla, valley field  = 3 Tesla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5125" algn="l"/>
              </a:tabLst>
            </a:pP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Weight about 55 tons</a:t>
            </a:r>
          </a:p>
        </p:txBody>
      </p:sp>
    </p:spTree>
    <p:extLst>
      <p:ext uri="{BB962C8B-B14F-4D97-AF65-F5344CB8AC3E}">
        <p14:creationId xmlns:p14="http://schemas.microsoft.com/office/powerpoint/2010/main" val="3878721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504"/>
          </a:xfrm>
        </p:spPr>
        <p:txBody>
          <a:bodyPr/>
          <a:lstStyle/>
          <a:p>
            <a:pPr algn="ctr"/>
            <a:r>
              <a:rPr lang="en-US" dirty="0"/>
              <a:t>Derivatives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75" y="795614"/>
            <a:ext cx="11320669" cy="6062386"/>
          </a:xfr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51349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Betatron</a:t>
            </a:r>
            <a:r>
              <a:rPr lang="en-US" dirty="0"/>
              <a:t> frequencies in simulations with 2D map and 3D maps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Рисунок 105"/>
          <p:cNvPicPr>
            <a:picLocks noGr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54675" r="56535" b="-529"/>
          <a:stretch/>
        </p:blipFill>
        <p:spPr bwMode="auto">
          <a:xfrm>
            <a:off x="2273893" y="2134947"/>
            <a:ext cx="6263355" cy="440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901436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51350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Extraction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3"/>
          <a:stretch/>
        </p:blipFill>
        <p:spPr bwMode="auto">
          <a:xfrm>
            <a:off x="204435" y="2023090"/>
            <a:ext cx="6793992" cy="383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7" y="2377757"/>
            <a:ext cx="5457825" cy="2356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345947" y="4991298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Beam envelopes in extraction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8245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93" y="942899"/>
            <a:ext cx="5256213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359243" y="181232"/>
            <a:ext cx="8286750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dirty="0">
                <a:solidFill>
                  <a:schemeClr val="accent1"/>
                </a:solidFill>
              </a:rPr>
              <a:t>Overview of the SC202/SC200</a:t>
            </a:r>
            <a:endParaRPr lang="zh-CN" alt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35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0"/>
            <a:ext cx="8286750" cy="85725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New medial plane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8731CB-A7B7-4BBD-88EA-59E116639F5C}" type="datetime1">
              <a:rPr lang="zh-CN" altLang="en-US" smtClean="0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B67A9D-DB41-4003-8B27-1BC8D2D4FCC5}" type="slidenum">
              <a:rPr lang="zh-CN" altLang="en-US" smtClean="0"/>
              <a:pPr>
                <a:defRPr/>
              </a:pPr>
              <a:t>34</a:t>
            </a:fld>
            <a:r>
              <a:rPr lang="en-US" altLang="zh-CN"/>
              <a:t>/10</a:t>
            </a:r>
            <a:endParaRPr lang="zh-CN" altLang="en-US"/>
          </a:p>
        </p:txBody>
      </p:sp>
      <p:pic>
        <p:nvPicPr>
          <p:cNvPr id="14341" name="图片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4" y="998538"/>
            <a:ext cx="525462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41"/>
          <p:cNvSpPr txBox="1"/>
          <p:nvPr/>
        </p:nvSpPr>
        <p:spPr>
          <a:xfrm>
            <a:off x="4367213" y="981075"/>
            <a:ext cx="1465262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  <a:sym typeface="楷体" pitchFamily="49" charset="-122"/>
              </a:rPr>
              <a:t>MC3</a:t>
            </a:r>
          </a:p>
        </p:txBody>
      </p:sp>
      <p:sp>
        <p:nvSpPr>
          <p:cNvPr id="37" name="TextBox 41"/>
          <p:cNvSpPr txBox="1"/>
          <p:nvPr/>
        </p:nvSpPr>
        <p:spPr>
          <a:xfrm>
            <a:off x="2711451" y="1773238"/>
            <a:ext cx="1465263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  <a:sym typeface="楷体" pitchFamily="49" charset="-122"/>
              </a:rPr>
              <a:t>MC2</a:t>
            </a:r>
          </a:p>
        </p:txBody>
      </p:sp>
      <p:sp>
        <p:nvSpPr>
          <p:cNvPr id="38" name="TextBox 41"/>
          <p:cNvSpPr txBox="1"/>
          <p:nvPr/>
        </p:nvSpPr>
        <p:spPr>
          <a:xfrm>
            <a:off x="2089151" y="2916238"/>
            <a:ext cx="1465263" cy="4000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  <a:sym typeface="楷体" pitchFamily="49" charset="-122"/>
              </a:rPr>
              <a:t>MC1</a:t>
            </a:r>
          </a:p>
        </p:txBody>
      </p:sp>
      <p:cxnSp>
        <p:nvCxnSpPr>
          <p:cNvPr id="40" name="直接箭头连接符 39"/>
          <p:cNvCxnSpPr/>
          <p:nvPr/>
        </p:nvCxnSpPr>
        <p:spPr bwMode="auto">
          <a:xfrm>
            <a:off x="5100639" y="1381126"/>
            <a:ext cx="274637" cy="792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37" idx="2"/>
          </p:cNvCxnSpPr>
          <p:nvPr/>
        </p:nvCxnSpPr>
        <p:spPr bwMode="auto">
          <a:xfrm>
            <a:off x="3444876" y="2173289"/>
            <a:ext cx="1198563" cy="4714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 bwMode="auto">
          <a:xfrm>
            <a:off x="3554413" y="3116263"/>
            <a:ext cx="717550" cy="469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0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80838" y="46803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Cryostat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5" y="1547480"/>
            <a:ext cx="5908514" cy="46312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75388" y="3493778"/>
            <a:ext cx="2806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Case already manufactured.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073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28663"/>
            <a:ext cx="992653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Test stand for ion source is manufactured in china. </a:t>
            </a:r>
            <a:br>
              <a:rPr lang="en-US" dirty="0"/>
            </a:br>
            <a:r>
              <a:rPr lang="en-US" dirty="0"/>
              <a:t>PIG source design is finished. </a:t>
            </a:r>
            <a:r>
              <a:rPr lang="ru-RU" dirty="0"/>
              <a:t/>
            </a:r>
            <a:br>
              <a:rPr lang="ru-RU" dirty="0"/>
            </a:b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8731CB-A7B7-4BBD-88EA-59E116639F5C}" type="datetime1">
              <a:rPr lang="zh-CN" altLang="en-US" smtClean="0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D93782-572D-45FA-B178-3DB5EBD46DB1}" type="slidenum">
              <a:rPr lang="zh-CN" altLang="en-US" smtClean="0"/>
              <a:pPr>
                <a:defRPr/>
              </a:pPr>
              <a:t>36</a:t>
            </a:fld>
            <a:r>
              <a:rPr lang="en-US" altLang="zh-CN"/>
              <a:t>/10</a:t>
            </a:r>
            <a:endParaRPr lang="zh-CN" altLang="en-US"/>
          </a:p>
        </p:txBody>
      </p:sp>
      <p:pic>
        <p:nvPicPr>
          <p:cNvPr id="23557" name="Picture 13" descr="I:\ceshitai\IMG_6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12041" r="5466" b="25085"/>
          <a:stretch>
            <a:fillRect/>
          </a:stretch>
        </p:blipFill>
        <p:spPr bwMode="auto">
          <a:xfrm>
            <a:off x="605323" y="3874473"/>
            <a:ext cx="2626695" cy="23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5" descr="I:\ceshitai\IMG_6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16002" r="2489" b="23991"/>
          <a:stretch>
            <a:fillRect/>
          </a:stretch>
        </p:blipFill>
        <p:spPr bwMode="auto">
          <a:xfrm>
            <a:off x="3397454" y="3396681"/>
            <a:ext cx="4104559" cy="172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6" descr="I:\ceshitai\IMG_63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84" y="1920611"/>
            <a:ext cx="3501867" cy="467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2" y="1920611"/>
            <a:ext cx="2553337" cy="176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矩形 17"/>
          <p:cNvSpPr>
            <a:spLocks noChangeArrowheads="1"/>
          </p:cNvSpPr>
          <p:nvPr/>
        </p:nvSpPr>
        <p:spPr bwMode="auto">
          <a:xfrm>
            <a:off x="839787" y="1585569"/>
            <a:ext cx="193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0000FF"/>
                </a:solidFill>
                <a:latin typeface="Arial" panose="020B0604020202020204" pitchFamily="34" charset="0"/>
              </a:rPr>
              <a:t>Coil for test system</a:t>
            </a:r>
            <a:endParaRPr lang="zh-CN" altLang="en-US" sz="1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0"/>
            <a:ext cx="8286750" cy="857250"/>
          </a:xfrm>
        </p:spPr>
        <p:txBody>
          <a:bodyPr/>
          <a:lstStyle/>
          <a:p>
            <a:pPr>
              <a:defRPr/>
            </a:pPr>
            <a:r>
              <a:rPr lang="ru-RU" altLang="zh-CN" dirty="0"/>
              <a:t>D cavity cold test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4639FBDB-5672-4F16-B0E0-C172F47D6791}" type="datetime1">
              <a:rPr lang="zh-CN" altLang="en-US">
                <a:solidFill>
                  <a:srgbClr val="595959"/>
                </a:solidFill>
                <a:latin typeface="Calibri" panose="020F0502020204030204" pitchFamily="34" charset="0"/>
              </a:rPr>
              <a:pPr/>
              <a:t>2017/2/8</a:t>
            </a:fld>
            <a:endParaRPr lang="zh-CN" altLang="en-US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4E08156-2012-402F-B7A3-7116FDD7126C}" type="slidenum">
              <a:rPr lang="zh-CN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37</a:t>
            </a:fld>
            <a:r>
              <a:rPr lang="en-US" altLang="zh-CN">
                <a:solidFill>
                  <a:srgbClr val="898989"/>
                </a:solidFill>
                <a:latin typeface="Calibri" panose="020F0502020204030204" pitchFamily="34" charset="0"/>
              </a:rPr>
              <a:t>/10</a:t>
            </a:r>
            <a:endParaRPr lang="zh-CN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581" name="矩形 5"/>
          <p:cNvSpPr>
            <a:spLocks noChangeArrowheads="1"/>
          </p:cNvSpPr>
          <p:nvPr/>
        </p:nvSpPr>
        <p:spPr bwMode="auto">
          <a:xfrm>
            <a:off x="1919289" y="4822826"/>
            <a:ext cx="8569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Arial" panose="020B0604020202020204" pitchFamily="34" charset="0"/>
              </a:rPr>
              <a:t>1:1 scale D cavity Cold Test can be realized with </a:t>
            </a:r>
            <a:r>
              <a:rPr lang="en-US" altLang="zh-CN" sz="1800" dirty="0" err="1" smtClean="0">
                <a:latin typeface="Arial" panose="020B0604020202020204" pitchFamily="34" charset="0"/>
              </a:rPr>
              <a:t>stainsteel</a:t>
            </a:r>
            <a:r>
              <a:rPr lang="en-US" altLang="zh-CN" sz="1800" dirty="0" smtClean="0">
                <a:latin typeface="Arial" panose="020B0604020202020204" pitchFamily="34" charset="0"/>
              </a:rPr>
              <a:t>  </a:t>
            </a:r>
            <a:r>
              <a:rPr lang="en-US" altLang="zh-CN" sz="1800" dirty="0">
                <a:latin typeface="Arial" panose="020B0604020202020204" pitchFamily="34" charset="0"/>
              </a:rPr>
              <a:t>plates covered with a thin copper sheet, the center region of the Dees hasn’t  been finished design, we replace it with a simple bridge. The purpose of this model should be checking resonance frequency, quality factor, accelerating voltage, tuning and coupling.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Arial" panose="020B0604020202020204" pitchFamily="34" charset="0"/>
              </a:rPr>
              <a:t>The model will be tested in 30th</a:t>
            </a:r>
            <a:r>
              <a:rPr lang="en-US" altLang="zh-CN" sz="1800" dirty="0" smtClean="0">
                <a:latin typeface="Arial" panose="020B0604020202020204" pitchFamily="34" charset="0"/>
              </a:rPr>
              <a:t>, March,2017</a:t>
            </a:r>
            <a:endParaRPr lang="en-US" altLang="zh-CN" sz="1800" dirty="0">
              <a:latin typeface="Arial" panose="020B0604020202020204" pitchFamily="34" charset="0"/>
            </a:endParaRPr>
          </a:p>
        </p:txBody>
      </p:sp>
      <p:pic>
        <p:nvPicPr>
          <p:cNvPr id="24582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103314"/>
            <a:ext cx="3135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123951"/>
            <a:ext cx="26543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2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0"/>
            <a:ext cx="8286750" cy="857250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Cryogenic components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46B9814-C49D-46D2-BFD3-0EC74D84849A}" type="datetime1">
              <a:rPr lang="zh-CN" altLang="en-US">
                <a:solidFill>
                  <a:srgbClr val="595959"/>
                </a:solidFill>
                <a:latin typeface="Calibri" panose="020F0502020204030204" pitchFamily="34" charset="0"/>
              </a:rPr>
              <a:pPr/>
              <a:t>2017/2/8</a:t>
            </a:fld>
            <a:endParaRPr lang="zh-CN" altLang="en-US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DDE92AF-C463-4FAB-8605-6AB8FE1E8B59}" type="slidenum">
              <a:rPr lang="zh-CN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38</a:t>
            </a:fld>
            <a:r>
              <a:rPr lang="en-US" altLang="zh-CN">
                <a:solidFill>
                  <a:srgbClr val="898989"/>
                </a:solidFill>
                <a:latin typeface="Calibri" panose="020F0502020204030204" pitchFamily="34" charset="0"/>
              </a:rPr>
              <a:t>/10</a:t>
            </a:r>
            <a:endParaRPr lang="zh-CN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6629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6" y="2828926"/>
            <a:ext cx="3821113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1" b="13113"/>
          <a:stretch/>
        </p:blipFill>
        <p:spPr>
          <a:xfrm>
            <a:off x="6797676" y="1992313"/>
            <a:ext cx="1241425" cy="9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1990725"/>
            <a:ext cx="1263650" cy="94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1800" y="1982788"/>
            <a:ext cx="1282700" cy="94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3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4" y="2144713"/>
            <a:ext cx="55403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2122488"/>
            <a:ext cx="1189037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5"/>
          <p:cNvSpPr txBox="1">
            <a:spLocks noChangeArrowheads="1"/>
          </p:cNvSpPr>
          <p:nvPr/>
        </p:nvSpPr>
        <p:spPr bwMode="auto">
          <a:xfrm>
            <a:off x="5389564" y="1898650"/>
            <a:ext cx="998537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>
            <a:spAutoFit/>
          </a:bodyPr>
          <a:lstStyle>
            <a:defPPr>
              <a:defRPr lang="zh-CN"/>
            </a:defPPr>
            <a:lvl1pPr>
              <a:buFontTx/>
              <a:buNone/>
              <a:defRPr sz="1400" b="1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zh-CN" sz="1050" dirty="0"/>
              <a:t>GM cooler</a:t>
            </a:r>
            <a:endParaRPr lang="zh-CN" altLang="en-US" sz="1050" dirty="0"/>
          </a:p>
        </p:txBody>
      </p:sp>
      <p:sp>
        <p:nvSpPr>
          <p:cNvPr id="13" name="文本框 23"/>
          <p:cNvSpPr txBox="1">
            <a:spLocks noChangeArrowheads="1"/>
          </p:cNvSpPr>
          <p:nvPr/>
        </p:nvSpPr>
        <p:spPr bwMode="auto">
          <a:xfrm>
            <a:off x="4314825" y="1914526"/>
            <a:ext cx="850900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05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Current leads</a:t>
            </a:r>
            <a:endParaRPr lang="zh-CN" altLang="en-US" sz="105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37" name="文本框 26"/>
          <p:cNvSpPr txBox="1">
            <a:spLocks noChangeArrowheads="1"/>
          </p:cNvSpPr>
          <p:nvPr/>
        </p:nvSpPr>
        <p:spPr bwMode="auto">
          <a:xfrm>
            <a:off x="4043363" y="3881439"/>
            <a:ext cx="260985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0000FF"/>
                </a:solidFill>
                <a:latin typeface="Arial" panose="020B0604020202020204" pitchFamily="34" charset="0"/>
              </a:rPr>
              <a:t>Dipole </a:t>
            </a:r>
            <a:endParaRPr lang="zh-CN" altLang="en-US" sz="1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663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6" y="4406900"/>
            <a:ext cx="107156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文本框 15"/>
          <p:cNvSpPr txBox="1">
            <a:spLocks noChangeArrowheads="1"/>
          </p:cNvSpPr>
          <p:nvPr/>
        </p:nvSpPr>
        <p:spPr bwMode="auto">
          <a:xfrm>
            <a:off x="1619250" y="1584326"/>
            <a:ext cx="198120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0000FF"/>
                </a:solidFill>
                <a:latin typeface="Arial" panose="020B0604020202020204" pitchFamily="34" charset="0"/>
              </a:rPr>
              <a:t>Test</a:t>
            </a:r>
            <a:r>
              <a:rPr lang="zh-CN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b="1">
                <a:solidFill>
                  <a:srgbClr val="0000FF"/>
                </a:solidFill>
                <a:latin typeface="Arial" panose="020B0604020202020204" pitchFamily="34" charset="0"/>
              </a:rPr>
              <a:t>tank</a:t>
            </a:r>
            <a:endParaRPr lang="zh-CN" altLang="en-US" sz="1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6640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4" y="4451350"/>
            <a:ext cx="13430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连接符 17"/>
          <p:cNvCxnSpPr/>
          <p:nvPr/>
        </p:nvCxnSpPr>
        <p:spPr>
          <a:xfrm>
            <a:off x="4043363" y="1543050"/>
            <a:ext cx="0" cy="4211638"/>
          </a:xfrm>
          <a:prstGeom prst="line">
            <a:avLst/>
          </a:prstGeom>
          <a:ln>
            <a:solidFill>
              <a:srgbClr val="FF0000"/>
            </a:solidFill>
            <a:headEnd type="none" w="sm" len="sm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627813" y="1538289"/>
            <a:ext cx="0" cy="4213225"/>
          </a:xfrm>
          <a:prstGeom prst="line">
            <a:avLst/>
          </a:prstGeom>
          <a:ln>
            <a:solidFill>
              <a:srgbClr val="FF0000"/>
            </a:solidFill>
            <a:headEnd type="none" w="sm" len="sm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43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885951"/>
            <a:ext cx="207803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4114801"/>
            <a:ext cx="21145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5" name="文本框 22"/>
          <p:cNvSpPr txBox="1">
            <a:spLocks noChangeArrowheads="1"/>
          </p:cNvSpPr>
          <p:nvPr/>
        </p:nvSpPr>
        <p:spPr bwMode="auto">
          <a:xfrm>
            <a:off x="1719264" y="3816351"/>
            <a:ext cx="1690687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srgbClr val="0000FF"/>
                </a:solidFill>
                <a:latin typeface="Arial" panose="020B0604020202020204" pitchFamily="34" charset="0"/>
              </a:rPr>
              <a:t>Winding tooling</a:t>
            </a:r>
            <a:endParaRPr lang="zh-CN" altLang="en-US" sz="1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46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57221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ru-RU" b="1" kern="0">
                <a:solidFill>
                  <a:srgbClr val="365F91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Conclusion </a:t>
            </a:r>
            <a:endParaRPr lang="ru-RU" b="1" kern="0" dirty="0">
              <a:solidFill>
                <a:srgbClr val="365F91"/>
              </a:solidFill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0199" y="2137988"/>
            <a:ext cx="111522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obtain proper model of magnet.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obtain proper model of plug dimensions and dee tips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geometry in the center.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test accelerating field distribution.  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Beam dynamics shows sufficient quality of the center region and in acceleration zone. 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resonances were observed in the whole accelerating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region in beam dynamics simulations.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can extract beam with accuracy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upto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70 %. Optimization of extraction is under way.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897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3158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next goals were achieved: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8621" y="1850021"/>
            <a:ext cx="899872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8745" algn="just">
              <a:spcAft>
                <a:spcPts val="0"/>
              </a:spcAft>
            </a:pPr>
            <a:r>
              <a:rPr lang="en-US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Isochronous field in whole accelerating range</a:t>
            </a:r>
          </a:p>
          <a:p>
            <a:pPr lvl="0" algn="just">
              <a:spcAft>
                <a:spcPts val="0"/>
              </a:spcAft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</a:rPr>
              <a:t>Proper vertical focusing in the whole range</a:t>
            </a:r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365760" algn="l"/>
              </a:tabLst>
            </a:pPr>
            <a:endParaRPr lang="ru-RU" sz="2800" dirty="0"/>
          </a:p>
          <a:p>
            <a:pPr marL="342900" indent="-342900" algn="just">
              <a:buFont typeface="Symbol" panose="05050102010706020507" pitchFamily="18" charset="2"/>
              <a:buChar char=""/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Avoid dangerous resonances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Keep last orbit  close to pole edge 5-7 mm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r>
              <a:rPr lang="en-US" sz="28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Keep the stray field at an acceptable </a:t>
            </a:r>
            <a:r>
              <a:rPr lang="en-US" sz="2800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level </a:t>
            </a:r>
            <a:endParaRPr lang="en-US" sz="2800" kern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365760" algn="l"/>
              </a:tabLst>
            </a:pPr>
            <a:endParaRPr lang="en-US" sz="2800" kern="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29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000633" y="2649631"/>
            <a:ext cx="581385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 you for your attention!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004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483265" y="57698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Beam dynamics with cut sector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5" name="Рисунок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86" y="1478822"/>
            <a:ext cx="7434841" cy="5148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1415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5527" r="19729"/>
          <a:stretch/>
        </p:blipFill>
        <p:spPr>
          <a:xfrm>
            <a:off x="2635045" y="1514168"/>
            <a:ext cx="6607277" cy="469788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80838" y="46803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SC202 </a:t>
            </a:r>
            <a:r>
              <a:rPr lang="en-US" dirty="0"/>
              <a:t>magnet yoke and SC coil basic sizes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487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141508"/>
              </p:ext>
            </p:extLst>
          </p:nvPr>
        </p:nvGraphicFramePr>
        <p:xfrm>
          <a:off x="2379405" y="2290913"/>
          <a:ext cx="6587613" cy="38277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94456"/>
                <a:gridCol w="2293157"/>
              </a:tblGrid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Outer diameter (m)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Height (m)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iron weight (t)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Pole radius (m)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Valley depth (m)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Sectors gap (m)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0.038/0.009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Sector angular width  (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22-33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Bending limit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K=200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Hill field (T)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4.75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Valley field (T)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А*turn (1 coil)</a:t>
                      </a:r>
                      <a:endParaRPr lang="ru-RU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718 000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580838" y="468037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parameters SC202 magnetic system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8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05946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Computer model of SC202 cyclotron magnet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21759" r="22888"/>
          <a:stretch/>
        </p:blipFill>
        <p:spPr bwMode="auto">
          <a:xfrm>
            <a:off x="917314" y="2314272"/>
            <a:ext cx="4631690" cy="3032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21462" r="23183"/>
          <a:stretch/>
        </p:blipFill>
        <p:spPr bwMode="auto">
          <a:xfrm>
            <a:off x="6178725" y="2314271"/>
            <a:ext cx="4648796" cy="3129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68545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09800" y="505945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Spiral sectors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659200"/>
            <a:ext cx="5324475" cy="469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7594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293404" y="552703"/>
            <a:ext cx="9030324" cy="9018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Spiral sectors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6988"/>
            <a:ext cx="1158145" cy="9018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2017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3099" y="561924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2807" y="5985693"/>
            <a:ext cx="484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07" y="1580841"/>
            <a:ext cx="5147789" cy="379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5126"/>
            <a:ext cx="5186407" cy="36568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62107" y="5624475"/>
            <a:ext cx="4222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Spiral angle of the middle line of the sector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7261493" y="5630227"/>
            <a:ext cx="273876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 line d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sector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708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</TotalTime>
  <Words>828</Words>
  <Application>Microsoft Office PowerPoint</Application>
  <PresentationFormat>Широкоэкранный</PresentationFormat>
  <Paragraphs>211</Paragraphs>
  <Slides>41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黑体</vt:lpstr>
      <vt:lpstr>SimSun</vt:lpstr>
      <vt:lpstr>SimSun</vt:lpstr>
      <vt:lpstr>华文中宋</vt:lpstr>
      <vt:lpstr>楷体</vt:lpstr>
      <vt:lpstr>Arial</vt:lpstr>
      <vt:lpstr>Calibri</vt:lpstr>
      <vt:lpstr>Calibri Light</vt:lpstr>
      <vt:lpstr>Cambria</vt:lpstr>
      <vt:lpstr>等线</vt:lpstr>
      <vt:lpstr>等线 Light</vt:lpstr>
      <vt:lpstr>Symbol</vt:lpstr>
      <vt:lpstr>Times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Beam dynamics in SC202  close to extraction region</vt:lpstr>
      <vt:lpstr>Particle motion</vt:lpstr>
      <vt:lpstr>Презентация PowerPoint</vt:lpstr>
      <vt:lpstr>Презентация PowerPoint</vt:lpstr>
      <vt:lpstr>Презентация PowerPoint</vt:lpstr>
      <vt:lpstr>Презентация PowerPoint</vt:lpstr>
      <vt:lpstr>Derivatives </vt:lpstr>
      <vt:lpstr>Derivatives </vt:lpstr>
      <vt:lpstr>Презентация PowerPoint</vt:lpstr>
      <vt:lpstr>Презентация PowerPoint</vt:lpstr>
      <vt:lpstr>Презентация PowerPoint</vt:lpstr>
      <vt:lpstr>New medial plane</vt:lpstr>
      <vt:lpstr>Презентация PowerPoint</vt:lpstr>
      <vt:lpstr>Test stand for ion source is manufactured in china.  PIG source design is finished.  </vt:lpstr>
      <vt:lpstr>D cavity cold test</vt:lpstr>
      <vt:lpstr>Cryogenic components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 Karamyshev</dc:creator>
  <cp:lastModifiedBy>GKARAM</cp:lastModifiedBy>
  <cp:revision>155</cp:revision>
  <dcterms:created xsi:type="dcterms:W3CDTF">2016-09-14T05:53:07Z</dcterms:created>
  <dcterms:modified xsi:type="dcterms:W3CDTF">2017-02-09T07:29:35Z</dcterms:modified>
</cp:coreProperties>
</file>