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55"/>
  </p:notesMasterIdLst>
  <p:sldIdLst>
    <p:sldId id="258" r:id="rId2"/>
    <p:sldId id="268" r:id="rId3"/>
    <p:sldId id="270" r:id="rId4"/>
    <p:sldId id="271" r:id="rId5"/>
    <p:sldId id="272" r:id="rId6"/>
    <p:sldId id="320" r:id="rId7"/>
    <p:sldId id="273" r:id="rId8"/>
    <p:sldId id="274" r:id="rId9"/>
    <p:sldId id="275" r:id="rId10"/>
    <p:sldId id="276" r:id="rId11"/>
    <p:sldId id="277" r:id="rId12"/>
    <p:sldId id="278" r:id="rId13"/>
    <p:sldId id="279" r:id="rId14"/>
    <p:sldId id="287" r:id="rId15"/>
    <p:sldId id="281" r:id="rId16"/>
    <p:sldId id="282" r:id="rId17"/>
    <p:sldId id="284" r:id="rId18"/>
    <p:sldId id="283" r:id="rId19"/>
    <p:sldId id="285" r:id="rId20"/>
    <p:sldId id="286" r:id="rId21"/>
    <p:sldId id="280" r:id="rId22"/>
    <p:sldId id="315" r:id="rId23"/>
    <p:sldId id="297" r:id="rId24"/>
    <p:sldId id="294" r:id="rId25"/>
    <p:sldId id="319" r:id="rId26"/>
    <p:sldId id="318" r:id="rId27"/>
    <p:sldId id="291" r:id="rId28"/>
    <p:sldId id="292" r:id="rId29"/>
    <p:sldId id="299" r:id="rId30"/>
    <p:sldId id="302" r:id="rId31"/>
    <p:sldId id="300" r:id="rId32"/>
    <p:sldId id="301" r:id="rId33"/>
    <p:sldId id="290" r:id="rId34"/>
    <p:sldId id="303" r:id="rId35"/>
    <p:sldId id="304" r:id="rId36"/>
    <p:sldId id="305" r:id="rId37"/>
    <p:sldId id="306" r:id="rId38"/>
    <p:sldId id="307" r:id="rId39"/>
    <p:sldId id="310" r:id="rId40"/>
    <p:sldId id="309" r:id="rId41"/>
    <p:sldId id="311" r:id="rId42"/>
    <p:sldId id="308" r:id="rId43"/>
    <p:sldId id="312" r:id="rId44"/>
    <p:sldId id="313" r:id="rId45"/>
    <p:sldId id="314" r:id="rId46"/>
    <p:sldId id="293" r:id="rId47"/>
    <p:sldId id="265" r:id="rId48"/>
    <p:sldId id="264" r:id="rId49"/>
    <p:sldId id="256" r:id="rId50"/>
    <p:sldId id="296" r:id="rId51"/>
    <p:sldId id="295" r:id="rId52"/>
    <p:sldId id="316" r:id="rId53"/>
    <p:sldId id="266"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86" autoAdjust="0"/>
  </p:normalViewPr>
  <p:slideViewPr>
    <p:cSldViewPr>
      <p:cViewPr varScale="1">
        <p:scale>
          <a:sx n="84" d="100"/>
          <a:sy n="84" d="100"/>
        </p:scale>
        <p:origin x="-140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21ECA6-13A4-433E-81AA-FCDA51EFF0B9}" type="datetimeFigureOut">
              <a:rPr lang="ru-RU" smtClean="0"/>
              <a:pPr/>
              <a:t>27.02.2017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B3C2E5-8D74-4188-A91F-655ADDAC036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2B3C2E5-8D74-4188-A91F-655ADDAC0360}" type="slidenum">
              <a:rPr lang="ru-RU" smtClean="0"/>
              <a:pPr/>
              <a:t>25</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24D7C83-A0B3-4821-A064-2D2063E58050}" type="slidenum">
              <a:rPr lang="ru-RU" smtClean="0"/>
              <a:pPr/>
              <a:t>46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6C06A51-D832-4953-8798-F44283F290FA}" type="datetime1">
              <a:rPr lang="ru-RU" smtClean="0"/>
              <a:pPr/>
              <a:t>27.02.2017</a:t>
            </a:fld>
            <a:endParaRPr lang="ru-RU"/>
          </a:p>
        </p:txBody>
      </p:sp>
      <p:sp>
        <p:nvSpPr>
          <p:cNvPr id="5" name="Нижний колонтитул 4"/>
          <p:cNvSpPr>
            <a:spLocks noGrp="1"/>
          </p:cNvSpPr>
          <p:nvPr>
            <p:ph type="ftr" sz="quarter" idx="11"/>
          </p:nvPr>
        </p:nvSpPr>
        <p:spPr/>
        <p:txBody>
          <a:bodyPr/>
          <a:lstStyle/>
          <a:p>
            <a:r>
              <a:rPr lang="en-US" smtClean="0"/>
              <a:t>V Glagolev, March 1 2017</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3761EB7-4078-43C5-9F74-B49208D1F905}" type="datetime1">
              <a:rPr lang="ru-RU" smtClean="0"/>
              <a:pPr/>
              <a:t>27.02.2017</a:t>
            </a:fld>
            <a:endParaRPr lang="ru-RU"/>
          </a:p>
        </p:txBody>
      </p:sp>
      <p:sp>
        <p:nvSpPr>
          <p:cNvPr id="5" name="Нижний колонтитул 4"/>
          <p:cNvSpPr>
            <a:spLocks noGrp="1"/>
          </p:cNvSpPr>
          <p:nvPr>
            <p:ph type="ftr" sz="quarter" idx="11"/>
          </p:nvPr>
        </p:nvSpPr>
        <p:spPr/>
        <p:txBody>
          <a:bodyPr/>
          <a:lstStyle/>
          <a:p>
            <a:r>
              <a:rPr lang="en-US" smtClean="0"/>
              <a:t>V Glagolev, March 1 2017</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6F2D23D-D47A-45ED-B5D0-F163F0DAB13F}" type="datetime1">
              <a:rPr lang="ru-RU" smtClean="0"/>
              <a:pPr/>
              <a:t>27.02.2017</a:t>
            </a:fld>
            <a:endParaRPr lang="ru-RU"/>
          </a:p>
        </p:txBody>
      </p:sp>
      <p:sp>
        <p:nvSpPr>
          <p:cNvPr id="5" name="Нижний колонтитул 4"/>
          <p:cNvSpPr>
            <a:spLocks noGrp="1"/>
          </p:cNvSpPr>
          <p:nvPr>
            <p:ph type="ftr" sz="quarter" idx="11"/>
          </p:nvPr>
        </p:nvSpPr>
        <p:spPr/>
        <p:txBody>
          <a:bodyPr/>
          <a:lstStyle/>
          <a:p>
            <a:r>
              <a:rPr lang="en-US" smtClean="0"/>
              <a:t>V Glagolev, March 1 2017</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4" name="Номер слайда 3"/>
          <p:cNvSpPr>
            <a:spLocks noGrp="1"/>
          </p:cNvSpPr>
          <p:nvPr>
            <p:ph type="sldNum" sz="quarter" idx="10"/>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3F33BD-1A9A-4E68-9151-A329371A144C}" type="datetime1">
              <a:rPr lang="ru-RU" smtClean="0"/>
              <a:pPr/>
              <a:t>27.02.2017</a:t>
            </a:fld>
            <a:endParaRPr lang="ru-RU"/>
          </a:p>
        </p:txBody>
      </p:sp>
      <p:sp>
        <p:nvSpPr>
          <p:cNvPr id="5" name="Нижний колонтитул 4"/>
          <p:cNvSpPr>
            <a:spLocks noGrp="1"/>
          </p:cNvSpPr>
          <p:nvPr>
            <p:ph type="ftr" sz="quarter" idx="11"/>
          </p:nvPr>
        </p:nvSpPr>
        <p:spPr/>
        <p:txBody>
          <a:bodyPr/>
          <a:lstStyle/>
          <a:p>
            <a:r>
              <a:rPr lang="en-US" smtClean="0"/>
              <a:t>V Glagolev, March 1 2017</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AAC1FDA-4ACF-4EAF-B697-1D843404C090}" type="datetime1">
              <a:rPr lang="ru-RU" smtClean="0"/>
              <a:pPr/>
              <a:t>27.02.2017</a:t>
            </a:fld>
            <a:endParaRPr lang="ru-RU"/>
          </a:p>
        </p:txBody>
      </p:sp>
      <p:sp>
        <p:nvSpPr>
          <p:cNvPr id="5" name="Нижний колонтитул 4"/>
          <p:cNvSpPr>
            <a:spLocks noGrp="1"/>
          </p:cNvSpPr>
          <p:nvPr>
            <p:ph type="ftr" sz="quarter" idx="11"/>
          </p:nvPr>
        </p:nvSpPr>
        <p:spPr/>
        <p:txBody>
          <a:bodyPr/>
          <a:lstStyle/>
          <a:p>
            <a:r>
              <a:rPr lang="en-US" smtClean="0"/>
              <a:t>V Glagolev, March 1 2017</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F749391-F122-4346-A0CF-BC56C6CDF672}" type="datetime1">
              <a:rPr lang="ru-RU" smtClean="0"/>
              <a:pPr/>
              <a:t>27.02.2017</a:t>
            </a:fld>
            <a:endParaRPr lang="ru-RU"/>
          </a:p>
        </p:txBody>
      </p:sp>
      <p:sp>
        <p:nvSpPr>
          <p:cNvPr id="6" name="Нижний колонтитул 5"/>
          <p:cNvSpPr>
            <a:spLocks noGrp="1"/>
          </p:cNvSpPr>
          <p:nvPr>
            <p:ph type="ftr" sz="quarter" idx="11"/>
          </p:nvPr>
        </p:nvSpPr>
        <p:spPr/>
        <p:txBody>
          <a:bodyPr/>
          <a:lstStyle/>
          <a:p>
            <a:r>
              <a:rPr lang="en-US" smtClean="0"/>
              <a:t>V Glagolev, March 1 2017</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5F4D466-2F81-4FCA-B851-6F2F5D32F781}" type="datetime1">
              <a:rPr lang="ru-RU" smtClean="0"/>
              <a:pPr/>
              <a:t>27.02.2017</a:t>
            </a:fld>
            <a:endParaRPr lang="ru-RU"/>
          </a:p>
        </p:txBody>
      </p:sp>
      <p:sp>
        <p:nvSpPr>
          <p:cNvPr id="8" name="Нижний колонтитул 7"/>
          <p:cNvSpPr>
            <a:spLocks noGrp="1"/>
          </p:cNvSpPr>
          <p:nvPr>
            <p:ph type="ftr" sz="quarter" idx="11"/>
          </p:nvPr>
        </p:nvSpPr>
        <p:spPr/>
        <p:txBody>
          <a:bodyPr/>
          <a:lstStyle/>
          <a:p>
            <a:r>
              <a:rPr lang="en-US" smtClean="0"/>
              <a:t>V Glagolev, March 1 2017</a:t>
            </a:r>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2AEA269-FE2F-4D76-9C2D-9F9D41B9C110}" type="datetime1">
              <a:rPr lang="ru-RU" smtClean="0"/>
              <a:pPr/>
              <a:t>27.02.2017</a:t>
            </a:fld>
            <a:endParaRPr lang="ru-RU"/>
          </a:p>
        </p:txBody>
      </p:sp>
      <p:sp>
        <p:nvSpPr>
          <p:cNvPr id="4" name="Нижний колонтитул 3"/>
          <p:cNvSpPr>
            <a:spLocks noGrp="1"/>
          </p:cNvSpPr>
          <p:nvPr>
            <p:ph type="ftr" sz="quarter" idx="11"/>
          </p:nvPr>
        </p:nvSpPr>
        <p:spPr/>
        <p:txBody>
          <a:bodyPr/>
          <a:lstStyle/>
          <a:p>
            <a:r>
              <a:rPr lang="en-US" smtClean="0"/>
              <a:t>V Glagolev, March 1 2017</a:t>
            </a:r>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117580E-6E25-4232-8694-834CD160E646}" type="datetime1">
              <a:rPr lang="ru-RU" smtClean="0"/>
              <a:pPr/>
              <a:t>27.02.2017</a:t>
            </a:fld>
            <a:endParaRPr lang="ru-RU"/>
          </a:p>
        </p:txBody>
      </p:sp>
      <p:sp>
        <p:nvSpPr>
          <p:cNvPr id="3" name="Нижний колонтитул 2"/>
          <p:cNvSpPr>
            <a:spLocks noGrp="1"/>
          </p:cNvSpPr>
          <p:nvPr>
            <p:ph type="ftr" sz="quarter" idx="11"/>
          </p:nvPr>
        </p:nvSpPr>
        <p:spPr/>
        <p:txBody>
          <a:bodyPr/>
          <a:lstStyle/>
          <a:p>
            <a:r>
              <a:rPr lang="en-US" smtClean="0"/>
              <a:t>V Glagolev, March 1 2017</a:t>
            </a:r>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285013D-510C-48F5-8B24-5EE36174DFE2}" type="datetime1">
              <a:rPr lang="ru-RU" smtClean="0"/>
              <a:pPr/>
              <a:t>27.02.2017</a:t>
            </a:fld>
            <a:endParaRPr lang="ru-RU"/>
          </a:p>
        </p:txBody>
      </p:sp>
      <p:sp>
        <p:nvSpPr>
          <p:cNvPr id="6" name="Нижний колонтитул 5"/>
          <p:cNvSpPr>
            <a:spLocks noGrp="1"/>
          </p:cNvSpPr>
          <p:nvPr>
            <p:ph type="ftr" sz="quarter" idx="11"/>
          </p:nvPr>
        </p:nvSpPr>
        <p:spPr/>
        <p:txBody>
          <a:bodyPr/>
          <a:lstStyle/>
          <a:p>
            <a:r>
              <a:rPr lang="en-US" smtClean="0"/>
              <a:t>V Glagolev, March 1 2017</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577FDB2-859D-424A-9B20-7916BA06DB9A}" type="datetime1">
              <a:rPr lang="ru-RU" smtClean="0"/>
              <a:pPr/>
              <a:t>27.02.2017</a:t>
            </a:fld>
            <a:endParaRPr lang="ru-RU"/>
          </a:p>
        </p:txBody>
      </p:sp>
      <p:sp>
        <p:nvSpPr>
          <p:cNvPr id="6" name="Нижний колонтитул 5"/>
          <p:cNvSpPr>
            <a:spLocks noGrp="1"/>
          </p:cNvSpPr>
          <p:nvPr>
            <p:ph type="ftr" sz="quarter" idx="11"/>
          </p:nvPr>
        </p:nvSpPr>
        <p:spPr/>
        <p:txBody>
          <a:bodyPr/>
          <a:lstStyle/>
          <a:p>
            <a:r>
              <a:rPr lang="en-US" smtClean="0"/>
              <a:t>V Glagolev, March 1 2017</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10DCC-A3F0-4951-A873-C438D04592BC}" type="datetime1">
              <a:rPr lang="ru-RU" smtClean="0"/>
              <a:pPr/>
              <a:t>27.02.2017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V Glagolev, March 1 2017</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emf"/><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1196751"/>
          </a:xfrm>
          <a:solidFill>
            <a:schemeClr val="accent6">
              <a:lumMod val="40000"/>
              <a:lumOff val="60000"/>
              <a:alpha val="54000"/>
            </a:schemeClr>
          </a:solidFill>
        </p:spPr>
        <p:txBody>
          <a:bodyPr>
            <a:normAutofit fontScale="90000"/>
          </a:bodyPr>
          <a:lstStyle/>
          <a:p>
            <a:pPr hangingPunct="0"/>
            <a:r>
              <a:rPr lang="ru-RU" sz="3600" b="1" dirty="0" smtClean="0"/>
              <a:t/>
            </a:r>
            <a:br>
              <a:rPr lang="ru-RU" sz="3600" b="1" dirty="0" smtClean="0"/>
            </a:br>
            <a:r>
              <a:rPr lang="en-GB" sz="3600" b="1" dirty="0" smtClean="0"/>
              <a:t>S</a:t>
            </a:r>
            <a:r>
              <a:rPr lang="en-US" sz="3600" b="1" dirty="0" err="1" smtClean="0"/>
              <a:t>earch</a:t>
            </a:r>
            <a:r>
              <a:rPr lang="en-US" sz="3600" b="1" dirty="0" smtClean="0"/>
              <a:t> for new physics in experiments</a:t>
            </a:r>
            <a:r>
              <a:rPr lang="ru-RU" sz="3600" dirty="0" smtClean="0"/>
              <a:t/>
            </a:r>
            <a:br>
              <a:rPr lang="ru-RU" sz="3600" dirty="0" smtClean="0"/>
            </a:br>
            <a:r>
              <a:rPr lang="en-US" sz="3600" b="1" dirty="0" smtClean="0"/>
              <a:t>with the </a:t>
            </a:r>
            <a:r>
              <a:rPr lang="en-GB" sz="3600" b="1" i="1" dirty="0" err="1" smtClean="0"/>
              <a:t>Fermilab</a:t>
            </a:r>
            <a:r>
              <a:rPr lang="en-US" sz="3600" b="1" dirty="0" smtClean="0"/>
              <a:t>  </a:t>
            </a:r>
            <a:r>
              <a:rPr lang="en-GB" sz="3600" b="1" dirty="0" smtClean="0"/>
              <a:t>high-intensity </a:t>
            </a:r>
            <a:r>
              <a:rPr lang="en-GB" sz="3600" b="1" i="1" dirty="0" err="1" smtClean="0"/>
              <a:t>muon</a:t>
            </a:r>
            <a:r>
              <a:rPr lang="en-GB" sz="3600" b="1" i="1" dirty="0" smtClean="0"/>
              <a:t> beams </a:t>
            </a:r>
            <a:r>
              <a:rPr lang="ru-RU" dirty="0" smtClean="0"/>
              <a:t/>
            </a:r>
            <a:br>
              <a:rPr lang="ru-RU" dirty="0" smtClean="0"/>
            </a:br>
            <a:endParaRPr lang="ru-RU" dirty="0"/>
          </a:p>
        </p:txBody>
      </p:sp>
      <p:sp>
        <p:nvSpPr>
          <p:cNvPr id="4" name="TextBox 3"/>
          <p:cNvSpPr txBox="1"/>
          <p:nvPr/>
        </p:nvSpPr>
        <p:spPr>
          <a:xfrm>
            <a:off x="0" y="1124744"/>
            <a:ext cx="9144000" cy="6494085"/>
          </a:xfrm>
          <a:prstGeom prst="rect">
            <a:avLst/>
          </a:prstGeom>
          <a:noFill/>
        </p:spPr>
        <p:txBody>
          <a:bodyPr wrap="square" rtlCol="0">
            <a:spAutoFit/>
          </a:bodyPr>
          <a:lstStyle/>
          <a:p>
            <a:pPr algn="ctr" hangingPunct="0"/>
            <a:r>
              <a:rPr lang="en-GB" b="1" i="1" dirty="0" smtClean="0"/>
              <a:t>The report and the proposal to extend</a:t>
            </a:r>
            <a:endParaRPr lang="ru-RU" dirty="0" smtClean="0"/>
          </a:p>
          <a:p>
            <a:pPr algn="ctr" hangingPunct="0"/>
            <a:r>
              <a:rPr lang="en-US" b="1" i="1" dirty="0" smtClean="0"/>
              <a:t> </a:t>
            </a:r>
            <a:r>
              <a:rPr lang="ru-RU" b="1" dirty="0" smtClean="0"/>
              <a:t>Проект:  Поиск новой физики в экспериментах на интенсивных пучках мюонов </a:t>
            </a:r>
            <a:r>
              <a:rPr lang="ru-RU" b="1" dirty="0" err="1" smtClean="0"/>
              <a:t>Фермилаб</a:t>
            </a:r>
            <a:endParaRPr lang="ru-RU" dirty="0" smtClean="0"/>
          </a:p>
          <a:p>
            <a:pPr algn="ctr" hangingPunct="0"/>
            <a:endParaRPr lang="ru-RU" dirty="0" smtClean="0"/>
          </a:p>
          <a:p>
            <a:pPr algn="ctr" hangingPunct="0"/>
            <a:r>
              <a:rPr lang="en-US" sz="1400" dirty="0" err="1" smtClean="0"/>
              <a:t>Artikov</a:t>
            </a:r>
            <a:r>
              <a:rPr lang="en-US" sz="1400" dirty="0" smtClean="0"/>
              <a:t> A</a:t>
            </a:r>
            <a:r>
              <a:rPr lang="ru-RU" sz="1400" dirty="0" smtClean="0"/>
              <a:t>.</a:t>
            </a:r>
            <a:r>
              <a:rPr lang="en-US" sz="1400" dirty="0" smtClean="0"/>
              <a:t>M</a:t>
            </a:r>
            <a:r>
              <a:rPr lang="ru-RU" sz="1400" dirty="0" smtClean="0"/>
              <a:t>., </a:t>
            </a:r>
            <a:r>
              <a:rPr lang="en-US" sz="1400" dirty="0" err="1" smtClean="0"/>
              <a:t>Atanov</a:t>
            </a:r>
            <a:r>
              <a:rPr lang="en-US" sz="1400" dirty="0" smtClean="0"/>
              <a:t> N</a:t>
            </a:r>
            <a:r>
              <a:rPr lang="ru-RU" sz="1400" dirty="0" smtClean="0"/>
              <a:t>.</a:t>
            </a:r>
            <a:r>
              <a:rPr lang="en-US" sz="1400" dirty="0" smtClean="0"/>
              <a:t>V</a:t>
            </a:r>
            <a:r>
              <a:rPr lang="ru-RU" sz="1400" dirty="0" smtClean="0"/>
              <a:t>., </a:t>
            </a:r>
            <a:r>
              <a:rPr lang="en-US" sz="1400" dirty="0" err="1" smtClean="0"/>
              <a:t>Atanova</a:t>
            </a:r>
            <a:r>
              <a:rPr lang="en-US" sz="1400" dirty="0" smtClean="0"/>
              <a:t> O</a:t>
            </a:r>
            <a:r>
              <a:rPr lang="ru-RU" sz="1400" dirty="0" smtClean="0"/>
              <a:t>.</a:t>
            </a:r>
            <a:r>
              <a:rPr lang="en-US" sz="1400" dirty="0" smtClean="0"/>
              <a:t>S</a:t>
            </a:r>
            <a:r>
              <a:rPr lang="ru-RU" sz="1400" dirty="0" smtClean="0"/>
              <a:t>., </a:t>
            </a:r>
            <a:r>
              <a:rPr lang="en-US" sz="1400" dirty="0" err="1" smtClean="0"/>
              <a:t>Azaryan</a:t>
            </a:r>
            <a:r>
              <a:rPr lang="en-US" sz="1400" dirty="0" smtClean="0"/>
              <a:t> N</a:t>
            </a:r>
            <a:r>
              <a:rPr lang="ru-RU" sz="1400" dirty="0" smtClean="0"/>
              <a:t>.</a:t>
            </a:r>
            <a:r>
              <a:rPr lang="en-US" sz="1400" dirty="0" smtClean="0"/>
              <a:t>S</a:t>
            </a:r>
            <a:r>
              <a:rPr lang="ru-RU" sz="1400" dirty="0" smtClean="0"/>
              <a:t>., </a:t>
            </a:r>
            <a:r>
              <a:rPr lang="en-US" sz="1400" dirty="0" smtClean="0"/>
              <a:t>Baranov V</a:t>
            </a:r>
            <a:r>
              <a:rPr lang="ru-RU" sz="1400" dirty="0" smtClean="0"/>
              <a:t>.</a:t>
            </a:r>
            <a:r>
              <a:rPr lang="en-US" sz="1400" dirty="0" smtClean="0"/>
              <a:t>A</a:t>
            </a:r>
            <a:r>
              <a:rPr lang="ru-RU" sz="1400" dirty="0" smtClean="0"/>
              <a:t>, </a:t>
            </a:r>
            <a:r>
              <a:rPr lang="en-US" sz="1400" dirty="0" smtClean="0"/>
              <a:t>Baranov V</a:t>
            </a:r>
            <a:r>
              <a:rPr lang="ru-RU" sz="1400" dirty="0" smtClean="0"/>
              <a:t>.</a:t>
            </a:r>
            <a:r>
              <a:rPr lang="en-US" sz="1400" dirty="0" smtClean="0"/>
              <a:t>Yu</a:t>
            </a:r>
            <a:r>
              <a:rPr lang="ru-RU" sz="1400" dirty="0" smtClean="0"/>
              <a:t>.,  </a:t>
            </a:r>
            <a:r>
              <a:rPr lang="en-US" sz="1400" dirty="0" err="1" smtClean="0"/>
              <a:t>Batusov</a:t>
            </a:r>
            <a:r>
              <a:rPr lang="en-US" sz="1400" dirty="0" smtClean="0"/>
              <a:t> Yu</a:t>
            </a:r>
            <a:r>
              <a:rPr lang="ru-RU" sz="1400" dirty="0" smtClean="0"/>
              <a:t>.</a:t>
            </a:r>
            <a:r>
              <a:rPr lang="en-US" sz="1400" dirty="0" smtClean="0"/>
              <a:t>A</a:t>
            </a:r>
            <a:r>
              <a:rPr lang="ru-RU" sz="1400" dirty="0" smtClean="0"/>
              <a:t>., </a:t>
            </a:r>
            <a:r>
              <a:rPr lang="en-US" sz="1400" dirty="0" err="1" smtClean="0"/>
              <a:t>Budagov</a:t>
            </a:r>
            <a:r>
              <a:rPr lang="en-US" sz="1400" dirty="0" smtClean="0"/>
              <a:t> J</a:t>
            </a:r>
            <a:r>
              <a:rPr lang="ru-RU" sz="1400" dirty="0" smtClean="0"/>
              <a:t>.</a:t>
            </a:r>
            <a:r>
              <a:rPr lang="en-US" sz="1400" dirty="0" smtClean="0"/>
              <a:t>A</a:t>
            </a:r>
            <a:r>
              <a:rPr lang="ru-RU" sz="1400" dirty="0" smtClean="0"/>
              <a:t>., </a:t>
            </a:r>
            <a:r>
              <a:rPr lang="en-US" sz="1400" dirty="0" err="1" smtClean="0"/>
              <a:t>Chokheli</a:t>
            </a:r>
            <a:r>
              <a:rPr lang="en-US" sz="1400" dirty="0" smtClean="0"/>
              <a:t> D</a:t>
            </a:r>
            <a:r>
              <a:rPr lang="ru-RU" sz="1400" dirty="0" smtClean="0"/>
              <a:t>., </a:t>
            </a:r>
            <a:r>
              <a:rPr lang="en-US" sz="1400" dirty="0" err="1" smtClean="0"/>
              <a:t>Davydov</a:t>
            </a:r>
            <a:r>
              <a:rPr lang="en-US" sz="1400" dirty="0" smtClean="0"/>
              <a:t> Yu</a:t>
            </a:r>
            <a:r>
              <a:rPr lang="ru-RU" sz="1400" dirty="0" smtClean="0"/>
              <a:t>.</a:t>
            </a:r>
            <a:r>
              <a:rPr lang="en-US" sz="1400" dirty="0" smtClean="0"/>
              <a:t>I</a:t>
            </a:r>
            <a:r>
              <a:rPr lang="ru-RU" sz="1400" dirty="0" smtClean="0"/>
              <a:t>., </a:t>
            </a:r>
            <a:r>
              <a:rPr lang="en-US" sz="1400" dirty="0" err="1" smtClean="0"/>
              <a:t>Demin</a:t>
            </a:r>
            <a:r>
              <a:rPr lang="en-US" sz="1400" dirty="0" smtClean="0"/>
              <a:t> D</a:t>
            </a:r>
            <a:r>
              <a:rPr lang="ru-RU" sz="1400" dirty="0" smtClean="0"/>
              <a:t>.</a:t>
            </a:r>
            <a:r>
              <a:rPr lang="en-US" sz="1400" dirty="0" smtClean="0"/>
              <a:t>L</a:t>
            </a:r>
            <a:r>
              <a:rPr lang="ru-RU" sz="1400" dirty="0" smtClean="0"/>
              <a:t>., </a:t>
            </a:r>
            <a:r>
              <a:rPr lang="en-US" sz="1400" dirty="0" err="1" smtClean="0"/>
              <a:t>Duginov</a:t>
            </a:r>
            <a:r>
              <a:rPr lang="en-US" sz="1400" dirty="0" smtClean="0"/>
              <a:t> V</a:t>
            </a:r>
            <a:r>
              <a:rPr lang="ru-RU" sz="1400" dirty="0" smtClean="0"/>
              <a:t>.</a:t>
            </a:r>
            <a:r>
              <a:rPr lang="en-US" sz="1400" dirty="0" smtClean="0"/>
              <a:t>N</a:t>
            </a:r>
            <a:r>
              <a:rPr lang="ru-RU" sz="1400" dirty="0" smtClean="0"/>
              <a:t>.,  </a:t>
            </a:r>
            <a:r>
              <a:rPr lang="en-US" sz="1400" dirty="0" err="1" smtClean="0"/>
              <a:t>Galoyan</a:t>
            </a:r>
            <a:r>
              <a:rPr lang="en-US" sz="1400" dirty="0" smtClean="0"/>
              <a:t> A</a:t>
            </a:r>
            <a:r>
              <a:rPr lang="ru-RU" sz="1400" dirty="0" smtClean="0"/>
              <a:t>.,  </a:t>
            </a:r>
            <a:r>
              <a:rPr lang="en-US" sz="1400" dirty="0" err="1" smtClean="0"/>
              <a:t>Glagolev</a:t>
            </a:r>
            <a:r>
              <a:rPr lang="en-US" sz="1400" dirty="0" smtClean="0"/>
              <a:t> V</a:t>
            </a:r>
            <a:r>
              <a:rPr lang="ru-RU" sz="1400" dirty="0" smtClean="0"/>
              <a:t>.</a:t>
            </a:r>
            <a:r>
              <a:rPr lang="en-US" sz="1400" dirty="0" smtClean="0"/>
              <a:t>V</a:t>
            </a:r>
            <a:r>
              <a:rPr lang="ru-RU" sz="1400" dirty="0" smtClean="0"/>
              <a:t>., </a:t>
            </a:r>
            <a:r>
              <a:rPr lang="en-US" sz="1400" dirty="0" err="1" smtClean="0"/>
              <a:t>Gritsaj</a:t>
            </a:r>
            <a:r>
              <a:rPr lang="en-US" sz="1400" dirty="0" smtClean="0"/>
              <a:t> K</a:t>
            </a:r>
            <a:r>
              <a:rPr lang="ru-RU" sz="1400" dirty="0" smtClean="0"/>
              <a:t>.</a:t>
            </a:r>
            <a:r>
              <a:rPr lang="en-US" sz="1400" dirty="0" smtClean="0"/>
              <a:t>I</a:t>
            </a:r>
            <a:r>
              <a:rPr lang="ru-RU" sz="1400" dirty="0" smtClean="0"/>
              <a:t>., </a:t>
            </a:r>
            <a:r>
              <a:rPr lang="en-US" sz="1400" dirty="0" err="1" smtClean="0"/>
              <a:t>Ivanov</a:t>
            </a:r>
            <a:r>
              <a:rPr lang="en-US" sz="1400" dirty="0" smtClean="0"/>
              <a:t> V</a:t>
            </a:r>
            <a:r>
              <a:rPr lang="ru-RU" sz="1400" dirty="0" smtClean="0"/>
              <a:t>.</a:t>
            </a:r>
            <a:r>
              <a:rPr lang="en-US" sz="1400" dirty="0" smtClean="0"/>
              <a:t>V</a:t>
            </a:r>
            <a:r>
              <a:rPr lang="ru-RU" sz="1400" dirty="0" smtClean="0"/>
              <a:t>.,  </a:t>
            </a:r>
            <a:r>
              <a:rPr lang="en-US" sz="1400" dirty="0" err="1" smtClean="0"/>
              <a:t>Kazakov</a:t>
            </a:r>
            <a:r>
              <a:rPr lang="en-US" sz="1400" dirty="0" smtClean="0"/>
              <a:t> D</a:t>
            </a:r>
            <a:r>
              <a:rPr lang="ru-RU" sz="1400" dirty="0" smtClean="0"/>
              <a:t>.</a:t>
            </a:r>
            <a:r>
              <a:rPr lang="en-US" sz="1400" dirty="0" smtClean="0"/>
              <a:t>I</a:t>
            </a:r>
            <a:r>
              <a:rPr lang="ru-RU" sz="1400" dirty="0" smtClean="0"/>
              <a:t>., </a:t>
            </a:r>
            <a:r>
              <a:rPr lang="en-US" sz="1400" dirty="0" err="1" smtClean="0"/>
              <a:t>Kharzheev</a:t>
            </a:r>
            <a:r>
              <a:rPr lang="en-US" sz="1400" dirty="0" smtClean="0"/>
              <a:t> Yu</a:t>
            </a:r>
            <a:r>
              <a:rPr lang="ru-RU" sz="1400" dirty="0" smtClean="0"/>
              <a:t>.</a:t>
            </a:r>
            <a:r>
              <a:rPr lang="en-US" sz="1400" dirty="0" smtClean="0"/>
              <a:t>N</a:t>
            </a:r>
            <a:r>
              <a:rPr lang="ru-RU" sz="1400" dirty="0" smtClean="0"/>
              <a:t>., </a:t>
            </a:r>
            <a:r>
              <a:rPr lang="en-US" sz="1400" dirty="0" err="1" smtClean="0"/>
              <a:t>Khomutov</a:t>
            </a:r>
            <a:r>
              <a:rPr lang="en-US" sz="1400" dirty="0" smtClean="0"/>
              <a:t> N</a:t>
            </a:r>
            <a:r>
              <a:rPr lang="ru-RU" sz="1400" dirty="0" smtClean="0"/>
              <a:t>.</a:t>
            </a:r>
            <a:r>
              <a:rPr lang="en-US" sz="1400" dirty="0" smtClean="0"/>
              <a:t>V</a:t>
            </a:r>
            <a:r>
              <a:rPr lang="ru-RU" sz="1400" dirty="0" smtClean="0"/>
              <a:t>., </a:t>
            </a:r>
            <a:r>
              <a:rPr lang="en-US" sz="1400" dirty="0" err="1" smtClean="0"/>
              <a:t>Kozlov</a:t>
            </a:r>
            <a:r>
              <a:rPr lang="en-US" sz="1400" dirty="0" smtClean="0"/>
              <a:t> G</a:t>
            </a:r>
            <a:r>
              <a:rPr lang="ru-RU" sz="1400" dirty="0" smtClean="0"/>
              <a:t>.</a:t>
            </a:r>
            <a:r>
              <a:rPr lang="en-US" sz="1400" dirty="0" smtClean="0"/>
              <a:t>A</a:t>
            </a:r>
            <a:r>
              <a:rPr lang="ru-RU" sz="1400" dirty="0" smtClean="0"/>
              <a:t>., </a:t>
            </a:r>
            <a:r>
              <a:rPr lang="en-US" sz="1400" dirty="0" err="1" smtClean="0"/>
              <a:t>Kolomoets</a:t>
            </a:r>
            <a:r>
              <a:rPr lang="en-US" sz="1400" dirty="0" smtClean="0"/>
              <a:t> V</a:t>
            </a:r>
            <a:r>
              <a:rPr lang="ru-RU" sz="1400" dirty="0" smtClean="0"/>
              <a:t>.</a:t>
            </a:r>
            <a:r>
              <a:rPr lang="en-US" sz="1400" dirty="0" smtClean="0"/>
              <a:t>I</a:t>
            </a:r>
            <a:r>
              <a:rPr lang="ru-RU" sz="1400" dirty="0" smtClean="0"/>
              <a:t>., </a:t>
            </a:r>
            <a:r>
              <a:rPr lang="en-US" sz="1400" dirty="0" err="1" smtClean="0"/>
              <a:t>Kolomoets</a:t>
            </a:r>
            <a:r>
              <a:rPr lang="en-US" sz="1400" dirty="0" smtClean="0"/>
              <a:t> S</a:t>
            </a:r>
            <a:r>
              <a:rPr lang="ru-RU" sz="1400" dirty="0" smtClean="0"/>
              <a:t>.</a:t>
            </a:r>
            <a:r>
              <a:rPr lang="en-US" sz="1400" dirty="0" smtClean="0"/>
              <a:t>M</a:t>
            </a:r>
            <a:r>
              <a:rPr lang="ru-RU" sz="1400" dirty="0" smtClean="0"/>
              <a:t>., </a:t>
            </a:r>
            <a:r>
              <a:rPr lang="en-US" sz="1400" dirty="0" err="1" smtClean="0"/>
              <a:t>Kulchitsky</a:t>
            </a:r>
            <a:r>
              <a:rPr lang="en-US" sz="1400" dirty="0" smtClean="0"/>
              <a:t> Y</a:t>
            </a:r>
            <a:r>
              <a:rPr lang="ru-RU" sz="1400" dirty="0" smtClean="0"/>
              <a:t>.</a:t>
            </a:r>
            <a:r>
              <a:rPr lang="en-US" sz="1400" dirty="0" smtClean="0"/>
              <a:t>A</a:t>
            </a:r>
            <a:r>
              <a:rPr lang="ru-RU" sz="1400" dirty="0" smtClean="0"/>
              <a:t>.,  </a:t>
            </a:r>
            <a:r>
              <a:rPr lang="en-US" sz="1400" dirty="0" err="1" smtClean="0"/>
              <a:t>Kravchuk</a:t>
            </a:r>
            <a:r>
              <a:rPr lang="en-US" sz="1400" dirty="0" smtClean="0"/>
              <a:t> N</a:t>
            </a:r>
            <a:r>
              <a:rPr lang="ru-RU" sz="1400" dirty="0" smtClean="0"/>
              <a:t>.</a:t>
            </a:r>
            <a:r>
              <a:rPr lang="en-US" sz="1400" dirty="0" smtClean="0"/>
              <a:t>P</a:t>
            </a:r>
            <a:r>
              <a:rPr lang="ru-RU" sz="1400" dirty="0" smtClean="0"/>
              <a:t>., </a:t>
            </a:r>
            <a:r>
              <a:rPr lang="en-US" sz="1400" dirty="0" err="1" smtClean="0"/>
              <a:t>Krylov</a:t>
            </a:r>
            <a:r>
              <a:rPr lang="en-US" sz="1400" dirty="0" smtClean="0"/>
              <a:t> V</a:t>
            </a:r>
            <a:r>
              <a:rPr lang="ru-RU" sz="1400" dirty="0" smtClean="0"/>
              <a:t>.</a:t>
            </a:r>
            <a:r>
              <a:rPr lang="en-US" sz="1400" dirty="0" smtClean="0"/>
              <a:t>A</a:t>
            </a:r>
            <a:r>
              <a:rPr lang="ru-RU" sz="1400" dirty="0" smtClean="0"/>
              <a:t>., </a:t>
            </a:r>
            <a:r>
              <a:rPr lang="en-US" sz="1400" dirty="0" err="1" smtClean="0"/>
              <a:t>Kuchinsky</a:t>
            </a:r>
            <a:r>
              <a:rPr lang="en-US" sz="1400" dirty="0" smtClean="0"/>
              <a:t> N</a:t>
            </a:r>
            <a:r>
              <a:rPr lang="ru-RU" sz="1400" dirty="0" smtClean="0"/>
              <a:t>.</a:t>
            </a:r>
            <a:r>
              <a:rPr lang="en-US" sz="1400" dirty="0" smtClean="0"/>
              <a:t>A</a:t>
            </a:r>
            <a:r>
              <a:rPr lang="ru-RU" sz="1400" dirty="0" smtClean="0"/>
              <a:t>.,  </a:t>
            </a:r>
            <a:r>
              <a:rPr lang="en-US" sz="1400" dirty="0" err="1" smtClean="0"/>
              <a:t>Lyablin</a:t>
            </a:r>
            <a:r>
              <a:rPr lang="en-US" sz="1400" dirty="0" smtClean="0"/>
              <a:t> M</a:t>
            </a:r>
            <a:r>
              <a:rPr lang="ru-RU" sz="1400" dirty="0" smtClean="0"/>
              <a:t>.</a:t>
            </a:r>
            <a:r>
              <a:rPr lang="en-US" sz="1400" dirty="0" smtClean="0"/>
              <a:t>V</a:t>
            </a:r>
            <a:r>
              <a:rPr lang="ru-RU" sz="1400" dirty="0" smtClean="0"/>
              <a:t>., </a:t>
            </a:r>
            <a:r>
              <a:rPr lang="en-US" sz="1400" dirty="0" err="1" smtClean="0"/>
              <a:t>Mamedov</a:t>
            </a:r>
            <a:r>
              <a:rPr lang="en-US" sz="1400" dirty="0" smtClean="0"/>
              <a:t> T</a:t>
            </a:r>
            <a:r>
              <a:rPr lang="ru-RU" sz="1400" dirty="0" smtClean="0"/>
              <a:t>.</a:t>
            </a:r>
            <a:r>
              <a:rPr lang="en-US" sz="1400" dirty="0" smtClean="0"/>
              <a:t>N</a:t>
            </a:r>
            <a:r>
              <a:rPr lang="ru-RU" sz="1400" dirty="0" smtClean="0"/>
              <a:t>., </a:t>
            </a:r>
            <a:r>
              <a:rPr lang="en-US" sz="1400" dirty="0" err="1" smtClean="0"/>
              <a:t>Movchan</a:t>
            </a:r>
            <a:r>
              <a:rPr lang="en-US" sz="1400" dirty="0" smtClean="0"/>
              <a:t> S</a:t>
            </a:r>
            <a:r>
              <a:rPr lang="ru-RU" sz="1400" dirty="0" smtClean="0"/>
              <a:t>.</a:t>
            </a:r>
            <a:r>
              <a:rPr lang="en-US" sz="1400" dirty="0" smtClean="0"/>
              <a:t>A</a:t>
            </a:r>
            <a:r>
              <a:rPr lang="ru-RU" sz="1400" dirty="0" smtClean="0"/>
              <a:t>., </a:t>
            </a:r>
            <a:r>
              <a:rPr lang="en-US" sz="1400" dirty="0" smtClean="0"/>
              <a:t>Romanov V</a:t>
            </a:r>
            <a:r>
              <a:rPr lang="ru-RU" sz="1400" dirty="0" smtClean="0"/>
              <a:t>.</a:t>
            </a:r>
            <a:r>
              <a:rPr lang="en-US" sz="1400" dirty="0" smtClean="0"/>
              <a:t>M</a:t>
            </a:r>
            <a:r>
              <a:rPr lang="ru-RU" sz="1400" dirty="0" smtClean="0"/>
              <a:t>., </a:t>
            </a:r>
            <a:r>
              <a:rPr lang="en-US" sz="1400" dirty="0" err="1" smtClean="0"/>
              <a:t>Rudenko</a:t>
            </a:r>
            <a:r>
              <a:rPr lang="en-US" sz="1400" dirty="0" smtClean="0"/>
              <a:t> A</a:t>
            </a:r>
            <a:r>
              <a:rPr lang="ru-RU" sz="1400" dirty="0" smtClean="0"/>
              <a:t>.</a:t>
            </a:r>
            <a:r>
              <a:rPr lang="en-US" sz="1400" dirty="0" smtClean="0"/>
              <a:t>I</a:t>
            </a:r>
            <a:r>
              <a:rPr lang="ru-RU" sz="1400" dirty="0" smtClean="0"/>
              <a:t>., </a:t>
            </a:r>
            <a:r>
              <a:rPr lang="en-US" sz="1400" dirty="0" err="1" smtClean="0"/>
              <a:t>Sazonova</a:t>
            </a:r>
            <a:r>
              <a:rPr lang="en-US" sz="1400" dirty="0" smtClean="0"/>
              <a:t> A</a:t>
            </a:r>
            <a:r>
              <a:rPr lang="ru-RU" sz="1400" dirty="0" smtClean="0"/>
              <a:t>.</a:t>
            </a:r>
            <a:r>
              <a:rPr lang="en-US" sz="1400" dirty="0" smtClean="0"/>
              <a:t>V</a:t>
            </a:r>
            <a:r>
              <a:rPr lang="ru-RU" sz="1400" dirty="0" smtClean="0"/>
              <a:t>., </a:t>
            </a:r>
            <a:r>
              <a:rPr lang="en-US" sz="1400" dirty="0" err="1" smtClean="0"/>
              <a:t>Shalyugin</a:t>
            </a:r>
            <a:r>
              <a:rPr lang="en-US" sz="1400" dirty="0" smtClean="0"/>
              <a:t> A</a:t>
            </a:r>
            <a:r>
              <a:rPr lang="ru-RU" sz="1400" dirty="0" smtClean="0"/>
              <a:t>.</a:t>
            </a:r>
            <a:r>
              <a:rPr lang="en-US" sz="1400" dirty="0" smtClean="0"/>
              <a:t>N</a:t>
            </a:r>
            <a:r>
              <a:rPr lang="ru-RU" sz="1400" dirty="0" smtClean="0"/>
              <a:t>., </a:t>
            </a:r>
            <a:r>
              <a:rPr lang="en-US" sz="1400" dirty="0" err="1" smtClean="0"/>
              <a:t>Simonenko</a:t>
            </a:r>
            <a:r>
              <a:rPr lang="en-US" sz="1400" dirty="0" smtClean="0"/>
              <a:t> A</a:t>
            </a:r>
            <a:r>
              <a:rPr lang="ru-RU" sz="1400" dirty="0" smtClean="0"/>
              <a:t>.</a:t>
            </a:r>
            <a:r>
              <a:rPr lang="en-US" sz="1400" dirty="0" smtClean="0"/>
              <a:t>V</a:t>
            </a:r>
            <a:r>
              <a:rPr lang="ru-RU" sz="1400" dirty="0" smtClean="0"/>
              <a:t>.,  </a:t>
            </a:r>
            <a:r>
              <a:rPr lang="en-US" sz="1400" dirty="0" err="1" smtClean="0"/>
              <a:t>Studenov</a:t>
            </a:r>
            <a:r>
              <a:rPr lang="en-US" sz="1400" dirty="0" smtClean="0"/>
              <a:t> S</a:t>
            </a:r>
            <a:r>
              <a:rPr lang="ru-RU" sz="1400" dirty="0" smtClean="0"/>
              <a:t>.</a:t>
            </a:r>
            <a:r>
              <a:rPr lang="en-US" sz="1400" dirty="0" smtClean="0"/>
              <a:t>N</a:t>
            </a:r>
            <a:r>
              <a:rPr lang="ru-RU" sz="1400" dirty="0" smtClean="0"/>
              <a:t>., </a:t>
            </a:r>
            <a:r>
              <a:rPr lang="en-US" sz="1400" dirty="0" err="1" smtClean="0"/>
              <a:t>Suslov</a:t>
            </a:r>
            <a:r>
              <a:rPr lang="en-US" sz="1400" dirty="0" smtClean="0"/>
              <a:t> I</a:t>
            </a:r>
            <a:r>
              <a:rPr lang="ru-RU" sz="1400" dirty="0" smtClean="0"/>
              <a:t>.</a:t>
            </a:r>
            <a:r>
              <a:rPr lang="en-US" sz="1400" dirty="0" smtClean="0"/>
              <a:t>A</a:t>
            </a:r>
            <a:r>
              <a:rPr lang="ru-RU" sz="1400" dirty="0" smtClean="0"/>
              <a:t>., </a:t>
            </a:r>
            <a:r>
              <a:rPr lang="en-US" sz="1400" dirty="0" err="1" smtClean="0"/>
              <a:t>Tarasov</a:t>
            </a:r>
            <a:r>
              <a:rPr lang="en-US" sz="1400" dirty="0" smtClean="0"/>
              <a:t> O</a:t>
            </a:r>
            <a:r>
              <a:rPr lang="ru-RU" sz="1400" dirty="0" smtClean="0"/>
              <a:t>.</a:t>
            </a:r>
            <a:r>
              <a:rPr lang="en-US" sz="1400" dirty="0" smtClean="0"/>
              <a:t>V</a:t>
            </a:r>
            <a:r>
              <a:rPr lang="ru-RU" sz="1400" dirty="0" smtClean="0"/>
              <a:t>., </a:t>
            </a:r>
            <a:r>
              <a:rPr lang="en-US" sz="1400" dirty="0" err="1" smtClean="0"/>
              <a:t>Tereschenko</a:t>
            </a:r>
            <a:r>
              <a:rPr lang="en-US" sz="1400" dirty="0" smtClean="0"/>
              <a:t> V</a:t>
            </a:r>
            <a:r>
              <a:rPr lang="ru-RU" sz="1400" dirty="0" smtClean="0"/>
              <a:t>.</a:t>
            </a:r>
            <a:r>
              <a:rPr lang="en-US" sz="1400" dirty="0" smtClean="0"/>
              <a:t>V</a:t>
            </a:r>
            <a:r>
              <a:rPr lang="ru-RU" sz="1400" dirty="0" smtClean="0"/>
              <a:t>., </a:t>
            </a:r>
            <a:r>
              <a:rPr lang="en-US" sz="1400" dirty="0" err="1" smtClean="0"/>
              <a:t>Tereschenko</a:t>
            </a:r>
            <a:r>
              <a:rPr lang="en-US" sz="1400" dirty="0" smtClean="0"/>
              <a:t> S</a:t>
            </a:r>
            <a:r>
              <a:rPr lang="ru-RU" sz="1400" dirty="0" smtClean="0"/>
              <a:t>.</a:t>
            </a:r>
            <a:r>
              <a:rPr lang="en-US" sz="1400" dirty="0" smtClean="0"/>
              <a:t>V</a:t>
            </a:r>
            <a:r>
              <a:rPr lang="ru-RU" sz="1400" dirty="0" smtClean="0"/>
              <a:t>., </a:t>
            </a:r>
            <a:r>
              <a:rPr lang="en-US" sz="1400" dirty="0" err="1" smtClean="0"/>
              <a:t>Titkova</a:t>
            </a:r>
            <a:r>
              <a:rPr lang="en-US" sz="1400" dirty="0" smtClean="0"/>
              <a:t> I</a:t>
            </a:r>
            <a:r>
              <a:rPr lang="ru-RU" sz="1400" dirty="0" smtClean="0"/>
              <a:t>.</a:t>
            </a:r>
            <a:r>
              <a:rPr lang="en-US" sz="1400" dirty="0" smtClean="0"/>
              <a:t>V</a:t>
            </a:r>
            <a:r>
              <a:rPr lang="ru-RU" sz="1400" dirty="0" smtClean="0"/>
              <a:t>., </a:t>
            </a:r>
            <a:r>
              <a:rPr lang="en-US" sz="1400" dirty="0" err="1" smtClean="0"/>
              <a:t>Usubov</a:t>
            </a:r>
            <a:r>
              <a:rPr lang="en-US" sz="1400" dirty="0" smtClean="0"/>
              <a:t> Z</a:t>
            </a:r>
            <a:r>
              <a:rPr lang="ru-RU" sz="1400" dirty="0" smtClean="0"/>
              <a:t>.</a:t>
            </a:r>
            <a:r>
              <a:rPr lang="en-US" sz="1400" dirty="0" smtClean="0"/>
              <a:t>U</a:t>
            </a:r>
            <a:r>
              <a:rPr lang="ru-RU" sz="1400" dirty="0" smtClean="0"/>
              <a:t>., </a:t>
            </a:r>
            <a:r>
              <a:rPr lang="en-US" sz="1400" dirty="0" err="1" smtClean="0"/>
              <a:t>Uzhinsky</a:t>
            </a:r>
            <a:r>
              <a:rPr lang="en-US" sz="1400" dirty="0" smtClean="0"/>
              <a:t> V</a:t>
            </a:r>
            <a:r>
              <a:rPr lang="ru-RU" sz="1400" dirty="0" smtClean="0"/>
              <a:t>.</a:t>
            </a:r>
            <a:r>
              <a:rPr lang="en-US" sz="1400" dirty="0" smtClean="0"/>
              <a:t>V</a:t>
            </a:r>
            <a:r>
              <a:rPr lang="ru-RU" sz="1400" dirty="0" smtClean="0"/>
              <a:t>., </a:t>
            </a:r>
            <a:r>
              <a:rPr lang="en-US" sz="1400" dirty="0" err="1" smtClean="0"/>
              <a:t>Vasilyev</a:t>
            </a:r>
            <a:r>
              <a:rPr lang="en-US" sz="1400" dirty="0" smtClean="0"/>
              <a:t> I</a:t>
            </a:r>
            <a:r>
              <a:rPr lang="ru-RU" sz="1400" dirty="0" smtClean="0"/>
              <a:t>., </a:t>
            </a:r>
            <a:r>
              <a:rPr lang="en-US" sz="1400" dirty="0" err="1" smtClean="0"/>
              <a:t>Volnykh</a:t>
            </a:r>
            <a:r>
              <a:rPr lang="en-US" sz="1400" dirty="0" smtClean="0"/>
              <a:t> V</a:t>
            </a:r>
            <a:r>
              <a:rPr lang="ru-RU" sz="1400" dirty="0" smtClean="0"/>
              <a:t>.</a:t>
            </a:r>
            <a:r>
              <a:rPr lang="en-US" sz="1400" dirty="0" smtClean="0"/>
              <a:t>P</a:t>
            </a:r>
            <a:r>
              <a:rPr lang="ru-RU" sz="1400" dirty="0" smtClean="0"/>
              <a:t>. </a:t>
            </a:r>
          </a:p>
          <a:p>
            <a:pPr algn="ctr" hangingPunct="0"/>
            <a:r>
              <a:rPr lang="en-GB" sz="1400" b="1" dirty="0" smtClean="0"/>
              <a:t>Joint Institute for Nuclear Research</a:t>
            </a:r>
            <a:r>
              <a:rPr lang="en-US" sz="1400" b="1" dirty="0" smtClean="0"/>
              <a:t>, </a:t>
            </a:r>
            <a:r>
              <a:rPr lang="en-GB" sz="1400" b="1" dirty="0" err="1" smtClean="0"/>
              <a:t>Dubna</a:t>
            </a:r>
            <a:r>
              <a:rPr lang="en-US" sz="1400" b="1" dirty="0" smtClean="0"/>
              <a:t>,  </a:t>
            </a:r>
            <a:r>
              <a:rPr lang="en-GB" sz="1400" b="1" dirty="0" smtClean="0"/>
              <a:t>Russia</a:t>
            </a:r>
            <a:endParaRPr lang="ru-RU" sz="1400" dirty="0" smtClean="0"/>
          </a:p>
          <a:p>
            <a:pPr algn="ctr" hangingPunct="0"/>
            <a:r>
              <a:rPr lang="en-GB" sz="1400" dirty="0" err="1" smtClean="0"/>
              <a:t>Djilkibaev</a:t>
            </a:r>
            <a:r>
              <a:rPr lang="en-GB" sz="1400" dirty="0" smtClean="0"/>
              <a:t> R</a:t>
            </a:r>
            <a:r>
              <a:rPr lang="en-US" sz="1400" dirty="0" smtClean="0"/>
              <a:t>.M., </a:t>
            </a:r>
            <a:r>
              <a:rPr lang="en-US" sz="1400" dirty="0" err="1" smtClean="0"/>
              <a:t>Matushko</a:t>
            </a:r>
            <a:r>
              <a:rPr lang="en-US" sz="1400" dirty="0" smtClean="0"/>
              <a:t> V.L.</a:t>
            </a:r>
            <a:endParaRPr lang="ru-RU" sz="1400" dirty="0" smtClean="0"/>
          </a:p>
          <a:p>
            <a:pPr algn="ctr" hangingPunct="0"/>
            <a:r>
              <a:rPr lang="en-GB" sz="1400" b="1" dirty="0" smtClean="0"/>
              <a:t>Institute for Nuclear Research</a:t>
            </a:r>
            <a:r>
              <a:rPr lang="en-US" sz="1400" b="1" dirty="0" smtClean="0"/>
              <a:t>, </a:t>
            </a:r>
            <a:r>
              <a:rPr lang="en-GB" sz="1400" b="1" dirty="0" smtClean="0"/>
              <a:t>Moscow</a:t>
            </a:r>
            <a:r>
              <a:rPr lang="en-US" sz="1400" b="1" dirty="0" smtClean="0"/>
              <a:t>, </a:t>
            </a:r>
            <a:r>
              <a:rPr lang="en-GB" sz="1400" b="1" dirty="0" smtClean="0"/>
              <a:t>Russia</a:t>
            </a:r>
            <a:endParaRPr lang="ru-RU" sz="1400" dirty="0" smtClean="0"/>
          </a:p>
          <a:p>
            <a:pPr algn="ctr" hangingPunct="0"/>
            <a:r>
              <a:rPr lang="en-GB" sz="1400" dirty="0" err="1" smtClean="0"/>
              <a:t>Baturitsky</a:t>
            </a:r>
            <a:r>
              <a:rPr lang="en-GB" sz="1400" dirty="0" smtClean="0"/>
              <a:t> M.A., </a:t>
            </a:r>
            <a:r>
              <a:rPr lang="en-GB" sz="1400" dirty="0" err="1" smtClean="0"/>
              <a:t>Chehovsky</a:t>
            </a:r>
            <a:r>
              <a:rPr lang="en-GB" sz="1400" dirty="0" smtClean="0"/>
              <a:t> V.A., I.F. </a:t>
            </a:r>
            <a:r>
              <a:rPr lang="en-GB" sz="1400" dirty="0" err="1" smtClean="0"/>
              <a:t>Emeliantchik</a:t>
            </a:r>
            <a:endParaRPr lang="ru-RU" sz="1400" dirty="0" smtClean="0"/>
          </a:p>
          <a:p>
            <a:pPr algn="ctr" hangingPunct="0"/>
            <a:r>
              <a:rPr lang="en-GB" sz="1400" b="1" dirty="0" smtClean="0"/>
              <a:t>BGU national scientific-educational </a:t>
            </a:r>
            <a:r>
              <a:rPr lang="en-GB" sz="1400" b="1" dirty="0" err="1" smtClean="0"/>
              <a:t>center</a:t>
            </a:r>
            <a:r>
              <a:rPr lang="en-GB" sz="1400" b="1" dirty="0" smtClean="0"/>
              <a:t> of particle and high energy physics, Minsk, Belarus</a:t>
            </a:r>
            <a:endParaRPr lang="ru-RU" sz="1400" dirty="0" smtClean="0"/>
          </a:p>
          <a:p>
            <a:pPr algn="ctr" hangingPunct="0"/>
            <a:r>
              <a:rPr lang="en-US" sz="1400" dirty="0" err="1" smtClean="0"/>
              <a:t>Korjik</a:t>
            </a:r>
            <a:r>
              <a:rPr lang="en-US" sz="1400" dirty="0" smtClean="0"/>
              <a:t> M.V., </a:t>
            </a:r>
            <a:r>
              <a:rPr lang="en-US" sz="1400" dirty="0" err="1" smtClean="0"/>
              <a:t>Lobko</a:t>
            </a:r>
            <a:r>
              <a:rPr lang="en-US" sz="1400" dirty="0" smtClean="0"/>
              <a:t> A.,S., </a:t>
            </a:r>
            <a:r>
              <a:rPr lang="en-US" sz="1400" dirty="0" err="1" smtClean="0"/>
              <a:t>Misevich</a:t>
            </a:r>
            <a:r>
              <a:rPr lang="en-US" sz="1400" dirty="0" smtClean="0"/>
              <a:t> O.V., </a:t>
            </a:r>
            <a:r>
              <a:rPr lang="en-US" sz="1400" dirty="0" err="1" smtClean="0"/>
              <a:t>Fedorov</a:t>
            </a:r>
            <a:r>
              <a:rPr lang="en-US" sz="1400" dirty="0" smtClean="0"/>
              <a:t> A.A.</a:t>
            </a:r>
            <a:endParaRPr lang="ru-RU" sz="1400" dirty="0" smtClean="0"/>
          </a:p>
          <a:p>
            <a:pPr algn="ctr" hangingPunct="0"/>
            <a:r>
              <a:rPr lang="en-GB" sz="1400" b="1" dirty="0" smtClean="0"/>
              <a:t>BGU Institute of Nuclear Problems, Minsk, Belarus</a:t>
            </a:r>
            <a:endParaRPr lang="ru-RU" sz="1400" dirty="0" smtClean="0"/>
          </a:p>
          <a:p>
            <a:pPr algn="ctr" hangingPunct="0"/>
            <a:r>
              <a:rPr lang="en-GB" sz="1400" dirty="0" err="1" smtClean="0"/>
              <a:t>Boyarintsev</a:t>
            </a:r>
            <a:r>
              <a:rPr lang="en-GB" sz="1400" dirty="0" smtClean="0"/>
              <a:t> </a:t>
            </a:r>
            <a:r>
              <a:rPr lang="en-GB" sz="1400" dirty="0" err="1" smtClean="0"/>
              <a:t>A.Yu</a:t>
            </a:r>
            <a:r>
              <a:rPr lang="en-GB" sz="1400" dirty="0" smtClean="0"/>
              <a:t>.</a:t>
            </a:r>
            <a:r>
              <a:rPr lang="en-US" sz="1400" dirty="0" smtClean="0"/>
              <a:t>, </a:t>
            </a:r>
            <a:r>
              <a:rPr lang="ru-RU" sz="1400" dirty="0" err="1" smtClean="0"/>
              <a:t>Gektin</a:t>
            </a:r>
            <a:r>
              <a:rPr lang="ru-RU" sz="1400" dirty="0" smtClean="0"/>
              <a:t> A.V., </a:t>
            </a:r>
            <a:r>
              <a:rPr lang="ru-RU" sz="1400" dirty="0" err="1" smtClean="0"/>
              <a:t>Grinev</a:t>
            </a:r>
            <a:r>
              <a:rPr lang="ru-RU" sz="1400" dirty="0" smtClean="0"/>
              <a:t> B.V., </a:t>
            </a:r>
            <a:r>
              <a:rPr lang="ru-RU" sz="1400" dirty="0" err="1" smtClean="0"/>
              <a:t>Sidletskiy</a:t>
            </a:r>
            <a:r>
              <a:rPr lang="ru-RU" sz="1400" dirty="0" smtClean="0"/>
              <a:t> </a:t>
            </a:r>
            <a:r>
              <a:rPr lang="ru-RU" sz="1400" dirty="0" err="1" smtClean="0"/>
              <a:t>O.Ts</a:t>
            </a:r>
            <a:r>
              <a:rPr lang="ru-RU" sz="1400" dirty="0" smtClean="0"/>
              <a:t>.</a:t>
            </a:r>
          </a:p>
          <a:p>
            <a:pPr algn="ctr" hangingPunct="0"/>
            <a:r>
              <a:rPr lang="en-US" sz="1400" b="1" dirty="0" smtClean="0"/>
              <a:t>Institute for S</a:t>
            </a:r>
            <a:r>
              <a:rPr lang="en-GB" sz="1400" b="1" dirty="0" err="1" smtClean="0"/>
              <a:t>cintillation</a:t>
            </a:r>
            <a:r>
              <a:rPr lang="en-GB" sz="1400" b="1" dirty="0" smtClean="0"/>
              <a:t> Materials NAS of Ukraine, Kharkov, Ukraine</a:t>
            </a:r>
            <a:endParaRPr lang="ru-RU" sz="1400" dirty="0" smtClean="0"/>
          </a:p>
          <a:p>
            <a:pPr algn="ctr"/>
            <a:r>
              <a:rPr lang="en-GB" sz="1400" dirty="0" err="1" smtClean="0"/>
              <a:t>Dubnicka</a:t>
            </a:r>
            <a:r>
              <a:rPr lang="en-GB" sz="1400" dirty="0" smtClean="0"/>
              <a:t> S., </a:t>
            </a:r>
            <a:r>
              <a:rPr lang="en-GB" sz="1400" dirty="0" err="1" smtClean="0"/>
              <a:t>Bartos</a:t>
            </a:r>
            <a:r>
              <a:rPr lang="en-GB" sz="1400" dirty="0" smtClean="0"/>
              <a:t> E., </a:t>
            </a:r>
            <a:r>
              <a:rPr lang="en-GB" sz="1400" dirty="0" err="1" smtClean="0"/>
              <a:t>Adamuscin</a:t>
            </a:r>
            <a:r>
              <a:rPr lang="en-GB" sz="1400" dirty="0" smtClean="0"/>
              <a:t> C., </a:t>
            </a:r>
            <a:r>
              <a:rPr lang="en-GB" sz="1400" dirty="0" err="1" smtClean="0"/>
              <a:t>Liptaj</a:t>
            </a:r>
            <a:r>
              <a:rPr lang="en-GB" sz="1400" dirty="0" smtClean="0"/>
              <a:t> A.</a:t>
            </a:r>
            <a:br>
              <a:rPr lang="en-GB" sz="1400" dirty="0" smtClean="0"/>
            </a:br>
            <a:r>
              <a:rPr lang="en-GB" sz="1400" b="1" dirty="0" smtClean="0"/>
              <a:t>               </a:t>
            </a:r>
            <a:r>
              <a:rPr lang="en-US" sz="1400" b="1" dirty="0" smtClean="0"/>
              <a:t>Institute of Physics Slovak Academy of Sciences,  Bratislava, Slovak republic</a:t>
            </a:r>
            <a:endParaRPr lang="ru-RU" sz="1400" b="1" dirty="0" smtClean="0"/>
          </a:p>
          <a:p>
            <a:pPr algn="ctr"/>
            <a:r>
              <a:rPr lang="en-US" sz="1400" dirty="0" err="1" smtClean="0"/>
              <a:t>Dubnickova</a:t>
            </a:r>
            <a:r>
              <a:rPr lang="en-US" sz="1400" dirty="0" smtClean="0"/>
              <a:t> A.Z.</a:t>
            </a:r>
            <a:endParaRPr lang="ru-RU" sz="1400" b="1" dirty="0" smtClean="0"/>
          </a:p>
          <a:p>
            <a:pPr algn="ctr"/>
            <a:r>
              <a:rPr lang="en-US" sz="1400" b="1" dirty="0" smtClean="0"/>
              <a:t>Comenius University, FMFI , Bratislava, Slovak Republic</a:t>
            </a:r>
            <a:endParaRPr lang="ru-RU" sz="1400" dirty="0" smtClean="0"/>
          </a:p>
          <a:p>
            <a:pPr algn="ctr"/>
            <a:r>
              <a:rPr lang="en-US" sz="1400" dirty="0" err="1" smtClean="0"/>
              <a:t>Chizhov</a:t>
            </a:r>
            <a:r>
              <a:rPr lang="en-US" sz="1400" dirty="0" smtClean="0"/>
              <a:t> M.V.</a:t>
            </a:r>
            <a:endParaRPr lang="ru-RU" sz="1400" b="1" dirty="0" smtClean="0"/>
          </a:p>
          <a:p>
            <a:pPr algn="ctr"/>
            <a:r>
              <a:rPr lang="en-US" sz="1400" b="1" dirty="0" smtClean="0"/>
              <a:t>The St. Clement of </a:t>
            </a:r>
            <a:r>
              <a:rPr lang="en-US" sz="1400" b="1" dirty="0" err="1" smtClean="0"/>
              <a:t>Ohrid</a:t>
            </a:r>
            <a:r>
              <a:rPr lang="en-US" sz="1400" b="1" dirty="0" smtClean="0"/>
              <a:t> University of Sofia, Bulgaria</a:t>
            </a:r>
            <a:endParaRPr lang="ru-RU" sz="1400" b="1" dirty="0" smtClean="0"/>
          </a:p>
          <a:p>
            <a:pPr hangingPunct="0"/>
            <a:endParaRPr lang="ru-RU" sz="1400" dirty="0" smtClean="0"/>
          </a:p>
          <a:p>
            <a:pPr hangingPunct="0"/>
            <a:r>
              <a:rPr lang="it-IT" b="1" dirty="0" smtClean="0"/>
              <a:t> </a:t>
            </a:r>
            <a:endParaRPr lang="ru-RU" dirty="0" smtClean="0"/>
          </a:p>
          <a:p>
            <a:pPr hangingPunct="0"/>
            <a:r>
              <a:rPr lang="it-IT" b="1" dirty="0" smtClean="0"/>
              <a:t> </a:t>
            </a:r>
            <a:endParaRPr lang="ru-RU" dirty="0" smtClean="0"/>
          </a:p>
        </p:txBody>
      </p:sp>
      <p:sp>
        <p:nvSpPr>
          <p:cNvPr id="5" name="Номер слайда 4"/>
          <p:cNvSpPr>
            <a:spLocks noGrp="1"/>
          </p:cNvSpPr>
          <p:nvPr>
            <p:ph type="sldNum" sz="quarter" idx="12"/>
          </p:nvPr>
        </p:nvSpPr>
        <p:spPr>
          <a:xfrm>
            <a:off x="7812360" y="6492875"/>
            <a:ext cx="1152128" cy="365125"/>
          </a:xfrm>
        </p:spPr>
        <p:txBody>
          <a:bodyPr/>
          <a:lstStyle/>
          <a:p>
            <a:fld id="{725C68B6-61C2-468F-89AB-4B9F7531AA68}" type="slidenum">
              <a:rPr lang="ru-RU" smtClean="0"/>
              <a:pPr/>
              <a:t>1</a:t>
            </a:fld>
            <a:endParaRPr lang="ru-RU" dirty="0"/>
          </a:p>
        </p:txBody>
      </p:sp>
      <p:sp>
        <p:nvSpPr>
          <p:cNvPr id="6" name="Нижний колонтитул 5"/>
          <p:cNvSpPr>
            <a:spLocks noGrp="1"/>
          </p:cNvSpPr>
          <p:nvPr>
            <p:ph type="ftr" sz="quarter" idx="11"/>
          </p:nvPr>
        </p:nvSpPr>
        <p:spPr>
          <a:xfrm>
            <a:off x="0" y="6492875"/>
            <a:ext cx="2411760" cy="365125"/>
          </a:xfrm>
        </p:spPr>
        <p:txBody>
          <a:bodyPr/>
          <a:lstStyle/>
          <a:p>
            <a:r>
              <a:rPr lang="en-US" dirty="0" smtClean="0"/>
              <a:t>V </a:t>
            </a:r>
            <a:r>
              <a:rPr lang="en-US" dirty="0" err="1" smtClean="0"/>
              <a:t>Glagolev</a:t>
            </a:r>
            <a:r>
              <a:rPr lang="en-US" dirty="0" smtClean="0"/>
              <a:t>, March 1 2017</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2462"/>
          </a:xfrm>
          <a:solidFill>
            <a:schemeClr val="accent6">
              <a:lumMod val="20000"/>
              <a:lumOff val="80000"/>
            </a:schemeClr>
          </a:solidFill>
        </p:spPr>
        <p:txBody>
          <a:bodyPr>
            <a:normAutofit/>
          </a:bodyPr>
          <a:lstStyle/>
          <a:p>
            <a:r>
              <a:rPr lang="en-US" sz="3600" b="1" dirty="0" smtClean="0">
                <a:cs typeface="Arial" pitchFamily="34" charset="0"/>
              </a:rPr>
              <a:t>Muon g-2 Experiment Goal</a:t>
            </a:r>
            <a:endParaRPr lang="en-US" sz="3600" b="1" dirty="0">
              <a:cs typeface="Arial" pitchFamily="34" charset="0"/>
            </a:endParaRPr>
          </a:p>
        </p:txBody>
      </p:sp>
      <p:sp>
        <p:nvSpPr>
          <p:cNvPr id="3" name="Content Placeholder 2"/>
          <p:cNvSpPr>
            <a:spLocks noGrp="1"/>
          </p:cNvSpPr>
          <p:nvPr>
            <p:ph idx="1"/>
          </p:nvPr>
        </p:nvSpPr>
        <p:spPr>
          <a:xfrm>
            <a:off x="179512" y="1484784"/>
            <a:ext cx="8820472" cy="5040560"/>
          </a:xfrm>
          <a:solidFill>
            <a:schemeClr val="bg1"/>
          </a:solidFill>
        </p:spPr>
        <p:txBody>
          <a:bodyPr/>
          <a:lstStyle/>
          <a:p>
            <a:pPr marL="0" indent="0">
              <a:buNone/>
            </a:pPr>
            <a:r>
              <a:rPr lang="en-US" sz="3200" dirty="0" smtClean="0">
                <a:effectLst>
                  <a:outerShdw blurRad="38100" dist="38100" dir="2700000" algn="tl">
                    <a:srgbClr val="000000">
                      <a:alpha val="43137"/>
                    </a:srgbClr>
                  </a:outerShdw>
                </a:effectLst>
              </a:rPr>
              <a:t>Goal:</a:t>
            </a:r>
          </a:p>
          <a:p>
            <a:pPr marL="0" indent="0">
              <a:buNone/>
            </a:pPr>
            <a:r>
              <a:rPr lang="en-US" dirty="0" smtClean="0"/>
              <a:t>Measurement of the value of muon anomalous magnetic moment, </a:t>
            </a:r>
            <a:r>
              <a:rPr lang="en-US" sz="2800" i="1" dirty="0" smtClean="0">
                <a:latin typeface="Times New Roman" pitchFamily="18" charset="0"/>
                <a:cs typeface="Times New Roman" pitchFamily="18" charset="0"/>
              </a:rPr>
              <a:t>a</a:t>
            </a:r>
            <a:r>
              <a:rPr lang="en-US" sz="2800" i="1" baseline="-25000" dirty="0" smtClean="0">
                <a:sym typeface="Symbol"/>
              </a:rPr>
              <a:t></a:t>
            </a:r>
            <a:r>
              <a:rPr lang="en-US" dirty="0" smtClean="0"/>
              <a:t>, to an uncertainty of 16</a:t>
            </a:r>
            <a:r>
              <a:rPr lang="en-US" dirty="0" smtClean="0">
                <a:sym typeface="Symbol"/>
              </a:rPr>
              <a:t></a:t>
            </a:r>
            <a:r>
              <a:rPr lang="en-US" dirty="0" smtClean="0"/>
              <a:t>10</a:t>
            </a:r>
            <a:r>
              <a:rPr lang="en-US" baseline="30000" dirty="0" smtClean="0"/>
              <a:t>-11</a:t>
            </a:r>
            <a:r>
              <a:rPr lang="en-US" dirty="0" smtClean="0"/>
              <a:t> (0.14 ppm) where,</a:t>
            </a:r>
            <a:endParaRPr lang="ru-RU" dirty="0" smtClean="0"/>
          </a:p>
          <a:p>
            <a:pPr marL="0" indent="0">
              <a:buNone/>
            </a:pPr>
            <a:endParaRPr lang="ru-RU" dirty="0" smtClean="0">
              <a:effectLst>
                <a:outerShdw blurRad="38100" dist="38100" dir="2700000" algn="tl">
                  <a:srgbClr val="000000">
                    <a:alpha val="43137"/>
                  </a:srgbClr>
                </a:outerShdw>
              </a:effectLst>
            </a:endParaRPr>
          </a:p>
          <a:p>
            <a:pPr marL="0" indent="0">
              <a:buNone/>
            </a:pPr>
            <a:r>
              <a:rPr lang="en-US" sz="3200" dirty="0" smtClean="0">
                <a:effectLst>
                  <a:outerShdw blurRad="38100" dist="38100" dir="2700000" algn="tl">
                    <a:srgbClr val="000000">
                      <a:alpha val="43137"/>
                    </a:srgbClr>
                  </a:outerShdw>
                </a:effectLst>
              </a:rPr>
              <a:t>Present Situation:</a:t>
            </a:r>
          </a:p>
          <a:p>
            <a:pPr marL="0" indent="0">
              <a:buNone/>
            </a:pPr>
            <a:endParaRPr lang="en-US" dirty="0" smtClean="0"/>
          </a:p>
        </p:txBody>
      </p:sp>
      <p:graphicFrame>
        <p:nvGraphicFramePr>
          <p:cNvPr id="7" name="Object 6"/>
          <p:cNvGraphicFramePr>
            <a:graphicFrameLocks noChangeAspect="1"/>
          </p:cNvGraphicFramePr>
          <p:nvPr>
            <p:extLst>
              <p:ext uri="{D42A27DB-BD31-4B8C-83A1-F6EECF244321}">
                <p14:modId xmlns="" xmlns:p14="http://schemas.microsoft.com/office/powerpoint/2010/main" val="1445734885"/>
              </p:ext>
            </p:extLst>
          </p:nvPr>
        </p:nvGraphicFramePr>
        <p:xfrm>
          <a:off x="3352800" y="3048000"/>
          <a:ext cx="1606629" cy="838681"/>
        </p:xfrm>
        <a:graphic>
          <a:graphicData uri="http://schemas.openxmlformats.org/presentationml/2006/ole">
            <p:oleObj spid="_x0000_s1026" name="Equation" r:id="rId3" imgW="2019240" imgH="1054080" progId="">
              <p:embed/>
            </p:oleObj>
          </a:graphicData>
        </a:graphic>
      </p:graphicFrame>
      <p:grpSp>
        <p:nvGrpSpPr>
          <p:cNvPr id="4" name="Group 7"/>
          <p:cNvGrpSpPr/>
          <p:nvPr/>
        </p:nvGrpSpPr>
        <p:grpSpPr>
          <a:xfrm>
            <a:off x="467544" y="4581128"/>
            <a:ext cx="5911850" cy="1752600"/>
            <a:chOff x="1708150" y="4572000"/>
            <a:chExt cx="5911850" cy="1752600"/>
          </a:xfrm>
        </p:grpSpPr>
        <p:graphicFrame>
          <p:nvGraphicFramePr>
            <p:cNvPr id="11" name="Object 10"/>
            <p:cNvGraphicFramePr>
              <a:graphicFrameLocks noChangeAspect="1"/>
            </p:cNvGraphicFramePr>
            <p:nvPr>
              <p:extLst>
                <p:ext uri="{D42A27DB-BD31-4B8C-83A1-F6EECF244321}">
                  <p14:modId xmlns="" xmlns:p14="http://schemas.microsoft.com/office/powerpoint/2010/main" val="4224125065"/>
                </p:ext>
              </p:extLst>
            </p:nvPr>
          </p:nvGraphicFramePr>
          <p:xfrm>
            <a:off x="1708150" y="4648200"/>
            <a:ext cx="5911850" cy="1676400"/>
          </p:xfrm>
          <a:graphic>
            <a:graphicData uri="http://schemas.openxmlformats.org/presentationml/2006/ole">
              <p:oleObj spid="_x0000_s1027" name="Equation" r:id="rId4" imgW="5727600" imgH="1562040" progId="">
                <p:embed/>
              </p:oleObj>
            </a:graphicData>
          </a:graphic>
        </p:graphicFrame>
        <p:sp>
          <p:nvSpPr>
            <p:cNvPr id="12" name="Rectangle 11"/>
            <p:cNvSpPr/>
            <p:nvPr/>
          </p:nvSpPr>
          <p:spPr>
            <a:xfrm>
              <a:off x="3657600" y="4572000"/>
              <a:ext cx="609600" cy="1143000"/>
            </a:xfrm>
            <a:prstGeom prst="rect">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6848061" y="5136874"/>
            <a:ext cx="2057399" cy="923330"/>
          </a:xfrm>
          <a:prstGeom prst="rect">
            <a:avLst/>
          </a:prstGeom>
          <a:noFill/>
        </p:spPr>
        <p:txBody>
          <a:bodyPr wrap="square" rtlCol="0">
            <a:spAutoFit/>
          </a:bodyPr>
          <a:lstStyle/>
          <a:p>
            <a:r>
              <a:rPr lang="en-US" dirty="0" smtClean="0">
                <a:solidFill>
                  <a:srgbClr val="FF0000"/>
                </a:solidFill>
              </a:rPr>
              <a:t>Physics beyond the standard model</a:t>
            </a:r>
            <a:endParaRPr lang="en-US" dirty="0">
              <a:solidFill>
                <a:srgbClr val="FF0000"/>
              </a:solidFill>
            </a:endParaRPr>
          </a:p>
        </p:txBody>
      </p:sp>
      <p:sp>
        <p:nvSpPr>
          <p:cNvPr id="10" name="Oval 9"/>
          <p:cNvSpPr/>
          <p:nvPr/>
        </p:nvSpPr>
        <p:spPr>
          <a:xfrm>
            <a:off x="3810000" y="5831604"/>
            <a:ext cx="762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3635896" y="3068960"/>
            <a:ext cx="3672408" cy="244827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Скругленный прямоугольник 12"/>
          <p:cNvSpPr/>
          <p:nvPr/>
        </p:nvSpPr>
        <p:spPr>
          <a:xfrm>
            <a:off x="7308304" y="2636912"/>
            <a:ext cx="504056" cy="432048"/>
          </a:xfrm>
          <a:prstGeom prst="roundRect">
            <a:avLst/>
          </a:prstGeom>
          <a:solidFill>
            <a:srgbClr val="FF0000">
              <a:alpha val="1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кругленный прямоугольник 14"/>
          <p:cNvSpPr/>
          <p:nvPr/>
        </p:nvSpPr>
        <p:spPr>
          <a:xfrm>
            <a:off x="3131840" y="5229200"/>
            <a:ext cx="432048" cy="495672"/>
          </a:xfrm>
          <a:prstGeom prst="roundRect">
            <a:avLst/>
          </a:prstGeom>
          <a:solidFill>
            <a:srgbClr val="FF0000">
              <a:alpha val="1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6" name="Straight Arrow Connector 13"/>
          <p:cNvCxnSpPr/>
          <p:nvPr/>
        </p:nvCxnSpPr>
        <p:spPr>
          <a:xfrm flipH="1">
            <a:off x="4644008" y="5661248"/>
            <a:ext cx="2232249" cy="28803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Номер слайда 16"/>
          <p:cNvSpPr>
            <a:spLocks noGrp="1"/>
          </p:cNvSpPr>
          <p:nvPr>
            <p:ph type="sldNum" sz="quarter" idx="12"/>
          </p:nvPr>
        </p:nvSpPr>
        <p:spPr/>
        <p:txBody>
          <a:bodyPr/>
          <a:lstStyle/>
          <a:p>
            <a:fld id="{725C68B6-61C2-468F-89AB-4B9F7531AA68}" type="slidenum">
              <a:rPr lang="ru-RU" smtClean="0"/>
              <a:pPr/>
              <a:t>10</a:t>
            </a:fld>
            <a:endParaRPr lang="ru-RU"/>
          </a:p>
        </p:txBody>
      </p:sp>
      <p:pic>
        <p:nvPicPr>
          <p:cNvPr id="1028" name="Picture 4"/>
          <p:cNvPicPr>
            <a:picLocks noChangeAspect="1" noChangeArrowheads="1"/>
          </p:cNvPicPr>
          <p:nvPr/>
        </p:nvPicPr>
        <p:blipFill>
          <a:blip r:embed="rId5" cstate="print"/>
          <a:srcRect/>
          <a:stretch>
            <a:fillRect/>
          </a:stretch>
        </p:blipFill>
        <p:spPr bwMode="auto">
          <a:xfrm>
            <a:off x="3419872" y="1052736"/>
            <a:ext cx="2232248" cy="1153152"/>
          </a:xfrm>
          <a:prstGeom prst="rect">
            <a:avLst/>
          </a:prstGeom>
          <a:noFill/>
          <a:ln w="9525">
            <a:noFill/>
            <a:miter lim="800000"/>
            <a:headEnd/>
            <a:tailEnd/>
          </a:ln>
        </p:spPr>
      </p:pic>
    </p:spTree>
    <p:extLst>
      <p:ext uri="{BB962C8B-B14F-4D97-AF65-F5344CB8AC3E}">
        <p14:creationId xmlns="" xmlns:p14="http://schemas.microsoft.com/office/powerpoint/2010/main" val="2868856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chemeClr val="accent6">
              <a:lumMod val="20000"/>
              <a:lumOff val="80000"/>
            </a:schemeClr>
          </a:solidFill>
        </p:spPr>
        <p:txBody>
          <a:bodyPr>
            <a:normAutofit/>
          </a:bodyPr>
          <a:lstStyle/>
          <a:p>
            <a:r>
              <a:rPr lang="en-US" sz="3600" b="1" dirty="0" smtClean="0">
                <a:cs typeface="Arial" pitchFamily="34" charset="0"/>
              </a:rPr>
              <a:t>g-2 Experimental Technique</a:t>
            </a:r>
            <a:endParaRPr lang="en-US" sz="3600" b="1" dirty="0">
              <a:cs typeface="Arial" pitchFamily="34" charset="0"/>
            </a:endParaRPr>
          </a:p>
        </p:txBody>
      </p:sp>
      <p:sp>
        <p:nvSpPr>
          <p:cNvPr id="3" name="Content Placeholder 2"/>
          <p:cNvSpPr>
            <a:spLocks noGrp="1"/>
          </p:cNvSpPr>
          <p:nvPr>
            <p:ph idx="1"/>
          </p:nvPr>
        </p:nvSpPr>
        <p:spPr>
          <a:xfrm>
            <a:off x="0" y="1196752"/>
            <a:ext cx="6336704" cy="2178539"/>
          </a:xfrm>
          <a:solidFill>
            <a:schemeClr val="bg1"/>
          </a:solidFill>
        </p:spPr>
        <p:txBody>
          <a:bodyPr>
            <a:normAutofit fontScale="70000" lnSpcReduction="20000"/>
          </a:bodyPr>
          <a:lstStyle/>
          <a:p>
            <a:pPr>
              <a:spcBef>
                <a:spcPts val="1800"/>
              </a:spcBef>
            </a:pPr>
            <a:r>
              <a:rPr lang="en-US" dirty="0" smtClean="0"/>
              <a:t>Capture 3.094 GeV/c muons in a uniform magnetic field</a:t>
            </a:r>
          </a:p>
          <a:p>
            <a:pPr>
              <a:spcBef>
                <a:spcPts val="1800"/>
              </a:spcBef>
            </a:pPr>
            <a:r>
              <a:rPr lang="en-US" dirty="0" smtClean="0"/>
              <a:t>Measure the precession frequency of the muon spin</a:t>
            </a:r>
          </a:p>
          <a:p>
            <a:pPr>
              <a:spcBef>
                <a:spcPts val="1800"/>
              </a:spcBef>
            </a:pPr>
            <a:r>
              <a:rPr lang="en-US" dirty="0" smtClean="0"/>
              <a:t>The precession frequency, under special circumstances, is proportional to </a:t>
            </a:r>
            <a:r>
              <a:rPr lang="en-US" sz="2600" i="1" dirty="0" smtClean="0">
                <a:latin typeface="Times New Roman" pitchFamily="18" charset="0"/>
                <a:cs typeface="Times New Roman" pitchFamily="18" charset="0"/>
              </a:rPr>
              <a:t>a</a:t>
            </a:r>
            <a:r>
              <a:rPr lang="en-US" sz="2600" i="1" baseline="-25000" dirty="0" smtClean="0">
                <a:sym typeface="Symbol"/>
              </a:rPr>
              <a:t></a:t>
            </a:r>
            <a:endParaRPr lang="en-US" i="1" baseline="-25000" dirty="0" smtClean="0"/>
          </a:p>
        </p:txBody>
      </p:sp>
      <p:grpSp>
        <p:nvGrpSpPr>
          <p:cNvPr id="4" name="Group 6"/>
          <p:cNvGrpSpPr>
            <a:grpSpLocks/>
          </p:cNvGrpSpPr>
          <p:nvPr/>
        </p:nvGrpSpPr>
        <p:grpSpPr bwMode="auto">
          <a:xfrm>
            <a:off x="0" y="3861048"/>
            <a:ext cx="5710237" cy="2497138"/>
            <a:chOff x="432" y="1008"/>
            <a:chExt cx="4842" cy="2117"/>
          </a:xfrm>
        </p:grpSpPr>
        <p:sp>
          <p:nvSpPr>
            <p:cNvPr id="8" name="Rectangle 7"/>
            <p:cNvSpPr>
              <a:spLocks noChangeArrowheads="1"/>
            </p:cNvSpPr>
            <p:nvPr/>
          </p:nvSpPr>
          <p:spPr bwMode="auto">
            <a:xfrm>
              <a:off x="432" y="1008"/>
              <a:ext cx="4842" cy="2117"/>
            </a:xfrm>
            <a:prstGeom prst="rect">
              <a:avLst/>
            </a:prstGeom>
            <a:solidFill>
              <a:srgbClr val="BBE0E3"/>
            </a:solidFill>
            <a:ln w="2540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 name="Picture 8" descr="g-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l="50000" t="18965" r="734" b="18965"/>
            <a:stretch>
              <a:fillRect/>
            </a:stretch>
          </p:blipFill>
          <p:spPr bwMode="auto">
            <a:xfrm>
              <a:off x="2824" y="1019"/>
              <a:ext cx="2434" cy="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reeform 9"/>
            <p:cNvSpPr>
              <a:spLocks/>
            </p:cNvSpPr>
            <p:nvPr/>
          </p:nvSpPr>
          <p:spPr bwMode="auto">
            <a:xfrm>
              <a:off x="598" y="1069"/>
              <a:ext cx="2082" cy="1966"/>
            </a:xfrm>
            <a:custGeom>
              <a:avLst/>
              <a:gdLst>
                <a:gd name="T0" fmla="*/ 0 w 1696"/>
                <a:gd name="T1" fmla="*/ 0 h 1680"/>
                <a:gd name="T2" fmla="*/ 766 w 1696"/>
                <a:gd name="T3" fmla="*/ 56 h 1680"/>
                <a:gd name="T4" fmla="*/ 1414 w 1696"/>
                <a:gd name="T5" fmla="*/ 337 h 1680"/>
                <a:gd name="T6" fmla="*/ 1768 w 1696"/>
                <a:gd name="T7" fmla="*/ 674 h 1680"/>
                <a:gd name="T8" fmla="*/ 1945 w 1696"/>
                <a:gd name="T9" fmla="*/ 1011 h 1680"/>
                <a:gd name="T10" fmla="*/ 2062 w 1696"/>
                <a:gd name="T11" fmla="*/ 1460 h 1680"/>
                <a:gd name="T12" fmla="*/ 2062 w 1696"/>
                <a:gd name="T13" fmla="*/ 1685 h 1680"/>
                <a:gd name="T14" fmla="*/ 2003 w 1696"/>
                <a:gd name="T15" fmla="*/ 1966 h 16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96" h="1680">
                  <a:moveTo>
                    <a:pt x="0" y="0"/>
                  </a:moveTo>
                  <a:cubicBezTo>
                    <a:pt x="216" y="0"/>
                    <a:pt x="432" y="0"/>
                    <a:pt x="624" y="48"/>
                  </a:cubicBezTo>
                  <a:cubicBezTo>
                    <a:pt x="816" y="96"/>
                    <a:pt x="1016" y="200"/>
                    <a:pt x="1152" y="288"/>
                  </a:cubicBezTo>
                  <a:cubicBezTo>
                    <a:pt x="1288" y="376"/>
                    <a:pt x="1368" y="480"/>
                    <a:pt x="1440" y="576"/>
                  </a:cubicBezTo>
                  <a:cubicBezTo>
                    <a:pt x="1512" y="672"/>
                    <a:pt x="1544" y="752"/>
                    <a:pt x="1584" y="864"/>
                  </a:cubicBezTo>
                  <a:cubicBezTo>
                    <a:pt x="1624" y="976"/>
                    <a:pt x="1664" y="1152"/>
                    <a:pt x="1680" y="1248"/>
                  </a:cubicBezTo>
                  <a:cubicBezTo>
                    <a:pt x="1696" y="1344"/>
                    <a:pt x="1688" y="1368"/>
                    <a:pt x="1680" y="1440"/>
                  </a:cubicBezTo>
                  <a:cubicBezTo>
                    <a:pt x="1672" y="1512"/>
                    <a:pt x="1652" y="1596"/>
                    <a:pt x="1632" y="1680"/>
                  </a:cubicBezTo>
                </a:path>
              </a:pathLst>
            </a:custGeom>
            <a:noFill/>
            <a:ln w="19050" cap="rnd" cmpd="sng">
              <a:solidFill>
                <a:srgbClr val="000000"/>
              </a:solidFill>
              <a:prstDash val="sysDot"/>
              <a:round/>
              <a:headEnd type="none" w="med" len="med"/>
              <a:tailEnd type="none" w="med" len="med"/>
            </a:ln>
            <a:effectLst/>
            <a:extLst>
              <a:ext uri="{909E8E84-426E-40DD-AFC4-6F175D3DCCD1}">
                <a14:hiddenFill xmlns="" xmlns:a14="http://schemas.microsoft.com/office/drawing/2010/main">
                  <a:solidFill>
                    <a:srgbClr val="333399"/>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0"/>
            <p:cNvSpPr>
              <a:spLocks noChangeShapeType="1"/>
            </p:cNvSpPr>
            <p:nvPr/>
          </p:nvSpPr>
          <p:spPr bwMode="auto">
            <a:xfrm>
              <a:off x="598" y="1069"/>
              <a:ext cx="405" cy="0"/>
            </a:xfrm>
            <a:prstGeom prst="line">
              <a:avLst/>
            </a:prstGeom>
            <a:noFill/>
            <a:ln w="381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1"/>
            <p:cNvSpPr>
              <a:spLocks noChangeShapeType="1"/>
            </p:cNvSpPr>
            <p:nvPr/>
          </p:nvSpPr>
          <p:spPr bwMode="auto">
            <a:xfrm>
              <a:off x="1520" y="1171"/>
              <a:ext cx="372" cy="151"/>
            </a:xfrm>
            <a:prstGeom prst="line">
              <a:avLst/>
            </a:prstGeom>
            <a:noFill/>
            <a:ln w="381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2"/>
            <p:cNvSpPr>
              <a:spLocks noChangeShapeType="1"/>
            </p:cNvSpPr>
            <p:nvPr/>
          </p:nvSpPr>
          <p:spPr bwMode="auto">
            <a:xfrm>
              <a:off x="2239" y="1586"/>
              <a:ext cx="242" cy="235"/>
            </a:xfrm>
            <a:prstGeom prst="line">
              <a:avLst/>
            </a:prstGeom>
            <a:noFill/>
            <a:ln w="381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3"/>
            <p:cNvSpPr>
              <a:spLocks noChangeShapeType="1"/>
            </p:cNvSpPr>
            <p:nvPr/>
          </p:nvSpPr>
          <p:spPr bwMode="auto">
            <a:xfrm>
              <a:off x="2542" y="2067"/>
              <a:ext cx="134" cy="332"/>
            </a:xfrm>
            <a:prstGeom prst="line">
              <a:avLst/>
            </a:prstGeom>
            <a:noFill/>
            <a:ln w="381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4"/>
            <p:cNvSpPr>
              <a:spLocks noChangeShapeType="1"/>
            </p:cNvSpPr>
            <p:nvPr/>
          </p:nvSpPr>
          <p:spPr bwMode="auto">
            <a:xfrm flipH="1">
              <a:off x="2625" y="2702"/>
              <a:ext cx="44" cy="275"/>
            </a:xfrm>
            <a:prstGeom prst="line">
              <a:avLst/>
            </a:prstGeom>
            <a:noFill/>
            <a:ln w="381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5"/>
            <p:cNvSpPr>
              <a:spLocks noChangeShapeType="1"/>
            </p:cNvSpPr>
            <p:nvPr/>
          </p:nvSpPr>
          <p:spPr bwMode="auto">
            <a:xfrm>
              <a:off x="598" y="1095"/>
              <a:ext cx="405" cy="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6"/>
            <p:cNvSpPr>
              <a:spLocks noChangeShapeType="1"/>
            </p:cNvSpPr>
            <p:nvPr/>
          </p:nvSpPr>
          <p:spPr bwMode="auto">
            <a:xfrm>
              <a:off x="1509" y="1171"/>
              <a:ext cx="282" cy="227"/>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7"/>
            <p:cNvSpPr>
              <a:spLocks noChangeShapeType="1"/>
            </p:cNvSpPr>
            <p:nvPr/>
          </p:nvSpPr>
          <p:spPr bwMode="auto">
            <a:xfrm>
              <a:off x="2231" y="1590"/>
              <a:ext cx="91" cy="281"/>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8"/>
            <p:cNvSpPr>
              <a:spLocks noChangeShapeType="1"/>
            </p:cNvSpPr>
            <p:nvPr/>
          </p:nvSpPr>
          <p:spPr bwMode="auto">
            <a:xfrm flipH="1">
              <a:off x="2459" y="2070"/>
              <a:ext cx="80" cy="293"/>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9"/>
            <p:cNvSpPr>
              <a:spLocks noChangeShapeType="1"/>
            </p:cNvSpPr>
            <p:nvPr/>
          </p:nvSpPr>
          <p:spPr bwMode="auto">
            <a:xfrm flipH="1">
              <a:off x="2394" y="2706"/>
              <a:ext cx="267" cy="13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0"/>
            <p:cNvSpPr>
              <a:spLocks noChangeArrowheads="1"/>
            </p:cNvSpPr>
            <p:nvPr/>
          </p:nvSpPr>
          <p:spPr bwMode="auto">
            <a:xfrm rot="1199615">
              <a:off x="1418" y="1286"/>
              <a:ext cx="116" cy="174"/>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Rectangle 21"/>
            <p:cNvSpPr>
              <a:spLocks noChangeArrowheads="1"/>
            </p:cNvSpPr>
            <p:nvPr/>
          </p:nvSpPr>
          <p:spPr bwMode="auto">
            <a:xfrm rot="408345">
              <a:off x="938" y="1156"/>
              <a:ext cx="116" cy="174"/>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Rectangle 22"/>
            <p:cNvSpPr>
              <a:spLocks noChangeArrowheads="1"/>
            </p:cNvSpPr>
            <p:nvPr/>
          </p:nvSpPr>
          <p:spPr bwMode="auto">
            <a:xfrm rot="1833019">
              <a:off x="1798" y="1456"/>
              <a:ext cx="116" cy="173"/>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Rectangle 23"/>
            <p:cNvSpPr>
              <a:spLocks noChangeArrowheads="1"/>
            </p:cNvSpPr>
            <p:nvPr/>
          </p:nvSpPr>
          <p:spPr bwMode="auto">
            <a:xfrm rot="2940891">
              <a:off x="2080" y="1691"/>
              <a:ext cx="115" cy="173"/>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24"/>
            <p:cNvSpPr>
              <a:spLocks noChangeArrowheads="1"/>
            </p:cNvSpPr>
            <p:nvPr/>
          </p:nvSpPr>
          <p:spPr bwMode="auto">
            <a:xfrm rot="4118301">
              <a:off x="2279" y="2012"/>
              <a:ext cx="116" cy="173"/>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Rectangle 25"/>
            <p:cNvSpPr>
              <a:spLocks noChangeArrowheads="1"/>
            </p:cNvSpPr>
            <p:nvPr/>
          </p:nvSpPr>
          <p:spPr bwMode="auto">
            <a:xfrm rot="4266545">
              <a:off x="2380" y="2392"/>
              <a:ext cx="115" cy="173"/>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Rectangle 26"/>
            <p:cNvSpPr>
              <a:spLocks noChangeArrowheads="1"/>
            </p:cNvSpPr>
            <p:nvPr/>
          </p:nvSpPr>
          <p:spPr bwMode="auto">
            <a:xfrm rot="6419045">
              <a:off x="2398" y="2840"/>
              <a:ext cx="115" cy="173"/>
            </a:xfrm>
            <a:prstGeom prst="rect">
              <a:avLst/>
            </a:prstGeom>
            <a:solidFill>
              <a:srgbClr val="333399"/>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Freeform 27"/>
            <p:cNvSpPr>
              <a:spLocks/>
            </p:cNvSpPr>
            <p:nvPr/>
          </p:nvSpPr>
          <p:spPr bwMode="auto">
            <a:xfrm>
              <a:off x="1072" y="1084"/>
              <a:ext cx="339" cy="289"/>
            </a:xfrm>
            <a:custGeom>
              <a:avLst/>
              <a:gdLst>
                <a:gd name="T0" fmla="*/ 0 w 282"/>
                <a:gd name="T1" fmla="*/ 0 h 240"/>
                <a:gd name="T2" fmla="*/ 137 w 282"/>
                <a:gd name="T3" fmla="*/ 36 h 240"/>
                <a:gd name="T4" fmla="*/ 191 w 282"/>
                <a:gd name="T5" fmla="*/ 72 h 240"/>
                <a:gd name="T6" fmla="*/ 224 w 282"/>
                <a:gd name="T7" fmla="*/ 98 h 240"/>
                <a:gd name="T8" fmla="*/ 274 w 282"/>
                <a:gd name="T9" fmla="*/ 163 h 240"/>
                <a:gd name="T10" fmla="*/ 321 w 282"/>
                <a:gd name="T11" fmla="*/ 242 h 240"/>
                <a:gd name="T12" fmla="*/ 339 w 282"/>
                <a:gd name="T13" fmla="*/ 289 h 2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2" h="240">
                  <a:moveTo>
                    <a:pt x="0" y="0"/>
                  </a:moveTo>
                  <a:cubicBezTo>
                    <a:pt x="51" y="4"/>
                    <a:pt x="70" y="15"/>
                    <a:pt x="114" y="30"/>
                  </a:cubicBezTo>
                  <a:cubicBezTo>
                    <a:pt x="132" y="36"/>
                    <a:pt x="142" y="54"/>
                    <a:pt x="159" y="60"/>
                  </a:cubicBezTo>
                  <a:cubicBezTo>
                    <a:pt x="173" y="74"/>
                    <a:pt x="164" y="67"/>
                    <a:pt x="186" y="81"/>
                  </a:cubicBezTo>
                  <a:cubicBezTo>
                    <a:pt x="204" y="93"/>
                    <a:pt x="217" y="118"/>
                    <a:pt x="228" y="135"/>
                  </a:cubicBezTo>
                  <a:cubicBezTo>
                    <a:pt x="244" y="159"/>
                    <a:pt x="259" y="174"/>
                    <a:pt x="267" y="201"/>
                  </a:cubicBezTo>
                  <a:cubicBezTo>
                    <a:pt x="271" y="215"/>
                    <a:pt x="282" y="226"/>
                    <a:pt x="282" y="240"/>
                  </a:cubicBezTo>
                </a:path>
              </a:pathLst>
            </a:custGeom>
            <a:noFill/>
            <a:ln w="19050" cap="flat" cmpd="sng">
              <a:solidFill>
                <a:srgbClr val="333399"/>
              </a:solidFill>
              <a:prstDash val="solid"/>
              <a:round/>
              <a:headEnd type="none" w="med" len="med"/>
              <a:tailEnd type="triangle" w="med" len="med"/>
            </a:ln>
            <a:effectLst/>
            <a:extLst>
              <a:ext uri="{909E8E84-426E-40DD-AFC4-6F175D3DCCD1}">
                <a14:hiddenFill xmlns="" xmlns:a14="http://schemas.microsoft.com/office/drawing/2010/main">
                  <a:solidFill>
                    <a:srgbClr val="333399"/>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8"/>
            <p:cNvSpPr>
              <a:spLocks noChangeShapeType="1"/>
            </p:cNvSpPr>
            <p:nvPr/>
          </p:nvSpPr>
          <p:spPr bwMode="auto">
            <a:xfrm>
              <a:off x="656" y="2341"/>
              <a:ext cx="289" cy="0"/>
            </a:xfrm>
            <a:prstGeom prst="line">
              <a:avLst/>
            </a:prstGeom>
            <a:noFill/>
            <a:ln w="381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Text Box 29"/>
            <p:cNvSpPr txBox="1">
              <a:spLocks noChangeArrowheads="1"/>
            </p:cNvSpPr>
            <p:nvPr/>
          </p:nvSpPr>
          <p:spPr bwMode="auto">
            <a:xfrm>
              <a:off x="945" y="2225"/>
              <a:ext cx="867" cy="465"/>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38100">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b="1">
                  <a:solidFill>
                    <a:srgbClr val="000000"/>
                  </a:solidFill>
                </a:rPr>
                <a:t>Momentum</a:t>
              </a:r>
            </a:p>
            <a:p>
              <a:pPr eaLnBrk="1" hangingPunct="1">
                <a:spcBef>
                  <a:spcPct val="50000"/>
                </a:spcBef>
              </a:pPr>
              <a:r>
                <a:rPr lang="en-US" sz="1200" b="1">
                  <a:solidFill>
                    <a:srgbClr val="FF0000"/>
                  </a:solidFill>
                </a:rPr>
                <a:t>Spin</a:t>
              </a:r>
            </a:p>
          </p:txBody>
        </p:sp>
        <p:sp>
          <p:nvSpPr>
            <p:cNvPr id="31" name="Line 30"/>
            <p:cNvSpPr>
              <a:spLocks noChangeShapeType="1"/>
            </p:cNvSpPr>
            <p:nvPr/>
          </p:nvSpPr>
          <p:spPr bwMode="auto">
            <a:xfrm>
              <a:off x="674" y="2547"/>
              <a:ext cx="289" cy="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Text Box 31"/>
            <p:cNvSpPr txBox="1">
              <a:spLocks noChangeArrowheads="1"/>
            </p:cNvSpPr>
            <p:nvPr/>
          </p:nvSpPr>
          <p:spPr bwMode="auto">
            <a:xfrm>
              <a:off x="1090" y="1130"/>
              <a:ext cx="404" cy="286"/>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38100">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a:solidFill>
                    <a:srgbClr val="333399"/>
                  </a:solidFill>
                </a:rPr>
                <a:t>e</a:t>
              </a:r>
              <a:endParaRPr lang="en-US" sz="1600" b="1" baseline="30000">
                <a:solidFill>
                  <a:srgbClr val="333399"/>
                </a:solidFill>
              </a:endParaRPr>
            </a:p>
          </p:txBody>
        </p:sp>
        <p:sp>
          <p:nvSpPr>
            <p:cNvPr id="33" name="Line 32"/>
            <p:cNvSpPr>
              <a:spLocks noChangeShapeType="1"/>
            </p:cNvSpPr>
            <p:nvPr/>
          </p:nvSpPr>
          <p:spPr bwMode="auto">
            <a:xfrm>
              <a:off x="2824" y="1008"/>
              <a:ext cx="0" cy="2117"/>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4" name="Picture 33" descr="TP_tmp"/>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24" y="1787"/>
              <a:ext cx="1296" cy="30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905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28001" name="Picture 1"/>
          <p:cNvPicPr>
            <a:picLocks noChangeAspect="1" noChangeArrowheads="1"/>
          </p:cNvPicPr>
          <p:nvPr/>
        </p:nvPicPr>
        <p:blipFill>
          <a:blip r:embed="rId5" cstate="print"/>
          <a:srcRect/>
          <a:stretch>
            <a:fillRect/>
          </a:stretch>
        </p:blipFill>
        <p:spPr bwMode="auto">
          <a:xfrm>
            <a:off x="6020947" y="2924944"/>
            <a:ext cx="3123053" cy="3187080"/>
          </a:xfrm>
          <a:prstGeom prst="rect">
            <a:avLst/>
          </a:prstGeom>
          <a:noFill/>
          <a:ln w="9525">
            <a:noFill/>
            <a:miter lim="800000"/>
            <a:headEnd/>
            <a:tailEnd/>
          </a:ln>
        </p:spPr>
      </p:pic>
      <p:sp>
        <p:nvSpPr>
          <p:cNvPr id="35" name="TextBox 34"/>
          <p:cNvSpPr txBox="1"/>
          <p:nvPr/>
        </p:nvSpPr>
        <p:spPr>
          <a:xfrm>
            <a:off x="5148064" y="6381328"/>
            <a:ext cx="3995936" cy="338554"/>
          </a:xfrm>
          <a:prstGeom prst="rect">
            <a:avLst/>
          </a:prstGeom>
          <a:solidFill>
            <a:schemeClr val="bg1"/>
          </a:solidFill>
        </p:spPr>
        <p:txBody>
          <a:bodyPr wrap="square" rtlCol="0">
            <a:spAutoFit/>
          </a:bodyPr>
          <a:lstStyle/>
          <a:p>
            <a:r>
              <a:rPr lang="en-US" sz="1600" b="1" dirty="0" smtClean="0"/>
              <a:t>Positron direction  follows </a:t>
            </a:r>
            <a:r>
              <a:rPr lang="en-US" sz="1600" b="1" dirty="0" err="1" smtClean="0"/>
              <a:t>muon</a:t>
            </a:r>
            <a:r>
              <a:rPr lang="en-US" sz="1600" b="1" dirty="0" smtClean="0"/>
              <a:t> spin</a:t>
            </a:r>
            <a:endParaRPr lang="ru-RU" sz="1600" b="1" dirty="0"/>
          </a:p>
        </p:txBody>
      </p:sp>
      <p:pic>
        <p:nvPicPr>
          <p:cNvPr id="128002" name="Picture 2"/>
          <p:cNvPicPr>
            <a:picLocks noChangeAspect="1" noChangeArrowheads="1"/>
          </p:cNvPicPr>
          <p:nvPr/>
        </p:nvPicPr>
        <p:blipFill>
          <a:blip r:embed="rId6" cstate="print"/>
          <a:srcRect/>
          <a:stretch>
            <a:fillRect/>
          </a:stretch>
        </p:blipFill>
        <p:spPr bwMode="auto">
          <a:xfrm>
            <a:off x="6228184" y="1052736"/>
            <a:ext cx="2915816" cy="1897985"/>
          </a:xfrm>
          <a:prstGeom prst="rect">
            <a:avLst/>
          </a:prstGeom>
          <a:noFill/>
          <a:ln w="9525">
            <a:noFill/>
            <a:miter lim="800000"/>
            <a:headEnd/>
            <a:tailEnd/>
          </a:ln>
        </p:spPr>
      </p:pic>
      <p:sp>
        <p:nvSpPr>
          <p:cNvPr id="36" name="Номер слайда 35"/>
          <p:cNvSpPr>
            <a:spLocks noGrp="1"/>
          </p:cNvSpPr>
          <p:nvPr>
            <p:ph type="sldNum" sz="quarter" idx="12"/>
          </p:nvPr>
        </p:nvSpPr>
        <p:spPr/>
        <p:txBody>
          <a:bodyPr/>
          <a:lstStyle/>
          <a:p>
            <a:fld id="{725C68B6-61C2-468F-89AB-4B9F7531AA68}" type="slidenum">
              <a:rPr lang="ru-RU" smtClean="0"/>
              <a:pPr/>
              <a:t>11</a:t>
            </a:fld>
            <a:endParaRPr lang="ru-RU"/>
          </a:p>
        </p:txBody>
      </p:sp>
      <p:sp>
        <p:nvSpPr>
          <p:cNvPr id="37" name="TextBox 36"/>
          <p:cNvSpPr txBox="1"/>
          <p:nvPr/>
        </p:nvSpPr>
        <p:spPr>
          <a:xfrm>
            <a:off x="3347864" y="3501008"/>
            <a:ext cx="2232248" cy="369332"/>
          </a:xfrm>
          <a:prstGeom prst="rect">
            <a:avLst/>
          </a:prstGeom>
          <a:solidFill>
            <a:schemeClr val="bg1"/>
          </a:solidFill>
        </p:spPr>
        <p:txBody>
          <a:bodyPr wrap="square" rtlCol="0">
            <a:spAutoFit/>
          </a:bodyPr>
          <a:lstStyle/>
          <a:p>
            <a:r>
              <a:rPr lang="en-US" dirty="0" err="1" smtClean="0"/>
              <a:t>muon</a:t>
            </a:r>
            <a:r>
              <a:rPr lang="en-US" dirty="0" smtClean="0"/>
              <a:t> storage ring</a:t>
            </a:r>
            <a:endParaRPr lang="ru-RU" dirty="0"/>
          </a:p>
        </p:txBody>
      </p:sp>
    </p:spTree>
    <p:extLst>
      <p:ext uri="{BB962C8B-B14F-4D97-AF65-F5344CB8AC3E}">
        <p14:creationId xmlns="" xmlns:p14="http://schemas.microsoft.com/office/powerpoint/2010/main" val="131103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419459" y="188640"/>
            <a:ext cx="8305080" cy="6480720"/>
          </a:xfrm>
          <a:prstGeom prst="rect">
            <a:avLst/>
          </a:prstGeom>
          <a:noFill/>
          <a:ln w="9525">
            <a:noFill/>
            <a:miter lim="800000"/>
            <a:headEnd/>
            <a:tailEnd/>
          </a:ln>
        </p:spPr>
      </p:pic>
      <p:sp>
        <p:nvSpPr>
          <p:cNvPr id="5" name="Title 1"/>
          <p:cNvSpPr>
            <a:spLocks noGrp="1"/>
          </p:cNvSpPr>
          <p:nvPr>
            <p:ph type="title"/>
          </p:nvPr>
        </p:nvSpPr>
        <p:spPr>
          <a:xfrm>
            <a:off x="0" y="0"/>
            <a:ext cx="9144000" cy="765868"/>
          </a:xfrm>
          <a:solidFill>
            <a:schemeClr val="accent6">
              <a:lumMod val="20000"/>
              <a:lumOff val="80000"/>
            </a:schemeClr>
          </a:solidFill>
        </p:spPr>
        <p:txBody>
          <a:bodyPr>
            <a:noAutofit/>
          </a:bodyPr>
          <a:lstStyle/>
          <a:p>
            <a:r>
              <a:rPr lang="en-US" sz="3600" b="1" dirty="0" smtClean="0">
                <a:cs typeface="Arial" pitchFamily="34" charset="0"/>
              </a:rPr>
              <a:t>How to achieve a fourfold improvement ?</a:t>
            </a:r>
            <a:endParaRPr lang="en-US" sz="3600" b="1" dirty="0">
              <a:cs typeface="Arial" pitchFamily="34" charset="0"/>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12</a:t>
            </a:fld>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323528" y="836712"/>
            <a:ext cx="8524626" cy="5882272"/>
          </a:xfrm>
          <a:prstGeom prst="rect">
            <a:avLst/>
          </a:prstGeom>
          <a:noFill/>
          <a:ln w="9525">
            <a:noFill/>
            <a:miter lim="800000"/>
            <a:headEnd/>
            <a:tailEnd/>
          </a:ln>
        </p:spPr>
      </p:pic>
      <p:sp>
        <p:nvSpPr>
          <p:cNvPr id="3" name="Title 1"/>
          <p:cNvSpPr txBox="1">
            <a:spLocks/>
          </p:cNvSpPr>
          <p:nvPr/>
        </p:nvSpPr>
        <p:spPr>
          <a:xfrm>
            <a:off x="0" y="0"/>
            <a:ext cx="9144000" cy="908720"/>
          </a:xfrm>
          <a:prstGeom prst="rect">
            <a:avLst/>
          </a:prstGeom>
          <a:solidFill>
            <a:schemeClr val="accent6">
              <a:lumMod val="20000"/>
              <a:lumOff val="80000"/>
            </a:schemeClr>
          </a:solidFill>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atin typeface="+mj-lt"/>
                <a:ea typeface="+mj-ea"/>
                <a:cs typeface="Arial" pitchFamily="34" charset="0"/>
              </a:rPr>
              <a:t>Mu2e     </a:t>
            </a:r>
            <a:r>
              <a:rPr lang="en-US" sz="3600" b="1" dirty="0" err="1" smtClean="0">
                <a:latin typeface="+mj-lt"/>
                <a:ea typeface="+mj-ea"/>
                <a:cs typeface="Arial" pitchFamily="34" charset="0"/>
              </a:rPr>
              <a:t>Muon</a:t>
            </a:r>
            <a:r>
              <a:rPr lang="en-US" sz="3600" b="1" dirty="0" smtClean="0">
                <a:latin typeface="+mj-lt"/>
                <a:ea typeface="+mj-ea"/>
                <a:cs typeface="Arial" pitchFamily="34" charset="0"/>
              </a:rPr>
              <a:t>-to Electron</a:t>
            </a:r>
            <a:r>
              <a:rPr kumimoji="0" lang="en-US" sz="3600" b="1" u="none" strike="noStrike" kern="1200" cap="none" spc="0" normalizeH="0" baseline="0" noProof="0" dirty="0" smtClean="0">
                <a:ln>
                  <a:noFill/>
                </a:ln>
                <a:effectLst/>
                <a:uLnTx/>
                <a:uFillTx/>
                <a:latin typeface="+mj-lt"/>
                <a:ea typeface="+mj-ea"/>
                <a:cs typeface="Arial" pitchFamily="34" charset="0"/>
              </a:rPr>
              <a:t> Conversion</a:t>
            </a:r>
            <a:endParaRPr kumimoji="0" lang="en-US" sz="3600" b="1" u="none" strike="noStrike" kern="1200" cap="none" spc="0" normalizeH="0" baseline="0" noProof="0" dirty="0">
              <a:ln>
                <a:noFill/>
              </a:ln>
              <a:effectLst/>
              <a:uLnTx/>
              <a:uFillTx/>
              <a:latin typeface="+mj-lt"/>
              <a:ea typeface="+mj-ea"/>
              <a:cs typeface="Arial" pitchFamily="34" charset="0"/>
            </a:endParaRPr>
          </a:p>
        </p:txBody>
      </p:sp>
      <p:sp>
        <p:nvSpPr>
          <p:cNvPr id="4" name="Номер слайда 3"/>
          <p:cNvSpPr>
            <a:spLocks noGrp="1"/>
          </p:cNvSpPr>
          <p:nvPr>
            <p:ph type="sldNum" sz="quarter" idx="10"/>
          </p:nvPr>
        </p:nvSpPr>
        <p:spPr/>
        <p:txBody>
          <a:bodyPr/>
          <a:lstStyle/>
          <a:p>
            <a:fld id="{725C68B6-61C2-468F-89AB-4B9F7531AA68}" type="slidenum">
              <a:rPr lang="ru-RU" smtClean="0"/>
              <a:pPr/>
              <a:t>13</a:t>
            </a:fld>
            <a:endParaRPr lang="ru-RU"/>
          </a:p>
        </p:txBody>
      </p:sp>
      <p:sp>
        <p:nvSpPr>
          <p:cNvPr id="5" name="TextBox 4"/>
          <p:cNvSpPr txBox="1"/>
          <p:nvPr/>
        </p:nvSpPr>
        <p:spPr>
          <a:xfrm>
            <a:off x="467544" y="908720"/>
            <a:ext cx="8496944" cy="707886"/>
          </a:xfrm>
          <a:prstGeom prst="rect">
            <a:avLst/>
          </a:prstGeom>
          <a:solidFill>
            <a:schemeClr val="bg1"/>
          </a:solidFill>
        </p:spPr>
        <p:txBody>
          <a:bodyPr wrap="square" rtlCol="0">
            <a:spAutoFit/>
          </a:bodyPr>
          <a:lstStyle/>
          <a:p>
            <a:pPr algn="just"/>
            <a:r>
              <a:rPr lang="en-US" sz="2000" b="1" dirty="0" smtClean="0"/>
              <a:t>Mu2e will measure the ratio of the coherent </a:t>
            </a:r>
            <a:r>
              <a:rPr lang="en-US" sz="2000" b="1" dirty="0" err="1" smtClean="0"/>
              <a:t>neutrinoless</a:t>
            </a:r>
            <a:r>
              <a:rPr lang="en-US" sz="2000" b="1" dirty="0" smtClean="0"/>
              <a:t> </a:t>
            </a:r>
            <a:r>
              <a:rPr lang="en-US" sz="2000" b="1" dirty="0" err="1" smtClean="0"/>
              <a:t>muon</a:t>
            </a:r>
            <a:r>
              <a:rPr lang="en-US" sz="2000" b="1" dirty="0" smtClean="0"/>
              <a:t>-to-electron conversion rate to </a:t>
            </a:r>
            <a:r>
              <a:rPr lang="en-US" sz="2000" b="1" dirty="0" err="1" smtClean="0"/>
              <a:t>muon</a:t>
            </a:r>
            <a:r>
              <a:rPr lang="en-US" sz="2000" b="1" dirty="0" smtClean="0"/>
              <a:t> capture rate </a:t>
            </a:r>
            <a:endParaRPr lang="ru-RU" sz="20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bashov"/>
          <p:cNvPicPr>
            <a:picLocks noChangeAspect="1" noChangeArrowheads="1"/>
          </p:cNvPicPr>
          <p:nvPr/>
        </p:nvPicPr>
        <p:blipFill>
          <a:blip r:embed="rId2" cstate="print"/>
          <a:srcRect/>
          <a:stretch>
            <a:fillRect/>
          </a:stretch>
        </p:blipFill>
        <p:spPr bwMode="auto">
          <a:xfrm>
            <a:off x="179512" y="2996952"/>
            <a:ext cx="3744416" cy="3688888"/>
          </a:xfrm>
          <a:prstGeom prst="rect">
            <a:avLst/>
          </a:prstGeom>
          <a:noFill/>
        </p:spPr>
      </p:pic>
      <p:pic>
        <p:nvPicPr>
          <p:cNvPr id="6" name="Рисунок 5" descr="rashid.jpg"/>
          <p:cNvPicPr>
            <a:picLocks noChangeAspect="1"/>
          </p:cNvPicPr>
          <p:nvPr/>
        </p:nvPicPr>
        <p:blipFill>
          <a:blip r:embed="rId3" cstate="print"/>
          <a:stretch>
            <a:fillRect/>
          </a:stretch>
        </p:blipFill>
        <p:spPr>
          <a:xfrm>
            <a:off x="3952925" y="2996952"/>
            <a:ext cx="5191075" cy="3501008"/>
          </a:xfrm>
          <a:prstGeom prst="rect">
            <a:avLst/>
          </a:prstGeom>
        </p:spPr>
      </p:pic>
      <p:sp>
        <p:nvSpPr>
          <p:cNvPr id="7" name="TextBox 6"/>
          <p:cNvSpPr txBox="1"/>
          <p:nvPr/>
        </p:nvSpPr>
        <p:spPr>
          <a:xfrm>
            <a:off x="0" y="0"/>
            <a:ext cx="9144000" cy="2369880"/>
          </a:xfrm>
          <a:prstGeom prst="rect">
            <a:avLst/>
          </a:prstGeom>
          <a:solidFill>
            <a:schemeClr val="accent6">
              <a:lumMod val="20000"/>
              <a:lumOff val="80000"/>
            </a:schemeClr>
          </a:solidFill>
        </p:spPr>
        <p:txBody>
          <a:bodyPr wrap="square" rtlCol="0">
            <a:spAutoFit/>
          </a:bodyPr>
          <a:lstStyle/>
          <a:p>
            <a:pPr algn="just"/>
            <a:endParaRPr lang="en-US" b="1" dirty="0" smtClean="0">
              <a:effectLst>
                <a:outerShdw blurRad="38100" dist="38100" dir="2700000" algn="tl">
                  <a:srgbClr val="000000">
                    <a:alpha val="43137"/>
                  </a:srgbClr>
                </a:outerShdw>
              </a:effectLst>
            </a:endParaRPr>
          </a:p>
          <a:p>
            <a:pPr algn="ctr"/>
            <a:r>
              <a:rPr lang="en-US" sz="2800" b="1" dirty="0" smtClean="0">
                <a:effectLst>
                  <a:outerShdw blurRad="38100" dist="38100" dir="2700000" algn="tl">
                    <a:srgbClr val="000000">
                      <a:alpha val="43137"/>
                    </a:srgbClr>
                  </a:outerShdw>
                </a:effectLst>
              </a:rPr>
              <a:t>The great-grandparents of the Mu2e </a:t>
            </a:r>
            <a:endParaRPr lang="ru-RU" sz="2800" b="1" dirty="0" smtClean="0">
              <a:effectLst>
                <a:outerShdw blurRad="38100" dist="38100" dir="2700000" algn="tl">
                  <a:srgbClr val="000000">
                    <a:alpha val="43137"/>
                  </a:srgbClr>
                </a:outerShdw>
              </a:effectLst>
            </a:endParaRPr>
          </a:p>
          <a:p>
            <a:pPr algn="ctr"/>
            <a:r>
              <a:rPr lang="en-US" sz="2800" b="1" dirty="0" smtClean="0">
                <a:effectLst>
                  <a:outerShdw blurRad="38100" dist="38100" dir="2700000" algn="tl">
                    <a:srgbClr val="000000">
                      <a:alpha val="43137"/>
                    </a:srgbClr>
                  </a:outerShdw>
                </a:effectLst>
              </a:rPr>
              <a:t>( MELC, 1992;  MECO, 1997) </a:t>
            </a:r>
            <a:endParaRPr lang="ru-RU" sz="2800" b="1" dirty="0" smtClean="0">
              <a:effectLst>
                <a:outerShdw blurRad="38100" dist="38100" dir="2700000" algn="tl">
                  <a:srgbClr val="000000">
                    <a:alpha val="43137"/>
                  </a:srgbClr>
                </a:outerShdw>
              </a:effectLst>
            </a:endParaRPr>
          </a:p>
          <a:p>
            <a:pPr algn="ctr"/>
            <a:r>
              <a:rPr lang="en-US" sz="2800" b="1" dirty="0" smtClean="0">
                <a:effectLst>
                  <a:outerShdw blurRad="38100" dist="38100" dir="2700000" algn="tl">
                    <a:srgbClr val="000000">
                      <a:alpha val="43137"/>
                    </a:srgbClr>
                  </a:outerShdw>
                </a:effectLst>
              </a:rPr>
              <a:t>are INR scientists</a:t>
            </a:r>
            <a:r>
              <a:rPr lang="ru-RU" sz="2800" b="1" dirty="0" smtClean="0">
                <a:effectLst>
                  <a:outerShdw blurRad="38100" dist="38100" dir="2700000" algn="tl">
                    <a:srgbClr val="000000">
                      <a:alpha val="43137"/>
                    </a:srgbClr>
                  </a:outerShdw>
                </a:effectLst>
              </a:rPr>
              <a:t> </a:t>
            </a:r>
          </a:p>
          <a:p>
            <a:pPr algn="ctr"/>
            <a:r>
              <a:rPr lang="en-US" altLang="ru-RU" sz="2800" b="1" dirty="0" smtClean="0">
                <a:effectLst>
                  <a:outerShdw blurRad="38100" dist="38100" dir="2700000" algn="tl">
                    <a:srgbClr val="000000">
                      <a:alpha val="43137"/>
                    </a:srgbClr>
                  </a:outerShdw>
                </a:effectLst>
              </a:rPr>
              <a:t>V.M. </a:t>
            </a:r>
            <a:r>
              <a:rPr lang="en-US" altLang="ru-RU" sz="2800" b="1" dirty="0" err="1" smtClean="0">
                <a:effectLst>
                  <a:outerShdw blurRad="38100" dist="38100" dir="2700000" algn="tl">
                    <a:srgbClr val="000000">
                      <a:alpha val="43137"/>
                    </a:srgbClr>
                  </a:outerShdw>
                </a:effectLst>
              </a:rPr>
              <a:t>Lobashev</a:t>
            </a:r>
            <a:r>
              <a:rPr lang="en-US" altLang="ru-RU" sz="2800" b="1" dirty="0" smtClean="0">
                <a:effectLst>
                  <a:outerShdw blurRad="38100" dist="38100" dir="2700000" algn="tl">
                    <a:srgbClr val="000000">
                      <a:alpha val="43137"/>
                    </a:srgbClr>
                  </a:outerShdw>
                </a:effectLst>
              </a:rPr>
              <a:t> and R.M. </a:t>
            </a:r>
            <a:r>
              <a:rPr lang="en-US" altLang="ru-RU" sz="2800" b="1" dirty="0" err="1" smtClean="0">
                <a:effectLst>
                  <a:outerShdw blurRad="38100" dist="38100" dir="2700000" algn="tl">
                    <a:srgbClr val="000000">
                      <a:alpha val="43137"/>
                    </a:srgbClr>
                  </a:outerShdw>
                </a:effectLst>
              </a:rPr>
              <a:t>Djilkibaev</a:t>
            </a:r>
            <a:endParaRPr lang="en-US" sz="2800" b="1" dirty="0" smtClean="0">
              <a:effectLst>
                <a:outerShdw blurRad="38100" dist="38100" dir="2700000" algn="tl">
                  <a:srgbClr val="000000">
                    <a:alpha val="43137"/>
                  </a:srgbClr>
                </a:outerShdw>
              </a:effectLst>
            </a:endParaRPr>
          </a:p>
          <a:p>
            <a:pPr algn="just">
              <a:buFont typeface="Arial" pitchFamily="34" charset="0"/>
              <a:buChar char="•"/>
            </a:pPr>
            <a:endParaRPr lang="en-US" b="1" dirty="0" smtClean="0">
              <a:effectLst>
                <a:outerShdw blurRad="38100" dist="38100" dir="2700000" algn="tl">
                  <a:srgbClr val="000000">
                    <a:alpha val="43137"/>
                  </a:srgbClr>
                </a:outerShdw>
              </a:effectLst>
            </a:endParaRPr>
          </a:p>
        </p:txBody>
      </p:sp>
      <p:sp>
        <p:nvSpPr>
          <p:cNvPr id="8" name="Номер слайда 7"/>
          <p:cNvSpPr>
            <a:spLocks noGrp="1"/>
          </p:cNvSpPr>
          <p:nvPr>
            <p:ph type="sldNum" sz="quarter" idx="12"/>
          </p:nvPr>
        </p:nvSpPr>
        <p:spPr/>
        <p:txBody>
          <a:bodyPr/>
          <a:lstStyle/>
          <a:p>
            <a:fld id="{725C68B6-61C2-468F-89AB-4B9F7531AA68}" type="slidenum">
              <a:rPr lang="ru-RU" smtClean="0"/>
              <a:pPr/>
              <a:t>14</a:t>
            </a:fld>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25C68B6-61C2-468F-89AB-4B9F7531AA68}" type="slidenum">
              <a:rPr lang="ru-RU" smtClean="0"/>
              <a:pPr/>
              <a:t>15</a:t>
            </a:fld>
            <a:endParaRPr lang="ru-RU"/>
          </a:p>
        </p:txBody>
      </p:sp>
      <p:pic>
        <p:nvPicPr>
          <p:cNvPr id="37890" name="Picture 2"/>
          <p:cNvPicPr>
            <a:picLocks noChangeAspect="1" noChangeArrowheads="1"/>
          </p:cNvPicPr>
          <p:nvPr/>
        </p:nvPicPr>
        <p:blipFill>
          <a:blip r:embed="rId2" cstate="print"/>
          <a:srcRect/>
          <a:stretch>
            <a:fillRect/>
          </a:stretch>
        </p:blipFill>
        <p:spPr bwMode="auto">
          <a:xfrm>
            <a:off x="107504" y="476672"/>
            <a:ext cx="8820472" cy="6048672"/>
          </a:xfrm>
          <a:prstGeom prst="rect">
            <a:avLst/>
          </a:prstGeom>
          <a:noFill/>
          <a:ln w="9525">
            <a:noFill/>
            <a:miter lim="800000"/>
            <a:headEnd/>
            <a:tailEnd/>
          </a:ln>
        </p:spPr>
      </p:pic>
      <p:sp>
        <p:nvSpPr>
          <p:cNvPr id="4" name="Title 11"/>
          <p:cNvSpPr txBox="1">
            <a:spLocks/>
          </p:cNvSpPr>
          <p:nvPr/>
        </p:nvSpPr>
        <p:spPr>
          <a:xfrm>
            <a:off x="0" y="0"/>
            <a:ext cx="9144000" cy="980802"/>
          </a:xfrm>
          <a:prstGeom prst="rect">
            <a:avLst/>
          </a:prstGeom>
          <a:solidFill>
            <a:schemeClr val="accent6">
              <a:lumMod val="20000"/>
              <a:lumOff val="80000"/>
            </a:scheme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atin typeface="+mj-lt"/>
                <a:ea typeface="+mj-ea"/>
                <a:cs typeface="Arial" pitchFamily="34" charset="0"/>
              </a:rPr>
              <a:t>The Measurement Method</a:t>
            </a:r>
            <a:endParaRPr kumimoji="0" lang="en-US" sz="3600" b="1" u="none" strike="noStrike" kern="1200" cap="none" spc="0" normalizeH="0" baseline="0" noProof="0" dirty="0">
              <a:ln>
                <a:noFill/>
              </a:ln>
              <a:effectLst/>
              <a:uLnTx/>
              <a:uFillTx/>
              <a:latin typeface="+mj-lt"/>
              <a:ea typeface="+mj-ea"/>
              <a:cs typeface="Arial" pitchFamily="34" charset="0"/>
            </a:endParaRPr>
          </a:p>
        </p:txBody>
      </p:sp>
      <p:sp>
        <p:nvSpPr>
          <p:cNvPr id="6" name="Прямоугольник 5"/>
          <p:cNvSpPr/>
          <p:nvPr/>
        </p:nvSpPr>
        <p:spPr>
          <a:xfrm>
            <a:off x="5220072" y="6093296"/>
            <a:ext cx="2198551" cy="369332"/>
          </a:xfrm>
          <a:prstGeom prst="rect">
            <a:avLst/>
          </a:prstGeom>
        </p:spPr>
        <p:txBody>
          <a:bodyPr wrap="none">
            <a:spAutoFit/>
          </a:bodyPr>
          <a:lstStyle/>
          <a:p>
            <a:r>
              <a:rPr lang="en-US" dirty="0" err="1" smtClean="0"/>
              <a:t>E</a:t>
            </a:r>
            <a:r>
              <a:rPr lang="en-US" baseline="-25000" dirty="0" err="1" smtClean="0"/>
              <a:t>e</a:t>
            </a:r>
            <a:r>
              <a:rPr lang="en-US" baseline="-25000" dirty="0" smtClean="0"/>
              <a:t> </a:t>
            </a:r>
            <a:r>
              <a:rPr lang="en-US" dirty="0" smtClean="0"/>
              <a:t>= m</a:t>
            </a:r>
            <a:r>
              <a:rPr lang="en-US" baseline="-25000" dirty="0" smtClean="0">
                <a:latin typeface="Symbol" charset="2"/>
                <a:sym typeface="Symbol" charset="2"/>
              </a:rPr>
              <a:t></a:t>
            </a:r>
            <a:r>
              <a:rPr lang="en-US" dirty="0" smtClean="0"/>
              <a:t> - </a:t>
            </a:r>
            <a:r>
              <a:rPr lang="en-US" dirty="0" err="1" smtClean="0"/>
              <a:t>E</a:t>
            </a:r>
            <a:r>
              <a:rPr lang="en-US" baseline="-25000" dirty="0" err="1" smtClean="0"/>
              <a:t>recoil</a:t>
            </a:r>
            <a:r>
              <a:rPr lang="en-US" dirty="0" smtClean="0"/>
              <a:t> - E</a:t>
            </a:r>
            <a:r>
              <a:rPr lang="en-US" baseline="-25000" dirty="0" smtClean="0"/>
              <a:t>1S-B.E.</a:t>
            </a:r>
            <a:endParaRPr lang="ru-RU" dirty="0"/>
          </a:p>
        </p:txBody>
      </p:sp>
      <p:sp>
        <p:nvSpPr>
          <p:cNvPr id="7" name="Прямоугольник 6"/>
          <p:cNvSpPr/>
          <p:nvPr/>
        </p:nvSpPr>
        <p:spPr>
          <a:xfrm>
            <a:off x="7380312" y="6093296"/>
            <a:ext cx="1624804" cy="369332"/>
          </a:xfrm>
          <a:prstGeom prst="rect">
            <a:avLst/>
          </a:prstGeom>
        </p:spPr>
        <p:txBody>
          <a:bodyPr wrap="none">
            <a:spAutoFit/>
          </a:bodyPr>
          <a:lstStyle/>
          <a:p>
            <a:r>
              <a:rPr lang="en-US" dirty="0" err="1" smtClean="0"/>
              <a:t>E</a:t>
            </a:r>
            <a:r>
              <a:rPr lang="en-US" baseline="-25000" dirty="0" err="1" smtClean="0"/>
              <a:t>e</a:t>
            </a:r>
            <a:r>
              <a:rPr lang="en-US" dirty="0" smtClean="0"/>
              <a:t>=104.96 </a:t>
            </a:r>
            <a:r>
              <a:rPr lang="en-US" dirty="0" err="1" smtClean="0"/>
              <a:t>MeV</a:t>
            </a: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6">
              <a:lumMod val="20000"/>
              <a:lumOff val="80000"/>
            </a:schemeClr>
          </a:solidFill>
        </p:spPr>
        <p:txBody>
          <a:bodyPr/>
          <a:lstStyle/>
          <a:p>
            <a:r>
              <a:rPr lang="en-US" sz="3600" b="1" dirty="0" smtClean="0"/>
              <a:t>Backgrounds</a:t>
            </a:r>
            <a:r>
              <a:rPr lang="en-US" dirty="0" smtClean="0"/>
              <a:t> </a:t>
            </a:r>
            <a:endParaRPr lang="en-US" dirty="0"/>
          </a:p>
        </p:txBody>
      </p:sp>
      <p:sp>
        <p:nvSpPr>
          <p:cNvPr id="6" name="Content Placeholder 5"/>
          <p:cNvSpPr>
            <a:spLocks noGrp="1"/>
          </p:cNvSpPr>
          <p:nvPr>
            <p:ph idx="1"/>
          </p:nvPr>
        </p:nvSpPr>
        <p:spPr>
          <a:xfrm>
            <a:off x="457200" y="1143000"/>
            <a:ext cx="8229600" cy="2819400"/>
          </a:xfrm>
          <a:solidFill>
            <a:schemeClr val="bg1"/>
          </a:solidFill>
          <a:ln>
            <a:solidFill>
              <a:schemeClr val="accent2"/>
            </a:solidFill>
          </a:ln>
        </p:spPr>
        <p:txBody>
          <a:bodyPr/>
          <a:lstStyle/>
          <a:p>
            <a:r>
              <a:rPr lang="en-US" sz="2400" dirty="0" smtClean="0"/>
              <a:t>St</a:t>
            </a:r>
            <a:r>
              <a:rPr lang="en-US" sz="2400" dirty="0" smtClean="0">
                <a:solidFill>
                  <a:srgbClr val="002060"/>
                </a:solidFill>
              </a:rPr>
              <a:t>opp</a:t>
            </a:r>
            <a:r>
              <a:rPr lang="en-US" sz="2400" dirty="0" smtClean="0"/>
              <a:t>ed Muon induced</a:t>
            </a:r>
          </a:p>
          <a:p>
            <a:pPr lvl="1"/>
            <a:r>
              <a:rPr lang="en-US" sz="2000" dirty="0" smtClean="0">
                <a:solidFill>
                  <a:srgbClr val="FF0000"/>
                </a:solidFill>
              </a:rPr>
              <a:t>Muon decay in orbit (DIO)</a:t>
            </a:r>
          </a:p>
          <a:p>
            <a:r>
              <a:rPr lang="en-US" sz="2400" dirty="0" smtClean="0"/>
              <a:t>Out of time protons or long transit-time </a:t>
            </a:r>
            <a:r>
              <a:rPr lang="en-US" sz="2400" dirty="0" err="1" smtClean="0"/>
              <a:t>secondaries</a:t>
            </a:r>
            <a:endParaRPr lang="en-US" sz="2400" dirty="0" smtClean="0"/>
          </a:p>
          <a:p>
            <a:pPr lvl="1"/>
            <a:r>
              <a:rPr lang="en-US" sz="2000" dirty="0" smtClean="0">
                <a:solidFill>
                  <a:srgbClr val="3366FF"/>
                </a:solidFill>
              </a:rPr>
              <a:t>Radiative pion capture; Muon decay in flight</a:t>
            </a:r>
          </a:p>
          <a:p>
            <a:pPr lvl="1"/>
            <a:r>
              <a:rPr lang="en-US" sz="2000" dirty="0" smtClean="0">
                <a:solidFill>
                  <a:srgbClr val="3366FF"/>
                </a:solidFill>
              </a:rPr>
              <a:t>Pion decay in flight; Beam electrons</a:t>
            </a:r>
          </a:p>
          <a:p>
            <a:pPr lvl="1"/>
            <a:r>
              <a:rPr lang="en-US" sz="2000" dirty="0" smtClean="0">
                <a:solidFill>
                  <a:srgbClr val="FF6600"/>
                </a:solidFill>
              </a:rPr>
              <a:t>Anti-protons</a:t>
            </a:r>
          </a:p>
          <a:p>
            <a:r>
              <a:rPr lang="en-US" sz="2400" dirty="0" smtClean="0">
                <a:solidFill>
                  <a:srgbClr val="03D315"/>
                </a:solidFill>
              </a:rPr>
              <a:t>Secondaries from cosmic rays</a:t>
            </a:r>
          </a:p>
        </p:txBody>
      </p:sp>
      <p:sp>
        <p:nvSpPr>
          <p:cNvPr id="5" name="Slide Number Placeholder 4"/>
          <p:cNvSpPr>
            <a:spLocks noGrp="1"/>
          </p:cNvSpPr>
          <p:nvPr>
            <p:ph type="sldNum" sz="quarter" idx="12"/>
          </p:nvPr>
        </p:nvSpPr>
        <p:spPr/>
        <p:txBody>
          <a:bodyPr/>
          <a:lstStyle/>
          <a:p>
            <a:pPr>
              <a:defRPr/>
            </a:pPr>
            <a:fld id="{0E9C539F-CA46-B546-8E69-92407B31D94C}" type="slidenum">
              <a:rPr lang="en-US" smtClean="0"/>
              <a:pPr>
                <a:defRPr/>
              </a:pPr>
              <a:t>16</a:t>
            </a:fld>
            <a:endParaRPr lang="en-US"/>
          </a:p>
        </p:txBody>
      </p:sp>
      <p:sp>
        <p:nvSpPr>
          <p:cNvPr id="7" name="Content Placeholder 5"/>
          <p:cNvSpPr txBox="1">
            <a:spLocks/>
          </p:cNvSpPr>
          <p:nvPr/>
        </p:nvSpPr>
        <p:spPr bwMode="auto">
          <a:xfrm>
            <a:off x="467544" y="4221088"/>
            <a:ext cx="8229600" cy="2057400"/>
          </a:xfrm>
          <a:prstGeom prst="rect">
            <a:avLst/>
          </a:prstGeom>
          <a:solidFill>
            <a:schemeClr val="bg1"/>
          </a:solidFill>
          <a:ln w="9525">
            <a:solidFill>
              <a:schemeClr val="accent2"/>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accent2"/>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400">
                <a:solidFill>
                  <a:schemeClr val="accent2"/>
                </a:solidFill>
                <a:latin typeface="+mn-lt"/>
                <a:ea typeface="ＭＳ Ｐゴシック" pitchFamily="-112" charset="-128"/>
              </a:defRPr>
            </a:lvl2pPr>
            <a:lvl3pPr marL="1143000" indent="-228600" algn="l" rtl="0" eaLnBrk="0" fontAlgn="base" hangingPunct="0">
              <a:spcBef>
                <a:spcPct val="20000"/>
              </a:spcBef>
              <a:spcAft>
                <a:spcPct val="0"/>
              </a:spcAft>
              <a:buChar char="•"/>
              <a:defRPr sz="2000">
                <a:solidFill>
                  <a:schemeClr val="accent2"/>
                </a:solidFill>
                <a:latin typeface="+mn-lt"/>
                <a:ea typeface="ＭＳ Ｐゴシック" pitchFamily="-112" charset="-128"/>
              </a:defRPr>
            </a:lvl3pPr>
            <a:lvl4pPr marL="1600200" indent="-228600" algn="l" rtl="0" eaLnBrk="0" fontAlgn="base" hangingPunct="0">
              <a:spcBef>
                <a:spcPct val="20000"/>
              </a:spcBef>
              <a:spcAft>
                <a:spcPct val="0"/>
              </a:spcAft>
              <a:buChar char="–"/>
              <a:defRPr sz="1800">
                <a:solidFill>
                  <a:schemeClr val="accent2"/>
                </a:solidFill>
                <a:latin typeface="+mn-lt"/>
                <a:ea typeface="ＭＳ Ｐゴシック" pitchFamily="-112" charset="-128"/>
              </a:defRPr>
            </a:lvl4pPr>
            <a:lvl5pPr marL="2057400" indent="-228600" algn="l" rtl="0" eaLnBrk="0" fontAlgn="base" hangingPunct="0">
              <a:spcBef>
                <a:spcPct val="20000"/>
              </a:spcBef>
              <a:spcAft>
                <a:spcPct val="0"/>
              </a:spcAft>
              <a:buChar char="»"/>
              <a:defRPr sz="1600">
                <a:solidFill>
                  <a:schemeClr val="accent2"/>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accent2"/>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accent2"/>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accent2"/>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accent2"/>
                </a:solidFill>
                <a:latin typeface="+mn-lt"/>
                <a:ea typeface="ＭＳ Ｐゴシック" pitchFamily="-112" charset="-128"/>
              </a:defRPr>
            </a:lvl9pPr>
          </a:lstStyle>
          <a:p>
            <a:r>
              <a:rPr lang="en-US" sz="2400" dirty="0" smtClean="0">
                <a:solidFill>
                  <a:srgbClr val="002060"/>
                </a:solidFill>
              </a:rPr>
              <a:t>Mitigation:</a:t>
            </a:r>
          </a:p>
          <a:p>
            <a:pPr lvl="1"/>
            <a:r>
              <a:rPr lang="en-US" sz="2000" dirty="0" smtClean="0">
                <a:solidFill>
                  <a:srgbClr val="FF0000"/>
                </a:solidFill>
              </a:rPr>
              <a:t>Excellent momentum resolution</a:t>
            </a:r>
          </a:p>
          <a:p>
            <a:pPr lvl="1"/>
            <a:r>
              <a:rPr lang="en-US" sz="2000" dirty="0" smtClean="0">
                <a:solidFill>
                  <a:srgbClr val="3366FF"/>
                </a:solidFill>
              </a:rPr>
              <a:t>Excellent extinction plus delayed measurement window</a:t>
            </a:r>
          </a:p>
          <a:p>
            <a:pPr lvl="1"/>
            <a:r>
              <a:rPr lang="en-US" sz="2000" dirty="0" smtClean="0">
                <a:solidFill>
                  <a:srgbClr val="FF6600"/>
                </a:solidFill>
              </a:rPr>
              <a:t>Thin window at center of TS absorbs anti-protons</a:t>
            </a:r>
          </a:p>
          <a:p>
            <a:pPr lvl="1"/>
            <a:r>
              <a:rPr lang="en-US" sz="2000" dirty="0" smtClean="0">
                <a:solidFill>
                  <a:srgbClr val="03D315"/>
                </a:solidFill>
              </a:rPr>
              <a:t>Shielding and veto</a:t>
            </a:r>
          </a:p>
          <a:p>
            <a:pPr marL="457200" lvl="1" indent="0"/>
            <a:endParaRPr lang="en-US" dirty="0"/>
          </a:p>
        </p:txBody>
      </p:sp>
    </p:spTree>
    <p:extLst>
      <p:ext uri="{BB962C8B-B14F-4D97-AF65-F5344CB8AC3E}">
        <p14:creationId xmlns:p14="http://schemas.microsoft.com/office/powerpoint/2010/main" xmlns="" val="3297361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219200"/>
            <a:ext cx="8674224" cy="5638800"/>
          </a:xfrm>
          <a:solidFill>
            <a:schemeClr val="bg1">
              <a:alpha val="0"/>
            </a:schemeClr>
          </a:solidFill>
        </p:spPr>
        <p:txBody>
          <a:bodyPr>
            <a:normAutofit fontScale="92500" lnSpcReduction="10000"/>
          </a:bodyPr>
          <a:lstStyle/>
          <a:p>
            <a:pPr marL="342900" lvl="1" indent="-342900">
              <a:buFont typeface="Arial" pitchFamily="34" charset="0"/>
              <a:buChar char="•"/>
            </a:pPr>
            <a:r>
              <a:rPr lang="en-US" sz="2100" dirty="0" smtClean="0"/>
              <a:t>Prompt background</a:t>
            </a:r>
            <a:r>
              <a:rPr lang="en-US" sz="2200" dirty="0" smtClean="0"/>
              <a:t> </a:t>
            </a:r>
            <a:endParaRPr lang="en-US" sz="2000" dirty="0" smtClean="0"/>
          </a:p>
          <a:p>
            <a:pPr marL="742950" lvl="2" indent="-342900"/>
            <a:r>
              <a:rPr lang="en-US" sz="1700" dirty="0"/>
              <a:t>H</a:t>
            </a:r>
            <a:r>
              <a:rPr lang="en-US" sz="1700" dirty="0" smtClean="0"/>
              <a:t>appens around the time, when </a:t>
            </a:r>
            <a:br>
              <a:rPr lang="en-US" sz="1700" dirty="0" smtClean="0"/>
            </a:br>
            <a:r>
              <a:rPr lang="en-US" sz="1700" dirty="0" smtClean="0"/>
              <a:t>the beam arrives at the target.</a:t>
            </a:r>
          </a:p>
          <a:p>
            <a:pPr marL="742950" lvl="2" indent="-342900">
              <a:spcBef>
                <a:spcPts val="0"/>
              </a:spcBef>
            </a:pPr>
            <a:r>
              <a:rPr lang="en-US" sz="1700" dirty="0"/>
              <a:t>S</a:t>
            </a:r>
            <a:r>
              <a:rPr lang="en-US" sz="1700" dirty="0" smtClean="0"/>
              <a:t>ources</a:t>
            </a:r>
          </a:p>
          <a:p>
            <a:pPr marL="1200150" lvl="3" indent="-342900">
              <a:spcBef>
                <a:spcPts val="0"/>
              </a:spcBef>
            </a:pPr>
            <a:r>
              <a:rPr lang="en-US" sz="1700" dirty="0" smtClean="0"/>
              <a:t>beam electrons, </a:t>
            </a:r>
          </a:p>
          <a:p>
            <a:pPr marL="1200150" lvl="3" indent="-342900">
              <a:spcBef>
                <a:spcPts val="0"/>
              </a:spcBef>
            </a:pPr>
            <a:r>
              <a:rPr lang="en-US" sz="1700" dirty="0" err="1" smtClean="0"/>
              <a:t>muon</a:t>
            </a:r>
            <a:r>
              <a:rPr lang="en-US" sz="1700" dirty="0" smtClean="0"/>
              <a:t> decay in flight, </a:t>
            </a:r>
          </a:p>
          <a:p>
            <a:pPr marL="1200150" lvl="3" indent="-342900">
              <a:spcBef>
                <a:spcPts val="0"/>
              </a:spcBef>
            </a:pPr>
            <a:r>
              <a:rPr lang="en-US" sz="1700" dirty="0" smtClean="0"/>
              <a:t>pion decay in flight, </a:t>
            </a:r>
          </a:p>
          <a:p>
            <a:pPr marL="1200150" lvl="3" indent="-342900">
              <a:spcBef>
                <a:spcPts val="0"/>
              </a:spcBef>
            </a:pPr>
            <a:r>
              <a:rPr lang="en-US" sz="1700" dirty="0" err="1" smtClean="0"/>
              <a:t>radiative</a:t>
            </a:r>
            <a:r>
              <a:rPr lang="en-US" sz="1700" dirty="0" smtClean="0"/>
              <a:t> pion capture</a:t>
            </a:r>
          </a:p>
          <a:p>
            <a:pPr marL="742950" lvl="2" indent="-342900">
              <a:spcBef>
                <a:spcPts val="0"/>
              </a:spcBef>
            </a:pPr>
            <a:r>
              <a:rPr lang="en-US" sz="1700" dirty="0" smtClean="0"/>
              <a:t>May </a:t>
            </a:r>
            <a:r>
              <a:rPr lang="en-US" sz="1700" dirty="0" err="1" smtClean="0"/>
              <a:t>creaste</a:t>
            </a:r>
            <a:r>
              <a:rPr lang="en-US" sz="1700" dirty="0" smtClean="0"/>
              <a:t>  electrons with </a:t>
            </a:r>
            <a:br>
              <a:rPr lang="en-US" sz="1700" dirty="0" smtClean="0"/>
            </a:br>
            <a:r>
              <a:rPr lang="en-US" sz="1700" dirty="0" smtClean="0"/>
              <a:t>energies in the signal region </a:t>
            </a:r>
            <a:br>
              <a:rPr lang="en-US" sz="1700" dirty="0" smtClean="0"/>
            </a:br>
            <a:endParaRPr lang="en-US" sz="900" dirty="0" smtClean="0"/>
          </a:p>
          <a:p>
            <a:pPr marL="342900" lvl="2" indent="-342900"/>
            <a:r>
              <a:rPr lang="en-US" sz="2000" dirty="0" smtClean="0"/>
              <a:t>Prompt background </a:t>
            </a:r>
            <a:r>
              <a:rPr lang="en-US" sz="2200" dirty="0" smtClean="0"/>
              <a:t>can be </a:t>
            </a:r>
            <a:br>
              <a:rPr lang="en-US" sz="2200" dirty="0" smtClean="0"/>
            </a:br>
            <a:r>
              <a:rPr lang="en-US" sz="2200" dirty="0" smtClean="0"/>
              <a:t>suppressed by not taking data </a:t>
            </a:r>
            <a:br>
              <a:rPr lang="en-US" sz="2200" dirty="0" smtClean="0"/>
            </a:br>
            <a:r>
              <a:rPr lang="en-US" sz="2200" dirty="0" smtClean="0"/>
              <a:t>during the first </a:t>
            </a:r>
            <a:br>
              <a:rPr lang="en-US" sz="2200" dirty="0" smtClean="0"/>
            </a:br>
            <a:r>
              <a:rPr lang="en-US" sz="2200" dirty="0" smtClean="0"/>
              <a:t>670 ns after the </a:t>
            </a:r>
            <a:br>
              <a:rPr lang="en-US" sz="2200" dirty="0" smtClean="0"/>
            </a:br>
            <a:r>
              <a:rPr lang="en-US" sz="2200" dirty="0" smtClean="0"/>
              <a:t>peak of the </a:t>
            </a:r>
            <a:br>
              <a:rPr lang="en-US" sz="2200" dirty="0" smtClean="0"/>
            </a:br>
            <a:r>
              <a:rPr lang="en-US" sz="2200" dirty="0" smtClean="0"/>
              <a:t>proton pulse.</a:t>
            </a:r>
          </a:p>
          <a:p>
            <a:pPr marL="0" indent="0">
              <a:buNone/>
            </a:pPr>
            <a:endParaRPr lang="en-US" sz="900" dirty="0" smtClean="0"/>
          </a:p>
          <a:p>
            <a:r>
              <a:rPr lang="en-US" sz="2000" dirty="0" smtClean="0"/>
              <a:t>However, this prompt background cannot be eliminated entirely, since some of the protons arrive “out of time”.</a:t>
            </a:r>
          </a:p>
          <a:p>
            <a:pPr lvl="1"/>
            <a:r>
              <a:rPr lang="en-US" sz="1700" dirty="0" smtClean="0"/>
              <a:t>A ratio </a:t>
            </a:r>
            <a:r>
              <a:rPr lang="en-US" sz="1700" dirty="0"/>
              <a:t>of </a:t>
            </a:r>
            <a:r>
              <a:rPr lang="en-US" sz="1700" dirty="0" smtClean="0"/>
              <a:t>10</a:t>
            </a:r>
            <a:r>
              <a:rPr lang="en-US" sz="1700" baseline="30000" dirty="0" smtClean="0"/>
              <a:t>-10</a:t>
            </a:r>
            <a:r>
              <a:rPr lang="en-US" sz="1700" dirty="0" smtClean="0"/>
              <a:t> is required for the beam </a:t>
            </a:r>
            <a:r>
              <a:rPr lang="en-US" sz="1700" dirty="0"/>
              <a:t>between pulses </a:t>
            </a:r>
            <a:r>
              <a:rPr lang="en-US" sz="1700" dirty="0" smtClean="0"/>
              <a:t>vs. </a:t>
            </a:r>
            <a:r>
              <a:rPr lang="en-US" sz="1700" dirty="0"/>
              <a:t>the beam contained in a </a:t>
            </a:r>
            <a:r>
              <a:rPr lang="en-US" sz="1700" dirty="0" smtClean="0"/>
              <a:t>pulse.</a:t>
            </a:r>
            <a:endParaRPr lang="en-US" sz="1700" dirty="0"/>
          </a:p>
        </p:txBody>
      </p:sp>
      <p:sp>
        <p:nvSpPr>
          <p:cNvPr id="2" name="Title 1"/>
          <p:cNvSpPr>
            <a:spLocks noGrp="1"/>
          </p:cNvSpPr>
          <p:nvPr>
            <p:ph type="title"/>
          </p:nvPr>
        </p:nvSpPr>
        <p:spPr>
          <a:xfrm>
            <a:off x="0" y="0"/>
            <a:ext cx="9144000" cy="1143000"/>
          </a:xfrm>
          <a:solidFill>
            <a:schemeClr val="accent6">
              <a:lumMod val="20000"/>
              <a:lumOff val="80000"/>
            </a:schemeClr>
          </a:solidFill>
        </p:spPr>
        <p:txBody>
          <a:bodyPr>
            <a:normAutofit/>
          </a:bodyPr>
          <a:lstStyle/>
          <a:p>
            <a:r>
              <a:rPr lang="en-US" sz="3600" b="1" dirty="0" smtClean="0"/>
              <a:t>Prompt Background Suppression</a:t>
            </a:r>
          </a:p>
        </p:txBody>
      </p:sp>
      <p:sp>
        <p:nvSpPr>
          <p:cNvPr id="6" name="Slide Number Placeholder 5"/>
          <p:cNvSpPr>
            <a:spLocks noGrp="1"/>
          </p:cNvSpPr>
          <p:nvPr>
            <p:ph type="sldNum" sz="quarter" idx="12"/>
          </p:nvPr>
        </p:nvSpPr>
        <p:spPr/>
        <p:txBody>
          <a:bodyPr/>
          <a:lstStyle/>
          <a:p>
            <a:fld id="{345914CE-CDB6-4F90-90E1-E147843763E1}" type="slidenum">
              <a:rPr lang="en-US" smtClean="0"/>
              <a:pPr/>
              <a:t>17</a:t>
            </a:fld>
            <a:endParaRPr lang="en-US" dirty="0"/>
          </a:p>
        </p:txBody>
      </p:sp>
      <p:sp>
        <p:nvSpPr>
          <p:cNvPr id="21" name="TextBox 20"/>
          <p:cNvSpPr txBox="1"/>
          <p:nvPr/>
        </p:nvSpPr>
        <p:spPr>
          <a:xfrm>
            <a:off x="5220072" y="4437112"/>
            <a:ext cx="1950155" cy="738664"/>
          </a:xfrm>
          <a:prstGeom prst="rect">
            <a:avLst/>
          </a:prstGeom>
          <a:noFill/>
        </p:spPr>
        <p:txBody>
          <a:bodyPr wrap="square" rtlCol="0">
            <a:spAutoFit/>
          </a:bodyPr>
          <a:lstStyle/>
          <a:p>
            <a:r>
              <a:rPr lang="en-US" sz="1400" dirty="0" smtClean="0"/>
              <a:t>The lifetime of a </a:t>
            </a:r>
            <a:r>
              <a:rPr lang="en-US" sz="1400" dirty="0" err="1" smtClean="0"/>
              <a:t>muon</a:t>
            </a:r>
            <a:r>
              <a:rPr lang="en-US" sz="1400" dirty="0" smtClean="0"/>
              <a:t> in an Al orbit is 864 ns</a:t>
            </a:r>
          </a:p>
          <a:p>
            <a:endParaRPr lang="en-US" sz="1400" dirty="0"/>
          </a:p>
        </p:txBody>
      </p:sp>
      <p:pic>
        <p:nvPicPr>
          <p:cNvPr id="3075" name="Picture 3"/>
          <p:cNvPicPr>
            <a:picLocks noChangeAspect="1" noChangeArrowheads="1"/>
          </p:cNvPicPr>
          <p:nvPr/>
        </p:nvPicPr>
        <p:blipFill>
          <a:blip r:embed="rId2" cstate="print"/>
          <a:srcRect/>
          <a:stretch>
            <a:fillRect/>
          </a:stretch>
        </p:blipFill>
        <p:spPr bwMode="auto">
          <a:xfrm>
            <a:off x="3420057" y="1988840"/>
            <a:ext cx="5723943" cy="2016224"/>
          </a:xfrm>
          <a:prstGeom prst="rect">
            <a:avLst/>
          </a:prstGeom>
          <a:noFill/>
          <a:ln w="9525">
            <a:noFill/>
            <a:miter lim="800000"/>
            <a:headEnd/>
            <a:tailEnd/>
          </a:ln>
        </p:spPr>
      </p:pic>
      <p:sp>
        <p:nvSpPr>
          <p:cNvPr id="19" name="TextBox 18"/>
          <p:cNvSpPr txBox="1"/>
          <p:nvPr/>
        </p:nvSpPr>
        <p:spPr>
          <a:xfrm>
            <a:off x="5940152" y="3356992"/>
            <a:ext cx="2088232" cy="369332"/>
          </a:xfrm>
          <a:prstGeom prst="rect">
            <a:avLst/>
          </a:prstGeom>
          <a:solidFill>
            <a:schemeClr val="accent2">
              <a:lumMod val="40000"/>
              <a:lumOff val="60000"/>
              <a:alpha val="41000"/>
            </a:schemeClr>
          </a:solidFill>
        </p:spPr>
        <p:txBody>
          <a:bodyPr wrap="square" rtlCol="0">
            <a:spAutoFit/>
          </a:bodyPr>
          <a:lstStyle/>
          <a:p>
            <a:pPr algn="ctr"/>
            <a:r>
              <a:rPr lang="en-US" dirty="0" smtClean="0"/>
              <a:t>Live Window</a:t>
            </a:r>
            <a:endParaRPr lang="ru-RU" dirty="0"/>
          </a:p>
        </p:txBody>
      </p:sp>
    </p:spTree>
    <p:extLst>
      <p:ext uri="{BB962C8B-B14F-4D97-AF65-F5344CB8AC3E}">
        <p14:creationId xmlns:p14="http://schemas.microsoft.com/office/powerpoint/2010/main" xmlns="" val="2547997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066800"/>
          </a:xfrm>
          <a:solidFill>
            <a:schemeClr val="accent6">
              <a:lumMod val="20000"/>
              <a:lumOff val="80000"/>
            </a:schemeClr>
          </a:solidFill>
        </p:spPr>
        <p:txBody>
          <a:bodyPr>
            <a:noAutofit/>
          </a:bodyPr>
          <a:lstStyle/>
          <a:p>
            <a:r>
              <a:rPr lang="en-US" sz="3600" b="1" dirty="0" smtClean="0"/>
              <a:t>Decay–in-Orbit: </a:t>
            </a:r>
            <a:r>
              <a:rPr lang="en-US" sz="3600" b="1" dirty="0"/>
              <a:t>Dominant Background</a:t>
            </a:r>
          </a:p>
        </p:txBody>
      </p:sp>
      <p:sp>
        <p:nvSpPr>
          <p:cNvPr id="6" name="Slide Number Placeholder 5"/>
          <p:cNvSpPr>
            <a:spLocks noGrp="1"/>
          </p:cNvSpPr>
          <p:nvPr>
            <p:ph type="sldNum" sz="quarter" idx="12"/>
          </p:nvPr>
        </p:nvSpPr>
        <p:spPr/>
        <p:txBody>
          <a:bodyPr/>
          <a:lstStyle/>
          <a:p>
            <a:pPr>
              <a:defRPr/>
            </a:pPr>
            <a:fld id="{ABC318F4-74B9-D542-BDEE-A62A2924055C}" type="slidenum">
              <a:rPr lang="en-US" smtClean="0"/>
              <a:pPr>
                <a:defRPr/>
              </a:pPr>
              <a:t>18</a:t>
            </a:fld>
            <a:endParaRPr lang="en-US"/>
          </a:p>
        </p:txBody>
      </p:sp>
      <p:pic>
        <p:nvPicPr>
          <p:cNvPr id="8" name="Picture 7"/>
          <p:cNvPicPr>
            <a:picLocks noChangeAspect="1"/>
          </p:cNvPicPr>
          <p:nvPr/>
        </p:nvPicPr>
        <p:blipFill>
          <a:blip r:embed="rId2" cstate="print"/>
          <a:srcRect t="-19672" r="-1786" b="-3279"/>
          <a:stretch>
            <a:fillRect/>
          </a:stretch>
        </p:blipFill>
        <p:spPr>
          <a:xfrm>
            <a:off x="313268" y="1828800"/>
            <a:ext cx="2895600" cy="1905000"/>
          </a:xfrm>
          <a:prstGeom prst="rect">
            <a:avLst/>
          </a:prstGeom>
          <a:solidFill>
            <a:schemeClr val="bg1"/>
          </a:solidFill>
          <a:ln w="19050">
            <a:solidFill>
              <a:srgbClr val="008000"/>
            </a:solidFill>
          </a:ln>
        </p:spPr>
      </p:pic>
      <p:pic>
        <p:nvPicPr>
          <p:cNvPr id="9" name="Picture 8"/>
          <p:cNvPicPr>
            <a:picLocks noChangeAspect="1"/>
          </p:cNvPicPr>
          <p:nvPr/>
        </p:nvPicPr>
        <p:blipFill>
          <a:blip r:embed="rId3" cstate="print"/>
          <a:srcRect l="19726" t="19905" r="17808" b="6161"/>
          <a:stretch>
            <a:fillRect/>
          </a:stretch>
        </p:blipFill>
        <p:spPr>
          <a:xfrm>
            <a:off x="304800" y="3965448"/>
            <a:ext cx="2779776" cy="1901952"/>
          </a:xfrm>
          <a:prstGeom prst="rect">
            <a:avLst/>
          </a:prstGeom>
          <a:ln w="19050">
            <a:solidFill>
              <a:srgbClr val="008000"/>
            </a:solidFill>
          </a:ln>
        </p:spPr>
      </p:pic>
      <p:grpSp>
        <p:nvGrpSpPr>
          <p:cNvPr id="2" name="Group 9"/>
          <p:cNvGrpSpPr/>
          <p:nvPr/>
        </p:nvGrpSpPr>
        <p:grpSpPr>
          <a:xfrm>
            <a:off x="3429000" y="1371601"/>
            <a:ext cx="5509592" cy="3956574"/>
            <a:chOff x="3581400" y="1371601"/>
            <a:chExt cx="5509592" cy="3956574"/>
          </a:xfrm>
        </p:grpSpPr>
        <p:pic>
          <p:nvPicPr>
            <p:cNvPr id="11" name="Picture 10" descr="overlay.pdf"/>
            <p:cNvPicPr>
              <a:picLocks noChangeAspect="1"/>
            </p:cNvPicPr>
            <p:nvPr/>
          </p:nvPicPr>
          <p:blipFill>
            <a:blip r:embed="rId4" cstate="print"/>
            <a:srcRect t="5556" r="8320" b="10000"/>
            <a:stretch>
              <a:fillRect/>
            </a:stretch>
          </p:blipFill>
          <p:spPr>
            <a:xfrm rot="16200000">
              <a:off x="4232013" y="720988"/>
              <a:ext cx="3956574" cy="5257800"/>
            </a:xfrm>
            <a:prstGeom prst="rect">
              <a:avLst/>
            </a:prstGeom>
          </p:spPr>
        </p:pic>
        <p:pic>
          <p:nvPicPr>
            <p:cNvPr id="12" name="Picture 11" descr="insert.pdf"/>
            <p:cNvPicPr>
              <a:picLocks noChangeAspect="1"/>
            </p:cNvPicPr>
            <p:nvPr/>
          </p:nvPicPr>
          <p:blipFill>
            <a:blip r:embed="rId5" cstate="print"/>
            <a:srcRect l="-2747" t="2352" r="7751" b="8289"/>
            <a:stretch>
              <a:fillRect/>
            </a:stretch>
          </p:blipFill>
          <p:spPr>
            <a:xfrm rot="16200000">
              <a:off x="6684296" y="1126431"/>
              <a:ext cx="1799668" cy="2442407"/>
            </a:xfrm>
            <a:prstGeom prst="rect">
              <a:avLst/>
            </a:prstGeom>
          </p:spPr>
        </p:pic>
        <p:sp>
          <p:nvSpPr>
            <p:cNvPr id="13" name="TextBox 12"/>
            <p:cNvSpPr txBox="1"/>
            <p:nvPr/>
          </p:nvSpPr>
          <p:spPr>
            <a:xfrm>
              <a:off x="6740624" y="2348880"/>
              <a:ext cx="2209800" cy="400110"/>
            </a:xfrm>
            <a:prstGeom prst="rect">
              <a:avLst/>
            </a:prstGeom>
            <a:noFill/>
          </p:spPr>
          <p:txBody>
            <a:bodyPr wrap="square" rtlCol="0">
              <a:spAutoFit/>
            </a:bodyPr>
            <a:lstStyle/>
            <a:p>
              <a:r>
                <a:rPr lang="en-US" sz="2000" dirty="0" smtClean="0">
                  <a:solidFill>
                    <a:srgbClr val="FF0000"/>
                  </a:solidFill>
                </a:rPr>
                <a:t> DIO tail </a:t>
              </a:r>
              <a:endParaRPr lang="en-US" sz="2000" dirty="0">
                <a:solidFill>
                  <a:srgbClr val="FF0000"/>
                </a:solidFill>
              </a:endParaRPr>
            </a:p>
          </p:txBody>
        </p:sp>
        <p:sp>
          <p:nvSpPr>
            <p:cNvPr id="14" name="TextBox 13"/>
            <p:cNvSpPr txBox="1"/>
            <p:nvPr/>
          </p:nvSpPr>
          <p:spPr>
            <a:xfrm>
              <a:off x="8036768" y="3645024"/>
              <a:ext cx="838200" cy="400110"/>
            </a:xfrm>
            <a:prstGeom prst="rect">
              <a:avLst/>
            </a:prstGeom>
            <a:noFill/>
          </p:spPr>
          <p:txBody>
            <a:bodyPr wrap="square" rtlCol="0">
              <a:spAutoFit/>
            </a:bodyPr>
            <a:lstStyle/>
            <a:p>
              <a:r>
                <a:rPr lang="en-US" sz="2000" dirty="0" smtClean="0">
                  <a:solidFill>
                    <a:srgbClr val="DE00DE"/>
                  </a:solidFill>
                </a:rPr>
                <a:t>M</a:t>
              </a:r>
              <a:r>
                <a:rPr lang="en-US" sz="2000" baseline="-25000" dirty="0" smtClean="0">
                  <a:solidFill>
                    <a:srgbClr val="DE00DE"/>
                  </a:solidFill>
                </a:rPr>
                <a:t>μ</a:t>
              </a:r>
              <a:endParaRPr lang="en-US" sz="2000" baseline="-25000" dirty="0">
                <a:solidFill>
                  <a:srgbClr val="DE00DE"/>
                </a:solidFill>
              </a:endParaRPr>
            </a:p>
          </p:txBody>
        </p:sp>
        <p:sp>
          <p:nvSpPr>
            <p:cNvPr id="15" name="TextBox 14"/>
            <p:cNvSpPr txBox="1"/>
            <p:nvPr/>
          </p:nvSpPr>
          <p:spPr>
            <a:xfrm>
              <a:off x="4004320" y="1556792"/>
              <a:ext cx="2667000" cy="400110"/>
            </a:xfrm>
            <a:prstGeom prst="rect">
              <a:avLst/>
            </a:prstGeom>
            <a:noFill/>
          </p:spPr>
          <p:txBody>
            <a:bodyPr wrap="square" rtlCol="0">
              <a:spAutoFit/>
            </a:bodyPr>
            <a:lstStyle/>
            <a:p>
              <a:r>
                <a:rPr lang="en-US" sz="2000" dirty="0" smtClean="0">
                  <a:solidFill>
                    <a:srgbClr val="0000FF"/>
                  </a:solidFill>
                </a:rPr>
                <a:t>Free </a:t>
              </a:r>
              <a:r>
                <a:rPr lang="en-US" sz="2000" dirty="0" err="1" smtClean="0">
                  <a:solidFill>
                    <a:srgbClr val="0000FF"/>
                  </a:solidFill>
                </a:rPr>
                <a:t>muon</a:t>
              </a:r>
              <a:r>
                <a:rPr lang="en-US" sz="2000" dirty="0" smtClean="0">
                  <a:solidFill>
                    <a:srgbClr val="0000FF"/>
                  </a:solidFill>
                </a:rPr>
                <a:t> decay</a:t>
              </a:r>
              <a:endParaRPr lang="en-US" sz="2000" dirty="0">
                <a:solidFill>
                  <a:srgbClr val="0000FF"/>
                </a:solidFill>
              </a:endParaRPr>
            </a:p>
          </p:txBody>
        </p:sp>
        <p:sp>
          <p:nvSpPr>
            <p:cNvPr id="16" name="TextBox 15"/>
            <p:cNvSpPr txBox="1"/>
            <p:nvPr/>
          </p:nvSpPr>
          <p:spPr>
            <a:xfrm>
              <a:off x="4580384" y="4221088"/>
              <a:ext cx="2590800" cy="400110"/>
            </a:xfrm>
            <a:prstGeom prst="rect">
              <a:avLst/>
            </a:prstGeom>
            <a:noFill/>
          </p:spPr>
          <p:txBody>
            <a:bodyPr wrap="square" rtlCol="0">
              <a:spAutoFit/>
            </a:bodyPr>
            <a:lstStyle/>
            <a:p>
              <a:r>
                <a:rPr lang="en-US" sz="2000" dirty="0" smtClean="0">
                  <a:solidFill>
                    <a:srgbClr val="FF0000"/>
                  </a:solidFill>
                </a:rPr>
                <a:t> DIO shape</a:t>
              </a:r>
            </a:p>
          </p:txBody>
        </p:sp>
        <p:sp>
          <p:nvSpPr>
            <p:cNvPr id="17" name="TextBox 16"/>
            <p:cNvSpPr txBox="1"/>
            <p:nvPr/>
          </p:nvSpPr>
          <p:spPr>
            <a:xfrm>
              <a:off x="8252792" y="1988840"/>
              <a:ext cx="838200" cy="369332"/>
            </a:xfrm>
            <a:prstGeom prst="rect">
              <a:avLst/>
            </a:prstGeom>
            <a:noFill/>
          </p:spPr>
          <p:txBody>
            <a:bodyPr wrap="square" rtlCol="0">
              <a:spAutoFit/>
            </a:bodyPr>
            <a:lstStyle/>
            <a:p>
              <a:r>
                <a:rPr lang="en-US" dirty="0" smtClean="0">
                  <a:solidFill>
                    <a:srgbClr val="DE00DE"/>
                  </a:solidFill>
                </a:rPr>
                <a:t>M</a:t>
              </a:r>
              <a:r>
                <a:rPr lang="en-US" baseline="-25000" dirty="0" smtClean="0">
                  <a:solidFill>
                    <a:srgbClr val="DE00DE"/>
                  </a:solidFill>
                </a:rPr>
                <a:t>μ</a:t>
              </a:r>
              <a:endParaRPr lang="en-US" baseline="-25000" dirty="0">
                <a:solidFill>
                  <a:srgbClr val="DE00DE"/>
                </a:solidFill>
              </a:endParaRPr>
            </a:p>
          </p:txBody>
        </p:sp>
        <p:sp>
          <p:nvSpPr>
            <p:cNvPr id="18" name="TextBox 17"/>
            <p:cNvSpPr txBox="1"/>
            <p:nvPr/>
          </p:nvSpPr>
          <p:spPr>
            <a:xfrm>
              <a:off x="6236568" y="3284984"/>
              <a:ext cx="1143000" cy="400110"/>
            </a:xfrm>
            <a:prstGeom prst="rect">
              <a:avLst/>
            </a:prstGeom>
            <a:noFill/>
          </p:spPr>
          <p:txBody>
            <a:bodyPr wrap="square" rtlCol="0">
              <a:spAutoFit/>
            </a:bodyPr>
            <a:lstStyle/>
            <a:p>
              <a:r>
                <a:rPr lang="en-US" sz="2000" dirty="0" smtClean="0">
                  <a:solidFill>
                    <a:srgbClr val="0000FF"/>
                  </a:solidFill>
                </a:rPr>
                <a:t> </a:t>
              </a:r>
              <a:r>
                <a:rPr lang="en-US" sz="2000" dirty="0" err="1" smtClean="0">
                  <a:solidFill>
                    <a:srgbClr val="0000FF"/>
                  </a:solidFill>
                </a:rPr>
                <a:t>M</a:t>
              </a:r>
              <a:r>
                <a:rPr lang="en-US" sz="2000" baseline="-25000" dirty="0" err="1" smtClean="0">
                  <a:solidFill>
                    <a:srgbClr val="0000FF"/>
                  </a:solidFill>
                </a:rPr>
                <a:t>μ</a:t>
              </a:r>
              <a:r>
                <a:rPr lang="en-US" sz="2000" baseline="-25000" dirty="0" smtClean="0">
                  <a:solidFill>
                    <a:srgbClr val="0000FF"/>
                  </a:solidFill>
                </a:rPr>
                <a:t>  </a:t>
              </a:r>
              <a:r>
                <a:rPr lang="en-US" sz="2000" dirty="0" smtClean="0">
                  <a:solidFill>
                    <a:srgbClr val="0000FF"/>
                  </a:solidFill>
                </a:rPr>
                <a:t>/ 2 </a:t>
              </a:r>
              <a:endParaRPr lang="en-US" sz="2000" baseline="-25000" dirty="0">
                <a:solidFill>
                  <a:srgbClr val="0000FF"/>
                </a:solidFill>
              </a:endParaRPr>
            </a:p>
          </p:txBody>
        </p:sp>
      </p:grpSp>
      <p:sp>
        <p:nvSpPr>
          <p:cNvPr id="19" name="TextBox 18"/>
          <p:cNvSpPr txBox="1"/>
          <p:nvPr/>
        </p:nvSpPr>
        <p:spPr>
          <a:xfrm>
            <a:off x="4572000" y="5029200"/>
            <a:ext cx="4114800" cy="400110"/>
          </a:xfrm>
          <a:prstGeom prst="rect">
            <a:avLst/>
          </a:prstGeom>
          <a:solidFill>
            <a:schemeClr val="bg1"/>
          </a:solidFill>
        </p:spPr>
        <p:txBody>
          <a:bodyPr wrap="square" rtlCol="0">
            <a:spAutoFit/>
          </a:bodyPr>
          <a:lstStyle/>
          <a:p>
            <a:r>
              <a:rPr lang="en-US" sz="2000" dirty="0" smtClean="0"/>
              <a:t>Reconstructed Momentum (MeV)</a:t>
            </a:r>
            <a:endParaRPr lang="en-US" sz="2000" dirty="0"/>
          </a:p>
        </p:txBody>
      </p:sp>
      <p:sp>
        <p:nvSpPr>
          <p:cNvPr id="20" name="TextBox 19"/>
          <p:cNvSpPr txBox="1"/>
          <p:nvPr/>
        </p:nvSpPr>
        <p:spPr>
          <a:xfrm>
            <a:off x="533400" y="1276290"/>
            <a:ext cx="2362200" cy="400110"/>
          </a:xfrm>
          <a:prstGeom prst="rect">
            <a:avLst/>
          </a:prstGeom>
          <a:noFill/>
        </p:spPr>
        <p:txBody>
          <a:bodyPr wrap="square" rtlCol="0">
            <a:spAutoFit/>
          </a:bodyPr>
          <a:lstStyle/>
          <a:p>
            <a:r>
              <a:rPr lang="en-US" sz="2000" dirty="0" smtClean="0"/>
              <a:t>DIO: Decay in orbit</a:t>
            </a:r>
            <a:endParaRPr lang="en-US" sz="2000" dirty="0"/>
          </a:p>
        </p:txBody>
      </p:sp>
    </p:spTree>
    <p:extLst>
      <p:ext uri="{BB962C8B-B14F-4D97-AF65-F5344CB8AC3E}">
        <p14:creationId xmlns:p14="http://schemas.microsoft.com/office/powerpoint/2010/main" xmlns="" val="947086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a:solidFill>
            <a:schemeClr val="accent6">
              <a:lumMod val="20000"/>
              <a:lumOff val="80000"/>
            </a:schemeClr>
          </a:solidFill>
        </p:spPr>
        <p:txBody>
          <a:bodyPr>
            <a:normAutofit/>
          </a:bodyPr>
          <a:lstStyle/>
          <a:p>
            <a:r>
              <a:rPr lang="en-US" sz="3600" b="1" dirty="0" smtClean="0">
                <a:cs typeface="Arial" pitchFamily="34" charset="0"/>
              </a:rPr>
              <a:t>Signal Sensitivity for 3 Year Run</a:t>
            </a:r>
            <a:endParaRPr lang="en-US" sz="3600" b="1" dirty="0">
              <a:cs typeface="Arial" pitchFamily="34" charset="0"/>
            </a:endParaRPr>
          </a:p>
        </p:txBody>
      </p:sp>
      <p:pic>
        <p:nvPicPr>
          <p:cNvPr id="7" name="Picture 6"/>
          <p:cNvPicPr>
            <a:picLocks noChangeAspect="1"/>
          </p:cNvPicPr>
          <p:nvPr/>
        </p:nvPicPr>
        <p:blipFill rotWithShape="1">
          <a:blip r:embed="rId2" cstate="print"/>
          <a:srcRect l="2715" t="9804" r="7244" b="2912"/>
          <a:stretch/>
        </p:blipFill>
        <p:spPr>
          <a:xfrm>
            <a:off x="580404" y="1066800"/>
            <a:ext cx="8001000" cy="4951302"/>
          </a:xfrm>
          <a:prstGeom prst="rect">
            <a:avLst/>
          </a:prstGeom>
        </p:spPr>
      </p:pic>
      <p:sp>
        <p:nvSpPr>
          <p:cNvPr id="8" name="TextBox 7"/>
          <p:cNvSpPr txBox="1"/>
          <p:nvPr/>
        </p:nvSpPr>
        <p:spPr>
          <a:xfrm>
            <a:off x="2743200" y="5867400"/>
            <a:ext cx="3733800" cy="381000"/>
          </a:xfrm>
          <a:prstGeom prst="rect">
            <a:avLst/>
          </a:prstGeom>
          <a:solidFill>
            <a:schemeClr val="bg1"/>
          </a:solidFill>
        </p:spPr>
        <p:txBody>
          <a:bodyPr wrap="square" rtlCol="0">
            <a:spAutoFit/>
          </a:bodyPr>
          <a:lstStyle/>
          <a:p>
            <a:r>
              <a:rPr lang="en-US" dirty="0" smtClean="0"/>
              <a:t>Reconstructed e</a:t>
            </a:r>
            <a:r>
              <a:rPr lang="en-US" baseline="30000" dirty="0" smtClean="0"/>
              <a:t>-</a:t>
            </a:r>
            <a:r>
              <a:rPr lang="en-US" dirty="0" smtClean="0"/>
              <a:t> Momentum</a:t>
            </a:r>
            <a:endParaRPr lang="en-US" dirty="0"/>
          </a:p>
        </p:txBody>
      </p:sp>
      <p:sp>
        <p:nvSpPr>
          <p:cNvPr id="9" name="Rectangle 8"/>
          <p:cNvSpPr/>
          <p:nvPr/>
        </p:nvSpPr>
        <p:spPr bwMode="auto">
          <a:xfrm>
            <a:off x="1828800" y="1219200"/>
            <a:ext cx="2209800" cy="3810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0" name="TextBox 9"/>
          <p:cNvSpPr txBox="1"/>
          <p:nvPr/>
        </p:nvSpPr>
        <p:spPr>
          <a:xfrm>
            <a:off x="1447800" y="1083733"/>
            <a:ext cx="3268216" cy="3375283"/>
          </a:xfrm>
          <a:prstGeom prst="rect">
            <a:avLst/>
          </a:prstGeom>
          <a:solidFill>
            <a:schemeClr val="bg1"/>
          </a:solidFill>
        </p:spPr>
        <p:txBody>
          <a:bodyPr wrap="square" rtlCol="0">
            <a:spAutoFit/>
          </a:bodyPr>
          <a:lstStyle/>
          <a:p>
            <a:pPr algn="l"/>
            <a:r>
              <a:rPr lang="en-US" sz="2000" dirty="0" smtClean="0">
                <a:latin typeface="Times New Roman"/>
                <a:cs typeface="Times New Roman"/>
              </a:rPr>
              <a:t>~</a:t>
            </a:r>
            <a:r>
              <a:rPr lang="en-US" sz="2000" dirty="0" smtClean="0"/>
              <a:t>4x10</a:t>
            </a:r>
            <a:r>
              <a:rPr lang="en-US" sz="2000" baseline="30000" dirty="0" smtClean="0"/>
              <a:t>20</a:t>
            </a:r>
            <a:r>
              <a:rPr lang="en-US" sz="2000" dirty="0" smtClean="0"/>
              <a:t> protons on target</a:t>
            </a:r>
          </a:p>
          <a:p>
            <a:pPr algn="l"/>
            <a:r>
              <a:rPr lang="en-US" sz="2000" dirty="0" smtClean="0"/>
              <a:t>(3 year run @ 8 KW)</a:t>
            </a:r>
          </a:p>
          <a:p>
            <a:endParaRPr lang="en-US" sz="2000" dirty="0" smtClean="0"/>
          </a:p>
          <a:p>
            <a:r>
              <a:rPr lang="en-US" sz="2000" dirty="0" smtClean="0"/>
              <a:t>Stopped μ:  10</a:t>
            </a:r>
            <a:r>
              <a:rPr lang="en-US" sz="2000" baseline="30000" dirty="0" smtClean="0"/>
              <a:t>18</a:t>
            </a:r>
          </a:p>
          <a:p>
            <a:pPr algn="l"/>
            <a:endParaRPr lang="en-US" sz="2000" baseline="30000" dirty="0"/>
          </a:p>
          <a:p>
            <a:r>
              <a:rPr lang="en-US" sz="2000" dirty="0" err="1" smtClean="0">
                <a:solidFill>
                  <a:srgbClr val="FF0000"/>
                </a:solidFill>
              </a:rPr>
              <a:t>N</a:t>
            </a:r>
            <a:r>
              <a:rPr lang="en-US" sz="2000" baseline="-25000" dirty="0" err="1" smtClean="0">
                <a:solidFill>
                  <a:srgbClr val="FF0000"/>
                </a:solidFill>
              </a:rPr>
              <a:t>μe</a:t>
            </a:r>
            <a:r>
              <a:rPr lang="en-US" sz="2000" baseline="-25000" dirty="0" smtClean="0">
                <a:solidFill>
                  <a:srgbClr val="FF0000"/>
                </a:solidFill>
              </a:rPr>
              <a:t>  </a:t>
            </a:r>
            <a:r>
              <a:rPr lang="en-US" sz="2000" dirty="0" smtClean="0">
                <a:solidFill>
                  <a:srgbClr val="FF0000"/>
                </a:solidFill>
              </a:rPr>
              <a:t> = 3.94 ±  0.03   </a:t>
            </a:r>
            <a:r>
              <a:rPr lang="en-US" sz="1600" dirty="0" smtClean="0"/>
              <a:t>For R = 10</a:t>
            </a:r>
            <a:r>
              <a:rPr lang="en-US" sz="1600" baseline="30000" dirty="0" smtClean="0"/>
              <a:t>-16</a:t>
            </a:r>
          </a:p>
          <a:p>
            <a:pPr algn="l"/>
            <a:r>
              <a:rPr lang="en-US" sz="2000" dirty="0" smtClean="0">
                <a:solidFill>
                  <a:srgbClr val="3366FF"/>
                </a:solidFill>
              </a:rPr>
              <a:t>N</a:t>
            </a:r>
            <a:r>
              <a:rPr lang="en-US" sz="2000" baseline="-25000" dirty="0" smtClean="0">
                <a:solidFill>
                  <a:srgbClr val="3366FF"/>
                </a:solidFill>
              </a:rPr>
              <a:t>DIO</a:t>
            </a:r>
            <a:r>
              <a:rPr lang="en-US" sz="2000" dirty="0" smtClean="0">
                <a:solidFill>
                  <a:srgbClr val="3366FF"/>
                </a:solidFill>
              </a:rPr>
              <a:t>   = 0.20 ± 0.06</a:t>
            </a:r>
          </a:p>
          <a:p>
            <a:pPr algn="l"/>
            <a:r>
              <a:rPr lang="en-US" sz="2000" dirty="0" smtClean="0">
                <a:solidFill>
                  <a:srgbClr val="03D315"/>
                </a:solidFill>
              </a:rPr>
              <a:t>N</a:t>
            </a:r>
            <a:r>
              <a:rPr lang="en-US" sz="2000" baseline="-25000" dirty="0" smtClean="0">
                <a:solidFill>
                  <a:srgbClr val="03D315"/>
                </a:solidFill>
              </a:rPr>
              <a:t>Other</a:t>
            </a:r>
            <a:r>
              <a:rPr lang="en-US" sz="2000" dirty="0" smtClean="0">
                <a:solidFill>
                  <a:srgbClr val="03D315"/>
                </a:solidFill>
              </a:rPr>
              <a:t> = 0.2</a:t>
            </a:r>
          </a:p>
          <a:p>
            <a:pPr algn="l"/>
            <a:endParaRPr lang="en-US" sz="2000" dirty="0"/>
          </a:p>
          <a:p>
            <a:pPr algn="l"/>
            <a:r>
              <a:rPr lang="en-US" sz="2000" dirty="0" smtClean="0"/>
              <a:t>SES = (2.5 ± 0.1) </a:t>
            </a:r>
            <a:r>
              <a:rPr lang="en-US" sz="2000" dirty="0"/>
              <a:t>× </a:t>
            </a:r>
            <a:r>
              <a:rPr lang="en-US" sz="2000" dirty="0" smtClean="0"/>
              <a:t>10</a:t>
            </a:r>
            <a:r>
              <a:rPr lang="en-US" sz="2000" baseline="30000" dirty="0" smtClean="0"/>
              <a:t>-17</a:t>
            </a:r>
          </a:p>
          <a:p>
            <a:pPr algn="l"/>
            <a:r>
              <a:rPr lang="en-US" sz="2000" dirty="0" smtClean="0"/>
              <a:t> </a:t>
            </a:r>
          </a:p>
        </p:txBody>
      </p:sp>
      <p:sp>
        <p:nvSpPr>
          <p:cNvPr id="6" name="TextBox 5"/>
          <p:cNvSpPr txBox="1"/>
          <p:nvPr/>
        </p:nvSpPr>
        <p:spPr>
          <a:xfrm>
            <a:off x="1403648" y="4077072"/>
            <a:ext cx="3276600" cy="461665"/>
          </a:xfrm>
          <a:prstGeom prst="rect">
            <a:avLst/>
          </a:prstGeom>
          <a:noFill/>
          <a:ln>
            <a:solidFill>
              <a:srgbClr val="FF0000"/>
            </a:solidFill>
          </a:ln>
        </p:spPr>
        <p:txBody>
          <a:bodyPr wrap="square" rtlCol="0">
            <a:spAutoFit/>
          </a:bodyPr>
          <a:lstStyle/>
          <a:p>
            <a:r>
              <a:rPr lang="en-US" sz="2400" dirty="0" smtClean="0">
                <a:solidFill>
                  <a:srgbClr val="FF0000"/>
                </a:solidFill>
              </a:rPr>
              <a:t>Errors are stat only</a:t>
            </a:r>
            <a:endParaRPr lang="en-US" sz="2400" dirty="0">
              <a:solidFill>
                <a:srgbClr val="FF0000"/>
              </a:solidFill>
            </a:endParaRPr>
          </a:p>
        </p:txBody>
      </p:sp>
      <p:sp>
        <p:nvSpPr>
          <p:cNvPr id="11" name="Номер слайда 10"/>
          <p:cNvSpPr>
            <a:spLocks noGrp="1"/>
          </p:cNvSpPr>
          <p:nvPr>
            <p:ph type="sldNum" sz="quarter" idx="12"/>
          </p:nvPr>
        </p:nvSpPr>
        <p:spPr/>
        <p:txBody>
          <a:bodyPr/>
          <a:lstStyle/>
          <a:p>
            <a:fld id="{725C68B6-61C2-468F-89AB-4B9F7531AA68}" type="slidenum">
              <a:rPr lang="ru-RU" smtClean="0"/>
              <a:pPr/>
              <a:t>19</a:t>
            </a:fld>
            <a:endParaRPr lang="ru-RU"/>
          </a:p>
        </p:txBody>
      </p:sp>
    </p:spTree>
    <p:extLst>
      <p:ext uri="{BB962C8B-B14F-4D97-AF65-F5344CB8AC3E}">
        <p14:creationId xmlns="" xmlns:p14="http://schemas.microsoft.com/office/powerpoint/2010/main" val="1780436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
          <p:cNvSpPr txBox="1">
            <a:spLocks/>
          </p:cNvSpPr>
          <p:nvPr/>
        </p:nvSpPr>
        <p:spPr>
          <a:xfrm>
            <a:off x="0" y="0"/>
            <a:ext cx="9144000" cy="1196751"/>
          </a:xfrm>
          <a:prstGeom prst="rect">
            <a:avLst/>
          </a:prstGeom>
          <a:solidFill>
            <a:schemeClr val="accent6">
              <a:lumMod val="40000"/>
              <a:lumOff val="60000"/>
              <a:alpha val="54000"/>
            </a:schemeClr>
          </a:solidFill>
        </p:spPr>
        <p:txBody>
          <a:bodyPr vert="horz" lIns="91440" tIns="45720" rIns="91440" bIns="45720" rtlCol="0" anchor="ctr">
            <a:normAutofit fontScale="97500"/>
          </a:bodyPr>
          <a:lstStyle/>
          <a:p>
            <a:pPr lvl="0" algn="ctr" fontAlgn="base">
              <a:spcBef>
                <a:spcPct val="0"/>
              </a:spcBef>
              <a:spcAft>
                <a:spcPct val="0"/>
              </a:spcAft>
            </a:pPr>
            <a:r>
              <a:rPr lang="en-US" sz="3200" b="1" dirty="0" smtClean="0">
                <a:latin typeface="+mj-lt"/>
                <a:ea typeface="Times New Roman" pitchFamily="18" charset="0"/>
                <a:cs typeface="Arial" pitchFamily="34" charset="0"/>
              </a:rPr>
              <a:t>Problems of the Standard Model</a:t>
            </a:r>
            <a:endParaRPr lang="en-US" sz="3200" b="1" dirty="0" smtClean="0">
              <a:latin typeface="+mj-lt"/>
              <a:cs typeface="Arial" pitchFamily="34" charset="0"/>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2</a:t>
            </a:fld>
            <a:endParaRPr lang="ru-RU"/>
          </a:p>
        </p:txBody>
      </p:sp>
      <p:sp>
        <p:nvSpPr>
          <p:cNvPr id="65538" name="Rectangle 2"/>
          <p:cNvSpPr>
            <a:spLocks noChangeArrowheads="1"/>
          </p:cNvSpPr>
          <p:nvPr/>
        </p:nvSpPr>
        <p:spPr bwMode="auto">
          <a:xfrm>
            <a:off x="251520" y="1340768"/>
            <a:ext cx="4139952" cy="92333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ru-RU" b="1" i="0" u="none" strike="noStrike" cap="none" normalizeH="0" baseline="0" dirty="0" err="1" smtClean="0">
                <a:ln>
                  <a:noFill/>
                </a:ln>
                <a:solidFill>
                  <a:schemeClr val="tx1"/>
                </a:solidFill>
                <a:effectLst/>
                <a:cs typeface="Arial" pitchFamily="34" charset="0"/>
              </a:rPr>
              <a:t>Dark</a:t>
            </a:r>
            <a:r>
              <a:rPr kumimoji="0" lang="ru-RU" b="1" i="0" u="none" strike="noStrike" cap="none" normalizeH="0" baseline="0" dirty="0" smtClean="0">
                <a:ln>
                  <a:noFill/>
                </a:ln>
                <a:solidFill>
                  <a:schemeClr val="tx1"/>
                </a:solidFill>
                <a:effectLst/>
                <a:cs typeface="Arial" pitchFamily="34" charset="0"/>
              </a:rPr>
              <a:t> </a:t>
            </a:r>
            <a:r>
              <a:rPr kumimoji="0" lang="ru-RU" b="1" i="0" u="none" strike="noStrike" cap="none" normalizeH="0" baseline="0" dirty="0" err="1" smtClean="0">
                <a:ln>
                  <a:noFill/>
                </a:ln>
                <a:solidFill>
                  <a:schemeClr val="tx1"/>
                </a:solidFill>
                <a:effectLst/>
                <a:cs typeface="Arial" pitchFamily="34" charset="0"/>
              </a:rPr>
              <a:t>Matter</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There</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is</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a</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particle</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that</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exists</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and</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is</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floating</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around</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making</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up</a:t>
            </a:r>
            <a:r>
              <a:rPr kumimoji="0" lang="ru-RU" b="0" i="0" u="none" strike="noStrike" cap="none" normalizeH="0" baseline="0" dirty="0" smtClean="0">
                <a:ln>
                  <a:noFill/>
                </a:ln>
                <a:solidFill>
                  <a:schemeClr val="tx1"/>
                </a:solidFill>
                <a:effectLst/>
                <a:cs typeface="Arial" pitchFamily="34" charset="0"/>
              </a:rPr>
              <a:t> 80% </a:t>
            </a:r>
            <a:r>
              <a:rPr kumimoji="0" lang="ru-RU" b="0" i="0" u="none" strike="noStrike" cap="none" normalizeH="0" baseline="0" dirty="0" err="1" smtClean="0">
                <a:ln>
                  <a:noFill/>
                </a:ln>
                <a:solidFill>
                  <a:schemeClr val="tx1"/>
                </a:solidFill>
                <a:effectLst/>
                <a:cs typeface="Arial" pitchFamily="34" charset="0"/>
              </a:rPr>
              <a:t>of</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the</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mass</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of</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our</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Universe</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and</a:t>
            </a:r>
            <a:r>
              <a:rPr kumimoji="0" lang="ru-RU" b="0" i="0" u="none" strike="noStrike" cap="none" normalizeH="0" baseline="0" dirty="0" smtClean="0">
                <a:ln>
                  <a:noFill/>
                </a:ln>
                <a:solidFill>
                  <a:schemeClr val="tx1"/>
                </a:solidFill>
                <a:effectLst/>
                <a:cs typeface="Arial" pitchFamily="34" charset="0"/>
              </a:rPr>
              <a:t> </a:t>
            </a:r>
            <a:r>
              <a:rPr kumimoji="0" lang="ru-RU" b="0" i="0" u="none" strike="noStrike" cap="none" normalizeH="0" baseline="0" dirty="0" err="1" smtClean="0">
                <a:ln>
                  <a:noFill/>
                </a:ln>
                <a:solidFill>
                  <a:schemeClr val="tx1"/>
                </a:solidFill>
                <a:effectLst/>
                <a:cs typeface="Arial" pitchFamily="34" charset="0"/>
              </a:rPr>
              <a:t>galaxy</a:t>
            </a:r>
            <a:r>
              <a:rPr kumimoji="0" lang="ru-RU" b="0" i="0" u="none" strike="noStrike" cap="none" normalizeH="0" baseline="0" dirty="0" smtClean="0">
                <a:ln>
                  <a:noFill/>
                </a:ln>
                <a:solidFill>
                  <a:schemeClr val="tx1"/>
                </a:solidFill>
                <a:effectLst/>
                <a:cs typeface="Arial" pitchFamily="34" charset="0"/>
              </a:rPr>
              <a:t>. </a:t>
            </a:r>
          </a:p>
        </p:txBody>
      </p:sp>
      <p:sp>
        <p:nvSpPr>
          <p:cNvPr id="8" name="Прямоугольник 7"/>
          <p:cNvSpPr/>
          <p:nvPr/>
        </p:nvSpPr>
        <p:spPr>
          <a:xfrm>
            <a:off x="4788024" y="1412776"/>
            <a:ext cx="3726160" cy="923330"/>
          </a:xfrm>
          <a:prstGeom prst="rect">
            <a:avLst/>
          </a:prstGeom>
          <a:solidFill>
            <a:schemeClr val="bg1"/>
          </a:solidFill>
        </p:spPr>
        <p:txBody>
          <a:bodyPr wrap="square">
            <a:spAutoFit/>
          </a:bodyPr>
          <a:lstStyle/>
          <a:p>
            <a:r>
              <a:rPr lang="en-US" b="1" dirty="0" smtClean="0"/>
              <a:t>Inflation</a:t>
            </a:r>
            <a:r>
              <a:rPr lang="en-US" dirty="0" smtClean="0"/>
              <a:t>: There needs to be an inflationary field that reheats the Standard Model.</a:t>
            </a:r>
            <a:endParaRPr lang="ru-RU" dirty="0"/>
          </a:p>
        </p:txBody>
      </p:sp>
      <p:sp>
        <p:nvSpPr>
          <p:cNvPr id="9" name="Прямоугольник 8"/>
          <p:cNvSpPr/>
          <p:nvPr/>
        </p:nvSpPr>
        <p:spPr>
          <a:xfrm>
            <a:off x="251520" y="2420888"/>
            <a:ext cx="4176464" cy="1754326"/>
          </a:xfrm>
          <a:prstGeom prst="rect">
            <a:avLst/>
          </a:prstGeom>
          <a:solidFill>
            <a:schemeClr val="bg1"/>
          </a:solidFill>
        </p:spPr>
        <p:txBody>
          <a:bodyPr wrap="square">
            <a:spAutoFit/>
          </a:bodyPr>
          <a:lstStyle/>
          <a:p>
            <a:r>
              <a:rPr lang="en-US" b="1" dirty="0" smtClean="0"/>
              <a:t>Baryon Asymmetry</a:t>
            </a:r>
            <a:r>
              <a:rPr lang="en-US" dirty="0" smtClean="0"/>
              <a:t>: We don't understand why there is more matter than anti-matter in the Universe.  We know that the Standard Model inside Inflationary Big Bang Cosmology doesn't produce anywhere near enough of an excess.  </a:t>
            </a:r>
            <a:endParaRPr lang="ru-RU" dirty="0"/>
          </a:p>
        </p:txBody>
      </p:sp>
      <p:sp>
        <p:nvSpPr>
          <p:cNvPr id="10" name="Прямоугольник 9"/>
          <p:cNvSpPr/>
          <p:nvPr/>
        </p:nvSpPr>
        <p:spPr>
          <a:xfrm>
            <a:off x="4716016" y="2852936"/>
            <a:ext cx="3851920" cy="1477328"/>
          </a:xfrm>
          <a:prstGeom prst="rect">
            <a:avLst/>
          </a:prstGeom>
          <a:solidFill>
            <a:schemeClr val="bg1"/>
          </a:solidFill>
        </p:spPr>
        <p:txBody>
          <a:bodyPr wrap="square">
            <a:spAutoFit/>
          </a:bodyPr>
          <a:lstStyle/>
          <a:p>
            <a:r>
              <a:rPr lang="en-US" b="1" dirty="0" smtClean="0"/>
              <a:t>Origin of  Masses: </a:t>
            </a:r>
            <a:r>
              <a:rPr lang="en-US" dirty="0" smtClean="0"/>
              <a:t>The problem is complicated because mass is strongly connected to gravitational interaction, and no theory of gravitational interaction reconciles with the SM.</a:t>
            </a:r>
            <a:endParaRPr lang="ru-RU" dirty="0"/>
          </a:p>
        </p:txBody>
      </p:sp>
      <p:sp>
        <p:nvSpPr>
          <p:cNvPr id="12" name="Прямоугольник 11"/>
          <p:cNvSpPr/>
          <p:nvPr/>
        </p:nvSpPr>
        <p:spPr>
          <a:xfrm>
            <a:off x="179512" y="4365104"/>
            <a:ext cx="4032447" cy="1754326"/>
          </a:xfrm>
          <a:prstGeom prst="rect">
            <a:avLst/>
          </a:prstGeom>
          <a:solidFill>
            <a:schemeClr val="bg1"/>
          </a:solidFill>
        </p:spPr>
        <p:txBody>
          <a:bodyPr wrap="square">
            <a:spAutoFit/>
          </a:bodyPr>
          <a:lstStyle/>
          <a:p>
            <a:r>
              <a:rPr lang="en-US" b="1" dirty="0" smtClean="0"/>
              <a:t>Strong CP problem </a:t>
            </a:r>
            <a:r>
              <a:rPr lang="en-US" dirty="0" smtClean="0"/>
              <a:t>According to quantum </a:t>
            </a:r>
            <a:r>
              <a:rPr lang="en-US" dirty="0" err="1" smtClean="0"/>
              <a:t>chromodynamics</a:t>
            </a:r>
            <a:r>
              <a:rPr lang="en-US" dirty="0" smtClean="0"/>
              <a:t> there could be a violation of CP symmetry in the strong interactions. However, there is no experimentally known violation of the CP-symmetry in strong interactions.</a:t>
            </a:r>
            <a:r>
              <a:rPr lang="en-US" b="1" dirty="0" smtClean="0"/>
              <a:t> </a:t>
            </a:r>
            <a:endParaRPr lang="ru-RU" dirty="0"/>
          </a:p>
        </p:txBody>
      </p:sp>
      <p:sp>
        <p:nvSpPr>
          <p:cNvPr id="13" name="Прямоугольник 12"/>
          <p:cNvSpPr/>
          <p:nvPr/>
        </p:nvSpPr>
        <p:spPr>
          <a:xfrm>
            <a:off x="4932040" y="4797152"/>
            <a:ext cx="4067944" cy="1200329"/>
          </a:xfrm>
          <a:prstGeom prst="rect">
            <a:avLst/>
          </a:prstGeom>
          <a:solidFill>
            <a:schemeClr val="bg1"/>
          </a:solidFill>
        </p:spPr>
        <p:txBody>
          <a:bodyPr wrap="square">
            <a:spAutoFit/>
          </a:bodyPr>
          <a:lstStyle/>
          <a:p>
            <a:r>
              <a:rPr lang="en-US" b="1" dirty="0" smtClean="0"/>
              <a:t>Neutrino oscillation :</a:t>
            </a:r>
            <a:r>
              <a:rPr lang="en-US" dirty="0" smtClean="0"/>
              <a:t> observation of the phenomenon implies that the neutrino has a non-zero mass, which was not included as part of the original SM.</a:t>
            </a:r>
            <a:endParaRPr lang="ru-RU" dirty="0"/>
          </a:p>
        </p:txBody>
      </p:sp>
      <p:sp>
        <p:nvSpPr>
          <p:cNvPr id="15" name="Нижний колонтитул 5"/>
          <p:cNvSpPr>
            <a:spLocks noGrp="1"/>
          </p:cNvSpPr>
          <p:nvPr>
            <p:ph type="ftr" sz="quarter" idx="11"/>
          </p:nvPr>
        </p:nvSpPr>
        <p:spPr>
          <a:xfrm>
            <a:off x="0" y="6492875"/>
            <a:ext cx="2411760" cy="365125"/>
          </a:xfrm>
        </p:spPr>
        <p:txBody>
          <a:bodyPr/>
          <a:lstStyle/>
          <a:p>
            <a:r>
              <a:rPr lang="en-US" dirty="0" smtClean="0"/>
              <a:t>V </a:t>
            </a:r>
            <a:r>
              <a:rPr lang="en-US" dirty="0" err="1" smtClean="0"/>
              <a:t>Glagolev</a:t>
            </a:r>
            <a:r>
              <a:rPr lang="en-US" dirty="0" smtClean="0"/>
              <a:t>, March 1 2017</a:t>
            </a:r>
            <a:endParaRPr lang="ru-RU" dirty="0"/>
          </a:p>
        </p:txBody>
      </p:sp>
      <p:sp>
        <p:nvSpPr>
          <p:cNvPr id="16" name="Номер слайда 2"/>
          <p:cNvSpPr txBox="1">
            <a:spLocks/>
          </p:cNvSpPr>
          <p:nvPr/>
        </p:nvSpPr>
        <p:spPr>
          <a:xfrm>
            <a:off x="8100392" y="6492875"/>
            <a:ext cx="936104"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0"/>
          <p:cNvSpPr txBox="1">
            <a:spLocks/>
          </p:cNvSpPr>
          <p:nvPr/>
        </p:nvSpPr>
        <p:spPr bwMode="auto">
          <a:xfrm>
            <a:off x="539552" y="5589240"/>
            <a:ext cx="8229600" cy="6858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spcBef>
                <a:spcPct val="20000"/>
              </a:spcBef>
              <a:buFontTx/>
              <a:buChar char="•"/>
              <a:defRPr/>
            </a:pPr>
            <a:r>
              <a:rPr lang="en-US" sz="2000" dirty="0" smtClean="0">
                <a:solidFill>
                  <a:srgbClr val="FF6600"/>
                </a:solidFill>
              </a:rPr>
              <a:t>*</a:t>
            </a:r>
            <a:r>
              <a:rPr lang="en-US" sz="2000" kern="0" dirty="0" smtClean="0">
                <a:solidFill>
                  <a:schemeClr val="accent2"/>
                </a:solidFill>
                <a:latin typeface="+mn-lt"/>
                <a:ea typeface="ＭＳ Ｐゴシック" pitchFamily="-112" charset="-128"/>
                <a:cs typeface="ＭＳ Ｐゴシック" pitchFamily="-112" charset="-128"/>
              </a:rPr>
              <a:t> </a:t>
            </a:r>
            <a:r>
              <a:rPr lang="en-US" sz="2000" b="1" kern="0" dirty="0" smtClean="0">
                <a:latin typeface="+mn-lt"/>
                <a:ea typeface="ＭＳ Ｐゴシック" pitchFamily="-112" charset="-128"/>
                <a:cs typeface="ＭＳ Ｐゴシック" pitchFamily="-112" charset="-128"/>
              </a:rPr>
              <a:t>scales with extinction: values in table assume extinction = 10</a:t>
            </a:r>
            <a:r>
              <a:rPr lang="en-US" sz="2000" b="1" kern="0" baseline="30000" dirty="0" smtClean="0">
                <a:latin typeface="+mn-lt"/>
                <a:ea typeface="ＭＳ Ｐゴシック" pitchFamily="-112" charset="-128"/>
                <a:cs typeface="ＭＳ Ｐゴシック" pitchFamily="-112" charset="-128"/>
              </a:rPr>
              <a:t>-10</a:t>
            </a:r>
          </a:p>
        </p:txBody>
      </p:sp>
      <p:sp>
        <p:nvSpPr>
          <p:cNvPr id="3" name="TextBox 2"/>
          <p:cNvSpPr txBox="1"/>
          <p:nvPr/>
        </p:nvSpPr>
        <p:spPr>
          <a:xfrm>
            <a:off x="2843808" y="4869160"/>
            <a:ext cx="3600400" cy="523220"/>
          </a:xfrm>
          <a:prstGeom prst="rect">
            <a:avLst/>
          </a:prstGeom>
          <a:solidFill>
            <a:schemeClr val="bg1"/>
          </a:solidFill>
          <a:ln w="19050">
            <a:solidFill>
              <a:srgbClr val="FF0000"/>
            </a:solidFill>
          </a:ln>
        </p:spPr>
        <p:txBody>
          <a:bodyPr wrap="square" rtlCol="0">
            <a:spAutoFit/>
          </a:bodyPr>
          <a:lstStyle/>
          <a:p>
            <a:r>
              <a:rPr lang="en-US" sz="2800" dirty="0" smtClean="0">
                <a:solidFill>
                  <a:srgbClr val="FF0000"/>
                </a:solidFill>
              </a:rPr>
              <a:t>All values preliminary</a:t>
            </a:r>
            <a:endParaRPr lang="en-US" sz="2800" dirty="0">
              <a:solidFill>
                <a:srgbClr val="FF0000"/>
              </a:solidFill>
            </a:endParaRPr>
          </a:p>
        </p:txBody>
      </p:sp>
      <p:sp>
        <p:nvSpPr>
          <p:cNvPr id="7" name="Title 1"/>
          <p:cNvSpPr txBox="1">
            <a:spLocks/>
          </p:cNvSpPr>
          <p:nvPr/>
        </p:nvSpPr>
        <p:spPr>
          <a:xfrm>
            <a:off x="0" y="0"/>
            <a:ext cx="9144000" cy="980728"/>
          </a:xfrm>
          <a:prstGeom prst="rect">
            <a:avLst/>
          </a:prstGeom>
          <a:solidFill>
            <a:schemeClr val="accent6">
              <a:lumMod val="20000"/>
              <a:lumOff val="80000"/>
            </a:scheme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atin typeface="+mj-lt"/>
                <a:ea typeface="+mj-ea"/>
                <a:cs typeface="Arial" pitchFamily="34" charset="0"/>
              </a:rPr>
              <a:t>Backgrounds for 3 Year Run</a:t>
            </a:r>
            <a:endParaRPr kumimoji="0" lang="en-US" sz="3600" b="1" u="none" strike="noStrike" kern="1200" cap="none" spc="0" normalizeH="0" baseline="0" noProof="0" dirty="0">
              <a:ln>
                <a:noFill/>
              </a:ln>
              <a:effectLst/>
              <a:uLnTx/>
              <a:uFillTx/>
              <a:latin typeface="+mj-lt"/>
              <a:ea typeface="+mj-ea"/>
              <a:cs typeface="Arial" pitchFamily="34" charset="0"/>
            </a:endParaRPr>
          </a:p>
        </p:txBody>
      </p:sp>
      <p:sp>
        <p:nvSpPr>
          <p:cNvPr id="11" name="Номер слайда 10"/>
          <p:cNvSpPr>
            <a:spLocks noGrp="1"/>
          </p:cNvSpPr>
          <p:nvPr>
            <p:ph type="sldNum" sz="quarter" idx="12"/>
          </p:nvPr>
        </p:nvSpPr>
        <p:spPr/>
        <p:txBody>
          <a:bodyPr/>
          <a:lstStyle/>
          <a:p>
            <a:fld id="{725C68B6-61C2-468F-89AB-4B9F7531AA68}" type="slidenum">
              <a:rPr lang="ru-RU" smtClean="0"/>
              <a:pPr/>
              <a:t>20</a:t>
            </a:fld>
            <a:endParaRPr lang="ru-RU"/>
          </a:p>
        </p:txBody>
      </p:sp>
      <p:graphicFrame>
        <p:nvGraphicFramePr>
          <p:cNvPr id="12" name="Таблица 11"/>
          <p:cNvGraphicFramePr>
            <a:graphicFrameLocks noGrp="1"/>
          </p:cNvGraphicFramePr>
          <p:nvPr/>
        </p:nvGraphicFramePr>
        <p:xfrm>
          <a:off x="1331640" y="1124744"/>
          <a:ext cx="6696743" cy="3384375"/>
        </p:xfrm>
        <a:graphic>
          <a:graphicData uri="http://schemas.openxmlformats.org/drawingml/2006/table">
            <a:tbl>
              <a:tblPr/>
              <a:tblGrid>
                <a:gridCol w="2537575"/>
                <a:gridCol w="2537575"/>
                <a:gridCol w="1621593"/>
              </a:tblGrid>
              <a:tr h="600891">
                <a:tc>
                  <a:txBody>
                    <a:bodyPr/>
                    <a:lstStyle/>
                    <a:p>
                      <a:pPr hangingPunct="0">
                        <a:spcAft>
                          <a:spcPts val="0"/>
                        </a:spcAft>
                      </a:pPr>
                      <a:r>
                        <a:rPr lang="en-GB" sz="1600" b="1" dirty="0">
                          <a:latin typeface="+mn-lt"/>
                          <a:ea typeface="Times New Roman"/>
                          <a:cs typeface="Times New Roman"/>
                        </a:rPr>
                        <a:t>Category</a:t>
                      </a:r>
                      <a:endParaRPr lang="ru-RU" sz="1600" b="1" dirty="0">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hangingPunct="0">
                        <a:spcAft>
                          <a:spcPts val="0"/>
                        </a:spcAft>
                      </a:pPr>
                      <a:r>
                        <a:rPr lang="en-GB" sz="1600" b="1" dirty="0">
                          <a:latin typeface="+mn-lt"/>
                          <a:ea typeface="Times New Roman"/>
                          <a:cs typeface="Times New Roman"/>
                        </a:rPr>
                        <a:t>Background process</a:t>
                      </a:r>
                      <a:endParaRPr lang="ru-RU" sz="1600" b="1" dirty="0">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hangingPunct="0">
                        <a:spcAft>
                          <a:spcPts val="0"/>
                        </a:spcAft>
                      </a:pPr>
                      <a:r>
                        <a:rPr lang="en-GB" sz="1600" b="1" dirty="0">
                          <a:latin typeface="+mn-lt"/>
                          <a:ea typeface="Times New Roman"/>
                          <a:cs typeface="Times New Roman"/>
                        </a:rPr>
                        <a:t>Estimated yield</a:t>
                      </a:r>
                      <a:endParaRPr lang="ru-RU" sz="1600" b="1" dirty="0">
                        <a:latin typeface="+mn-lt"/>
                        <a:ea typeface="Times New Roman"/>
                        <a:cs typeface="Times New Roman"/>
                      </a:endParaRPr>
                    </a:p>
                    <a:p>
                      <a:pPr algn="r" hangingPunct="0">
                        <a:spcAft>
                          <a:spcPts val="0"/>
                        </a:spcAft>
                      </a:pPr>
                      <a:r>
                        <a:rPr lang="en-GB" sz="1600" b="1" dirty="0">
                          <a:latin typeface="+mn-lt"/>
                          <a:ea typeface="Times New Roman"/>
                          <a:cs typeface="Times New Roman"/>
                        </a:rPr>
                        <a:t>(events)</a:t>
                      </a:r>
                      <a:endParaRPr lang="ru-RU" sz="1600" b="1" dirty="0">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253044">
                <a:tc rowSpan="2">
                  <a:txBody>
                    <a:bodyPr/>
                    <a:lstStyle/>
                    <a:p>
                      <a:pPr hangingPunct="0">
                        <a:spcAft>
                          <a:spcPts val="0"/>
                        </a:spcAft>
                      </a:pPr>
                      <a:r>
                        <a:rPr lang="en-GB" sz="1400" b="1" dirty="0">
                          <a:latin typeface="+mn-lt"/>
                          <a:ea typeface="Times New Roman"/>
                          <a:cs typeface="Times New Roman"/>
                        </a:rPr>
                        <a:t>Intrinsic</a:t>
                      </a:r>
                      <a:endParaRPr lang="ru-RU" sz="1400" b="1" dirty="0">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a:noFill/>
                    </a:lnB>
                  </a:tcPr>
                </a:tc>
                <a:tc>
                  <a:txBody>
                    <a:bodyPr/>
                    <a:lstStyle/>
                    <a:p>
                      <a:pPr hangingPunct="0">
                        <a:spcAft>
                          <a:spcPts val="0"/>
                        </a:spcAft>
                      </a:pPr>
                      <a:r>
                        <a:rPr lang="en-GB" sz="1400" b="1">
                          <a:latin typeface="+mn-lt"/>
                          <a:ea typeface="Times New Roman"/>
                          <a:cs typeface="Times New Roman"/>
                        </a:rPr>
                        <a:t>Muon decay-in-orbit (DIO)</a:t>
                      </a:r>
                      <a:endParaRPr lang="ru-RU" sz="1400" b="1">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a:noFill/>
                    </a:lnB>
                  </a:tcPr>
                </a:tc>
                <a:tc>
                  <a:txBody>
                    <a:bodyPr/>
                    <a:lstStyle/>
                    <a:p>
                      <a:pPr algn="r" hangingPunct="0">
                        <a:spcAft>
                          <a:spcPts val="0"/>
                        </a:spcAft>
                      </a:pPr>
                      <a:r>
                        <a:rPr lang="en-GB" sz="1400" b="1">
                          <a:latin typeface="+mn-lt"/>
                          <a:ea typeface="Times New Roman"/>
                          <a:cs typeface="Times New Roman"/>
                        </a:rPr>
                        <a:t>0.199 </a:t>
                      </a:r>
                      <a:r>
                        <a:rPr lang="en-GB" sz="1400" b="1">
                          <a:latin typeface="+mn-lt"/>
                          <a:ea typeface="Times New Roman"/>
                          <a:cs typeface="Arial"/>
                          <a:sym typeface="Symbol"/>
                        </a:rPr>
                        <a:t></a:t>
                      </a:r>
                      <a:r>
                        <a:rPr lang="en-GB" sz="1400" b="1">
                          <a:latin typeface="+mn-lt"/>
                          <a:ea typeface="Times New Roman"/>
                          <a:cs typeface="Arial"/>
                        </a:rPr>
                        <a:t> 0.092</a:t>
                      </a:r>
                      <a:r>
                        <a:rPr lang="en-GB" sz="1400" b="1">
                          <a:latin typeface="+mn-lt"/>
                          <a:ea typeface="Times New Roman"/>
                          <a:cs typeface="Times New Roman"/>
                        </a:rPr>
                        <a:t> </a:t>
                      </a:r>
                      <a:endParaRPr lang="ru-RU" sz="1400" b="1">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a:noFill/>
                    </a:lnB>
                  </a:tcPr>
                </a:tc>
              </a:tr>
              <a:tr h="253044">
                <a:tc vMerge="1">
                  <a:txBody>
                    <a:bodyPr/>
                    <a:lstStyle/>
                    <a:p>
                      <a:endParaRPr lang="ru-RU"/>
                    </a:p>
                  </a:txBody>
                  <a:tcPr/>
                </a:tc>
                <a:tc>
                  <a:txBody>
                    <a:bodyPr/>
                    <a:lstStyle/>
                    <a:p>
                      <a:pPr hangingPunct="0">
                        <a:spcAft>
                          <a:spcPts val="0"/>
                        </a:spcAft>
                      </a:pPr>
                      <a:r>
                        <a:rPr lang="en-GB" sz="1400" b="1" dirty="0" err="1">
                          <a:latin typeface="+mn-lt"/>
                          <a:ea typeface="Times New Roman"/>
                          <a:cs typeface="Times New Roman"/>
                        </a:rPr>
                        <a:t>Muon</a:t>
                      </a:r>
                      <a:r>
                        <a:rPr lang="en-GB" sz="1400" b="1" dirty="0">
                          <a:latin typeface="+mn-lt"/>
                          <a:ea typeface="Times New Roman"/>
                          <a:cs typeface="Times New Roman"/>
                        </a:rPr>
                        <a:t> capture (RMC)</a:t>
                      </a:r>
                      <a:endParaRPr lang="ru-RU" sz="1400" b="1" dirty="0">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r>
                        <a:rPr lang="en-GB" sz="1400" b="1">
                          <a:latin typeface="+mn-lt"/>
                          <a:ea typeface="Times New Roman"/>
                          <a:cs typeface="Times New Roman"/>
                        </a:rPr>
                        <a:t>0.000 </a:t>
                      </a:r>
                      <a:endParaRPr lang="ru-RU" sz="1400" b="1">
                        <a:latin typeface="+mn-lt"/>
                        <a:ea typeface="Times New Roman"/>
                        <a:cs typeface="Times New Roman"/>
                      </a:endParaRPr>
                    </a:p>
                  </a:txBody>
                  <a:tcPr marL="67810" marR="67810" marT="0" marB="0">
                    <a:lnL>
                      <a:noFill/>
                    </a:lnL>
                    <a:lnR>
                      <a:noFill/>
                    </a:lnR>
                    <a:lnT>
                      <a:noFill/>
                    </a:lnT>
                    <a:lnB>
                      <a:noFill/>
                    </a:lnB>
                  </a:tcPr>
                </a:tc>
              </a:tr>
              <a:tr h="253044">
                <a:tc>
                  <a:txBody>
                    <a:bodyPr/>
                    <a:lstStyle/>
                    <a:p>
                      <a:pPr hangingPunct="0">
                        <a:spcAft>
                          <a:spcPts val="0"/>
                        </a:spcAft>
                      </a:pPr>
                      <a:endParaRPr lang="en-GB" sz="1400" b="1">
                        <a:latin typeface="+mn-lt"/>
                        <a:ea typeface="Times New Roman"/>
                        <a:cs typeface="Times New Roman"/>
                      </a:endParaRPr>
                    </a:p>
                  </a:txBody>
                  <a:tcPr marL="67810" marR="67810" marT="0" marB="0">
                    <a:lnL>
                      <a:noFill/>
                    </a:lnL>
                    <a:lnR>
                      <a:noFill/>
                    </a:lnR>
                    <a:lnT>
                      <a:noFill/>
                    </a:lnT>
                    <a:lnB>
                      <a:noFill/>
                    </a:lnB>
                  </a:tcPr>
                </a:tc>
                <a:tc>
                  <a:txBody>
                    <a:bodyPr/>
                    <a:lstStyle/>
                    <a:p>
                      <a:pPr hangingPunct="0">
                        <a:spcAft>
                          <a:spcPts val="0"/>
                        </a:spcAft>
                      </a:pPr>
                      <a:endParaRPr lang="en-GB" sz="1400" b="1" dirty="0">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endParaRPr lang="en-GB" sz="1400" b="1">
                        <a:latin typeface="+mn-lt"/>
                        <a:ea typeface="Times New Roman"/>
                        <a:cs typeface="Times New Roman"/>
                      </a:endParaRPr>
                    </a:p>
                  </a:txBody>
                  <a:tcPr marL="67810" marR="67810" marT="0" marB="0">
                    <a:lnL>
                      <a:noFill/>
                    </a:lnL>
                    <a:lnR>
                      <a:noFill/>
                    </a:lnR>
                    <a:lnT>
                      <a:noFill/>
                    </a:lnT>
                    <a:lnB>
                      <a:noFill/>
                    </a:lnB>
                  </a:tcPr>
                </a:tc>
              </a:tr>
              <a:tr h="253044">
                <a:tc rowSpan="4">
                  <a:txBody>
                    <a:bodyPr/>
                    <a:lstStyle/>
                    <a:p>
                      <a:pPr hangingPunct="0">
                        <a:spcAft>
                          <a:spcPts val="0"/>
                        </a:spcAft>
                      </a:pPr>
                      <a:r>
                        <a:rPr lang="en-GB" sz="1400" b="1" dirty="0">
                          <a:latin typeface="+mn-lt"/>
                          <a:ea typeface="Times New Roman"/>
                          <a:cs typeface="Times New Roman"/>
                        </a:rPr>
                        <a:t>Late </a:t>
                      </a:r>
                      <a:r>
                        <a:rPr lang="en-GB" sz="1400" b="1" dirty="0" smtClean="0">
                          <a:latin typeface="+mn-lt"/>
                          <a:ea typeface="Times New Roman"/>
                          <a:cs typeface="Times New Roman"/>
                        </a:rPr>
                        <a:t>Arriving</a:t>
                      </a:r>
                      <a:r>
                        <a:rPr lang="en-US" sz="1400" dirty="0" smtClean="0">
                          <a:solidFill>
                            <a:srgbClr val="FF6600"/>
                          </a:solidFill>
                        </a:rPr>
                        <a:t>*</a:t>
                      </a:r>
                      <a:endParaRPr lang="ru-RU" sz="1400" b="1" dirty="0">
                        <a:latin typeface="+mn-lt"/>
                        <a:ea typeface="Times New Roman"/>
                        <a:cs typeface="Times New Roman"/>
                      </a:endParaRPr>
                    </a:p>
                  </a:txBody>
                  <a:tcPr marL="67810" marR="67810" marT="0" marB="0">
                    <a:lnL>
                      <a:noFill/>
                    </a:lnL>
                    <a:lnR>
                      <a:noFill/>
                    </a:lnR>
                    <a:lnT>
                      <a:noFill/>
                    </a:lnT>
                    <a:lnB>
                      <a:noFill/>
                    </a:lnB>
                  </a:tcPr>
                </a:tc>
                <a:tc>
                  <a:txBody>
                    <a:bodyPr/>
                    <a:lstStyle/>
                    <a:p>
                      <a:pPr hangingPunct="0">
                        <a:spcAft>
                          <a:spcPts val="0"/>
                        </a:spcAft>
                      </a:pPr>
                      <a:r>
                        <a:rPr lang="en-GB" sz="1400" b="1" dirty="0" err="1">
                          <a:latin typeface="+mn-lt"/>
                          <a:ea typeface="Times New Roman"/>
                          <a:cs typeface="Times New Roman"/>
                        </a:rPr>
                        <a:t>Pion</a:t>
                      </a:r>
                      <a:r>
                        <a:rPr lang="en-GB" sz="1400" b="1" dirty="0">
                          <a:latin typeface="+mn-lt"/>
                          <a:ea typeface="Times New Roman"/>
                          <a:cs typeface="Times New Roman"/>
                        </a:rPr>
                        <a:t> capture (RPC)</a:t>
                      </a:r>
                      <a:endParaRPr lang="ru-RU" sz="1400" b="1" dirty="0">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r>
                        <a:rPr lang="en-GB" sz="1400" b="1">
                          <a:latin typeface="+mn-lt"/>
                          <a:ea typeface="Times New Roman"/>
                          <a:cs typeface="Times New Roman"/>
                        </a:rPr>
                        <a:t>0.023 </a:t>
                      </a:r>
                      <a:r>
                        <a:rPr lang="en-GB" sz="1400" b="1">
                          <a:latin typeface="+mn-lt"/>
                          <a:ea typeface="Times New Roman"/>
                          <a:cs typeface="Times New Roman"/>
                          <a:sym typeface="Symbol"/>
                        </a:rPr>
                        <a:t></a:t>
                      </a:r>
                      <a:r>
                        <a:rPr lang="en-GB" sz="1400" b="1">
                          <a:latin typeface="+mn-lt"/>
                          <a:ea typeface="Times New Roman"/>
                          <a:cs typeface="Times New Roman"/>
                        </a:rPr>
                        <a:t> 0.006</a:t>
                      </a:r>
                      <a:endParaRPr lang="ru-RU" sz="1400" b="1">
                        <a:latin typeface="+mn-lt"/>
                        <a:ea typeface="Times New Roman"/>
                        <a:cs typeface="Times New Roman"/>
                      </a:endParaRPr>
                    </a:p>
                  </a:txBody>
                  <a:tcPr marL="67810" marR="67810" marT="0" marB="0">
                    <a:lnL>
                      <a:noFill/>
                    </a:lnL>
                    <a:lnR>
                      <a:noFill/>
                    </a:lnR>
                    <a:lnT>
                      <a:noFill/>
                    </a:lnT>
                    <a:lnB>
                      <a:noFill/>
                    </a:lnB>
                  </a:tcPr>
                </a:tc>
              </a:tr>
              <a:tr h="253044">
                <a:tc vMerge="1">
                  <a:txBody>
                    <a:bodyPr/>
                    <a:lstStyle/>
                    <a:p>
                      <a:endParaRPr lang="ru-RU"/>
                    </a:p>
                  </a:txBody>
                  <a:tcPr/>
                </a:tc>
                <a:tc>
                  <a:txBody>
                    <a:bodyPr/>
                    <a:lstStyle/>
                    <a:p>
                      <a:pPr hangingPunct="0">
                        <a:spcAft>
                          <a:spcPts val="0"/>
                        </a:spcAft>
                      </a:pPr>
                      <a:r>
                        <a:rPr lang="en-GB" sz="1400" b="1" dirty="0" err="1">
                          <a:latin typeface="+mn-lt"/>
                          <a:ea typeface="Times New Roman"/>
                          <a:cs typeface="Times New Roman"/>
                        </a:rPr>
                        <a:t>Muon</a:t>
                      </a:r>
                      <a:r>
                        <a:rPr lang="en-GB" sz="1400" b="1" dirty="0">
                          <a:latin typeface="+mn-lt"/>
                          <a:ea typeface="Times New Roman"/>
                          <a:cs typeface="Times New Roman"/>
                        </a:rPr>
                        <a:t> decay-in-flight (m-DIF)</a:t>
                      </a:r>
                      <a:endParaRPr lang="ru-RU" sz="1400" b="1" dirty="0">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r>
                        <a:rPr lang="en-GB" sz="1400" b="1">
                          <a:latin typeface="+mn-lt"/>
                          <a:ea typeface="Times New Roman"/>
                          <a:cs typeface="Times New Roman"/>
                        </a:rPr>
                        <a:t>&lt;0.003</a:t>
                      </a:r>
                      <a:endParaRPr lang="ru-RU" sz="1400" b="1">
                        <a:latin typeface="+mn-lt"/>
                        <a:ea typeface="Times New Roman"/>
                        <a:cs typeface="Times New Roman"/>
                      </a:endParaRPr>
                    </a:p>
                  </a:txBody>
                  <a:tcPr marL="67810" marR="67810" marT="0" marB="0">
                    <a:lnL>
                      <a:noFill/>
                    </a:lnL>
                    <a:lnR>
                      <a:noFill/>
                    </a:lnR>
                    <a:lnT>
                      <a:noFill/>
                    </a:lnT>
                    <a:lnB>
                      <a:noFill/>
                    </a:lnB>
                  </a:tcPr>
                </a:tc>
              </a:tr>
              <a:tr h="253044">
                <a:tc vMerge="1">
                  <a:txBody>
                    <a:bodyPr/>
                    <a:lstStyle/>
                    <a:p>
                      <a:endParaRPr lang="ru-RU"/>
                    </a:p>
                  </a:txBody>
                  <a:tcPr/>
                </a:tc>
                <a:tc>
                  <a:txBody>
                    <a:bodyPr/>
                    <a:lstStyle/>
                    <a:p>
                      <a:pPr hangingPunct="0">
                        <a:spcAft>
                          <a:spcPts val="0"/>
                        </a:spcAft>
                      </a:pPr>
                      <a:r>
                        <a:rPr lang="en-GB" sz="1400" b="1" dirty="0" err="1">
                          <a:latin typeface="+mn-lt"/>
                          <a:ea typeface="Times New Roman"/>
                          <a:cs typeface="Times New Roman"/>
                        </a:rPr>
                        <a:t>Pion</a:t>
                      </a:r>
                      <a:r>
                        <a:rPr lang="en-GB" sz="1400" b="1" dirty="0">
                          <a:latin typeface="+mn-lt"/>
                          <a:ea typeface="Times New Roman"/>
                          <a:cs typeface="Times New Roman"/>
                        </a:rPr>
                        <a:t> decay-in-flight (p-DIF)</a:t>
                      </a:r>
                      <a:endParaRPr lang="ru-RU" sz="1400" b="1" dirty="0">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r>
                        <a:rPr lang="en-GB" sz="1400" b="1">
                          <a:latin typeface="+mn-lt"/>
                          <a:ea typeface="Times New Roman"/>
                          <a:cs typeface="Times New Roman"/>
                        </a:rPr>
                        <a:t>0.001 </a:t>
                      </a:r>
                      <a:r>
                        <a:rPr lang="en-GB" sz="1400" b="1">
                          <a:latin typeface="+mn-lt"/>
                          <a:ea typeface="Times New Roman"/>
                          <a:cs typeface="Arial"/>
                          <a:sym typeface="Symbol"/>
                        </a:rPr>
                        <a:t></a:t>
                      </a:r>
                      <a:r>
                        <a:rPr lang="en-GB" sz="1400" b="1">
                          <a:latin typeface="+mn-lt"/>
                          <a:ea typeface="Times New Roman"/>
                          <a:cs typeface="Arial"/>
                        </a:rPr>
                        <a:t> &lt;0.001</a:t>
                      </a:r>
                      <a:endParaRPr lang="ru-RU" sz="1400" b="1">
                        <a:latin typeface="+mn-lt"/>
                        <a:ea typeface="Times New Roman"/>
                        <a:cs typeface="Times New Roman"/>
                      </a:endParaRPr>
                    </a:p>
                  </a:txBody>
                  <a:tcPr marL="67810" marR="67810" marT="0" marB="0">
                    <a:lnL>
                      <a:noFill/>
                    </a:lnL>
                    <a:lnR>
                      <a:noFill/>
                    </a:lnR>
                    <a:lnT>
                      <a:noFill/>
                    </a:lnT>
                    <a:lnB>
                      <a:noFill/>
                    </a:lnB>
                  </a:tcPr>
                </a:tc>
              </a:tr>
              <a:tr h="253044">
                <a:tc vMerge="1">
                  <a:txBody>
                    <a:bodyPr/>
                    <a:lstStyle/>
                    <a:p>
                      <a:endParaRPr lang="ru-RU"/>
                    </a:p>
                  </a:txBody>
                  <a:tcPr/>
                </a:tc>
                <a:tc>
                  <a:txBody>
                    <a:bodyPr/>
                    <a:lstStyle/>
                    <a:p>
                      <a:pPr hangingPunct="0">
                        <a:spcAft>
                          <a:spcPts val="0"/>
                        </a:spcAft>
                      </a:pPr>
                      <a:r>
                        <a:rPr lang="en-GB" sz="1400" b="1" dirty="0">
                          <a:latin typeface="+mn-lt"/>
                          <a:ea typeface="Times New Roman"/>
                          <a:cs typeface="Times New Roman"/>
                        </a:rPr>
                        <a:t>Beam electrons</a:t>
                      </a:r>
                      <a:endParaRPr lang="ru-RU" sz="1400" b="1" dirty="0">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r>
                        <a:rPr lang="en-GB" sz="1400" b="1" dirty="0">
                          <a:latin typeface="+mn-lt"/>
                          <a:ea typeface="Times New Roman"/>
                          <a:cs typeface="Times New Roman"/>
                        </a:rPr>
                        <a:t>0.003 </a:t>
                      </a:r>
                      <a:r>
                        <a:rPr lang="en-GB" sz="1400" b="1" dirty="0">
                          <a:latin typeface="+mn-lt"/>
                          <a:ea typeface="Times New Roman"/>
                          <a:cs typeface="Arial"/>
                          <a:sym typeface="Symbol"/>
                        </a:rPr>
                        <a:t></a:t>
                      </a:r>
                      <a:r>
                        <a:rPr lang="en-GB" sz="1400" b="1" dirty="0">
                          <a:latin typeface="+mn-lt"/>
                          <a:ea typeface="Times New Roman"/>
                          <a:cs typeface="Arial"/>
                        </a:rPr>
                        <a:t> 0.001</a:t>
                      </a:r>
                      <a:endParaRPr lang="ru-RU" sz="1400" b="1" dirty="0">
                        <a:latin typeface="+mn-lt"/>
                        <a:ea typeface="Times New Roman"/>
                        <a:cs typeface="Times New Roman"/>
                      </a:endParaRPr>
                    </a:p>
                  </a:txBody>
                  <a:tcPr marL="67810" marR="67810" marT="0" marB="0">
                    <a:lnL>
                      <a:noFill/>
                    </a:lnL>
                    <a:lnR>
                      <a:noFill/>
                    </a:lnR>
                    <a:lnT>
                      <a:noFill/>
                    </a:lnT>
                    <a:lnB>
                      <a:noFill/>
                    </a:lnB>
                  </a:tcPr>
                </a:tc>
              </a:tr>
              <a:tr h="253044">
                <a:tc>
                  <a:txBody>
                    <a:bodyPr/>
                    <a:lstStyle/>
                    <a:p>
                      <a:pPr hangingPunct="0">
                        <a:spcAft>
                          <a:spcPts val="0"/>
                        </a:spcAft>
                      </a:pPr>
                      <a:endParaRPr lang="en-GB" sz="1400" b="1">
                        <a:latin typeface="+mn-lt"/>
                        <a:ea typeface="Times New Roman"/>
                        <a:cs typeface="Times New Roman"/>
                      </a:endParaRPr>
                    </a:p>
                  </a:txBody>
                  <a:tcPr marL="67810" marR="67810" marT="0" marB="0">
                    <a:lnL>
                      <a:noFill/>
                    </a:lnL>
                    <a:lnR>
                      <a:noFill/>
                    </a:lnR>
                    <a:lnT>
                      <a:noFill/>
                    </a:lnT>
                    <a:lnB>
                      <a:noFill/>
                    </a:lnB>
                  </a:tcPr>
                </a:tc>
                <a:tc>
                  <a:txBody>
                    <a:bodyPr/>
                    <a:lstStyle/>
                    <a:p>
                      <a:pPr hangingPunct="0">
                        <a:spcAft>
                          <a:spcPts val="0"/>
                        </a:spcAft>
                      </a:pPr>
                      <a:endParaRPr lang="en-GB" sz="1400" b="1">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endParaRPr lang="en-GB" sz="1400" b="1" dirty="0">
                        <a:latin typeface="+mn-lt"/>
                        <a:ea typeface="Times New Roman"/>
                        <a:cs typeface="Times New Roman"/>
                      </a:endParaRPr>
                    </a:p>
                  </a:txBody>
                  <a:tcPr marL="67810" marR="67810" marT="0" marB="0">
                    <a:lnL>
                      <a:noFill/>
                    </a:lnL>
                    <a:lnR>
                      <a:noFill/>
                    </a:lnR>
                    <a:lnT>
                      <a:noFill/>
                    </a:lnT>
                    <a:lnB>
                      <a:noFill/>
                    </a:lnB>
                  </a:tcPr>
                </a:tc>
              </a:tr>
              <a:tr h="253044">
                <a:tc rowSpan="2">
                  <a:txBody>
                    <a:bodyPr/>
                    <a:lstStyle/>
                    <a:p>
                      <a:pPr hangingPunct="0">
                        <a:spcAft>
                          <a:spcPts val="0"/>
                        </a:spcAft>
                      </a:pPr>
                      <a:r>
                        <a:rPr lang="en-GB" sz="1400" b="1" dirty="0">
                          <a:latin typeface="+mn-lt"/>
                          <a:ea typeface="Times New Roman"/>
                          <a:cs typeface="Times New Roman"/>
                        </a:rPr>
                        <a:t>Miscellaneous</a:t>
                      </a:r>
                      <a:endParaRPr lang="ru-RU" sz="1400" b="1" dirty="0">
                        <a:latin typeface="+mn-lt"/>
                        <a:ea typeface="Times New Roman"/>
                        <a:cs typeface="Times New Roman"/>
                      </a:endParaRPr>
                    </a:p>
                  </a:txBody>
                  <a:tcPr marL="67810" marR="6781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hangingPunct="0">
                        <a:spcAft>
                          <a:spcPts val="0"/>
                        </a:spcAft>
                      </a:pPr>
                      <a:r>
                        <a:rPr lang="en-GB" sz="1400" b="1">
                          <a:latin typeface="+mn-lt"/>
                          <a:ea typeface="Times New Roman"/>
                          <a:cs typeface="Times New Roman"/>
                        </a:rPr>
                        <a:t>Antiproton induced</a:t>
                      </a:r>
                      <a:endParaRPr lang="ru-RU" sz="1400" b="1">
                        <a:latin typeface="+mn-lt"/>
                        <a:ea typeface="Times New Roman"/>
                        <a:cs typeface="Times New Roman"/>
                      </a:endParaRPr>
                    </a:p>
                  </a:txBody>
                  <a:tcPr marL="67810" marR="67810" marT="0" marB="0">
                    <a:lnL>
                      <a:noFill/>
                    </a:lnL>
                    <a:lnR>
                      <a:noFill/>
                    </a:lnR>
                    <a:lnT>
                      <a:noFill/>
                    </a:lnT>
                    <a:lnB>
                      <a:noFill/>
                    </a:lnB>
                  </a:tcPr>
                </a:tc>
                <a:tc>
                  <a:txBody>
                    <a:bodyPr/>
                    <a:lstStyle/>
                    <a:p>
                      <a:pPr algn="r" hangingPunct="0">
                        <a:spcAft>
                          <a:spcPts val="0"/>
                        </a:spcAft>
                      </a:pPr>
                      <a:r>
                        <a:rPr lang="en-GB" sz="1400" b="1" dirty="0">
                          <a:latin typeface="+mn-lt"/>
                          <a:ea typeface="Times New Roman"/>
                          <a:cs typeface="Times New Roman"/>
                        </a:rPr>
                        <a:t>0.047 </a:t>
                      </a:r>
                      <a:r>
                        <a:rPr lang="en-GB" sz="1400" b="1" dirty="0">
                          <a:latin typeface="+mn-lt"/>
                          <a:ea typeface="Times New Roman"/>
                          <a:cs typeface="Arial"/>
                          <a:sym typeface="Symbol"/>
                        </a:rPr>
                        <a:t></a:t>
                      </a:r>
                      <a:r>
                        <a:rPr lang="en-GB" sz="1400" b="1" dirty="0">
                          <a:latin typeface="+mn-lt"/>
                          <a:ea typeface="Times New Roman"/>
                          <a:cs typeface="Arial"/>
                        </a:rPr>
                        <a:t> 0.024</a:t>
                      </a:r>
                      <a:endParaRPr lang="ru-RU" sz="1400" b="1" dirty="0">
                        <a:latin typeface="+mn-lt"/>
                        <a:ea typeface="Times New Roman"/>
                        <a:cs typeface="Times New Roman"/>
                      </a:endParaRPr>
                    </a:p>
                  </a:txBody>
                  <a:tcPr marL="67810" marR="67810" marT="0" marB="0">
                    <a:lnL>
                      <a:noFill/>
                    </a:lnL>
                    <a:lnR>
                      <a:noFill/>
                    </a:lnR>
                    <a:lnT>
                      <a:noFill/>
                    </a:lnT>
                    <a:lnB>
                      <a:noFill/>
                    </a:lnB>
                  </a:tcPr>
                </a:tc>
              </a:tr>
              <a:tr h="253044">
                <a:tc vMerge="1">
                  <a:txBody>
                    <a:bodyPr/>
                    <a:lstStyle/>
                    <a:p>
                      <a:endParaRPr lang="ru-RU"/>
                    </a:p>
                  </a:txBody>
                  <a:tcPr/>
                </a:tc>
                <a:tc>
                  <a:txBody>
                    <a:bodyPr/>
                    <a:lstStyle/>
                    <a:p>
                      <a:pPr hangingPunct="0">
                        <a:spcAft>
                          <a:spcPts val="0"/>
                        </a:spcAft>
                      </a:pPr>
                      <a:r>
                        <a:rPr lang="en-GB" sz="1400" b="1">
                          <a:latin typeface="+mn-lt"/>
                          <a:ea typeface="Times New Roman"/>
                          <a:cs typeface="Times New Roman"/>
                        </a:rPr>
                        <a:t>Cosmic ray induced</a:t>
                      </a:r>
                      <a:endParaRPr lang="ru-RU" sz="1400" b="1">
                        <a:latin typeface="+mn-lt"/>
                        <a:ea typeface="Times New Roman"/>
                        <a:cs typeface="Times New Roman"/>
                      </a:endParaRPr>
                    </a:p>
                  </a:txBody>
                  <a:tcPr marL="67810" marR="6781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algn="r" hangingPunct="0">
                        <a:spcAft>
                          <a:spcPts val="0"/>
                        </a:spcAft>
                      </a:pPr>
                      <a:r>
                        <a:rPr lang="en-GB" sz="1400" b="1" dirty="0">
                          <a:latin typeface="+mn-lt"/>
                          <a:ea typeface="Times New Roman"/>
                          <a:cs typeface="Arial"/>
                        </a:rPr>
                        <a:t>0.082 </a:t>
                      </a:r>
                      <a:r>
                        <a:rPr lang="en-GB" sz="1400" b="1" dirty="0">
                          <a:latin typeface="+mn-lt"/>
                          <a:ea typeface="Times New Roman"/>
                          <a:cs typeface="Arial"/>
                          <a:sym typeface="Symbol"/>
                        </a:rPr>
                        <a:t></a:t>
                      </a:r>
                      <a:r>
                        <a:rPr lang="en-GB" sz="1400" b="1" dirty="0">
                          <a:latin typeface="+mn-lt"/>
                          <a:ea typeface="Times New Roman"/>
                          <a:cs typeface="Arial"/>
                        </a:rPr>
                        <a:t> 0.018</a:t>
                      </a:r>
                      <a:endParaRPr lang="ru-RU" sz="1400" b="1" dirty="0">
                        <a:latin typeface="+mn-lt"/>
                        <a:ea typeface="Times New Roman"/>
                        <a:cs typeface="Times New Roman"/>
                      </a:endParaRPr>
                    </a:p>
                  </a:txBody>
                  <a:tcPr marL="67810" marR="67810" marT="0" marB="0">
                    <a:lnL>
                      <a:noFill/>
                    </a:lnL>
                    <a:lnR>
                      <a:noFill/>
                    </a:lnR>
                    <a:lnT>
                      <a:noFill/>
                    </a:lnT>
                    <a:lnB w="19050" cap="flat" cmpd="dbl" algn="ctr">
                      <a:solidFill>
                        <a:srgbClr val="000000"/>
                      </a:solidFill>
                      <a:prstDash val="solid"/>
                      <a:round/>
                      <a:headEnd type="none" w="med" len="med"/>
                      <a:tailEnd type="none" w="med" len="med"/>
                    </a:lnB>
                  </a:tcPr>
                </a:tc>
              </a:tr>
              <a:tr h="253044">
                <a:tc>
                  <a:txBody>
                    <a:bodyPr/>
                    <a:lstStyle/>
                    <a:p>
                      <a:pPr hangingPunct="0">
                        <a:spcAft>
                          <a:spcPts val="0"/>
                        </a:spcAft>
                      </a:pPr>
                      <a:endParaRPr lang="en-GB" sz="1400" b="1">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hangingPunct="0">
                        <a:spcAft>
                          <a:spcPts val="0"/>
                        </a:spcAft>
                      </a:pPr>
                      <a:r>
                        <a:rPr lang="en-GB" sz="1400" b="1">
                          <a:latin typeface="+mn-lt"/>
                          <a:ea typeface="Times New Roman"/>
                          <a:cs typeface="Times New Roman"/>
                        </a:rPr>
                        <a:t>Total</a:t>
                      </a:r>
                      <a:endParaRPr lang="ru-RU" sz="1400" b="1">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hangingPunct="0">
                        <a:spcAft>
                          <a:spcPts val="0"/>
                        </a:spcAft>
                      </a:pPr>
                      <a:r>
                        <a:rPr lang="en-GB" sz="1400" b="1" dirty="0">
                          <a:latin typeface="+mn-lt"/>
                          <a:ea typeface="Times New Roman"/>
                          <a:cs typeface="Times New Roman"/>
                        </a:rPr>
                        <a:t>0.36 </a:t>
                      </a:r>
                      <a:r>
                        <a:rPr lang="en-GB" sz="1400" b="1" dirty="0">
                          <a:latin typeface="+mn-lt"/>
                          <a:ea typeface="Times New Roman"/>
                          <a:cs typeface="Arial"/>
                          <a:sym typeface="Symbol"/>
                        </a:rPr>
                        <a:t></a:t>
                      </a:r>
                      <a:r>
                        <a:rPr lang="en-GB" sz="1400" b="1" dirty="0">
                          <a:latin typeface="+mn-lt"/>
                          <a:ea typeface="Times New Roman"/>
                          <a:cs typeface="Arial"/>
                        </a:rPr>
                        <a:t> 0.10</a:t>
                      </a:r>
                      <a:endParaRPr lang="ru-RU" sz="1400" b="1" dirty="0">
                        <a:latin typeface="+mn-lt"/>
                        <a:ea typeface="Times New Roman"/>
                        <a:cs typeface="Times New Roman"/>
                      </a:endParaRPr>
                    </a:p>
                  </a:txBody>
                  <a:tcPr marL="67810" marR="67810" marT="0" marB="0">
                    <a:lnL>
                      <a:noFill/>
                    </a:lnL>
                    <a:lnR>
                      <a:noFill/>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90278" y="1340768"/>
            <a:ext cx="9053722" cy="491884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2" name="Title 1"/>
          <p:cNvSpPr>
            <a:spLocks noGrp="1"/>
          </p:cNvSpPr>
          <p:nvPr>
            <p:ph type="title"/>
          </p:nvPr>
        </p:nvSpPr>
        <p:spPr>
          <a:xfrm>
            <a:off x="0" y="0"/>
            <a:ext cx="9144000" cy="1052736"/>
          </a:xfrm>
          <a:solidFill>
            <a:schemeClr val="accent6">
              <a:lumMod val="20000"/>
              <a:lumOff val="80000"/>
            </a:schemeClr>
          </a:solidFill>
        </p:spPr>
        <p:txBody>
          <a:bodyPr>
            <a:normAutofit/>
          </a:bodyPr>
          <a:lstStyle/>
          <a:p>
            <a:r>
              <a:rPr lang="en-US" sz="3600" b="1" dirty="0" smtClean="0"/>
              <a:t>Baseline Mu2e Apparatus</a:t>
            </a:r>
            <a:endParaRPr lang="en-US" sz="3600" b="1" dirty="0"/>
          </a:p>
        </p:txBody>
      </p:sp>
      <p:pic>
        <p:nvPicPr>
          <p:cNvPr id="6" name="Picture 5"/>
          <p:cNvPicPr>
            <a:picLocks noChangeAspect="1"/>
          </p:cNvPicPr>
          <p:nvPr/>
        </p:nvPicPr>
        <p:blipFill rotWithShape="1">
          <a:blip r:embed="rId2" cstate="print"/>
          <a:srcRect l="1592" t="7481" r="5533" b="1373"/>
          <a:stretch/>
        </p:blipFill>
        <p:spPr>
          <a:xfrm>
            <a:off x="90278" y="2592135"/>
            <a:ext cx="8888767" cy="2369769"/>
          </a:xfrm>
          <a:prstGeom prst="rect">
            <a:avLst/>
          </a:prstGeom>
          <a:solidFill>
            <a:srgbClr val="FFFFFF"/>
          </a:solidFill>
          <a:ln w="38100" cap="flat" cmpd="sng" algn="ctr">
            <a:solidFill>
              <a:schemeClr val="bg1"/>
            </a:solidFill>
            <a:prstDash val="solid"/>
            <a:round/>
            <a:headEnd type="none" w="med" len="med"/>
            <a:tailEnd type="none" w="med" len="med"/>
          </a:ln>
        </p:spPr>
      </p:pic>
      <p:sp>
        <p:nvSpPr>
          <p:cNvPr id="17" name="Freeform 16"/>
          <p:cNvSpPr/>
          <p:nvPr/>
        </p:nvSpPr>
        <p:spPr>
          <a:xfrm>
            <a:off x="929582" y="3368969"/>
            <a:ext cx="2443897" cy="419606"/>
          </a:xfrm>
          <a:custGeom>
            <a:avLst/>
            <a:gdLst>
              <a:gd name="connsiteX0" fmla="*/ 0 w 2688287"/>
              <a:gd name="connsiteY0" fmla="*/ 354604 h 475553"/>
              <a:gd name="connsiteX1" fmla="*/ 1055524 w 2688287"/>
              <a:gd name="connsiteY1" fmla="*/ 74220 h 475553"/>
              <a:gd name="connsiteX2" fmla="*/ 1517316 w 2688287"/>
              <a:gd name="connsiteY2" fmla="*/ 8247 h 475553"/>
              <a:gd name="connsiteX3" fmla="*/ 1847167 w 2688287"/>
              <a:gd name="connsiteY3" fmla="*/ 24740 h 475553"/>
              <a:gd name="connsiteX4" fmla="*/ 2177018 w 2688287"/>
              <a:gd name="connsiteY4" fmla="*/ 90713 h 475553"/>
              <a:gd name="connsiteX5" fmla="*/ 2407914 w 2688287"/>
              <a:gd name="connsiteY5" fmla="*/ 222658 h 475553"/>
              <a:gd name="connsiteX6" fmla="*/ 2638810 w 2688287"/>
              <a:gd name="connsiteY6" fmla="*/ 437069 h 475553"/>
              <a:gd name="connsiteX7" fmla="*/ 2688287 w 2688287"/>
              <a:gd name="connsiteY7" fmla="*/ 453563 h 4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8287" h="475553">
                <a:moveTo>
                  <a:pt x="0" y="354604"/>
                </a:moveTo>
                <a:cubicBezTo>
                  <a:pt x="401319" y="243275"/>
                  <a:pt x="802638" y="131946"/>
                  <a:pt x="1055524" y="74220"/>
                </a:cubicBezTo>
                <a:cubicBezTo>
                  <a:pt x="1308410" y="16494"/>
                  <a:pt x="1385376" y="16494"/>
                  <a:pt x="1517316" y="8247"/>
                </a:cubicBezTo>
                <a:cubicBezTo>
                  <a:pt x="1649256" y="0"/>
                  <a:pt x="1737217" y="10996"/>
                  <a:pt x="1847167" y="24740"/>
                </a:cubicBezTo>
                <a:cubicBezTo>
                  <a:pt x="1957117" y="38484"/>
                  <a:pt x="2083560" y="57727"/>
                  <a:pt x="2177018" y="90713"/>
                </a:cubicBezTo>
                <a:cubicBezTo>
                  <a:pt x="2270476" y="123699"/>
                  <a:pt x="2330949" y="164932"/>
                  <a:pt x="2407914" y="222658"/>
                </a:cubicBezTo>
                <a:cubicBezTo>
                  <a:pt x="2484879" y="280384"/>
                  <a:pt x="2592081" y="398585"/>
                  <a:pt x="2638810" y="437069"/>
                </a:cubicBezTo>
                <a:cubicBezTo>
                  <a:pt x="2685539" y="475553"/>
                  <a:pt x="2688287" y="453563"/>
                  <a:pt x="2688287" y="453563"/>
                </a:cubicBezTo>
              </a:path>
            </a:pathLst>
          </a:custGeom>
          <a:ln w="38100"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lIns="82058" tIns="41029" rIns="82058" bIns="41029" rtlCol="0" anchor="ctr"/>
          <a:lstStyle/>
          <a:p>
            <a:pPr algn="ctr"/>
            <a:endParaRPr lang="en-US"/>
          </a:p>
        </p:txBody>
      </p:sp>
      <p:sp>
        <p:nvSpPr>
          <p:cNvPr id="18" name="Freeform 17"/>
          <p:cNvSpPr/>
          <p:nvPr/>
        </p:nvSpPr>
        <p:spPr>
          <a:xfrm>
            <a:off x="3358486" y="3783725"/>
            <a:ext cx="2129039" cy="536027"/>
          </a:xfrm>
          <a:custGeom>
            <a:avLst/>
            <a:gdLst>
              <a:gd name="connsiteX0" fmla="*/ 0 w 2341943"/>
              <a:gd name="connsiteY0" fmla="*/ 0 h 607497"/>
              <a:gd name="connsiteX1" fmla="*/ 362836 w 2341943"/>
              <a:gd name="connsiteY1" fmla="*/ 395835 h 607497"/>
              <a:gd name="connsiteX2" fmla="*/ 824628 w 2341943"/>
              <a:gd name="connsiteY2" fmla="*/ 577260 h 607497"/>
              <a:gd name="connsiteX3" fmla="*/ 1451345 w 2341943"/>
              <a:gd name="connsiteY3" fmla="*/ 577260 h 607497"/>
              <a:gd name="connsiteX4" fmla="*/ 1764704 w 2341943"/>
              <a:gd name="connsiteY4" fmla="*/ 494794 h 607497"/>
              <a:gd name="connsiteX5" fmla="*/ 2341943 w 2341943"/>
              <a:gd name="connsiteY5" fmla="*/ 346356 h 607497"/>
              <a:gd name="connsiteX6" fmla="*/ 2341943 w 2341943"/>
              <a:gd name="connsiteY6" fmla="*/ 346356 h 607497"/>
              <a:gd name="connsiteX7" fmla="*/ 2341943 w 2341943"/>
              <a:gd name="connsiteY7" fmla="*/ 346356 h 60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1943" h="607497">
                <a:moveTo>
                  <a:pt x="0" y="0"/>
                </a:moveTo>
                <a:cubicBezTo>
                  <a:pt x="112699" y="149812"/>
                  <a:pt x="225398" y="299625"/>
                  <a:pt x="362836" y="395835"/>
                </a:cubicBezTo>
                <a:cubicBezTo>
                  <a:pt x="500274" y="492045"/>
                  <a:pt x="643210" y="547023"/>
                  <a:pt x="824628" y="577260"/>
                </a:cubicBezTo>
                <a:cubicBezTo>
                  <a:pt x="1006046" y="607497"/>
                  <a:pt x="1294666" y="591004"/>
                  <a:pt x="1451345" y="577260"/>
                </a:cubicBezTo>
                <a:cubicBezTo>
                  <a:pt x="1608024" y="563516"/>
                  <a:pt x="1764704" y="494794"/>
                  <a:pt x="1764704" y="494794"/>
                </a:cubicBezTo>
                <a:lnTo>
                  <a:pt x="2341943" y="346356"/>
                </a:lnTo>
                <a:lnTo>
                  <a:pt x="2341943" y="346356"/>
                </a:lnTo>
                <a:lnTo>
                  <a:pt x="2341943" y="346356"/>
                </a:lnTo>
              </a:path>
            </a:pathLst>
          </a:custGeom>
          <a:ln w="38100" cap="flat" cmpd="sng" algn="ctr">
            <a:gradFill flip="none" rotWithShape="1">
              <a:gsLst>
                <a:gs pos="0">
                  <a:srgbClr val="0000FF"/>
                </a:gs>
                <a:gs pos="100000">
                  <a:srgbClr val="FF0000"/>
                </a:gs>
              </a:gsLst>
              <a:lin ang="0" scaled="1"/>
              <a:tileRect/>
            </a:gra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lIns="82058" tIns="41029" rIns="82058" bIns="41029" rtlCol="0" anchor="ctr"/>
          <a:lstStyle/>
          <a:p>
            <a:pPr algn="ctr"/>
            <a:endParaRPr lang="en-US"/>
          </a:p>
        </p:txBody>
      </p:sp>
      <p:cxnSp>
        <p:nvCxnSpPr>
          <p:cNvPr id="19" name="Straight Arrow Connector 18"/>
          <p:cNvCxnSpPr/>
          <p:nvPr/>
        </p:nvCxnSpPr>
        <p:spPr>
          <a:xfrm flipV="1">
            <a:off x="4827820" y="4074780"/>
            <a:ext cx="674699" cy="201314"/>
          </a:xfrm>
          <a:prstGeom prst="straightConnector1">
            <a:avLst/>
          </a:prstGeom>
          <a:ln w="38100" cap="flat" cmpd="sng" algn="ctr">
            <a:solidFill>
              <a:srgbClr val="FF0000"/>
            </a:solidFill>
            <a:prstDash val="sys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873749" y="3479059"/>
            <a:ext cx="237211" cy="125890"/>
          </a:xfrm>
          <a:prstGeom prst="line">
            <a:avLst/>
          </a:prstGeom>
          <a:ln w="38100" cap="flat" cmpd="sng" algn="ctr">
            <a:solidFill>
              <a:srgbClr val="0000FF"/>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57200" y="3676475"/>
            <a:ext cx="472209" cy="139129"/>
          </a:xfrm>
          <a:prstGeom prst="line">
            <a:avLst/>
          </a:prstGeom>
          <a:ln w="38100" cap="flat" cmpd="sng" algn="ctr">
            <a:solidFill>
              <a:srgbClr val="0000FF"/>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93305" y="3565359"/>
            <a:ext cx="472209" cy="250244"/>
          </a:xfrm>
          <a:prstGeom prst="line">
            <a:avLst/>
          </a:prstGeom>
          <a:ln w="38100" cap="flat" cmpd="sng" algn="ctr">
            <a:solidFill>
              <a:srgbClr val="0000FF"/>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929409" y="3565359"/>
            <a:ext cx="472209" cy="111116"/>
          </a:xfrm>
          <a:prstGeom prst="line">
            <a:avLst/>
          </a:prstGeom>
          <a:ln w="38100" cap="flat" cmpd="sng" algn="ctr">
            <a:solidFill>
              <a:srgbClr val="0000FF"/>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V="1">
            <a:off x="852801" y="3741539"/>
            <a:ext cx="250244" cy="120117"/>
          </a:xfrm>
          <a:prstGeom prst="line">
            <a:avLst/>
          </a:prstGeom>
          <a:ln w="38100" cap="flat" cmpd="sng" algn="ctr">
            <a:solidFill>
              <a:srgbClr val="0000FF"/>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79318" y="3676475"/>
            <a:ext cx="150091" cy="139128"/>
          </a:xfrm>
          <a:prstGeom prst="line">
            <a:avLst/>
          </a:prstGeom>
          <a:ln w="38100" cap="flat" cmpd="sng" algn="ctr">
            <a:solidFill>
              <a:srgbClr val="0000FF"/>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57200" y="3671819"/>
            <a:ext cx="460664" cy="4656"/>
          </a:xfrm>
          <a:prstGeom prst="line">
            <a:avLst/>
          </a:prstGeom>
          <a:ln w="38100" cap="flat" cmpd="sng" algn="ctr">
            <a:solidFill>
              <a:srgbClr val="0000FF"/>
            </a:solidFill>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74361" y="1825792"/>
            <a:ext cx="2230386" cy="636857"/>
          </a:xfrm>
          <a:prstGeom prst="rect">
            <a:avLst/>
          </a:prstGeom>
          <a:noFill/>
        </p:spPr>
        <p:txBody>
          <a:bodyPr wrap="none" lIns="82058" tIns="41029" rIns="82058" bIns="41029" rtlCol="0">
            <a:spAutoFit/>
          </a:bodyPr>
          <a:lstStyle/>
          <a:p>
            <a:r>
              <a:rPr lang="en-US" dirty="0" smtClean="0">
                <a:solidFill>
                  <a:srgbClr val="0000FF"/>
                </a:solidFill>
                <a:latin typeface="Arial"/>
                <a:cs typeface="Arial"/>
              </a:rPr>
              <a:t>Particles produced</a:t>
            </a:r>
          </a:p>
          <a:p>
            <a:r>
              <a:rPr lang="en-US" dirty="0" smtClean="0">
                <a:solidFill>
                  <a:srgbClr val="0000FF"/>
                </a:solidFill>
                <a:latin typeface="Arial"/>
                <a:cs typeface="Arial"/>
              </a:rPr>
              <a:t>from tungsten target</a:t>
            </a:r>
          </a:p>
        </p:txBody>
      </p:sp>
      <p:sp>
        <p:nvSpPr>
          <p:cNvPr id="32" name="TextBox 31"/>
          <p:cNvSpPr txBox="1"/>
          <p:nvPr/>
        </p:nvSpPr>
        <p:spPr>
          <a:xfrm>
            <a:off x="4294298" y="2363082"/>
            <a:ext cx="2928750" cy="913856"/>
          </a:xfrm>
          <a:prstGeom prst="rect">
            <a:avLst/>
          </a:prstGeom>
          <a:noFill/>
        </p:spPr>
        <p:txBody>
          <a:bodyPr wrap="square" lIns="82058" tIns="41029" rIns="82058" bIns="41029" rtlCol="0">
            <a:spAutoFit/>
          </a:bodyPr>
          <a:lstStyle/>
          <a:p>
            <a:r>
              <a:rPr lang="en-US" dirty="0" err="1" smtClean="0">
                <a:solidFill>
                  <a:srgbClr val="0000FF"/>
                </a:solidFill>
                <a:latin typeface="Arial"/>
                <a:cs typeface="Arial"/>
              </a:rPr>
              <a:t>Muons</a:t>
            </a:r>
            <a:r>
              <a:rPr lang="en-US" dirty="0" smtClean="0">
                <a:solidFill>
                  <a:srgbClr val="0000FF"/>
                </a:solidFill>
                <a:latin typeface="Arial"/>
                <a:cs typeface="Arial"/>
              </a:rPr>
              <a:t> stop on Al target,</a:t>
            </a:r>
          </a:p>
          <a:p>
            <a:r>
              <a:rPr lang="en-US" dirty="0" smtClean="0">
                <a:solidFill>
                  <a:srgbClr val="0000FF"/>
                </a:solidFill>
                <a:latin typeface="Arial"/>
                <a:cs typeface="Arial"/>
              </a:rPr>
              <a:t>which emits an electron </a:t>
            </a:r>
            <a:r>
              <a:rPr lang="en-US" dirty="0" err="1" smtClean="0">
                <a:solidFill>
                  <a:srgbClr val="0000FF"/>
                </a:solidFill>
                <a:latin typeface="Arial"/>
                <a:cs typeface="Arial"/>
              </a:rPr>
              <a:t>isotropically</a:t>
            </a:r>
            <a:endParaRPr lang="en-US" dirty="0" smtClean="0">
              <a:solidFill>
                <a:srgbClr val="0000FF"/>
              </a:solidFill>
              <a:latin typeface="Arial"/>
              <a:cs typeface="Arial"/>
            </a:endParaRPr>
          </a:p>
        </p:txBody>
      </p:sp>
      <p:sp>
        <p:nvSpPr>
          <p:cNvPr id="33" name="Slide Number Placeholder 32"/>
          <p:cNvSpPr>
            <a:spLocks noGrp="1"/>
          </p:cNvSpPr>
          <p:nvPr>
            <p:ph type="sldNum" sz="quarter" idx="12"/>
          </p:nvPr>
        </p:nvSpPr>
        <p:spPr/>
        <p:txBody>
          <a:bodyPr/>
          <a:lstStyle/>
          <a:p>
            <a:fld id="{259D7DE0-BA7F-644F-BC23-0C3AFF5FB645}" type="slidenum">
              <a:rPr lang="en-US" smtClean="0"/>
              <a:pPr/>
              <a:t>21</a:t>
            </a:fld>
            <a:endParaRPr lang="en-US" dirty="0"/>
          </a:p>
        </p:txBody>
      </p:sp>
      <p:pic>
        <p:nvPicPr>
          <p:cNvPr id="35" name="Picture 34"/>
          <p:cNvPicPr>
            <a:picLocks noChangeAspect="1"/>
          </p:cNvPicPr>
          <p:nvPr/>
        </p:nvPicPr>
        <p:blipFill>
          <a:blip r:embed="rId3" cstate="print">
            <a:duotone>
              <a:srgbClr val="FF00FF"/>
              <a:srgbClr val="FFF1C1"/>
            </a:duotone>
          </a:blip>
          <a:srcRect t="37484" r="52797" b="17640"/>
          <a:stretch>
            <a:fillRect/>
          </a:stretch>
        </p:blipFill>
        <p:spPr>
          <a:xfrm rot="3368639">
            <a:off x="5793158" y="3321966"/>
            <a:ext cx="1133923" cy="981539"/>
          </a:xfrm>
          <a:prstGeom prst="rect">
            <a:avLst/>
          </a:prstGeom>
          <a:ln>
            <a:noFill/>
          </a:ln>
        </p:spPr>
      </p:pic>
      <p:pic>
        <p:nvPicPr>
          <p:cNvPr id="36" name="Picture 35"/>
          <p:cNvPicPr>
            <a:picLocks noChangeAspect="1"/>
          </p:cNvPicPr>
          <p:nvPr/>
        </p:nvPicPr>
        <p:blipFill>
          <a:blip r:embed="rId3" cstate="print">
            <a:duotone>
              <a:srgbClr val="FF00FF"/>
              <a:srgbClr val="FFF1C1"/>
            </a:duotone>
          </a:blip>
          <a:srcRect t="37484" r="52797" b="17640"/>
          <a:stretch>
            <a:fillRect/>
          </a:stretch>
        </p:blipFill>
        <p:spPr>
          <a:xfrm rot="3368639">
            <a:off x="6558469" y="3147426"/>
            <a:ext cx="1133923" cy="981539"/>
          </a:xfrm>
          <a:prstGeom prst="rect">
            <a:avLst/>
          </a:prstGeom>
          <a:ln>
            <a:noFill/>
          </a:ln>
        </p:spPr>
      </p:pic>
      <p:pic>
        <p:nvPicPr>
          <p:cNvPr id="37" name="Picture 36"/>
          <p:cNvPicPr>
            <a:picLocks noChangeAspect="1"/>
          </p:cNvPicPr>
          <p:nvPr/>
        </p:nvPicPr>
        <p:blipFill>
          <a:blip r:embed="rId3" cstate="print">
            <a:duotone>
              <a:srgbClr val="FF00FF"/>
              <a:srgbClr val="FFF1C1"/>
            </a:duotone>
          </a:blip>
          <a:srcRect t="46604" r="52797" b="17640"/>
          <a:stretch>
            <a:fillRect/>
          </a:stretch>
        </p:blipFill>
        <p:spPr>
          <a:xfrm rot="3368639">
            <a:off x="6963612" y="3184871"/>
            <a:ext cx="1133923" cy="782056"/>
          </a:xfrm>
          <a:prstGeom prst="rect">
            <a:avLst/>
          </a:prstGeom>
        </p:spPr>
      </p:pic>
      <p:sp>
        <p:nvSpPr>
          <p:cNvPr id="41" name="Freeform 40"/>
          <p:cNvSpPr/>
          <p:nvPr/>
        </p:nvSpPr>
        <p:spPr>
          <a:xfrm>
            <a:off x="5750277" y="3765177"/>
            <a:ext cx="22449" cy="220383"/>
          </a:xfrm>
          <a:custGeom>
            <a:avLst/>
            <a:gdLst>
              <a:gd name="connsiteX0" fmla="*/ 3528 w 24694"/>
              <a:gd name="connsiteY0" fmla="*/ 249767 h 249767"/>
              <a:gd name="connsiteX1" fmla="*/ 3528 w 24694"/>
              <a:gd name="connsiteY1" fmla="*/ 122767 h 249767"/>
              <a:gd name="connsiteX2" fmla="*/ 24694 w 24694"/>
              <a:gd name="connsiteY2" fmla="*/ 0 h 249767"/>
              <a:gd name="connsiteX3" fmla="*/ 24694 w 24694"/>
              <a:gd name="connsiteY3" fmla="*/ 0 h 249767"/>
              <a:gd name="connsiteX4" fmla="*/ 24694 w 24694"/>
              <a:gd name="connsiteY4" fmla="*/ 0 h 249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 h="249767">
                <a:moveTo>
                  <a:pt x="3528" y="249767"/>
                </a:moveTo>
                <a:cubicBezTo>
                  <a:pt x="1764" y="207081"/>
                  <a:pt x="0" y="164395"/>
                  <a:pt x="3528" y="122767"/>
                </a:cubicBezTo>
                <a:cubicBezTo>
                  <a:pt x="7056" y="81139"/>
                  <a:pt x="24694" y="0"/>
                  <a:pt x="24694" y="0"/>
                </a:cubicBezTo>
                <a:lnTo>
                  <a:pt x="24694" y="0"/>
                </a:lnTo>
                <a:lnTo>
                  <a:pt x="24694" y="0"/>
                </a:lnTo>
              </a:path>
            </a:pathLst>
          </a:custGeom>
          <a:solidFill>
            <a:srgbClr val="FF00FF"/>
          </a:solidFill>
          <a:ln w="91440" cap="flat" cmpd="sng" algn="ctr">
            <a:solidFill>
              <a:srgbClr val="FF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82058" tIns="41029" rIns="82058" bIns="41029" rtlCol="0" anchor="ctr"/>
          <a:lstStyle/>
          <a:p>
            <a:pPr algn="ctr"/>
            <a:endParaRPr lang="en-US"/>
          </a:p>
        </p:txBody>
      </p:sp>
      <p:sp>
        <p:nvSpPr>
          <p:cNvPr id="31" name="TextBox 30"/>
          <p:cNvSpPr txBox="1"/>
          <p:nvPr/>
        </p:nvSpPr>
        <p:spPr>
          <a:xfrm>
            <a:off x="6084168" y="5373216"/>
            <a:ext cx="2928750" cy="636857"/>
          </a:xfrm>
          <a:prstGeom prst="rect">
            <a:avLst/>
          </a:prstGeom>
          <a:noFill/>
        </p:spPr>
        <p:txBody>
          <a:bodyPr wrap="square" lIns="82058" tIns="41029" rIns="82058" bIns="41029" rtlCol="0">
            <a:spAutoFit/>
          </a:bodyPr>
          <a:lstStyle/>
          <a:p>
            <a:r>
              <a:rPr lang="en-US" dirty="0" smtClean="0">
                <a:solidFill>
                  <a:srgbClr val="0000FF"/>
                </a:solidFill>
                <a:latin typeface="Arial"/>
                <a:cs typeface="Arial"/>
              </a:rPr>
              <a:t>Tracker/calorimeter detect</a:t>
            </a:r>
          </a:p>
          <a:p>
            <a:r>
              <a:rPr lang="en-US" dirty="0" smtClean="0">
                <a:solidFill>
                  <a:srgbClr val="0000FF"/>
                </a:solidFill>
                <a:latin typeface="Arial"/>
                <a:cs typeface="Arial"/>
              </a:rPr>
              <a:t>electron signature</a:t>
            </a:r>
          </a:p>
        </p:txBody>
      </p:sp>
      <p:sp>
        <p:nvSpPr>
          <p:cNvPr id="43" name="TextBox 42"/>
          <p:cNvSpPr txBox="1"/>
          <p:nvPr/>
        </p:nvSpPr>
        <p:spPr>
          <a:xfrm>
            <a:off x="683568" y="5301208"/>
            <a:ext cx="5144718" cy="1190855"/>
          </a:xfrm>
          <a:prstGeom prst="rect">
            <a:avLst/>
          </a:prstGeom>
          <a:solidFill>
            <a:schemeClr val="bg1"/>
          </a:solidFill>
        </p:spPr>
        <p:txBody>
          <a:bodyPr wrap="square" lIns="82058" tIns="41029" rIns="82058" bIns="41029" rtlCol="0">
            <a:spAutoFit/>
          </a:bodyPr>
          <a:lstStyle/>
          <a:p>
            <a:r>
              <a:rPr lang="en-US" i="1" dirty="0" smtClean="0">
                <a:solidFill>
                  <a:srgbClr val="0000FF"/>
                </a:solidFill>
                <a:latin typeface="Arial"/>
                <a:cs typeface="Arial"/>
              </a:rPr>
              <a:t>S</a:t>
            </a:r>
            <a:r>
              <a:rPr lang="en-US" dirty="0" smtClean="0">
                <a:solidFill>
                  <a:srgbClr val="0000FF"/>
                </a:solidFill>
                <a:latin typeface="Arial"/>
                <a:cs typeface="Arial"/>
              </a:rPr>
              <a:t>-shaped solenoid:</a:t>
            </a:r>
          </a:p>
          <a:p>
            <a:pPr>
              <a:buFont typeface="Arial"/>
              <a:buChar char="•"/>
            </a:pPr>
            <a:r>
              <a:rPr lang="en-US" dirty="0" smtClean="0">
                <a:solidFill>
                  <a:srgbClr val="0000FF"/>
                </a:solidFill>
                <a:latin typeface="Arial"/>
                <a:cs typeface="Arial"/>
              </a:rPr>
              <a:t> transports particles to detector area, and </a:t>
            </a:r>
          </a:p>
          <a:p>
            <a:pPr>
              <a:buFont typeface="Arial"/>
              <a:buChar char="•"/>
            </a:pPr>
            <a:r>
              <a:rPr lang="en-US" dirty="0" smtClean="0">
                <a:solidFill>
                  <a:srgbClr val="0000FF"/>
                </a:solidFill>
                <a:latin typeface="Arial"/>
                <a:cs typeface="Arial"/>
              </a:rPr>
              <a:t> allows remaining </a:t>
            </a:r>
            <a:r>
              <a:rPr lang="en-US" dirty="0" err="1" smtClean="0">
                <a:solidFill>
                  <a:srgbClr val="0000FF"/>
                </a:solidFill>
                <a:latin typeface="Arial"/>
                <a:cs typeface="Arial"/>
              </a:rPr>
              <a:t>pions</a:t>
            </a:r>
            <a:r>
              <a:rPr lang="en-US" dirty="0" smtClean="0">
                <a:solidFill>
                  <a:srgbClr val="0000FF"/>
                </a:solidFill>
                <a:latin typeface="Arial"/>
                <a:cs typeface="Arial"/>
              </a:rPr>
              <a:t> to decay to </a:t>
            </a:r>
            <a:r>
              <a:rPr lang="en-US" dirty="0" err="1" smtClean="0">
                <a:solidFill>
                  <a:srgbClr val="0000FF"/>
                </a:solidFill>
                <a:latin typeface="Arial"/>
                <a:cs typeface="Arial"/>
              </a:rPr>
              <a:t>muons</a:t>
            </a:r>
            <a:endParaRPr lang="en-US" dirty="0" smtClean="0">
              <a:solidFill>
                <a:srgbClr val="0000FF"/>
              </a:solidFill>
              <a:latin typeface="Arial"/>
              <a:cs typeface="Arial"/>
            </a:endParaRPr>
          </a:p>
          <a:p>
            <a:pPr>
              <a:buFont typeface="Arial"/>
              <a:buChar char="•"/>
            </a:pPr>
            <a:r>
              <a:rPr lang="en-US" dirty="0" smtClean="0">
                <a:solidFill>
                  <a:srgbClr val="0000FF"/>
                </a:solidFill>
                <a:latin typeface="Arial"/>
                <a:cs typeface="Arial"/>
              </a:rPr>
              <a:t> collimator selects negatively-charged particles</a:t>
            </a:r>
          </a:p>
        </p:txBody>
      </p:sp>
      <p:cxnSp>
        <p:nvCxnSpPr>
          <p:cNvPr id="40" name="Straight Arrow Connector 39"/>
          <p:cNvCxnSpPr/>
          <p:nvPr/>
        </p:nvCxnSpPr>
        <p:spPr>
          <a:xfrm rot="10800000" flipV="1">
            <a:off x="1049529" y="1146528"/>
            <a:ext cx="4824652" cy="2491667"/>
          </a:xfrm>
          <a:prstGeom prst="straightConnector1">
            <a:avLst/>
          </a:prstGeom>
          <a:ln w="38100" cap="flat" cmpd="sng" algn="ctr">
            <a:gradFill flip="none" rotWithShape="1">
              <a:gsLst>
                <a:gs pos="0">
                  <a:srgbClr val="0000FF"/>
                </a:gs>
                <a:gs pos="100000">
                  <a:srgbClr val="FF0000"/>
                </a:gs>
              </a:gsLst>
              <a:lin ang="10800000" scaled="0"/>
              <a:tileRect/>
            </a:gra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874181" y="1070212"/>
            <a:ext cx="2191914" cy="636857"/>
          </a:xfrm>
          <a:prstGeom prst="rect">
            <a:avLst/>
          </a:prstGeom>
          <a:solidFill>
            <a:schemeClr val="bg1"/>
          </a:solidFill>
          <a:ln>
            <a:noFill/>
          </a:ln>
        </p:spPr>
        <p:txBody>
          <a:bodyPr wrap="none" lIns="82058" tIns="41029" rIns="82058" bIns="41029" rtlCol="0">
            <a:spAutoFit/>
          </a:bodyPr>
          <a:lstStyle/>
          <a:p>
            <a:r>
              <a:rPr lang="en-US" dirty="0" smtClean="0">
                <a:solidFill>
                  <a:srgbClr val="FF0000"/>
                </a:solidFill>
                <a:latin typeface="Arial"/>
                <a:cs typeface="Arial"/>
              </a:rPr>
              <a:t>8-GeV protons from</a:t>
            </a:r>
          </a:p>
          <a:p>
            <a:r>
              <a:rPr lang="en-US" dirty="0" smtClean="0">
                <a:solidFill>
                  <a:srgbClr val="FF0000"/>
                </a:solidFill>
                <a:latin typeface="Arial"/>
                <a:cs typeface="Arial"/>
              </a:rPr>
              <a:t>delivery ring</a:t>
            </a:r>
          </a:p>
        </p:txBody>
      </p:sp>
      <p:sp>
        <p:nvSpPr>
          <p:cNvPr id="44" name="TextBox 43"/>
          <p:cNvSpPr txBox="1"/>
          <p:nvPr/>
        </p:nvSpPr>
        <p:spPr>
          <a:xfrm>
            <a:off x="179512" y="4437112"/>
            <a:ext cx="990600" cy="400110"/>
          </a:xfrm>
          <a:prstGeom prst="rect">
            <a:avLst/>
          </a:prstGeom>
          <a:noFill/>
        </p:spPr>
        <p:txBody>
          <a:bodyPr wrap="square" rtlCol="0">
            <a:spAutoFit/>
          </a:bodyPr>
          <a:lstStyle/>
          <a:p>
            <a:r>
              <a:rPr lang="en-US" sz="2000" dirty="0" smtClean="0">
                <a:solidFill>
                  <a:srgbClr val="FF0000"/>
                </a:solidFill>
              </a:rPr>
              <a:t>4.6 T</a:t>
            </a:r>
            <a:endParaRPr lang="en-US" sz="2000" dirty="0">
              <a:solidFill>
                <a:srgbClr val="FF0000"/>
              </a:solidFill>
            </a:endParaRPr>
          </a:p>
        </p:txBody>
      </p:sp>
      <p:sp>
        <p:nvSpPr>
          <p:cNvPr id="45" name="TextBox 44"/>
          <p:cNvSpPr txBox="1"/>
          <p:nvPr/>
        </p:nvSpPr>
        <p:spPr>
          <a:xfrm>
            <a:off x="1187624" y="4221088"/>
            <a:ext cx="990600" cy="400110"/>
          </a:xfrm>
          <a:prstGeom prst="rect">
            <a:avLst/>
          </a:prstGeom>
          <a:noFill/>
        </p:spPr>
        <p:txBody>
          <a:bodyPr wrap="square" rtlCol="0">
            <a:spAutoFit/>
          </a:bodyPr>
          <a:lstStyle/>
          <a:p>
            <a:r>
              <a:rPr lang="en-US" sz="2000" dirty="0" smtClean="0">
                <a:solidFill>
                  <a:srgbClr val="FF0000"/>
                </a:solidFill>
              </a:rPr>
              <a:t>2.5 T</a:t>
            </a:r>
            <a:endParaRPr lang="en-US" sz="2000" dirty="0">
              <a:solidFill>
                <a:srgbClr val="FF0000"/>
              </a:solidFill>
            </a:endParaRPr>
          </a:p>
        </p:txBody>
      </p:sp>
      <p:sp>
        <p:nvSpPr>
          <p:cNvPr id="46" name="TextBox 45"/>
          <p:cNvSpPr txBox="1"/>
          <p:nvPr/>
        </p:nvSpPr>
        <p:spPr>
          <a:xfrm>
            <a:off x="4283968" y="3212976"/>
            <a:ext cx="990600" cy="400110"/>
          </a:xfrm>
          <a:prstGeom prst="rect">
            <a:avLst/>
          </a:prstGeom>
          <a:noFill/>
        </p:spPr>
        <p:txBody>
          <a:bodyPr wrap="square" rtlCol="0">
            <a:spAutoFit/>
          </a:bodyPr>
          <a:lstStyle/>
          <a:p>
            <a:r>
              <a:rPr lang="en-US" sz="2000" dirty="0" smtClean="0">
                <a:solidFill>
                  <a:srgbClr val="FF0000"/>
                </a:solidFill>
              </a:rPr>
              <a:t>2.0 T</a:t>
            </a:r>
            <a:endParaRPr lang="en-US" sz="2000" dirty="0">
              <a:solidFill>
                <a:srgbClr val="FF0000"/>
              </a:solidFill>
            </a:endParaRPr>
          </a:p>
        </p:txBody>
      </p:sp>
      <p:sp>
        <p:nvSpPr>
          <p:cNvPr id="47" name="TextBox 46"/>
          <p:cNvSpPr txBox="1"/>
          <p:nvPr/>
        </p:nvSpPr>
        <p:spPr>
          <a:xfrm>
            <a:off x="6804248" y="4221088"/>
            <a:ext cx="990600" cy="400110"/>
          </a:xfrm>
          <a:prstGeom prst="rect">
            <a:avLst/>
          </a:prstGeom>
          <a:noFill/>
        </p:spPr>
        <p:txBody>
          <a:bodyPr wrap="square" rtlCol="0">
            <a:spAutoFit/>
          </a:bodyPr>
          <a:lstStyle/>
          <a:p>
            <a:r>
              <a:rPr lang="en-US" sz="2000" dirty="0">
                <a:solidFill>
                  <a:srgbClr val="FF0000"/>
                </a:solidFill>
              </a:rPr>
              <a:t>1</a:t>
            </a:r>
            <a:r>
              <a:rPr lang="en-US" sz="2000" dirty="0" smtClean="0">
                <a:solidFill>
                  <a:srgbClr val="FF0000"/>
                </a:solidFill>
              </a:rPr>
              <a:t>.0 T</a:t>
            </a:r>
            <a:endParaRPr lang="en-US" sz="2000" dirty="0">
              <a:solidFill>
                <a:srgbClr val="FF0000"/>
              </a:solidFill>
            </a:endParaRPr>
          </a:p>
        </p:txBody>
      </p:sp>
      <p:sp>
        <p:nvSpPr>
          <p:cNvPr id="48" name="TextBox 47"/>
          <p:cNvSpPr txBox="1"/>
          <p:nvPr/>
        </p:nvSpPr>
        <p:spPr>
          <a:xfrm>
            <a:off x="6660232" y="4653136"/>
            <a:ext cx="2288067" cy="707886"/>
          </a:xfrm>
          <a:prstGeom prst="rect">
            <a:avLst/>
          </a:prstGeom>
          <a:solidFill>
            <a:schemeClr val="bg1"/>
          </a:solidFill>
          <a:ln w="19050">
            <a:noFill/>
          </a:ln>
        </p:spPr>
        <p:txBody>
          <a:bodyPr wrap="square" rtlCol="0">
            <a:spAutoFit/>
          </a:bodyPr>
          <a:lstStyle/>
          <a:p>
            <a:pPr algn="l"/>
            <a:r>
              <a:rPr lang="en-US" sz="2000" dirty="0" smtClean="0">
                <a:solidFill>
                  <a:srgbClr val="FF0000"/>
                </a:solidFill>
              </a:rPr>
              <a:t>Detector Region:</a:t>
            </a:r>
          </a:p>
          <a:p>
            <a:pPr algn="l"/>
            <a:r>
              <a:rPr lang="en-US" sz="2000" dirty="0" smtClean="0">
                <a:solidFill>
                  <a:srgbClr val="FF0000"/>
                </a:solidFill>
              </a:rPr>
              <a:t>Uniform Field 1T</a:t>
            </a:r>
          </a:p>
        </p:txBody>
      </p:sp>
      <p:sp>
        <p:nvSpPr>
          <p:cNvPr id="49" name="TextBox 48"/>
          <p:cNvSpPr txBox="1"/>
          <p:nvPr/>
        </p:nvSpPr>
        <p:spPr>
          <a:xfrm>
            <a:off x="467544" y="4797152"/>
            <a:ext cx="4038600" cy="461665"/>
          </a:xfrm>
          <a:prstGeom prst="rect">
            <a:avLst/>
          </a:prstGeom>
          <a:solidFill>
            <a:schemeClr val="bg1"/>
          </a:solidFill>
          <a:ln w="19050">
            <a:noFill/>
          </a:ln>
        </p:spPr>
        <p:txBody>
          <a:bodyPr wrap="square" rtlCol="0">
            <a:spAutoFit/>
          </a:bodyPr>
          <a:lstStyle/>
          <a:p>
            <a:pPr algn="l"/>
            <a:r>
              <a:rPr lang="en-US" sz="2400" dirty="0" smtClean="0">
                <a:solidFill>
                  <a:srgbClr val="FF0000"/>
                </a:solidFill>
              </a:rPr>
              <a:t>Graded B for most of length</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Straw Tracker</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22</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pic>
        <p:nvPicPr>
          <p:cNvPr id="24578" name="Picture 2"/>
          <p:cNvPicPr>
            <a:picLocks noChangeAspect="1" noChangeArrowheads="1"/>
          </p:cNvPicPr>
          <p:nvPr/>
        </p:nvPicPr>
        <p:blipFill>
          <a:blip r:embed="rId2" cstate="print"/>
          <a:srcRect/>
          <a:stretch>
            <a:fillRect/>
          </a:stretch>
        </p:blipFill>
        <p:spPr bwMode="auto">
          <a:xfrm>
            <a:off x="179512" y="1196752"/>
            <a:ext cx="8693150" cy="5359400"/>
          </a:xfrm>
          <a:prstGeom prst="rect">
            <a:avLst/>
          </a:prstGeom>
          <a:noFill/>
          <a:ln w="9525">
            <a:noFill/>
            <a:miter lim="800000"/>
            <a:headEnd/>
            <a:tailEnd/>
          </a:ln>
        </p:spPr>
      </p:pic>
      <p:sp>
        <p:nvSpPr>
          <p:cNvPr id="6" name="TextBox 5"/>
          <p:cNvSpPr txBox="1"/>
          <p:nvPr/>
        </p:nvSpPr>
        <p:spPr>
          <a:xfrm>
            <a:off x="0" y="764704"/>
            <a:ext cx="9144000" cy="369332"/>
          </a:xfrm>
          <a:prstGeom prst="rect">
            <a:avLst/>
          </a:prstGeom>
          <a:noFill/>
        </p:spPr>
        <p:txBody>
          <a:bodyPr wrap="square" rtlCol="0">
            <a:spAutoFit/>
          </a:bodyPr>
          <a:lstStyle/>
          <a:p>
            <a:r>
              <a:rPr lang="en-US" dirty="0" smtClean="0"/>
              <a:t>18 stations over </a:t>
            </a:r>
            <a:r>
              <a:rPr lang="en-US" dirty="0" smtClean="0"/>
              <a:t>3.2 </a:t>
            </a:r>
            <a:r>
              <a:rPr lang="en-US" dirty="0" smtClean="0"/>
              <a:t>meters, Rout = 70 </a:t>
            </a:r>
            <a:r>
              <a:rPr lang="en-US" dirty="0" smtClean="0"/>
              <a:t>cm</a:t>
            </a:r>
            <a:r>
              <a:rPr lang="ru-RU" dirty="0" smtClean="0"/>
              <a:t> </a:t>
            </a:r>
            <a:r>
              <a:rPr lang="en-US" dirty="0" smtClean="0"/>
              <a:t>;</a:t>
            </a:r>
            <a:r>
              <a:rPr lang="en-US" dirty="0" smtClean="0"/>
              <a:t> </a:t>
            </a:r>
            <a:r>
              <a:rPr lang="en-US" dirty="0" smtClean="0"/>
              <a:t> station consists </a:t>
            </a:r>
            <a:r>
              <a:rPr lang="en-US" dirty="0" smtClean="0"/>
              <a:t>of two </a:t>
            </a:r>
            <a:r>
              <a:rPr lang="en-US" dirty="0" smtClean="0"/>
              <a:t>planes;  6 panels in the plane  </a:t>
            </a:r>
            <a:r>
              <a:rPr lang="ru-RU" dirty="0" smtClean="0"/>
              <a:t>  </a:t>
            </a:r>
            <a:endParaRPr lang="ru-RU" dirty="0"/>
          </a:p>
        </p:txBody>
      </p:sp>
      <p:pic>
        <p:nvPicPr>
          <p:cNvPr id="7" name="Picture 970"/>
          <p:cNvPicPr/>
          <p:nvPr/>
        </p:nvPicPr>
        <p:blipFill rotWithShape="1">
          <a:blip r:embed="rId3" cstate="print">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31585" t="32382" r="31749" b="34217"/>
          <a:stretch/>
        </p:blipFill>
        <p:spPr bwMode="auto">
          <a:xfrm>
            <a:off x="0" y="3861048"/>
            <a:ext cx="4499992" cy="2304256"/>
          </a:xfrm>
          <a:prstGeom prst="rect">
            <a:avLst/>
          </a:prstGeom>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8" name="TextBox 7"/>
          <p:cNvSpPr txBox="1"/>
          <p:nvPr/>
        </p:nvSpPr>
        <p:spPr>
          <a:xfrm>
            <a:off x="755576" y="6165304"/>
            <a:ext cx="792088" cy="369332"/>
          </a:xfrm>
          <a:prstGeom prst="rect">
            <a:avLst/>
          </a:prstGeom>
          <a:noFill/>
        </p:spPr>
        <p:txBody>
          <a:bodyPr wrap="square" rtlCol="0">
            <a:spAutoFit/>
          </a:bodyPr>
          <a:lstStyle/>
          <a:p>
            <a:r>
              <a:rPr lang="en-US" dirty="0" smtClean="0"/>
              <a:t>p</a:t>
            </a:r>
            <a:r>
              <a:rPr lang="en-US" dirty="0" smtClean="0"/>
              <a:t>lane                          </a:t>
            </a:r>
            <a:endParaRPr lang="ru-RU" dirty="0"/>
          </a:p>
        </p:txBody>
      </p:sp>
      <p:sp>
        <p:nvSpPr>
          <p:cNvPr id="9" name="TextBox 8"/>
          <p:cNvSpPr txBox="1"/>
          <p:nvPr/>
        </p:nvSpPr>
        <p:spPr>
          <a:xfrm>
            <a:off x="2915816" y="6237312"/>
            <a:ext cx="1080120" cy="369332"/>
          </a:xfrm>
          <a:prstGeom prst="rect">
            <a:avLst/>
          </a:prstGeom>
          <a:noFill/>
        </p:spPr>
        <p:txBody>
          <a:bodyPr wrap="square" rtlCol="0">
            <a:spAutoFit/>
          </a:bodyPr>
          <a:lstStyle/>
          <a:p>
            <a:r>
              <a:rPr lang="en-US" dirty="0" smtClean="0"/>
              <a:t>station</a:t>
            </a:r>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Mu2e Calorimeter</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23</a:t>
            </a:fld>
            <a:endParaRPr lang="ru-RU"/>
          </a:p>
        </p:txBody>
      </p:sp>
      <p:pic>
        <p:nvPicPr>
          <p:cNvPr id="5" name="Рисунок 4"/>
          <p:cNvPicPr/>
          <p:nvPr/>
        </p:nvPicPr>
        <p:blipFill>
          <a:blip r:embed="rId2" cstate="print"/>
          <a:srcRect/>
          <a:stretch>
            <a:fillRect/>
          </a:stretch>
        </p:blipFill>
        <p:spPr bwMode="auto">
          <a:xfrm>
            <a:off x="0" y="980728"/>
            <a:ext cx="3779912" cy="2736304"/>
          </a:xfrm>
          <a:prstGeom prst="rect">
            <a:avLst/>
          </a:prstGeom>
          <a:noFill/>
          <a:ln w="9525">
            <a:noFill/>
            <a:miter lim="800000"/>
            <a:headEnd/>
            <a:tailEnd/>
          </a:ln>
        </p:spPr>
      </p:pic>
      <p:pic>
        <p:nvPicPr>
          <p:cNvPr id="6" name="Рисунок 5" descr="Collimetor_3drender"/>
          <p:cNvPicPr/>
          <p:nvPr/>
        </p:nvPicPr>
        <p:blipFill>
          <a:blip r:embed="rId3" cstate="print"/>
          <a:srcRect/>
          <a:stretch>
            <a:fillRect/>
          </a:stretch>
        </p:blipFill>
        <p:spPr bwMode="auto">
          <a:xfrm>
            <a:off x="5724128" y="1052736"/>
            <a:ext cx="3096344" cy="2664296"/>
          </a:xfrm>
          <a:prstGeom prst="rect">
            <a:avLst/>
          </a:prstGeom>
          <a:noFill/>
        </p:spPr>
      </p:pic>
      <p:sp>
        <p:nvSpPr>
          <p:cNvPr id="7" name="TextBox 6"/>
          <p:cNvSpPr txBox="1"/>
          <p:nvPr/>
        </p:nvSpPr>
        <p:spPr>
          <a:xfrm>
            <a:off x="0" y="4293096"/>
            <a:ext cx="5148064" cy="2616101"/>
          </a:xfrm>
          <a:prstGeom prst="rect">
            <a:avLst/>
          </a:prstGeom>
          <a:noFill/>
        </p:spPr>
        <p:txBody>
          <a:bodyPr wrap="square" rtlCol="0">
            <a:spAutoFit/>
          </a:bodyPr>
          <a:lstStyle/>
          <a:p>
            <a:pPr algn="just"/>
            <a:r>
              <a:rPr lang="en-US" sz="1600" dirty="0" smtClean="0"/>
              <a:t>The calorimeter should be able to operate in an environment where a dose up to 100  </a:t>
            </a:r>
            <a:r>
              <a:rPr lang="en-US" sz="1600" dirty="0" err="1" smtClean="0"/>
              <a:t>krad</a:t>
            </a:r>
            <a:r>
              <a:rPr lang="en-US" sz="1600" dirty="0" smtClean="0"/>
              <a:t> and a neutron fluency of 10</a:t>
            </a:r>
            <a:r>
              <a:rPr lang="en-US" sz="1600" baseline="30000" dirty="0" smtClean="0"/>
              <a:t>12</a:t>
            </a:r>
            <a:r>
              <a:rPr lang="en-US" sz="1600" dirty="0" smtClean="0"/>
              <a:t> n/cm</a:t>
            </a:r>
            <a:r>
              <a:rPr lang="en-US" sz="1600" baseline="30000" dirty="0" smtClean="0"/>
              <a:t>2</a:t>
            </a:r>
            <a:r>
              <a:rPr lang="en-US" sz="1600" dirty="0" smtClean="0"/>
              <a:t> are expected. It must also works in a 1 T magnetic field and 10</a:t>
            </a:r>
            <a:r>
              <a:rPr lang="en-US" sz="1600" baseline="30000" dirty="0" smtClean="0"/>
              <a:t>−4</a:t>
            </a:r>
            <a:r>
              <a:rPr lang="en-US" sz="1600" dirty="0" smtClean="0"/>
              <a:t> </a:t>
            </a:r>
            <a:r>
              <a:rPr lang="en-US" sz="1600" dirty="0" err="1" smtClean="0"/>
              <a:t>Torr</a:t>
            </a:r>
            <a:r>
              <a:rPr lang="en-US" sz="1600" dirty="0" smtClean="0"/>
              <a:t> vacuum.</a:t>
            </a:r>
          </a:p>
          <a:p>
            <a:pPr algn="just"/>
            <a:r>
              <a:rPr lang="en-US" sz="1600" dirty="0" smtClean="0"/>
              <a:t>	 Each disk has an internal (external) radius of 374 mm (660 mm) and is filled with </a:t>
            </a:r>
            <a:r>
              <a:rPr lang="en-US" sz="1600" dirty="0" smtClean="0">
                <a:latin typeface="Times New Roman"/>
                <a:cs typeface="Times New Roman"/>
              </a:rPr>
              <a:t>~</a:t>
            </a:r>
            <a:r>
              <a:rPr lang="en-US" sz="1600" dirty="0" smtClean="0"/>
              <a:t>700 34×34×200 mm</a:t>
            </a:r>
            <a:r>
              <a:rPr lang="en-US" sz="1600" baseline="30000" dirty="0" smtClean="0"/>
              <a:t>3</a:t>
            </a:r>
            <a:r>
              <a:rPr lang="en-US" sz="1600" dirty="0" smtClean="0"/>
              <a:t> </a:t>
            </a:r>
            <a:r>
              <a:rPr lang="en-US" sz="1600" dirty="0" err="1" smtClean="0"/>
              <a:t>CsI</a:t>
            </a:r>
            <a:r>
              <a:rPr lang="en-US" sz="1600" dirty="0" smtClean="0"/>
              <a:t> crystals. </a:t>
            </a:r>
            <a:endParaRPr lang="ru-RU" sz="1600" dirty="0" smtClean="0"/>
          </a:p>
          <a:p>
            <a:pPr algn="just"/>
            <a:r>
              <a:rPr lang="ru-RU" sz="1600" dirty="0" smtClean="0">
                <a:sym typeface="Wingdings"/>
              </a:rPr>
              <a:t>	</a:t>
            </a:r>
            <a:r>
              <a:rPr lang="en-US" sz="1600" dirty="0" smtClean="0">
                <a:sym typeface="Wingdings"/>
              </a:rPr>
              <a:t>Each crystal is readout by two large area </a:t>
            </a:r>
            <a:r>
              <a:rPr lang="ru-RU" sz="1600" dirty="0" smtClean="0">
                <a:sym typeface="Wingdings"/>
              </a:rPr>
              <a:t>         </a:t>
            </a:r>
          </a:p>
          <a:p>
            <a:pPr algn="just"/>
            <a:r>
              <a:rPr lang="ru-RU" sz="1600" dirty="0" smtClean="0">
                <a:sym typeface="Wingdings"/>
              </a:rPr>
              <a:t> </a:t>
            </a:r>
            <a:r>
              <a:rPr lang="en-US" sz="1600" dirty="0" smtClean="0">
                <a:sym typeface="Wingdings"/>
              </a:rPr>
              <a:t>UV extended </a:t>
            </a:r>
            <a:r>
              <a:rPr lang="en-US" sz="1600" dirty="0" err="1" smtClean="0">
                <a:sym typeface="Wingdings"/>
              </a:rPr>
              <a:t>SiPM’s</a:t>
            </a:r>
            <a:r>
              <a:rPr lang="en-US" sz="1600" dirty="0" smtClean="0">
                <a:sym typeface="Wingdings"/>
              </a:rPr>
              <a:t> (14x20 mm</a:t>
            </a:r>
            <a:r>
              <a:rPr lang="en-US" sz="1600" baseline="30000" dirty="0" smtClean="0">
                <a:sym typeface="Wingdings"/>
              </a:rPr>
              <a:t>2</a:t>
            </a:r>
            <a:r>
              <a:rPr lang="en-US" sz="1600" dirty="0" smtClean="0">
                <a:sym typeface="Wingdings"/>
              </a:rPr>
              <a:t>)</a:t>
            </a:r>
          </a:p>
          <a:p>
            <a:pPr algn="just"/>
            <a:endParaRPr lang="ru-RU" sz="1600" dirty="0"/>
          </a:p>
        </p:txBody>
      </p:sp>
      <p:sp>
        <p:nvSpPr>
          <p:cNvPr id="8" name="Прямоугольник 7"/>
          <p:cNvSpPr/>
          <p:nvPr/>
        </p:nvSpPr>
        <p:spPr>
          <a:xfrm>
            <a:off x="5364088" y="3933056"/>
            <a:ext cx="3635896" cy="2308324"/>
          </a:xfrm>
          <a:prstGeom prst="rect">
            <a:avLst/>
          </a:prstGeom>
        </p:spPr>
        <p:txBody>
          <a:bodyPr wrap="square">
            <a:spAutoFit/>
          </a:bodyPr>
          <a:lstStyle/>
          <a:p>
            <a:pPr algn="ctr"/>
            <a:r>
              <a:rPr lang="en-US" sz="1600" dirty="0" smtClean="0"/>
              <a:t>The requirements :</a:t>
            </a:r>
            <a:endParaRPr lang="ru-RU" sz="1600" dirty="0" smtClean="0"/>
          </a:p>
          <a:p>
            <a:pPr algn="ctr"/>
            <a:endParaRPr lang="ru-RU" sz="1600" dirty="0" smtClean="0"/>
          </a:p>
          <a:p>
            <a:pPr>
              <a:buFont typeface="Arial" pitchFamily="34" charset="0"/>
              <a:buChar char="•"/>
            </a:pPr>
            <a:r>
              <a:rPr lang="en-US" sz="1600" dirty="0" smtClean="0">
                <a:sym typeface="Wingdings"/>
              </a:rPr>
              <a:t>Provide energy resolution </a:t>
            </a:r>
            <a:r>
              <a:rPr lang="en-US" sz="1600" dirty="0" err="1" smtClean="0">
                <a:sym typeface="Wingdings"/>
              </a:rPr>
              <a:t>σ</a:t>
            </a:r>
            <a:r>
              <a:rPr lang="en-US" sz="1600" baseline="-25000" dirty="0" err="1" smtClean="0">
                <a:sym typeface="Wingdings"/>
              </a:rPr>
              <a:t>E</a:t>
            </a:r>
            <a:r>
              <a:rPr lang="en-US" sz="1600" dirty="0" smtClean="0">
                <a:sym typeface="Wingdings"/>
              </a:rPr>
              <a:t>/E of O(5 %)  </a:t>
            </a:r>
            <a:endParaRPr lang="ru-RU" sz="1600" dirty="0" smtClean="0">
              <a:sym typeface="Wingdings"/>
            </a:endParaRPr>
          </a:p>
          <a:p>
            <a:pPr>
              <a:buFont typeface="Arial" pitchFamily="34" charset="0"/>
              <a:buChar char="•"/>
            </a:pPr>
            <a:r>
              <a:rPr lang="en-US" sz="1600" dirty="0" smtClean="0">
                <a:sym typeface="Wingdings"/>
              </a:rPr>
              <a:t>Provide timing resolution σ(t) &lt; 500 </a:t>
            </a:r>
            <a:r>
              <a:rPr lang="en-US" sz="1600" dirty="0" err="1" smtClean="0">
                <a:sym typeface="Wingdings"/>
              </a:rPr>
              <a:t>ps</a:t>
            </a:r>
            <a:r>
              <a:rPr lang="en-US" sz="1600" dirty="0" smtClean="0">
                <a:sym typeface="Wingdings"/>
              </a:rPr>
              <a:t> </a:t>
            </a:r>
            <a:endParaRPr lang="ru-RU" sz="1600" dirty="0" smtClean="0">
              <a:sym typeface="Wingdings"/>
            </a:endParaRPr>
          </a:p>
          <a:p>
            <a:pPr>
              <a:buFont typeface="Arial" pitchFamily="34" charset="0"/>
              <a:buChar char="•"/>
            </a:pPr>
            <a:r>
              <a:rPr lang="en-US" sz="1600" dirty="0" smtClean="0">
                <a:sym typeface="Wingdings"/>
              </a:rPr>
              <a:t>Provide position resolution &lt; 1 cm</a:t>
            </a:r>
          </a:p>
          <a:p>
            <a:pPr>
              <a:buFont typeface="Arial" pitchFamily="34" charset="0"/>
              <a:buChar char="•"/>
            </a:pPr>
            <a:r>
              <a:rPr lang="en-US" sz="1600" dirty="0" smtClean="0">
                <a:solidFill>
                  <a:srgbClr val="0000FF"/>
                </a:solidFill>
                <a:sym typeface="Wingdings"/>
              </a:rPr>
              <a:t> Provide almost full acceptance </a:t>
            </a:r>
            <a:r>
              <a:rPr lang="en-US" sz="1600" b="1" dirty="0" smtClean="0">
                <a:solidFill>
                  <a:srgbClr val="800000"/>
                </a:solidFill>
                <a:sym typeface="Wingdings"/>
              </a:rPr>
              <a:t>for </a:t>
            </a:r>
            <a:r>
              <a:rPr lang="ru-RU" sz="1600" b="1" dirty="0" smtClean="0">
                <a:solidFill>
                  <a:srgbClr val="800000"/>
                </a:solidFill>
                <a:sym typeface="Wingdings"/>
              </a:rPr>
              <a:t>   </a:t>
            </a:r>
          </a:p>
          <a:p>
            <a:r>
              <a:rPr lang="ru-RU" sz="1600" b="1" dirty="0" smtClean="0">
                <a:solidFill>
                  <a:srgbClr val="800000"/>
                </a:solidFill>
                <a:sym typeface="Wingdings"/>
              </a:rPr>
              <a:t>         </a:t>
            </a:r>
            <a:r>
              <a:rPr lang="en-US" sz="1600" b="1" dirty="0" smtClean="0">
                <a:solidFill>
                  <a:srgbClr val="800000"/>
                </a:solidFill>
                <a:sym typeface="Wingdings"/>
              </a:rPr>
              <a:t>Conversion Electron  @ 100 </a:t>
            </a:r>
            <a:r>
              <a:rPr lang="en-US" sz="1600" b="1" dirty="0" err="1" smtClean="0">
                <a:solidFill>
                  <a:srgbClr val="800000"/>
                </a:solidFill>
                <a:sym typeface="Wingdings"/>
              </a:rPr>
              <a:t>MeV</a:t>
            </a:r>
            <a:r>
              <a:rPr lang="en-US" sz="1600" b="1" dirty="0" smtClean="0">
                <a:solidFill>
                  <a:srgbClr val="800000"/>
                </a:solidFill>
                <a:sym typeface="Wingdings"/>
              </a:rPr>
              <a:t> </a:t>
            </a:r>
          </a:p>
          <a:p>
            <a:pPr>
              <a:buFont typeface="Arial" pitchFamily="34" charset="0"/>
              <a:buChar char="•"/>
            </a:pPr>
            <a:r>
              <a:rPr lang="en-US" sz="1600" b="1" dirty="0" smtClean="0">
                <a:solidFill>
                  <a:srgbClr val="800000"/>
                </a:solidFill>
                <a:sym typeface="Wingdings"/>
              </a:rPr>
              <a:t> </a:t>
            </a:r>
            <a:r>
              <a:rPr lang="en-US" sz="1600" dirty="0" smtClean="0">
                <a:solidFill>
                  <a:srgbClr val="800000"/>
                </a:solidFill>
                <a:sym typeface="Wingdings"/>
              </a:rPr>
              <a:t>Redundancy in FEE and photo-sensors </a:t>
            </a:r>
          </a:p>
          <a:p>
            <a:pPr algn="ctr"/>
            <a:endParaRPr lang="en-US" sz="1600" dirty="0" smtClean="0"/>
          </a:p>
        </p:txBody>
      </p:sp>
      <p:pic>
        <p:nvPicPr>
          <p:cNvPr id="9" name="Picture 11" descr="SIPM_3x2_01.bmp"/>
          <p:cNvPicPr>
            <a:picLocks noChangeAspect="1"/>
          </p:cNvPicPr>
          <p:nvPr/>
        </p:nvPicPr>
        <p:blipFill rotWithShape="1">
          <a:blip r:embed="rId4" cstate="email">
            <a:extLst>
              <a:ext uri="{28A0092B-C50C-407E-A947-70E740481C1C}">
                <a14:useLocalDpi xmlns:a14="http://schemas.microsoft.com/office/drawing/2010/main" xmlns=""/>
              </a:ext>
            </a:extLst>
          </a:blip>
          <a:srcRect/>
          <a:stretch/>
        </p:blipFill>
        <p:spPr>
          <a:xfrm>
            <a:off x="3923928" y="2636912"/>
            <a:ext cx="1512168" cy="1370500"/>
          </a:xfrm>
          <a:prstGeom prst="rect">
            <a:avLst/>
          </a:prstGeom>
        </p:spPr>
      </p:pic>
      <p:pic>
        <p:nvPicPr>
          <p:cNvPr id="10" name="Picture 4" descr="D:\Picture\SIC&amp;OPTO CsI\DSC03522.JPG"/>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a:stretch/>
        </p:blipFill>
        <p:spPr bwMode="auto">
          <a:xfrm>
            <a:off x="3779912" y="908720"/>
            <a:ext cx="1713890" cy="15027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68760"/>
          </a:xfrm>
          <a:solidFill>
            <a:schemeClr val="accent6">
              <a:lumMod val="20000"/>
              <a:lumOff val="80000"/>
            </a:schemeClr>
          </a:solidFill>
        </p:spPr>
        <p:txBody>
          <a:bodyPr>
            <a:normAutofit/>
          </a:bodyPr>
          <a:lstStyle/>
          <a:p>
            <a:r>
              <a:rPr lang="en-US" sz="3600" b="1" dirty="0" smtClean="0"/>
              <a:t>Mu2e Pattern Recognition</a:t>
            </a:r>
            <a:endParaRPr lang="en-US" sz="3600" b="1" dirty="0"/>
          </a:p>
        </p:txBody>
      </p:sp>
      <p:sp>
        <p:nvSpPr>
          <p:cNvPr id="6" name="Slide Number Placeholder 5"/>
          <p:cNvSpPr>
            <a:spLocks noGrp="1"/>
          </p:cNvSpPr>
          <p:nvPr>
            <p:ph type="sldNum" sz="quarter" idx="12"/>
          </p:nvPr>
        </p:nvSpPr>
        <p:spPr/>
        <p:txBody>
          <a:bodyPr/>
          <a:lstStyle/>
          <a:p>
            <a:fld id="{B447C9B2-03D9-704C-9F48-B71FA4375E6A}" type="slidenum">
              <a:rPr lang="en-US" smtClean="0"/>
              <a:pPr/>
              <a:t>24</a:t>
            </a:fld>
            <a:endParaRPr lang="en-US"/>
          </a:p>
        </p:txBody>
      </p:sp>
      <p:pic>
        <p:nvPicPr>
          <p:cNvPr id="16" name="Рисунок 15" descr="pattern.jpg"/>
          <p:cNvPicPr>
            <a:picLocks noChangeAspect="1"/>
          </p:cNvPicPr>
          <p:nvPr/>
        </p:nvPicPr>
        <p:blipFill>
          <a:blip r:embed="rId2" cstate="print"/>
          <a:stretch>
            <a:fillRect/>
          </a:stretch>
        </p:blipFill>
        <p:spPr>
          <a:xfrm>
            <a:off x="683568" y="1340768"/>
            <a:ext cx="7308304" cy="3596975"/>
          </a:xfrm>
          <a:prstGeom prst="rect">
            <a:avLst/>
          </a:prstGeom>
        </p:spPr>
      </p:pic>
      <p:sp>
        <p:nvSpPr>
          <p:cNvPr id="17" name="TextBox 16"/>
          <p:cNvSpPr txBox="1"/>
          <p:nvPr/>
        </p:nvSpPr>
        <p:spPr>
          <a:xfrm>
            <a:off x="179512" y="4869160"/>
            <a:ext cx="8424936" cy="1754326"/>
          </a:xfrm>
          <a:prstGeom prst="rect">
            <a:avLst/>
          </a:prstGeom>
          <a:noFill/>
        </p:spPr>
        <p:txBody>
          <a:bodyPr wrap="square" rtlCol="0">
            <a:spAutoFit/>
          </a:bodyPr>
          <a:lstStyle/>
          <a:p>
            <a:pPr algn="just"/>
            <a:r>
              <a:rPr lang="en-US" dirty="0" smtClean="0"/>
              <a:t>Example of a full simulated conversion electron (CE) event in overlap with all hits from the environmental background: (left) without any requirement on the calorimeter system and (right) with a calorimeter based selection. Black points are hits from the tracker. Red points are from calorimeter clusters. By requiring the track hits to be in time with the most energetic cluster of the event, in a time window of 50 ns, the quantity of background hits is strongly reduced</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0" y="2132856"/>
            <a:ext cx="4580709" cy="2935464"/>
          </a:xfrm>
          <a:prstGeom prst="rect">
            <a:avLst/>
          </a:prstGeom>
          <a:noFill/>
          <a:ln w="9525">
            <a:noFill/>
            <a:miter lim="800000"/>
            <a:headEnd/>
            <a:tailEnd/>
          </a:ln>
        </p:spPr>
      </p:pic>
      <p:sp>
        <p:nvSpPr>
          <p:cNvPr id="2" name="Title 1"/>
          <p:cNvSpPr>
            <a:spLocks noGrp="1"/>
          </p:cNvSpPr>
          <p:nvPr>
            <p:ph type="title"/>
          </p:nvPr>
        </p:nvSpPr>
        <p:spPr>
          <a:xfrm>
            <a:off x="0" y="0"/>
            <a:ext cx="9144000" cy="1268760"/>
          </a:xfrm>
          <a:solidFill>
            <a:schemeClr val="accent6">
              <a:lumMod val="20000"/>
              <a:lumOff val="80000"/>
            </a:schemeClr>
          </a:solidFill>
        </p:spPr>
        <p:txBody>
          <a:bodyPr>
            <a:normAutofit/>
          </a:bodyPr>
          <a:lstStyle/>
          <a:p>
            <a:r>
              <a:rPr lang="en-US" sz="3600" b="1" dirty="0" smtClean="0"/>
              <a:t>Calorimeter trigger and calibration</a:t>
            </a:r>
            <a:endParaRPr lang="en-US" sz="3600" b="1" dirty="0"/>
          </a:p>
        </p:txBody>
      </p:sp>
      <p:sp>
        <p:nvSpPr>
          <p:cNvPr id="6" name="Slide Number Placeholder 5"/>
          <p:cNvSpPr>
            <a:spLocks noGrp="1"/>
          </p:cNvSpPr>
          <p:nvPr>
            <p:ph type="sldNum" sz="quarter" idx="12"/>
          </p:nvPr>
        </p:nvSpPr>
        <p:spPr/>
        <p:txBody>
          <a:bodyPr/>
          <a:lstStyle/>
          <a:p>
            <a:fld id="{B447C9B2-03D9-704C-9F48-B71FA4375E6A}" type="slidenum">
              <a:rPr lang="en-US" smtClean="0"/>
              <a:pPr/>
              <a:t>25</a:t>
            </a:fld>
            <a:endParaRPr lang="en-US" dirty="0"/>
          </a:p>
        </p:txBody>
      </p:sp>
      <p:sp>
        <p:nvSpPr>
          <p:cNvPr id="7" name="TextBox 6"/>
          <p:cNvSpPr txBox="1"/>
          <p:nvPr/>
        </p:nvSpPr>
        <p:spPr>
          <a:xfrm>
            <a:off x="4751512" y="1484784"/>
            <a:ext cx="4392488" cy="2031325"/>
          </a:xfrm>
          <a:prstGeom prst="rect">
            <a:avLst/>
          </a:prstGeom>
          <a:noFill/>
        </p:spPr>
        <p:txBody>
          <a:bodyPr wrap="square" rtlCol="0">
            <a:spAutoFit/>
          </a:bodyPr>
          <a:lstStyle/>
          <a:p>
            <a:r>
              <a:rPr lang="en-US" b="1" dirty="0" smtClean="0"/>
              <a:t>off-spill</a:t>
            </a:r>
            <a:r>
              <a:rPr lang="en-US" dirty="0" smtClean="0"/>
              <a:t>, when the proton beam is directed to Nova or is off</a:t>
            </a:r>
          </a:p>
          <a:p>
            <a:endParaRPr lang="en-US" dirty="0" smtClean="0"/>
          </a:p>
          <a:p>
            <a:pPr lvl="1">
              <a:buFont typeface="Arial" pitchFamily="34" charset="0"/>
              <a:buChar char="•"/>
            </a:pPr>
            <a:r>
              <a:rPr lang="en-US" dirty="0" smtClean="0"/>
              <a:t> cosmic trigger </a:t>
            </a:r>
          </a:p>
          <a:p>
            <a:pPr lvl="1">
              <a:buFont typeface="Arial" pitchFamily="34" charset="0"/>
              <a:buChar char="•"/>
            </a:pPr>
            <a:r>
              <a:rPr lang="en-US" dirty="0" smtClean="0"/>
              <a:t> calibration source </a:t>
            </a:r>
          </a:p>
          <a:p>
            <a:pPr lvl="1">
              <a:buFont typeface="Arial" pitchFamily="34" charset="0"/>
              <a:buChar char="•"/>
            </a:pPr>
            <a:r>
              <a:rPr lang="en-US" dirty="0" smtClean="0"/>
              <a:t> laser calibration</a:t>
            </a:r>
          </a:p>
          <a:p>
            <a:pPr lvl="1">
              <a:buFont typeface="Arial" pitchFamily="34" charset="0"/>
              <a:buChar char="•"/>
            </a:pPr>
            <a:r>
              <a:rPr lang="en-US" dirty="0" smtClean="0"/>
              <a:t> electronics pulses</a:t>
            </a:r>
            <a:endParaRPr lang="ru-RU" dirty="0"/>
          </a:p>
        </p:txBody>
      </p:sp>
      <p:sp>
        <p:nvSpPr>
          <p:cNvPr id="8" name="TextBox 7"/>
          <p:cNvSpPr txBox="1"/>
          <p:nvPr/>
        </p:nvSpPr>
        <p:spPr>
          <a:xfrm>
            <a:off x="4932040" y="3645024"/>
            <a:ext cx="4032448" cy="1600438"/>
          </a:xfrm>
          <a:prstGeom prst="rect">
            <a:avLst/>
          </a:prstGeom>
          <a:noFill/>
        </p:spPr>
        <p:txBody>
          <a:bodyPr wrap="square" rtlCol="0">
            <a:spAutoFit/>
          </a:bodyPr>
          <a:lstStyle/>
          <a:p>
            <a:pPr algn="just"/>
            <a:r>
              <a:rPr lang="en-US" sz="1400" dirty="0" smtClean="0"/>
              <a:t>Mu2e has adopted an approach formerly devised for the BABAR electromagnetic calorimeter .</a:t>
            </a:r>
          </a:p>
          <a:p>
            <a:pPr algn="just"/>
            <a:r>
              <a:rPr lang="en-US" sz="1400" dirty="0" smtClean="0"/>
              <a:t>In this system, a 6.13 </a:t>
            </a:r>
            <a:r>
              <a:rPr lang="en-US" sz="1400" dirty="0" err="1" smtClean="0"/>
              <a:t>MeV</a:t>
            </a:r>
            <a:r>
              <a:rPr lang="en-US" sz="1400" dirty="0" smtClean="0"/>
              <a:t> photon line is obtained from a short-lived </a:t>
            </a:r>
            <a:r>
              <a:rPr lang="en-US" sz="1400" baseline="30000" dirty="0" smtClean="0"/>
              <a:t>16</a:t>
            </a:r>
            <a:r>
              <a:rPr lang="en-US" sz="1400" dirty="0" smtClean="0"/>
              <a:t>O transition that can be switched on and off as desired. The fluorine, a component of </a:t>
            </a:r>
            <a:r>
              <a:rPr lang="en-US" sz="1400" dirty="0" err="1" smtClean="0"/>
              <a:t>Fluorinert</a:t>
            </a:r>
            <a:r>
              <a:rPr lang="en-US" sz="1400" dirty="0" smtClean="0"/>
              <a:t>™ coolant liquid, is activated with a fast neutron source, producing the </a:t>
            </a:r>
            <a:r>
              <a:rPr lang="en-US" sz="1400" baseline="30000" dirty="0" smtClean="0"/>
              <a:t>16</a:t>
            </a:r>
            <a:r>
              <a:rPr lang="en-US" sz="1400" dirty="0" smtClean="0"/>
              <a:t>N isotope.</a:t>
            </a:r>
            <a:endParaRPr lang="ru-RU" sz="1400" dirty="0"/>
          </a:p>
        </p:txBody>
      </p:sp>
      <p:sp>
        <p:nvSpPr>
          <p:cNvPr id="10" name="TextBox 9"/>
          <p:cNvSpPr txBox="1"/>
          <p:nvPr/>
        </p:nvSpPr>
        <p:spPr>
          <a:xfrm>
            <a:off x="251520" y="1484784"/>
            <a:ext cx="3960440" cy="923330"/>
          </a:xfrm>
          <a:prstGeom prst="rect">
            <a:avLst/>
          </a:prstGeom>
          <a:noFill/>
        </p:spPr>
        <p:txBody>
          <a:bodyPr wrap="square" rtlCol="0">
            <a:spAutoFit/>
          </a:bodyPr>
          <a:lstStyle/>
          <a:p>
            <a:r>
              <a:rPr lang="en-US" b="1" dirty="0" smtClean="0"/>
              <a:t>on-spill</a:t>
            </a:r>
            <a:r>
              <a:rPr lang="en-US" dirty="0" smtClean="0"/>
              <a:t>, when the proton beam is</a:t>
            </a:r>
          </a:p>
          <a:p>
            <a:r>
              <a:rPr lang="en-US" dirty="0" smtClean="0"/>
              <a:t>directed to Mu2e</a:t>
            </a:r>
          </a:p>
          <a:p>
            <a:endParaRPr lang="ru-RU" dirty="0"/>
          </a:p>
        </p:txBody>
      </p:sp>
      <p:sp>
        <p:nvSpPr>
          <p:cNvPr id="11" name="TextBox 10"/>
          <p:cNvSpPr txBox="1"/>
          <p:nvPr/>
        </p:nvSpPr>
        <p:spPr>
          <a:xfrm>
            <a:off x="5436096" y="5301208"/>
            <a:ext cx="2664296" cy="923330"/>
          </a:xfrm>
          <a:prstGeom prst="rect">
            <a:avLst/>
          </a:prstGeom>
          <a:noFill/>
        </p:spPr>
        <p:txBody>
          <a:bodyPr wrap="square" rtlCol="0">
            <a:spAutoFit/>
          </a:bodyPr>
          <a:lstStyle/>
          <a:p>
            <a:r>
              <a:rPr lang="en-US" baseline="30000" dirty="0" smtClean="0"/>
              <a:t>19</a:t>
            </a:r>
            <a:r>
              <a:rPr lang="en-US" i="1" dirty="0" smtClean="0"/>
              <a:t>F + n →</a:t>
            </a:r>
            <a:r>
              <a:rPr lang="en-US" i="1" baseline="30000" dirty="0" smtClean="0"/>
              <a:t>16</a:t>
            </a:r>
            <a:r>
              <a:rPr lang="en-US" i="1" dirty="0" smtClean="0"/>
              <a:t>N +</a:t>
            </a:r>
            <a:r>
              <a:rPr lang="el-GR" i="1" dirty="0" smtClean="0"/>
              <a:t>α</a:t>
            </a:r>
          </a:p>
          <a:p>
            <a:r>
              <a:rPr lang="pt-BR" baseline="30000" dirty="0" smtClean="0"/>
              <a:t>16</a:t>
            </a:r>
            <a:r>
              <a:rPr lang="pt-BR" i="1" dirty="0" smtClean="0"/>
              <a:t>N →</a:t>
            </a:r>
            <a:r>
              <a:rPr lang="pt-BR" i="1" baseline="30000" dirty="0" smtClean="0"/>
              <a:t>16</a:t>
            </a:r>
            <a:r>
              <a:rPr lang="pt-BR" i="1" dirty="0" smtClean="0"/>
              <a:t>O* + </a:t>
            </a:r>
            <a:r>
              <a:rPr lang="el-GR" i="1" dirty="0" smtClean="0">
                <a:latin typeface="Times New Roman"/>
                <a:cs typeface="Times New Roman"/>
              </a:rPr>
              <a:t>β</a:t>
            </a:r>
            <a:r>
              <a:rPr lang="en-US" i="1" dirty="0" smtClean="0">
                <a:latin typeface="Times New Roman"/>
                <a:cs typeface="Times New Roman"/>
              </a:rPr>
              <a:t> </a:t>
            </a:r>
            <a:r>
              <a:rPr lang="pt-BR" i="1" dirty="0" smtClean="0"/>
              <a:t>(τ</a:t>
            </a:r>
            <a:r>
              <a:rPr lang="pt-BR" i="1" baseline="-25000" dirty="0" smtClean="0"/>
              <a:t>1/ 2 </a:t>
            </a:r>
            <a:r>
              <a:rPr lang="pt-BR" i="1" dirty="0" smtClean="0"/>
              <a:t>= 7 s)</a:t>
            </a:r>
          </a:p>
          <a:p>
            <a:r>
              <a:rPr lang="en-US" baseline="30000" dirty="0" smtClean="0"/>
              <a:t>16</a:t>
            </a:r>
            <a:r>
              <a:rPr lang="en-US" i="1" dirty="0" smtClean="0"/>
              <a:t>O* →</a:t>
            </a:r>
            <a:r>
              <a:rPr lang="en-US" i="1" baseline="30000" dirty="0" smtClean="0"/>
              <a:t>16</a:t>
            </a:r>
            <a:r>
              <a:rPr lang="en-US" i="1" dirty="0" smtClean="0"/>
              <a:t>O+</a:t>
            </a:r>
            <a:r>
              <a:rPr lang="el-GR" i="1" dirty="0" smtClean="0"/>
              <a:t>γ (6.13</a:t>
            </a:r>
            <a:r>
              <a:rPr lang="en-US" i="1" dirty="0" err="1" smtClean="0"/>
              <a:t>MeV</a:t>
            </a:r>
            <a:r>
              <a:rPr lang="en-US" i="1" dirty="0" smtClean="0"/>
              <a:t>)</a:t>
            </a:r>
            <a:endParaRPr lang="ru-RU" dirty="0"/>
          </a:p>
        </p:txBody>
      </p:sp>
      <p:sp>
        <p:nvSpPr>
          <p:cNvPr id="12" name="Прямоугольник 11"/>
          <p:cNvSpPr/>
          <p:nvPr/>
        </p:nvSpPr>
        <p:spPr>
          <a:xfrm>
            <a:off x="971600" y="3212976"/>
            <a:ext cx="3528392" cy="338554"/>
          </a:xfrm>
          <a:prstGeom prst="rect">
            <a:avLst/>
          </a:prstGeom>
        </p:spPr>
        <p:txBody>
          <a:bodyPr wrap="square">
            <a:spAutoFit/>
          </a:bodyPr>
          <a:lstStyle/>
          <a:p>
            <a:r>
              <a:rPr lang="en-US" sz="1600" i="1" dirty="0" smtClean="0"/>
              <a:t>Occupancy (hit crystals/</a:t>
            </a:r>
            <a:r>
              <a:rPr lang="en-US" sz="1600" i="1" dirty="0" err="1" smtClean="0"/>
              <a:t>microbunch</a:t>
            </a:r>
            <a:r>
              <a:rPr lang="en-US" sz="1600" i="1" dirty="0" smtClean="0"/>
              <a:t>)</a:t>
            </a:r>
            <a:endParaRPr lang="ru-RU" sz="1600" dirty="0"/>
          </a:p>
        </p:txBody>
      </p:sp>
      <p:sp>
        <p:nvSpPr>
          <p:cNvPr id="13" name="Прямоугольник 12"/>
          <p:cNvSpPr/>
          <p:nvPr/>
        </p:nvSpPr>
        <p:spPr>
          <a:xfrm>
            <a:off x="1403648" y="2348880"/>
            <a:ext cx="3096344" cy="144016"/>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flipV="1">
            <a:off x="4067944" y="4869160"/>
            <a:ext cx="504056" cy="117727"/>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Crystals choice</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26</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pic>
        <p:nvPicPr>
          <p:cNvPr id="5" name="Рисунок 4" descr="crystal_table.jpg"/>
          <p:cNvPicPr>
            <a:picLocks noChangeAspect="1"/>
          </p:cNvPicPr>
          <p:nvPr/>
        </p:nvPicPr>
        <p:blipFill>
          <a:blip r:embed="rId2" cstate="print"/>
          <a:stretch>
            <a:fillRect/>
          </a:stretch>
        </p:blipFill>
        <p:spPr>
          <a:xfrm>
            <a:off x="1" y="764704"/>
            <a:ext cx="5508103" cy="1847601"/>
          </a:xfrm>
          <a:prstGeom prst="rect">
            <a:avLst/>
          </a:prstGeom>
        </p:spPr>
      </p:pic>
      <p:sp>
        <p:nvSpPr>
          <p:cNvPr id="6" name="Content Placeholder 2"/>
          <p:cNvSpPr txBox="1">
            <a:spLocks/>
          </p:cNvSpPr>
          <p:nvPr/>
        </p:nvSpPr>
        <p:spPr>
          <a:xfrm>
            <a:off x="251520" y="3140968"/>
            <a:ext cx="4248472" cy="2592288"/>
          </a:xfrm>
          <a:prstGeom prst="rect">
            <a:avLst/>
          </a:prstGeom>
          <a:ln w="57150" cmpd="sng">
            <a:solidFill>
              <a:schemeClr val="tx1"/>
            </a:solidFill>
          </a:ln>
        </p:spPr>
        <p:txBody>
          <a:bodyPr vert="horz" lIns="91440" tIns="45720" rIns="91440" bIns="45720" rtlCol="0">
            <a:normAutofit fontScale="92500"/>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dirty="0" err="1" smtClean="0">
                <a:solidFill>
                  <a:srgbClr val="800000"/>
                </a:solidFill>
              </a:rPr>
              <a:t>Undoped</a:t>
            </a:r>
            <a:r>
              <a:rPr lang="en-US" sz="2600" b="1" dirty="0" smtClean="0">
                <a:solidFill>
                  <a:srgbClr val="800000"/>
                </a:solidFill>
              </a:rPr>
              <a:t> </a:t>
            </a:r>
            <a:r>
              <a:rPr lang="en-US" sz="2600" b="1" dirty="0" err="1" smtClean="0">
                <a:solidFill>
                  <a:srgbClr val="800000"/>
                </a:solidFill>
              </a:rPr>
              <a:t>CsI</a:t>
            </a:r>
            <a:endParaRPr lang="en-US" sz="2600" b="1" dirty="0">
              <a:solidFill>
                <a:srgbClr val="800000"/>
              </a:solidFill>
            </a:endParaRPr>
          </a:p>
          <a:p>
            <a:pPr>
              <a:buFont typeface="Wingdings" charset="2"/>
              <a:buChar char="§"/>
            </a:pPr>
            <a:r>
              <a:rPr lang="en-US" sz="1600" dirty="0" smtClean="0"/>
              <a:t>Adequate radiation  hardness</a:t>
            </a:r>
          </a:p>
          <a:p>
            <a:pPr>
              <a:buFont typeface="Wingdings" charset="2"/>
              <a:buChar char="§"/>
            </a:pPr>
            <a:r>
              <a:rPr lang="en-US" sz="1600" dirty="0" smtClean="0"/>
              <a:t>Slightly hygroscopic</a:t>
            </a:r>
          </a:p>
          <a:p>
            <a:pPr>
              <a:buFont typeface="Wingdings" charset="2"/>
              <a:buChar char="§"/>
            </a:pPr>
            <a:r>
              <a:rPr lang="en-US" sz="1600" dirty="0"/>
              <a:t>3</a:t>
            </a:r>
            <a:r>
              <a:rPr lang="en-US" sz="1600" dirty="0" smtClean="0"/>
              <a:t>0 ns emission time, small slow component.</a:t>
            </a:r>
          </a:p>
          <a:p>
            <a:pPr>
              <a:buFont typeface="Wingdings" charset="2"/>
              <a:buChar char="§"/>
            </a:pPr>
            <a:r>
              <a:rPr lang="en-US" sz="1600" dirty="0" smtClean="0"/>
              <a:t>Emits  @ 310 nm.</a:t>
            </a:r>
          </a:p>
          <a:p>
            <a:pPr>
              <a:buFont typeface="Wingdings" charset="2"/>
              <a:buChar char="§"/>
            </a:pPr>
            <a:r>
              <a:rPr lang="en-US" sz="1600" dirty="0" smtClean="0"/>
              <a:t>Comparable LY of fast  component of BaF</a:t>
            </a:r>
            <a:r>
              <a:rPr lang="en-US" sz="1600" baseline="-25000" dirty="0" smtClean="0"/>
              <a:t>2</a:t>
            </a:r>
            <a:r>
              <a:rPr lang="en-US" sz="1600" dirty="0" smtClean="0"/>
              <a:t>.</a:t>
            </a:r>
          </a:p>
          <a:p>
            <a:pPr>
              <a:buFont typeface="Wingdings" charset="2"/>
              <a:buChar char="§"/>
            </a:pPr>
            <a:r>
              <a:rPr lang="en-US" sz="1600" dirty="0" smtClean="0"/>
              <a:t> Lower cost (6-8 $/cc)</a:t>
            </a:r>
          </a:p>
          <a:p>
            <a:pPr>
              <a:buFont typeface="Wingdings" charset="2"/>
              <a:buChar char="§"/>
            </a:pPr>
            <a:r>
              <a:rPr lang="en-US" sz="1600" b="1" dirty="0" smtClean="0"/>
              <a:t>Well know crystal. </a:t>
            </a:r>
            <a:endParaRPr lang="en-US" sz="1600" b="1" dirty="0"/>
          </a:p>
        </p:txBody>
      </p:sp>
      <p:pic>
        <p:nvPicPr>
          <p:cNvPr id="7" name="Picture 11" descr="Screen Shot 2014-03-12 at 8.13.48 PM.png"/>
          <p:cNvPicPr>
            <a:picLocks noChangeAspect="1"/>
          </p:cNvPicPr>
          <p:nvPr/>
        </p:nvPicPr>
        <p:blipFill rotWithShape="1">
          <a:blip r:embed="rId3" cstate="email">
            <a:extLst>
              <a:ext uri="{28A0092B-C50C-407E-A947-70E740481C1C}">
                <a14:useLocalDpi xmlns:a14="http://schemas.microsoft.com/office/drawing/2010/main" xmlns=""/>
              </a:ext>
            </a:extLst>
          </a:blip>
          <a:srcRect l="541" r="299"/>
          <a:stretch/>
        </p:blipFill>
        <p:spPr bwMode="auto">
          <a:xfrm>
            <a:off x="5508104" y="836712"/>
            <a:ext cx="3243292" cy="2376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Рисунок 7" descr="rad_crystals.jpg"/>
          <p:cNvPicPr>
            <a:picLocks noChangeAspect="1"/>
          </p:cNvPicPr>
          <p:nvPr/>
        </p:nvPicPr>
        <p:blipFill>
          <a:blip r:embed="rId4" cstate="print"/>
          <a:stretch>
            <a:fillRect/>
          </a:stretch>
        </p:blipFill>
        <p:spPr>
          <a:xfrm>
            <a:off x="4625798" y="3140968"/>
            <a:ext cx="4374185" cy="349128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a:solidFill>
            <a:schemeClr val="accent6">
              <a:lumMod val="20000"/>
              <a:lumOff val="80000"/>
            </a:schemeClr>
          </a:solidFill>
        </p:spPr>
        <p:txBody>
          <a:bodyPr>
            <a:normAutofit/>
          </a:bodyPr>
          <a:lstStyle/>
          <a:p>
            <a:r>
              <a:rPr lang="en-US" sz="3600" b="1" dirty="0" smtClean="0"/>
              <a:t>Mu2e Cosmic-Ray Veto</a:t>
            </a:r>
            <a:endParaRPr lang="en-US" sz="3600" b="1" dirty="0"/>
          </a:p>
        </p:txBody>
      </p:sp>
      <p:sp>
        <p:nvSpPr>
          <p:cNvPr id="3" name="Content Placeholder 2"/>
          <p:cNvSpPr>
            <a:spLocks noGrp="1"/>
          </p:cNvSpPr>
          <p:nvPr>
            <p:ph idx="1"/>
          </p:nvPr>
        </p:nvSpPr>
        <p:spPr>
          <a:xfrm>
            <a:off x="395536" y="5733256"/>
            <a:ext cx="8229600" cy="687980"/>
          </a:xfrm>
          <a:solidFill>
            <a:schemeClr val="bg1"/>
          </a:solidFill>
        </p:spPr>
        <p:txBody>
          <a:bodyPr>
            <a:normAutofit/>
          </a:bodyPr>
          <a:lstStyle/>
          <a:p>
            <a:pPr algn="ctr"/>
            <a:r>
              <a:rPr lang="en-US" dirty="0" smtClean="0"/>
              <a:t>Veto system covers entire DS and half TS</a:t>
            </a:r>
          </a:p>
        </p:txBody>
      </p:sp>
      <p:sp>
        <p:nvSpPr>
          <p:cNvPr id="6" name="Slide Number Placeholder 5"/>
          <p:cNvSpPr>
            <a:spLocks noGrp="1"/>
          </p:cNvSpPr>
          <p:nvPr>
            <p:ph type="sldNum" sz="quarter" idx="12"/>
          </p:nvPr>
        </p:nvSpPr>
        <p:spPr/>
        <p:txBody>
          <a:bodyPr/>
          <a:lstStyle/>
          <a:p>
            <a:fld id="{B447C9B2-03D9-704C-9F48-B71FA4375E6A}" type="slidenum">
              <a:rPr lang="en-US" smtClean="0"/>
              <a:pPr/>
              <a:t>27</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827584" y="1268760"/>
            <a:ext cx="7641864" cy="4320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a:solidFill>
            <a:schemeClr val="accent6">
              <a:lumMod val="20000"/>
              <a:lumOff val="80000"/>
            </a:schemeClr>
          </a:solidFill>
        </p:spPr>
        <p:txBody>
          <a:bodyPr>
            <a:normAutofit/>
          </a:bodyPr>
          <a:lstStyle/>
          <a:p>
            <a:r>
              <a:rPr lang="en-US" sz="3600" b="1" dirty="0" smtClean="0"/>
              <a:t>Mu2e Cosmic-Ray Veto</a:t>
            </a:r>
            <a:endParaRPr lang="en-US" sz="3600" b="1" dirty="0"/>
          </a:p>
        </p:txBody>
      </p:sp>
      <p:sp>
        <p:nvSpPr>
          <p:cNvPr id="3" name="Content Placeholder 2"/>
          <p:cNvSpPr>
            <a:spLocks noGrp="1"/>
          </p:cNvSpPr>
          <p:nvPr>
            <p:ph idx="1"/>
          </p:nvPr>
        </p:nvSpPr>
        <p:spPr>
          <a:xfrm>
            <a:off x="457200" y="3699091"/>
            <a:ext cx="8229600" cy="2710376"/>
          </a:xfrm>
          <a:solidFill>
            <a:schemeClr val="bg1"/>
          </a:solidFill>
        </p:spPr>
        <p:txBody>
          <a:bodyPr>
            <a:normAutofit/>
          </a:bodyPr>
          <a:lstStyle/>
          <a:p>
            <a:r>
              <a:rPr lang="en-US" dirty="0" smtClean="0"/>
              <a:t>Will use 4 overlapping layers of </a:t>
            </a:r>
            <a:r>
              <a:rPr lang="en-US" dirty="0" err="1" smtClean="0"/>
              <a:t>scintillator</a:t>
            </a:r>
            <a:endParaRPr lang="en-US" dirty="0" smtClean="0"/>
          </a:p>
          <a:p>
            <a:pPr lvl="1"/>
            <a:r>
              <a:rPr lang="en-US" dirty="0" smtClean="0"/>
              <a:t>Each bar is 5 x 2 x (450 – 660) cm</a:t>
            </a:r>
            <a:r>
              <a:rPr lang="en-US" baseline="30000" dirty="0" smtClean="0"/>
              <a:t>3</a:t>
            </a:r>
          </a:p>
          <a:p>
            <a:pPr lvl="1"/>
            <a:r>
              <a:rPr lang="en-US" dirty="0" smtClean="0"/>
              <a:t>2 WLS fibers / bar</a:t>
            </a:r>
          </a:p>
          <a:p>
            <a:pPr lvl="1"/>
            <a:r>
              <a:rPr lang="en-US" dirty="0" smtClean="0"/>
              <a:t>Read-out both ends of each fiber with </a:t>
            </a:r>
            <a:r>
              <a:rPr lang="en-US" dirty="0" err="1" smtClean="0"/>
              <a:t>SiPM</a:t>
            </a:r>
            <a:endParaRPr lang="en-US" dirty="0" smtClean="0"/>
          </a:p>
          <a:p>
            <a:pPr lvl="1"/>
            <a:r>
              <a:rPr lang="en-US" dirty="0" smtClean="0"/>
              <a:t>Have achieved </a:t>
            </a:r>
            <a:r>
              <a:rPr lang="en-US" dirty="0" err="1" smtClean="0">
                <a:latin typeface="Symbol" charset="2"/>
                <a:cs typeface="Symbol" charset="2"/>
              </a:rPr>
              <a:t>e</a:t>
            </a:r>
            <a:r>
              <a:rPr lang="en-US" dirty="0" smtClean="0"/>
              <a:t> &gt; 99.4% (per layer) in test beam</a:t>
            </a:r>
          </a:p>
        </p:txBody>
      </p:sp>
      <p:sp>
        <p:nvSpPr>
          <p:cNvPr id="6" name="Slide Number Placeholder 5"/>
          <p:cNvSpPr>
            <a:spLocks noGrp="1"/>
          </p:cNvSpPr>
          <p:nvPr>
            <p:ph type="sldNum" sz="quarter" idx="12"/>
          </p:nvPr>
        </p:nvSpPr>
        <p:spPr/>
        <p:txBody>
          <a:bodyPr/>
          <a:lstStyle/>
          <a:p>
            <a:fld id="{B447C9B2-03D9-704C-9F48-B71FA4375E6A}" type="slidenum">
              <a:rPr lang="en-US" smtClean="0"/>
              <a:pPr/>
              <a:t>28</a:t>
            </a:fld>
            <a:endParaRPr lang="en-US"/>
          </a:p>
        </p:txBody>
      </p:sp>
      <p:pic>
        <p:nvPicPr>
          <p:cNvPr id="9" name="Picture 8" descr="CRV-4Layer.jpg"/>
          <p:cNvPicPr>
            <a:picLocks noChangeAspect="1"/>
          </p:cNvPicPr>
          <p:nvPr/>
        </p:nvPicPr>
        <p:blipFill>
          <a:blip r:embed="rId2" cstate="print"/>
          <a:srcRect l="5391" r="2995"/>
          <a:stretch>
            <a:fillRect/>
          </a:stretch>
        </p:blipFill>
        <p:spPr>
          <a:xfrm>
            <a:off x="4532818" y="1321106"/>
            <a:ext cx="4463376" cy="2286000"/>
          </a:xfrm>
          <a:prstGeom prst="rect">
            <a:avLst/>
          </a:prstGeom>
        </p:spPr>
      </p:pic>
      <p:pic>
        <p:nvPicPr>
          <p:cNvPr id="10" name="Picture 9" descr="CRV-AnnaExtrusion.jpg"/>
          <p:cNvPicPr>
            <a:picLocks noChangeAspect="1"/>
          </p:cNvPicPr>
          <p:nvPr/>
        </p:nvPicPr>
        <p:blipFill>
          <a:blip r:embed="rId3" cstate="print"/>
          <a:stretch>
            <a:fillRect/>
          </a:stretch>
        </p:blipFill>
        <p:spPr>
          <a:xfrm>
            <a:off x="207574" y="1319765"/>
            <a:ext cx="4158030" cy="228734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err="1" smtClean="0"/>
              <a:t>Muon</a:t>
            </a:r>
            <a:r>
              <a:rPr lang="en-US" sz="3600" b="1" dirty="0" smtClean="0"/>
              <a:t> g-2 installation schedule</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29</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pic>
        <p:nvPicPr>
          <p:cNvPr id="5" name="Рисунок 4" descr="g-2_schedule.jpg"/>
          <p:cNvPicPr/>
          <p:nvPr/>
        </p:nvPicPr>
        <p:blipFill>
          <a:blip r:embed="rId2" cstate="print"/>
          <a:stretch>
            <a:fillRect/>
          </a:stretch>
        </p:blipFill>
        <p:spPr>
          <a:xfrm>
            <a:off x="827584" y="908720"/>
            <a:ext cx="7272808" cy="547260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725C68B6-61C2-468F-89AB-4B9F7531AA68}" type="slidenum">
              <a:rPr lang="ru-RU" smtClean="0"/>
              <a:pPr/>
              <a:t>3</a:t>
            </a:fld>
            <a:endParaRPr lang="ru-RU"/>
          </a:p>
        </p:txBody>
      </p:sp>
      <p:pic>
        <p:nvPicPr>
          <p:cNvPr id="1026" name="Picture 2"/>
          <p:cNvPicPr>
            <a:picLocks noChangeAspect="1" noChangeArrowheads="1"/>
          </p:cNvPicPr>
          <p:nvPr/>
        </p:nvPicPr>
        <p:blipFill>
          <a:blip r:embed="rId2" cstate="print"/>
          <a:srcRect/>
          <a:stretch>
            <a:fillRect/>
          </a:stretch>
        </p:blipFill>
        <p:spPr bwMode="auto">
          <a:xfrm>
            <a:off x="4572000" y="0"/>
            <a:ext cx="4248472" cy="2166701"/>
          </a:xfrm>
          <a:prstGeom prst="rect">
            <a:avLst/>
          </a:prstGeom>
          <a:noFill/>
          <a:ln w="9525">
            <a:noFill/>
            <a:miter lim="800000"/>
            <a:headEnd/>
            <a:tailEnd/>
          </a:ln>
        </p:spPr>
      </p:pic>
      <p:sp>
        <p:nvSpPr>
          <p:cNvPr id="7" name="Прямоугольник 6"/>
          <p:cNvSpPr/>
          <p:nvPr/>
        </p:nvSpPr>
        <p:spPr>
          <a:xfrm>
            <a:off x="323528" y="2256740"/>
            <a:ext cx="8208912" cy="4601260"/>
          </a:xfrm>
          <a:prstGeom prst="rect">
            <a:avLst/>
          </a:prstGeom>
          <a:solidFill>
            <a:schemeClr val="bg1"/>
          </a:solidFill>
        </p:spPr>
        <p:txBody>
          <a:bodyPr wrap="square">
            <a:spAutoFit/>
          </a:bodyPr>
          <a:lstStyle/>
          <a:p>
            <a:pPr marL="342900" indent="-342900" algn="just">
              <a:buAutoNum type="arabicPeriod"/>
            </a:pPr>
            <a:r>
              <a:rPr lang="en-US" sz="2100" b="1" dirty="0" err="1" smtClean="0"/>
              <a:t>Supersymmetry</a:t>
            </a:r>
            <a:r>
              <a:rPr lang="en-US" sz="2100" dirty="0" smtClean="0"/>
              <a:t>.</a:t>
            </a:r>
            <a:r>
              <a:rPr lang="en-US" sz="2000" dirty="0" smtClean="0"/>
              <a:t> </a:t>
            </a:r>
            <a:r>
              <a:rPr lang="en-US" sz="1600" dirty="0" smtClean="0"/>
              <a:t>It is one of the best motivated extension of the SM. The theory proposes a new symmetry between bosons (integer spin) and fermions (half integer spin).</a:t>
            </a:r>
          </a:p>
          <a:p>
            <a:pPr marL="342900" indent="-342900" algn="just">
              <a:buAutoNum type="arabicPeriod"/>
            </a:pPr>
            <a:endParaRPr lang="en-US" sz="1600" dirty="0" smtClean="0"/>
          </a:p>
          <a:p>
            <a:pPr marL="342900" indent="-342900" algn="just">
              <a:buAutoNum type="arabicPeriod"/>
            </a:pPr>
            <a:r>
              <a:rPr lang="en-US" sz="2000" b="1" dirty="0" smtClean="0"/>
              <a:t>Grand Unified Theories</a:t>
            </a:r>
            <a:r>
              <a:rPr lang="en-US" sz="2000" dirty="0" smtClean="0"/>
              <a:t>.  </a:t>
            </a:r>
            <a:r>
              <a:rPr lang="en-US" sz="1600" dirty="0" smtClean="0"/>
              <a:t>Attempt at unifying the electroweak and strong interactions at high energy. They are based on larger symmetry groups, like SU(5), SO(10), E6. The full symmetry is restored at very high energies. Typical scales of 10</a:t>
            </a:r>
            <a:r>
              <a:rPr lang="en-US" sz="1600" baseline="30000" dirty="0" smtClean="0"/>
              <a:t>16</a:t>
            </a:r>
            <a:r>
              <a:rPr lang="en-US" sz="1600" dirty="0" smtClean="0"/>
              <a:t> </a:t>
            </a:r>
            <a:r>
              <a:rPr lang="en-US" sz="1600" dirty="0" err="1" smtClean="0"/>
              <a:t>GeV</a:t>
            </a:r>
            <a:r>
              <a:rPr lang="en-US" sz="1600" dirty="0" smtClean="0"/>
              <a:t> emerge from the different running (meeting point) of the strong, weak and electromagnetic couplings.</a:t>
            </a:r>
          </a:p>
          <a:p>
            <a:pPr marL="342900" indent="-342900" algn="just">
              <a:buAutoNum type="arabicPeriod"/>
            </a:pPr>
            <a:endParaRPr lang="en-US" sz="1600" dirty="0" smtClean="0"/>
          </a:p>
          <a:p>
            <a:pPr marL="342900" indent="-342900" algn="just">
              <a:buAutoNum type="arabicPeriod"/>
            </a:pPr>
            <a:r>
              <a:rPr lang="en-US" sz="2000" b="1" dirty="0" smtClean="0"/>
              <a:t>Additional spatial dimension(s)</a:t>
            </a:r>
            <a:r>
              <a:rPr lang="en-US" sz="2000" dirty="0" smtClean="0"/>
              <a:t>. </a:t>
            </a:r>
            <a:r>
              <a:rPr lang="en-US" sz="1600" dirty="0" smtClean="0"/>
              <a:t>An option to attack the hierarchy problem, i.e. the huge difference in scale between the gravitational interaction (</a:t>
            </a:r>
            <a:r>
              <a:rPr lang="en-US" sz="1600" dirty="0" err="1" smtClean="0"/>
              <a:t>M</a:t>
            </a:r>
            <a:r>
              <a:rPr lang="en-US" sz="1600" baseline="-25000" dirty="0" err="1" smtClean="0"/>
              <a:t>Pl</a:t>
            </a:r>
            <a:r>
              <a:rPr lang="en-US" sz="1600" dirty="0" smtClean="0"/>
              <a:t>=1.2×10</a:t>
            </a:r>
            <a:r>
              <a:rPr lang="en-US" sz="1600" baseline="30000" dirty="0" smtClean="0"/>
              <a:t>19</a:t>
            </a:r>
            <a:r>
              <a:rPr lang="en-US" sz="1600" dirty="0" smtClean="0"/>
              <a:t> </a:t>
            </a:r>
            <a:r>
              <a:rPr lang="en-US" sz="1600" dirty="0" err="1" smtClean="0"/>
              <a:t>GeV</a:t>
            </a:r>
            <a:r>
              <a:rPr lang="en-US" sz="1600" dirty="0" smtClean="0"/>
              <a:t>) and the other fundamental interactions (M</a:t>
            </a:r>
            <a:r>
              <a:rPr lang="en-US" sz="1600" baseline="-25000" dirty="0" smtClean="0"/>
              <a:t>ewk</a:t>
            </a:r>
            <a:r>
              <a:rPr lang="en-US" sz="1600" dirty="0" smtClean="0"/>
              <a:t>≈100 </a:t>
            </a:r>
            <a:r>
              <a:rPr lang="en-US" sz="1600" dirty="0" err="1" smtClean="0"/>
              <a:t>GeV</a:t>
            </a:r>
            <a:r>
              <a:rPr lang="en-US" sz="1600" dirty="0" smtClean="0"/>
              <a:t>), relies on modifying the space-time structure of our universe.</a:t>
            </a:r>
          </a:p>
          <a:p>
            <a:pPr marL="342900" indent="-342900" algn="just">
              <a:buAutoNum type="arabicPeriod"/>
            </a:pPr>
            <a:endParaRPr lang="en-US" sz="1600" dirty="0" smtClean="0"/>
          </a:p>
          <a:p>
            <a:pPr marL="342900" indent="-342900" algn="just">
              <a:buAutoNum type="arabicPeriod"/>
            </a:pPr>
            <a:r>
              <a:rPr lang="en-US" sz="2000" b="1" dirty="0" smtClean="0"/>
              <a:t>Dynamical symmetry breaking</a:t>
            </a:r>
            <a:r>
              <a:rPr lang="en-US" sz="2000" dirty="0" smtClean="0"/>
              <a:t>. (</a:t>
            </a:r>
            <a:r>
              <a:rPr lang="en-US" sz="2000" b="1" dirty="0" err="1" smtClean="0"/>
              <a:t>technicolor</a:t>
            </a:r>
            <a:r>
              <a:rPr lang="en-US" sz="2000" b="1" dirty="0" smtClean="0"/>
              <a:t>, compositeness, Little Higgs…)</a:t>
            </a:r>
            <a:r>
              <a:rPr lang="en-US" sz="2000" dirty="0" smtClean="0"/>
              <a:t> </a:t>
            </a:r>
            <a:r>
              <a:rPr lang="en-US" sz="1600" dirty="0" smtClean="0"/>
              <a:t>Another class of theories introduce a new strong interaction that breaks the gauge symmetry of the SM. The scalar particles are bound states of fermions charged under the strong interaction, similar to </a:t>
            </a:r>
            <a:r>
              <a:rPr lang="en-US" sz="1600" dirty="0" err="1" smtClean="0"/>
              <a:t>pions</a:t>
            </a:r>
            <a:r>
              <a:rPr lang="en-US" sz="1600" dirty="0" smtClean="0"/>
              <a:t> in QCD</a:t>
            </a:r>
            <a:r>
              <a:rPr lang="en-US" sz="1600" b="1" dirty="0" smtClean="0"/>
              <a:t>.</a:t>
            </a:r>
            <a:endParaRPr lang="ru-RU" sz="1600" dirty="0"/>
          </a:p>
        </p:txBody>
      </p:sp>
      <p:pic>
        <p:nvPicPr>
          <p:cNvPr id="6" name="Рисунок 5" descr="pres_fig5.png"/>
          <p:cNvPicPr>
            <a:picLocks noChangeAspect="1"/>
          </p:cNvPicPr>
          <p:nvPr/>
        </p:nvPicPr>
        <p:blipFill>
          <a:blip r:embed="rId3" cstate="print"/>
          <a:stretch>
            <a:fillRect/>
          </a:stretch>
        </p:blipFill>
        <p:spPr>
          <a:xfrm>
            <a:off x="539552" y="620688"/>
            <a:ext cx="3744416" cy="1693567"/>
          </a:xfrm>
          <a:prstGeom prst="rect">
            <a:avLst/>
          </a:prstGeom>
        </p:spPr>
      </p:pic>
      <p:sp>
        <p:nvSpPr>
          <p:cNvPr id="5" name="Rectangle 1"/>
          <p:cNvSpPr txBox="1">
            <a:spLocks noChangeArrowheads="1"/>
          </p:cNvSpPr>
          <p:nvPr/>
        </p:nvSpPr>
        <p:spPr bwMode="auto">
          <a:xfrm>
            <a:off x="179512" y="61555"/>
            <a:ext cx="4104456" cy="584775"/>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smtClean="0">
                <a:ln>
                  <a:noFill/>
                </a:ln>
                <a:effectLst/>
                <a:uLnTx/>
                <a:uFillTx/>
                <a:latin typeface="+mj-lt"/>
                <a:ea typeface="+mn-ea"/>
                <a:cs typeface="Arial" pitchFamily="34" charset="0"/>
              </a:rPr>
              <a:t>BSM models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Storage ring in the experimental hall</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30</a:t>
            </a:fld>
            <a:endParaRPr lang="ru-RU" dirty="0"/>
          </a:p>
        </p:txBody>
      </p:sp>
      <p:pic>
        <p:nvPicPr>
          <p:cNvPr id="4098" name="Picture 2"/>
          <p:cNvPicPr>
            <a:picLocks noChangeAspect="1" noChangeArrowheads="1"/>
          </p:cNvPicPr>
          <p:nvPr/>
        </p:nvPicPr>
        <p:blipFill>
          <a:blip r:embed="rId2" cstate="print"/>
          <a:srcRect/>
          <a:stretch>
            <a:fillRect/>
          </a:stretch>
        </p:blipFill>
        <p:spPr bwMode="auto">
          <a:xfrm>
            <a:off x="395536" y="908720"/>
            <a:ext cx="8398966" cy="55954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Mu2e installation schedule</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31</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pic>
        <p:nvPicPr>
          <p:cNvPr id="5" name="Рисунок 4" descr="Mu2e_scedhul.jpg"/>
          <p:cNvPicPr/>
          <p:nvPr/>
        </p:nvPicPr>
        <p:blipFill>
          <a:blip r:embed="rId2" cstate="print"/>
          <a:stretch>
            <a:fillRect/>
          </a:stretch>
        </p:blipFill>
        <p:spPr>
          <a:xfrm>
            <a:off x="827584" y="1052736"/>
            <a:ext cx="7560840" cy="518457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Mu2e building is ready</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32</a:t>
            </a:fld>
            <a:endParaRPr lang="ru-RU"/>
          </a:p>
        </p:txBody>
      </p:sp>
      <p:pic>
        <p:nvPicPr>
          <p:cNvPr id="5" name="Content Placeholder 3" descr="IMG_1089.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a:xfrm>
            <a:off x="228600" y="971550"/>
            <a:ext cx="8672513" cy="505936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33</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0" y="836712"/>
            <a:ext cx="9144000" cy="2103333"/>
          </a:xfrm>
          <a:prstGeom prst="rect">
            <a:avLst/>
          </a:prstGeom>
          <a:noFill/>
        </p:spPr>
        <p:txBody>
          <a:bodyPr wrap="square" rtlCol="0">
            <a:spAutoFit/>
          </a:bodyPr>
          <a:lstStyle/>
          <a:p>
            <a:r>
              <a:rPr lang="en-US" sz="2000" b="1" dirty="0" err="1" smtClean="0"/>
              <a:t>E.m</a:t>
            </a:r>
            <a:r>
              <a:rPr lang="en-US" sz="2000" b="1" dirty="0" smtClean="0"/>
              <a:t>. calorimeter simulation</a:t>
            </a:r>
          </a:p>
          <a:p>
            <a:endParaRPr lang="en-US" dirty="0" smtClean="0"/>
          </a:p>
          <a:p>
            <a:r>
              <a:rPr lang="en-GB" dirty="0" smtClean="0"/>
              <a:t>We are developing the new calibration method for the calorimeter in Mu2e experiment using electrons from </a:t>
            </a:r>
            <a:r>
              <a:rPr lang="en-GB" dirty="0" err="1" smtClean="0"/>
              <a:t>muon</a:t>
            </a:r>
            <a:r>
              <a:rPr lang="en-GB" dirty="0" smtClean="0"/>
              <a:t> decays-in-orbit (DIO). To provide uniform coverage and high statistics, the magnetic field will be reduced from 1 T to 0.5 T.</a:t>
            </a:r>
            <a:endParaRPr lang="en-US" dirty="0" smtClean="0"/>
          </a:p>
          <a:p>
            <a:endParaRPr lang="en-US" dirty="0" smtClean="0"/>
          </a:p>
          <a:p>
            <a:endParaRPr lang="ru-RU" dirty="0"/>
          </a:p>
        </p:txBody>
      </p:sp>
      <p:pic>
        <p:nvPicPr>
          <p:cNvPr id="6" name="Picture"/>
          <p:cNvPicPr/>
          <p:nvPr/>
        </p:nvPicPr>
        <p:blipFill>
          <a:blip r:embed="rId2" cstate="print"/>
          <a:stretch>
            <a:fillRect/>
          </a:stretch>
        </p:blipFill>
        <p:spPr bwMode="auto">
          <a:xfrm>
            <a:off x="323528" y="2564904"/>
            <a:ext cx="3600400" cy="2376264"/>
          </a:xfrm>
          <a:prstGeom prst="rect">
            <a:avLst/>
          </a:prstGeom>
          <a:noFill/>
          <a:ln w="9525">
            <a:noFill/>
            <a:miter lim="800000"/>
            <a:headEnd/>
            <a:tailEnd/>
          </a:ln>
        </p:spPr>
      </p:pic>
      <p:sp>
        <p:nvSpPr>
          <p:cNvPr id="7" name="TextBox 6"/>
          <p:cNvSpPr txBox="1"/>
          <p:nvPr/>
        </p:nvSpPr>
        <p:spPr>
          <a:xfrm>
            <a:off x="3923928" y="2348880"/>
            <a:ext cx="5040560" cy="3139321"/>
          </a:xfrm>
          <a:prstGeom prst="rect">
            <a:avLst/>
          </a:prstGeom>
          <a:noFill/>
        </p:spPr>
        <p:txBody>
          <a:bodyPr wrap="square" rtlCol="0">
            <a:spAutoFit/>
          </a:bodyPr>
          <a:lstStyle/>
          <a:p>
            <a:pPr algn="just"/>
            <a:r>
              <a:rPr lang="en-GB" dirty="0" err="1" smtClean="0"/>
              <a:t>Fig.shows</a:t>
            </a:r>
            <a:r>
              <a:rPr lang="en-GB" dirty="0" smtClean="0"/>
              <a:t> the most probable values of </a:t>
            </a:r>
            <a:r>
              <a:rPr lang="en-GB" i="1" dirty="0" smtClean="0"/>
              <a:t>E</a:t>
            </a:r>
            <a:r>
              <a:rPr lang="en-GB" dirty="0" smtClean="0"/>
              <a:t>/</a:t>
            </a:r>
            <a:r>
              <a:rPr lang="en-GB" i="1" dirty="0" smtClean="0"/>
              <a:t>P</a:t>
            </a:r>
            <a:r>
              <a:rPr lang="en-GB" dirty="0" smtClean="0"/>
              <a:t> distributions </a:t>
            </a:r>
            <a:r>
              <a:rPr lang="en-GB" i="1" dirty="0" err="1" smtClean="0"/>
              <a:t>vs</a:t>
            </a:r>
            <a:r>
              <a:rPr lang="en-GB" dirty="0" smtClean="0"/>
              <a:t> the initial electron momentum </a:t>
            </a:r>
            <a:r>
              <a:rPr lang="en-GB" i="1" dirty="0" err="1" smtClean="0"/>
              <a:t>P</a:t>
            </a:r>
            <a:r>
              <a:rPr lang="en-GB" i="1" baseline="-25000" dirty="0" err="1" smtClean="0"/>
              <a:t>gun</a:t>
            </a:r>
            <a:r>
              <a:rPr lang="en-GB" dirty="0" smtClean="0"/>
              <a:t> in different magnetic fields. The points for cases when </a:t>
            </a:r>
            <a:r>
              <a:rPr lang="en-GB" i="1" dirty="0" smtClean="0"/>
              <a:t>P</a:t>
            </a:r>
            <a:r>
              <a:rPr lang="en-GB" dirty="0" smtClean="0"/>
              <a:t> is measured in the front and back of the tracker are presented on the plot. Estimating &lt;</a:t>
            </a:r>
            <a:r>
              <a:rPr lang="en-GB" i="1" dirty="0" smtClean="0"/>
              <a:t>E</a:t>
            </a:r>
            <a:r>
              <a:rPr lang="en-GB" dirty="0" smtClean="0"/>
              <a:t>/</a:t>
            </a:r>
            <a:r>
              <a:rPr lang="en-GB" i="1" dirty="0" smtClean="0"/>
              <a:t>P</a:t>
            </a:r>
            <a:r>
              <a:rPr lang="en-GB" dirty="0" smtClean="0"/>
              <a:t>&gt; variations from the plot one can conclude that the calibration with accuracy of ~1.5% is possible. The accuracy can be increased after understanding of </a:t>
            </a:r>
            <a:r>
              <a:rPr lang="en-GB" dirty="0" err="1" smtClean="0"/>
              <a:t>behavior</a:t>
            </a:r>
            <a:r>
              <a:rPr lang="en-GB" dirty="0" smtClean="0"/>
              <a:t> of &lt;</a:t>
            </a:r>
            <a:r>
              <a:rPr lang="en-GB" i="1" dirty="0" smtClean="0"/>
              <a:t>E</a:t>
            </a:r>
            <a:r>
              <a:rPr lang="en-GB" dirty="0" smtClean="0"/>
              <a:t>/</a:t>
            </a:r>
            <a:r>
              <a:rPr lang="en-GB" i="1" dirty="0" smtClean="0"/>
              <a:t>P</a:t>
            </a:r>
            <a:r>
              <a:rPr lang="en-GB" dirty="0" smtClean="0"/>
              <a:t>&gt; </a:t>
            </a:r>
            <a:r>
              <a:rPr lang="en-GB" dirty="0" err="1" smtClean="0"/>
              <a:t>vs</a:t>
            </a:r>
            <a:r>
              <a:rPr lang="en-GB" dirty="0" smtClean="0"/>
              <a:t> the magnetic field and momentum. </a:t>
            </a:r>
            <a:endParaRPr lang="ru-RU" dirty="0" smtClean="0"/>
          </a:p>
          <a:p>
            <a:endParaRPr lang="ru-RU" dirty="0"/>
          </a:p>
        </p:txBody>
      </p:sp>
      <p:sp>
        <p:nvSpPr>
          <p:cNvPr id="8" name="TextBox 7"/>
          <p:cNvSpPr txBox="1"/>
          <p:nvPr/>
        </p:nvSpPr>
        <p:spPr>
          <a:xfrm>
            <a:off x="467544" y="5301208"/>
            <a:ext cx="8136904" cy="1200329"/>
          </a:xfrm>
          <a:prstGeom prst="rect">
            <a:avLst/>
          </a:prstGeom>
          <a:noFill/>
        </p:spPr>
        <p:txBody>
          <a:bodyPr wrap="square" rtlCol="0">
            <a:spAutoFit/>
          </a:bodyPr>
          <a:lstStyle/>
          <a:p>
            <a:pPr algn="just"/>
            <a:r>
              <a:rPr lang="en-GB" dirty="0" smtClean="0"/>
              <a:t>We have investigated scintillation light distribution in BaF</a:t>
            </a:r>
            <a:r>
              <a:rPr lang="en-GB" baseline="-25000" dirty="0" smtClean="0"/>
              <a:t>2</a:t>
            </a:r>
            <a:r>
              <a:rPr lang="en-GB" dirty="0" smtClean="0"/>
              <a:t> and pure </a:t>
            </a:r>
            <a:r>
              <a:rPr lang="en-GB" dirty="0" err="1" smtClean="0"/>
              <a:t>CsI</a:t>
            </a:r>
            <a:r>
              <a:rPr lang="en-GB" dirty="0" smtClean="0"/>
              <a:t> crystals with dimensions 3x3x20 cm</a:t>
            </a:r>
            <a:r>
              <a:rPr lang="en-GB" baseline="30000" dirty="0" smtClean="0"/>
              <a:t>3</a:t>
            </a:r>
            <a:r>
              <a:rPr lang="en-GB" dirty="0" smtClean="0"/>
              <a:t> using the Geant4 toolkit. The diffuse wrapping material is selected as coating for the crystals. The simulated cosmic </a:t>
            </a:r>
            <a:r>
              <a:rPr lang="en-GB" dirty="0" err="1" smtClean="0"/>
              <a:t>muons</a:t>
            </a:r>
            <a:r>
              <a:rPr lang="en-GB" dirty="0" smtClean="0"/>
              <a:t> and 105 </a:t>
            </a:r>
            <a:r>
              <a:rPr lang="en-GB" dirty="0" err="1" smtClean="0"/>
              <a:t>MeV</a:t>
            </a:r>
            <a:r>
              <a:rPr lang="en-GB" dirty="0" smtClean="0"/>
              <a:t> electrons are used as beam particles. </a:t>
            </a:r>
            <a:endParaRPr lang="ru-R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34</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179512" y="836712"/>
            <a:ext cx="8640960" cy="400110"/>
          </a:xfrm>
          <a:prstGeom prst="rect">
            <a:avLst/>
          </a:prstGeom>
          <a:noFill/>
        </p:spPr>
        <p:txBody>
          <a:bodyPr wrap="square" rtlCol="0">
            <a:spAutoFit/>
          </a:bodyPr>
          <a:lstStyle/>
          <a:p>
            <a:r>
              <a:rPr lang="en-US" sz="2000" b="1" dirty="0" smtClean="0"/>
              <a:t>Test of LYSO crystal matrix at MAMI and </a:t>
            </a:r>
            <a:r>
              <a:rPr lang="en-US" sz="2000" b="1" dirty="0" err="1" smtClean="0"/>
              <a:t>Frascati</a:t>
            </a:r>
            <a:r>
              <a:rPr lang="en-US" sz="2000" b="1" dirty="0" smtClean="0"/>
              <a:t>  accelerators</a:t>
            </a:r>
            <a:endParaRPr lang="ru-RU" sz="2000" dirty="0"/>
          </a:p>
        </p:txBody>
      </p:sp>
      <p:sp>
        <p:nvSpPr>
          <p:cNvPr id="9" name="TextBox 8"/>
          <p:cNvSpPr txBox="1"/>
          <p:nvPr/>
        </p:nvSpPr>
        <p:spPr>
          <a:xfrm>
            <a:off x="323528" y="1340768"/>
            <a:ext cx="8352928" cy="1846659"/>
          </a:xfrm>
          <a:prstGeom prst="rect">
            <a:avLst/>
          </a:prstGeom>
          <a:noFill/>
        </p:spPr>
        <p:txBody>
          <a:bodyPr wrap="square" rtlCol="0">
            <a:spAutoFit/>
          </a:bodyPr>
          <a:lstStyle/>
          <a:p>
            <a:pPr algn="just"/>
            <a:r>
              <a:rPr lang="en-US" sz="1600" dirty="0" smtClean="0"/>
              <a:t>JINR colleagues strongly participated in the LYSO matrix tests. A LYSO matrix prototype was built in March 2014 with an overall transverse dimension corresponding to a </a:t>
            </a:r>
            <a:r>
              <a:rPr lang="en-US" sz="1600" i="1" dirty="0" smtClean="0"/>
              <a:t>~ </a:t>
            </a:r>
            <a:r>
              <a:rPr lang="en-US" sz="1600" dirty="0" smtClean="0"/>
              <a:t>3</a:t>
            </a:r>
            <a:r>
              <a:rPr lang="en-US" sz="1600" i="1" dirty="0" smtClean="0"/>
              <a:t>.</a:t>
            </a:r>
            <a:r>
              <a:rPr lang="en-US" sz="1600" dirty="0" smtClean="0"/>
              <a:t>6 </a:t>
            </a:r>
            <a:r>
              <a:rPr lang="en-US" sz="1600" dirty="0" err="1" smtClean="0"/>
              <a:t>Moli`ere</a:t>
            </a:r>
            <a:r>
              <a:rPr lang="en-US" sz="1600" dirty="0" smtClean="0"/>
              <a:t> Radius (</a:t>
            </a:r>
            <a:r>
              <a:rPr lang="en-US" sz="1600" i="1" dirty="0" smtClean="0"/>
              <a:t>RM</a:t>
            </a:r>
            <a:r>
              <a:rPr lang="en-US" sz="1600" dirty="0" smtClean="0"/>
              <a:t>) and a longitudinal dimension corresponding to ~</a:t>
            </a:r>
            <a:r>
              <a:rPr lang="en-US" sz="1600" i="1" dirty="0" smtClean="0"/>
              <a:t> </a:t>
            </a:r>
            <a:r>
              <a:rPr lang="en-US" sz="1600" dirty="0" smtClean="0"/>
              <a:t>11</a:t>
            </a:r>
            <a:r>
              <a:rPr lang="en-US" sz="1600" i="1" dirty="0" smtClean="0"/>
              <a:t>.</a:t>
            </a:r>
            <a:r>
              <a:rPr lang="en-US" sz="1600" dirty="0" smtClean="0"/>
              <a:t>2 radiation lengths (</a:t>
            </a:r>
            <a:r>
              <a:rPr lang="en-US" sz="1600" i="1" dirty="0" smtClean="0"/>
              <a:t>X</a:t>
            </a:r>
            <a:r>
              <a:rPr lang="en-US" sz="1600" dirty="0" smtClean="0"/>
              <a:t>0). The prototype consisted of 25 LYSO crystals (30 </a:t>
            </a:r>
            <a:r>
              <a:rPr lang="en-US" sz="1600" i="1" dirty="0" smtClean="0"/>
              <a:t>× </a:t>
            </a:r>
            <a:r>
              <a:rPr lang="en-US" sz="1600" dirty="0" smtClean="0"/>
              <a:t>30 </a:t>
            </a:r>
            <a:r>
              <a:rPr lang="en-US" sz="1600" i="1" dirty="0" smtClean="0"/>
              <a:t>× </a:t>
            </a:r>
            <a:r>
              <a:rPr lang="en-US" sz="1600" dirty="0" smtClean="0"/>
              <a:t>130 mm</a:t>
            </a:r>
            <a:r>
              <a:rPr lang="en-US" sz="1600" baseline="30000" dirty="0" smtClean="0"/>
              <a:t>3</a:t>
            </a:r>
            <a:r>
              <a:rPr lang="en-US" sz="1600" dirty="0" smtClean="0"/>
              <a:t>) . Each crystal was wrapped with a 60 </a:t>
            </a:r>
            <a:r>
              <a:rPr lang="ru-RU" sz="1600" i="1" dirty="0" err="1" smtClean="0"/>
              <a:t>μ</a:t>
            </a:r>
            <a:r>
              <a:rPr lang="en-US" sz="1600" dirty="0" smtClean="0"/>
              <a:t>m thick layer of super-reflective ESR-3M and read out by a Hamamatsu S8664-1010 APD. The APDs were optically connected to the crystals by means of Saint-Gobain BC-630 optical grease.</a:t>
            </a:r>
            <a:endParaRPr lang="ru-RU" sz="1600" dirty="0" smtClean="0"/>
          </a:p>
          <a:p>
            <a:endParaRPr lang="ru-RU" dirty="0"/>
          </a:p>
        </p:txBody>
      </p:sp>
      <p:pic>
        <p:nvPicPr>
          <p:cNvPr id="10" name="Рисунок 9"/>
          <p:cNvPicPr/>
          <p:nvPr/>
        </p:nvPicPr>
        <p:blipFill>
          <a:blip r:embed="rId2" cstate="print"/>
          <a:srcRect/>
          <a:stretch>
            <a:fillRect/>
          </a:stretch>
        </p:blipFill>
        <p:spPr bwMode="auto">
          <a:xfrm>
            <a:off x="0" y="2996952"/>
            <a:ext cx="6048672" cy="2304256"/>
          </a:xfrm>
          <a:prstGeom prst="rect">
            <a:avLst/>
          </a:prstGeom>
          <a:noFill/>
          <a:ln w="9525">
            <a:noFill/>
            <a:miter lim="800000"/>
            <a:headEnd/>
            <a:tailEnd/>
          </a:ln>
        </p:spPr>
      </p:pic>
      <p:pic>
        <p:nvPicPr>
          <p:cNvPr id="11" name="Рисунок 10"/>
          <p:cNvPicPr/>
          <p:nvPr/>
        </p:nvPicPr>
        <p:blipFill>
          <a:blip r:embed="rId3" cstate="print"/>
          <a:srcRect/>
          <a:stretch>
            <a:fillRect/>
          </a:stretch>
        </p:blipFill>
        <p:spPr bwMode="auto">
          <a:xfrm>
            <a:off x="6012160" y="3140968"/>
            <a:ext cx="2880320" cy="2016224"/>
          </a:xfrm>
          <a:prstGeom prst="rect">
            <a:avLst/>
          </a:prstGeom>
          <a:noFill/>
          <a:ln w="9525">
            <a:noFill/>
            <a:miter lim="800000"/>
            <a:headEnd/>
            <a:tailEnd/>
          </a:ln>
        </p:spPr>
      </p:pic>
      <p:sp>
        <p:nvSpPr>
          <p:cNvPr id="12" name="TextBox 11"/>
          <p:cNvSpPr txBox="1"/>
          <p:nvPr/>
        </p:nvSpPr>
        <p:spPr>
          <a:xfrm>
            <a:off x="323528" y="5445224"/>
            <a:ext cx="2376264" cy="646331"/>
          </a:xfrm>
          <a:prstGeom prst="rect">
            <a:avLst/>
          </a:prstGeom>
          <a:noFill/>
        </p:spPr>
        <p:txBody>
          <a:bodyPr wrap="square" rtlCol="0">
            <a:spAutoFit/>
          </a:bodyPr>
          <a:lstStyle/>
          <a:p>
            <a:pPr algn="ctr"/>
            <a:r>
              <a:rPr lang="en-US" dirty="0" smtClean="0"/>
              <a:t>Energy distribution for 92.5 </a:t>
            </a:r>
            <a:r>
              <a:rPr lang="en-US" dirty="0" err="1" smtClean="0"/>
              <a:t>MeV</a:t>
            </a:r>
            <a:r>
              <a:rPr lang="en-US" dirty="0" smtClean="0"/>
              <a:t> photons</a:t>
            </a:r>
            <a:endParaRPr lang="ru-RU" dirty="0"/>
          </a:p>
        </p:txBody>
      </p:sp>
      <p:sp>
        <p:nvSpPr>
          <p:cNvPr id="13" name="TextBox 12"/>
          <p:cNvSpPr txBox="1"/>
          <p:nvPr/>
        </p:nvSpPr>
        <p:spPr>
          <a:xfrm>
            <a:off x="3203848" y="5373216"/>
            <a:ext cx="2736304" cy="923330"/>
          </a:xfrm>
          <a:prstGeom prst="rect">
            <a:avLst/>
          </a:prstGeom>
          <a:noFill/>
        </p:spPr>
        <p:txBody>
          <a:bodyPr wrap="square" rtlCol="0">
            <a:spAutoFit/>
          </a:bodyPr>
          <a:lstStyle/>
          <a:p>
            <a:pPr algn="ctr"/>
            <a:r>
              <a:rPr lang="en-US" dirty="0" smtClean="0"/>
              <a:t>energy  resolution as a function of the deposited energy </a:t>
            </a:r>
            <a:endParaRPr lang="ru-RU" dirty="0"/>
          </a:p>
        </p:txBody>
      </p:sp>
      <p:sp>
        <p:nvSpPr>
          <p:cNvPr id="14" name="TextBox 13"/>
          <p:cNvSpPr txBox="1"/>
          <p:nvPr/>
        </p:nvSpPr>
        <p:spPr>
          <a:xfrm>
            <a:off x="6372200" y="5301208"/>
            <a:ext cx="2448272" cy="923330"/>
          </a:xfrm>
          <a:prstGeom prst="rect">
            <a:avLst/>
          </a:prstGeom>
          <a:noFill/>
        </p:spPr>
        <p:txBody>
          <a:bodyPr wrap="square" rtlCol="0">
            <a:spAutoFit/>
          </a:bodyPr>
          <a:lstStyle/>
          <a:p>
            <a:pPr algn="ctr"/>
            <a:r>
              <a:rPr lang="en-US" dirty="0" smtClean="0"/>
              <a:t>Time resolution as a function of the energy deposited in the matrix</a:t>
            </a:r>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35</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467544" y="980728"/>
            <a:ext cx="8064896" cy="369332"/>
          </a:xfrm>
          <a:prstGeom prst="rect">
            <a:avLst/>
          </a:prstGeom>
          <a:noFill/>
        </p:spPr>
        <p:txBody>
          <a:bodyPr wrap="square" rtlCol="0">
            <a:spAutoFit/>
          </a:bodyPr>
          <a:lstStyle/>
          <a:p>
            <a:r>
              <a:rPr lang="en-US" b="1" dirty="0" smtClean="0"/>
              <a:t>Test of </a:t>
            </a:r>
            <a:r>
              <a:rPr lang="en-US" b="1" dirty="0" err="1" smtClean="0"/>
              <a:t>CsI</a:t>
            </a:r>
            <a:r>
              <a:rPr lang="en-US" b="1" dirty="0" smtClean="0"/>
              <a:t> crystal matrix at Yerevan electron accelerator</a:t>
            </a:r>
            <a:endParaRPr lang="ru-RU" dirty="0"/>
          </a:p>
        </p:txBody>
      </p:sp>
      <p:sp>
        <p:nvSpPr>
          <p:cNvPr id="6" name="TextBox 5"/>
          <p:cNvSpPr txBox="1"/>
          <p:nvPr/>
        </p:nvSpPr>
        <p:spPr>
          <a:xfrm>
            <a:off x="0" y="1484784"/>
            <a:ext cx="9144000" cy="1600438"/>
          </a:xfrm>
          <a:prstGeom prst="rect">
            <a:avLst/>
          </a:prstGeom>
          <a:noFill/>
        </p:spPr>
        <p:txBody>
          <a:bodyPr wrap="square" rtlCol="0">
            <a:spAutoFit/>
          </a:bodyPr>
          <a:lstStyle/>
          <a:p>
            <a:pPr algn="just"/>
            <a:r>
              <a:rPr lang="en-US" sz="1600" dirty="0" smtClean="0"/>
              <a:t>DLNP and Erevan Physics Institute (</a:t>
            </a:r>
            <a:r>
              <a:rPr lang="en-US" sz="1600" dirty="0" err="1" smtClean="0"/>
              <a:t>A.Alikhanyan</a:t>
            </a:r>
            <a:r>
              <a:rPr lang="en-US" sz="1600" dirty="0" smtClean="0"/>
              <a:t> National Laboratory) groups established a cooperation in 2015 to carry out beam tests of the </a:t>
            </a:r>
            <a:r>
              <a:rPr lang="en-US" sz="1600" dirty="0" err="1" smtClean="0"/>
              <a:t>e.m</a:t>
            </a:r>
            <a:r>
              <a:rPr lang="en-US" sz="1600" dirty="0" smtClean="0"/>
              <a:t>. calorimeter prototype on the Erevan </a:t>
            </a:r>
            <a:r>
              <a:rPr lang="en-US" sz="1600" dirty="0" err="1" smtClean="0"/>
              <a:t>Linac</a:t>
            </a:r>
            <a:r>
              <a:rPr lang="en-US" sz="1600" dirty="0" smtClean="0"/>
              <a:t> LUE-75. Calorimeter beam test requires single electron events, i.e. it is required to suppress the beam intensity by 10-11 orders of magnitude. Accelerator staff successfully got a steady LUE-75 operation mode with extremely low beam intensity (10-20 electrons/s) .  Several Runs DLNP physics performed at LUE-75 with </a:t>
            </a:r>
            <a:r>
              <a:rPr lang="en-US" sz="1600" dirty="0" err="1" smtClean="0"/>
              <a:t>CsI</a:t>
            </a:r>
            <a:r>
              <a:rPr lang="en-US" sz="1600" dirty="0" smtClean="0"/>
              <a:t> crystal matrix.</a:t>
            </a:r>
            <a:endParaRPr lang="ru-RU" sz="1600" dirty="0" smtClean="0"/>
          </a:p>
          <a:p>
            <a:endParaRPr lang="ru-RU" dirty="0"/>
          </a:p>
        </p:txBody>
      </p:sp>
      <p:pic>
        <p:nvPicPr>
          <p:cNvPr id="7" name="Рисунок 6"/>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o="urn:schemas-microsoft-com:office:office" xmlns:v="urn:schemas-microsoft-com:vml" xmlns:w10="urn:schemas-microsoft-com:office:word" xmlns:w="http://schemas.openxmlformats.org/wordprocessingml/2006/main" xmlns="" xmlns:a14="http://schemas.microsoft.com/office/drawing/2010/main" xmlns:pic="http://schemas.openxmlformats.org/drawingml/2006/picture" xmlns:lc="http://schemas.openxmlformats.org/drawingml/2006/lockedCanvas" val="0"/>
              </a:ext>
            </a:extLst>
          </a:blip>
          <a:stretch>
            <a:fillRect/>
          </a:stretch>
        </p:blipFill>
        <p:spPr>
          <a:xfrm>
            <a:off x="179512" y="2924944"/>
            <a:ext cx="2880320" cy="1872208"/>
          </a:xfrm>
          <a:prstGeom prst="rect">
            <a:avLst/>
          </a:prstGeom>
        </p:spPr>
      </p:pic>
      <p:pic>
        <p:nvPicPr>
          <p:cNvPr id="8" name="Рисунок 7"/>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o="urn:schemas-microsoft-com:office:office" xmlns:v="urn:schemas-microsoft-com:vml" xmlns:w10="urn:schemas-microsoft-com:office:word" xmlns:w="http://schemas.openxmlformats.org/wordprocessingml/2006/main" xmlns="" xmlns:a14="http://schemas.microsoft.com/office/drawing/2010/main" xmlns:pic="http://schemas.openxmlformats.org/drawingml/2006/picture" xmlns:lc="http://schemas.openxmlformats.org/drawingml/2006/lockedCanvas" val="0"/>
              </a:ext>
            </a:extLst>
          </a:blip>
          <a:stretch>
            <a:fillRect/>
          </a:stretch>
        </p:blipFill>
        <p:spPr>
          <a:xfrm>
            <a:off x="3203848" y="2924944"/>
            <a:ext cx="2808312" cy="1872208"/>
          </a:xfrm>
          <a:prstGeom prst="rect">
            <a:avLst/>
          </a:prstGeom>
        </p:spPr>
      </p:pic>
      <p:pic>
        <p:nvPicPr>
          <p:cNvPr id="9" name="Рисунок 8"/>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o="urn:schemas-microsoft-com:office:office" xmlns:v="urn:schemas-microsoft-com:vml" xmlns:w10="urn:schemas-microsoft-com:office:word" xmlns:w="http://schemas.openxmlformats.org/wordprocessingml/2006/main" xmlns="" xmlns:a14="http://schemas.microsoft.com/office/drawing/2010/main" xmlns:pic="http://schemas.openxmlformats.org/drawingml/2006/picture" xmlns:lc="http://schemas.openxmlformats.org/drawingml/2006/lockedCanvas" val="0"/>
              </a:ext>
            </a:extLst>
          </a:blip>
          <a:stretch>
            <a:fillRect/>
          </a:stretch>
        </p:blipFill>
        <p:spPr>
          <a:xfrm>
            <a:off x="5796136" y="2924944"/>
            <a:ext cx="3203444" cy="1872208"/>
          </a:xfrm>
          <a:prstGeom prst="rect">
            <a:avLst/>
          </a:prstGeom>
        </p:spPr>
      </p:pic>
      <p:sp>
        <p:nvSpPr>
          <p:cNvPr id="10" name="TextBox 9"/>
          <p:cNvSpPr txBox="1"/>
          <p:nvPr/>
        </p:nvSpPr>
        <p:spPr>
          <a:xfrm>
            <a:off x="395536" y="5157192"/>
            <a:ext cx="2520280" cy="1477328"/>
          </a:xfrm>
          <a:prstGeom prst="rect">
            <a:avLst/>
          </a:prstGeom>
          <a:noFill/>
        </p:spPr>
        <p:txBody>
          <a:bodyPr wrap="square" rtlCol="0">
            <a:spAutoFit/>
          </a:bodyPr>
          <a:lstStyle/>
          <a:p>
            <a:pPr algn="ctr"/>
            <a:r>
              <a:rPr lang="en-US" dirty="0" smtClean="0"/>
              <a:t>Tested 3x3 matrix of pure </a:t>
            </a:r>
            <a:r>
              <a:rPr lang="en-US" dirty="0" err="1" smtClean="0"/>
              <a:t>CsI</a:t>
            </a:r>
            <a:r>
              <a:rPr lang="en-US" dirty="0" smtClean="0"/>
              <a:t> crystals 30x30x200 mm</a:t>
            </a:r>
            <a:r>
              <a:rPr lang="en-US" baseline="30000" dirty="0" smtClean="0"/>
              <a:t>3</a:t>
            </a:r>
            <a:r>
              <a:rPr lang="en-US" dirty="0" smtClean="0"/>
              <a:t>  each with PMT readout </a:t>
            </a:r>
            <a:endParaRPr lang="ru-RU" dirty="0" smtClean="0"/>
          </a:p>
          <a:p>
            <a:endParaRPr lang="ru-RU" dirty="0"/>
          </a:p>
        </p:txBody>
      </p:sp>
      <p:sp>
        <p:nvSpPr>
          <p:cNvPr id="11" name="TextBox 10"/>
          <p:cNvSpPr txBox="1"/>
          <p:nvPr/>
        </p:nvSpPr>
        <p:spPr>
          <a:xfrm>
            <a:off x="3203848" y="5229200"/>
            <a:ext cx="2664296" cy="923330"/>
          </a:xfrm>
          <a:prstGeom prst="rect">
            <a:avLst/>
          </a:prstGeom>
          <a:noFill/>
        </p:spPr>
        <p:txBody>
          <a:bodyPr wrap="square" rtlCol="0">
            <a:spAutoFit/>
          </a:bodyPr>
          <a:lstStyle/>
          <a:p>
            <a:pPr algn="ctr"/>
            <a:r>
              <a:rPr lang="en-US" dirty="0" smtClean="0"/>
              <a:t>Matrix demonstrates good linearity of energy response</a:t>
            </a:r>
            <a:endParaRPr lang="ru-RU" dirty="0"/>
          </a:p>
        </p:txBody>
      </p:sp>
      <p:sp>
        <p:nvSpPr>
          <p:cNvPr id="15" name="TextBox 14"/>
          <p:cNvSpPr txBox="1"/>
          <p:nvPr/>
        </p:nvSpPr>
        <p:spPr>
          <a:xfrm>
            <a:off x="6516216" y="5373216"/>
            <a:ext cx="2232248" cy="369332"/>
          </a:xfrm>
          <a:prstGeom prst="rect">
            <a:avLst/>
          </a:prstGeom>
          <a:noFill/>
        </p:spPr>
        <p:txBody>
          <a:bodyPr wrap="square" rtlCol="0">
            <a:spAutoFit/>
          </a:bodyPr>
          <a:lstStyle/>
          <a:p>
            <a:endParaRPr lang="ru-RU" dirty="0"/>
          </a:p>
        </p:txBody>
      </p:sp>
      <p:sp>
        <p:nvSpPr>
          <p:cNvPr id="17" name="TextBox 16"/>
          <p:cNvSpPr txBox="1"/>
          <p:nvPr/>
        </p:nvSpPr>
        <p:spPr>
          <a:xfrm>
            <a:off x="6444208" y="5301208"/>
            <a:ext cx="2232248" cy="1200329"/>
          </a:xfrm>
          <a:prstGeom prst="rect">
            <a:avLst/>
          </a:prstGeom>
          <a:noFill/>
        </p:spPr>
        <p:txBody>
          <a:bodyPr wrap="square" rtlCol="0">
            <a:spAutoFit/>
          </a:bodyPr>
          <a:lstStyle/>
          <a:p>
            <a:pPr algn="ctr"/>
            <a:r>
              <a:rPr lang="en-US" dirty="0" smtClean="0"/>
              <a:t>Energy resolution is about </a:t>
            </a:r>
            <a:r>
              <a:rPr lang="el-GR" dirty="0" smtClean="0"/>
              <a:t>σ</a:t>
            </a:r>
            <a:r>
              <a:rPr lang="en-US" baseline="-25000" dirty="0" smtClean="0"/>
              <a:t>E</a:t>
            </a:r>
            <a:r>
              <a:rPr lang="en-US" dirty="0" smtClean="0"/>
              <a:t>/E ≈ 6.4%  at 35 </a:t>
            </a:r>
            <a:r>
              <a:rPr lang="en-US" dirty="0" err="1" smtClean="0"/>
              <a:t>MeV</a:t>
            </a:r>
            <a:endParaRPr lang="ru-RU" dirty="0" smtClean="0"/>
          </a:p>
          <a:p>
            <a:endParaRPr lang="ru-R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36</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899592" y="908720"/>
            <a:ext cx="6624736" cy="400110"/>
          </a:xfrm>
          <a:prstGeom prst="rect">
            <a:avLst/>
          </a:prstGeom>
          <a:noFill/>
        </p:spPr>
        <p:txBody>
          <a:bodyPr wrap="square" rtlCol="0">
            <a:spAutoFit/>
          </a:bodyPr>
          <a:lstStyle/>
          <a:p>
            <a:r>
              <a:rPr lang="en-US" sz="2000" b="1" dirty="0" smtClean="0"/>
              <a:t>Test of </a:t>
            </a:r>
            <a:r>
              <a:rPr lang="en-US" sz="2000" b="1" dirty="0" err="1" smtClean="0"/>
              <a:t>CsI</a:t>
            </a:r>
            <a:r>
              <a:rPr lang="en-US" sz="2000" b="1" dirty="0" smtClean="0"/>
              <a:t> crystal matrix at </a:t>
            </a:r>
            <a:r>
              <a:rPr lang="en-US" sz="2000" b="1" dirty="0" err="1" smtClean="0"/>
              <a:t>Frascati</a:t>
            </a:r>
            <a:r>
              <a:rPr lang="en-US" sz="2000" b="1" dirty="0" smtClean="0"/>
              <a:t>  electron accelerator</a:t>
            </a:r>
            <a:endParaRPr lang="ru-RU" sz="2000" dirty="0"/>
          </a:p>
        </p:txBody>
      </p:sp>
      <p:sp>
        <p:nvSpPr>
          <p:cNvPr id="6" name="TextBox 5"/>
          <p:cNvSpPr txBox="1"/>
          <p:nvPr/>
        </p:nvSpPr>
        <p:spPr>
          <a:xfrm>
            <a:off x="539552" y="1556792"/>
            <a:ext cx="7776864" cy="2092881"/>
          </a:xfrm>
          <a:prstGeom prst="rect">
            <a:avLst/>
          </a:prstGeom>
          <a:noFill/>
        </p:spPr>
        <p:txBody>
          <a:bodyPr wrap="square" rtlCol="0">
            <a:spAutoFit/>
          </a:bodyPr>
          <a:lstStyle/>
          <a:p>
            <a:pPr algn="just"/>
            <a:r>
              <a:rPr lang="en-US" sz="1600" dirty="0" smtClean="0"/>
              <a:t>JINR colleagues participated in the beam test of </a:t>
            </a:r>
            <a:r>
              <a:rPr lang="en-US" sz="1600" dirty="0" err="1" smtClean="0"/>
              <a:t>CsI</a:t>
            </a:r>
            <a:r>
              <a:rPr lang="en-US" sz="1600" dirty="0" smtClean="0"/>
              <a:t> matrix which was done during April 2015 at the Beam Test Facility in </a:t>
            </a:r>
            <a:r>
              <a:rPr lang="en-US" sz="1600" dirty="0" err="1" smtClean="0"/>
              <a:t>Frascati</a:t>
            </a:r>
            <a:r>
              <a:rPr lang="en-US" sz="1600" dirty="0" smtClean="0"/>
              <a:t> (Italy) . Time and energy measurements have been performed using a low energy electron beam, in the energy range [70,120] </a:t>
            </a:r>
            <a:r>
              <a:rPr lang="en-US" sz="1600" dirty="0" err="1" smtClean="0"/>
              <a:t>MeV</a:t>
            </a:r>
            <a:r>
              <a:rPr lang="en-US" sz="1600" dirty="0" smtClean="0"/>
              <a:t>.</a:t>
            </a:r>
            <a:endParaRPr lang="ru-RU" sz="1600" dirty="0" smtClean="0"/>
          </a:p>
          <a:p>
            <a:pPr algn="just"/>
            <a:r>
              <a:rPr lang="en-US" sz="1600" dirty="0" smtClean="0"/>
              <a:t>	The calorimeter prototype consisted of nine 3 x 3 x 20 cm</a:t>
            </a:r>
            <a:r>
              <a:rPr lang="en-US" sz="1600" baseline="30000" dirty="0" smtClean="0"/>
              <a:t>3</a:t>
            </a:r>
            <a:r>
              <a:rPr lang="en-US" sz="1600" dirty="0" smtClean="0"/>
              <a:t> </a:t>
            </a:r>
            <a:r>
              <a:rPr lang="en-US" sz="1600" dirty="0" err="1" smtClean="0"/>
              <a:t>undoped</a:t>
            </a:r>
            <a:r>
              <a:rPr lang="en-US" sz="1600" dirty="0" smtClean="0"/>
              <a:t> </a:t>
            </a:r>
            <a:r>
              <a:rPr lang="en-US" sz="1600" dirty="0" err="1" smtClean="0"/>
              <a:t>CsI</a:t>
            </a:r>
            <a:r>
              <a:rPr lang="en-US" sz="1600" dirty="0" smtClean="0"/>
              <a:t> crystals wrapped into 150 </a:t>
            </a:r>
            <a:r>
              <a:rPr lang="en-US" sz="1600" dirty="0" err="1" smtClean="0"/>
              <a:t>μm</a:t>
            </a:r>
            <a:r>
              <a:rPr lang="en-US" sz="1600" dirty="0" smtClean="0"/>
              <a:t> of </a:t>
            </a:r>
            <a:r>
              <a:rPr lang="en-US" sz="1600" dirty="0" err="1" smtClean="0"/>
              <a:t>Tyvek</a:t>
            </a:r>
            <a:r>
              <a:rPr lang="en-US" sz="1600" baseline="30000" dirty="0" smtClean="0"/>
              <a:t>®</a:t>
            </a:r>
            <a:r>
              <a:rPr lang="en-US" sz="1600" dirty="0" smtClean="0"/>
              <a:t>, and arranged into a 3x3 matrix. Out of the nine crystals, two were produced by </a:t>
            </a:r>
            <a:r>
              <a:rPr lang="en-US" sz="1600" dirty="0" err="1" smtClean="0"/>
              <a:t>Filar</a:t>
            </a:r>
            <a:r>
              <a:rPr lang="en-US" sz="1600" dirty="0" smtClean="0"/>
              <a:t> </a:t>
            </a:r>
            <a:r>
              <a:rPr lang="en-US" sz="1600" dirty="0" err="1" smtClean="0"/>
              <a:t>OptoMaterials</a:t>
            </a:r>
            <a:r>
              <a:rPr lang="en-US" sz="1600" dirty="0" smtClean="0"/>
              <a:t>, while the remaining 7 came from ISMA (Kharkov).</a:t>
            </a:r>
            <a:endParaRPr lang="ru-RU" sz="1600" dirty="0" smtClean="0"/>
          </a:p>
          <a:p>
            <a:endParaRPr lang="ru-RU" dirty="0"/>
          </a:p>
        </p:txBody>
      </p:sp>
      <p:pic>
        <p:nvPicPr>
          <p:cNvPr id="7" name="Рисунок 6"/>
          <p:cNvPicPr/>
          <p:nvPr/>
        </p:nvPicPr>
        <p:blipFill>
          <a:blip r:embed="rId2" cstate="print"/>
          <a:srcRect/>
          <a:stretch>
            <a:fillRect/>
          </a:stretch>
        </p:blipFill>
        <p:spPr bwMode="auto">
          <a:xfrm>
            <a:off x="467544" y="3573016"/>
            <a:ext cx="3744416" cy="2592288"/>
          </a:xfrm>
          <a:prstGeom prst="rect">
            <a:avLst/>
          </a:prstGeom>
          <a:noFill/>
          <a:ln w="9525">
            <a:noFill/>
            <a:miter lim="800000"/>
            <a:headEnd/>
            <a:tailEnd/>
          </a:ln>
        </p:spPr>
      </p:pic>
      <p:sp>
        <p:nvSpPr>
          <p:cNvPr id="8" name="TextBox 7"/>
          <p:cNvSpPr txBox="1"/>
          <p:nvPr/>
        </p:nvSpPr>
        <p:spPr>
          <a:xfrm>
            <a:off x="4572000" y="3717032"/>
            <a:ext cx="4176464" cy="1200329"/>
          </a:xfrm>
          <a:prstGeom prst="rect">
            <a:avLst/>
          </a:prstGeom>
          <a:noFill/>
        </p:spPr>
        <p:txBody>
          <a:bodyPr wrap="square" rtlCol="0">
            <a:spAutoFit/>
          </a:bodyPr>
          <a:lstStyle/>
          <a:p>
            <a:r>
              <a:rPr lang="en-US" dirty="0" smtClean="0"/>
              <a:t>Figure : Energy resolution obtained from the data (black) compared with the Monte Carlo (red).</a:t>
            </a:r>
            <a:endParaRPr lang="ru-RU" dirty="0" smtClean="0"/>
          </a:p>
          <a:p>
            <a:endParaRPr lang="ru-RU" dirty="0"/>
          </a:p>
        </p:txBody>
      </p:sp>
      <p:sp>
        <p:nvSpPr>
          <p:cNvPr id="9" name="TextBox 8"/>
          <p:cNvSpPr txBox="1"/>
          <p:nvPr/>
        </p:nvSpPr>
        <p:spPr>
          <a:xfrm>
            <a:off x="4644008" y="4941168"/>
            <a:ext cx="3744416" cy="923330"/>
          </a:xfrm>
          <a:prstGeom prst="rect">
            <a:avLst/>
          </a:prstGeom>
          <a:noFill/>
        </p:spPr>
        <p:txBody>
          <a:bodyPr wrap="square" rtlCol="0">
            <a:spAutoFit/>
          </a:bodyPr>
          <a:lstStyle/>
          <a:p>
            <a:r>
              <a:rPr lang="en-US" dirty="0" smtClean="0"/>
              <a:t>The time resolution for 100 </a:t>
            </a:r>
            <a:r>
              <a:rPr lang="en-US" dirty="0" err="1" smtClean="0"/>
              <a:t>MeV</a:t>
            </a:r>
            <a:r>
              <a:rPr lang="en-US" dirty="0" smtClean="0"/>
              <a:t> electrons is </a:t>
            </a:r>
            <a:r>
              <a:rPr lang="en-US" dirty="0" err="1" smtClean="0"/>
              <a:t>ϭt</a:t>
            </a:r>
            <a:r>
              <a:rPr lang="en-US" dirty="0" smtClean="0"/>
              <a:t> ~ 200 ps.</a:t>
            </a:r>
            <a:endParaRPr lang="ru-RU" dirty="0" smtClean="0"/>
          </a:p>
          <a:p>
            <a:endParaRPr lang="ru-R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37</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1115616" y="836712"/>
            <a:ext cx="6912768" cy="400110"/>
          </a:xfrm>
          <a:prstGeom prst="rect">
            <a:avLst/>
          </a:prstGeom>
          <a:noFill/>
        </p:spPr>
        <p:txBody>
          <a:bodyPr wrap="square" rtlCol="0">
            <a:spAutoFit/>
          </a:bodyPr>
          <a:lstStyle/>
          <a:p>
            <a:r>
              <a:rPr lang="en-US" sz="2000" b="1" dirty="0" smtClean="0"/>
              <a:t>JINR electron linear accelerator</a:t>
            </a:r>
            <a:endParaRPr lang="ru-RU" sz="2000" dirty="0"/>
          </a:p>
        </p:txBody>
      </p:sp>
      <p:sp>
        <p:nvSpPr>
          <p:cNvPr id="6" name="TextBox 5"/>
          <p:cNvSpPr txBox="1"/>
          <p:nvPr/>
        </p:nvSpPr>
        <p:spPr>
          <a:xfrm>
            <a:off x="0" y="1268760"/>
            <a:ext cx="8784976" cy="1200329"/>
          </a:xfrm>
          <a:prstGeom prst="rect">
            <a:avLst/>
          </a:prstGeom>
          <a:noFill/>
        </p:spPr>
        <p:txBody>
          <a:bodyPr wrap="square" rtlCol="0">
            <a:spAutoFit/>
          </a:bodyPr>
          <a:lstStyle/>
          <a:p>
            <a:pPr algn="just"/>
            <a:r>
              <a:rPr lang="en-US" dirty="0" smtClean="0"/>
              <a:t>DLNP in cooperation University Centre are interested in the soonest start of the linear electron accelerator (LINAC-800) in the building No. 118 sites LNP and its further use. In this regard, aiming to create an experimental base for carrying out scientific-methodical works using a beam of electrons in the energy range 5-240 </a:t>
            </a:r>
            <a:r>
              <a:rPr lang="en-US" dirty="0" err="1" smtClean="0"/>
              <a:t>MeV</a:t>
            </a:r>
            <a:r>
              <a:rPr lang="en-US" dirty="0" smtClean="0"/>
              <a:t> accelerator stand.</a:t>
            </a:r>
            <a:endParaRPr lang="ru-RU" dirty="0" smtClean="0"/>
          </a:p>
        </p:txBody>
      </p:sp>
      <p:sp>
        <p:nvSpPr>
          <p:cNvPr id="7" name="TextBox 6"/>
          <p:cNvSpPr txBox="1"/>
          <p:nvPr/>
        </p:nvSpPr>
        <p:spPr>
          <a:xfrm>
            <a:off x="0" y="5733256"/>
            <a:ext cx="9144000" cy="923330"/>
          </a:xfrm>
          <a:prstGeom prst="rect">
            <a:avLst/>
          </a:prstGeom>
          <a:noFill/>
        </p:spPr>
        <p:txBody>
          <a:bodyPr wrap="square" rtlCol="0">
            <a:spAutoFit/>
          </a:bodyPr>
          <a:lstStyle/>
          <a:p>
            <a:pPr algn="just"/>
            <a:r>
              <a:rPr lang="en-US" dirty="0" smtClean="0"/>
              <a:t>We investigating the possibility to obtain of a low-intensity (1…3 electron) beam of elections at the linear accelerator LINAC-800. Low-intensity beam of electrons with 1…3 electrons on each spill will allow us to study the characteristics of </a:t>
            </a:r>
            <a:r>
              <a:rPr lang="en-US" dirty="0" err="1" smtClean="0"/>
              <a:t>CsI</a:t>
            </a:r>
            <a:r>
              <a:rPr lang="en-US" dirty="0" smtClean="0"/>
              <a:t>  and other type crystals. </a:t>
            </a:r>
            <a:endParaRPr lang="ru-RU" dirty="0"/>
          </a:p>
        </p:txBody>
      </p:sp>
      <p:pic>
        <p:nvPicPr>
          <p:cNvPr id="8" name="Рисунок 7" descr="Picture 111.jpg"/>
          <p:cNvPicPr/>
          <p:nvPr/>
        </p:nvPicPr>
        <p:blipFill>
          <a:blip r:embed="rId2" cstate="print"/>
          <a:stretch>
            <a:fillRect/>
          </a:stretch>
        </p:blipFill>
        <p:spPr>
          <a:xfrm>
            <a:off x="467544" y="2492896"/>
            <a:ext cx="4320480" cy="3024336"/>
          </a:xfrm>
          <a:prstGeom prst="rect">
            <a:avLst/>
          </a:prstGeom>
        </p:spPr>
      </p:pic>
      <p:pic>
        <p:nvPicPr>
          <p:cNvPr id="9" name="Рисунок 8" descr="20160318_143136"/>
          <p:cNvPicPr/>
          <p:nvPr/>
        </p:nvPicPr>
        <p:blipFill>
          <a:blip r:embed="rId3" cstate="print"/>
          <a:srcRect/>
          <a:stretch>
            <a:fillRect/>
          </a:stretch>
        </p:blipFill>
        <p:spPr bwMode="auto">
          <a:xfrm>
            <a:off x="5580112" y="2492896"/>
            <a:ext cx="2520280"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38</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827584" y="908720"/>
            <a:ext cx="6120680" cy="400110"/>
          </a:xfrm>
          <a:prstGeom prst="rect">
            <a:avLst/>
          </a:prstGeom>
          <a:noFill/>
        </p:spPr>
        <p:txBody>
          <a:bodyPr wrap="square" rtlCol="0">
            <a:spAutoFit/>
          </a:bodyPr>
          <a:lstStyle/>
          <a:p>
            <a:r>
              <a:rPr lang="en-US" sz="2000" b="1" dirty="0" smtClean="0"/>
              <a:t>Radioactive Sources test</a:t>
            </a:r>
            <a:endParaRPr lang="ru-RU" sz="2000" dirty="0"/>
          </a:p>
        </p:txBody>
      </p:sp>
      <p:sp>
        <p:nvSpPr>
          <p:cNvPr id="6" name="TextBox 5"/>
          <p:cNvSpPr txBox="1"/>
          <p:nvPr/>
        </p:nvSpPr>
        <p:spPr>
          <a:xfrm>
            <a:off x="467544" y="1412776"/>
            <a:ext cx="8352928" cy="1477328"/>
          </a:xfrm>
          <a:prstGeom prst="rect">
            <a:avLst/>
          </a:prstGeom>
          <a:noFill/>
        </p:spPr>
        <p:txBody>
          <a:bodyPr wrap="square" rtlCol="0">
            <a:spAutoFit/>
          </a:bodyPr>
          <a:lstStyle/>
          <a:p>
            <a:pPr algn="just"/>
            <a:r>
              <a:rPr lang="en-US" dirty="0" smtClean="0"/>
              <a:t>A study of scintillation properties of </a:t>
            </a:r>
            <a:r>
              <a:rPr lang="en-US" dirty="0" err="1" smtClean="0"/>
              <a:t>undoped</a:t>
            </a:r>
            <a:r>
              <a:rPr lang="en-US" dirty="0" smtClean="0"/>
              <a:t> </a:t>
            </a:r>
            <a:r>
              <a:rPr lang="en-US" dirty="0" err="1" smtClean="0"/>
              <a:t>CsI</a:t>
            </a:r>
            <a:r>
              <a:rPr lang="en-US" dirty="0" smtClean="0"/>
              <a:t> crystals.  </a:t>
            </a:r>
            <a:r>
              <a:rPr lang="en-US" dirty="0" err="1" smtClean="0"/>
              <a:t>Undoped</a:t>
            </a:r>
            <a:r>
              <a:rPr lang="en-US" dirty="0" smtClean="0"/>
              <a:t> </a:t>
            </a:r>
            <a:r>
              <a:rPr lang="en-US" dirty="0" err="1" smtClean="0"/>
              <a:t>CsI</a:t>
            </a:r>
            <a:r>
              <a:rPr lang="en-US" dirty="0" smtClean="0"/>
              <a:t> sample 30x30x200 mm</a:t>
            </a:r>
            <a:r>
              <a:rPr lang="en-US" baseline="30000" dirty="0" smtClean="0"/>
              <a:t>3</a:t>
            </a:r>
            <a:r>
              <a:rPr lang="en-US" dirty="0" smtClean="0"/>
              <a:t> from Institute for Scintillation Materials</a:t>
            </a:r>
            <a:r>
              <a:rPr lang="en-US" b="1" dirty="0" smtClean="0"/>
              <a:t> (</a:t>
            </a:r>
            <a:r>
              <a:rPr lang="en-US" dirty="0" smtClean="0"/>
              <a:t> </a:t>
            </a:r>
            <a:r>
              <a:rPr lang="en-US" dirty="0" err="1" smtClean="0"/>
              <a:t>Kharkiv</a:t>
            </a:r>
            <a:r>
              <a:rPr lang="en-US" dirty="0" smtClean="0"/>
              <a:t>, Ukraine) was tested at DLNP lab. Tested </a:t>
            </a:r>
            <a:r>
              <a:rPr lang="en-US" dirty="0" err="1" smtClean="0"/>
              <a:t>undoped</a:t>
            </a:r>
            <a:r>
              <a:rPr lang="en-US" dirty="0" smtClean="0"/>
              <a:t> </a:t>
            </a:r>
            <a:r>
              <a:rPr lang="en-US" dirty="0" err="1" smtClean="0"/>
              <a:t>CsI</a:t>
            </a:r>
            <a:r>
              <a:rPr lang="en-US" dirty="0" smtClean="0"/>
              <a:t> crystal shows a good light yield  ~100 p. e./</a:t>
            </a:r>
            <a:r>
              <a:rPr lang="en-US" dirty="0" err="1" smtClean="0"/>
              <a:t>MeV</a:t>
            </a:r>
            <a:r>
              <a:rPr lang="en-US" dirty="0" smtClean="0"/>
              <a:t> (gate 200ns). Longitudinal response uniformity not worse 7% at 100-200 ns gates.</a:t>
            </a:r>
            <a:r>
              <a:rPr lang="en-US" b="1" dirty="0" smtClean="0"/>
              <a:t> </a:t>
            </a:r>
            <a:r>
              <a:rPr lang="en-US" dirty="0" smtClean="0"/>
              <a:t> Measured ratio of fast/total scintillation components is 0.83. </a:t>
            </a:r>
            <a:endParaRPr lang="ru-RU" dirty="0"/>
          </a:p>
        </p:txBody>
      </p:sp>
      <p:pic>
        <p:nvPicPr>
          <p:cNvPr id="7" name="Рисунок 6" descr="LRU.png"/>
          <p:cNvPicPr/>
          <p:nvPr/>
        </p:nvPicPr>
        <p:blipFill>
          <a:blip r:embed="rId2" cstate="print"/>
          <a:srcRect l="3526" r="8462"/>
          <a:stretch>
            <a:fillRect/>
          </a:stretch>
        </p:blipFill>
        <p:spPr>
          <a:xfrm>
            <a:off x="1187624" y="2924944"/>
            <a:ext cx="4104456" cy="3456384"/>
          </a:xfrm>
          <a:prstGeom prst="rect">
            <a:avLst/>
          </a:prstGeom>
        </p:spPr>
      </p:pic>
      <p:sp>
        <p:nvSpPr>
          <p:cNvPr id="8" name="TextBox 7"/>
          <p:cNvSpPr txBox="1"/>
          <p:nvPr/>
        </p:nvSpPr>
        <p:spPr>
          <a:xfrm>
            <a:off x="5652120" y="4077072"/>
            <a:ext cx="2592288" cy="1200329"/>
          </a:xfrm>
          <a:prstGeom prst="rect">
            <a:avLst/>
          </a:prstGeom>
          <a:noFill/>
        </p:spPr>
        <p:txBody>
          <a:bodyPr wrap="square" rtlCol="0">
            <a:spAutoFit/>
          </a:bodyPr>
          <a:lstStyle/>
          <a:p>
            <a:r>
              <a:rPr lang="en-US" dirty="0" smtClean="0"/>
              <a:t>Longitudinal response uniformity and  ratio fast to total scintillation component</a:t>
            </a:r>
            <a:endParaRPr lang="ru-RU"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39</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683568" y="908720"/>
            <a:ext cx="7776864" cy="400110"/>
          </a:xfrm>
          <a:prstGeom prst="rect">
            <a:avLst/>
          </a:prstGeom>
          <a:noFill/>
        </p:spPr>
        <p:txBody>
          <a:bodyPr wrap="square" rtlCol="0">
            <a:spAutoFit/>
          </a:bodyPr>
          <a:lstStyle/>
          <a:p>
            <a:r>
              <a:rPr lang="en-US" sz="2000" b="1" dirty="0" err="1" smtClean="0"/>
              <a:t>RnD</a:t>
            </a:r>
            <a:r>
              <a:rPr lang="en-US" sz="2000" b="1" dirty="0" smtClean="0"/>
              <a:t> with BaF2 crystals and solar blind </a:t>
            </a:r>
            <a:r>
              <a:rPr lang="en-US" sz="2000" b="1" dirty="0" err="1" smtClean="0"/>
              <a:t>photodetectors</a:t>
            </a:r>
            <a:r>
              <a:rPr lang="en-US" sz="2000" b="1" dirty="0" smtClean="0"/>
              <a:t>.</a:t>
            </a:r>
            <a:endParaRPr lang="ru-RU" sz="2000" dirty="0"/>
          </a:p>
        </p:txBody>
      </p:sp>
      <p:sp>
        <p:nvSpPr>
          <p:cNvPr id="6" name="TextBox 5"/>
          <p:cNvSpPr txBox="1"/>
          <p:nvPr/>
        </p:nvSpPr>
        <p:spPr>
          <a:xfrm>
            <a:off x="0" y="1412776"/>
            <a:ext cx="9036496" cy="1477328"/>
          </a:xfrm>
          <a:prstGeom prst="rect">
            <a:avLst/>
          </a:prstGeom>
          <a:noFill/>
        </p:spPr>
        <p:txBody>
          <a:bodyPr wrap="square" rtlCol="0">
            <a:spAutoFit/>
          </a:bodyPr>
          <a:lstStyle/>
          <a:p>
            <a:r>
              <a:rPr lang="en-US" dirty="0" smtClean="0"/>
              <a:t>In the second stage of the Mu2e with two order high luminosity suppose to reassemble calorimeter on BaF2 crystals which have </a:t>
            </a:r>
            <a:r>
              <a:rPr lang="en-US" dirty="0" err="1" smtClean="0"/>
              <a:t>propriate</a:t>
            </a:r>
            <a:r>
              <a:rPr lang="en-US" dirty="0" smtClean="0"/>
              <a:t> radiation hardness. We ordered and </a:t>
            </a:r>
            <a:r>
              <a:rPr lang="en-US" dirty="0" err="1" smtClean="0"/>
              <a:t>obtaind</a:t>
            </a:r>
            <a:r>
              <a:rPr lang="en-US" dirty="0" smtClean="0"/>
              <a:t> 2 BaF2 crystals from </a:t>
            </a:r>
            <a:r>
              <a:rPr lang="en-US" dirty="0" err="1" smtClean="0"/>
              <a:t>Incrom</a:t>
            </a:r>
            <a:r>
              <a:rPr lang="en-US" dirty="0" smtClean="0"/>
              <a:t> ( Saint-</a:t>
            </a:r>
            <a:r>
              <a:rPr lang="en-US" dirty="0" err="1" smtClean="0"/>
              <a:t>Pitersburg</a:t>
            </a:r>
            <a:r>
              <a:rPr lang="en-US" dirty="0" smtClean="0"/>
              <a:t>). They were tested at </a:t>
            </a:r>
            <a:r>
              <a:rPr lang="en-US" dirty="0" err="1" smtClean="0"/>
              <a:t>Dubna</a:t>
            </a:r>
            <a:r>
              <a:rPr lang="en-US" dirty="0" smtClean="0"/>
              <a:t> and </a:t>
            </a:r>
            <a:r>
              <a:rPr lang="en-US" dirty="0" err="1" smtClean="0"/>
              <a:t>Frasctai</a:t>
            </a:r>
            <a:r>
              <a:rPr lang="en-US" dirty="0" smtClean="0"/>
              <a:t> and showed acceptable quality.</a:t>
            </a:r>
            <a:endParaRPr lang="ru-RU" dirty="0" smtClean="0"/>
          </a:p>
          <a:p>
            <a:endParaRPr lang="ru-RU" dirty="0"/>
          </a:p>
        </p:txBody>
      </p:sp>
      <p:pic>
        <p:nvPicPr>
          <p:cNvPr id="7" name="Рисунок 6"/>
          <p:cNvPicPr/>
          <p:nvPr/>
        </p:nvPicPr>
        <p:blipFill>
          <a:blip r:embed="rId2" cstate="print"/>
          <a:stretch>
            <a:fillRect/>
          </a:stretch>
        </p:blipFill>
        <p:spPr>
          <a:xfrm>
            <a:off x="323528" y="2636912"/>
            <a:ext cx="4320480" cy="1944216"/>
          </a:xfrm>
          <a:prstGeom prst="rect">
            <a:avLst/>
          </a:prstGeom>
        </p:spPr>
      </p:pic>
      <p:pic>
        <p:nvPicPr>
          <p:cNvPr id="8" name="Рисунок 7"/>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076056" y="2564904"/>
            <a:ext cx="3024336" cy="1872208"/>
          </a:xfrm>
          <a:prstGeom prst="rect">
            <a:avLst/>
          </a:prstGeom>
          <a:noFill/>
          <a:ln>
            <a:noFill/>
          </a:ln>
        </p:spPr>
      </p:pic>
      <p:sp>
        <p:nvSpPr>
          <p:cNvPr id="9" name="TextBox 8"/>
          <p:cNvSpPr txBox="1"/>
          <p:nvPr/>
        </p:nvSpPr>
        <p:spPr>
          <a:xfrm>
            <a:off x="0" y="4509120"/>
            <a:ext cx="9144000" cy="2308324"/>
          </a:xfrm>
          <a:prstGeom prst="rect">
            <a:avLst/>
          </a:prstGeom>
          <a:noFill/>
        </p:spPr>
        <p:txBody>
          <a:bodyPr wrap="square" rtlCol="0">
            <a:spAutoFit/>
          </a:bodyPr>
          <a:lstStyle/>
          <a:p>
            <a:pPr algn="just"/>
            <a:r>
              <a:rPr lang="en-US" dirty="0" smtClean="0"/>
              <a:t>There are no commercially available UV </a:t>
            </a:r>
            <a:r>
              <a:rPr lang="en-US" dirty="0" err="1" smtClean="0"/>
              <a:t>photodetectors</a:t>
            </a:r>
            <a:r>
              <a:rPr lang="en-US" dirty="0" smtClean="0"/>
              <a:t>  able to work in magnetic field 1 T. We carried out research on </a:t>
            </a:r>
            <a:r>
              <a:rPr lang="en-US" dirty="0" err="1" smtClean="0"/>
              <a:t>photodetectors</a:t>
            </a:r>
            <a:r>
              <a:rPr lang="en-US" dirty="0" smtClean="0"/>
              <a:t> for BaF2 crystals. Developing a </a:t>
            </a:r>
            <a:r>
              <a:rPr lang="en-US" dirty="0" err="1" smtClean="0"/>
              <a:t>photodetector</a:t>
            </a:r>
            <a:r>
              <a:rPr lang="en-US" dirty="0" smtClean="0"/>
              <a:t> sensitive to the fast component of the spectrum of the crystal in the range up to 260 nm and insensitive to the slow component peaking at 310 nm. As UV </a:t>
            </a:r>
            <a:r>
              <a:rPr lang="en-US" dirty="0" err="1" smtClean="0"/>
              <a:t>photodetectors</a:t>
            </a:r>
            <a:r>
              <a:rPr lang="en-US" dirty="0" smtClean="0"/>
              <a:t>, suitable for isolation only fast emission  components  of BaF</a:t>
            </a:r>
            <a:r>
              <a:rPr lang="en-US" baseline="-25000" dirty="0" smtClean="0"/>
              <a:t>2</a:t>
            </a:r>
            <a:r>
              <a:rPr lang="en-US" dirty="0" smtClean="0"/>
              <a:t> crystals, applied photocathode with upper p-emitter layer </a:t>
            </a:r>
            <a:r>
              <a:rPr lang="en-US" dirty="0" err="1" smtClean="0"/>
              <a:t>AlGaN:Mg</a:t>
            </a:r>
            <a:r>
              <a:rPr lang="en-US" dirty="0" smtClean="0"/>
              <a:t>. </a:t>
            </a:r>
            <a:r>
              <a:rPr lang="en-US" dirty="0" err="1" smtClean="0"/>
              <a:t>AlGaN</a:t>
            </a:r>
            <a:r>
              <a:rPr lang="en-US" dirty="0" smtClean="0"/>
              <a:t> photocathode with a mass fraction of Al x=0.3 was combined into one device with a </a:t>
            </a:r>
            <a:r>
              <a:rPr lang="en-US" dirty="0" err="1" smtClean="0"/>
              <a:t>microchannel</a:t>
            </a:r>
            <a:r>
              <a:rPr lang="en-US" dirty="0" smtClean="0"/>
              <a:t> plate. Our testing with  Co</a:t>
            </a:r>
            <a:r>
              <a:rPr lang="en-US" baseline="30000" dirty="0" smtClean="0"/>
              <a:t>60</a:t>
            </a:r>
            <a:r>
              <a:rPr lang="en-US" dirty="0" smtClean="0"/>
              <a:t> shows FWHM~10% .</a:t>
            </a:r>
            <a:endParaRPr lang="ru-RU" dirty="0" smtClean="0"/>
          </a:p>
          <a:p>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725C68B6-61C2-468F-89AB-4B9F7531AA68}" type="slidenum">
              <a:rPr lang="ru-RU" smtClean="0"/>
              <a:pPr/>
              <a:t>4</a:t>
            </a:fld>
            <a:endParaRPr lang="ru-RU"/>
          </a:p>
        </p:txBody>
      </p:sp>
      <p:sp>
        <p:nvSpPr>
          <p:cNvPr id="6" name="Title 1"/>
          <p:cNvSpPr>
            <a:spLocks noGrp="1"/>
          </p:cNvSpPr>
          <p:nvPr>
            <p:ph type="title"/>
          </p:nvPr>
        </p:nvSpPr>
        <p:spPr>
          <a:xfrm>
            <a:off x="0" y="0"/>
            <a:ext cx="9144000" cy="836712"/>
          </a:xfrm>
          <a:solidFill>
            <a:schemeClr val="accent6">
              <a:lumMod val="20000"/>
              <a:lumOff val="80000"/>
            </a:schemeClr>
          </a:solidFill>
        </p:spPr>
        <p:txBody>
          <a:bodyPr>
            <a:normAutofit/>
          </a:bodyPr>
          <a:lstStyle/>
          <a:p>
            <a:r>
              <a:rPr lang="en-US" sz="4000" b="1" i="1" dirty="0" smtClean="0">
                <a:solidFill>
                  <a:srgbClr val="002060"/>
                </a:solidFill>
              </a:rPr>
              <a:t> </a:t>
            </a:r>
            <a:r>
              <a:rPr lang="en-US" sz="3200" b="1" dirty="0" smtClean="0"/>
              <a:t>Sensitivity to High Mass Scales</a:t>
            </a:r>
            <a:endParaRPr lang="en-US" sz="3200" b="1" dirty="0"/>
          </a:p>
        </p:txBody>
      </p:sp>
      <p:pic>
        <p:nvPicPr>
          <p:cNvPr id="7" name="Содержимое 4" descr="pres_fig36.png"/>
          <p:cNvPicPr>
            <a:picLocks noGrp="1" noChangeAspect="1"/>
          </p:cNvPicPr>
          <p:nvPr>
            <p:ph idx="1"/>
          </p:nvPr>
        </p:nvPicPr>
        <p:blipFill>
          <a:blip r:embed="rId2" cstate="print"/>
          <a:stretch>
            <a:fillRect/>
          </a:stretch>
        </p:blipFill>
        <p:spPr>
          <a:xfrm>
            <a:off x="107504" y="1628800"/>
            <a:ext cx="8892480" cy="1820709"/>
          </a:xfrm>
        </p:spPr>
      </p:pic>
      <p:sp>
        <p:nvSpPr>
          <p:cNvPr id="8" name="TextBox 7"/>
          <p:cNvSpPr txBox="1"/>
          <p:nvPr/>
        </p:nvSpPr>
        <p:spPr>
          <a:xfrm>
            <a:off x="2483768" y="1052736"/>
            <a:ext cx="4176464" cy="461665"/>
          </a:xfrm>
          <a:prstGeom prst="rect">
            <a:avLst/>
          </a:prstGeom>
          <a:solidFill>
            <a:schemeClr val="bg1"/>
          </a:solidFill>
        </p:spPr>
        <p:txBody>
          <a:bodyPr wrap="square" rtlCol="0">
            <a:spAutoFit/>
          </a:bodyPr>
          <a:lstStyle/>
          <a:p>
            <a:pPr algn="ctr"/>
            <a:r>
              <a:rPr lang="en-US" sz="2400" b="1" dirty="0" smtClean="0"/>
              <a:t>High energy experiments</a:t>
            </a:r>
            <a:endParaRPr lang="ru-RU" sz="2400" b="1" dirty="0"/>
          </a:p>
        </p:txBody>
      </p:sp>
      <p:sp>
        <p:nvSpPr>
          <p:cNvPr id="9" name="Прямоугольник 8"/>
          <p:cNvSpPr/>
          <p:nvPr/>
        </p:nvSpPr>
        <p:spPr>
          <a:xfrm>
            <a:off x="611560" y="3861048"/>
            <a:ext cx="7992888" cy="1754326"/>
          </a:xfrm>
          <a:prstGeom prst="rect">
            <a:avLst/>
          </a:prstGeom>
          <a:solidFill>
            <a:schemeClr val="bg1"/>
          </a:solidFill>
        </p:spPr>
        <p:txBody>
          <a:bodyPr wrap="square">
            <a:spAutoFit/>
          </a:bodyPr>
          <a:lstStyle/>
          <a:p>
            <a:pPr algn="just"/>
            <a:r>
              <a:rPr lang="en-US" b="1" dirty="0" smtClean="0"/>
              <a:t>	Of course, the high-energy frontier is not the only option to look for BSM physics. Rather than manifesting itself through new particles as external states, BSM can modify processes with only SM external particles through virtual effects. </a:t>
            </a:r>
          </a:p>
          <a:p>
            <a:pPr algn="just"/>
            <a:r>
              <a:rPr lang="en-US" b="1" dirty="0" smtClean="0"/>
              <a:t>	BSM particles can act in a similar way and modify couplings and cross sections of SM particles. The size of these deviations from the SM depends crucially on the mass scale of the BSM particles and their coupling to SM particles.</a:t>
            </a:r>
            <a:endParaRPr lang="ru-RU"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40</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323528" y="908720"/>
            <a:ext cx="8496944" cy="400110"/>
          </a:xfrm>
          <a:prstGeom prst="rect">
            <a:avLst/>
          </a:prstGeom>
          <a:noFill/>
        </p:spPr>
        <p:txBody>
          <a:bodyPr wrap="square" rtlCol="0">
            <a:spAutoFit/>
          </a:bodyPr>
          <a:lstStyle/>
          <a:p>
            <a:r>
              <a:rPr lang="en-US" sz="2000" b="1" dirty="0" smtClean="0"/>
              <a:t>Increasing the light yield from scintillation strips    (CRV system)</a:t>
            </a:r>
            <a:endParaRPr lang="ru-RU" sz="2000" dirty="0"/>
          </a:p>
        </p:txBody>
      </p:sp>
      <p:sp>
        <p:nvSpPr>
          <p:cNvPr id="6" name="TextBox 5"/>
          <p:cNvSpPr txBox="1"/>
          <p:nvPr/>
        </p:nvSpPr>
        <p:spPr>
          <a:xfrm>
            <a:off x="0" y="1412776"/>
            <a:ext cx="9144000" cy="1477328"/>
          </a:xfrm>
          <a:prstGeom prst="rect">
            <a:avLst/>
          </a:prstGeom>
          <a:noFill/>
        </p:spPr>
        <p:txBody>
          <a:bodyPr wrap="square" rtlCol="0">
            <a:spAutoFit/>
          </a:bodyPr>
          <a:lstStyle/>
          <a:p>
            <a:pPr algn="just"/>
            <a:r>
              <a:rPr lang="en-US" dirty="0" smtClean="0"/>
              <a:t>One of efficient methods of increasing light collection from a plastic </a:t>
            </a:r>
            <a:r>
              <a:rPr lang="en-US" dirty="0" err="1" smtClean="0"/>
              <a:t>scintillator</a:t>
            </a:r>
            <a:r>
              <a:rPr lang="en-US" dirty="0" smtClean="0"/>
              <a:t> by WLS fiber is filling a space between them with optical glue or some other filler with refractive index of </a:t>
            </a:r>
            <a:r>
              <a:rPr lang="en-US" dirty="0" err="1" smtClean="0"/>
              <a:t>wich</a:t>
            </a:r>
            <a:r>
              <a:rPr lang="en-US" dirty="0" smtClean="0"/>
              <a:t> close to that of the </a:t>
            </a:r>
            <a:r>
              <a:rPr lang="en-US" dirty="0" err="1" smtClean="0"/>
              <a:t>scintillator</a:t>
            </a:r>
            <a:r>
              <a:rPr lang="en-US" dirty="0" smtClean="0"/>
              <a:t>. In case of using high viscosity optical transparent filler the special technique we developed for injecting it into the strip hole.</a:t>
            </a:r>
            <a:endParaRPr lang="ru-RU" dirty="0" smtClean="0"/>
          </a:p>
          <a:p>
            <a:endParaRPr lang="ru-RU" dirty="0"/>
          </a:p>
        </p:txBody>
      </p:sp>
      <p:pic>
        <p:nvPicPr>
          <p:cNvPr id="7" name="Picture 560" descr="ooxWord://word/media/image2.jpeg"/>
          <p:cNvPicPr/>
          <p:nvPr/>
        </p:nvPicPr>
        <p:blipFill>
          <a:blip r:embed="rId2" cstate="print"/>
          <a:srcRect/>
          <a:stretch>
            <a:fillRect/>
          </a:stretch>
        </p:blipFill>
        <p:spPr bwMode="auto">
          <a:xfrm>
            <a:off x="323528" y="2636912"/>
            <a:ext cx="8424936" cy="1728192"/>
          </a:xfrm>
          <a:prstGeom prst="rect">
            <a:avLst/>
          </a:prstGeom>
          <a:solidFill>
            <a:srgbClr val="FFFFFF"/>
          </a:solidFill>
          <a:ln w="9525" cap="flat">
            <a:noFill/>
            <a:round/>
            <a:headEnd/>
            <a:tailEnd/>
          </a:ln>
        </p:spPr>
      </p:pic>
      <p:sp>
        <p:nvSpPr>
          <p:cNvPr id="8" name="TextBox 7"/>
          <p:cNvSpPr txBox="1"/>
          <p:nvPr/>
        </p:nvSpPr>
        <p:spPr>
          <a:xfrm>
            <a:off x="179512" y="4365104"/>
            <a:ext cx="8784976" cy="1200329"/>
          </a:xfrm>
          <a:prstGeom prst="rect">
            <a:avLst/>
          </a:prstGeom>
          <a:noFill/>
        </p:spPr>
        <p:txBody>
          <a:bodyPr wrap="square" rtlCol="0">
            <a:spAutoFit/>
          </a:bodyPr>
          <a:lstStyle/>
          <a:p>
            <a:r>
              <a:rPr lang="en-US" dirty="0" smtClean="0"/>
              <a:t>Figure. Setup to pump the high viscosity filler into the co-extruded hole of the scintillation strip (not in scale): (1) dry type compressor; (2) SL101N digital Liquid Dispenser; (3) manometer; (4) special vessel with filler; (5) filler; (6) polyvinylchloride tube; (7) inlet for filling; (8) strip; (9) WLS fiber; (10) sealing; (11) exhaust outlet for extracting air.</a:t>
            </a:r>
            <a:endParaRPr lang="ru-RU" dirty="0" smtClean="0"/>
          </a:p>
        </p:txBody>
      </p:sp>
      <p:sp>
        <p:nvSpPr>
          <p:cNvPr id="9" name="TextBox 8"/>
          <p:cNvSpPr txBox="1"/>
          <p:nvPr/>
        </p:nvSpPr>
        <p:spPr>
          <a:xfrm>
            <a:off x="395536" y="5589240"/>
            <a:ext cx="8496944" cy="830997"/>
          </a:xfrm>
          <a:prstGeom prst="rect">
            <a:avLst/>
          </a:prstGeom>
          <a:noFill/>
        </p:spPr>
        <p:txBody>
          <a:bodyPr wrap="square" rtlCol="0">
            <a:spAutoFit/>
          </a:bodyPr>
          <a:lstStyle/>
          <a:p>
            <a:pPr algn="ctr"/>
            <a:r>
              <a:rPr lang="en-US" sz="2400" b="1" dirty="0" smtClean="0">
                <a:solidFill>
                  <a:srgbClr val="C00000"/>
                </a:solidFill>
              </a:rPr>
              <a:t>The light yield of the strip filled with optical resin SKTN-MED(E) in average is 1.5-1,8 times higher than that of the “dry” strip</a:t>
            </a:r>
            <a:endParaRPr lang="ru-RU" sz="2400" b="1" dirty="0">
              <a:solidFill>
                <a:srgbClr val="C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41</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323528" y="908720"/>
            <a:ext cx="8496944" cy="400110"/>
          </a:xfrm>
          <a:prstGeom prst="rect">
            <a:avLst/>
          </a:prstGeom>
          <a:noFill/>
        </p:spPr>
        <p:txBody>
          <a:bodyPr wrap="square" rtlCol="0">
            <a:spAutoFit/>
          </a:bodyPr>
          <a:lstStyle/>
          <a:p>
            <a:r>
              <a:rPr lang="en-US" sz="2000" b="1" dirty="0" smtClean="0"/>
              <a:t>Radiation hardness tests of the </a:t>
            </a:r>
            <a:r>
              <a:rPr lang="en-US" sz="2000" b="1" dirty="0" err="1" smtClean="0"/>
              <a:t>scintillator</a:t>
            </a:r>
            <a:r>
              <a:rPr lang="en-US" sz="2000" b="1" dirty="0" smtClean="0"/>
              <a:t> strips and filler samples</a:t>
            </a:r>
            <a:endParaRPr lang="ru-RU" sz="2000" dirty="0"/>
          </a:p>
        </p:txBody>
      </p:sp>
      <p:sp>
        <p:nvSpPr>
          <p:cNvPr id="6" name="TextBox 5"/>
          <p:cNvSpPr txBox="1"/>
          <p:nvPr/>
        </p:nvSpPr>
        <p:spPr>
          <a:xfrm>
            <a:off x="251520" y="1556792"/>
            <a:ext cx="8712968" cy="1477328"/>
          </a:xfrm>
          <a:prstGeom prst="rect">
            <a:avLst/>
          </a:prstGeom>
          <a:noFill/>
        </p:spPr>
        <p:txBody>
          <a:bodyPr wrap="square" rtlCol="0">
            <a:spAutoFit/>
          </a:bodyPr>
          <a:lstStyle/>
          <a:p>
            <a:pPr algn="just"/>
            <a:r>
              <a:rPr lang="en-US" dirty="0" smtClean="0"/>
              <a:t>We have carried out the investigations on radiation hardness of scintillation strips and SKTN-MED(D) and Bicron-600 (for </a:t>
            </a:r>
            <a:r>
              <a:rPr lang="en-US" dirty="0" err="1" smtClean="0"/>
              <a:t>comparision</a:t>
            </a:r>
            <a:r>
              <a:rPr lang="en-US" dirty="0" smtClean="0"/>
              <a:t>) in the neutrons flux (E&gt;1MeV) from fast neutron reactor IBR-2 of JINR.  Fillers and strips with length 15 cm  with WLS fiber in the its hole with/without filler were irradiated on neutron integral flux up to 1.6x10</a:t>
            </a:r>
            <a:r>
              <a:rPr lang="en-US" baseline="30000" dirty="0" smtClean="0"/>
              <a:t>15</a:t>
            </a:r>
            <a:r>
              <a:rPr lang="en-US" dirty="0" smtClean="0"/>
              <a:t>neutrons/cm</a:t>
            </a:r>
            <a:r>
              <a:rPr lang="en-US" baseline="30000" dirty="0" smtClean="0"/>
              <a:t>2</a:t>
            </a:r>
            <a:r>
              <a:rPr lang="en-US" dirty="0" smtClean="0"/>
              <a:t>.</a:t>
            </a:r>
            <a:endParaRPr lang="ru-RU" dirty="0"/>
          </a:p>
        </p:txBody>
      </p:sp>
      <p:pic>
        <p:nvPicPr>
          <p:cNvPr id="7" name="Рисунок 6" descr="SKTN_solid_flat_irradiation"/>
          <p:cNvPicPr/>
          <p:nvPr/>
        </p:nvPicPr>
        <p:blipFill>
          <a:blip r:embed="rId2" cstate="print"/>
          <a:srcRect/>
          <a:stretch>
            <a:fillRect/>
          </a:stretch>
        </p:blipFill>
        <p:spPr bwMode="auto">
          <a:xfrm>
            <a:off x="395536" y="2996952"/>
            <a:ext cx="4032448" cy="2448272"/>
          </a:xfrm>
          <a:prstGeom prst="rect">
            <a:avLst/>
          </a:prstGeom>
          <a:noFill/>
          <a:ln w="9525">
            <a:noFill/>
            <a:miter lim="800000"/>
            <a:headEnd/>
            <a:tailEnd/>
          </a:ln>
        </p:spPr>
      </p:pic>
      <p:pic>
        <p:nvPicPr>
          <p:cNvPr id="8" name="Рисунок 7" descr="BC-600 solid flat samples irradiation"/>
          <p:cNvPicPr/>
          <p:nvPr/>
        </p:nvPicPr>
        <p:blipFill>
          <a:blip r:embed="rId3" cstate="print"/>
          <a:srcRect/>
          <a:stretch>
            <a:fillRect/>
          </a:stretch>
        </p:blipFill>
        <p:spPr bwMode="auto">
          <a:xfrm>
            <a:off x="4427984" y="2996952"/>
            <a:ext cx="3816424" cy="2376264"/>
          </a:xfrm>
          <a:prstGeom prst="rect">
            <a:avLst/>
          </a:prstGeom>
          <a:noFill/>
          <a:ln w="9525">
            <a:noFill/>
            <a:miter lim="800000"/>
            <a:headEnd/>
            <a:tailEnd/>
          </a:ln>
        </p:spPr>
      </p:pic>
      <p:sp>
        <p:nvSpPr>
          <p:cNvPr id="9" name="TextBox 8"/>
          <p:cNvSpPr txBox="1"/>
          <p:nvPr/>
        </p:nvSpPr>
        <p:spPr>
          <a:xfrm>
            <a:off x="611560" y="5517232"/>
            <a:ext cx="7920880" cy="646331"/>
          </a:xfrm>
          <a:prstGeom prst="rect">
            <a:avLst/>
          </a:prstGeom>
          <a:noFill/>
        </p:spPr>
        <p:txBody>
          <a:bodyPr wrap="square" rtlCol="0">
            <a:spAutoFit/>
          </a:bodyPr>
          <a:lstStyle/>
          <a:p>
            <a:r>
              <a:rPr lang="en-US" dirty="0" smtClean="0"/>
              <a:t>Transmission spectra of  glue SKTN-MED(D) (a), BC-600 (b) measured on neutron integral flux (1.6x10</a:t>
            </a:r>
            <a:r>
              <a:rPr lang="en-US" baseline="30000" dirty="0" smtClean="0"/>
              <a:t>15</a:t>
            </a:r>
            <a:r>
              <a:rPr lang="en-US" dirty="0" smtClean="0"/>
              <a:t>, 3.8x10</a:t>
            </a:r>
            <a:r>
              <a:rPr lang="en-US" baseline="30000" dirty="0" smtClean="0"/>
              <a:t>14 </a:t>
            </a:r>
            <a:r>
              <a:rPr lang="en-US" dirty="0" smtClean="0"/>
              <a:t>, 1.2x10</a:t>
            </a:r>
            <a:r>
              <a:rPr lang="en-US" baseline="30000" dirty="0" smtClean="0"/>
              <a:t>14</a:t>
            </a:r>
            <a:r>
              <a:rPr lang="en-US" dirty="0" smtClean="0"/>
              <a:t>) neutrons/cm</a:t>
            </a:r>
            <a:r>
              <a:rPr lang="en-US" baseline="30000" dirty="0" smtClean="0"/>
              <a:t>2</a:t>
            </a:r>
            <a:r>
              <a:rPr lang="en-US" dirty="0" smtClean="0"/>
              <a:t> </a:t>
            </a:r>
            <a:endParaRPr 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42</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683568" y="908720"/>
            <a:ext cx="8064896" cy="400110"/>
          </a:xfrm>
          <a:prstGeom prst="rect">
            <a:avLst/>
          </a:prstGeom>
          <a:noFill/>
        </p:spPr>
        <p:txBody>
          <a:bodyPr wrap="square" rtlCol="0">
            <a:spAutoFit/>
          </a:bodyPr>
          <a:lstStyle/>
          <a:p>
            <a:r>
              <a:rPr lang="en-US" sz="2000" b="1" dirty="0" smtClean="0"/>
              <a:t>Test beam of the CRV counter prototypes</a:t>
            </a:r>
            <a:endParaRPr lang="ru-RU" sz="2000" dirty="0"/>
          </a:p>
        </p:txBody>
      </p:sp>
      <p:pic>
        <p:nvPicPr>
          <p:cNvPr id="6" name="Рисунок 5" descr="IMG_1058.jpg"/>
          <p:cNvPicPr/>
          <p:nvPr/>
        </p:nvPicPr>
        <p:blipFill rotWithShape="1">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t="16944" b="38772"/>
          <a:stretch/>
        </p:blipFill>
        <p:spPr>
          <a:xfrm>
            <a:off x="323528" y="1412776"/>
            <a:ext cx="8136904" cy="3600400"/>
          </a:xfrm>
          <a:prstGeom prst="rect">
            <a:avLst/>
          </a:prstGeom>
        </p:spPr>
      </p:pic>
      <p:sp>
        <p:nvSpPr>
          <p:cNvPr id="7" name="TextBox 6"/>
          <p:cNvSpPr txBox="1"/>
          <p:nvPr/>
        </p:nvSpPr>
        <p:spPr>
          <a:xfrm>
            <a:off x="431032" y="5157192"/>
            <a:ext cx="8712968" cy="646331"/>
          </a:xfrm>
          <a:prstGeom prst="rect">
            <a:avLst/>
          </a:prstGeom>
          <a:noFill/>
        </p:spPr>
        <p:txBody>
          <a:bodyPr wrap="square" rtlCol="0">
            <a:spAutoFit/>
          </a:bodyPr>
          <a:lstStyle/>
          <a:p>
            <a:r>
              <a:rPr lang="en-US" dirty="0" smtClean="0"/>
              <a:t>Tests of the CRV counter prototypes were performed at </a:t>
            </a:r>
            <a:r>
              <a:rPr lang="en-US" dirty="0" err="1" smtClean="0"/>
              <a:t>Fermilab</a:t>
            </a:r>
            <a:r>
              <a:rPr lang="en-US" dirty="0" smtClean="0"/>
              <a:t> 120 </a:t>
            </a:r>
            <a:r>
              <a:rPr lang="en-US" dirty="0" err="1" smtClean="0"/>
              <a:t>GeV</a:t>
            </a:r>
            <a:r>
              <a:rPr lang="en-US" dirty="0" smtClean="0"/>
              <a:t> proton beam.</a:t>
            </a:r>
            <a:endParaRPr lang="ru-RU" dirty="0" smtClean="0"/>
          </a:p>
          <a:p>
            <a:endParaRPr lang="ru-RU" dirty="0"/>
          </a:p>
        </p:txBody>
      </p:sp>
      <p:sp>
        <p:nvSpPr>
          <p:cNvPr id="8" name="TextBox 7"/>
          <p:cNvSpPr txBox="1"/>
          <p:nvPr/>
        </p:nvSpPr>
        <p:spPr>
          <a:xfrm>
            <a:off x="1475656" y="5517232"/>
            <a:ext cx="7272808" cy="1477328"/>
          </a:xfrm>
          <a:prstGeom prst="rect">
            <a:avLst/>
          </a:prstGeom>
          <a:noFill/>
        </p:spPr>
        <p:txBody>
          <a:bodyPr wrap="square" rtlCol="0">
            <a:spAutoFit/>
          </a:bodyPr>
          <a:lstStyle/>
          <a:p>
            <a:pPr hangingPunct="0"/>
            <a:r>
              <a:rPr lang="en-US" dirty="0" smtClean="0"/>
              <a:t>According to the performed tests  for the CRV modules were </a:t>
            </a:r>
            <a:r>
              <a:rPr lang="en-US" dirty="0" err="1" smtClean="0"/>
              <a:t>choosen</a:t>
            </a:r>
            <a:r>
              <a:rPr lang="en-US" dirty="0" smtClean="0"/>
              <a:t> :</a:t>
            </a:r>
            <a:endParaRPr lang="ru-RU" dirty="0" smtClean="0"/>
          </a:p>
          <a:p>
            <a:pPr hangingPunct="0"/>
            <a:r>
              <a:rPr lang="en-US" dirty="0" smtClean="0"/>
              <a:t>• 2 mm X 2 mm </a:t>
            </a:r>
            <a:r>
              <a:rPr lang="en-US" dirty="0" err="1" smtClean="0"/>
              <a:t>SiPM</a:t>
            </a:r>
            <a:r>
              <a:rPr lang="en-US" dirty="0" smtClean="0"/>
              <a:t> Hamamatsu (small cross-current, low-noise);</a:t>
            </a:r>
            <a:endParaRPr lang="ru-RU" dirty="0" smtClean="0"/>
          </a:p>
          <a:p>
            <a:pPr hangingPunct="0"/>
            <a:r>
              <a:rPr lang="en-US" dirty="0" smtClean="0"/>
              <a:t>• 1.4 mm  fiber;</a:t>
            </a:r>
            <a:endParaRPr lang="ru-RU" dirty="0" smtClean="0"/>
          </a:p>
          <a:p>
            <a:pPr hangingPunct="0"/>
            <a:r>
              <a:rPr lang="en-US" dirty="0" smtClean="0"/>
              <a:t> 	The paper is under preparation.</a:t>
            </a:r>
            <a:endParaRPr lang="ru-RU" dirty="0" smtClean="0"/>
          </a:p>
          <a:p>
            <a:endParaRPr lang="ru-RU"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JINR contribution</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43</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539552" y="1052736"/>
            <a:ext cx="8136904" cy="400110"/>
          </a:xfrm>
          <a:prstGeom prst="rect">
            <a:avLst/>
          </a:prstGeom>
          <a:noFill/>
        </p:spPr>
        <p:txBody>
          <a:bodyPr wrap="square" rtlCol="0">
            <a:spAutoFit/>
          </a:bodyPr>
          <a:lstStyle/>
          <a:p>
            <a:r>
              <a:rPr lang="en-US" sz="2000" b="1" dirty="0" smtClean="0"/>
              <a:t>Technology of the CRV 4-layers module assembly</a:t>
            </a:r>
            <a:endParaRPr lang="ru-RU" sz="2000" dirty="0"/>
          </a:p>
        </p:txBody>
      </p:sp>
      <p:pic>
        <p:nvPicPr>
          <p:cNvPr id="6" name="Рисунок 5"/>
          <p:cNvPicPr/>
          <p:nvPr/>
        </p:nvPicPr>
        <p:blipFill>
          <a:blip r:embed="rId2" cstate="print"/>
          <a:srcRect l="-664" t="20547"/>
          <a:stretch>
            <a:fillRect/>
          </a:stretch>
        </p:blipFill>
        <p:spPr bwMode="auto">
          <a:xfrm>
            <a:off x="179512" y="1772816"/>
            <a:ext cx="4392488" cy="2664296"/>
          </a:xfrm>
          <a:prstGeom prst="rect">
            <a:avLst/>
          </a:prstGeom>
          <a:noFill/>
          <a:ln w="9525">
            <a:noFill/>
            <a:miter lim="800000"/>
            <a:headEnd/>
            <a:tailEnd/>
          </a:ln>
        </p:spPr>
      </p:pic>
      <p:pic>
        <p:nvPicPr>
          <p:cNvPr id="7" name="Рисунок 6"/>
          <p:cNvPicPr/>
          <p:nvPr/>
        </p:nvPicPr>
        <p:blipFill>
          <a:blip r:embed="rId3" cstate="print"/>
          <a:srcRect l="-85" t="69"/>
          <a:stretch>
            <a:fillRect/>
          </a:stretch>
        </p:blipFill>
        <p:spPr bwMode="auto">
          <a:xfrm>
            <a:off x="4788024" y="1772816"/>
            <a:ext cx="3888432" cy="2664296"/>
          </a:xfrm>
          <a:prstGeom prst="rect">
            <a:avLst/>
          </a:prstGeom>
          <a:noFill/>
          <a:ln w="9525">
            <a:noFill/>
            <a:miter lim="800000"/>
            <a:headEnd/>
            <a:tailEnd/>
          </a:ln>
        </p:spPr>
      </p:pic>
      <p:sp>
        <p:nvSpPr>
          <p:cNvPr id="8" name="TextBox 7"/>
          <p:cNvSpPr txBox="1"/>
          <p:nvPr/>
        </p:nvSpPr>
        <p:spPr>
          <a:xfrm>
            <a:off x="179512" y="4797152"/>
            <a:ext cx="8784976" cy="1477328"/>
          </a:xfrm>
          <a:prstGeom prst="rect">
            <a:avLst/>
          </a:prstGeom>
          <a:noFill/>
        </p:spPr>
        <p:txBody>
          <a:bodyPr wrap="square" rtlCol="0">
            <a:spAutoFit/>
          </a:bodyPr>
          <a:lstStyle/>
          <a:p>
            <a:r>
              <a:rPr lang="en-US" dirty="0" smtClean="0"/>
              <a:t>In the 2015,2016 a group of  JINR colleagues was sent to the University of Virginia, USA to establish a mass-production process of scintillation modules CRV. They successfully develop a procedure  of module assemble and created two pilot CRV modules with a length of 90 cm and prepared scintillation strip components for 4.5 meter length module. </a:t>
            </a:r>
            <a:endParaRPr lang="ru-RU" dirty="0" smtClean="0"/>
          </a:p>
          <a:p>
            <a:endParaRPr lang="ru-R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1196751"/>
          </a:xfrm>
          <a:solidFill>
            <a:schemeClr val="accent6">
              <a:lumMod val="40000"/>
              <a:lumOff val="60000"/>
              <a:alpha val="54000"/>
            </a:schemeClr>
          </a:solidFill>
        </p:spPr>
        <p:txBody>
          <a:bodyPr>
            <a:noAutofit/>
          </a:bodyPr>
          <a:lstStyle/>
          <a:p>
            <a:r>
              <a:rPr lang="en-US" sz="3200" b="1" dirty="0" smtClean="0"/>
              <a:t/>
            </a:r>
            <a:br>
              <a:rPr lang="en-US" sz="3200" b="1" dirty="0" smtClean="0"/>
            </a:br>
            <a:r>
              <a:rPr lang="en-US" sz="3200" b="1" dirty="0" smtClean="0"/>
              <a:t>JINR plans  (according to Statement of work</a:t>
            </a:r>
            <a:r>
              <a:rPr lang="en-US" sz="3200" dirty="0" smtClean="0"/>
              <a:t> </a:t>
            </a:r>
            <a:r>
              <a:rPr lang="en-US" sz="3200" b="1" dirty="0" smtClean="0"/>
              <a:t>for participation in the Mu2e Experiment at </a:t>
            </a:r>
            <a:r>
              <a:rPr lang="en-US" sz="3200" b="1" dirty="0" err="1" smtClean="0"/>
              <a:t>Fermilab</a:t>
            </a:r>
            <a:r>
              <a:rPr lang="en-US" sz="3200" b="1" dirty="0" smtClean="0"/>
              <a:t>)</a:t>
            </a:r>
            <a:r>
              <a:rPr lang="ru-RU" sz="3200" dirty="0" smtClean="0"/>
              <a:t/>
            </a:r>
            <a:br>
              <a:rPr lang="ru-RU" sz="3200" dirty="0" smtClean="0"/>
            </a:br>
            <a:endParaRPr lang="ru-RU" sz="32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44</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323528" y="1484784"/>
            <a:ext cx="8280920" cy="4801314"/>
          </a:xfrm>
          <a:prstGeom prst="rect">
            <a:avLst/>
          </a:prstGeom>
          <a:noFill/>
        </p:spPr>
        <p:txBody>
          <a:bodyPr wrap="square" rtlCol="0">
            <a:spAutoFit/>
          </a:bodyPr>
          <a:lstStyle/>
          <a:p>
            <a:r>
              <a:rPr lang="it-IT" b="1" dirty="0" smtClean="0"/>
              <a:t>VII.2.1 QA for crystals: 	</a:t>
            </a:r>
            <a:endParaRPr lang="ru-RU" b="1" dirty="0" smtClean="0"/>
          </a:p>
          <a:p>
            <a:r>
              <a:rPr lang="it-IT" dirty="0" smtClean="0"/>
              <a:t>The JINR will test the crystals supplied by JINR as specified by the L2 manager of the calorimeter sub-system. This may involve using an electron accelerator beam from JINR or INFN, and/or radioactive sources, and/or cosmic rays collected via a test stand setup as will be determined by the preparation of experiment. JINR will determine the optical parameters of the crystals as well. </a:t>
            </a:r>
            <a:endParaRPr lang="ru-RU" dirty="0" smtClean="0"/>
          </a:p>
          <a:p>
            <a:r>
              <a:rPr lang="it-IT" b="1" dirty="0" smtClean="0"/>
              <a:t>VII.2.2 Calorimeter FEE</a:t>
            </a:r>
            <a:endParaRPr lang="ru-RU" b="1" dirty="0" smtClean="0"/>
          </a:p>
          <a:p>
            <a:r>
              <a:rPr lang="it-IT" dirty="0" smtClean="0"/>
              <a:t>JINR will be available to participate in the design and testing of the calorimeter Front-end Electronics (FEE) boards and waveform digitizers.</a:t>
            </a:r>
            <a:endParaRPr lang="ru-RU" dirty="0" smtClean="0"/>
          </a:p>
          <a:p>
            <a:r>
              <a:rPr lang="it-IT" b="1" dirty="0" smtClean="0"/>
              <a:t>VII.2.3 Calorimeter commissioning</a:t>
            </a:r>
            <a:endParaRPr lang="ru-RU" b="1" dirty="0" smtClean="0"/>
          </a:p>
          <a:p>
            <a:r>
              <a:rPr lang="it-IT" dirty="0" smtClean="0"/>
              <a:t>This activity, scheduled in 2020, will be described in a future addendum to this SOW.</a:t>
            </a:r>
            <a:endParaRPr lang="ru-RU" dirty="0" smtClean="0"/>
          </a:p>
          <a:p>
            <a:r>
              <a:rPr lang="it-IT" b="1" dirty="0" smtClean="0"/>
              <a:t>VII.2.4 CRV module production</a:t>
            </a:r>
            <a:endParaRPr lang="ru-RU" b="1" dirty="0" smtClean="0"/>
          </a:p>
          <a:p>
            <a:r>
              <a:rPr lang="it-IT" dirty="0" smtClean="0"/>
              <a:t>JINR will contribute to the development of a method for mass production of the CRV modules.</a:t>
            </a:r>
            <a:endParaRPr lang="ru-RU" dirty="0" smtClean="0"/>
          </a:p>
          <a:p>
            <a:r>
              <a:rPr lang="it-IT" b="1" dirty="0" smtClean="0"/>
              <a:t>VII.2.5 Radiation tests of optical silicone</a:t>
            </a:r>
            <a:endParaRPr lang="ru-RU" b="1" dirty="0" smtClean="0"/>
          </a:p>
          <a:p>
            <a:r>
              <a:rPr lang="it-IT" dirty="0" smtClean="0"/>
              <a:t>JINR will perform radiation hardness tests of the optical silicon and prototypes of CRV counters at the JINR neutron reactor.</a:t>
            </a:r>
            <a:endParaRPr lang="ru-RU"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1196751"/>
          </a:xfrm>
          <a:solidFill>
            <a:schemeClr val="accent6">
              <a:lumMod val="40000"/>
              <a:lumOff val="60000"/>
              <a:alpha val="54000"/>
            </a:schemeClr>
          </a:solidFill>
        </p:spPr>
        <p:txBody>
          <a:bodyPr>
            <a:noAutofit/>
          </a:bodyPr>
          <a:lstStyle/>
          <a:p>
            <a:r>
              <a:rPr lang="en-US" sz="3200" b="1" dirty="0" smtClean="0"/>
              <a:t/>
            </a:r>
            <a:br>
              <a:rPr lang="en-US" sz="3200" b="1" dirty="0" smtClean="0"/>
            </a:br>
            <a:r>
              <a:rPr lang="en-US" sz="3200" b="1" dirty="0" smtClean="0"/>
              <a:t>JINR plans  (according to Statement of work</a:t>
            </a:r>
            <a:r>
              <a:rPr lang="en-US" sz="3200" dirty="0" smtClean="0"/>
              <a:t> </a:t>
            </a:r>
            <a:r>
              <a:rPr lang="en-US" sz="3200" b="1" dirty="0" smtClean="0"/>
              <a:t>for participation in the Mu2e Experiment at </a:t>
            </a:r>
            <a:r>
              <a:rPr lang="en-US" sz="3200" b="1" dirty="0" err="1" smtClean="0"/>
              <a:t>Fermilab</a:t>
            </a:r>
            <a:r>
              <a:rPr lang="en-US" sz="3200" b="1" dirty="0" smtClean="0"/>
              <a:t>)</a:t>
            </a:r>
            <a:r>
              <a:rPr lang="ru-RU" sz="3200" dirty="0" smtClean="0"/>
              <a:t/>
            </a:r>
            <a:br>
              <a:rPr lang="ru-RU" sz="3200" dirty="0" smtClean="0"/>
            </a:br>
            <a:endParaRPr lang="ru-RU" sz="32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45</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7" name="TextBox 6"/>
          <p:cNvSpPr txBox="1"/>
          <p:nvPr/>
        </p:nvSpPr>
        <p:spPr>
          <a:xfrm>
            <a:off x="179512" y="1484784"/>
            <a:ext cx="8784976" cy="4896544"/>
          </a:xfrm>
          <a:prstGeom prst="rect">
            <a:avLst/>
          </a:prstGeom>
          <a:noFill/>
        </p:spPr>
        <p:txBody>
          <a:bodyPr wrap="square" rtlCol="0">
            <a:spAutoFit/>
          </a:bodyPr>
          <a:lstStyle/>
          <a:p>
            <a:r>
              <a:rPr lang="it-IT" b="1" dirty="0" smtClean="0"/>
              <a:t>VII.2.6 Quality Assurance test stand for CRV modules</a:t>
            </a:r>
            <a:endParaRPr lang="ru-RU" b="1" dirty="0" smtClean="0"/>
          </a:p>
          <a:p>
            <a:r>
              <a:rPr lang="it-IT" dirty="0" smtClean="0"/>
              <a:t>JINR will create the test stand for the Quality Assurance (QA) testing of assembled CRV modules. </a:t>
            </a:r>
            <a:endParaRPr lang="ru-RU" dirty="0" smtClean="0"/>
          </a:p>
          <a:p>
            <a:r>
              <a:rPr lang="it-IT" b="1" dirty="0" smtClean="0"/>
              <a:t>VII.2.7 Filling fiber holes in long CRV modules</a:t>
            </a:r>
            <a:endParaRPr lang="ru-RU" b="1" dirty="0" smtClean="0"/>
          </a:p>
          <a:p>
            <a:r>
              <a:rPr lang="it-IT" dirty="0" smtClean="0"/>
              <a:t>If the Mu2e project chooses to pursue the option of using optical silicone to increase light yield, JINR will fill the fiber holes of the 9 CRV extra-long ( 6.6.m) modules.</a:t>
            </a:r>
            <a:endParaRPr lang="ru-RU" dirty="0" smtClean="0"/>
          </a:p>
          <a:p>
            <a:r>
              <a:rPr lang="it-IT" b="1" dirty="0" smtClean="0"/>
              <a:t>VII.2.8 CRV test beams</a:t>
            </a:r>
            <a:endParaRPr lang="ru-RU" b="1" dirty="0" smtClean="0"/>
          </a:p>
          <a:p>
            <a:r>
              <a:rPr lang="it-IT" dirty="0" smtClean="0"/>
              <a:t>JINR will participate in test beams for CRV prototypes and modules.</a:t>
            </a:r>
            <a:endParaRPr lang="ru-RU" dirty="0" smtClean="0"/>
          </a:p>
          <a:p>
            <a:r>
              <a:rPr lang="it-IT" b="1" dirty="0" smtClean="0"/>
              <a:t>VII.2.9 CRV commissioning</a:t>
            </a:r>
            <a:endParaRPr lang="ru-RU" b="1" dirty="0" smtClean="0"/>
          </a:p>
          <a:p>
            <a:r>
              <a:rPr lang="it-IT" dirty="0" smtClean="0"/>
              <a:t>This activity, scheduled in 2020, will be described in a future addendum to this SOW.</a:t>
            </a:r>
            <a:endParaRPr lang="ru-RU" dirty="0" smtClean="0"/>
          </a:p>
          <a:p>
            <a:r>
              <a:rPr lang="it-IT" b="1" dirty="0" smtClean="0"/>
              <a:t>VII.2.10 Simulations</a:t>
            </a:r>
            <a:endParaRPr lang="ru-RU" b="1" dirty="0" smtClean="0"/>
          </a:p>
          <a:p>
            <a:r>
              <a:rPr lang="it-IT" dirty="0" smtClean="0"/>
              <a:t>JINR will participate in the Mu2e calorimeter and CRV simulation focusing on the developed of a calibration method for the calorimeter using electrons from muon decays-in-orbit.</a:t>
            </a:r>
            <a:endParaRPr lang="ru-RU" dirty="0" smtClean="0"/>
          </a:p>
          <a:p>
            <a:r>
              <a:rPr lang="it-IT" b="1" dirty="0" smtClean="0"/>
              <a:t>VII.2.11 Photosensor R&amp;D</a:t>
            </a:r>
            <a:endParaRPr lang="ru-RU" b="1" dirty="0" smtClean="0"/>
          </a:p>
          <a:p>
            <a:r>
              <a:rPr lang="it-IT" dirty="0" smtClean="0"/>
              <a:t>JINR will participate in the R&amp;D with solar blind Aluminium gallium nitride (AlGaN) photodetectors for BaF2 crystal calorimeter for Mu2e-II. </a:t>
            </a:r>
            <a:endParaRPr lang="ru-RU" dirty="0" smtClean="0"/>
          </a:p>
          <a:p>
            <a:endParaRPr lang="ru-RU"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a:solidFill>
            <a:schemeClr val="accent6">
              <a:lumMod val="20000"/>
              <a:lumOff val="80000"/>
            </a:schemeClr>
          </a:solidFill>
        </p:spPr>
        <p:txBody>
          <a:bodyPr>
            <a:normAutofit/>
          </a:bodyPr>
          <a:lstStyle/>
          <a:p>
            <a:r>
              <a:rPr lang="en-US" sz="4000" b="1" dirty="0" smtClean="0">
                <a:cs typeface="Arial" pitchFamily="34" charset="0"/>
              </a:rPr>
              <a:t> </a:t>
            </a:r>
            <a:r>
              <a:rPr lang="en-US" sz="3600" b="1" dirty="0" smtClean="0">
                <a:cs typeface="Arial" pitchFamily="34" charset="0"/>
              </a:rPr>
              <a:t>Agreements</a:t>
            </a:r>
            <a:endParaRPr lang="en-US" sz="3600" b="1" dirty="0">
              <a:cs typeface="Arial" pitchFamily="34" charset="0"/>
            </a:endParaRPr>
          </a:p>
        </p:txBody>
      </p:sp>
      <p:sp>
        <p:nvSpPr>
          <p:cNvPr id="3" name="Content Placeholder 2"/>
          <p:cNvSpPr>
            <a:spLocks noGrp="1"/>
          </p:cNvSpPr>
          <p:nvPr>
            <p:ph idx="1"/>
          </p:nvPr>
        </p:nvSpPr>
        <p:spPr>
          <a:xfrm>
            <a:off x="395536" y="1484784"/>
            <a:ext cx="8229600" cy="4637112"/>
          </a:xfrm>
          <a:solidFill>
            <a:schemeClr val="bg1"/>
          </a:solidFill>
        </p:spPr>
        <p:txBody>
          <a:bodyPr>
            <a:normAutofit fontScale="85000" lnSpcReduction="20000"/>
          </a:bodyPr>
          <a:lstStyle/>
          <a:p>
            <a:r>
              <a:rPr lang="en-US" dirty="0" smtClean="0"/>
              <a:t>Memorandum of Understanding JINR-FNAL</a:t>
            </a:r>
          </a:p>
          <a:p>
            <a:pPr lvl="1"/>
            <a:r>
              <a:rPr lang="en-US" dirty="0" smtClean="0"/>
              <a:t>Mu2e, </a:t>
            </a:r>
            <a:r>
              <a:rPr lang="en-US" dirty="0" err="1" smtClean="0"/>
              <a:t>muon</a:t>
            </a:r>
            <a:r>
              <a:rPr lang="en-US" dirty="0" smtClean="0"/>
              <a:t> (g-2)</a:t>
            </a:r>
          </a:p>
          <a:p>
            <a:pPr lvl="1"/>
            <a:r>
              <a:rPr lang="en-US" dirty="0" smtClean="0"/>
              <a:t>2013-2018</a:t>
            </a:r>
          </a:p>
          <a:p>
            <a:r>
              <a:rPr lang="en-US" dirty="0" smtClean="0"/>
              <a:t>Implementation Agreement JINR-FNAL</a:t>
            </a:r>
          </a:p>
          <a:p>
            <a:pPr lvl="1"/>
            <a:r>
              <a:rPr lang="en-US" dirty="0" smtClean="0"/>
              <a:t>Mu2e</a:t>
            </a:r>
          </a:p>
          <a:p>
            <a:pPr lvl="1"/>
            <a:r>
              <a:rPr lang="en-US" dirty="0" smtClean="0"/>
              <a:t>2013-2016</a:t>
            </a:r>
          </a:p>
          <a:p>
            <a:r>
              <a:rPr lang="it-IT" dirty="0" smtClean="0"/>
              <a:t>NON-PROPRIETARY USER’S AGREEMENT</a:t>
            </a:r>
            <a:r>
              <a:rPr lang="ru-RU" dirty="0" smtClean="0"/>
              <a:t> </a:t>
            </a:r>
            <a:r>
              <a:rPr lang="it-IT" dirty="0" smtClean="0"/>
              <a:t>BETWEEN</a:t>
            </a:r>
            <a:r>
              <a:rPr lang="ru-RU" dirty="0" smtClean="0"/>
              <a:t> </a:t>
            </a:r>
            <a:r>
              <a:rPr lang="it-IT" dirty="0" smtClean="0"/>
              <a:t>JOINT INSTITUTE OF NUCLEAR RESEARCH, DUBNA, AND FERMI RESEARCH ALLIANCE, LLC</a:t>
            </a:r>
            <a:r>
              <a:rPr lang="ru-RU" dirty="0" smtClean="0"/>
              <a:t> </a:t>
            </a:r>
            <a:r>
              <a:rPr lang="it-IT" dirty="0" smtClean="0"/>
              <a:t>DATED August 18, 2015</a:t>
            </a:r>
            <a:endParaRPr lang="ru-RU" dirty="0" smtClean="0"/>
          </a:p>
          <a:p>
            <a:r>
              <a:rPr lang="en-US" dirty="0" smtClean="0"/>
              <a:t>Statement of work</a:t>
            </a:r>
            <a:r>
              <a:rPr lang="ru-RU" dirty="0" smtClean="0"/>
              <a:t> </a:t>
            </a:r>
            <a:r>
              <a:rPr lang="en-US" dirty="0" smtClean="0"/>
              <a:t>For participation in the Mu2e Experiment at </a:t>
            </a:r>
            <a:r>
              <a:rPr lang="en-US" dirty="0" err="1" smtClean="0"/>
              <a:t>Fermilab</a:t>
            </a:r>
            <a:r>
              <a:rPr lang="ru-RU" dirty="0" smtClean="0"/>
              <a:t>,  </a:t>
            </a:r>
            <a:r>
              <a:rPr lang="en-US" dirty="0" smtClean="0"/>
              <a:t>February 2017</a:t>
            </a:r>
            <a:endParaRPr lang="ru-RU" dirty="0" smtClean="0"/>
          </a:p>
          <a:p>
            <a:endParaRPr lang="ru-RU" dirty="0" smtClean="0"/>
          </a:p>
        </p:txBody>
      </p:sp>
      <p:sp>
        <p:nvSpPr>
          <p:cNvPr id="6" name="Slide Number Placeholder 5"/>
          <p:cNvSpPr>
            <a:spLocks noGrp="1"/>
          </p:cNvSpPr>
          <p:nvPr>
            <p:ph type="sldNum" sz="quarter" idx="12"/>
          </p:nvPr>
        </p:nvSpPr>
        <p:spPr/>
        <p:txBody>
          <a:bodyPr>
            <a:normAutofit/>
          </a:bodyPr>
          <a:lstStyle/>
          <a:p>
            <a:fld id="{B447C9B2-03D9-704C-9F48-B71FA4375E6A}"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fontScale="90000"/>
          </a:bodyPr>
          <a:lstStyle/>
          <a:p>
            <a:r>
              <a:rPr lang="en-US" dirty="0" smtClean="0"/>
              <a:t/>
            </a:r>
            <a:br>
              <a:rPr lang="en-US" dirty="0" smtClean="0"/>
            </a:br>
            <a:r>
              <a:rPr lang="en-US" dirty="0" smtClean="0"/>
              <a:t>Our publications  </a:t>
            </a:r>
            <a:r>
              <a:rPr lang="en-US" dirty="0"/>
              <a:t>connected to this Project</a:t>
            </a:r>
            <a:r>
              <a:rPr lang="ru-RU" dirty="0"/>
              <a:t/>
            </a:r>
            <a:br>
              <a:rPr lang="ru-RU" dirty="0"/>
            </a:br>
            <a:endParaRPr lang="ru-RU"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47</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7" name="TextBox 6"/>
          <p:cNvSpPr txBox="1"/>
          <p:nvPr/>
        </p:nvSpPr>
        <p:spPr>
          <a:xfrm>
            <a:off x="0" y="764704"/>
            <a:ext cx="9144000" cy="5816977"/>
          </a:xfrm>
          <a:prstGeom prst="rect">
            <a:avLst/>
          </a:prstGeom>
          <a:solidFill>
            <a:schemeClr val="bg1"/>
          </a:solidFill>
        </p:spPr>
        <p:txBody>
          <a:bodyPr wrap="square" rtlCol="0">
            <a:spAutoFit/>
          </a:bodyPr>
          <a:lstStyle/>
          <a:p>
            <a:pPr marL="228600" indent="-228600">
              <a:lnSpc>
                <a:spcPts val="1200"/>
              </a:lnSpc>
              <a:buFont typeface="+mj-lt"/>
              <a:buAutoNum type="arabicPeriod"/>
            </a:pPr>
            <a:r>
              <a:rPr lang="en-US" sz="1400" b="1" dirty="0" smtClean="0"/>
              <a:t>J. </a:t>
            </a:r>
            <a:r>
              <a:rPr lang="en-US" sz="1400" b="1" dirty="0" err="1" smtClean="0"/>
              <a:t>Budagov</a:t>
            </a:r>
            <a:r>
              <a:rPr lang="en-US" sz="1400" b="1" dirty="0" smtClean="0"/>
              <a:t> et al., “The calorimeter project for the Mu2e experiment”,  </a:t>
            </a:r>
            <a:r>
              <a:rPr lang="en-US" sz="1400" b="1" dirty="0" err="1" smtClean="0"/>
              <a:t>Nucl</a:t>
            </a:r>
            <a:r>
              <a:rPr lang="en-US" sz="1400" b="1" dirty="0" smtClean="0"/>
              <a:t>.  </a:t>
            </a:r>
            <a:r>
              <a:rPr lang="en-US" sz="1400" b="1" dirty="0" err="1" smtClean="0"/>
              <a:t>Instr.&amp;Meth</a:t>
            </a:r>
            <a:r>
              <a:rPr lang="en-US" sz="1400" b="1" dirty="0" smtClean="0"/>
              <a:t>. A718(2013) 56-59. </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en-US" sz="1400" b="1" dirty="0" smtClean="0"/>
              <a:t> O. </a:t>
            </a:r>
            <a:r>
              <a:rPr lang="en-US" sz="1400" b="1" dirty="0" err="1" smtClean="0"/>
              <a:t>Sidletskiy</a:t>
            </a:r>
            <a:r>
              <a:rPr lang="en-US" sz="1400" b="1" dirty="0" smtClean="0"/>
              <a:t> et al., “Evaluation of </a:t>
            </a:r>
            <a:r>
              <a:rPr lang="en-US" sz="1400" b="1" dirty="0" err="1" smtClean="0"/>
              <a:t>LGSO:Ce</a:t>
            </a:r>
            <a:r>
              <a:rPr lang="en-US" sz="1400" b="1" dirty="0" smtClean="0"/>
              <a:t> </a:t>
            </a:r>
            <a:r>
              <a:rPr lang="en-US" sz="1400" b="1" dirty="0" err="1" smtClean="0"/>
              <a:t>scintillator</a:t>
            </a:r>
            <a:r>
              <a:rPr lang="en-US" sz="1400" b="1" dirty="0" smtClean="0"/>
              <a:t> for high energy physics experiments”,   </a:t>
            </a:r>
            <a:r>
              <a:rPr lang="en-US" sz="1400" b="1" dirty="0" err="1" smtClean="0"/>
              <a:t>Nucl</a:t>
            </a:r>
            <a:r>
              <a:rPr lang="en-US" sz="1400" b="1" dirty="0" smtClean="0"/>
              <a:t>. </a:t>
            </a:r>
            <a:r>
              <a:rPr lang="en-US" sz="1400" b="1" dirty="0" err="1" smtClean="0"/>
              <a:t>Instr.&amp;Meth</a:t>
            </a:r>
            <a:r>
              <a:rPr lang="en-US" sz="1400" b="1" dirty="0" smtClean="0"/>
              <a:t>. A735(2014) 620-623.</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en-US" sz="1400" b="1" dirty="0" smtClean="0"/>
              <a:t>K. </a:t>
            </a:r>
            <a:r>
              <a:rPr lang="en-US" sz="1400" b="1" dirty="0" err="1" smtClean="0"/>
              <a:t>Afanaciev</a:t>
            </a:r>
            <a:r>
              <a:rPr lang="en-US" sz="1400" b="1" dirty="0" smtClean="0"/>
              <a:t> et al., “Response of </a:t>
            </a:r>
            <a:r>
              <a:rPr lang="en-US" sz="1400" b="1" dirty="0" err="1" smtClean="0"/>
              <a:t>LYSO:Ce</a:t>
            </a:r>
            <a:r>
              <a:rPr lang="en-US" sz="1400" b="1" dirty="0" smtClean="0"/>
              <a:t> scintillation crystals to low Energy gamma-rays”, </a:t>
            </a:r>
            <a:r>
              <a:rPr lang="ru-RU" sz="1400" b="1" dirty="0" smtClean="0"/>
              <a:t> </a:t>
            </a:r>
            <a:r>
              <a:rPr lang="en-US" sz="1400" b="1" dirty="0" smtClean="0"/>
              <a:t>Part. </a:t>
            </a:r>
            <a:r>
              <a:rPr lang="en-US" sz="1400" b="1" dirty="0" err="1" smtClean="0"/>
              <a:t>Nucl</a:t>
            </a:r>
            <a:r>
              <a:rPr lang="en-US" sz="1400" b="1" dirty="0" smtClean="0"/>
              <a:t>. </a:t>
            </a:r>
            <a:r>
              <a:rPr lang="en-US" sz="1400" b="1" dirty="0" err="1" smtClean="0"/>
              <a:t>Lett</a:t>
            </a:r>
            <a:r>
              <a:rPr lang="en-US" sz="1400" b="1" dirty="0" smtClean="0"/>
              <a:t>. (201</a:t>
            </a:r>
            <a:r>
              <a:rPr lang="ru-RU" sz="1400" b="1" dirty="0" smtClean="0"/>
              <a:t>5),  </a:t>
            </a:r>
            <a:r>
              <a:rPr lang="en-US" sz="1400" b="1" dirty="0" smtClean="0"/>
              <a:t>Vol. </a:t>
            </a:r>
            <a:r>
              <a:rPr lang="en-US" sz="1400" b="1" smtClean="0"/>
              <a:t>12 </a:t>
            </a:r>
            <a:r>
              <a:rPr lang="en-US" sz="1400" b="1" dirty="0" smtClean="0"/>
              <a:t>(193), p.476</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en-US" sz="1400" b="1" dirty="0" smtClean="0"/>
              <a:t>Z. </a:t>
            </a:r>
            <a:r>
              <a:rPr lang="en-US" sz="1400" b="1" dirty="0" err="1" smtClean="0"/>
              <a:t>Usubov</a:t>
            </a:r>
            <a:r>
              <a:rPr lang="en-US" sz="1400" b="1" dirty="0" smtClean="0"/>
              <a:t>, “Electromagnetic calorimeter simulation for future µ→e conversion  experiments”, arXiv:1212.4322 (2012).</a:t>
            </a:r>
          </a:p>
          <a:p>
            <a:pPr marL="228600" indent="-228600">
              <a:lnSpc>
                <a:spcPts val="1200"/>
              </a:lnSpc>
              <a:buFont typeface="+mj-lt"/>
              <a:buAutoNum type="arabicPeriod"/>
            </a:pPr>
            <a:endParaRPr lang="en-US" sz="1400" b="1" dirty="0" smtClean="0"/>
          </a:p>
          <a:p>
            <a:pPr marL="228600" indent="-228600">
              <a:lnSpc>
                <a:spcPts val="1200"/>
              </a:lnSpc>
              <a:buFont typeface="+mj-lt"/>
              <a:buAutoNum type="arabicPeriod"/>
            </a:pPr>
            <a:r>
              <a:rPr lang="en-US" sz="1400" b="1" dirty="0" smtClean="0"/>
              <a:t>Z. </a:t>
            </a:r>
            <a:r>
              <a:rPr lang="en-US" sz="1400" b="1" dirty="0" err="1" smtClean="0"/>
              <a:t>Usubov</a:t>
            </a:r>
            <a:r>
              <a:rPr lang="en-US" sz="1400" b="1" dirty="0" smtClean="0"/>
              <a:t>, “Light output simulation of LYSO single crystal”, arXiv:1305.3010  (2013). </a:t>
            </a:r>
            <a:endParaRPr lang="ru-RU" sz="1400" b="1" dirty="0" smtClean="0"/>
          </a:p>
          <a:p>
            <a:pPr marL="228600" indent="-228600">
              <a:lnSpc>
                <a:spcPts val="1200"/>
              </a:lnSpc>
              <a:buFont typeface="+mj-lt"/>
              <a:buAutoNum type="arabicPeriod"/>
            </a:pPr>
            <a:endParaRPr lang="en-US" sz="1400" b="1" dirty="0" smtClean="0"/>
          </a:p>
          <a:p>
            <a:pPr marL="228600" indent="-228600">
              <a:lnSpc>
                <a:spcPts val="1200"/>
              </a:lnSpc>
              <a:buFont typeface="+mj-lt"/>
              <a:buAutoNum type="arabicPeriod"/>
            </a:pPr>
            <a:r>
              <a:rPr lang="en-US" sz="1400" b="1" dirty="0" smtClean="0"/>
              <a:t>N. </a:t>
            </a:r>
            <a:r>
              <a:rPr lang="en-US" sz="1400" b="1" dirty="0" err="1" smtClean="0"/>
              <a:t>Atanov</a:t>
            </a:r>
            <a:r>
              <a:rPr lang="en-US" sz="1400" b="1" dirty="0" smtClean="0"/>
              <a:t> et al., “Measurement of time resolution of the Mu2e  LYSO calorimeter prototype</a:t>
            </a:r>
            <a:r>
              <a:rPr lang="en-GB" sz="1400" b="1" dirty="0" smtClean="0"/>
              <a:t>”</a:t>
            </a:r>
            <a:r>
              <a:rPr lang="en-US" sz="1400" b="1" dirty="0" smtClean="0"/>
              <a:t>, </a:t>
            </a:r>
            <a:r>
              <a:rPr lang="en-US" sz="1400" b="1" dirty="0" err="1" smtClean="0"/>
              <a:t>Nucl</a:t>
            </a:r>
            <a:r>
              <a:rPr lang="en-US" sz="1400" b="1" dirty="0" smtClean="0"/>
              <a:t>. Inst. Meth. A 812 (2016), 104.</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en-US" sz="1400" b="1" dirty="0" smtClean="0"/>
              <a:t>N. </a:t>
            </a:r>
            <a:r>
              <a:rPr lang="en-US" sz="1400" b="1" dirty="0" err="1" smtClean="0"/>
              <a:t>Atanov</a:t>
            </a:r>
            <a:r>
              <a:rPr lang="en-US" sz="1400" b="1" dirty="0" smtClean="0"/>
              <a:t> et al., “Design and status of the Mu2e electromagnetic  Calorimeter”,  </a:t>
            </a:r>
            <a:r>
              <a:rPr lang="en-US" sz="1400" b="1" dirty="0" err="1" smtClean="0"/>
              <a:t>Nucl</a:t>
            </a:r>
            <a:r>
              <a:rPr lang="en-US" sz="1400" b="1" dirty="0" smtClean="0"/>
              <a:t>. Inst. Meth. A 824 (2016), 695.</a:t>
            </a:r>
            <a:endParaRPr lang="ru-RU" sz="1400" b="1" dirty="0" smtClean="0"/>
          </a:p>
          <a:p>
            <a:pPr marL="228600" indent="-228600" hangingPunct="0">
              <a:lnSpc>
                <a:spcPts val="1200"/>
              </a:lnSpc>
              <a:buFont typeface="+mj-lt"/>
              <a:buAutoNum type="arabicPeriod"/>
            </a:pPr>
            <a:endParaRPr lang="en-US" sz="1400" b="1" dirty="0" smtClean="0"/>
          </a:p>
          <a:p>
            <a:pPr marL="228600" indent="-228600" hangingPunct="0">
              <a:lnSpc>
                <a:spcPts val="1200"/>
              </a:lnSpc>
              <a:buFont typeface="+mj-lt"/>
              <a:buAutoNum type="arabicPeriod"/>
            </a:pPr>
            <a:r>
              <a:rPr lang="en-US" sz="1400" b="1" dirty="0" err="1" smtClean="0"/>
              <a:t>Z.Usubov</a:t>
            </a:r>
            <a:r>
              <a:rPr lang="en-US" sz="1400" b="1" dirty="0" smtClean="0"/>
              <a:t>, “</a:t>
            </a:r>
            <a:r>
              <a:rPr lang="en-GB" sz="1400" b="1" dirty="0" smtClean="0"/>
              <a:t>Scintillation light simulation in big-sized BaF</a:t>
            </a:r>
            <a:r>
              <a:rPr lang="en-GB" sz="1400" b="1" baseline="-25000" dirty="0" smtClean="0"/>
              <a:t>2</a:t>
            </a:r>
            <a:r>
              <a:rPr lang="en-GB" sz="1400" b="1" dirty="0" smtClean="0"/>
              <a:t> and pure </a:t>
            </a:r>
            <a:r>
              <a:rPr lang="en-GB" sz="1400" b="1" dirty="0" err="1" smtClean="0"/>
              <a:t>CsI</a:t>
            </a:r>
            <a:r>
              <a:rPr lang="en-GB" sz="1400" b="1" dirty="0" smtClean="0"/>
              <a:t>  crystals</a:t>
            </a:r>
            <a:r>
              <a:rPr lang="en-US" sz="1400" b="1" dirty="0" smtClean="0"/>
              <a:t>” http://arxiv.org/abs/1604.00827</a:t>
            </a:r>
            <a:endParaRPr lang="ru-RU" sz="1400" b="1" dirty="0" smtClean="0"/>
          </a:p>
          <a:p>
            <a:pPr marL="228600" indent="-228600">
              <a:lnSpc>
                <a:spcPts val="1200"/>
              </a:lnSpc>
              <a:buFont typeface="+mj-lt"/>
              <a:buAutoNum type="arabicPeriod"/>
            </a:pPr>
            <a:endParaRPr lang="en-GB" sz="1400" b="1" dirty="0" smtClean="0"/>
          </a:p>
          <a:p>
            <a:pPr marL="228600" indent="-228600">
              <a:lnSpc>
                <a:spcPts val="1200"/>
              </a:lnSpc>
              <a:buFont typeface="+mj-lt"/>
              <a:buAutoNum type="arabicPeriod"/>
            </a:pPr>
            <a:r>
              <a:rPr lang="en-US" sz="1400" b="1" dirty="0" err="1" smtClean="0"/>
              <a:t>N.Atanov</a:t>
            </a:r>
            <a:r>
              <a:rPr lang="en-US" sz="1400" b="1" dirty="0" smtClean="0"/>
              <a:t> et al., “Characterization of a prototype for the electromagnetic calorimeter of the Mu2e experiment” IL NUOVO CIMENTO 39 C 		(2016) 267</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en-US" sz="1400" b="1" dirty="0" smtClean="0"/>
              <a:t> </a:t>
            </a:r>
            <a:r>
              <a:rPr lang="ru-RU" sz="1400" b="1" dirty="0" smtClean="0"/>
              <a:t> </a:t>
            </a:r>
            <a:r>
              <a:rPr lang="en-US" sz="1400" b="1" dirty="0" smtClean="0"/>
              <a:t>N. </a:t>
            </a:r>
            <a:r>
              <a:rPr lang="en-US" sz="1400" b="1" dirty="0" err="1" smtClean="0"/>
              <a:t>Atanov</a:t>
            </a:r>
            <a:r>
              <a:rPr lang="en-US" sz="1400" b="1" dirty="0" smtClean="0"/>
              <a:t> et al,  “Energy and time resolution of a LYSO matrix prototype for  the Mu2e experiment</a:t>
            </a:r>
            <a:r>
              <a:rPr lang="en-GB" sz="1400" b="1" dirty="0" smtClean="0"/>
              <a:t>” </a:t>
            </a:r>
            <a:r>
              <a:rPr lang="en-US" sz="1400" b="1" dirty="0" smtClean="0"/>
              <a:t>NIM A824, 11 July 2016,  Page 684</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ru-RU" sz="1400" b="1" dirty="0" smtClean="0"/>
              <a:t> </a:t>
            </a:r>
            <a:r>
              <a:rPr lang="en-US" sz="1400" b="1" dirty="0" smtClean="0"/>
              <a:t>N. </a:t>
            </a:r>
            <a:r>
              <a:rPr lang="en-US" sz="1400" b="1" dirty="0" err="1" smtClean="0"/>
              <a:t>Atanovet</a:t>
            </a:r>
            <a:r>
              <a:rPr lang="en-US" sz="1400" b="1" dirty="0" smtClean="0"/>
              <a:t> al, “Characterization of a 5 × 5 LYSO Matrix Calorimeter  Prototype” IEEE TRANSACTIONS ON NUCLEAR SCIENCE, VOL. 63, 		NO. 2, APRIL 2016, p.596</a:t>
            </a:r>
          </a:p>
          <a:p>
            <a:pPr marL="228600" indent="-228600">
              <a:lnSpc>
                <a:spcPts val="1200"/>
              </a:lnSpc>
              <a:buFont typeface="+mj-lt"/>
              <a:buAutoNum type="arabicPeriod"/>
            </a:pPr>
            <a:endParaRPr lang="en-US" sz="1400" b="1" dirty="0" smtClean="0"/>
          </a:p>
          <a:p>
            <a:pPr marL="228600" indent="-228600">
              <a:lnSpc>
                <a:spcPts val="1200"/>
              </a:lnSpc>
              <a:buFont typeface="+mj-lt"/>
              <a:buAutoNum type="arabicPeriod"/>
            </a:pPr>
            <a:r>
              <a:rPr lang="ru-RU" sz="1400" b="1" dirty="0" smtClean="0"/>
              <a:t> </a:t>
            </a:r>
            <a:r>
              <a:rPr lang="en-US" sz="1400" b="1" dirty="0" err="1" smtClean="0"/>
              <a:t>M.Angelucci</a:t>
            </a:r>
            <a:r>
              <a:rPr lang="en-US" sz="1400" b="1" dirty="0" smtClean="0"/>
              <a:t> et al., “</a:t>
            </a:r>
            <a:r>
              <a:rPr lang="en-GB" sz="1400" b="1" dirty="0" smtClean="0"/>
              <a:t>Longitudinal uniformity, time performances and irradiation test of pure </a:t>
            </a:r>
            <a:r>
              <a:rPr lang="en-GB" sz="1400" b="1" dirty="0" err="1" smtClean="0"/>
              <a:t>CsI</a:t>
            </a:r>
            <a:r>
              <a:rPr lang="en-GB" sz="1400" b="1" dirty="0" smtClean="0"/>
              <a:t> crystals”   </a:t>
            </a:r>
            <a:r>
              <a:rPr lang="en-GB" sz="1400" b="1" dirty="0" err="1" smtClean="0"/>
              <a:t>Nucl.Instrum.Meth</a:t>
            </a:r>
            <a:r>
              <a:rPr lang="en-GB" sz="1400" b="1" dirty="0" smtClean="0"/>
              <a:t>. A824 (2016) 		678</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ru-RU" sz="1400" b="1" dirty="0" smtClean="0"/>
              <a:t> </a:t>
            </a:r>
            <a:r>
              <a:rPr lang="en-US" sz="1400" b="1" dirty="0" smtClean="0"/>
              <a:t>A. </a:t>
            </a:r>
            <a:r>
              <a:rPr lang="en-US" sz="1400" b="1" dirty="0" err="1" smtClean="0"/>
              <a:t>Artikov</a:t>
            </a:r>
            <a:r>
              <a:rPr lang="en-US" sz="1400" b="1" dirty="0" smtClean="0"/>
              <a:t> et al. “Optimization of light yield by injecting an optical filler into  the co-extruded hole of the plastic scintillation bar.”  JINST 11 (2016), 		T05003.</a:t>
            </a:r>
          </a:p>
          <a:p>
            <a:pPr marL="228600" indent="-228600">
              <a:lnSpc>
                <a:spcPts val="1200"/>
              </a:lnSpc>
              <a:buFont typeface="+mj-lt"/>
              <a:buAutoNum type="arabicPeriod"/>
            </a:pPr>
            <a:endParaRPr lang="ru-RU" sz="1400" b="1" dirty="0" smtClean="0"/>
          </a:p>
          <a:p>
            <a:pPr marL="228600" indent="-228600">
              <a:lnSpc>
                <a:spcPts val="1200"/>
              </a:lnSpc>
              <a:buFont typeface="+mj-lt"/>
              <a:buAutoNum type="arabicPeriod"/>
            </a:pPr>
            <a:r>
              <a:rPr lang="ru-RU" sz="1400" b="1" dirty="0" smtClean="0"/>
              <a:t> </a:t>
            </a:r>
            <a:r>
              <a:rPr lang="en-US" sz="1400" b="1" dirty="0" smtClean="0"/>
              <a:t>A. </a:t>
            </a:r>
            <a:r>
              <a:rPr lang="en-US" sz="1400" b="1" dirty="0" err="1" smtClean="0"/>
              <a:t>Simonenko</a:t>
            </a:r>
            <a:r>
              <a:rPr lang="en-US" sz="1400" b="1" dirty="0" smtClean="0"/>
              <a:t> et al., “ The increase of the light collection from scintillation strip with hole for WLS fiber using various types of fillers” , submitted to  Part. </a:t>
            </a:r>
            <a:r>
              <a:rPr lang="en-US" sz="1400" b="1" dirty="0" err="1" smtClean="0"/>
              <a:t>Nucl</a:t>
            </a:r>
            <a:r>
              <a:rPr lang="en-US" sz="1400" b="1" dirty="0" smtClean="0"/>
              <a:t>. </a:t>
            </a:r>
            <a:r>
              <a:rPr lang="en-US" sz="1400" b="1" dirty="0" err="1" smtClean="0"/>
              <a:t>Lett</a:t>
            </a:r>
            <a:r>
              <a:rPr lang="en-US" sz="1400" b="1" dirty="0" smtClean="0"/>
              <a:t>. (2016), in Russian, arXiv:1604.02286.</a:t>
            </a:r>
            <a:endParaRPr lang="ru-RU" sz="1400" b="1" dirty="0" smtClean="0"/>
          </a:p>
          <a:p>
            <a:endParaRPr lang="ru-RU" sz="1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lstStyle/>
          <a:p>
            <a:r>
              <a:rPr lang="en-US" dirty="0" smtClean="0"/>
              <a:t>Conference reports</a:t>
            </a:r>
            <a:endParaRPr lang="ru-RU"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48</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
        <p:nvSpPr>
          <p:cNvPr id="5" name="TextBox 4"/>
          <p:cNvSpPr txBox="1"/>
          <p:nvPr/>
        </p:nvSpPr>
        <p:spPr>
          <a:xfrm>
            <a:off x="323528" y="825579"/>
            <a:ext cx="8496944" cy="6186309"/>
          </a:xfrm>
          <a:prstGeom prst="rect">
            <a:avLst/>
          </a:prstGeom>
          <a:noFill/>
        </p:spPr>
        <p:txBody>
          <a:bodyPr wrap="square" rtlCol="0">
            <a:spAutoFit/>
          </a:bodyPr>
          <a:lstStyle/>
          <a:p>
            <a:pPr marL="342900" indent="-342900">
              <a:buFont typeface="+mj-lt"/>
              <a:buAutoNum type="arabicPeriod"/>
            </a:pPr>
            <a:r>
              <a:rPr lang="en-US" sz="1400" b="1" dirty="0" smtClean="0"/>
              <a:t>Baranov V.Y., JINR, “Research of properties </a:t>
            </a:r>
            <a:r>
              <a:rPr lang="en-US" sz="1400" b="1" dirty="0" err="1" smtClean="0"/>
              <a:t>undoped</a:t>
            </a:r>
            <a:r>
              <a:rPr lang="en-US" sz="1400" b="1" dirty="0" smtClean="0"/>
              <a:t> crystals </a:t>
            </a:r>
            <a:r>
              <a:rPr lang="en-US" sz="1400" b="1" dirty="0" err="1" smtClean="0"/>
              <a:t>CsI</a:t>
            </a:r>
            <a:r>
              <a:rPr lang="en-US" sz="1400" b="1" dirty="0" smtClean="0"/>
              <a:t>” Fifth International Conference ISMART 2016 “Engineering of Scintillation Materials  and Radiation Technologies” , 26 - 30 September 2016</a:t>
            </a:r>
            <a:endParaRPr lang="ru-RU" sz="1400" b="1" dirty="0" smtClean="0"/>
          </a:p>
          <a:p>
            <a:pPr marL="342900" indent="-342900">
              <a:buFont typeface="+mj-lt"/>
              <a:buAutoNum type="arabicPeriod"/>
            </a:pPr>
            <a:endParaRPr lang="ru-RU" sz="1400" b="1" dirty="0" smtClean="0"/>
          </a:p>
          <a:p>
            <a:pPr marL="342900" indent="-342900">
              <a:buFont typeface="+mj-lt"/>
              <a:buAutoNum type="arabicPeriod"/>
            </a:pPr>
            <a:r>
              <a:rPr lang="en-US" sz="1400" b="1" dirty="0" err="1" smtClean="0"/>
              <a:t>Atanov</a:t>
            </a:r>
            <a:r>
              <a:rPr lang="en-US" sz="1400" b="1" dirty="0" smtClean="0"/>
              <a:t> N</a:t>
            </a:r>
            <a:r>
              <a:rPr lang="en-GB" sz="1400" b="1" dirty="0" smtClean="0"/>
              <a:t>.</a:t>
            </a:r>
            <a:r>
              <a:rPr lang="en-US" sz="1400" b="1" dirty="0" smtClean="0"/>
              <a:t>V</a:t>
            </a:r>
            <a:r>
              <a:rPr lang="en-GB" sz="1400" b="1" dirty="0" smtClean="0"/>
              <a:t>., </a:t>
            </a:r>
            <a:r>
              <a:rPr lang="en-US" sz="1400" b="1" dirty="0" err="1" smtClean="0"/>
              <a:t>Ivanov</a:t>
            </a:r>
            <a:r>
              <a:rPr lang="en-US" sz="1400" b="1" dirty="0" smtClean="0"/>
              <a:t> S</a:t>
            </a:r>
            <a:r>
              <a:rPr lang="en-GB" sz="1400" b="1" dirty="0" smtClean="0"/>
              <a:t>.</a:t>
            </a:r>
            <a:r>
              <a:rPr lang="en-US" sz="1400" b="1" dirty="0" smtClean="0"/>
              <a:t>V</a:t>
            </a:r>
            <a:r>
              <a:rPr lang="en-GB" sz="1400" b="1" dirty="0" smtClean="0"/>
              <a:t>., </a:t>
            </a:r>
            <a:r>
              <a:rPr lang="en-US" sz="1400" b="1" dirty="0" err="1" smtClean="0"/>
              <a:t>Jmeric</a:t>
            </a:r>
            <a:r>
              <a:rPr lang="en-US" sz="1400" b="1" dirty="0" smtClean="0"/>
              <a:t> V</a:t>
            </a:r>
            <a:r>
              <a:rPr lang="en-GB" sz="1400" b="1" dirty="0" smtClean="0"/>
              <a:t>.</a:t>
            </a:r>
            <a:r>
              <a:rPr lang="en-US" sz="1400" b="1" dirty="0" smtClean="0"/>
              <a:t>N</a:t>
            </a:r>
            <a:r>
              <a:rPr lang="en-GB" sz="1400" b="1" dirty="0" smtClean="0"/>
              <a:t>., </a:t>
            </a:r>
            <a:r>
              <a:rPr lang="en-US" sz="1400" b="1" dirty="0" err="1" smtClean="0"/>
              <a:t>Nechaev</a:t>
            </a:r>
            <a:r>
              <a:rPr lang="en-US" sz="1400" b="1" dirty="0" smtClean="0"/>
              <a:t> D</a:t>
            </a:r>
            <a:r>
              <a:rPr lang="en-GB" sz="1400" b="1" dirty="0" smtClean="0"/>
              <a:t>.</a:t>
            </a:r>
            <a:r>
              <a:rPr lang="en-US" sz="1400" b="1" dirty="0" smtClean="0"/>
              <a:t>V</a:t>
            </a:r>
            <a:r>
              <a:rPr lang="en-GB" sz="1400" b="1" dirty="0" smtClean="0"/>
              <a:t>., </a:t>
            </a:r>
            <a:r>
              <a:rPr lang="en-US" sz="1400" b="1" dirty="0" err="1" smtClean="0"/>
              <a:t>Tereshchenko</a:t>
            </a:r>
            <a:r>
              <a:rPr lang="en-US" sz="1400" b="1" dirty="0" smtClean="0"/>
              <a:t> V</a:t>
            </a:r>
            <a:r>
              <a:rPr lang="en-GB" sz="1400" b="1" dirty="0" smtClean="0"/>
              <a:t>.</a:t>
            </a:r>
            <a:r>
              <a:rPr lang="en-US" sz="1400" b="1" dirty="0" smtClean="0"/>
              <a:t>V</a:t>
            </a:r>
            <a:r>
              <a:rPr lang="en-GB" sz="1400" b="1" dirty="0" smtClean="0"/>
              <a:t>. </a:t>
            </a:r>
            <a:r>
              <a:rPr lang="en-US" sz="1400" b="1" dirty="0" smtClean="0"/>
              <a:t> “Solar-blind </a:t>
            </a:r>
            <a:r>
              <a:rPr lang="en-US" sz="1400" b="1" dirty="0" err="1" smtClean="0"/>
              <a:t>photodetectors</a:t>
            </a:r>
            <a:r>
              <a:rPr lang="en-US" sz="1400" b="1" dirty="0" smtClean="0"/>
              <a:t> with </a:t>
            </a:r>
            <a:r>
              <a:rPr lang="en-US" sz="1400" b="1" dirty="0" err="1" smtClean="0"/>
              <a:t>AlGaN</a:t>
            </a:r>
            <a:r>
              <a:rPr lang="en-US" sz="1400" b="1" dirty="0" smtClean="0"/>
              <a:t> </a:t>
            </a:r>
            <a:r>
              <a:rPr lang="en-US" sz="1400" b="1" dirty="0" err="1" smtClean="0"/>
              <a:t>photocathodes</a:t>
            </a:r>
            <a:r>
              <a:rPr lang="en-US" sz="1400" b="1" dirty="0" smtClean="0"/>
              <a:t> for light registration in  UVC range”  conference NTIHEP-2016, Montenegro, </a:t>
            </a:r>
            <a:r>
              <a:rPr lang="en-US" sz="1400" b="1" dirty="0" err="1" smtClean="0"/>
              <a:t>Budva</a:t>
            </a:r>
            <a:r>
              <a:rPr lang="en-US" sz="1400" b="1" dirty="0" smtClean="0"/>
              <a:t> </a:t>
            </a:r>
            <a:endParaRPr lang="ru-RU" sz="1400" b="1" dirty="0" smtClean="0"/>
          </a:p>
          <a:p>
            <a:pPr marL="342900" indent="-342900">
              <a:buFont typeface="+mj-lt"/>
              <a:buAutoNum type="arabicPeriod"/>
            </a:pPr>
            <a:endParaRPr lang="ru-RU" sz="1400" b="1" dirty="0" smtClean="0"/>
          </a:p>
          <a:p>
            <a:pPr marL="342900" indent="-342900">
              <a:buFont typeface="+mj-lt"/>
              <a:buAutoNum type="arabicPeriod"/>
            </a:pPr>
            <a:r>
              <a:rPr lang="en-US" sz="1400" b="1" dirty="0" err="1" smtClean="0"/>
              <a:t>Kharzheev</a:t>
            </a:r>
            <a:r>
              <a:rPr lang="en-US" sz="1400" b="1" dirty="0" smtClean="0"/>
              <a:t> </a:t>
            </a:r>
            <a:r>
              <a:rPr lang="en-US" sz="1400" b="1" dirty="0" err="1" smtClean="0"/>
              <a:t>Yu.N</a:t>
            </a:r>
            <a:r>
              <a:rPr lang="en-US" sz="1400" b="1" dirty="0" smtClean="0"/>
              <a:t>., “New trends in using  Scintillation counters in modern high  energy experiments” THE 6</a:t>
            </a:r>
            <a:r>
              <a:rPr lang="en-US" sz="1400" b="1" baseline="30000" dirty="0" smtClean="0"/>
              <a:t>th</a:t>
            </a:r>
            <a:r>
              <a:rPr lang="en-US" sz="1400" b="1" dirty="0" smtClean="0"/>
              <a:t> INTERNATIONAL CONFERENCE ON  CONTEMPORARY PHYSICS,  June 7-10, 2016, Ulaanbaatar Mongolia</a:t>
            </a:r>
            <a:endParaRPr lang="ru-RU" sz="1400" b="1" dirty="0" smtClean="0"/>
          </a:p>
          <a:p>
            <a:pPr marL="342900" indent="-342900">
              <a:buFont typeface="+mj-lt"/>
              <a:buAutoNum type="arabicPeriod"/>
            </a:pPr>
            <a:endParaRPr lang="ru-RU" sz="1400" b="1" dirty="0" smtClean="0"/>
          </a:p>
          <a:p>
            <a:pPr marL="342900" indent="-342900">
              <a:buFont typeface="+mj-lt"/>
              <a:buAutoNum type="arabicPeriod"/>
            </a:pPr>
            <a:r>
              <a:rPr lang="fr-FR" sz="1400" b="1" dirty="0" smtClean="0"/>
              <a:t>Vasilyev I.I., JINR, « The light yield of a long scintillation strip with WLS fiber 	embedded into the co-extruded hole » </a:t>
            </a:r>
            <a:r>
              <a:rPr lang="en-US" sz="1400" b="1" dirty="0" smtClean="0"/>
              <a:t>Fifth International Conference ISMART 2016  “Engineering of Scintillation Materials and Radiation Technologies” , 26 - 30  September 2016</a:t>
            </a:r>
          </a:p>
          <a:p>
            <a:pPr marL="342900" indent="-342900">
              <a:buFont typeface="+mj-lt"/>
              <a:buAutoNum type="arabicPeriod"/>
            </a:pPr>
            <a:endParaRPr lang="ru-RU" sz="1400" b="1" dirty="0" smtClean="0"/>
          </a:p>
          <a:p>
            <a:pPr marL="342900" indent="-342900">
              <a:buFont typeface="+mj-lt"/>
              <a:buAutoNum type="arabicPeriod"/>
            </a:pPr>
            <a:r>
              <a:rPr lang="en-US" sz="1400" b="1" dirty="0" smtClean="0"/>
              <a:t> </a:t>
            </a:r>
            <a:r>
              <a:rPr lang="en-US" sz="1400" b="1" dirty="0" err="1" smtClean="0"/>
              <a:t>A.Simonenko</a:t>
            </a:r>
            <a:r>
              <a:rPr lang="en-US" sz="1400" b="1" dirty="0" smtClean="0"/>
              <a:t> et al, «INCREASING THE LIGHT YIELD FOR  SCINTILLATION STRIPS WITH WLS FIBER EMBEDDED INTO THE CO-EXTRUDED  HOLE»  New Trends in High Energy Physics, 2016, Montenegro,  </a:t>
            </a:r>
            <a:r>
              <a:rPr lang="en-US" sz="1400" b="1" dirty="0" err="1" smtClean="0"/>
              <a:t>Budva</a:t>
            </a:r>
            <a:endParaRPr lang="en-US" sz="1400" b="1" dirty="0" smtClean="0"/>
          </a:p>
          <a:p>
            <a:pPr marL="342900" indent="-342900">
              <a:buFont typeface="+mj-lt"/>
              <a:buAutoNum type="arabicPeriod"/>
            </a:pPr>
            <a:endParaRPr lang="ru-RU" sz="1400" b="1" dirty="0" smtClean="0"/>
          </a:p>
          <a:p>
            <a:pPr marL="342900" indent="-342900">
              <a:buFont typeface="+mj-lt"/>
              <a:buAutoNum type="arabicPeriod"/>
            </a:pPr>
            <a:r>
              <a:rPr lang="en-US" sz="1400" b="1" dirty="0" smtClean="0"/>
              <a:t> </a:t>
            </a:r>
            <a:r>
              <a:rPr lang="en-US" sz="1400" b="1" dirty="0" err="1" smtClean="0"/>
              <a:t>Kharzheev</a:t>
            </a:r>
            <a:r>
              <a:rPr lang="en-US" sz="1400" b="1" dirty="0" smtClean="0"/>
              <a:t> </a:t>
            </a:r>
            <a:r>
              <a:rPr lang="en-US" sz="1400" b="1" dirty="0" err="1" smtClean="0"/>
              <a:t>Yu.N</a:t>
            </a:r>
            <a:r>
              <a:rPr lang="en-US" sz="1400" b="1" dirty="0" smtClean="0"/>
              <a:t>., “Scintillation Detectors in modern High Energy Physics  Experiments and Prospect of their use in Future Experiments”, International 	Conference on Astrophysics and Particle Physics, December 8-10, 2016, Dallas,  USA</a:t>
            </a:r>
            <a:endParaRPr lang="ru-RU" sz="1400" b="1" dirty="0" smtClean="0"/>
          </a:p>
          <a:p>
            <a:pPr marL="342900" indent="-342900">
              <a:buFont typeface="+mj-lt"/>
              <a:buAutoNum type="arabicPeriod"/>
            </a:pPr>
            <a:endParaRPr lang="ru-RU" sz="1400" b="1" dirty="0" smtClean="0"/>
          </a:p>
          <a:p>
            <a:pPr marL="342900" indent="-342900">
              <a:buFont typeface="+mj-lt"/>
              <a:buAutoNum type="arabicPeriod"/>
            </a:pPr>
            <a:r>
              <a:rPr lang="en-GB" sz="1400" b="1" dirty="0" smtClean="0"/>
              <a:t>N. V. </a:t>
            </a:r>
            <a:r>
              <a:rPr lang="en-GB" sz="1400" b="1" dirty="0" err="1" smtClean="0"/>
              <a:t>Khomutov</a:t>
            </a:r>
            <a:r>
              <a:rPr lang="en-GB" sz="1400" b="1" dirty="0" smtClean="0"/>
              <a:t>, “Using the cathode surface of straw tube for measuring the track 	coordinate along the wire and increasing rate capability”, New Trends in High-Energy </a:t>
            </a:r>
            <a:r>
              <a:rPr lang="ru-RU" sz="1400" b="1" dirty="0" smtClean="0"/>
              <a:t> </a:t>
            </a:r>
            <a:r>
              <a:rPr lang="en-GB" sz="1400" b="1" dirty="0" smtClean="0"/>
              <a:t>Physics. </a:t>
            </a:r>
            <a:r>
              <a:rPr lang="en-GB" sz="1400" b="1" dirty="0" err="1" smtClean="0"/>
              <a:t>Budva</a:t>
            </a:r>
            <a:r>
              <a:rPr lang="en-GB" sz="1400" b="1" dirty="0" smtClean="0"/>
              <a:t>, </a:t>
            </a:r>
            <a:r>
              <a:rPr lang="en-GB" sz="1400" b="1" dirty="0" err="1" smtClean="0"/>
              <a:t>Becici</a:t>
            </a:r>
            <a:r>
              <a:rPr lang="en-GB" sz="1400" b="1" dirty="0" smtClean="0"/>
              <a:t>, Montenegro, 02 October - 08 October, 2016.</a:t>
            </a:r>
            <a:endParaRPr lang="ru-RU" sz="1400" b="1" dirty="0" smtClean="0"/>
          </a:p>
          <a:p>
            <a:pPr marL="342900" indent="-342900">
              <a:buFont typeface="+mj-lt"/>
              <a:buAutoNum type="arabicPeriod"/>
            </a:pPr>
            <a:endParaRPr lang="ru-RU" sz="1400" b="1" i="1" dirty="0" smtClean="0"/>
          </a:p>
          <a:p>
            <a:pPr marL="342900" indent="-342900">
              <a:buFont typeface="+mj-lt"/>
              <a:buAutoNum type="arabicPeriod"/>
            </a:pPr>
            <a:r>
              <a:rPr lang="en-GB" sz="1400" b="1" dirty="0" smtClean="0"/>
              <a:t>N. P. </a:t>
            </a:r>
            <a:r>
              <a:rPr lang="en-GB" sz="1400" b="1" dirty="0" err="1" smtClean="0"/>
              <a:t>Kravchuk</a:t>
            </a:r>
            <a:r>
              <a:rPr lang="en-GB" sz="1400" b="1" dirty="0" smtClean="0"/>
              <a:t>, “Tracker </a:t>
            </a:r>
            <a:r>
              <a:rPr lang="en-US" sz="1400" b="1" dirty="0" smtClean="0"/>
              <a:t>prototype on a base of cathode</a:t>
            </a:r>
            <a:r>
              <a:rPr lang="en-GB" sz="1400" b="1" dirty="0" smtClean="0"/>
              <a:t> straw”, </a:t>
            </a:r>
            <a:r>
              <a:rPr lang="en-US" sz="1400" b="1" dirty="0" smtClean="0"/>
              <a:t>Fifth International Conference ISMART 2016 “Engineering of Scintillation Materials and Radiation Technologies”, September 26-30, 2016, Minsk, Belarus</a:t>
            </a:r>
            <a:r>
              <a:rPr lang="en-GB" sz="1400" b="1" dirty="0" smtClean="0"/>
              <a:t>.</a:t>
            </a:r>
            <a:endParaRPr lang="ru-RU" sz="1400" b="1" dirty="0" smtClean="0"/>
          </a:p>
          <a:p>
            <a:pPr marL="342900" indent="-342900">
              <a:buFont typeface="+mj-lt"/>
              <a:buAutoNum type="arabicPeriod"/>
            </a:pPr>
            <a:endParaRPr lang="ru-RU" sz="1400" b="1" dirty="0" smtClean="0"/>
          </a:p>
          <a:p>
            <a:endParaRPr lang="ru-RU"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lstStyle/>
          <a:p>
            <a:pPr algn="l"/>
            <a:r>
              <a:rPr lang="en-US" dirty="0" smtClean="0"/>
              <a:t>  FTE</a:t>
            </a:r>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49</a:t>
            </a:fld>
            <a:endParaRPr lang="ru-RU"/>
          </a:p>
        </p:txBody>
      </p:sp>
      <p:sp>
        <p:nvSpPr>
          <p:cNvPr id="6" name="Нижний колонтитул 5"/>
          <p:cNvSpPr>
            <a:spLocks noGrp="1"/>
          </p:cNvSpPr>
          <p:nvPr>
            <p:ph type="ftr" sz="quarter" idx="11"/>
          </p:nvPr>
        </p:nvSpPr>
        <p:spPr>
          <a:xfrm>
            <a:off x="0" y="6492875"/>
            <a:ext cx="1763688" cy="365125"/>
          </a:xfrm>
        </p:spPr>
        <p:txBody>
          <a:bodyPr/>
          <a:lstStyle/>
          <a:p>
            <a:r>
              <a:rPr lang="en-US" dirty="0" smtClean="0"/>
              <a:t>V </a:t>
            </a:r>
            <a:r>
              <a:rPr lang="en-US" dirty="0" err="1" smtClean="0"/>
              <a:t>Glagolev</a:t>
            </a:r>
            <a:r>
              <a:rPr lang="en-US" dirty="0" smtClean="0"/>
              <a:t>, March 1 2017</a:t>
            </a:r>
            <a:endParaRPr lang="ru-RU" dirty="0"/>
          </a:p>
        </p:txBody>
      </p:sp>
      <p:graphicFrame>
        <p:nvGraphicFramePr>
          <p:cNvPr id="7" name="Таблица 6"/>
          <p:cNvGraphicFramePr>
            <a:graphicFrameLocks noGrp="1"/>
          </p:cNvGraphicFramePr>
          <p:nvPr/>
        </p:nvGraphicFramePr>
        <p:xfrm>
          <a:off x="1835696" y="0"/>
          <a:ext cx="6408710" cy="6766560"/>
        </p:xfrm>
        <a:graphic>
          <a:graphicData uri="http://schemas.openxmlformats.org/drawingml/2006/table">
            <a:tbl>
              <a:tblPr/>
              <a:tblGrid>
                <a:gridCol w="1008112"/>
                <a:gridCol w="2088232"/>
                <a:gridCol w="864096"/>
                <a:gridCol w="1766605"/>
                <a:gridCol w="681665"/>
              </a:tblGrid>
              <a:tr h="0">
                <a:tc>
                  <a:txBody>
                    <a:bodyPr/>
                    <a:lstStyle/>
                    <a:p>
                      <a:pPr algn="ctr" hangingPunct="0">
                        <a:spcAft>
                          <a:spcPts val="0"/>
                        </a:spcAft>
                      </a:pPr>
                      <a:r>
                        <a:rPr lang="en-US" sz="1200" b="1" i="1" dirty="0">
                          <a:latin typeface="Times New Roman"/>
                          <a:ea typeface="Times New Roman"/>
                          <a:cs typeface="Times New Roman"/>
                        </a:rPr>
                        <a:t>#</a:t>
                      </a:r>
                      <a:endParaRPr lang="ru-RU" sz="1200" dirty="0">
                        <a:latin typeface="NTTimes/Cyrillic"/>
                        <a:ea typeface="Times New Roman"/>
                        <a:cs typeface="Times New Roman"/>
                      </a:endParaRPr>
                    </a:p>
                  </a:txBody>
                  <a:tcPr marL="37171" marR="37171"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b="1">
                          <a:latin typeface="Times New Roman"/>
                          <a:ea typeface="Times New Roman"/>
                          <a:cs typeface="Times New Roman"/>
                        </a:rPr>
                        <a:t>Name</a:t>
                      </a:r>
                      <a:endParaRPr lang="ru-RU" sz="1200">
                        <a:latin typeface="NTTimes/Cyrillic"/>
                        <a:ea typeface="Times New Roman"/>
                        <a:cs typeface="Times New Roman"/>
                      </a:endParaRPr>
                    </a:p>
                  </a:txBody>
                  <a:tcPr marL="37171" marR="37171"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b="1">
                          <a:latin typeface="Times New Roman"/>
                          <a:ea typeface="Times New Roman"/>
                          <a:cs typeface="Times New Roman"/>
                        </a:rPr>
                        <a:t>Lab</a:t>
                      </a:r>
                      <a:endParaRPr lang="ru-RU" sz="1200">
                        <a:latin typeface="NTTimes/Cyrillic"/>
                        <a:ea typeface="Times New Roman"/>
                        <a:cs typeface="Times New Roman"/>
                      </a:endParaRPr>
                    </a:p>
                  </a:txBody>
                  <a:tcPr marL="37171" marR="37171"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b="1">
                          <a:latin typeface="Times New Roman"/>
                          <a:ea typeface="Times New Roman"/>
                          <a:cs typeface="Times New Roman"/>
                        </a:rPr>
                        <a:t>Task</a:t>
                      </a:r>
                      <a:endParaRPr lang="ru-RU" sz="1200">
                        <a:latin typeface="NTTimes/Cyrillic"/>
                        <a:ea typeface="Times New Roman"/>
                        <a:cs typeface="Times New Roman"/>
                      </a:endParaRPr>
                    </a:p>
                  </a:txBody>
                  <a:tcPr marL="37171" marR="37171"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b="1">
                          <a:latin typeface="Times New Roman"/>
                          <a:ea typeface="Times New Roman"/>
                          <a:cs typeface="Times New Roman"/>
                        </a:rPr>
                        <a:t>FTE(%) </a:t>
                      </a:r>
                      <a:endParaRPr lang="ru-RU" sz="1200">
                        <a:latin typeface="NTTimes/Cyrillic"/>
                        <a:ea typeface="Times New Roman"/>
                        <a:cs typeface="Times New Roman"/>
                      </a:endParaRPr>
                    </a:p>
                  </a:txBody>
                  <a:tcPr marL="37171" marR="37171"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dirty="0" err="1">
                          <a:latin typeface="Times New Roman"/>
                          <a:ea typeface="Times New Roman"/>
                          <a:cs typeface="Times New Roman"/>
                        </a:rPr>
                        <a:t>Artikov</a:t>
                      </a:r>
                      <a:r>
                        <a:rPr lang="en-US" sz="1200" dirty="0">
                          <a:latin typeface="Times New Roman"/>
                          <a:ea typeface="Times New Roman"/>
                          <a:cs typeface="Times New Roman"/>
                        </a:rPr>
                        <a:t> A.M.</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ru-RU" sz="1200" dirty="0" smtClean="0">
                          <a:latin typeface="Times New Roman"/>
                          <a:ea typeface="Times New Roman"/>
                          <a:cs typeface="Times New Roman"/>
                        </a:rPr>
                        <a:t>8</a:t>
                      </a:r>
                      <a:r>
                        <a:rPr lang="en-US" sz="1200" dirty="0" smtClean="0">
                          <a:latin typeface="Times New Roman"/>
                          <a:ea typeface="Times New Roman"/>
                          <a:cs typeface="Times New Roman"/>
                        </a:rPr>
                        <a:t>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Atanov N.V.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ru-RU" sz="1200" dirty="0" smtClean="0">
                          <a:latin typeface="Times New Roman"/>
                          <a:ea typeface="Times New Roman"/>
                          <a:cs typeface="Times New Roman"/>
                        </a:rPr>
                        <a:t>8</a:t>
                      </a:r>
                      <a:r>
                        <a:rPr lang="en-US" sz="1200" dirty="0" smtClean="0">
                          <a:latin typeface="Times New Roman"/>
                          <a:ea typeface="Times New Roman"/>
                          <a:cs typeface="Times New Roman"/>
                        </a:rPr>
                        <a:t>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3</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Atanova O.S.</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30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4</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Baranov V.A.</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50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5</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Baranov V</a:t>
                      </a:r>
                      <a:r>
                        <a:rPr lang="ru-RU" sz="1200">
                          <a:latin typeface="Times New Roman"/>
                          <a:ea typeface="Times New Roman"/>
                          <a:cs typeface="Times New Roman"/>
                        </a:rPr>
                        <a:t>.</a:t>
                      </a:r>
                      <a:r>
                        <a:rPr lang="en-US" sz="1200">
                          <a:latin typeface="Times New Roman"/>
                          <a:ea typeface="Times New Roman"/>
                          <a:cs typeface="Times New Roman"/>
                        </a:rPr>
                        <a:t>Yu</a:t>
                      </a:r>
                      <a:r>
                        <a:rPr lang="ru-RU" sz="1200">
                          <a:latin typeface="Times New Roman"/>
                          <a:ea typeface="Times New Roman"/>
                          <a:cs typeface="Times New Roman"/>
                        </a:rPr>
                        <a:t>.  </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ru-RU" sz="1200" dirty="0" smtClean="0">
                          <a:latin typeface="Times New Roman"/>
                          <a:ea typeface="Times New Roman"/>
                          <a:cs typeface="Times New Roman"/>
                        </a:rPr>
                        <a:t>80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6</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Budagov J</a:t>
                      </a:r>
                      <a:r>
                        <a:rPr lang="ru-RU" sz="1200">
                          <a:latin typeface="Times New Roman"/>
                          <a:ea typeface="Times New Roman"/>
                          <a:cs typeface="Times New Roman"/>
                        </a:rPr>
                        <a:t>.</a:t>
                      </a:r>
                      <a:r>
                        <a:rPr lang="en-US" sz="1200">
                          <a:latin typeface="Times New Roman"/>
                          <a:ea typeface="Times New Roman"/>
                          <a:cs typeface="Times New Roman"/>
                        </a:rPr>
                        <a:t>A</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a:latin typeface="Times New Roman"/>
                          <a:ea typeface="Times New Roman"/>
                          <a:cs typeface="Times New Roman"/>
                        </a:rPr>
                        <a:t>50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7</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Chokheli  D.</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100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dirty="0">
                          <a:latin typeface="Times New Roman"/>
                          <a:ea typeface="Times New Roman"/>
                          <a:cs typeface="Times New Roman"/>
                        </a:rPr>
                        <a:t>8</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Davydov Yu</a:t>
                      </a:r>
                      <a:r>
                        <a:rPr lang="ru-RU" sz="1200">
                          <a:latin typeface="Times New Roman"/>
                          <a:ea typeface="Times New Roman"/>
                          <a:cs typeface="Times New Roman"/>
                        </a:rPr>
                        <a:t>.</a:t>
                      </a:r>
                      <a:r>
                        <a:rPr lang="en-US" sz="1200">
                          <a:latin typeface="Times New Roman"/>
                          <a:ea typeface="Times New Roman"/>
                          <a:cs typeface="Times New Roman"/>
                        </a:rPr>
                        <a:t>I</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80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9</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Demin D</a:t>
                      </a:r>
                      <a:r>
                        <a:rPr lang="ru-RU" sz="1200">
                          <a:latin typeface="Times New Roman"/>
                          <a:ea typeface="Times New Roman"/>
                          <a:cs typeface="Times New Roman"/>
                        </a:rPr>
                        <a:t>.</a:t>
                      </a:r>
                      <a:r>
                        <a:rPr lang="en-US" sz="1200">
                          <a:latin typeface="Times New Roman"/>
                          <a:ea typeface="Times New Roman"/>
                          <a:cs typeface="Times New Roman"/>
                        </a:rPr>
                        <a:t>L</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20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Duginov V</a:t>
                      </a:r>
                      <a:r>
                        <a:rPr lang="ru-RU" sz="1200">
                          <a:latin typeface="Times New Roman"/>
                          <a:ea typeface="Times New Roman"/>
                          <a:cs typeface="Times New Roman"/>
                        </a:rPr>
                        <a:t>.</a:t>
                      </a:r>
                      <a:r>
                        <a:rPr lang="en-US" sz="1200">
                          <a:latin typeface="Times New Roman"/>
                          <a:ea typeface="Times New Roman"/>
                          <a:cs typeface="Times New Roman"/>
                        </a:rPr>
                        <a:t>N</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30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Duginov V</a:t>
                      </a:r>
                      <a:r>
                        <a:rPr lang="ru-RU" sz="1200">
                          <a:latin typeface="Times New Roman"/>
                          <a:ea typeface="Times New Roman"/>
                          <a:cs typeface="Times New Roman"/>
                        </a:rPr>
                        <a:t>.</a:t>
                      </a:r>
                      <a:r>
                        <a:rPr lang="en-US" sz="1200">
                          <a:latin typeface="Times New Roman"/>
                          <a:ea typeface="Times New Roman"/>
                          <a:cs typeface="Times New Roman"/>
                        </a:rPr>
                        <a:t>N</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20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11</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Glagolev V.V.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70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dirty="0" err="1">
                          <a:latin typeface="Times New Roman"/>
                          <a:ea typeface="Times New Roman"/>
                          <a:cs typeface="Times New Roman"/>
                        </a:rPr>
                        <a:t>Gritsaj</a:t>
                      </a:r>
                      <a:r>
                        <a:rPr lang="en-US" sz="1200" dirty="0">
                          <a:latin typeface="Times New Roman"/>
                          <a:ea typeface="Times New Roman"/>
                          <a:cs typeface="Times New Roman"/>
                        </a:rPr>
                        <a:t> K</a:t>
                      </a:r>
                      <a:r>
                        <a:rPr lang="ru-RU" sz="1200" dirty="0">
                          <a:latin typeface="Times New Roman"/>
                          <a:ea typeface="Times New Roman"/>
                          <a:cs typeface="Times New Roman"/>
                        </a:rPr>
                        <a:t>.</a:t>
                      </a:r>
                      <a:r>
                        <a:rPr lang="en-US" sz="1200" dirty="0">
                          <a:latin typeface="Times New Roman"/>
                          <a:ea typeface="Times New Roman"/>
                          <a:cs typeface="Times New Roman"/>
                        </a:rPr>
                        <a:t>I</a:t>
                      </a:r>
                      <a:r>
                        <a:rPr lang="ru-RU" sz="1200" dirty="0">
                          <a:latin typeface="Times New Roman"/>
                          <a:ea typeface="Times New Roman"/>
                          <a:cs typeface="Times New Roman"/>
                        </a:rPr>
                        <a:t>.</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20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13</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Kharzheev Yu</a:t>
                      </a:r>
                      <a:r>
                        <a:rPr lang="ru-RU" sz="1200">
                          <a:latin typeface="Times New Roman"/>
                          <a:ea typeface="Times New Roman"/>
                          <a:cs typeface="Times New Roman"/>
                        </a:rPr>
                        <a:t>.</a:t>
                      </a:r>
                      <a:r>
                        <a:rPr lang="en-US" sz="1200">
                          <a:latin typeface="Times New Roman"/>
                          <a:ea typeface="Times New Roman"/>
                          <a:cs typeface="Times New Roman"/>
                        </a:rPr>
                        <a:t>N.</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100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14</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Khomutov N</a:t>
                      </a:r>
                      <a:r>
                        <a:rPr lang="ru-RU" sz="1200">
                          <a:latin typeface="Times New Roman"/>
                          <a:ea typeface="Times New Roman"/>
                          <a:cs typeface="Times New Roman"/>
                        </a:rPr>
                        <a:t>.</a:t>
                      </a:r>
                      <a:r>
                        <a:rPr lang="en-US" sz="1200">
                          <a:latin typeface="Times New Roman"/>
                          <a:ea typeface="Times New Roman"/>
                          <a:cs typeface="Times New Roman"/>
                        </a:rPr>
                        <a:t>V</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80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a:t>
                      </a:r>
                      <a:r>
                        <a:rPr lang="ru-RU" sz="1200">
                          <a:latin typeface="Times New Roman"/>
                          <a:ea typeface="Times New Roman"/>
                          <a:cs typeface="Times New Roman"/>
                        </a:rPr>
                        <a:t>5</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Kolomoets V</a:t>
                      </a:r>
                      <a:r>
                        <a:rPr lang="ru-RU" sz="1200">
                          <a:latin typeface="Times New Roman"/>
                          <a:ea typeface="Times New Roman"/>
                          <a:cs typeface="Times New Roman"/>
                        </a:rPr>
                        <a:t>.</a:t>
                      </a:r>
                      <a:r>
                        <a:rPr lang="en-US" sz="1200">
                          <a:latin typeface="Times New Roman"/>
                          <a:ea typeface="Times New Roman"/>
                          <a:cs typeface="Times New Roman"/>
                        </a:rPr>
                        <a:t>I.</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100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16</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Kolomoets S.M.</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30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17</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Kravchuk N</a:t>
                      </a:r>
                      <a:r>
                        <a:rPr lang="ru-RU" sz="1200">
                          <a:latin typeface="Times New Roman"/>
                          <a:ea typeface="Times New Roman"/>
                          <a:cs typeface="Times New Roman"/>
                        </a:rPr>
                        <a:t>.</a:t>
                      </a:r>
                      <a:r>
                        <a:rPr lang="en-US" sz="1200">
                          <a:latin typeface="Times New Roman"/>
                          <a:ea typeface="Times New Roman"/>
                          <a:cs typeface="Times New Roman"/>
                        </a:rPr>
                        <a:t>P</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30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Kravchuk N</a:t>
                      </a:r>
                      <a:r>
                        <a:rPr lang="ru-RU" sz="1200">
                          <a:latin typeface="Times New Roman"/>
                          <a:ea typeface="Times New Roman"/>
                          <a:cs typeface="Times New Roman"/>
                        </a:rPr>
                        <a:t>.</a:t>
                      </a:r>
                      <a:r>
                        <a:rPr lang="en-US" sz="1200">
                          <a:latin typeface="Times New Roman"/>
                          <a:ea typeface="Times New Roman"/>
                          <a:cs typeface="Times New Roman"/>
                        </a:rPr>
                        <a:t>P</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Mu2e</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20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18</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Krylov V</a:t>
                      </a:r>
                      <a:r>
                        <a:rPr lang="ru-RU" sz="1200">
                          <a:latin typeface="Times New Roman"/>
                          <a:ea typeface="Times New Roman"/>
                          <a:cs typeface="Times New Roman"/>
                        </a:rPr>
                        <a:t>.</a:t>
                      </a:r>
                      <a:r>
                        <a:rPr lang="en-US" sz="1200">
                          <a:latin typeface="Times New Roman"/>
                          <a:ea typeface="Times New Roman"/>
                          <a:cs typeface="Times New Roman"/>
                        </a:rPr>
                        <a:t>A</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LRB</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50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19</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Kuchinsky N</a:t>
                      </a:r>
                      <a:r>
                        <a:rPr lang="ru-RU" sz="1200">
                          <a:latin typeface="Times New Roman"/>
                          <a:ea typeface="Times New Roman"/>
                          <a:cs typeface="Times New Roman"/>
                        </a:rPr>
                        <a:t>.</a:t>
                      </a:r>
                      <a:r>
                        <a:rPr lang="en-US" sz="1200">
                          <a:latin typeface="Times New Roman"/>
                          <a:ea typeface="Times New Roman"/>
                          <a:cs typeface="Times New Roman"/>
                        </a:rPr>
                        <a:t>A</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70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Mamedov T</a:t>
                      </a:r>
                      <a:r>
                        <a:rPr lang="ru-RU" sz="1200">
                          <a:latin typeface="Times New Roman"/>
                          <a:ea typeface="Times New Roman"/>
                          <a:cs typeface="Times New Roman"/>
                        </a:rPr>
                        <a:t>.</a:t>
                      </a:r>
                      <a:r>
                        <a:rPr lang="en-US" sz="1200">
                          <a:latin typeface="Times New Roman"/>
                          <a:ea typeface="Times New Roman"/>
                          <a:cs typeface="Times New Roman"/>
                        </a:rPr>
                        <a:t>N.</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30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21</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Sazonova A</a:t>
                      </a:r>
                      <a:r>
                        <a:rPr lang="ru-RU" sz="1200">
                          <a:latin typeface="Times New Roman"/>
                          <a:ea typeface="Times New Roman"/>
                          <a:cs typeface="Times New Roman"/>
                        </a:rPr>
                        <a:t>.</a:t>
                      </a:r>
                      <a:r>
                        <a:rPr lang="en-US" sz="1200">
                          <a:latin typeface="Times New Roman"/>
                          <a:ea typeface="Times New Roman"/>
                          <a:cs typeface="Times New Roman"/>
                        </a:rPr>
                        <a:t>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30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Shalyugin A</a:t>
                      </a:r>
                      <a:r>
                        <a:rPr lang="ru-RU" sz="1200">
                          <a:latin typeface="Times New Roman"/>
                          <a:ea typeface="Times New Roman"/>
                          <a:cs typeface="Times New Roman"/>
                        </a:rPr>
                        <a:t>.</a:t>
                      </a:r>
                      <a:r>
                        <a:rPr lang="en-US" sz="1200">
                          <a:latin typeface="Times New Roman"/>
                          <a:ea typeface="Times New Roman"/>
                          <a:cs typeface="Times New Roman"/>
                        </a:rPr>
                        <a:t>N</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80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23</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Simonenko A</a:t>
                      </a:r>
                      <a:r>
                        <a:rPr lang="ru-RU" sz="1200">
                          <a:latin typeface="Times New Roman"/>
                          <a:ea typeface="Times New Roman"/>
                          <a:cs typeface="Times New Roman"/>
                        </a:rPr>
                        <a:t>.</a:t>
                      </a:r>
                      <a:r>
                        <a:rPr lang="en-US" sz="1200">
                          <a:latin typeface="Times New Roman"/>
                          <a:ea typeface="Times New Roman"/>
                          <a:cs typeface="Times New Roman"/>
                        </a:rPr>
                        <a:t>V</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80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24</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Suslov I</a:t>
                      </a:r>
                      <a:r>
                        <a:rPr lang="ru-RU" sz="1200">
                          <a:latin typeface="Times New Roman"/>
                          <a:ea typeface="Times New Roman"/>
                          <a:cs typeface="Times New Roman"/>
                        </a:rPr>
                        <a:t>.</a:t>
                      </a:r>
                      <a:r>
                        <a:rPr lang="en-US" sz="1200">
                          <a:latin typeface="Times New Roman"/>
                          <a:ea typeface="Times New Roman"/>
                          <a:cs typeface="Times New Roman"/>
                        </a:rPr>
                        <a:t>A</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Calorimeter simul.</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a:latin typeface="Times New Roman"/>
                          <a:ea typeface="Times New Roman"/>
                          <a:cs typeface="Times New Roman"/>
                        </a:rPr>
                        <a:t>70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25</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Tereschenko V</a:t>
                      </a:r>
                      <a:r>
                        <a:rPr lang="ru-RU" sz="1200">
                          <a:latin typeface="Times New Roman"/>
                          <a:ea typeface="Times New Roman"/>
                          <a:cs typeface="Times New Roman"/>
                        </a:rPr>
                        <a:t>.</a:t>
                      </a:r>
                      <a:r>
                        <a:rPr lang="en-US" sz="1200">
                          <a:latin typeface="Times New Roman"/>
                          <a:ea typeface="Times New Roman"/>
                          <a:cs typeface="Times New Roman"/>
                        </a:rPr>
                        <a:t>V</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50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26</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Tereschenko S</a:t>
                      </a:r>
                      <a:r>
                        <a:rPr lang="ru-RU" sz="1200">
                          <a:latin typeface="Times New Roman"/>
                          <a:ea typeface="Times New Roman"/>
                          <a:cs typeface="Times New Roman"/>
                        </a:rPr>
                        <a:t>.</a:t>
                      </a:r>
                      <a:r>
                        <a:rPr lang="en-US" sz="1200">
                          <a:latin typeface="Times New Roman"/>
                          <a:ea typeface="Times New Roman"/>
                          <a:cs typeface="Times New Roman"/>
                        </a:rPr>
                        <a:t>V.</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a:latin typeface="Times New Roman"/>
                          <a:ea typeface="Times New Roman"/>
                          <a:cs typeface="Times New Roman"/>
                        </a:rPr>
                        <a:t>50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27</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Titkova I</a:t>
                      </a:r>
                      <a:r>
                        <a:rPr lang="ru-RU" sz="1200">
                          <a:latin typeface="Times New Roman"/>
                          <a:ea typeface="Times New Roman"/>
                          <a:cs typeface="Times New Roman"/>
                        </a:rPr>
                        <a:t>.</a:t>
                      </a:r>
                      <a:r>
                        <a:rPr lang="en-US" sz="1200">
                          <a:latin typeface="Times New Roman"/>
                          <a:ea typeface="Times New Roman"/>
                          <a:cs typeface="Times New Roman"/>
                        </a:rPr>
                        <a:t>V</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10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28</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Usubov Z</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 sim.</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ru-RU" sz="1200" dirty="0" smtClean="0">
                          <a:latin typeface="Times New Roman"/>
                          <a:ea typeface="Times New Roman"/>
                          <a:cs typeface="Times New Roman"/>
                        </a:rPr>
                        <a:t>10</a:t>
                      </a:r>
                      <a:r>
                        <a:rPr lang="en-US" sz="1200" dirty="0" smtClean="0">
                          <a:latin typeface="Times New Roman"/>
                          <a:ea typeface="Times New Roman"/>
                          <a:cs typeface="Times New Roman"/>
                        </a:rPr>
                        <a:t>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29</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Vasilyev I.I.</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CRV, calorimeter</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ru-RU" sz="1200" dirty="0" smtClean="0">
                          <a:latin typeface="Times New Roman"/>
                          <a:ea typeface="Times New Roman"/>
                          <a:cs typeface="Times New Roman"/>
                        </a:rPr>
                        <a:t>8</a:t>
                      </a:r>
                      <a:r>
                        <a:rPr lang="en-US" sz="1200" dirty="0" smtClean="0">
                          <a:latin typeface="Times New Roman"/>
                          <a:ea typeface="Times New Roman"/>
                          <a:cs typeface="Times New Roman"/>
                        </a:rPr>
                        <a:t>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r>
                        <a:rPr lang="en-US" sz="1200">
                          <a:latin typeface="Times New Roman"/>
                          <a:ea typeface="Times New Roman"/>
                          <a:cs typeface="Times New Roman"/>
                        </a:rPr>
                        <a:t>30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Volnykh V</a:t>
                      </a:r>
                      <a:r>
                        <a:rPr lang="ru-RU" sz="1200">
                          <a:latin typeface="Times New Roman"/>
                          <a:ea typeface="Times New Roman"/>
                          <a:cs typeface="Times New Roman"/>
                        </a:rPr>
                        <a:t>.</a:t>
                      </a:r>
                      <a:r>
                        <a:rPr lang="en-US" sz="1200">
                          <a:latin typeface="Times New Roman"/>
                          <a:ea typeface="Times New Roman"/>
                          <a:cs typeface="Times New Roman"/>
                        </a:rPr>
                        <a:t>P</a:t>
                      </a:r>
                      <a:r>
                        <a:rPr lang="ru-RU" sz="1200">
                          <a:latin typeface="Times New Roman"/>
                          <a:ea typeface="Times New Roman"/>
                          <a:cs typeface="Times New Roman"/>
                        </a:rPr>
                        <a:t>.</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DLNP</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a:latin typeface="Times New Roman"/>
                          <a:ea typeface="Times New Roman"/>
                          <a:cs typeface="Times New Roman"/>
                        </a:rPr>
                        <a:t>50</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endParaRPr lang="en-US" sz="1200" dirty="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a:latin typeface="Times New Roman"/>
                          <a:ea typeface="Times New Roman"/>
                          <a:cs typeface="Times New Roman"/>
                        </a:rPr>
                        <a:t>Mu2e</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smtClean="0">
                          <a:latin typeface="Times New Roman"/>
                          <a:ea typeface="Times New Roman"/>
                          <a:cs typeface="Times New Roman"/>
                        </a:rPr>
                        <a:t>1</a:t>
                      </a:r>
                      <a:r>
                        <a:rPr lang="ru-RU" sz="1200" dirty="0" smtClean="0">
                          <a:latin typeface="Times New Roman"/>
                          <a:ea typeface="Times New Roman"/>
                          <a:cs typeface="Times New Roman"/>
                        </a:rPr>
                        <a:t>42</a:t>
                      </a:r>
                      <a:r>
                        <a:rPr lang="en-US" sz="1200" dirty="0" smtClean="0">
                          <a:latin typeface="Times New Roman"/>
                          <a:ea typeface="Times New Roman"/>
                          <a:cs typeface="Times New Roman"/>
                        </a:rPr>
                        <a:t>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016">
                <a:tc>
                  <a:txBody>
                    <a:bodyPr/>
                    <a:lstStyle/>
                    <a:p>
                      <a:pPr algn="ct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dirty="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hangingPunct="0">
                        <a:spcAft>
                          <a:spcPts val="0"/>
                        </a:spcAft>
                      </a:pPr>
                      <a:endParaRPr lang="en-US" sz="1200">
                        <a:latin typeface="Times New Roman"/>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a:latin typeface="Times New Roman"/>
                          <a:ea typeface="Times New Roman"/>
                          <a:cs typeface="Times New Roman"/>
                        </a:rPr>
                        <a:t>Muon g-2</a:t>
                      </a:r>
                      <a:endParaRPr lang="ru-RU" sz="120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hangingPunct="0">
                        <a:spcAft>
                          <a:spcPts val="0"/>
                        </a:spcAft>
                      </a:pPr>
                      <a:r>
                        <a:rPr lang="en-US" sz="1200" dirty="0">
                          <a:latin typeface="Times New Roman"/>
                          <a:ea typeface="Times New Roman"/>
                          <a:cs typeface="Times New Roman"/>
                        </a:rPr>
                        <a:t>400</a:t>
                      </a:r>
                      <a:endParaRPr lang="ru-RU" sz="1200" dirty="0">
                        <a:latin typeface="NTTimes/Cyrillic"/>
                        <a:ea typeface="Times New Roman"/>
                        <a:cs typeface="Times New Roman"/>
                      </a:endParaRPr>
                    </a:p>
                  </a:txBody>
                  <a:tcPr marL="37171" marR="37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cstate="print"/>
          <a:srcRect l="879" t="29629" r="25948"/>
          <a:stretch/>
        </p:blipFill>
        <p:spPr>
          <a:xfrm>
            <a:off x="2590800" y="1803401"/>
            <a:ext cx="3877734" cy="4825999"/>
          </a:xfrm>
          <a:prstGeom prst="rect">
            <a:avLst/>
          </a:prstGeom>
          <a:solidFill>
            <a:schemeClr val="bg1"/>
          </a:solidFill>
        </p:spPr>
      </p:pic>
      <p:grpSp>
        <p:nvGrpSpPr>
          <p:cNvPr id="3" name="Group 35"/>
          <p:cNvGrpSpPr/>
          <p:nvPr/>
        </p:nvGrpSpPr>
        <p:grpSpPr>
          <a:xfrm>
            <a:off x="6660232" y="4419600"/>
            <a:ext cx="1986798" cy="1980892"/>
            <a:chOff x="488032" y="4419600"/>
            <a:chExt cx="1986798" cy="1980892"/>
          </a:xfrm>
        </p:grpSpPr>
        <p:sp>
          <p:nvSpPr>
            <p:cNvPr id="37" name="Rectangle 36"/>
            <p:cNvSpPr/>
            <p:nvPr/>
          </p:nvSpPr>
          <p:spPr>
            <a:xfrm>
              <a:off x="488032" y="5157192"/>
              <a:ext cx="1986798" cy="523220"/>
            </a:xfrm>
            <a:prstGeom prst="rect">
              <a:avLst/>
            </a:prstGeom>
            <a:solidFill>
              <a:schemeClr val="bg1"/>
            </a:solidFill>
          </p:spPr>
          <p:txBody>
            <a:bodyPr wrap="none">
              <a:spAutoFit/>
            </a:bodyPr>
            <a:lstStyle/>
            <a:p>
              <a:r>
                <a:rPr lang="en-US" sz="2800" i="1" dirty="0" smtClean="0"/>
                <a:t>     </a:t>
              </a:r>
              <a:r>
                <a:rPr lang="en-US" sz="2800" dirty="0" err="1" smtClean="0"/>
                <a:t>μN→eN</a:t>
              </a:r>
              <a:endParaRPr lang="en-US" sz="2800" dirty="0"/>
            </a:p>
          </p:txBody>
        </p:sp>
        <p:sp>
          <p:nvSpPr>
            <p:cNvPr id="38" name="Rectangle 37"/>
            <p:cNvSpPr/>
            <p:nvPr/>
          </p:nvSpPr>
          <p:spPr>
            <a:xfrm>
              <a:off x="944369" y="4419600"/>
              <a:ext cx="1297630" cy="523220"/>
            </a:xfrm>
            <a:prstGeom prst="rect">
              <a:avLst/>
            </a:prstGeom>
            <a:solidFill>
              <a:schemeClr val="bg1"/>
            </a:solidFill>
          </p:spPr>
          <p:txBody>
            <a:bodyPr wrap="none">
              <a:spAutoFit/>
            </a:bodyPr>
            <a:lstStyle/>
            <a:p>
              <a:r>
                <a:rPr lang="en-US" sz="2800" dirty="0" smtClean="0"/>
                <a:t> </a:t>
              </a:r>
              <a:r>
                <a:rPr lang="en-US" sz="2800" dirty="0" err="1" smtClean="0"/>
                <a:t>μ→eγ</a:t>
              </a:r>
              <a:r>
                <a:rPr lang="en-US" sz="2800" i="1" dirty="0"/>
                <a:t> </a:t>
              </a:r>
              <a:endParaRPr lang="en-US" sz="2800" i="1" dirty="0" smtClean="0"/>
            </a:p>
          </p:txBody>
        </p:sp>
        <p:sp>
          <p:nvSpPr>
            <p:cNvPr id="39" name="Rectangle 38"/>
            <p:cNvSpPr/>
            <p:nvPr/>
          </p:nvSpPr>
          <p:spPr>
            <a:xfrm>
              <a:off x="560040" y="5877272"/>
              <a:ext cx="1867575" cy="523220"/>
            </a:xfrm>
            <a:prstGeom prst="rect">
              <a:avLst/>
            </a:prstGeom>
            <a:solidFill>
              <a:schemeClr val="bg1"/>
            </a:solidFill>
          </p:spPr>
          <p:txBody>
            <a:bodyPr wrap="none">
              <a:spAutoFit/>
            </a:bodyPr>
            <a:lstStyle/>
            <a:p>
              <a:r>
                <a:rPr lang="en-US" sz="2800" i="1" dirty="0" smtClean="0"/>
                <a:t>     </a:t>
              </a:r>
              <a:r>
                <a:rPr lang="en-US" sz="2800" dirty="0" err="1" smtClean="0"/>
                <a:t>μ→eee</a:t>
              </a:r>
              <a:endParaRPr lang="en-US" sz="2800" dirty="0"/>
            </a:p>
          </p:txBody>
        </p:sp>
      </p:grpSp>
      <p:sp>
        <p:nvSpPr>
          <p:cNvPr id="2" name="Title 1"/>
          <p:cNvSpPr>
            <a:spLocks noGrp="1"/>
          </p:cNvSpPr>
          <p:nvPr>
            <p:ph type="title"/>
          </p:nvPr>
        </p:nvSpPr>
        <p:spPr>
          <a:xfrm>
            <a:off x="0" y="0"/>
            <a:ext cx="9144000" cy="908720"/>
          </a:xfrm>
          <a:solidFill>
            <a:schemeClr val="accent6">
              <a:lumMod val="20000"/>
              <a:lumOff val="80000"/>
            </a:schemeClr>
          </a:solidFill>
        </p:spPr>
        <p:txBody>
          <a:bodyPr>
            <a:noAutofit/>
          </a:bodyPr>
          <a:lstStyle/>
          <a:p>
            <a:r>
              <a:rPr lang="en-US" sz="3200" b="1" dirty="0" smtClean="0"/>
              <a:t>Precision </a:t>
            </a:r>
            <a:r>
              <a:rPr lang="en-US" sz="3200" b="1" dirty="0" err="1" smtClean="0"/>
              <a:t>muon</a:t>
            </a:r>
            <a:r>
              <a:rPr lang="en-US" sz="3200" b="1" dirty="0" smtClean="0"/>
              <a:t> experiments : </a:t>
            </a:r>
            <a:br>
              <a:rPr lang="en-US" sz="3200" b="1" dirty="0" smtClean="0"/>
            </a:br>
            <a:r>
              <a:rPr lang="en-US" sz="3200" b="1" dirty="0" smtClean="0"/>
              <a:t>Sensitivity to High Mass Scales</a:t>
            </a:r>
            <a:endParaRPr lang="en-US" sz="3200" b="1" dirty="0"/>
          </a:p>
        </p:txBody>
      </p:sp>
      <p:sp>
        <p:nvSpPr>
          <p:cNvPr id="5" name="Slide Number Placeholder 4"/>
          <p:cNvSpPr>
            <a:spLocks noGrp="1"/>
          </p:cNvSpPr>
          <p:nvPr>
            <p:ph type="sldNum" sz="quarter" idx="12"/>
          </p:nvPr>
        </p:nvSpPr>
        <p:spPr/>
        <p:txBody>
          <a:bodyPr/>
          <a:lstStyle/>
          <a:p>
            <a:pPr>
              <a:defRPr/>
            </a:pPr>
            <a:fld id="{0E9C539F-CA46-B546-8E69-92407B31D94C}" type="slidenum">
              <a:rPr lang="en-US" smtClean="0"/>
              <a:pPr>
                <a:defRPr/>
              </a:pPr>
              <a:t>5</a:t>
            </a:fld>
            <a:endParaRPr lang="en-US" dirty="0"/>
          </a:p>
        </p:txBody>
      </p:sp>
      <p:pic>
        <p:nvPicPr>
          <p:cNvPr id="8" name="Picture 7" descr="mu2e_magnetic_moment_penguin"/>
          <p:cNvPicPr>
            <a:picLocks noChangeAspect="1" noChangeArrowheads="1"/>
          </p:cNvPicPr>
          <p:nvPr/>
        </p:nvPicPr>
        <p:blipFill>
          <a:blip r:embed="rId3" cstate="print"/>
          <a:srcRect/>
          <a:stretch>
            <a:fillRect/>
          </a:stretch>
        </p:blipFill>
        <p:spPr bwMode="auto">
          <a:xfrm>
            <a:off x="76200" y="2995613"/>
            <a:ext cx="2651125" cy="1119187"/>
          </a:xfrm>
          <a:prstGeom prst="rect">
            <a:avLst/>
          </a:prstGeom>
          <a:noFill/>
        </p:spPr>
      </p:pic>
      <p:pic>
        <p:nvPicPr>
          <p:cNvPr id="11" name="Picture 6" descr="mu2e_four_fermion"/>
          <p:cNvPicPr>
            <a:picLocks noChangeAspect="1" noChangeArrowheads="1"/>
          </p:cNvPicPr>
          <p:nvPr/>
        </p:nvPicPr>
        <p:blipFill>
          <a:blip r:embed="rId4" cstate="print"/>
          <a:srcRect/>
          <a:stretch>
            <a:fillRect/>
          </a:stretch>
        </p:blipFill>
        <p:spPr bwMode="auto">
          <a:xfrm>
            <a:off x="6588224" y="3140968"/>
            <a:ext cx="2376487" cy="1127125"/>
          </a:xfrm>
          <a:prstGeom prst="rect">
            <a:avLst/>
          </a:prstGeom>
          <a:noFill/>
        </p:spPr>
      </p:pic>
      <p:pic>
        <p:nvPicPr>
          <p:cNvPr id="14" name="Picture 13"/>
          <p:cNvPicPr>
            <a:picLocks noChangeAspect="1"/>
          </p:cNvPicPr>
          <p:nvPr/>
        </p:nvPicPr>
        <p:blipFill>
          <a:blip r:embed="rId5" cstate="print"/>
          <a:stretch>
            <a:fillRect/>
          </a:stretch>
        </p:blipFill>
        <p:spPr>
          <a:xfrm>
            <a:off x="228600" y="1143000"/>
            <a:ext cx="8610600" cy="545793"/>
          </a:xfrm>
          <a:prstGeom prst="rect">
            <a:avLst/>
          </a:prstGeom>
          <a:solidFill>
            <a:schemeClr val="bg1"/>
          </a:solidFill>
          <a:ln>
            <a:solidFill>
              <a:schemeClr val="bg1"/>
            </a:solidFill>
          </a:ln>
        </p:spPr>
      </p:pic>
      <p:sp>
        <p:nvSpPr>
          <p:cNvPr id="15" name="Rectangle 14"/>
          <p:cNvSpPr/>
          <p:nvPr/>
        </p:nvSpPr>
        <p:spPr bwMode="auto">
          <a:xfrm>
            <a:off x="1716504" y="1371600"/>
            <a:ext cx="762000" cy="381000"/>
          </a:xfrm>
          <a:prstGeom prst="rect">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0000"/>
              </a:solidFill>
              <a:effectLst/>
              <a:latin typeface="Arial" pitchFamily="-112" charset="0"/>
            </a:endParaRPr>
          </a:p>
        </p:txBody>
      </p:sp>
      <p:sp>
        <p:nvSpPr>
          <p:cNvPr id="16" name="Rectangle 15"/>
          <p:cNvSpPr/>
          <p:nvPr/>
        </p:nvSpPr>
        <p:spPr bwMode="auto">
          <a:xfrm>
            <a:off x="4572000" y="1013328"/>
            <a:ext cx="838200" cy="731520"/>
          </a:xfrm>
          <a:prstGeom prst="rect">
            <a:avLst/>
          </a:prstGeom>
          <a:noFill/>
          <a:ln w="31750" cap="flat" cmpd="sng" algn="ctr">
            <a:solidFill>
              <a:srgbClr val="03D3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0000"/>
              </a:solidFill>
              <a:effectLst/>
              <a:latin typeface="Arial" pitchFamily="-112" charset="0"/>
            </a:endParaRPr>
          </a:p>
        </p:txBody>
      </p:sp>
      <p:sp>
        <p:nvSpPr>
          <p:cNvPr id="17" name="TextBox 16"/>
          <p:cNvSpPr txBox="1"/>
          <p:nvPr/>
        </p:nvSpPr>
        <p:spPr>
          <a:xfrm>
            <a:off x="152400" y="2090004"/>
            <a:ext cx="2362200" cy="830997"/>
          </a:xfrm>
          <a:prstGeom prst="rect">
            <a:avLst/>
          </a:prstGeom>
          <a:solidFill>
            <a:schemeClr val="bg1"/>
          </a:solidFill>
        </p:spPr>
        <p:txBody>
          <a:bodyPr wrap="square" rtlCol="0">
            <a:spAutoFit/>
          </a:bodyPr>
          <a:lstStyle/>
          <a:p>
            <a:r>
              <a:rPr lang="en-US" sz="2400" dirty="0" smtClean="0">
                <a:solidFill>
                  <a:srgbClr val="0000FF"/>
                </a:solidFill>
              </a:rPr>
              <a:t>Loops dominate for </a:t>
            </a:r>
            <a:r>
              <a:rPr lang="en-US" sz="2400" dirty="0" err="1" smtClean="0">
                <a:solidFill>
                  <a:srgbClr val="0000FF"/>
                </a:solidFill>
              </a:rPr>
              <a:t>κ</a:t>
            </a:r>
            <a:r>
              <a:rPr lang="en-US" sz="2400" dirty="0" smtClean="0">
                <a:solidFill>
                  <a:srgbClr val="0000FF"/>
                </a:solidFill>
              </a:rPr>
              <a:t> &lt;&lt; 1</a:t>
            </a:r>
            <a:endParaRPr lang="en-US" sz="2400" dirty="0">
              <a:solidFill>
                <a:srgbClr val="0000FF"/>
              </a:solidFill>
            </a:endParaRPr>
          </a:p>
        </p:txBody>
      </p:sp>
      <p:sp>
        <p:nvSpPr>
          <p:cNvPr id="18" name="TextBox 17"/>
          <p:cNvSpPr txBox="1"/>
          <p:nvPr/>
        </p:nvSpPr>
        <p:spPr>
          <a:xfrm>
            <a:off x="6588224" y="1988840"/>
            <a:ext cx="2209800" cy="1200328"/>
          </a:xfrm>
          <a:prstGeom prst="rect">
            <a:avLst/>
          </a:prstGeom>
          <a:solidFill>
            <a:schemeClr val="bg1"/>
          </a:solidFill>
        </p:spPr>
        <p:txBody>
          <a:bodyPr wrap="square" rtlCol="0">
            <a:spAutoFit/>
          </a:bodyPr>
          <a:lstStyle/>
          <a:p>
            <a:r>
              <a:rPr lang="en-US" sz="2400" dirty="0" smtClean="0">
                <a:solidFill>
                  <a:srgbClr val="03D315"/>
                </a:solidFill>
              </a:rPr>
              <a:t>Contact terms dominate for   </a:t>
            </a:r>
            <a:r>
              <a:rPr lang="en-US" sz="2400" dirty="0" err="1" smtClean="0">
                <a:solidFill>
                  <a:srgbClr val="03D315"/>
                </a:solidFill>
              </a:rPr>
              <a:t>κ</a:t>
            </a:r>
            <a:r>
              <a:rPr lang="en-US" sz="2400" dirty="0" smtClean="0">
                <a:solidFill>
                  <a:srgbClr val="03D315"/>
                </a:solidFill>
              </a:rPr>
              <a:t> &gt;&gt; 1</a:t>
            </a:r>
            <a:endParaRPr lang="en-US" sz="2400" dirty="0">
              <a:solidFill>
                <a:srgbClr val="03D315"/>
              </a:solidFill>
            </a:endParaRPr>
          </a:p>
        </p:txBody>
      </p:sp>
      <p:sp>
        <p:nvSpPr>
          <p:cNvPr id="32" name="TextBox 31"/>
          <p:cNvSpPr txBox="1"/>
          <p:nvPr/>
        </p:nvSpPr>
        <p:spPr>
          <a:xfrm>
            <a:off x="4419600" y="6146799"/>
            <a:ext cx="533400" cy="523220"/>
          </a:xfrm>
          <a:prstGeom prst="rect">
            <a:avLst/>
          </a:prstGeom>
          <a:solidFill>
            <a:schemeClr val="bg1"/>
          </a:solidFill>
        </p:spPr>
        <p:txBody>
          <a:bodyPr wrap="square" rtlCol="0">
            <a:spAutoFit/>
          </a:bodyPr>
          <a:lstStyle/>
          <a:p>
            <a:r>
              <a:rPr lang="en-US" sz="2800" dirty="0" err="1" smtClean="0"/>
              <a:t>κ</a:t>
            </a:r>
            <a:endParaRPr lang="en-US" sz="2800" dirty="0"/>
          </a:p>
        </p:txBody>
      </p:sp>
      <p:sp>
        <p:nvSpPr>
          <p:cNvPr id="9" name="&quot;No&quot; Symbol 8"/>
          <p:cNvSpPr>
            <a:spLocks noChangeAspect="1"/>
          </p:cNvSpPr>
          <p:nvPr/>
        </p:nvSpPr>
        <p:spPr bwMode="auto">
          <a:xfrm>
            <a:off x="7360920" y="4343400"/>
            <a:ext cx="868680" cy="777240"/>
          </a:xfrm>
          <a:prstGeom prst="noSmoking">
            <a:avLst>
              <a:gd name="adj" fmla="val 6536"/>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grpSp>
        <p:nvGrpSpPr>
          <p:cNvPr id="4" name="Group 12"/>
          <p:cNvGrpSpPr/>
          <p:nvPr/>
        </p:nvGrpSpPr>
        <p:grpSpPr>
          <a:xfrm>
            <a:off x="304800" y="4419600"/>
            <a:ext cx="1986798" cy="1752600"/>
            <a:chOff x="304800" y="4419600"/>
            <a:chExt cx="1986798" cy="1752600"/>
          </a:xfrm>
          <a:solidFill>
            <a:schemeClr val="bg1"/>
          </a:solidFill>
        </p:grpSpPr>
        <p:sp>
          <p:nvSpPr>
            <p:cNvPr id="26" name="Rectangle 25"/>
            <p:cNvSpPr/>
            <p:nvPr/>
          </p:nvSpPr>
          <p:spPr>
            <a:xfrm>
              <a:off x="304800" y="5029200"/>
              <a:ext cx="1986798" cy="523220"/>
            </a:xfrm>
            <a:prstGeom prst="rect">
              <a:avLst/>
            </a:prstGeom>
            <a:grpFill/>
          </p:spPr>
          <p:txBody>
            <a:bodyPr wrap="none">
              <a:spAutoFit/>
            </a:bodyPr>
            <a:lstStyle/>
            <a:p>
              <a:r>
                <a:rPr lang="en-US" sz="2800" i="1" dirty="0" smtClean="0"/>
                <a:t>     </a:t>
              </a:r>
              <a:r>
                <a:rPr lang="en-US" sz="2800" dirty="0" err="1" smtClean="0"/>
                <a:t>μN→eN</a:t>
              </a:r>
              <a:endParaRPr lang="en-US" sz="2800" dirty="0"/>
            </a:p>
          </p:txBody>
        </p:sp>
        <p:sp>
          <p:nvSpPr>
            <p:cNvPr id="31" name="Rectangle 30"/>
            <p:cNvSpPr/>
            <p:nvPr/>
          </p:nvSpPr>
          <p:spPr>
            <a:xfrm>
              <a:off x="944369" y="4419600"/>
              <a:ext cx="1297630" cy="523220"/>
            </a:xfrm>
            <a:prstGeom prst="rect">
              <a:avLst/>
            </a:prstGeom>
            <a:grpFill/>
          </p:spPr>
          <p:txBody>
            <a:bodyPr wrap="none">
              <a:spAutoFit/>
            </a:bodyPr>
            <a:lstStyle/>
            <a:p>
              <a:r>
                <a:rPr lang="en-US" sz="2800" dirty="0" smtClean="0"/>
                <a:t> </a:t>
              </a:r>
              <a:r>
                <a:rPr lang="en-US" sz="2800" dirty="0" err="1" smtClean="0"/>
                <a:t>μ→eγ</a:t>
              </a:r>
              <a:r>
                <a:rPr lang="en-US" sz="2800" i="1" dirty="0"/>
                <a:t> </a:t>
              </a:r>
              <a:endParaRPr lang="en-US" sz="2800" i="1" dirty="0" smtClean="0"/>
            </a:p>
          </p:txBody>
        </p:sp>
        <p:sp>
          <p:nvSpPr>
            <p:cNvPr id="34" name="Rectangle 33"/>
            <p:cNvSpPr/>
            <p:nvPr/>
          </p:nvSpPr>
          <p:spPr>
            <a:xfrm>
              <a:off x="364411" y="5648980"/>
              <a:ext cx="1867575" cy="523220"/>
            </a:xfrm>
            <a:prstGeom prst="rect">
              <a:avLst/>
            </a:prstGeom>
            <a:grpFill/>
          </p:spPr>
          <p:txBody>
            <a:bodyPr wrap="none">
              <a:spAutoFit/>
            </a:bodyPr>
            <a:lstStyle/>
            <a:p>
              <a:r>
                <a:rPr lang="en-US" sz="2800" i="1" dirty="0" smtClean="0"/>
                <a:t>     </a:t>
              </a:r>
              <a:r>
                <a:rPr lang="en-US" sz="2800" dirty="0" err="1" smtClean="0"/>
                <a:t>μ→eee</a:t>
              </a:r>
              <a:endParaRPr lang="en-US" sz="2800" dirty="0"/>
            </a:p>
          </p:txBody>
        </p:sp>
      </p:grpSp>
      <p:sp>
        <p:nvSpPr>
          <p:cNvPr id="40" name="TextBox 39"/>
          <p:cNvSpPr txBox="1"/>
          <p:nvPr/>
        </p:nvSpPr>
        <p:spPr>
          <a:xfrm rot="16200000">
            <a:off x="2243123" y="2162145"/>
            <a:ext cx="1066800" cy="400110"/>
          </a:xfrm>
          <a:prstGeom prst="rect">
            <a:avLst/>
          </a:prstGeom>
          <a:solidFill>
            <a:schemeClr val="bg1"/>
          </a:solidFill>
        </p:spPr>
        <p:txBody>
          <a:bodyPr wrap="square" rtlCol="0">
            <a:spAutoFit/>
          </a:bodyPr>
          <a:lstStyle/>
          <a:p>
            <a:r>
              <a:rPr lang="en-US" sz="2000" b="1" dirty="0" smtClean="0"/>
              <a:t>Λ (TeV)</a:t>
            </a:r>
            <a:endParaRPr lang="en-US" sz="2000" b="1" dirty="0"/>
          </a:p>
        </p:txBody>
      </p:sp>
      <p:sp>
        <p:nvSpPr>
          <p:cNvPr id="12" name="Rectangle 11"/>
          <p:cNvSpPr/>
          <p:nvPr/>
        </p:nvSpPr>
        <p:spPr bwMode="auto">
          <a:xfrm>
            <a:off x="3302001" y="4724400"/>
            <a:ext cx="762000" cy="1524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9" name="Rectangle 18"/>
          <p:cNvSpPr>
            <a:spLocks noChangeAspect="1"/>
          </p:cNvSpPr>
          <p:nvPr/>
        </p:nvSpPr>
        <p:spPr bwMode="auto">
          <a:xfrm>
            <a:off x="3513668" y="3835401"/>
            <a:ext cx="534924" cy="17830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42" name="TextBox 41"/>
          <p:cNvSpPr txBox="1"/>
          <p:nvPr/>
        </p:nvSpPr>
        <p:spPr>
          <a:xfrm>
            <a:off x="4953000" y="4324290"/>
            <a:ext cx="1828800" cy="400110"/>
          </a:xfrm>
          <a:prstGeom prst="rect">
            <a:avLst/>
          </a:prstGeom>
          <a:noFill/>
        </p:spPr>
        <p:txBody>
          <a:bodyPr wrap="square" rtlCol="0">
            <a:spAutoFit/>
          </a:bodyPr>
          <a:lstStyle/>
          <a:p>
            <a:pPr algn="l"/>
            <a:r>
              <a:rPr lang="en-US" sz="2000" dirty="0" smtClean="0">
                <a:solidFill>
                  <a:srgbClr val="0000FF"/>
                </a:solidFill>
              </a:rPr>
              <a:t>MEG upgrade </a:t>
            </a:r>
            <a:endParaRPr lang="en-US" sz="2000" dirty="0">
              <a:solidFill>
                <a:srgbClr val="0000FF"/>
              </a:solidFill>
            </a:endParaRPr>
          </a:p>
        </p:txBody>
      </p:sp>
      <p:sp>
        <p:nvSpPr>
          <p:cNvPr id="43" name="TextBox 42"/>
          <p:cNvSpPr txBox="1"/>
          <p:nvPr/>
        </p:nvSpPr>
        <p:spPr>
          <a:xfrm>
            <a:off x="4876800" y="3276600"/>
            <a:ext cx="1524000" cy="400110"/>
          </a:xfrm>
          <a:prstGeom prst="rect">
            <a:avLst/>
          </a:prstGeom>
          <a:noFill/>
        </p:spPr>
        <p:txBody>
          <a:bodyPr wrap="square" rtlCol="0">
            <a:spAutoFit/>
          </a:bodyPr>
          <a:lstStyle/>
          <a:p>
            <a:pPr algn="l"/>
            <a:r>
              <a:rPr lang="en-US" sz="2000" dirty="0" smtClean="0">
                <a:solidFill>
                  <a:srgbClr val="FF0000"/>
                </a:solidFill>
              </a:rPr>
              <a:t>Mu2e: 5σ </a:t>
            </a:r>
            <a:endParaRPr lang="en-US" sz="2000" dirty="0">
              <a:solidFill>
                <a:srgbClr val="FF0000"/>
              </a:solidFill>
            </a:endParaRPr>
          </a:p>
        </p:txBody>
      </p:sp>
      <p:sp>
        <p:nvSpPr>
          <p:cNvPr id="44" name="TextBox 43"/>
          <p:cNvSpPr txBox="1"/>
          <p:nvPr/>
        </p:nvSpPr>
        <p:spPr>
          <a:xfrm>
            <a:off x="2971800" y="2895600"/>
            <a:ext cx="2971800" cy="400110"/>
          </a:xfrm>
          <a:prstGeom prst="rect">
            <a:avLst/>
          </a:prstGeom>
          <a:noFill/>
        </p:spPr>
        <p:txBody>
          <a:bodyPr wrap="square" rtlCol="0">
            <a:spAutoFit/>
          </a:bodyPr>
          <a:lstStyle/>
          <a:p>
            <a:pPr algn="l"/>
            <a:r>
              <a:rPr lang="en-US" sz="2000" dirty="0" smtClean="0">
                <a:solidFill>
                  <a:srgbClr val="FF0000"/>
                </a:solidFill>
              </a:rPr>
              <a:t>Mu2e PIP II: 5σ </a:t>
            </a:r>
            <a:endParaRPr lang="en-US" sz="2000" dirty="0">
              <a:solidFill>
                <a:srgbClr val="FF0000"/>
              </a:solidFill>
            </a:endParaRPr>
          </a:p>
        </p:txBody>
      </p:sp>
      <p:sp>
        <p:nvSpPr>
          <p:cNvPr id="35" name="TextBox 34"/>
          <p:cNvSpPr txBox="1"/>
          <p:nvPr/>
        </p:nvSpPr>
        <p:spPr>
          <a:xfrm>
            <a:off x="2971800" y="4662956"/>
            <a:ext cx="1828800" cy="400110"/>
          </a:xfrm>
          <a:prstGeom prst="rect">
            <a:avLst/>
          </a:prstGeom>
          <a:noFill/>
        </p:spPr>
        <p:txBody>
          <a:bodyPr wrap="square" rtlCol="0">
            <a:spAutoFit/>
          </a:bodyPr>
          <a:lstStyle/>
          <a:p>
            <a:pPr algn="l"/>
            <a:r>
              <a:rPr lang="en-US" sz="2000" dirty="0" smtClean="0">
                <a:solidFill>
                  <a:srgbClr val="0000FF"/>
                </a:solidFill>
              </a:rPr>
              <a:t>MEG goal</a:t>
            </a:r>
            <a:endParaRPr lang="en-US" sz="2000" dirty="0">
              <a:solidFill>
                <a:srgbClr val="0000FF"/>
              </a:solidFill>
            </a:endParaRPr>
          </a:p>
        </p:txBody>
      </p:sp>
    </p:spTree>
    <p:extLst>
      <p:ext uri="{BB962C8B-B14F-4D97-AF65-F5344CB8AC3E}">
        <p14:creationId xmlns:p14="http://schemas.microsoft.com/office/powerpoint/2010/main" xmlns="" val="38312564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a:solidFill>
            <a:schemeClr val="accent6">
              <a:lumMod val="20000"/>
              <a:lumOff val="80000"/>
            </a:schemeClr>
          </a:solidFill>
        </p:spPr>
        <p:txBody>
          <a:bodyPr>
            <a:normAutofit/>
          </a:bodyPr>
          <a:lstStyle/>
          <a:p>
            <a:r>
              <a:rPr lang="en-US" sz="3600" b="1" dirty="0" smtClean="0"/>
              <a:t>What next?</a:t>
            </a:r>
            <a:endParaRPr lang="en-US" sz="3600" b="1" dirty="0"/>
          </a:p>
        </p:txBody>
      </p:sp>
      <p:sp>
        <p:nvSpPr>
          <p:cNvPr id="3" name="Content Placeholder 2"/>
          <p:cNvSpPr>
            <a:spLocks noGrp="1"/>
          </p:cNvSpPr>
          <p:nvPr>
            <p:ph idx="1"/>
          </p:nvPr>
        </p:nvSpPr>
        <p:spPr>
          <a:xfrm>
            <a:off x="5130559" y="1962485"/>
            <a:ext cx="3798916" cy="4327509"/>
          </a:xfrm>
          <a:solidFill>
            <a:schemeClr val="bg1"/>
          </a:solidFill>
        </p:spPr>
        <p:txBody>
          <a:bodyPr>
            <a:normAutofit fontScale="92500" lnSpcReduction="10000"/>
          </a:bodyPr>
          <a:lstStyle/>
          <a:p>
            <a:r>
              <a:rPr lang="en-US" dirty="0" smtClean="0"/>
              <a:t>A next-generation Mu2e experiment makes sense in all scenarios</a:t>
            </a:r>
          </a:p>
          <a:p>
            <a:pPr lvl="1"/>
            <a:r>
              <a:rPr lang="en-US" dirty="0" smtClean="0"/>
              <a:t>Push sensitivity or</a:t>
            </a:r>
          </a:p>
          <a:p>
            <a:pPr lvl="1"/>
            <a:r>
              <a:rPr lang="en-US" dirty="0" smtClean="0"/>
              <a:t>Study underlying new physics</a:t>
            </a:r>
          </a:p>
          <a:p>
            <a:pPr lvl="1"/>
            <a:r>
              <a:rPr lang="en-US" dirty="0" smtClean="0"/>
              <a:t>Will need more protons </a:t>
            </a:r>
            <a:r>
              <a:rPr lang="en-US" dirty="0" smtClean="0">
                <a:sym typeface="Wingdings"/>
              </a:rPr>
              <a:t> upgrade accelerator</a:t>
            </a:r>
          </a:p>
        </p:txBody>
      </p:sp>
      <p:sp>
        <p:nvSpPr>
          <p:cNvPr id="6" name="Slide Number Placeholder 5"/>
          <p:cNvSpPr>
            <a:spLocks noGrp="1"/>
          </p:cNvSpPr>
          <p:nvPr>
            <p:ph type="sldNum" sz="quarter" idx="12"/>
          </p:nvPr>
        </p:nvSpPr>
        <p:spPr/>
        <p:txBody>
          <a:bodyPr/>
          <a:lstStyle/>
          <a:p>
            <a:fld id="{B447C9B2-03D9-704C-9F48-B71FA4375E6A}" type="slidenum">
              <a:rPr lang="en-US" smtClean="0"/>
              <a:pPr/>
              <a:t>50</a:t>
            </a:fld>
            <a:endParaRPr lang="en-US"/>
          </a:p>
        </p:txBody>
      </p:sp>
      <p:grpSp>
        <p:nvGrpSpPr>
          <p:cNvPr id="4" name="Group 18"/>
          <p:cNvGrpSpPr/>
          <p:nvPr/>
        </p:nvGrpSpPr>
        <p:grpSpPr>
          <a:xfrm>
            <a:off x="379001" y="1455799"/>
            <a:ext cx="4643368" cy="4656670"/>
            <a:chOff x="524878" y="1490123"/>
            <a:chExt cx="4643368" cy="4656670"/>
          </a:xfrm>
          <a:effectLst/>
        </p:grpSpPr>
        <p:sp>
          <p:nvSpPr>
            <p:cNvPr id="7" name="Right Arrow 6"/>
            <p:cNvSpPr/>
            <p:nvPr/>
          </p:nvSpPr>
          <p:spPr>
            <a:xfrm flipV="1">
              <a:off x="2257983" y="5318158"/>
              <a:ext cx="978408" cy="484632"/>
            </a:xfrm>
            <a:prstGeom prst="rightArrow">
              <a:avLst/>
            </a:prstGeom>
            <a:solidFill>
              <a:srgbClr val="77933C"/>
            </a:solidFill>
            <a:ln>
              <a:noFill/>
            </a:ln>
            <a:effectLst>
              <a:outerShdw blurRad="40000" dist="175387" dir="288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4074527" y="4278706"/>
              <a:ext cx="484632" cy="801293"/>
            </a:xfrm>
            <a:prstGeom prst="downArrow">
              <a:avLst/>
            </a:prstGeom>
            <a:solidFill>
              <a:srgbClr val="77933C"/>
            </a:solidFill>
            <a:ln>
              <a:noFill/>
            </a:ln>
            <a:effectLst>
              <a:outerShdw blurRad="40000" dist="162687" dir="19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1141304" y="4278706"/>
              <a:ext cx="484632" cy="572684"/>
            </a:xfrm>
            <a:prstGeom prst="downArrow">
              <a:avLst/>
            </a:prstGeom>
            <a:solidFill>
              <a:srgbClr val="77933C"/>
            </a:solidFill>
            <a:ln>
              <a:noFill/>
            </a:ln>
            <a:effectLst>
              <a:outerShdw blurRad="40000" dist="162687" dir="19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7969967">
              <a:off x="1673375" y="2729473"/>
              <a:ext cx="978408" cy="484632"/>
            </a:xfrm>
            <a:prstGeom prst="rightArrow">
              <a:avLst/>
            </a:prstGeom>
            <a:solidFill>
              <a:schemeClr val="accent3">
                <a:lumMod val="75000"/>
              </a:schemeClr>
            </a:solidFill>
            <a:ln>
              <a:noFill/>
            </a:ln>
            <a:effectLst>
              <a:outerShdw blurRad="40000" dist="175387" dir="5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2617352" flipV="1">
              <a:off x="3171982" y="2718892"/>
              <a:ext cx="978408" cy="484632"/>
            </a:xfrm>
            <a:prstGeom prst="rightArrow">
              <a:avLst/>
            </a:prstGeom>
            <a:solidFill>
              <a:schemeClr val="accent3">
                <a:lumMod val="75000"/>
              </a:schemeClr>
            </a:solidFill>
            <a:ln>
              <a:noFill/>
            </a:ln>
            <a:effectLst>
              <a:outerShdw blurRad="40000" dist="175387" dir="5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rocess 11"/>
            <p:cNvSpPr/>
            <p:nvPr/>
          </p:nvSpPr>
          <p:spPr>
            <a:xfrm>
              <a:off x="524878" y="3547519"/>
              <a:ext cx="1733105" cy="728147"/>
            </a:xfrm>
            <a:prstGeom prst="flowChartProcess">
              <a:avLst/>
            </a:prstGeom>
            <a:solidFill>
              <a:srgbClr val="77933C"/>
            </a:solidFill>
            <a:ln>
              <a:noFill/>
            </a:ln>
            <a:effectLst>
              <a:outerShdw blurRad="136525" dist="162687"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Precision Measurement if necessary</a:t>
              </a:r>
            </a:p>
          </p:txBody>
        </p:sp>
        <p:sp>
          <p:nvSpPr>
            <p:cNvPr id="13" name="Process 12"/>
            <p:cNvSpPr/>
            <p:nvPr/>
          </p:nvSpPr>
          <p:spPr>
            <a:xfrm>
              <a:off x="524878" y="4936060"/>
              <a:ext cx="1733105" cy="1210733"/>
            </a:xfrm>
            <a:prstGeom prst="flowChartProcess">
              <a:avLst/>
            </a:prstGeom>
            <a:solidFill>
              <a:srgbClr val="77933C"/>
            </a:solidFill>
            <a:ln>
              <a:noFill/>
            </a:ln>
            <a:effectLst>
              <a:outerShdw blurRad="136525" dist="162687"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Measure conversion rate as a function of Z</a:t>
              </a:r>
            </a:p>
          </p:txBody>
        </p:sp>
        <p:sp>
          <p:nvSpPr>
            <p:cNvPr id="14" name="Process 13"/>
            <p:cNvSpPr/>
            <p:nvPr/>
          </p:nvSpPr>
          <p:spPr>
            <a:xfrm>
              <a:off x="3392799" y="3547521"/>
              <a:ext cx="1733105" cy="731186"/>
            </a:xfrm>
            <a:prstGeom prst="flowChartProcess">
              <a:avLst/>
            </a:prstGeom>
            <a:solidFill>
              <a:srgbClr val="77933C"/>
            </a:solidFill>
            <a:ln>
              <a:noFill/>
            </a:ln>
            <a:effectLst>
              <a:outerShdw blurRad="136525" dist="162687"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Higher Sensitivity search</a:t>
              </a:r>
            </a:p>
          </p:txBody>
        </p:sp>
        <p:sp>
          <p:nvSpPr>
            <p:cNvPr id="15" name="Decision 14"/>
            <p:cNvSpPr/>
            <p:nvPr/>
          </p:nvSpPr>
          <p:spPr>
            <a:xfrm>
              <a:off x="2103306" y="1490123"/>
              <a:ext cx="1608666" cy="1498601"/>
            </a:xfrm>
            <a:prstGeom prst="flowChartDecision">
              <a:avLst/>
            </a:prstGeom>
            <a:solidFill>
              <a:schemeClr val="accent3">
                <a:lumMod val="75000"/>
              </a:schemeClr>
            </a:solidFill>
            <a:ln>
              <a:noFill/>
            </a:ln>
            <a:effectLst>
              <a:outerShdw blurRad="95250" dist="162687" dir="2112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dirty="0" smtClean="0">
                  <a:solidFill>
                    <a:srgbClr val="FFFFFF"/>
                  </a:solidFill>
                </a:rPr>
                <a:t>Mu2e Signal?</a:t>
              </a:r>
              <a:endParaRPr lang="en-US" sz="2000" dirty="0">
                <a:solidFill>
                  <a:srgbClr val="FFFFFF"/>
                </a:solidFill>
              </a:endParaRPr>
            </a:p>
          </p:txBody>
        </p:sp>
        <p:sp>
          <p:nvSpPr>
            <p:cNvPr id="16" name="TextBox 15"/>
            <p:cNvSpPr txBox="1"/>
            <p:nvPr/>
          </p:nvSpPr>
          <p:spPr>
            <a:xfrm>
              <a:off x="1618656" y="2373234"/>
              <a:ext cx="586068" cy="461665"/>
            </a:xfrm>
            <a:prstGeom prst="rect">
              <a:avLst/>
            </a:prstGeom>
            <a:noFill/>
          </p:spPr>
          <p:txBody>
            <a:bodyPr wrap="none" rtlCol="0">
              <a:spAutoFit/>
            </a:bodyPr>
            <a:lstStyle/>
            <a:p>
              <a:r>
                <a:rPr lang="en-US" sz="2400" dirty="0" smtClean="0">
                  <a:solidFill>
                    <a:srgbClr val="002060"/>
                  </a:solidFill>
                </a:rPr>
                <a:t>Yes</a:t>
              </a:r>
              <a:endParaRPr lang="en-US" sz="2400" dirty="0">
                <a:solidFill>
                  <a:srgbClr val="002060"/>
                </a:solidFill>
              </a:endParaRPr>
            </a:p>
          </p:txBody>
        </p:sp>
        <p:sp>
          <p:nvSpPr>
            <p:cNvPr id="17" name="TextBox 16"/>
            <p:cNvSpPr txBox="1"/>
            <p:nvPr/>
          </p:nvSpPr>
          <p:spPr>
            <a:xfrm>
              <a:off x="3644529" y="2386736"/>
              <a:ext cx="545642" cy="461665"/>
            </a:xfrm>
            <a:prstGeom prst="rect">
              <a:avLst/>
            </a:prstGeom>
            <a:noFill/>
          </p:spPr>
          <p:txBody>
            <a:bodyPr wrap="none" rtlCol="0">
              <a:spAutoFit/>
            </a:bodyPr>
            <a:lstStyle/>
            <a:p>
              <a:r>
                <a:rPr lang="en-US" sz="2400" dirty="0" smtClean="0">
                  <a:solidFill>
                    <a:srgbClr val="002060"/>
                  </a:solidFill>
                </a:rPr>
                <a:t>No</a:t>
              </a:r>
              <a:endParaRPr lang="en-US" sz="2400" dirty="0">
                <a:solidFill>
                  <a:srgbClr val="002060"/>
                </a:solidFill>
              </a:endParaRPr>
            </a:p>
          </p:txBody>
        </p:sp>
        <p:sp>
          <p:nvSpPr>
            <p:cNvPr id="18" name="Process 17"/>
            <p:cNvSpPr/>
            <p:nvPr/>
          </p:nvSpPr>
          <p:spPr>
            <a:xfrm>
              <a:off x="3435141" y="5206988"/>
              <a:ext cx="1733105" cy="731186"/>
            </a:xfrm>
            <a:prstGeom prst="flowChartProcess">
              <a:avLst/>
            </a:prstGeom>
            <a:solidFill>
              <a:schemeClr val="accent6">
                <a:lumMod val="75000"/>
              </a:schemeClr>
            </a:solidFill>
            <a:ln>
              <a:noFill/>
            </a:ln>
            <a:effectLst>
              <a:outerShdw blurRad="136525" dist="162687"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Accelerator</a:t>
              </a:r>
            </a:p>
            <a:p>
              <a:pPr algn="ctr"/>
              <a:r>
                <a:rPr lang="en-US" sz="1600" dirty="0" smtClean="0">
                  <a:solidFill>
                    <a:srgbClr val="FFFFFF"/>
                  </a:solidFill>
                </a:rPr>
                <a:t>Upgrade</a:t>
              </a:r>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6">
              <a:lumMod val="20000"/>
              <a:lumOff val="80000"/>
            </a:schemeClr>
          </a:solidFill>
        </p:spPr>
        <p:txBody>
          <a:bodyPr>
            <a:normAutofit/>
          </a:bodyPr>
          <a:lstStyle/>
          <a:p>
            <a:r>
              <a:rPr lang="en-US" sz="4000" b="1" dirty="0" smtClean="0"/>
              <a:t>Summary</a:t>
            </a:r>
            <a:endParaRPr lang="en-US" sz="4000" b="1" dirty="0"/>
          </a:p>
        </p:txBody>
      </p:sp>
      <p:sp>
        <p:nvSpPr>
          <p:cNvPr id="3" name="Content Placeholder 2"/>
          <p:cNvSpPr>
            <a:spLocks noGrp="1"/>
          </p:cNvSpPr>
          <p:nvPr>
            <p:ph idx="1"/>
          </p:nvPr>
        </p:nvSpPr>
        <p:spPr>
          <a:xfrm>
            <a:off x="467544" y="1628800"/>
            <a:ext cx="8229600" cy="4464496"/>
          </a:xfrm>
          <a:solidFill>
            <a:schemeClr val="bg1"/>
          </a:solidFill>
        </p:spPr>
        <p:txBody>
          <a:bodyPr>
            <a:normAutofit/>
          </a:bodyPr>
          <a:lstStyle/>
          <a:p>
            <a:pPr>
              <a:buNone/>
            </a:pPr>
            <a:r>
              <a:rPr lang="en-US" dirty="0" smtClean="0"/>
              <a:t>Precise </a:t>
            </a:r>
            <a:r>
              <a:rPr lang="en-US" dirty="0" err="1" smtClean="0"/>
              <a:t>muon</a:t>
            </a:r>
            <a:r>
              <a:rPr lang="en-US" dirty="0" smtClean="0"/>
              <a:t> experiments :</a:t>
            </a:r>
          </a:p>
          <a:p>
            <a:pPr>
              <a:buNone/>
            </a:pPr>
            <a:endParaRPr lang="en-US" sz="1200" dirty="0" smtClean="0"/>
          </a:p>
          <a:p>
            <a:r>
              <a:rPr lang="en-US" dirty="0" smtClean="0"/>
              <a:t>Improve sensitivity by a factor of 10</a:t>
            </a:r>
            <a:r>
              <a:rPr lang="en-US" baseline="30000" dirty="0" smtClean="0"/>
              <a:t>4</a:t>
            </a:r>
            <a:r>
              <a:rPr lang="en-US" dirty="0" smtClean="0"/>
              <a:t> </a:t>
            </a:r>
          </a:p>
          <a:p>
            <a:endParaRPr lang="en-US" sz="1200" dirty="0" smtClean="0"/>
          </a:p>
          <a:p>
            <a:r>
              <a:rPr lang="en-US" dirty="0" smtClean="0"/>
              <a:t>Provide </a:t>
            </a:r>
            <a:r>
              <a:rPr lang="en-US" i="1" dirty="0" smtClean="0"/>
              <a:t>discovery capability </a:t>
            </a:r>
            <a:r>
              <a:rPr lang="en-US" dirty="0" smtClean="0"/>
              <a:t>over wide range of New Physics models</a:t>
            </a:r>
          </a:p>
          <a:p>
            <a:endParaRPr lang="en-US" sz="1200" dirty="0" smtClean="0"/>
          </a:p>
          <a:p>
            <a:r>
              <a:rPr lang="en-US" dirty="0" smtClean="0"/>
              <a:t>Are complementary to LHC, heavy-flavor, and neutrino experiments</a:t>
            </a:r>
          </a:p>
          <a:p>
            <a:pPr>
              <a:buNone/>
            </a:pPr>
            <a:endParaRPr lang="en-US" sz="1189" dirty="0" smtClean="0"/>
          </a:p>
        </p:txBody>
      </p:sp>
      <p:sp>
        <p:nvSpPr>
          <p:cNvPr id="6" name="Slide Number Placeholder 5"/>
          <p:cNvSpPr>
            <a:spLocks noGrp="1"/>
          </p:cNvSpPr>
          <p:nvPr>
            <p:ph type="sldNum" sz="quarter" idx="12"/>
          </p:nvPr>
        </p:nvSpPr>
        <p:spPr/>
        <p:txBody>
          <a:bodyPr/>
          <a:lstStyle/>
          <a:p>
            <a:fld id="{B447C9B2-03D9-704C-9F48-B71FA4375E6A}"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normAutofit/>
          </a:bodyPr>
          <a:lstStyle/>
          <a:p>
            <a:r>
              <a:rPr lang="en-US" sz="3600" b="1" dirty="0" smtClean="0"/>
              <a:t>Planned Future : PIP-II project at </a:t>
            </a:r>
            <a:r>
              <a:rPr lang="en-US" sz="3600" b="1" dirty="0" err="1" smtClean="0"/>
              <a:t>Fermilab</a:t>
            </a:r>
            <a:endParaRPr lang="ru-RU" sz="3600" b="1"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52</a:t>
            </a:fld>
            <a:endParaRPr lang="ru-RU" dirty="0"/>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pic>
        <p:nvPicPr>
          <p:cNvPr id="25602" name="Picture 2"/>
          <p:cNvPicPr>
            <a:picLocks noChangeAspect="1" noChangeArrowheads="1"/>
          </p:cNvPicPr>
          <p:nvPr/>
        </p:nvPicPr>
        <p:blipFill>
          <a:blip r:embed="rId2" cstate="print"/>
          <a:srcRect/>
          <a:stretch>
            <a:fillRect/>
          </a:stretch>
        </p:blipFill>
        <p:spPr bwMode="auto">
          <a:xfrm>
            <a:off x="44461" y="1124744"/>
            <a:ext cx="9048425"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764703"/>
          </a:xfrm>
          <a:solidFill>
            <a:schemeClr val="accent6">
              <a:lumMod val="40000"/>
              <a:lumOff val="60000"/>
              <a:alpha val="54000"/>
            </a:schemeClr>
          </a:solidFill>
        </p:spPr>
        <p:txBody>
          <a:bodyPr/>
          <a:lstStyle/>
          <a:p>
            <a:endParaRPr lang="ru-RU" dirty="0"/>
          </a:p>
        </p:txBody>
      </p:sp>
      <p:sp>
        <p:nvSpPr>
          <p:cNvPr id="3" name="Номер слайда 2"/>
          <p:cNvSpPr>
            <a:spLocks noGrp="1"/>
          </p:cNvSpPr>
          <p:nvPr>
            <p:ph type="sldNum" sz="quarter" idx="12"/>
          </p:nvPr>
        </p:nvSpPr>
        <p:spPr>
          <a:xfrm>
            <a:off x="8100392" y="6492875"/>
            <a:ext cx="936104" cy="365125"/>
          </a:xfrm>
        </p:spPr>
        <p:txBody>
          <a:bodyPr/>
          <a:lstStyle/>
          <a:p>
            <a:fld id="{725C68B6-61C2-468F-89AB-4B9F7531AA68}" type="slidenum">
              <a:rPr lang="ru-RU" smtClean="0"/>
              <a:pPr/>
              <a:t>53</a:t>
            </a:fld>
            <a:endParaRPr lang="ru-RU"/>
          </a:p>
        </p:txBody>
      </p:sp>
      <p:sp>
        <p:nvSpPr>
          <p:cNvPr id="4" name="Нижний колонтитул 3"/>
          <p:cNvSpPr>
            <a:spLocks noGrp="1"/>
          </p:cNvSpPr>
          <p:nvPr>
            <p:ph type="ftr" sz="quarter" idx="11"/>
          </p:nvPr>
        </p:nvSpPr>
        <p:spPr>
          <a:xfrm>
            <a:off x="107504" y="6492875"/>
            <a:ext cx="1979712" cy="365125"/>
          </a:xfrm>
        </p:spPr>
        <p:txBody>
          <a:bodyPr/>
          <a:lstStyle/>
          <a:p>
            <a:r>
              <a:rPr lang="en-US" dirty="0" smtClean="0"/>
              <a:t>V </a:t>
            </a:r>
            <a:r>
              <a:rPr lang="en-US" dirty="0" err="1" smtClean="0"/>
              <a:t>Glagolev</a:t>
            </a:r>
            <a:r>
              <a:rPr lang="en-US" dirty="0" smtClean="0"/>
              <a:t>, March 1 2017</a:t>
            </a:r>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r>
              <a:rPr lang="en-US" smtClean="0"/>
              <a:t>V Glagolev, March 1 2017</a:t>
            </a:r>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6</a:t>
            </a:fld>
            <a:endParaRPr lang="ru-RU"/>
          </a:p>
        </p:txBody>
      </p:sp>
      <p:pic>
        <p:nvPicPr>
          <p:cNvPr id="26626" name="Picture 2"/>
          <p:cNvPicPr>
            <a:picLocks noChangeAspect="1" noChangeArrowheads="1"/>
          </p:cNvPicPr>
          <p:nvPr/>
        </p:nvPicPr>
        <p:blipFill>
          <a:blip r:embed="rId2" cstate="print"/>
          <a:srcRect/>
          <a:stretch>
            <a:fillRect/>
          </a:stretch>
        </p:blipFill>
        <p:spPr bwMode="auto">
          <a:xfrm>
            <a:off x="611560" y="1484784"/>
            <a:ext cx="7886700" cy="4791075"/>
          </a:xfrm>
          <a:prstGeom prst="rect">
            <a:avLst/>
          </a:prstGeom>
          <a:noFill/>
          <a:ln w="9525">
            <a:noFill/>
            <a:miter lim="800000"/>
            <a:headEnd/>
            <a:tailEnd/>
          </a:ln>
        </p:spPr>
      </p:pic>
      <p:sp>
        <p:nvSpPr>
          <p:cNvPr id="6" name="Title 1"/>
          <p:cNvSpPr txBox="1">
            <a:spLocks/>
          </p:cNvSpPr>
          <p:nvPr/>
        </p:nvSpPr>
        <p:spPr>
          <a:xfrm>
            <a:off x="0" y="0"/>
            <a:ext cx="9144000" cy="1052736"/>
          </a:xfrm>
          <a:prstGeom prst="rect">
            <a:avLst/>
          </a:prstGeom>
          <a:solidFill>
            <a:schemeClr val="accent6">
              <a:lumMod val="20000"/>
              <a:lumOff val="80000"/>
            </a:schemeClr>
          </a:solidFill>
        </p:spPr>
        <p:txBody>
          <a:bodyPr vert="horz" lIns="91440" tIns="45720" rIns="91440" bIns="45720" rtlCol="0" anchor="ctr">
            <a:noAutofit/>
          </a:bodyPr>
          <a:lstStyle/>
          <a:p>
            <a:pPr lvl="0" algn="ctr">
              <a:spcBef>
                <a:spcPct val="0"/>
              </a:spcBef>
            </a:pPr>
            <a:r>
              <a:rPr lang="en-US" sz="3600" b="1" dirty="0" smtClean="0"/>
              <a:t>Search for flavor violation in processes </a:t>
            </a:r>
            <a:endParaRPr lang="en-US" sz="3600" b="1" dirty="0" smtClean="0"/>
          </a:p>
          <a:p>
            <a:pPr lvl="0" algn="ctr">
              <a:spcBef>
                <a:spcPct val="0"/>
              </a:spcBef>
            </a:pPr>
            <a:r>
              <a:rPr lang="en-US" sz="3600" b="1" dirty="0" smtClean="0"/>
              <a:t>with </a:t>
            </a:r>
            <a:r>
              <a:rPr lang="en-US" sz="3600" b="1" dirty="0" smtClean="0"/>
              <a:t>charged leptons</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725C68B6-61C2-468F-89AB-4B9F7531AA68}" type="slidenum">
              <a:rPr lang="ru-RU" smtClean="0"/>
              <a:pPr/>
              <a:t>7</a:t>
            </a:fld>
            <a:endParaRPr lang="ru-RU"/>
          </a:p>
        </p:txBody>
      </p:sp>
      <p:sp>
        <p:nvSpPr>
          <p:cNvPr id="5" name="TextBox 4"/>
          <p:cNvSpPr txBox="1"/>
          <p:nvPr/>
        </p:nvSpPr>
        <p:spPr>
          <a:xfrm>
            <a:off x="0" y="0"/>
            <a:ext cx="9144000" cy="707886"/>
          </a:xfrm>
          <a:prstGeom prst="rect">
            <a:avLst/>
          </a:prstGeom>
          <a:solidFill>
            <a:schemeClr val="accent6">
              <a:lumMod val="20000"/>
              <a:lumOff val="80000"/>
            </a:schemeClr>
          </a:solidFill>
        </p:spPr>
        <p:txBody>
          <a:bodyPr wrap="square" rtlCol="0">
            <a:spAutoFit/>
          </a:bodyPr>
          <a:lstStyle/>
          <a:p>
            <a:pPr algn="ctr"/>
            <a:r>
              <a:rPr lang="en-US" sz="4000" b="1" dirty="0" err="1" smtClean="0">
                <a:latin typeface="+mj-lt"/>
              </a:rPr>
              <a:t>Muon</a:t>
            </a:r>
            <a:r>
              <a:rPr lang="en-US" sz="4000" b="1" dirty="0" smtClean="0">
                <a:latin typeface="+mj-lt"/>
              </a:rPr>
              <a:t> g-2                          Mu2e  </a:t>
            </a:r>
          </a:p>
        </p:txBody>
      </p:sp>
      <p:sp>
        <p:nvSpPr>
          <p:cNvPr id="6" name="Прямоугольник 5"/>
          <p:cNvSpPr/>
          <p:nvPr/>
        </p:nvSpPr>
        <p:spPr>
          <a:xfrm>
            <a:off x="4788024" y="980728"/>
            <a:ext cx="4139952" cy="1846659"/>
          </a:xfrm>
          <a:prstGeom prst="rect">
            <a:avLst/>
          </a:prstGeom>
          <a:solidFill>
            <a:schemeClr val="bg1"/>
          </a:solidFill>
        </p:spPr>
        <p:txBody>
          <a:bodyPr wrap="square">
            <a:spAutoFit/>
          </a:bodyPr>
          <a:lstStyle/>
          <a:p>
            <a:endParaRPr lang="ru-RU" dirty="0" smtClean="0"/>
          </a:p>
          <a:p>
            <a:pPr algn="ctr"/>
            <a:r>
              <a:rPr lang="en-US" sz="2400" b="1" dirty="0" smtClean="0"/>
              <a:t>Search for</a:t>
            </a:r>
          </a:p>
          <a:p>
            <a:pPr algn="ctr"/>
            <a:r>
              <a:rPr lang="en-US" sz="2400" b="1" dirty="0" err="1" smtClean="0"/>
              <a:t>neutrinoless</a:t>
            </a:r>
            <a:r>
              <a:rPr lang="en-US" sz="2400" b="1" dirty="0" smtClean="0"/>
              <a:t> conversion of a </a:t>
            </a:r>
            <a:r>
              <a:rPr lang="en-US" sz="2400" b="1" dirty="0" err="1" smtClean="0"/>
              <a:t>muon</a:t>
            </a:r>
            <a:r>
              <a:rPr lang="en-US" sz="2400" b="1" dirty="0" smtClean="0"/>
              <a:t> into an electron in the field of a nucleus</a:t>
            </a:r>
          </a:p>
        </p:txBody>
      </p:sp>
      <p:sp>
        <p:nvSpPr>
          <p:cNvPr id="7" name="Прямоугольник 6"/>
          <p:cNvSpPr/>
          <p:nvPr/>
        </p:nvSpPr>
        <p:spPr>
          <a:xfrm>
            <a:off x="5148064" y="4725144"/>
            <a:ext cx="3563888" cy="1384995"/>
          </a:xfrm>
          <a:prstGeom prst="rect">
            <a:avLst/>
          </a:prstGeom>
          <a:solidFill>
            <a:schemeClr val="bg1"/>
          </a:solidFill>
        </p:spPr>
        <p:txBody>
          <a:bodyPr wrap="square">
            <a:spAutoFit/>
          </a:bodyPr>
          <a:lstStyle/>
          <a:p>
            <a:endParaRPr lang="ru-RU" dirty="0" smtClean="0"/>
          </a:p>
          <a:p>
            <a:pPr algn="ctr"/>
            <a:r>
              <a:rPr lang="en-US" dirty="0" smtClean="0"/>
              <a:t> </a:t>
            </a:r>
            <a:r>
              <a:rPr lang="en-US" sz="2400" b="1" dirty="0" smtClean="0"/>
              <a:t>Charged Lepton Flavor Violation </a:t>
            </a:r>
          </a:p>
          <a:p>
            <a:r>
              <a:rPr lang="en-US" dirty="0" smtClean="0"/>
              <a:t>  </a:t>
            </a:r>
            <a:endParaRPr lang="ru-RU" dirty="0"/>
          </a:p>
        </p:txBody>
      </p:sp>
      <p:pic>
        <p:nvPicPr>
          <p:cNvPr id="34818" name="Picture 2"/>
          <p:cNvPicPr>
            <a:picLocks noChangeAspect="1" noChangeArrowheads="1"/>
          </p:cNvPicPr>
          <p:nvPr/>
        </p:nvPicPr>
        <p:blipFill>
          <a:blip r:embed="rId2" cstate="print"/>
          <a:srcRect/>
          <a:stretch>
            <a:fillRect/>
          </a:stretch>
        </p:blipFill>
        <p:spPr bwMode="auto">
          <a:xfrm>
            <a:off x="5292080" y="3140968"/>
            <a:ext cx="3257550" cy="1057275"/>
          </a:xfrm>
          <a:prstGeom prst="rect">
            <a:avLst/>
          </a:prstGeom>
          <a:noFill/>
          <a:ln w="9525">
            <a:noFill/>
            <a:miter lim="800000"/>
            <a:headEnd/>
            <a:tailEnd/>
          </a:ln>
        </p:spPr>
      </p:pic>
      <p:sp>
        <p:nvSpPr>
          <p:cNvPr id="9" name="Прямоугольник 8"/>
          <p:cNvSpPr/>
          <p:nvPr/>
        </p:nvSpPr>
        <p:spPr>
          <a:xfrm>
            <a:off x="0" y="1124744"/>
            <a:ext cx="3816424" cy="1200329"/>
          </a:xfrm>
          <a:prstGeom prst="rect">
            <a:avLst/>
          </a:prstGeom>
          <a:solidFill>
            <a:schemeClr val="bg1"/>
          </a:solidFill>
        </p:spPr>
        <p:txBody>
          <a:bodyPr wrap="square">
            <a:spAutoFit/>
          </a:bodyPr>
          <a:lstStyle/>
          <a:p>
            <a:pPr algn="ctr"/>
            <a:r>
              <a:rPr lang="en-US" sz="2400" b="1" dirty="0" err="1" smtClean="0"/>
              <a:t>Muon</a:t>
            </a:r>
            <a:r>
              <a:rPr lang="en-US" sz="2400" b="1" dirty="0" smtClean="0"/>
              <a:t>  magnetic dipole momentum  precise measurement</a:t>
            </a:r>
            <a:endParaRPr lang="ru-RU" sz="2400" b="1" dirty="0"/>
          </a:p>
        </p:txBody>
      </p:sp>
      <p:pic>
        <p:nvPicPr>
          <p:cNvPr id="34819" name="Picture 3"/>
          <p:cNvPicPr>
            <a:picLocks noChangeAspect="1" noChangeArrowheads="1"/>
          </p:cNvPicPr>
          <p:nvPr/>
        </p:nvPicPr>
        <p:blipFill>
          <a:blip r:embed="rId3" cstate="print"/>
          <a:srcRect/>
          <a:stretch>
            <a:fillRect/>
          </a:stretch>
        </p:blipFill>
        <p:spPr bwMode="auto">
          <a:xfrm>
            <a:off x="179512" y="2564904"/>
            <a:ext cx="3813792" cy="2053580"/>
          </a:xfrm>
          <a:prstGeom prst="rect">
            <a:avLst/>
          </a:prstGeom>
          <a:noFill/>
          <a:ln w="9525">
            <a:noFill/>
            <a:miter lim="800000"/>
            <a:headEnd/>
            <a:tailEnd/>
          </a:ln>
        </p:spPr>
      </p:pic>
      <p:pic>
        <p:nvPicPr>
          <p:cNvPr id="34820" name="Picture 4"/>
          <p:cNvPicPr>
            <a:picLocks noChangeAspect="1" noChangeArrowheads="1"/>
          </p:cNvPicPr>
          <p:nvPr/>
        </p:nvPicPr>
        <p:blipFill>
          <a:blip r:embed="rId4" cstate="print"/>
          <a:srcRect/>
          <a:stretch>
            <a:fillRect/>
          </a:stretch>
        </p:blipFill>
        <p:spPr bwMode="auto">
          <a:xfrm>
            <a:off x="467544" y="4941168"/>
            <a:ext cx="3250480" cy="721339"/>
          </a:xfrm>
          <a:prstGeom prst="rect">
            <a:avLst/>
          </a:prstGeom>
          <a:noFill/>
          <a:ln w="9525">
            <a:noFill/>
            <a:miter lim="800000"/>
            <a:headEnd/>
            <a:tailEnd/>
          </a:ln>
        </p:spPr>
      </p:pic>
      <p:cxnSp>
        <p:nvCxnSpPr>
          <p:cNvPr id="13" name="Прямая соединительная линия 12"/>
          <p:cNvCxnSpPr>
            <a:stCxn id="5" idx="0"/>
          </p:cNvCxnSpPr>
          <p:nvPr/>
        </p:nvCxnSpPr>
        <p:spPr>
          <a:xfrm flipH="1">
            <a:off x="4499992" y="0"/>
            <a:ext cx="72008" cy="6858000"/>
          </a:xfrm>
          <a:prstGeom prst="line">
            <a:avLst/>
          </a:prstGeom>
          <a:ln w="698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3568" y="692696"/>
            <a:ext cx="7800975" cy="685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0" y="1340768"/>
            <a:ext cx="6156176" cy="69532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2483768" y="2043248"/>
            <a:ext cx="6516217" cy="4814752"/>
          </a:xfrm>
          <a:prstGeom prst="rect">
            <a:avLst/>
          </a:prstGeom>
          <a:noFill/>
          <a:ln w="9525">
            <a:noFill/>
            <a:miter lim="800000"/>
            <a:headEnd/>
            <a:tailEnd/>
          </a:ln>
        </p:spPr>
      </p:pic>
      <p:sp>
        <p:nvSpPr>
          <p:cNvPr id="7" name="Прямоугольник 6"/>
          <p:cNvSpPr/>
          <p:nvPr/>
        </p:nvSpPr>
        <p:spPr>
          <a:xfrm>
            <a:off x="0" y="0"/>
            <a:ext cx="9144000" cy="646331"/>
          </a:xfrm>
          <a:prstGeom prst="rect">
            <a:avLst/>
          </a:prstGeom>
          <a:solidFill>
            <a:schemeClr val="accent6">
              <a:lumMod val="20000"/>
              <a:lumOff val="80000"/>
            </a:schemeClr>
          </a:solidFill>
        </p:spPr>
        <p:txBody>
          <a:bodyPr wrap="square">
            <a:spAutoFit/>
          </a:bodyPr>
          <a:lstStyle/>
          <a:p>
            <a:pPr algn="ctr"/>
            <a:r>
              <a:rPr lang="en-US" sz="3600" b="1" dirty="0" err="1" smtClean="0"/>
              <a:t>muon</a:t>
            </a:r>
            <a:r>
              <a:rPr lang="en-US" sz="3600" b="1" dirty="0" smtClean="0"/>
              <a:t> g-2</a:t>
            </a:r>
            <a:r>
              <a:rPr lang="ru-RU" sz="3600" b="1" dirty="0" smtClean="0"/>
              <a:t>:</a:t>
            </a:r>
            <a:r>
              <a:rPr lang="en-US" sz="3600" b="1" dirty="0" smtClean="0"/>
              <a:t> SM prediction and New Physics</a:t>
            </a:r>
            <a:endParaRPr lang="ru-RU" sz="3600" b="1"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8</a:t>
            </a:fld>
            <a:endParaRPr lang="ru-RU"/>
          </a:p>
        </p:txBody>
      </p:sp>
      <p:pic>
        <p:nvPicPr>
          <p:cNvPr id="13315" name="Picture 3"/>
          <p:cNvPicPr>
            <a:picLocks noChangeAspect="1" noChangeArrowheads="1"/>
          </p:cNvPicPr>
          <p:nvPr/>
        </p:nvPicPr>
        <p:blipFill>
          <a:blip r:embed="rId5" cstate="print"/>
          <a:srcRect/>
          <a:stretch>
            <a:fillRect/>
          </a:stretch>
        </p:blipFill>
        <p:spPr bwMode="auto">
          <a:xfrm>
            <a:off x="1259632" y="2060848"/>
            <a:ext cx="1008112" cy="1077637"/>
          </a:xfrm>
          <a:prstGeom prst="rect">
            <a:avLst/>
          </a:prstGeom>
          <a:noFill/>
          <a:ln w="9525">
            <a:noFill/>
            <a:miter lim="800000"/>
            <a:headEnd/>
            <a:tailEnd/>
          </a:ln>
        </p:spPr>
      </p:pic>
      <p:pic>
        <p:nvPicPr>
          <p:cNvPr id="13316" name="Picture 4"/>
          <p:cNvPicPr>
            <a:picLocks noChangeAspect="1" noChangeArrowheads="1"/>
          </p:cNvPicPr>
          <p:nvPr/>
        </p:nvPicPr>
        <p:blipFill>
          <a:blip r:embed="rId6" cstate="print"/>
          <a:srcRect/>
          <a:stretch>
            <a:fillRect/>
          </a:stretch>
        </p:blipFill>
        <p:spPr bwMode="auto">
          <a:xfrm>
            <a:off x="107504" y="3140968"/>
            <a:ext cx="2160240" cy="1240799"/>
          </a:xfrm>
          <a:prstGeom prst="rect">
            <a:avLst/>
          </a:prstGeom>
          <a:noFill/>
          <a:ln w="9525">
            <a:noFill/>
            <a:miter lim="800000"/>
            <a:headEnd/>
            <a:tailEnd/>
          </a:ln>
        </p:spPr>
      </p:pic>
      <p:pic>
        <p:nvPicPr>
          <p:cNvPr id="13317" name="Picture 5"/>
          <p:cNvPicPr>
            <a:picLocks noChangeAspect="1" noChangeArrowheads="1"/>
          </p:cNvPicPr>
          <p:nvPr/>
        </p:nvPicPr>
        <p:blipFill>
          <a:blip r:embed="rId7" cstate="print"/>
          <a:srcRect/>
          <a:stretch>
            <a:fillRect/>
          </a:stretch>
        </p:blipFill>
        <p:spPr bwMode="auto">
          <a:xfrm>
            <a:off x="107504" y="4293096"/>
            <a:ext cx="1080120" cy="1147628"/>
          </a:xfrm>
          <a:prstGeom prst="rect">
            <a:avLst/>
          </a:prstGeom>
          <a:noFill/>
          <a:ln w="9525">
            <a:noFill/>
            <a:miter lim="800000"/>
            <a:headEnd/>
            <a:tailEnd/>
          </a:ln>
        </p:spPr>
      </p:pic>
      <p:pic>
        <p:nvPicPr>
          <p:cNvPr id="13318" name="Picture 6"/>
          <p:cNvPicPr>
            <a:picLocks noChangeAspect="1" noChangeArrowheads="1"/>
          </p:cNvPicPr>
          <p:nvPr/>
        </p:nvPicPr>
        <p:blipFill>
          <a:blip r:embed="rId8" cstate="print"/>
          <a:srcRect/>
          <a:stretch>
            <a:fillRect/>
          </a:stretch>
        </p:blipFill>
        <p:spPr bwMode="auto">
          <a:xfrm>
            <a:off x="827584" y="5445224"/>
            <a:ext cx="1500383" cy="1412776"/>
          </a:xfrm>
          <a:prstGeom prst="rect">
            <a:avLst/>
          </a:prstGeom>
          <a:noFill/>
          <a:ln w="9525">
            <a:noFill/>
            <a:miter lim="800000"/>
            <a:headEnd/>
            <a:tailEnd/>
          </a:ln>
        </p:spPr>
      </p:pic>
      <p:sp>
        <p:nvSpPr>
          <p:cNvPr id="13" name="Овал 12"/>
          <p:cNvSpPr/>
          <p:nvPr/>
        </p:nvSpPr>
        <p:spPr>
          <a:xfrm>
            <a:off x="539552" y="5373216"/>
            <a:ext cx="1944216" cy="1484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319" name="Picture 7"/>
          <p:cNvPicPr>
            <a:picLocks noChangeAspect="1" noChangeArrowheads="1"/>
          </p:cNvPicPr>
          <p:nvPr/>
        </p:nvPicPr>
        <p:blipFill>
          <a:blip r:embed="rId9" cstate="print"/>
          <a:srcRect/>
          <a:stretch>
            <a:fillRect/>
          </a:stretch>
        </p:blipFill>
        <p:spPr bwMode="auto">
          <a:xfrm>
            <a:off x="107503" y="2060848"/>
            <a:ext cx="1160129" cy="1080120"/>
          </a:xfrm>
          <a:prstGeom prst="rect">
            <a:avLst/>
          </a:prstGeom>
          <a:noFill/>
          <a:ln w="9525">
            <a:noFill/>
            <a:miter lim="800000"/>
            <a:headEnd/>
            <a:tailEnd/>
          </a:ln>
        </p:spPr>
      </p:pic>
      <p:sp>
        <p:nvSpPr>
          <p:cNvPr id="14" name="Овал 13"/>
          <p:cNvSpPr/>
          <p:nvPr/>
        </p:nvSpPr>
        <p:spPr>
          <a:xfrm>
            <a:off x="4860032" y="1196752"/>
            <a:ext cx="1728192"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1403648" y="2996952"/>
            <a:ext cx="864096" cy="276999"/>
          </a:xfrm>
          <a:prstGeom prst="rect">
            <a:avLst/>
          </a:prstGeom>
          <a:noFill/>
        </p:spPr>
        <p:txBody>
          <a:bodyPr wrap="square" rtlCol="0">
            <a:spAutoFit/>
          </a:bodyPr>
          <a:lstStyle/>
          <a:p>
            <a:r>
              <a:rPr lang="en-US" sz="1200" b="1" dirty="0" smtClean="0"/>
              <a:t>Schwinger</a:t>
            </a:r>
            <a:endParaRPr lang="ru-RU" sz="1200" b="1" dirty="0"/>
          </a:p>
        </p:txBody>
      </p:sp>
      <p:sp>
        <p:nvSpPr>
          <p:cNvPr id="17" name="Овал 16"/>
          <p:cNvSpPr/>
          <p:nvPr/>
        </p:nvSpPr>
        <p:spPr>
          <a:xfrm>
            <a:off x="6444208" y="5805264"/>
            <a:ext cx="1728192"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725C68B6-61C2-468F-89AB-4B9F7531AA68}" type="slidenum">
              <a:rPr lang="ru-RU" smtClean="0"/>
              <a:pPr/>
              <a:t>9</a:t>
            </a:fld>
            <a:endParaRPr lang="ru-RU"/>
          </a:p>
        </p:txBody>
      </p:sp>
      <p:sp>
        <p:nvSpPr>
          <p:cNvPr id="5" name="Содержимое 4"/>
          <p:cNvSpPr>
            <a:spLocks noGrp="1"/>
          </p:cNvSpPr>
          <p:nvPr>
            <p:ph idx="1"/>
          </p:nvPr>
        </p:nvSpPr>
        <p:spPr>
          <a:xfrm>
            <a:off x="0" y="0"/>
            <a:ext cx="9144000" cy="646331"/>
          </a:xfrm>
          <a:prstGeom prst="rect">
            <a:avLst/>
          </a:prstGeom>
          <a:solidFill>
            <a:schemeClr val="accent6">
              <a:lumMod val="20000"/>
              <a:lumOff val="80000"/>
            </a:schemeClr>
          </a:solidFill>
        </p:spPr>
        <p:txBody>
          <a:bodyPr wrap="square">
            <a:spAutoFit/>
          </a:bodyPr>
          <a:lstStyle/>
          <a:p>
            <a:pPr algn="ctr">
              <a:buNone/>
            </a:pPr>
            <a:r>
              <a:rPr lang="en-US" sz="3600" b="1" dirty="0" smtClean="0"/>
              <a:t>Mu2e : SM prediction and New Physics</a:t>
            </a:r>
            <a:endParaRPr lang="ru-RU" sz="3600" b="1" dirty="0"/>
          </a:p>
        </p:txBody>
      </p:sp>
      <p:sp>
        <p:nvSpPr>
          <p:cNvPr id="6" name="Title 6"/>
          <p:cNvSpPr>
            <a:spLocks noGrp="1"/>
          </p:cNvSpPr>
          <p:nvPr>
            <p:ph type="title"/>
          </p:nvPr>
        </p:nvSpPr>
        <p:spPr>
          <a:xfrm>
            <a:off x="1331640" y="764704"/>
            <a:ext cx="6768752" cy="469776"/>
          </a:xfrm>
          <a:solidFill>
            <a:schemeClr val="bg1"/>
          </a:solidFill>
        </p:spPr>
        <p:txBody>
          <a:bodyPr>
            <a:normAutofit fontScale="90000"/>
          </a:bodyPr>
          <a:lstStyle/>
          <a:p>
            <a:r>
              <a:rPr lang="en-US" sz="2800" b="1" dirty="0" smtClean="0">
                <a:solidFill>
                  <a:srgbClr val="7030A0"/>
                </a:solidFill>
              </a:rPr>
              <a:t>The BR of CLFV processes in the Standard Model</a:t>
            </a:r>
            <a:endParaRPr lang="en-US" sz="2800" b="1" dirty="0">
              <a:solidFill>
                <a:srgbClr val="7030A0"/>
              </a:solidFill>
            </a:endParaRPr>
          </a:p>
        </p:txBody>
      </p:sp>
      <p:grpSp>
        <p:nvGrpSpPr>
          <p:cNvPr id="2" name="Group 15"/>
          <p:cNvGrpSpPr/>
          <p:nvPr/>
        </p:nvGrpSpPr>
        <p:grpSpPr>
          <a:xfrm>
            <a:off x="539552" y="1340768"/>
            <a:ext cx="2160240" cy="936104"/>
            <a:chOff x="2209800" y="2743200"/>
            <a:chExt cx="4648200" cy="1524000"/>
          </a:xfrm>
        </p:grpSpPr>
        <p:pic>
          <p:nvPicPr>
            <p:cNvPr id="8" name="Picture 7"/>
            <p:cNvPicPr>
              <a:picLocks noChangeAspect="1"/>
            </p:cNvPicPr>
            <p:nvPr/>
          </p:nvPicPr>
          <p:blipFill>
            <a:blip r:embed="rId2" cstate="print"/>
            <a:srcRect l="2703" t="21999" r="14857" b="20033"/>
            <a:stretch>
              <a:fillRect/>
            </a:stretch>
          </p:blipFill>
          <p:spPr>
            <a:xfrm>
              <a:off x="2209800" y="2743200"/>
              <a:ext cx="4648200" cy="1524000"/>
            </a:xfrm>
            <a:prstGeom prst="rect">
              <a:avLst/>
            </a:prstGeom>
            <a:ln>
              <a:solidFill>
                <a:schemeClr val="bg1"/>
              </a:solidFill>
            </a:ln>
          </p:spPr>
        </p:pic>
        <p:sp>
          <p:nvSpPr>
            <p:cNvPr id="9" name="Rectangle 12"/>
            <p:cNvSpPr/>
            <p:nvPr/>
          </p:nvSpPr>
          <p:spPr bwMode="auto">
            <a:xfrm>
              <a:off x="4114800" y="2785380"/>
              <a:ext cx="190500" cy="92333"/>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0" name="Rectangle 13"/>
            <p:cNvSpPr/>
            <p:nvPr/>
          </p:nvSpPr>
          <p:spPr bwMode="auto">
            <a:xfrm>
              <a:off x="3962400" y="3900907"/>
              <a:ext cx="190500" cy="92333"/>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1" name="Rectangle 14"/>
            <p:cNvSpPr/>
            <p:nvPr/>
          </p:nvSpPr>
          <p:spPr bwMode="auto">
            <a:xfrm>
              <a:off x="4762500" y="3926767"/>
              <a:ext cx="190500" cy="92333"/>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grpSp>
      <p:pic>
        <p:nvPicPr>
          <p:cNvPr id="12" name="Picture 9"/>
          <p:cNvPicPr>
            <a:picLocks noChangeAspect="1"/>
          </p:cNvPicPr>
          <p:nvPr/>
        </p:nvPicPr>
        <p:blipFill>
          <a:blip r:embed="rId3" cstate="print"/>
          <a:stretch>
            <a:fillRect/>
          </a:stretch>
        </p:blipFill>
        <p:spPr>
          <a:xfrm>
            <a:off x="2987824" y="1268760"/>
            <a:ext cx="5760640" cy="989558"/>
          </a:xfrm>
          <a:prstGeom prst="rect">
            <a:avLst/>
          </a:prstGeom>
          <a:solidFill>
            <a:schemeClr val="bg1"/>
          </a:solidFill>
        </p:spPr>
      </p:pic>
      <p:sp>
        <p:nvSpPr>
          <p:cNvPr id="13" name="Oval 11"/>
          <p:cNvSpPr/>
          <p:nvPr/>
        </p:nvSpPr>
        <p:spPr bwMode="auto">
          <a:xfrm>
            <a:off x="7668344" y="1484784"/>
            <a:ext cx="1224136" cy="51935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pic>
        <p:nvPicPr>
          <p:cNvPr id="14" name="Picture 8"/>
          <p:cNvPicPr>
            <a:picLocks noChangeAspect="1"/>
          </p:cNvPicPr>
          <p:nvPr/>
        </p:nvPicPr>
        <p:blipFill>
          <a:blip r:embed="rId4" cstate="print"/>
          <a:stretch>
            <a:fillRect/>
          </a:stretch>
        </p:blipFill>
        <p:spPr>
          <a:xfrm>
            <a:off x="2362200" y="2492897"/>
            <a:ext cx="6781800" cy="3456384"/>
          </a:xfrm>
          <a:prstGeom prst="rect">
            <a:avLst/>
          </a:prstGeom>
          <a:solidFill>
            <a:schemeClr val="bg1"/>
          </a:solidFill>
        </p:spPr>
      </p:pic>
      <p:sp>
        <p:nvSpPr>
          <p:cNvPr id="15" name="Rectangle 9"/>
          <p:cNvSpPr/>
          <p:nvPr/>
        </p:nvSpPr>
        <p:spPr>
          <a:xfrm>
            <a:off x="1691680" y="6488668"/>
            <a:ext cx="7452320" cy="369332"/>
          </a:xfrm>
          <a:prstGeom prst="rect">
            <a:avLst/>
          </a:prstGeom>
        </p:spPr>
        <p:txBody>
          <a:bodyPr wrap="square">
            <a:spAutoFit/>
          </a:bodyPr>
          <a:lstStyle/>
          <a:p>
            <a:r>
              <a:rPr lang="en-US" dirty="0" err="1" smtClean="0">
                <a:solidFill>
                  <a:srgbClr val="0000FF"/>
                </a:solidFill>
              </a:rPr>
              <a:t>Flavour</a:t>
            </a:r>
            <a:r>
              <a:rPr lang="en-US" dirty="0" smtClean="0">
                <a:solidFill>
                  <a:srgbClr val="0000FF"/>
                </a:solidFill>
              </a:rPr>
              <a:t> </a:t>
            </a:r>
            <a:r>
              <a:rPr lang="en-US" dirty="0">
                <a:solidFill>
                  <a:srgbClr val="0000FF"/>
                </a:solidFill>
              </a:rPr>
              <a:t>P</a:t>
            </a:r>
            <a:r>
              <a:rPr lang="en-US" dirty="0" smtClean="0">
                <a:solidFill>
                  <a:srgbClr val="0000FF"/>
                </a:solidFill>
              </a:rPr>
              <a:t>hysics </a:t>
            </a:r>
            <a:r>
              <a:rPr lang="en-US" dirty="0">
                <a:solidFill>
                  <a:srgbClr val="0000FF"/>
                </a:solidFill>
              </a:rPr>
              <a:t>of </a:t>
            </a:r>
            <a:r>
              <a:rPr lang="en-US" dirty="0" smtClean="0">
                <a:solidFill>
                  <a:srgbClr val="0000FF"/>
                </a:solidFill>
              </a:rPr>
              <a:t>Leptons </a:t>
            </a:r>
            <a:r>
              <a:rPr lang="en-US" dirty="0">
                <a:solidFill>
                  <a:srgbClr val="0000FF"/>
                </a:solidFill>
              </a:rPr>
              <a:t>and </a:t>
            </a:r>
            <a:r>
              <a:rPr lang="en-US" dirty="0" smtClean="0">
                <a:solidFill>
                  <a:srgbClr val="0000FF"/>
                </a:solidFill>
              </a:rPr>
              <a:t>Dipole </a:t>
            </a:r>
            <a:r>
              <a:rPr lang="en-US" dirty="0">
                <a:solidFill>
                  <a:srgbClr val="0000FF"/>
                </a:solidFill>
              </a:rPr>
              <a:t>M</a:t>
            </a:r>
            <a:r>
              <a:rPr lang="en-US" dirty="0" smtClean="0">
                <a:solidFill>
                  <a:srgbClr val="0000FF"/>
                </a:solidFill>
              </a:rPr>
              <a:t>oments</a:t>
            </a:r>
            <a:r>
              <a:rPr lang="en-US" dirty="0">
                <a:solidFill>
                  <a:srgbClr val="0000FF"/>
                </a:solidFill>
              </a:rPr>
              <a:t>, </a:t>
            </a:r>
            <a:r>
              <a:rPr lang="tr-TR" dirty="0">
                <a:solidFill>
                  <a:srgbClr val="0000FF"/>
                </a:solidFill>
              </a:rPr>
              <a:t>Eur.Phys.J.C57:13-182,2008</a:t>
            </a:r>
            <a:endParaRPr lang="en-US" dirty="0">
              <a:solidFill>
                <a:srgbClr val="0000FF"/>
              </a:solidFill>
            </a:endParaRPr>
          </a:p>
        </p:txBody>
      </p:sp>
      <p:sp>
        <p:nvSpPr>
          <p:cNvPr id="16" name="TextBox 15"/>
          <p:cNvSpPr txBox="1"/>
          <p:nvPr/>
        </p:nvSpPr>
        <p:spPr>
          <a:xfrm>
            <a:off x="971600" y="3356992"/>
            <a:ext cx="1080120" cy="707886"/>
          </a:xfrm>
          <a:prstGeom prst="rect">
            <a:avLst/>
          </a:prstGeom>
          <a:solidFill>
            <a:schemeClr val="bg1"/>
          </a:solidFill>
        </p:spPr>
        <p:txBody>
          <a:bodyPr wrap="square" rtlCol="0">
            <a:spAutoFit/>
          </a:bodyPr>
          <a:lstStyle/>
          <a:p>
            <a:r>
              <a:rPr lang="en-US" sz="4000" b="1" dirty="0" smtClean="0">
                <a:solidFill>
                  <a:srgbClr val="FF0000"/>
                </a:solidFill>
              </a:rPr>
              <a:t>NP</a:t>
            </a:r>
            <a:endParaRPr lang="ru-RU" sz="4000" b="1" dirty="0">
              <a:solidFill>
                <a:srgbClr val="FF0000"/>
              </a:solidFill>
            </a:endParaRPr>
          </a:p>
        </p:txBody>
      </p:sp>
      <p:sp>
        <p:nvSpPr>
          <p:cNvPr id="17" name="TextBox 16"/>
          <p:cNvSpPr txBox="1"/>
          <p:nvPr/>
        </p:nvSpPr>
        <p:spPr>
          <a:xfrm>
            <a:off x="0" y="4149080"/>
            <a:ext cx="2267744" cy="1815882"/>
          </a:xfrm>
          <a:prstGeom prst="rect">
            <a:avLst/>
          </a:prstGeom>
          <a:solidFill>
            <a:schemeClr val="bg1"/>
          </a:solidFill>
          <a:ln w="31750">
            <a:solidFill>
              <a:srgbClr val="FF0000"/>
            </a:solidFill>
          </a:ln>
        </p:spPr>
        <p:txBody>
          <a:bodyPr wrap="square" rtlCol="0">
            <a:spAutoFit/>
          </a:bodyPr>
          <a:lstStyle/>
          <a:p>
            <a:r>
              <a:rPr lang="en-US" sz="2800" dirty="0" smtClean="0">
                <a:solidFill>
                  <a:srgbClr val="FF0000"/>
                </a:solidFill>
              </a:rPr>
              <a:t>Sensitive to mass scales up to O(10,000 </a:t>
            </a:r>
            <a:r>
              <a:rPr lang="en-US" sz="2800" dirty="0" err="1" smtClean="0">
                <a:solidFill>
                  <a:srgbClr val="FF0000"/>
                </a:solidFill>
              </a:rPr>
              <a:t>TeV</a:t>
            </a:r>
            <a:r>
              <a:rPr lang="en-US" sz="2800" dirty="0" smtClean="0">
                <a:solidFill>
                  <a:srgbClr val="FF0000"/>
                </a:solidFill>
              </a:rPr>
              <a:t>)</a:t>
            </a:r>
            <a:endParaRPr lang="en-US" sz="2800" dirty="0">
              <a:solidFill>
                <a:srgbClr val="FF0000"/>
              </a:solidFill>
            </a:endParaRPr>
          </a:p>
        </p:txBody>
      </p:sp>
      <p:sp>
        <p:nvSpPr>
          <p:cNvPr id="18" name="TextBox 17"/>
          <p:cNvSpPr txBox="1"/>
          <p:nvPr/>
        </p:nvSpPr>
        <p:spPr>
          <a:xfrm>
            <a:off x="179512" y="2564904"/>
            <a:ext cx="2088232" cy="707886"/>
          </a:xfrm>
          <a:prstGeom prst="rect">
            <a:avLst/>
          </a:prstGeom>
          <a:solidFill>
            <a:schemeClr val="bg1"/>
          </a:solidFill>
        </p:spPr>
        <p:txBody>
          <a:bodyPr wrap="square" rtlCol="0">
            <a:spAutoFit/>
          </a:bodyPr>
          <a:lstStyle/>
          <a:p>
            <a:r>
              <a:rPr lang="en-US" sz="2000" b="1" dirty="0" smtClean="0"/>
              <a:t>Mu2e sensitivity</a:t>
            </a:r>
          </a:p>
          <a:p>
            <a:r>
              <a:rPr lang="en-US" sz="2000" b="1" dirty="0" smtClean="0"/>
              <a:t>is 6*10</a:t>
            </a:r>
            <a:r>
              <a:rPr lang="en-US" sz="2000" b="1" baseline="30000" dirty="0" smtClean="0"/>
              <a:t>-17</a:t>
            </a:r>
            <a:endParaRPr lang="ru-RU" sz="2000" b="1" baseline="30000" dirty="0"/>
          </a:p>
        </p:txBody>
      </p:sp>
      <p:pic>
        <p:nvPicPr>
          <p:cNvPr id="19" name="Picture 13"/>
          <p:cNvPicPr>
            <a:picLocks noChangeAspect="1"/>
          </p:cNvPicPr>
          <p:nvPr/>
        </p:nvPicPr>
        <p:blipFill>
          <a:blip r:embed="rId5" cstate="print"/>
          <a:stretch>
            <a:fillRect/>
          </a:stretch>
        </p:blipFill>
        <p:spPr>
          <a:xfrm>
            <a:off x="251520" y="6021288"/>
            <a:ext cx="8610600" cy="545793"/>
          </a:xfrm>
          <a:prstGeom prst="rect">
            <a:avLst/>
          </a:prstGeom>
          <a:solidFill>
            <a:schemeClr val="bg1"/>
          </a:solidFill>
          <a:ln>
            <a:solidFill>
              <a:schemeClr val="bg1"/>
            </a:solidFill>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RIGWIDTH" val="111"/>
  <p:tag name="PICTUREFILESIZE" val="6151"/>
  <p:tag name="SOURCE" val="\documentclass{slides}\pagestyle{empty}&#10;\begin{document}&#10;$\omega_a={q\over m}a_{\mu}B$&#10;\end{document}&#10;"/>
  <p:tag name="EXTERNALNAME" val="TP_tmp"/>
  <p:tag name="BLEND" val="0"/>
  <p:tag name="TRANSPARENT" val="1"/>
  <p:tag name="KEEPFILES" val="0"/>
  <p:tag name="DEBUGPAUSE" val="0"/>
  <p:tag name="RESOLUTION" val="1200"/>
  <p:tag name="WORKAROUNDTRANSPARENCYBUG" val="0"/>
  <p:tag name="ALLOWFONTSUBSTITUTION" val="0"/>
  <p:tag name="BITMAPFORMAT" val="pngmono"/>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1028</TotalTime>
  <Words>3723</Words>
  <Application>Microsoft Office PowerPoint</Application>
  <PresentationFormat>Экран (4:3)</PresentationFormat>
  <Paragraphs>658</Paragraphs>
  <Slides>53</Slides>
  <Notes>2</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53</vt:i4>
      </vt:variant>
    </vt:vector>
  </HeadingPairs>
  <TitlesOfParts>
    <vt:vector size="55" baseType="lpstr">
      <vt:lpstr>Тема Office</vt:lpstr>
      <vt:lpstr>Equation</vt:lpstr>
      <vt:lpstr> Search for new physics in experiments with the Fermilab  high-intensity muon beams  </vt:lpstr>
      <vt:lpstr>Слайд 2</vt:lpstr>
      <vt:lpstr>Слайд 3</vt:lpstr>
      <vt:lpstr> Sensitivity to High Mass Scales</vt:lpstr>
      <vt:lpstr>Precision muon experiments :  Sensitivity to High Mass Scales</vt:lpstr>
      <vt:lpstr>Слайд 6</vt:lpstr>
      <vt:lpstr>Слайд 7</vt:lpstr>
      <vt:lpstr>Слайд 8</vt:lpstr>
      <vt:lpstr>The BR of CLFV processes in the Standard Model</vt:lpstr>
      <vt:lpstr>Muon g-2 Experiment Goal</vt:lpstr>
      <vt:lpstr>g-2 Experimental Technique</vt:lpstr>
      <vt:lpstr>How to achieve a fourfold improvement ?</vt:lpstr>
      <vt:lpstr>Слайд 13</vt:lpstr>
      <vt:lpstr>Слайд 14</vt:lpstr>
      <vt:lpstr>Слайд 15</vt:lpstr>
      <vt:lpstr>Backgrounds </vt:lpstr>
      <vt:lpstr>Prompt Background Suppression</vt:lpstr>
      <vt:lpstr>Decay–in-Orbit: Dominant Background</vt:lpstr>
      <vt:lpstr>Signal Sensitivity for 3 Year Run</vt:lpstr>
      <vt:lpstr>Слайд 20</vt:lpstr>
      <vt:lpstr>Baseline Mu2e Apparatus</vt:lpstr>
      <vt:lpstr>Straw Tracker</vt:lpstr>
      <vt:lpstr>Mu2e Calorimeter</vt:lpstr>
      <vt:lpstr>Mu2e Pattern Recognition</vt:lpstr>
      <vt:lpstr>Calorimeter trigger and calibration</vt:lpstr>
      <vt:lpstr>Crystals choice</vt:lpstr>
      <vt:lpstr>Mu2e Cosmic-Ray Veto</vt:lpstr>
      <vt:lpstr>Mu2e Cosmic-Ray Veto</vt:lpstr>
      <vt:lpstr>Muon g-2 installation schedule</vt:lpstr>
      <vt:lpstr>Storage ring in the experimental hall</vt:lpstr>
      <vt:lpstr>Mu2e installation schedule</vt:lpstr>
      <vt:lpstr>Mu2e building is ready</vt:lpstr>
      <vt:lpstr>JINR contribution</vt:lpstr>
      <vt:lpstr>JINR contribution</vt:lpstr>
      <vt:lpstr>JINR contribution</vt:lpstr>
      <vt:lpstr>JINR contribution</vt:lpstr>
      <vt:lpstr>JINR contribution</vt:lpstr>
      <vt:lpstr>JINR contribution</vt:lpstr>
      <vt:lpstr>JINR contribution</vt:lpstr>
      <vt:lpstr>JINR contribution</vt:lpstr>
      <vt:lpstr>JINR contribution</vt:lpstr>
      <vt:lpstr>JINR contribution</vt:lpstr>
      <vt:lpstr>JINR contribution</vt:lpstr>
      <vt:lpstr> JINR plans  (according to Statement of work for participation in the Mu2e Experiment at Fermilab) </vt:lpstr>
      <vt:lpstr> JINR plans  (according to Statement of work for participation in the Mu2e Experiment at Fermilab) </vt:lpstr>
      <vt:lpstr> Agreements</vt:lpstr>
      <vt:lpstr> Our publications  connected to this Project </vt:lpstr>
      <vt:lpstr>Conference reports</vt:lpstr>
      <vt:lpstr>  FTE</vt:lpstr>
      <vt:lpstr>What next?</vt:lpstr>
      <vt:lpstr>Summary</vt:lpstr>
      <vt:lpstr>Planned Future : PIP-II project at Fermilab</vt:lpstr>
      <vt:lpstr>Слайд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vlad</dc:creator>
  <cp:lastModifiedBy>user</cp:lastModifiedBy>
  <cp:revision>110</cp:revision>
  <dcterms:created xsi:type="dcterms:W3CDTF">2017-02-09T13:10:11Z</dcterms:created>
  <dcterms:modified xsi:type="dcterms:W3CDTF">2017-02-27T10:08:22Z</dcterms:modified>
</cp:coreProperties>
</file>