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6"/>
  </p:notesMasterIdLst>
  <p:sldIdLst>
    <p:sldId id="256" r:id="rId2"/>
    <p:sldId id="257" r:id="rId3"/>
    <p:sldId id="258" r:id="rId4"/>
    <p:sldId id="259" r:id="rId5"/>
    <p:sldId id="260" r:id="rId6"/>
    <p:sldId id="261" r:id="rId7"/>
    <p:sldId id="264" r:id="rId8"/>
    <p:sldId id="263" r:id="rId9"/>
    <p:sldId id="265" r:id="rId10"/>
    <p:sldId id="262" r:id="rId11"/>
    <p:sldId id="266" r:id="rId12"/>
    <p:sldId id="267" r:id="rId13"/>
    <p:sldId id="268" r:id="rId14"/>
    <p:sldId id="273" r:id="rId15"/>
    <p:sldId id="269" r:id="rId16"/>
    <p:sldId id="274" r:id="rId17"/>
    <p:sldId id="270" r:id="rId18"/>
    <p:sldId id="271" r:id="rId19"/>
    <p:sldId id="272" r:id="rId20"/>
    <p:sldId id="275" r:id="rId21"/>
    <p:sldId id="276" r:id="rId22"/>
    <p:sldId id="277" r:id="rId23"/>
    <p:sldId id="278" r:id="rId24"/>
    <p:sldId id="279" r:id="rId25"/>
    <p:sldId id="282" r:id="rId26"/>
    <p:sldId id="280" r:id="rId27"/>
    <p:sldId id="283" r:id="rId28"/>
    <p:sldId id="281"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60"/>
  </p:normalViewPr>
  <p:slideViewPr>
    <p:cSldViewPr snapToGrid="0">
      <p:cViewPr varScale="1">
        <p:scale>
          <a:sx n="72" d="100"/>
          <a:sy n="72" d="100"/>
        </p:scale>
        <p:origin x="78" y="402"/>
      </p:cViewPr>
      <p:guideLst/>
    </p:cSldViewPr>
  </p:slideViewPr>
  <p:notesTextViewPr>
    <p:cViewPr>
      <p:scale>
        <a:sx n="1" d="1"/>
        <a:sy n="1" d="1"/>
      </p:scale>
      <p:origin x="0" y="-2178"/>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C71F1E-31DC-4B94-BAF1-BC30F1DA94C0}" type="datetimeFigureOut">
              <a:rPr lang="en-US" smtClean="0"/>
              <a:t>9/5/2013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144FF-453A-43B9-869F-16C1A13E0708}" type="slidenum">
              <a:rPr lang="en-US" smtClean="0"/>
              <a:t>‹#›</a:t>
            </a:fld>
            <a:endParaRPr lang="en-US"/>
          </a:p>
        </p:txBody>
      </p:sp>
    </p:spTree>
    <p:extLst>
      <p:ext uri="{BB962C8B-B14F-4D97-AF65-F5344CB8AC3E}">
        <p14:creationId xmlns:p14="http://schemas.microsoft.com/office/powerpoint/2010/main" val="1132267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WS-BPEL business process has two parts. First one is the WSDL [2] specification of the Web services involved in the interaction. Usually, this specification includes specification of the business process as a Web service. The second part is the WS-BPEL specification of the business process as Web services interactions. These both specifications are complementary because the business process often is a Web service that is specified in WSDL. On the other hand, the business process as Web service is implemented in WS-BPEL. Web services extensions to WSDL specification for Web Services participating in the business process are essential ones for the WS-BPEL specification.</a:t>
            </a:r>
          </a:p>
          <a:p>
            <a:r>
              <a:rPr lang="en-US" dirty="0" smtClean="0"/>
              <a:t>WSDL specifications of Web services are specifications of interfaces that hide implementation details. These specification could be formalized. Why such a formalization is needed? WSDL is XML based notation. Authors of XML argue that this notation is readable by humans and computers. The truth is that XML specifications are verbose and they not readable by the target readers. That is why it is preferable if Web services are formalized in some established notation that is well recognized by humans. Such a tool is the Z notation [3]. Specifications in the last one tends to be very compact.</a:t>
            </a:r>
          </a:p>
          <a:p>
            <a:r>
              <a:rPr lang="en-US" dirty="0" smtClean="0"/>
              <a:t>Z notation is mainly used for specification of abstract data types. It can be used specification of algebraic notations too.</a:t>
            </a:r>
          </a:p>
          <a:p>
            <a:r>
              <a:rPr lang="en-US" dirty="0" smtClean="0"/>
              <a:t>Web services represented in WSDL could be viewed as abstract data types. In the example below the WSDL and WS-BPEL specifications are a specification of abstract business process taken from the standard.</a:t>
            </a:r>
          </a:p>
        </p:txBody>
      </p:sp>
      <p:sp>
        <p:nvSpPr>
          <p:cNvPr id="4" name="Slide Number Placeholder 3"/>
          <p:cNvSpPr>
            <a:spLocks noGrp="1"/>
          </p:cNvSpPr>
          <p:nvPr>
            <p:ph type="sldNum" sz="quarter" idx="10"/>
          </p:nvPr>
        </p:nvSpPr>
        <p:spPr/>
        <p:txBody>
          <a:bodyPr/>
          <a:lstStyle/>
          <a:p>
            <a:fld id="{D4D144FF-453A-43B9-869F-16C1A13E0708}" type="slidenum">
              <a:rPr lang="en-US" smtClean="0"/>
              <a:t>5</a:t>
            </a:fld>
            <a:endParaRPr lang="en-US"/>
          </a:p>
        </p:txBody>
      </p:sp>
    </p:spTree>
    <p:extLst>
      <p:ext uri="{BB962C8B-B14F-4D97-AF65-F5344CB8AC3E}">
        <p14:creationId xmlns:p14="http://schemas.microsoft.com/office/powerpoint/2010/main" val="2783000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properties are then represented as types:</a:t>
            </a:r>
          </a:p>
          <a:p>
            <a:r>
              <a:rPr lang="en-US" dirty="0" smtClean="0"/>
              <a:t>There are two deviations from the WSDL specification. The order numbers are positive numbers – not simply integers as is defined in the WSDL specification. In Z notation, there is no Boolean type and it is modelled with two values False and True.</a:t>
            </a:r>
            <a:endParaRPr lang="en-US" dirty="0"/>
          </a:p>
        </p:txBody>
      </p:sp>
      <p:sp>
        <p:nvSpPr>
          <p:cNvPr id="4" name="Slide Number Placeholder 3"/>
          <p:cNvSpPr>
            <a:spLocks noGrp="1"/>
          </p:cNvSpPr>
          <p:nvPr>
            <p:ph type="sldNum" sz="quarter" idx="10"/>
          </p:nvPr>
        </p:nvSpPr>
        <p:spPr/>
        <p:txBody>
          <a:bodyPr/>
          <a:lstStyle/>
          <a:p>
            <a:fld id="{D4D144FF-453A-43B9-869F-16C1A13E0708}" type="slidenum">
              <a:rPr lang="en-US" smtClean="0"/>
              <a:t>16</a:t>
            </a:fld>
            <a:endParaRPr lang="en-US"/>
          </a:p>
        </p:txBody>
      </p:sp>
    </p:spTree>
    <p:extLst>
      <p:ext uri="{BB962C8B-B14F-4D97-AF65-F5344CB8AC3E}">
        <p14:creationId xmlns:p14="http://schemas.microsoft.com/office/powerpoint/2010/main" val="1123143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Aliases are properties placed in messages. Here, they are modelled as functions from message type to property type. There is no need to model </a:t>
            </a:r>
            <a:r>
              <a:rPr lang="en-US" dirty="0" err="1" smtClean="0"/>
              <a:t>XPath</a:t>
            </a:r>
            <a:r>
              <a:rPr lang="en-US" dirty="0" smtClean="0"/>
              <a:t> queries, because the last ones are standard extensions to WS-BPEL. Modelling aliases as functions permits queries written in other languages to be modelled in the same way. The specification of aliases is more abstract:</a:t>
            </a:r>
            <a:endParaRPr lang="en-US" dirty="0"/>
          </a:p>
        </p:txBody>
      </p:sp>
      <p:sp>
        <p:nvSpPr>
          <p:cNvPr id="4" name="Slide Number Placeholder 3"/>
          <p:cNvSpPr>
            <a:spLocks noGrp="1"/>
          </p:cNvSpPr>
          <p:nvPr>
            <p:ph type="sldNum" sz="quarter" idx="10"/>
          </p:nvPr>
        </p:nvSpPr>
        <p:spPr/>
        <p:txBody>
          <a:bodyPr/>
          <a:lstStyle/>
          <a:p>
            <a:fld id="{D4D144FF-453A-43B9-869F-16C1A13E0708}" type="slidenum">
              <a:rPr lang="en-US" smtClean="0"/>
              <a:t>19</a:t>
            </a:fld>
            <a:endParaRPr lang="en-US"/>
          </a:p>
        </p:txBody>
      </p:sp>
    </p:spTree>
    <p:extLst>
      <p:ext uri="{BB962C8B-B14F-4D97-AF65-F5344CB8AC3E}">
        <p14:creationId xmlns:p14="http://schemas.microsoft.com/office/powerpoint/2010/main" val="3082338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property could have many aliases with the same name. In Z notation, above defined functions are global ones and their names must be unique. So, alias name is formed by the property name and part name, in which it is defined. It is mapping from message type to property type.</a:t>
            </a:r>
          </a:p>
          <a:p>
            <a:r>
              <a:rPr lang="en-US" dirty="0" smtClean="0"/>
              <a:t>Formalization of partner link type has no sensible interpretation here and they are modeled in the context of the business process.</a:t>
            </a:r>
          </a:p>
          <a:p>
            <a:r>
              <a:rPr lang="en-US" dirty="0" smtClean="0"/>
              <a:t>Finally, as result of the modelling effort, the specification is very compact and very simple. It does not contain the business process as a Web service. This specification could be used for software development, but it is very simple.</a:t>
            </a:r>
          </a:p>
          <a:p>
            <a:endParaRPr lang="en-US" dirty="0"/>
          </a:p>
        </p:txBody>
      </p:sp>
      <p:sp>
        <p:nvSpPr>
          <p:cNvPr id="4" name="Slide Number Placeholder 3"/>
          <p:cNvSpPr>
            <a:spLocks noGrp="1"/>
          </p:cNvSpPr>
          <p:nvPr>
            <p:ph type="sldNum" sz="quarter" idx="10"/>
          </p:nvPr>
        </p:nvSpPr>
        <p:spPr/>
        <p:txBody>
          <a:bodyPr/>
          <a:lstStyle/>
          <a:p>
            <a:fld id="{D4D144FF-453A-43B9-869F-16C1A13E0708}" type="slidenum">
              <a:rPr lang="en-US" smtClean="0"/>
              <a:t>20</a:t>
            </a:fld>
            <a:endParaRPr lang="en-US"/>
          </a:p>
        </p:txBody>
      </p:sp>
    </p:spTree>
    <p:extLst>
      <p:ext uri="{BB962C8B-B14F-4D97-AF65-F5344CB8AC3E}">
        <p14:creationId xmlns:p14="http://schemas.microsoft.com/office/powerpoint/2010/main" val="329947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specification of the example abstract business process in WS-BPEL is:</a:t>
            </a:r>
            <a:endParaRPr lang="en-US" dirty="0"/>
          </a:p>
        </p:txBody>
      </p:sp>
      <p:sp>
        <p:nvSpPr>
          <p:cNvPr id="4" name="Slide Number Placeholder 3"/>
          <p:cNvSpPr>
            <a:spLocks noGrp="1"/>
          </p:cNvSpPr>
          <p:nvPr>
            <p:ph type="sldNum" sz="quarter" idx="10"/>
          </p:nvPr>
        </p:nvSpPr>
        <p:spPr/>
        <p:txBody>
          <a:bodyPr/>
          <a:lstStyle/>
          <a:p>
            <a:fld id="{D4D144FF-453A-43B9-869F-16C1A13E0708}" type="slidenum">
              <a:rPr lang="en-US" smtClean="0"/>
              <a:t>21</a:t>
            </a:fld>
            <a:endParaRPr lang="en-US"/>
          </a:p>
        </p:txBody>
      </p:sp>
    </p:spTree>
    <p:extLst>
      <p:ext uri="{BB962C8B-B14F-4D97-AF65-F5344CB8AC3E}">
        <p14:creationId xmlns:p14="http://schemas.microsoft.com/office/powerpoint/2010/main" val="3501254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beginning partner link, in which the business process participates, is defined. The role of the process in this link is fixed. The partner link is defined with the partner link type from the WSDL specification (</a:t>
            </a:r>
            <a:r>
              <a:rPr lang="en-US" dirty="0" err="1" smtClean="0"/>
              <a:t>shippingLT.wsdl</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partner link type </a:t>
            </a:r>
            <a:r>
              <a:rPr lang="en-US" sz="1200" kern="1200" dirty="0" err="1" smtClean="0">
                <a:solidFill>
                  <a:schemeClr val="tx1"/>
                </a:solidFill>
                <a:effectLst/>
                <a:latin typeface="+mn-lt"/>
                <a:ea typeface="+mn-ea"/>
                <a:cs typeface="+mn-cs"/>
              </a:rPr>
              <a:t>shippingLT</a:t>
            </a:r>
            <a:r>
              <a:rPr lang="en-US" sz="1200" kern="1200" dirty="0" smtClean="0">
                <a:solidFill>
                  <a:schemeClr val="tx1"/>
                </a:solidFill>
                <a:effectLst/>
                <a:latin typeface="+mn-lt"/>
                <a:ea typeface="+mn-ea"/>
                <a:cs typeface="+mn-cs"/>
              </a:rPr>
              <a:t> connects a service (</a:t>
            </a:r>
            <a:r>
              <a:rPr lang="en-US" sz="1200" kern="1200" dirty="0" err="1" smtClean="0">
                <a:solidFill>
                  <a:schemeClr val="tx1"/>
                </a:solidFill>
                <a:effectLst/>
                <a:latin typeface="+mn-lt"/>
                <a:ea typeface="+mn-ea"/>
                <a:cs typeface="+mn-cs"/>
              </a:rPr>
              <a:t>shippingService</a:t>
            </a:r>
            <a:r>
              <a:rPr lang="en-US" sz="1200" kern="1200" dirty="0" smtClean="0">
                <a:solidFill>
                  <a:schemeClr val="tx1"/>
                </a:solidFill>
                <a:effectLst/>
                <a:latin typeface="+mn-lt"/>
                <a:ea typeface="+mn-ea"/>
                <a:cs typeface="+mn-cs"/>
              </a:rPr>
              <a:t>) with its consumer (</a:t>
            </a:r>
            <a:r>
              <a:rPr lang="en-US" sz="1200" kern="1200" dirty="0" err="1" smtClean="0">
                <a:solidFill>
                  <a:schemeClr val="tx1"/>
                </a:solidFill>
                <a:effectLst/>
                <a:latin typeface="+mn-lt"/>
                <a:ea typeface="+mn-ea"/>
                <a:cs typeface="+mn-cs"/>
              </a:rPr>
              <a:t>shippingServiceConsumer</a:t>
            </a:r>
            <a:r>
              <a:rPr lang="en-US" sz="1200" kern="1200" dirty="0" smtClean="0">
                <a:solidFill>
                  <a:schemeClr val="tx1"/>
                </a:solidFill>
                <a:effectLst/>
                <a:latin typeface="+mn-lt"/>
                <a:ea typeface="+mn-ea"/>
                <a:cs typeface="+mn-cs"/>
              </a:rPr>
              <a:t>). In the WS-BPEL specification, the business process role is fixed service provider. Roles for port types are defined in </a:t>
            </a:r>
            <a:r>
              <a:rPr lang="en-US" sz="1200" kern="1200" dirty="0" err="1" smtClean="0">
                <a:solidFill>
                  <a:schemeClr val="tx1"/>
                </a:solidFill>
                <a:effectLst/>
                <a:latin typeface="+mn-lt"/>
                <a:ea typeface="+mn-ea"/>
                <a:cs typeface="+mn-cs"/>
              </a:rPr>
              <a:t>shippingLT.wsdl</a:t>
            </a:r>
            <a:r>
              <a:rPr lang="en-US" sz="1200" kern="1200" dirty="0" smtClean="0">
                <a:solidFill>
                  <a:schemeClr val="tx1"/>
                </a:solidFill>
                <a:effectLst/>
                <a:latin typeface="+mn-lt"/>
                <a:ea typeface="+mn-ea"/>
                <a:cs typeface="+mn-cs"/>
              </a:rPr>
              <a:t> and are represented as operations in </a:t>
            </a:r>
            <a:r>
              <a:rPr lang="en-US" sz="1200" kern="1200" dirty="0" err="1" smtClean="0">
                <a:solidFill>
                  <a:schemeClr val="tx1"/>
                </a:solidFill>
                <a:effectLst/>
                <a:latin typeface="+mn-lt"/>
                <a:ea typeface="+mn-ea"/>
                <a:cs typeface="+mn-cs"/>
              </a:rPr>
              <a:t>shippingPT.wsdl</a:t>
            </a:r>
            <a:r>
              <a:rPr lang="en-US"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D4D144FF-453A-43B9-869F-16C1A13E0708}" type="slidenum">
              <a:rPr lang="en-US" smtClean="0"/>
              <a:t>30</a:t>
            </a:fld>
            <a:endParaRPr lang="en-US"/>
          </a:p>
        </p:txBody>
      </p:sp>
    </p:spTree>
    <p:extLst>
      <p:ext uri="{BB962C8B-B14F-4D97-AF65-F5344CB8AC3E}">
        <p14:creationId xmlns:p14="http://schemas.microsoft.com/office/powerpoint/2010/main" val="4055480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business process logic written is pseudo code is:</a:t>
            </a:r>
          </a:p>
          <a:p>
            <a:endParaRPr lang="en-US" dirty="0" smtClean="0"/>
          </a:p>
          <a:p>
            <a:r>
              <a:rPr lang="en-US" dirty="0" smtClean="0"/>
              <a:t>The process is instantiated when </a:t>
            </a:r>
            <a:r>
              <a:rPr lang="en-US" dirty="0" err="1" smtClean="0"/>
              <a:t>shipOrder</a:t>
            </a:r>
            <a:r>
              <a:rPr lang="en-US" dirty="0" smtClean="0"/>
              <a:t> is received. If this order has been executed then a </a:t>
            </a:r>
            <a:r>
              <a:rPr lang="en-US" dirty="0" err="1" smtClean="0"/>
              <a:t>shipNotice</a:t>
            </a:r>
            <a:r>
              <a:rPr lang="en-US" dirty="0" smtClean="0"/>
              <a:t> is replied. The situation is checked in the message header property </a:t>
            </a:r>
            <a:r>
              <a:rPr lang="en-US" dirty="0" err="1" smtClean="0"/>
              <a:t>shipComplete</a:t>
            </a:r>
            <a:r>
              <a:rPr lang="en-US" dirty="0" smtClean="0"/>
              <a:t>. Otherwise, a cycle is executed for order execution. At every step, part of the items are delivered and a notification is send. The counter is incremented with the number of sent items. The cycle exits when all items are delivered and then the process is terminated. In the abstract process, the number of delivered items at every step is non-deterministic. This information is retrieved from the back end system. From interactions point of view, process is very simple.</a:t>
            </a:r>
          </a:p>
          <a:p>
            <a:r>
              <a:rPr lang="en-US" dirty="0" smtClean="0"/>
              <a:t>Initially, the process waits to receive an order message from a consumer and then replies with one or more messages. There are no error handlers, no compensators, no return values. There is no need for correlation sets coordination: when a new instance of the process is created, the process is restarted in parallel to wait for new order, and the current instance is executing the received yet order.</a:t>
            </a:r>
          </a:p>
          <a:p>
            <a:endParaRPr lang="en-US" dirty="0"/>
          </a:p>
        </p:txBody>
      </p:sp>
      <p:sp>
        <p:nvSpPr>
          <p:cNvPr id="4" name="Slide Number Placeholder 3"/>
          <p:cNvSpPr>
            <a:spLocks noGrp="1"/>
          </p:cNvSpPr>
          <p:nvPr>
            <p:ph type="sldNum" sz="quarter" idx="10"/>
          </p:nvPr>
        </p:nvSpPr>
        <p:spPr/>
        <p:txBody>
          <a:bodyPr/>
          <a:lstStyle/>
          <a:p>
            <a:fld id="{D4D144FF-453A-43B9-869F-16C1A13E0708}" type="slidenum">
              <a:rPr lang="en-US" smtClean="0"/>
              <a:t>31</a:t>
            </a:fld>
            <a:endParaRPr lang="en-US"/>
          </a:p>
        </p:txBody>
      </p:sp>
    </p:spTree>
    <p:extLst>
      <p:ext uri="{BB962C8B-B14F-4D97-AF65-F5344CB8AC3E}">
        <p14:creationId xmlns:p14="http://schemas.microsoft.com/office/powerpoint/2010/main" val="825887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CSP, the process is very simple as is shown below:</a:t>
            </a:r>
          </a:p>
          <a:p>
            <a:r>
              <a:rPr lang="en-US" dirty="0" smtClean="0"/>
              <a:t>PAT, product for specification and verification of CSP models, is used here. In this specification, there is only one channel between service provider and service consumer. This channel is modelling the partner link from the WS-BPEL specification. The channel could be modelled with some capacity, but here only message can be exchanged through it, like in classic CSP.</a:t>
            </a:r>
          </a:p>
          <a:p>
            <a:r>
              <a:rPr lang="en-US" dirty="0" smtClean="0"/>
              <a:t>The WS-BPEL process is modelled here as CSP process </a:t>
            </a:r>
            <a:r>
              <a:rPr lang="en-US" dirty="0" err="1" smtClean="0"/>
              <a:t>shippingService</a:t>
            </a:r>
            <a:r>
              <a:rPr lang="en-US" dirty="0" smtClean="0"/>
              <a:t>. This process initially is waiting to receive a shipping order through the channel. When the process receives an order, it starts its execution, but in parallel restarts a new its own copy to wait for a new order.</a:t>
            </a:r>
          </a:p>
          <a:p>
            <a:r>
              <a:rPr lang="en-US" dirty="0" smtClean="0"/>
              <a:t>The subprocess </a:t>
            </a:r>
            <a:r>
              <a:rPr lang="en-US" dirty="0" err="1" smtClean="0"/>
              <a:t>checkOrder</a:t>
            </a:r>
            <a:r>
              <a:rPr lang="en-US" dirty="0" smtClean="0"/>
              <a:t> checks is the order has been executed yet. As result of this check, there are two possible events: the order is executed yet or not. With these two events is modelled the check in WS-BPEL process that is performed on the message text. The order is received as a parameter by the subprocess </a:t>
            </a:r>
            <a:r>
              <a:rPr lang="en-US" dirty="0" err="1" smtClean="0"/>
              <a:t>checkOrder</a:t>
            </a:r>
            <a:r>
              <a:rPr lang="en-US" dirty="0" smtClean="0"/>
              <a:t>.</a:t>
            </a:r>
          </a:p>
          <a:p>
            <a:r>
              <a:rPr lang="en-US" dirty="0" smtClean="0"/>
              <a:t>If the order has been executed yet, the process sends through the channel a notification, which may be is the order in some other format. Otherwise, it starts the subprocess </a:t>
            </a:r>
            <a:r>
              <a:rPr lang="en-US" dirty="0" err="1" smtClean="0"/>
              <a:t>executeOrder</a:t>
            </a:r>
            <a:r>
              <a:rPr lang="en-US" dirty="0" smtClean="0"/>
              <a:t>. In this process, all manipulations with variables, messages and properties are abstracted to result events. If all order items have been sent then the process terminates. Otherwise, the back end systems is initiated. The last one sends information when some delivery is done. This is marked by an occurrence of </a:t>
            </a:r>
            <a:r>
              <a:rPr lang="en-US" dirty="0" err="1" smtClean="0"/>
              <a:t>change_itemsCount</a:t>
            </a:r>
            <a:r>
              <a:rPr lang="en-US" dirty="0" smtClean="0"/>
              <a:t>. Through the channel, the consumer is informed about that delivery. Then follows a recursive execution of the subprocess with the last one items.</a:t>
            </a:r>
          </a:p>
          <a:p>
            <a:r>
              <a:rPr lang="en-US" dirty="0" smtClean="0"/>
              <a:t>In this specification, instead of </a:t>
            </a:r>
            <a:r>
              <a:rPr lang="en-US" dirty="0" err="1" smtClean="0"/>
              <a:t>shippingNotice</a:t>
            </a:r>
            <a:r>
              <a:rPr lang="en-US" dirty="0" smtClean="0"/>
              <a:t> is returned </a:t>
            </a:r>
            <a:r>
              <a:rPr lang="en-US" dirty="0" err="1" smtClean="0"/>
              <a:t>shippingOrder</a:t>
            </a:r>
            <a:r>
              <a:rPr lang="en-US" dirty="0" smtClean="0"/>
              <a:t>. The idea is that a document-message like </a:t>
            </a:r>
            <a:r>
              <a:rPr lang="en-US" dirty="0" err="1" smtClean="0"/>
              <a:t>shippingOrder</a:t>
            </a:r>
            <a:r>
              <a:rPr lang="en-US" dirty="0" smtClean="0"/>
              <a:t> carry the state of business process and there is no need of other messages. It possible CSP process to use different message in that case, but this will not change the interaction flow.</a:t>
            </a:r>
          </a:p>
          <a:p>
            <a:r>
              <a:rPr lang="en-US" dirty="0" smtClean="0"/>
              <a:t>In the CSP specification, there are consumer and system subprocesses. They are added for verification purposes of the whole system.</a:t>
            </a:r>
          </a:p>
          <a:p>
            <a:r>
              <a:rPr lang="en-US" dirty="0" smtClean="0"/>
              <a:t>The main approach in this conversion from WS-BPEL to CSP is abstraction of data manipulations into events. Another, well known, approach is representation of cycle as recursive subprocess (subprogram). Conditional statements are modelled as choices among events. The simplifications can be done, because correlation sets are ignored in the model. They are used only by the consumer part. </a:t>
            </a:r>
            <a:r>
              <a:rPr lang="en-US" smtClean="0"/>
              <a:t>The process simply returns through the channel data (the order) that contain the dialog identifier.</a:t>
            </a:r>
          </a:p>
        </p:txBody>
      </p:sp>
      <p:sp>
        <p:nvSpPr>
          <p:cNvPr id="4" name="Slide Number Placeholder 3"/>
          <p:cNvSpPr>
            <a:spLocks noGrp="1"/>
          </p:cNvSpPr>
          <p:nvPr>
            <p:ph type="sldNum" sz="quarter" idx="10"/>
          </p:nvPr>
        </p:nvSpPr>
        <p:spPr/>
        <p:txBody>
          <a:bodyPr/>
          <a:lstStyle/>
          <a:p>
            <a:fld id="{D4D144FF-453A-43B9-869F-16C1A13E0708}" type="slidenum">
              <a:rPr lang="en-US" smtClean="0"/>
              <a:t>32</a:t>
            </a:fld>
            <a:endParaRPr lang="en-US"/>
          </a:p>
        </p:txBody>
      </p:sp>
    </p:spTree>
    <p:extLst>
      <p:ext uri="{BB962C8B-B14F-4D97-AF65-F5344CB8AC3E}">
        <p14:creationId xmlns:p14="http://schemas.microsoft.com/office/powerpoint/2010/main" val="1368092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messages exchanged among Web services are defined (</a:t>
            </a:r>
            <a:r>
              <a:rPr lang="en-US" dirty="0" err="1" smtClean="0"/>
              <a:t>shippingPT.wsdl</a:t>
            </a:r>
            <a:r>
              <a:rPr lang="en-US" dirty="0" smtClean="0"/>
              <a:t>):</a:t>
            </a:r>
            <a:endParaRPr lang="en-US" dirty="0"/>
          </a:p>
        </p:txBody>
      </p:sp>
      <p:sp>
        <p:nvSpPr>
          <p:cNvPr id="4" name="Slide Number Placeholder 3"/>
          <p:cNvSpPr>
            <a:spLocks noGrp="1"/>
          </p:cNvSpPr>
          <p:nvPr>
            <p:ph type="sldNum" sz="quarter" idx="10"/>
          </p:nvPr>
        </p:nvSpPr>
        <p:spPr/>
        <p:txBody>
          <a:bodyPr/>
          <a:lstStyle/>
          <a:p>
            <a:fld id="{D4D144FF-453A-43B9-869F-16C1A13E0708}" type="slidenum">
              <a:rPr lang="en-US" smtClean="0"/>
              <a:t>6</a:t>
            </a:fld>
            <a:endParaRPr lang="en-US"/>
          </a:p>
        </p:txBody>
      </p:sp>
    </p:spTree>
    <p:extLst>
      <p:ext uri="{BB962C8B-B14F-4D97-AF65-F5344CB8AC3E}">
        <p14:creationId xmlns:p14="http://schemas.microsoft.com/office/powerpoint/2010/main" val="3078139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part of the WSDL specification are imported application data schemas. From the last ones types </a:t>
            </a:r>
            <a:r>
              <a:rPr lang="en-US" dirty="0" err="1" smtClean="0"/>
              <a:t>shipOrder</a:t>
            </a:r>
            <a:r>
              <a:rPr lang="en-US" dirty="0" smtClean="0"/>
              <a:t> and </a:t>
            </a:r>
            <a:r>
              <a:rPr lang="en-US" dirty="0" err="1" smtClean="0"/>
              <a:t>shipNotice</a:t>
            </a:r>
            <a:r>
              <a:rPr lang="en-US" dirty="0" smtClean="0"/>
              <a:t> are used. They are application data containers. Only the properties defined on these messages have impact on the message exchange among the Web services. These data types are modeled as basic types in Z notation:</a:t>
            </a:r>
            <a:endParaRPr lang="en-US" dirty="0"/>
          </a:p>
        </p:txBody>
      </p:sp>
      <p:sp>
        <p:nvSpPr>
          <p:cNvPr id="4" name="Slide Number Placeholder 3"/>
          <p:cNvSpPr>
            <a:spLocks noGrp="1"/>
          </p:cNvSpPr>
          <p:nvPr>
            <p:ph type="sldNum" sz="quarter" idx="10"/>
          </p:nvPr>
        </p:nvSpPr>
        <p:spPr/>
        <p:txBody>
          <a:bodyPr/>
          <a:lstStyle/>
          <a:p>
            <a:fld id="{D4D144FF-453A-43B9-869F-16C1A13E0708}" type="slidenum">
              <a:rPr lang="en-US" smtClean="0"/>
              <a:t>7</a:t>
            </a:fld>
            <a:endParaRPr lang="en-US"/>
          </a:p>
        </p:txBody>
      </p:sp>
    </p:spTree>
    <p:extLst>
      <p:ext uri="{BB962C8B-B14F-4D97-AF65-F5344CB8AC3E}">
        <p14:creationId xmlns:p14="http://schemas.microsoft.com/office/powerpoint/2010/main" val="263863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Messages are modelled with Z schemas:</a:t>
            </a:r>
          </a:p>
          <a:p>
            <a:r>
              <a:rPr lang="en-US" dirty="0" smtClean="0"/>
              <a:t>Every message part is defined with a field with the same name and same type in the corresponding message Z schema.</a:t>
            </a:r>
            <a:endParaRPr lang="en-US" dirty="0"/>
          </a:p>
        </p:txBody>
      </p:sp>
      <p:sp>
        <p:nvSpPr>
          <p:cNvPr id="4" name="Slide Number Placeholder 3"/>
          <p:cNvSpPr>
            <a:spLocks noGrp="1"/>
          </p:cNvSpPr>
          <p:nvPr>
            <p:ph type="sldNum" sz="quarter" idx="10"/>
          </p:nvPr>
        </p:nvSpPr>
        <p:spPr/>
        <p:txBody>
          <a:bodyPr/>
          <a:lstStyle/>
          <a:p>
            <a:fld id="{D4D144FF-453A-43B9-869F-16C1A13E0708}" type="slidenum">
              <a:rPr lang="en-US" smtClean="0"/>
              <a:t>9</a:t>
            </a:fld>
            <a:endParaRPr lang="en-US"/>
          </a:p>
        </p:txBody>
      </p:sp>
    </p:spTree>
    <p:extLst>
      <p:ext uri="{BB962C8B-B14F-4D97-AF65-F5344CB8AC3E}">
        <p14:creationId xmlns:p14="http://schemas.microsoft.com/office/powerpoint/2010/main" val="2025589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D144FF-453A-43B9-869F-16C1A13E0708}" type="slidenum">
              <a:rPr lang="en-US" smtClean="0"/>
              <a:t>10</a:t>
            </a:fld>
            <a:endParaRPr lang="en-US"/>
          </a:p>
        </p:txBody>
      </p:sp>
    </p:spTree>
    <p:extLst>
      <p:ext uri="{BB962C8B-B14F-4D97-AF65-F5344CB8AC3E}">
        <p14:creationId xmlns:p14="http://schemas.microsoft.com/office/powerpoint/2010/main" val="2015958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Port types define Web services. They could be represented as abstract data types. In Z notation, abstract data types are defined with schema type (Z schema) and operations (Z schemas) applied on it. There is no way in Z notation, operations to be defined on basic types. That is why initially, the basic type </a:t>
            </a:r>
            <a:r>
              <a:rPr lang="en-US" dirty="0" err="1" smtClean="0"/>
              <a:t>WebService</a:t>
            </a:r>
            <a:r>
              <a:rPr lang="en-US" dirty="0" smtClean="0"/>
              <a:t> is introduced and then it is used in the port types Z schemas. The field </a:t>
            </a:r>
            <a:r>
              <a:rPr lang="en-US" dirty="0" err="1" smtClean="0"/>
              <a:t>ws</a:t>
            </a:r>
            <a:r>
              <a:rPr lang="en-US" dirty="0" smtClean="0"/>
              <a:t> not very elegant approach for introducing Web services, but, never mind, it works.</a:t>
            </a:r>
          </a:p>
          <a:p>
            <a:r>
              <a:rPr lang="en-US" dirty="0" smtClean="0"/>
              <a:t>All port types are only with one operation that is represented with the corresponding Z schema. Operations are one way. Each of them has only one input parameter.</a:t>
            </a:r>
          </a:p>
          <a:p>
            <a:r>
              <a:rPr lang="en-US" sz="1200" kern="1200" dirty="0" smtClean="0">
                <a:solidFill>
                  <a:schemeClr val="tx1"/>
                </a:solidFill>
                <a:effectLst/>
                <a:latin typeface="+mn-lt"/>
                <a:ea typeface="+mn-ea"/>
                <a:cs typeface="+mn-cs"/>
              </a:rPr>
              <a:t>These specifications of the Web services do not contain any information about the Web services structure or behavior.</a:t>
            </a:r>
            <a:endParaRPr lang="en-US" dirty="0" smtClean="0"/>
          </a:p>
          <a:p>
            <a:endParaRPr lang="en-US" dirty="0"/>
          </a:p>
        </p:txBody>
      </p:sp>
      <p:sp>
        <p:nvSpPr>
          <p:cNvPr id="4" name="Slide Number Placeholder 3"/>
          <p:cNvSpPr>
            <a:spLocks noGrp="1"/>
          </p:cNvSpPr>
          <p:nvPr>
            <p:ph type="sldNum" sz="quarter" idx="10"/>
          </p:nvPr>
        </p:nvSpPr>
        <p:spPr/>
        <p:txBody>
          <a:bodyPr/>
          <a:lstStyle/>
          <a:p>
            <a:fld id="{D4D144FF-453A-43B9-869F-16C1A13E0708}" type="slidenum">
              <a:rPr lang="en-US" smtClean="0"/>
              <a:t>11</a:t>
            </a:fld>
            <a:endParaRPr lang="en-US"/>
          </a:p>
        </p:txBody>
      </p:sp>
    </p:spTree>
    <p:extLst>
      <p:ext uri="{BB962C8B-B14F-4D97-AF65-F5344CB8AC3E}">
        <p14:creationId xmlns:p14="http://schemas.microsoft.com/office/powerpoint/2010/main" val="816428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Properties definition in the WSDL specification is:</a:t>
            </a:r>
            <a:endParaRPr lang="en-US" dirty="0"/>
          </a:p>
        </p:txBody>
      </p:sp>
      <p:sp>
        <p:nvSpPr>
          <p:cNvPr id="4" name="Slide Number Placeholder 3"/>
          <p:cNvSpPr>
            <a:spLocks noGrp="1"/>
          </p:cNvSpPr>
          <p:nvPr>
            <p:ph type="sldNum" sz="quarter" idx="10"/>
          </p:nvPr>
        </p:nvSpPr>
        <p:spPr/>
        <p:txBody>
          <a:bodyPr/>
          <a:lstStyle/>
          <a:p>
            <a:fld id="{D4D144FF-453A-43B9-869F-16C1A13E0708}" type="slidenum">
              <a:rPr lang="en-US" smtClean="0"/>
              <a:t>12</a:t>
            </a:fld>
            <a:endParaRPr lang="en-US"/>
          </a:p>
        </p:txBody>
      </p:sp>
    </p:spTree>
    <p:extLst>
      <p:ext uri="{BB962C8B-B14F-4D97-AF65-F5344CB8AC3E}">
        <p14:creationId xmlns:p14="http://schemas.microsoft.com/office/powerpoint/2010/main" val="2145769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new type for the properties is introduced and it Z schema is:</a:t>
            </a:r>
            <a:endParaRPr lang="en-US" dirty="0"/>
          </a:p>
        </p:txBody>
      </p:sp>
      <p:sp>
        <p:nvSpPr>
          <p:cNvPr id="4" name="Slide Number Placeholder 3"/>
          <p:cNvSpPr>
            <a:spLocks noGrp="1"/>
          </p:cNvSpPr>
          <p:nvPr>
            <p:ph type="sldNum" sz="quarter" idx="10"/>
          </p:nvPr>
        </p:nvSpPr>
        <p:spPr/>
        <p:txBody>
          <a:bodyPr/>
          <a:lstStyle/>
          <a:p>
            <a:fld id="{D4D144FF-453A-43B9-869F-16C1A13E0708}" type="slidenum">
              <a:rPr lang="en-US" smtClean="0"/>
              <a:t>14</a:t>
            </a:fld>
            <a:endParaRPr lang="en-US"/>
          </a:p>
        </p:txBody>
      </p:sp>
    </p:spTree>
    <p:extLst>
      <p:ext uri="{BB962C8B-B14F-4D97-AF65-F5344CB8AC3E}">
        <p14:creationId xmlns:p14="http://schemas.microsoft.com/office/powerpoint/2010/main" val="3004213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D144FF-453A-43B9-869F-16C1A13E0708}" type="slidenum">
              <a:rPr lang="en-US" smtClean="0"/>
              <a:t>15</a:t>
            </a:fld>
            <a:endParaRPr lang="en-US"/>
          </a:p>
        </p:txBody>
      </p:sp>
    </p:spTree>
    <p:extLst>
      <p:ext uri="{BB962C8B-B14F-4D97-AF65-F5344CB8AC3E}">
        <p14:creationId xmlns:p14="http://schemas.microsoft.com/office/powerpoint/2010/main" val="1469936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9/5/2013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Deriving Semantics from WS-BPEL Specifications of Parallel Business Processes on an Example</a:t>
            </a:r>
          </a:p>
        </p:txBody>
      </p:sp>
      <p:sp>
        <p:nvSpPr>
          <p:cNvPr id="3" name="Subtitle 2"/>
          <p:cNvSpPr>
            <a:spLocks noGrp="1"/>
          </p:cNvSpPr>
          <p:nvPr>
            <p:ph type="subTitle" idx="1"/>
          </p:nvPr>
        </p:nvSpPr>
        <p:spPr/>
        <p:txBody>
          <a:bodyPr/>
          <a:lstStyle/>
          <a:p>
            <a:r>
              <a:rPr lang="en-US" dirty="0"/>
              <a:t>Prof., Dr. Vladimir Dimitrov, University of Sofia, Faculty of Mathematics and Informatics</a:t>
            </a:r>
          </a:p>
        </p:txBody>
      </p:sp>
    </p:spTree>
    <p:extLst>
      <p:ext uri="{BB962C8B-B14F-4D97-AF65-F5344CB8AC3E}">
        <p14:creationId xmlns:p14="http://schemas.microsoft.com/office/powerpoint/2010/main" val="2225822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Formalization of the WSDL specification</a:t>
            </a:r>
          </a:p>
        </p:txBody>
      </p:sp>
      <p:sp>
        <p:nvSpPr>
          <p:cNvPr id="3" name="Content Placeholder 2"/>
          <p:cNvSpPr>
            <a:spLocks noGrp="1"/>
          </p:cNvSpPr>
          <p:nvPr>
            <p:ph idx="1"/>
          </p:nvPr>
        </p:nvSpPr>
        <p:spPr>
          <a:xfrm>
            <a:off x="1484310" y="2666999"/>
            <a:ext cx="10018713" cy="4191001"/>
          </a:xfrm>
        </p:spPr>
        <p:txBody>
          <a:bodyPr>
            <a:normAutofit fontScale="85000" lnSpcReduction="20000"/>
          </a:bodyPr>
          <a:lstStyle/>
          <a:p>
            <a:pPr marL="0" indent="0">
              <a:buNone/>
            </a:pPr>
            <a:r>
              <a:rPr lang="en-US" dirty="0" smtClean="0"/>
              <a:t>&lt;</a:t>
            </a:r>
            <a:r>
              <a:rPr lang="en-US" dirty="0" err="1"/>
              <a:t>wsdl:portType</a:t>
            </a:r>
            <a:r>
              <a:rPr lang="en-US" dirty="0"/>
              <a:t> name="</a:t>
            </a:r>
            <a:r>
              <a:rPr lang="en-US" dirty="0" err="1"/>
              <a:t>shippingServicePT</a:t>
            </a:r>
            <a:r>
              <a:rPr lang="en-US" dirty="0"/>
              <a:t>"&gt;</a:t>
            </a:r>
          </a:p>
          <a:p>
            <a:pPr marL="0" indent="0">
              <a:buNone/>
            </a:pPr>
            <a:r>
              <a:rPr lang="en-US" dirty="0"/>
              <a:t>    &lt;</a:t>
            </a:r>
            <a:r>
              <a:rPr lang="en-US" dirty="0" err="1"/>
              <a:t>wsdl:operation</a:t>
            </a:r>
            <a:r>
              <a:rPr lang="en-US" dirty="0"/>
              <a:t> name="</a:t>
            </a:r>
            <a:r>
              <a:rPr lang="en-US" dirty="0" err="1"/>
              <a:t>shippingRequest</a:t>
            </a:r>
            <a:r>
              <a:rPr lang="en-US" dirty="0"/>
              <a:t>"&gt;</a:t>
            </a:r>
          </a:p>
          <a:p>
            <a:pPr marL="0" indent="0">
              <a:buNone/>
            </a:pPr>
            <a:r>
              <a:rPr lang="en-US" dirty="0"/>
              <a:t>      &lt;</a:t>
            </a:r>
            <a:r>
              <a:rPr lang="en-US" dirty="0" err="1"/>
              <a:t>wsdl:input</a:t>
            </a:r>
            <a:r>
              <a:rPr lang="en-US" dirty="0"/>
              <a:t> message="</a:t>
            </a:r>
            <a:r>
              <a:rPr lang="en-US" dirty="0" err="1"/>
              <a:t>tns:shippingRequestMsg</a:t>
            </a:r>
            <a:r>
              <a:rPr lang="en-US" dirty="0"/>
              <a:t>" /&gt;</a:t>
            </a:r>
          </a:p>
          <a:p>
            <a:pPr marL="0" indent="0">
              <a:buNone/>
            </a:pPr>
            <a:r>
              <a:rPr lang="en-US" dirty="0"/>
              <a:t>    &lt;/</a:t>
            </a:r>
            <a:r>
              <a:rPr lang="en-US" dirty="0" err="1"/>
              <a:t>wsdl:operation</a:t>
            </a:r>
            <a:r>
              <a:rPr lang="en-US" dirty="0"/>
              <a:t>&gt;</a:t>
            </a:r>
          </a:p>
          <a:p>
            <a:pPr marL="0" indent="0">
              <a:buNone/>
            </a:pPr>
            <a:r>
              <a:rPr lang="en-US" dirty="0"/>
              <a:t>  &lt;/</a:t>
            </a:r>
            <a:r>
              <a:rPr lang="en-US" dirty="0" err="1"/>
              <a:t>wsdl:portType</a:t>
            </a:r>
            <a:r>
              <a:rPr lang="en-US" dirty="0"/>
              <a:t>&gt;</a:t>
            </a:r>
          </a:p>
          <a:p>
            <a:pPr marL="0" indent="0">
              <a:buNone/>
            </a:pPr>
            <a:r>
              <a:rPr lang="en-US" dirty="0"/>
              <a:t>  &lt;</a:t>
            </a:r>
            <a:r>
              <a:rPr lang="en-US" dirty="0" err="1"/>
              <a:t>wsdl:portType</a:t>
            </a:r>
            <a:r>
              <a:rPr lang="en-US" dirty="0"/>
              <a:t> name="</a:t>
            </a:r>
            <a:r>
              <a:rPr lang="en-US" dirty="0" err="1"/>
              <a:t>shippingServiceCustomerPT</a:t>
            </a:r>
            <a:r>
              <a:rPr lang="en-US" dirty="0"/>
              <a:t>"&gt;</a:t>
            </a:r>
          </a:p>
          <a:p>
            <a:pPr marL="0" indent="0">
              <a:buNone/>
            </a:pPr>
            <a:r>
              <a:rPr lang="en-US" dirty="0"/>
              <a:t>    &lt;</a:t>
            </a:r>
            <a:r>
              <a:rPr lang="en-US" dirty="0" err="1"/>
              <a:t>wsdl:operation</a:t>
            </a:r>
            <a:r>
              <a:rPr lang="en-US" dirty="0"/>
              <a:t> name="</a:t>
            </a:r>
            <a:r>
              <a:rPr lang="en-US" dirty="0" err="1"/>
              <a:t>shippingNotice</a:t>
            </a:r>
            <a:r>
              <a:rPr lang="en-US" dirty="0"/>
              <a:t>"&gt;</a:t>
            </a:r>
          </a:p>
          <a:p>
            <a:pPr marL="0" indent="0">
              <a:buNone/>
            </a:pPr>
            <a:r>
              <a:rPr lang="en-US" dirty="0"/>
              <a:t>      &lt;</a:t>
            </a:r>
            <a:r>
              <a:rPr lang="en-US" dirty="0" err="1"/>
              <a:t>wsdl:input</a:t>
            </a:r>
            <a:r>
              <a:rPr lang="en-US" dirty="0"/>
              <a:t> message="</a:t>
            </a:r>
            <a:r>
              <a:rPr lang="en-US" dirty="0" err="1"/>
              <a:t>tns:shippingNoticeMsg</a:t>
            </a:r>
            <a:r>
              <a:rPr lang="en-US" dirty="0"/>
              <a:t>" /&gt;</a:t>
            </a:r>
          </a:p>
          <a:p>
            <a:pPr marL="0" indent="0">
              <a:buNone/>
            </a:pPr>
            <a:r>
              <a:rPr lang="en-US" dirty="0"/>
              <a:t>    &lt;/</a:t>
            </a:r>
            <a:r>
              <a:rPr lang="en-US" dirty="0" err="1"/>
              <a:t>wsdl:operation</a:t>
            </a:r>
            <a:r>
              <a:rPr lang="en-US" dirty="0"/>
              <a:t>&gt;</a:t>
            </a:r>
          </a:p>
          <a:p>
            <a:pPr marL="0" indent="0">
              <a:buNone/>
            </a:pPr>
            <a:r>
              <a:rPr lang="en-US" dirty="0"/>
              <a:t>  &lt;/</a:t>
            </a:r>
            <a:r>
              <a:rPr lang="en-US" dirty="0" err="1"/>
              <a:t>wsdl:portType</a:t>
            </a:r>
            <a:r>
              <a:rPr lang="en-US" dirty="0"/>
              <a:t>&gt;</a:t>
            </a:r>
          </a:p>
          <a:p>
            <a:pPr marL="0" indent="0">
              <a:buNone/>
            </a:pPr>
            <a:r>
              <a:rPr lang="en-US" dirty="0"/>
              <a:t>&lt;/</a:t>
            </a:r>
            <a:r>
              <a:rPr lang="en-US" dirty="0" err="1"/>
              <a:t>wsdl:definitions</a:t>
            </a:r>
            <a:r>
              <a:rPr lang="en-US" dirty="0" smtClean="0"/>
              <a:t>&gt;</a:t>
            </a:r>
            <a:endParaRPr lang="en-US" dirty="0"/>
          </a:p>
        </p:txBody>
      </p:sp>
    </p:spTree>
    <p:extLst>
      <p:ext uri="{BB962C8B-B14F-4D97-AF65-F5344CB8AC3E}">
        <p14:creationId xmlns:p14="http://schemas.microsoft.com/office/powerpoint/2010/main" val="1471635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 types</a:t>
            </a:r>
            <a:endParaRPr lang="en-US" dirty="0"/>
          </a:p>
        </p:txBody>
      </p:sp>
      <p:pic>
        <p:nvPicPr>
          <p:cNvPr id="4" name="Content Placeholder 3"/>
          <p:cNvPicPr>
            <a:picLocks noGrp="1" noChangeAspect="1"/>
          </p:cNvPicPr>
          <p:nvPr>
            <p:ph idx="1"/>
          </p:nvPr>
        </p:nvPicPr>
        <p:blipFill>
          <a:blip r:embed="rId3"/>
          <a:stretch>
            <a:fillRect/>
          </a:stretch>
        </p:blipFill>
        <p:spPr>
          <a:xfrm>
            <a:off x="1484311" y="2438399"/>
            <a:ext cx="10018713" cy="3998826"/>
          </a:xfrm>
          <a:prstGeom prst="rect">
            <a:avLst/>
          </a:prstGeom>
        </p:spPr>
      </p:pic>
    </p:spTree>
    <p:extLst>
      <p:ext uri="{BB962C8B-B14F-4D97-AF65-F5344CB8AC3E}">
        <p14:creationId xmlns:p14="http://schemas.microsoft.com/office/powerpoint/2010/main" val="857984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and aliases</a:t>
            </a:r>
            <a:endParaRPr lang="en-US" dirty="0"/>
          </a:p>
        </p:txBody>
      </p:sp>
      <p:sp>
        <p:nvSpPr>
          <p:cNvPr id="3" name="Content Placeholder 2"/>
          <p:cNvSpPr>
            <a:spLocks noGrp="1"/>
          </p:cNvSpPr>
          <p:nvPr>
            <p:ph idx="1"/>
          </p:nvPr>
        </p:nvSpPr>
        <p:spPr>
          <a:xfrm>
            <a:off x="1484310" y="2666999"/>
            <a:ext cx="10018713" cy="4191001"/>
          </a:xfrm>
        </p:spPr>
        <p:txBody>
          <a:bodyPr>
            <a:normAutofit fontScale="62500" lnSpcReduction="20000"/>
          </a:bodyPr>
          <a:lstStyle/>
          <a:p>
            <a:pPr marL="0" indent="0">
              <a:buNone/>
            </a:pPr>
            <a:r>
              <a:rPr lang="en-US" dirty="0"/>
              <a:t>&lt;</a:t>
            </a:r>
            <a:r>
              <a:rPr lang="en-US" dirty="0" err="1"/>
              <a:t>wsdl:definitions</a:t>
            </a:r>
            <a:endParaRPr lang="en-US" dirty="0"/>
          </a:p>
          <a:p>
            <a:pPr marL="0" indent="0">
              <a:buNone/>
            </a:pPr>
            <a:r>
              <a:rPr lang="en-US" dirty="0"/>
              <a:t>  </a:t>
            </a:r>
            <a:r>
              <a:rPr lang="en-US" dirty="0" err="1"/>
              <a:t>targetNamespace</a:t>
            </a:r>
            <a:r>
              <a:rPr lang="en-US" dirty="0"/>
              <a:t>="http://example.com/shipping/properties/"</a:t>
            </a:r>
          </a:p>
          <a:p>
            <a:pPr marL="0" indent="0">
              <a:buNone/>
            </a:pPr>
            <a:r>
              <a:rPr lang="en-US" dirty="0"/>
              <a:t>  </a:t>
            </a:r>
            <a:r>
              <a:rPr lang="en-US" dirty="0" err="1"/>
              <a:t>xmlns:bpel</a:t>
            </a:r>
            <a:r>
              <a:rPr lang="en-US" dirty="0"/>
              <a:t>="http://docs.oasis-open.org/</a:t>
            </a:r>
            <a:r>
              <a:rPr lang="en-US" dirty="0" err="1"/>
              <a:t>wsbpel</a:t>
            </a:r>
            <a:r>
              <a:rPr lang="en-US" dirty="0"/>
              <a:t>/2.0/process/executable"</a:t>
            </a:r>
          </a:p>
          <a:p>
            <a:pPr marL="0" indent="0">
              <a:buNone/>
            </a:pPr>
            <a:r>
              <a:rPr lang="en-US" dirty="0"/>
              <a:t>  </a:t>
            </a:r>
            <a:r>
              <a:rPr lang="en-US" dirty="0" err="1"/>
              <a:t>xmlns:vprop</a:t>
            </a:r>
            <a:r>
              <a:rPr lang="en-US" dirty="0"/>
              <a:t>="http://docs.oasis-open.org/</a:t>
            </a:r>
            <a:r>
              <a:rPr lang="en-US" dirty="0" err="1"/>
              <a:t>wsbpel</a:t>
            </a:r>
            <a:r>
              <a:rPr lang="en-US" dirty="0"/>
              <a:t>/2.0/</a:t>
            </a:r>
            <a:r>
              <a:rPr lang="en-US" dirty="0" err="1"/>
              <a:t>varprop</a:t>
            </a:r>
            <a:r>
              <a:rPr lang="en-US" dirty="0"/>
              <a:t>"</a:t>
            </a:r>
          </a:p>
          <a:p>
            <a:pPr marL="0" indent="0">
              <a:buNone/>
            </a:pPr>
            <a:r>
              <a:rPr lang="en-US" dirty="0"/>
              <a:t>  </a:t>
            </a:r>
            <a:r>
              <a:rPr lang="en-US" dirty="0" err="1"/>
              <a:t>xmlns:ship</a:t>
            </a:r>
            <a:r>
              <a:rPr lang="en-US" dirty="0"/>
              <a:t>="http://example.com/shipping/ship.xsd"</a:t>
            </a:r>
          </a:p>
          <a:p>
            <a:pPr marL="0" indent="0">
              <a:buNone/>
            </a:pPr>
            <a:r>
              <a:rPr lang="en-US" dirty="0"/>
              <a:t>  </a:t>
            </a:r>
            <a:r>
              <a:rPr lang="en-US" dirty="0" err="1"/>
              <a:t>xmlns:sif</a:t>
            </a:r>
            <a:r>
              <a:rPr lang="en-US" dirty="0"/>
              <a:t>="http://example.com/shipping/interfaces/"</a:t>
            </a:r>
          </a:p>
          <a:p>
            <a:pPr marL="0" indent="0">
              <a:buNone/>
            </a:pPr>
            <a:r>
              <a:rPr lang="en-US" dirty="0"/>
              <a:t>  </a:t>
            </a:r>
            <a:r>
              <a:rPr lang="en-US" dirty="0" err="1"/>
              <a:t>xmlns:tns</a:t>
            </a:r>
            <a:r>
              <a:rPr lang="en-US" dirty="0"/>
              <a:t>="http://example.com/shipping/properties/"</a:t>
            </a:r>
          </a:p>
          <a:p>
            <a:pPr marL="0" indent="0">
              <a:buNone/>
            </a:pPr>
            <a:r>
              <a:rPr lang="en-US" dirty="0"/>
              <a:t>  </a:t>
            </a:r>
            <a:r>
              <a:rPr lang="en-US" dirty="0" err="1"/>
              <a:t>xmlns:wsdl</a:t>
            </a:r>
            <a:r>
              <a:rPr lang="en-US" dirty="0"/>
              <a:t>="http://schemas.xmlsoap.org/</a:t>
            </a:r>
            <a:r>
              <a:rPr lang="en-US" dirty="0" err="1"/>
              <a:t>wsdl</a:t>
            </a:r>
            <a:r>
              <a:rPr lang="en-US" dirty="0"/>
              <a:t>/"</a:t>
            </a:r>
          </a:p>
          <a:p>
            <a:pPr marL="0" indent="0">
              <a:buNone/>
            </a:pPr>
            <a:r>
              <a:rPr lang="en-US" dirty="0"/>
              <a:t>  </a:t>
            </a:r>
            <a:r>
              <a:rPr lang="en-US" dirty="0" err="1"/>
              <a:t>xmlns:xsd</a:t>
            </a:r>
            <a:r>
              <a:rPr lang="en-US" dirty="0"/>
              <a:t>="http://www.w3.org/2001/XMLSchema"&gt;</a:t>
            </a:r>
          </a:p>
          <a:p>
            <a:pPr marL="0" indent="0">
              <a:buNone/>
            </a:pPr>
            <a:r>
              <a:rPr lang="en-US" dirty="0"/>
              <a:t>  &lt;</a:t>
            </a:r>
            <a:r>
              <a:rPr lang="en-US" dirty="0" err="1"/>
              <a:t>wsdl:import</a:t>
            </a:r>
            <a:r>
              <a:rPr lang="en-US" dirty="0"/>
              <a:t> location="</a:t>
            </a:r>
            <a:r>
              <a:rPr lang="en-US" dirty="0" err="1"/>
              <a:t>shippingPT.wsdl</a:t>
            </a:r>
            <a:r>
              <a:rPr lang="en-US" dirty="0"/>
              <a:t>"</a:t>
            </a:r>
          </a:p>
          <a:p>
            <a:pPr marL="0" indent="0">
              <a:buNone/>
            </a:pPr>
            <a:r>
              <a:rPr lang="en-US" dirty="0"/>
              <a:t>    namespace="http://example.com/shipping/interfaces/" /&gt;</a:t>
            </a:r>
          </a:p>
          <a:p>
            <a:pPr marL="0" indent="0">
              <a:buNone/>
            </a:pPr>
            <a:r>
              <a:rPr lang="en-US" dirty="0"/>
              <a:t>  &lt;!-- types used in Abstract Processes are required to be finite</a:t>
            </a:r>
          </a:p>
          <a:p>
            <a:pPr marL="0" indent="0">
              <a:buNone/>
            </a:pPr>
            <a:r>
              <a:rPr lang="en-US" dirty="0"/>
              <a:t>  domains. The </a:t>
            </a:r>
            <a:r>
              <a:rPr lang="en-US" dirty="0" err="1"/>
              <a:t>itemCountType</a:t>
            </a:r>
            <a:r>
              <a:rPr lang="en-US" dirty="0"/>
              <a:t> is restricted by range </a:t>
            </a:r>
            <a:r>
              <a:rPr lang="en-US" dirty="0" smtClean="0"/>
              <a:t>--&gt;</a:t>
            </a:r>
            <a:endParaRPr lang="en-US" dirty="0"/>
          </a:p>
        </p:txBody>
      </p:sp>
    </p:spTree>
    <p:extLst>
      <p:ext uri="{BB962C8B-B14F-4D97-AF65-F5344CB8AC3E}">
        <p14:creationId xmlns:p14="http://schemas.microsoft.com/office/powerpoint/2010/main" val="4161605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and aliases</a:t>
            </a:r>
            <a:endParaRPr lang="en-US" dirty="0"/>
          </a:p>
        </p:txBody>
      </p:sp>
      <p:sp>
        <p:nvSpPr>
          <p:cNvPr id="3" name="Content Placeholder 2"/>
          <p:cNvSpPr>
            <a:spLocks noGrp="1"/>
          </p:cNvSpPr>
          <p:nvPr>
            <p:ph idx="1"/>
          </p:nvPr>
        </p:nvSpPr>
        <p:spPr>
          <a:xfrm>
            <a:off x="1484310" y="2666999"/>
            <a:ext cx="10018713" cy="4191001"/>
          </a:xfrm>
        </p:spPr>
        <p:txBody>
          <a:bodyPr>
            <a:normAutofit fontScale="85000" lnSpcReduction="20000"/>
          </a:bodyPr>
          <a:lstStyle/>
          <a:p>
            <a:pPr marL="0" indent="0">
              <a:buNone/>
            </a:pPr>
            <a:r>
              <a:rPr lang="en-US" dirty="0" smtClean="0"/>
              <a:t>&lt;</a:t>
            </a:r>
            <a:r>
              <a:rPr lang="en-US" dirty="0" err="1"/>
              <a:t>wsdl:types</a:t>
            </a:r>
            <a:r>
              <a:rPr lang="en-US" dirty="0"/>
              <a:t>&gt;</a:t>
            </a:r>
          </a:p>
          <a:p>
            <a:pPr marL="0" indent="0">
              <a:buNone/>
            </a:pPr>
            <a:r>
              <a:rPr lang="en-US" dirty="0"/>
              <a:t>    &lt;</a:t>
            </a:r>
            <a:r>
              <a:rPr lang="en-US" dirty="0" err="1"/>
              <a:t>xsd:schema</a:t>
            </a:r>
            <a:endParaRPr lang="en-US" dirty="0"/>
          </a:p>
          <a:p>
            <a:pPr marL="0" indent="0">
              <a:buNone/>
            </a:pPr>
            <a:r>
              <a:rPr lang="en-US" dirty="0"/>
              <a:t>      </a:t>
            </a:r>
            <a:r>
              <a:rPr lang="en-US" dirty="0" err="1"/>
              <a:t>targetNamespace</a:t>
            </a:r>
            <a:r>
              <a:rPr lang="en-US" dirty="0"/>
              <a:t>="http://example.com/shipping/ship.xsd"&gt;</a:t>
            </a:r>
          </a:p>
          <a:p>
            <a:pPr marL="0" indent="0">
              <a:buNone/>
            </a:pPr>
            <a:r>
              <a:rPr lang="en-US" dirty="0"/>
              <a:t>        &lt;</a:t>
            </a:r>
            <a:r>
              <a:rPr lang="en-US" dirty="0" err="1"/>
              <a:t>xsd:simpleType</a:t>
            </a:r>
            <a:r>
              <a:rPr lang="en-US" dirty="0"/>
              <a:t> name="</a:t>
            </a:r>
            <a:r>
              <a:rPr lang="en-US" dirty="0" err="1"/>
              <a:t>itemCountType</a:t>
            </a:r>
            <a:r>
              <a:rPr lang="en-US" dirty="0"/>
              <a:t>"&gt;</a:t>
            </a:r>
          </a:p>
          <a:p>
            <a:pPr marL="0" indent="0">
              <a:buNone/>
            </a:pPr>
            <a:r>
              <a:rPr lang="en-US" dirty="0"/>
              <a:t>          &lt;</a:t>
            </a:r>
            <a:r>
              <a:rPr lang="en-US" dirty="0" err="1"/>
              <a:t>xsd:restriction</a:t>
            </a:r>
            <a:r>
              <a:rPr lang="en-US" dirty="0"/>
              <a:t> base="</a:t>
            </a:r>
            <a:r>
              <a:rPr lang="en-US" dirty="0" err="1"/>
              <a:t>xsd:int</a:t>
            </a:r>
            <a:r>
              <a:rPr lang="en-US" dirty="0"/>
              <a:t>"&gt;</a:t>
            </a:r>
          </a:p>
          <a:p>
            <a:pPr marL="0" indent="0">
              <a:buNone/>
            </a:pPr>
            <a:r>
              <a:rPr lang="en-US" dirty="0"/>
              <a:t>            &lt;</a:t>
            </a:r>
            <a:r>
              <a:rPr lang="en-US" dirty="0" err="1"/>
              <a:t>xsd:minInclusive</a:t>
            </a:r>
            <a:r>
              <a:rPr lang="en-US" dirty="0"/>
              <a:t> value="1" /&gt;</a:t>
            </a:r>
          </a:p>
          <a:p>
            <a:pPr marL="0" indent="0">
              <a:buNone/>
            </a:pPr>
            <a:r>
              <a:rPr lang="en-US" dirty="0"/>
              <a:t>            &lt;</a:t>
            </a:r>
            <a:r>
              <a:rPr lang="en-US" dirty="0" err="1"/>
              <a:t>xsd:maxInclusive</a:t>
            </a:r>
            <a:r>
              <a:rPr lang="en-US" dirty="0"/>
              <a:t> value="50" /&gt;</a:t>
            </a:r>
          </a:p>
          <a:p>
            <a:pPr marL="0" indent="0">
              <a:buNone/>
            </a:pPr>
            <a:r>
              <a:rPr lang="en-US" dirty="0"/>
              <a:t>        &lt;/</a:t>
            </a:r>
            <a:r>
              <a:rPr lang="en-US" dirty="0" err="1"/>
              <a:t>xsd:restriction</a:t>
            </a:r>
            <a:r>
              <a:rPr lang="en-US" dirty="0"/>
              <a:t>&gt;</a:t>
            </a:r>
          </a:p>
          <a:p>
            <a:pPr marL="0" indent="0">
              <a:buNone/>
            </a:pPr>
            <a:r>
              <a:rPr lang="en-US" dirty="0"/>
              <a:t>      &lt;/</a:t>
            </a:r>
            <a:r>
              <a:rPr lang="en-US" dirty="0" err="1"/>
              <a:t>xsd:simpleType</a:t>
            </a:r>
            <a:r>
              <a:rPr lang="en-US" dirty="0"/>
              <a:t>&gt;</a:t>
            </a:r>
          </a:p>
          <a:p>
            <a:pPr marL="0" indent="0">
              <a:buNone/>
            </a:pPr>
            <a:r>
              <a:rPr lang="en-US" dirty="0"/>
              <a:t>    &lt;/</a:t>
            </a:r>
            <a:r>
              <a:rPr lang="en-US" dirty="0" err="1"/>
              <a:t>xsd:schema</a:t>
            </a:r>
            <a:r>
              <a:rPr lang="en-US" dirty="0"/>
              <a:t>&gt;</a:t>
            </a:r>
          </a:p>
          <a:p>
            <a:pPr marL="0" indent="0">
              <a:buNone/>
            </a:pPr>
            <a:r>
              <a:rPr lang="en-US" dirty="0"/>
              <a:t>  &lt;/</a:t>
            </a:r>
            <a:r>
              <a:rPr lang="en-US" dirty="0" err="1"/>
              <a:t>wsdl:types</a:t>
            </a:r>
            <a:r>
              <a:rPr lang="en-US" dirty="0" smtClean="0"/>
              <a:t>&gt;</a:t>
            </a:r>
            <a:endParaRPr lang="en-US" dirty="0"/>
          </a:p>
        </p:txBody>
      </p:sp>
    </p:spTree>
    <p:extLst>
      <p:ext uri="{BB962C8B-B14F-4D97-AF65-F5344CB8AC3E}">
        <p14:creationId xmlns:p14="http://schemas.microsoft.com/office/powerpoint/2010/main" val="1101628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type</a:t>
            </a:r>
            <a:endParaRPr lang="en-US" dirty="0"/>
          </a:p>
        </p:txBody>
      </p:sp>
      <p:pic>
        <p:nvPicPr>
          <p:cNvPr id="4" name="Content Placeholder 3"/>
          <p:cNvPicPr>
            <a:picLocks noGrp="1" noChangeAspect="1"/>
          </p:cNvPicPr>
          <p:nvPr>
            <p:ph idx="1"/>
          </p:nvPr>
        </p:nvPicPr>
        <p:blipFill>
          <a:blip r:embed="rId3"/>
          <a:stretch>
            <a:fillRect/>
          </a:stretch>
        </p:blipFill>
        <p:spPr>
          <a:xfrm>
            <a:off x="1484311" y="3640152"/>
            <a:ext cx="10018713" cy="996394"/>
          </a:xfrm>
          <a:prstGeom prst="rect">
            <a:avLst/>
          </a:prstGeom>
        </p:spPr>
      </p:pic>
    </p:spTree>
    <p:extLst>
      <p:ext uri="{BB962C8B-B14F-4D97-AF65-F5344CB8AC3E}">
        <p14:creationId xmlns:p14="http://schemas.microsoft.com/office/powerpoint/2010/main" val="4090534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and aliases</a:t>
            </a:r>
            <a:endParaRPr lang="en-US" dirty="0"/>
          </a:p>
        </p:txBody>
      </p:sp>
      <p:sp>
        <p:nvSpPr>
          <p:cNvPr id="3" name="Content Placeholder 2"/>
          <p:cNvSpPr>
            <a:spLocks noGrp="1"/>
          </p:cNvSpPr>
          <p:nvPr>
            <p:ph idx="1"/>
          </p:nvPr>
        </p:nvSpPr>
        <p:spPr>
          <a:xfrm>
            <a:off x="1484310" y="2666999"/>
            <a:ext cx="10018713" cy="4191001"/>
          </a:xfrm>
        </p:spPr>
        <p:txBody>
          <a:bodyPr>
            <a:normAutofit/>
          </a:bodyPr>
          <a:lstStyle/>
          <a:p>
            <a:pPr marL="0" indent="0">
              <a:buNone/>
            </a:pPr>
            <a:r>
              <a:rPr lang="en-US" dirty="0" smtClean="0"/>
              <a:t>  &lt;</a:t>
            </a:r>
            <a:r>
              <a:rPr lang="en-US" dirty="0" err="1"/>
              <a:t>vprop:property</a:t>
            </a:r>
            <a:r>
              <a:rPr lang="en-US" dirty="0"/>
              <a:t> name="</a:t>
            </a:r>
            <a:r>
              <a:rPr lang="en-US" dirty="0" err="1"/>
              <a:t>shipOrderID</a:t>
            </a:r>
            <a:r>
              <a:rPr lang="en-US" dirty="0"/>
              <a:t>" type="</a:t>
            </a:r>
            <a:r>
              <a:rPr lang="en-US" dirty="0" err="1"/>
              <a:t>xsd:int</a:t>
            </a:r>
            <a:r>
              <a:rPr lang="en-US" dirty="0"/>
              <a:t>" /&gt;</a:t>
            </a:r>
          </a:p>
          <a:p>
            <a:pPr marL="0" indent="0">
              <a:buNone/>
            </a:pPr>
            <a:r>
              <a:rPr lang="en-US" dirty="0"/>
              <a:t>  &lt;</a:t>
            </a:r>
            <a:r>
              <a:rPr lang="en-US" dirty="0" err="1"/>
              <a:t>vprop:property</a:t>
            </a:r>
            <a:r>
              <a:rPr lang="en-US" dirty="0"/>
              <a:t> name="</a:t>
            </a:r>
            <a:r>
              <a:rPr lang="en-US" dirty="0" err="1"/>
              <a:t>shipComplete</a:t>
            </a:r>
            <a:r>
              <a:rPr lang="en-US" dirty="0"/>
              <a:t>" type="</a:t>
            </a:r>
            <a:r>
              <a:rPr lang="en-US" dirty="0" err="1"/>
              <a:t>xsd:boolean</a:t>
            </a:r>
            <a:r>
              <a:rPr lang="en-US" dirty="0"/>
              <a:t>" /&gt;</a:t>
            </a:r>
          </a:p>
          <a:p>
            <a:pPr marL="0" indent="0">
              <a:buNone/>
            </a:pPr>
            <a:r>
              <a:rPr lang="en-US" dirty="0"/>
              <a:t>  &lt;</a:t>
            </a:r>
            <a:r>
              <a:rPr lang="en-US" dirty="0" err="1"/>
              <a:t>vprop:property</a:t>
            </a:r>
            <a:r>
              <a:rPr lang="en-US" dirty="0"/>
              <a:t> name="</a:t>
            </a:r>
            <a:r>
              <a:rPr lang="en-US" dirty="0" err="1"/>
              <a:t>itemsTotal</a:t>
            </a:r>
            <a:r>
              <a:rPr lang="en-US" dirty="0"/>
              <a:t>" type="</a:t>
            </a:r>
            <a:r>
              <a:rPr lang="en-US" dirty="0" err="1"/>
              <a:t>ship:itemCountType</a:t>
            </a:r>
            <a:r>
              <a:rPr lang="en-US" dirty="0"/>
              <a:t>" /&gt;</a:t>
            </a:r>
          </a:p>
          <a:p>
            <a:pPr marL="0" indent="0">
              <a:buNone/>
            </a:pPr>
            <a:r>
              <a:rPr lang="en-US" dirty="0"/>
              <a:t>  &lt;</a:t>
            </a:r>
            <a:r>
              <a:rPr lang="en-US" dirty="0" err="1"/>
              <a:t>vprop:property</a:t>
            </a:r>
            <a:r>
              <a:rPr lang="en-US" dirty="0"/>
              <a:t> name="</a:t>
            </a:r>
            <a:r>
              <a:rPr lang="en-US" dirty="0" err="1"/>
              <a:t>itemsCount</a:t>
            </a:r>
            <a:r>
              <a:rPr lang="en-US" dirty="0"/>
              <a:t>" type="</a:t>
            </a:r>
            <a:r>
              <a:rPr lang="en-US" dirty="0" err="1"/>
              <a:t>ship:itemCountType</a:t>
            </a:r>
            <a:r>
              <a:rPr lang="en-US" dirty="0"/>
              <a:t>" </a:t>
            </a:r>
            <a:r>
              <a:rPr lang="en-US" dirty="0" smtClean="0"/>
              <a:t>/&gt;</a:t>
            </a:r>
            <a:endParaRPr lang="en-US" dirty="0"/>
          </a:p>
        </p:txBody>
      </p:sp>
    </p:spTree>
    <p:extLst>
      <p:ext uri="{BB962C8B-B14F-4D97-AF65-F5344CB8AC3E}">
        <p14:creationId xmlns:p14="http://schemas.microsoft.com/office/powerpoint/2010/main" val="574753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a:t>
            </a:r>
            <a:endParaRPr lang="en-US" dirty="0"/>
          </a:p>
        </p:txBody>
      </p:sp>
      <p:pic>
        <p:nvPicPr>
          <p:cNvPr id="4" name="Content Placeholder 3"/>
          <p:cNvPicPr>
            <a:picLocks noGrp="1" noChangeAspect="1"/>
          </p:cNvPicPr>
          <p:nvPr>
            <p:ph idx="1"/>
          </p:nvPr>
        </p:nvPicPr>
        <p:blipFill>
          <a:blip r:embed="rId3"/>
          <a:stretch>
            <a:fillRect/>
          </a:stretch>
        </p:blipFill>
        <p:spPr>
          <a:xfrm>
            <a:off x="1482689" y="3227294"/>
            <a:ext cx="10020335" cy="2032867"/>
          </a:xfrm>
          <a:prstGeom prst="rect">
            <a:avLst/>
          </a:prstGeom>
        </p:spPr>
      </p:pic>
    </p:spTree>
    <p:extLst>
      <p:ext uri="{BB962C8B-B14F-4D97-AF65-F5344CB8AC3E}">
        <p14:creationId xmlns:p14="http://schemas.microsoft.com/office/powerpoint/2010/main" val="4234275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and aliases</a:t>
            </a:r>
            <a:endParaRPr lang="en-US" dirty="0"/>
          </a:p>
        </p:txBody>
      </p:sp>
      <p:sp>
        <p:nvSpPr>
          <p:cNvPr id="3" name="Content Placeholder 2"/>
          <p:cNvSpPr>
            <a:spLocks noGrp="1"/>
          </p:cNvSpPr>
          <p:nvPr>
            <p:ph idx="1"/>
          </p:nvPr>
        </p:nvSpPr>
        <p:spPr>
          <a:xfrm>
            <a:off x="1484310" y="2666999"/>
            <a:ext cx="10018713" cy="4191001"/>
          </a:xfrm>
        </p:spPr>
        <p:txBody>
          <a:bodyPr>
            <a:normAutofit fontScale="92500" lnSpcReduction="20000"/>
          </a:bodyPr>
          <a:lstStyle/>
          <a:p>
            <a:pPr marL="0" indent="0">
              <a:buNone/>
            </a:pPr>
            <a:r>
              <a:rPr lang="en-US" dirty="0"/>
              <a:t> &lt;</a:t>
            </a:r>
            <a:r>
              <a:rPr lang="en-US" dirty="0" err="1"/>
              <a:t>vprop:propertyAlias</a:t>
            </a:r>
            <a:r>
              <a:rPr lang="en-US" dirty="0"/>
              <a:t> </a:t>
            </a:r>
            <a:r>
              <a:rPr lang="en-US" dirty="0" err="1"/>
              <a:t>propertyName</a:t>
            </a:r>
            <a:r>
              <a:rPr lang="en-US" dirty="0"/>
              <a:t>="</a:t>
            </a:r>
            <a:r>
              <a:rPr lang="en-US" dirty="0" err="1"/>
              <a:t>tns:shipOrderID</a:t>
            </a:r>
            <a:r>
              <a:rPr lang="en-US" dirty="0"/>
              <a:t>"</a:t>
            </a:r>
          </a:p>
          <a:p>
            <a:pPr marL="0" indent="0">
              <a:buNone/>
            </a:pPr>
            <a:r>
              <a:rPr lang="en-US" dirty="0"/>
              <a:t>    </a:t>
            </a:r>
            <a:r>
              <a:rPr lang="en-US" dirty="0" err="1"/>
              <a:t>messageType</a:t>
            </a:r>
            <a:r>
              <a:rPr lang="en-US" dirty="0"/>
              <a:t>="</a:t>
            </a:r>
            <a:r>
              <a:rPr lang="en-US" dirty="0" err="1"/>
              <a:t>sif:shippingRequestMsg</a:t>
            </a:r>
            <a:r>
              <a:rPr lang="en-US" dirty="0"/>
              <a:t>" part="</a:t>
            </a:r>
            <a:r>
              <a:rPr lang="en-US" dirty="0" err="1"/>
              <a:t>shipOrder</a:t>
            </a:r>
            <a:r>
              <a:rPr lang="en-US" dirty="0"/>
              <a:t>"&gt;</a:t>
            </a:r>
          </a:p>
          <a:p>
            <a:pPr marL="0" indent="0">
              <a:buNone/>
            </a:pPr>
            <a:r>
              <a:rPr lang="en-US" dirty="0"/>
              <a:t>    &lt;</a:t>
            </a:r>
            <a:r>
              <a:rPr lang="en-US" dirty="0" err="1"/>
              <a:t>vprop:query</a:t>
            </a:r>
            <a:r>
              <a:rPr lang="en-US" dirty="0"/>
              <a:t>&gt;</a:t>
            </a:r>
          </a:p>
          <a:p>
            <a:pPr marL="0" indent="0">
              <a:buNone/>
            </a:pPr>
            <a:r>
              <a:rPr lang="en-US" dirty="0"/>
              <a:t>      </a:t>
            </a:r>
            <a:r>
              <a:rPr lang="en-US" dirty="0" err="1"/>
              <a:t>ship:ShipOrderRequestHeader</a:t>
            </a:r>
            <a:r>
              <a:rPr lang="en-US" dirty="0"/>
              <a:t>/</a:t>
            </a:r>
            <a:r>
              <a:rPr lang="en-US" dirty="0" err="1"/>
              <a:t>ship:shipOrderID</a:t>
            </a:r>
            <a:endParaRPr lang="en-US" dirty="0"/>
          </a:p>
          <a:p>
            <a:pPr marL="0" indent="0">
              <a:buNone/>
            </a:pPr>
            <a:r>
              <a:rPr lang="en-US" dirty="0"/>
              <a:t>    &lt;/</a:t>
            </a:r>
            <a:r>
              <a:rPr lang="en-US" dirty="0" err="1"/>
              <a:t>vprop:query</a:t>
            </a:r>
            <a:r>
              <a:rPr lang="en-US" dirty="0"/>
              <a:t>&gt;</a:t>
            </a:r>
          </a:p>
          <a:p>
            <a:pPr marL="0" indent="0">
              <a:buNone/>
            </a:pPr>
            <a:r>
              <a:rPr lang="en-US" dirty="0"/>
              <a:t>  &lt;/</a:t>
            </a:r>
            <a:r>
              <a:rPr lang="en-US" dirty="0" err="1"/>
              <a:t>vprop:propertyAlias</a:t>
            </a:r>
            <a:r>
              <a:rPr lang="en-US" dirty="0"/>
              <a:t>&gt;</a:t>
            </a:r>
          </a:p>
          <a:p>
            <a:pPr marL="0" indent="0">
              <a:buNone/>
            </a:pPr>
            <a:r>
              <a:rPr lang="en-US" dirty="0" smtClean="0"/>
              <a:t>&lt;</a:t>
            </a:r>
            <a:r>
              <a:rPr lang="en-US" dirty="0" err="1"/>
              <a:t>vprop:propertyAlias</a:t>
            </a:r>
            <a:r>
              <a:rPr lang="en-US" dirty="0"/>
              <a:t> </a:t>
            </a:r>
            <a:r>
              <a:rPr lang="en-US" dirty="0" err="1"/>
              <a:t>propertyName</a:t>
            </a:r>
            <a:r>
              <a:rPr lang="en-US" dirty="0"/>
              <a:t>="</a:t>
            </a:r>
            <a:r>
              <a:rPr lang="en-US" dirty="0" err="1"/>
              <a:t>tns:shipOrderID</a:t>
            </a:r>
            <a:r>
              <a:rPr lang="en-US" dirty="0"/>
              <a:t>"</a:t>
            </a:r>
          </a:p>
          <a:p>
            <a:pPr marL="0" indent="0">
              <a:buNone/>
            </a:pPr>
            <a:r>
              <a:rPr lang="en-US" dirty="0"/>
              <a:t>    </a:t>
            </a:r>
            <a:r>
              <a:rPr lang="en-US" dirty="0" err="1"/>
              <a:t>messageType</a:t>
            </a:r>
            <a:r>
              <a:rPr lang="en-US" dirty="0"/>
              <a:t>="</a:t>
            </a:r>
            <a:r>
              <a:rPr lang="en-US" dirty="0" err="1"/>
              <a:t>sif:shippingNoticeMsg</a:t>
            </a:r>
            <a:r>
              <a:rPr lang="en-US" dirty="0"/>
              <a:t>" part="</a:t>
            </a:r>
            <a:r>
              <a:rPr lang="en-US" dirty="0" err="1"/>
              <a:t>shipNotice</a:t>
            </a:r>
            <a:r>
              <a:rPr lang="en-US" dirty="0"/>
              <a:t>"&gt;</a:t>
            </a:r>
          </a:p>
          <a:p>
            <a:pPr marL="0" indent="0">
              <a:buNone/>
            </a:pPr>
            <a:r>
              <a:rPr lang="en-US" dirty="0"/>
              <a:t>    &lt;</a:t>
            </a:r>
            <a:r>
              <a:rPr lang="en-US" dirty="0" err="1"/>
              <a:t>vprop:query</a:t>
            </a:r>
            <a:r>
              <a:rPr lang="en-US" dirty="0"/>
              <a:t>&gt;</a:t>
            </a:r>
            <a:r>
              <a:rPr lang="en-US" dirty="0" err="1"/>
              <a:t>ship:ShipNoticeHeader</a:t>
            </a:r>
            <a:r>
              <a:rPr lang="en-US" dirty="0"/>
              <a:t>/</a:t>
            </a:r>
            <a:r>
              <a:rPr lang="en-US" dirty="0" err="1"/>
              <a:t>ship:shipOrderID</a:t>
            </a:r>
            <a:r>
              <a:rPr lang="en-US" dirty="0"/>
              <a:t>&lt;/</a:t>
            </a:r>
            <a:r>
              <a:rPr lang="en-US" dirty="0" err="1"/>
              <a:t>vprop:query</a:t>
            </a:r>
            <a:r>
              <a:rPr lang="en-US" dirty="0"/>
              <a:t>&gt;</a:t>
            </a:r>
          </a:p>
          <a:p>
            <a:pPr marL="0" indent="0">
              <a:buNone/>
            </a:pPr>
            <a:r>
              <a:rPr lang="en-US" dirty="0"/>
              <a:t>  &lt;/</a:t>
            </a:r>
            <a:r>
              <a:rPr lang="en-US" dirty="0" err="1"/>
              <a:t>vprop:propertyAlias</a:t>
            </a:r>
            <a:r>
              <a:rPr lang="en-US" dirty="0" smtClean="0"/>
              <a:t>&gt;</a:t>
            </a:r>
            <a:endParaRPr lang="en-US" dirty="0"/>
          </a:p>
        </p:txBody>
      </p:sp>
    </p:spTree>
    <p:extLst>
      <p:ext uri="{BB962C8B-B14F-4D97-AF65-F5344CB8AC3E}">
        <p14:creationId xmlns:p14="http://schemas.microsoft.com/office/powerpoint/2010/main" val="2138472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and aliases</a:t>
            </a:r>
            <a:endParaRPr lang="en-US" dirty="0"/>
          </a:p>
        </p:txBody>
      </p:sp>
      <p:sp>
        <p:nvSpPr>
          <p:cNvPr id="3" name="Content Placeholder 2"/>
          <p:cNvSpPr>
            <a:spLocks noGrp="1"/>
          </p:cNvSpPr>
          <p:nvPr>
            <p:ph idx="1"/>
          </p:nvPr>
        </p:nvSpPr>
        <p:spPr>
          <a:xfrm>
            <a:off x="1484310" y="2666999"/>
            <a:ext cx="10018713" cy="4191001"/>
          </a:xfrm>
        </p:spPr>
        <p:txBody>
          <a:bodyPr>
            <a:normAutofit fontScale="70000" lnSpcReduction="20000"/>
          </a:bodyPr>
          <a:lstStyle/>
          <a:p>
            <a:pPr marL="0" indent="0">
              <a:buNone/>
            </a:pPr>
            <a:r>
              <a:rPr lang="en-US" dirty="0"/>
              <a:t> &lt;</a:t>
            </a:r>
            <a:r>
              <a:rPr lang="en-US" dirty="0" err="1"/>
              <a:t>vprop:propertyAlias</a:t>
            </a:r>
            <a:r>
              <a:rPr lang="en-US" dirty="0"/>
              <a:t> </a:t>
            </a:r>
            <a:r>
              <a:rPr lang="en-US" dirty="0" err="1"/>
              <a:t>propertyName</a:t>
            </a:r>
            <a:r>
              <a:rPr lang="en-US" dirty="0"/>
              <a:t>="</a:t>
            </a:r>
            <a:r>
              <a:rPr lang="en-US" dirty="0" err="1"/>
              <a:t>tns:itemsTotal</a:t>
            </a:r>
            <a:r>
              <a:rPr lang="en-US" dirty="0"/>
              <a:t>"</a:t>
            </a:r>
          </a:p>
          <a:p>
            <a:pPr marL="0" indent="0">
              <a:buNone/>
            </a:pPr>
            <a:r>
              <a:rPr lang="en-US" dirty="0"/>
              <a:t>    </a:t>
            </a:r>
            <a:r>
              <a:rPr lang="en-US" dirty="0" err="1"/>
              <a:t>messageType</a:t>
            </a:r>
            <a:r>
              <a:rPr lang="en-US" dirty="0"/>
              <a:t>="</a:t>
            </a:r>
            <a:r>
              <a:rPr lang="en-US" dirty="0" err="1"/>
              <a:t>sif:shippingRequestMsg</a:t>
            </a:r>
            <a:r>
              <a:rPr lang="en-US" dirty="0"/>
              <a:t>" part="</a:t>
            </a:r>
            <a:r>
              <a:rPr lang="en-US" dirty="0" err="1"/>
              <a:t>shipOrder</a:t>
            </a:r>
            <a:r>
              <a:rPr lang="en-US" dirty="0"/>
              <a:t>"&gt;</a:t>
            </a:r>
          </a:p>
          <a:p>
            <a:pPr marL="0" indent="0">
              <a:buNone/>
            </a:pPr>
            <a:r>
              <a:rPr lang="en-US" dirty="0"/>
              <a:t>    &lt;</a:t>
            </a:r>
            <a:r>
              <a:rPr lang="en-US" dirty="0" err="1"/>
              <a:t>vprop:query</a:t>
            </a:r>
            <a:r>
              <a:rPr lang="en-US" dirty="0"/>
              <a:t>&gt;</a:t>
            </a:r>
          </a:p>
          <a:p>
            <a:pPr marL="0" indent="0">
              <a:buNone/>
            </a:pPr>
            <a:r>
              <a:rPr lang="en-US" dirty="0"/>
              <a:t>      </a:t>
            </a:r>
            <a:r>
              <a:rPr lang="en-US" dirty="0" err="1"/>
              <a:t>ship:ShipOrderRequestHeader</a:t>
            </a:r>
            <a:r>
              <a:rPr lang="en-US" dirty="0"/>
              <a:t>/</a:t>
            </a:r>
            <a:r>
              <a:rPr lang="en-US" dirty="0" err="1"/>
              <a:t>ship:itemsTotal</a:t>
            </a:r>
            <a:endParaRPr lang="en-US" dirty="0"/>
          </a:p>
          <a:p>
            <a:pPr marL="0" indent="0">
              <a:buNone/>
            </a:pPr>
            <a:r>
              <a:rPr lang="en-US" dirty="0"/>
              <a:t>    &lt;/</a:t>
            </a:r>
            <a:r>
              <a:rPr lang="en-US" dirty="0" err="1"/>
              <a:t>vprop:query</a:t>
            </a:r>
            <a:r>
              <a:rPr lang="en-US" dirty="0"/>
              <a:t>&gt;</a:t>
            </a:r>
          </a:p>
          <a:p>
            <a:pPr marL="0" indent="0">
              <a:buNone/>
            </a:pPr>
            <a:r>
              <a:rPr lang="en-US" dirty="0"/>
              <a:t>  &lt;/</a:t>
            </a:r>
            <a:r>
              <a:rPr lang="en-US" dirty="0" err="1"/>
              <a:t>vprop:propertyAlias</a:t>
            </a:r>
            <a:r>
              <a:rPr lang="en-US" dirty="0"/>
              <a:t>&gt;</a:t>
            </a:r>
          </a:p>
          <a:p>
            <a:pPr marL="0" indent="0">
              <a:buNone/>
            </a:pPr>
            <a:r>
              <a:rPr lang="en-US" dirty="0"/>
              <a:t>  &lt;</a:t>
            </a:r>
            <a:r>
              <a:rPr lang="en-US" dirty="0" err="1"/>
              <a:t>vprop:propertyAlias</a:t>
            </a:r>
            <a:r>
              <a:rPr lang="en-US" dirty="0"/>
              <a:t> </a:t>
            </a:r>
            <a:r>
              <a:rPr lang="en-US" dirty="0" err="1"/>
              <a:t>propertyName</a:t>
            </a:r>
            <a:r>
              <a:rPr lang="en-US" dirty="0"/>
              <a:t>="</a:t>
            </a:r>
            <a:r>
              <a:rPr lang="en-US" dirty="0" err="1"/>
              <a:t>tns:itemsCount</a:t>
            </a:r>
            <a:r>
              <a:rPr lang="en-US" dirty="0"/>
              <a:t>"</a:t>
            </a:r>
          </a:p>
          <a:p>
            <a:pPr marL="0" indent="0">
              <a:buNone/>
            </a:pPr>
            <a:r>
              <a:rPr lang="en-US" dirty="0"/>
              <a:t>    </a:t>
            </a:r>
            <a:r>
              <a:rPr lang="en-US" dirty="0" err="1"/>
              <a:t>messageType</a:t>
            </a:r>
            <a:r>
              <a:rPr lang="en-US" dirty="0"/>
              <a:t>="</a:t>
            </a:r>
            <a:r>
              <a:rPr lang="en-US" dirty="0" err="1"/>
              <a:t>sif:shippingRequestMsg</a:t>
            </a:r>
            <a:r>
              <a:rPr lang="en-US" dirty="0"/>
              <a:t>" part="</a:t>
            </a:r>
            <a:r>
              <a:rPr lang="en-US" dirty="0" err="1"/>
              <a:t>shipOrder</a:t>
            </a:r>
            <a:r>
              <a:rPr lang="en-US" dirty="0"/>
              <a:t>"&gt;</a:t>
            </a:r>
          </a:p>
          <a:p>
            <a:pPr marL="0" indent="0">
              <a:buNone/>
            </a:pPr>
            <a:r>
              <a:rPr lang="en-US" dirty="0"/>
              <a:t>    &lt;</a:t>
            </a:r>
            <a:r>
              <a:rPr lang="en-US" dirty="0" err="1"/>
              <a:t>vprop:query</a:t>
            </a:r>
            <a:r>
              <a:rPr lang="en-US" dirty="0"/>
              <a:t>&gt;</a:t>
            </a:r>
          </a:p>
          <a:p>
            <a:pPr marL="0" indent="0">
              <a:buNone/>
            </a:pPr>
            <a:r>
              <a:rPr lang="en-US" dirty="0"/>
              <a:t>      </a:t>
            </a:r>
            <a:r>
              <a:rPr lang="en-US" dirty="0" err="1"/>
              <a:t>ship:ShipOrderRequestHeader</a:t>
            </a:r>
            <a:r>
              <a:rPr lang="en-US" dirty="0"/>
              <a:t>/</a:t>
            </a:r>
            <a:r>
              <a:rPr lang="en-US" dirty="0" err="1"/>
              <a:t>ship:itemsCount</a:t>
            </a:r>
            <a:endParaRPr lang="en-US" dirty="0"/>
          </a:p>
          <a:p>
            <a:pPr marL="0" indent="0">
              <a:buNone/>
            </a:pPr>
            <a:r>
              <a:rPr lang="en-US" dirty="0"/>
              <a:t>    &lt;/</a:t>
            </a:r>
            <a:r>
              <a:rPr lang="en-US" dirty="0" err="1"/>
              <a:t>vprop:query</a:t>
            </a:r>
            <a:r>
              <a:rPr lang="en-US" dirty="0"/>
              <a:t>&gt;</a:t>
            </a:r>
          </a:p>
          <a:p>
            <a:pPr marL="0" indent="0">
              <a:buNone/>
            </a:pPr>
            <a:r>
              <a:rPr lang="en-US" dirty="0"/>
              <a:t>  &lt;/</a:t>
            </a:r>
            <a:r>
              <a:rPr lang="en-US" dirty="0" err="1"/>
              <a:t>vprop:propertyAlias</a:t>
            </a:r>
            <a:r>
              <a:rPr lang="en-US" dirty="0"/>
              <a:t>&gt;</a:t>
            </a:r>
            <a:endParaRPr lang="en-US" dirty="0"/>
          </a:p>
        </p:txBody>
      </p:sp>
    </p:spTree>
    <p:extLst>
      <p:ext uri="{BB962C8B-B14F-4D97-AF65-F5344CB8AC3E}">
        <p14:creationId xmlns:p14="http://schemas.microsoft.com/office/powerpoint/2010/main" val="308173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and aliases</a:t>
            </a:r>
          </a:p>
        </p:txBody>
      </p:sp>
      <p:sp>
        <p:nvSpPr>
          <p:cNvPr id="3" name="Content Placeholder 2"/>
          <p:cNvSpPr>
            <a:spLocks noGrp="1"/>
          </p:cNvSpPr>
          <p:nvPr>
            <p:ph idx="1"/>
          </p:nvPr>
        </p:nvSpPr>
        <p:spPr/>
        <p:txBody>
          <a:bodyPr/>
          <a:lstStyle/>
          <a:p>
            <a:pPr marL="0" indent="0">
              <a:buNone/>
            </a:pPr>
            <a:r>
              <a:rPr lang="en-US" dirty="0"/>
              <a:t> &lt;</a:t>
            </a:r>
            <a:r>
              <a:rPr lang="en-US" dirty="0" err="1"/>
              <a:t>vprop:propertyAlias</a:t>
            </a:r>
            <a:r>
              <a:rPr lang="en-US" dirty="0"/>
              <a:t> </a:t>
            </a:r>
            <a:r>
              <a:rPr lang="en-US" dirty="0" err="1"/>
              <a:t>propertyName</a:t>
            </a:r>
            <a:r>
              <a:rPr lang="en-US" dirty="0"/>
              <a:t>="</a:t>
            </a:r>
            <a:r>
              <a:rPr lang="en-US" dirty="0" err="1"/>
              <a:t>tns:itemsCount</a:t>
            </a:r>
            <a:r>
              <a:rPr lang="en-US" dirty="0"/>
              <a:t>"</a:t>
            </a:r>
          </a:p>
          <a:p>
            <a:pPr marL="0" indent="0">
              <a:buNone/>
            </a:pPr>
            <a:r>
              <a:rPr lang="en-US" dirty="0"/>
              <a:t>    </a:t>
            </a:r>
            <a:r>
              <a:rPr lang="en-US" dirty="0" err="1"/>
              <a:t>messageType</a:t>
            </a:r>
            <a:r>
              <a:rPr lang="en-US" dirty="0"/>
              <a:t>="</a:t>
            </a:r>
            <a:r>
              <a:rPr lang="en-US" dirty="0" err="1"/>
              <a:t>sif:shippingNoticeMsg</a:t>
            </a:r>
            <a:r>
              <a:rPr lang="en-US" dirty="0"/>
              <a:t>" part="</a:t>
            </a:r>
            <a:r>
              <a:rPr lang="en-US" dirty="0" err="1"/>
              <a:t>shipNotice</a:t>
            </a:r>
            <a:r>
              <a:rPr lang="en-US" dirty="0"/>
              <a:t>"&gt;</a:t>
            </a:r>
          </a:p>
          <a:p>
            <a:pPr marL="0" indent="0">
              <a:buNone/>
            </a:pPr>
            <a:r>
              <a:rPr lang="en-US" dirty="0"/>
              <a:t>    &lt;</a:t>
            </a:r>
            <a:r>
              <a:rPr lang="en-US" dirty="0" err="1"/>
              <a:t>vprop:query</a:t>
            </a:r>
            <a:r>
              <a:rPr lang="en-US" dirty="0"/>
              <a:t>&gt;</a:t>
            </a:r>
            <a:r>
              <a:rPr lang="en-US" dirty="0" err="1"/>
              <a:t>ship:ShipNoticeHeader</a:t>
            </a:r>
            <a:r>
              <a:rPr lang="en-US" dirty="0"/>
              <a:t>/</a:t>
            </a:r>
            <a:r>
              <a:rPr lang="en-US" dirty="0" err="1"/>
              <a:t>ship:itemsCount</a:t>
            </a:r>
            <a:r>
              <a:rPr lang="en-US" dirty="0"/>
              <a:t>&lt;/</a:t>
            </a:r>
            <a:r>
              <a:rPr lang="en-US" dirty="0" err="1"/>
              <a:t>vprop:query</a:t>
            </a:r>
            <a:r>
              <a:rPr lang="en-US" dirty="0"/>
              <a:t>&gt;</a:t>
            </a:r>
          </a:p>
          <a:p>
            <a:pPr marL="0" indent="0">
              <a:buNone/>
            </a:pPr>
            <a:r>
              <a:rPr lang="en-US" dirty="0"/>
              <a:t>  &lt;/</a:t>
            </a:r>
            <a:r>
              <a:rPr lang="en-US" dirty="0" err="1"/>
              <a:t>vprop:propertyAlias</a:t>
            </a:r>
            <a:r>
              <a:rPr lang="en-US" dirty="0"/>
              <a:t>&gt;</a:t>
            </a:r>
          </a:p>
          <a:p>
            <a:pPr marL="0" indent="0">
              <a:buNone/>
            </a:pPr>
            <a:r>
              <a:rPr lang="en-US" dirty="0"/>
              <a:t>&lt;/</a:t>
            </a:r>
            <a:r>
              <a:rPr lang="en-US" dirty="0" err="1"/>
              <a:t>wsdl:definitions</a:t>
            </a:r>
            <a:r>
              <a:rPr lang="en-US" dirty="0"/>
              <a:t>&gt;</a:t>
            </a:r>
          </a:p>
        </p:txBody>
      </p:sp>
    </p:spTree>
    <p:extLst>
      <p:ext uri="{BB962C8B-B14F-4D97-AF65-F5344CB8AC3E}">
        <p14:creationId xmlns:p14="http://schemas.microsoft.com/office/powerpoint/2010/main" val="1453393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executable </a:t>
            </a:r>
            <a:r>
              <a:rPr lang="en-US" dirty="0"/>
              <a:t>business processes </a:t>
            </a:r>
          </a:p>
        </p:txBody>
      </p:sp>
      <p:sp>
        <p:nvSpPr>
          <p:cNvPr id="3" name="Content Placeholder 2"/>
          <p:cNvSpPr>
            <a:spLocks noGrp="1"/>
          </p:cNvSpPr>
          <p:nvPr>
            <p:ph idx="1"/>
          </p:nvPr>
        </p:nvSpPr>
        <p:spPr/>
        <p:txBody>
          <a:bodyPr/>
          <a:lstStyle/>
          <a:p>
            <a:pPr marL="0" indent="0">
              <a:buNone/>
            </a:pPr>
            <a:r>
              <a:rPr lang="en-US" dirty="0"/>
              <a:t>There are two kinds of business processes in </a:t>
            </a:r>
            <a:r>
              <a:rPr lang="en-US" dirty="0" smtClean="0"/>
              <a:t>WS-BPEL: </a:t>
            </a:r>
            <a:r>
              <a:rPr lang="en-US" dirty="0"/>
              <a:t>executable and abstract ones</a:t>
            </a:r>
            <a:r>
              <a:rPr lang="en-US" dirty="0" smtClean="0"/>
              <a:t>.</a:t>
            </a:r>
          </a:p>
          <a:p>
            <a:pPr marL="0" indent="0">
              <a:buNone/>
            </a:pPr>
            <a:r>
              <a:rPr lang="en-US" dirty="0"/>
              <a:t>Behavioral semantics of executable business processes is well defined in the notation framework. There is a problem with extensions, because they go outside the notation framework and they are open and unpredictable.</a:t>
            </a:r>
          </a:p>
        </p:txBody>
      </p:sp>
    </p:spTree>
    <p:extLst>
      <p:ext uri="{BB962C8B-B14F-4D97-AF65-F5344CB8AC3E}">
        <p14:creationId xmlns:p14="http://schemas.microsoft.com/office/powerpoint/2010/main" val="1732357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Aliases</a:t>
            </a:r>
            <a:endParaRPr lang="en-US" dirty="0"/>
          </a:p>
        </p:txBody>
      </p:sp>
      <p:pic>
        <p:nvPicPr>
          <p:cNvPr id="4" name="Content Placeholder 3"/>
          <p:cNvPicPr>
            <a:picLocks noGrp="1" noChangeAspect="1"/>
          </p:cNvPicPr>
          <p:nvPr>
            <p:ph idx="1"/>
          </p:nvPr>
        </p:nvPicPr>
        <p:blipFill>
          <a:blip r:embed="rId3"/>
          <a:stretch>
            <a:fillRect/>
          </a:stretch>
        </p:blipFill>
        <p:spPr>
          <a:xfrm>
            <a:off x="1484310" y="2850776"/>
            <a:ext cx="10018713" cy="2724185"/>
          </a:xfrm>
          <a:prstGeom prst="rect">
            <a:avLst/>
          </a:prstGeom>
        </p:spPr>
      </p:pic>
    </p:spTree>
    <p:extLst>
      <p:ext uri="{BB962C8B-B14F-4D97-AF65-F5344CB8AC3E}">
        <p14:creationId xmlns:p14="http://schemas.microsoft.com/office/powerpoint/2010/main" val="1787395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WS-BPEL specification</a:t>
            </a:r>
            <a:endParaRPr lang="en-US" dirty="0"/>
          </a:p>
        </p:txBody>
      </p:sp>
      <p:sp>
        <p:nvSpPr>
          <p:cNvPr id="3" name="Content Placeholder 2"/>
          <p:cNvSpPr>
            <a:spLocks noGrp="1"/>
          </p:cNvSpPr>
          <p:nvPr>
            <p:ph idx="1"/>
          </p:nvPr>
        </p:nvSpPr>
        <p:spPr>
          <a:xfrm>
            <a:off x="1484310" y="2666999"/>
            <a:ext cx="10018713" cy="4191001"/>
          </a:xfrm>
        </p:spPr>
        <p:txBody>
          <a:bodyPr>
            <a:normAutofit fontScale="40000" lnSpcReduction="20000"/>
          </a:bodyPr>
          <a:lstStyle/>
          <a:p>
            <a:r>
              <a:rPr lang="en-US" dirty="0"/>
              <a:t>&lt;process name="</a:t>
            </a:r>
            <a:r>
              <a:rPr lang="en-US" dirty="0" err="1"/>
              <a:t>shippingService</a:t>
            </a:r>
            <a:r>
              <a:rPr lang="en-US" dirty="0"/>
              <a:t>"</a:t>
            </a:r>
          </a:p>
          <a:p>
            <a:r>
              <a:rPr lang="en-US" dirty="0"/>
              <a:t>  </a:t>
            </a:r>
            <a:r>
              <a:rPr lang="en-US" dirty="0" err="1"/>
              <a:t>targetNamespace</a:t>
            </a:r>
            <a:r>
              <a:rPr lang="en-US" dirty="0"/>
              <a:t>="http://example.com/shipping/"</a:t>
            </a:r>
          </a:p>
          <a:p>
            <a:r>
              <a:rPr lang="en-US" dirty="0"/>
              <a:t>  </a:t>
            </a:r>
            <a:r>
              <a:rPr lang="en-US" dirty="0" err="1"/>
              <a:t>xmlns</a:t>
            </a:r>
            <a:r>
              <a:rPr lang="en-US" dirty="0"/>
              <a:t>="http://docs.oasis-open.org/</a:t>
            </a:r>
            <a:r>
              <a:rPr lang="en-US" dirty="0" err="1"/>
              <a:t>wsbpel</a:t>
            </a:r>
            <a:r>
              <a:rPr lang="en-US" dirty="0"/>
              <a:t>/2.0/process/abstract"</a:t>
            </a:r>
          </a:p>
          <a:p>
            <a:r>
              <a:rPr lang="en-US" dirty="0"/>
              <a:t>  </a:t>
            </a:r>
            <a:r>
              <a:rPr lang="en-US" dirty="0" err="1"/>
              <a:t>xmlns:plt</a:t>
            </a:r>
            <a:r>
              <a:rPr lang="en-US" dirty="0"/>
              <a:t>="http://example.com/shipping/</a:t>
            </a:r>
            <a:r>
              <a:rPr lang="en-US" dirty="0" err="1"/>
              <a:t>partnerLinkTypes</a:t>
            </a:r>
            <a:r>
              <a:rPr lang="en-US" dirty="0"/>
              <a:t>/"</a:t>
            </a:r>
          </a:p>
          <a:p>
            <a:r>
              <a:rPr lang="en-US" dirty="0"/>
              <a:t>  </a:t>
            </a:r>
            <a:r>
              <a:rPr lang="en-US" dirty="0" err="1"/>
              <a:t>xmlns:props</a:t>
            </a:r>
            <a:r>
              <a:rPr lang="en-US" dirty="0"/>
              <a:t>="http://example.com/shipping/properties/"</a:t>
            </a:r>
          </a:p>
          <a:p>
            <a:r>
              <a:rPr lang="en-US" dirty="0"/>
              <a:t>  </a:t>
            </a:r>
            <a:r>
              <a:rPr lang="en-US" dirty="0" err="1"/>
              <a:t>xmlns:ship</a:t>
            </a:r>
            <a:r>
              <a:rPr lang="en-US" dirty="0"/>
              <a:t>="http://example.com/shipping/ship.xsd"</a:t>
            </a:r>
          </a:p>
          <a:p>
            <a:r>
              <a:rPr lang="en-US" dirty="0"/>
              <a:t>  </a:t>
            </a:r>
            <a:r>
              <a:rPr lang="en-US" dirty="0" err="1"/>
              <a:t>xmlns:sif</a:t>
            </a:r>
            <a:r>
              <a:rPr lang="en-US" dirty="0"/>
              <a:t>="http://example.com/shipping/interfaces/"</a:t>
            </a:r>
          </a:p>
          <a:p>
            <a:r>
              <a:rPr lang="en-US" dirty="0"/>
              <a:t>  </a:t>
            </a:r>
            <a:r>
              <a:rPr lang="en-US" dirty="0" err="1"/>
              <a:t>abstractProcessProfile</a:t>
            </a:r>
            <a:r>
              <a:rPr lang="en-US" dirty="0"/>
              <a:t>=</a:t>
            </a:r>
          </a:p>
          <a:p>
            <a:r>
              <a:rPr lang="en-US" dirty="0"/>
              <a:t>    "http://docs.oasis-open.org/</a:t>
            </a:r>
            <a:r>
              <a:rPr lang="en-US" dirty="0" err="1"/>
              <a:t>wsbpel</a:t>
            </a:r>
            <a:r>
              <a:rPr lang="en-US" dirty="0"/>
              <a:t>/2.0/process/abstract/ap11/2006/08"&gt;</a:t>
            </a:r>
          </a:p>
          <a:p>
            <a:r>
              <a:rPr lang="en-US" dirty="0"/>
              <a:t>  &lt;import </a:t>
            </a:r>
            <a:r>
              <a:rPr lang="en-US" dirty="0" err="1"/>
              <a:t>importType</a:t>
            </a:r>
            <a:r>
              <a:rPr lang="en-US" dirty="0"/>
              <a:t>="http://schemas.xmlsoap.org/</a:t>
            </a:r>
            <a:r>
              <a:rPr lang="en-US" dirty="0" err="1"/>
              <a:t>wsdl</a:t>
            </a:r>
            <a:r>
              <a:rPr lang="en-US" dirty="0"/>
              <a:t>/"</a:t>
            </a:r>
          </a:p>
          <a:p>
            <a:r>
              <a:rPr lang="en-US" dirty="0"/>
              <a:t>    location="</a:t>
            </a:r>
            <a:r>
              <a:rPr lang="en-US" dirty="0" err="1"/>
              <a:t>shippingLT.wsdl</a:t>
            </a:r>
            <a:r>
              <a:rPr lang="en-US" dirty="0"/>
              <a:t>"</a:t>
            </a:r>
          </a:p>
          <a:p>
            <a:r>
              <a:rPr lang="en-US" dirty="0"/>
              <a:t>    namespace="http://example.com/shipping/</a:t>
            </a:r>
            <a:r>
              <a:rPr lang="en-US" dirty="0" err="1"/>
              <a:t>partnerLinkTypes</a:t>
            </a:r>
            <a:r>
              <a:rPr lang="en-US" dirty="0"/>
              <a:t>/" /&gt;</a:t>
            </a:r>
          </a:p>
          <a:p>
            <a:r>
              <a:rPr lang="en-US" dirty="0"/>
              <a:t>  &lt;import </a:t>
            </a:r>
            <a:r>
              <a:rPr lang="en-US" dirty="0" err="1"/>
              <a:t>importType</a:t>
            </a:r>
            <a:r>
              <a:rPr lang="en-US" dirty="0"/>
              <a:t>="http://schemas.xmlsoap.org/</a:t>
            </a:r>
            <a:r>
              <a:rPr lang="en-US" dirty="0" err="1"/>
              <a:t>wsdl</a:t>
            </a:r>
            <a:r>
              <a:rPr lang="en-US" dirty="0"/>
              <a:t>/"</a:t>
            </a:r>
          </a:p>
          <a:p>
            <a:r>
              <a:rPr lang="en-US" dirty="0"/>
              <a:t>    location="</a:t>
            </a:r>
            <a:r>
              <a:rPr lang="en-US" dirty="0" err="1"/>
              <a:t>shippingPT.wsdl</a:t>
            </a:r>
            <a:r>
              <a:rPr lang="en-US" dirty="0"/>
              <a:t>"</a:t>
            </a:r>
          </a:p>
          <a:p>
            <a:r>
              <a:rPr lang="en-US" dirty="0"/>
              <a:t>    namespace="http://example.com/shipping/interfaces/" /&gt;</a:t>
            </a:r>
          </a:p>
          <a:p>
            <a:r>
              <a:rPr lang="en-US" dirty="0"/>
              <a:t>  &lt;import </a:t>
            </a:r>
            <a:r>
              <a:rPr lang="en-US" dirty="0" err="1"/>
              <a:t>importType</a:t>
            </a:r>
            <a:r>
              <a:rPr lang="en-US" dirty="0"/>
              <a:t>="http://schemas.xmlsoap.org/</a:t>
            </a:r>
            <a:r>
              <a:rPr lang="en-US" dirty="0" err="1"/>
              <a:t>wsdl</a:t>
            </a:r>
            <a:r>
              <a:rPr lang="en-US" dirty="0"/>
              <a:t>/"</a:t>
            </a:r>
          </a:p>
          <a:p>
            <a:r>
              <a:rPr lang="en-US" dirty="0"/>
              <a:t>    location="</a:t>
            </a:r>
            <a:r>
              <a:rPr lang="en-US" dirty="0" err="1"/>
              <a:t>shippingProperties.wsdl</a:t>
            </a:r>
            <a:r>
              <a:rPr lang="en-US" dirty="0"/>
              <a:t>"</a:t>
            </a:r>
          </a:p>
          <a:p>
            <a:r>
              <a:rPr lang="en-US" dirty="0"/>
              <a:t>    namespace="http://example.com/shipping/properties/" /&gt;</a:t>
            </a:r>
          </a:p>
        </p:txBody>
      </p:sp>
    </p:spTree>
    <p:extLst>
      <p:ext uri="{BB962C8B-B14F-4D97-AF65-F5344CB8AC3E}">
        <p14:creationId xmlns:p14="http://schemas.microsoft.com/office/powerpoint/2010/main" val="1015791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WS-BPEL specification</a:t>
            </a:r>
          </a:p>
        </p:txBody>
      </p:sp>
      <p:sp>
        <p:nvSpPr>
          <p:cNvPr id="3" name="Content Placeholder 2"/>
          <p:cNvSpPr>
            <a:spLocks noGrp="1"/>
          </p:cNvSpPr>
          <p:nvPr>
            <p:ph idx="1"/>
          </p:nvPr>
        </p:nvSpPr>
        <p:spPr>
          <a:xfrm>
            <a:off x="1484310" y="2666999"/>
            <a:ext cx="10018713" cy="4191001"/>
          </a:xfrm>
        </p:spPr>
        <p:txBody>
          <a:bodyPr>
            <a:normAutofit fontScale="62500" lnSpcReduction="20000"/>
          </a:bodyPr>
          <a:lstStyle/>
          <a:p>
            <a:pPr marL="0" indent="0">
              <a:buNone/>
            </a:pPr>
            <a:r>
              <a:rPr lang="en-US" dirty="0"/>
              <a:t> &lt;</a:t>
            </a:r>
            <a:r>
              <a:rPr lang="en-US" dirty="0" err="1"/>
              <a:t>partnerLinks</a:t>
            </a:r>
            <a:r>
              <a:rPr lang="en-US" dirty="0"/>
              <a:t>&gt;</a:t>
            </a:r>
          </a:p>
          <a:p>
            <a:pPr marL="0" indent="0">
              <a:buNone/>
            </a:pPr>
            <a:r>
              <a:rPr lang="en-US" dirty="0"/>
              <a:t>    &lt;</a:t>
            </a:r>
            <a:r>
              <a:rPr lang="en-US" dirty="0" err="1"/>
              <a:t>partnerLink</a:t>
            </a:r>
            <a:r>
              <a:rPr lang="en-US" dirty="0"/>
              <a:t> name="customer" </a:t>
            </a:r>
            <a:r>
              <a:rPr lang="en-US" dirty="0" err="1"/>
              <a:t>partnerLinkType</a:t>
            </a:r>
            <a:r>
              <a:rPr lang="en-US" dirty="0"/>
              <a:t>="</a:t>
            </a:r>
            <a:r>
              <a:rPr lang="en-US" dirty="0" err="1"/>
              <a:t>plt:shippingLT</a:t>
            </a:r>
            <a:r>
              <a:rPr lang="en-US" dirty="0"/>
              <a:t>"</a:t>
            </a:r>
          </a:p>
          <a:p>
            <a:pPr marL="0" indent="0">
              <a:buNone/>
            </a:pPr>
            <a:r>
              <a:rPr lang="en-US" dirty="0"/>
              <a:t>      </a:t>
            </a:r>
            <a:r>
              <a:rPr lang="en-US" dirty="0" err="1"/>
              <a:t>partnerRole</a:t>
            </a:r>
            <a:r>
              <a:rPr lang="en-US" dirty="0"/>
              <a:t>="</a:t>
            </a:r>
            <a:r>
              <a:rPr lang="en-US" dirty="0" err="1"/>
              <a:t>shippingServiceCustomer</a:t>
            </a:r>
            <a:r>
              <a:rPr lang="en-US" dirty="0"/>
              <a:t>"</a:t>
            </a:r>
          </a:p>
          <a:p>
            <a:pPr marL="0" indent="0">
              <a:buNone/>
            </a:pPr>
            <a:r>
              <a:rPr lang="en-US" dirty="0"/>
              <a:t>      </a:t>
            </a:r>
            <a:r>
              <a:rPr lang="en-US" dirty="0" err="1"/>
              <a:t>myRole</a:t>
            </a:r>
            <a:r>
              <a:rPr lang="en-US" dirty="0"/>
              <a:t>="</a:t>
            </a:r>
            <a:r>
              <a:rPr lang="en-US" dirty="0" err="1"/>
              <a:t>shippingService</a:t>
            </a:r>
            <a:r>
              <a:rPr lang="en-US" dirty="0"/>
              <a:t>" /&gt;</a:t>
            </a:r>
          </a:p>
          <a:p>
            <a:pPr marL="0" indent="0">
              <a:buNone/>
            </a:pPr>
            <a:r>
              <a:rPr lang="en-US" dirty="0"/>
              <a:t>  &lt;/</a:t>
            </a:r>
            <a:r>
              <a:rPr lang="en-US" dirty="0" err="1"/>
              <a:t>partnerLinks</a:t>
            </a:r>
            <a:r>
              <a:rPr lang="en-US" dirty="0"/>
              <a:t>&gt;</a:t>
            </a:r>
          </a:p>
          <a:p>
            <a:pPr marL="0" indent="0">
              <a:buNone/>
            </a:pPr>
            <a:r>
              <a:rPr lang="en-US" dirty="0"/>
              <a:t>  &lt;variables&gt;</a:t>
            </a:r>
          </a:p>
          <a:p>
            <a:pPr marL="0" indent="0">
              <a:buNone/>
            </a:pPr>
            <a:r>
              <a:rPr lang="en-US" dirty="0"/>
              <a:t>    &lt;variable name="</a:t>
            </a:r>
            <a:r>
              <a:rPr lang="en-US" dirty="0" err="1"/>
              <a:t>shipRequest</a:t>
            </a:r>
            <a:r>
              <a:rPr lang="en-US" dirty="0"/>
              <a:t>" </a:t>
            </a:r>
            <a:r>
              <a:rPr lang="en-US" dirty="0" err="1"/>
              <a:t>messageType</a:t>
            </a:r>
            <a:r>
              <a:rPr lang="en-US" dirty="0"/>
              <a:t>="</a:t>
            </a:r>
            <a:r>
              <a:rPr lang="en-US" dirty="0" err="1"/>
              <a:t>sif:shippingRequestMsg</a:t>
            </a:r>
            <a:r>
              <a:rPr lang="en-US" dirty="0"/>
              <a:t>" /&gt;</a:t>
            </a:r>
          </a:p>
          <a:p>
            <a:pPr marL="0" indent="0">
              <a:buNone/>
            </a:pPr>
            <a:r>
              <a:rPr lang="en-US" dirty="0"/>
              <a:t>    &lt;variable name="</a:t>
            </a:r>
            <a:r>
              <a:rPr lang="en-US" dirty="0" err="1"/>
              <a:t>shipNotice</a:t>
            </a:r>
            <a:r>
              <a:rPr lang="en-US" dirty="0"/>
              <a:t>" </a:t>
            </a:r>
            <a:r>
              <a:rPr lang="en-US" dirty="0" err="1"/>
              <a:t>messageType</a:t>
            </a:r>
            <a:r>
              <a:rPr lang="en-US" dirty="0"/>
              <a:t>="</a:t>
            </a:r>
            <a:r>
              <a:rPr lang="en-US" dirty="0" err="1"/>
              <a:t>sif:shippingNoticeMsg</a:t>
            </a:r>
            <a:r>
              <a:rPr lang="en-US" dirty="0"/>
              <a:t>" /&gt;</a:t>
            </a:r>
          </a:p>
          <a:p>
            <a:pPr marL="0" indent="0">
              <a:buNone/>
            </a:pPr>
            <a:r>
              <a:rPr lang="en-US" dirty="0"/>
              <a:t>    &lt;variable name="</a:t>
            </a:r>
            <a:r>
              <a:rPr lang="en-US" dirty="0" err="1"/>
              <a:t>itemsShipped</a:t>
            </a:r>
            <a:r>
              <a:rPr lang="en-US" dirty="0"/>
              <a:t>" type="</a:t>
            </a:r>
            <a:r>
              <a:rPr lang="en-US" dirty="0" err="1"/>
              <a:t>ship:itemCountType</a:t>
            </a:r>
            <a:r>
              <a:rPr lang="en-US" dirty="0"/>
              <a:t>" /&gt;</a:t>
            </a:r>
          </a:p>
          <a:p>
            <a:pPr marL="0" indent="0">
              <a:buNone/>
            </a:pPr>
            <a:r>
              <a:rPr lang="en-US" dirty="0"/>
              <a:t>  &lt;/variables&gt;</a:t>
            </a:r>
          </a:p>
          <a:p>
            <a:pPr marL="0" indent="0">
              <a:buNone/>
            </a:pPr>
            <a:r>
              <a:rPr lang="en-US" dirty="0"/>
              <a:t>  &lt;</a:t>
            </a:r>
            <a:r>
              <a:rPr lang="en-US" dirty="0" err="1"/>
              <a:t>correlationSets</a:t>
            </a:r>
            <a:r>
              <a:rPr lang="en-US" dirty="0"/>
              <a:t>&gt;</a:t>
            </a:r>
          </a:p>
          <a:p>
            <a:pPr marL="0" indent="0">
              <a:buNone/>
            </a:pPr>
            <a:r>
              <a:rPr lang="en-US" dirty="0"/>
              <a:t>    &lt;</a:t>
            </a:r>
            <a:r>
              <a:rPr lang="en-US" dirty="0" err="1"/>
              <a:t>correlationSet</a:t>
            </a:r>
            <a:r>
              <a:rPr lang="en-US" dirty="0"/>
              <a:t> name="</a:t>
            </a:r>
            <a:r>
              <a:rPr lang="en-US" dirty="0" err="1"/>
              <a:t>shipOrder</a:t>
            </a:r>
            <a:r>
              <a:rPr lang="en-US" dirty="0"/>
              <a:t>" properties="</a:t>
            </a:r>
            <a:r>
              <a:rPr lang="en-US" dirty="0" err="1"/>
              <a:t>props:shipOrderID</a:t>
            </a:r>
            <a:r>
              <a:rPr lang="en-US" dirty="0"/>
              <a:t>" /&gt;</a:t>
            </a:r>
          </a:p>
          <a:p>
            <a:pPr marL="0" indent="0">
              <a:buNone/>
            </a:pPr>
            <a:r>
              <a:rPr lang="en-US" dirty="0"/>
              <a:t>  &lt;/</a:t>
            </a:r>
            <a:r>
              <a:rPr lang="en-US" dirty="0" err="1"/>
              <a:t>correlationSets</a:t>
            </a:r>
            <a:r>
              <a:rPr lang="en-US" dirty="0"/>
              <a:t>&gt;</a:t>
            </a:r>
          </a:p>
        </p:txBody>
      </p:sp>
    </p:spTree>
    <p:extLst>
      <p:ext uri="{BB962C8B-B14F-4D97-AF65-F5344CB8AC3E}">
        <p14:creationId xmlns:p14="http://schemas.microsoft.com/office/powerpoint/2010/main" val="3974578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WS-BPEL specification</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 &lt;sequence&gt;</a:t>
            </a:r>
          </a:p>
          <a:p>
            <a:pPr marL="0" indent="0">
              <a:buNone/>
            </a:pPr>
            <a:r>
              <a:rPr lang="en-US" dirty="0"/>
              <a:t>      &lt;receive </a:t>
            </a:r>
            <a:r>
              <a:rPr lang="en-US" dirty="0" err="1"/>
              <a:t>partnerLink</a:t>
            </a:r>
            <a:r>
              <a:rPr lang="en-US" dirty="0"/>
              <a:t>="customer" operation="</a:t>
            </a:r>
            <a:r>
              <a:rPr lang="en-US" dirty="0" err="1" smtClean="0"/>
              <a:t>shippingRequest</a:t>
            </a:r>
            <a:r>
              <a:rPr lang="en-US" dirty="0" smtClean="0"/>
              <a:t>“</a:t>
            </a:r>
            <a:br>
              <a:rPr lang="en-US" dirty="0" smtClean="0"/>
            </a:br>
            <a:r>
              <a:rPr lang="en-US" dirty="0" smtClean="0"/>
              <a:t>	variable</a:t>
            </a:r>
            <a:r>
              <a:rPr lang="en-US" dirty="0"/>
              <a:t>="</a:t>
            </a:r>
            <a:r>
              <a:rPr lang="en-US" dirty="0" err="1"/>
              <a:t>shipRequest</a:t>
            </a:r>
            <a:r>
              <a:rPr lang="en-US" dirty="0"/>
              <a:t>"&gt;</a:t>
            </a:r>
          </a:p>
          <a:p>
            <a:pPr marL="0" indent="0">
              <a:buNone/>
            </a:pPr>
            <a:r>
              <a:rPr lang="en-US" dirty="0"/>
              <a:t>        &lt;correlations&gt;</a:t>
            </a:r>
          </a:p>
          <a:p>
            <a:pPr marL="0" indent="0">
              <a:buNone/>
            </a:pPr>
            <a:r>
              <a:rPr lang="en-US" dirty="0"/>
              <a:t>          &lt;correlation set="</a:t>
            </a:r>
            <a:r>
              <a:rPr lang="en-US" dirty="0" err="1"/>
              <a:t>shipOrder</a:t>
            </a:r>
            <a:r>
              <a:rPr lang="en-US" dirty="0"/>
              <a:t>" initiate="yes" /&gt;</a:t>
            </a:r>
          </a:p>
          <a:p>
            <a:pPr marL="0" indent="0">
              <a:buNone/>
            </a:pPr>
            <a:r>
              <a:rPr lang="en-US" dirty="0"/>
              <a:t>        &lt;/correlations&gt;</a:t>
            </a:r>
          </a:p>
          <a:p>
            <a:pPr marL="0" indent="0">
              <a:buNone/>
            </a:pPr>
            <a:r>
              <a:rPr lang="en-US" dirty="0"/>
              <a:t>      &lt;/receive&gt;</a:t>
            </a:r>
          </a:p>
        </p:txBody>
      </p:sp>
    </p:spTree>
    <p:extLst>
      <p:ext uri="{BB962C8B-B14F-4D97-AF65-F5344CB8AC3E}">
        <p14:creationId xmlns:p14="http://schemas.microsoft.com/office/powerpoint/2010/main" val="25688537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WS-BPEL specification</a:t>
            </a:r>
          </a:p>
        </p:txBody>
      </p:sp>
      <p:sp>
        <p:nvSpPr>
          <p:cNvPr id="3" name="Content Placeholder 2"/>
          <p:cNvSpPr>
            <a:spLocks noGrp="1"/>
          </p:cNvSpPr>
          <p:nvPr>
            <p:ph idx="1"/>
          </p:nvPr>
        </p:nvSpPr>
        <p:spPr>
          <a:xfrm>
            <a:off x="1484310" y="1947135"/>
            <a:ext cx="10018713" cy="4910866"/>
          </a:xfrm>
        </p:spPr>
        <p:txBody>
          <a:bodyPr>
            <a:normAutofit lnSpcReduction="10000"/>
          </a:bodyPr>
          <a:lstStyle/>
          <a:p>
            <a:pPr marL="0" indent="0">
              <a:buNone/>
            </a:pPr>
            <a:r>
              <a:rPr lang="en-US" dirty="0"/>
              <a:t> &lt;if&gt;</a:t>
            </a:r>
          </a:p>
          <a:p>
            <a:pPr marL="0" indent="0">
              <a:buNone/>
            </a:pPr>
            <a:r>
              <a:rPr lang="en-US" dirty="0"/>
              <a:t>        &lt;condition&gt;</a:t>
            </a:r>
          </a:p>
          <a:p>
            <a:pPr marL="0" indent="0">
              <a:buNone/>
            </a:pPr>
            <a:r>
              <a:rPr lang="en-US" dirty="0"/>
              <a:t>          </a:t>
            </a:r>
            <a:r>
              <a:rPr lang="en-US" dirty="0" err="1"/>
              <a:t>bpel:getVariableProperty</a:t>
            </a:r>
            <a:r>
              <a:rPr lang="en-US" dirty="0"/>
              <a:t>('</a:t>
            </a:r>
            <a:r>
              <a:rPr lang="en-US" dirty="0" err="1"/>
              <a:t>shipRequest</a:t>
            </a:r>
            <a:r>
              <a:rPr lang="en-US" dirty="0"/>
              <a:t>', '</a:t>
            </a:r>
            <a:r>
              <a:rPr lang="en-US" dirty="0" err="1"/>
              <a:t>props:shipComplete</a:t>
            </a:r>
            <a:r>
              <a:rPr lang="en-US" dirty="0"/>
              <a:t>')</a:t>
            </a:r>
          </a:p>
          <a:p>
            <a:pPr marL="0" indent="0">
              <a:buNone/>
            </a:pPr>
            <a:r>
              <a:rPr lang="en-US" dirty="0"/>
              <a:t>        &lt;/condition&gt;</a:t>
            </a:r>
          </a:p>
          <a:p>
            <a:pPr marL="0" indent="0">
              <a:buNone/>
            </a:pPr>
            <a:r>
              <a:rPr lang="en-US" dirty="0"/>
              <a:t>        &lt;sequence&gt;</a:t>
            </a:r>
          </a:p>
          <a:p>
            <a:pPr marL="0" indent="0">
              <a:buNone/>
            </a:pPr>
            <a:r>
              <a:rPr lang="en-US" dirty="0"/>
              <a:t>          &lt;assign&gt;</a:t>
            </a:r>
          </a:p>
          <a:p>
            <a:pPr marL="0" indent="0">
              <a:buNone/>
            </a:pPr>
            <a:r>
              <a:rPr lang="en-US" dirty="0"/>
              <a:t>            &lt;copy&gt;</a:t>
            </a:r>
          </a:p>
          <a:p>
            <a:pPr marL="0" indent="0">
              <a:buNone/>
            </a:pPr>
            <a:r>
              <a:rPr lang="en-US" dirty="0"/>
              <a:t>              &lt;from variable="</a:t>
            </a:r>
            <a:r>
              <a:rPr lang="en-US" dirty="0" err="1"/>
              <a:t>shipRequest</a:t>
            </a:r>
            <a:r>
              <a:rPr lang="en-US" dirty="0"/>
              <a:t>" property="</a:t>
            </a:r>
            <a:r>
              <a:rPr lang="en-US" dirty="0" err="1"/>
              <a:t>props:shipOrderID</a:t>
            </a:r>
            <a:r>
              <a:rPr lang="en-US" dirty="0"/>
              <a:t>" /&gt;</a:t>
            </a:r>
          </a:p>
          <a:p>
            <a:pPr marL="0" indent="0">
              <a:buNone/>
            </a:pPr>
            <a:r>
              <a:rPr lang="en-US" dirty="0"/>
              <a:t>              &lt;to variable="</a:t>
            </a:r>
            <a:r>
              <a:rPr lang="en-US" dirty="0" err="1"/>
              <a:t>shipNotice</a:t>
            </a:r>
            <a:r>
              <a:rPr lang="en-US" dirty="0"/>
              <a:t>" property="</a:t>
            </a:r>
            <a:r>
              <a:rPr lang="en-US" dirty="0" err="1"/>
              <a:t>props:shipOrderID</a:t>
            </a:r>
            <a:r>
              <a:rPr lang="en-US" dirty="0"/>
              <a:t>" /&gt;</a:t>
            </a:r>
          </a:p>
          <a:p>
            <a:pPr marL="0" indent="0">
              <a:buNone/>
            </a:pPr>
            <a:r>
              <a:rPr lang="en-US" dirty="0"/>
              <a:t>            &lt;/copy</a:t>
            </a:r>
            <a:r>
              <a:rPr lang="en-US" dirty="0" smtClean="0"/>
              <a:t>&gt;</a:t>
            </a:r>
            <a:endParaRPr lang="en-US" dirty="0"/>
          </a:p>
        </p:txBody>
      </p:sp>
    </p:spTree>
    <p:extLst>
      <p:ext uri="{BB962C8B-B14F-4D97-AF65-F5344CB8AC3E}">
        <p14:creationId xmlns:p14="http://schemas.microsoft.com/office/powerpoint/2010/main" val="30688588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WS-BPEL specification</a:t>
            </a:r>
          </a:p>
        </p:txBody>
      </p:sp>
      <p:sp>
        <p:nvSpPr>
          <p:cNvPr id="3" name="Content Placeholder 2"/>
          <p:cNvSpPr>
            <a:spLocks noGrp="1"/>
          </p:cNvSpPr>
          <p:nvPr>
            <p:ph idx="1"/>
          </p:nvPr>
        </p:nvSpPr>
        <p:spPr>
          <a:xfrm>
            <a:off x="1484310" y="1947135"/>
            <a:ext cx="10018713" cy="4910866"/>
          </a:xfrm>
        </p:spPr>
        <p:txBody>
          <a:bodyPr>
            <a:normAutofit fontScale="92500" lnSpcReduction="20000"/>
          </a:bodyPr>
          <a:lstStyle/>
          <a:p>
            <a:pPr marL="0" indent="0">
              <a:buNone/>
            </a:pPr>
            <a:r>
              <a:rPr lang="en-US" dirty="0" smtClean="0"/>
              <a:t>            </a:t>
            </a:r>
            <a:r>
              <a:rPr lang="en-US" dirty="0"/>
              <a:t>&lt;copy&gt;</a:t>
            </a:r>
          </a:p>
          <a:p>
            <a:pPr marL="0" indent="0">
              <a:buNone/>
            </a:pPr>
            <a:r>
              <a:rPr lang="en-US" dirty="0"/>
              <a:t>              &lt;from variable="</a:t>
            </a:r>
            <a:r>
              <a:rPr lang="en-US" dirty="0" err="1"/>
              <a:t>shipRequest</a:t>
            </a:r>
            <a:r>
              <a:rPr lang="en-US" dirty="0"/>
              <a:t>" property="</a:t>
            </a:r>
            <a:r>
              <a:rPr lang="en-US" dirty="0" err="1"/>
              <a:t>props:itemsCount</a:t>
            </a:r>
            <a:r>
              <a:rPr lang="en-US" dirty="0"/>
              <a:t>" /&gt;</a:t>
            </a:r>
          </a:p>
          <a:p>
            <a:pPr marL="0" indent="0">
              <a:buNone/>
            </a:pPr>
            <a:r>
              <a:rPr lang="en-US" dirty="0"/>
              <a:t>              &lt;to variable="</a:t>
            </a:r>
            <a:r>
              <a:rPr lang="en-US" dirty="0" err="1"/>
              <a:t>shipNotice</a:t>
            </a:r>
            <a:r>
              <a:rPr lang="en-US" dirty="0"/>
              <a:t>" property="</a:t>
            </a:r>
            <a:r>
              <a:rPr lang="en-US" dirty="0" err="1"/>
              <a:t>props:itemsCount</a:t>
            </a:r>
            <a:r>
              <a:rPr lang="en-US" dirty="0"/>
              <a:t>" /&gt;</a:t>
            </a:r>
          </a:p>
          <a:p>
            <a:pPr marL="0" indent="0">
              <a:buNone/>
            </a:pPr>
            <a:r>
              <a:rPr lang="en-US" dirty="0"/>
              <a:t>            &lt;/copy&gt;</a:t>
            </a:r>
          </a:p>
          <a:p>
            <a:pPr marL="0" indent="0">
              <a:buNone/>
            </a:pPr>
            <a:r>
              <a:rPr lang="en-US" dirty="0"/>
              <a:t>          &lt;/assign&gt;</a:t>
            </a:r>
          </a:p>
          <a:p>
            <a:pPr marL="0" indent="0">
              <a:buNone/>
            </a:pPr>
            <a:r>
              <a:rPr lang="en-US" dirty="0"/>
              <a:t>          &lt;invoke </a:t>
            </a:r>
            <a:r>
              <a:rPr lang="en-US" dirty="0" err="1"/>
              <a:t>partnerLink</a:t>
            </a:r>
            <a:r>
              <a:rPr lang="en-US" dirty="0"/>
              <a:t>="customer" operation="</a:t>
            </a:r>
            <a:r>
              <a:rPr lang="en-US" dirty="0" err="1"/>
              <a:t>shippingNotice</a:t>
            </a:r>
            <a:r>
              <a:rPr lang="en-US" dirty="0"/>
              <a:t>" </a:t>
            </a:r>
            <a:r>
              <a:rPr lang="en-US" dirty="0" smtClean="0"/>
              <a:t>			 		</a:t>
            </a:r>
            <a:r>
              <a:rPr lang="en-US" dirty="0" err="1" smtClean="0"/>
              <a:t>inputVariable</a:t>
            </a:r>
            <a:r>
              <a:rPr lang="en-US" dirty="0"/>
              <a:t>="</a:t>
            </a:r>
            <a:r>
              <a:rPr lang="en-US" dirty="0" err="1"/>
              <a:t>shipNotice</a:t>
            </a:r>
            <a:r>
              <a:rPr lang="en-US" dirty="0"/>
              <a:t>"&gt;</a:t>
            </a:r>
          </a:p>
          <a:p>
            <a:pPr marL="0" indent="0">
              <a:buNone/>
            </a:pPr>
            <a:r>
              <a:rPr lang="en-US" dirty="0"/>
              <a:t>            &lt;correlations&gt;</a:t>
            </a:r>
          </a:p>
          <a:p>
            <a:pPr marL="0" indent="0">
              <a:buNone/>
            </a:pPr>
            <a:r>
              <a:rPr lang="en-US" dirty="0"/>
              <a:t>              &lt;correlation set="</a:t>
            </a:r>
            <a:r>
              <a:rPr lang="en-US" dirty="0" err="1"/>
              <a:t>shipOrder</a:t>
            </a:r>
            <a:r>
              <a:rPr lang="en-US" dirty="0"/>
              <a:t>" pattern="request" /&gt;</a:t>
            </a:r>
          </a:p>
          <a:p>
            <a:pPr marL="0" indent="0">
              <a:buNone/>
            </a:pPr>
            <a:r>
              <a:rPr lang="en-US" dirty="0"/>
              <a:t>            &lt;/correlations&gt;</a:t>
            </a:r>
          </a:p>
          <a:p>
            <a:pPr marL="0" indent="0">
              <a:buNone/>
            </a:pPr>
            <a:r>
              <a:rPr lang="en-US" dirty="0"/>
              <a:t>          &lt;/invoke&gt;</a:t>
            </a:r>
          </a:p>
          <a:p>
            <a:pPr marL="0" indent="0">
              <a:buNone/>
            </a:pPr>
            <a:r>
              <a:rPr lang="en-US" dirty="0"/>
              <a:t>        &lt;/sequence&gt;</a:t>
            </a:r>
          </a:p>
        </p:txBody>
      </p:sp>
    </p:spTree>
    <p:extLst>
      <p:ext uri="{BB962C8B-B14F-4D97-AF65-F5344CB8AC3E}">
        <p14:creationId xmlns:p14="http://schemas.microsoft.com/office/powerpoint/2010/main" val="3068858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WS-BPEL specification</a:t>
            </a:r>
          </a:p>
        </p:txBody>
      </p:sp>
      <p:sp>
        <p:nvSpPr>
          <p:cNvPr id="3" name="Content Placeholder 2"/>
          <p:cNvSpPr>
            <a:spLocks noGrp="1"/>
          </p:cNvSpPr>
          <p:nvPr>
            <p:ph idx="1"/>
          </p:nvPr>
        </p:nvSpPr>
        <p:spPr>
          <a:xfrm>
            <a:off x="1484310" y="2666999"/>
            <a:ext cx="10018713" cy="4191001"/>
          </a:xfrm>
        </p:spPr>
        <p:txBody>
          <a:bodyPr>
            <a:normAutofit/>
          </a:bodyPr>
          <a:lstStyle/>
          <a:p>
            <a:pPr marL="0" indent="0">
              <a:buNone/>
            </a:pPr>
            <a:r>
              <a:rPr lang="en-US" dirty="0"/>
              <a:t> &lt;else&gt;</a:t>
            </a:r>
          </a:p>
          <a:p>
            <a:pPr marL="0" indent="0">
              <a:buNone/>
            </a:pPr>
            <a:r>
              <a:rPr lang="en-US" dirty="0"/>
              <a:t>        &lt;sequence&gt;</a:t>
            </a:r>
          </a:p>
          <a:p>
            <a:pPr marL="0" indent="0">
              <a:buNone/>
            </a:pPr>
            <a:r>
              <a:rPr lang="en-US" dirty="0"/>
              <a:t>          &lt;assign&gt;</a:t>
            </a:r>
          </a:p>
          <a:p>
            <a:pPr marL="0" indent="0">
              <a:buNone/>
            </a:pPr>
            <a:r>
              <a:rPr lang="en-US" dirty="0"/>
              <a:t>            &lt;copy&gt;</a:t>
            </a:r>
          </a:p>
          <a:p>
            <a:pPr marL="0" indent="0">
              <a:buNone/>
            </a:pPr>
            <a:r>
              <a:rPr lang="en-US" dirty="0"/>
              <a:t>              &lt;from&gt;0&lt;/from&gt;</a:t>
            </a:r>
          </a:p>
          <a:p>
            <a:pPr marL="0" indent="0">
              <a:buNone/>
            </a:pPr>
            <a:r>
              <a:rPr lang="en-US" dirty="0"/>
              <a:t>              &lt;to&gt;$</a:t>
            </a:r>
            <a:r>
              <a:rPr lang="en-US" dirty="0" err="1"/>
              <a:t>itemsShipped</a:t>
            </a:r>
            <a:r>
              <a:rPr lang="en-US" dirty="0"/>
              <a:t>&lt;/</a:t>
            </a:r>
            <a:r>
              <a:rPr lang="en-US" dirty="0" smtClean="0"/>
              <a:t>to&gt;</a:t>
            </a:r>
            <a:endParaRPr lang="en-US" dirty="0"/>
          </a:p>
          <a:p>
            <a:pPr marL="0" indent="0">
              <a:buNone/>
            </a:pPr>
            <a:r>
              <a:rPr lang="en-US" dirty="0"/>
              <a:t>            &lt;/copy&gt;</a:t>
            </a:r>
          </a:p>
          <a:p>
            <a:pPr marL="0" indent="0">
              <a:buNone/>
            </a:pPr>
            <a:r>
              <a:rPr lang="en-US" dirty="0"/>
              <a:t>          &lt;/assign</a:t>
            </a:r>
            <a:r>
              <a:rPr lang="en-US" dirty="0" smtClean="0"/>
              <a:t>&gt;</a:t>
            </a:r>
            <a:endParaRPr lang="en-US" dirty="0"/>
          </a:p>
        </p:txBody>
      </p:sp>
    </p:spTree>
    <p:extLst>
      <p:ext uri="{BB962C8B-B14F-4D97-AF65-F5344CB8AC3E}">
        <p14:creationId xmlns:p14="http://schemas.microsoft.com/office/powerpoint/2010/main" val="3611775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WS-BPEL specification</a:t>
            </a:r>
          </a:p>
        </p:txBody>
      </p:sp>
      <p:sp>
        <p:nvSpPr>
          <p:cNvPr id="3" name="Content Placeholder 2"/>
          <p:cNvSpPr>
            <a:spLocks noGrp="1"/>
          </p:cNvSpPr>
          <p:nvPr>
            <p:ph idx="1"/>
          </p:nvPr>
        </p:nvSpPr>
        <p:spPr>
          <a:xfrm>
            <a:off x="1484310" y="2666999"/>
            <a:ext cx="10018713" cy="4191001"/>
          </a:xfrm>
        </p:spPr>
        <p:txBody>
          <a:bodyPr>
            <a:normAutofit fontScale="55000" lnSpcReduction="20000"/>
          </a:bodyPr>
          <a:lstStyle/>
          <a:p>
            <a:pPr marL="0" indent="0">
              <a:buNone/>
            </a:pPr>
            <a:r>
              <a:rPr lang="en-US" dirty="0"/>
              <a:t> &lt;while&gt;</a:t>
            </a:r>
          </a:p>
          <a:p>
            <a:pPr marL="0" indent="0">
              <a:buNone/>
            </a:pPr>
            <a:r>
              <a:rPr lang="en-US" dirty="0"/>
              <a:t>            &lt;condition&gt;</a:t>
            </a:r>
            <a:r>
              <a:rPr lang="en-US" dirty="0" smtClean="0"/>
              <a:t>            </a:t>
            </a:r>
          </a:p>
          <a:p>
            <a:pPr marL="0" indent="0">
              <a:buNone/>
            </a:pPr>
            <a:r>
              <a:rPr lang="en-US" dirty="0" smtClean="0"/>
              <a:t> 		 </a:t>
            </a:r>
            <a:r>
              <a:rPr lang="en-US" dirty="0"/>
              <a:t>$</a:t>
            </a:r>
            <a:r>
              <a:rPr lang="en-US" dirty="0" err="1"/>
              <a:t>itemsShipped</a:t>
            </a:r>
            <a:r>
              <a:rPr lang="en-US" dirty="0"/>
              <a:t> &amp;</a:t>
            </a:r>
            <a:r>
              <a:rPr lang="en-US" dirty="0" err="1"/>
              <a:t>lt</a:t>
            </a:r>
            <a:r>
              <a:rPr lang="en-US" dirty="0"/>
              <a:t>; </a:t>
            </a:r>
            <a:r>
              <a:rPr lang="en-US" dirty="0" err="1"/>
              <a:t>bpel:getVariableProperty</a:t>
            </a:r>
            <a:r>
              <a:rPr lang="en-US" dirty="0"/>
              <a:t>('</a:t>
            </a:r>
            <a:r>
              <a:rPr lang="en-US" dirty="0" err="1"/>
              <a:t>shipRequest</a:t>
            </a:r>
            <a:r>
              <a:rPr lang="en-US" dirty="0"/>
              <a:t>', '</a:t>
            </a:r>
            <a:r>
              <a:rPr lang="en-US" dirty="0" err="1"/>
              <a:t>props:itemsTotal</a:t>
            </a:r>
            <a:r>
              <a:rPr lang="en-US" dirty="0"/>
              <a:t>')</a:t>
            </a:r>
          </a:p>
          <a:p>
            <a:pPr marL="0" indent="0">
              <a:buNone/>
            </a:pPr>
            <a:r>
              <a:rPr lang="en-US" dirty="0"/>
              <a:t>            &lt;/condition&gt;</a:t>
            </a:r>
          </a:p>
          <a:p>
            <a:pPr marL="0" indent="0">
              <a:buNone/>
            </a:pPr>
            <a:r>
              <a:rPr lang="en-US" dirty="0"/>
              <a:t>            &lt;sequence&gt;</a:t>
            </a:r>
          </a:p>
          <a:p>
            <a:pPr marL="0" indent="0">
              <a:buNone/>
            </a:pPr>
            <a:r>
              <a:rPr lang="en-US" dirty="0"/>
              <a:t>              &lt;assign&gt;</a:t>
            </a:r>
          </a:p>
          <a:p>
            <a:pPr marL="0" indent="0">
              <a:buNone/>
            </a:pPr>
            <a:r>
              <a:rPr lang="en-US" dirty="0"/>
              <a:t>                &lt;copy&gt;</a:t>
            </a:r>
          </a:p>
          <a:p>
            <a:pPr marL="0" indent="0">
              <a:buNone/>
            </a:pPr>
            <a:r>
              <a:rPr lang="en-US" dirty="0"/>
              <a:t>                  &lt;</a:t>
            </a:r>
            <a:r>
              <a:rPr lang="en-US" dirty="0" err="1"/>
              <a:t>opaqueFrom</a:t>
            </a:r>
            <a:r>
              <a:rPr lang="en-US" dirty="0"/>
              <a:t>/&gt;</a:t>
            </a:r>
          </a:p>
          <a:p>
            <a:pPr marL="0" indent="0">
              <a:buNone/>
            </a:pPr>
            <a:r>
              <a:rPr lang="en-US" dirty="0"/>
              <a:t>                  &lt;to variable="</a:t>
            </a:r>
            <a:r>
              <a:rPr lang="en-US" dirty="0" err="1"/>
              <a:t>shipNotice</a:t>
            </a:r>
            <a:r>
              <a:rPr lang="en-US" dirty="0"/>
              <a:t>" property="</a:t>
            </a:r>
            <a:r>
              <a:rPr lang="en-US" dirty="0" err="1"/>
              <a:t>props:shipOrderID</a:t>
            </a:r>
            <a:r>
              <a:rPr lang="en-US" dirty="0"/>
              <a:t>" /&gt;</a:t>
            </a:r>
          </a:p>
          <a:p>
            <a:pPr marL="0" indent="0">
              <a:buNone/>
            </a:pPr>
            <a:r>
              <a:rPr lang="en-US" dirty="0"/>
              <a:t>                &lt;/copy&gt;</a:t>
            </a:r>
          </a:p>
          <a:p>
            <a:pPr marL="0" indent="0">
              <a:buNone/>
            </a:pPr>
            <a:r>
              <a:rPr lang="en-US" dirty="0"/>
              <a:t>                &lt;copy&gt;</a:t>
            </a:r>
          </a:p>
          <a:p>
            <a:pPr marL="0" indent="0">
              <a:buNone/>
            </a:pPr>
            <a:r>
              <a:rPr lang="en-US" dirty="0"/>
              <a:t>                  &lt;</a:t>
            </a:r>
            <a:r>
              <a:rPr lang="en-US" dirty="0" err="1"/>
              <a:t>opaqueFrom</a:t>
            </a:r>
            <a:r>
              <a:rPr lang="en-US" dirty="0"/>
              <a:t>/&gt;</a:t>
            </a:r>
          </a:p>
          <a:p>
            <a:pPr marL="0" indent="0">
              <a:buNone/>
            </a:pPr>
            <a:r>
              <a:rPr lang="en-US" dirty="0"/>
              <a:t>                  &lt;to variable="</a:t>
            </a:r>
            <a:r>
              <a:rPr lang="en-US" dirty="0" err="1"/>
              <a:t>shipNotice</a:t>
            </a:r>
            <a:r>
              <a:rPr lang="en-US" dirty="0"/>
              <a:t>" property="</a:t>
            </a:r>
            <a:r>
              <a:rPr lang="en-US" dirty="0" err="1"/>
              <a:t>props:itemsCount</a:t>
            </a:r>
            <a:r>
              <a:rPr lang="en-US" dirty="0"/>
              <a:t>" </a:t>
            </a:r>
            <a:r>
              <a:rPr lang="en-US" dirty="0" smtClean="0"/>
              <a:t>/&gt;</a:t>
            </a:r>
          </a:p>
          <a:p>
            <a:pPr marL="0" indent="0">
              <a:buNone/>
            </a:pPr>
            <a:r>
              <a:rPr lang="en-US" dirty="0"/>
              <a:t> </a:t>
            </a:r>
            <a:r>
              <a:rPr lang="en-US" dirty="0" smtClean="0"/>
              <a:t>	  &lt;/</a:t>
            </a:r>
            <a:r>
              <a:rPr lang="en-US" dirty="0"/>
              <a:t>copy&gt;</a:t>
            </a:r>
          </a:p>
          <a:p>
            <a:pPr marL="0" indent="0">
              <a:buNone/>
            </a:pPr>
            <a:r>
              <a:rPr lang="en-US" dirty="0"/>
              <a:t>              &lt;/assign&gt;</a:t>
            </a:r>
          </a:p>
        </p:txBody>
      </p:sp>
    </p:spTree>
    <p:extLst>
      <p:ext uri="{BB962C8B-B14F-4D97-AF65-F5344CB8AC3E}">
        <p14:creationId xmlns:p14="http://schemas.microsoft.com/office/powerpoint/2010/main" val="3611775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WS-BPEL specification</a:t>
            </a:r>
          </a:p>
        </p:txBody>
      </p:sp>
      <p:sp>
        <p:nvSpPr>
          <p:cNvPr id="3" name="Content Placeholder 2"/>
          <p:cNvSpPr>
            <a:spLocks noGrp="1"/>
          </p:cNvSpPr>
          <p:nvPr>
            <p:ph idx="1"/>
          </p:nvPr>
        </p:nvSpPr>
        <p:spPr>
          <a:xfrm>
            <a:off x="1484310" y="2666999"/>
            <a:ext cx="10018713" cy="4191001"/>
          </a:xfrm>
        </p:spPr>
        <p:txBody>
          <a:bodyPr>
            <a:normAutofit fontScale="85000" lnSpcReduction="20000"/>
          </a:bodyPr>
          <a:lstStyle/>
          <a:p>
            <a:pPr marL="0" indent="0">
              <a:buNone/>
            </a:pPr>
            <a:r>
              <a:rPr lang="en-US" dirty="0" smtClean="0"/>
              <a:t>		&lt;</a:t>
            </a:r>
            <a:r>
              <a:rPr lang="en-US" dirty="0"/>
              <a:t>invoke </a:t>
            </a:r>
            <a:r>
              <a:rPr lang="en-US" dirty="0" err="1"/>
              <a:t>partnerLink</a:t>
            </a:r>
            <a:r>
              <a:rPr lang="en-US" dirty="0"/>
              <a:t>="customer" operation="</a:t>
            </a:r>
            <a:r>
              <a:rPr lang="en-US" dirty="0" err="1"/>
              <a:t>shippingNotice</a:t>
            </a:r>
            <a:r>
              <a:rPr lang="en-US" dirty="0"/>
              <a:t>" </a:t>
            </a:r>
            <a:r>
              <a:rPr lang="en-US" dirty="0" smtClean="0"/>
              <a:t>			</a:t>
            </a:r>
            <a:r>
              <a:rPr lang="en-US" dirty="0" err="1" smtClean="0"/>
              <a:t>inputVariable</a:t>
            </a:r>
            <a:r>
              <a:rPr lang="en-US" dirty="0"/>
              <a:t>="</a:t>
            </a:r>
            <a:r>
              <a:rPr lang="en-US" dirty="0" err="1"/>
              <a:t>shipNotice</a:t>
            </a:r>
            <a:r>
              <a:rPr lang="en-US" dirty="0"/>
              <a:t>"&gt;</a:t>
            </a:r>
          </a:p>
          <a:p>
            <a:pPr marL="0" indent="0">
              <a:buNone/>
            </a:pPr>
            <a:r>
              <a:rPr lang="en-US" dirty="0"/>
              <a:t>                &lt;correlations&gt;</a:t>
            </a:r>
          </a:p>
          <a:p>
            <a:pPr marL="0" indent="0">
              <a:buNone/>
            </a:pPr>
            <a:r>
              <a:rPr lang="en-US" dirty="0"/>
              <a:t>                  &lt;correlation set="</a:t>
            </a:r>
            <a:r>
              <a:rPr lang="en-US" dirty="0" err="1"/>
              <a:t>shipOrder</a:t>
            </a:r>
            <a:r>
              <a:rPr lang="en-US" dirty="0"/>
              <a:t>" pattern="request" /&gt;</a:t>
            </a:r>
          </a:p>
          <a:p>
            <a:pPr marL="0" indent="0">
              <a:buNone/>
            </a:pPr>
            <a:r>
              <a:rPr lang="en-US" dirty="0"/>
              <a:t>                &lt;/correlations&gt;</a:t>
            </a:r>
          </a:p>
          <a:p>
            <a:pPr marL="0" indent="0">
              <a:buNone/>
            </a:pPr>
            <a:r>
              <a:rPr lang="en-US" dirty="0"/>
              <a:t>              &lt;/invoke&gt;</a:t>
            </a:r>
          </a:p>
          <a:p>
            <a:pPr marL="0" indent="0">
              <a:buNone/>
            </a:pPr>
            <a:r>
              <a:rPr lang="en-US" dirty="0"/>
              <a:t>                &lt;assign&gt;</a:t>
            </a:r>
          </a:p>
          <a:p>
            <a:pPr marL="0" indent="0">
              <a:buNone/>
            </a:pPr>
            <a:r>
              <a:rPr lang="en-US" dirty="0"/>
              <a:t>                  &lt;copy&gt;</a:t>
            </a:r>
          </a:p>
          <a:p>
            <a:pPr marL="0" indent="0">
              <a:buNone/>
            </a:pPr>
            <a:r>
              <a:rPr lang="en-US" dirty="0"/>
              <a:t>                    &lt;from&gt;</a:t>
            </a:r>
          </a:p>
          <a:p>
            <a:pPr marL="0" indent="0">
              <a:buNone/>
            </a:pPr>
            <a:r>
              <a:rPr lang="en-US" dirty="0"/>
              <a:t>                      $</a:t>
            </a:r>
            <a:r>
              <a:rPr lang="en-US" dirty="0" err="1"/>
              <a:t>itemsShipped</a:t>
            </a:r>
            <a:r>
              <a:rPr lang="en-US" dirty="0"/>
              <a:t> + </a:t>
            </a:r>
            <a:r>
              <a:rPr lang="en-US" dirty="0" err="1"/>
              <a:t>bpel:getVariableProperty</a:t>
            </a:r>
            <a:r>
              <a:rPr lang="en-US" dirty="0"/>
              <a:t>('</a:t>
            </a:r>
            <a:r>
              <a:rPr lang="en-US" dirty="0" err="1"/>
              <a:t>shipNotice</a:t>
            </a:r>
            <a:r>
              <a:rPr lang="en-US" dirty="0"/>
              <a:t>', '</a:t>
            </a:r>
            <a:r>
              <a:rPr lang="en-US" dirty="0" err="1"/>
              <a:t>props:itemsCount</a:t>
            </a:r>
            <a:r>
              <a:rPr lang="en-US" dirty="0" smtClean="0"/>
              <a:t>')</a:t>
            </a:r>
          </a:p>
          <a:p>
            <a:pPr marL="0" indent="0">
              <a:buNone/>
            </a:pPr>
            <a:r>
              <a:rPr lang="en-US" dirty="0"/>
              <a:t> </a:t>
            </a:r>
            <a:r>
              <a:rPr lang="en-US" dirty="0" smtClean="0"/>
              <a:t>		  &lt;/</a:t>
            </a:r>
            <a:r>
              <a:rPr lang="en-US" dirty="0"/>
              <a:t>from&gt;</a:t>
            </a:r>
          </a:p>
        </p:txBody>
      </p:sp>
    </p:spTree>
    <p:extLst>
      <p:ext uri="{BB962C8B-B14F-4D97-AF65-F5344CB8AC3E}">
        <p14:creationId xmlns:p14="http://schemas.microsoft.com/office/powerpoint/2010/main" val="3611775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WS-BPEL specification</a:t>
            </a:r>
          </a:p>
        </p:txBody>
      </p:sp>
      <p:sp>
        <p:nvSpPr>
          <p:cNvPr id="3" name="Content Placeholder 2"/>
          <p:cNvSpPr>
            <a:spLocks noGrp="1"/>
          </p:cNvSpPr>
          <p:nvPr>
            <p:ph idx="1"/>
          </p:nvPr>
        </p:nvSpPr>
        <p:spPr>
          <a:xfrm>
            <a:off x="1484310" y="2666999"/>
            <a:ext cx="10018713" cy="4191001"/>
          </a:xfrm>
        </p:spPr>
        <p:txBody>
          <a:bodyPr>
            <a:normAutofit fontScale="92500" lnSpcReduction="20000"/>
          </a:bodyPr>
          <a:lstStyle/>
          <a:p>
            <a:pPr marL="0" indent="0">
              <a:buNone/>
            </a:pPr>
            <a:r>
              <a:rPr lang="en-US" dirty="0" smtClean="0"/>
              <a:t>			&lt;</a:t>
            </a:r>
            <a:r>
              <a:rPr lang="en-US" dirty="0"/>
              <a:t>to&gt;$</a:t>
            </a:r>
            <a:r>
              <a:rPr lang="en-US" dirty="0" err="1"/>
              <a:t>itemsShipped</a:t>
            </a:r>
            <a:r>
              <a:rPr lang="en-US" dirty="0"/>
              <a:t>&lt;/to&gt;</a:t>
            </a:r>
          </a:p>
          <a:p>
            <a:pPr marL="0" indent="0">
              <a:buNone/>
            </a:pPr>
            <a:r>
              <a:rPr lang="en-US" dirty="0"/>
              <a:t>                  &lt;/copy&gt;</a:t>
            </a:r>
          </a:p>
          <a:p>
            <a:pPr marL="0" indent="0">
              <a:buNone/>
            </a:pPr>
            <a:r>
              <a:rPr lang="en-US" dirty="0"/>
              <a:t>                &lt;/assign&gt;</a:t>
            </a:r>
          </a:p>
          <a:p>
            <a:pPr marL="0" indent="0">
              <a:buNone/>
            </a:pPr>
            <a:r>
              <a:rPr lang="en-US" dirty="0"/>
              <a:t>              &lt;/sequence&gt;</a:t>
            </a:r>
          </a:p>
          <a:p>
            <a:pPr marL="0" indent="0">
              <a:buNone/>
            </a:pPr>
            <a:r>
              <a:rPr lang="en-US" dirty="0"/>
              <a:t>            &lt;/while&gt;</a:t>
            </a:r>
          </a:p>
          <a:p>
            <a:pPr marL="0" indent="0">
              <a:buNone/>
            </a:pPr>
            <a:r>
              <a:rPr lang="en-US" dirty="0"/>
              <a:t>          &lt;/sequence&gt;</a:t>
            </a:r>
          </a:p>
          <a:p>
            <a:pPr marL="0" indent="0">
              <a:buNone/>
            </a:pPr>
            <a:r>
              <a:rPr lang="en-US" dirty="0"/>
              <a:t>        &lt;/else&gt;</a:t>
            </a:r>
          </a:p>
          <a:p>
            <a:pPr marL="0" indent="0">
              <a:buNone/>
            </a:pPr>
            <a:r>
              <a:rPr lang="en-US" dirty="0"/>
              <a:t>      &lt;/if&gt;</a:t>
            </a:r>
          </a:p>
          <a:p>
            <a:pPr marL="0" indent="0">
              <a:buNone/>
            </a:pPr>
            <a:r>
              <a:rPr lang="en-US" dirty="0"/>
              <a:t>  &lt;/sequence&gt;</a:t>
            </a:r>
          </a:p>
          <a:p>
            <a:pPr marL="0" indent="0">
              <a:buNone/>
            </a:pPr>
            <a:r>
              <a:rPr lang="en-US" dirty="0"/>
              <a:t>&lt;/process&gt;</a:t>
            </a:r>
          </a:p>
        </p:txBody>
      </p:sp>
    </p:spTree>
    <p:extLst>
      <p:ext uri="{BB962C8B-B14F-4D97-AF65-F5344CB8AC3E}">
        <p14:creationId xmlns:p14="http://schemas.microsoft.com/office/powerpoint/2010/main" val="3611775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a:t>
            </a:r>
            <a:r>
              <a:rPr lang="en-US" dirty="0"/>
              <a:t>abstract business processes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other category are abstract business processes. Their intention is to describe Web services interactions without internal implementation details. The standard defines concretization procedure that creates an executable business process from an abstract one. The problem here is that it is possible to be generated an executable business process with behavior different from that of the abstract one. It is possible, the executable business process to contain interactions changes of the abstract one and that are not simply its specialization. The standard requires for every abstract process to exist at least one executable business process that is concretized by the procedure defined in the standard and that is compatible with the abstract one. In such a way, the standard guarantees that above mentioned deviations are not available for at least one executable business process.</a:t>
            </a:r>
          </a:p>
        </p:txBody>
      </p:sp>
    </p:spTree>
    <p:extLst>
      <p:ext uri="{BB962C8B-B14F-4D97-AF65-F5344CB8AC3E}">
        <p14:creationId xmlns:p14="http://schemas.microsoft.com/office/powerpoint/2010/main" val="27377949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WSDL partner link types</a:t>
            </a:r>
            <a:endParaRPr lang="en-US" dirty="0"/>
          </a:p>
        </p:txBody>
      </p:sp>
      <p:sp>
        <p:nvSpPr>
          <p:cNvPr id="3" name="Content Placeholder 2"/>
          <p:cNvSpPr>
            <a:spLocks noGrp="1"/>
          </p:cNvSpPr>
          <p:nvPr>
            <p:ph idx="1"/>
          </p:nvPr>
        </p:nvSpPr>
        <p:spPr>
          <a:xfrm>
            <a:off x="1484310" y="2666999"/>
            <a:ext cx="10018713" cy="4191001"/>
          </a:xfrm>
        </p:spPr>
        <p:txBody>
          <a:bodyPr>
            <a:normAutofit fontScale="70000" lnSpcReduction="20000"/>
          </a:bodyPr>
          <a:lstStyle/>
          <a:p>
            <a:pPr marL="0" indent="0">
              <a:buNone/>
            </a:pPr>
            <a:r>
              <a:rPr lang="en-US" dirty="0"/>
              <a:t>&lt;</a:t>
            </a:r>
            <a:r>
              <a:rPr lang="en-US" dirty="0" err="1"/>
              <a:t>wsdl:definitions</a:t>
            </a:r>
            <a:endParaRPr lang="en-US" dirty="0"/>
          </a:p>
          <a:p>
            <a:pPr marL="0" indent="0">
              <a:buNone/>
            </a:pPr>
            <a:r>
              <a:rPr lang="en-US" dirty="0"/>
              <a:t>  </a:t>
            </a:r>
            <a:r>
              <a:rPr lang="en-US" dirty="0" err="1"/>
              <a:t>targetNamespace</a:t>
            </a:r>
            <a:r>
              <a:rPr lang="en-US" dirty="0"/>
              <a:t>="http://example.com/shipping/</a:t>
            </a:r>
            <a:r>
              <a:rPr lang="en-US" dirty="0" err="1"/>
              <a:t>partnerLinkTypes</a:t>
            </a:r>
            <a:r>
              <a:rPr lang="en-US" dirty="0"/>
              <a:t>/"</a:t>
            </a:r>
          </a:p>
          <a:p>
            <a:pPr marL="0" indent="0">
              <a:buNone/>
            </a:pPr>
            <a:r>
              <a:rPr lang="en-US" dirty="0"/>
              <a:t>  </a:t>
            </a:r>
            <a:r>
              <a:rPr lang="en-US" dirty="0" err="1"/>
              <a:t>xmlns:plnk</a:t>
            </a:r>
            <a:r>
              <a:rPr lang="en-US" dirty="0"/>
              <a:t>="http://docs.oasis-open.org/</a:t>
            </a:r>
            <a:r>
              <a:rPr lang="en-US" dirty="0" err="1"/>
              <a:t>wsbpel</a:t>
            </a:r>
            <a:r>
              <a:rPr lang="en-US" dirty="0"/>
              <a:t>/2.0/</a:t>
            </a:r>
            <a:r>
              <a:rPr lang="en-US" dirty="0" err="1"/>
              <a:t>plnktype</a:t>
            </a:r>
            <a:r>
              <a:rPr lang="en-US" dirty="0"/>
              <a:t>"</a:t>
            </a:r>
          </a:p>
          <a:p>
            <a:pPr marL="0" indent="0">
              <a:buNone/>
            </a:pPr>
            <a:r>
              <a:rPr lang="en-US" dirty="0"/>
              <a:t>  </a:t>
            </a:r>
            <a:r>
              <a:rPr lang="en-US" dirty="0" err="1"/>
              <a:t>xmlns:sif</a:t>
            </a:r>
            <a:r>
              <a:rPr lang="en-US" dirty="0"/>
              <a:t>="http://example.com/shipping/interfaces/"</a:t>
            </a:r>
          </a:p>
          <a:p>
            <a:pPr marL="0" indent="0">
              <a:buNone/>
            </a:pPr>
            <a:r>
              <a:rPr lang="en-US" dirty="0"/>
              <a:t>  </a:t>
            </a:r>
            <a:r>
              <a:rPr lang="en-US" dirty="0" err="1"/>
              <a:t>xmlns:wsdl</a:t>
            </a:r>
            <a:r>
              <a:rPr lang="en-US" dirty="0"/>
              <a:t>="http://schemas.xmlsoap.org/</a:t>
            </a:r>
            <a:r>
              <a:rPr lang="en-US" dirty="0" err="1"/>
              <a:t>wsdl</a:t>
            </a:r>
            <a:r>
              <a:rPr lang="en-US" dirty="0"/>
              <a:t>/"&gt;</a:t>
            </a:r>
          </a:p>
          <a:p>
            <a:pPr marL="0" indent="0">
              <a:buNone/>
            </a:pPr>
            <a:r>
              <a:rPr lang="en-US" dirty="0"/>
              <a:t>  &lt;</a:t>
            </a:r>
            <a:r>
              <a:rPr lang="en-US" dirty="0" err="1"/>
              <a:t>wsdl:import</a:t>
            </a:r>
            <a:r>
              <a:rPr lang="en-US" dirty="0"/>
              <a:t> location="</a:t>
            </a:r>
            <a:r>
              <a:rPr lang="en-US" dirty="0" err="1"/>
              <a:t>shippingPT.wsdl</a:t>
            </a:r>
            <a:r>
              <a:rPr lang="en-US" dirty="0"/>
              <a:t>" </a:t>
            </a:r>
          </a:p>
          <a:p>
            <a:pPr marL="0" indent="0">
              <a:buNone/>
            </a:pPr>
            <a:r>
              <a:rPr lang="en-US" dirty="0"/>
              <a:t>    namespace="http://example.com/shipping/interfaces/" /&gt;</a:t>
            </a:r>
          </a:p>
          <a:p>
            <a:pPr marL="0" indent="0">
              <a:buNone/>
            </a:pPr>
            <a:r>
              <a:rPr lang="en-US" dirty="0"/>
              <a:t>  &lt;</a:t>
            </a:r>
            <a:r>
              <a:rPr lang="en-US" dirty="0" err="1"/>
              <a:t>plnk:partnerLinkType</a:t>
            </a:r>
            <a:r>
              <a:rPr lang="en-US" dirty="0"/>
              <a:t> name="</a:t>
            </a:r>
            <a:r>
              <a:rPr lang="en-US" dirty="0" err="1"/>
              <a:t>shippingLT</a:t>
            </a:r>
            <a:r>
              <a:rPr lang="en-US" dirty="0"/>
              <a:t>"&gt;</a:t>
            </a:r>
          </a:p>
          <a:p>
            <a:pPr marL="0" indent="0">
              <a:buNone/>
            </a:pPr>
            <a:r>
              <a:rPr lang="en-US" dirty="0"/>
              <a:t>    &lt;</a:t>
            </a:r>
            <a:r>
              <a:rPr lang="en-US" dirty="0" err="1"/>
              <a:t>plnk:role</a:t>
            </a:r>
            <a:r>
              <a:rPr lang="en-US" dirty="0"/>
              <a:t> name="</a:t>
            </a:r>
            <a:r>
              <a:rPr lang="en-US" dirty="0" err="1"/>
              <a:t>shippingService</a:t>
            </a:r>
            <a:r>
              <a:rPr lang="en-US" dirty="0"/>
              <a:t>" </a:t>
            </a:r>
            <a:r>
              <a:rPr lang="en-US" dirty="0" err="1"/>
              <a:t>portType</a:t>
            </a:r>
            <a:r>
              <a:rPr lang="en-US" dirty="0"/>
              <a:t>="</a:t>
            </a:r>
            <a:r>
              <a:rPr lang="en-US" dirty="0" err="1"/>
              <a:t>sif:shippingServicePT</a:t>
            </a:r>
            <a:r>
              <a:rPr lang="en-US" dirty="0"/>
              <a:t>" /&gt;</a:t>
            </a:r>
          </a:p>
          <a:p>
            <a:pPr marL="0" indent="0">
              <a:buNone/>
            </a:pPr>
            <a:r>
              <a:rPr lang="en-US" dirty="0"/>
              <a:t>    &lt;</a:t>
            </a:r>
            <a:r>
              <a:rPr lang="en-US" dirty="0" err="1"/>
              <a:t>plnk:role</a:t>
            </a:r>
            <a:r>
              <a:rPr lang="en-US" dirty="0"/>
              <a:t> name="</a:t>
            </a:r>
            <a:r>
              <a:rPr lang="en-US" dirty="0" err="1"/>
              <a:t>shippingServiceCustomer</a:t>
            </a:r>
            <a:r>
              <a:rPr lang="en-US" dirty="0"/>
              <a:t>" </a:t>
            </a:r>
            <a:r>
              <a:rPr lang="en-US" dirty="0" err="1"/>
              <a:t>portType</a:t>
            </a:r>
            <a:r>
              <a:rPr lang="en-US" dirty="0"/>
              <a:t>="</a:t>
            </a:r>
            <a:r>
              <a:rPr lang="en-US" dirty="0" err="1"/>
              <a:t>sif:shippingServiceCustomerPT</a:t>
            </a:r>
            <a:r>
              <a:rPr lang="en-US" dirty="0"/>
              <a:t>" /&gt;</a:t>
            </a:r>
          </a:p>
          <a:p>
            <a:pPr marL="0" indent="0">
              <a:buNone/>
            </a:pPr>
            <a:r>
              <a:rPr lang="en-US" dirty="0"/>
              <a:t>  &lt;/</a:t>
            </a:r>
            <a:r>
              <a:rPr lang="en-US" dirty="0" err="1"/>
              <a:t>plnk:partnerLinkType</a:t>
            </a:r>
            <a:r>
              <a:rPr lang="en-US" dirty="0"/>
              <a:t>&gt;</a:t>
            </a:r>
          </a:p>
          <a:p>
            <a:pPr marL="0" indent="0">
              <a:buNone/>
            </a:pPr>
            <a:r>
              <a:rPr lang="en-US" dirty="0"/>
              <a:t>&lt;/</a:t>
            </a:r>
            <a:r>
              <a:rPr lang="en-US" dirty="0" err="1"/>
              <a:t>wsdl:definitions</a:t>
            </a:r>
            <a:r>
              <a:rPr lang="en-US" dirty="0" smtClean="0"/>
              <a:t>&gt;</a:t>
            </a:r>
            <a:endParaRPr lang="en-US" dirty="0"/>
          </a:p>
        </p:txBody>
      </p:sp>
    </p:spTree>
    <p:extLst>
      <p:ext uri="{BB962C8B-B14F-4D97-AF65-F5344CB8AC3E}">
        <p14:creationId xmlns:p14="http://schemas.microsoft.com/office/powerpoint/2010/main" val="631246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process logic</a:t>
            </a:r>
            <a:endParaRPr lang="en-US" dirty="0"/>
          </a:p>
        </p:txBody>
      </p:sp>
      <p:sp>
        <p:nvSpPr>
          <p:cNvPr id="3" name="Content Placeholder 2"/>
          <p:cNvSpPr>
            <a:spLocks noGrp="1"/>
          </p:cNvSpPr>
          <p:nvPr>
            <p:ph idx="1"/>
          </p:nvPr>
        </p:nvSpPr>
        <p:spPr>
          <a:xfrm>
            <a:off x="1484310" y="2666999"/>
            <a:ext cx="10018713" cy="4191001"/>
          </a:xfrm>
        </p:spPr>
        <p:txBody>
          <a:bodyPr>
            <a:normAutofit fontScale="92500" lnSpcReduction="20000"/>
          </a:bodyPr>
          <a:lstStyle/>
          <a:p>
            <a:pPr marL="0" indent="0">
              <a:buNone/>
            </a:pPr>
            <a:r>
              <a:rPr lang="en-US" dirty="0"/>
              <a:t>receive </a:t>
            </a:r>
            <a:r>
              <a:rPr lang="en-US" dirty="0" err="1"/>
              <a:t>shipOrder</a:t>
            </a:r>
            <a:endParaRPr lang="en-US" dirty="0"/>
          </a:p>
          <a:p>
            <a:pPr marL="0" indent="0">
              <a:buNone/>
            </a:pPr>
            <a:r>
              <a:rPr lang="en-US" dirty="0"/>
              <a:t>if condition </a:t>
            </a:r>
            <a:r>
              <a:rPr lang="en-US" dirty="0" err="1"/>
              <a:t>shipComplete</a:t>
            </a:r>
            <a:endParaRPr lang="en-US" dirty="0"/>
          </a:p>
          <a:p>
            <a:pPr marL="0" indent="0">
              <a:buNone/>
            </a:pPr>
            <a:r>
              <a:rPr lang="en-US" dirty="0"/>
              <a:t>  send </a:t>
            </a:r>
            <a:r>
              <a:rPr lang="en-US" dirty="0" err="1"/>
              <a:t>shipNotice</a:t>
            </a:r>
            <a:endParaRPr lang="en-US" dirty="0"/>
          </a:p>
          <a:p>
            <a:pPr marL="0" indent="0">
              <a:buNone/>
            </a:pPr>
            <a:r>
              <a:rPr lang="en-US" dirty="0"/>
              <a:t>else</a:t>
            </a:r>
          </a:p>
          <a:p>
            <a:pPr marL="0" indent="0">
              <a:buNone/>
            </a:pPr>
            <a:r>
              <a:rPr lang="en-US" dirty="0"/>
              <a:t>  </a:t>
            </a:r>
            <a:r>
              <a:rPr lang="en-US" dirty="0" err="1"/>
              <a:t>itemsShipped</a:t>
            </a:r>
            <a:r>
              <a:rPr lang="en-US" dirty="0"/>
              <a:t> := 0</a:t>
            </a:r>
          </a:p>
          <a:p>
            <a:pPr marL="0" indent="0">
              <a:buNone/>
            </a:pPr>
            <a:r>
              <a:rPr lang="en-US" dirty="0"/>
              <a:t>  while </a:t>
            </a:r>
            <a:r>
              <a:rPr lang="en-US" dirty="0" err="1"/>
              <a:t>itemsShipped</a:t>
            </a:r>
            <a:r>
              <a:rPr lang="en-US" dirty="0"/>
              <a:t> &lt; </a:t>
            </a:r>
            <a:r>
              <a:rPr lang="en-US" dirty="0" err="1"/>
              <a:t>itemsTotal</a:t>
            </a:r>
            <a:endParaRPr lang="en-US" dirty="0"/>
          </a:p>
          <a:p>
            <a:pPr marL="0" indent="0">
              <a:buNone/>
            </a:pPr>
            <a:r>
              <a:rPr lang="en-US" dirty="0"/>
              <a:t>    </a:t>
            </a:r>
            <a:r>
              <a:rPr lang="en-US" dirty="0" err="1"/>
              <a:t>itemsCount</a:t>
            </a:r>
            <a:r>
              <a:rPr lang="en-US" dirty="0"/>
              <a:t> := opaque	// non-deterministic assignment corresponding e.g. to</a:t>
            </a:r>
          </a:p>
          <a:p>
            <a:pPr marL="0" indent="0">
              <a:buNone/>
            </a:pPr>
            <a:r>
              <a:rPr lang="en-US" dirty="0"/>
              <a:t>    				// internal interaction with back-end system</a:t>
            </a:r>
          </a:p>
          <a:p>
            <a:pPr marL="0" indent="0">
              <a:buNone/>
            </a:pPr>
            <a:r>
              <a:rPr lang="en-US" dirty="0"/>
              <a:t>    send </a:t>
            </a:r>
            <a:r>
              <a:rPr lang="en-US" dirty="0" err="1"/>
              <a:t>shipNotice</a:t>
            </a:r>
            <a:endParaRPr lang="en-US" dirty="0"/>
          </a:p>
          <a:p>
            <a:pPr marL="0" indent="0">
              <a:buNone/>
            </a:pPr>
            <a:r>
              <a:rPr lang="en-US" dirty="0"/>
              <a:t>    </a:t>
            </a:r>
            <a:r>
              <a:rPr lang="en-US" dirty="0" err="1"/>
              <a:t>itemsShipped</a:t>
            </a:r>
            <a:r>
              <a:rPr lang="en-US" dirty="0"/>
              <a:t> = </a:t>
            </a:r>
            <a:r>
              <a:rPr lang="en-US" dirty="0" err="1"/>
              <a:t>itemsShipped</a:t>
            </a:r>
            <a:r>
              <a:rPr lang="en-US" dirty="0"/>
              <a:t> + </a:t>
            </a:r>
            <a:r>
              <a:rPr lang="en-US" dirty="0" err="1"/>
              <a:t>itemsCount</a:t>
            </a:r>
            <a:endParaRPr lang="en-US" dirty="0"/>
          </a:p>
          <a:p>
            <a:pPr marL="0" indent="0">
              <a:buNone/>
            </a:pPr>
            <a:endParaRPr lang="en-US" dirty="0"/>
          </a:p>
        </p:txBody>
      </p:sp>
    </p:spTree>
    <p:extLst>
      <p:ext uri="{BB962C8B-B14F-4D97-AF65-F5344CB8AC3E}">
        <p14:creationId xmlns:p14="http://schemas.microsoft.com/office/powerpoint/2010/main" val="1887546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CSP model</a:t>
            </a:r>
            <a:endParaRPr lang="en-US" dirty="0"/>
          </a:p>
        </p:txBody>
      </p:sp>
      <p:sp>
        <p:nvSpPr>
          <p:cNvPr id="3" name="Content Placeholder 2"/>
          <p:cNvSpPr>
            <a:spLocks noGrp="1"/>
          </p:cNvSpPr>
          <p:nvPr>
            <p:ph idx="1"/>
          </p:nvPr>
        </p:nvSpPr>
        <p:spPr>
          <a:xfrm>
            <a:off x="1484310" y="2438399"/>
            <a:ext cx="10018713" cy="4419601"/>
          </a:xfrm>
        </p:spPr>
        <p:txBody>
          <a:bodyPr>
            <a:normAutofit fontScale="55000" lnSpcReduction="20000"/>
          </a:bodyPr>
          <a:lstStyle/>
          <a:p>
            <a:pPr marL="0" indent="0">
              <a:buNone/>
            </a:pPr>
            <a:r>
              <a:rPr lang="en-US" dirty="0"/>
              <a:t>channel customer 0;</a:t>
            </a:r>
          </a:p>
          <a:p>
            <a:pPr marL="0" indent="0">
              <a:buNone/>
            </a:pPr>
            <a:r>
              <a:rPr lang="en-US" dirty="0" err="1" smtClean="0"/>
              <a:t>shippingService</a:t>
            </a:r>
            <a:r>
              <a:rPr lang="en-US" dirty="0"/>
              <a:t>() = </a:t>
            </a:r>
            <a:r>
              <a:rPr lang="en-US" dirty="0" err="1"/>
              <a:t>customer?shipOrder</a:t>
            </a:r>
            <a:r>
              <a:rPr lang="en-US" dirty="0"/>
              <a:t> -&gt; (</a:t>
            </a:r>
            <a:r>
              <a:rPr lang="en-US" dirty="0" err="1"/>
              <a:t>checkOrder</a:t>
            </a:r>
            <a:r>
              <a:rPr lang="en-US" dirty="0"/>
              <a:t>(</a:t>
            </a:r>
            <a:r>
              <a:rPr lang="en-US" dirty="0" err="1"/>
              <a:t>shipOrder</a:t>
            </a:r>
            <a:r>
              <a:rPr lang="en-US" dirty="0"/>
              <a:t>) |||</a:t>
            </a:r>
          </a:p>
          <a:p>
            <a:pPr marL="0" indent="0">
              <a:buNone/>
            </a:pPr>
            <a:r>
              <a:rPr lang="en-US" dirty="0" err="1"/>
              <a:t>shippingService</a:t>
            </a:r>
            <a:r>
              <a:rPr lang="en-US" dirty="0"/>
              <a:t>());</a:t>
            </a:r>
          </a:p>
          <a:p>
            <a:pPr marL="0" indent="0">
              <a:buNone/>
            </a:pPr>
            <a:r>
              <a:rPr lang="en-US" dirty="0" err="1"/>
              <a:t>checkOrder</a:t>
            </a:r>
            <a:r>
              <a:rPr lang="en-US" dirty="0"/>
              <a:t>(</a:t>
            </a:r>
            <a:r>
              <a:rPr lang="en-US" dirty="0" err="1"/>
              <a:t>shipOrder</a:t>
            </a:r>
            <a:r>
              <a:rPr lang="en-US" dirty="0"/>
              <a:t>) = (</a:t>
            </a:r>
            <a:r>
              <a:rPr lang="en-US" dirty="0" err="1"/>
              <a:t>shipComplete</a:t>
            </a:r>
            <a:r>
              <a:rPr lang="en-US" dirty="0"/>
              <a:t> -&gt; </a:t>
            </a:r>
            <a:r>
              <a:rPr lang="en-US" dirty="0" err="1"/>
              <a:t>customer!shipOrder</a:t>
            </a:r>
            <a:r>
              <a:rPr lang="en-US" dirty="0"/>
              <a:t> -&gt; Skip) []</a:t>
            </a:r>
          </a:p>
          <a:p>
            <a:pPr marL="0" indent="0">
              <a:buNone/>
            </a:pPr>
            <a:r>
              <a:rPr lang="en-US" dirty="0"/>
              <a:t>(</a:t>
            </a:r>
            <a:r>
              <a:rPr lang="en-US" dirty="0" err="1"/>
              <a:t>shipNotComplete</a:t>
            </a:r>
            <a:r>
              <a:rPr lang="en-US" dirty="0"/>
              <a:t> -&gt; </a:t>
            </a:r>
            <a:r>
              <a:rPr lang="en-US" dirty="0" err="1"/>
              <a:t>executeOrder</a:t>
            </a:r>
            <a:r>
              <a:rPr lang="en-US" dirty="0"/>
              <a:t>(</a:t>
            </a:r>
            <a:r>
              <a:rPr lang="en-US" dirty="0" err="1"/>
              <a:t>shipOrder</a:t>
            </a:r>
            <a:r>
              <a:rPr lang="en-US" dirty="0"/>
              <a:t>));</a:t>
            </a:r>
          </a:p>
          <a:p>
            <a:pPr marL="0" indent="0">
              <a:buNone/>
            </a:pPr>
            <a:r>
              <a:rPr lang="en-US" dirty="0" err="1"/>
              <a:t>executeOrder</a:t>
            </a:r>
            <a:r>
              <a:rPr lang="en-US" dirty="0"/>
              <a:t>(</a:t>
            </a:r>
            <a:r>
              <a:rPr lang="en-US" dirty="0" err="1"/>
              <a:t>shipOrder</a:t>
            </a:r>
            <a:r>
              <a:rPr lang="en-US" dirty="0"/>
              <a:t>) = </a:t>
            </a:r>
          </a:p>
          <a:p>
            <a:pPr marL="0" indent="0">
              <a:buNone/>
            </a:pPr>
            <a:r>
              <a:rPr lang="en-US" dirty="0"/>
              <a:t>	(</a:t>
            </a:r>
            <a:r>
              <a:rPr lang="en-US" dirty="0" err="1"/>
              <a:t>itemsShipped</a:t>
            </a:r>
            <a:r>
              <a:rPr lang="en-US" dirty="0"/>
              <a:t> -&gt; Skip) [] </a:t>
            </a:r>
          </a:p>
          <a:p>
            <a:pPr marL="0" indent="0">
              <a:buNone/>
            </a:pPr>
            <a:r>
              <a:rPr lang="en-US" dirty="0"/>
              <a:t>	(</a:t>
            </a:r>
            <a:r>
              <a:rPr lang="en-US" dirty="0" err="1"/>
              <a:t>itemsNotShipped</a:t>
            </a:r>
            <a:r>
              <a:rPr lang="en-US" dirty="0"/>
              <a:t> -&gt; </a:t>
            </a:r>
            <a:r>
              <a:rPr lang="en-US" dirty="0" err="1"/>
              <a:t>change_itemsCount</a:t>
            </a:r>
            <a:r>
              <a:rPr lang="en-US" dirty="0"/>
              <a:t> -&gt; </a:t>
            </a:r>
            <a:r>
              <a:rPr lang="en-US" dirty="0" err="1"/>
              <a:t>customer!shipOrder</a:t>
            </a:r>
            <a:r>
              <a:rPr lang="en-US" dirty="0"/>
              <a:t> -&gt;</a:t>
            </a:r>
          </a:p>
          <a:p>
            <a:pPr marL="0" indent="0">
              <a:buNone/>
            </a:pPr>
            <a:r>
              <a:rPr lang="en-US" dirty="0" err="1"/>
              <a:t>executeOrder</a:t>
            </a:r>
            <a:r>
              <a:rPr lang="en-US" dirty="0"/>
              <a:t>(</a:t>
            </a:r>
            <a:r>
              <a:rPr lang="en-US" dirty="0" err="1"/>
              <a:t>shipOrder</a:t>
            </a:r>
            <a:r>
              <a:rPr lang="en-US" dirty="0"/>
              <a:t>));</a:t>
            </a:r>
          </a:p>
          <a:p>
            <a:pPr marL="0" indent="0">
              <a:buNone/>
            </a:pPr>
            <a:r>
              <a:rPr lang="en-US" dirty="0" err="1" smtClean="0"/>
              <a:t>var</a:t>
            </a:r>
            <a:r>
              <a:rPr lang="en-US" dirty="0" smtClean="0"/>
              <a:t> </a:t>
            </a:r>
            <a:r>
              <a:rPr lang="en-US" dirty="0"/>
              <a:t>count = 10;</a:t>
            </a:r>
          </a:p>
          <a:p>
            <a:pPr marL="0" indent="0">
              <a:buNone/>
            </a:pPr>
            <a:r>
              <a:rPr lang="en-US" dirty="0" err="1" smtClean="0"/>
              <a:t>shippingServiceCustomer</a:t>
            </a:r>
            <a:r>
              <a:rPr lang="en-US" dirty="0"/>
              <a:t>() = </a:t>
            </a:r>
          </a:p>
          <a:p>
            <a:pPr marL="0" indent="0">
              <a:buNone/>
            </a:pPr>
            <a:r>
              <a:rPr lang="en-US" dirty="0"/>
              <a:t>	if (count &gt; 0) {</a:t>
            </a:r>
            <a:r>
              <a:rPr lang="en-US" dirty="0" err="1"/>
              <a:t>customer!count</a:t>
            </a:r>
            <a:r>
              <a:rPr lang="en-US" dirty="0"/>
              <a:t> -&gt; {count--} -&gt; receive()} else {Skip};</a:t>
            </a:r>
          </a:p>
          <a:p>
            <a:pPr marL="0" indent="0">
              <a:buNone/>
            </a:pPr>
            <a:r>
              <a:rPr lang="en-US" dirty="0"/>
              <a:t>receive() = </a:t>
            </a:r>
            <a:r>
              <a:rPr lang="en-US" dirty="0" err="1"/>
              <a:t>customer?shipNotice</a:t>
            </a:r>
            <a:r>
              <a:rPr lang="en-US" dirty="0"/>
              <a:t> -&gt; receive();</a:t>
            </a:r>
          </a:p>
          <a:p>
            <a:pPr marL="0" indent="0">
              <a:buNone/>
            </a:pPr>
            <a:r>
              <a:rPr lang="en-US" dirty="0" smtClean="0"/>
              <a:t>System</a:t>
            </a:r>
            <a:r>
              <a:rPr lang="en-US" dirty="0"/>
              <a:t>() = </a:t>
            </a:r>
            <a:r>
              <a:rPr lang="en-US" dirty="0" err="1"/>
              <a:t>shippingServiceCustomer</a:t>
            </a:r>
            <a:r>
              <a:rPr lang="en-US" dirty="0"/>
              <a:t>() ||| </a:t>
            </a:r>
            <a:r>
              <a:rPr lang="en-US" dirty="0" err="1"/>
              <a:t>shippingService</a:t>
            </a:r>
            <a:r>
              <a:rPr lang="en-US" dirty="0"/>
              <a:t>();</a:t>
            </a:r>
          </a:p>
          <a:p>
            <a:pPr marL="0" indent="0">
              <a:buNone/>
            </a:pPr>
            <a:r>
              <a:rPr lang="en-US" dirty="0"/>
              <a:t>#assert System() </a:t>
            </a:r>
            <a:r>
              <a:rPr lang="en-US" dirty="0" err="1"/>
              <a:t>deadlockfree</a:t>
            </a:r>
            <a:r>
              <a:rPr lang="en-US" dirty="0" smtClean="0"/>
              <a:t>;</a:t>
            </a:r>
            <a:endParaRPr lang="en-US" dirty="0"/>
          </a:p>
        </p:txBody>
      </p:sp>
    </p:spTree>
    <p:extLst>
      <p:ext uri="{BB962C8B-B14F-4D97-AF65-F5344CB8AC3E}">
        <p14:creationId xmlns:p14="http://schemas.microsoft.com/office/powerpoint/2010/main" val="2634462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Attractive </a:t>
            </a:r>
            <a:r>
              <a:rPr lang="en-US" dirty="0"/>
              <a:t>results in WSDL formalization with Z notation have not been achieved, because there are no behavior. WSDL specification of business process is simply interfaces to Web services.</a:t>
            </a:r>
          </a:p>
          <a:p>
            <a:pPr marL="0" indent="0">
              <a:buNone/>
            </a:pPr>
            <a:r>
              <a:rPr lang="en-US" dirty="0"/>
              <a:t>On the other hand, WS-BPEL specification of business process specifies its behavior. Its formalization in CSP maximally abstracted many implementation details saving the original interaction flow. The CSP specification can then be formally verified. The CSP model is very compact and readable.</a:t>
            </a:r>
          </a:p>
          <a:p>
            <a:pPr marL="0" indent="0">
              <a:buNone/>
            </a:pPr>
            <a:r>
              <a:rPr lang="en-US" dirty="0"/>
              <a:t>This example of formalization demonstrates an approach to formal verification of business processes. Full description of this research approach will be published in future</a:t>
            </a:r>
            <a:r>
              <a:rPr lang="en-US" dirty="0" smtClean="0"/>
              <a:t>.</a:t>
            </a:r>
            <a:endParaRPr lang="en-US" dirty="0"/>
          </a:p>
        </p:txBody>
      </p:sp>
    </p:spTree>
    <p:extLst>
      <p:ext uri="{BB962C8B-B14F-4D97-AF65-F5344CB8AC3E}">
        <p14:creationId xmlns:p14="http://schemas.microsoft.com/office/powerpoint/2010/main" val="15918092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Acknowledgements</a:t>
            </a:r>
          </a:p>
        </p:txBody>
      </p:sp>
      <p:sp>
        <p:nvSpPr>
          <p:cNvPr id="3" name="Content Placeholder 2"/>
          <p:cNvSpPr>
            <a:spLocks noGrp="1"/>
          </p:cNvSpPr>
          <p:nvPr>
            <p:ph idx="1"/>
          </p:nvPr>
        </p:nvSpPr>
        <p:spPr/>
        <p:txBody>
          <a:bodyPr/>
          <a:lstStyle/>
          <a:p>
            <a:pPr marL="0" indent="0">
              <a:buNone/>
            </a:pPr>
            <a:r>
              <a:rPr lang="en-US" dirty="0" smtClean="0"/>
              <a:t>Research </a:t>
            </a:r>
            <a:r>
              <a:rPr lang="en-US" dirty="0"/>
              <a:t>in this paper are funded by Bulgarian Science Fund under contract ДФНИ-И01/12 “Modern programming languages, environments and technologies, and their application in education of software professionals”.</a:t>
            </a:r>
          </a:p>
        </p:txBody>
      </p:sp>
    </p:spTree>
    <p:extLst>
      <p:ext uri="{BB962C8B-B14F-4D97-AF65-F5344CB8AC3E}">
        <p14:creationId xmlns:p14="http://schemas.microsoft.com/office/powerpoint/2010/main" val="233812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investigation of abstract </a:t>
            </a:r>
            <a:r>
              <a:rPr lang="en-US" dirty="0"/>
              <a:t>business </a:t>
            </a:r>
            <a:r>
              <a:rPr lang="en-US" dirty="0" smtClean="0"/>
              <a:t>processes</a:t>
            </a:r>
            <a:endParaRPr lang="en-US" dirty="0"/>
          </a:p>
        </p:txBody>
      </p:sp>
      <p:sp>
        <p:nvSpPr>
          <p:cNvPr id="3" name="Content Placeholder 2"/>
          <p:cNvSpPr>
            <a:spLocks noGrp="1"/>
          </p:cNvSpPr>
          <p:nvPr>
            <p:ph idx="1"/>
          </p:nvPr>
        </p:nvSpPr>
        <p:spPr/>
        <p:txBody>
          <a:bodyPr/>
          <a:lstStyle/>
          <a:p>
            <a:pPr marL="0" indent="0">
              <a:buNone/>
            </a:pPr>
            <a:r>
              <a:rPr lang="en-US" dirty="0"/>
              <a:t>Abstract business process represents a class of executable business processes compatible with it. It is more productive to investigate abstract business processes because:</a:t>
            </a:r>
          </a:p>
          <a:p>
            <a:pPr marL="457200" indent="-457200">
              <a:buFont typeface="+mj-lt"/>
              <a:buAutoNum type="arabicPeriod"/>
            </a:pPr>
            <a:r>
              <a:rPr lang="en-US" dirty="0" smtClean="0"/>
              <a:t>Investigating </a:t>
            </a:r>
            <a:r>
              <a:rPr lang="en-US" dirty="0"/>
              <a:t>abstract business process means investigation of the whole class of executable business processes that it represents.</a:t>
            </a:r>
          </a:p>
          <a:p>
            <a:pPr marL="457200" indent="-457200">
              <a:buFont typeface="+mj-lt"/>
              <a:buAutoNum type="arabicPeriod"/>
            </a:pPr>
            <a:r>
              <a:rPr lang="en-US" dirty="0" smtClean="0"/>
              <a:t>Abstract </a:t>
            </a:r>
            <a:r>
              <a:rPr lang="en-US" dirty="0"/>
              <a:t>business process does not contain implementation details that have no impact on Web services interactions.</a:t>
            </a:r>
          </a:p>
          <a:p>
            <a:pPr marL="0" indent="0">
              <a:buNone/>
            </a:pPr>
            <a:endParaRPr lang="en-US" dirty="0"/>
          </a:p>
        </p:txBody>
      </p:sp>
    </p:spTree>
    <p:extLst>
      <p:ext uri="{BB962C8B-B14F-4D97-AF65-F5344CB8AC3E}">
        <p14:creationId xmlns:p14="http://schemas.microsoft.com/office/powerpoint/2010/main" val="1737473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 of business process</a:t>
            </a:r>
            <a:endParaRPr lang="en-US" dirty="0"/>
          </a:p>
        </p:txBody>
      </p:sp>
      <p:sp>
        <p:nvSpPr>
          <p:cNvPr id="3" name="Content Placeholder 2"/>
          <p:cNvSpPr>
            <a:spLocks noGrp="1"/>
          </p:cNvSpPr>
          <p:nvPr>
            <p:ph idx="1"/>
          </p:nvPr>
        </p:nvSpPr>
        <p:spPr/>
        <p:txBody>
          <a:bodyPr/>
          <a:lstStyle/>
          <a:p>
            <a:r>
              <a:rPr lang="en-US" dirty="0" smtClean="0"/>
              <a:t>WSDL, interfaces, formalization in Z notation</a:t>
            </a:r>
          </a:p>
          <a:p>
            <a:r>
              <a:rPr lang="en-US" dirty="0" smtClean="0"/>
              <a:t>WS-BPEL, behavior, </a:t>
            </a:r>
            <a:r>
              <a:rPr lang="en-US" dirty="0"/>
              <a:t>formalization in </a:t>
            </a:r>
            <a:r>
              <a:rPr lang="en-US" dirty="0" smtClean="0"/>
              <a:t>CSP</a:t>
            </a:r>
            <a:endParaRPr lang="en-US" dirty="0"/>
          </a:p>
        </p:txBody>
      </p:sp>
    </p:spTree>
    <p:extLst>
      <p:ext uri="{BB962C8B-B14F-4D97-AF65-F5344CB8AC3E}">
        <p14:creationId xmlns:p14="http://schemas.microsoft.com/office/powerpoint/2010/main" val="266000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Formalization of the WSDL </a:t>
            </a:r>
            <a:r>
              <a:rPr lang="en-US" dirty="0" smtClean="0"/>
              <a:t>specification</a:t>
            </a:r>
            <a:endParaRPr lang="en-US" dirty="0"/>
          </a:p>
        </p:txBody>
      </p:sp>
      <p:sp>
        <p:nvSpPr>
          <p:cNvPr id="3" name="Content Placeholder 2"/>
          <p:cNvSpPr>
            <a:spLocks noGrp="1"/>
          </p:cNvSpPr>
          <p:nvPr>
            <p:ph idx="1"/>
          </p:nvPr>
        </p:nvSpPr>
        <p:spPr>
          <a:xfrm>
            <a:off x="1484310" y="2666999"/>
            <a:ext cx="10018713" cy="4191001"/>
          </a:xfrm>
        </p:spPr>
        <p:txBody>
          <a:bodyPr>
            <a:normAutofit fontScale="85000" lnSpcReduction="20000"/>
          </a:bodyPr>
          <a:lstStyle/>
          <a:p>
            <a:pPr marL="0" indent="0">
              <a:buNone/>
            </a:pPr>
            <a:r>
              <a:rPr lang="en-US" dirty="0"/>
              <a:t>&lt;</a:t>
            </a:r>
            <a:r>
              <a:rPr lang="en-US" dirty="0" err="1"/>
              <a:t>wsdl:definitions</a:t>
            </a:r>
            <a:endParaRPr lang="en-US" dirty="0"/>
          </a:p>
          <a:p>
            <a:pPr marL="0" indent="0">
              <a:buNone/>
            </a:pPr>
            <a:r>
              <a:rPr lang="en-US" dirty="0"/>
              <a:t>  </a:t>
            </a:r>
            <a:r>
              <a:rPr lang="en-US" dirty="0" err="1"/>
              <a:t>targetNamespace</a:t>
            </a:r>
            <a:r>
              <a:rPr lang="en-US" dirty="0"/>
              <a:t>="http://example.com/shipping/interfaces/"</a:t>
            </a:r>
          </a:p>
          <a:p>
            <a:pPr marL="0" indent="0">
              <a:buNone/>
            </a:pPr>
            <a:r>
              <a:rPr lang="en-US" dirty="0"/>
              <a:t>  </a:t>
            </a:r>
            <a:r>
              <a:rPr lang="en-US" dirty="0" err="1"/>
              <a:t>xmlns:ship</a:t>
            </a:r>
            <a:r>
              <a:rPr lang="en-US" dirty="0"/>
              <a:t>="http://example.com/shipping/ship.xsd"</a:t>
            </a:r>
          </a:p>
          <a:p>
            <a:pPr marL="0" indent="0">
              <a:buNone/>
            </a:pPr>
            <a:r>
              <a:rPr lang="en-US" dirty="0"/>
              <a:t>  </a:t>
            </a:r>
            <a:r>
              <a:rPr lang="en-US" dirty="0" err="1"/>
              <a:t>xmlns:tns</a:t>
            </a:r>
            <a:r>
              <a:rPr lang="en-US" dirty="0"/>
              <a:t>="http://example.com/shipping/interfaces/"</a:t>
            </a:r>
          </a:p>
          <a:p>
            <a:pPr marL="0" indent="0">
              <a:buNone/>
            </a:pPr>
            <a:r>
              <a:rPr lang="en-US" dirty="0"/>
              <a:t>  </a:t>
            </a:r>
            <a:r>
              <a:rPr lang="en-US" dirty="0" err="1"/>
              <a:t>xmlns:wsdl</a:t>
            </a:r>
            <a:r>
              <a:rPr lang="en-US" dirty="0"/>
              <a:t>="http://schemas.xmlsoap.org/</a:t>
            </a:r>
            <a:r>
              <a:rPr lang="en-US" dirty="0" err="1"/>
              <a:t>wsdl</a:t>
            </a:r>
            <a:r>
              <a:rPr lang="en-US" dirty="0"/>
              <a:t>/"</a:t>
            </a:r>
          </a:p>
          <a:p>
            <a:pPr marL="0" indent="0">
              <a:buNone/>
            </a:pPr>
            <a:r>
              <a:rPr lang="en-US" dirty="0"/>
              <a:t>  </a:t>
            </a:r>
            <a:r>
              <a:rPr lang="en-US" dirty="0" err="1"/>
              <a:t>xmlns:xsd</a:t>
            </a:r>
            <a:r>
              <a:rPr lang="en-US" dirty="0"/>
              <a:t>="http://www.w3.org/2001/XMLSchema"&gt;</a:t>
            </a:r>
          </a:p>
          <a:p>
            <a:pPr marL="0" indent="0">
              <a:buNone/>
            </a:pPr>
            <a:r>
              <a:rPr lang="en-US" dirty="0"/>
              <a:t>  &lt;</a:t>
            </a:r>
            <a:r>
              <a:rPr lang="en-US" dirty="0" err="1"/>
              <a:t>wsdl:types</a:t>
            </a:r>
            <a:r>
              <a:rPr lang="en-US" dirty="0"/>
              <a:t>&gt;</a:t>
            </a:r>
          </a:p>
          <a:p>
            <a:pPr marL="0" indent="0">
              <a:buNone/>
            </a:pPr>
            <a:r>
              <a:rPr lang="en-US" dirty="0"/>
              <a:t>    &lt;</a:t>
            </a:r>
            <a:r>
              <a:rPr lang="en-US" dirty="0" err="1"/>
              <a:t>xsd:schema</a:t>
            </a:r>
            <a:r>
              <a:rPr lang="en-US" dirty="0"/>
              <a:t>&gt;</a:t>
            </a:r>
          </a:p>
          <a:p>
            <a:pPr marL="0" indent="0">
              <a:buNone/>
            </a:pPr>
            <a:r>
              <a:rPr lang="en-US" dirty="0"/>
              <a:t>      &lt;!-- import ship schema --&gt;</a:t>
            </a:r>
          </a:p>
          <a:p>
            <a:pPr marL="0" indent="0">
              <a:buNone/>
            </a:pPr>
            <a:r>
              <a:rPr lang="en-US" dirty="0"/>
              <a:t>    &lt;/</a:t>
            </a:r>
            <a:r>
              <a:rPr lang="en-US" dirty="0" err="1"/>
              <a:t>xsd:schema</a:t>
            </a:r>
            <a:r>
              <a:rPr lang="en-US" dirty="0"/>
              <a:t>&gt;</a:t>
            </a:r>
          </a:p>
          <a:p>
            <a:pPr marL="0" indent="0">
              <a:buNone/>
            </a:pPr>
            <a:r>
              <a:rPr lang="en-US" dirty="0"/>
              <a:t>  &lt;/</a:t>
            </a:r>
            <a:r>
              <a:rPr lang="en-US" dirty="0" err="1"/>
              <a:t>wsdl:types</a:t>
            </a:r>
            <a:r>
              <a:rPr lang="en-US" dirty="0" smtClean="0"/>
              <a:t>&gt;</a:t>
            </a:r>
            <a:endParaRPr lang="en-US" dirty="0"/>
          </a:p>
        </p:txBody>
      </p:sp>
    </p:spTree>
    <p:extLst>
      <p:ext uri="{BB962C8B-B14F-4D97-AF65-F5344CB8AC3E}">
        <p14:creationId xmlns:p14="http://schemas.microsoft.com/office/powerpoint/2010/main" val="3922197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types</a:t>
            </a:r>
            <a:endParaRPr lang="en-US" dirty="0"/>
          </a:p>
        </p:txBody>
      </p:sp>
      <p:pic>
        <p:nvPicPr>
          <p:cNvPr id="4" name="Content Placeholder 3"/>
          <p:cNvPicPr>
            <a:picLocks noGrp="1" noChangeAspect="1"/>
          </p:cNvPicPr>
          <p:nvPr>
            <p:ph idx="1"/>
          </p:nvPr>
        </p:nvPicPr>
        <p:blipFill>
          <a:blip r:embed="rId3"/>
          <a:stretch>
            <a:fillRect/>
          </a:stretch>
        </p:blipFill>
        <p:spPr>
          <a:xfrm>
            <a:off x="1396269" y="3722146"/>
            <a:ext cx="10167773" cy="1011219"/>
          </a:xfrm>
          <a:prstGeom prst="rect">
            <a:avLst/>
          </a:prstGeom>
        </p:spPr>
      </p:pic>
    </p:spTree>
    <p:extLst>
      <p:ext uri="{BB962C8B-B14F-4D97-AF65-F5344CB8AC3E}">
        <p14:creationId xmlns:p14="http://schemas.microsoft.com/office/powerpoint/2010/main" val="831554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Formalization of the WSDL specification</a:t>
            </a:r>
          </a:p>
        </p:txBody>
      </p:sp>
      <p:sp>
        <p:nvSpPr>
          <p:cNvPr id="3" name="Content Placeholder 2"/>
          <p:cNvSpPr>
            <a:spLocks noGrp="1"/>
          </p:cNvSpPr>
          <p:nvPr>
            <p:ph idx="1"/>
          </p:nvPr>
        </p:nvSpPr>
        <p:spPr>
          <a:xfrm>
            <a:off x="1484310" y="2666999"/>
            <a:ext cx="10018713" cy="4191001"/>
          </a:xfrm>
        </p:spPr>
        <p:txBody>
          <a:bodyPr>
            <a:normAutofit/>
          </a:bodyPr>
          <a:lstStyle/>
          <a:p>
            <a:pPr marL="0" indent="0">
              <a:buNone/>
            </a:pPr>
            <a:r>
              <a:rPr lang="en-US" dirty="0" smtClean="0"/>
              <a:t>&lt;</a:t>
            </a:r>
            <a:r>
              <a:rPr lang="en-US" dirty="0" err="1"/>
              <a:t>wsdl:message</a:t>
            </a:r>
            <a:r>
              <a:rPr lang="en-US" dirty="0"/>
              <a:t> name="</a:t>
            </a:r>
            <a:r>
              <a:rPr lang="en-US" dirty="0" err="1"/>
              <a:t>shippingRequestMsg</a:t>
            </a:r>
            <a:r>
              <a:rPr lang="en-US" dirty="0"/>
              <a:t>"&gt;</a:t>
            </a:r>
          </a:p>
          <a:p>
            <a:pPr marL="0" indent="0">
              <a:buNone/>
            </a:pPr>
            <a:r>
              <a:rPr lang="en-US" dirty="0"/>
              <a:t>    &lt;</a:t>
            </a:r>
            <a:r>
              <a:rPr lang="en-US" dirty="0" err="1"/>
              <a:t>wsdl:part</a:t>
            </a:r>
            <a:r>
              <a:rPr lang="en-US" dirty="0"/>
              <a:t> name="</a:t>
            </a:r>
            <a:r>
              <a:rPr lang="en-US" dirty="0" err="1"/>
              <a:t>shipOrder</a:t>
            </a:r>
            <a:r>
              <a:rPr lang="en-US" dirty="0"/>
              <a:t>" type="</a:t>
            </a:r>
            <a:r>
              <a:rPr lang="en-US" dirty="0" err="1"/>
              <a:t>ship:shipOrder</a:t>
            </a:r>
            <a:r>
              <a:rPr lang="en-US" dirty="0"/>
              <a:t>" /&gt;</a:t>
            </a:r>
          </a:p>
          <a:p>
            <a:pPr marL="0" indent="0">
              <a:buNone/>
            </a:pPr>
            <a:r>
              <a:rPr lang="en-US" dirty="0"/>
              <a:t>  &lt;/</a:t>
            </a:r>
            <a:r>
              <a:rPr lang="en-US" dirty="0" err="1"/>
              <a:t>wsdl:message</a:t>
            </a:r>
            <a:r>
              <a:rPr lang="en-US" dirty="0"/>
              <a:t>&gt;</a:t>
            </a:r>
          </a:p>
          <a:p>
            <a:pPr marL="0" indent="0">
              <a:buNone/>
            </a:pPr>
            <a:r>
              <a:rPr lang="en-US" dirty="0"/>
              <a:t>  &lt;</a:t>
            </a:r>
            <a:r>
              <a:rPr lang="en-US" dirty="0" err="1"/>
              <a:t>wsdl:message</a:t>
            </a:r>
            <a:r>
              <a:rPr lang="en-US" dirty="0"/>
              <a:t> name="</a:t>
            </a:r>
            <a:r>
              <a:rPr lang="en-US" dirty="0" err="1"/>
              <a:t>shippingNoticeMsg</a:t>
            </a:r>
            <a:r>
              <a:rPr lang="en-US" dirty="0"/>
              <a:t>"&gt;</a:t>
            </a:r>
          </a:p>
          <a:p>
            <a:pPr marL="0" indent="0">
              <a:buNone/>
            </a:pPr>
            <a:r>
              <a:rPr lang="en-US" dirty="0"/>
              <a:t>    &lt;</a:t>
            </a:r>
            <a:r>
              <a:rPr lang="en-US" dirty="0" err="1"/>
              <a:t>wsdl:part</a:t>
            </a:r>
            <a:r>
              <a:rPr lang="en-US" dirty="0"/>
              <a:t> name="</a:t>
            </a:r>
            <a:r>
              <a:rPr lang="en-US" dirty="0" err="1"/>
              <a:t>shipNotice</a:t>
            </a:r>
            <a:r>
              <a:rPr lang="en-US" dirty="0"/>
              <a:t>" type="</a:t>
            </a:r>
            <a:r>
              <a:rPr lang="en-US" dirty="0" err="1"/>
              <a:t>ship:shipNotice</a:t>
            </a:r>
            <a:r>
              <a:rPr lang="en-US" dirty="0"/>
              <a:t>" /&gt;</a:t>
            </a:r>
          </a:p>
          <a:p>
            <a:pPr marL="0" indent="0">
              <a:buNone/>
            </a:pPr>
            <a:r>
              <a:rPr lang="en-US" dirty="0"/>
              <a:t>  &lt;/</a:t>
            </a:r>
            <a:r>
              <a:rPr lang="en-US" dirty="0" err="1"/>
              <a:t>wsdl:message</a:t>
            </a:r>
            <a:r>
              <a:rPr lang="en-US" dirty="0" smtClean="0"/>
              <a:t>&gt;</a:t>
            </a:r>
            <a:endParaRPr lang="en-US" dirty="0"/>
          </a:p>
        </p:txBody>
      </p:sp>
    </p:spTree>
    <p:extLst>
      <p:ext uri="{BB962C8B-B14F-4D97-AF65-F5344CB8AC3E}">
        <p14:creationId xmlns:p14="http://schemas.microsoft.com/office/powerpoint/2010/main" val="3343146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a:t>
            </a:r>
            <a:endParaRPr lang="en-US" dirty="0"/>
          </a:p>
        </p:txBody>
      </p:sp>
      <p:pic>
        <p:nvPicPr>
          <p:cNvPr id="7" name="Content Placeholder 6"/>
          <p:cNvPicPr>
            <a:picLocks noGrp="1" noChangeAspect="1"/>
          </p:cNvPicPr>
          <p:nvPr>
            <p:ph idx="1"/>
          </p:nvPr>
        </p:nvPicPr>
        <p:blipFill>
          <a:blip r:embed="rId3"/>
          <a:stretch>
            <a:fillRect/>
          </a:stretch>
        </p:blipFill>
        <p:spPr>
          <a:xfrm>
            <a:off x="1484311" y="2797441"/>
            <a:ext cx="10018713" cy="1224294"/>
          </a:xfrm>
          <a:prstGeom prst="rect">
            <a:avLst/>
          </a:prstGeom>
        </p:spPr>
      </p:pic>
      <p:pic>
        <p:nvPicPr>
          <p:cNvPr id="8" name="Picture 7"/>
          <p:cNvPicPr>
            <a:picLocks noChangeAspect="1"/>
          </p:cNvPicPr>
          <p:nvPr/>
        </p:nvPicPr>
        <p:blipFill>
          <a:blip r:embed="rId4"/>
          <a:stretch>
            <a:fillRect/>
          </a:stretch>
        </p:blipFill>
        <p:spPr>
          <a:xfrm>
            <a:off x="1484311" y="4380777"/>
            <a:ext cx="10018713" cy="1224294"/>
          </a:xfrm>
          <a:prstGeom prst="rect">
            <a:avLst/>
          </a:prstGeom>
        </p:spPr>
      </p:pic>
    </p:spTree>
    <p:extLst>
      <p:ext uri="{BB962C8B-B14F-4D97-AF65-F5344CB8AC3E}">
        <p14:creationId xmlns:p14="http://schemas.microsoft.com/office/powerpoint/2010/main" val="2155734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82</TotalTime>
  <Words>3162</Words>
  <Application>Microsoft Office PowerPoint</Application>
  <PresentationFormat>Widescreen</PresentationFormat>
  <Paragraphs>318</Paragraphs>
  <Slides>34</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Corbel</vt:lpstr>
      <vt:lpstr>Parallax</vt:lpstr>
      <vt:lpstr>Deriving Semantics from WS-BPEL Specifications of Parallel Business Processes on an Example</vt:lpstr>
      <vt:lpstr>Motivation, executable business processes </vt:lpstr>
      <vt:lpstr>Motivation, abstract business processes</vt:lpstr>
      <vt:lpstr>Motivation, investigation of abstract business processes</vt:lpstr>
      <vt:lpstr>Specification of business process</vt:lpstr>
      <vt:lpstr>Formalization of the WSDL specification</vt:lpstr>
      <vt:lpstr>Basic types</vt:lpstr>
      <vt:lpstr>Formalization of the WSDL specification</vt:lpstr>
      <vt:lpstr>Messages</vt:lpstr>
      <vt:lpstr>Formalization of the WSDL specification</vt:lpstr>
      <vt:lpstr>Port types</vt:lpstr>
      <vt:lpstr>Properties and aliases</vt:lpstr>
      <vt:lpstr>Properties and aliases</vt:lpstr>
      <vt:lpstr>New type</vt:lpstr>
      <vt:lpstr>Properties and aliases</vt:lpstr>
      <vt:lpstr>Properties</vt:lpstr>
      <vt:lpstr>Properties and aliases</vt:lpstr>
      <vt:lpstr>Properties and aliases</vt:lpstr>
      <vt:lpstr>Properties and aliases</vt:lpstr>
      <vt:lpstr>Aliases</vt:lpstr>
      <vt:lpstr>WS-BPEL specification</vt:lpstr>
      <vt:lpstr>WS-BPEL specification</vt:lpstr>
      <vt:lpstr>WS-BPEL specification</vt:lpstr>
      <vt:lpstr>WS-BPEL specification</vt:lpstr>
      <vt:lpstr>WS-BPEL specification</vt:lpstr>
      <vt:lpstr>WS-BPEL specification</vt:lpstr>
      <vt:lpstr>WS-BPEL specification</vt:lpstr>
      <vt:lpstr>WS-BPEL specification</vt:lpstr>
      <vt:lpstr>WS-BPEL specification</vt:lpstr>
      <vt:lpstr>WSDL partner link types</vt:lpstr>
      <vt:lpstr>Business process logic</vt:lpstr>
      <vt:lpstr>CSP model</vt:lpstr>
      <vt:lpstr>Conclusion </vt:lpstr>
      <vt:lpstr>Acknowledgements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Deriving Semantics from WS-BPEL Specifications of Parallel Business Processes on an Example</dc:title>
  <dc:creator>Vladimir Dimitrov</dc:creator>
  <cp:lastModifiedBy>Vladimir Dimitrov</cp:lastModifiedBy>
  <cp:revision>11</cp:revision>
  <dcterms:created xsi:type="dcterms:W3CDTF">2013-09-05T05:09:26Z</dcterms:created>
  <dcterms:modified xsi:type="dcterms:W3CDTF">2013-09-05T17:00:51Z</dcterms:modified>
</cp:coreProperties>
</file>