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6"/>
  </p:notesMasterIdLst>
  <p:sldIdLst>
    <p:sldId id="256" r:id="rId2"/>
    <p:sldId id="284" r:id="rId3"/>
    <p:sldId id="270" r:id="rId4"/>
    <p:sldId id="259" r:id="rId5"/>
    <p:sldId id="290" r:id="rId6"/>
    <p:sldId id="278" r:id="rId7"/>
    <p:sldId id="285" r:id="rId8"/>
    <p:sldId id="276" r:id="rId9"/>
    <p:sldId id="277" r:id="rId10"/>
    <p:sldId id="264" r:id="rId11"/>
    <p:sldId id="273" r:id="rId12"/>
    <p:sldId id="261" r:id="rId13"/>
    <p:sldId id="263" r:id="rId14"/>
    <p:sldId id="275" r:id="rId15"/>
    <p:sldId id="279" r:id="rId16"/>
    <p:sldId id="280" r:id="rId17"/>
    <p:sldId id="288" r:id="rId18"/>
    <p:sldId id="265" r:id="rId19"/>
    <p:sldId id="286" r:id="rId20"/>
    <p:sldId id="271" r:id="rId21"/>
    <p:sldId id="272" r:id="rId22"/>
    <p:sldId id="287" r:id="rId23"/>
    <p:sldId id="274" r:id="rId24"/>
    <p:sldId id="289"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1890A8"/>
    <a:srgbClr val="2B929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516" y="4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FD1DAB-0F31-6F40-B1CB-2047B4521832}" type="doc">
      <dgm:prSet loTypeId="urn:microsoft.com/office/officeart/2009/layout/CircleArrowProcess" loCatId="" qsTypeId="urn:microsoft.com/office/officeart/2005/8/quickstyle/simple2" qsCatId="simple" csTypeId="urn:microsoft.com/office/officeart/2005/8/colors/accent1_2" csCatId="accent1" phldr="1"/>
      <dgm:spPr/>
      <dgm:t>
        <a:bodyPr/>
        <a:lstStyle/>
        <a:p>
          <a:endParaRPr lang="en-US"/>
        </a:p>
      </dgm:t>
    </dgm:pt>
    <dgm:pt modelId="{429103B9-3458-924C-8FFB-50410AF554EA}">
      <dgm:prSet phldrT="[Text]" custT="1"/>
      <dgm:spPr/>
      <dgm:t>
        <a:bodyPr/>
        <a:lstStyle/>
        <a:p>
          <a:r>
            <a:rPr lang="en-US" sz="1800" dirty="0" smtClean="0"/>
            <a:t>FP7</a:t>
          </a:r>
          <a:endParaRPr lang="en-US" sz="1800" dirty="0"/>
        </a:p>
      </dgm:t>
    </dgm:pt>
    <dgm:pt modelId="{DDBC145A-0534-714B-9FC7-CBDA0E6BF059}" type="parTrans" cxnId="{1DE5241C-3A1D-AB44-B91A-199E6F5A628A}">
      <dgm:prSet/>
      <dgm:spPr/>
      <dgm:t>
        <a:bodyPr/>
        <a:lstStyle/>
        <a:p>
          <a:endParaRPr lang="en-US"/>
        </a:p>
      </dgm:t>
    </dgm:pt>
    <dgm:pt modelId="{0DC6EC37-AE8D-8648-837B-B85EDB3886C5}" type="sibTrans" cxnId="{1DE5241C-3A1D-AB44-B91A-199E6F5A628A}">
      <dgm:prSet/>
      <dgm:spPr/>
      <dgm:t>
        <a:bodyPr/>
        <a:lstStyle/>
        <a:p>
          <a:endParaRPr lang="en-US"/>
        </a:p>
      </dgm:t>
    </dgm:pt>
    <dgm:pt modelId="{426DA0FA-831A-B44A-9E8C-A05D3ADE1F50}">
      <dgm:prSet phldrT="[Text]" custT="1"/>
      <dgm:spPr/>
      <dgm:t>
        <a:bodyPr/>
        <a:lstStyle/>
        <a:p>
          <a:r>
            <a:rPr lang="en-US" sz="1800" dirty="0" smtClean="0"/>
            <a:t>STATE</a:t>
          </a:r>
          <a:endParaRPr lang="en-US" sz="1800" dirty="0"/>
        </a:p>
      </dgm:t>
    </dgm:pt>
    <dgm:pt modelId="{A21E275D-18B2-5D43-919F-BA61408BCF9F}" type="parTrans" cxnId="{0EF895BE-6FB0-C24C-8470-2DD6FE3827AB}">
      <dgm:prSet/>
      <dgm:spPr/>
      <dgm:t>
        <a:bodyPr/>
        <a:lstStyle/>
        <a:p>
          <a:endParaRPr lang="en-US"/>
        </a:p>
      </dgm:t>
    </dgm:pt>
    <dgm:pt modelId="{D37A3862-329B-A94B-8756-9DA42DF1F674}" type="sibTrans" cxnId="{0EF895BE-6FB0-C24C-8470-2DD6FE3827AB}">
      <dgm:prSet/>
      <dgm:spPr/>
      <dgm:t>
        <a:bodyPr/>
        <a:lstStyle/>
        <a:p>
          <a:endParaRPr lang="en-US"/>
        </a:p>
      </dgm:t>
    </dgm:pt>
    <dgm:pt modelId="{6B3B5A4E-B6E7-0C4F-90C8-BDBEDF53DC4E}">
      <dgm:prSet phldrT="[Text]" custT="1"/>
      <dgm:spPr/>
      <dgm:t>
        <a:bodyPr/>
        <a:lstStyle/>
        <a:p>
          <a:pPr algn="just"/>
          <a:r>
            <a:rPr lang="en-US" sz="1400" b="1" noProof="1" smtClean="0">
              <a:ea typeface="Arial" charset="0"/>
              <a:cs typeface="Arial" charset="0"/>
            </a:rPr>
            <a:t>State Target Project entitled Deployment of Armenian National Grid Infrastructure (2010-2012)</a:t>
          </a:r>
        </a:p>
      </dgm:t>
    </dgm:pt>
    <dgm:pt modelId="{BC21A0A8-CEBC-E643-8228-AC916B44F66B}" type="parTrans" cxnId="{6AB0DC9B-B8E9-444F-98F6-019B9ED3BA12}">
      <dgm:prSet/>
      <dgm:spPr/>
      <dgm:t>
        <a:bodyPr/>
        <a:lstStyle/>
        <a:p>
          <a:endParaRPr lang="en-US"/>
        </a:p>
      </dgm:t>
    </dgm:pt>
    <dgm:pt modelId="{7B3B0566-142D-D043-99FE-251DA44A3603}" type="sibTrans" cxnId="{6AB0DC9B-B8E9-444F-98F6-019B9ED3BA12}">
      <dgm:prSet/>
      <dgm:spPr/>
      <dgm:t>
        <a:bodyPr/>
        <a:lstStyle/>
        <a:p>
          <a:endParaRPr lang="en-US"/>
        </a:p>
      </dgm:t>
    </dgm:pt>
    <dgm:pt modelId="{692E4F4A-4A6F-7B45-96A0-13FED564E416}">
      <dgm:prSet phldrT="[Text]" custT="1"/>
      <dgm:spPr/>
      <dgm:t>
        <a:bodyPr/>
        <a:lstStyle/>
        <a:p>
          <a:pPr algn="just"/>
          <a:r>
            <a:rPr lang="en-US" sz="1400" b="1" noProof="1" smtClean="0">
              <a:ea typeface="Arial" charset="0"/>
              <a:cs typeface="Arial" charset="0"/>
            </a:rPr>
            <a:t>Deploying ARmenian distributed Processing capacities for Environmental GEOspatial data (2011-2013)</a:t>
          </a:r>
        </a:p>
      </dgm:t>
    </dgm:pt>
    <dgm:pt modelId="{AC990AA9-F8EE-0E41-A83C-75ED78A23A05}" type="parTrans" cxnId="{0FBF1B52-ED3C-F746-898B-B3234926484E}">
      <dgm:prSet/>
      <dgm:spPr/>
      <dgm:t>
        <a:bodyPr/>
        <a:lstStyle/>
        <a:p>
          <a:endParaRPr lang="en-US"/>
        </a:p>
      </dgm:t>
    </dgm:pt>
    <dgm:pt modelId="{6715A501-F1DC-904A-9189-4A1F1719FF6D}" type="sibTrans" cxnId="{0FBF1B52-ED3C-F746-898B-B3234926484E}">
      <dgm:prSet/>
      <dgm:spPr/>
      <dgm:t>
        <a:bodyPr/>
        <a:lstStyle/>
        <a:p>
          <a:endParaRPr lang="en-US"/>
        </a:p>
      </dgm:t>
    </dgm:pt>
    <dgm:pt modelId="{F40D7F27-4666-D447-9FB5-17927E1BB4F3}">
      <dgm:prSet phldrT="[Text]" custT="1"/>
      <dgm:spPr/>
      <dgm:t>
        <a:bodyPr/>
        <a:lstStyle/>
        <a:p>
          <a:pPr algn="l"/>
          <a:r>
            <a:rPr lang="en-US" sz="1400" b="1" noProof="1" smtClean="0">
              <a:ea typeface="Arial" charset="0"/>
              <a:cs typeface="Arial" charset="0"/>
            </a:rPr>
            <a:t>European Grid Initiative: Integrated Sustainable Pan-European Infrastructure for Researchers in Europe</a:t>
          </a:r>
          <a:r>
            <a:rPr lang="ru-RU" sz="1400" b="1" noProof="1" smtClean="0">
              <a:ea typeface="Arial" charset="0"/>
              <a:cs typeface="Arial" charset="0"/>
            </a:rPr>
            <a:t> </a:t>
          </a:r>
          <a:r>
            <a:rPr lang="en-US" sz="1400" b="1" noProof="1" smtClean="0">
              <a:ea typeface="Arial" charset="0"/>
              <a:cs typeface="Arial" charset="0"/>
            </a:rPr>
            <a:t>(</a:t>
          </a:r>
          <a:r>
            <a:rPr lang="ru-RU" sz="1400" b="1" noProof="1" smtClean="0">
              <a:ea typeface="Arial" charset="0"/>
              <a:cs typeface="Arial" charset="0"/>
            </a:rPr>
            <a:t>2010-2014</a:t>
          </a:r>
          <a:r>
            <a:rPr lang="en-US" sz="1400" b="1" noProof="1" smtClean="0">
              <a:ea typeface="Arial" charset="0"/>
              <a:cs typeface="Arial" charset="0"/>
            </a:rPr>
            <a:t>)</a:t>
          </a:r>
        </a:p>
      </dgm:t>
    </dgm:pt>
    <dgm:pt modelId="{7C68BE1F-1F26-3148-90FD-886D0809CC47}" type="parTrans" cxnId="{1BF36377-0620-0341-BC01-366031C43900}">
      <dgm:prSet/>
      <dgm:spPr/>
      <dgm:t>
        <a:bodyPr/>
        <a:lstStyle/>
        <a:p>
          <a:endParaRPr lang="en-US"/>
        </a:p>
      </dgm:t>
    </dgm:pt>
    <dgm:pt modelId="{5007DB26-E5B4-5140-B3ED-85CEF6CF90A4}" type="sibTrans" cxnId="{1BF36377-0620-0341-BC01-366031C43900}">
      <dgm:prSet/>
      <dgm:spPr/>
      <dgm:t>
        <a:bodyPr/>
        <a:lstStyle/>
        <a:p>
          <a:endParaRPr lang="en-US"/>
        </a:p>
      </dgm:t>
    </dgm:pt>
    <dgm:pt modelId="{B515C931-D0EE-384F-B157-D083FF1B6A3D}">
      <dgm:prSet phldrT="[Text]" custT="1"/>
      <dgm:spPr/>
      <dgm:t>
        <a:bodyPr/>
        <a:lstStyle/>
        <a:p>
          <a:pPr algn="l"/>
          <a:r>
            <a:rPr lang="en-US" sz="1400" b="1" noProof="1" smtClean="0">
              <a:ea typeface="Arial" charset="0"/>
              <a:cs typeface="Arial" charset="0"/>
            </a:rPr>
            <a:t>High-Performance Computing Infrastructure for South East Europe’s Research Communities</a:t>
          </a:r>
          <a:r>
            <a:rPr lang="ru-RU" sz="1400" b="1" noProof="1" smtClean="0">
              <a:ea typeface="Arial" charset="0"/>
              <a:cs typeface="Arial" charset="0"/>
            </a:rPr>
            <a:t> (14 countries) </a:t>
          </a:r>
          <a:r>
            <a:rPr lang="en-US" sz="1400" b="1" noProof="1" smtClean="0">
              <a:ea typeface="Arial" charset="0"/>
              <a:cs typeface="Arial" charset="0"/>
            </a:rPr>
            <a:t>(</a:t>
          </a:r>
          <a:r>
            <a:rPr lang="ru-RU" sz="1400" b="1" noProof="1" smtClean="0">
              <a:ea typeface="Arial" charset="0"/>
              <a:cs typeface="Arial" charset="0"/>
            </a:rPr>
            <a:t>2010-201</a:t>
          </a:r>
          <a:r>
            <a:rPr lang="en-US" sz="1400" b="1" noProof="1" smtClean="0">
              <a:ea typeface="Arial" charset="0"/>
              <a:cs typeface="Arial" charset="0"/>
            </a:rPr>
            <a:t>3)</a:t>
          </a:r>
        </a:p>
      </dgm:t>
    </dgm:pt>
    <dgm:pt modelId="{3B3CC379-D831-1749-8A86-FCB5B3825F74}" type="parTrans" cxnId="{D868D984-2818-9A40-BD2C-BEB8E4731260}">
      <dgm:prSet/>
      <dgm:spPr/>
      <dgm:t>
        <a:bodyPr/>
        <a:lstStyle/>
        <a:p>
          <a:endParaRPr lang="en-US"/>
        </a:p>
      </dgm:t>
    </dgm:pt>
    <dgm:pt modelId="{5F94FC2F-EFCA-A447-9017-399BA8949D68}" type="sibTrans" cxnId="{D868D984-2818-9A40-BD2C-BEB8E4731260}">
      <dgm:prSet/>
      <dgm:spPr/>
      <dgm:t>
        <a:bodyPr/>
        <a:lstStyle/>
        <a:p>
          <a:endParaRPr lang="en-US"/>
        </a:p>
      </dgm:t>
    </dgm:pt>
    <dgm:pt modelId="{FB678863-467E-3944-8C05-71666A18FBE0}">
      <dgm:prSet phldrT="[Text]" custT="1"/>
      <dgm:spPr/>
      <dgm:t>
        <a:bodyPr/>
        <a:lstStyle/>
        <a:p>
          <a:pPr algn="just"/>
          <a:r>
            <a:rPr lang="en-US" sz="1400" b="1" noProof="1" smtClean="0">
              <a:ea typeface="Arial" charset="0"/>
              <a:cs typeface="Arial" charset="0"/>
            </a:rPr>
            <a:t>Integrating Armenia into ERA: information and Communication Technologies (AM, FR, HU, BEL) (2013-2015)</a:t>
          </a:r>
        </a:p>
      </dgm:t>
    </dgm:pt>
    <dgm:pt modelId="{41A28751-C223-754E-91CA-9BBED9CCB64A}" type="parTrans" cxnId="{CD289BDC-E21C-4641-A896-550599C5E8EC}">
      <dgm:prSet/>
      <dgm:spPr/>
      <dgm:t>
        <a:bodyPr/>
        <a:lstStyle/>
        <a:p>
          <a:endParaRPr lang="en-US"/>
        </a:p>
      </dgm:t>
    </dgm:pt>
    <dgm:pt modelId="{4EA88E18-329B-6A45-A05A-B46749A8E035}" type="sibTrans" cxnId="{CD289BDC-E21C-4641-A896-550599C5E8EC}">
      <dgm:prSet/>
      <dgm:spPr/>
      <dgm:t>
        <a:bodyPr/>
        <a:lstStyle/>
        <a:p>
          <a:endParaRPr lang="en-US"/>
        </a:p>
      </dgm:t>
    </dgm:pt>
    <dgm:pt modelId="{05667A69-0CC6-054B-BB4A-4C164CA9EEBE}">
      <dgm:prSet phldrT="[Text]" custT="1"/>
      <dgm:spPr/>
      <dgm:t>
        <a:bodyPr/>
        <a:lstStyle/>
        <a:p>
          <a:r>
            <a:rPr lang="en-US" sz="1800" dirty="0" smtClean="0"/>
            <a:t>SNF</a:t>
          </a:r>
          <a:endParaRPr lang="en-US" sz="1800" dirty="0"/>
        </a:p>
      </dgm:t>
    </dgm:pt>
    <dgm:pt modelId="{52D347BC-22C6-EB4A-B77B-4367FFBD6CDD}" type="sibTrans" cxnId="{787B077A-748C-DC43-B9CB-15176BD962A1}">
      <dgm:prSet/>
      <dgm:spPr/>
      <dgm:t>
        <a:bodyPr/>
        <a:lstStyle/>
        <a:p>
          <a:endParaRPr lang="en-US"/>
        </a:p>
      </dgm:t>
    </dgm:pt>
    <dgm:pt modelId="{9DF7845E-DD59-3E45-975E-097133C25A25}" type="parTrans" cxnId="{787B077A-748C-DC43-B9CB-15176BD962A1}">
      <dgm:prSet/>
      <dgm:spPr/>
      <dgm:t>
        <a:bodyPr/>
        <a:lstStyle/>
        <a:p>
          <a:endParaRPr lang="en-US"/>
        </a:p>
      </dgm:t>
    </dgm:pt>
    <dgm:pt modelId="{BF2F61B3-D072-A248-9804-CBBC596D2347}">
      <dgm:prSet phldrT="[Text]" custT="1"/>
      <dgm:spPr/>
      <dgm:t>
        <a:bodyPr/>
        <a:lstStyle/>
        <a:p>
          <a:pPr algn="l"/>
          <a:r>
            <a:rPr lang="en-GB" sz="1400" b="1" dirty="0" smtClean="0">
              <a:ea typeface="Arial" charset="0"/>
              <a:cs typeface="Arial" charset="0"/>
            </a:rPr>
            <a:t>GN3+ (Multi-gigabit European research and education network and associated services)  (2013-2015)</a:t>
          </a:r>
          <a:endParaRPr lang="en-US" sz="1400" b="1" noProof="1" smtClean="0">
            <a:ea typeface="Arial" charset="0"/>
            <a:cs typeface="Arial" charset="0"/>
          </a:endParaRPr>
        </a:p>
      </dgm:t>
    </dgm:pt>
    <dgm:pt modelId="{DD41ECD9-452C-844A-BEF0-C4628B055F6E}" type="parTrans" cxnId="{9B5C7709-3B91-B646-BCDD-3637DF847921}">
      <dgm:prSet/>
      <dgm:spPr/>
      <dgm:t>
        <a:bodyPr/>
        <a:lstStyle/>
        <a:p>
          <a:endParaRPr lang="en-US"/>
        </a:p>
      </dgm:t>
    </dgm:pt>
    <dgm:pt modelId="{71605B0B-4A34-CE4D-B971-2AD8C1A2D890}" type="sibTrans" cxnId="{9B5C7709-3B91-B646-BCDD-3637DF847921}">
      <dgm:prSet/>
      <dgm:spPr/>
      <dgm:t>
        <a:bodyPr/>
        <a:lstStyle/>
        <a:p>
          <a:endParaRPr lang="en-US"/>
        </a:p>
      </dgm:t>
    </dgm:pt>
    <dgm:pt modelId="{A109919B-3581-5146-9831-08B32892BC4B}">
      <dgm:prSet phldrT="[Text]" custT="1"/>
      <dgm:spPr/>
      <dgm:t>
        <a:bodyPr/>
        <a:lstStyle/>
        <a:p>
          <a:pPr algn="just"/>
          <a:r>
            <a:rPr lang="en-US" sz="1400" b="1" noProof="1" smtClean="0">
              <a:ea typeface="Arial" charset="0"/>
              <a:cs typeface="Arial" charset="0"/>
            </a:rPr>
            <a:t>BSEC</a:t>
          </a:r>
        </a:p>
      </dgm:t>
    </dgm:pt>
    <dgm:pt modelId="{AF922148-6925-3649-855E-27EA654423F2}" type="parTrans" cxnId="{27F22766-0AFD-114F-A4F5-568BDE919EEA}">
      <dgm:prSet/>
      <dgm:spPr/>
      <dgm:t>
        <a:bodyPr/>
        <a:lstStyle/>
        <a:p>
          <a:endParaRPr lang="en-US"/>
        </a:p>
      </dgm:t>
    </dgm:pt>
    <dgm:pt modelId="{AD5D65FB-0136-2448-AE80-850A5CA696C2}" type="sibTrans" cxnId="{27F22766-0AFD-114F-A4F5-568BDE919EEA}">
      <dgm:prSet/>
      <dgm:spPr/>
      <dgm:t>
        <a:bodyPr/>
        <a:lstStyle/>
        <a:p>
          <a:endParaRPr lang="en-US"/>
        </a:p>
      </dgm:t>
    </dgm:pt>
    <dgm:pt modelId="{9C323D7F-7700-6249-87FD-7678FF0E02C2}">
      <dgm:prSet phldrT="[Text]" custT="1"/>
      <dgm:spPr/>
      <dgm:t>
        <a:bodyPr/>
        <a:lstStyle/>
        <a:p>
          <a:pPr algn="just"/>
          <a:r>
            <a:rPr lang="en-US" sz="1400" b="1" noProof="1" smtClean="0">
              <a:ea typeface="Arial" charset="0"/>
              <a:cs typeface="Arial" charset="0"/>
            </a:rPr>
            <a:t>Experimental Deployment of an Integrated Grid and Cloud Enabled Environment in BSEC Countries on the Base of g-Eclipse (2013-2014)</a:t>
          </a:r>
        </a:p>
      </dgm:t>
    </dgm:pt>
    <dgm:pt modelId="{92180BD6-D946-EA42-8449-D0C975DDC5CC}" type="parTrans" cxnId="{C875E201-9234-5940-BE4D-A641CED42E47}">
      <dgm:prSet/>
      <dgm:spPr/>
      <dgm:t>
        <a:bodyPr/>
        <a:lstStyle/>
        <a:p>
          <a:endParaRPr lang="en-US"/>
        </a:p>
      </dgm:t>
    </dgm:pt>
    <dgm:pt modelId="{D3891CE6-DCED-EB4F-8F0F-E321CC83A154}" type="sibTrans" cxnId="{C875E201-9234-5940-BE4D-A641CED42E47}">
      <dgm:prSet/>
      <dgm:spPr/>
      <dgm:t>
        <a:bodyPr/>
        <a:lstStyle/>
        <a:p>
          <a:endParaRPr lang="en-US"/>
        </a:p>
      </dgm:t>
    </dgm:pt>
    <dgm:pt modelId="{8F80BCBA-5922-5F49-8736-3C41A2AC0B14}" type="pres">
      <dgm:prSet presAssocID="{EDFD1DAB-0F31-6F40-B1CB-2047B4521832}" presName="Name0" presStyleCnt="0">
        <dgm:presLayoutVars>
          <dgm:chMax val="7"/>
          <dgm:chPref val="7"/>
          <dgm:dir/>
          <dgm:animLvl val="lvl"/>
        </dgm:presLayoutVars>
      </dgm:prSet>
      <dgm:spPr/>
      <dgm:t>
        <a:bodyPr/>
        <a:lstStyle/>
        <a:p>
          <a:endParaRPr lang="en-US"/>
        </a:p>
      </dgm:t>
    </dgm:pt>
    <dgm:pt modelId="{F57DAFD2-0EBF-D043-B9D3-16AAA0AB018D}" type="pres">
      <dgm:prSet presAssocID="{429103B9-3458-924C-8FFB-50410AF554EA}" presName="Accent1" presStyleCnt="0"/>
      <dgm:spPr/>
    </dgm:pt>
    <dgm:pt modelId="{D9964487-9761-6846-855D-A99279846150}" type="pres">
      <dgm:prSet presAssocID="{429103B9-3458-924C-8FFB-50410AF554EA}" presName="Accent" presStyleLbl="node1" presStyleIdx="0" presStyleCnt="4" custLinFactX="-12681" custLinFactNeighborX="-100000"/>
      <dgm:spPr/>
    </dgm:pt>
    <dgm:pt modelId="{9B287B75-20ED-D041-8331-5E6AAA6FC7A1}" type="pres">
      <dgm:prSet presAssocID="{429103B9-3458-924C-8FFB-50410AF554EA}" presName="Child1" presStyleLbl="revTx" presStyleIdx="0" presStyleCnt="8" custScaleX="532789" custLinFactNeighborX="85094" custLinFactNeighborY="110">
        <dgm:presLayoutVars>
          <dgm:chMax val="0"/>
          <dgm:chPref val="0"/>
          <dgm:bulletEnabled val="1"/>
        </dgm:presLayoutVars>
      </dgm:prSet>
      <dgm:spPr/>
      <dgm:t>
        <a:bodyPr/>
        <a:lstStyle/>
        <a:p>
          <a:endParaRPr lang="en-US"/>
        </a:p>
      </dgm:t>
    </dgm:pt>
    <dgm:pt modelId="{F83951C7-C8F6-A644-8175-9B92C92D22F6}" type="pres">
      <dgm:prSet presAssocID="{429103B9-3458-924C-8FFB-50410AF554EA}" presName="Parent1" presStyleLbl="revTx" presStyleIdx="1" presStyleCnt="8" custLinFactX="-89321" custLinFactNeighborX="-100000">
        <dgm:presLayoutVars>
          <dgm:chMax val="1"/>
          <dgm:chPref val="1"/>
          <dgm:bulletEnabled val="1"/>
        </dgm:presLayoutVars>
      </dgm:prSet>
      <dgm:spPr/>
      <dgm:t>
        <a:bodyPr/>
        <a:lstStyle/>
        <a:p>
          <a:endParaRPr lang="en-US"/>
        </a:p>
      </dgm:t>
    </dgm:pt>
    <dgm:pt modelId="{D20AD2E1-2C24-D444-B85B-61EA642384B7}" type="pres">
      <dgm:prSet presAssocID="{426DA0FA-831A-B44A-9E8C-A05D3ADE1F50}" presName="Accent2" presStyleCnt="0"/>
      <dgm:spPr/>
    </dgm:pt>
    <dgm:pt modelId="{49376FF4-F5C1-ED48-B0D7-18F351DFA5AF}" type="pres">
      <dgm:prSet presAssocID="{426DA0FA-831A-B44A-9E8C-A05D3ADE1F50}" presName="Accent" presStyleLbl="node1" presStyleIdx="1" presStyleCnt="4" custLinFactX="-12681" custLinFactNeighborX="-100000"/>
      <dgm:spPr/>
      <dgm:t>
        <a:bodyPr/>
        <a:lstStyle/>
        <a:p>
          <a:endParaRPr lang="en-US"/>
        </a:p>
      </dgm:t>
    </dgm:pt>
    <dgm:pt modelId="{A1AC36DB-B845-C14A-B57B-49E538195FEF}" type="pres">
      <dgm:prSet presAssocID="{426DA0FA-831A-B44A-9E8C-A05D3ADE1F50}" presName="Child2" presStyleLbl="revTx" presStyleIdx="2" presStyleCnt="8" custScaleX="501777" custLinFactX="14623" custLinFactNeighborX="100000" custLinFactNeighborY="14227">
        <dgm:presLayoutVars>
          <dgm:chMax val="0"/>
          <dgm:chPref val="0"/>
          <dgm:bulletEnabled val="1"/>
        </dgm:presLayoutVars>
      </dgm:prSet>
      <dgm:spPr/>
      <dgm:t>
        <a:bodyPr/>
        <a:lstStyle/>
        <a:p>
          <a:endParaRPr lang="en-US"/>
        </a:p>
      </dgm:t>
    </dgm:pt>
    <dgm:pt modelId="{51BB53E1-F6C3-AC4A-B871-D2AD6536A60E}" type="pres">
      <dgm:prSet presAssocID="{426DA0FA-831A-B44A-9E8C-A05D3ADE1F50}" presName="Parent2" presStyleLbl="revTx" presStyleIdx="3" presStyleCnt="8" custLinFactX="-79839" custLinFactNeighborX="-100000">
        <dgm:presLayoutVars>
          <dgm:chMax val="1"/>
          <dgm:chPref val="1"/>
          <dgm:bulletEnabled val="1"/>
        </dgm:presLayoutVars>
      </dgm:prSet>
      <dgm:spPr/>
      <dgm:t>
        <a:bodyPr/>
        <a:lstStyle/>
        <a:p>
          <a:endParaRPr lang="en-US"/>
        </a:p>
      </dgm:t>
    </dgm:pt>
    <dgm:pt modelId="{8900A65C-8B37-4340-97E3-FEFABAABCB17}" type="pres">
      <dgm:prSet presAssocID="{05667A69-0CC6-054B-BB4A-4C164CA9EEBE}" presName="Accent3" presStyleCnt="0"/>
      <dgm:spPr/>
    </dgm:pt>
    <dgm:pt modelId="{2C4924F1-FB98-1344-8AE0-4F662D1353DE}" type="pres">
      <dgm:prSet presAssocID="{05667A69-0CC6-054B-BB4A-4C164CA9EEBE}" presName="Accent" presStyleLbl="node1" presStyleIdx="2" presStyleCnt="4" custLinFactX="-22494" custLinFactNeighborX="-100000"/>
      <dgm:spPr/>
    </dgm:pt>
    <dgm:pt modelId="{2703E12A-84B4-A74F-AF93-92AFEF2E0638}" type="pres">
      <dgm:prSet presAssocID="{05667A69-0CC6-054B-BB4A-4C164CA9EEBE}" presName="Child3" presStyleLbl="revTx" presStyleIdx="4" presStyleCnt="8" custScaleX="539876" custLinFactNeighborX="86662" custLinFactNeighborY="3013">
        <dgm:presLayoutVars>
          <dgm:chMax val="0"/>
          <dgm:chPref val="0"/>
          <dgm:bulletEnabled val="1"/>
        </dgm:presLayoutVars>
      </dgm:prSet>
      <dgm:spPr/>
      <dgm:t>
        <a:bodyPr/>
        <a:lstStyle/>
        <a:p>
          <a:endParaRPr lang="en-US"/>
        </a:p>
      </dgm:t>
    </dgm:pt>
    <dgm:pt modelId="{98F999E4-6D5C-5940-8FF4-B47ACE850907}" type="pres">
      <dgm:prSet presAssocID="{05667A69-0CC6-054B-BB4A-4C164CA9EEBE}" presName="Parent3" presStyleLbl="revTx" presStyleIdx="5" presStyleCnt="8" custLinFactX="-100000" custLinFactNeighborX="-103675">
        <dgm:presLayoutVars>
          <dgm:chMax val="1"/>
          <dgm:chPref val="1"/>
          <dgm:bulletEnabled val="1"/>
        </dgm:presLayoutVars>
      </dgm:prSet>
      <dgm:spPr/>
      <dgm:t>
        <a:bodyPr/>
        <a:lstStyle/>
        <a:p>
          <a:endParaRPr lang="en-US"/>
        </a:p>
      </dgm:t>
    </dgm:pt>
    <dgm:pt modelId="{99881266-6B50-5940-871D-45DBFAC25C69}" type="pres">
      <dgm:prSet presAssocID="{A109919B-3581-5146-9831-08B32892BC4B}" presName="Accent4" presStyleCnt="0"/>
      <dgm:spPr/>
    </dgm:pt>
    <dgm:pt modelId="{27C26B6A-F2B8-BD42-97D3-C5DC13E706F3}" type="pres">
      <dgm:prSet presAssocID="{A109919B-3581-5146-9831-08B32892BC4B}" presName="Accent" presStyleLbl="node1" presStyleIdx="3" presStyleCnt="4" custLinFactX="-12924" custLinFactNeighborX="-100000"/>
      <dgm:spPr/>
    </dgm:pt>
    <dgm:pt modelId="{D0DBCB39-969C-8742-8D1D-E98EF5DD754F}" type="pres">
      <dgm:prSet presAssocID="{A109919B-3581-5146-9831-08B32892BC4B}" presName="Child4" presStyleLbl="revTx" presStyleIdx="6" presStyleCnt="8" custScaleX="562643" custScaleY="128302" custLinFactX="54080" custLinFactNeighborX="100000">
        <dgm:presLayoutVars>
          <dgm:chMax val="0"/>
          <dgm:chPref val="0"/>
          <dgm:bulletEnabled val="1"/>
        </dgm:presLayoutVars>
      </dgm:prSet>
      <dgm:spPr/>
      <dgm:t>
        <a:bodyPr/>
        <a:lstStyle/>
        <a:p>
          <a:endParaRPr lang="en-US"/>
        </a:p>
      </dgm:t>
    </dgm:pt>
    <dgm:pt modelId="{320C6C31-A20D-5D49-B302-2475A04066BC}" type="pres">
      <dgm:prSet presAssocID="{A109919B-3581-5146-9831-08B32892BC4B}" presName="Parent4" presStyleLbl="revTx" presStyleIdx="7" presStyleCnt="8" custLinFactX="-53686" custLinFactNeighborX="-100000">
        <dgm:presLayoutVars>
          <dgm:chMax val="1"/>
          <dgm:chPref val="1"/>
          <dgm:bulletEnabled val="1"/>
        </dgm:presLayoutVars>
      </dgm:prSet>
      <dgm:spPr/>
      <dgm:t>
        <a:bodyPr/>
        <a:lstStyle/>
        <a:p>
          <a:endParaRPr lang="en-US"/>
        </a:p>
      </dgm:t>
    </dgm:pt>
  </dgm:ptLst>
  <dgm:cxnLst>
    <dgm:cxn modelId="{6AB0DC9B-B8E9-444F-98F6-019B9ED3BA12}" srcId="{426DA0FA-831A-B44A-9E8C-A05D3ADE1F50}" destId="{6B3B5A4E-B6E7-0C4F-90C8-BDBEDF53DC4E}" srcOrd="0" destOrd="0" parTransId="{BC21A0A8-CEBC-E643-8228-AC916B44F66B}" sibTransId="{7B3B0566-142D-D043-99FE-251DA44A3603}"/>
    <dgm:cxn modelId="{D868D984-2818-9A40-BD2C-BEB8E4731260}" srcId="{429103B9-3458-924C-8FFB-50410AF554EA}" destId="{B515C931-D0EE-384F-B157-D083FF1B6A3D}" srcOrd="3" destOrd="0" parTransId="{3B3CC379-D831-1749-8A86-FCB5B3825F74}" sibTransId="{5F94FC2F-EFCA-A447-9017-399BA8949D68}"/>
    <dgm:cxn modelId="{9B5C7709-3B91-B646-BCDD-3637DF847921}" srcId="{429103B9-3458-924C-8FFB-50410AF554EA}" destId="{BF2F61B3-D072-A248-9804-CBBC596D2347}" srcOrd="2" destOrd="0" parTransId="{DD41ECD9-452C-844A-BEF0-C4628B055F6E}" sibTransId="{71605B0B-4A34-CE4D-B971-2AD8C1A2D890}"/>
    <dgm:cxn modelId="{BD7B0B21-4747-0A45-B32E-78978B58F083}" type="presOf" srcId="{F40D7F27-4666-D447-9FB5-17927E1BB4F3}" destId="{9B287B75-20ED-D041-8331-5E6AAA6FC7A1}" srcOrd="0" destOrd="1" presId="urn:microsoft.com/office/officeart/2009/layout/CircleArrowProcess"/>
    <dgm:cxn modelId="{1BF36377-0620-0341-BC01-366031C43900}" srcId="{429103B9-3458-924C-8FFB-50410AF554EA}" destId="{F40D7F27-4666-D447-9FB5-17927E1BB4F3}" srcOrd="1" destOrd="0" parTransId="{7C68BE1F-1F26-3148-90FD-886D0809CC47}" sibTransId="{5007DB26-E5B4-5140-B3ED-85CEF6CF90A4}"/>
    <dgm:cxn modelId="{F69E8A86-6C93-C84F-A85C-7C3E809972DD}" type="presOf" srcId="{6B3B5A4E-B6E7-0C4F-90C8-BDBEDF53DC4E}" destId="{A1AC36DB-B845-C14A-B57B-49E538195FEF}" srcOrd="0" destOrd="0" presId="urn:microsoft.com/office/officeart/2009/layout/CircleArrowProcess"/>
    <dgm:cxn modelId="{0FBF1B52-ED3C-F746-898B-B3234926484E}" srcId="{05667A69-0CC6-054B-BB4A-4C164CA9EEBE}" destId="{692E4F4A-4A6F-7B45-96A0-13FED564E416}" srcOrd="0" destOrd="0" parTransId="{AC990AA9-F8EE-0E41-A83C-75ED78A23A05}" sibTransId="{6715A501-F1DC-904A-9189-4A1F1719FF6D}"/>
    <dgm:cxn modelId="{0EF895BE-6FB0-C24C-8470-2DD6FE3827AB}" srcId="{EDFD1DAB-0F31-6F40-B1CB-2047B4521832}" destId="{426DA0FA-831A-B44A-9E8C-A05D3ADE1F50}" srcOrd="1" destOrd="0" parTransId="{A21E275D-18B2-5D43-919F-BA61408BCF9F}" sibTransId="{D37A3862-329B-A94B-8756-9DA42DF1F674}"/>
    <dgm:cxn modelId="{2F395532-ECF4-6948-80B5-CDEDEDC5AE28}" type="presOf" srcId="{B515C931-D0EE-384F-B157-D083FF1B6A3D}" destId="{9B287B75-20ED-D041-8331-5E6AAA6FC7A1}" srcOrd="0" destOrd="3" presId="urn:microsoft.com/office/officeart/2009/layout/CircleArrowProcess"/>
    <dgm:cxn modelId="{1DE5241C-3A1D-AB44-B91A-199E6F5A628A}" srcId="{EDFD1DAB-0F31-6F40-B1CB-2047B4521832}" destId="{429103B9-3458-924C-8FFB-50410AF554EA}" srcOrd="0" destOrd="0" parTransId="{DDBC145A-0534-714B-9FC7-CBDA0E6BF059}" sibTransId="{0DC6EC37-AE8D-8648-837B-B85EDB3886C5}"/>
    <dgm:cxn modelId="{C2AAFD36-198D-4C43-8CA3-D4C3D8F7068C}" type="presOf" srcId="{EDFD1DAB-0F31-6F40-B1CB-2047B4521832}" destId="{8F80BCBA-5922-5F49-8736-3C41A2AC0B14}" srcOrd="0" destOrd="0" presId="urn:microsoft.com/office/officeart/2009/layout/CircleArrowProcess"/>
    <dgm:cxn modelId="{230FE8BD-9E7A-EB41-880A-D0A88A299DF2}" type="presOf" srcId="{A109919B-3581-5146-9831-08B32892BC4B}" destId="{320C6C31-A20D-5D49-B302-2475A04066BC}" srcOrd="0" destOrd="0" presId="urn:microsoft.com/office/officeart/2009/layout/CircleArrowProcess"/>
    <dgm:cxn modelId="{B400A4FE-6D1F-7641-8A52-3F0DAC5638A7}" type="presOf" srcId="{692E4F4A-4A6F-7B45-96A0-13FED564E416}" destId="{2703E12A-84B4-A74F-AF93-92AFEF2E0638}" srcOrd="0" destOrd="0" presId="urn:microsoft.com/office/officeart/2009/layout/CircleArrowProcess"/>
    <dgm:cxn modelId="{27F22766-0AFD-114F-A4F5-568BDE919EEA}" srcId="{EDFD1DAB-0F31-6F40-B1CB-2047B4521832}" destId="{A109919B-3581-5146-9831-08B32892BC4B}" srcOrd="3" destOrd="0" parTransId="{AF922148-6925-3649-855E-27EA654423F2}" sibTransId="{AD5D65FB-0136-2448-AE80-850A5CA696C2}"/>
    <dgm:cxn modelId="{787B077A-748C-DC43-B9CB-15176BD962A1}" srcId="{EDFD1DAB-0F31-6F40-B1CB-2047B4521832}" destId="{05667A69-0CC6-054B-BB4A-4C164CA9EEBE}" srcOrd="2" destOrd="0" parTransId="{9DF7845E-DD59-3E45-975E-097133C25A25}" sibTransId="{52D347BC-22C6-EB4A-B77B-4367FFBD6CDD}"/>
    <dgm:cxn modelId="{BE0EA6EC-7774-494B-A367-8DA4EB5F4B45}" type="presOf" srcId="{9C323D7F-7700-6249-87FD-7678FF0E02C2}" destId="{D0DBCB39-969C-8742-8D1D-E98EF5DD754F}" srcOrd="0" destOrd="0" presId="urn:microsoft.com/office/officeart/2009/layout/CircleArrowProcess"/>
    <dgm:cxn modelId="{C875E201-9234-5940-BE4D-A641CED42E47}" srcId="{A109919B-3581-5146-9831-08B32892BC4B}" destId="{9C323D7F-7700-6249-87FD-7678FF0E02C2}" srcOrd="0" destOrd="0" parTransId="{92180BD6-D946-EA42-8449-D0C975DDC5CC}" sibTransId="{D3891CE6-DCED-EB4F-8F0F-E321CC83A154}"/>
    <dgm:cxn modelId="{9A1B3612-11A8-4C4F-AA40-601B795D5132}" type="presOf" srcId="{05667A69-0CC6-054B-BB4A-4C164CA9EEBE}" destId="{98F999E4-6D5C-5940-8FF4-B47ACE850907}" srcOrd="0" destOrd="0" presId="urn:microsoft.com/office/officeart/2009/layout/CircleArrowProcess"/>
    <dgm:cxn modelId="{C9EEB65E-CD50-7A47-90D2-0B88D2BB5B8E}" type="presOf" srcId="{426DA0FA-831A-B44A-9E8C-A05D3ADE1F50}" destId="{51BB53E1-F6C3-AC4A-B871-D2AD6536A60E}" srcOrd="0" destOrd="0" presId="urn:microsoft.com/office/officeart/2009/layout/CircleArrowProcess"/>
    <dgm:cxn modelId="{F5E6D31B-063F-0C4B-BADB-6EC8CC9E33E1}" type="presOf" srcId="{BF2F61B3-D072-A248-9804-CBBC596D2347}" destId="{9B287B75-20ED-D041-8331-5E6AAA6FC7A1}" srcOrd="0" destOrd="2" presId="urn:microsoft.com/office/officeart/2009/layout/CircleArrowProcess"/>
    <dgm:cxn modelId="{CD289BDC-E21C-4641-A896-550599C5E8EC}" srcId="{429103B9-3458-924C-8FFB-50410AF554EA}" destId="{FB678863-467E-3944-8C05-71666A18FBE0}" srcOrd="0" destOrd="0" parTransId="{41A28751-C223-754E-91CA-9BBED9CCB64A}" sibTransId="{4EA88E18-329B-6A45-A05A-B46749A8E035}"/>
    <dgm:cxn modelId="{12EB3A15-3D2F-C948-9B75-BAF2317DC238}" type="presOf" srcId="{FB678863-467E-3944-8C05-71666A18FBE0}" destId="{9B287B75-20ED-D041-8331-5E6AAA6FC7A1}" srcOrd="0" destOrd="0" presId="urn:microsoft.com/office/officeart/2009/layout/CircleArrowProcess"/>
    <dgm:cxn modelId="{C008D498-A2F7-2944-9307-F6110DB8C876}" type="presOf" srcId="{429103B9-3458-924C-8FFB-50410AF554EA}" destId="{F83951C7-C8F6-A644-8175-9B92C92D22F6}" srcOrd="0" destOrd="0" presId="urn:microsoft.com/office/officeart/2009/layout/CircleArrowProcess"/>
    <dgm:cxn modelId="{B4315891-9794-9143-9066-B7D8972C7CB0}" type="presParOf" srcId="{8F80BCBA-5922-5F49-8736-3C41A2AC0B14}" destId="{F57DAFD2-0EBF-D043-B9D3-16AAA0AB018D}" srcOrd="0" destOrd="0" presId="urn:microsoft.com/office/officeart/2009/layout/CircleArrowProcess"/>
    <dgm:cxn modelId="{BACE02A0-20E7-FD45-AF48-AC0F21B04BAC}" type="presParOf" srcId="{F57DAFD2-0EBF-D043-B9D3-16AAA0AB018D}" destId="{D9964487-9761-6846-855D-A99279846150}" srcOrd="0" destOrd="0" presId="urn:microsoft.com/office/officeart/2009/layout/CircleArrowProcess"/>
    <dgm:cxn modelId="{698F9951-6DF7-D94C-ABDC-BD9E4A714B4D}" type="presParOf" srcId="{8F80BCBA-5922-5F49-8736-3C41A2AC0B14}" destId="{9B287B75-20ED-D041-8331-5E6AAA6FC7A1}" srcOrd="1" destOrd="0" presId="urn:microsoft.com/office/officeart/2009/layout/CircleArrowProcess"/>
    <dgm:cxn modelId="{2C7F8638-36AE-B44E-8F35-99EEBDACC343}" type="presParOf" srcId="{8F80BCBA-5922-5F49-8736-3C41A2AC0B14}" destId="{F83951C7-C8F6-A644-8175-9B92C92D22F6}" srcOrd="2" destOrd="0" presId="urn:microsoft.com/office/officeart/2009/layout/CircleArrowProcess"/>
    <dgm:cxn modelId="{2EF3EA6B-2A18-E84F-B936-C6095BCF165A}" type="presParOf" srcId="{8F80BCBA-5922-5F49-8736-3C41A2AC0B14}" destId="{D20AD2E1-2C24-D444-B85B-61EA642384B7}" srcOrd="3" destOrd="0" presId="urn:microsoft.com/office/officeart/2009/layout/CircleArrowProcess"/>
    <dgm:cxn modelId="{65B8C93E-7483-B843-A772-8284960598B7}" type="presParOf" srcId="{D20AD2E1-2C24-D444-B85B-61EA642384B7}" destId="{49376FF4-F5C1-ED48-B0D7-18F351DFA5AF}" srcOrd="0" destOrd="0" presId="urn:microsoft.com/office/officeart/2009/layout/CircleArrowProcess"/>
    <dgm:cxn modelId="{9F17EB48-F75B-874B-BE38-37712993F778}" type="presParOf" srcId="{8F80BCBA-5922-5F49-8736-3C41A2AC0B14}" destId="{A1AC36DB-B845-C14A-B57B-49E538195FEF}" srcOrd="4" destOrd="0" presId="urn:microsoft.com/office/officeart/2009/layout/CircleArrowProcess"/>
    <dgm:cxn modelId="{5E8D1BA7-08F5-1346-A8F1-A67F65FEC70D}" type="presParOf" srcId="{8F80BCBA-5922-5F49-8736-3C41A2AC0B14}" destId="{51BB53E1-F6C3-AC4A-B871-D2AD6536A60E}" srcOrd="5" destOrd="0" presId="urn:microsoft.com/office/officeart/2009/layout/CircleArrowProcess"/>
    <dgm:cxn modelId="{7AA353DC-DEFF-6941-97CD-0B96CAA89F8A}" type="presParOf" srcId="{8F80BCBA-5922-5F49-8736-3C41A2AC0B14}" destId="{8900A65C-8B37-4340-97E3-FEFABAABCB17}" srcOrd="6" destOrd="0" presId="urn:microsoft.com/office/officeart/2009/layout/CircleArrowProcess"/>
    <dgm:cxn modelId="{CB1C676B-1094-D04C-8437-F50391D31702}" type="presParOf" srcId="{8900A65C-8B37-4340-97E3-FEFABAABCB17}" destId="{2C4924F1-FB98-1344-8AE0-4F662D1353DE}" srcOrd="0" destOrd="0" presId="urn:microsoft.com/office/officeart/2009/layout/CircleArrowProcess"/>
    <dgm:cxn modelId="{7608F11C-2286-CD40-A209-249A2D4428F7}" type="presParOf" srcId="{8F80BCBA-5922-5F49-8736-3C41A2AC0B14}" destId="{2703E12A-84B4-A74F-AF93-92AFEF2E0638}" srcOrd="7" destOrd="0" presId="urn:microsoft.com/office/officeart/2009/layout/CircleArrowProcess"/>
    <dgm:cxn modelId="{C10A0F54-5C2E-EE48-9484-9077D80C105E}" type="presParOf" srcId="{8F80BCBA-5922-5F49-8736-3C41A2AC0B14}" destId="{98F999E4-6D5C-5940-8FF4-B47ACE850907}" srcOrd="8" destOrd="0" presId="urn:microsoft.com/office/officeart/2009/layout/CircleArrowProcess"/>
    <dgm:cxn modelId="{7080CAB4-C780-BE4D-B444-9906A42395EF}" type="presParOf" srcId="{8F80BCBA-5922-5F49-8736-3C41A2AC0B14}" destId="{99881266-6B50-5940-871D-45DBFAC25C69}" srcOrd="9" destOrd="0" presId="urn:microsoft.com/office/officeart/2009/layout/CircleArrowProcess"/>
    <dgm:cxn modelId="{E735E81A-CA17-E544-BCF7-2C5661A367BC}" type="presParOf" srcId="{99881266-6B50-5940-871D-45DBFAC25C69}" destId="{27C26B6A-F2B8-BD42-97D3-C5DC13E706F3}" srcOrd="0" destOrd="0" presId="urn:microsoft.com/office/officeart/2009/layout/CircleArrowProcess"/>
    <dgm:cxn modelId="{633ED5A0-383E-6A41-BFFB-D86996514C7E}" type="presParOf" srcId="{8F80BCBA-5922-5F49-8736-3C41A2AC0B14}" destId="{D0DBCB39-969C-8742-8D1D-E98EF5DD754F}" srcOrd="10" destOrd="0" presId="urn:microsoft.com/office/officeart/2009/layout/CircleArrowProcess"/>
    <dgm:cxn modelId="{BBD9003E-A7D3-8448-83EC-C1DE6C85C4D9}" type="presParOf" srcId="{8F80BCBA-5922-5F49-8736-3C41A2AC0B14}" destId="{320C6C31-A20D-5D49-B302-2475A04066BC}" srcOrd="11" destOrd="0" presId="urn:microsoft.com/office/officeart/2009/layout/CircleArrowProcess"/>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964487-9761-6846-855D-A99279846150}">
      <dsp:nvSpPr>
        <dsp:cNvPr id="0" name=""/>
        <dsp:cNvSpPr/>
      </dsp:nvSpPr>
      <dsp:spPr>
        <a:xfrm>
          <a:off x="316037" y="0"/>
          <a:ext cx="1752657" cy="1752836"/>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B287B75-20ED-D041-8331-5E6AAA6FC7A1}">
      <dsp:nvSpPr>
        <dsp:cNvPr id="0" name=""/>
        <dsp:cNvSpPr/>
      </dsp:nvSpPr>
      <dsp:spPr>
        <a:xfrm>
          <a:off x="2661351" y="520900"/>
          <a:ext cx="5598226" cy="697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n-US" sz="1400" b="1" kern="1200" noProof="1" smtClean="0">
              <a:ea typeface="Arial" charset="0"/>
              <a:cs typeface="Arial" charset="0"/>
            </a:rPr>
            <a:t>Integrating Armenia into ERA: information and Communication Technologies (AM, FR, HU, BEL) (2013-2015)</a:t>
          </a:r>
        </a:p>
        <a:p>
          <a:pPr marL="114300" lvl="1" indent="-114300" algn="l" defTabSz="622300">
            <a:lnSpc>
              <a:spcPct val="90000"/>
            </a:lnSpc>
            <a:spcBef>
              <a:spcPct val="0"/>
            </a:spcBef>
            <a:spcAft>
              <a:spcPct val="15000"/>
            </a:spcAft>
            <a:buChar char="••"/>
          </a:pPr>
          <a:r>
            <a:rPr lang="en-US" sz="1400" b="1" kern="1200" noProof="1" smtClean="0">
              <a:ea typeface="Arial" charset="0"/>
              <a:cs typeface="Arial" charset="0"/>
            </a:rPr>
            <a:t>European Grid Initiative: Integrated Sustainable Pan-European Infrastructure for Researchers in Europe</a:t>
          </a:r>
          <a:r>
            <a:rPr lang="ru-RU" sz="1400" b="1" kern="1200" noProof="1" smtClean="0">
              <a:ea typeface="Arial" charset="0"/>
              <a:cs typeface="Arial" charset="0"/>
            </a:rPr>
            <a:t> </a:t>
          </a:r>
          <a:r>
            <a:rPr lang="en-US" sz="1400" b="1" kern="1200" noProof="1" smtClean="0">
              <a:ea typeface="Arial" charset="0"/>
              <a:cs typeface="Arial" charset="0"/>
            </a:rPr>
            <a:t>(</a:t>
          </a:r>
          <a:r>
            <a:rPr lang="ru-RU" sz="1400" b="1" kern="1200" noProof="1" smtClean="0">
              <a:ea typeface="Arial" charset="0"/>
              <a:cs typeface="Arial" charset="0"/>
            </a:rPr>
            <a:t>2010-2014</a:t>
          </a:r>
          <a:r>
            <a:rPr lang="en-US" sz="1400" b="1" kern="1200" noProof="1" smtClean="0">
              <a:ea typeface="Arial" charset="0"/>
              <a:cs typeface="Arial" charset="0"/>
            </a:rPr>
            <a:t>)</a:t>
          </a:r>
        </a:p>
        <a:p>
          <a:pPr marL="114300" lvl="1" indent="-114300" algn="l" defTabSz="622300">
            <a:lnSpc>
              <a:spcPct val="90000"/>
            </a:lnSpc>
            <a:spcBef>
              <a:spcPct val="0"/>
            </a:spcBef>
            <a:spcAft>
              <a:spcPct val="15000"/>
            </a:spcAft>
            <a:buChar char="••"/>
          </a:pPr>
          <a:r>
            <a:rPr lang="en-GB" sz="1400" b="1" kern="1200" dirty="0" smtClean="0">
              <a:ea typeface="Arial" charset="0"/>
              <a:cs typeface="Arial" charset="0"/>
            </a:rPr>
            <a:t>GN3+ (Multi-gigabit European research and education network and associated services)  (2013-2015)</a:t>
          </a:r>
          <a:endParaRPr lang="en-US" sz="1400" b="1" kern="1200" noProof="1" smtClean="0">
            <a:ea typeface="Arial" charset="0"/>
            <a:cs typeface="Arial" charset="0"/>
          </a:endParaRPr>
        </a:p>
        <a:p>
          <a:pPr marL="114300" lvl="1" indent="-114300" algn="l" defTabSz="622300">
            <a:lnSpc>
              <a:spcPct val="90000"/>
            </a:lnSpc>
            <a:spcBef>
              <a:spcPct val="0"/>
            </a:spcBef>
            <a:spcAft>
              <a:spcPct val="15000"/>
            </a:spcAft>
            <a:buChar char="••"/>
          </a:pPr>
          <a:r>
            <a:rPr lang="en-US" sz="1400" b="1" kern="1200" noProof="1" smtClean="0">
              <a:ea typeface="Arial" charset="0"/>
              <a:cs typeface="Arial" charset="0"/>
            </a:rPr>
            <a:t>High-Performance Computing Infrastructure for South East Europe’s Research Communities</a:t>
          </a:r>
          <a:r>
            <a:rPr lang="ru-RU" sz="1400" b="1" kern="1200" noProof="1" smtClean="0">
              <a:ea typeface="Arial" charset="0"/>
              <a:cs typeface="Arial" charset="0"/>
            </a:rPr>
            <a:t> (14 countries) </a:t>
          </a:r>
          <a:r>
            <a:rPr lang="en-US" sz="1400" b="1" kern="1200" noProof="1" smtClean="0">
              <a:ea typeface="Arial" charset="0"/>
              <a:cs typeface="Arial" charset="0"/>
            </a:rPr>
            <a:t>(</a:t>
          </a:r>
          <a:r>
            <a:rPr lang="ru-RU" sz="1400" b="1" kern="1200" noProof="1" smtClean="0">
              <a:ea typeface="Arial" charset="0"/>
              <a:cs typeface="Arial" charset="0"/>
            </a:rPr>
            <a:t>2010-201</a:t>
          </a:r>
          <a:r>
            <a:rPr lang="en-US" sz="1400" b="1" kern="1200" noProof="1" smtClean="0">
              <a:ea typeface="Arial" charset="0"/>
              <a:cs typeface="Arial" charset="0"/>
            </a:rPr>
            <a:t>3)</a:t>
          </a:r>
        </a:p>
      </dsp:txBody>
      <dsp:txXfrm>
        <a:off x="2661351" y="520900"/>
        <a:ext cx="5598226" cy="697230"/>
      </dsp:txXfrm>
    </dsp:sp>
    <dsp:sp modelId="{F83951C7-C8F6-A644-8175-9B92C92D22F6}">
      <dsp:nvSpPr>
        <dsp:cNvPr id="0" name=""/>
        <dsp:cNvSpPr/>
      </dsp:nvSpPr>
      <dsp:spPr>
        <a:xfrm>
          <a:off x="826193" y="634479"/>
          <a:ext cx="978082" cy="488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FP7</a:t>
          </a:r>
          <a:endParaRPr lang="en-US" sz="1800" kern="1200" dirty="0"/>
        </a:p>
      </dsp:txBody>
      <dsp:txXfrm>
        <a:off x="826193" y="634479"/>
        <a:ext cx="978082" cy="488990"/>
      </dsp:txXfrm>
    </dsp:sp>
    <dsp:sp modelId="{49376FF4-F5C1-ED48-B0D7-18F351DFA5AF}">
      <dsp:nvSpPr>
        <dsp:cNvPr id="0" name=""/>
        <dsp:cNvSpPr/>
      </dsp:nvSpPr>
      <dsp:spPr>
        <a:xfrm>
          <a:off x="-170866" y="1007264"/>
          <a:ext cx="1752657" cy="1752836"/>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A1AC36DB-B845-C14A-B57B-49E538195FEF}">
      <dsp:nvSpPr>
        <dsp:cNvPr id="0" name=""/>
        <dsp:cNvSpPr/>
      </dsp:nvSpPr>
      <dsp:spPr>
        <a:xfrm>
          <a:off x="2655866" y="1638678"/>
          <a:ext cx="5272371" cy="697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n-US" sz="1400" b="1" kern="1200" noProof="1" smtClean="0">
              <a:ea typeface="Arial" charset="0"/>
              <a:cs typeface="Arial" charset="0"/>
            </a:rPr>
            <a:t>State Target Project entitled Deployment of Armenian National Grid Infrastructure (2010-2012)</a:t>
          </a:r>
        </a:p>
      </dsp:txBody>
      <dsp:txXfrm>
        <a:off x="2655866" y="1638678"/>
        <a:ext cx="5272371" cy="697230"/>
      </dsp:txXfrm>
    </dsp:sp>
    <dsp:sp modelId="{51BB53E1-F6C3-AC4A-B871-D2AD6536A60E}">
      <dsp:nvSpPr>
        <dsp:cNvPr id="0" name=""/>
        <dsp:cNvSpPr/>
      </dsp:nvSpPr>
      <dsp:spPr>
        <a:xfrm>
          <a:off x="430058" y="1643603"/>
          <a:ext cx="978082" cy="488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STATE</a:t>
          </a:r>
          <a:endParaRPr lang="en-US" sz="1800" kern="1200" dirty="0"/>
        </a:p>
      </dsp:txBody>
      <dsp:txXfrm>
        <a:off x="430058" y="1643603"/>
        <a:ext cx="978082" cy="488990"/>
      </dsp:txXfrm>
    </dsp:sp>
    <dsp:sp modelId="{2C4924F1-FB98-1344-8AE0-4F662D1353DE}">
      <dsp:nvSpPr>
        <dsp:cNvPr id="0" name=""/>
        <dsp:cNvSpPr/>
      </dsp:nvSpPr>
      <dsp:spPr>
        <a:xfrm>
          <a:off x="144049" y="2018248"/>
          <a:ext cx="1752657" cy="1752836"/>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703E12A-84B4-A74F-AF93-92AFEF2E0638}">
      <dsp:nvSpPr>
        <dsp:cNvPr id="0" name=""/>
        <dsp:cNvSpPr/>
      </dsp:nvSpPr>
      <dsp:spPr>
        <a:xfrm>
          <a:off x="2640593" y="2559389"/>
          <a:ext cx="5672692" cy="697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n-US" sz="1400" b="1" kern="1200" noProof="1" smtClean="0">
              <a:ea typeface="Arial" charset="0"/>
              <a:cs typeface="Arial" charset="0"/>
            </a:rPr>
            <a:t>Deploying ARmenian distributed Processing capacities for Environmental GEOspatial data (2011-2013)</a:t>
          </a:r>
        </a:p>
      </dsp:txBody>
      <dsp:txXfrm>
        <a:off x="2640593" y="2559389"/>
        <a:ext cx="5672692" cy="697230"/>
      </dsp:txXfrm>
    </dsp:sp>
    <dsp:sp modelId="{98F999E4-6D5C-5940-8FF4-B47ACE850907}">
      <dsp:nvSpPr>
        <dsp:cNvPr id="0" name=""/>
        <dsp:cNvSpPr/>
      </dsp:nvSpPr>
      <dsp:spPr>
        <a:xfrm>
          <a:off x="685800" y="2652727"/>
          <a:ext cx="978082" cy="488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SNF</a:t>
          </a:r>
          <a:endParaRPr lang="en-US" sz="1800" kern="1200" dirty="0"/>
        </a:p>
      </dsp:txBody>
      <dsp:txXfrm>
        <a:off x="685800" y="2652727"/>
        <a:ext cx="978082" cy="488990"/>
      </dsp:txXfrm>
    </dsp:sp>
    <dsp:sp modelId="{27C26B6A-F2B8-BD42-97D3-C5DC13E706F3}">
      <dsp:nvSpPr>
        <dsp:cNvPr id="0" name=""/>
        <dsp:cNvSpPr/>
      </dsp:nvSpPr>
      <dsp:spPr>
        <a:xfrm>
          <a:off x="228620" y="3141718"/>
          <a:ext cx="1505753" cy="1506481"/>
        </a:xfrm>
        <a:prstGeom prst="blockArc">
          <a:avLst>
            <a:gd name="adj1" fmla="val 0"/>
            <a:gd name="adj2" fmla="val 18900000"/>
            <a:gd name="adj3" fmla="val 1274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0DBCB39-969C-8742-8D1D-E98EF5DD754F}">
      <dsp:nvSpPr>
        <dsp:cNvPr id="0" name=""/>
        <dsp:cNvSpPr/>
      </dsp:nvSpPr>
      <dsp:spPr>
        <a:xfrm>
          <a:off x="2622485" y="3448841"/>
          <a:ext cx="5911914" cy="89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n-US" sz="1400" b="1" kern="1200" noProof="1" smtClean="0">
              <a:ea typeface="Arial" charset="0"/>
              <a:cs typeface="Arial" charset="0"/>
            </a:rPr>
            <a:t>Experimental Deployment of an Integrated Grid and Cloud Enabled Environment in BSEC Countries on the Base of g-Eclipse (2013-2014)</a:t>
          </a:r>
        </a:p>
      </dsp:txBody>
      <dsp:txXfrm>
        <a:off x="2622485" y="3448841"/>
        <a:ext cx="5911914" cy="894560"/>
      </dsp:txXfrm>
    </dsp:sp>
    <dsp:sp modelId="{320C6C31-A20D-5D49-B302-2475A04066BC}">
      <dsp:nvSpPr>
        <dsp:cNvPr id="0" name=""/>
        <dsp:cNvSpPr/>
      </dsp:nvSpPr>
      <dsp:spPr>
        <a:xfrm>
          <a:off x="685856" y="3661851"/>
          <a:ext cx="978082" cy="488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n-US" sz="1400" b="1" kern="1200" noProof="1" smtClean="0">
              <a:ea typeface="Arial" charset="0"/>
              <a:cs typeface="Arial" charset="0"/>
            </a:rPr>
            <a:t>BSEC</a:t>
          </a:r>
        </a:p>
      </dsp:txBody>
      <dsp:txXfrm>
        <a:off x="685856" y="3661851"/>
        <a:ext cx="978082" cy="488990"/>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498934-590A-4349-ACCA-555A50626FA7}" type="datetimeFigureOut">
              <a:rPr lang="ru-RU" smtClean="0"/>
              <a:pPr/>
              <a:t>30.06.2014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004F21-580D-4A7F-BAD3-8C61663025B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fld id="{26DBCB44-EB17-4AAB-BE24-CA94E18D9ABA}" type="datetime1">
              <a:rPr lang="en-US" smtClean="0"/>
              <a:pPr/>
              <a:t>6/30/2014</a:t>
            </a:fld>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fld id="{62E2AEF5-11CF-49FC-BA2D-F03C446B217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4583A82C-9D55-4823-8203-915722E0B014}" type="datetime1">
              <a:rPr lang="en-US" smtClean="0"/>
              <a:pPr/>
              <a:t>6/30/2014</a:t>
            </a:fld>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fld id="{97EF7385-4EE6-4A41-A004-30F0FA14316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BD6F27F7-537F-49E7-99E5-C37FC7461032}" type="datetime1">
              <a:rPr lang="en-US" smtClean="0"/>
              <a:pPr/>
              <a:t>6/30/2014</a:t>
            </a:fld>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fld id="{4F168861-DE79-4C9D-8312-4B725CFA043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7966F059-40C0-4D6D-BC77-144185956FD9}" type="datetime1">
              <a:rPr lang="en-US" smtClean="0"/>
              <a:pPr/>
              <a:t>6/30/2014</a:t>
            </a:fld>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fld id="{A4808B4E-ED44-47BA-8CFC-C7FE3F8E4EF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7C15A669-637E-42AB-B151-C3BD18953ABD}" type="datetime1">
              <a:rPr lang="en-US" smtClean="0"/>
              <a:pPr/>
              <a:t>6/30/2014</a:t>
            </a:fld>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fld id="{CB04B30D-ABED-4EC2-A6A5-7DD750BD998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fld id="{02B8EFF9-8887-4614-8192-6DD22E154D59}" type="datetime1">
              <a:rPr lang="en-US" smtClean="0"/>
              <a:pPr/>
              <a:t>6/30/2014</a:t>
            </a:fld>
            <a:endParaRPr lang="en-US"/>
          </a:p>
        </p:txBody>
      </p:sp>
      <p:sp>
        <p:nvSpPr>
          <p:cNvPr id="6" name="Нижний колонтитул 4"/>
          <p:cNvSpPr>
            <a:spLocks noGrp="1"/>
          </p:cNvSpPr>
          <p:nvPr>
            <p:ph type="ftr" sz="quarter" idx="11"/>
          </p:nvPr>
        </p:nvSpPr>
        <p:spPr/>
        <p:txBody>
          <a:bodyPr/>
          <a:lstStyle>
            <a:lvl1pPr>
              <a:defRPr/>
            </a:lvl1pPr>
          </a:lstStyle>
          <a:p>
            <a:pPr>
              <a:defRPr/>
            </a:pPr>
            <a:endParaRPr lang="en-US"/>
          </a:p>
        </p:txBody>
      </p:sp>
      <p:sp>
        <p:nvSpPr>
          <p:cNvPr id="7" name="Номер слайда 5"/>
          <p:cNvSpPr>
            <a:spLocks noGrp="1"/>
          </p:cNvSpPr>
          <p:nvPr>
            <p:ph type="sldNum" sz="quarter" idx="12"/>
          </p:nvPr>
        </p:nvSpPr>
        <p:spPr/>
        <p:txBody>
          <a:bodyPr/>
          <a:lstStyle>
            <a:lvl1pPr>
              <a:defRPr/>
            </a:lvl1pPr>
          </a:lstStyle>
          <a:p>
            <a:fld id="{515E4030-7786-4AD5-9F23-F640224C6BF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fld id="{924B6270-20C2-4DA6-91E9-3CAF710B9387}" type="datetime1">
              <a:rPr lang="en-US" smtClean="0"/>
              <a:pPr/>
              <a:t>6/30/2014</a:t>
            </a:fld>
            <a:endParaRPr lang="en-US"/>
          </a:p>
        </p:txBody>
      </p:sp>
      <p:sp>
        <p:nvSpPr>
          <p:cNvPr id="8" name="Нижний колонтитул 4"/>
          <p:cNvSpPr>
            <a:spLocks noGrp="1"/>
          </p:cNvSpPr>
          <p:nvPr>
            <p:ph type="ftr" sz="quarter" idx="11"/>
          </p:nvPr>
        </p:nvSpPr>
        <p:spPr/>
        <p:txBody>
          <a:bodyPr/>
          <a:lstStyle>
            <a:lvl1pPr>
              <a:defRPr/>
            </a:lvl1pPr>
          </a:lstStyle>
          <a:p>
            <a:pPr>
              <a:defRPr/>
            </a:pPr>
            <a:endParaRPr lang="en-US"/>
          </a:p>
        </p:txBody>
      </p:sp>
      <p:sp>
        <p:nvSpPr>
          <p:cNvPr id="9" name="Номер слайда 5"/>
          <p:cNvSpPr>
            <a:spLocks noGrp="1"/>
          </p:cNvSpPr>
          <p:nvPr>
            <p:ph type="sldNum" sz="quarter" idx="12"/>
          </p:nvPr>
        </p:nvSpPr>
        <p:spPr/>
        <p:txBody>
          <a:bodyPr/>
          <a:lstStyle>
            <a:lvl1pPr>
              <a:defRPr/>
            </a:lvl1pPr>
          </a:lstStyle>
          <a:p>
            <a:fld id="{A2D8D913-1D00-4DAD-A10B-F28B8AD6311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fld id="{AAE082D8-5820-4802-838F-8D3F0C80DA06}" type="datetime1">
              <a:rPr lang="en-US" smtClean="0"/>
              <a:pPr/>
              <a:t>6/30/2014</a:t>
            </a:fld>
            <a:endParaRPr lang="en-US"/>
          </a:p>
        </p:txBody>
      </p:sp>
      <p:sp>
        <p:nvSpPr>
          <p:cNvPr id="4" name="Нижний колонтитул 4"/>
          <p:cNvSpPr>
            <a:spLocks noGrp="1"/>
          </p:cNvSpPr>
          <p:nvPr>
            <p:ph type="ftr" sz="quarter" idx="11"/>
          </p:nvPr>
        </p:nvSpPr>
        <p:spPr/>
        <p:txBody>
          <a:bodyPr/>
          <a:lstStyle>
            <a:lvl1pPr>
              <a:defRPr/>
            </a:lvl1pPr>
          </a:lstStyle>
          <a:p>
            <a:pPr>
              <a:defRPr/>
            </a:pPr>
            <a:endParaRPr lang="en-US"/>
          </a:p>
        </p:txBody>
      </p:sp>
      <p:sp>
        <p:nvSpPr>
          <p:cNvPr id="5" name="Номер слайда 5"/>
          <p:cNvSpPr>
            <a:spLocks noGrp="1"/>
          </p:cNvSpPr>
          <p:nvPr>
            <p:ph type="sldNum" sz="quarter" idx="12"/>
          </p:nvPr>
        </p:nvSpPr>
        <p:spPr/>
        <p:txBody>
          <a:bodyPr/>
          <a:lstStyle>
            <a:lvl1pPr>
              <a:defRPr/>
            </a:lvl1pPr>
          </a:lstStyle>
          <a:p>
            <a:fld id="{29FD6F39-F485-442F-87D5-3F2430797AB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fld id="{A7FB2088-E22F-48D3-A886-BFB3B667A4C8}" type="datetime1">
              <a:rPr lang="en-US" smtClean="0"/>
              <a:pPr/>
              <a:t>6/30/2014</a:t>
            </a:fld>
            <a:endParaRPr lang="en-US"/>
          </a:p>
        </p:txBody>
      </p:sp>
      <p:sp>
        <p:nvSpPr>
          <p:cNvPr id="3" name="Нижний колонтитул 4"/>
          <p:cNvSpPr>
            <a:spLocks noGrp="1"/>
          </p:cNvSpPr>
          <p:nvPr>
            <p:ph type="ftr" sz="quarter" idx="11"/>
          </p:nvPr>
        </p:nvSpPr>
        <p:spPr/>
        <p:txBody>
          <a:bodyPr/>
          <a:lstStyle>
            <a:lvl1pPr>
              <a:defRPr/>
            </a:lvl1pPr>
          </a:lstStyle>
          <a:p>
            <a:pPr>
              <a:defRPr/>
            </a:pPr>
            <a:endParaRPr lang="en-US"/>
          </a:p>
        </p:txBody>
      </p:sp>
      <p:sp>
        <p:nvSpPr>
          <p:cNvPr id="4" name="Номер слайда 5"/>
          <p:cNvSpPr>
            <a:spLocks noGrp="1"/>
          </p:cNvSpPr>
          <p:nvPr>
            <p:ph type="sldNum" sz="quarter" idx="12"/>
          </p:nvPr>
        </p:nvSpPr>
        <p:spPr/>
        <p:txBody>
          <a:bodyPr/>
          <a:lstStyle>
            <a:lvl1pPr>
              <a:defRPr/>
            </a:lvl1pPr>
          </a:lstStyle>
          <a:p>
            <a:fld id="{F46FE5E6-45B8-459A-ACC7-29EE525784D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fld id="{411CCA8E-2AF6-4542-AE37-068649B3F2DA}" type="datetime1">
              <a:rPr lang="en-US" smtClean="0"/>
              <a:pPr/>
              <a:t>6/30/2014</a:t>
            </a:fld>
            <a:endParaRPr lang="en-US"/>
          </a:p>
        </p:txBody>
      </p:sp>
      <p:sp>
        <p:nvSpPr>
          <p:cNvPr id="6" name="Нижний колонтитул 4"/>
          <p:cNvSpPr>
            <a:spLocks noGrp="1"/>
          </p:cNvSpPr>
          <p:nvPr>
            <p:ph type="ftr" sz="quarter" idx="11"/>
          </p:nvPr>
        </p:nvSpPr>
        <p:spPr/>
        <p:txBody>
          <a:bodyPr/>
          <a:lstStyle>
            <a:lvl1pPr>
              <a:defRPr/>
            </a:lvl1pPr>
          </a:lstStyle>
          <a:p>
            <a:pPr>
              <a:defRPr/>
            </a:pPr>
            <a:endParaRPr lang="en-US"/>
          </a:p>
        </p:txBody>
      </p:sp>
      <p:sp>
        <p:nvSpPr>
          <p:cNvPr id="7" name="Номер слайда 5"/>
          <p:cNvSpPr>
            <a:spLocks noGrp="1"/>
          </p:cNvSpPr>
          <p:nvPr>
            <p:ph type="sldNum" sz="quarter" idx="12"/>
          </p:nvPr>
        </p:nvSpPr>
        <p:spPr/>
        <p:txBody>
          <a:bodyPr/>
          <a:lstStyle>
            <a:lvl1pPr>
              <a:defRPr/>
            </a:lvl1pPr>
          </a:lstStyle>
          <a:p>
            <a:fld id="{8FC14EE6-3EC0-407D-88B6-F087F5EEC19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fld id="{A3A762E7-60B3-457B-9ECD-C9019D6F2EB5}" type="datetime1">
              <a:rPr lang="en-US" smtClean="0"/>
              <a:pPr/>
              <a:t>6/30/2014</a:t>
            </a:fld>
            <a:endParaRPr lang="en-US"/>
          </a:p>
        </p:txBody>
      </p:sp>
      <p:sp>
        <p:nvSpPr>
          <p:cNvPr id="6" name="Нижний колонтитул 4"/>
          <p:cNvSpPr>
            <a:spLocks noGrp="1"/>
          </p:cNvSpPr>
          <p:nvPr>
            <p:ph type="ftr" sz="quarter" idx="11"/>
          </p:nvPr>
        </p:nvSpPr>
        <p:spPr/>
        <p:txBody>
          <a:bodyPr/>
          <a:lstStyle>
            <a:lvl1pPr>
              <a:defRPr/>
            </a:lvl1pPr>
          </a:lstStyle>
          <a:p>
            <a:pPr>
              <a:defRPr/>
            </a:pPr>
            <a:endParaRPr lang="en-US"/>
          </a:p>
        </p:txBody>
      </p:sp>
      <p:sp>
        <p:nvSpPr>
          <p:cNvPr id="7" name="Номер слайда 5"/>
          <p:cNvSpPr>
            <a:spLocks noGrp="1"/>
          </p:cNvSpPr>
          <p:nvPr>
            <p:ph type="sldNum" sz="quarter" idx="12"/>
          </p:nvPr>
        </p:nvSpPr>
        <p:spPr/>
        <p:txBody>
          <a:bodyPr/>
          <a:lstStyle>
            <a:lvl1pPr>
              <a:defRPr/>
            </a:lvl1pPr>
          </a:lstStyle>
          <a:p>
            <a:fld id="{10C3F230-60C7-4DA8-B8E3-31D6EC299DE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alpha val="11000"/>
          </a:schemeClr>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01854739-A951-4653-AC2D-D44C479F9FBA}" type="datetime1">
              <a:rPr lang="en-US" smtClean="0"/>
              <a:pPr/>
              <a:t>6/30/2014</a:t>
            </a:fld>
            <a:endParaRPr 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CA50E1F0-DE25-46BD-914B-3C988148A56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18" Type="http://schemas.openxmlformats.org/officeDocument/2006/relationships/image" Target="../media/image21.jpeg"/><Relationship Id="rId3" Type="http://schemas.openxmlformats.org/officeDocument/2006/relationships/image" Target="../media/image6.jpeg"/><Relationship Id="rId21" Type="http://schemas.openxmlformats.org/officeDocument/2006/relationships/image" Target="../media/image24.jpeg"/><Relationship Id="rId7" Type="http://schemas.openxmlformats.org/officeDocument/2006/relationships/image" Target="../media/image10.jpeg"/><Relationship Id="rId12" Type="http://schemas.openxmlformats.org/officeDocument/2006/relationships/image" Target="../media/image15.jpeg"/><Relationship Id="rId17" Type="http://schemas.openxmlformats.org/officeDocument/2006/relationships/image" Target="../media/image20.jpeg"/><Relationship Id="rId2" Type="http://schemas.openxmlformats.org/officeDocument/2006/relationships/image" Target="../media/image3.jpeg"/><Relationship Id="rId16" Type="http://schemas.openxmlformats.org/officeDocument/2006/relationships/image" Target="../media/image19.jpeg"/><Relationship Id="rId20"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jpeg"/><Relationship Id="rId10" Type="http://schemas.openxmlformats.org/officeDocument/2006/relationships/image" Target="../media/image13.jpeg"/><Relationship Id="rId19" Type="http://schemas.openxmlformats.org/officeDocument/2006/relationships/image" Target="../media/image22.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 Id="rId22" Type="http://schemas.openxmlformats.org/officeDocument/2006/relationships/image" Target="NUL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jpe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990600" y="0"/>
            <a:ext cx="8153400" cy="369888"/>
          </a:xfrm>
          <a:prstGeom prst="rect">
            <a:avLst/>
          </a:prstGeom>
          <a:solidFill>
            <a:srgbClr val="4BACC6"/>
          </a:solidFill>
          <a:ln w="38100">
            <a:solidFill>
              <a:schemeClr val="bg1"/>
            </a:solidFill>
            <a:miter lim="800000"/>
            <a:headEnd/>
            <a:tailEnd/>
          </a:ln>
          <a:effectLst>
            <a:outerShdw dist="20000" dir="5400000" rotWithShape="0">
              <a:srgbClr val="808080">
                <a:alpha val="37999"/>
              </a:srgbClr>
            </a:outerShdw>
          </a:effectLst>
        </p:spPr>
        <p:txBody>
          <a:bodyPr>
            <a:spAutoFit/>
          </a:bodyPr>
          <a:lstStyle/>
          <a:p>
            <a:pPr fontAlgn="auto">
              <a:spcBef>
                <a:spcPts val="0"/>
              </a:spcBef>
              <a:spcAft>
                <a:spcPts val="0"/>
              </a:spcAft>
              <a:defRPr/>
            </a:pPr>
            <a:endParaRPr lang="ru-RU" dirty="0">
              <a:solidFill>
                <a:schemeClr val="lt1"/>
              </a:solidFill>
              <a:latin typeface="+mn-lt"/>
              <a:ea typeface="+mn-ea"/>
            </a:endParaRPr>
          </a:p>
        </p:txBody>
      </p:sp>
      <p:sp>
        <p:nvSpPr>
          <p:cNvPr id="2" name="Title 1"/>
          <p:cNvSpPr>
            <a:spLocks noGrp="1"/>
          </p:cNvSpPr>
          <p:nvPr>
            <p:ph type="ctrTitle"/>
          </p:nvPr>
        </p:nvSpPr>
        <p:spPr bwMode="white">
          <a:xfrm>
            <a:off x="0" y="838200"/>
            <a:ext cx="9144000" cy="3429000"/>
          </a:xfrm>
          <a:extLst>
            <a:ext uri="{FAA26D3D-D897-4be2-8F04-BA451C77F1D7}">
              <ma14:placeholderFlag xmlns:ma14="http://schemas.microsoft.com/office/mac/drawingml/2011/main" xmlns="" val="1"/>
            </a:ext>
          </a:extLst>
        </p:spPr>
        <p:style>
          <a:lnRef idx="3">
            <a:schemeClr val="lt1"/>
          </a:lnRef>
          <a:fillRef idx="1">
            <a:schemeClr val="accent5"/>
          </a:fillRef>
          <a:effectRef idx="1">
            <a:schemeClr val="accent5"/>
          </a:effectRef>
          <a:fontRef idx="minor">
            <a:schemeClr val="lt1"/>
          </a:fontRef>
        </p:style>
        <p:txBody>
          <a:bodyPr rtlCol="0">
            <a:normAutofit/>
          </a:bodyPr>
          <a:lstStyle/>
          <a:p>
            <a:pPr eaLnBrk="1" fontAlgn="auto" hangingPunct="1">
              <a:spcAft>
                <a:spcPts val="0"/>
              </a:spcAft>
              <a:defRPr/>
            </a:pPr>
            <a:r>
              <a:rPr lang="ru-RU" sz="8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ru-RU" sz="8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ru-RU" sz="8000" dirty="0"/>
          </a:p>
        </p:txBody>
      </p:sp>
      <p:sp>
        <p:nvSpPr>
          <p:cNvPr id="6" name="Прямоугольник 5"/>
          <p:cNvSpPr/>
          <p:nvPr/>
        </p:nvSpPr>
        <p:spPr>
          <a:xfrm>
            <a:off x="30243" y="2786058"/>
            <a:ext cx="9113757" cy="523220"/>
          </a:xfrm>
          <a:prstGeom prst="rect">
            <a:avLst/>
          </a:prstGeom>
          <a:noFill/>
        </p:spPr>
        <p:txBody>
          <a:bodyPr>
            <a:spAutoFit/>
          </a:bodyPr>
          <a:lstStyle/>
          <a:p>
            <a:pPr algn="ctr" fontAlgn="auto">
              <a:spcBef>
                <a:spcPts val="0"/>
              </a:spcBef>
              <a:spcAft>
                <a:spcPts val="0"/>
              </a:spcAft>
              <a:defRPr/>
            </a:pPr>
            <a:r>
              <a:rPr lang="en-US"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mn-lt"/>
                <a:ea typeface="+mn-ea"/>
              </a:rPr>
              <a:t>ATLAS  Team</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rPr>
              <a:t>, </a:t>
            </a: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rPr>
              <a:t>A. </a:t>
            </a:r>
            <a:r>
              <a:rPr lang="en-US"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rPr>
              <a:t>Alikanian</a:t>
            </a: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rPr>
              <a:t> National Laboratory  (YERPHI) </a:t>
            </a:r>
            <a:endPar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endParaRPr>
          </a:p>
        </p:txBody>
      </p:sp>
      <p:sp>
        <p:nvSpPr>
          <p:cNvPr id="7" name="Прямоугольник 6"/>
          <p:cNvSpPr/>
          <p:nvPr/>
        </p:nvSpPr>
        <p:spPr>
          <a:xfrm>
            <a:off x="6400800" y="3352800"/>
            <a:ext cx="2572371" cy="646331"/>
          </a:xfrm>
          <a:prstGeom prst="rect">
            <a:avLst/>
          </a:prstGeom>
          <a:noFill/>
        </p:spPr>
        <p:txBody>
          <a:bodyPr wrap="none">
            <a:spAutoFit/>
          </a:bodyPr>
          <a:lstStyle/>
          <a:p>
            <a:pPr algn="r" fontAlgn="auto">
              <a:spcBef>
                <a:spcPts val="0"/>
              </a:spcBef>
              <a:spcAft>
                <a:spcPts val="0"/>
              </a:spcAft>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rPr>
              <a:t>H.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rPr>
              <a:t>Oganezov</a:t>
            </a:r>
            <a:endParaRPr lang="ru-RU"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endParaRPr>
          </a:p>
        </p:txBody>
      </p:sp>
      <p:sp>
        <p:nvSpPr>
          <p:cNvPr id="8" name="Прямоугольник 7"/>
          <p:cNvSpPr/>
          <p:nvPr/>
        </p:nvSpPr>
        <p:spPr>
          <a:xfrm>
            <a:off x="0" y="1052736"/>
            <a:ext cx="9144000" cy="1754326"/>
          </a:xfrm>
          <a:prstGeom prst="rect">
            <a:avLst/>
          </a:prstGeom>
          <a:noFill/>
        </p:spPr>
        <p:txBody>
          <a:bodyPr>
            <a:spAutoFit/>
          </a:bodyPr>
          <a:lstStyle/>
          <a:p>
            <a:pPr algn="ctr" fontAlgn="auto">
              <a:spcBef>
                <a:spcPts val="0"/>
              </a:spcBef>
              <a:spcAft>
                <a:spcPts val="0"/>
              </a:spcAft>
              <a:defRPr/>
            </a:pPr>
            <a:r>
              <a:rPr lang="en-US" sz="5400" dirty="0">
                <a:latin typeface="+mn-lt"/>
                <a:ea typeface="+mn-ea"/>
              </a:rPr>
              <a:t>Activities and Perspectives at Armenian Grid site</a:t>
            </a:r>
            <a:endParaRPr lang="ru-RU" sz="5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endParaRPr>
          </a:p>
        </p:txBody>
      </p:sp>
      <p:pic>
        <p:nvPicPr>
          <p:cNvPr id="13318" name="Picture 2" descr="C:\Users\User\Desktop\logopic2.jpg"/>
          <p:cNvPicPr>
            <a:picLocks noChangeAspect="1" noChangeArrowheads="1"/>
          </p:cNvPicPr>
          <p:nvPr/>
        </p:nvPicPr>
        <p:blipFill>
          <a:blip r:embed="rId2" cstate="print"/>
          <a:srcRect/>
          <a:stretch>
            <a:fillRect/>
          </a:stretch>
        </p:blipFill>
        <p:spPr bwMode="auto">
          <a:xfrm>
            <a:off x="304800" y="4343400"/>
            <a:ext cx="8610600" cy="1524000"/>
          </a:xfrm>
          <a:prstGeom prst="rect">
            <a:avLst/>
          </a:prstGeom>
          <a:noFill/>
          <a:ln w="9525">
            <a:noFill/>
            <a:miter lim="800000"/>
            <a:headEnd/>
            <a:tailEnd/>
          </a:ln>
        </p:spPr>
      </p:pic>
      <p:sp>
        <p:nvSpPr>
          <p:cNvPr id="13319" name="Прямоугольник 10"/>
          <p:cNvSpPr>
            <a:spLocks noChangeArrowheads="1"/>
          </p:cNvSpPr>
          <p:nvPr/>
        </p:nvSpPr>
        <p:spPr bwMode="auto">
          <a:xfrm>
            <a:off x="0" y="5943600"/>
            <a:ext cx="9144000" cy="830263"/>
          </a:xfrm>
          <a:prstGeom prst="rect">
            <a:avLst/>
          </a:prstGeom>
          <a:noFill/>
          <a:ln w="9525">
            <a:noFill/>
            <a:miter lim="800000"/>
            <a:headEnd/>
            <a:tailEnd/>
          </a:ln>
        </p:spPr>
        <p:txBody>
          <a:bodyPr>
            <a:spAutoFit/>
          </a:bodyPr>
          <a:lstStyle/>
          <a:p>
            <a:r>
              <a:rPr lang="en-US" sz="2400" b="1">
                <a:solidFill>
                  <a:schemeClr val="accent1"/>
                </a:solidFill>
              </a:rPr>
              <a:t>The 6th International Conference "Distributed Computing and Grid-technologies in Science and Education"</a:t>
            </a:r>
            <a:endParaRPr lang="ru-RU" sz="2400" b="1">
              <a:solidFill>
                <a:schemeClr val="accent1"/>
              </a:solidFill>
            </a:endParaRPr>
          </a:p>
        </p:txBody>
      </p:sp>
      <p:pic>
        <p:nvPicPr>
          <p:cNvPr id="13320" name="Picture 2" descr="C:\Users\Hovo\Desktop\Logo.png"/>
          <p:cNvPicPr>
            <a:picLocks noChangeAspect="1" noChangeArrowheads="1"/>
          </p:cNvPicPr>
          <p:nvPr/>
        </p:nvPicPr>
        <p:blipFill>
          <a:blip r:embed="rId3" cstate="print"/>
          <a:srcRect/>
          <a:stretch>
            <a:fillRect/>
          </a:stretch>
        </p:blipFill>
        <p:spPr bwMode="auto">
          <a:xfrm>
            <a:off x="0" y="0"/>
            <a:ext cx="2051050" cy="908050"/>
          </a:xfrm>
          <a:prstGeom prst="rect">
            <a:avLst/>
          </a:prstGeom>
          <a:noFill/>
          <a:ln w="9525">
            <a:noFill/>
            <a:miter lim="800000"/>
            <a:headEnd/>
            <a:tailEnd/>
          </a:ln>
        </p:spPr>
      </p:pic>
      <p:sp>
        <p:nvSpPr>
          <p:cNvPr id="10" name="Номер слайда 9"/>
          <p:cNvSpPr>
            <a:spLocks noGrp="1"/>
          </p:cNvSpPr>
          <p:nvPr>
            <p:ph type="sldNum" sz="quarter" idx="12"/>
          </p:nvPr>
        </p:nvSpPr>
        <p:spPr/>
        <p:txBody>
          <a:bodyPr/>
          <a:lstStyle/>
          <a:p>
            <a:fld id="{62E2AEF5-11CF-49FC-BA2D-F03C446B2172}"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633412"/>
          </a:xfrm>
        </p:spPr>
        <p:txBody>
          <a:bodyPr rtlCol="0">
            <a:normAutofit/>
          </a:bodyPr>
          <a:lstStyle/>
          <a:p>
            <a:pPr eaLnBrk="1" fontAlgn="auto" hangingPunct="1">
              <a:spcAft>
                <a:spcPts val="0"/>
              </a:spcAft>
              <a:defRPr/>
            </a:pPr>
            <a:r>
              <a:rPr lang="en-US" sz="2400" b="1" dirty="0" smtClean="0">
                <a:solidFill>
                  <a:srgbClr val="FF0000"/>
                </a:solidFill>
                <a:latin typeface="Times New Roman" panose="02020603050405020304" pitchFamily="18" charset="0"/>
                <a:ea typeface="+mj-ea"/>
                <a:cs typeface="Times New Roman" panose="02020603050405020304" pitchFamily="18" charset="0"/>
              </a:rPr>
              <a:t>Site overview: services</a:t>
            </a:r>
            <a:endParaRPr lang="ru-RU" sz="2400" b="1" dirty="0">
              <a:solidFill>
                <a:srgbClr val="FF0000"/>
              </a:solidFill>
              <a:latin typeface="Times New Roman" panose="02020603050405020304" pitchFamily="18" charset="0"/>
              <a:ea typeface="+mj-ea"/>
              <a:cs typeface="Times New Roman" panose="02020603050405020304" pitchFamily="18" charset="0"/>
            </a:endParaRPr>
          </a:p>
        </p:txBody>
      </p:sp>
      <p:pic>
        <p:nvPicPr>
          <p:cNvPr id="21506" name="Picture 2" descr="C:\Users\Hovo\Desktop\Screen shot 2014-06-24 at 9.32.25 PM.png"/>
          <p:cNvPicPr>
            <a:picLocks noChangeAspect="1" noChangeArrowheads="1"/>
          </p:cNvPicPr>
          <p:nvPr/>
        </p:nvPicPr>
        <p:blipFill>
          <a:blip r:embed="rId2" cstate="print"/>
          <a:srcRect/>
          <a:stretch>
            <a:fillRect/>
          </a:stretch>
        </p:blipFill>
        <p:spPr bwMode="auto">
          <a:xfrm>
            <a:off x="0" y="836712"/>
            <a:ext cx="9144000" cy="5661025"/>
          </a:xfrm>
          <a:prstGeom prst="rect">
            <a:avLst/>
          </a:prstGeom>
          <a:noFill/>
          <a:ln w="9525">
            <a:noFill/>
            <a:miter lim="800000"/>
            <a:headEnd/>
            <a:tailEnd/>
          </a:ln>
        </p:spPr>
      </p:pic>
      <p:pic>
        <p:nvPicPr>
          <p:cNvPr id="4"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523875" cy="485775"/>
          </a:xfrm>
          <a:prstGeom prst="rect">
            <a:avLst/>
          </a:prstGeom>
          <a:noFill/>
          <a:ln w="9525">
            <a:noFill/>
            <a:miter lim="800000"/>
            <a:headEnd/>
            <a:tailEnd/>
          </a:ln>
        </p:spPr>
      </p:pic>
      <p:sp>
        <p:nvSpPr>
          <p:cNvPr id="5" name="Номер слайда 4"/>
          <p:cNvSpPr>
            <a:spLocks noGrp="1"/>
          </p:cNvSpPr>
          <p:nvPr>
            <p:ph type="sldNum" sz="quarter" idx="12"/>
          </p:nvPr>
        </p:nvSpPr>
        <p:spPr/>
        <p:txBody>
          <a:bodyPr/>
          <a:lstStyle/>
          <a:p>
            <a:fld id="{A4808B4E-ED44-47BA-8CFC-C7FE3F8E4EF5}"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p:nvPr>
        </p:nvSpPr>
        <p:spPr>
          <a:xfrm>
            <a:off x="611188" y="-242888"/>
            <a:ext cx="8229600" cy="1143001"/>
          </a:xfrm>
        </p:spPr>
        <p:txBody>
          <a:bodyPr/>
          <a:lstStyle/>
          <a:p>
            <a:pPr eaLnBrk="1" hangingPunct="1"/>
            <a:r>
              <a:rPr lang="en-US" sz="2400" b="1" dirty="0" smtClean="0">
                <a:solidFill>
                  <a:srgbClr val="FF0000"/>
                </a:solidFill>
                <a:latin typeface="Times New Roman" pitchFamily="18" charset="0"/>
                <a:cs typeface="Times New Roman" pitchFamily="18" charset="0"/>
              </a:rPr>
              <a:t>Site overview: </a:t>
            </a:r>
            <a:r>
              <a:rPr lang="en-US" sz="2400" b="1" dirty="0" err="1" smtClean="0">
                <a:solidFill>
                  <a:srgbClr val="FF0000"/>
                </a:solidFill>
                <a:latin typeface="Times New Roman" pitchFamily="18" charset="0"/>
                <a:cs typeface="Times New Roman" pitchFamily="18" charset="0"/>
              </a:rPr>
              <a:t>Gstat</a:t>
            </a:r>
            <a:r>
              <a:rPr lang="en-US" sz="2400" b="1" dirty="0" smtClean="0">
                <a:solidFill>
                  <a:srgbClr val="FF0000"/>
                </a:solidFill>
                <a:latin typeface="Times New Roman" pitchFamily="18" charset="0"/>
                <a:cs typeface="Times New Roman" pitchFamily="18" charset="0"/>
              </a:rPr>
              <a:t> monitoring</a:t>
            </a:r>
            <a:endParaRPr lang="ru-RU" sz="2400" b="1" dirty="0" smtClean="0">
              <a:solidFill>
                <a:srgbClr val="FF0000"/>
              </a:solidFill>
              <a:latin typeface="Times New Roman" pitchFamily="18" charset="0"/>
              <a:cs typeface="Times New Roman" pitchFamily="18" charset="0"/>
            </a:endParaRPr>
          </a:p>
        </p:txBody>
      </p:sp>
      <p:pic>
        <p:nvPicPr>
          <p:cNvPr id="22530" name="Picture 2" descr="C:\Users\Hovo\Desktop\Gstat2 ce.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1124744"/>
            <a:ext cx="8816975" cy="511256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523875" cy="485775"/>
          </a:xfrm>
          <a:prstGeom prst="rect">
            <a:avLst/>
          </a:prstGeom>
          <a:noFill/>
          <a:ln w="9525">
            <a:noFill/>
            <a:miter lim="800000"/>
            <a:headEnd/>
            <a:tailEnd/>
          </a:ln>
        </p:spPr>
      </p:pic>
      <p:sp>
        <p:nvSpPr>
          <p:cNvPr id="5" name="Номер слайда 4"/>
          <p:cNvSpPr>
            <a:spLocks noGrp="1"/>
          </p:cNvSpPr>
          <p:nvPr>
            <p:ph type="sldNum" sz="quarter" idx="12"/>
          </p:nvPr>
        </p:nvSpPr>
        <p:spPr/>
        <p:txBody>
          <a:bodyPr/>
          <a:lstStyle/>
          <a:p>
            <a:fld id="{A4808B4E-ED44-47BA-8CFC-C7FE3F8E4EF5}"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14288" y="404813"/>
            <a:ext cx="9144001" cy="428625"/>
          </a:xfrm>
        </p:spPr>
        <p:txBody>
          <a:bodyPr/>
          <a:lstStyle/>
          <a:p>
            <a:pPr eaLnBrk="1" hangingPunct="1"/>
            <a:r>
              <a:rPr lang="en-US" sz="2400" b="1" dirty="0" smtClean="0">
                <a:solidFill>
                  <a:srgbClr val="FF0000"/>
                </a:solidFill>
                <a:latin typeface="Times New Roman" pitchFamily="18" charset="0"/>
                <a:cs typeface="Times New Roman" pitchFamily="18" charset="0"/>
              </a:rPr>
              <a:t>LCG – Armenia T3 contribution</a:t>
            </a:r>
            <a:br>
              <a:rPr lang="en-US" sz="2400" b="1" dirty="0" smtClean="0">
                <a:solidFill>
                  <a:srgbClr val="FF0000"/>
                </a:solidFill>
                <a:latin typeface="Times New Roman" pitchFamily="18" charset="0"/>
                <a:cs typeface="Times New Roman" pitchFamily="18" charset="0"/>
              </a:rPr>
            </a:br>
            <a:endParaRPr lang="en-US" sz="2400" b="1" dirty="0" smtClean="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28775"/>
            <a:ext cx="8031163" cy="6192838"/>
          </a:xfrm>
        </p:spPr>
        <p:txBody>
          <a:bodyPr rtlCol="0">
            <a:noAutofit/>
          </a:bodyPr>
          <a:lstStyle/>
          <a:p>
            <a:pPr marL="450850" eaLnBrk="1" fontAlgn="auto" hangingPunct="1">
              <a:lnSpc>
                <a:spcPct val="90000"/>
              </a:lnSpc>
              <a:spcAft>
                <a:spcPts val="0"/>
              </a:spcAft>
              <a:buSzPct val="45000"/>
              <a:buFont typeface="Wingdings" charset="2"/>
              <a:buChar char="ü"/>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200" b="1" dirty="0" smtClean="0">
                <a:solidFill>
                  <a:srgbClr val="000099"/>
                </a:solidFill>
                <a:latin typeface="Times New Roman"/>
                <a:ea typeface="+mn-ea"/>
                <a:cs typeface="Times New Roman"/>
              </a:rPr>
              <a:t>Computational resources</a:t>
            </a:r>
          </a:p>
          <a:p>
            <a:pPr marL="831850" lvl="1" indent="-342900" eaLnBrk="1" fontAlgn="auto" hangingPunct="1">
              <a:lnSpc>
                <a:spcPct val="90000"/>
              </a:lnSpc>
              <a:spcAft>
                <a:spcPts val="0"/>
              </a:spcAft>
              <a:buSzPct val="45000"/>
              <a:buFont typeface="Arial"/>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400" dirty="0" smtClean="0">
                <a:latin typeface="Times New Roman"/>
                <a:ea typeface="+mn-ea"/>
                <a:cs typeface="Times New Roman"/>
              </a:rPr>
              <a:t>CPU: </a:t>
            </a:r>
            <a:r>
              <a:rPr lang="it-IT" sz="2400" dirty="0" smtClean="0">
                <a:latin typeface="Times New Roman"/>
                <a:ea typeface="+mn-ea"/>
                <a:cs typeface="Times New Roman"/>
              </a:rPr>
              <a:t>6 </a:t>
            </a:r>
            <a:r>
              <a:rPr lang="it-IT" sz="2400" dirty="0" err="1">
                <a:latin typeface="Times New Roman"/>
                <a:ea typeface="+mn-ea"/>
                <a:cs typeface="Times New Roman"/>
              </a:rPr>
              <a:t>nodes</a:t>
            </a:r>
            <a:r>
              <a:rPr lang="it-IT" sz="2400" dirty="0">
                <a:latin typeface="Times New Roman"/>
                <a:ea typeface="+mn-ea"/>
                <a:cs typeface="Times New Roman"/>
              </a:rPr>
              <a:t> x 2 </a:t>
            </a:r>
            <a:r>
              <a:rPr lang="it-IT" sz="2400" dirty="0" err="1" smtClean="0">
                <a:latin typeface="Times New Roman"/>
                <a:ea typeface="+mn-ea"/>
                <a:cs typeface="Times New Roman"/>
              </a:rPr>
              <a:t>cpus</a:t>
            </a:r>
            <a:endParaRPr lang="it-IT" sz="2400" dirty="0" smtClean="0">
              <a:latin typeface="Times New Roman"/>
              <a:ea typeface="+mn-ea"/>
              <a:cs typeface="Times New Roman"/>
            </a:endParaRPr>
          </a:p>
          <a:p>
            <a:pPr marL="488950" lvl="1" indent="0" eaLnBrk="1" fontAlgn="auto" hangingPunct="1">
              <a:lnSpc>
                <a:spcPct val="90000"/>
              </a:lnSpc>
              <a:spcAft>
                <a:spcPts val="0"/>
              </a:spcAft>
              <a:buSzPct val="45000"/>
              <a:buFont typeface="Arial" pitchFamily="34"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it-IT" sz="2400" dirty="0" smtClean="0">
                <a:latin typeface="Times New Roman"/>
                <a:ea typeface="+mn-ea"/>
                <a:cs typeface="Times New Roman"/>
              </a:rPr>
              <a:t> </a:t>
            </a:r>
            <a:r>
              <a:rPr lang="it-IT" sz="2400" dirty="0">
                <a:latin typeface="Times New Roman"/>
                <a:ea typeface="+mn-ea"/>
                <a:cs typeface="Times New Roman"/>
              </a:rPr>
              <a:t>per </a:t>
            </a:r>
            <a:r>
              <a:rPr lang="it-IT" sz="2400" dirty="0" err="1">
                <a:latin typeface="Times New Roman"/>
                <a:ea typeface="+mn-ea"/>
                <a:cs typeface="Times New Roman"/>
              </a:rPr>
              <a:t>node</a:t>
            </a:r>
            <a:r>
              <a:rPr lang="it-IT" sz="2400" dirty="0">
                <a:latin typeface="Times New Roman"/>
                <a:ea typeface="+mn-ea"/>
                <a:cs typeface="Times New Roman"/>
              </a:rPr>
              <a:t> X 4 </a:t>
            </a:r>
            <a:r>
              <a:rPr lang="it-IT" sz="2400" dirty="0" err="1">
                <a:latin typeface="Times New Roman"/>
                <a:ea typeface="+mn-ea"/>
                <a:cs typeface="Times New Roman"/>
              </a:rPr>
              <a:t>cors</a:t>
            </a:r>
            <a:r>
              <a:rPr lang="it-IT" sz="2400" dirty="0">
                <a:latin typeface="Times New Roman"/>
                <a:ea typeface="+mn-ea"/>
                <a:cs typeface="Times New Roman"/>
              </a:rPr>
              <a:t> per </a:t>
            </a:r>
            <a:r>
              <a:rPr lang="it-IT" sz="2400" dirty="0" err="1">
                <a:latin typeface="Times New Roman"/>
                <a:ea typeface="+mn-ea"/>
                <a:cs typeface="Times New Roman"/>
              </a:rPr>
              <a:t>cpus</a:t>
            </a:r>
            <a:r>
              <a:rPr lang="it-IT" sz="2400" dirty="0">
                <a:latin typeface="Times New Roman"/>
                <a:ea typeface="+mn-ea"/>
                <a:cs typeface="Times New Roman"/>
              </a:rPr>
              <a:t>= 48 </a:t>
            </a:r>
            <a:r>
              <a:rPr lang="it-IT" sz="2400" dirty="0" err="1">
                <a:latin typeface="Times New Roman"/>
                <a:ea typeface="+mn-ea"/>
                <a:cs typeface="Times New Roman"/>
              </a:rPr>
              <a:t>cors</a:t>
            </a:r>
            <a:r>
              <a:rPr lang="it-IT" sz="2400" dirty="0">
                <a:latin typeface="Times New Roman"/>
                <a:ea typeface="+mn-ea"/>
                <a:cs typeface="Times New Roman"/>
              </a:rPr>
              <a:t> </a:t>
            </a:r>
            <a:endParaRPr lang="en-US" sz="2400" dirty="0" smtClean="0">
              <a:latin typeface="Times New Roman"/>
              <a:ea typeface="+mn-ea"/>
              <a:cs typeface="Times New Roman"/>
            </a:endParaRPr>
          </a:p>
          <a:p>
            <a:pPr marL="831850" lvl="1" indent="-342900" eaLnBrk="1" fontAlgn="auto" hangingPunct="1">
              <a:lnSpc>
                <a:spcPct val="90000"/>
              </a:lnSpc>
              <a:spcAft>
                <a:spcPts val="0"/>
              </a:spcAft>
              <a:buSzPct val="45000"/>
              <a:buFont typeface="Arial"/>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400" dirty="0" smtClean="0">
                <a:latin typeface="Times New Roman"/>
                <a:ea typeface="+mn-ea"/>
                <a:cs typeface="Times New Roman"/>
              </a:rPr>
              <a:t>HDD:160 GB</a:t>
            </a:r>
          </a:p>
          <a:p>
            <a:pPr marL="831850" lvl="1" indent="-342900" eaLnBrk="1" fontAlgn="auto" hangingPunct="1">
              <a:lnSpc>
                <a:spcPct val="90000"/>
              </a:lnSpc>
              <a:spcAft>
                <a:spcPts val="0"/>
              </a:spcAft>
              <a:buSzPct val="45000"/>
              <a:buFont typeface="Arial"/>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400" dirty="0" smtClean="0">
                <a:latin typeface="Times New Roman"/>
                <a:ea typeface="+mn-ea"/>
                <a:cs typeface="Times New Roman"/>
              </a:rPr>
              <a:t>RAM: 8 GB</a:t>
            </a:r>
          </a:p>
          <a:p>
            <a:pPr marL="1346200" lvl="2" indent="-342900" eaLnBrk="1" fontAlgn="auto" hangingPunct="1">
              <a:lnSpc>
                <a:spcPct val="90000"/>
              </a:lnSpc>
              <a:spcAft>
                <a:spcPts val="0"/>
              </a:spcAft>
              <a:buSzPct val="45000"/>
              <a:buFont typeface="Arial"/>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100" b="1" dirty="0" smtClean="0">
                <a:solidFill>
                  <a:srgbClr val="000099"/>
                </a:solidFill>
                <a:latin typeface="Times New Roman"/>
                <a:ea typeface="+mn-ea"/>
                <a:cs typeface="Times New Roman"/>
              </a:rPr>
              <a:t>		</a:t>
            </a:r>
          </a:p>
          <a:p>
            <a:pPr marL="431800" eaLnBrk="1" fontAlgn="auto" hangingPunct="1">
              <a:lnSpc>
                <a:spcPct val="90000"/>
              </a:lnSpc>
              <a:spcAft>
                <a:spcPts val="0"/>
              </a:spcAft>
              <a:buSzPct val="45000"/>
              <a:buFont typeface="Wingdings" charset="2"/>
              <a:buChar char="ü"/>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200" b="1" dirty="0" smtClean="0">
                <a:solidFill>
                  <a:srgbClr val="000099"/>
                </a:solidFill>
                <a:latin typeface="Times New Roman"/>
                <a:ea typeface="+mn-ea"/>
                <a:cs typeface="Times New Roman"/>
              </a:rPr>
              <a:t>Storage Capacity</a:t>
            </a:r>
            <a:endParaRPr lang="en-US" sz="2200" b="1" dirty="0">
              <a:solidFill>
                <a:srgbClr val="000099"/>
              </a:solidFill>
              <a:latin typeface="Times New Roman"/>
              <a:ea typeface="+mn-ea"/>
              <a:cs typeface="Times New Roman"/>
            </a:endParaRPr>
          </a:p>
          <a:p>
            <a:pPr marL="1231900" lvl="2" indent="-342900" eaLnBrk="1" fontAlgn="auto" hangingPunct="1">
              <a:lnSpc>
                <a:spcPct val="90000"/>
              </a:lnSpc>
              <a:spcAft>
                <a:spcPts val="0"/>
              </a:spcAft>
              <a:buSzPct val="45000"/>
              <a:buFont typeface="Arial"/>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100" dirty="0" smtClean="0">
                <a:latin typeface="Times New Roman"/>
                <a:ea typeface="+mn-ea"/>
                <a:cs typeface="Times New Roman"/>
              </a:rPr>
              <a:t>50TB</a:t>
            </a:r>
          </a:p>
          <a:p>
            <a:pPr marL="425450" eaLnBrk="1" fontAlgn="auto" hangingPunct="1">
              <a:lnSpc>
                <a:spcPct val="60000"/>
              </a:lnSpc>
              <a:spcAft>
                <a:spcPts val="0"/>
              </a:spcAft>
              <a:buSzPct val="45000"/>
              <a:buFont typeface="Wingdings" charset="2"/>
              <a:buChar char="ü"/>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200" b="1" dirty="0" smtClean="0">
                <a:latin typeface="Times New Roman"/>
                <a:ea typeface="+mn-ea"/>
                <a:cs typeface="Times New Roman"/>
              </a:rPr>
              <a:t>     </a:t>
            </a:r>
          </a:p>
          <a:p>
            <a:pPr marL="425450" eaLnBrk="1" fontAlgn="auto" hangingPunct="1">
              <a:lnSpc>
                <a:spcPct val="60000"/>
              </a:lnSpc>
              <a:spcAft>
                <a:spcPts val="0"/>
              </a:spcAft>
              <a:buSzPct val="45000"/>
              <a:buFont typeface="Wingdings" charset="2"/>
              <a:buChar char="ü"/>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200" b="1" dirty="0" smtClean="0">
                <a:latin typeface="Times New Roman"/>
                <a:ea typeface="+mn-ea"/>
                <a:cs typeface="Times New Roman"/>
              </a:rPr>
              <a:t> </a:t>
            </a:r>
            <a:r>
              <a:rPr lang="en-US" sz="2200" b="1" dirty="0" smtClean="0">
                <a:solidFill>
                  <a:srgbClr val="000099"/>
                </a:solidFill>
                <a:latin typeface="Times New Roman"/>
                <a:ea typeface="+mn-ea"/>
                <a:cs typeface="Times New Roman"/>
              </a:rPr>
              <a:t>Supported </a:t>
            </a:r>
            <a:r>
              <a:rPr lang="en-US" sz="2200" b="1" dirty="0">
                <a:solidFill>
                  <a:srgbClr val="000099"/>
                </a:solidFill>
                <a:latin typeface="Times New Roman"/>
                <a:ea typeface="+mn-ea"/>
                <a:cs typeface="Times New Roman"/>
              </a:rPr>
              <a:t>VOs</a:t>
            </a:r>
            <a:r>
              <a:rPr lang="en-US" sz="2200" b="1" dirty="0" smtClean="0">
                <a:solidFill>
                  <a:srgbClr val="000099"/>
                </a:solidFill>
                <a:latin typeface="Times New Roman"/>
                <a:ea typeface="+mn-ea"/>
                <a:cs typeface="Times New Roman"/>
              </a:rPr>
              <a:t>:</a:t>
            </a:r>
          </a:p>
          <a:p>
            <a:pPr marL="425450" eaLnBrk="1" fontAlgn="auto" hangingPunct="1">
              <a:lnSpc>
                <a:spcPct val="60000"/>
              </a:lnSpc>
              <a:spcAft>
                <a:spcPts val="0"/>
              </a:spcAft>
              <a:buSzPct val="45000"/>
              <a:buFont typeface="Wingdings" charset="2"/>
              <a:buChar char="ü"/>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sz="2200" b="1" dirty="0">
              <a:solidFill>
                <a:srgbClr val="000099"/>
              </a:solidFill>
              <a:latin typeface="Times New Roman"/>
              <a:ea typeface="+mn-ea"/>
              <a:cs typeface="Times New Roman"/>
            </a:endParaRPr>
          </a:p>
          <a:p>
            <a:pPr marL="882650" lvl="1" indent="-342900" eaLnBrk="1" fontAlgn="auto" hangingPunct="1">
              <a:lnSpc>
                <a:spcPct val="60000"/>
              </a:lnSpc>
              <a:spcAft>
                <a:spcPts val="0"/>
              </a:spcAft>
              <a:buSzPct val="45000"/>
              <a:buFont typeface="Wingdings" charset="2"/>
              <a:buChar char="ü"/>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100" dirty="0" smtClean="0">
                <a:latin typeface="Times New Roman"/>
                <a:ea typeface="+mn-ea"/>
                <a:cs typeface="Times New Roman"/>
              </a:rPr>
              <a:t>ATLAS</a:t>
            </a:r>
            <a:endParaRPr lang="en-US" sz="2100" dirty="0">
              <a:latin typeface="Times New Roman"/>
              <a:ea typeface="+mn-ea"/>
              <a:cs typeface="Times New Roman"/>
            </a:endParaRPr>
          </a:p>
          <a:p>
            <a:pPr marL="882650" lvl="1" indent="-342900" eaLnBrk="1" fontAlgn="auto" hangingPunct="1">
              <a:lnSpc>
                <a:spcPct val="60000"/>
              </a:lnSpc>
              <a:spcAft>
                <a:spcPts val="0"/>
              </a:spcAft>
              <a:buSzPct val="45000"/>
              <a:buFont typeface="Wingdings" charset="2"/>
              <a:buChar char="ü"/>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100" dirty="0">
                <a:latin typeface="Times New Roman"/>
                <a:ea typeface="+mn-ea"/>
                <a:cs typeface="Times New Roman"/>
              </a:rPr>
              <a:t>ALICE</a:t>
            </a:r>
          </a:p>
          <a:p>
            <a:pPr marL="882650" lvl="1" indent="-342900" eaLnBrk="1" fontAlgn="auto" hangingPunct="1">
              <a:lnSpc>
                <a:spcPct val="60000"/>
              </a:lnSpc>
              <a:spcAft>
                <a:spcPts val="0"/>
              </a:spcAft>
              <a:buSzPct val="45000"/>
              <a:buFont typeface="Courier New"/>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sz="2100" dirty="0">
              <a:latin typeface="Times New Roman"/>
              <a:ea typeface="+mn-ea"/>
              <a:cs typeface="Times New Roman"/>
            </a:endParaRPr>
          </a:p>
          <a:p>
            <a:pPr marL="431800" eaLnBrk="1" fontAlgn="auto" hangingPunct="1">
              <a:lnSpc>
                <a:spcPct val="90000"/>
              </a:lnSpc>
              <a:spcAft>
                <a:spcPts val="0"/>
              </a:spcAft>
              <a:buSzPct val="45000"/>
              <a:buFont typeface="Courier New"/>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b="1" dirty="0">
              <a:solidFill>
                <a:srgbClr val="000090"/>
              </a:solidFill>
              <a:latin typeface="Arial"/>
              <a:ea typeface="+mn-ea"/>
              <a:cs typeface="Arial"/>
            </a:endParaRPr>
          </a:p>
        </p:txBody>
      </p:sp>
      <p:pic>
        <p:nvPicPr>
          <p:cNvPr id="23555" name="Picture 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523875" cy="485775"/>
          </a:xfrm>
          <a:prstGeom prst="rect">
            <a:avLst/>
          </a:prstGeom>
          <a:noFill/>
          <a:ln w="9525">
            <a:noFill/>
            <a:miter lim="800000"/>
            <a:headEnd/>
            <a:tailEnd/>
          </a:ln>
        </p:spPr>
      </p:pic>
      <p:pic>
        <p:nvPicPr>
          <p:cNvPr id="23556" name="Picture 2" descr="C:\Users\User\Desktop\cluster photo\1newhagrid2013-09-03 16.jpg"/>
          <p:cNvPicPr>
            <a:picLocks noChangeAspect="1" noChangeArrowheads="1"/>
          </p:cNvPicPr>
          <p:nvPr/>
        </p:nvPicPr>
        <p:blipFill>
          <a:blip r:embed="rId3" cstate="print"/>
          <a:srcRect/>
          <a:stretch>
            <a:fillRect/>
          </a:stretch>
        </p:blipFill>
        <p:spPr bwMode="auto">
          <a:xfrm>
            <a:off x="5418138" y="1557338"/>
            <a:ext cx="3330575" cy="4740275"/>
          </a:xfrm>
          <a:prstGeom prst="rect">
            <a:avLst/>
          </a:prstGeom>
          <a:noFill/>
          <a:ln w="9525">
            <a:noFill/>
            <a:miter lim="800000"/>
            <a:headEnd/>
            <a:tailEnd/>
          </a:ln>
        </p:spPr>
      </p:pic>
      <p:sp>
        <p:nvSpPr>
          <p:cNvPr id="23557" name="Rectangle 3"/>
          <p:cNvSpPr>
            <a:spLocks noChangeArrowheads="1"/>
          </p:cNvSpPr>
          <p:nvPr/>
        </p:nvSpPr>
        <p:spPr bwMode="auto">
          <a:xfrm>
            <a:off x="179388" y="765175"/>
            <a:ext cx="8640762" cy="708025"/>
          </a:xfrm>
          <a:prstGeom prst="rect">
            <a:avLst/>
          </a:prstGeom>
          <a:noFill/>
          <a:ln w="9525">
            <a:noFill/>
            <a:miter lim="800000"/>
            <a:headEnd/>
            <a:tailEnd/>
          </a:ln>
        </p:spPr>
        <p:txBody>
          <a:bodyPr>
            <a:spAutoFit/>
          </a:bodyPr>
          <a:lstStyle/>
          <a:p>
            <a:pPr lvl="1"/>
            <a:r>
              <a:rPr lang="en-US" sz="2000" dirty="0">
                <a:solidFill>
                  <a:srgbClr val="0000FF"/>
                </a:solidFill>
                <a:latin typeface="Arial" pitchFamily="34" charset="0"/>
                <a:cs typeface="Arial" pitchFamily="34" charset="0"/>
              </a:rPr>
              <a:t>2007: the AM-04-YERPHI site has been certified as </a:t>
            </a:r>
            <a:r>
              <a:rPr lang="en-US" altLang="en-US" sz="2000" dirty="0">
                <a:solidFill>
                  <a:srgbClr val="0000FF"/>
                </a:solidFill>
                <a:latin typeface="Arial" pitchFamily="34" charset="0"/>
                <a:cs typeface="Arial" pitchFamily="34" charset="0"/>
              </a:rPr>
              <a:t>“</a:t>
            </a:r>
            <a:r>
              <a:rPr lang="en-US" sz="2000" dirty="0">
                <a:solidFill>
                  <a:srgbClr val="0000FF"/>
                </a:solidFill>
                <a:latin typeface="Arial" pitchFamily="34" charset="0"/>
                <a:cs typeface="Arial" pitchFamily="34" charset="0"/>
              </a:rPr>
              <a:t>production site</a:t>
            </a:r>
            <a:r>
              <a:rPr lang="en-US" altLang="en-US" sz="2000" dirty="0">
                <a:solidFill>
                  <a:srgbClr val="0000FF"/>
                </a:solidFill>
                <a:latin typeface="Arial" pitchFamily="34" charset="0"/>
                <a:cs typeface="Arial" pitchFamily="34" charset="0"/>
              </a:rPr>
              <a:t>”</a:t>
            </a:r>
            <a:r>
              <a:rPr lang="en-US" sz="2000" dirty="0">
                <a:solidFill>
                  <a:srgbClr val="0000FF"/>
                </a:solidFill>
                <a:latin typeface="Arial" pitchFamily="34" charset="0"/>
                <a:cs typeface="Arial" pitchFamily="34" charset="0"/>
              </a:rPr>
              <a:t> of WLCG</a:t>
            </a:r>
          </a:p>
        </p:txBody>
      </p:sp>
      <p:sp>
        <p:nvSpPr>
          <p:cNvPr id="7" name="Номер слайда 6"/>
          <p:cNvSpPr>
            <a:spLocks noGrp="1"/>
          </p:cNvSpPr>
          <p:nvPr>
            <p:ph type="sldNum" sz="quarter" idx="12"/>
          </p:nvPr>
        </p:nvSpPr>
        <p:spPr/>
        <p:txBody>
          <a:bodyPr/>
          <a:lstStyle/>
          <a:p>
            <a:fld id="{A4808B4E-ED44-47BA-8CFC-C7FE3F8E4EF5}"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813" y="1773238"/>
            <a:ext cx="5075237" cy="1698625"/>
          </a:xfrm>
          <a:prstGeom prst="rect">
            <a:avLst/>
          </a:prstGeom>
        </p:spPr>
        <p:txBody>
          <a:bodyPr>
            <a:spAutoFit/>
          </a:bodyPr>
          <a:lstStyle/>
          <a:p>
            <a:pPr marL="0" lvl="1">
              <a:lnSpc>
                <a:spcPct val="60000"/>
              </a:lnSpc>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200" b="1" dirty="0">
                <a:solidFill>
                  <a:srgbClr val="000099"/>
                </a:solidFill>
                <a:cs typeface="Arial" pitchFamily="34" charset="0"/>
              </a:rPr>
              <a:t>Allocated Storage  10TB (</a:t>
            </a:r>
            <a:r>
              <a:rPr lang="en-US" sz="2200" b="1" dirty="0" err="1">
                <a:solidFill>
                  <a:srgbClr val="000099"/>
                </a:solidFill>
                <a:cs typeface="Arial" pitchFamily="34" charset="0"/>
              </a:rPr>
              <a:t>nfs</a:t>
            </a:r>
            <a:r>
              <a:rPr lang="en-US" sz="2200" b="1" dirty="0">
                <a:solidFill>
                  <a:srgbClr val="000099"/>
                </a:solidFill>
                <a:cs typeface="Arial" pitchFamily="34" charset="0"/>
              </a:rPr>
              <a:t>)</a:t>
            </a:r>
          </a:p>
          <a:p>
            <a:pPr marL="0" lvl="1">
              <a:lnSpc>
                <a:spcPct val="60000"/>
              </a:lnSpc>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200" dirty="0">
              <a:cs typeface="Arial" pitchFamily="34" charset="0"/>
            </a:endParaRPr>
          </a:p>
          <a:p>
            <a:pPr marL="0" lvl="1">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200" dirty="0">
                <a:cs typeface="Arial" pitchFamily="34" charset="0"/>
              </a:rPr>
              <a:t> </a:t>
            </a:r>
            <a:r>
              <a:rPr lang="en-US" sz="2100" dirty="0">
                <a:cs typeface="Arial" pitchFamily="34" charset="0"/>
              </a:rPr>
              <a:t>ATLASSCRATCHDISK 2T </a:t>
            </a:r>
          </a:p>
          <a:p>
            <a:pPr marL="0" lvl="1">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100" dirty="0">
                <a:cs typeface="Arial" pitchFamily="34" charset="0"/>
              </a:rPr>
              <a:t> ATLASLOCALGROUPDISK  7.00T </a:t>
            </a:r>
          </a:p>
          <a:p>
            <a:pPr marL="0" lvl="1">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100" dirty="0">
                <a:cs typeface="Arial" pitchFamily="34" charset="0"/>
              </a:rPr>
              <a:t> ATLASPRODDISK 1024.00G </a:t>
            </a:r>
          </a:p>
          <a:p>
            <a:pPr marL="1117600" lvl="3" indent="-323850">
              <a:lnSpc>
                <a:spcPct val="60000"/>
              </a:lnSpc>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dirty="0">
              <a:solidFill>
                <a:srgbClr val="000090"/>
              </a:solidFill>
            </a:endParaRPr>
          </a:p>
        </p:txBody>
      </p:sp>
      <p:sp>
        <p:nvSpPr>
          <p:cNvPr id="24578" name="Rectangle 7"/>
          <p:cNvSpPr>
            <a:spLocks noChangeArrowheads="1"/>
          </p:cNvSpPr>
          <p:nvPr/>
        </p:nvSpPr>
        <p:spPr bwMode="auto">
          <a:xfrm>
            <a:off x="0" y="115888"/>
            <a:ext cx="9144000" cy="339725"/>
          </a:xfrm>
          <a:prstGeom prst="rect">
            <a:avLst/>
          </a:prstGeom>
          <a:noFill/>
          <a:ln w="9525">
            <a:noFill/>
            <a:miter lim="800000"/>
            <a:headEnd/>
            <a:tailEnd/>
          </a:ln>
        </p:spPr>
        <p:txBody>
          <a:bodyPr>
            <a:spAutoFit/>
          </a:bodyPr>
          <a:lstStyle/>
          <a:p>
            <a:pPr marL="425450" indent="-342900" algn="ctr">
              <a:lnSpc>
                <a:spcPct val="60000"/>
              </a:lnSpc>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b="1" dirty="0">
                <a:solidFill>
                  <a:srgbClr val="FF0F0F"/>
                </a:solidFill>
                <a:latin typeface="Times New Roman" pitchFamily="18" charset="0"/>
                <a:cs typeface="Times New Roman" pitchFamily="18" charset="0"/>
              </a:rPr>
              <a:t>ATLAS VO Support</a:t>
            </a:r>
          </a:p>
        </p:txBody>
      </p:sp>
      <p:sp>
        <p:nvSpPr>
          <p:cNvPr id="24579" name="TextBox 8"/>
          <p:cNvSpPr txBox="1">
            <a:spLocks noChangeArrowheads="1"/>
          </p:cNvSpPr>
          <p:nvPr/>
        </p:nvSpPr>
        <p:spPr bwMode="auto">
          <a:xfrm>
            <a:off x="1187450" y="5732463"/>
            <a:ext cx="2317750" cy="369887"/>
          </a:xfrm>
          <a:prstGeom prst="rect">
            <a:avLst/>
          </a:prstGeom>
          <a:noFill/>
          <a:ln w="22225">
            <a:solidFill>
              <a:srgbClr val="FF0000"/>
            </a:solidFill>
            <a:miter lim="800000"/>
            <a:headEnd/>
            <a:tailEnd/>
          </a:ln>
        </p:spPr>
        <p:txBody>
          <a:bodyPr wrap="none">
            <a:spAutoFit/>
          </a:bodyPr>
          <a:lstStyle/>
          <a:p>
            <a:r>
              <a:rPr lang="en-US" b="1"/>
              <a:t>Frontier/ Squid </a:t>
            </a:r>
            <a:r>
              <a:rPr lang="en-US"/>
              <a:t>cluster</a:t>
            </a:r>
          </a:p>
        </p:txBody>
      </p:sp>
      <p:sp>
        <p:nvSpPr>
          <p:cNvPr id="24580" name="TextBox 14"/>
          <p:cNvSpPr txBox="1">
            <a:spLocks noChangeArrowheads="1"/>
          </p:cNvSpPr>
          <p:nvPr/>
        </p:nvSpPr>
        <p:spPr bwMode="auto">
          <a:xfrm>
            <a:off x="179388" y="6237288"/>
            <a:ext cx="1554162" cy="369887"/>
          </a:xfrm>
          <a:prstGeom prst="rect">
            <a:avLst/>
          </a:prstGeom>
          <a:noFill/>
          <a:ln w="22225">
            <a:solidFill>
              <a:srgbClr val="FF0000"/>
            </a:solidFill>
            <a:miter lim="800000"/>
            <a:headEnd/>
            <a:tailEnd/>
          </a:ln>
        </p:spPr>
        <p:txBody>
          <a:bodyPr wrap="none">
            <a:spAutoFit/>
          </a:bodyPr>
          <a:lstStyle/>
          <a:p>
            <a:r>
              <a:rPr lang="en-US" b="1"/>
              <a:t>xrootd </a:t>
            </a:r>
            <a:r>
              <a:rPr lang="en-US"/>
              <a:t>cluster</a:t>
            </a:r>
          </a:p>
        </p:txBody>
      </p:sp>
      <p:pic>
        <p:nvPicPr>
          <p:cNvPr id="24581" name="Picture 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523875" cy="485775"/>
          </a:xfrm>
          <a:prstGeom prst="rect">
            <a:avLst/>
          </a:prstGeom>
          <a:noFill/>
          <a:ln w="9525">
            <a:noFill/>
            <a:miter lim="800000"/>
            <a:headEnd/>
            <a:tailEnd/>
          </a:ln>
        </p:spPr>
      </p:pic>
      <p:pic>
        <p:nvPicPr>
          <p:cNvPr id="24582" name="Picture 2" descr="C:\Users\User\Desktop\cluster photo\1new2013-09-03 16hagrid.jpg"/>
          <p:cNvPicPr>
            <a:picLocks noChangeAspect="1" noChangeArrowheads="1"/>
          </p:cNvPicPr>
          <p:nvPr/>
        </p:nvPicPr>
        <p:blipFill>
          <a:blip r:embed="rId3" cstate="print"/>
          <a:srcRect/>
          <a:stretch>
            <a:fillRect/>
          </a:stretch>
        </p:blipFill>
        <p:spPr bwMode="auto">
          <a:xfrm>
            <a:off x="5003800" y="3500438"/>
            <a:ext cx="3671888" cy="2543175"/>
          </a:xfrm>
          <a:prstGeom prst="rect">
            <a:avLst/>
          </a:prstGeom>
          <a:noFill/>
          <a:ln w="9525">
            <a:noFill/>
            <a:miter lim="800000"/>
            <a:headEnd/>
            <a:tailEnd/>
          </a:ln>
        </p:spPr>
      </p:pic>
      <p:pic>
        <p:nvPicPr>
          <p:cNvPr id="24583" name="Picture 3" descr="C:\Users\User\Desktop\cluster photo\1newd2013-09-03 16.jpg"/>
          <p:cNvPicPr>
            <a:picLocks noChangeAspect="1" noChangeArrowheads="1"/>
          </p:cNvPicPr>
          <p:nvPr/>
        </p:nvPicPr>
        <p:blipFill>
          <a:blip r:embed="rId4" cstate="print"/>
          <a:srcRect/>
          <a:stretch>
            <a:fillRect/>
          </a:stretch>
        </p:blipFill>
        <p:spPr bwMode="auto">
          <a:xfrm>
            <a:off x="250825" y="981075"/>
            <a:ext cx="3619500" cy="4824413"/>
          </a:xfrm>
          <a:prstGeom prst="rect">
            <a:avLst/>
          </a:prstGeom>
          <a:noFill/>
          <a:ln w="9525">
            <a:noFill/>
            <a:miter lim="800000"/>
            <a:headEnd/>
            <a:tailEnd/>
          </a:ln>
        </p:spPr>
      </p:pic>
      <p:cxnSp>
        <p:nvCxnSpPr>
          <p:cNvPr id="17" name="Straight Arrow Connector 15"/>
          <p:cNvCxnSpPr>
            <a:cxnSpLocks noChangeShapeType="1"/>
          </p:cNvCxnSpPr>
          <p:nvPr/>
        </p:nvCxnSpPr>
        <p:spPr bwMode="auto">
          <a:xfrm flipV="1">
            <a:off x="395288" y="2924175"/>
            <a:ext cx="504825" cy="3313113"/>
          </a:xfrm>
          <a:prstGeom prst="straightConnector1">
            <a:avLst/>
          </a:prstGeom>
          <a:noFill/>
          <a:ln w="22225">
            <a:solidFill>
              <a:srgbClr val="FF0000"/>
            </a:solidFill>
            <a:round/>
            <a:headEnd/>
            <a:tailEnd type="arrow" w="med" len="med"/>
          </a:ln>
          <a:effectLst>
            <a:outerShdw dist="20000" dir="5400000" rotWithShape="0">
              <a:srgbClr val="808080">
                <a:alpha val="37999"/>
              </a:srgbClr>
            </a:outerShdw>
          </a:effectLst>
        </p:spPr>
      </p:cxnSp>
      <p:cxnSp>
        <p:nvCxnSpPr>
          <p:cNvPr id="19" name="Straight Arrow Connector 10"/>
          <p:cNvCxnSpPr>
            <a:cxnSpLocks noChangeShapeType="1"/>
          </p:cNvCxnSpPr>
          <p:nvPr/>
        </p:nvCxnSpPr>
        <p:spPr bwMode="auto">
          <a:xfrm flipH="1" flipV="1">
            <a:off x="971550" y="3213100"/>
            <a:ext cx="792163" cy="2519363"/>
          </a:xfrm>
          <a:prstGeom prst="straightConnector1">
            <a:avLst/>
          </a:prstGeom>
          <a:noFill/>
          <a:ln w="22225">
            <a:solidFill>
              <a:srgbClr val="FF0000"/>
            </a:solidFill>
            <a:round/>
            <a:headEnd/>
            <a:tailEnd type="arrow" w="med" len="med"/>
          </a:ln>
          <a:effectLst>
            <a:outerShdw dist="20000" dir="5400000" rotWithShape="0">
              <a:srgbClr val="808080">
                <a:alpha val="37999"/>
              </a:srgbClr>
            </a:outerShdw>
          </a:effectLst>
        </p:spPr>
      </p:cxnSp>
      <p:sp>
        <p:nvSpPr>
          <p:cNvPr id="24587" name="TextBox 11"/>
          <p:cNvSpPr txBox="1">
            <a:spLocks noChangeArrowheads="1"/>
          </p:cNvSpPr>
          <p:nvPr/>
        </p:nvSpPr>
        <p:spPr bwMode="auto">
          <a:xfrm>
            <a:off x="3924300" y="6092825"/>
            <a:ext cx="1798638" cy="369888"/>
          </a:xfrm>
          <a:prstGeom prst="rect">
            <a:avLst/>
          </a:prstGeom>
          <a:noFill/>
          <a:ln w="22225">
            <a:solidFill>
              <a:srgbClr val="FF0000"/>
            </a:solidFill>
            <a:miter lim="800000"/>
            <a:headEnd/>
            <a:tailEnd/>
          </a:ln>
        </p:spPr>
        <p:txBody>
          <a:bodyPr wrap="none">
            <a:spAutoFit/>
          </a:bodyPr>
          <a:lstStyle/>
          <a:p>
            <a:r>
              <a:rPr lang="en-US" b="1"/>
              <a:t>perfSONAR </a:t>
            </a:r>
            <a:r>
              <a:rPr lang="en-US"/>
              <a:t>node</a:t>
            </a:r>
          </a:p>
        </p:txBody>
      </p:sp>
      <p:cxnSp>
        <p:nvCxnSpPr>
          <p:cNvPr id="14" name="Straight Arrow Connector 10"/>
          <p:cNvCxnSpPr>
            <a:cxnSpLocks noChangeShapeType="1"/>
          </p:cNvCxnSpPr>
          <p:nvPr/>
        </p:nvCxnSpPr>
        <p:spPr bwMode="auto">
          <a:xfrm flipH="1" flipV="1">
            <a:off x="2195513" y="3429000"/>
            <a:ext cx="2305050" cy="2663825"/>
          </a:xfrm>
          <a:prstGeom prst="straightConnector1">
            <a:avLst/>
          </a:prstGeom>
          <a:noFill/>
          <a:ln w="22225">
            <a:solidFill>
              <a:srgbClr val="FF0000"/>
            </a:solidFill>
            <a:round/>
            <a:headEnd/>
            <a:tailEnd type="arrow" w="med" len="med"/>
          </a:ln>
          <a:effectLst>
            <a:outerShdw dist="20000" dir="5400000" rotWithShape="0">
              <a:srgbClr val="808080">
                <a:alpha val="37999"/>
              </a:srgbClr>
            </a:outerShdw>
          </a:effectLst>
        </p:spPr>
      </p:cxnSp>
      <p:sp>
        <p:nvSpPr>
          <p:cNvPr id="24589" name="Rectangle 3"/>
          <p:cNvSpPr>
            <a:spLocks noChangeArrowheads="1"/>
          </p:cNvSpPr>
          <p:nvPr/>
        </p:nvSpPr>
        <p:spPr bwMode="auto">
          <a:xfrm>
            <a:off x="3743325" y="549275"/>
            <a:ext cx="5400675" cy="708025"/>
          </a:xfrm>
          <a:prstGeom prst="rect">
            <a:avLst/>
          </a:prstGeom>
          <a:noFill/>
          <a:ln w="9525">
            <a:noFill/>
            <a:miter lim="800000"/>
            <a:headEnd/>
            <a:tailEnd/>
          </a:ln>
        </p:spPr>
        <p:txBody>
          <a:bodyPr>
            <a:spAutoFit/>
          </a:bodyPr>
          <a:lstStyle/>
          <a:p>
            <a:pPr marL="857250" lvl="1" indent="-457200"/>
            <a:r>
              <a:rPr lang="en-US" sz="2000">
                <a:latin typeface="Arial" pitchFamily="34" charset="0"/>
                <a:cs typeface="Arial" pitchFamily="34" charset="0"/>
              </a:rPr>
              <a:t>October 20-th 2011 : Site status as ATLAS GRID site was approved by ICB</a:t>
            </a:r>
          </a:p>
        </p:txBody>
      </p:sp>
      <p:sp>
        <p:nvSpPr>
          <p:cNvPr id="24590" name="Rectangle 4"/>
          <p:cNvSpPr>
            <a:spLocks noChangeArrowheads="1"/>
          </p:cNvSpPr>
          <p:nvPr/>
        </p:nvSpPr>
        <p:spPr bwMode="auto">
          <a:xfrm>
            <a:off x="1476375" y="549275"/>
            <a:ext cx="1209675" cy="400050"/>
          </a:xfrm>
          <a:prstGeom prst="rect">
            <a:avLst/>
          </a:prstGeom>
          <a:noFill/>
          <a:ln w="9525">
            <a:noFill/>
            <a:miter lim="800000"/>
            <a:headEnd/>
            <a:tailEnd/>
          </a:ln>
        </p:spPr>
        <p:txBody>
          <a:bodyPr wrap="none">
            <a:spAutoFit/>
          </a:bodyPr>
          <a:lstStyle/>
          <a:p>
            <a:r>
              <a:rPr lang="en-US" sz="2000" b="1">
                <a:solidFill>
                  <a:srgbClr val="000099"/>
                </a:solidFill>
                <a:latin typeface="Arial" pitchFamily="34" charset="0"/>
                <a:cs typeface="Arial" pitchFamily="34" charset="0"/>
              </a:rPr>
              <a:t>Clusters </a:t>
            </a:r>
            <a:endParaRPr lang="en-US" sz="2000">
              <a:latin typeface="Arial" pitchFamily="34" charset="0"/>
              <a:cs typeface="Arial" pitchFamily="34" charset="0"/>
            </a:endParaRPr>
          </a:p>
        </p:txBody>
      </p:sp>
      <p:sp>
        <p:nvSpPr>
          <p:cNvPr id="15" name="Номер слайда 14"/>
          <p:cNvSpPr>
            <a:spLocks noGrp="1"/>
          </p:cNvSpPr>
          <p:nvPr>
            <p:ph type="sldNum" sz="quarter" idx="12"/>
          </p:nvPr>
        </p:nvSpPr>
        <p:spPr/>
        <p:txBody>
          <a:bodyPr/>
          <a:lstStyle/>
          <a:p>
            <a:fld id="{A4808B4E-ED44-47BA-8CFC-C7FE3F8E4EF5}"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ChangeArrowheads="1"/>
          </p:cNvSpPr>
          <p:nvPr/>
        </p:nvSpPr>
        <p:spPr bwMode="auto">
          <a:xfrm>
            <a:off x="0" y="115888"/>
            <a:ext cx="9144000" cy="339725"/>
          </a:xfrm>
          <a:prstGeom prst="rect">
            <a:avLst/>
          </a:prstGeom>
          <a:noFill/>
          <a:ln w="9525">
            <a:noFill/>
            <a:miter lim="800000"/>
            <a:headEnd/>
            <a:tailEnd/>
          </a:ln>
        </p:spPr>
        <p:txBody>
          <a:bodyPr>
            <a:spAutoFit/>
          </a:bodyPr>
          <a:lstStyle/>
          <a:p>
            <a:pPr marL="425450" indent="-342900" algn="ctr">
              <a:lnSpc>
                <a:spcPct val="60000"/>
              </a:lnSpc>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b="1" dirty="0">
                <a:solidFill>
                  <a:srgbClr val="FF0F0F"/>
                </a:solidFill>
                <a:latin typeface="Times New Roman" pitchFamily="18" charset="0"/>
                <a:cs typeface="Times New Roman" pitchFamily="18" charset="0"/>
              </a:rPr>
              <a:t>ATLAS VO Support</a:t>
            </a:r>
          </a:p>
        </p:txBody>
      </p:sp>
      <p:pic>
        <p:nvPicPr>
          <p:cNvPr id="25602" name="Picture 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523875" cy="485775"/>
          </a:xfrm>
          <a:prstGeom prst="rect">
            <a:avLst/>
          </a:prstGeom>
          <a:noFill/>
          <a:ln w="9525">
            <a:noFill/>
            <a:miter lim="800000"/>
            <a:headEnd/>
            <a:tailEnd/>
          </a:ln>
        </p:spPr>
      </p:pic>
      <p:sp>
        <p:nvSpPr>
          <p:cNvPr id="25604" name="Rectangle 15"/>
          <p:cNvSpPr>
            <a:spLocks noChangeArrowheads="1"/>
          </p:cNvSpPr>
          <p:nvPr/>
        </p:nvSpPr>
        <p:spPr bwMode="auto">
          <a:xfrm>
            <a:off x="36513" y="620713"/>
            <a:ext cx="9144000" cy="338137"/>
          </a:xfrm>
          <a:prstGeom prst="rect">
            <a:avLst/>
          </a:prstGeom>
          <a:noFill/>
          <a:ln w="9525">
            <a:noFill/>
            <a:miter lim="800000"/>
            <a:headEnd/>
            <a:tailEnd/>
          </a:ln>
        </p:spPr>
        <p:txBody>
          <a:bodyPr>
            <a:spAutoFit/>
          </a:bodyPr>
          <a:lstStyle/>
          <a:p>
            <a:pPr marL="425450" indent="-342900" algn="ctr">
              <a:lnSpc>
                <a:spcPct val="60000"/>
              </a:lnSpc>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b="1" dirty="0">
                <a:solidFill>
                  <a:schemeClr val="tx2"/>
                </a:solidFill>
                <a:latin typeface="Times New Roman" pitchFamily="18" charset="0"/>
                <a:cs typeface="Times New Roman" pitchFamily="18" charset="0"/>
              </a:rPr>
              <a:t>Monitoring and job statistics</a:t>
            </a:r>
          </a:p>
        </p:txBody>
      </p:sp>
      <p:pic>
        <p:nvPicPr>
          <p:cNvPr id="25605" name="Picture 5" descr="C:\Users\User\Desktop\VdpcmMT.png"/>
          <p:cNvPicPr>
            <a:picLocks noChangeAspect="1" noChangeArrowheads="1"/>
          </p:cNvPicPr>
          <p:nvPr/>
        </p:nvPicPr>
        <p:blipFill>
          <a:blip r:embed="rId3" cstate="print"/>
          <a:srcRect/>
          <a:stretch>
            <a:fillRect/>
          </a:stretch>
        </p:blipFill>
        <p:spPr bwMode="auto">
          <a:xfrm>
            <a:off x="1115616" y="1340768"/>
            <a:ext cx="6794368" cy="5095775"/>
          </a:xfrm>
          <a:prstGeom prst="rect">
            <a:avLst/>
          </a:prstGeom>
          <a:noFill/>
        </p:spPr>
      </p:pic>
      <p:sp>
        <p:nvSpPr>
          <p:cNvPr id="7" name="Овал 6"/>
          <p:cNvSpPr/>
          <p:nvPr/>
        </p:nvSpPr>
        <p:spPr>
          <a:xfrm>
            <a:off x="2411760" y="4365104"/>
            <a:ext cx="720080" cy="1296144"/>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9" name="Прямая со стрелкой 8"/>
          <p:cNvCxnSpPr>
            <a:stCxn id="14" idx="2"/>
            <a:endCxn id="7" idx="1"/>
          </p:cNvCxnSpPr>
          <p:nvPr/>
        </p:nvCxnSpPr>
        <p:spPr>
          <a:xfrm>
            <a:off x="1287094" y="3366284"/>
            <a:ext cx="1230119" cy="11886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23528" y="2996952"/>
            <a:ext cx="1927131" cy="369332"/>
          </a:xfrm>
          <a:prstGeom prst="rect">
            <a:avLst/>
          </a:prstGeom>
          <a:solidFill>
            <a:schemeClr val="accent1"/>
          </a:solidFill>
          <a:ln>
            <a:solidFill>
              <a:schemeClr val="tx2"/>
            </a:solidFill>
          </a:ln>
        </p:spPr>
        <p:txBody>
          <a:bodyPr wrap="none" rtlCol="0">
            <a:spAutoFit/>
          </a:bodyPr>
          <a:lstStyle/>
          <a:p>
            <a:r>
              <a:rPr lang="en-US" dirty="0" smtClean="0">
                <a:solidFill>
                  <a:srgbClr val="000090"/>
                </a:solidFill>
              </a:rPr>
              <a:t>Security hole issue</a:t>
            </a:r>
            <a:endParaRPr lang="en-US" dirty="0">
              <a:solidFill>
                <a:srgbClr val="000090"/>
              </a:solidFill>
            </a:endParaRPr>
          </a:p>
        </p:txBody>
      </p:sp>
      <p:sp>
        <p:nvSpPr>
          <p:cNvPr id="10" name="Номер слайда 9"/>
          <p:cNvSpPr>
            <a:spLocks noGrp="1"/>
          </p:cNvSpPr>
          <p:nvPr>
            <p:ph type="sldNum" sz="quarter" idx="12"/>
          </p:nvPr>
        </p:nvSpPr>
        <p:spPr/>
        <p:txBody>
          <a:bodyPr/>
          <a:lstStyle/>
          <a:p>
            <a:fld id="{A4808B4E-ED44-47BA-8CFC-C7FE3F8E4EF5}"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404664"/>
            <a:ext cx="9144000" cy="428604"/>
          </a:xfrm>
        </p:spPr>
        <p:txBody>
          <a:bodyPr>
            <a:noAutofit/>
          </a:bodyPr>
          <a:lstStyle/>
          <a:p>
            <a:r>
              <a:rPr lang="en-US" sz="2400" b="1" dirty="0" smtClean="0">
                <a:solidFill>
                  <a:schemeClr val="tx2"/>
                </a:solidFill>
                <a:latin typeface="Times New Roman"/>
                <a:cs typeface="Times New Roman"/>
              </a:rPr>
              <a:t>Job Failure by Category and Exit Code</a:t>
            </a:r>
            <a:endParaRPr lang="en-US" sz="2400" b="1" dirty="0">
              <a:solidFill>
                <a:schemeClr val="tx2"/>
              </a:solidFill>
              <a:latin typeface="Times New Roman"/>
              <a:cs typeface="Times New Roman"/>
            </a:endParaRPr>
          </a:p>
        </p:txBody>
      </p:sp>
      <p:pic>
        <p:nvPicPr>
          <p:cNvPr id="5" name="Picture 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523875" cy="485775"/>
          </a:xfrm>
          <a:prstGeom prst="rect">
            <a:avLst/>
          </a:prstGeom>
          <a:noFill/>
          <a:ln w="9525">
            <a:noFill/>
            <a:miter lim="800000"/>
            <a:headEnd/>
            <a:tailEnd/>
          </a:ln>
        </p:spPr>
      </p:pic>
      <p:sp>
        <p:nvSpPr>
          <p:cNvPr id="6" name="Rectangle 7"/>
          <p:cNvSpPr>
            <a:spLocks noChangeArrowheads="1"/>
          </p:cNvSpPr>
          <p:nvPr/>
        </p:nvSpPr>
        <p:spPr bwMode="auto">
          <a:xfrm>
            <a:off x="0" y="116632"/>
            <a:ext cx="9144000" cy="339725"/>
          </a:xfrm>
          <a:prstGeom prst="rect">
            <a:avLst/>
          </a:prstGeom>
          <a:noFill/>
          <a:ln w="9525">
            <a:noFill/>
            <a:miter lim="800000"/>
            <a:headEnd/>
            <a:tailEnd/>
          </a:ln>
        </p:spPr>
        <p:txBody>
          <a:bodyPr>
            <a:spAutoFit/>
          </a:bodyPr>
          <a:lstStyle/>
          <a:p>
            <a:pPr marL="425450" indent="-342900" algn="ctr">
              <a:lnSpc>
                <a:spcPct val="60000"/>
              </a:lnSpc>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b="1" dirty="0">
                <a:solidFill>
                  <a:srgbClr val="FF0F0F"/>
                </a:solidFill>
                <a:latin typeface="Times New Roman" pitchFamily="18" charset="0"/>
                <a:cs typeface="Times New Roman" pitchFamily="18" charset="0"/>
              </a:rPr>
              <a:t>ATLAS VO Support</a:t>
            </a:r>
          </a:p>
        </p:txBody>
      </p:sp>
      <p:pic>
        <p:nvPicPr>
          <p:cNvPr id="30722" name="Picture 2" descr="C:\Users\User\Desktop\by category.png"/>
          <p:cNvPicPr>
            <a:picLocks noChangeAspect="1" noChangeArrowheads="1"/>
          </p:cNvPicPr>
          <p:nvPr/>
        </p:nvPicPr>
        <p:blipFill>
          <a:blip r:embed="rId3" cstate="print"/>
          <a:srcRect/>
          <a:stretch>
            <a:fillRect/>
          </a:stretch>
        </p:blipFill>
        <p:spPr bwMode="auto">
          <a:xfrm>
            <a:off x="4139952" y="3071810"/>
            <a:ext cx="4800533" cy="3237510"/>
          </a:xfrm>
          <a:prstGeom prst="rect">
            <a:avLst/>
          </a:prstGeom>
          <a:noFill/>
        </p:spPr>
      </p:pic>
      <p:sp>
        <p:nvSpPr>
          <p:cNvPr id="9" name="TextBox 8"/>
          <p:cNvSpPr txBox="1"/>
          <p:nvPr/>
        </p:nvSpPr>
        <p:spPr>
          <a:xfrm>
            <a:off x="395536" y="908720"/>
            <a:ext cx="2088232" cy="430887"/>
          </a:xfrm>
          <a:prstGeom prst="rect">
            <a:avLst/>
          </a:prstGeom>
          <a:noFill/>
          <a:ln>
            <a:solidFill>
              <a:srgbClr val="002060"/>
            </a:solidFill>
          </a:ln>
        </p:spPr>
        <p:txBody>
          <a:bodyPr wrap="square" rtlCol="0">
            <a:spAutoFit/>
          </a:bodyPr>
          <a:lstStyle/>
          <a:p>
            <a:pPr algn="ctr"/>
            <a:r>
              <a:rPr lang="en-GB" sz="1100" dirty="0" smtClean="0">
                <a:solidFill>
                  <a:srgbClr val="002060"/>
                </a:solidFill>
              </a:rPr>
              <a:t>Maui scheduler job problems : optimization needed</a:t>
            </a:r>
            <a:endParaRPr lang="en-GB" sz="1100" dirty="0">
              <a:solidFill>
                <a:srgbClr val="002060"/>
              </a:solidFill>
            </a:endParaRPr>
          </a:p>
        </p:txBody>
      </p:sp>
      <p:cxnSp>
        <p:nvCxnSpPr>
          <p:cNvPr id="15" name="Прямая со стрелкой 14"/>
          <p:cNvCxnSpPr>
            <a:stCxn id="18" idx="2"/>
          </p:cNvCxnSpPr>
          <p:nvPr/>
        </p:nvCxnSpPr>
        <p:spPr>
          <a:xfrm flipH="1">
            <a:off x="7164288" y="2394466"/>
            <a:ext cx="684076" cy="12505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7452320" y="2132856"/>
            <a:ext cx="792088" cy="261610"/>
          </a:xfrm>
          <a:prstGeom prst="rect">
            <a:avLst/>
          </a:prstGeom>
          <a:noFill/>
          <a:ln>
            <a:solidFill>
              <a:srgbClr val="002060"/>
            </a:solidFill>
          </a:ln>
        </p:spPr>
        <p:txBody>
          <a:bodyPr wrap="square" rtlCol="0">
            <a:spAutoFit/>
          </a:bodyPr>
          <a:lstStyle/>
          <a:p>
            <a:r>
              <a:rPr lang="en-GB" sz="1100" dirty="0" smtClean="0">
                <a:solidFill>
                  <a:srgbClr val="002060"/>
                </a:solidFill>
              </a:rPr>
              <a:t>Pilot error</a:t>
            </a:r>
            <a:endParaRPr lang="en-GB" sz="1100" dirty="0">
              <a:solidFill>
                <a:srgbClr val="002060"/>
              </a:solidFill>
            </a:endParaRPr>
          </a:p>
        </p:txBody>
      </p:sp>
      <p:sp>
        <p:nvSpPr>
          <p:cNvPr id="12" name="Номер слайда 11"/>
          <p:cNvSpPr>
            <a:spLocks noGrp="1"/>
          </p:cNvSpPr>
          <p:nvPr>
            <p:ph type="sldNum" sz="quarter" idx="12"/>
          </p:nvPr>
        </p:nvSpPr>
        <p:spPr/>
        <p:txBody>
          <a:bodyPr/>
          <a:lstStyle/>
          <a:p>
            <a:fld id="{A4808B4E-ED44-47BA-8CFC-C7FE3F8E4EF5}" type="slidenum">
              <a:rPr lang="en-US" smtClean="0"/>
              <a:pPr/>
              <a:t>15</a:t>
            </a:fld>
            <a:endParaRPr lang="en-US"/>
          </a:p>
        </p:txBody>
      </p:sp>
      <p:pic>
        <p:nvPicPr>
          <p:cNvPr id="7" name="Содержимое 6" descr="by exitcode.png"/>
          <p:cNvPicPr>
            <a:picLocks noGrp="1" noChangeAspect="1"/>
          </p:cNvPicPr>
          <p:nvPr>
            <p:ph idx="1"/>
          </p:nvPr>
        </p:nvPicPr>
        <p:blipFill>
          <a:blip r:embed="rId4" cstate="print"/>
          <a:stretch>
            <a:fillRect/>
          </a:stretch>
        </p:blipFill>
        <p:spPr>
          <a:xfrm>
            <a:off x="251520" y="1556792"/>
            <a:ext cx="4968552" cy="3168352"/>
          </a:xfrm>
        </p:spPr>
      </p:pic>
      <p:cxnSp>
        <p:nvCxnSpPr>
          <p:cNvPr id="11" name="Прямая со стрелкой 10"/>
          <p:cNvCxnSpPr>
            <a:stCxn id="9" idx="2"/>
          </p:cNvCxnSpPr>
          <p:nvPr/>
        </p:nvCxnSpPr>
        <p:spPr>
          <a:xfrm>
            <a:off x="1439652" y="1339607"/>
            <a:ext cx="468052" cy="14413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652392" y="1061120"/>
            <a:ext cx="1656184" cy="430887"/>
          </a:xfrm>
          <a:prstGeom prst="rect">
            <a:avLst/>
          </a:prstGeom>
          <a:noFill/>
          <a:ln>
            <a:solidFill>
              <a:srgbClr val="002060"/>
            </a:solidFill>
          </a:ln>
        </p:spPr>
        <p:txBody>
          <a:bodyPr wrap="square" rtlCol="0">
            <a:spAutoFit/>
          </a:bodyPr>
          <a:lstStyle/>
          <a:p>
            <a:pPr algn="ctr"/>
            <a:r>
              <a:rPr lang="en-GB" sz="1100" dirty="0" smtClean="0">
                <a:solidFill>
                  <a:srgbClr val="002060"/>
                </a:solidFill>
              </a:rPr>
              <a:t>Probably communications and </a:t>
            </a:r>
            <a:r>
              <a:rPr lang="en-GB" sz="1100" dirty="0" err="1" smtClean="0">
                <a:solidFill>
                  <a:srgbClr val="002060"/>
                </a:solidFill>
              </a:rPr>
              <a:t>acl</a:t>
            </a:r>
            <a:r>
              <a:rPr lang="en-GB" sz="1100" dirty="0" smtClean="0">
                <a:solidFill>
                  <a:srgbClr val="002060"/>
                </a:solidFill>
              </a:rPr>
              <a:t> problems</a:t>
            </a:r>
            <a:endParaRPr lang="en-GB" sz="1100" dirty="0">
              <a:solidFill>
                <a:srgbClr val="002060"/>
              </a:solidFill>
            </a:endParaRPr>
          </a:p>
        </p:txBody>
      </p:sp>
      <p:cxnSp>
        <p:nvCxnSpPr>
          <p:cNvPr id="25" name="Прямая со стрелкой 24"/>
          <p:cNvCxnSpPr>
            <a:stCxn id="19" idx="2"/>
          </p:cNvCxnSpPr>
          <p:nvPr/>
        </p:nvCxnSpPr>
        <p:spPr>
          <a:xfrm flipH="1">
            <a:off x="3347864" y="1492007"/>
            <a:ext cx="2132620" cy="7848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wallclock eff.png"/>
          <p:cNvPicPr>
            <a:picLocks noGrp="1" noChangeAspect="1"/>
          </p:cNvPicPr>
          <p:nvPr>
            <p:ph idx="1"/>
          </p:nvPr>
        </p:nvPicPr>
        <p:blipFill>
          <a:blip r:embed="rId2" cstate="print"/>
          <a:stretch>
            <a:fillRect/>
          </a:stretch>
        </p:blipFill>
        <p:spPr>
          <a:xfrm>
            <a:off x="179512" y="1052737"/>
            <a:ext cx="5544616" cy="3888432"/>
          </a:xfrm>
        </p:spPr>
      </p:pic>
      <p:sp>
        <p:nvSpPr>
          <p:cNvPr id="4" name="Rectangle 7"/>
          <p:cNvSpPr>
            <a:spLocks noGrp="1" noChangeArrowheads="1"/>
          </p:cNvSpPr>
          <p:nvPr>
            <p:ph type="title"/>
          </p:nvPr>
        </p:nvSpPr>
        <p:spPr bwMode="auto">
          <a:xfrm>
            <a:off x="395536" y="108264"/>
            <a:ext cx="8229600" cy="330668"/>
          </a:xfrm>
          <a:prstGeom prst="rect">
            <a:avLst/>
          </a:prstGeom>
          <a:noFill/>
          <a:ln w="9525">
            <a:noFill/>
            <a:miter lim="800000"/>
            <a:headEnd/>
            <a:tailEnd/>
          </a:ln>
        </p:spPr>
        <p:txBody>
          <a:bodyPr wrap="square">
            <a:spAutoFit/>
          </a:bodyPr>
          <a:lstStyle/>
          <a:p>
            <a:pPr marL="425450" indent="-342900">
              <a:lnSpc>
                <a:spcPct val="60000"/>
              </a:lnSpc>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b="1" dirty="0">
                <a:solidFill>
                  <a:srgbClr val="FF0F0F"/>
                </a:solidFill>
                <a:latin typeface="Times New Roman" pitchFamily="18" charset="0"/>
                <a:cs typeface="Times New Roman" pitchFamily="18" charset="0"/>
              </a:rPr>
              <a:t>ATLAS VO Support</a:t>
            </a:r>
          </a:p>
        </p:txBody>
      </p:sp>
      <p:sp>
        <p:nvSpPr>
          <p:cNvPr id="6" name="TextBox 5"/>
          <p:cNvSpPr txBox="1"/>
          <p:nvPr/>
        </p:nvSpPr>
        <p:spPr>
          <a:xfrm>
            <a:off x="5868144" y="908720"/>
            <a:ext cx="3101554" cy="261610"/>
          </a:xfrm>
          <a:prstGeom prst="rect">
            <a:avLst/>
          </a:prstGeom>
          <a:noFill/>
          <a:ln>
            <a:solidFill>
              <a:srgbClr val="002060"/>
            </a:solidFill>
          </a:ln>
        </p:spPr>
        <p:txBody>
          <a:bodyPr wrap="none" rtlCol="0">
            <a:spAutoFit/>
          </a:bodyPr>
          <a:lstStyle/>
          <a:p>
            <a:r>
              <a:rPr lang="en-US" sz="1100" dirty="0" smtClean="0">
                <a:solidFill>
                  <a:srgbClr val="002060"/>
                </a:solidFill>
              </a:rPr>
              <a:t>Good efficiency of testing and MC production jobs</a:t>
            </a:r>
            <a:endParaRPr lang="en-GB" sz="1100" dirty="0">
              <a:solidFill>
                <a:srgbClr val="002060"/>
              </a:solidFill>
            </a:endParaRPr>
          </a:p>
        </p:txBody>
      </p:sp>
      <p:cxnSp>
        <p:nvCxnSpPr>
          <p:cNvPr id="8" name="Прямая со стрелкой 7"/>
          <p:cNvCxnSpPr>
            <a:stCxn id="6" idx="2"/>
          </p:cNvCxnSpPr>
          <p:nvPr/>
        </p:nvCxnSpPr>
        <p:spPr>
          <a:xfrm flipH="1">
            <a:off x="5148064" y="1170330"/>
            <a:ext cx="2270857" cy="4584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itle 1"/>
          <p:cNvSpPr txBox="1">
            <a:spLocks/>
          </p:cNvSpPr>
          <p:nvPr/>
        </p:nvSpPr>
        <p:spPr bwMode="auto">
          <a:xfrm>
            <a:off x="0" y="476672"/>
            <a:ext cx="9144000" cy="5111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lvl="0" algn="ctr" eaLnBrk="0" hangingPunct="0">
              <a:defRPr/>
            </a:pPr>
            <a:r>
              <a:rPr lang="en-US" sz="2400" b="1" dirty="0" smtClean="0">
                <a:solidFill>
                  <a:schemeClr val="tx2"/>
                </a:solidFill>
                <a:latin typeface="Times New Roman"/>
                <a:cs typeface="Times New Roman"/>
              </a:rPr>
              <a:t>Wall Clock </a:t>
            </a:r>
            <a:r>
              <a:rPr kumimoji="0" lang="en-US" sz="2400" b="1" i="0" u="none" strike="noStrike" kern="1200" cap="none" spc="0" normalizeH="0" baseline="0" noProof="0" dirty="0" smtClean="0">
                <a:ln>
                  <a:noFill/>
                </a:ln>
                <a:solidFill>
                  <a:schemeClr val="tx2"/>
                </a:solidFill>
                <a:effectLst/>
                <a:uLnTx/>
                <a:uFillTx/>
                <a:latin typeface="Times New Roman"/>
                <a:ea typeface="MS PGothic" pitchFamily="34" charset="-128"/>
                <a:cs typeface="Times New Roman"/>
              </a:rPr>
              <a:t>Efficiency  </a:t>
            </a:r>
            <a:br>
              <a:rPr kumimoji="0" lang="en-US" sz="2400" b="1" i="0" u="none" strike="noStrike" kern="1200" cap="none" spc="0" normalizeH="0" baseline="0" noProof="0" dirty="0" smtClean="0">
                <a:ln>
                  <a:noFill/>
                </a:ln>
                <a:solidFill>
                  <a:schemeClr val="tx2"/>
                </a:solidFill>
                <a:effectLst/>
                <a:uLnTx/>
                <a:uFillTx/>
                <a:latin typeface="Times New Roman"/>
                <a:ea typeface="MS PGothic" pitchFamily="34" charset="-128"/>
                <a:cs typeface="Times New Roman"/>
              </a:rPr>
            </a:br>
            <a:endParaRPr kumimoji="0" lang="en-US" sz="2400" b="1" i="0" u="none" strike="noStrike" kern="1200" cap="none" spc="0" normalizeH="0" baseline="0" noProof="0" dirty="0">
              <a:ln>
                <a:noFill/>
              </a:ln>
              <a:solidFill>
                <a:schemeClr val="tx2"/>
              </a:solidFill>
              <a:effectLst/>
              <a:uLnTx/>
              <a:uFillTx/>
              <a:latin typeface="Times New Roman"/>
              <a:ea typeface="MS PGothic" pitchFamily="34" charset="-128"/>
              <a:cs typeface="Times New Roman"/>
            </a:endParaRPr>
          </a:p>
        </p:txBody>
      </p:sp>
      <p:pic>
        <p:nvPicPr>
          <p:cNvPr id="7"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523875" cy="485775"/>
          </a:xfrm>
          <a:prstGeom prst="rect">
            <a:avLst/>
          </a:prstGeom>
          <a:noFill/>
          <a:ln w="9525">
            <a:noFill/>
            <a:miter lim="800000"/>
            <a:headEnd/>
            <a:tailEnd/>
          </a:ln>
        </p:spPr>
      </p:pic>
      <p:sp>
        <p:nvSpPr>
          <p:cNvPr id="9" name="Номер слайда 8"/>
          <p:cNvSpPr>
            <a:spLocks noGrp="1"/>
          </p:cNvSpPr>
          <p:nvPr>
            <p:ph type="sldNum" sz="quarter" idx="12"/>
          </p:nvPr>
        </p:nvSpPr>
        <p:spPr/>
        <p:txBody>
          <a:bodyPr/>
          <a:lstStyle/>
          <a:p>
            <a:fld id="{A4808B4E-ED44-47BA-8CFC-C7FE3F8E4EF5}"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395536" y="0"/>
            <a:ext cx="8229600" cy="476672"/>
          </a:xfrm>
        </p:spPr>
        <p:txBody>
          <a:bodyPr/>
          <a:lstStyle/>
          <a:p>
            <a:pPr eaLnBrk="1" hangingPunct="1"/>
            <a:r>
              <a:rPr lang="en-US" sz="2400" b="1" dirty="0" smtClean="0">
                <a:solidFill>
                  <a:srgbClr val="FF0000"/>
                </a:solidFill>
              </a:rPr>
              <a:t>Alice VO support</a:t>
            </a:r>
            <a:endParaRPr lang="ru-RU" sz="2400" b="1" dirty="0" smtClean="0">
              <a:solidFill>
                <a:srgbClr val="FF0000"/>
              </a:solidFill>
            </a:endParaRPr>
          </a:p>
        </p:txBody>
      </p:sp>
      <p:sp>
        <p:nvSpPr>
          <p:cNvPr id="5" name="Rectangle 15"/>
          <p:cNvSpPr>
            <a:spLocks noChangeArrowheads="1"/>
          </p:cNvSpPr>
          <p:nvPr/>
        </p:nvSpPr>
        <p:spPr bwMode="auto">
          <a:xfrm>
            <a:off x="36513" y="620713"/>
            <a:ext cx="9144000" cy="338137"/>
          </a:xfrm>
          <a:prstGeom prst="rect">
            <a:avLst/>
          </a:prstGeom>
          <a:noFill/>
          <a:ln w="9525">
            <a:noFill/>
            <a:miter lim="800000"/>
            <a:headEnd/>
            <a:tailEnd/>
          </a:ln>
        </p:spPr>
        <p:txBody>
          <a:bodyPr>
            <a:spAutoFit/>
          </a:bodyPr>
          <a:lstStyle/>
          <a:p>
            <a:pPr marL="425450" indent="-342900" algn="ctr">
              <a:lnSpc>
                <a:spcPct val="60000"/>
              </a:lnSpc>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b="1" dirty="0">
                <a:solidFill>
                  <a:schemeClr val="tx2"/>
                </a:solidFill>
                <a:latin typeface="Times New Roman" pitchFamily="18" charset="0"/>
                <a:cs typeface="Times New Roman" pitchFamily="18" charset="0"/>
              </a:rPr>
              <a:t>Monitoring and job statistics</a:t>
            </a:r>
          </a:p>
        </p:txBody>
      </p:sp>
      <p:pic>
        <p:nvPicPr>
          <p:cNvPr id="12" name="Содержимое 11" descr="000Firgrid sitdsadasdasdsadsaes monifdtoring map - ALICE Grid Monitoring.jpg"/>
          <p:cNvPicPr>
            <a:picLocks noGrp="1" noChangeAspect="1"/>
          </p:cNvPicPr>
          <p:nvPr>
            <p:ph idx="1"/>
          </p:nvPr>
        </p:nvPicPr>
        <p:blipFill>
          <a:blip r:embed="rId2" cstate="print"/>
          <a:stretch>
            <a:fillRect/>
          </a:stretch>
        </p:blipFill>
        <p:spPr>
          <a:xfrm>
            <a:off x="457200" y="1196752"/>
            <a:ext cx="8229600" cy="4522632"/>
          </a:xfrm>
        </p:spPr>
      </p:pic>
      <p:sp>
        <p:nvSpPr>
          <p:cNvPr id="6" name="Номер слайда 5"/>
          <p:cNvSpPr>
            <a:spLocks noGrp="1"/>
          </p:cNvSpPr>
          <p:nvPr>
            <p:ph type="sldNum" sz="quarter" idx="12"/>
          </p:nvPr>
        </p:nvSpPr>
        <p:spPr/>
        <p:txBody>
          <a:bodyPr/>
          <a:lstStyle/>
          <a:p>
            <a:fld id="{A4808B4E-ED44-47BA-8CFC-C7FE3F8E4EF5}"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1"/>
          <p:cNvSpPr>
            <a:spLocks noGrp="1"/>
          </p:cNvSpPr>
          <p:nvPr>
            <p:ph type="title"/>
          </p:nvPr>
        </p:nvSpPr>
        <p:spPr>
          <a:xfrm>
            <a:off x="539552" y="0"/>
            <a:ext cx="8229600" cy="490066"/>
          </a:xfrm>
        </p:spPr>
        <p:txBody>
          <a:bodyPr/>
          <a:lstStyle/>
          <a:p>
            <a:pPr eaLnBrk="1" hangingPunct="1"/>
            <a:r>
              <a:rPr lang="en-US" sz="2400" b="1" dirty="0" smtClean="0">
                <a:solidFill>
                  <a:srgbClr val="FF0000"/>
                </a:solidFill>
              </a:rPr>
              <a:t>Alice VO support</a:t>
            </a:r>
            <a:endParaRPr lang="ru-RU" sz="2400" b="1" dirty="0" smtClean="0">
              <a:solidFill>
                <a:srgbClr val="FF0000"/>
              </a:solidFill>
            </a:endParaRPr>
          </a:p>
        </p:txBody>
      </p:sp>
      <p:pic>
        <p:nvPicPr>
          <p:cNvPr id="6" name="Содержимое 5" descr="Running Jobs - ALICE Grid Monitoring with MonALISA.jpg"/>
          <p:cNvPicPr>
            <a:picLocks noGrp="1" noChangeAspect="1"/>
          </p:cNvPicPr>
          <p:nvPr>
            <p:ph idx="1"/>
          </p:nvPr>
        </p:nvPicPr>
        <p:blipFill>
          <a:blip r:embed="rId2" cstate="print"/>
          <a:stretch>
            <a:fillRect/>
          </a:stretch>
        </p:blipFill>
        <p:spPr>
          <a:xfrm>
            <a:off x="827584" y="1484784"/>
            <a:ext cx="7515716" cy="4525963"/>
          </a:xfrm>
        </p:spPr>
      </p:pic>
      <p:pic>
        <p:nvPicPr>
          <p:cNvPr id="4"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523875" cy="485775"/>
          </a:xfrm>
          <a:prstGeom prst="rect">
            <a:avLst/>
          </a:prstGeom>
          <a:noFill/>
          <a:ln w="9525">
            <a:noFill/>
            <a:miter lim="800000"/>
            <a:headEnd/>
            <a:tailEnd/>
          </a:ln>
        </p:spPr>
      </p:pic>
      <p:sp>
        <p:nvSpPr>
          <p:cNvPr id="5" name="Rectangle 15"/>
          <p:cNvSpPr>
            <a:spLocks noChangeArrowheads="1"/>
          </p:cNvSpPr>
          <p:nvPr/>
        </p:nvSpPr>
        <p:spPr bwMode="auto">
          <a:xfrm>
            <a:off x="36513" y="620713"/>
            <a:ext cx="9144000" cy="338137"/>
          </a:xfrm>
          <a:prstGeom prst="rect">
            <a:avLst/>
          </a:prstGeom>
          <a:noFill/>
          <a:ln w="9525">
            <a:noFill/>
            <a:miter lim="800000"/>
            <a:headEnd/>
            <a:tailEnd/>
          </a:ln>
        </p:spPr>
        <p:txBody>
          <a:bodyPr>
            <a:spAutoFit/>
          </a:bodyPr>
          <a:lstStyle/>
          <a:p>
            <a:pPr marL="425450" indent="-342900" algn="ctr">
              <a:lnSpc>
                <a:spcPct val="60000"/>
              </a:lnSpc>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b="1" dirty="0">
                <a:solidFill>
                  <a:schemeClr val="tx2"/>
                </a:solidFill>
                <a:latin typeface="Times New Roman" pitchFamily="18" charset="0"/>
                <a:cs typeface="Times New Roman" pitchFamily="18" charset="0"/>
              </a:rPr>
              <a:t>Monitoring and job statistics</a:t>
            </a:r>
          </a:p>
        </p:txBody>
      </p:sp>
      <p:sp>
        <p:nvSpPr>
          <p:cNvPr id="7" name="Номер слайда 6"/>
          <p:cNvSpPr>
            <a:spLocks noGrp="1"/>
          </p:cNvSpPr>
          <p:nvPr>
            <p:ph type="sldNum" sz="quarter" idx="12"/>
          </p:nvPr>
        </p:nvSpPr>
        <p:spPr/>
        <p:txBody>
          <a:bodyPr/>
          <a:lstStyle/>
          <a:p>
            <a:fld id="{A4808B4E-ED44-47BA-8CFC-C7FE3F8E4EF5}"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467205"/>
            <a:ext cx="9144000" cy="6359525"/>
          </a:xfrm>
        </p:spPr>
        <p:style>
          <a:lnRef idx="2">
            <a:schemeClr val="accent5">
              <a:shade val="50000"/>
            </a:schemeClr>
          </a:lnRef>
          <a:fillRef idx="1001">
            <a:schemeClr val="lt2"/>
          </a:fillRef>
          <a:effectRef idx="0">
            <a:schemeClr val="accent5"/>
          </a:effectRef>
          <a:fontRef idx="minor">
            <a:schemeClr val="lt1"/>
          </a:fontRef>
        </p:style>
        <p:txBody>
          <a:bodyPr rtlCol="0">
            <a:normAutofit/>
          </a:bodyPr>
          <a:lstStyle/>
          <a:p>
            <a:pPr marL="0" indent="0" eaLnBrk="1" fontAlgn="auto" hangingPunct="1">
              <a:spcAft>
                <a:spcPts val="0"/>
              </a:spcAft>
              <a:buFont typeface="Arial" pitchFamily="34" charset="0"/>
              <a:buNone/>
              <a:defRPr/>
            </a:pPr>
            <a:endParaRPr lang="en-GB" sz="2400" b="1" dirty="0" smtClean="0">
              <a:solidFill>
                <a:srgbClr val="000000"/>
              </a:solidFill>
              <a:latin typeface="Times New Roman"/>
              <a:cs typeface="Times New Roman"/>
            </a:endParaRPr>
          </a:p>
          <a:p>
            <a:pPr eaLnBrk="1" fontAlgn="auto" hangingPunct="1">
              <a:spcAft>
                <a:spcPts val="0"/>
              </a:spcAft>
              <a:defRPr/>
            </a:pPr>
            <a:r>
              <a:rPr lang="en-GB" sz="2500" dirty="0" smtClean="0">
                <a:solidFill>
                  <a:schemeClr val="bg2">
                    <a:lumMod val="50000"/>
                  </a:schemeClr>
                </a:solidFill>
                <a:latin typeface="Times New Roman" pitchFamily="18" charset="0"/>
                <a:cs typeface="Times New Roman" pitchFamily="18" charset="0"/>
              </a:rPr>
              <a:t>E-Infrastructures </a:t>
            </a:r>
            <a:r>
              <a:rPr lang="en-GB" sz="2500" dirty="0">
                <a:solidFill>
                  <a:schemeClr val="bg2">
                    <a:lumMod val="50000"/>
                  </a:schemeClr>
                </a:solidFill>
                <a:latin typeface="Times New Roman" pitchFamily="18" charset="0"/>
                <a:cs typeface="Times New Roman" pitchFamily="18" charset="0"/>
              </a:rPr>
              <a:t>in </a:t>
            </a:r>
            <a:r>
              <a:rPr lang="en-GB" sz="2500" dirty="0" smtClean="0">
                <a:solidFill>
                  <a:schemeClr val="bg2">
                    <a:lumMod val="50000"/>
                  </a:schemeClr>
                </a:solidFill>
                <a:latin typeface="Times New Roman" pitchFamily="18" charset="0"/>
                <a:cs typeface="Times New Roman" pitchFamily="18" charset="0"/>
              </a:rPr>
              <a:t>Armenia</a:t>
            </a:r>
            <a:endParaRPr lang="en-US" sz="2500" dirty="0" smtClean="0">
              <a:solidFill>
                <a:schemeClr val="bg2">
                  <a:lumMod val="50000"/>
                </a:schemeClr>
              </a:solidFill>
              <a:latin typeface="Times New Roman" pitchFamily="18" charset="0"/>
              <a:cs typeface="Times New Roman" pitchFamily="18" charset="0"/>
            </a:endParaRPr>
          </a:p>
          <a:p>
            <a:pPr lvl="1" eaLnBrk="1" fontAlgn="auto" hangingPunct="1">
              <a:spcAft>
                <a:spcPts val="0"/>
              </a:spcAft>
              <a:buFont typeface="Times New Roman" pitchFamily="18" charset="0"/>
              <a:buChar char="−"/>
              <a:defRPr/>
            </a:pPr>
            <a:r>
              <a:rPr lang="en-US" sz="2100" dirty="0" smtClean="0">
                <a:solidFill>
                  <a:schemeClr val="bg2">
                    <a:lumMod val="50000"/>
                  </a:schemeClr>
                </a:solidFill>
                <a:latin typeface="Times New Roman" pitchFamily="18" charset="0"/>
                <a:cs typeface="Times New Roman" pitchFamily="18" charset="0"/>
              </a:rPr>
              <a:t>International Projects</a:t>
            </a:r>
          </a:p>
          <a:p>
            <a:pPr eaLnBrk="1" fontAlgn="auto" hangingPunct="1">
              <a:spcAft>
                <a:spcPts val="0"/>
              </a:spcAft>
              <a:defRPr/>
            </a:pPr>
            <a:r>
              <a:rPr lang="en-US" sz="2500" dirty="0" smtClean="0">
                <a:solidFill>
                  <a:schemeClr val="bg2">
                    <a:lumMod val="50000"/>
                  </a:schemeClr>
                </a:solidFill>
                <a:latin typeface="Times New Roman" pitchFamily="18" charset="0"/>
                <a:cs typeface="Times New Roman" pitchFamily="18" charset="0"/>
              </a:rPr>
              <a:t>AANL grid site</a:t>
            </a:r>
          </a:p>
          <a:p>
            <a:pPr lvl="1" eaLnBrk="1" fontAlgn="auto" hangingPunct="1">
              <a:spcAft>
                <a:spcPts val="0"/>
              </a:spcAft>
              <a:defRPr/>
            </a:pPr>
            <a:r>
              <a:rPr lang="en-US" sz="2100" dirty="0">
                <a:solidFill>
                  <a:schemeClr val="bg2">
                    <a:lumMod val="50000"/>
                  </a:schemeClr>
                </a:solidFill>
                <a:latin typeface="Times New Roman" pitchFamily="18" charset="0"/>
                <a:cs typeface="Times New Roman" pitchFamily="18" charset="0"/>
              </a:rPr>
              <a:t>N</a:t>
            </a:r>
            <a:r>
              <a:rPr lang="en-US" sz="2100" dirty="0" smtClean="0">
                <a:solidFill>
                  <a:schemeClr val="bg2">
                    <a:lumMod val="50000"/>
                  </a:schemeClr>
                </a:solidFill>
                <a:latin typeface="Times New Roman" pitchFamily="18" charset="0"/>
                <a:cs typeface="Times New Roman" pitchFamily="18" charset="0"/>
              </a:rPr>
              <a:t>etwork topology</a:t>
            </a:r>
          </a:p>
          <a:p>
            <a:pPr lvl="1" eaLnBrk="1" fontAlgn="auto" hangingPunct="1">
              <a:spcAft>
                <a:spcPts val="0"/>
              </a:spcAft>
              <a:defRPr/>
            </a:pPr>
            <a:r>
              <a:rPr lang="en-US" sz="2100" dirty="0" smtClean="0">
                <a:solidFill>
                  <a:schemeClr val="bg2">
                    <a:lumMod val="50000"/>
                  </a:schemeClr>
                </a:solidFill>
                <a:latin typeface="Times New Roman" pitchFamily="18" charset="0"/>
                <a:cs typeface="Times New Roman" pitchFamily="18" charset="0"/>
              </a:rPr>
              <a:t>Bandwidth allocation</a:t>
            </a:r>
          </a:p>
          <a:p>
            <a:pPr lvl="1" eaLnBrk="1" fontAlgn="auto" hangingPunct="1">
              <a:spcAft>
                <a:spcPts val="0"/>
              </a:spcAft>
              <a:defRPr/>
            </a:pPr>
            <a:r>
              <a:rPr lang="en-US" sz="2100" dirty="0" smtClean="0">
                <a:solidFill>
                  <a:schemeClr val="bg2">
                    <a:lumMod val="50000"/>
                  </a:schemeClr>
                </a:solidFill>
                <a:latin typeface="Times New Roman" pitchFamily="18" charset="0"/>
                <a:cs typeface="Times New Roman" pitchFamily="18" charset="0"/>
              </a:rPr>
              <a:t>Site overview</a:t>
            </a:r>
          </a:p>
          <a:p>
            <a:pPr lvl="1" eaLnBrk="1" fontAlgn="auto" hangingPunct="1">
              <a:spcAft>
                <a:spcPts val="0"/>
              </a:spcAft>
              <a:defRPr/>
            </a:pPr>
            <a:r>
              <a:rPr lang="en-US" sz="2100" dirty="0" smtClean="0">
                <a:solidFill>
                  <a:schemeClr val="bg2">
                    <a:lumMod val="50000"/>
                  </a:schemeClr>
                </a:solidFill>
                <a:latin typeface="Times New Roman" pitchFamily="18" charset="0"/>
                <a:cs typeface="Times New Roman" pitchFamily="18" charset="0"/>
              </a:rPr>
              <a:t>ATLAS VO support</a:t>
            </a:r>
          </a:p>
          <a:p>
            <a:pPr lvl="1" eaLnBrk="1" fontAlgn="auto" hangingPunct="1">
              <a:spcAft>
                <a:spcPts val="0"/>
              </a:spcAft>
              <a:defRPr/>
            </a:pPr>
            <a:r>
              <a:rPr lang="en-US" sz="2100" dirty="0" smtClean="0">
                <a:solidFill>
                  <a:schemeClr val="bg2">
                    <a:lumMod val="50000"/>
                  </a:schemeClr>
                </a:solidFill>
                <a:latin typeface="Times New Roman" pitchFamily="18" charset="0"/>
                <a:cs typeface="Times New Roman" pitchFamily="18" charset="0"/>
              </a:rPr>
              <a:t>ALICE VO support</a:t>
            </a:r>
          </a:p>
          <a:p>
            <a:pPr lvl="1" eaLnBrk="1" fontAlgn="auto" hangingPunct="1">
              <a:spcAft>
                <a:spcPts val="0"/>
              </a:spcAft>
              <a:defRPr/>
            </a:pPr>
            <a:r>
              <a:rPr lang="en-US" sz="2100" dirty="0" smtClean="0">
                <a:solidFill>
                  <a:schemeClr val="bg2">
                    <a:lumMod val="50000"/>
                  </a:schemeClr>
                </a:solidFill>
                <a:latin typeface="Times New Roman" pitchFamily="18" charset="0"/>
                <a:cs typeface="Times New Roman" pitchFamily="18" charset="0"/>
              </a:rPr>
              <a:t>Monitoring and job statistics</a:t>
            </a:r>
          </a:p>
          <a:p>
            <a:pPr eaLnBrk="1" fontAlgn="auto" hangingPunct="1">
              <a:spcAft>
                <a:spcPts val="0"/>
              </a:spcAft>
              <a:defRPr/>
            </a:pPr>
            <a:r>
              <a:rPr lang="en-US" sz="2500" dirty="0" smtClean="0">
                <a:solidFill>
                  <a:srgbClr val="FF0000"/>
                </a:solidFill>
                <a:latin typeface="Times New Roman" pitchFamily="18" charset="0"/>
                <a:cs typeface="Times New Roman" pitchFamily="18" charset="0"/>
              </a:rPr>
              <a:t>Network </a:t>
            </a:r>
            <a:r>
              <a:rPr lang="en-US" sz="2500" dirty="0">
                <a:solidFill>
                  <a:srgbClr val="FF0000"/>
                </a:solidFill>
                <a:latin typeface="Times New Roman" pitchFamily="18" charset="0"/>
                <a:cs typeface="Times New Roman" pitchFamily="18" charset="0"/>
              </a:rPr>
              <a:t>diagnostic with </a:t>
            </a:r>
            <a:r>
              <a:rPr lang="en-US" sz="2500" dirty="0" err="1" smtClean="0">
                <a:solidFill>
                  <a:srgbClr val="FF0000"/>
                </a:solidFill>
                <a:latin typeface="Times New Roman" pitchFamily="18" charset="0"/>
                <a:cs typeface="Times New Roman" pitchFamily="18" charset="0"/>
              </a:rPr>
              <a:t>perfSonar</a:t>
            </a:r>
            <a:endParaRPr lang="en-US" sz="2500" dirty="0" smtClean="0">
              <a:solidFill>
                <a:srgbClr val="FF0000"/>
              </a:solidFill>
              <a:latin typeface="Times New Roman" pitchFamily="18" charset="0"/>
              <a:cs typeface="Times New Roman" pitchFamily="18" charset="0"/>
            </a:endParaRPr>
          </a:p>
          <a:p>
            <a:pPr lvl="1" eaLnBrk="1" fontAlgn="auto" hangingPunct="1">
              <a:spcAft>
                <a:spcPts val="0"/>
              </a:spcAft>
              <a:buFont typeface="Times New Roman" pitchFamily="18" charset="0"/>
              <a:buChar char="−"/>
              <a:defRPr/>
            </a:pPr>
            <a:r>
              <a:rPr lang="en-US" sz="2100" dirty="0" err="1" smtClean="0">
                <a:solidFill>
                  <a:srgbClr val="FF0000"/>
                </a:solidFill>
                <a:latin typeface="Times New Roman"/>
                <a:cs typeface="Times New Roman"/>
              </a:rPr>
              <a:t>perfSONAR</a:t>
            </a:r>
            <a:r>
              <a:rPr lang="en-US" sz="2100" dirty="0" smtClean="0">
                <a:solidFill>
                  <a:srgbClr val="FF0000"/>
                </a:solidFill>
                <a:latin typeface="Times New Roman"/>
                <a:cs typeface="Times New Roman"/>
              </a:rPr>
              <a:t> </a:t>
            </a:r>
            <a:r>
              <a:rPr lang="en-US" sz="2100" dirty="0">
                <a:solidFill>
                  <a:srgbClr val="FF0000"/>
                </a:solidFill>
                <a:latin typeface="Times New Roman"/>
                <a:cs typeface="Times New Roman"/>
              </a:rPr>
              <a:t>deployment at AANL</a:t>
            </a:r>
            <a:endParaRPr lang="en-US" sz="2100" dirty="0" smtClean="0">
              <a:solidFill>
                <a:srgbClr val="FF0000"/>
              </a:solidFill>
              <a:latin typeface="Times New Roman"/>
              <a:cs typeface="Times New Roman"/>
            </a:endParaRPr>
          </a:p>
          <a:p>
            <a:pPr eaLnBrk="1" fontAlgn="auto" hangingPunct="1">
              <a:spcAft>
                <a:spcPts val="0"/>
              </a:spcAft>
              <a:defRPr/>
            </a:pPr>
            <a:r>
              <a:rPr lang="en-US" sz="2500" dirty="0">
                <a:solidFill>
                  <a:schemeClr val="bg2">
                    <a:lumMod val="50000"/>
                  </a:schemeClr>
                </a:solidFill>
                <a:latin typeface="Times New Roman"/>
                <a:cs typeface="Times New Roman"/>
              </a:rPr>
              <a:t>Issues and Perspectives</a:t>
            </a:r>
            <a:endParaRPr lang="en-US" sz="2500" dirty="0">
              <a:solidFill>
                <a:schemeClr val="bg2">
                  <a:lumMod val="50000"/>
                </a:schemeClr>
              </a:solidFill>
              <a:latin typeface="Times New Roman" pitchFamily="18" charset="0"/>
              <a:cs typeface="Times New Roman" pitchFamily="18" charset="0"/>
            </a:endParaRPr>
          </a:p>
          <a:p>
            <a:pPr lvl="1" eaLnBrk="1" fontAlgn="auto" hangingPunct="1">
              <a:spcAft>
                <a:spcPts val="0"/>
              </a:spcAft>
              <a:defRPr/>
            </a:pPr>
            <a:endParaRPr lang="en-US" sz="2100" dirty="0" smtClean="0">
              <a:solidFill>
                <a:schemeClr val="bg2">
                  <a:lumMod val="50000"/>
                </a:schemeClr>
              </a:solidFill>
              <a:latin typeface="Times New Roman" pitchFamily="18" charset="0"/>
              <a:cs typeface="Times New Roman" pitchFamily="18" charset="0"/>
            </a:endParaRPr>
          </a:p>
          <a:p>
            <a:pPr eaLnBrk="1" fontAlgn="auto" hangingPunct="1">
              <a:spcAft>
                <a:spcPts val="0"/>
              </a:spcAft>
              <a:defRPr/>
            </a:pPr>
            <a:endParaRPr lang="en-US" sz="2500" dirty="0" smtClean="0">
              <a:solidFill>
                <a:schemeClr val="bg2">
                  <a:lumMod val="50000"/>
                </a:schemeClr>
              </a:solidFill>
              <a:latin typeface="Times New Roman" pitchFamily="18" charset="0"/>
              <a:cs typeface="Times New Roman" pitchFamily="18" charset="0"/>
            </a:endParaRPr>
          </a:p>
          <a:p>
            <a:pPr eaLnBrk="1" fontAlgn="auto" hangingPunct="1">
              <a:spcAft>
                <a:spcPts val="0"/>
              </a:spcAft>
              <a:defRPr/>
            </a:pPr>
            <a:endParaRPr lang="en-US" sz="2500" dirty="0" smtClean="0">
              <a:solidFill>
                <a:schemeClr val="bg2">
                  <a:lumMod val="50000"/>
                </a:schemeClr>
              </a:solidFill>
              <a:latin typeface="Times New Roman" pitchFamily="18" charset="0"/>
              <a:cs typeface="Times New Roman" pitchFamily="18" charset="0"/>
            </a:endParaRPr>
          </a:p>
        </p:txBody>
      </p:sp>
      <p:pic>
        <p:nvPicPr>
          <p:cNvPr id="14338" name="Picture 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523875" cy="485775"/>
          </a:xfrm>
          <a:prstGeom prst="rect">
            <a:avLst/>
          </a:prstGeom>
          <a:noFill/>
          <a:ln w="9525">
            <a:noFill/>
            <a:miter lim="800000"/>
            <a:headEnd/>
            <a:tailEnd/>
          </a:ln>
        </p:spPr>
      </p:pic>
      <p:sp>
        <p:nvSpPr>
          <p:cNvPr id="5" name="Прямоугольник 4"/>
          <p:cNvSpPr/>
          <p:nvPr/>
        </p:nvSpPr>
        <p:spPr>
          <a:xfrm>
            <a:off x="-20312" y="-66873"/>
            <a:ext cx="9144000" cy="615553"/>
          </a:xfrm>
          <a:prstGeom prst="rect">
            <a:avLst/>
          </a:prstGeom>
          <a:noFill/>
        </p:spPr>
        <p:txBody>
          <a:bodyPr>
            <a:spAutoFit/>
          </a:bodyPr>
          <a:lstStyle/>
          <a:p>
            <a:pPr algn="ctr" fontAlgn="auto">
              <a:spcBef>
                <a:spcPts val="0"/>
              </a:spcBef>
              <a:spcAft>
                <a:spcPts val="0"/>
              </a:spcAft>
              <a:defRPr/>
            </a:pPr>
            <a:r>
              <a:rPr lang="en-US" sz="3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rPr>
              <a:t>Overview</a:t>
            </a:r>
            <a:endParaRPr lang="ru-RU" sz="3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endParaRPr>
          </a:p>
        </p:txBody>
      </p:sp>
      <p:sp>
        <p:nvSpPr>
          <p:cNvPr id="6" name="Номер слайда 5"/>
          <p:cNvSpPr>
            <a:spLocks noGrp="1"/>
          </p:cNvSpPr>
          <p:nvPr>
            <p:ph type="sldNum" sz="quarter" idx="12"/>
          </p:nvPr>
        </p:nvSpPr>
        <p:spPr/>
        <p:txBody>
          <a:bodyPr/>
          <a:lstStyle/>
          <a:p>
            <a:fld id="{A4808B4E-ED44-47BA-8CFC-C7FE3F8E4EF5}" type="slidenum">
              <a:rPr lang="en-US" smtClean="0"/>
              <a:pPr/>
              <a:t>19</a:t>
            </a:fld>
            <a:endParaRPr lang="en-US"/>
          </a:p>
        </p:txBody>
      </p:sp>
    </p:spTree>
    <p:extLst>
      <p:ext uri="{BB962C8B-B14F-4D97-AF65-F5344CB8AC3E}">
        <p14:creationId xmlns="" xmlns:p14="http://schemas.microsoft.com/office/powerpoint/2010/main" val="355733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467205"/>
            <a:ext cx="9144000" cy="6359525"/>
          </a:xfrm>
        </p:spPr>
        <p:style>
          <a:lnRef idx="2">
            <a:schemeClr val="accent5">
              <a:shade val="50000"/>
            </a:schemeClr>
          </a:lnRef>
          <a:fillRef idx="1001">
            <a:schemeClr val="lt2"/>
          </a:fillRef>
          <a:effectRef idx="0">
            <a:schemeClr val="accent5"/>
          </a:effectRef>
          <a:fontRef idx="minor">
            <a:schemeClr val="lt1"/>
          </a:fontRef>
        </p:style>
        <p:txBody>
          <a:bodyPr rtlCol="0">
            <a:normAutofit/>
          </a:bodyPr>
          <a:lstStyle/>
          <a:p>
            <a:pPr marL="0" indent="0" eaLnBrk="1" fontAlgn="auto" hangingPunct="1">
              <a:spcAft>
                <a:spcPts val="0"/>
              </a:spcAft>
              <a:buFont typeface="Arial" pitchFamily="34" charset="0"/>
              <a:buNone/>
              <a:defRPr/>
            </a:pPr>
            <a:endParaRPr lang="en-GB" sz="2400" b="1" dirty="0" smtClean="0">
              <a:solidFill>
                <a:srgbClr val="000000"/>
              </a:solidFill>
              <a:latin typeface="Times New Roman"/>
              <a:cs typeface="Times New Roman"/>
            </a:endParaRPr>
          </a:p>
          <a:p>
            <a:pPr eaLnBrk="1" fontAlgn="auto" hangingPunct="1">
              <a:spcAft>
                <a:spcPts val="0"/>
              </a:spcAft>
              <a:defRPr/>
            </a:pPr>
            <a:r>
              <a:rPr lang="en-GB" sz="2500" dirty="0" smtClean="0">
                <a:solidFill>
                  <a:srgbClr val="FF0000"/>
                </a:solidFill>
                <a:latin typeface="Times New Roman" pitchFamily="18" charset="0"/>
                <a:cs typeface="Times New Roman" pitchFamily="18" charset="0"/>
              </a:rPr>
              <a:t>E-Infrastructures </a:t>
            </a:r>
            <a:r>
              <a:rPr lang="en-GB" sz="2500" dirty="0">
                <a:solidFill>
                  <a:srgbClr val="FF0000"/>
                </a:solidFill>
                <a:latin typeface="Times New Roman" pitchFamily="18" charset="0"/>
                <a:cs typeface="Times New Roman" pitchFamily="18" charset="0"/>
              </a:rPr>
              <a:t>in </a:t>
            </a:r>
            <a:r>
              <a:rPr lang="en-GB" sz="2500" dirty="0" smtClean="0">
                <a:solidFill>
                  <a:srgbClr val="FF0000"/>
                </a:solidFill>
                <a:latin typeface="Times New Roman" pitchFamily="18" charset="0"/>
                <a:cs typeface="Times New Roman" pitchFamily="18" charset="0"/>
              </a:rPr>
              <a:t>Armenia</a:t>
            </a:r>
            <a:endParaRPr lang="en-US" sz="2500" dirty="0" smtClean="0">
              <a:solidFill>
                <a:srgbClr val="FF0000"/>
              </a:solidFill>
              <a:latin typeface="Times New Roman" pitchFamily="18" charset="0"/>
              <a:cs typeface="Times New Roman" pitchFamily="18" charset="0"/>
            </a:endParaRPr>
          </a:p>
          <a:p>
            <a:pPr lvl="1" eaLnBrk="1" fontAlgn="auto" hangingPunct="1">
              <a:spcAft>
                <a:spcPts val="0"/>
              </a:spcAft>
              <a:buFont typeface="Times New Roman" pitchFamily="18" charset="0"/>
              <a:buChar char="−"/>
              <a:defRPr/>
            </a:pPr>
            <a:r>
              <a:rPr lang="en-US" sz="2100" dirty="0" smtClean="0">
                <a:solidFill>
                  <a:srgbClr val="FF0000"/>
                </a:solidFill>
                <a:latin typeface="Times New Roman" pitchFamily="18" charset="0"/>
                <a:cs typeface="Times New Roman" pitchFamily="18" charset="0"/>
              </a:rPr>
              <a:t>International Projects</a:t>
            </a:r>
          </a:p>
          <a:p>
            <a:pPr eaLnBrk="1" fontAlgn="auto" hangingPunct="1">
              <a:spcAft>
                <a:spcPts val="0"/>
              </a:spcAft>
              <a:defRPr/>
            </a:pPr>
            <a:r>
              <a:rPr lang="en-US" sz="2500" dirty="0" smtClean="0">
                <a:solidFill>
                  <a:schemeClr val="bg2">
                    <a:lumMod val="50000"/>
                  </a:schemeClr>
                </a:solidFill>
                <a:latin typeface="Times New Roman" pitchFamily="18" charset="0"/>
                <a:cs typeface="Times New Roman" pitchFamily="18" charset="0"/>
              </a:rPr>
              <a:t>AANL grid site</a:t>
            </a:r>
          </a:p>
          <a:p>
            <a:pPr lvl="1" eaLnBrk="1" fontAlgn="auto" hangingPunct="1">
              <a:spcAft>
                <a:spcPts val="0"/>
              </a:spcAft>
              <a:defRPr/>
            </a:pPr>
            <a:r>
              <a:rPr lang="en-US" sz="2100" dirty="0">
                <a:solidFill>
                  <a:schemeClr val="bg2">
                    <a:lumMod val="50000"/>
                  </a:schemeClr>
                </a:solidFill>
                <a:latin typeface="Times New Roman" pitchFamily="18" charset="0"/>
                <a:cs typeface="Times New Roman" pitchFamily="18" charset="0"/>
              </a:rPr>
              <a:t>N</a:t>
            </a:r>
            <a:r>
              <a:rPr lang="en-US" sz="2100" dirty="0" smtClean="0">
                <a:solidFill>
                  <a:schemeClr val="bg2">
                    <a:lumMod val="50000"/>
                  </a:schemeClr>
                </a:solidFill>
                <a:latin typeface="Times New Roman" pitchFamily="18" charset="0"/>
                <a:cs typeface="Times New Roman" pitchFamily="18" charset="0"/>
              </a:rPr>
              <a:t>etwork topology</a:t>
            </a:r>
          </a:p>
          <a:p>
            <a:pPr lvl="1" eaLnBrk="1" fontAlgn="auto" hangingPunct="1">
              <a:spcAft>
                <a:spcPts val="0"/>
              </a:spcAft>
              <a:defRPr/>
            </a:pPr>
            <a:r>
              <a:rPr lang="en-US" sz="2100" dirty="0" smtClean="0">
                <a:solidFill>
                  <a:schemeClr val="bg2">
                    <a:lumMod val="50000"/>
                  </a:schemeClr>
                </a:solidFill>
                <a:latin typeface="Times New Roman" pitchFamily="18" charset="0"/>
                <a:cs typeface="Times New Roman" pitchFamily="18" charset="0"/>
              </a:rPr>
              <a:t>Bandwidth allocation</a:t>
            </a:r>
          </a:p>
          <a:p>
            <a:pPr lvl="1" eaLnBrk="1" fontAlgn="auto" hangingPunct="1">
              <a:spcAft>
                <a:spcPts val="0"/>
              </a:spcAft>
              <a:defRPr/>
            </a:pPr>
            <a:r>
              <a:rPr lang="en-US" sz="2100" dirty="0" smtClean="0">
                <a:solidFill>
                  <a:schemeClr val="bg2">
                    <a:lumMod val="50000"/>
                  </a:schemeClr>
                </a:solidFill>
                <a:latin typeface="Times New Roman" pitchFamily="18" charset="0"/>
                <a:cs typeface="Times New Roman" pitchFamily="18" charset="0"/>
              </a:rPr>
              <a:t>Site overview</a:t>
            </a:r>
          </a:p>
          <a:p>
            <a:pPr lvl="1" eaLnBrk="1" fontAlgn="auto" hangingPunct="1">
              <a:spcAft>
                <a:spcPts val="0"/>
              </a:spcAft>
              <a:defRPr/>
            </a:pPr>
            <a:r>
              <a:rPr lang="en-US" sz="2100" dirty="0" smtClean="0">
                <a:solidFill>
                  <a:schemeClr val="bg2">
                    <a:lumMod val="50000"/>
                  </a:schemeClr>
                </a:solidFill>
                <a:latin typeface="Times New Roman" pitchFamily="18" charset="0"/>
                <a:cs typeface="Times New Roman" pitchFamily="18" charset="0"/>
              </a:rPr>
              <a:t>ATLAS VO support</a:t>
            </a:r>
          </a:p>
          <a:p>
            <a:pPr lvl="1" eaLnBrk="1" fontAlgn="auto" hangingPunct="1">
              <a:spcAft>
                <a:spcPts val="0"/>
              </a:spcAft>
              <a:defRPr/>
            </a:pPr>
            <a:r>
              <a:rPr lang="en-US" sz="2100" dirty="0" smtClean="0">
                <a:solidFill>
                  <a:schemeClr val="bg2">
                    <a:lumMod val="50000"/>
                  </a:schemeClr>
                </a:solidFill>
                <a:latin typeface="Times New Roman" pitchFamily="18" charset="0"/>
                <a:cs typeface="Times New Roman" pitchFamily="18" charset="0"/>
              </a:rPr>
              <a:t>ALICE VO support</a:t>
            </a:r>
          </a:p>
          <a:p>
            <a:pPr lvl="1" eaLnBrk="1" fontAlgn="auto" hangingPunct="1">
              <a:spcAft>
                <a:spcPts val="0"/>
              </a:spcAft>
              <a:defRPr/>
            </a:pPr>
            <a:r>
              <a:rPr lang="en-US" sz="2100" dirty="0" smtClean="0">
                <a:solidFill>
                  <a:schemeClr val="bg2">
                    <a:lumMod val="50000"/>
                  </a:schemeClr>
                </a:solidFill>
                <a:latin typeface="Times New Roman" pitchFamily="18" charset="0"/>
                <a:cs typeface="Times New Roman" pitchFamily="18" charset="0"/>
              </a:rPr>
              <a:t>Monitoring and job statistics</a:t>
            </a:r>
          </a:p>
          <a:p>
            <a:pPr eaLnBrk="1" fontAlgn="auto" hangingPunct="1">
              <a:spcAft>
                <a:spcPts val="0"/>
              </a:spcAft>
              <a:defRPr/>
            </a:pPr>
            <a:r>
              <a:rPr lang="en-US" sz="2400" dirty="0" smtClean="0">
                <a:solidFill>
                  <a:schemeClr val="bg2">
                    <a:lumMod val="50000"/>
                  </a:schemeClr>
                </a:solidFill>
                <a:latin typeface="Times New Roman" pitchFamily="18" charset="0"/>
                <a:cs typeface="Times New Roman" pitchFamily="18" charset="0"/>
              </a:rPr>
              <a:t>Network </a:t>
            </a:r>
            <a:r>
              <a:rPr lang="en-US" sz="2400" dirty="0">
                <a:solidFill>
                  <a:schemeClr val="bg2">
                    <a:lumMod val="50000"/>
                  </a:schemeClr>
                </a:solidFill>
                <a:latin typeface="Times New Roman" pitchFamily="18" charset="0"/>
                <a:cs typeface="Times New Roman" pitchFamily="18" charset="0"/>
              </a:rPr>
              <a:t>diagnostic with </a:t>
            </a:r>
            <a:r>
              <a:rPr lang="en-US" sz="2400" dirty="0" err="1" smtClean="0">
                <a:solidFill>
                  <a:schemeClr val="bg2">
                    <a:lumMod val="50000"/>
                  </a:schemeClr>
                </a:solidFill>
                <a:latin typeface="Times New Roman" pitchFamily="18" charset="0"/>
                <a:cs typeface="Times New Roman" pitchFamily="18" charset="0"/>
              </a:rPr>
              <a:t>perfSonar</a:t>
            </a:r>
            <a:endParaRPr lang="en-US" sz="2400" dirty="0" smtClean="0">
              <a:solidFill>
                <a:schemeClr val="bg2">
                  <a:lumMod val="50000"/>
                </a:schemeClr>
              </a:solidFill>
              <a:latin typeface="Times New Roman" pitchFamily="18" charset="0"/>
              <a:cs typeface="Times New Roman" pitchFamily="18" charset="0"/>
            </a:endParaRPr>
          </a:p>
          <a:p>
            <a:pPr lvl="1" eaLnBrk="1" fontAlgn="auto" hangingPunct="1">
              <a:spcAft>
                <a:spcPts val="0"/>
              </a:spcAft>
              <a:buFont typeface="Times New Roman" pitchFamily="18" charset="0"/>
              <a:buChar char="−"/>
              <a:defRPr/>
            </a:pPr>
            <a:r>
              <a:rPr lang="en-US" sz="2100" dirty="0" err="1" smtClean="0">
                <a:solidFill>
                  <a:schemeClr val="bg2">
                    <a:lumMod val="50000"/>
                  </a:schemeClr>
                </a:solidFill>
                <a:latin typeface="Times New Roman"/>
                <a:cs typeface="Times New Roman"/>
              </a:rPr>
              <a:t>perfSONAR</a:t>
            </a:r>
            <a:r>
              <a:rPr lang="en-US" sz="2100" dirty="0" smtClean="0">
                <a:solidFill>
                  <a:schemeClr val="bg2">
                    <a:lumMod val="50000"/>
                  </a:schemeClr>
                </a:solidFill>
                <a:latin typeface="Times New Roman"/>
                <a:cs typeface="Times New Roman"/>
              </a:rPr>
              <a:t> </a:t>
            </a:r>
            <a:r>
              <a:rPr lang="en-US" sz="2100" dirty="0">
                <a:solidFill>
                  <a:schemeClr val="bg2">
                    <a:lumMod val="50000"/>
                  </a:schemeClr>
                </a:solidFill>
                <a:latin typeface="Times New Roman"/>
                <a:cs typeface="Times New Roman"/>
              </a:rPr>
              <a:t>deployment at AANL</a:t>
            </a:r>
            <a:endParaRPr lang="en-US" sz="2100" dirty="0" smtClean="0">
              <a:solidFill>
                <a:schemeClr val="bg2">
                  <a:lumMod val="50000"/>
                </a:schemeClr>
              </a:solidFill>
              <a:latin typeface="Times New Roman"/>
              <a:cs typeface="Times New Roman"/>
            </a:endParaRPr>
          </a:p>
          <a:p>
            <a:pPr eaLnBrk="1" fontAlgn="auto" hangingPunct="1">
              <a:spcAft>
                <a:spcPts val="0"/>
              </a:spcAft>
              <a:defRPr/>
            </a:pPr>
            <a:r>
              <a:rPr lang="en-US" sz="2500" dirty="0" smtClean="0">
                <a:solidFill>
                  <a:schemeClr val="bg2">
                    <a:lumMod val="50000"/>
                  </a:schemeClr>
                </a:solidFill>
                <a:latin typeface="Times New Roman"/>
                <a:cs typeface="Times New Roman"/>
              </a:rPr>
              <a:t>Issues and Perspectives </a:t>
            </a:r>
            <a:endParaRPr lang="en-US" sz="2100" dirty="0" smtClean="0">
              <a:solidFill>
                <a:schemeClr val="bg2">
                  <a:lumMod val="50000"/>
                </a:schemeClr>
              </a:solidFill>
              <a:latin typeface="Times New Roman" pitchFamily="18" charset="0"/>
              <a:cs typeface="Times New Roman" pitchFamily="18" charset="0"/>
            </a:endParaRPr>
          </a:p>
          <a:p>
            <a:pPr lvl="1" eaLnBrk="1" fontAlgn="auto" hangingPunct="1">
              <a:spcAft>
                <a:spcPts val="0"/>
              </a:spcAft>
              <a:defRPr/>
            </a:pPr>
            <a:endParaRPr lang="en-US" sz="2100" dirty="0" smtClean="0">
              <a:solidFill>
                <a:schemeClr val="bg2">
                  <a:lumMod val="50000"/>
                </a:schemeClr>
              </a:solidFill>
              <a:latin typeface="Times New Roman" pitchFamily="18" charset="0"/>
              <a:cs typeface="Times New Roman" pitchFamily="18" charset="0"/>
            </a:endParaRPr>
          </a:p>
          <a:p>
            <a:pPr eaLnBrk="1" fontAlgn="auto" hangingPunct="1">
              <a:spcAft>
                <a:spcPts val="0"/>
              </a:spcAft>
              <a:defRPr/>
            </a:pPr>
            <a:endParaRPr lang="en-US" sz="2500" dirty="0" smtClean="0">
              <a:solidFill>
                <a:schemeClr val="bg2">
                  <a:lumMod val="50000"/>
                </a:schemeClr>
              </a:solidFill>
              <a:latin typeface="Times New Roman" pitchFamily="18" charset="0"/>
              <a:cs typeface="Times New Roman" pitchFamily="18" charset="0"/>
            </a:endParaRPr>
          </a:p>
          <a:p>
            <a:pPr eaLnBrk="1" fontAlgn="auto" hangingPunct="1">
              <a:spcAft>
                <a:spcPts val="0"/>
              </a:spcAft>
              <a:defRPr/>
            </a:pPr>
            <a:endParaRPr lang="en-US" sz="2500" dirty="0" smtClean="0">
              <a:solidFill>
                <a:schemeClr val="bg2">
                  <a:lumMod val="50000"/>
                </a:schemeClr>
              </a:solidFill>
              <a:latin typeface="Times New Roman" pitchFamily="18" charset="0"/>
              <a:cs typeface="Times New Roman" pitchFamily="18" charset="0"/>
            </a:endParaRPr>
          </a:p>
        </p:txBody>
      </p:sp>
      <p:pic>
        <p:nvPicPr>
          <p:cNvPr id="14338" name="Picture 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523875" cy="485775"/>
          </a:xfrm>
          <a:prstGeom prst="rect">
            <a:avLst/>
          </a:prstGeom>
          <a:noFill/>
          <a:ln w="9525">
            <a:noFill/>
            <a:miter lim="800000"/>
            <a:headEnd/>
            <a:tailEnd/>
          </a:ln>
        </p:spPr>
      </p:pic>
      <p:sp>
        <p:nvSpPr>
          <p:cNvPr id="5" name="Прямоугольник 4"/>
          <p:cNvSpPr/>
          <p:nvPr/>
        </p:nvSpPr>
        <p:spPr>
          <a:xfrm>
            <a:off x="-20312" y="-66873"/>
            <a:ext cx="9144000" cy="615553"/>
          </a:xfrm>
          <a:prstGeom prst="rect">
            <a:avLst/>
          </a:prstGeom>
          <a:noFill/>
        </p:spPr>
        <p:txBody>
          <a:bodyPr>
            <a:spAutoFit/>
          </a:bodyPr>
          <a:lstStyle/>
          <a:p>
            <a:pPr algn="ctr" fontAlgn="auto">
              <a:spcBef>
                <a:spcPts val="0"/>
              </a:spcBef>
              <a:spcAft>
                <a:spcPts val="0"/>
              </a:spcAft>
              <a:defRPr/>
            </a:pPr>
            <a:r>
              <a:rPr lang="en-US" sz="3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rPr>
              <a:t>Overview</a:t>
            </a:r>
            <a:endParaRPr lang="ru-RU" sz="3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endParaRPr>
          </a:p>
        </p:txBody>
      </p:sp>
      <p:sp>
        <p:nvSpPr>
          <p:cNvPr id="6" name="Номер слайда 5"/>
          <p:cNvSpPr>
            <a:spLocks noGrp="1"/>
          </p:cNvSpPr>
          <p:nvPr>
            <p:ph type="sldNum" sz="quarter" idx="12"/>
          </p:nvPr>
        </p:nvSpPr>
        <p:spPr/>
        <p:txBody>
          <a:bodyPr/>
          <a:lstStyle/>
          <a:p>
            <a:fld id="{A4808B4E-ED44-47BA-8CFC-C7FE3F8E4EF5}" type="slidenum">
              <a:rPr lang="en-US" smtClean="0"/>
              <a:pPr/>
              <a:t>2</a:t>
            </a:fld>
            <a:endParaRPr lang="en-US"/>
          </a:p>
        </p:txBody>
      </p:sp>
    </p:spTree>
    <p:extLst>
      <p:ext uri="{BB962C8B-B14F-4D97-AF65-F5344CB8AC3E}">
        <p14:creationId xmlns="" xmlns:p14="http://schemas.microsoft.com/office/powerpoint/2010/main" val="3557334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Заголовок 1"/>
          <p:cNvSpPr>
            <a:spLocks noGrp="1"/>
          </p:cNvSpPr>
          <p:nvPr>
            <p:ph type="title"/>
          </p:nvPr>
        </p:nvSpPr>
        <p:spPr>
          <a:xfrm>
            <a:off x="914400" y="0"/>
            <a:ext cx="8229600" cy="796925"/>
          </a:xfrm>
        </p:spPr>
        <p:txBody>
          <a:bodyPr/>
          <a:lstStyle/>
          <a:p>
            <a:pPr eaLnBrk="1" hangingPunct="1"/>
            <a:r>
              <a:rPr lang="en-US" sz="2400" b="1" dirty="0" smtClean="0">
                <a:solidFill>
                  <a:srgbClr val="FF0000"/>
                </a:solidFill>
                <a:latin typeface="Times New Roman" pitchFamily="18" charset="0"/>
                <a:cs typeface="Times New Roman" pitchFamily="18" charset="0"/>
              </a:rPr>
              <a:t>Network diagnostic with </a:t>
            </a:r>
            <a:r>
              <a:rPr lang="en-US" sz="2400" b="1" dirty="0" err="1" smtClean="0">
                <a:solidFill>
                  <a:srgbClr val="FF0000"/>
                </a:solidFill>
                <a:latin typeface="Times New Roman" pitchFamily="18" charset="0"/>
                <a:cs typeface="Times New Roman" pitchFamily="18" charset="0"/>
              </a:rPr>
              <a:t>perfSonar</a:t>
            </a:r>
            <a:r>
              <a:rPr lang="en-US" sz="2400" b="1" dirty="0" smtClean="0">
                <a:solidFill>
                  <a:srgbClr val="FF0000"/>
                </a:solidFill>
                <a:latin typeface="Times New Roman" pitchFamily="18" charset="0"/>
                <a:cs typeface="Times New Roman" pitchFamily="18" charset="0"/>
              </a:rPr>
              <a:t> </a:t>
            </a:r>
            <a:endParaRPr lang="ru-RU" sz="2400" b="1" dirty="0" smtClean="0">
              <a:solidFill>
                <a:srgbClr val="FF0000"/>
              </a:solidFill>
              <a:latin typeface="Times New Roman" pitchFamily="18" charset="0"/>
              <a:cs typeface="Times New Roman" pitchFamily="18" charset="0"/>
            </a:endParaRPr>
          </a:p>
        </p:txBody>
      </p:sp>
      <p:sp>
        <p:nvSpPr>
          <p:cNvPr id="27650" name="Содержимое 4"/>
          <p:cNvSpPr>
            <a:spLocks noGrp="1"/>
          </p:cNvSpPr>
          <p:nvPr>
            <p:ph idx="1"/>
          </p:nvPr>
        </p:nvSpPr>
        <p:spPr>
          <a:xfrm>
            <a:off x="323850" y="549275"/>
            <a:ext cx="8820150" cy="2016125"/>
          </a:xfrm>
        </p:spPr>
        <p:txBody>
          <a:bodyPr/>
          <a:lstStyle/>
          <a:p>
            <a:pPr algn="just" eaLnBrk="1" hangingPunct="1">
              <a:buFont typeface="Arial" pitchFamily="34" charset="0"/>
              <a:buNone/>
            </a:pPr>
            <a:endParaRPr lang="en-US" sz="1600" dirty="0" smtClean="0"/>
          </a:p>
          <a:p>
            <a:pPr algn="just" eaLnBrk="1" hangingPunct="1">
              <a:buFont typeface="Arial" pitchFamily="34" charset="0"/>
              <a:buNone/>
            </a:pPr>
            <a:r>
              <a:rPr lang="en-US" sz="1600" dirty="0" smtClean="0"/>
              <a:t> </a:t>
            </a:r>
            <a:r>
              <a:rPr lang="en-GB" sz="1600" dirty="0" err="1" smtClean="0">
                <a:solidFill>
                  <a:srgbClr val="008000"/>
                </a:solidFill>
                <a:latin typeface="Arial" pitchFamily="34" charset="0"/>
                <a:cs typeface="Arial" pitchFamily="34" charset="0"/>
              </a:rPr>
              <a:t>perfSONAR</a:t>
            </a:r>
            <a:r>
              <a:rPr lang="en-GB" sz="1600" dirty="0" smtClean="0">
                <a:solidFill>
                  <a:srgbClr val="008000"/>
                </a:solidFill>
                <a:latin typeface="Arial" pitchFamily="34" charset="0"/>
                <a:cs typeface="Arial" pitchFamily="34" charset="0"/>
              </a:rPr>
              <a:t> stands for </a:t>
            </a:r>
            <a:r>
              <a:rPr lang="en-GB" sz="1600" dirty="0" err="1" smtClean="0">
                <a:solidFill>
                  <a:srgbClr val="008000"/>
                </a:solidFill>
                <a:latin typeface="Arial" pitchFamily="34" charset="0"/>
                <a:cs typeface="Arial" pitchFamily="34" charset="0"/>
              </a:rPr>
              <a:t>PERformance</a:t>
            </a:r>
            <a:r>
              <a:rPr lang="en-GB" sz="1600" dirty="0" smtClean="0">
                <a:solidFill>
                  <a:srgbClr val="008000"/>
                </a:solidFill>
                <a:latin typeface="Arial" pitchFamily="34" charset="0"/>
                <a:cs typeface="Arial" pitchFamily="34" charset="0"/>
              </a:rPr>
              <a:t> Service Oriented Network monitoring Architecture</a:t>
            </a:r>
          </a:p>
          <a:p>
            <a:pPr algn="just" eaLnBrk="1" hangingPunct="1">
              <a:buFont typeface="Arial" pitchFamily="34" charset="0"/>
              <a:buNone/>
            </a:pPr>
            <a:endParaRPr lang="en-GB" sz="1800" dirty="0" smtClean="0">
              <a:solidFill>
                <a:srgbClr val="0000FF"/>
              </a:solidFill>
              <a:latin typeface="Arial" pitchFamily="34" charset="0"/>
              <a:cs typeface="Arial" pitchFamily="34" charset="0"/>
            </a:endParaRPr>
          </a:p>
          <a:p>
            <a:pPr algn="just" eaLnBrk="1" hangingPunct="1">
              <a:buFont typeface="Arial" pitchFamily="34" charset="0"/>
              <a:buNone/>
            </a:pPr>
            <a:r>
              <a:rPr lang="en-GB" sz="2000" dirty="0" err="1" smtClean="0">
                <a:solidFill>
                  <a:srgbClr val="0000FF"/>
                </a:solidFill>
                <a:latin typeface="Times New Roman" pitchFamily="18" charset="0"/>
                <a:cs typeface="Times New Roman" pitchFamily="18" charset="0"/>
              </a:rPr>
              <a:t>perfSONAR</a:t>
            </a:r>
            <a:r>
              <a:rPr lang="en-GB" sz="2000" dirty="0" smtClean="0">
                <a:solidFill>
                  <a:srgbClr val="0000FF"/>
                </a:solidFill>
                <a:latin typeface="Times New Roman" pitchFamily="18" charset="0"/>
                <a:cs typeface="Times New Roman" pitchFamily="18" charset="0"/>
              </a:rPr>
              <a:t> is designed to be:</a:t>
            </a:r>
          </a:p>
          <a:p>
            <a:pPr marL="742950" lvl="2" indent="-342900" algn="just" eaLnBrk="1" hangingPunct="1">
              <a:buFont typeface="Wingdings" pitchFamily="2" charset="2"/>
              <a:buChar char="Ø"/>
            </a:pPr>
            <a:r>
              <a:rPr lang="en-GB" sz="2000" dirty="0" smtClean="0">
                <a:solidFill>
                  <a:srgbClr val="404040"/>
                </a:solidFill>
                <a:latin typeface="Times New Roman" pitchFamily="18" charset="0"/>
                <a:cs typeface="Times New Roman" pitchFamily="18" charset="0"/>
              </a:rPr>
              <a:t>Decentralised and Scalable</a:t>
            </a:r>
          </a:p>
          <a:p>
            <a:pPr marL="742950" lvl="2" indent="-342900">
              <a:spcBef>
                <a:spcPct val="40000"/>
              </a:spcBef>
              <a:spcAft>
                <a:spcPct val="20000"/>
              </a:spcAft>
            </a:pPr>
            <a:r>
              <a:rPr lang="en-GB" sz="2000" dirty="0" smtClean="0">
                <a:solidFill>
                  <a:srgbClr val="404040"/>
                </a:solidFill>
                <a:latin typeface="Times New Roman" pitchFamily="18" charset="0"/>
                <a:cs typeface="Times New Roman" pitchFamily="18" charset="0"/>
              </a:rPr>
              <a:t>Large number of networks and services, large volume of data</a:t>
            </a:r>
          </a:p>
          <a:p>
            <a:pPr marL="742950" lvl="2" indent="-342900">
              <a:spcBef>
                <a:spcPct val="40000"/>
              </a:spcBef>
              <a:spcAft>
                <a:spcPct val="20000"/>
              </a:spcAft>
            </a:pPr>
            <a:r>
              <a:rPr lang="en-GB" sz="2000" dirty="0" smtClean="0">
                <a:solidFill>
                  <a:srgbClr val="404040"/>
                </a:solidFill>
                <a:latin typeface="Times New Roman" pitchFamily="18" charset="0"/>
                <a:cs typeface="Times New Roman" pitchFamily="18" charset="0"/>
              </a:rPr>
              <a:t>Each domain can set its own security policy</a:t>
            </a:r>
          </a:p>
          <a:p>
            <a:pPr lvl="1">
              <a:spcBef>
                <a:spcPct val="40000"/>
              </a:spcBef>
              <a:spcAft>
                <a:spcPct val="20000"/>
              </a:spcAft>
              <a:buFont typeface="Wingdings" pitchFamily="2" charset="2"/>
              <a:buChar char="Ø"/>
            </a:pPr>
            <a:r>
              <a:rPr lang="en-GB" sz="2000" dirty="0" smtClean="0">
                <a:solidFill>
                  <a:srgbClr val="404040"/>
                </a:solidFill>
                <a:latin typeface="Times New Roman" pitchFamily="18" charset="0"/>
                <a:cs typeface="Times New Roman" pitchFamily="18" charset="0"/>
              </a:rPr>
              <a:t>Secure</a:t>
            </a:r>
          </a:p>
          <a:p>
            <a:pPr marL="742950" lvl="2" indent="-342900">
              <a:spcBef>
                <a:spcPct val="40000"/>
              </a:spcBef>
              <a:spcAft>
                <a:spcPct val="20000"/>
              </a:spcAft>
            </a:pPr>
            <a:r>
              <a:rPr lang="en-GB" sz="2000" dirty="0" smtClean="0">
                <a:solidFill>
                  <a:srgbClr val="404040"/>
                </a:solidFill>
                <a:latin typeface="Times New Roman" pitchFamily="18" charset="0"/>
                <a:cs typeface="Times New Roman" pitchFamily="18" charset="0"/>
              </a:rPr>
              <a:t>Will not put participating networks at risk of attack or congest them</a:t>
            </a:r>
          </a:p>
          <a:p>
            <a:pPr marL="742950" lvl="2" indent="-342900" algn="just" eaLnBrk="1" hangingPunct="1">
              <a:buFont typeface="Wingdings" pitchFamily="2" charset="2"/>
              <a:buChar char="Ø"/>
            </a:pPr>
            <a:endParaRPr lang="en-GB" sz="2000" dirty="0" smtClean="0">
              <a:solidFill>
                <a:srgbClr val="404040"/>
              </a:solidFill>
              <a:latin typeface="Times New Roman" pitchFamily="18" charset="0"/>
              <a:cs typeface="Times New Roman" pitchFamily="18" charset="0"/>
            </a:endParaRPr>
          </a:p>
          <a:p>
            <a:pPr algn="just" eaLnBrk="1" hangingPunct="1">
              <a:buFont typeface="Arial" pitchFamily="34" charset="0"/>
              <a:buNone/>
            </a:pPr>
            <a:r>
              <a:rPr lang="en-US" sz="2000" dirty="0" smtClean="0">
                <a:solidFill>
                  <a:srgbClr val="404040"/>
                </a:solidFill>
                <a:latin typeface="Times New Roman" pitchFamily="18" charset="0"/>
                <a:cs typeface="Times New Roman" pitchFamily="18" charset="0"/>
              </a:rPr>
              <a:t>Main purpose </a:t>
            </a:r>
            <a:endParaRPr lang="en-GB" sz="2000" dirty="0" smtClean="0">
              <a:solidFill>
                <a:srgbClr val="404040"/>
              </a:solidFill>
              <a:latin typeface="Times New Roman" pitchFamily="18" charset="0"/>
              <a:cs typeface="Times New Roman" pitchFamily="18" charset="0"/>
            </a:endParaRPr>
          </a:p>
          <a:p>
            <a:pPr algn="just" eaLnBrk="1" hangingPunct="1"/>
            <a:r>
              <a:rPr lang="en-US" sz="2000" dirty="0" smtClean="0">
                <a:solidFill>
                  <a:srgbClr val="404040"/>
                </a:solidFill>
                <a:latin typeface="Times New Roman" pitchFamily="18" charset="0"/>
                <a:cs typeface="Times New Roman" pitchFamily="18" charset="0"/>
              </a:rPr>
              <a:t>aiding network problem diagnosis and speeding repairs</a:t>
            </a:r>
          </a:p>
          <a:p>
            <a:pPr algn="just" eaLnBrk="1" hangingPunct="1"/>
            <a:r>
              <a:rPr lang="en-US" sz="2000" dirty="0" smtClean="0">
                <a:solidFill>
                  <a:srgbClr val="404040"/>
                </a:solidFill>
                <a:latin typeface="Times New Roman" pitchFamily="18" charset="0"/>
                <a:cs typeface="Times New Roman" pitchFamily="18" charset="0"/>
              </a:rPr>
              <a:t>identifying structural bottlenecks in need of remediation</a:t>
            </a:r>
          </a:p>
          <a:p>
            <a:pPr algn="just" eaLnBrk="1" hangingPunct="1"/>
            <a:r>
              <a:rPr lang="en-US" sz="2000" dirty="0" smtClean="0">
                <a:solidFill>
                  <a:srgbClr val="404040"/>
                </a:solidFill>
                <a:latin typeface="Times New Roman" pitchFamily="18" charset="0"/>
                <a:cs typeface="Times New Roman" pitchFamily="18" charset="0"/>
              </a:rPr>
              <a:t>providing a standard measurement of various network performance related metrics over time as well as </a:t>
            </a:r>
            <a:r>
              <a:rPr lang="en-US" altLang="en-US" sz="2000" dirty="0" smtClean="0">
                <a:solidFill>
                  <a:srgbClr val="404040"/>
                </a:solidFill>
                <a:latin typeface="Times New Roman" pitchFamily="18" charset="0"/>
                <a:cs typeface="Times New Roman" pitchFamily="18" charset="0"/>
              </a:rPr>
              <a:t>“</a:t>
            </a:r>
            <a:r>
              <a:rPr lang="en-US" sz="2000" dirty="0" smtClean="0">
                <a:solidFill>
                  <a:srgbClr val="404040"/>
                </a:solidFill>
                <a:latin typeface="Times New Roman" pitchFamily="18" charset="0"/>
                <a:cs typeface="Times New Roman" pitchFamily="18" charset="0"/>
              </a:rPr>
              <a:t>on-demand</a:t>
            </a:r>
            <a:r>
              <a:rPr lang="en-US" altLang="en-US" sz="2000" dirty="0" smtClean="0">
                <a:solidFill>
                  <a:srgbClr val="404040"/>
                </a:solidFill>
                <a:latin typeface="Times New Roman" pitchFamily="18" charset="0"/>
                <a:cs typeface="Times New Roman" pitchFamily="18" charset="0"/>
              </a:rPr>
              <a:t>”</a:t>
            </a:r>
            <a:r>
              <a:rPr lang="en-US" sz="2000" dirty="0" smtClean="0">
                <a:solidFill>
                  <a:srgbClr val="404040"/>
                </a:solidFill>
                <a:latin typeface="Times New Roman" pitchFamily="18" charset="0"/>
                <a:cs typeface="Times New Roman" pitchFamily="18" charset="0"/>
              </a:rPr>
              <a:t> tests. </a:t>
            </a:r>
          </a:p>
        </p:txBody>
      </p:sp>
      <p:pic>
        <p:nvPicPr>
          <p:cNvPr id="27651" name="Picture 1"/>
          <p:cNvPicPr>
            <a:picLocks noChangeAspect="1"/>
          </p:cNvPicPr>
          <p:nvPr/>
        </p:nvPicPr>
        <p:blipFill>
          <a:blip r:embed="rId2" cstate="print"/>
          <a:srcRect/>
          <a:stretch>
            <a:fillRect/>
          </a:stretch>
        </p:blipFill>
        <p:spPr bwMode="auto">
          <a:xfrm>
            <a:off x="539552" y="188640"/>
            <a:ext cx="1884362" cy="417512"/>
          </a:xfrm>
          <a:prstGeom prst="rect">
            <a:avLst/>
          </a:prstGeom>
          <a:noFill/>
          <a:ln w="9525">
            <a:noFill/>
            <a:miter lim="800000"/>
            <a:headEnd/>
            <a:tailEnd/>
          </a:ln>
        </p:spPr>
      </p:pic>
      <p:pic>
        <p:nvPicPr>
          <p:cNvPr id="5"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523875" cy="485775"/>
          </a:xfrm>
          <a:prstGeom prst="rect">
            <a:avLst/>
          </a:prstGeom>
          <a:noFill/>
          <a:ln w="9525">
            <a:noFill/>
            <a:miter lim="800000"/>
            <a:headEnd/>
            <a:tailEnd/>
          </a:ln>
        </p:spPr>
      </p:pic>
      <p:sp>
        <p:nvSpPr>
          <p:cNvPr id="6" name="Номер слайда 5"/>
          <p:cNvSpPr>
            <a:spLocks noGrp="1"/>
          </p:cNvSpPr>
          <p:nvPr>
            <p:ph type="sldNum" sz="quarter" idx="12"/>
          </p:nvPr>
        </p:nvSpPr>
        <p:spPr/>
        <p:txBody>
          <a:bodyPr/>
          <a:lstStyle/>
          <a:p>
            <a:fld id="{A4808B4E-ED44-47BA-8CFC-C7FE3F8E4EF5}"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0"/>
            <a:ext cx="8229600" cy="1143000"/>
          </a:xfrm>
        </p:spPr>
        <p:txBody>
          <a:bodyPr rtlCol="0">
            <a:normAutofit fontScale="90000"/>
          </a:bodyPr>
          <a:lstStyle/>
          <a:p>
            <a:pPr eaLnBrk="1" fontAlgn="auto" hangingPunct="1">
              <a:spcAft>
                <a:spcPts val="0"/>
              </a:spcAft>
              <a:defRPr/>
            </a:pPr>
            <a:r>
              <a:rPr lang="en-US" sz="2700" b="1" dirty="0" err="1" smtClean="0">
                <a:solidFill>
                  <a:srgbClr val="FF0000"/>
                </a:solidFill>
                <a:latin typeface="Times New Roman"/>
                <a:ea typeface="+mj-ea"/>
                <a:cs typeface="Times New Roman"/>
              </a:rPr>
              <a:t>perfSONAR</a:t>
            </a:r>
            <a:r>
              <a:rPr lang="en-US" sz="2700" b="1" dirty="0" smtClean="0">
                <a:solidFill>
                  <a:srgbClr val="FF0000"/>
                </a:solidFill>
                <a:latin typeface="Times New Roman"/>
                <a:ea typeface="+mj-ea"/>
                <a:cs typeface="Times New Roman"/>
              </a:rPr>
              <a:t> deployment at AANL</a:t>
            </a:r>
            <a:r>
              <a:rPr lang="en-US" dirty="0" smtClean="0">
                <a:ea typeface="+mj-ea"/>
                <a:cs typeface="+mj-cs"/>
              </a:rPr>
              <a:t/>
            </a:r>
            <a:br>
              <a:rPr lang="en-US" dirty="0" smtClean="0">
                <a:ea typeface="+mj-ea"/>
                <a:cs typeface="+mj-cs"/>
              </a:rPr>
            </a:br>
            <a:endParaRPr lang="ru-RU" dirty="0">
              <a:ea typeface="+mj-ea"/>
              <a:cs typeface="+mj-cs"/>
            </a:endParaRPr>
          </a:p>
        </p:txBody>
      </p:sp>
      <p:sp>
        <p:nvSpPr>
          <p:cNvPr id="3" name="Содержимое 2"/>
          <p:cNvSpPr>
            <a:spLocks noGrp="1"/>
          </p:cNvSpPr>
          <p:nvPr>
            <p:ph idx="1"/>
          </p:nvPr>
        </p:nvSpPr>
        <p:spPr>
          <a:xfrm>
            <a:off x="0" y="981075"/>
            <a:ext cx="3322638" cy="5400675"/>
          </a:xfrm>
        </p:spPr>
        <p:txBody>
          <a:bodyPr>
            <a:normAutofit/>
          </a:bodyPr>
          <a:lstStyle/>
          <a:p>
            <a:pPr algn="just" eaLnBrk="1" hangingPunct="1">
              <a:lnSpc>
                <a:spcPct val="80000"/>
              </a:lnSpc>
              <a:buFont typeface="Arial" pitchFamily="34" charset="0"/>
              <a:buNone/>
            </a:pPr>
            <a:r>
              <a:rPr lang="en-US" sz="2000" smtClean="0"/>
              <a:t>	</a:t>
            </a:r>
            <a:r>
              <a:rPr lang="en-US" sz="2000" smtClean="0">
                <a:solidFill>
                  <a:srgbClr val="0000FF"/>
                </a:solidFill>
              </a:rPr>
              <a:t>Current network problem</a:t>
            </a:r>
            <a:r>
              <a:rPr lang="en-US" sz="2000" smtClean="0"/>
              <a:t>:</a:t>
            </a:r>
          </a:p>
          <a:p>
            <a:pPr algn="just" eaLnBrk="1" hangingPunct="1">
              <a:lnSpc>
                <a:spcPct val="80000"/>
              </a:lnSpc>
              <a:buFont typeface="Arial" pitchFamily="34" charset="0"/>
              <a:buNone/>
            </a:pPr>
            <a:endParaRPr lang="en-US" sz="2000" smtClean="0"/>
          </a:p>
          <a:p>
            <a:pPr algn="just" eaLnBrk="1" hangingPunct="1">
              <a:lnSpc>
                <a:spcPct val="80000"/>
              </a:lnSpc>
            </a:pPr>
            <a:r>
              <a:rPr lang="en-US" sz="2000" smtClean="0">
                <a:solidFill>
                  <a:srgbClr val="3366FF"/>
                </a:solidFill>
                <a:latin typeface="Times New Roman" pitchFamily="18" charset="0"/>
                <a:cs typeface="Times New Roman" pitchFamily="18" charset="0"/>
              </a:rPr>
              <a:t>issue with big file transferring(~10 Gb) -  connection timeouts and connectivity problem (packet loss)</a:t>
            </a:r>
          </a:p>
          <a:p>
            <a:pPr algn="just" eaLnBrk="1" hangingPunct="1">
              <a:lnSpc>
                <a:spcPct val="80000"/>
              </a:lnSpc>
              <a:buFont typeface="Arial" pitchFamily="34" charset="0"/>
              <a:buNone/>
            </a:pPr>
            <a:endParaRPr lang="en-US" sz="2000" smtClean="0">
              <a:solidFill>
                <a:srgbClr val="3366FF"/>
              </a:solidFill>
              <a:latin typeface="Times New Roman" pitchFamily="18" charset="0"/>
              <a:cs typeface="Times New Roman" pitchFamily="18" charset="0"/>
            </a:endParaRPr>
          </a:p>
          <a:p>
            <a:pPr algn="just" eaLnBrk="1" hangingPunct="1">
              <a:lnSpc>
                <a:spcPct val="80000"/>
              </a:lnSpc>
            </a:pPr>
            <a:r>
              <a:rPr lang="en-US" sz="2000" smtClean="0">
                <a:solidFill>
                  <a:srgbClr val="595959"/>
                </a:solidFill>
                <a:latin typeface="Times New Roman" pitchFamily="18" charset="0"/>
                <a:cs typeface="Times New Roman" pitchFamily="18" charset="0"/>
              </a:rPr>
              <a:t>perfSonar diagnostic will use to  better optimize decisions in workflow and data management – tune timeout value, number of streams, etc </a:t>
            </a:r>
          </a:p>
          <a:p>
            <a:pPr algn="just" eaLnBrk="1" hangingPunct="1">
              <a:lnSpc>
                <a:spcPct val="80000"/>
              </a:lnSpc>
            </a:pPr>
            <a:endParaRPr lang="en-US" sz="2000" smtClean="0">
              <a:solidFill>
                <a:srgbClr val="595959"/>
              </a:solidFill>
              <a:latin typeface="Times New Roman" pitchFamily="18" charset="0"/>
              <a:cs typeface="Times New Roman" pitchFamily="18" charset="0"/>
            </a:endParaRPr>
          </a:p>
          <a:p>
            <a:pPr algn="just" eaLnBrk="1" hangingPunct="1">
              <a:lnSpc>
                <a:spcPct val="80000"/>
              </a:lnSpc>
            </a:pPr>
            <a:r>
              <a:rPr lang="en-US" sz="2000" smtClean="0">
                <a:solidFill>
                  <a:srgbClr val="595959"/>
                </a:solidFill>
                <a:latin typeface="Times New Roman" pitchFamily="18" charset="0"/>
                <a:cs typeface="Times New Roman" pitchFamily="18" charset="0"/>
              </a:rPr>
              <a:t>optimize  data distribution (DDM) based upon a better understanding of the network between sites</a:t>
            </a:r>
          </a:p>
          <a:p>
            <a:pPr eaLnBrk="1" hangingPunct="1">
              <a:lnSpc>
                <a:spcPct val="80000"/>
              </a:lnSpc>
            </a:pPr>
            <a:endParaRPr lang="ru-RU" sz="2000" smtClean="0"/>
          </a:p>
        </p:txBody>
      </p:sp>
      <p:pic>
        <p:nvPicPr>
          <p:cNvPr id="28675" name="Picture 2" descr="C:\Users\Hovo\Desktop\perfsonar001.png"/>
          <p:cNvPicPr>
            <a:picLocks noChangeAspect="1" noChangeArrowheads="1"/>
          </p:cNvPicPr>
          <p:nvPr/>
        </p:nvPicPr>
        <p:blipFill>
          <a:blip r:embed="rId2" cstate="print"/>
          <a:srcRect/>
          <a:stretch>
            <a:fillRect/>
          </a:stretch>
        </p:blipFill>
        <p:spPr bwMode="auto">
          <a:xfrm>
            <a:off x="3492500" y="981075"/>
            <a:ext cx="5562600" cy="4751388"/>
          </a:xfrm>
          <a:prstGeom prst="rect">
            <a:avLst/>
          </a:prstGeom>
          <a:noFill/>
          <a:ln w="3175">
            <a:solidFill>
              <a:schemeClr val="accent1"/>
            </a:solidFill>
            <a:miter lim="800000"/>
            <a:headEnd/>
            <a:tailEnd/>
          </a:ln>
        </p:spPr>
      </p:pic>
      <p:pic>
        <p:nvPicPr>
          <p:cNvPr id="28676" name="Picture 4"/>
          <p:cNvPicPr>
            <a:picLocks noChangeAspect="1"/>
          </p:cNvPicPr>
          <p:nvPr/>
        </p:nvPicPr>
        <p:blipFill>
          <a:blip r:embed="rId3" cstate="print"/>
          <a:srcRect/>
          <a:stretch>
            <a:fillRect/>
          </a:stretch>
        </p:blipFill>
        <p:spPr bwMode="auto">
          <a:xfrm>
            <a:off x="539552" y="116632"/>
            <a:ext cx="1884362" cy="417512"/>
          </a:xfrm>
          <a:prstGeom prst="rect">
            <a:avLst/>
          </a:prstGeom>
          <a:noFill/>
          <a:ln w="9525">
            <a:noFill/>
            <a:miter lim="800000"/>
            <a:headEnd/>
            <a:tailEnd/>
          </a:ln>
        </p:spPr>
      </p:pic>
      <p:sp>
        <p:nvSpPr>
          <p:cNvPr id="4" name="TextBox 3"/>
          <p:cNvSpPr txBox="1"/>
          <p:nvPr/>
        </p:nvSpPr>
        <p:spPr>
          <a:xfrm>
            <a:off x="4572000" y="5661025"/>
            <a:ext cx="3787775" cy="1477963"/>
          </a:xfrm>
          <a:prstGeom prst="rect">
            <a:avLst/>
          </a:prstGeom>
          <a:noFill/>
        </p:spPr>
        <p:txBody>
          <a:bodyPr wrap="none">
            <a:spAutoFit/>
          </a:bodyPr>
          <a:lstStyle/>
          <a:p>
            <a:pPr>
              <a:defRPr/>
            </a:pPr>
            <a:r>
              <a:rPr lang="en-US" dirty="0">
                <a:solidFill>
                  <a:srgbClr val="0000FF"/>
                </a:solidFill>
                <a:latin typeface="Times New Roman"/>
                <a:ea typeface="ＭＳ Ｐゴシック" charset="0"/>
                <a:cs typeface="Times New Roman"/>
              </a:rPr>
              <a:t>Current status:</a:t>
            </a:r>
          </a:p>
          <a:p>
            <a:pPr marL="285750" indent="-285750">
              <a:buFont typeface="Wingdings" charset="2"/>
              <a:buChar char="Ø"/>
              <a:defRPr/>
            </a:pPr>
            <a:r>
              <a:rPr lang="en-US" dirty="0">
                <a:solidFill>
                  <a:srgbClr val="008000"/>
                </a:solidFill>
                <a:latin typeface="Times New Roman"/>
                <a:ea typeface="ＭＳ Ｐゴシック" charset="0"/>
                <a:cs typeface="Times New Roman"/>
              </a:rPr>
              <a:t> installed and configured</a:t>
            </a:r>
          </a:p>
          <a:p>
            <a:pPr marL="285750" indent="-285750">
              <a:buFont typeface="Courier New"/>
              <a:buChar char="o"/>
              <a:defRPr/>
            </a:pPr>
            <a:r>
              <a:rPr lang="en-US" dirty="0">
                <a:solidFill>
                  <a:srgbClr val="0000FF"/>
                </a:solidFill>
                <a:latin typeface="Times New Roman"/>
                <a:ea typeface="ＭＳ Ｐゴシック" charset="0"/>
                <a:cs typeface="Times New Roman"/>
              </a:rPr>
              <a:t>waiting for DNS alias for </a:t>
            </a:r>
            <a:r>
              <a:rPr lang="en-US" dirty="0" err="1">
                <a:solidFill>
                  <a:srgbClr val="0000FF"/>
                </a:solidFill>
                <a:latin typeface="Times New Roman"/>
                <a:ea typeface="ＭＳ Ｐゴシック" charset="0"/>
                <a:cs typeface="Times New Roman"/>
              </a:rPr>
              <a:t>perfSonar</a:t>
            </a:r>
            <a:r>
              <a:rPr lang="en-US" dirty="0">
                <a:solidFill>
                  <a:srgbClr val="0000FF"/>
                </a:solidFill>
                <a:latin typeface="Times New Roman"/>
                <a:ea typeface="ＭＳ Ｐゴシック" charset="0"/>
                <a:cs typeface="Times New Roman"/>
              </a:rPr>
              <a:t> </a:t>
            </a:r>
          </a:p>
          <a:p>
            <a:pPr>
              <a:defRPr/>
            </a:pPr>
            <a:r>
              <a:rPr lang="en-US" dirty="0">
                <a:solidFill>
                  <a:srgbClr val="0000FF"/>
                </a:solidFill>
                <a:latin typeface="Times New Roman"/>
                <a:ea typeface="ＭＳ Ｐゴシック" charset="0"/>
                <a:cs typeface="Times New Roman"/>
              </a:rPr>
              <a:t>node</a:t>
            </a:r>
          </a:p>
          <a:p>
            <a:pPr marL="285750" indent="-285750">
              <a:buFont typeface="Wingdings" charset="2"/>
              <a:buChar char="§"/>
              <a:defRPr/>
            </a:pPr>
            <a:endParaRPr lang="en-US" dirty="0">
              <a:latin typeface="Calibri" charset="0"/>
              <a:ea typeface="ＭＳ Ｐゴシック" charset="0"/>
              <a:cs typeface="ＭＳ Ｐゴシック" charset="0"/>
            </a:endParaRPr>
          </a:p>
        </p:txBody>
      </p:sp>
      <p:pic>
        <p:nvPicPr>
          <p:cNvPr id="7"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523875" cy="485775"/>
          </a:xfrm>
          <a:prstGeom prst="rect">
            <a:avLst/>
          </a:prstGeom>
          <a:noFill/>
          <a:ln w="9525">
            <a:noFill/>
            <a:miter lim="800000"/>
            <a:headEnd/>
            <a:tailEnd/>
          </a:ln>
        </p:spPr>
      </p:pic>
      <p:sp>
        <p:nvSpPr>
          <p:cNvPr id="8" name="Номер слайда 7"/>
          <p:cNvSpPr>
            <a:spLocks noGrp="1"/>
          </p:cNvSpPr>
          <p:nvPr>
            <p:ph type="sldNum" sz="quarter" idx="12"/>
          </p:nvPr>
        </p:nvSpPr>
        <p:spPr/>
        <p:txBody>
          <a:bodyPr/>
          <a:lstStyle/>
          <a:p>
            <a:fld id="{A4808B4E-ED44-47BA-8CFC-C7FE3F8E4EF5}"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467205"/>
            <a:ext cx="9144000" cy="6359525"/>
          </a:xfrm>
        </p:spPr>
        <p:style>
          <a:lnRef idx="2">
            <a:schemeClr val="accent5">
              <a:shade val="50000"/>
            </a:schemeClr>
          </a:lnRef>
          <a:fillRef idx="1001">
            <a:schemeClr val="lt2"/>
          </a:fillRef>
          <a:effectRef idx="0">
            <a:schemeClr val="accent5"/>
          </a:effectRef>
          <a:fontRef idx="minor">
            <a:schemeClr val="lt1"/>
          </a:fontRef>
        </p:style>
        <p:txBody>
          <a:bodyPr rtlCol="0">
            <a:normAutofit/>
          </a:bodyPr>
          <a:lstStyle/>
          <a:p>
            <a:pPr marL="0" indent="0" eaLnBrk="1" fontAlgn="auto" hangingPunct="1">
              <a:spcAft>
                <a:spcPts val="0"/>
              </a:spcAft>
              <a:buFont typeface="Arial" pitchFamily="34" charset="0"/>
              <a:buNone/>
              <a:defRPr/>
            </a:pPr>
            <a:endParaRPr lang="en-GB" sz="2400" b="1" dirty="0" smtClean="0">
              <a:solidFill>
                <a:srgbClr val="000000"/>
              </a:solidFill>
              <a:latin typeface="Times New Roman"/>
              <a:cs typeface="Times New Roman"/>
            </a:endParaRPr>
          </a:p>
          <a:p>
            <a:pPr eaLnBrk="1" fontAlgn="auto" hangingPunct="1">
              <a:spcAft>
                <a:spcPts val="0"/>
              </a:spcAft>
              <a:defRPr/>
            </a:pPr>
            <a:r>
              <a:rPr lang="en-GB" sz="2500" dirty="0" smtClean="0">
                <a:solidFill>
                  <a:schemeClr val="bg2">
                    <a:lumMod val="50000"/>
                  </a:schemeClr>
                </a:solidFill>
                <a:latin typeface="Times New Roman" pitchFamily="18" charset="0"/>
                <a:cs typeface="Times New Roman" pitchFamily="18" charset="0"/>
              </a:rPr>
              <a:t>E-Infrastructures </a:t>
            </a:r>
            <a:r>
              <a:rPr lang="en-GB" sz="2500" dirty="0">
                <a:solidFill>
                  <a:schemeClr val="bg2">
                    <a:lumMod val="50000"/>
                  </a:schemeClr>
                </a:solidFill>
                <a:latin typeface="Times New Roman" pitchFamily="18" charset="0"/>
                <a:cs typeface="Times New Roman" pitchFamily="18" charset="0"/>
              </a:rPr>
              <a:t>in </a:t>
            </a:r>
            <a:r>
              <a:rPr lang="en-GB" sz="2500" dirty="0" smtClean="0">
                <a:solidFill>
                  <a:schemeClr val="bg2">
                    <a:lumMod val="50000"/>
                  </a:schemeClr>
                </a:solidFill>
                <a:latin typeface="Times New Roman" pitchFamily="18" charset="0"/>
                <a:cs typeface="Times New Roman" pitchFamily="18" charset="0"/>
              </a:rPr>
              <a:t>Armenia</a:t>
            </a:r>
            <a:endParaRPr lang="en-US" sz="2500" dirty="0" smtClean="0">
              <a:solidFill>
                <a:schemeClr val="bg2">
                  <a:lumMod val="50000"/>
                </a:schemeClr>
              </a:solidFill>
              <a:latin typeface="Times New Roman" pitchFamily="18" charset="0"/>
              <a:cs typeface="Times New Roman" pitchFamily="18" charset="0"/>
            </a:endParaRPr>
          </a:p>
          <a:p>
            <a:pPr lvl="1" eaLnBrk="1" fontAlgn="auto" hangingPunct="1">
              <a:spcAft>
                <a:spcPts val="0"/>
              </a:spcAft>
              <a:buFont typeface="Times New Roman" pitchFamily="18" charset="0"/>
              <a:buChar char="−"/>
              <a:defRPr/>
            </a:pPr>
            <a:r>
              <a:rPr lang="en-US" sz="2100" dirty="0" smtClean="0">
                <a:solidFill>
                  <a:schemeClr val="bg2">
                    <a:lumMod val="50000"/>
                  </a:schemeClr>
                </a:solidFill>
                <a:latin typeface="Times New Roman" pitchFamily="18" charset="0"/>
                <a:cs typeface="Times New Roman" pitchFamily="18" charset="0"/>
              </a:rPr>
              <a:t>International Projects</a:t>
            </a:r>
          </a:p>
          <a:p>
            <a:pPr eaLnBrk="1" fontAlgn="auto" hangingPunct="1">
              <a:spcAft>
                <a:spcPts val="0"/>
              </a:spcAft>
              <a:defRPr/>
            </a:pPr>
            <a:r>
              <a:rPr lang="en-US" sz="2500" dirty="0" smtClean="0">
                <a:solidFill>
                  <a:schemeClr val="bg2">
                    <a:lumMod val="50000"/>
                  </a:schemeClr>
                </a:solidFill>
                <a:latin typeface="Times New Roman" pitchFamily="18" charset="0"/>
                <a:cs typeface="Times New Roman" pitchFamily="18" charset="0"/>
              </a:rPr>
              <a:t>AANL grid site</a:t>
            </a:r>
          </a:p>
          <a:p>
            <a:pPr lvl="1" eaLnBrk="1" fontAlgn="auto" hangingPunct="1">
              <a:spcAft>
                <a:spcPts val="0"/>
              </a:spcAft>
              <a:defRPr/>
            </a:pPr>
            <a:r>
              <a:rPr lang="en-US" sz="2100" dirty="0">
                <a:solidFill>
                  <a:schemeClr val="bg2">
                    <a:lumMod val="50000"/>
                  </a:schemeClr>
                </a:solidFill>
                <a:latin typeface="Times New Roman" pitchFamily="18" charset="0"/>
                <a:cs typeface="Times New Roman" pitchFamily="18" charset="0"/>
              </a:rPr>
              <a:t>N</a:t>
            </a:r>
            <a:r>
              <a:rPr lang="en-US" sz="2100" dirty="0" smtClean="0">
                <a:solidFill>
                  <a:schemeClr val="bg2">
                    <a:lumMod val="50000"/>
                  </a:schemeClr>
                </a:solidFill>
                <a:latin typeface="Times New Roman" pitchFamily="18" charset="0"/>
                <a:cs typeface="Times New Roman" pitchFamily="18" charset="0"/>
              </a:rPr>
              <a:t>etwork topology</a:t>
            </a:r>
          </a:p>
          <a:p>
            <a:pPr lvl="1" eaLnBrk="1" fontAlgn="auto" hangingPunct="1">
              <a:spcAft>
                <a:spcPts val="0"/>
              </a:spcAft>
              <a:defRPr/>
            </a:pPr>
            <a:r>
              <a:rPr lang="en-US" sz="2100" dirty="0" smtClean="0">
                <a:solidFill>
                  <a:schemeClr val="bg2">
                    <a:lumMod val="50000"/>
                  </a:schemeClr>
                </a:solidFill>
                <a:latin typeface="Times New Roman" pitchFamily="18" charset="0"/>
                <a:cs typeface="Times New Roman" pitchFamily="18" charset="0"/>
              </a:rPr>
              <a:t>Bandwidth allocation</a:t>
            </a:r>
          </a:p>
          <a:p>
            <a:pPr lvl="1" eaLnBrk="1" fontAlgn="auto" hangingPunct="1">
              <a:spcAft>
                <a:spcPts val="0"/>
              </a:spcAft>
              <a:defRPr/>
            </a:pPr>
            <a:r>
              <a:rPr lang="en-US" sz="2100" dirty="0" smtClean="0">
                <a:solidFill>
                  <a:schemeClr val="bg2">
                    <a:lumMod val="50000"/>
                  </a:schemeClr>
                </a:solidFill>
                <a:latin typeface="Times New Roman" pitchFamily="18" charset="0"/>
                <a:cs typeface="Times New Roman" pitchFamily="18" charset="0"/>
              </a:rPr>
              <a:t>Site overview</a:t>
            </a:r>
          </a:p>
          <a:p>
            <a:pPr lvl="1" eaLnBrk="1" fontAlgn="auto" hangingPunct="1">
              <a:spcAft>
                <a:spcPts val="0"/>
              </a:spcAft>
              <a:defRPr/>
            </a:pPr>
            <a:r>
              <a:rPr lang="en-US" sz="2100" dirty="0" smtClean="0">
                <a:solidFill>
                  <a:schemeClr val="bg2">
                    <a:lumMod val="50000"/>
                  </a:schemeClr>
                </a:solidFill>
                <a:latin typeface="Times New Roman" pitchFamily="18" charset="0"/>
                <a:cs typeface="Times New Roman" pitchFamily="18" charset="0"/>
              </a:rPr>
              <a:t>ATLAS VO support</a:t>
            </a:r>
          </a:p>
          <a:p>
            <a:pPr lvl="1" eaLnBrk="1" fontAlgn="auto" hangingPunct="1">
              <a:spcAft>
                <a:spcPts val="0"/>
              </a:spcAft>
              <a:defRPr/>
            </a:pPr>
            <a:r>
              <a:rPr lang="en-US" sz="2100" dirty="0" smtClean="0">
                <a:solidFill>
                  <a:schemeClr val="bg2">
                    <a:lumMod val="50000"/>
                  </a:schemeClr>
                </a:solidFill>
                <a:latin typeface="Times New Roman" pitchFamily="18" charset="0"/>
                <a:cs typeface="Times New Roman" pitchFamily="18" charset="0"/>
              </a:rPr>
              <a:t>ALICE VO support</a:t>
            </a:r>
          </a:p>
          <a:p>
            <a:pPr lvl="1" eaLnBrk="1" fontAlgn="auto" hangingPunct="1">
              <a:spcAft>
                <a:spcPts val="0"/>
              </a:spcAft>
              <a:defRPr/>
            </a:pPr>
            <a:r>
              <a:rPr lang="en-US" sz="2100" dirty="0" smtClean="0">
                <a:solidFill>
                  <a:schemeClr val="bg2">
                    <a:lumMod val="50000"/>
                  </a:schemeClr>
                </a:solidFill>
                <a:latin typeface="Times New Roman" pitchFamily="18" charset="0"/>
                <a:cs typeface="Times New Roman" pitchFamily="18" charset="0"/>
              </a:rPr>
              <a:t>Monitoring and job statistics</a:t>
            </a:r>
          </a:p>
          <a:p>
            <a:pPr eaLnBrk="1" fontAlgn="auto" hangingPunct="1">
              <a:spcAft>
                <a:spcPts val="0"/>
              </a:spcAft>
              <a:defRPr/>
            </a:pPr>
            <a:r>
              <a:rPr lang="en-US" sz="2500" dirty="0" smtClean="0">
                <a:solidFill>
                  <a:schemeClr val="bg2">
                    <a:lumMod val="50000"/>
                  </a:schemeClr>
                </a:solidFill>
                <a:latin typeface="Times New Roman" pitchFamily="18" charset="0"/>
                <a:cs typeface="Times New Roman" pitchFamily="18" charset="0"/>
              </a:rPr>
              <a:t>Network </a:t>
            </a:r>
            <a:r>
              <a:rPr lang="en-US" sz="2500" dirty="0">
                <a:solidFill>
                  <a:schemeClr val="bg2">
                    <a:lumMod val="50000"/>
                  </a:schemeClr>
                </a:solidFill>
                <a:latin typeface="Times New Roman" pitchFamily="18" charset="0"/>
                <a:cs typeface="Times New Roman" pitchFamily="18" charset="0"/>
              </a:rPr>
              <a:t>diagnostic with </a:t>
            </a:r>
            <a:r>
              <a:rPr lang="en-US" sz="2500" dirty="0" err="1" smtClean="0">
                <a:solidFill>
                  <a:schemeClr val="bg2">
                    <a:lumMod val="50000"/>
                  </a:schemeClr>
                </a:solidFill>
                <a:latin typeface="Times New Roman" pitchFamily="18" charset="0"/>
                <a:cs typeface="Times New Roman" pitchFamily="18" charset="0"/>
              </a:rPr>
              <a:t>perfSonar</a:t>
            </a:r>
            <a:endParaRPr lang="en-US" sz="2500" dirty="0" smtClean="0">
              <a:solidFill>
                <a:schemeClr val="bg2">
                  <a:lumMod val="50000"/>
                </a:schemeClr>
              </a:solidFill>
              <a:latin typeface="Times New Roman" pitchFamily="18" charset="0"/>
              <a:cs typeface="Times New Roman" pitchFamily="18" charset="0"/>
            </a:endParaRPr>
          </a:p>
          <a:p>
            <a:pPr lvl="1" eaLnBrk="1" fontAlgn="auto" hangingPunct="1">
              <a:spcAft>
                <a:spcPts val="0"/>
              </a:spcAft>
              <a:buFont typeface="Times New Roman" pitchFamily="18" charset="0"/>
              <a:buChar char="−"/>
              <a:defRPr/>
            </a:pPr>
            <a:r>
              <a:rPr lang="en-US" sz="2100" dirty="0" err="1" smtClean="0">
                <a:solidFill>
                  <a:schemeClr val="bg2">
                    <a:lumMod val="50000"/>
                  </a:schemeClr>
                </a:solidFill>
                <a:latin typeface="Times New Roman"/>
                <a:cs typeface="Times New Roman"/>
              </a:rPr>
              <a:t>perfSONAR</a:t>
            </a:r>
            <a:r>
              <a:rPr lang="en-US" sz="2100" dirty="0" smtClean="0">
                <a:solidFill>
                  <a:schemeClr val="bg2">
                    <a:lumMod val="50000"/>
                  </a:schemeClr>
                </a:solidFill>
                <a:latin typeface="Times New Roman"/>
                <a:cs typeface="Times New Roman"/>
              </a:rPr>
              <a:t> </a:t>
            </a:r>
            <a:r>
              <a:rPr lang="en-US" sz="2100" dirty="0">
                <a:solidFill>
                  <a:schemeClr val="bg2">
                    <a:lumMod val="50000"/>
                  </a:schemeClr>
                </a:solidFill>
                <a:latin typeface="Times New Roman"/>
                <a:cs typeface="Times New Roman"/>
              </a:rPr>
              <a:t>deployment at AANL</a:t>
            </a:r>
            <a:endParaRPr lang="en-US" sz="2100" dirty="0" smtClean="0">
              <a:solidFill>
                <a:schemeClr val="bg2">
                  <a:lumMod val="50000"/>
                </a:schemeClr>
              </a:solidFill>
              <a:latin typeface="Times New Roman"/>
              <a:cs typeface="Times New Roman"/>
            </a:endParaRPr>
          </a:p>
          <a:p>
            <a:pPr eaLnBrk="1" fontAlgn="auto" hangingPunct="1">
              <a:spcAft>
                <a:spcPts val="0"/>
              </a:spcAft>
              <a:defRPr/>
            </a:pPr>
            <a:r>
              <a:rPr lang="en-US" sz="2500" dirty="0">
                <a:solidFill>
                  <a:srgbClr val="C00000"/>
                </a:solidFill>
                <a:latin typeface="Times New Roman"/>
                <a:cs typeface="Times New Roman"/>
              </a:rPr>
              <a:t>Issues and Perspectives</a:t>
            </a:r>
            <a:endParaRPr lang="en-US" sz="2500" dirty="0">
              <a:solidFill>
                <a:srgbClr val="C00000"/>
              </a:solidFill>
              <a:latin typeface="Times New Roman" pitchFamily="18" charset="0"/>
              <a:cs typeface="Times New Roman" pitchFamily="18" charset="0"/>
            </a:endParaRPr>
          </a:p>
          <a:p>
            <a:pPr lvl="1" eaLnBrk="1" fontAlgn="auto" hangingPunct="1">
              <a:spcAft>
                <a:spcPts val="0"/>
              </a:spcAft>
              <a:defRPr/>
            </a:pPr>
            <a:endParaRPr lang="en-US" sz="2100" dirty="0" smtClean="0">
              <a:solidFill>
                <a:schemeClr val="bg2">
                  <a:lumMod val="50000"/>
                </a:schemeClr>
              </a:solidFill>
              <a:latin typeface="Times New Roman" pitchFamily="18" charset="0"/>
              <a:cs typeface="Times New Roman" pitchFamily="18" charset="0"/>
            </a:endParaRPr>
          </a:p>
          <a:p>
            <a:pPr eaLnBrk="1" fontAlgn="auto" hangingPunct="1">
              <a:spcAft>
                <a:spcPts val="0"/>
              </a:spcAft>
              <a:defRPr/>
            </a:pPr>
            <a:endParaRPr lang="en-US" sz="2500" dirty="0" smtClean="0">
              <a:solidFill>
                <a:schemeClr val="bg2">
                  <a:lumMod val="50000"/>
                </a:schemeClr>
              </a:solidFill>
              <a:latin typeface="Times New Roman" pitchFamily="18" charset="0"/>
              <a:cs typeface="Times New Roman" pitchFamily="18" charset="0"/>
            </a:endParaRPr>
          </a:p>
          <a:p>
            <a:pPr eaLnBrk="1" fontAlgn="auto" hangingPunct="1">
              <a:spcAft>
                <a:spcPts val="0"/>
              </a:spcAft>
              <a:defRPr/>
            </a:pPr>
            <a:endParaRPr lang="en-US" sz="2500" dirty="0" smtClean="0">
              <a:solidFill>
                <a:schemeClr val="bg2">
                  <a:lumMod val="50000"/>
                </a:schemeClr>
              </a:solidFill>
              <a:latin typeface="Times New Roman" pitchFamily="18" charset="0"/>
              <a:cs typeface="Times New Roman" pitchFamily="18" charset="0"/>
            </a:endParaRPr>
          </a:p>
        </p:txBody>
      </p:sp>
      <p:pic>
        <p:nvPicPr>
          <p:cNvPr id="14338" name="Picture 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523875" cy="485775"/>
          </a:xfrm>
          <a:prstGeom prst="rect">
            <a:avLst/>
          </a:prstGeom>
          <a:noFill/>
          <a:ln w="9525">
            <a:noFill/>
            <a:miter lim="800000"/>
            <a:headEnd/>
            <a:tailEnd/>
          </a:ln>
        </p:spPr>
      </p:pic>
      <p:sp>
        <p:nvSpPr>
          <p:cNvPr id="5" name="Прямоугольник 4"/>
          <p:cNvSpPr/>
          <p:nvPr/>
        </p:nvSpPr>
        <p:spPr>
          <a:xfrm>
            <a:off x="-20312" y="-66873"/>
            <a:ext cx="9144000" cy="615553"/>
          </a:xfrm>
          <a:prstGeom prst="rect">
            <a:avLst/>
          </a:prstGeom>
          <a:noFill/>
        </p:spPr>
        <p:txBody>
          <a:bodyPr>
            <a:spAutoFit/>
          </a:bodyPr>
          <a:lstStyle/>
          <a:p>
            <a:pPr algn="ctr" fontAlgn="auto">
              <a:spcBef>
                <a:spcPts val="0"/>
              </a:spcBef>
              <a:spcAft>
                <a:spcPts val="0"/>
              </a:spcAft>
              <a:defRPr/>
            </a:pPr>
            <a:r>
              <a:rPr lang="en-US" sz="3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rPr>
              <a:t>Overview</a:t>
            </a:r>
            <a:endParaRPr lang="ru-RU" sz="3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endParaRPr>
          </a:p>
        </p:txBody>
      </p:sp>
      <p:sp>
        <p:nvSpPr>
          <p:cNvPr id="6" name="Номер слайда 5"/>
          <p:cNvSpPr>
            <a:spLocks noGrp="1"/>
          </p:cNvSpPr>
          <p:nvPr>
            <p:ph type="sldNum" sz="quarter" idx="12"/>
          </p:nvPr>
        </p:nvSpPr>
        <p:spPr/>
        <p:txBody>
          <a:bodyPr/>
          <a:lstStyle/>
          <a:p>
            <a:fld id="{A4808B4E-ED44-47BA-8CFC-C7FE3F8E4EF5}" type="slidenum">
              <a:rPr lang="en-US" smtClean="0"/>
              <a:pPr/>
              <a:t>22</a:t>
            </a:fld>
            <a:endParaRPr lang="en-US"/>
          </a:p>
        </p:txBody>
      </p:sp>
    </p:spTree>
    <p:extLst>
      <p:ext uri="{BB962C8B-B14F-4D97-AF65-F5344CB8AC3E}">
        <p14:creationId xmlns="" xmlns:p14="http://schemas.microsoft.com/office/powerpoint/2010/main" val="3557334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Заголовок 1"/>
          <p:cNvSpPr>
            <a:spLocks noGrp="1"/>
          </p:cNvSpPr>
          <p:nvPr>
            <p:ph type="title"/>
          </p:nvPr>
        </p:nvSpPr>
        <p:spPr>
          <a:xfrm>
            <a:off x="395288" y="188913"/>
            <a:ext cx="8229600" cy="927100"/>
          </a:xfrm>
        </p:spPr>
        <p:txBody>
          <a:bodyPr/>
          <a:lstStyle/>
          <a:p>
            <a:pPr marL="342900" indent="-342900" eaLnBrk="1" hangingPunct="1"/>
            <a:r>
              <a:rPr lang="en-US" sz="2400" b="1" smtClean="0">
                <a:solidFill>
                  <a:srgbClr val="FF0000"/>
                </a:solidFill>
                <a:latin typeface="Times New Roman" pitchFamily="18" charset="0"/>
                <a:cs typeface="Times New Roman" pitchFamily="18" charset="0"/>
              </a:rPr>
              <a:t> Issues and Perspectives </a:t>
            </a:r>
            <a:br>
              <a:rPr lang="en-US" sz="2400" b="1" smtClean="0">
                <a:solidFill>
                  <a:srgbClr val="FF0000"/>
                </a:solidFill>
                <a:latin typeface="Times New Roman" pitchFamily="18" charset="0"/>
                <a:cs typeface="Times New Roman" pitchFamily="18" charset="0"/>
              </a:rPr>
            </a:br>
            <a:endParaRPr lang="ru-RU" sz="2400" b="1" smtClean="0">
              <a:solidFill>
                <a:srgbClr val="FF0000"/>
              </a:solidFill>
            </a:endParaRPr>
          </a:p>
        </p:txBody>
      </p:sp>
      <p:sp>
        <p:nvSpPr>
          <p:cNvPr id="29698" name="Содержимое 2"/>
          <p:cNvSpPr>
            <a:spLocks noGrp="1"/>
          </p:cNvSpPr>
          <p:nvPr>
            <p:ph idx="1"/>
          </p:nvPr>
        </p:nvSpPr>
        <p:spPr>
          <a:xfrm>
            <a:off x="395288" y="1125538"/>
            <a:ext cx="8229600" cy="5255790"/>
          </a:xfrm>
        </p:spPr>
        <p:txBody>
          <a:bodyPr/>
          <a:lstStyle/>
          <a:p>
            <a:pPr marL="0" indent="0" eaLnBrk="1" hangingPunct="1">
              <a:buFont typeface="Arial" pitchFamily="34" charset="0"/>
              <a:buNone/>
            </a:pPr>
            <a:r>
              <a:rPr lang="fr-FR" sz="1800" dirty="0" err="1" smtClean="0">
                <a:solidFill>
                  <a:srgbClr val="0000FF"/>
                </a:solidFill>
                <a:latin typeface="Times New Roman" pitchFamily="18" charset="0"/>
                <a:cs typeface="Times New Roman" pitchFamily="18" charset="0"/>
              </a:rPr>
              <a:t>We</a:t>
            </a:r>
            <a:r>
              <a:rPr lang="fr-FR" sz="1800" dirty="0" smtClean="0">
                <a:solidFill>
                  <a:srgbClr val="0000FF"/>
                </a:solidFill>
                <a:latin typeface="Times New Roman" pitchFamily="18" charset="0"/>
                <a:cs typeface="Times New Roman" pitchFamily="18" charset="0"/>
              </a:rPr>
              <a:t> are </a:t>
            </a:r>
            <a:r>
              <a:rPr lang="fr-FR" sz="1800" dirty="0" err="1" smtClean="0">
                <a:solidFill>
                  <a:srgbClr val="0000FF"/>
                </a:solidFill>
                <a:latin typeface="Times New Roman" pitchFamily="18" charset="0"/>
                <a:cs typeface="Times New Roman" pitchFamily="18" charset="0"/>
              </a:rPr>
              <a:t>facing</a:t>
            </a:r>
            <a:r>
              <a:rPr lang="fr-FR" sz="1800" dirty="0" smtClean="0">
                <a:solidFill>
                  <a:srgbClr val="0000FF"/>
                </a:solidFill>
                <a:latin typeface="Times New Roman" pitchFamily="18" charset="0"/>
                <a:cs typeface="Times New Roman" pitchFamily="18" charset="0"/>
              </a:rPr>
              <a:t> </a:t>
            </a:r>
            <a:r>
              <a:rPr lang="fr-FR" sz="1800" dirty="0" err="1" smtClean="0">
                <a:solidFill>
                  <a:srgbClr val="0000FF"/>
                </a:solidFill>
                <a:latin typeface="Times New Roman" pitchFamily="18" charset="0"/>
                <a:cs typeface="Times New Roman" pitchFamily="18" charset="0"/>
              </a:rPr>
              <a:t>problems</a:t>
            </a:r>
            <a:endParaRPr lang="fr-FR" sz="1800" dirty="0" smtClean="0">
              <a:solidFill>
                <a:srgbClr val="0000FF"/>
              </a:solidFill>
              <a:latin typeface="Times New Roman" pitchFamily="18" charset="0"/>
              <a:cs typeface="Times New Roman" pitchFamily="18" charset="0"/>
            </a:endParaRPr>
          </a:p>
          <a:p>
            <a:pPr lvl="1" eaLnBrk="1" hangingPunct="1">
              <a:buFont typeface="Wingdings" pitchFamily="2" charset="2"/>
              <a:buChar char="Ø"/>
            </a:pPr>
            <a:r>
              <a:rPr lang="fr-FR" sz="1800" dirty="0" err="1" smtClean="0">
                <a:solidFill>
                  <a:srgbClr val="404040"/>
                </a:solidFill>
                <a:latin typeface="Times New Roman" pitchFamily="18" charset="0"/>
                <a:cs typeface="Times New Roman" pitchFamily="18" charset="0"/>
              </a:rPr>
              <a:t>Each</a:t>
            </a:r>
            <a:r>
              <a:rPr lang="fr-FR" sz="1800" dirty="0" smtClean="0">
                <a:solidFill>
                  <a:srgbClr val="404040"/>
                </a:solidFill>
                <a:latin typeface="Times New Roman" pitchFamily="18" charset="0"/>
                <a:cs typeface="Times New Roman" pitchFamily="18" charset="0"/>
              </a:rPr>
              <a:t> </a:t>
            </a:r>
            <a:r>
              <a:rPr lang="fr-FR" sz="1800" dirty="0" err="1" smtClean="0">
                <a:solidFill>
                  <a:srgbClr val="404040"/>
                </a:solidFill>
                <a:latin typeface="Times New Roman" pitchFamily="18" charset="0"/>
                <a:cs typeface="Times New Roman" pitchFamily="18" charset="0"/>
              </a:rPr>
              <a:t>problem</a:t>
            </a:r>
            <a:r>
              <a:rPr lang="fr-FR" sz="1800" dirty="0" smtClean="0">
                <a:solidFill>
                  <a:srgbClr val="404040"/>
                </a:solidFill>
                <a:latin typeface="Times New Roman" pitchFamily="18" charset="0"/>
                <a:cs typeface="Times New Roman" pitchFamily="18" charset="0"/>
              </a:rPr>
              <a:t> </a:t>
            </a:r>
          </a:p>
          <a:p>
            <a:pPr lvl="2" eaLnBrk="1" hangingPunct="1"/>
            <a:r>
              <a:rPr lang="fr-FR" sz="1800" dirty="0" err="1" smtClean="0">
                <a:solidFill>
                  <a:srgbClr val="404040"/>
                </a:solidFill>
                <a:latin typeface="Times New Roman" pitchFamily="18" charset="0"/>
                <a:cs typeface="Times New Roman" pitchFamily="18" charset="0"/>
              </a:rPr>
              <a:t>is</a:t>
            </a:r>
            <a:r>
              <a:rPr lang="fr-FR" sz="1800" dirty="0" smtClean="0">
                <a:solidFill>
                  <a:srgbClr val="404040"/>
                </a:solidFill>
                <a:latin typeface="Times New Roman" pitchFamily="18" charset="0"/>
                <a:cs typeface="Times New Roman" pitchFamily="18" charset="0"/>
              </a:rPr>
              <a:t> </a:t>
            </a:r>
            <a:r>
              <a:rPr lang="fr-FR" sz="1800" dirty="0" err="1" smtClean="0">
                <a:solidFill>
                  <a:srgbClr val="404040"/>
                </a:solidFill>
                <a:latin typeface="Times New Roman" pitchFamily="18" charset="0"/>
                <a:cs typeface="Times New Roman" pitchFamily="18" charset="0"/>
              </a:rPr>
              <a:t>particularly</a:t>
            </a:r>
            <a:r>
              <a:rPr lang="fr-FR" sz="1800" dirty="0" smtClean="0">
                <a:solidFill>
                  <a:srgbClr val="404040"/>
                </a:solidFill>
                <a:latin typeface="Times New Roman" pitchFamily="18" charset="0"/>
                <a:cs typeface="Times New Roman" pitchFamily="18" charset="0"/>
              </a:rPr>
              <a:t> </a:t>
            </a:r>
            <a:r>
              <a:rPr lang="fr-FR" sz="1800" dirty="0" err="1" smtClean="0">
                <a:solidFill>
                  <a:srgbClr val="404040"/>
                </a:solidFill>
                <a:latin typeface="Times New Roman" pitchFamily="18" charset="0"/>
                <a:cs typeface="Times New Roman" pitchFamily="18" charset="0"/>
              </a:rPr>
              <a:t>tricky</a:t>
            </a:r>
            <a:r>
              <a:rPr lang="fr-FR" sz="1800" dirty="0" smtClean="0">
                <a:solidFill>
                  <a:srgbClr val="404040"/>
                </a:solidFill>
                <a:latin typeface="Times New Roman" pitchFamily="18" charset="0"/>
                <a:cs typeface="Times New Roman" pitchFamily="18" charset="0"/>
              </a:rPr>
              <a:t> and time </a:t>
            </a:r>
            <a:r>
              <a:rPr lang="fr-FR" sz="1800" dirty="0" err="1" smtClean="0">
                <a:solidFill>
                  <a:srgbClr val="404040"/>
                </a:solidFill>
                <a:latin typeface="Times New Roman" pitchFamily="18" charset="0"/>
                <a:cs typeface="Times New Roman" pitchFamily="18" charset="0"/>
              </a:rPr>
              <a:t>consuming</a:t>
            </a:r>
            <a:r>
              <a:rPr lang="fr-FR" sz="1800" dirty="0" smtClean="0">
                <a:solidFill>
                  <a:srgbClr val="404040"/>
                </a:solidFill>
                <a:latin typeface="Times New Roman" pitchFamily="18" charset="0"/>
                <a:cs typeface="Times New Roman" pitchFamily="18" charset="0"/>
              </a:rPr>
              <a:t>       </a:t>
            </a:r>
          </a:p>
          <a:p>
            <a:pPr marL="1257300" lvl="4" indent="-342900" eaLnBrk="1" hangingPunct="1"/>
            <a:r>
              <a:rPr lang="fr-FR" sz="1800" dirty="0" err="1" smtClean="0">
                <a:solidFill>
                  <a:srgbClr val="404040"/>
                </a:solidFill>
                <a:latin typeface="Times New Roman" pitchFamily="18" charset="0"/>
                <a:cs typeface="Times New Roman" pitchFamily="18" charset="0"/>
              </a:rPr>
              <a:t>better</a:t>
            </a:r>
            <a:r>
              <a:rPr lang="fr-FR" sz="1800" dirty="0" smtClean="0">
                <a:solidFill>
                  <a:srgbClr val="404040"/>
                </a:solidFill>
                <a:latin typeface="Times New Roman" pitchFamily="18" charset="0"/>
                <a:cs typeface="Times New Roman" pitchFamily="18" charset="0"/>
              </a:rPr>
              <a:t> communication </a:t>
            </a:r>
            <a:r>
              <a:rPr lang="fr-FR" sz="1800" dirty="0" err="1" smtClean="0">
                <a:solidFill>
                  <a:srgbClr val="404040"/>
                </a:solidFill>
                <a:latin typeface="Times New Roman" pitchFamily="18" charset="0"/>
                <a:cs typeface="Times New Roman" pitchFamily="18" charset="0"/>
              </a:rPr>
              <a:t>needed</a:t>
            </a:r>
            <a:r>
              <a:rPr lang="fr-FR" sz="1800" dirty="0" smtClean="0">
                <a:solidFill>
                  <a:srgbClr val="404040"/>
                </a:solidFill>
                <a:latin typeface="Times New Roman" pitchFamily="18" charset="0"/>
                <a:cs typeface="Times New Roman" pitchFamily="18" charset="0"/>
              </a:rPr>
              <a:t> </a:t>
            </a:r>
            <a:r>
              <a:rPr lang="fr-FR" sz="1800" dirty="0" err="1" smtClean="0">
                <a:solidFill>
                  <a:srgbClr val="404040"/>
                </a:solidFill>
                <a:latin typeface="Times New Roman" pitchFamily="18" charset="0"/>
                <a:cs typeface="Times New Roman" pitchFamily="18" charset="0"/>
              </a:rPr>
              <a:t>with</a:t>
            </a:r>
            <a:r>
              <a:rPr lang="fr-FR" sz="1800" dirty="0" smtClean="0">
                <a:solidFill>
                  <a:srgbClr val="404040"/>
                </a:solidFill>
                <a:latin typeface="Times New Roman" pitchFamily="18" charset="0"/>
                <a:cs typeface="Times New Roman" pitchFamily="18" charset="0"/>
              </a:rPr>
              <a:t> VO supporters </a:t>
            </a:r>
          </a:p>
          <a:p>
            <a:pPr marL="1257300" lvl="4" indent="-342900" eaLnBrk="1" hangingPunct="1"/>
            <a:r>
              <a:rPr lang="fr-FR" sz="1800" dirty="0" err="1" smtClean="0">
                <a:solidFill>
                  <a:srgbClr val="404040"/>
                </a:solidFill>
                <a:latin typeface="Times New Roman" pitchFamily="18" charset="0"/>
                <a:cs typeface="Times New Roman" pitchFamily="18" charset="0"/>
              </a:rPr>
              <a:t>with</a:t>
            </a:r>
            <a:r>
              <a:rPr lang="fr-FR" sz="1800" dirty="0" smtClean="0">
                <a:solidFill>
                  <a:srgbClr val="404040"/>
                </a:solidFill>
                <a:latin typeface="Times New Roman" pitchFamily="18" charset="0"/>
                <a:cs typeface="Times New Roman" pitchFamily="18" charset="0"/>
              </a:rPr>
              <a:t>  service experts</a:t>
            </a:r>
          </a:p>
          <a:p>
            <a:pPr marL="1257300" lvl="4" indent="-342900" eaLnBrk="1" hangingPunct="1"/>
            <a:endParaRPr lang="fr-FR" sz="1800" dirty="0" smtClean="0">
              <a:solidFill>
                <a:srgbClr val="404040"/>
              </a:solidFill>
              <a:latin typeface="Times New Roman" pitchFamily="18" charset="0"/>
              <a:cs typeface="Times New Roman" pitchFamily="18" charset="0"/>
            </a:endParaRPr>
          </a:p>
          <a:p>
            <a:pPr marL="0" indent="0" eaLnBrk="1" hangingPunct="1">
              <a:buFont typeface="Arial" pitchFamily="34" charset="0"/>
              <a:buNone/>
            </a:pPr>
            <a:r>
              <a:rPr lang="en-US" sz="1800" dirty="0" smtClean="0">
                <a:solidFill>
                  <a:srgbClr val="0000FF"/>
                </a:solidFill>
                <a:latin typeface="Times New Roman" pitchFamily="18" charset="0"/>
                <a:cs typeface="Times New Roman" pitchFamily="18" charset="0"/>
              </a:rPr>
              <a:t>A reliable network is critical </a:t>
            </a:r>
          </a:p>
          <a:p>
            <a:pPr lvl="1" eaLnBrk="1" hangingPunct="1">
              <a:buFont typeface="Wingdings" pitchFamily="2" charset="2"/>
              <a:buChar char="Ø"/>
            </a:pPr>
            <a:r>
              <a:rPr lang="en-US" altLang="ja-JP" sz="1800" dirty="0" smtClean="0">
                <a:solidFill>
                  <a:srgbClr val="404040"/>
                </a:solidFill>
                <a:latin typeface="Times New Roman" pitchFamily="18" charset="0"/>
                <a:cs typeface="Times New Roman" pitchFamily="18" charset="0"/>
              </a:rPr>
              <a:t>it is necessary for stable operations of the Grid and other high network activities</a:t>
            </a:r>
          </a:p>
          <a:p>
            <a:pPr lvl="1" eaLnBrk="1" hangingPunct="1">
              <a:buFont typeface="Wingdings" pitchFamily="2" charset="2"/>
              <a:buChar char="Ø"/>
            </a:pPr>
            <a:r>
              <a:rPr lang="en-US" sz="1800" dirty="0" err="1" smtClean="0">
                <a:solidFill>
                  <a:srgbClr val="404040"/>
                </a:solidFill>
                <a:latin typeface="Times New Roman" pitchFamily="18" charset="0"/>
                <a:cs typeface="Times New Roman" pitchFamily="18" charset="0"/>
              </a:rPr>
              <a:t>perfSONAR</a:t>
            </a:r>
            <a:r>
              <a:rPr lang="en-US" sz="1800" dirty="0" smtClean="0">
                <a:solidFill>
                  <a:srgbClr val="404040"/>
                </a:solidFill>
                <a:latin typeface="Times New Roman" pitchFamily="18" charset="0"/>
                <a:cs typeface="Times New Roman" pitchFamily="18" charset="0"/>
              </a:rPr>
              <a:t> deployment could help</a:t>
            </a:r>
          </a:p>
          <a:p>
            <a:pPr lvl="2" eaLnBrk="1" hangingPunct="1">
              <a:buFont typeface="Wingdings" pitchFamily="2" charset="2"/>
              <a:buChar char="Ø"/>
            </a:pPr>
            <a:r>
              <a:rPr kumimoji="1" lang="en-US" altLang="ja-JP" sz="1800" dirty="0">
                <a:solidFill>
                  <a:srgbClr val="404040"/>
                </a:solidFill>
                <a:latin typeface="Times New Roman" pitchFamily="18" charset="0"/>
                <a:cs typeface="Times New Roman" pitchFamily="18" charset="0"/>
              </a:rPr>
              <a:t>to monitor network conditions in a full-mesh topology</a:t>
            </a:r>
            <a:r>
              <a:rPr lang="en-US" altLang="ja-JP" sz="1800" dirty="0">
                <a:solidFill>
                  <a:srgbClr val="404040"/>
                </a:solidFill>
                <a:latin typeface="Times New Roman" pitchFamily="18" charset="0"/>
                <a:cs typeface="Times New Roman" pitchFamily="18" charset="0"/>
              </a:rPr>
              <a:t>(i.e. between any combination of 2 sites</a:t>
            </a:r>
            <a:r>
              <a:rPr lang="en-US" altLang="ja-JP" sz="1800" dirty="0" smtClean="0">
                <a:solidFill>
                  <a:srgbClr val="404040"/>
                </a:solidFill>
                <a:latin typeface="Times New Roman" pitchFamily="18" charset="0"/>
                <a:cs typeface="Times New Roman" pitchFamily="18" charset="0"/>
              </a:rPr>
              <a:t>)</a:t>
            </a:r>
            <a:endParaRPr lang="en-US" sz="1800" dirty="0" smtClean="0">
              <a:solidFill>
                <a:srgbClr val="404040"/>
              </a:solidFill>
              <a:latin typeface="Times New Roman" pitchFamily="18" charset="0"/>
              <a:cs typeface="Times New Roman" pitchFamily="18" charset="0"/>
            </a:endParaRPr>
          </a:p>
          <a:p>
            <a:pPr lvl="2" eaLnBrk="1" hangingPunct="1">
              <a:buFont typeface="Wingdings" pitchFamily="2" charset="2"/>
              <a:buChar char="Ø"/>
            </a:pPr>
            <a:r>
              <a:rPr lang="en-US" sz="1800" dirty="0">
                <a:solidFill>
                  <a:srgbClr val="404040"/>
                </a:solidFill>
                <a:latin typeface="Times New Roman" pitchFamily="18" charset="0"/>
                <a:cs typeface="Times New Roman" pitchFamily="18" charset="0"/>
              </a:rPr>
              <a:t>t</a:t>
            </a:r>
            <a:r>
              <a:rPr lang="en-US" sz="1800" dirty="0" smtClean="0">
                <a:solidFill>
                  <a:srgbClr val="404040"/>
                </a:solidFill>
                <a:latin typeface="Times New Roman" pitchFamily="18" charset="0"/>
                <a:cs typeface="Times New Roman" pitchFamily="18" charset="0"/>
              </a:rPr>
              <a:t>o monitor network performance </a:t>
            </a:r>
          </a:p>
          <a:p>
            <a:pPr lvl="2" eaLnBrk="1" hangingPunct="1">
              <a:buFont typeface="Wingdings" pitchFamily="2" charset="2"/>
              <a:buChar char="Ø"/>
            </a:pPr>
            <a:r>
              <a:rPr lang="en-US" sz="1800" dirty="0" smtClean="0">
                <a:solidFill>
                  <a:srgbClr val="404040"/>
                </a:solidFill>
                <a:latin typeface="Times New Roman" pitchFamily="18" charset="0"/>
                <a:cs typeface="Times New Roman" pitchFamily="18" charset="0"/>
              </a:rPr>
              <a:t>CERN experts</a:t>
            </a:r>
            <a:r>
              <a:rPr lang="en-US" altLang="en-US" sz="1800" dirty="0" smtClean="0">
                <a:solidFill>
                  <a:srgbClr val="404040"/>
                </a:solidFill>
                <a:latin typeface="Times New Roman" pitchFamily="18" charset="0"/>
                <a:cs typeface="Times New Roman" pitchFamily="18" charset="0"/>
              </a:rPr>
              <a:t>’ </a:t>
            </a:r>
            <a:r>
              <a:rPr lang="en-US" sz="1800" dirty="0" smtClean="0">
                <a:solidFill>
                  <a:srgbClr val="404040"/>
                </a:solidFill>
                <a:latin typeface="Times New Roman" pitchFamily="18" charset="0"/>
                <a:cs typeface="Times New Roman" pitchFamily="18" charset="0"/>
              </a:rPr>
              <a:t> help could make it easier to solve end-to-end problems</a:t>
            </a:r>
          </a:p>
          <a:p>
            <a:pPr lvl="2" eaLnBrk="1" hangingPunct="1">
              <a:buFont typeface="Wingdings" pitchFamily="2" charset="2"/>
              <a:buChar char="Ø"/>
            </a:pPr>
            <a:r>
              <a:rPr lang="en-US" sz="1800" dirty="0" err="1" smtClean="0">
                <a:solidFill>
                  <a:srgbClr val="404040"/>
                </a:solidFill>
                <a:latin typeface="Times New Roman" pitchFamily="18" charset="0"/>
                <a:cs typeface="Times New Roman" pitchFamily="18" charset="0"/>
              </a:rPr>
              <a:t>perfSonar</a:t>
            </a:r>
            <a:r>
              <a:rPr lang="en-US" sz="1800" dirty="0" smtClean="0">
                <a:solidFill>
                  <a:srgbClr val="404040"/>
                </a:solidFill>
                <a:latin typeface="Times New Roman" pitchFamily="18" charset="0"/>
                <a:cs typeface="Times New Roman" pitchFamily="18" charset="0"/>
              </a:rPr>
              <a:t> diagnostic will use to  better optimize FTS transferring:  timeout and stream numbers still  need  to be revised</a:t>
            </a:r>
          </a:p>
        </p:txBody>
      </p:sp>
      <p:pic>
        <p:nvPicPr>
          <p:cNvPr id="4" name="Picture 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523875" cy="485775"/>
          </a:xfrm>
          <a:prstGeom prst="rect">
            <a:avLst/>
          </a:prstGeom>
          <a:noFill/>
          <a:ln w="9525">
            <a:noFill/>
            <a:miter lim="800000"/>
            <a:headEnd/>
            <a:tailEnd/>
          </a:ln>
        </p:spPr>
      </p:pic>
      <p:sp>
        <p:nvSpPr>
          <p:cNvPr id="5" name="Номер слайда 4"/>
          <p:cNvSpPr>
            <a:spLocks noGrp="1"/>
          </p:cNvSpPr>
          <p:nvPr>
            <p:ph type="sldNum" sz="quarter" idx="12"/>
          </p:nvPr>
        </p:nvSpPr>
        <p:spPr/>
        <p:txBody>
          <a:bodyPr/>
          <a:lstStyle/>
          <a:p>
            <a:fld id="{A4808B4E-ED44-47BA-8CFC-C7FE3F8E4EF5}"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Untitled-2.jpg"/>
          <p:cNvPicPr>
            <a:picLocks noChangeAspect="1" noChangeArrowheads="1"/>
          </p:cNvPicPr>
          <p:nvPr/>
        </p:nvPicPr>
        <p:blipFill>
          <a:blip r:embed="rId2" cstate="print"/>
          <a:srcRect/>
          <a:stretch>
            <a:fillRect/>
          </a:stretch>
        </p:blipFill>
        <p:spPr bwMode="auto">
          <a:xfrm>
            <a:off x="323528" y="476672"/>
            <a:ext cx="8604448" cy="5832648"/>
          </a:xfrm>
          <a:prstGeom prst="rect">
            <a:avLst/>
          </a:prstGeom>
          <a:noFill/>
        </p:spPr>
      </p:pic>
      <p:sp>
        <p:nvSpPr>
          <p:cNvPr id="6" name="TextBox 5"/>
          <p:cNvSpPr txBox="1"/>
          <p:nvPr/>
        </p:nvSpPr>
        <p:spPr>
          <a:xfrm>
            <a:off x="4139952" y="3356992"/>
            <a:ext cx="1594119" cy="369332"/>
          </a:xfrm>
          <a:prstGeom prst="rect">
            <a:avLst/>
          </a:prstGeom>
          <a:noFill/>
        </p:spPr>
        <p:txBody>
          <a:bodyPr wrap="none" rtlCol="0">
            <a:spAutoFit/>
          </a:bodyPr>
          <a:lstStyle/>
          <a:p>
            <a:r>
              <a:rPr lang="en-US" b="1" dirty="0" smtClean="0">
                <a:solidFill>
                  <a:srgbClr val="FFFF00"/>
                </a:solidFill>
              </a:rPr>
              <a:t>AM-04-YERPHI</a:t>
            </a:r>
            <a:endParaRPr lang="en-US" b="1" dirty="0">
              <a:solidFill>
                <a:srgbClr val="FFFF00"/>
              </a:solidFill>
            </a:endParaRPr>
          </a:p>
        </p:txBody>
      </p:sp>
      <p:sp>
        <p:nvSpPr>
          <p:cNvPr id="7" name="Rectangle 4"/>
          <p:cNvSpPr/>
          <p:nvPr/>
        </p:nvSpPr>
        <p:spPr>
          <a:xfrm>
            <a:off x="4860032" y="1700808"/>
            <a:ext cx="3166252" cy="923330"/>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Thank you</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fld id="{A4808B4E-ED44-47BA-8CFC-C7FE3F8E4EF5}" type="slidenum">
              <a:rPr lang="en-US" smtClean="0"/>
              <a:pPr/>
              <a:t>24</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4450"/>
            <a:ext cx="9144000" cy="633413"/>
          </a:xfrm>
        </p:spPr>
        <p:txBody>
          <a:bodyPr rtlCol="0">
            <a:normAutofit fontScale="90000"/>
          </a:bodyPr>
          <a:lstStyle/>
          <a:p>
            <a:pPr lvl="1" eaLnBrk="1" fontAlgn="auto" hangingPunct="1">
              <a:spcAft>
                <a:spcPts val="0"/>
              </a:spcAft>
              <a:defRPr/>
            </a:pPr>
            <a:r>
              <a:rPr lang="en-GB" sz="2700" b="1" dirty="0" smtClean="0">
                <a:solidFill>
                  <a:srgbClr val="FF0000"/>
                </a:solidFill>
                <a:latin typeface="Times New Roman"/>
                <a:ea typeface="ＭＳ Ｐゴシック" charset="0"/>
                <a:cs typeface="Times New Roman"/>
              </a:rPr>
              <a:t>E-Infrastructures in Armenia</a:t>
            </a:r>
            <a:r>
              <a:rPr lang="en-US" sz="1800" dirty="0">
                <a:solidFill>
                  <a:srgbClr val="FF0000"/>
                </a:solidFill>
                <a:latin typeface="Times New Roman"/>
                <a:ea typeface="ＭＳ Ｐゴシック" charset="0"/>
                <a:cs typeface="Times New Roman"/>
              </a:rPr>
              <a:t/>
            </a:r>
            <a:br>
              <a:rPr lang="en-US" sz="1800" dirty="0">
                <a:solidFill>
                  <a:srgbClr val="FF0000"/>
                </a:solidFill>
                <a:latin typeface="Times New Roman"/>
                <a:ea typeface="ＭＳ Ｐゴシック" charset="0"/>
                <a:cs typeface="Times New Roman"/>
              </a:rPr>
            </a:br>
            <a:endParaRPr lang="ru-RU" sz="1800" dirty="0">
              <a:solidFill>
                <a:srgbClr val="FF0000"/>
              </a:solidFill>
              <a:ea typeface="ＭＳ Ｐゴシック" charset="0"/>
            </a:endParaRPr>
          </a:p>
        </p:txBody>
      </p:sp>
      <p:sp>
        <p:nvSpPr>
          <p:cNvPr id="15362" name="Rectangle 5"/>
          <p:cNvSpPr>
            <a:spLocks noChangeArrowheads="1"/>
          </p:cNvSpPr>
          <p:nvPr/>
        </p:nvSpPr>
        <p:spPr bwMode="auto">
          <a:xfrm>
            <a:off x="107950" y="836613"/>
            <a:ext cx="8655050" cy="1481137"/>
          </a:xfrm>
          <a:prstGeom prst="rect">
            <a:avLst/>
          </a:prstGeom>
          <a:noFill/>
          <a:ln w="9525">
            <a:noFill/>
            <a:miter lim="800000"/>
            <a:headEnd/>
            <a:tailEnd/>
          </a:ln>
        </p:spPr>
        <p:txBody>
          <a:bodyPr lIns="95785" tIns="47892" rIns="95785" bIns="47892">
            <a:spAutoFit/>
          </a:bodyPr>
          <a:lstStyle/>
          <a:p>
            <a:pPr marL="0" lvl="1" algn="just" defTabSz="958850"/>
            <a:r>
              <a:rPr lang="en-US">
                <a:solidFill>
                  <a:srgbClr val="0000FF"/>
                </a:solidFill>
                <a:latin typeface="Tahoma" pitchFamily="34" charset="0"/>
                <a:cs typeface="Tahoma" pitchFamily="34" charset="0"/>
              </a:rPr>
              <a:t>Armenian e-infrastructure is a complex national IT infrastructure consists of both communication and distributed computing infrastructures. The infrastructure is operated by the Institute for Informatics and Automation Problems (IIAP), which is the leading ICT research and technology development institute of the National Academy of Sciences of the Republic of Armenia (NAS RA). </a:t>
            </a:r>
          </a:p>
        </p:txBody>
      </p:sp>
      <p:pic>
        <p:nvPicPr>
          <p:cNvPr id="6" name="Picture 5" descr="ASNET.png"/>
          <p:cNvPicPr>
            <a:picLocks noChangeAspect="1"/>
          </p:cNvPicPr>
          <p:nvPr/>
        </p:nvPicPr>
        <p:blipFill>
          <a:blip r:embed="rId2" cstate="print"/>
          <a:srcRect/>
          <a:stretch>
            <a:fillRect/>
          </a:stretch>
        </p:blipFill>
        <p:spPr bwMode="auto">
          <a:xfrm>
            <a:off x="107950" y="2563813"/>
            <a:ext cx="4586288" cy="3241675"/>
          </a:xfrm>
          <a:prstGeom prst="rect">
            <a:avLst/>
          </a:prstGeom>
          <a:noFill/>
          <a:ln w="9525">
            <a:noFill/>
            <a:miter lim="800000"/>
            <a:headEnd/>
            <a:tailEnd/>
          </a:ln>
        </p:spPr>
      </p:pic>
      <p:pic>
        <p:nvPicPr>
          <p:cNvPr id="7" name="Picture 6" descr="ArmGrid.png"/>
          <p:cNvPicPr>
            <a:picLocks noChangeAspect="1"/>
          </p:cNvPicPr>
          <p:nvPr/>
        </p:nvPicPr>
        <p:blipFill>
          <a:blip r:embed="rId3" cstate="print"/>
          <a:srcRect/>
          <a:stretch>
            <a:fillRect/>
          </a:stretch>
        </p:blipFill>
        <p:spPr bwMode="auto">
          <a:xfrm>
            <a:off x="4859338" y="2565400"/>
            <a:ext cx="4152900" cy="3311525"/>
          </a:xfrm>
          <a:prstGeom prst="rect">
            <a:avLst/>
          </a:prstGeom>
          <a:noFill/>
          <a:ln w="9525">
            <a:noFill/>
            <a:miter lim="800000"/>
            <a:headEnd/>
            <a:tailEnd/>
          </a:ln>
        </p:spPr>
      </p:pic>
      <p:pic>
        <p:nvPicPr>
          <p:cNvPr id="8"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523875" cy="485775"/>
          </a:xfrm>
          <a:prstGeom prst="rect">
            <a:avLst/>
          </a:prstGeom>
          <a:noFill/>
          <a:ln w="9525">
            <a:noFill/>
            <a:miter lim="800000"/>
            <a:headEnd/>
            <a:tailEnd/>
          </a:ln>
        </p:spPr>
      </p:pic>
      <p:sp>
        <p:nvSpPr>
          <p:cNvPr id="9" name="Номер слайда 8"/>
          <p:cNvSpPr>
            <a:spLocks noGrp="1"/>
          </p:cNvSpPr>
          <p:nvPr>
            <p:ph type="sldNum" sz="quarter" idx="12"/>
          </p:nvPr>
        </p:nvSpPr>
        <p:spPr/>
        <p:txBody>
          <a:bodyPr/>
          <a:lstStyle/>
          <a:p>
            <a:fld id="{A4808B4E-ED44-47BA-8CFC-C7FE3F8E4EF5}"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Footer Placeholder 4"/>
          <p:cNvSpPr txBox="1">
            <a:spLocks noGrp="1"/>
          </p:cNvSpPr>
          <p:nvPr/>
        </p:nvSpPr>
        <p:spPr bwMode="auto">
          <a:xfrm>
            <a:off x="0" y="404813"/>
            <a:ext cx="9144000" cy="457200"/>
          </a:xfrm>
          <a:prstGeom prst="rect">
            <a:avLst/>
          </a:prstGeom>
          <a:noFill/>
          <a:ln w="9525">
            <a:noFill/>
            <a:miter lim="800000"/>
            <a:headEnd/>
            <a:tailEnd/>
          </a:ln>
        </p:spPr>
        <p:txBody>
          <a:bodyPr/>
          <a:lstStyle/>
          <a:p>
            <a:pPr algn="ctr" eaLnBrk="0" hangingPunct="0"/>
            <a:endParaRPr lang="ru-RU" sz="2400">
              <a:solidFill>
                <a:srgbClr val="C00000"/>
              </a:solidFill>
              <a:latin typeface="Times New Roman" pitchFamily="18" charset="0"/>
              <a:cs typeface="Times New Roman" pitchFamily="18" charset="0"/>
            </a:endParaRPr>
          </a:p>
        </p:txBody>
      </p:sp>
      <p:pic>
        <p:nvPicPr>
          <p:cNvPr id="16386" name="Picture 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523875" cy="485775"/>
          </a:xfrm>
          <a:prstGeom prst="rect">
            <a:avLst/>
          </a:prstGeom>
          <a:noFill/>
          <a:ln w="9525">
            <a:noFill/>
            <a:miter lim="800000"/>
            <a:headEnd/>
            <a:tailEnd/>
          </a:ln>
        </p:spPr>
      </p:pic>
      <p:sp>
        <p:nvSpPr>
          <p:cNvPr id="8" name="Заголовок 1"/>
          <p:cNvSpPr>
            <a:spLocks noGrp="1"/>
          </p:cNvSpPr>
          <p:nvPr>
            <p:ph type="title"/>
          </p:nvPr>
        </p:nvSpPr>
        <p:spPr>
          <a:xfrm>
            <a:off x="0" y="44450"/>
            <a:ext cx="9144000" cy="633413"/>
          </a:xfrm>
        </p:spPr>
        <p:txBody>
          <a:bodyPr rtlCol="0">
            <a:normAutofit fontScale="90000"/>
          </a:bodyPr>
          <a:lstStyle/>
          <a:p>
            <a:pPr lvl="1" eaLnBrk="1" fontAlgn="auto" hangingPunct="1">
              <a:spcAft>
                <a:spcPts val="0"/>
              </a:spcAft>
              <a:defRPr/>
            </a:pPr>
            <a:r>
              <a:rPr lang="en-GB" sz="2700" b="1" dirty="0" smtClean="0">
                <a:solidFill>
                  <a:srgbClr val="FF0000"/>
                </a:solidFill>
                <a:latin typeface="Times New Roman"/>
                <a:ea typeface="ＭＳ Ｐゴシック" charset="0"/>
                <a:cs typeface="Times New Roman"/>
              </a:rPr>
              <a:t>E-Infrastructure Components</a:t>
            </a:r>
            <a:r>
              <a:rPr lang="en-US" sz="1800" dirty="0">
                <a:solidFill>
                  <a:srgbClr val="FF0000"/>
                </a:solidFill>
                <a:latin typeface="Times New Roman"/>
                <a:ea typeface="ＭＳ Ｐゴシック" charset="0"/>
                <a:cs typeface="Times New Roman"/>
              </a:rPr>
              <a:t/>
            </a:r>
            <a:br>
              <a:rPr lang="en-US" sz="1800" dirty="0">
                <a:solidFill>
                  <a:srgbClr val="FF0000"/>
                </a:solidFill>
                <a:latin typeface="Times New Roman"/>
                <a:ea typeface="ＭＳ Ｐゴシック" charset="0"/>
                <a:cs typeface="Times New Roman"/>
              </a:rPr>
            </a:br>
            <a:endParaRPr lang="ru-RU" sz="1800" dirty="0">
              <a:solidFill>
                <a:srgbClr val="FF0000"/>
              </a:solidFill>
              <a:ea typeface="ＭＳ Ｐゴシック" charset="0"/>
            </a:endParaRPr>
          </a:p>
        </p:txBody>
      </p:sp>
      <p:sp>
        <p:nvSpPr>
          <p:cNvPr id="16388" name="Rectangle 5"/>
          <p:cNvSpPr>
            <a:spLocks noChangeArrowheads="1"/>
          </p:cNvSpPr>
          <p:nvPr/>
        </p:nvSpPr>
        <p:spPr bwMode="auto">
          <a:xfrm>
            <a:off x="533400" y="1295400"/>
            <a:ext cx="8229600" cy="373063"/>
          </a:xfrm>
          <a:prstGeom prst="rect">
            <a:avLst/>
          </a:prstGeom>
          <a:noFill/>
          <a:ln w="9525">
            <a:noFill/>
            <a:miter lim="800000"/>
            <a:headEnd/>
            <a:tailEnd/>
          </a:ln>
        </p:spPr>
        <p:txBody>
          <a:bodyPr lIns="95785" tIns="47892" rIns="95785" bIns="47892">
            <a:spAutoFit/>
          </a:bodyPr>
          <a:lstStyle/>
          <a:p>
            <a:pPr marL="0" lvl="1" algn="just" defTabSz="958850"/>
            <a:r>
              <a:rPr lang="en-US" u="sng">
                <a:solidFill>
                  <a:srgbClr val="0000FF"/>
                </a:solidFill>
                <a:latin typeface="Tahoma" pitchFamily="34" charset="0"/>
                <a:cs typeface="Tahoma" pitchFamily="34" charset="0"/>
              </a:rPr>
              <a:t>Types of Infrastructure</a:t>
            </a:r>
          </a:p>
        </p:txBody>
      </p:sp>
      <p:pic>
        <p:nvPicPr>
          <p:cNvPr id="16389" name="Picture 2" descr="grid.jpg"/>
          <p:cNvPicPr>
            <a:picLocks noChangeAspect="1"/>
          </p:cNvPicPr>
          <p:nvPr/>
        </p:nvPicPr>
        <p:blipFill>
          <a:blip r:embed="rId3" cstate="print"/>
          <a:srcRect/>
          <a:stretch>
            <a:fillRect/>
          </a:stretch>
        </p:blipFill>
        <p:spPr bwMode="auto">
          <a:xfrm>
            <a:off x="3124200" y="1295400"/>
            <a:ext cx="1828800" cy="914400"/>
          </a:xfrm>
          <a:prstGeom prst="rect">
            <a:avLst/>
          </a:prstGeom>
          <a:noFill/>
          <a:ln w="9525">
            <a:noFill/>
            <a:miter lim="800000"/>
            <a:headEnd/>
            <a:tailEnd/>
          </a:ln>
        </p:spPr>
      </p:pic>
      <p:pic>
        <p:nvPicPr>
          <p:cNvPr id="16390" name="Picture 6" descr="cloud.jpg"/>
          <p:cNvPicPr>
            <a:picLocks noChangeAspect="1"/>
          </p:cNvPicPr>
          <p:nvPr/>
        </p:nvPicPr>
        <p:blipFill>
          <a:blip r:embed="rId4" cstate="print"/>
          <a:srcRect/>
          <a:stretch>
            <a:fillRect/>
          </a:stretch>
        </p:blipFill>
        <p:spPr bwMode="auto">
          <a:xfrm>
            <a:off x="4953000" y="1143000"/>
            <a:ext cx="1439863" cy="1079500"/>
          </a:xfrm>
          <a:prstGeom prst="rect">
            <a:avLst/>
          </a:prstGeom>
          <a:noFill/>
          <a:ln w="9525">
            <a:noFill/>
            <a:miter lim="800000"/>
            <a:headEnd/>
            <a:tailEnd/>
          </a:ln>
        </p:spPr>
      </p:pic>
      <p:pic>
        <p:nvPicPr>
          <p:cNvPr id="16391" name="Picture 8" descr="GPU.jpg"/>
          <p:cNvPicPr>
            <a:picLocks noChangeAspect="1"/>
          </p:cNvPicPr>
          <p:nvPr/>
        </p:nvPicPr>
        <p:blipFill>
          <a:blip r:embed="rId5" cstate="print"/>
          <a:srcRect/>
          <a:stretch>
            <a:fillRect/>
          </a:stretch>
        </p:blipFill>
        <p:spPr bwMode="auto">
          <a:xfrm>
            <a:off x="6591300" y="1295400"/>
            <a:ext cx="952500" cy="914400"/>
          </a:xfrm>
          <a:prstGeom prst="rect">
            <a:avLst/>
          </a:prstGeom>
          <a:noFill/>
          <a:ln w="9525">
            <a:noFill/>
            <a:miter lim="800000"/>
            <a:headEnd/>
            <a:tailEnd/>
          </a:ln>
        </p:spPr>
      </p:pic>
      <p:pic>
        <p:nvPicPr>
          <p:cNvPr id="16392" name="Picture 9" descr="armcluster.jpg"/>
          <p:cNvPicPr>
            <a:picLocks noChangeAspect="1"/>
          </p:cNvPicPr>
          <p:nvPr/>
        </p:nvPicPr>
        <p:blipFill>
          <a:blip r:embed="rId6" cstate="print"/>
          <a:srcRect/>
          <a:stretch>
            <a:fillRect/>
          </a:stretch>
        </p:blipFill>
        <p:spPr bwMode="auto">
          <a:xfrm>
            <a:off x="7772400" y="1295400"/>
            <a:ext cx="1262063" cy="901700"/>
          </a:xfrm>
          <a:prstGeom prst="rect">
            <a:avLst/>
          </a:prstGeom>
          <a:noFill/>
          <a:ln w="9525">
            <a:noFill/>
            <a:miter lim="800000"/>
            <a:headEnd/>
            <a:tailEnd/>
          </a:ln>
        </p:spPr>
      </p:pic>
      <p:sp>
        <p:nvSpPr>
          <p:cNvPr id="16393" name="Rectangle 5"/>
          <p:cNvSpPr>
            <a:spLocks noChangeArrowheads="1"/>
          </p:cNvSpPr>
          <p:nvPr/>
        </p:nvSpPr>
        <p:spPr bwMode="auto">
          <a:xfrm>
            <a:off x="533400" y="2971800"/>
            <a:ext cx="8229600" cy="373063"/>
          </a:xfrm>
          <a:prstGeom prst="rect">
            <a:avLst/>
          </a:prstGeom>
          <a:noFill/>
          <a:ln w="9525">
            <a:noFill/>
            <a:miter lim="800000"/>
            <a:headEnd/>
            <a:tailEnd/>
          </a:ln>
        </p:spPr>
        <p:txBody>
          <a:bodyPr lIns="95785" tIns="47892" rIns="95785" bIns="47892">
            <a:spAutoFit/>
          </a:bodyPr>
          <a:lstStyle/>
          <a:p>
            <a:pPr marL="0" lvl="1" algn="just" defTabSz="958850"/>
            <a:r>
              <a:rPr lang="en-US" u="sng">
                <a:solidFill>
                  <a:srgbClr val="0000FF"/>
                </a:solidFill>
                <a:latin typeface="Tahoma" pitchFamily="34" charset="0"/>
                <a:cs typeface="Tahoma" pitchFamily="34" charset="0"/>
              </a:rPr>
              <a:t>Middlewares</a:t>
            </a:r>
          </a:p>
        </p:txBody>
      </p:sp>
      <p:pic>
        <p:nvPicPr>
          <p:cNvPr id="15" name="Picture 10" descr="emi.jpg"/>
          <p:cNvPicPr>
            <a:picLocks noChangeAspect="1"/>
          </p:cNvPicPr>
          <p:nvPr/>
        </p:nvPicPr>
        <p:blipFill>
          <a:blip r:embed="rId7" cstate="print"/>
          <a:srcRect/>
          <a:stretch>
            <a:fillRect/>
          </a:stretch>
        </p:blipFill>
        <p:spPr bwMode="auto">
          <a:xfrm>
            <a:off x="2286000" y="3048000"/>
            <a:ext cx="1222375" cy="508000"/>
          </a:xfrm>
          <a:prstGeom prst="rect">
            <a:avLst/>
          </a:prstGeom>
          <a:noFill/>
          <a:ln w="9525">
            <a:noFill/>
            <a:miter lim="800000"/>
            <a:headEnd/>
            <a:tailEnd/>
          </a:ln>
        </p:spPr>
      </p:pic>
      <p:pic>
        <p:nvPicPr>
          <p:cNvPr id="16" name="Picture 12" descr="glite.jpg"/>
          <p:cNvPicPr>
            <a:picLocks noChangeAspect="1"/>
          </p:cNvPicPr>
          <p:nvPr/>
        </p:nvPicPr>
        <p:blipFill>
          <a:blip r:embed="rId8" cstate="print"/>
          <a:srcRect/>
          <a:stretch>
            <a:fillRect/>
          </a:stretch>
        </p:blipFill>
        <p:spPr bwMode="auto">
          <a:xfrm>
            <a:off x="3810000" y="3048000"/>
            <a:ext cx="1371600" cy="425450"/>
          </a:xfrm>
          <a:prstGeom prst="rect">
            <a:avLst/>
          </a:prstGeom>
          <a:noFill/>
          <a:ln w="9525">
            <a:noFill/>
            <a:miter lim="800000"/>
            <a:headEnd/>
            <a:tailEnd/>
          </a:ln>
        </p:spPr>
      </p:pic>
      <p:pic>
        <p:nvPicPr>
          <p:cNvPr id="17" name="Picture 13" descr="opennebula.jpg"/>
          <p:cNvPicPr>
            <a:picLocks noChangeAspect="1"/>
          </p:cNvPicPr>
          <p:nvPr/>
        </p:nvPicPr>
        <p:blipFill>
          <a:blip r:embed="rId9" cstate="print"/>
          <a:srcRect/>
          <a:stretch>
            <a:fillRect/>
          </a:stretch>
        </p:blipFill>
        <p:spPr bwMode="auto">
          <a:xfrm>
            <a:off x="5181600" y="2743200"/>
            <a:ext cx="1474788" cy="1066800"/>
          </a:xfrm>
          <a:prstGeom prst="rect">
            <a:avLst/>
          </a:prstGeom>
          <a:noFill/>
          <a:ln w="9525">
            <a:noFill/>
            <a:miter lim="800000"/>
            <a:headEnd/>
            <a:tailEnd/>
          </a:ln>
        </p:spPr>
      </p:pic>
      <p:pic>
        <p:nvPicPr>
          <p:cNvPr id="18" name="Picture 14" descr="cuda.jpg"/>
          <p:cNvPicPr>
            <a:picLocks noChangeAspect="1"/>
          </p:cNvPicPr>
          <p:nvPr/>
        </p:nvPicPr>
        <p:blipFill>
          <a:blip r:embed="rId10" cstate="print"/>
          <a:srcRect/>
          <a:stretch>
            <a:fillRect/>
          </a:stretch>
        </p:blipFill>
        <p:spPr bwMode="auto">
          <a:xfrm>
            <a:off x="6629400" y="2971800"/>
            <a:ext cx="1258888" cy="762000"/>
          </a:xfrm>
          <a:prstGeom prst="rect">
            <a:avLst/>
          </a:prstGeom>
          <a:noFill/>
          <a:ln w="9525">
            <a:noFill/>
            <a:miter lim="800000"/>
            <a:headEnd/>
            <a:tailEnd/>
          </a:ln>
        </p:spPr>
      </p:pic>
      <p:pic>
        <p:nvPicPr>
          <p:cNvPr id="19" name="Picture 15" descr="rocks.jpg"/>
          <p:cNvPicPr>
            <a:picLocks noChangeAspect="1"/>
          </p:cNvPicPr>
          <p:nvPr/>
        </p:nvPicPr>
        <p:blipFill>
          <a:blip r:embed="rId11" cstate="print"/>
          <a:srcRect/>
          <a:stretch>
            <a:fillRect/>
          </a:stretch>
        </p:blipFill>
        <p:spPr bwMode="auto">
          <a:xfrm>
            <a:off x="7967663" y="2857500"/>
            <a:ext cx="871537" cy="876300"/>
          </a:xfrm>
          <a:prstGeom prst="rect">
            <a:avLst/>
          </a:prstGeom>
          <a:noFill/>
          <a:ln w="9525">
            <a:noFill/>
            <a:miter lim="800000"/>
            <a:headEnd/>
            <a:tailEnd/>
          </a:ln>
        </p:spPr>
      </p:pic>
      <p:sp>
        <p:nvSpPr>
          <p:cNvPr id="16399" name="Rectangle 5"/>
          <p:cNvSpPr>
            <a:spLocks noChangeArrowheads="1"/>
          </p:cNvSpPr>
          <p:nvPr/>
        </p:nvSpPr>
        <p:spPr bwMode="auto">
          <a:xfrm>
            <a:off x="533400" y="4427538"/>
            <a:ext cx="8229600" cy="373062"/>
          </a:xfrm>
          <a:prstGeom prst="rect">
            <a:avLst/>
          </a:prstGeom>
          <a:noFill/>
          <a:ln w="9525">
            <a:noFill/>
            <a:miter lim="800000"/>
            <a:headEnd/>
            <a:tailEnd/>
          </a:ln>
        </p:spPr>
        <p:txBody>
          <a:bodyPr lIns="95785" tIns="47892" rIns="95785" bIns="47892">
            <a:spAutoFit/>
          </a:bodyPr>
          <a:lstStyle/>
          <a:p>
            <a:pPr marL="0" lvl="1" algn="just" defTabSz="958850"/>
            <a:r>
              <a:rPr lang="en-US" u="sng">
                <a:solidFill>
                  <a:srgbClr val="0000FF"/>
                </a:solidFill>
                <a:latin typeface="Tahoma" pitchFamily="34" charset="0"/>
                <a:cs typeface="Tahoma" pitchFamily="34" charset="0"/>
              </a:rPr>
              <a:t>Collaboration</a:t>
            </a:r>
          </a:p>
        </p:txBody>
      </p:sp>
      <p:pic>
        <p:nvPicPr>
          <p:cNvPr id="21" name="Picture 17" descr="Alice.jpg"/>
          <p:cNvPicPr>
            <a:picLocks noChangeAspect="1"/>
          </p:cNvPicPr>
          <p:nvPr/>
        </p:nvPicPr>
        <p:blipFill>
          <a:blip r:embed="rId12" cstate="print"/>
          <a:srcRect/>
          <a:stretch>
            <a:fillRect/>
          </a:stretch>
        </p:blipFill>
        <p:spPr bwMode="auto">
          <a:xfrm>
            <a:off x="2438400" y="4267200"/>
            <a:ext cx="1054100" cy="685800"/>
          </a:xfrm>
          <a:prstGeom prst="rect">
            <a:avLst/>
          </a:prstGeom>
          <a:noFill/>
          <a:ln w="9525">
            <a:noFill/>
            <a:miter lim="800000"/>
            <a:headEnd/>
            <a:tailEnd/>
          </a:ln>
        </p:spPr>
      </p:pic>
      <p:pic>
        <p:nvPicPr>
          <p:cNvPr id="22" name="Picture 19" descr="atlas.jpg"/>
          <p:cNvPicPr>
            <a:picLocks noChangeAspect="1"/>
          </p:cNvPicPr>
          <p:nvPr/>
        </p:nvPicPr>
        <p:blipFill>
          <a:blip r:embed="rId13" cstate="print"/>
          <a:srcRect/>
          <a:stretch>
            <a:fillRect/>
          </a:stretch>
        </p:blipFill>
        <p:spPr bwMode="auto">
          <a:xfrm>
            <a:off x="3886200" y="4114800"/>
            <a:ext cx="1346200" cy="1008063"/>
          </a:xfrm>
          <a:prstGeom prst="rect">
            <a:avLst/>
          </a:prstGeom>
          <a:noFill/>
          <a:ln w="9525">
            <a:noFill/>
            <a:miter lim="800000"/>
            <a:headEnd/>
            <a:tailEnd/>
          </a:ln>
        </p:spPr>
      </p:pic>
      <p:pic>
        <p:nvPicPr>
          <p:cNvPr id="23" name="Picture 20" descr="envirogrids.jpg"/>
          <p:cNvPicPr>
            <a:picLocks noChangeAspect="1"/>
          </p:cNvPicPr>
          <p:nvPr/>
        </p:nvPicPr>
        <p:blipFill>
          <a:blip r:embed="rId14" cstate="print"/>
          <a:srcRect/>
          <a:stretch>
            <a:fillRect/>
          </a:stretch>
        </p:blipFill>
        <p:spPr bwMode="auto">
          <a:xfrm>
            <a:off x="5867400" y="4267200"/>
            <a:ext cx="968375" cy="685800"/>
          </a:xfrm>
          <a:prstGeom prst="rect">
            <a:avLst/>
          </a:prstGeom>
          <a:noFill/>
          <a:ln w="9525">
            <a:noFill/>
            <a:miter lim="800000"/>
            <a:headEnd/>
            <a:tailEnd/>
          </a:ln>
        </p:spPr>
      </p:pic>
      <p:sp>
        <p:nvSpPr>
          <p:cNvPr id="16403" name="Rectangle 5"/>
          <p:cNvSpPr>
            <a:spLocks noChangeArrowheads="1"/>
          </p:cNvSpPr>
          <p:nvPr/>
        </p:nvSpPr>
        <p:spPr bwMode="auto">
          <a:xfrm>
            <a:off x="533400" y="5265738"/>
            <a:ext cx="8229600" cy="373062"/>
          </a:xfrm>
          <a:prstGeom prst="rect">
            <a:avLst/>
          </a:prstGeom>
          <a:noFill/>
          <a:ln w="9525">
            <a:noFill/>
            <a:miter lim="800000"/>
            <a:headEnd/>
            <a:tailEnd/>
          </a:ln>
        </p:spPr>
        <p:txBody>
          <a:bodyPr lIns="95785" tIns="47892" rIns="95785" bIns="47892">
            <a:spAutoFit/>
          </a:bodyPr>
          <a:lstStyle/>
          <a:p>
            <a:pPr marL="0" lvl="1" algn="just" defTabSz="958850"/>
            <a:r>
              <a:rPr lang="en-US" u="sng">
                <a:solidFill>
                  <a:srgbClr val="0000FF"/>
                </a:solidFill>
                <a:latin typeface="Tahoma" pitchFamily="34" charset="0"/>
                <a:cs typeface="Tahoma" pitchFamily="34" charset="0"/>
              </a:rPr>
              <a:t>Software tools</a:t>
            </a:r>
          </a:p>
        </p:txBody>
      </p:sp>
      <p:pic>
        <p:nvPicPr>
          <p:cNvPr id="25" name="Picture 9" descr="euro_vo_aida.jpg"/>
          <p:cNvPicPr>
            <a:picLocks noChangeAspect="1"/>
          </p:cNvPicPr>
          <p:nvPr/>
        </p:nvPicPr>
        <p:blipFill>
          <a:blip r:embed="rId15" cstate="print"/>
          <a:srcRect/>
          <a:stretch>
            <a:fillRect/>
          </a:stretch>
        </p:blipFill>
        <p:spPr bwMode="auto">
          <a:xfrm>
            <a:off x="7086600" y="4419600"/>
            <a:ext cx="1930400" cy="381000"/>
          </a:xfrm>
          <a:prstGeom prst="rect">
            <a:avLst/>
          </a:prstGeom>
          <a:noFill/>
          <a:ln w="9525">
            <a:noFill/>
            <a:miter lim="800000"/>
            <a:headEnd/>
            <a:tailEnd/>
          </a:ln>
        </p:spPr>
      </p:pic>
      <p:pic>
        <p:nvPicPr>
          <p:cNvPr id="26" name="Picture 21" descr="swat.jpg"/>
          <p:cNvPicPr>
            <a:picLocks noChangeAspect="1"/>
          </p:cNvPicPr>
          <p:nvPr/>
        </p:nvPicPr>
        <p:blipFill>
          <a:blip r:embed="rId16" cstate="print"/>
          <a:srcRect/>
          <a:stretch>
            <a:fillRect/>
          </a:stretch>
        </p:blipFill>
        <p:spPr bwMode="auto">
          <a:xfrm>
            <a:off x="2667000" y="5410200"/>
            <a:ext cx="1528763" cy="381000"/>
          </a:xfrm>
          <a:prstGeom prst="rect">
            <a:avLst/>
          </a:prstGeom>
          <a:noFill/>
          <a:ln w="9525">
            <a:noFill/>
            <a:miter lim="800000"/>
            <a:headEnd/>
            <a:tailEnd/>
          </a:ln>
        </p:spPr>
      </p:pic>
      <p:pic>
        <p:nvPicPr>
          <p:cNvPr id="27" name="Picture 24" descr="ivoa.jpg"/>
          <p:cNvPicPr>
            <a:picLocks noChangeAspect="1"/>
          </p:cNvPicPr>
          <p:nvPr/>
        </p:nvPicPr>
        <p:blipFill>
          <a:blip r:embed="rId17" cstate="print"/>
          <a:srcRect/>
          <a:stretch>
            <a:fillRect/>
          </a:stretch>
        </p:blipFill>
        <p:spPr bwMode="auto">
          <a:xfrm>
            <a:off x="5791200" y="5181600"/>
            <a:ext cx="1263650" cy="711200"/>
          </a:xfrm>
          <a:prstGeom prst="rect">
            <a:avLst/>
          </a:prstGeom>
          <a:noFill/>
          <a:ln w="9525">
            <a:noFill/>
            <a:miter lim="800000"/>
            <a:headEnd/>
            <a:tailEnd/>
          </a:ln>
        </p:spPr>
      </p:pic>
      <p:pic>
        <p:nvPicPr>
          <p:cNvPr id="28" name="Picture 25" descr="namd.jpg"/>
          <p:cNvPicPr>
            <a:picLocks noChangeAspect="1"/>
          </p:cNvPicPr>
          <p:nvPr/>
        </p:nvPicPr>
        <p:blipFill>
          <a:blip r:embed="rId18" cstate="print"/>
          <a:srcRect/>
          <a:stretch>
            <a:fillRect/>
          </a:stretch>
        </p:blipFill>
        <p:spPr bwMode="auto">
          <a:xfrm>
            <a:off x="5943600" y="6096000"/>
            <a:ext cx="1600200" cy="241300"/>
          </a:xfrm>
          <a:prstGeom prst="rect">
            <a:avLst/>
          </a:prstGeom>
          <a:noFill/>
          <a:ln w="9525">
            <a:noFill/>
            <a:miter lim="800000"/>
            <a:headEnd/>
            <a:tailEnd/>
          </a:ln>
        </p:spPr>
      </p:pic>
      <p:pic>
        <p:nvPicPr>
          <p:cNvPr id="29" name="Picture 26" descr="scalapack.jpg"/>
          <p:cNvPicPr>
            <a:picLocks noChangeAspect="1"/>
          </p:cNvPicPr>
          <p:nvPr/>
        </p:nvPicPr>
        <p:blipFill>
          <a:blip r:embed="rId19" cstate="print"/>
          <a:srcRect/>
          <a:stretch>
            <a:fillRect/>
          </a:stretch>
        </p:blipFill>
        <p:spPr bwMode="auto">
          <a:xfrm>
            <a:off x="762000" y="5867400"/>
            <a:ext cx="1201738" cy="736600"/>
          </a:xfrm>
          <a:prstGeom prst="rect">
            <a:avLst/>
          </a:prstGeom>
          <a:noFill/>
          <a:ln w="9525">
            <a:noFill/>
            <a:miter lim="800000"/>
            <a:headEnd/>
            <a:tailEnd/>
          </a:ln>
        </p:spPr>
      </p:pic>
      <p:pic>
        <p:nvPicPr>
          <p:cNvPr id="30" name="Picture 29" descr="opengeo.jpg"/>
          <p:cNvPicPr>
            <a:picLocks noChangeAspect="1"/>
          </p:cNvPicPr>
          <p:nvPr/>
        </p:nvPicPr>
        <p:blipFill>
          <a:blip r:embed="rId20" cstate="print"/>
          <a:srcRect/>
          <a:stretch>
            <a:fillRect/>
          </a:stretch>
        </p:blipFill>
        <p:spPr bwMode="auto">
          <a:xfrm>
            <a:off x="7315200" y="5029200"/>
            <a:ext cx="1636713" cy="406400"/>
          </a:xfrm>
          <a:prstGeom prst="rect">
            <a:avLst/>
          </a:prstGeom>
          <a:noFill/>
          <a:ln w="9525">
            <a:noFill/>
            <a:miter lim="800000"/>
            <a:headEnd/>
            <a:tailEnd/>
          </a:ln>
        </p:spPr>
      </p:pic>
      <p:pic>
        <p:nvPicPr>
          <p:cNvPr id="31" name="Picture 30" descr="WRF.jpg"/>
          <p:cNvPicPr>
            <a:picLocks noChangeAspect="1"/>
          </p:cNvPicPr>
          <p:nvPr/>
        </p:nvPicPr>
        <p:blipFill>
          <a:blip r:embed="rId21" cstate="print"/>
          <a:srcRect/>
          <a:stretch>
            <a:fillRect/>
          </a:stretch>
        </p:blipFill>
        <p:spPr bwMode="auto">
          <a:xfrm>
            <a:off x="7772400" y="5562600"/>
            <a:ext cx="915988" cy="622300"/>
          </a:xfrm>
          <a:prstGeom prst="rect">
            <a:avLst/>
          </a:prstGeom>
          <a:noFill/>
          <a:ln w="9525">
            <a:noFill/>
            <a:miter lim="800000"/>
            <a:headEnd/>
            <a:tailEnd/>
          </a:ln>
        </p:spPr>
      </p:pic>
      <p:pic>
        <p:nvPicPr>
          <p:cNvPr id="32" name="Picture 10239" descr="CMAQ.jpg"/>
          <p:cNvPicPr>
            <a:picLocks noChangeAspect="1"/>
          </p:cNvPicPr>
          <p:nvPr/>
        </p:nvPicPr>
        <p:blipFill>
          <a:blip r:embed="rId22" cstate="print"/>
          <a:srcRect/>
          <a:stretch>
            <a:fillRect/>
          </a:stretch>
        </p:blipFill>
        <p:spPr bwMode="auto">
          <a:xfrm>
            <a:off x="2286000" y="5867400"/>
            <a:ext cx="935038" cy="685800"/>
          </a:xfrm>
          <a:prstGeom prst="rect">
            <a:avLst/>
          </a:prstGeom>
          <a:noFill/>
          <a:ln w="9525">
            <a:noFill/>
            <a:miter lim="800000"/>
            <a:headEnd/>
            <a:tailEnd/>
          </a:ln>
        </p:spPr>
      </p:pic>
      <p:sp>
        <p:nvSpPr>
          <p:cNvPr id="33" name="Номер слайда 32"/>
          <p:cNvSpPr>
            <a:spLocks noGrp="1"/>
          </p:cNvSpPr>
          <p:nvPr>
            <p:ph type="sldNum" sz="quarter" idx="12"/>
          </p:nvPr>
        </p:nvSpPr>
        <p:spPr/>
        <p:txBody>
          <a:bodyPr/>
          <a:lstStyle/>
          <a:p>
            <a:fld id="{A4808B4E-ED44-47BA-8CFC-C7FE3F8E4EF5}" type="slidenum">
              <a:rPr lang="en-US" smtClean="0"/>
              <a:pPr/>
              <a:t>4</a:t>
            </a:fld>
            <a:endParaRPr lang="en-US"/>
          </a:p>
        </p:txBody>
      </p:sp>
      <p:sp>
        <p:nvSpPr>
          <p:cNvPr id="34" name="Прямоугольник 33"/>
          <p:cNvSpPr/>
          <p:nvPr/>
        </p:nvSpPr>
        <p:spPr>
          <a:xfrm>
            <a:off x="3203848" y="5733256"/>
            <a:ext cx="2880320" cy="830997"/>
          </a:xfrm>
          <a:prstGeom prst="rect">
            <a:avLst/>
          </a:prstGeom>
          <a:noFill/>
        </p:spPr>
        <p:txBody>
          <a:bodyPr wrap="square" lIns="91440" tIns="45720" rIns="91440" bIns="45720">
            <a:spAutoFit/>
          </a:bodyPr>
          <a:lstStyle/>
          <a:p>
            <a:pPr algn="ctr"/>
            <a:r>
              <a:rPr lang="en-US" sz="4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ATHENA</a:t>
            </a:r>
            <a:endParaRPr lang="ru-RU" sz="48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16"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childTnLst>
                                </p:cTn>
                              </p:par>
                              <p:par>
                                <p:cTn id="55" presetID="23" presetClass="entr" presetSubtype="16"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childTnLst>
                                </p:cTn>
                              </p:par>
                              <p:par>
                                <p:cTn id="59" presetID="23" presetClass="entr" presetSubtype="16"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childTnLst>
                                </p:cTn>
                              </p:par>
                              <p:par>
                                <p:cTn id="63" presetID="23" presetClass="entr" presetSubtype="16" fill="hold" nodeType="withEffect">
                                  <p:stCondLst>
                                    <p:cond delay="0"/>
                                  </p:stCondLst>
                                  <p:childTnLst>
                                    <p:set>
                                      <p:cBhvr>
                                        <p:cTn id="64" dur="1" fill="hold">
                                          <p:stCondLst>
                                            <p:cond delay="0"/>
                                          </p:stCondLst>
                                        </p:cTn>
                                        <p:tgtEl>
                                          <p:spTgt spid="31"/>
                                        </p:tgtEl>
                                        <p:attrNameLst>
                                          <p:attrName>style.visibility</p:attrName>
                                        </p:attrNameLst>
                                      </p:cBhvr>
                                      <p:to>
                                        <p:strVal val="visible"/>
                                      </p:to>
                                    </p:set>
                                    <p:anim calcmode="lin" valueType="num">
                                      <p:cBhvr>
                                        <p:cTn id="65" dur="500" fill="hold"/>
                                        <p:tgtEl>
                                          <p:spTgt spid="31"/>
                                        </p:tgtEl>
                                        <p:attrNameLst>
                                          <p:attrName>ppt_w</p:attrName>
                                        </p:attrNameLst>
                                      </p:cBhvr>
                                      <p:tavLst>
                                        <p:tav tm="0">
                                          <p:val>
                                            <p:fltVal val="0"/>
                                          </p:val>
                                        </p:tav>
                                        <p:tav tm="100000">
                                          <p:val>
                                            <p:strVal val="#ppt_w"/>
                                          </p:val>
                                        </p:tav>
                                      </p:tavLst>
                                    </p:anim>
                                    <p:anim calcmode="lin" valueType="num">
                                      <p:cBhvr>
                                        <p:cTn id="66" dur="500" fill="hold"/>
                                        <p:tgtEl>
                                          <p:spTgt spid="31"/>
                                        </p:tgtEl>
                                        <p:attrNameLst>
                                          <p:attrName>ppt_h</p:attrName>
                                        </p:attrNameLst>
                                      </p:cBhvr>
                                      <p:tavLst>
                                        <p:tav tm="0">
                                          <p:val>
                                            <p:fltVal val="0"/>
                                          </p:val>
                                        </p:tav>
                                        <p:tav tm="100000">
                                          <p:val>
                                            <p:strVal val="#ppt_h"/>
                                          </p:val>
                                        </p:tav>
                                      </p:tavLst>
                                    </p:anim>
                                  </p:childTnLst>
                                </p:cTn>
                              </p:par>
                              <p:par>
                                <p:cTn id="67" presetID="23" presetClass="entr" presetSubtype="16"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p:cTn id="69" dur="500" fill="hold"/>
                                        <p:tgtEl>
                                          <p:spTgt spid="32"/>
                                        </p:tgtEl>
                                        <p:attrNameLst>
                                          <p:attrName>ppt_w</p:attrName>
                                        </p:attrNameLst>
                                      </p:cBhvr>
                                      <p:tavLst>
                                        <p:tav tm="0">
                                          <p:val>
                                            <p:fltVal val="0"/>
                                          </p:val>
                                        </p:tav>
                                        <p:tav tm="100000">
                                          <p:val>
                                            <p:strVal val="#ppt_w"/>
                                          </p:val>
                                        </p:tav>
                                      </p:tavLst>
                                    </p:anim>
                                    <p:anim calcmode="lin" valueType="num">
                                      <p:cBhvr>
                                        <p:cTn id="70" dur="500" fill="hold"/>
                                        <p:tgtEl>
                                          <p:spTgt spid="32"/>
                                        </p:tgtEl>
                                        <p:attrNameLst>
                                          <p:attrName>ppt_h</p:attrName>
                                        </p:attrNameLst>
                                      </p:cBhvr>
                                      <p:tavLst>
                                        <p:tav tm="0">
                                          <p:val>
                                            <p:fltVal val="0"/>
                                          </p:val>
                                        </p:tav>
                                        <p:tav tm="100000">
                                          <p:val>
                                            <p:strVal val="#ppt_h"/>
                                          </p:val>
                                        </p:tav>
                                      </p:tavLst>
                                    </p:anim>
                                  </p:childTnLst>
                                </p:cTn>
                              </p:par>
                              <p:par>
                                <p:cTn id="71" presetID="23" presetClass="entr" presetSubtype="16" fill="hold"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p:cTn id="73" dur="500" fill="hold"/>
                                        <p:tgtEl>
                                          <p:spTgt spid="29"/>
                                        </p:tgtEl>
                                        <p:attrNameLst>
                                          <p:attrName>ppt_w</p:attrName>
                                        </p:attrNameLst>
                                      </p:cBhvr>
                                      <p:tavLst>
                                        <p:tav tm="0">
                                          <p:val>
                                            <p:fltVal val="0"/>
                                          </p:val>
                                        </p:tav>
                                        <p:tav tm="100000">
                                          <p:val>
                                            <p:strVal val="#ppt_w"/>
                                          </p:val>
                                        </p:tav>
                                      </p:tavLst>
                                    </p:anim>
                                    <p:anim calcmode="lin" valueType="num">
                                      <p:cBhvr>
                                        <p:cTn id="74" dur="500" fill="hold"/>
                                        <p:tgtEl>
                                          <p:spTgt spid="29"/>
                                        </p:tgtEl>
                                        <p:attrNameLst>
                                          <p:attrName>ppt_h</p:attrName>
                                        </p:attrNameLst>
                                      </p:cBhvr>
                                      <p:tavLst>
                                        <p:tav tm="0">
                                          <p:val>
                                            <p:fltVal val="0"/>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16" fill="hold" nodeType="click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0" y="44450"/>
            <a:ext cx="9144000" cy="633413"/>
          </a:xfrm>
        </p:spPr>
        <p:txBody>
          <a:bodyPr rtlCol="0">
            <a:normAutofit fontScale="90000"/>
          </a:bodyPr>
          <a:lstStyle/>
          <a:p>
            <a:pPr lvl="1" eaLnBrk="1" fontAlgn="auto" hangingPunct="1">
              <a:spcAft>
                <a:spcPts val="0"/>
              </a:spcAft>
              <a:defRPr/>
            </a:pPr>
            <a:r>
              <a:rPr lang="en-GB" sz="2700" b="1" dirty="0" smtClean="0">
                <a:solidFill>
                  <a:srgbClr val="FF0000"/>
                </a:solidFill>
                <a:latin typeface="Times New Roman"/>
                <a:ea typeface="ＭＳ Ｐゴシック" charset="0"/>
                <a:cs typeface="Times New Roman"/>
              </a:rPr>
              <a:t>E-Infrastructures: Collaboration</a:t>
            </a:r>
            <a:r>
              <a:rPr lang="en-US" sz="1800" dirty="0">
                <a:solidFill>
                  <a:srgbClr val="FF0000"/>
                </a:solidFill>
                <a:latin typeface="Times New Roman"/>
                <a:ea typeface="ＭＳ Ｐゴシック" charset="0"/>
                <a:cs typeface="Times New Roman"/>
              </a:rPr>
              <a:t/>
            </a:r>
            <a:br>
              <a:rPr lang="en-US" sz="1800" dirty="0">
                <a:solidFill>
                  <a:srgbClr val="FF0000"/>
                </a:solidFill>
                <a:latin typeface="Times New Roman"/>
                <a:ea typeface="ＭＳ Ｐゴシック" charset="0"/>
                <a:cs typeface="Times New Roman"/>
              </a:rPr>
            </a:br>
            <a:endParaRPr lang="ru-RU" sz="1800" dirty="0">
              <a:solidFill>
                <a:srgbClr val="FF0000"/>
              </a:solidFill>
              <a:ea typeface="ＭＳ Ｐゴシック" charset="0"/>
            </a:endParaRPr>
          </a:p>
        </p:txBody>
      </p:sp>
      <p:sp>
        <p:nvSpPr>
          <p:cNvPr id="7" name="Rectangle 6"/>
          <p:cNvSpPr>
            <a:spLocks noChangeArrowheads="1"/>
          </p:cNvSpPr>
          <p:nvPr/>
        </p:nvSpPr>
        <p:spPr bwMode="auto">
          <a:xfrm>
            <a:off x="4495800" y="3743325"/>
            <a:ext cx="4343400" cy="523875"/>
          </a:xfrm>
          <a:prstGeom prst="rect">
            <a:avLst/>
          </a:prstGeom>
          <a:noFill/>
          <a:ln w="9525">
            <a:noFill/>
            <a:miter lim="800000"/>
            <a:headEnd/>
            <a:tailEnd/>
          </a:ln>
        </p:spPr>
        <p:txBody>
          <a:bodyPr>
            <a:spAutoFit/>
          </a:bodyPr>
          <a:lstStyle/>
          <a:p>
            <a:pPr algn="ctr"/>
            <a:r>
              <a:rPr lang="fr-FR" sz="1400" b="1">
                <a:solidFill>
                  <a:srgbClr val="0000FF"/>
                </a:solidFill>
                <a:latin typeface="Tahoma" pitchFamily="34" charset="0"/>
                <a:cs typeface="Tahoma" pitchFamily="34" charset="0"/>
              </a:rPr>
              <a:t>Réseaux IP Européens Network </a:t>
            </a:r>
          </a:p>
          <a:p>
            <a:pPr algn="ctr"/>
            <a:r>
              <a:rPr lang="fr-FR" sz="1400" b="1">
                <a:solidFill>
                  <a:srgbClr val="0000FF"/>
                </a:solidFill>
                <a:latin typeface="Tahoma" pitchFamily="34" charset="0"/>
                <a:cs typeface="Tahoma" pitchFamily="34" charset="0"/>
              </a:rPr>
              <a:t>Coordination Centre</a:t>
            </a:r>
            <a:endParaRPr lang="en-US" sz="1400" b="1">
              <a:solidFill>
                <a:srgbClr val="0000FF"/>
              </a:solidFill>
              <a:latin typeface="Tahoma" pitchFamily="34" charset="0"/>
              <a:cs typeface="Tahoma" pitchFamily="34" charset="0"/>
            </a:endParaRPr>
          </a:p>
        </p:txBody>
      </p:sp>
      <p:pic>
        <p:nvPicPr>
          <p:cNvPr id="8" name="Picture 7" descr="Screen Shot 2013-09-21 at 11.02.58 AM.png"/>
          <p:cNvPicPr>
            <a:picLocks noChangeAspect="1"/>
          </p:cNvPicPr>
          <p:nvPr/>
        </p:nvPicPr>
        <p:blipFill>
          <a:blip r:embed="rId2" cstate="print"/>
          <a:srcRect/>
          <a:stretch>
            <a:fillRect/>
          </a:stretch>
        </p:blipFill>
        <p:spPr bwMode="auto">
          <a:xfrm>
            <a:off x="4370388" y="1295400"/>
            <a:ext cx="4430712" cy="2286000"/>
          </a:xfrm>
          <a:prstGeom prst="rect">
            <a:avLst/>
          </a:prstGeom>
          <a:noFill/>
          <a:ln w="9525">
            <a:noFill/>
            <a:miter lim="800000"/>
            <a:headEnd/>
            <a:tailEnd/>
          </a:ln>
        </p:spPr>
      </p:pic>
      <p:pic>
        <p:nvPicPr>
          <p:cNvPr id="9" name="Picture 8" descr="Screen Shot 2013-09-21 at 11.16.55 AM.png"/>
          <p:cNvPicPr>
            <a:picLocks noChangeAspect="1"/>
          </p:cNvPicPr>
          <p:nvPr/>
        </p:nvPicPr>
        <p:blipFill>
          <a:blip r:embed="rId3" cstate="print"/>
          <a:srcRect/>
          <a:stretch>
            <a:fillRect/>
          </a:stretch>
        </p:blipFill>
        <p:spPr bwMode="auto">
          <a:xfrm>
            <a:off x="733425" y="1219200"/>
            <a:ext cx="3381375" cy="3040063"/>
          </a:xfrm>
          <a:prstGeom prst="rect">
            <a:avLst/>
          </a:prstGeom>
          <a:noFill/>
          <a:ln w="9525">
            <a:noFill/>
            <a:miter lim="800000"/>
            <a:headEnd/>
            <a:tailEnd/>
          </a:ln>
        </p:spPr>
      </p:pic>
      <p:sp>
        <p:nvSpPr>
          <p:cNvPr id="10" name="Rectangle 9"/>
          <p:cNvSpPr>
            <a:spLocks noChangeArrowheads="1"/>
          </p:cNvSpPr>
          <p:nvPr/>
        </p:nvSpPr>
        <p:spPr bwMode="auto">
          <a:xfrm>
            <a:off x="838200" y="4200525"/>
            <a:ext cx="3276600" cy="523875"/>
          </a:xfrm>
          <a:prstGeom prst="rect">
            <a:avLst/>
          </a:prstGeom>
          <a:noFill/>
          <a:ln w="9525">
            <a:noFill/>
            <a:miter lim="800000"/>
            <a:headEnd/>
            <a:tailEnd/>
          </a:ln>
        </p:spPr>
        <p:txBody>
          <a:bodyPr>
            <a:spAutoFit/>
          </a:bodyPr>
          <a:lstStyle/>
          <a:p>
            <a:pPr algn="ctr"/>
            <a:r>
              <a:rPr lang="en-US" sz="1400" b="1">
                <a:solidFill>
                  <a:srgbClr val="0000FF"/>
                </a:solidFill>
                <a:latin typeface="Tahoma" pitchFamily="34" charset="0"/>
                <a:cs typeface="Tahoma" pitchFamily="34" charset="0"/>
              </a:rPr>
              <a:t>Trans-European Research and Education Networking Association </a:t>
            </a:r>
          </a:p>
        </p:txBody>
      </p:sp>
      <p:pic>
        <p:nvPicPr>
          <p:cNvPr id="11" name="Picture 10" descr="CEENET.jpg"/>
          <p:cNvPicPr>
            <a:picLocks noChangeAspect="1"/>
          </p:cNvPicPr>
          <p:nvPr/>
        </p:nvPicPr>
        <p:blipFill>
          <a:blip r:embed="rId4" cstate="print"/>
          <a:srcRect/>
          <a:stretch>
            <a:fillRect/>
          </a:stretch>
        </p:blipFill>
        <p:spPr bwMode="auto">
          <a:xfrm>
            <a:off x="4038600" y="4191000"/>
            <a:ext cx="4884738" cy="990600"/>
          </a:xfrm>
          <a:prstGeom prst="rect">
            <a:avLst/>
          </a:prstGeom>
          <a:noFill/>
          <a:ln w="9525">
            <a:noFill/>
            <a:miter lim="800000"/>
            <a:headEnd/>
            <a:tailEnd/>
          </a:ln>
        </p:spPr>
      </p:pic>
      <p:pic>
        <p:nvPicPr>
          <p:cNvPr id="12" name="Picture 11" descr="EGI.jpg"/>
          <p:cNvPicPr>
            <a:picLocks noChangeAspect="1"/>
          </p:cNvPicPr>
          <p:nvPr/>
        </p:nvPicPr>
        <p:blipFill>
          <a:blip r:embed="rId5" cstate="print"/>
          <a:srcRect/>
          <a:stretch>
            <a:fillRect/>
          </a:stretch>
        </p:blipFill>
        <p:spPr bwMode="auto">
          <a:xfrm>
            <a:off x="990600" y="4741863"/>
            <a:ext cx="2827338" cy="1582737"/>
          </a:xfrm>
          <a:prstGeom prst="rect">
            <a:avLst/>
          </a:prstGeom>
          <a:noFill/>
          <a:ln w="9525">
            <a:noFill/>
            <a:miter lim="800000"/>
            <a:headEnd/>
            <a:tailEnd/>
          </a:ln>
        </p:spPr>
      </p:pic>
      <p:pic>
        <p:nvPicPr>
          <p:cNvPr id="13" name="Picture 12" descr="geant.jpg"/>
          <p:cNvPicPr>
            <a:picLocks noChangeAspect="1"/>
          </p:cNvPicPr>
          <p:nvPr/>
        </p:nvPicPr>
        <p:blipFill>
          <a:blip r:embed="rId6" cstate="print"/>
          <a:srcRect/>
          <a:stretch>
            <a:fillRect/>
          </a:stretch>
        </p:blipFill>
        <p:spPr bwMode="auto">
          <a:xfrm>
            <a:off x="4038600" y="5105400"/>
            <a:ext cx="2971800" cy="1430338"/>
          </a:xfrm>
          <a:prstGeom prst="rect">
            <a:avLst/>
          </a:prstGeom>
          <a:noFill/>
          <a:ln w="9525">
            <a:noFill/>
            <a:miter lim="800000"/>
            <a:headEnd/>
            <a:tailEnd/>
          </a:ln>
        </p:spPr>
      </p:pic>
      <p:pic>
        <p:nvPicPr>
          <p:cNvPr id="14"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0" y="0"/>
            <a:ext cx="523875" cy="485775"/>
          </a:xfrm>
          <a:prstGeom prst="rect">
            <a:avLst/>
          </a:prstGeom>
          <a:noFill/>
          <a:ln w="9525">
            <a:noFill/>
            <a:miter lim="800000"/>
            <a:headEnd/>
            <a:tailEnd/>
          </a:ln>
        </p:spPr>
      </p:pic>
      <p:sp>
        <p:nvSpPr>
          <p:cNvPr id="15" name="Номер слайда 14"/>
          <p:cNvSpPr>
            <a:spLocks noGrp="1"/>
          </p:cNvSpPr>
          <p:nvPr>
            <p:ph type="sldNum" sz="quarter" idx="12"/>
          </p:nvPr>
        </p:nvSpPr>
        <p:spPr/>
        <p:txBody>
          <a:bodyPr/>
          <a:lstStyle/>
          <a:p>
            <a:fld id="{A4808B4E-ED44-47BA-8CFC-C7FE3F8E4EF5}"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a:xfrm>
            <a:off x="0" y="44450"/>
            <a:ext cx="9144000" cy="633413"/>
          </a:xfrm>
        </p:spPr>
        <p:txBody>
          <a:bodyPr/>
          <a:lstStyle/>
          <a:p>
            <a:pPr marL="342900" indent="-342900" eaLnBrk="1" hangingPunct="1"/>
            <a:r>
              <a:rPr lang="en-GB" sz="2700" b="1" smtClean="0">
                <a:solidFill>
                  <a:srgbClr val="FF0000"/>
                </a:solidFill>
                <a:latin typeface="Times New Roman" pitchFamily="18" charset="0"/>
                <a:cs typeface="Times New Roman" pitchFamily="18" charset="0"/>
              </a:rPr>
              <a:t>International Projects in E-Infrastructures</a:t>
            </a:r>
            <a:endParaRPr lang="ru-RU" sz="1800" smtClean="0">
              <a:solidFill>
                <a:srgbClr val="FF0000"/>
              </a:solidFill>
            </a:endParaRPr>
          </a:p>
        </p:txBody>
      </p:sp>
      <p:graphicFrame>
        <p:nvGraphicFramePr>
          <p:cNvPr id="14" name="Diagram 13"/>
          <p:cNvGraphicFramePr/>
          <p:nvPr/>
        </p:nvGraphicFramePr>
        <p:xfrm>
          <a:off x="467544" y="1524000"/>
          <a:ext cx="85344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0" y="0"/>
            <a:ext cx="523875" cy="485775"/>
          </a:xfrm>
          <a:prstGeom prst="rect">
            <a:avLst/>
          </a:prstGeom>
          <a:noFill/>
          <a:ln w="9525">
            <a:noFill/>
            <a:miter lim="800000"/>
            <a:headEnd/>
            <a:tailEnd/>
          </a:ln>
        </p:spPr>
      </p:pic>
      <p:sp>
        <p:nvSpPr>
          <p:cNvPr id="5" name="Номер слайда 4"/>
          <p:cNvSpPr>
            <a:spLocks noGrp="1"/>
          </p:cNvSpPr>
          <p:nvPr>
            <p:ph type="sldNum" sz="quarter" idx="12"/>
          </p:nvPr>
        </p:nvSpPr>
        <p:spPr/>
        <p:txBody>
          <a:bodyPr/>
          <a:lstStyle/>
          <a:p>
            <a:fld id="{A4808B4E-ED44-47BA-8CFC-C7FE3F8E4EF5}"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467205"/>
            <a:ext cx="9144000" cy="6359525"/>
          </a:xfrm>
        </p:spPr>
        <p:style>
          <a:lnRef idx="2">
            <a:schemeClr val="accent5">
              <a:shade val="50000"/>
            </a:schemeClr>
          </a:lnRef>
          <a:fillRef idx="1001">
            <a:schemeClr val="lt2"/>
          </a:fillRef>
          <a:effectRef idx="0">
            <a:schemeClr val="accent5"/>
          </a:effectRef>
          <a:fontRef idx="minor">
            <a:schemeClr val="lt1"/>
          </a:fontRef>
        </p:style>
        <p:txBody>
          <a:bodyPr rtlCol="0">
            <a:normAutofit/>
          </a:bodyPr>
          <a:lstStyle/>
          <a:p>
            <a:pPr marL="0" indent="0" eaLnBrk="1" fontAlgn="auto" hangingPunct="1">
              <a:spcAft>
                <a:spcPts val="0"/>
              </a:spcAft>
              <a:buFont typeface="Arial" pitchFamily="34" charset="0"/>
              <a:buNone/>
              <a:defRPr/>
            </a:pPr>
            <a:endParaRPr lang="en-GB" sz="2400" b="1" dirty="0" smtClean="0">
              <a:solidFill>
                <a:srgbClr val="000000"/>
              </a:solidFill>
              <a:latin typeface="Times New Roman"/>
              <a:cs typeface="Times New Roman"/>
            </a:endParaRPr>
          </a:p>
          <a:p>
            <a:pPr eaLnBrk="1" fontAlgn="auto" hangingPunct="1">
              <a:spcAft>
                <a:spcPts val="0"/>
              </a:spcAft>
              <a:defRPr/>
            </a:pPr>
            <a:r>
              <a:rPr lang="en-GB" sz="2500" dirty="0" smtClean="0">
                <a:solidFill>
                  <a:schemeClr val="bg2">
                    <a:lumMod val="50000"/>
                  </a:schemeClr>
                </a:solidFill>
                <a:latin typeface="Times New Roman" pitchFamily="18" charset="0"/>
                <a:cs typeface="Times New Roman" pitchFamily="18" charset="0"/>
              </a:rPr>
              <a:t>E-Infrastructures </a:t>
            </a:r>
            <a:r>
              <a:rPr lang="en-GB" sz="2500" dirty="0">
                <a:solidFill>
                  <a:schemeClr val="bg2">
                    <a:lumMod val="50000"/>
                  </a:schemeClr>
                </a:solidFill>
                <a:latin typeface="Times New Roman" pitchFamily="18" charset="0"/>
                <a:cs typeface="Times New Roman" pitchFamily="18" charset="0"/>
              </a:rPr>
              <a:t>in </a:t>
            </a:r>
            <a:r>
              <a:rPr lang="en-GB" sz="2500" dirty="0" smtClean="0">
                <a:solidFill>
                  <a:schemeClr val="bg2">
                    <a:lumMod val="50000"/>
                  </a:schemeClr>
                </a:solidFill>
                <a:latin typeface="Times New Roman" pitchFamily="18" charset="0"/>
                <a:cs typeface="Times New Roman" pitchFamily="18" charset="0"/>
              </a:rPr>
              <a:t>Armenia</a:t>
            </a:r>
            <a:endParaRPr lang="en-US" sz="2500" dirty="0" smtClean="0">
              <a:solidFill>
                <a:schemeClr val="bg2">
                  <a:lumMod val="50000"/>
                </a:schemeClr>
              </a:solidFill>
              <a:latin typeface="Times New Roman" pitchFamily="18" charset="0"/>
              <a:cs typeface="Times New Roman" pitchFamily="18" charset="0"/>
            </a:endParaRPr>
          </a:p>
          <a:p>
            <a:pPr lvl="1" eaLnBrk="1" fontAlgn="auto" hangingPunct="1">
              <a:spcAft>
                <a:spcPts val="0"/>
              </a:spcAft>
              <a:buFont typeface="Times New Roman" pitchFamily="18" charset="0"/>
              <a:buChar char="−"/>
              <a:defRPr/>
            </a:pPr>
            <a:r>
              <a:rPr lang="en-US" sz="2100" dirty="0" smtClean="0">
                <a:solidFill>
                  <a:schemeClr val="bg2">
                    <a:lumMod val="50000"/>
                  </a:schemeClr>
                </a:solidFill>
                <a:latin typeface="Times New Roman" pitchFamily="18" charset="0"/>
                <a:cs typeface="Times New Roman" pitchFamily="18" charset="0"/>
              </a:rPr>
              <a:t>International Projects</a:t>
            </a:r>
          </a:p>
          <a:p>
            <a:pPr eaLnBrk="1" fontAlgn="auto" hangingPunct="1">
              <a:spcAft>
                <a:spcPts val="0"/>
              </a:spcAft>
              <a:defRPr/>
            </a:pPr>
            <a:r>
              <a:rPr lang="en-US" sz="2500" dirty="0" smtClean="0">
                <a:solidFill>
                  <a:srgbClr val="FF0000"/>
                </a:solidFill>
                <a:latin typeface="Times New Roman" pitchFamily="18" charset="0"/>
                <a:cs typeface="Times New Roman" pitchFamily="18" charset="0"/>
              </a:rPr>
              <a:t>AANL grid site</a:t>
            </a:r>
          </a:p>
          <a:p>
            <a:pPr lvl="1" eaLnBrk="1" fontAlgn="auto" hangingPunct="1">
              <a:spcAft>
                <a:spcPts val="0"/>
              </a:spcAft>
              <a:defRPr/>
            </a:pPr>
            <a:r>
              <a:rPr lang="en-US" sz="2100" dirty="0">
                <a:solidFill>
                  <a:srgbClr val="FF0000"/>
                </a:solidFill>
                <a:latin typeface="Times New Roman" pitchFamily="18" charset="0"/>
                <a:cs typeface="Times New Roman" pitchFamily="18" charset="0"/>
              </a:rPr>
              <a:t>N</a:t>
            </a:r>
            <a:r>
              <a:rPr lang="en-US" sz="2100" dirty="0" smtClean="0">
                <a:solidFill>
                  <a:srgbClr val="FF0000"/>
                </a:solidFill>
                <a:latin typeface="Times New Roman" pitchFamily="18" charset="0"/>
                <a:cs typeface="Times New Roman" pitchFamily="18" charset="0"/>
              </a:rPr>
              <a:t>etwork topology</a:t>
            </a:r>
          </a:p>
          <a:p>
            <a:pPr lvl="1" eaLnBrk="1" fontAlgn="auto" hangingPunct="1">
              <a:spcAft>
                <a:spcPts val="0"/>
              </a:spcAft>
              <a:defRPr/>
            </a:pPr>
            <a:r>
              <a:rPr lang="en-US" sz="2100" dirty="0" smtClean="0">
                <a:solidFill>
                  <a:srgbClr val="FF0000"/>
                </a:solidFill>
                <a:latin typeface="Times New Roman" pitchFamily="18" charset="0"/>
                <a:cs typeface="Times New Roman" pitchFamily="18" charset="0"/>
              </a:rPr>
              <a:t>Bandwidth allocation</a:t>
            </a:r>
          </a:p>
          <a:p>
            <a:pPr lvl="1" eaLnBrk="1" fontAlgn="auto" hangingPunct="1">
              <a:spcAft>
                <a:spcPts val="0"/>
              </a:spcAft>
              <a:defRPr/>
            </a:pPr>
            <a:r>
              <a:rPr lang="en-US" sz="2100" dirty="0" smtClean="0">
                <a:solidFill>
                  <a:srgbClr val="FF0000"/>
                </a:solidFill>
                <a:latin typeface="Times New Roman" pitchFamily="18" charset="0"/>
                <a:cs typeface="Times New Roman" pitchFamily="18" charset="0"/>
              </a:rPr>
              <a:t>Site overview</a:t>
            </a:r>
          </a:p>
          <a:p>
            <a:pPr lvl="1" eaLnBrk="1" fontAlgn="auto" hangingPunct="1">
              <a:spcAft>
                <a:spcPts val="0"/>
              </a:spcAft>
              <a:defRPr/>
            </a:pPr>
            <a:r>
              <a:rPr lang="en-US" sz="2100" dirty="0" smtClean="0">
                <a:solidFill>
                  <a:srgbClr val="FF0000"/>
                </a:solidFill>
                <a:latin typeface="Times New Roman" pitchFamily="18" charset="0"/>
                <a:cs typeface="Times New Roman" pitchFamily="18" charset="0"/>
              </a:rPr>
              <a:t>ATLAS VO support</a:t>
            </a:r>
          </a:p>
          <a:p>
            <a:pPr lvl="1" eaLnBrk="1" fontAlgn="auto" hangingPunct="1">
              <a:spcAft>
                <a:spcPts val="0"/>
              </a:spcAft>
              <a:defRPr/>
            </a:pPr>
            <a:r>
              <a:rPr lang="en-US" sz="2100" dirty="0" smtClean="0">
                <a:solidFill>
                  <a:srgbClr val="FF0000"/>
                </a:solidFill>
                <a:latin typeface="Times New Roman" pitchFamily="18" charset="0"/>
                <a:cs typeface="Times New Roman" pitchFamily="18" charset="0"/>
              </a:rPr>
              <a:t>ALICE VO support</a:t>
            </a:r>
          </a:p>
          <a:p>
            <a:pPr lvl="1" eaLnBrk="1" fontAlgn="auto" hangingPunct="1">
              <a:spcAft>
                <a:spcPts val="0"/>
              </a:spcAft>
              <a:defRPr/>
            </a:pPr>
            <a:r>
              <a:rPr lang="en-US" sz="2100" dirty="0" smtClean="0">
                <a:solidFill>
                  <a:srgbClr val="FF0000"/>
                </a:solidFill>
                <a:latin typeface="Times New Roman" pitchFamily="18" charset="0"/>
                <a:cs typeface="Times New Roman" pitchFamily="18" charset="0"/>
              </a:rPr>
              <a:t>Monitoring and job statistics</a:t>
            </a:r>
          </a:p>
          <a:p>
            <a:pPr eaLnBrk="1" fontAlgn="auto" hangingPunct="1">
              <a:spcAft>
                <a:spcPts val="0"/>
              </a:spcAft>
              <a:defRPr/>
            </a:pPr>
            <a:r>
              <a:rPr lang="en-US" sz="2500" dirty="0" smtClean="0">
                <a:solidFill>
                  <a:schemeClr val="bg2">
                    <a:lumMod val="50000"/>
                  </a:schemeClr>
                </a:solidFill>
                <a:latin typeface="Times New Roman" pitchFamily="18" charset="0"/>
                <a:cs typeface="Times New Roman" pitchFamily="18" charset="0"/>
              </a:rPr>
              <a:t>Network </a:t>
            </a:r>
            <a:r>
              <a:rPr lang="en-US" sz="2500" dirty="0">
                <a:solidFill>
                  <a:schemeClr val="bg2">
                    <a:lumMod val="50000"/>
                  </a:schemeClr>
                </a:solidFill>
                <a:latin typeface="Times New Roman" pitchFamily="18" charset="0"/>
                <a:cs typeface="Times New Roman" pitchFamily="18" charset="0"/>
              </a:rPr>
              <a:t>diagnostic with </a:t>
            </a:r>
            <a:r>
              <a:rPr lang="en-US" sz="2500" dirty="0" err="1" smtClean="0">
                <a:solidFill>
                  <a:schemeClr val="bg2">
                    <a:lumMod val="50000"/>
                  </a:schemeClr>
                </a:solidFill>
                <a:latin typeface="Times New Roman" pitchFamily="18" charset="0"/>
                <a:cs typeface="Times New Roman" pitchFamily="18" charset="0"/>
              </a:rPr>
              <a:t>perfSonar</a:t>
            </a:r>
            <a:endParaRPr lang="en-US" sz="2500" dirty="0" smtClean="0">
              <a:solidFill>
                <a:schemeClr val="bg2">
                  <a:lumMod val="50000"/>
                </a:schemeClr>
              </a:solidFill>
              <a:latin typeface="Times New Roman" pitchFamily="18" charset="0"/>
              <a:cs typeface="Times New Roman" pitchFamily="18" charset="0"/>
            </a:endParaRPr>
          </a:p>
          <a:p>
            <a:pPr lvl="1" eaLnBrk="1" fontAlgn="auto" hangingPunct="1">
              <a:spcAft>
                <a:spcPts val="0"/>
              </a:spcAft>
              <a:buFont typeface="Times New Roman" pitchFamily="18" charset="0"/>
              <a:buChar char="−"/>
              <a:defRPr/>
            </a:pPr>
            <a:r>
              <a:rPr lang="en-US" sz="2100" dirty="0" err="1" smtClean="0">
                <a:solidFill>
                  <a:schemeClr val="bg2">
                    <a:lumMod val="50000"/>
                  </a:schemeClr>
                </a:solidFill>
                <a:latin typeface="Times New Roman"/>
                <a:cs typeface="Times New Roman"/>
              </a:rPr>
              <a:t>perfSONAR</a:t>
            </a:r>
            <a:r>
              <a:rPr lang="en-US" sz="2100" dirty="0" smtClean="0">
                <a:solidFill>
                  <a:schemeClr val="bg2">
                    <a:lumMod val="50000"/>
                  </a:schemeClr>
                </a:solidFill>
                <a:latin typeface="Times New Roman"/>
                <a:cs typeface="Times New Roman"/>
              </a:rPr>
              <a:t> </a:t>
            </a:r>
            <a:r>
              <a:rPr lang="en-US" sz="2100" dirty="0">
                <a:solidFill>
                  <a:schemeClr val="bg2">
                    <a:lumMod val="50000"/>
                  </a:schemeClr>
                </a:solidFill>
                <a:latin typeface="Times New Roman"/>
                <a:cs typeface="Times New Roman"/>
              </a:rPr>
              <a:t>deployment at AANL</a:t>
            </a:r>
            <a:endParaRPr lang="en-US" sz="2100" dirty="0" smtClean="0">
              <a:solidFill>
                <a:schemeClr val="bg2">
                  <a:lumMod val="50000"/>
                </a:schemeClr>
              </a:solidFill>
              <a:latin typeface="Times New Roman"/>
              <a:cs typeface="Times New Roman"/>
            </a:endParaRPr>
          </a:p>
          <a:p>
            <a:pPr eaLnBrk="1" fontAlgn="auto" hangingPunct="1">
              <a:spcAft>
                <a:spcPts val="0"/>
              </a:spcAft>
              <a:defRPr/>
            </a:pPr>
            <a:r>
              <a:rPr lang="en-US" sz="2500" dirty="0" smtClean="0">
                <a:solidFill>
                  <a:schemeClr val="bg2">
                    <a:lumMod val="50000"/>
                  </a:schemeClr>
                </a:solidFill>
                <a:latin typeface="Times New Roman"/>
                <a:cs typeface="Times New Roman"/>
              </a:rPr>
              <a:t>Issues and Perspectives</a:t>
            </a:r>
            <a:endParaRPr lang="en-US" sz="2500" dirty="0" smtClean="0">
              <a:solidFill>
                <a:schemeClr val="bg2">
                  <a:lumMod val="50000"/>
                </a:schemeClr>
              </a:solidFill>
              <a:latin typeface="Times New Roman" pitchFamily="18" charset="0"/>
              <a:cs typeface="Times New Roman" pitchFamily="18" charset="0"/>
            </a:endParaRPr>
          </a:p>
          <a:p>
            <a:pPr lvl="1" eaLnBrk="1" fontAlgn="auto" hangingPunct="1">
              <a:spcAft>
                <a:spcPts val="0"/>
              </a:spcAft>
              <a:defRPr/>
            </a:pPr>
            <a:endParaRPr lang="en-US" sz="2100" dirty="0" smtClean="0">
              <a:solidFill>
                <a:schemeClr val="bg2">
                  <a:lumMod val="50000"/>
                </a:schemeClr>
              </a:solidFill>
              <a:latin typeface="Times New Roman" pitchFamily="18" charset="0"/>
              <a:cs typeface="Times New Roman" pitchFamily="18" charset="0"/>
            </a:endParaRPr>
          </a:p>
          <a:p>
            <a:pPr eaLnBrk="1" fontAlgn="auto" hangingPunct="1">
              <a:spcAft>
                <a:spcPts val="0"/>
              </a:spcAft>
              <a:defRPr/>
            </a:pPr>
            <a:endParaRPr lang="en-US" sz="2500" dirty="0" smtClean="0">
              <a:solidFill>
                <a:schemeClr val="bg2">
                  <a:lumMod val="50000"/>
                </a:schemeClr>
              </a:solidFill>
              <a:latin typeface="Times New Roman" pitchFamily="18" charset="0"/>
              <a:cs typeface="Times New Roman" pitchFamily="18" charset="0"/>
            </a:endParaRPr>
          </a:p>
          <a:p>
            <a:pPr eaLnBrk="1" fontAlgn="auto" hangingPunct="1">
              <a:spcAft>
                <a:spcPts val="0"/>
              </a:spcAft>
              <a:defRPr/>
            </a:pPr>
            <a:endParaRPr lang="en-US" sz="2500" dirty="0" smtClean="0">
              <a:solidFill>
                <a:schemeClr val="bg2">
                  <a:lumMod val="50000"/>
                </a:schemeClr>
              </a:solidFill>
              <a:latin typeface="Times New Roman" pitchFamily="18" charset="0"/>
              <a:cs typeface="Times New Roman" pitchFamily="18" charset="0"/>
            </a:endParaRPr>
          </a:p>
        </p:txBody>
      </p:sp>
      <p:pic>
        <p:nvPicPr>
          <p:cNvPr id="14338" name="Picture 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523875" cy="485775"/>
          </a:xfrm>
          <a:prstGeom prst="rect">
            <a:avLst/>
          </a:prstGeom>
          <a:noFill/>
          <a:ln w="9525">
            <a:noFill/>
            <a:miter lim="800000"/>
            <a:headEnd/>
            <a:tailEnd/>
          </a:ln>
        </p:spPr>
      </p:pic>
      <p:sp>
        <p:nvSpPr>
          <p:cNvPr id="5" name="Прямоугольник 4"/>
          <p:cNvSpPr/>
          <p:nvPr/>
        </p:nvSpPr>
        <p:spPr>
          <a:xfrm>
            <a:off x="-20312" y="-66873"/>
            <a:ext cx="9144000" cy="615553"/>
          </a:xfrm>
          <a:prstGeom prst="rect">
            <a:avLst/>
          </a:prstGeom>
          <a:noFill/>
        </p:spPr>
        <p:txBody>
          <a:bodyPr>
            <a:spAutoFit/>
          </a:bodyPr>
          <a:lstStyle/>
          <a:p>
            <a:pPr algn="ctr" fontAlgn="auto">
              <a:spcBef>
                <a:spcPts val="0"/>
              </a:spcBef>
              <a:spcAft>
                <a:spcPts val="0"/>
              </a:spcAft>
              <a:defRPr/>
            </a:pPr>
            <a:r>
              <a:rPr lang="en-US" sz="3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rPr>
              <a:t>Overview</a:t>
            </a:r>
            <a:endParaRPr lang="ru-RU" sz="3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endParaRPr>
          </a:p>
        </p:txBody>
      </p:sp>
      <p:sp>
        <p:nvSpPr>
          <p:cNvPr id="6" name="Номер слайда 5"/>
          <p:cNvSpPr>
            <a:spLocks noGrp="1"/>
          </p:cNvSpPr>
          <p:nvPr>
            <p:ph type="sldNum" sz="quarter" idx="12"/>
          </p:nvPr>
        </p:nvSpPr>
        <p:spPr/>
        <p:txBody>
          <a:bodyPr/>
          <a:lstStyle/>
          <a:p>
            <a:fld id="{A4808B4E-ED44-47BA-8CFC-C7FE3F8E4EF5}" type="slidenum">
              <a:rPr lang="en-US" smtClean="0"/>
              <a:pPr/>
              <a:t>7</a:t>
            </a:fld>
            <a:endParaRPr lang="en-US"/>
          </a:p>
        </p:txBody>
      </p:sp>
    </p:spTree>
    <p:extLst>
      <p:ext uri="{BB962C8B-B14F-4D97-AF65-F5344CB8AC3E}">
        <p14:creationId xmlns="" xmlns:p14="http://schemas.microsoft.com/office/powerpoint/2010/main" val="355733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68313" y="15875"/>
            <a:ext cx="8229600" cy="1143000"/>
          </a:xfrm>
        </p:spPr>
        <p:txBody>
          <a:bodyPr/>
          <a:lstStyle/>
          <a:p>
            <a:pPr eaLnBrk="1" hangingPunct="1"/>
            <a:r>
              <a:rPr lang="en-US" sz="2400" b="1" dirty="0" smtClean="0">
                <a:solidFill>
                  <a:srgbClr val="FF0000"/>
                </a:solidFill>
                <a:latin typeface="Times New Roman" panose="02020603050405020304" pitchFamily="18" charset="0"/>
                <a:cs typeface="Times New Roman" panose="02020603050405020304" pitchFamily="18" charset="0"/>
              </a:rPr>
              <a:t>AANL network topology</a:t>
            </a:r>
          </a:p>
        </p:txBody>
      </p:sp>
      <p:pic>
        <p:nvPicPr>
          <p:cNvPr id="19458" name="Picture 3"/>
          <p:cNvPicPr>
            <a:picLocks noChangeAspect="1"/>
          </p:cNvPicPr>
          <p:nvPr/>
        </p:nvPicPr>
        <p:blipFill>
          <a:blip r:embed="rId2" cstate="print"/>
          <a:srcRect/>
          <a:stretch>
            <a:fillRect/>
          </a:stretch>
        </p:blipFill>
        <p:spPr bwMode="auto">
          <a:xfrm>
            <a:off x="357158" y="1844675"/>
            <a:ext cx="8186738" cy="5013325"/>
          </a:xfrm>
          <a:prstGeom prst="rect">
            <a:avLst/>
          </a:prstGeom>
          <a:noFill/>
          <a:ln w="9525">
            <a:noFill/>
            <a:miter lim="800000"/>
            <a:headEnd/>
            <a:tailEnd/>
          </a:ln>
        </p:spPr>
      </p:pic>
      <p:sp>
        <p:nvSpPr>
          <p:cNvPr id="19459" name="Rectangle 4"/>
          <p:cNvSpPr>
            <a:spLocks noChangeArrowheads="1"/>
          </p:cNvSpPr>
          <p:nvPr/>
        </p:nvSpPr>
        <p:spPr bwMode="auto">
          <a:xfrm>
            <a:off x="323850" y="1125538"/>
            <a:ext cx="7275513" cy="646112"/>
          </a:xfrm>
          <a:prstGeom prst="rect">
            <a:avLst/>
          </a:prstGeom>
          <a:noFill/>
          <a:ln w="9525">
            <a:noFill/>
            <a:miter lim="800000"/>
            <a:headEnd/>
            <a:tailEnd/>
          </a:ln>
        </p:spPr>
        <p:txBody>
          <a:bodyPr wrap="none">
            <a:spAutoFit/>
          </a:bodyPr>
          <a:lstStyle/>
          <a:p>
            <a:pPr marL="285750" indent="-285750">
              <a:buFont typeface="Arial" pitchFamily="34" charset="0"/>
              <a:buChar char="•"/>
            </a:pPr>
            <a:r>
              <a:rPr lang="en-US"/>
              <a:t>LAN includes 10 buildings </a:t>
            </a:r>
            <a:r>
              <a:rPr lang="nl-NL"/>
              <a:t>at Yerphi and Aragats ,Nor-Hamberd Stations</a:t>
            </a:r>
            <a:endParaRPr lang="en-US"/>
          </a:p>
          <a:p>
            <a:pPr marL="285750" indent="-285750">
              <a:buFont typeface="Arial" pitchFamily="34" charset="0"/>
              <a:buChar char="•"/>
            </a:pPr>
            <a:r>
              <a:rPr lang="en-US"/>
              <a:t>computer network consists of over 400 workstations.,</a:t>
            </a:r>
          </a:p>
        </p:txBody>
      </p:sp>
      <p:pic>
        <p:nvPicPr>
          <p:cNvPr id="5"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523875" cy="485775"/>
          </a:xfrm>
          <a:prstGeom prst="rect">
            <a:avLst/>
          </a:prstGeom>
          <a:noFill/>
          <a:ln w="9525">
            <a:noFill/>
            <a:miter lim="800000"/>
            <a:headEnd/>
            <a:tailEnd/>
          </a:ln>
        </p:spPr>
      </p:pic>
      <p:sp>
        <p:nvSpPr>
          <p:cNvPr id="6" name="Номер слайда 5"/>
          <p:cNvSpPr>
            <a:spLocks noGrp="1"/>
          </p:cNvSpPr>
          <p:nvPr>
            <p:ph type="sldNum" sz="quarter" idx="12"/>
          </p:nvPr>
        </p:nvSpPr>
        <p:spPr/>
        <p:txBody>
          <a:bodyPr/>
          <a:lstStyle/>
          <a:p>
            <a:fld id="{A4808B4E-ED44-47BA-8CFC-C7FE3F8E4EF5}"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z="2400" b="1" dirty="0" smtClean="0">
                <a:solidFill>
                  <a:srgbClr val="FF0000"/>
                </a:solidFill>
                <a:latin typeface="Times New Roman" panose="02020603050405020304" pitchFamily="18" charset="0"/>
                <a:cs typeface="Times New Roman" panose="02020603050405020304" pitchFamily="18" charset="0"/>
              </a:rPr>
              <a:t>AANL GRID bandwidth allocation </a:t>
            </a:r>
          </a:p>
        </p:txBody>
      </p:sp>
      <p:sp>
        <p:nvSpPr>
          <p:cNvPr id="5" name="Rectangle 4"/>
          <p:cNvSpPr/>
          <p:nvPr/>
        </p:nvSpPr>
        <p:spPr>
          <a:xfrm>
            <a:off x="467544" y="4149080"/>
            <a:ext cx="8136706" cy="2031325"/>
          </a:xfrm>
          <a:prstGeom prst="rect">
            <a:avLst/>
          </a:prstGeom>
        </p:spPr>
        <p:txBody>
          <a:bodyPr wrap="square">
            <a:spAutoFit/>
          </a:bodyPr>
          <a:lstStyle/>
          <a:p>
            <a:pPr fontAlgn="auto">
              <a:spcBef>
                <a:spcPts val="0"/>
              </a:spcBef>
              <a:spcAft>
                <a:spcPts val="0"/>
              </a:spcAft>
              <a:defRPr/>
            </a:pPr>
            <a:r>
              <a:rPr lang="en-US" b="1" dirty="0">
                <a:latin typeface="+mn-lt"/>
                <a:ea typeface="+mn-ea"/>
              </a:rPr>
              <a:t>IP Group "Grid" members and policies:</a:t>
            </a:r>
          </a:p>
          <a:p>
            <a:pPr fontAlgn="auto">
              <a:spcBef>
                <a:spcPts val="0"/>
              </a:spcBef>
              <a:spcAft>
                <a:spcPts val="0"/>
              </a:spcAft>
              <a:defRPr/>
            </a:pPr>
            <a:endParaRPr lang="en-US" dirty="0">
              <a:latin typeface="+mn-lt"/>
              <a:ea typeface="+mn-ea"/>
            </a:endParaRPr>
          </a:p>
          <a:p>
            <a:pPr marL="285750" indent="-285750" fontAlgn="auto">
              <a:spcBef>
                <a:spcPts val="0"/>
              </a:spcBef>
              <a:spcAft>
                <a:spcPts val="0"/>
              </a:spcAft>
              <a:buFont typeface="Arial"/>
              <a:buChar char="•"/>
              <a:defRPr/>
            </a:pPr>
            <a:r>
              <a:rPr lang="en-US" dirty="0">
                <a:latin typeface="+mn-lt"/>
                <a:ea typeface="+mn-ea"/>
              </a:rPr>
              <a:t>GRID Cluster</a:t>
            </a:r>
          </a:p>
          <a:p>
            <a:pPr marL="285750" indent="-285750" fontAlgn="auto">
              <a:spcBef>
                <a:spcPts val="0"/>
              </a:spcBef>
              <a:spcAft>
                <a:spcPts val="0"/>
              </a:spcAft>
              <a:buFont typeface="Arial"/>
              <a:buChar char="•"/>
              <a:defRPr/>
            </a:pPr>
            <a:r>
              <a:rPr lang="en-US" dirty="0">
                <a:latin typeface="+mn-lt"/>
                <a:ea typeface="+mn-ea"/>
              </a:rPr>
              <a:t>Grid oriented servers and services</a:t>
            </a:r>
          </a:p>
          <a:p>
            <a:pPr marL="285750" indent="-285750" fontAlgn="auto">
              <a:spcBef>
                <a:spcPts val="0"/>
              </a:spcBef>
              <a:spcAft>
                <a:spcPts val="0"/>
              </a:spcAft>
              <a:buFont typeface="Arial"/>
              <a:buChar char="•"/>
              <a:defRPr/>
            </a:pPr>
            <a:r>
              <a:rPr lang="en-US" dirty="0">
                <a:latin typeface="+mn-lt"/>
                <a:ea typeface="+mn-ea"/>
              </a:rPr>
              <a:t>ALICE,ATLAS Collaboration Workstations</a:t>
            </a:r>
          </a:p>
          <a:p>
            <a:pPr marL="285750" indent="-285750" fontAlgn="auto">
              <a:spcBef>
                <a:spcPts val="0"/>
              </a:spcBef>
              <a:spcAft>
                <a:spcPts val="0"/>
              </a:spcAft>
              <a:buFont typeface="Arial"/>
              <a:buChar char="•"/>
              <a:defRPr/>
            </a:pPr>
            <a:r>
              <a:rPr lang="en-US" dirty="0">
                <a:latin typeface="+mn-lt"/>
                <a:ea typeface="+mn-ea"/>
              </a:rPr>
              <a:t>Access to ASNET and Educational Network 1000 Mbps Access to Outside Armenia 6 Mbps No session Limits</a:t>
            </a:r>
          </a:p>
        </p:txBody>
      </p:sp>
      <p:pic>
        <p:nvPicPr>
          <p:cNvPr id="1030" name="Picture 6" descr="http://ctx.i2cat.net/wp-content/uploads/2011/06/geant_logo_rgb_300dpi.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019503" y="1916832"/>
            <a:ext cx="1903686" cy="915811"/>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523875" cy="485775"/>
          </a:xfrm>
          <a:prstGeom prst="rect">
            <a:avLst/>
          </a:prstGeom>
          <a:noFill/>
          <a:ln w="9525">
            <a:noFill/>
            <a:miter lim="800000"/>
            <a:headEnd/>
            <a:tailEnd/>
          </a:ln>
        </p:spPr>
      </p:pic>
      <p:sp>
        <p:nvSpPr>
          <p:cNvPr id="8" name="Номер слайда 7"/>
          <p:cNvSpPr>
            <a:spLocks noGrp="1"/>
          </p:cNvSpPr>
          <p:nvPr>
            <p:ph type="sldNum" sz="quarter" idx="12"/>
          </p:nvPr>
        </p:nvSpPr>
        <p:spPr/>
        <p:txBody>
          <a:bodyPr/>
          <a:lstStyle/>
          <a:p>
            <a:fld id="{A4808B4E-ED44-47BA-8CFC-C7FE3F8E4EF5}" type="slidenum">
              <a:rPr lang="en-US" smtClean="0"/>
              <a:pPr/>
              <a:t>9</a:t>
            </a:fld>
            <a:endParaRPr lang="en-US"/>
          </a:p>
        </p:txBody>
      </p:sp>
      <p:sp>
        <p:nvSpPr>
          <p:cNvPr id="2" name="Right Arrow 1"/>
          <p:cNvSpPr/>
          <p:nvPr/>
        </p:nvSpPr>
        <p:spPr>
          <a:xfrm>
            <a:off x="755576" y="1544538"/>
            <a:ext cx="6263927" cy="1812454"/>
          </a:xfrm>
          <a:prstGeom prst="rightArrow">
            <a:avLst/>
          </a:prstGeom>
          <a:solidFill>
            <a:srgbClr val="1890A8">
              <a:alpha val="70000"/>
            </a:srgbClr>
          </a:solidFill>
          <a:ln>
            <a:gradFill flip="none" rotWithShape="1">
              <a:gsLst>
                <a:gs pos="0">
                  <a:srgbClr val="CCCCFF"/>
                </a:gs>
                <a:gs pos="17999">
                  <a:srgbClr val="99CCFF"/>
                </a:gs>
                <a:gs pos="100000">
                  <a:srgbClr val="9966FF"/>
                </a:gs>
                <a:gs pos="100000">
                  <a:srgbClr val="CCCCFF"/>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         36 Mbps                  45 Mbps                    100 Mbps</a:t>
            </a:r>
          </a:p>
          <a:p>
            <a:r>
              <a:rPr lang="en-US" dirty="0" smtClean="0"/>
              <a:t>        2009-2011              2012-2013                       2014  </a:t>
            </a:r>
            <a:endParaRPr lang="en-GB" dirty="0"/>
          </a:p>
        </p:txBody>
      </p:sp>
      <p:sp>
        <p:nvSpPr>
          <p:cNvPr id="11" name="Прямоугольник 10"/>
          <p:cNvSpPr/>
          <p:nvPr/>
        </p:nvSpPr>
        <p:spPr>
          <a:xfrm>
            <a:off x="0" y="3429000"/>
            <a:ext cx="9144000" cy="646331"/>
          </a:xfrm>
          <a:prstGeom prst="rect">
            <a:avLst/>
          </a:prstGeom>
        </p:spPr>
        <p:txBody>
          <a:bodyPr wrap="square">
            <a:spAutoFit/>
          </a:bodyPr>
          <a:lstStyle/>
          <a:p>
            <a:r>
              <a:rPr lang="en-US" dirty="0" smtClean="0">
                <a:solidFill>
                  <a:schemeClr val="accent1">
                    <a:lumMod val="50000"/>
                  </a:schemeClr>
                </a:solidFill>
              </a:rPr>
              <a:t>Network is provided by GEANT and by the channel rented from the local telecom companies (</a:t>
            </a:r>
            <a:r>
              <a:rPr lang="en-US" dirty="0" err="1" smtClean="0">
                <a:solidFill>
                  <a:schemeClr val="accent1">
                    <a:lumMod val="50000"/>
                  </a:schemeClr>
                </a:solidFill>
              </a:rPr>
              <a:t>Arminco</a:t>
            </a:r>
            <a:r>
              <a:rPr lang="en-US" dirty="0" smtClean="0">
                <a:solidFill>
                  <a:schemeClr val="accent1">
                    <a:lumMod val="50000"/>
                  </a:schemeClr>
                </a:solidFill>
              </a:rPr>
              <a:t>, ADC).</a:t>
            </a:r>
            <a:endParaRPr lang="ru-RU" dirty="0">
              <a:solidFill>
                <a:schemeClr val="accent1">
                  <a:lumMod val="5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1544</TotalTime>
  <Words>869</Words>
  <Application>Microsoft Office PowerPoint</Application>
  <PresentationFormat>On-screen Show (4:3)</PresentationFormat>
  <Paragraphs>212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Тема Office</vt:lpstr>
      <vt:lpstr> </vt:lpstr>
      <vt:lpstr>Slide 2</vt:lpstr>
      <vt:lpstr>E-Infrastructures in Armenia </vt:lpstr>
      <vt:lpstr>E-Infrastructure Components </vt:lpstr>
      <vt:lpstr>E-Infrastructures: Collaboration </vt:lpstr>
      <vt:lpstr>International Projects in E-Infrastructures</vt:lpstr>
      <vt:lpstr>Slide 7</vt:lpstr>
      <vt:lpstr>AANL network topology</vt:lpstr>
      <vt:lpstr>AANL GRID bandwidth allocation </vt:lpstr>
      <vt:lpstr>Site overview: services</vt:lpstr>
      <vt:lpstr>Site overview: Gstat monitoring</vt:lpstr>
      <vt:lpstr>LCG – Armenia T3 contribution </vt:lpstr>
      <vt:lpstr>Slide 13</vt:lpstr>
      <vt:lpstr>Slide 14</vt:lpstr>
      <vt:lpstr>Job Failure by Category and Exit Code</vt:lpstr>
      <vt:lpstr>ATLAS VO Support</vt:lpstr>
      <vt:lpstr>Alice VO support</vt:lpstr>
      <vt:lpstr>Alice VO support</vt:lpstr>
      <vt:lpstr>Slide 19</vt:lpstr>
      <vt:lpstr>Network diagnostic with perfSonar </vt:lpstr>
      <vt:lpstr>perfSONAR deployment at AANL </vt:lpstr>
      <vt:lpstr>Slide 22</vt:lpstr>
      <vt:lpstr> Issues and Perspectives  </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Hovo</dc:creator>
  <cp:lastModifiedBy>Lia</cp:lastModifiedBy>
  <cp:revision>136</cp:revision>
  <dcterms:modified xsi:type="dcterms:W3CDTF">2014-06-30T15:01:01Z</dcterms:modified>
</cp:coreProperties>
</file>