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jpg" ContentType="image/jpeg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6"/>
  </p:notesMasterIdLst>
  <p:handoutMasterIdLst>
    <p:handoutMasterId r:id="rId17"/>
  </p:handoutMasterIdLst>
  <p:sldIdLst>
    <p:sldId id="256" r:id="rId2"/>
    <p:sldId id="511" r:id="rId3"/>
    <p:sldId id="512" r:id="rId4"/>
    <p:sldId id="513" r:id="rId5"/>
    <p:sldId id="509" r:id="rId6"/>
    <p:sldId id="480" r:id="rId7"/>
    <p:sldId id="510" r:id="rId8"/>
    <p:sldId id="507" r:id="rId9"/>
    <p:sldId id="505" r:id="rId10"/>
    <p:sldId id="496" r:id="rId11"/>
    <p:sldId id="508" r:id="rId12"/>
    <p:sldId id="498" r:id="rId13"/>
    <p:sldId id="503" r:id="rId14"/>
    <p:sldId id="482" r:id="rId15"/>
  </p:sldIdLst>
  <p:sldSz cx="9144000" cy="6858000" type="screen4x3"/>
  <p:notesSz cx="7099300" cy="10234613"/>
  <p:defaultTextStyle>
    <a:defPPr>
      <a:defRPr lang="ru-RU"/>
    </a:defPPr>
    <a:lvl1pPr algn="r" rtl="0" fontAlgn="base">
      <a:spcBef>
        <a:spcPct val="0"/>
      </a:spcBef>
      <a:spcAft>
        <a:spcPct val="0"/>
      </a:spcAft>
      <a:defRPr sz="3200" b="1" kern="1200">
        <a:solidFill>
          <a:schemeClr val="bg1"/>
        </a:solidFill>
        <a:latin typeface="Arial Cyr" charset="-52"/>
        <a:ea typeface="+mn-ea"/>
        <a:cs typeface="+mn-cs"/>
      </a:defRPr>
    </a:lvl1pPr>
    <a:lvl2pPr marL="457200" algn="r" rtl="0" fontAlgn="base">
      <a:spcBef>
        <a:spcPct val="0"/>
      </a:spcBef>
      <a:spcAft>
        <a:spcPct val="0"/>
      </a:spcAft>
      <a:defRPr sz="3200" b="1" kern="1200">
        <a:solidFill>
          <a:schemeClr val="bg1"/>
        </a:solidFill>
        <a:latin typeface="Arial Cyr" charset="-52"/>
        <a:ea typeface="+mn-ea"/>
        <a:cs typeface="+mn-cs"/>
      </a:defRPr>
    </a:lvl2pPr>
    <a:lvl3pPr marL="914400" algn="r" rtl="0" fontAlgn="base">
      <a:spcBef>
        <a:spcPct val="0"/>
      </a:spcBef>
      <a:spcAft>
        <a:spcPct val="0"/>
      </a:spcAft>
      <a:defRPr sz="3200" b="1" kern="1200">
        <a:solidFill>
          <a:schemeClr val="bg1"/>
        </a:solidFill>
        <a:latin typeface="Arial Cyr" charset="-52"/>
        <a:ea typeface="+mn-ea"/>
        <a:cs typeface="+mn-cs"/>
      </a:defRPr>
    </a:lvl3pPr>
    <a:lvl4pPr marL="1371600" algn="r" rtl="0" fontAlgn="base">
      <a:spcBef>
        <a:spcPct val="0"/>
      </a:spcBef>
      <a:spcAft>
        <a:spcPct val="0"/>
      </a:spcAft>
      <a:defRPr sz="3200" b="1" kern="1200">
        <a:solidFill>
          <a:schemeClr val="bg1"/>
        </a:solidFill>
        <a:latin typeface="Arial Cyr" charset="-52"/>
        <a:ea typeface="+mn-ea"/>
        <a:cs typeface="+mn-cs"/>
      </a:defRPr>
    </a:lvl4pPr>
    <a:lvl5pPr marL="1828800" algn="r" rtl="0" fontAlgn="base">
      <a:spcBef>
        <a:spcPct val="0"/>
      </a:spcBef>
      <a:spcAft>
        <a:spcPct val="0"/>
      </a:spcAft>
      <a:defRPr sz="3200" b="1" kern="1200">
        <a:solidFill>
          <a:schemeClr val="bg1"/>
        </a:solidFill>
        <a:latin typeface="Arial Cyr" charset="-52"/>
        <a:ea typeface="+mn-ea"/>
        <a:cs typeface="+mn-cs"/>
      </a:defRPr>
    </a:lvl5pPr>
    <a:lvl6pPr marL="2286000" algn="l" defTabSz="914400" rtl="0" eaLnBrk="1" latinLnBrk="0" hangingPunct="1">
      <a:defRPr sz="3200" b="1" kern="1200">
        <a:solidFill>
          <a:schemeClr val="bg1"/>
        </a:solidFill>
        <a:latin typeface="Arial Cyr" charset="-52"/>
        <a:ea typeface="+mn-ea"/>
        <a:cs typeface="+mn-cs"/>
      </a:defRPr>
    </a:lvl6pPr>
    <a:lvl7pPr marL="2743200" algn="l" defTabSz="914400" rtl="0" eaLnBrk="1" latinLnBrk="0" hangingPunct="1">
      <a:defRPr sz="3200" b="1" kern="1200">
        <a:solidFill>
          <a:schemeClr val="bg1"/>
        </a:solidFill>
        <a:latin typeface="Arial Cyr" charset="-52"/>
        <a:ea typeface="+mn-ea"/>
        <a:cs typeface="+mn-cs"/>
      </a:defRPr>
    </a:lvl7pPr>
    <a:lvl8pPr marL="3200400" algn="l" defTabSz="914400" rtl="0" eaLnBrk="1" latinLnBrk="0" hangingPunct="1">
      <a:defRPr sz="3200" b="1" kern="1200">
        <a:solidFill>
          <a:schemeClr val="bg1"/>
        </a:solidFill>
        <a:latin typeface="Arial Cyr" charset="-52"/>
        <a:ea typeface="+mn-ea"/>
        <a:cs typeface="+mn-cs"/>
      </a:defRPr>
    </a:lvl8pPr>
    <a:lvl9pPr marL="3657600" algn="l" defTabSz="914400" rtl="0" eaLnBrk="1" latinLnBrk="0" hangingPunct="1">
      <a:defRPr sz="3200" b="1" kern="1200">
        <a:solidFill>
          <a:schemeClr val="bg1"/>
        </a:solidFill>
        <a:latin typeface="Arial Cyr" charset="-52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CC"/>
    <a:srgbClr val="FF00FF"/>
    <a:srgbClr val="3399FF"/>
    <a:srgbClr val="F72F07"/>
    <a:srgbClr val="CC0099"/>
    <a:srgbClr val="FF0000"/>
    <a:srgbClr val="0099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90" d="100"/>
          <a:sy n="90" d="100"/>
        </p:scale>
        <p:origin x="-1344" y="8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handoutMaster" Target="handoutMasters/handout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49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50" tIns="47625" rIns="95250" bIns="47625" numCol="1" anchor="t" anchorCtr="0" compatLnSpc="1">
            <a:prstTxWarp prst="textNoShape">
              <a:avLst/>
            </a:prstTxWarp>
          </a:bodyPr>
          <a:lstStyle>
            <a:lvl1pPr algn="l" defTabSz="954088">
              <a:defRPr sz="1300" b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725" y="0"/>
            <a:ext cx="30749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50" tIns="47625" rIns="95250" bIns="47625" numCol="1" anchor="t" anchorCtr="0" compatLnSpc="1">
            <a:prstTxWarp prst="textNoShape">
              <a:avLst/>
            </a:prstTxWarp>
          </a:bodyPr>
          <a:lstStyle>
            <a:lvl1pPr defTabSz="954088">
              <a:defRPr sz="1300" b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49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50" tIns="47625" rIns="95250" bIns="47625" numCol="1" anchor="b" anchorCtr="0" compatLnSpc="1">
            <a:prstTxWarp prst="textNoShape">
              <a:avLst/>
            </a:prstTxWarp>
          </a:bodyPr>
          <a:lstStyle>
            <a:lvl1pPr algn="l" defTabSz="954088">
              <a:defRPr sz="1300" b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725" y="9721850"/>
            <a:ext cx="30749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50" tIns="47625" rIns="95250" bIns="47625" numCol="1" anchor="b" anchorCtr="0" compatLnSpc="1">
            <a:prstTxWarp prst="textNoShape">
              <a:avLst/>
            </a:prstTxWarp>
          </a:bodyPr>
          <a:lstStyle>
            <a:lvl1pPr defTabSz="954088">
              <a:defRPr sz="1300" b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fld id="{58D3C718-0E0C-4C5C-B434-01DDF82E21EB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04363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49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50" tIns="47625" rIns="95250" bIns="47625" numCol="1" anchor="t" anchorCtr="0" compatLnSpc="1">
            <a:prstTxWarp prst="textNoShape">
              <a:avLst/>
            </a:prstTxWarp>
          </a:bodyPr>
          <a:lstStyle>
            <a:lvl1pPr algn="l" defTabSz="954088">
              <a:defRPr sz="1300" b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49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50" tIns="47625" rIns="95250" bIns="47625" numCol="1" anchor="t" anchorCtr="0" compatLnSpc="1">
            <a:prstTxWarp prst="textNoShape">
              <a:avLst/>
            </a:prstTxWarp>
          </a:bodyPr>
          <a:lstStyle>
            <a:lvl1pPr defTabSz="954088">
              <a:defRPr sz="1300" b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9938"/>
            <a:ext cx="5114925" cy="38354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2513"/>
            <a:ext cx="5680075" cy="460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50" tIns="47625" rIns="95250" bIns="476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49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50" tIns="47625" rIns="95250" bIns="47625" numCol="1" anchor="b" anchorCtr="0" compatLnSpc="1">
            <a:prstTxWarp prst="textNoShape">
              <a:avLst/>
            </a:prstTxWarp>
          </a:bodyPr>
          <a:lstStyle>
            <a:lvl1pPr algn="l" defTabSz="954088">
              <a:defRPr sz="1300" b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21850"/>
            <a:ext cx="30749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50" tIns="47625" rIns="95250" bIns="47625" numCol="1" anchor="b" anchorCtr="0" compatLnSpc="1">
            <a:prstTxWarp prst="textNoShape">
              <a:avLst/>
            </a:prstTxWarp>
          </a:bodyPr>
          <a:lstStyle>
            <a:lvl1pPr defTabSz="954088">
              <a:defRPr sz="1300" b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fld id="{EC90EBDB-4465-4C5B-ADE2-2C5B645B5F6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00000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A224F3-3CF5-4454-BE1D-A9E6710CB38F}" type="slidenum">
              <a:rPr lang="ru-RU"/>
              <a:pPr/>
              <a:t>1</a:t>
            </a:fld>
            <a:endParaRPr lang="ru-RU">
              <a:latin typeface="Arial Cyr" charset="-52"/>
            </a:endParaRPr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0D6E324-7754-462C-AD28-7CE5FAFC3ED1}" type="slidenum">
              <a:rPr lang="ru-RU"/>
              <a:pPr/>
              <a:t>6</a:t>
            </a:fld>
            <a:endParaRPr lang="ru-RU">
              <a:latin typeface="Arial Cyr" charset="-52"/>
            </a:endParaRPr>
          </a:p>
        </p:txBody>
      </p:sp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0D6E324-7754-462C-AD28-7CE5FAFC3ED1}" type="slidenum">
              <a:rPr lang="ru-RU"/>
              <a:pPr/>
              <a:t>10</a:t>
            </a:fld>
            <a:endParaRPr lang="ru-RU">
              <a:latin typeface="Arial Cyr" charset="-52"/>
            </a:endParaRPr>
          </a:p>
        </p:txBody>
      </p:sp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0D6E324-7754-462C-AD28-7CE5FAFC3ED1}" type="slidenum">
              <a:rPr lang="ru-RU"/>
              <a:pPr/>
              <a:t>11</a:t>
            </a:fld>
            <a:endParaRPr lang="ru-RU">
              <a:latin typeface="Arial Cyr" charset="-52"/>
            </a:endParaRPr>
          </a:p>
        </p:txBody>
      </p:sp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89BE871-9893-4441-882B-4DC276121E22}" type="slidenum">
              <a:rPr lang="ru-RU"/>
              <a:pPr/>
              <a:t>14</a:t>
            </a:fld>
            <a:endParaRPr lang="ru-RU">
              <a:latin typeface="Arial Cyr" charset="-52"/>
            </a:endParaRPr>
          </a:p>
        </p:txBody>
      </p:sp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967E6-EEFD-4E70-B90B-28377EC92AEF}" type="datetime1">
              <a:rPr lang="en-US" smtClean="0"/>
              <a:pPr/>
              <a:t>01.07.14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ru-RU" smtClean="0"/>
              <a:t>МИФИ, 19 февраля 2008</a:t>
            </a:r>
            <a:endParaRPr kumimoji="0"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DDB3E-C7AF-465A-94DF-D9F9525CAAC8}" type="datetime1">
              <a:rPr lang="en-US" smtClean="0"/>
              <a:pPr/>
              <a:t>01.07.14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МИФИ, 19 февраля 2008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072D5-6F67-4397-A33C-EF6ED5E288B7}" type="slidenum">
              <a:rPr lang="ru-RU" smtClean="0"/>
              <a:pPr/>
              <a:t>‹#›</a:t>
            </a:fld>
            <a:endParaRPr lang="ru-RU">
              <a:latin typeface="Arial Cyr" charset="-52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81F7B-BDF5-44E6-AC84-C9FDE197368F}" type="datetime1">
              <a:rPr lang="en-US" smtClean="0"/>
              <a:pPr/>
              <a:t>01.07.14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МИФИ, 19 февраля 2008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CDD0F-D2CD-4B57-AC34-1A1EED200651}" type="slidenum">
              <a:rPr lang="ru-RU" smtClean="0"/>
              <a:pPr/>
              <a:t>‹#›</a:t>
            </a:fld>
            <a:endParaRPr lang="ru-RU">
              <a:latin typeface="Arial Cyr" charset="-52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64EAD-2055-47C6-93FE-80DF6A6C4EFF}" type="datetime1">
              <a:rPr lang="en-US" smtClean="0"/>
              <a:pPr/>
              <a:t>01.07.14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МИФИ, 19 февраля 2008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D3B41-9CB2-4313-B51E-CDA7F3211BC7}" type="slidenum">
              <a:rPr lang="ru-RU" smtClean="0"/>
              <a:pPr/>
              <a:t>‹#›</a:t>
            </a:fld>
            <a:endParaRPr lang="ru-RU">
              <a:latin typeface="Arial Cyr" charset="-52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BB136-AA31-4B45-A83E-4FD224809D78}" type="datetime1">
              <a:rPr lang="en-US" smtClean="0"/>
              <a:pPr/>
              <a:t>01.07.14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МИФИ, 19 февраля 2008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AD9F8-7B29-4512-ABF3-F54498D10D8B}" type="slidenum">
              <a:rPr lang="ru-RU" smtClean="0"/>
              <a:pPr/>
              <a:t>‹#›</a:t>
            </a:fld>
            <a:endParaRPr lang="ru-RU">
              <a:latin typeface="Arial Cyr" charset="-52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FFE2E-CBA5-4A92-857C-378F7EB39154}" type="datetime1">
              <a:rPr lang="en-US" smtClean="0"/>
              <a:pPr/>
              <a:t>01.07.14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МИФИ, 19 февраля 2008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607D4-C4CF-4E10-9079-6F51A81B52DE}" type="slidenum">
              <a:rPr lang="ru-RU" smtClean="0"/>
              <a:pPr/>
              <a:t>‹#›</a:t>
            </a:fld>
            <a:endParaRPr lang="ru-RU">
              <a:latin typeface="Arial Cyr" charset="-52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5D12E-067B-4155-97A1-80BA1278E39D}" type="datetime1">
              <a:rPr lang="en-US" smtClean="0"/>
              <a:pPr/>
              <a:t>01.07.14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МИФИ, 19 февраля 2008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A2931-D81E-4B4A-A8DC-83F22E9903BC}" type="slidenum">
              <a:rPr lang="ru-RU" smtClean="0"/>
              <a:pPr/>
              <a:t>‹#›</a:t>
            </a:fld>
            <a:endParaRPr lang="ru-RU">
              <a:latin typeface="Arial Cyr" charset="-52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F24BE-6131-4976-A74D-5113B6248B49}" type="datetime1">
              <a:rPr lang="en-US" smtClean="0"/>
              <a:pPr/>
              <a:t>01.07.14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МИФИ, 19 февраля 2008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EB762-E024-4CDC-93B4-5E508AE05B5C}" type="slidenum">
              <a:rPr lang="ru-RU" smtClean="0"/>
              <a:pPr/>
              <a:t>‹#›</a:t>
            </a:fld>
            <a:endParaRPr lang="ru-RU">
              <a:latin typeface="Arial Cyr" charset="-52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D510E-789E-413C-9744-39BBFC0A7113}" type="datetime1">
              <a:rPr lang="en-US" smtClean="0"/>
              <a:pPr/>
              <a:t>01.07.14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МИФИ, 19 февраля 2008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2591E-6127-404B-BD7C-91D5768D8A80}" type="slidenum">
              <a:rPr lang="ru-RU" smtClean="0"/>
              <a:pPr/>
              <a:t>‹#›</a:t>
            </a:fld>
            <a:endParaRPr lang="ru-RU">
              <a:latin typeface="Arial Cyr" charset="-52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C728C-7AB4-43F5-8122-08DD55366E7E}" type="datetime1">
              <a:rPr lang="en-US" smtClean="0"/>
              <a:pPr/>
              <a:t>01.07.14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МИФИ, 19 февраля 2008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388B5-71FC-47FD-9F4A-9846CCD6131D}" type="slidenum">
              <a:rPr lang="ru-RU" smtClean="0"/>
              <a:pPr/>
              <a:t>‹#›</a:t>
            </a:fld>
            <a:endParaRPr lang="ru-RU">
              <a:latin typeface="Arial Cyr" charset="-52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7F4C1-9161-4BC2-A03F-B712AB344BDC}" type="datetime1">
              <a:rPr lang="en-US" smtClean="0"/>
              <a:pPr/>
              <a:t>01.07.14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МИФИ, 19 февраля 2008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96B6770-72A4-42FA-8E4F-7EE376714C3D}" type="slidenum">
              <a:rPr lang="ru-RU" smtClean="0"/>
              <a:pPr/>
              <a:t>‹#›</a:t>
            </a:fld>
            <a:endParaRPr lang="ru-RU">
              <a:latin typeface="Arial Cyr" charset="-52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04E2093-5E84-4FC0-A5D3-F1DBF66B7240}" type="datetime1">
              <a:rPr lang="en-US" smtClean="0"/>
              <a:pPr/>
              <a:t>01.07.14</a:t>
            </a:fld>
            <a:endParaRPr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ru-RU" smtClean="0"/>
              <a:t>МИФИ, 19 февраля 2008</a:t>
            </a: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C52EDAD-A73F-4FE7-A912-F1F40C3ADF8B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6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5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jpeg"/><Relationship Id="rId3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925638" y="1162051"/>
            <a:ext cx="6958012" cy="2084388"/>
          </a:xfrm>
          <a:noFill/>
          <a:ln/>
        </p:spPr>
        <p:txBody>
          <a:bodyPr>
            <a:noAutofit/>
          </a:bodyPr>
          <a:lstStyle/>
          <a:p>
            <a:r>
              <a:rPr lang="ru-RU" sz="3200" dirty="0"/>
              <a:t>Основные направления развития информационных технологий в Азербайджане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27225" y="3519488"/>
            <a:ext cx="6823075" cy="2571750"/>
          </a:xfrm>
          <a:noFill/>
          <a:ln/>
        </p:spPr>
        <p:txBody>
          <a:bodyPr/>
          <a:lstStyle/>
          <a:p>
            <a:pPr algn="l">
              <a:spcBef>
                <a:spcPct val="0"/>
              </a:spcBef>
            </a:pPr>
            <a:r>
              <a:rPr lang="ru-RU" sz="3200" i="1" dirty="0" err="1" smtClean="0"/>
              <a:t>Бондяков</a:t>
            </a:r>
            <a:r>
              <a:rPr lang="ru-RU" sz="3200" i="1" dirty="0" smtClean="0"/>
              <a:t> А.С.</a:t>
            </a:r>
            <a:endParaRPr lang="en-US" sz="3200" i="1" dirty="0" smtClean="0"/>
          </a:p>
          <a:p>
            <a:pPr algn="l">
              <a:spcBef>
                <a:spcPct val="0"/>
              </a:spcBef>
            </a:pPr>
            <a:endParaRPr lang="ru-RU" sz="3200" i="1" dirty="0"/>
          </a:p>
          <a:p>
            <a:pPr algn="l">
              <a:spcBef>
                <a:spcPct val="0"/>
              </a:spcBef>
            </a:pPr>
            <a:r>
              <a:rPr lang="ru-RU" sz="2000" i="1" dirty="0" smtClean="0"/>
              <a:t>Институт Физики НАН Азербайджана</a:t>
            </a:r>
            <a:endParaRPr lang="en-US" sz="2000" i="1" dirty="0" smtClean="0"/>
          </a:p>
          <a:p>
            <a:pPr algn="l">
              <a:spcBef>
                <a:spcPct val="0"/>
              </a:spcBef>
            </a:pPr>
            <a:endParaRPr lang="en-US" sz="2000" i="1" dirty="0" smtClean="0"/>
          </a:p>
          <a:p>
            <a:pPr algn="l">
              <a:spcBef>
                <a:spcPct val="0"/>
              </a:spcBef>
            </a:pPr>
            <a:r>
              <a:rPr lang="ru-RU" sz="2000" i="1" dirty="0" smtClean="0"/>
              <a:t>ОИЯИ, Дубна</a:t>
            </a:r>
            <a:endParaRPr lang="ru-RU" sz="2000" i="1" dirty="0">
              <a:latin typeface="Arial Cyr" charset="-5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9" name="Rectangle 3"/>
          <p:cNvSpPr>
            <a:spLocks noChangeArrowheads="1"/>
          </p:cNvSpPr>
          <p:nvPr/>
        </p:nvSpPr>
        <p:spPr bwMode="auto">
          <a:xfrm>
            <a:off x="346075" y="780704"/>
            <a:ext cx="8589963" cy="1237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 algn="ctr">
              <a:spcBef>
                <a:spcPts val="0"/>
              </a:spcBef>
              <a:buClr>
                <a:schemeClr val="tx1"/>
              </a:buClr>
            </a:pPr>
            <a:r>
              <a:rPr lang="ru-RU" sz="2400" b="0" dirty="0" smtClean="0">
                <a:solidFill>
                  <a:schemeClr val="tx1"/>
                </a:solidFill>
                <a:latin typeface="+mj-lt"/>
              </a:rPr>
              <a:t>Интернет сеть НАН Азербайджана объединяет образовательные и научно-исследовательские </a:t>
            </a:r>
          </a:p>
          <a:p>
            <a:pPr marL="342900" indent="-342900" algn="ctr">
              <a:spcBef>
                <a:spcPts val="0"/>
              </a:spcBef>
              <a:buClr>
                <a:schemeClr val="tx1"/>
              </a:buClr>
            </a:pPr>
            <a:r>
              <a:rPr lang="ru-RU" sz="2400" b="0" dirty="0" smtClean="0">
                <a:solidFill>
                  <a:schemeClr val="tx1"/>
                </a:solidFill>
                <a:latin typeface="+mj-lt"/>
              </a:rPr>
              <a:t>центры республики  </a:t>
            </a:r>
            <a:endParaRPr lang="ru-RU" sz="2400" b="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01381" name="Rectangle 5"/>
          <p:cNvSpPr>
            <a:spLocks noChangeArrowheads="1"/>
          </p:cNvSpPr>
          <p:nvPr/>
        </p:nvSpPr>
        <p:spPr bwMode="auto">
          <a:xfrm>
            <a:off x="183443" y="1377496"/>
            <a:ext cx="8801100" cy="4955203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95400" algn="l"/>
              </a:tabLst>
            </a:pPr>
            <a:endParaRPr kumimoji="0" lang="en-US" sz="1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just"/>
            <a:r>
              <a:rPr lang="en-US" sz="1800" dirty="0" smtClean="0">
                <a:solidFill>
                  <a:schemeClr val="tx1"/>
                </a:solidFill>
              </a:rPr>
              <a:t> </a:t>
            </a:r>
            <a:endParaRPr lang="ru-RU" sz="1800" dirty="0" smtClean="0">
              <a:solidFill>
                <a:schemeClr val="tx1"/>
              </a:solidFill>
            </a:endParaRPr>
          </a:p>
          <a:p>
            <a:pPr lvl="0" algn="just"/>
            <a:endParaRPr lang="ru-RU" sz="1800" dirty="0" smtClean="0">
              <a:solidFill>
                <a:schemeClr val="tx1"/>
              </a:solidFill>
            </a:endParaRPr>
          </a:p>
          <a:p>
            <a:pPr lvl="0" algn="just"/>
            <a:endParaRPr lang="ru-RU" sz="1800" dirty="0" smtClean="0">
              <a:solidFill>
                <a:schemeClr val="tx1"/>
              </a:solidFill>
            </a:endParaRPr>
          </a:p>
          <a:p>
            <a:pPr lvl="0" algn="just"/>
            <a:endParaRPr lang="ru-RU" sz="1800" dirty="0" smtClean="0">
              <a:solidFill>
                <a:schemeClr val="tx1"/>
              </a:solidFill>
            </a:endParaRPr>
          </a:p>
          <a:p>
            <a:pPr lvl="0" algn="just"/>
            <a:endParaRPr lang="ru-RU" sz="1800" dirty="0" smtClean="0">
              <a:solidFill>
                <a:schemeClr val="tx1"/>
              </a:solidFill>
            </a:endParaRPr>
          </a:p>
          <a:p>
            <a:pPr lvl="0" algn="just"/>
            <a:endParaRPr lang="ru-RU" sz="1800" dirty="0" smtClean="0">
              <a:solidFill>
                <a:schemeClr val="tx1"/>
              </a:solidFill>
            </a:endParaRPr>
          </a:p>
          <a:p>
            <a:pPr lvl="0" algn="just"/>
            <a:endParaRPr lang="ru-RU" sz="1800" dirty="0" smtClean="0">
              <a:solidFill>
                <a:schemeClr val="tx1"/>
              </a:solidFill>
            </a:endParaRPr>
          </a:p>
          <a:p>
            <a:pPr lvl="0" algn="just"/>
            <a:endParaRPr lang="ru-RU" sz="1800" dirty="0" smtClean="0">
              <a:solidFill>
                <a:schemeClr val="tx1"/>
              </a:solidFill>
            </a:endParaRPr>
          </a:p>
          <a:p>
            <a:pPr lvl="0" algn="just"/>
            <a:endParaRPr lang="ru-RU" sz="1800" dirty="0" smtClean="0">
              <a:solidFill>
                <a:schemeClr val="tx1"/>
              </a:solidFill>
            </a:endParaRPr>
          </a:p>
          <a:p>
            <a:pPr lvl="0" algn="just"/>
            <a:endParaRPr lang="ru-RU" sz="1800" dirty="0" smtClean="0">
              <a:solidFill>
                <a:schemeClr val="tx1"/>
              </a:solidFill>
            </a:endParaRPr>
          </a:p>
          <a:p>
            <a:pPr lvl="0" algn="just"/>
            <a:endParaRPr lang="ru-RU" sz="1800" dirty="0" smtClean="0">
              <a:solidFill>
                <a:schemeClr val="tx1"/>
              </a:solidFill>
            </a:endParaRPr>
          </a:p>
          <a:p>
            <a:pPr lvl="0" algn="just" eaLnBrk="0" hangingPunct="0"/>
            <a:endParaRPr lang="ru-RU" sz="280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95400" algn="l"/>
              </a:tabLst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95400" algn="l"/>
              </a:tabLst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95400" algn="l"/>
              </a:tabLst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0" name="Рисунок 9" descr="сеть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85900" y="2132270"/>
            <a:ext cx="6724650" cy="41264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9" name="Rectangle 3"/>
          <p:cNvSpPr>
            <a:spLocks noChangeArrowheads="1"/>
          </p:cNvSpPr>
          <p:nvPr/>
        </p:nvSpPr>
        <p:spPr bwMode="auto">
          <a:xfrm>
            <a:off x="346075" y="1641475"/>
            <a:ext cx="8589963" cy="329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</a:pP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01381" name="Rectangle 5"/>
          <p:cNvSpPr>
            <a:spLocks noChangeArrowheads="1"/>
          </p:cNvSpPr>
          <p:nvPr/>
        </p:nvSpPr>
        <p:spPr bwMode="auto">
          <a:xfrm>
            <a:off x="0" y="1642995"/>
            <a:ext cx="8801100" cy="4678204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95400" algn="l"/>
              </a:tabLst>
            </a:pPr>
            <a:endParaRPr kumimoji="0" lang="en-US" sz="1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just"/>
            <a:endParaRPr lang="ru-RU" sz="1800" dirty="0" smtClean="0">
              <a:solidFill>
                <a:schemeClr val="tx1"/>
              </a:solidFill>
            </a:endParaRPr>
          </a:p>
          <a:p>
            <a:pPr lvl="0" algn="just"/>
            <a:endParaRPr lang="ru-RU" sz="1800" dirty="0" smtClean="0">
              <a:solidFill>
                <a:schemeClr val="tx1"/>
              </a:solidFill>
            </a:endParaRPr>
          </a:p>
          <a:p>
            <a:pPr lvl="0" algn="just"/>
            <a:endParaRPr lang="ru-RU" sz="1800" dirty="0" smtClean="0">
              <a:solidFill>
                <a:schemeClr val="tx1"/>
              </a:solidFill>
            </a:endParaRPr>
          </a:p>
          <a:p>
            <a:pPr lvl="0" algn="just"/>
            <a:endParaRPr lang="ru-RU" sz="1800" dirty="0" smtClean="0">
              <a:solidFill>
                <a:schemeClr val="tx1"/>
              </a:solidFill>
            </a:endParaRPr>
          </a:p>
          <a:p>
            <a:pPr lvl="0" algn="just"/>
            <a:endParaRPr lang="ru-RU" sz="1800" dirty="0" smtClean="0">
              <a:solidFill>
                <a:schemeClr val="tx1"/>
              </a:solidFill>
            </a:endParaRPr>
          </a:p>
          <a:p>
            <a:pPr lvl="0" algn="just"/>
            <a:endParaRPr lang="ru-RU" sz="1800" dirty="0" smtClean="0">
              <a:solidFill>
                <a:schemeClr val="tx1"/>
              </a:solidFill>
            </a:endParaRPr>
          </a:p>
          <a:p>
            <a:pPr lvl="0" algn="just"/>
            <a:endParaRPr lang="ru-RU" sz="1800" dirty="0" smtClean="0">
              <a:solidFill>
                <a:schemeClr val="tx1"/>
              </a:solidFill>
            </a:endParaRPr>
          </a:p>
          <a:p>
            <a:pPr lvl="0" algn="just"/>
            <a:endParaRPr lang="ru-RU" sz="1800" dirty="0" smtClean="0">
              <a:solidFill>
                <a:schemeClr val="tx1"/>
              </a:solidFill>
            </a:endParaRPr>
          </a:p>
          <a:p>
            <a:pPr lvl="0" algn="just"/>
            <a:endParaRPr lang="ru-RU" sz="1800" dirty="0" smtClean="0">
              <a:solidFill>
                <a:schemeClr val="tx1"/>
              </a:solidFill>
            </a:endParaRPr>
          </a:p>
          <a:p>
            <a:pPr lvl="0" algn="just"/>
            <a:endParaRPr lang="ru-RU" sz="1800" dirty="0" smtClean="0">
              <a:solidFill>
                <a:schemeClr val="tx1"/>
              </a:solidFill>
            </a:endParaRPr>
          </a:p>
          <a:p>
            <a:pPr lvl="0" algn="just" eaLnBrk="0" hangingPunct="0"/>
            <a:endParaRPr lang="ru-RU" sz="280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95400" algn="l"/>
              </a:tabLst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95400" algn="l"/>
              </a:tabLst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95400" algn="l"/>
              </a:tabLst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144888" y="917651"/>
            <a:ext cx="4572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Дата центр Бакинского Государственного Университета</a:t>
            </a:r>
            <a:endParaRPr lang="en-US" sz="2000" dirty="0" smtClean="0">
              <a:solidFill>
                <a:schemeClr val="tx1"/>
              </a:solidFill>
            </a:endParaRPr>
          </a:p>
          <a:p>
            <a:pPr algn="ctr"/>
            <a:endParaRPr lang="en-US" sz="2000" dirty="0" smtClean="0">
              <a:solidFill>
                <a:schemeClr val="tx1"/>
              </a:solidFill>
            </a:endParaRPr>
          </a:p>
          <a:p>
            <a:pPr algn="ctr"/>
            <a:endParaRPr lang="en-US" sz="2000" b="0" dirty="0" smtClean="0">
              <a:solidFill>
                <a:schemeClr val="tx1"/>
              </a:solidFill>
            </a:endParaRPr>
          </a:p>
          <a:p>
            <a:pPr algn="ctr"/>
            <a:endParaRPr lang="en-US" sz="2000" b="0" dirty="0" smtClean="0">
              <a:solidFill>
                <a:schemeClr val="tx1"/>
              </a:solidFill>
            </a:endParaRPr>
          </a:p>
          <a:p>
            <a:pPr algn="ctr"/>
            <a:endParaRPr lang="en-US" sz="2000" dirty="0" smtClean="0">
              <a:solidFill>
                <a:schemeClr val="tx1"/>
              </a:solidFill>
            </a:endParaRPr>
          </a:p>
          <a:p>
            <a:pPr algn="ctr"/>
            <a:endParaRPr lang="en-US" sz="2000" dirty="0" smtClean="0">
              <a:solidFill>
                <a:schemeClr val="tx1"/>
              </a:solidFill>
            </a:endParaRPr>
          </a:p>
          <a:p>
            <a:pPr algn="ctr"/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3112" y="2470726"/>
            <a:ext cx="4050947" cy="2256496"/>
          </a:xfrm>
          <a:prstGeom prst="rect">
            <a:avLst/>
          </a:prstGeom>
        </p:spPr>
      </p:pic>
      <p:pic>
        <p:nvPicPr>
          <p:cNvPr id="6" name="Рисунок 9" descr="old gri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0037" y="2872824"/>
            <a:ext cx="4274689" cy="27433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69" name="Rectangle 1"/>
          <p:cNvSpPr>
            <a:spLocks noChangeArrowheads="1"/>
          </p:cNvSpPr>
          <p:nvPr/>
        </p:nvSpPr>
        <p:spPr bwMode="auto">
          <a:xfrm>
            <a:off x="228600" y="687562"/>
            <a:ext cx="8648700" cy="6432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0" dirty="0" smtClean="0">
                <a:solidFill>
                  <a:schemeClr val="tx1"/>
                </a:solidFill>
                <a:latin typeface="+mj-lt"/>
                <a:ea typeface="Calibri" pitchFamily="34" charset="0"/>
                <a:cs typeface="Times New Roman" pitchFamily="18" charset="0"/>
              </a:rPr>
              <a:t>Прикладное ПО вычислительного кластера института Физики</a:t>
            </a:r>
          </a:p>
          <a:p>
            <a:pPr algn="l"/>
            <a:endParaRPr lang="ru-RU" sz="2400" b="0" dirty="0" smtClean="0">
              <a:solidFill>
                <a:schemeClr val="tx1"/>
              </a:solidFill>
              <a:latin typeface="+mj-lt"/>
            </a:endParaRPr>
          </a:p>
          <a:p>
            <a:pPr algn="l"/>
            <a:r>
              <a:rPr lang="bg-BG" sz="2000" b="0" dirty="0">
                <a:solidFill>
                  <a:schemeClr val="tx1"/>
                </a:solidFill>
                <a:latin typeface="+mj-lt"/>
              </a:rPr>
              <a:t>Пакет Abinit </a:t>
            </a:r>
          </a:p>
          <a:p>
            <a:pPr algn="l"/>
            <a:r>
              <a:rPr lang="ru-RU" sz="2000" b="0" dirty="0" err="1">
                <a:solidFill>
                  <a:schemeClr val="tx1"/>
                </a:solidFill>
                <a:latin typeface="+mj-lt"/>
              </a:rPr>
              <a:t>Abinit</a:t>
            </a:r>
            <a:r>
              <a:rPr lang="ru-RU" sz="2000" b="0" dirty="0">
                <a:solidFill>
                  <a:schemeClr val="tx1"/>
                </a:solidFill>
                <a:latin typeface="+mj-lt"/>
              </a:rPr>
              <a:t> — свободное программное обеспечение, </a:t>
            </a:r>
            <a:r>
              <a:rPr lang="ru-RU" sz="2000" b="0" dirty="0" smtClean="0">
                <a:solidFill>
                  <a:schemeClr val="tx1"/>
                </a:solidFill>
                <a:latin typeface="+mj-lt"/>
              </a:rPr>
              <a:t>предназначенное </a:t>
            </a:r>
            <a:r>
              <a:rPr lang="ru-RU" sz="2000" b="0" dirty="0">
                <a:solidFill>
                  <a:schemeClr val="tx1"/>
                </a:solidFill>
                <a:latin typeface="+mj-lt"/>
              </a:rPr>
              <a:t>для расчётов полной энергии, электронной плотности и т. д. </a:t>
            </a:r>
            <a:endParaRPr lang="en-US" sz="2000" b="0" dirty="0" smtClean="0">
              <a:solidFill>
                <a:schemeClr val="tx1"/>
              </a:solidFill>
              <a:latin typeface="+mj-lt"/>
            </a:endParaRPr>
          </a:p>
          <a:p>
            <a:pPr algn="l"/>
            <a:r>
              <a:rPr lang="ru-RU" sz="2000" b="0" dirty="0">
                <a:solidFill>
                  <a:srgbClr val="000000"/>
                </a:solidFill>
              </a:rPr>
              <a:t>Пакет собран с поддержкой </a:t>
            </a:r>
            <a:r>
              <a:rPr lang="ru-RU" sz="2000" b="0" dirty="0" err="1">
                <a:solidFill>
                  <a:srgbClr val="000000"/>
                </a:solidFill>
              </a:rPr>
              <a:t>Intel</a:t>
            </a:r>
            <a:r>
              <a:rPr lang="ru-RU" sz="2000" b="0" dirty="0">
                <a:solidFill>
                  <a:srgbClr val="000000"/>
                </a:solidFill>
              </a:rPr>
              <a:t> MPI</a:t>
            </a:r>
            <a:r>
              <a:rPr lang="en-US" sz="2000" b="0" dirty="0">
                <a:solidFill>
                  <a:srgbClr val="000000"/>
                </a:solidFill>
              </a:rPr>
              <a:t>.</a:t>
            </a:r>
            <a:endParaRPr lang="ru-RU" sz="2000" b="0" dirty="0">
              <a:solidFill>
                <a:srgbClr val="000000"/>
              </a:solidFill>
            </a:endParaRPr>
          </a:p>
          <a:p>
            <a:pPr algn="l"/>
            <a:endParaRPr lang="ru-RU" sz="2000" b="0" dirty="0" smtClean="0">
              <a:solidFill>
                <a:schemeClr val="tx1"/>
              </a:solidFill>
              <a:latin typeface="+mj-lt"/>
            </a:endParaRPr>
          </a:p>
          <a:p>
            <a:pPr algn="l"/>
            <a:endParaRPr lang="ru-RU" sz="2000" b="0" dirty="0">
              <a:solidFill>
                <a:srgbClr val="000000"/>
              </a:solidFill>
              <a:latin typeface="+mj-lt"/>
            </a:endParaRPr>
          </a:p>
          <a:p>
            <a:pPr algn="l"/>
            <a:r>
              <a:rPr lang="ru-RU" sz="2000" b="0" dirty="0">
                <a:solidFill>
                  <a:srgbClr val="000000"/>
                </a:solidFill>
                <a:latin typeface="+mj-lt"/>
              </a:rPr>
              <a:t>Пакет NAMD</a:t>
            </a:r>
          </a:p>
          <a:p>
            <a:pPr algn="l"/>
            <a:r>
              <a:rPr lang="ru-RU" sz="2000" b="0" dirty="0">
                <a:solidFill>
                  <a:srgbClr val="000000"/>
                </a:solidFill>
                <a:latin typeface="+mj-lt"/>
              </a:rPr>
              <a:t>NAMD (</a:t>
            </a:r>
            <a:r>
              <a:rPr lang="ru-RU" sz="2000" b="0" dirty="0" err="1">
                <a:solidFill>
                  <a:srgbClr val="000000"/>
                </a:solidFill>
                <a:latin typeface="+mj-lt"/>
              </a:rPr>
              <a:t>NAnoscale</a:t>
            </a:r>
            <a:r>
              <a:rPr lang="ru-RU" sz="2000" b="0" dirty="0">
                <a:solidFill>
                  <a:srgbClr val="000000"/>
                </a:solidFill>
                <a:latin typeface="+mj-lt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+mj-lt"/>
              </a:rPr>
              <a:t>Molecular</a:t>
            </a:r>
            <a:r>
              <a:rPr lang="ru-RU" sz="2000" b="0" dirty="0">
                <a:solidFill>
                  <a:srgbClr val="000000"/>
                </a:solidFill>
                <a:latin typeface="+mj-lt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+mj-lt"/>
              </a:rPr>
              <a:t>Dynamics</a:t>
            </a:r>
            <a:r>
              <a:rPr lang="ru-RU" sz="2000" b="0" dirty="0">
                <a:solidFill>
                  <a:srgbClr val="000000"/>
                </a:solidFill>
                <a:latin typeface="+mj-lt"/>
              </a:rPr>
              <a:t>) — бесплатная программа для молекулярной </a:t>
            </a:r>
            <a:r>
              <a:rPr lang="ru-RU" sz="2000" b="0" dirty="0" smtClean="0">
                <a:solidFill>
                  <a:srgbClr val="000000"/>
                </a:solidFill>
                <a:latin typeface="+mj-lt"/>
              </a:rPr>
              <a:t>динамики.</a:t>
            </a:r>
          </a:p>
          <a:p>
            <a:pPr algn="l"/>
            <a:r>
              <a:rPr lang="ru-RU" sz="2000" b="0" dirty="0">
                <a:solidFill>
                  <a:srgbClr val="000000"/>
                </a:solidFill>
              </a:rPr>
              <a:t>Пакет собран с поддержкой </a:t>
            </a:r>
            <a:r>
              <a:rPr lang="en-US" sz="2000" b="0" dirty="0" smtClean="0">
                <a:solidFill>
                  <a:srgbClr val="000000"/>
                </a:solidFill>
              </a:rPr>
              <a:t>Open </a:t>
            </a:r>
            <a:r>
              <a:rPr lang="ru-RU" sz="2000" b="0" dirty="0" smtClean="0">
                <a:solidFill>
                  <a:srgbClr val="000000"/>
                </a:solidFill>
              </a:rPr>
              <a:t>MPI</a:t>
            </a:r>
            <a:r>
              <a:rPr lang="en-US" sz="2000" b="0" dirty="0">
                <a:solidFill>
                  <a:srgbClr val="000000"/>
                </a:solidFill>
              </a:rPr>
              <a:t>.</a:t>
            </a:r>
            <a:endParaRPr lang="ru-RU" sz="2000" b="0" dirty="0">
              <a:solidFill>
                <a:srgbClr val="000000"/>
              </a:solidFill>
            </a:endParaRPr>
          </a:p>
          <a:p>
            <a:pPr algn="l"/>
            <a:endParaRPr lang="ru-RU" sz="2000" b="0" dirty="0" smtClean="0">
              <a:solidFill>
                <a:srgbClr val="000000"/>
              </a:solidFill>
              <a:latin typeface="+mj-lt"/>
            </a:endParaRPr>
          </a:p>
          <a:p>
            <a:pPr algn="l"/>
            <a:endParaRPr lang="ru-RU" sz="2000" b="0" dirty="0">
              <a:solidFill>
                <a:srgbClr val="000000"/>
              </a:solidFill>
              <a:latin typeface="+mj-lt"/>
            </a:endParaRPr>
          </a:p>
          <a:p>
            <a:pPr algn="l"/>
            <a:r>
              <a:rPr lang="pt-BR" sz="2000" b="0" dirty="0" err="1">
                <a:solidFill>
                  <a:srgbClr val="000000"/>
                </a:solidFill>
                <a:latin typeface="+mj-lt"/>
              </a:rPr>
              <a:t>Пакет</a:t>
            </a:r>
            <a:r>
              <a:rPr lang="pt-BR" sz="2000" b="0" dirty="0">
                <a:solidFill>
                  <a:srgbClr val="000000"/>
                </a:solidFill>
                <a:latin typeface="+mj-lt"/>
              </a:rPr>
              <a:t> Quantum </a:t>
            </a:r>
            <a:r>
              <a:rPr lang="pt-BR" sz="2000" b="0" dirty="0" err="1">
                <a:solidFill>
                  <a:srgbClr val="000000"/>
                </a:solidFill>
                <a:latin typeface="+mj-lt"/>
              </a:rPr>
              <a:t>Espresso</a:t>
            </a:r>
            <a:r>
              <a:rPr lang="pt-BR" sz="2000" b="0" dirty="0">
                <a:solidFill>
                  <a:srgbClr val="000000"/>
                </a:solidFill>
                <a:latin typeface="+mj-lt"/>
              </a:rPr>
              <a:t> </a:t>
            </a:r>
          </a:p>
          <a:p>
            <a:pPr algn="l"/>
            <a:r>
              <a:rPr lang="ru-RU" sz="2000" b="0" dirty="0" err="1">
                <a:solidFill>
                  <a:srgbClr val="000000"/>
                </a:solidFill>
                <a:latin typeface="+mj-lt"/>
              </a:rPr>
              <a:t>Quantum</a:t>
            </a:r>
            <a:r>
              <a:rPr lang="ru-RU" sz="2000" b="0" dirty="0">
                <a:solidFill>
                  <a:srgbClr val="000000"/>
                </a:solidFill>
                <a:latin typeface="+mj-lt"/>
              </a:rPr>
              <a:t> ESPRESSO - интегрированный набор машинных кодов для вычислений электронной </a:t>
            </a:r>
            <a:r>
              <a:rPr lang="ru-RU" sz="2000" b="0" dirty="0" smtClean="0">
                <a:solidFill>
                  <a:srgbClr val="000000"/>
                </a:solidFill>
                <a:latin typeface="+mj-lt"/>
              </a:rPr>
              <a:t>структуры.</a:t>
            </a:r>
          </a:p>
          <a:p>
            <a:pPr algn="l"/>
            <a:r>
              <a:rPr lang="ru-RU" sz="2000" b="0" dirty="0">
                <a:solidFill>
                  <a:srgbClr val="000000"/>
                </a:solidFill>
                <a:latin typeface="+mj-lt"/>
              </a:rPr>
              <a:t>Пакет собран с поддержкой </a:t>
            </a:r>
            <a:r>
              <a:rPr lang="ru-RU" sz="2000" b="0" dirty="0" err="1">
                <a:solidFill>
                  <a:srgbClr val="000000"/>
                </a:solidFill>
                <a:latin typeface="+mj-lt"/>
              </a:rPr>
              <a:t>Intel</a:t>
            </a:r>
            <a:r>
              <a:rPr lang="ru-RU" sz="2000" b="0" dirty="0">
                <a:solidFill>
                  <a:srgbClr val="000000"/>
                </a:solidFill>
                <a:latin typeface="+mj-lt"/>
              </a:rPr>
              <a:t> </a:t>
            </a:r>
            <a:r>
              <a:rPr lang="ru-RU" sz="2000" b="0" dirty="0" smtClean="0">
                <a:solidFill>
                  <a:srgbClr val="000000"/>
                </a:solidFill>
                <a:latin typeface="+mj-lt"/>
              </a:rPr>
              <a:t>MPI</a:t>
            </a:r>
            <a:r>
              <a:rPr lang="en-US" sz="2000" b="0" dirty="0" smtClean="0">
                <a:solidFill>
                  <a:srgbClr val="000000"/>
                </a:solidFill>
                <a:latin typeface="+mj-lt"/>
              </a:rPr>
              <a:t>.</a:t>
            </a:r>
            <a:endParaRPr lang="ru-RU" sz="2000" b="0" dirty="0" smtClean="0">
              <a:solidFill>
                <a:srgbClr val="000000"/>
              </a:solidFill>
              <a:latin typeface="+mj-lt"/>
            </a:endParaRPr>
          </a:p>
          <a:p>
            <a:pPr algn="l"/>
            <a:endParaRPr lang="ru-RU" sz="2000" b="0" dirty="0">
              <a:solidFill>
                <a:srgbClr val="000000"/>
              </a:solidFill>
              <a:latin typeface="+mj-lt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78" name="Rectangle 34"/>
          <p:cNvSpPr>
            <a:spLocks noGrp="1" noChangeArrowheads="1"/>
          </p:cNvSpPr>
          <p:nvPr>
            <p:ph type="body" idx="1"/>
          </p:nvPr>
        </p:nvSpPr>
        <p:spPr>
          <a:xfrm>
            <a:off x="76200" y="1316565"/>
            <a:ext cx="5372100" cy="5353050"/>
          </a:xfrm>
          <a:noFill/>
          <a:ln/>
        </p:spPr>
        <p:txBody>
          <a:bodyPr>
            <a:normAutofit/>
          </a:bodyPr>
          <a:lstStyle/>
          <a:p>
            <a:r>
              <a:rPr lang="ru-RU" sz="2000" dirty="0" smtClean="0"/>
              <a:t>Физика высоких энергий, </a:t>
            </a:r>
          </a:p>
          <a:p>
            <a:pPr>
              <a:buNone/>
            </a:pPr>
            <a:r>
              <a:rPr lang="ru-RU" sz="2000" dirty="0"/>
              <a:t> </a:t>
            </a:r>
            <a:r>
              <a:rPr lang="ru-RU" sz="2000" dirty="0" smtClean="0"/>
              <a:t>    пользователи </a:t>
            </a:r>
            <a:r>
              <a:rPr lang="en-US" sz="2000" dirty="0" smtClean="0"/>
              <a:t>VO ATLAS</a:t>
            </a:r>
            <a:endParaRPr lang="ru-RU" sz="2000" dirty="0" smtClean="0"/>
          </a:p>
          <a:p>
            <a:pPr>
              <a:buNone/>
            </a:pPr>
            <a:endParaRPr lang="ru-RU" sz="2000" dirty="0" smtClean="0"/>
          </a:p>
          <a:p>
            <a:r>
              <a:rPr lang="ru-RU" sz="2000" dirty="0" smtClean="0"/>
              <a:t>Физика твердого тела</a:t>
            </a:r>
            <a:endParaRPr lang="en-US" sz="2000" dirty="0" smtClean="0"/>
          </a:p>
          <a:p>
            <a:pPr>
              <a:buNone/>
            </a:pPr>
            <a:r>
              <a:rPr lang="ru-RU" sz="2000" dirty="0" smtClean="0"/>
              <a:t>    пользователи программ </a:t>
            </a:r>
            <a:r>
              <a:rPr lang="en-US" sz="2000" dirty="0" smtClean="0"/>
              <a:t>ABINIT </a:t>
            </a:r>
            <a:r>
              <a:rPr lang="ru-RU" sz="2000" dirty="0" smtClean="0"/>
              <a:t>и</a:t>
            </a:r>
            <a:endParaRPr lang="en-US" sz="2000" dirty="0" smtClean="0"/>
          </a:p>
          <a:p>
            <a:pPr>
              <a:buNone/>
            </a:pPr>
            <a:r>
              <a:rPr lang="ru-RU" sz="2000" dirty="0" smtClean="0"/>
              <a:t>    </a:t>
            </a:r>
            <a:r>
              <a:rPr lang="en-US" sz="2000" dirty="0" smtClean="0"/>
              <a:t>Quantum ESPRESSO</a:t>
            </a:r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r>
              <a:rPr lang="en-US" sz="2000" dirty="0" smtClean="0"/>
              <a:t> </a:t>
            </a:r>
            <a:r>
              <a:rPr lang="ru-RU" sz="2000" i="1" dirty="0" smtClean="0">
                <a:solidFill>
                  <a:srgbClr val="333333"/>
                </a:solidFill>
              </a:rPr>
              <a:t>         </a:t>
            </a:r>
            <a:endParaRPr lang="en-US" sz="2000" i="1" dirty="0">
              <a:solidFill>
                <a:srgbClr val="333333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sz="2000" b="0" i="1" dirty="0">
              <a:solidFill>
                <a:srgbClr val="333333"/>
              </a:solidFill>
            </a:endParaRPr>
          </a:p>
        </p:txBody>
      </p:sp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0346" y="1224845"/>
            <a:ext cx="4394200" cy="5016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483" name="Group 11"/>
          <p:cNvGrpSpPr>
            <a:grpSpLocks/>
          </p:cNvGrpSpPr>
          <p:nvPr/>
        </p:nvGrpSpPr>
        <p:grpSpPr bwMode="auto">
          <a:xfrm>
            <a:off x="406400" y="2681288"/>
            <a:ext cx="4135438" cy="2487612"/>
            <a:chOff x="256" y="1689"/>
            <a:chExt cx="2605" cy="1567"/>
          </a:xfrm>
        </p:grpSpPr>
        <p:grpSp>
          <p:nvGrpSpPr>
            <p:cNvPr id="105480" name="Group 8"/>
            <p:cNvGrpSpPr>
              <a:grpSpLocks/>
            </p:cNvGrpSpPr>
            <p:nvPr/>
          </p:nvGrpSpPr>
          <p:grpSpPr bwMode="auto">
            <a:xfrm>
              <a:off x="445" y="1714"/>
              <a:ext cx="2272" cy="1482"/>
              <a:chOff x="445" y="1714"/>
              <a:chExt cx="2272" cy="1482"/>
            </a:xfrm>
          </p:grpSpPr>
          <p:pic>
            <p:nvPicPr>
              <p:cNvPr id="105475" name="Picture 3"/>
              <p:cNvPicPr>
                <a:picLocks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445" y="1714"/>
                <a:ext cx="2272" cy="14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105476" name="Rectangle 4"/>
              <p:cNvSpPr>
                <a:spLocks noChangeArrowheads="1"/>
              </p:cNvSpPr>
              <p:nvPr/>
            </p:nvSpPr>
            <p:spPr bwMode="auto">
              <a:xfrm>
                <a:off x="2028" y="1715"/>
                <a:ext cx="667" cy="200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5477" name="Rectangle 5"/>
              <p:cNvSpPr>
                <a:spLocks noChangeArrowheads="1"/>
              </p:cNvSpPr>
              <p:nvPr/>
            </p:nvSpPr>
            <p:spPr bwMode="auto">
              <a:xfrm>
                <a:off x="2039" y="2967"/>
                <a:ext cx="666" cy="200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5478" name="Rectangle 6"/>
              <p:cNvSpPr>
                <a:spLocks noChangeArrowheads="1"/>
              </p:cNvSpPr>
              <p:nvPr/>
            </p:nvSpPr>
            <p:spPr bwMode="auto">
              <a:xfrm>
                <a:off x="452" y="2977"/>
                <a:ext cx="666" cy="200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5479" name="Rectangle 7"/>
              <p:cNvSpPr>
                <a:spLocks noChangeArrowheads="1"/>
              </p:cNvSpPr>
              <p:nvPr/>
            </p:nvSpPr>
            <p:spPr bwMode="auto">
              <a:xfrm>
                <a:off x="461" y="1715"/>
                <a:ext cx="666" cy="200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105481" name="Rectangle 9"/>
            <p:cNvSpPr>
              <a:spLocks noChangeArrowheads="1"/>
            </p:cNvSpPr>
            <p:nvPr/>
          </p:nvSpPr>
          <p:spPr bwMode="auto">
            <a:xfrm>
              <a:off x="2328" y="1697"/>
              <a:ext cx="533" cy="1559"/>
            </a:xfrm>
            <a:prstGeom prst="rect">
              <a:avLst/>
            </a:prstGeom>
            <a:solidFill>
              <a:srgbClr val="0000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5482" name="Rectangle 10"/>
            <p:cNvSpPr>
              <a:spLocks noChangeArrowheads="1"/>
            </p:cNvSpPr>
            <p:nvPr/>
          </p:nvSpPr>
          <p:spPr bwMode="auto">
            <a:xfrm>
              <a:off x="256" y="1689"/>
              <a:ext cx="533" cy="1559"/>
            </a:xfrm>
            <a:prstGeom prst="rect">
              <a:avLst/>
            </a:prstGeom>
            <a:solidFill>
              <a:srgbClr val="0000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05484" name="Rectangle 12"/>
          <p:cNvSpPr>
            <a:spLocks noChangeArrowheads="1"/>
          </p:cNvSpPr>
          <p:nvPr/>
        </p:nvSpPr>
        <p:spPr bwMode="auto">
          <a:xfrm>
            <a:off x="533400" y="9525"/>
            <a:ext cx="82296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l">
              <a:lnSpc>
                <a:spcPct val="130000"/>
              </a:lnSpc>
            </a:pPr>
            <a:r>
              <a:rPr lang="ru-RU" sz="2800" dirty="0" smtClean="0">
                <a:solidFill>
                  <a:schemeClr val="tx1"/>
                </a:solidFill>
                <a:latin typeface="+mj-lt"/>
              </a:rPr>
              <a:t>Благодарю за внимание!</a:t>
            </a:r>
            <a:endParaRPr lang="ru-RU" sz="2800" b="0" i="1" dirty="0">
              <a:solidFill>
                <a:schemeClr val="bg2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>
                <a:solidFill>
                  <a:schemeClr val="tx1"/>
                </a:solidFill>
              </a:rPr>
              <a:t>Основные </a:t>
            </a:r>
            <a:r>
              <a:rPr lang="ru-RU" sz="2800" b="1" dirty="0" smtClean="0">
                <a:solidFill>
                  <a:schemeClr val="tx1"/>
                </a:solidFill>
              </a:rPr>
              <a:t>направления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9089" y="2260035"/>
            <a:ext cx="8229600" cy="438912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>
                <a:latin typeface="+mj-lt"/>
              </a:rPr>
              <a:t>Развитие информационно-вычислительных </a:t>
            </a:r>
            <a:r>
              <a:rPr lang="ru-RU" dirty="0" smtClean="0">
                <a:latin typeface="+mj-lt"/>
              </a:rPr>
              <a:t>технологий при поддержке </a:t>
            </a:r>
            <a:r>
              <a:rPr lang="ru-RU" dirty="0">
                <a:latin typeface="+mj-lt"/>
              </a:rPr>
              <a:t>Национальной Академии Наук Азербайджана включает в себя:</a:t>
            </a:r>
          </a:p>
          <a:p>
            <a:endParaRPr lang="ru-RU" dirty="0">
              <a:latin typeface="+mj-lt"/>
            </a:endParaRPr>
          </a:p>
          <a:p>
            <a:r>
              <a:rPr lang="ru-RU" dirty="0">
                <a:latin typeface="+mj-lt"/>
              </a:rPr>
              <a:t>Создание национальной </a:t>
            </a:r>
            <a:r>
              <a:rPr lang="ru-RU" dirty="0" err="1">
                <a:latin typeface="+mj-lt"/>
              </a:rPr>
              <a:t>Грид</a:t>
            </a:r>
            <a:r>
              <a:rPr lang="ru-RU" dirty="0">
                <a:latin typeface="+mj-lt"/>
              </a:rPr>
              <a:t> инфраструктуры на базе </a:t>
            </a:r>
            <a:r>
              <a:rPr lang="ru-RU" dirty="0" err="1">
                <a:latin typeface="+mj-lt"/>
              </a:rPr>
              <a:t>Г</a:t>
            </a:r>
            <a:r>
              <a:rPr lang="ru-RU" dirty="0" err="1" smtClean="0">
                <a:latin typeface="+mj-lt"/>
              </a:rPr>
              <a:t>рид</a:t>
            </a:r>
            <a:r>
              <a:rPr lang="ru-RU" dirty="0" smtClean="0">
                <a:latin typeface="+mj-lt"/>
              </a:rPr>
              <a:t> </a:t>
            </a:r>
            <a:r>
              <a:rPr lang="ru-RU" dirty="0">
                <a:latin typeface="+mj-lt"/>
              </a:rPr>
              <a:t>сегмента Института Физики НАН Азербайджана.</a:t>
            </a:r>
          </a:p>
          <a:p>
            <a:endParaRPr lang="ru-RU" dirty="0">
              <a:latin typeface="+mj-lt"/>
            </a:endParaRPr>
          </a:p>
          <a:p>
            <a:r>
              <a:rPr lang="ru-RU" dirty="0">
                <a:latin typeface="+mj-lt"/>
              </a:rPr>
              <a:t>Создание облачной инфраструктуры на базе дата центра Института Информационных Технологий НАН Азербайджана.</a:t>
            </a:r>
          </a:p>
          <a:p>
            <a:endParaRPr lang="ru-RU" dirty="0">
              <a:latin typeface="+mj-lt"/>
            </a:endParaRPr>
          </a:p>
          <a:p>
            <a:r>
              <a:rPr lang="ru-RU" smtClean="0">
                <a:latin typeface="+mj-lt"/>
              </a:rPr>
              <a:t>Э</a:t>
            </a:r>
            <a:r>
              <a:rPr lang="ru-RU" smtClean="0">
                <a:latin typeface="+mj-lt"/>
              </a:rPr>
              <a:t>лектронная </a:t>
            </a:r>
            <a:r>
              <a:rPr lang="ru-RU" dirty="0" smtClean="0">
                <a:latin typeface="+mj-lt"/>
              </a:rPr>
              <a:t>библиотека.</a:t>
            </a:r>
            <a:endParaRPr lang="ru-RU" dirty="0">
              <a:latin typeface="+mj-lt"/>
            </a:endParaRPr>
          </a:p>
          <a:p>
            <a:endParaRPr lang="ru-RU" dirty="0">
              <a:latin typeface="+mj-lt"/>
            </a:endParaRPr>
          </a:p>
          <a:p>
            <a:r>
              <a:rPr lang="ru-RU" dirty="0">
                <a:latin typeface="+mj-lt"/>
              </a:rPr>
              <a:t>Информационная безопасность.</a:t>
            </a:r>
          </a:p>
          <a:p>
            <a:endParaRPr lang="ru-RU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436106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421868"/>
            <a:ext cx="8229600" cy="1143000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000000"/>
                </a:solidFill>
              </a:rPr>
              <a:t>Дата центр Института информационных </a:t>
            </a:r>
            <a:r>
              <a:rPr lang="ru-RU" sz="2400" dirty="0">
                <a:solidFill>
                  <a:srgbClr val="000000"/>
                </a:solidFill>
              </a:rPr>
              <a:t>т</a:t>
            </a:r>
            <a:r>
              <a:rPr lang="ru-RU" sz="2400" dirty="0" smtClean="0">
                <a:solidFill>
                  <a:srgbClr val="000000"/>
                </a:solidFill>
              </a:rPr>
              <a:t>ехнологий НАН Азербайджана</a:t>
            </a:r>
            <a:endParaRPr lang="ru-RU" sz="2400" dirty="0">
              <a:solidFill>
                <a:srgbClr val="000000"/>
              </a:solidFill>
            </a:endParaRPr>
          </a:p>
        </p:txBody>
      </p:sp>
      <p:pic>
        <p:nvPicPr>
          <p:cNvPr id="4" name="Изображение 3" descr="16_11_12_ITI_Gorush_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978" y="2372783"/>
            <a:ext cx="2497231" cy="2551995"/>
          </a:xfrm>
          <a:prstGeom prst="rect">
            <a:avLst/>
          </a:prstGeom>
        </p:spPr>
      </p:pic>
      <p:pic>
        <p:nvPicPr>
          <p:cNvPr id="8" name="Изображение 7" descr="16.02.2012_ITI_gorush_6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6835" y="2230295"/>
            <a:ext cx="2518720" cy="2923740"/>
          </a:xfrm>
          <a:prstGeom prst="rect">
            <a:avLst/>
          </a:prstGeom>
        </p:spPr>
      </p:pic>
      <p:pic>
        <p:nvPicPr>
          <p:cNvPr id="9" name="Изображение 8" descr="16.02.2012_ITI_gorush_9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0279" y="2258513"/>
            <a:ext cx="2352831" cy="28307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3554" y="5385837"/>
            <a:ext cx="4902003" cy="14721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ru-RU" sz="2400" b="0" dirty="0">
                <a:solidFill>
                  <a:schemeClr val="tx1"/>
                </a:solidFill>
                <a:latin typeface="+mj-lt"/>
              </a:rPr>
              <a:t>Серверное и сетевое оборудование </a:t>
            </a:r>
          </a:p>
          <a:p>
            <a:pPr algn="just"/>
            <a:r>
              <a:rPr lang="ru-RU" sz="2400" b="0" dirty="0">
                <a:solidFill>
                  <a:schemeClr val="tx1"/>
                </a:solidFill>
                <a:latin typeface="+mj-lt"/>
              </a:rPr>
              <a:t>представлено продукцией </a:t>
            </a:r>
            <a:r>
              <a:rPr lang="en-US" sz="2400" b="0" dirty="0" smtClean="0">
                <a:solidFill>
                  <a:schemeClr val="tx1"/>
                </a:solidFill>
                <a:latin typeface="+mj-lt"/>
              </a:rPr>
              <a:t>HP</a:t>
            </a:r>
            <a:endParaRPr lang="ru-RU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56230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2847" y="1030112"/>
            <a:ext cx="5257040" cy="385516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1225" y="1233012"/>
            <a:ext cx="4243620" cy="41549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ru-RU" sz="2400" b="0" dirty="0" smtClean="0">
                <a:solidFill>
                  <a:srgbClr val="000000"/>
                </a:solidFill>
                <a:latin typeface="+mj-lt"/>
              </a:rPr>
              <a:t>Для облачной инфраструктуры</a:t>
            </a:r>
          </a:p>
          <a:p>
            <a:pPr algn="l"/>
            <a:r>
              <a:rPr lang="ru-RU" sz="2400" b="0" dirty="0">
                <a:solidFill>
                  <a:srgbClr val="000000"/>
                </a:solidFill>
                <a:latin typeface="+mj-lt"/>
              </a:rPr>
              <a:t>б</a:t>
            </a:r>
            <a:r>
              <a:rPr lang="ru-RU" sz="2400" b="0" dirty="0" smtClean="0">
                <a:solidFill>
                  <a:srgbClr val="000000"/>
                </a:solidFill>
                <a:latin typeface="+mj-lt"/>
              </a:rPr>
              <a:t>ыло использовано ПО</a:t>
            </a:r>
          </a:p>
          <a:p>
            <a:pPr algn="l"/>
            <a:r>
              <a:rPr lang="ru-RU" sz="2400" b="0" dirty="0">
                <a:solidFill>
                  <a:srgbClr val="000000"/>
                </a:solidFill>
                <a:latin typeface="+mj-lt"/>
              </a:rPr>
              <a:t>HP </a:t>
            </a:r>
            <a:r>
              <a:rPr lang="ru-RU" sz="2400" b="0" dirty="0" err="1">
                <a:solidFill>
                  <a:srgbClr val="000000"/>
                </a:solidFill>
                <a:latin typeface="+mj-lt"/>
              </a:rPr>
              <a:t>Cloud</a:t>
            </a:r>
            <a:r>
              <a:rPr lang="ru-RU" sz="2400" b="0" dirty="0">
                <a:solidFill>
                  <a:srgbClr val="000000"/>
                </a:solidFill>
                <a:latin typeface="+mj-lt"/>
              </a:rPr>
              <a:t> </a:t>
            </a:r>
            <a:r>
              <a:rPr lang="ru-RU" sz="2400" b="0" dirty="0" err="1">
                <a:solidFill>
                  <a:srgbClr val="000000"/>
                </a:solidFill>
                <a:latin typeface="+mj-lt"/>
              </a:rPr>
              <a:t>System</a:t>
            </a:r>
            <a:r>
              <a:rPr lang="ru-RU" sz="2400" b="0" dirty="0">
                <a:solidFill>
                  <a:srgbClr val="000000"/>
                </a:solidFill>
                <a:latin typeface="+mj-lt"/>
              </a:rPr>
              <a:t> </a:t>
            </a:r>
            <a:r>
              <a:rPr lang="ru-RU" sz="2400" b="0" dirty="0" err="1" smtClean="0">
                <a:solidFill>
                  <a:srgbClr val="000000"/>
                </a:solidFill>
                <a:latin typeface="+mj-lt"/>
              </a:rPr>
              <a:t>Matrix</a:t>
            </a:r>
            <a:r>
              <a:rPr lang="ru-RU" sz="2400" b="0" dirty="0">
                <a:solidFill>
                  <a:srgbClr val="000000"/>
                </a:solidFill>
                <a:latin typeface="+mj-lt"/>
              </a:rPr>
              <a:t>.</a:t>
            </a:r>
            <a:endParaRPr lang="ru-RU" sz="2400" b="0" dirty="0" smtClean="0">
              <a:solidFill>
                <a:srgbClr val="000000"/>
              </a:solidFill>
              <a:latin typeface="+mj-lt"/>
            </a:endParaRPr>
          </a:p>
          <a:p>
            <a:pPr algn="l"/>
            <a:endParaRPr lang="ru-RU" sz="2400" b="0" dirty="0">
              <a:solidFill>
                <a:srgbClr val="000000"/>
              </a:solidFill>
              <a:latin typeface="+mj-lt"/>
            </a:endParaRPr>
          </a:p>
          <a:p>
            <a:pPr algn="l"/>
            <a:r>
              <a:rPr lang="ru-RU" sz="2400" b="0" dirty="0">
                <a:solidFill>
                  <a:srgbClr val="000000"/>
                </a:solidFill>
                <a:latin typeface="+mj-lt"/>
              </a:rPr>
              <a:t>HP </a:t>
            </a:r>
            <a:r>
              <a:rPr lang="ru-RU" sz="2400" b="0" dirty="0" err="1">
                <a:solidFill>
                  <a:srgbClr val="000000"/>
                </a:solidFill>
                <a:latin typeface="+mj-lt"/>
              </a:rPr>
              <a:t>Cloud</a:t>
            </a:r>
            <a:r>
              <a:rPr lang="ru-RU" sz="2400" b="0" dirty="0">
                <a:solidFill>
                  <a:srgbClr val="000000"/>
                </a:solidFill>
                <a:latin typeface="+mj-lt"/>
              </a:rPr>
              <a:t> </a:t>
            </a:r>
            <a:r>
              <a:rPr lang="ru-RU" sz="2400" b="0" dirty="0" err="1">
                <a:solidFill>
                  <a:srgbClr val="000000"/>
                </a:solidFill>
                <a:latin typeface="+mj-lt"/>
              </a:rPr>
              <a:t>System</a:t>
            </a:r>
            <a:r>
              <a:rPr lang="ru-RU" sz="2400" b="0" dirty="0">
                <a:solidFill>
                  <a:srgbClr val="000000"/>
                </a:solidFill>
                <a:latin typeface="+mj-lt"/>
              </a:rPr>
              <a:t> </a:t>
            </a:r>
            <a:r>
              <a:rPr lang="ru-RU" sz="2400" b="0" dirty="0" err="1">
                <a:solidFill>
                  <a:srgbClr val="000000"/>
                </a:solidFill>
                <a:latin typeface="+mj-lt"/>
              </a:rPr>
              <a:t>Matrix</a:t>
            </a:r>
            <a:r>
              <a:rPr lang="ru-RU" sz="2400" b="0" dirty="0">
                <a:solidFill>
                  <a:srgbClr val="000000"/>
                </a:solidFill>
                <a:latin typeface="+mj-lt"/>
              </a:rPr>
              <a:t> — </a:t>
            </a:r>
            <a:endParaRPr lang="ru-RU" sz="2400" b="0" dirty="0" smtClean="0">
              <a:solidFill>
                <a:srgbClr val="000000"/>
              </a:solidFill>
              <a:latin typeface="+mj-lt"/>
            </a:endParaRPr>
          </a:p>
          <a:p>
            <a:pPr algn="l"/>
            <a:r>
              <a:rPr lang="ru-RU" sz="2400" b="0" dirty="0">
                <a:solidFill>
                  <a:srgbClr val="000000"/>
                </a:solidFill>
                <a:latin typeface="+mj-lt"/>
              </a:rPr>
              <a:t>п</a:t>
            </a:r>
            <a:r>
              <a:rPr lang="ru-RU" sz="2400" b="0" dirty="0" smtClean="0">
                <a:solidFill>
                  <a:srgbClr val="000000"/>
                </a:solidFill>
                <a:latin typeface="+mj-lt"/>
              </a:rPr>
              <a:t>редоставляет пользователю</a:t>
            </a:r>
          </a:p>
          <a:p>
            <a:pPr algn="l"/>
            <a:r>
              <a:rPr lang="ru-RU" sz="2400" b="0" dirty="0">
                <a:solidFill>
                  <a:srgbClr val="000000"/>
                </a:solidFill>
                <a:latin typeface="+mj-lt"/>
              </a:rPr>
              <a:t>серверное время, </a:t>
            </a:r>
            <a:endParaRPr lang="ru-RU" sz="2400" b="0" dirty="0" smtClean="0">
              <a:solidFill>
                <a:srgbClr val="000000"/>
              </a:solidFill>
              <a:latin typeface="+mj-lt"/>
            </a:endParaRPr>
          </a:p>
          <a:p>
            <a:pPr algn="l"/>
            <a:r>
              <a:rPr lang="ru-RU" sz="2400" b="0" dirty="0" smtClean="0">
                <a:solidFill>
                  <a:srgbClr val="000000"/>
                </a:solidFill>
                <a:latin typeface="+mj-lt"/>
              </a:rPr>
              <a:t>дисковое </a:t>
            </a:r>
            <a:r>
              <a:rPr lang="ru-RU" sz="2400" b="0" dirty="0">
                <a:solidFill>
                  <a:srgbClr val="000000"/>
                </a:solidFill>
                <a:latin typeface="+mj-lt"/>
              </a:rPr>
              <a:t>пространство, </a:t>
            </a:r>
            <a:endParaRPr lang="ru-RU" sz="2400" b="0" dirty="0" smtClean="0">
              <a:solidFill>
                <a:srgbClr val="000000"/>
              </a:solidFill>
              <a:latin typeface="+mj-lt"/>
            </a:endParaRPr>
          </a:p>
          <a:p>
            <a:pPr algn="l"/>
            <a:r>
              <a:rPr lang="ru-RU" sz="2400" b="0" dirty="0" smtClean="0">
                <a:solidFill>
                  <a:srgbClr val="000000"/>
                </a:solidFill>
                <a:latin typeface="+mj-lt"/>
              </a:rPr>
              <a:t>сетевую пропускную</a:t>
            </a:r>
          </a:p>
          <a:p>
            <a:pPr algn="l"/>
            <a:r>
              <a:rPr lang="ru-RU" sz="2400" b="0" dirty="0" smtClean="0">
                <a:solidFill>
                  <a:srgbClr val="000000"/>
                </a:solidFill>
                <a:latin typeface="+mj-lt"/>
              </a:rPr>
              <a:t>способность </a:t>
            </a:r>
            <a:r>
              <a:rPr lang="ru-RU" sz="2400" b="0" dirty="0">
                <a:solidFill>
                  <a:srgbClr val="000000"/>
                </a:solidFill>
                <a:latin typeface="+mj-lt"/>
              </a:rPr>
              <a:t>и </a:t>
            </a:r>
            <a:endParaRPr lang="ru-RU" sz="2400" b="0" dirty="0" smtClean="0">
              <a:solidFill>
                <a:srgbClr val="000000"/>
              </a:solidFill>
              <a:latin typeface="+mj-lt"/>
            </a:endParaRPr>
          </a:p>
          <a:p>
            <a:pPr algn="l"/>
            <a:r>
              <a:rPr lang="ru-RU" sz="2400" b="0" dirty="0" smtClean="0">
                <a:solidFill>
                  <a:srgbClr val="000000"/>
                </a:solidFill>
                <a:latin typeface="+mj-lt"/>
              </a:rPr>
              <a:t>другие </a:t>
            </a:r>
            <a:r>
              <a:rPr lang="ru-RU" sz="2400" b="0" dirty="0">
                <a:solidFill>
                  <a:srgbClr val="000000"/>
                </a:solidFill>
                <a:latin typeface="+mj-lt"/>
              </a:rPr>
              <a:t>ресурсы.</a:t>
            </a:r>
          </a:p>
        </p:txBody>
      </p:sp>
    </p:spTree>
    <p:extLst>
      <p:ext uri="{BB962C8B-B14F-4D97-AF65-F5344CB8AC3E}">
        <p14:creationId xmlns:p14="http://schemas.microsoft.com/office/powerpoint/2010/main" val="4145820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3089" y="1667376"/>
            <a:ext cx="8229600" cy="4389120"/>
          </a:xfrm>
        </p:spPr>
        <p:txBody>
          <a:bodyPr>
            <a:normAutofit/>
          </a:bodyPr>
          <a:lstStyle/>
          <a:p>
            <a:r>
              <a:rPr lang="ru-RU" sz="2400" dirty="0" err="1" smtClean="0">
                <a:latin typeface="+mj-lt"/>
              </a:rPr>
              <a:t>Грид</a:t>
            </a:r>
            <a:r>
              <a:rPr lang="ru-RU" sz="2400" dirty="0" smtClean="0">
                <a:latin typeface="+mj-lt"/>
              </a:rPr>
              <a:t> </a:t>
            </a:r>
            <a:r>
              <a:rPr lang="ru-RU" sz="2400" dirty="0">
                <a:latin typeface="+mj-lt"/>
              </a:rPr>
              <a:t>сегмент в Азербайджане был создан в 2008 году при активной поддержке международных организаций ОИЯИ и CERN.  </a:t>
            </a:r>
            <a:endParaRPr lang="ru-RU" sz="2400" dirty="0" smtClean="0">
              <a:latin typeface="+mj-lt"/>
            </a:endParaRPr>
          </a:p>
          <a:p>
            <a:r>
              <a:rPr lang="ru-RU" sz="2400" dirty="0" err="1" smtClean="0">
                <a:latin typeface="+mj-lt"/>
              </a:rPr>
              <a:t>Грид</a:t>
            </a:r>
            <a:r>
              <a:rPr lang="ru-RU" sz="2400" dirty="0" smtClean="0">
                <a:latin typeface="+mj-lt"/>
              </a:rPr>
              <a:t> </a:t>
            </a:r>
            <a:r>
              <a:rPr lang="ru-RU" sz="2400" dirty="0">
                <a:latin typeface="+mj-lt"/>
              </a:rPr>
              <a:t>приобретает все большую популярность в научно-исследовательских и образовательных центрах Азербайджана. </a:t>
            </a:r>
          </a:p>
          <a:p>
            <a:r>
              <a:rPr lang="ru-RU" sz="2400" dirty="0">
                <a:latin typeface="+mj-lt"/>
              </a:rPr>
              <a:t>Среди основных </a:t>
            </a:r>
            <a:r>
              <a:rPr lang="ru-RU" sz="2400" dirty="0" smtClean="0">
                <a:latin typeface="+mj-lt"/>
              </a:rPr>
              <a:t>направлений, где планируется или уже используется </a:t>
            </a:r>
            <a:r>
              <a:rPr lang="ru-RU" sz="2400" dirty="0" err="1" smtClean="0">
                <a:latin typeface="+mj-lt"/>
              </a:rPr>
              <a:t>грид</a:t>
            </a:r>
            <a:r>
              <a:rPr lang="ru-RU" sz="2400" dirty="0" smtClean="0">
                <a:latin typeface="+mj-lt"/>
              </a:rPr>
              <a:t>, </a:t>
            </a:r>
            <a:r>
              <a:rPr lang="ru-RU" sz="2400" dirty="0">
                <a:latin typeface="+mj-lt"/>
              </a:rPr>
              <a:t>на данный момент можно выделить: научные исследования в физике высоких энергий, физике твердого тела, </a:t>
            </a:r>
            <a:r>
              <a:rPr lang="ru-RU" sz="2400" dirty="0" smtClean="0">
                <a:latin typeface="+mj-lt"/>
              </a:rPr>
              <a:t>биологии и медицине</a:t>
            </a:r>
            <a:r>
              <a:rPr lang="ru-RU" sz="2400" dirty="0">
                <a:latin typeface="+mj-lt"/>
              </a:rPr>
              <a:t>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9" name="Rectangle 3"/>
          <p:cNvSpPr>
            <a:spLocks noChangeArrowheads="1"/>
          </p:cNvSpPr>
          <p:nvPr/>
        </p:nvSpPr>
        <p:spPr bwMode="auto">
          <a:xfrm>
            <a:off x="346075" y="1641475"/>
            <a:ext cx="8589963" cy="329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</a:pP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01381" name="Rectangle 5"/>
          <p:cNvSpPr>
            <a:spLocks noChangeArrowheads="1"/>
          </p:cNvSpPr>
          <p:nvPr/>
        </p:nvSpPr>
        <p:spPr bwMode="auto">
          <a:xfrm>
            <a:off x="1" y="1187471"/>
            <a:ext cx="5867399" cy="6155531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954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Дата центр института Физики включает в себя 300 двухпроцессорных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и 8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блейд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-серверов</a:t>
            </a:r>
            <a:r>
              <a:rPr lang="ru-RU" sz="2400" b="0" dirty="0" smtClean="0">
                <a:solidFill>
                  <a:schemeClr val="tx1"/>
                </a:solidFill>
                <a:latin typeface="+mj-lt"/>
                <a:ea typeface="Calibri" pitchFamily="34" charset="0"/>
                <a:cs typeface="Times New Roman" pitchFamily="18" charset="0"/>
              </a:rPr>
              <a:t>. Все сервера на базе процессора</a:t>
            </a:r>
            <a:r>
              <a:rPr lang="ru-RU" sz="2400" b="0" dirty="0">
                <a:solidFill>
                  <a:schemeClr val="tx1"/>
                </a:solidFill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400" b="0" dirty="0" smtClean="0">
                <a:solidFill>
                  <a:schemeClr val="tx1"/>
                </a:solidFill>
                <a:latin typeface="+mj-lt"/>
              </a:rPr>
              <a:t>Intel Xeon. </a:t>
            </a:r>
            <a:endParaRPr lang="ru-RU" sz="2400" b="0" dirty="0" smtClean="0">
              <a:solidFill>
                <a:schemeClr val="tx1"/>
              </a:solidFill>
              <a:latin typeface="+mj-lt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95400" algn="l"/>
              </a:tabLst>
            </a:pPr>
            <a:endParaRPr lang="ru-RU" sz="2400" b="0" dirty="0">
              <a:solidFill>
                <a:schemeClr val="tx1"/>
              </a:solidFill>
              <a:latin typeface="+mj-lt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95400" algn="l"/>
              </a:tabLst>
            </a:pPr>
            <a:r>
              <a:rPr lang="ru-RU" sz="2400" b="0" dirty="0" smtClean="0">
                <a:solidFill>
                  <a:schemeClr val="tx1"/>
                </a:solidFill>
                <a:latin typeface="+mj-lt"/>
              </a:rPr>
              <a:t>Общая память составляет 200 </a:t>
            </a:r>
            <a:r>
              <a:rPr lang="en-US" sz="2400" b="0" dirty="0" smtClean="0">
                <a:solidFill>
                  <a:schemeClr val="tx1"/>
                </a:solidFill>
                <a:latin typeface="+mj-lt"/>
              </a:rPr>
              <a:t>TB. </a:t>
            </a:r>
            <a:endParaRPr lang="ru-RU" sz="2400" b="0" dirty="0" smtClean="0">
              <a:solidFill>
                <a:schemeClr val="tx1"/>
              </a:solidFill>
              <a:latin typeface="+mj-lt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95400" algn="l"/>
              </a:tabLst>
            </a:pPr>
            <a:r>
              <a:rPr lang="ru-RU" sz="2400" b="0" dirty="0" smtClean="0">
                <a:solidFill>
                  <a:schemeClr val="tx1"/>
                </a:solidFill>
                <a:latin typeface="+mj-lt"/>
              </a:rPr>
              <a:t>Общее количество ядер </a:t>
            </a:r>
            <a:r>
              <a:rPr lang="en-US" sz="2400" b="0" dirty="0" smtClean="0">
                <a:solidFill>
                  <a:schemeClr val="tx1"/>
                </a:solidFill>
                <a:latin typeface="+mj-lt"/>
              </a:rPr>
              <a:t>950</a:t>
            </a:r>
            <a:r>
              <a:rPr lang="ru-RU" sz="2400" b="0" dirty="0" smtClean="0">
                <a:solidFill>
                  <a:schemeClr val="tx1"/>
                </a:solidFill>
                <a:latin typeface="+mj-lt"/>
              </a:rPr>
              <a:t>.</a:t>
            </a:r>
            <a:endParaRPr lang="en-US" sz="2400" b="0" dirty="0" smtClean="0">
              <a:solidFill>
                <a:schemeClr val="tx1"/>
              </a:solidFill>
              <a:latin typeface="+mj-lt"/>
            </a:endParaRPr>
          </a:p>
          <a:p>
            <a:pPr algn="just"/>
            <a:r>
              <a:rPr lang="en-US" sz="2400" b="0" dirty="0" smtClean="0">
                <a:solidFill>
                  <a:schemeClr val="tx1"/>
                </a:solidFill>
                <a:latin typeface="+mj-lt"/>
              </a:rPr>
              <a:t>200 </a:t>
            </a:r>
            <a:r>
              <a:rPr lang="ru-RU" sz="2400" b="0" dirty="0" smtClean="0">
                <a:solidFill>
                  <a:schemeClr val="tx1"/>
                </a:solidFill>
                <a:latin typeface="+mj-lt"/>
              </a:rPr>
              <a:t>ядер</a:t>
            </a:r>
            <a:r>
              <a:rPr lang="en-US" sz="2400" b="0" dirty="0" smtClean="0">
                <a:solidFill>
                  <a:schemeClr val="tx1"/>
                </a:solidFill>
                <a:latin typeface="+mj-lt"/>
              </a:rPr>
              <a:t> – </a:t>
            </a:r>
            <a:r>
              <a:rPr lang="ru-RU" sz="2400" b="0" dirty="0" smtClean="0">
                <a:solidFill>
                  <a:schemeClr val="tx1"/>
                </a:solidFill>
                <a:latin typeface="+mj-lt"/>
              </a:rPr>
              <a:t>для</a:t>
            </a:r>
            <a:r>
              <a:rPr lang="en-US" sz="2400" b="0" dirty="0" smtClean="0">
                <a:solidFill>
                  <a:schemeClr val="tx1"/>
                </a:solidFill>
                <a:latin typeface="+mj-lt"/>
              </a:rPr>
              <a:t> GRID</a:t>
            </a:r>
            <a:r>
              <a:rPr lang="ru-RU" sz="2400" b="0" dirty="0" smtClean="0">
                <a:solidFill>
                  <a:schemeClr val="tx1"/>
                </a:solidFill>
                <a:latin typeface="+mj-lt"/>
              </a:rPr>
              <a:t> сегмента</a:t>
            </a:r>
            <a:endParaRPr lang="en-US" sz="2400" b="0" dirty="0" smtClean="0">
              <a:solidFill>
                <a:schemeClr val="tx1"/>
              </a:solidFill>
              <a:latin typeface="+mj-lt"/>
            </a:endParaRPr>
          </a:p>
          <a:p>
            <a:pPr algn="just"/>
            <a:r>
              <a:rPr lang="en-US" sz="2400" b="0" dirty="0" smtClean="0">
                <a:solidFill>
                  <a:schemeClr val="tx1"/>
                </a:solidFill>
                <a:latin typeface="+mj-lt"/>
              </a:rPr>
              <a:t>150 </a:t>
            </a:r>
            <a:r>
              <a:rPr lang="ru-RU" sz="2400" b="0" dirty="0" smtClean="0">
                <a:solidFill>
                  <a:schemeClr val="tx1"/>
                </a:solidFill>
                <a:latin typeface="+mj-lt"/>
              </a:rPr>
              <a:t>ядер</a:t>
            </a:r>
            <a:r>
              <a:rPr lang="en-US" sz="2400" b="0" dirty="0" smtClean="0">
                <a:solidFill>
                  <a:schemeClr val="tx1"/>
                </a:solidFill>
                <a:latin typeface="+mj-lt"/>
              </a:rPr>
              <a:t> – </a:t>
            </a:r>
            <a:r>
              <a:rPr lang="ru-RU" sz="2400" b="0" dirty="0" smtClean="0">
                <a:solidFill>
                  <a:schemeClr val="tx1"/>
                </a:solidFill>
                <a:latin typeface="+mj-lt"/>
              </a:rPr>
              <a:t>для локального кластера</a:t>
            </a:r>
            <a:endParaRPr lang="en-US" sz="2400" b="0" dirty="0" smtClean="0">
              <a:solidFill>
                <a:schemeClr val="tx1"/>
              </a:solidFill>
              <a:latin typeface="+mj-lt"/>
            </a:endParaRPr>
          </a:p>
          <a:p>
            <a:pPr algn="just"/>
            <a:r>
              <a:rPr lang="en-US" sz="2400" b="0" dirty="0" smtClean="0">
                <a:solidFill>
                  <a:schemeClr val="tx1"/>
                </a:solidFill>
                <a:latin typeface="+mj-lt"/>
              </a:rPr>
              <a:t>600 </a:t>
            </a:r>
            <a:r>
              <a:rPr lang="ru-RU" sz="2400" b="0" dirty="0" smtClean="0">
                <a:solidFill>
                  <a:schemeClr val="tx1"/>
                </a:solidFill>
                <a:latin typeface="+mj-lt"/>
              </a:rPr>
              <a:t>ядер</a:t>
            </a:r>
            <a:r>
              <a:rPr lang="en-US" sz="2400" b="0" dirty="0" smtClean="0">
                <a:solidFill>
                  <a:schemeClr val="tx1"/>
                </a:solidFill>
                <a:latin typeface="+mj-lt"/>
              </a:rPr>
              <a:t> – </a:t>
            </a:r>
            <a:r>
              <a:rPr lang="ru-RU" sz="2400" b="0" dirty="0" smtClean="0">
                <a:solidFill>
                  <a:schemeClr val="tx1"/>
                </a:solidFill>
                <a:latin typeface="+mj-lt"/>
              </a:rPr>
              <a:t>учебный класс</a:t>
            </a:r>
            <a:endParaRPr lang="en-US" sz="2400" b="0" dirty="0" smtClean="0">
              <a:solidFill>
                <a:schemeClr val="tx1"/>
              </a:solidFill>
              <a:latin typeface="+mj-lt"/>
            </a:endParaRPr>
          </a:p>
          <a:p>
            <a:pPr lvl="0" algn="just"/>
            <a:endParaRPr lang="en-US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endPara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endParaRPr lang="ru-RU" sz="180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l" eaLnBrk="0" hangingPunct="0"/>
            <a:endParaRPr lang="ru-RU" sz="280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95400" algn="l"/>
              </a:tabLst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95400" algn="l"/>
              </a:tabLst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95400" algn="l"/>
              </a:tabLst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8" name="Рисунок 7" descr="DSCN332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97778" y="3166066"/>
            <a:ext cx="2151416" cy="2868554"/>
          </a:xfrm>
          <a:prstGeom prst="rect">
            <a:avLst/>
          </a:prstGeom>
        </p:spPr>
      </p:pic>
      <p:pic>
        <p:nvPicPr>
          <p:cNvPr id="9" name="Рисунок 8" descr="DSCN332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32271" y="3036701"/>
            <a:ext cx="2027062" cy="2702749"/>
          </a:xfrm>
          <a:prstGeom prst="rect">
            <a:avLst/>
          </a:prstGeom>
        </p:spPr>
      </p:pic>
      <p:pic>
        <p:nvPicPr>
          <p:cNvPr id="7" name="Рисунок 6" descr="DSCN3324_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67777" y="948261"/>
            <a:ext cx="2675467" cy="2006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6812" y="93844"/>
            <a:ext cx="8651827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ru-RU" sz="2200" b="0" dirty="0" smtClean="0">
                <a:solidFill>
                  <a:schemeClr val="tx1"/>
                </a:solidFill>
                <a:latin typeface="+mj-lt"/>
              </a:rPr>
              <a:t>Серверное и сетевое оборудование </a:t>
            </a:r>
          </a:p>
          <a:p>
            <a:pPr algn="just"/>
            <a:r>
              <a:rPr lang="ru-RU" sz="2200" b="0" dirty="0" smtClean="0">
                <a:solidFill>
                  <a:schemeClr val="tx1"/>
                </a:solidFill>
                <a:latin typeface="+mj-lt"/>
              </a:rPr>
              <a:t>представлено продукцией </a:t>
            </a:r>
            <a:r>
              <a:rPr lang="en-US" sz="2200" b="0" dirty="0" err="1" smtClean="0">
                <a:solidFill>
                  <a:schemeClr val="tx1"/>
                </a:solidFill>
                <a:latin typeface="+mj-lt"/>
              </a:rPr>
              <a:t>Supermicro</a:t>
            </a:r>
            <a:r>
              <a:rPr lang="en-US" sz="2200" b="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2200" b="0" dirty="0" smtClean="0">
                <a:solidFill>
                  <a:schemeClr val="tx1"/>
                </a:solidFill>
                <a:latin typeface="+mj-lt"/>
              </a:rPr>
              <a:t>и</a:t>
            </a:r>
            <a:r>
              <a:rPr lang="en-US" sz="2200" b="0" dirty="0" smtClean="0">
                <a:solidFill>
                  <a:schemeClr val="tx1"/>
                </a:solidFill>
                <a:latin typeface="+mj-lt"/>
              </a:rPr>
              <a:t> Cisco.</a:t>
            </a:r>
          </a:p>
          <a:p>
            <a:pPr algn="just"/>
            <a:endParaRPr lang="ru-RU" sz="2200" b="0" dirty="0" smtClean="0">
              <a:solidFill>
                <a:schemeClr val="tx1"/>
              </a:solidFill>
              <a:latin typeface="+mj-lt"/>
            </a:endParaRPr>
          </a:p>
          <a:p>
            <a:pPr algn="just"/>
            <a:r>
              <a:rPr lang="ru-RU" sz="2200" b="0" dirty="0" smtClean="0">
                <a:solidFill>
                  <a:schemeClr val="tx1"/>
                </a:solidFill>
                <a:latin typeface="+mj-lt"/>
              </a:rPr>
              <a:t>Дата центр института Физики работает в режиме 24/7</a:t>
            </a:r>
            <a:r>
              <a:rPr lang="en-US" sz="2200" b="0" dirty="0" smtClean="0">
                <a:solidFill>
                  <a:schemeClr val="tx1"/>
                </a:solidFill>
                <a:latin typeface="+mj-lt"/>
              </a:rPr>
              <a:t>.  </a:t>
            </a:r>
            <a:endParaRPr lang="ru-RU" sz="2200" b="0" dirty="0" smtClean="0">
              <a:solidFill>
                <a:schemeClr val="tx1"/>
              </a:solidFill>
              <a:latin typeface="+mj-lt"/>
            </a:endParaRPr>
          </a:p>
          <a:p>
            <a:pPr algn="just"/>
            <a:r>
              <a:rPr lang="ru-RU" sz="2200" b="0" dirty="0" smtClean="0">
                <a:solidFill>
                  <a:schemeClr val="tx1"/>
                </a:solidFill>
                <a:latin typeface="+mj-lt"/>
              </a:rPr>
              <a:t>Защита оборудования от различных перепадов в электрической сети</a:t>
            </a:r>
          </a:p>
          <a:p>
            <a:pPr algn="just"/>
            <a:r>
              <a:rPr lang="ru-RU" sz="2200" b="0" dirty="0" smtClean="0">
                <a:solidFill>
                  <a:schemeClr val="tx1"/>
                </a:solidFill>
                <a:latin typeface="+mj-lt"/>
              </a:rPr>
              <a:t>осуществляется средствами </a:t>
            </a:r>
            <a:r>
              <a:rPr lang="en-US" sz="2200" b="0" dirty="0" smtClean="0">
                <a:solidFill>
                  <a:schemeClr val="tx1"/>
                </a:solidFill>
                <a:latin typeface="+mj-lt"/>
              </a:rPr>
              <a:t>UPS </a:t>
            </a:r>
            <a:r>
              <a:rPr lang="ru-RU" sz="2200" b="0" dirty="0" smtClean="0">
                <a:solidFill>
                  <a:schemeClr val="tx1"/>
                </a:solidFill>
                <a:latin typeface="+mj-lt"/>
              </a:rPr>
              <a:t>и генератора. </a:t>
            </a:r>
          </a:p>
          <a:p>
            <a:pPr algn="just"/>
            <a:endParaRPr lang="ru-RU" sz="2200" b="0" dirty="0">
              <a:solidFill>
                <a:schemeClr val="tx1"/>
              </a:solidFill>
              <a:latin typeface="+mj-lt"/>
            </a:endParaRPr>
          </a:p>
          <a:p>
            <a:pPr algn="just"/>
            <a:r>
              <a:rPr lang="ru-RU" sz="2200" b="0" dirty="0" smtClean="0">
                <a:solidFill>
                  <a:schemeClr val="tx1"/>
                </a:solidFill>
                <a:latin typeface="+mj-lt"/>
              </a:rPr>
              <a:t>Климат контроль обеспечивается прецизионными кондиционерами.</a:t>
            </a:r>
          </a:p>
          <a:p>
            <a:pPr algn="just"/>
            <a:r>
              <a:rPr lang="ru-RU" sz="2200" b="0" dirty="0" smtClean="0">
                <a:solidFill>
                  <a:schemeClr val="tx1"/>
                </a:solidFill>
                <a:latin typeface="+mj-lt"/>
              </a:rPr>
              <a:t>Температура в машинном</a:t>
            </a:r>
            <a:r>
              <a:rPr lang="en-US" sz="2200" b="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2200" b="0" dirty="0" smtClean="0">
                <a:solidFill>
                  <a:schemeClr val="tx1"/>
                </a:solidFill>
                <a:latin typeface="+mj-lt"/>
              </a:rPr>
              <a:t>зале не превышает 18 </a:t>
            </a:r>
            <a:r>
              <a:rPr lang="en-US" sz="2200" b="0" baseline="30000" dirty="0" smtClean="0">
                <a:solidFill>
                  <a:schemeClr val="tx1"/>
                </a:solidFill>
                <a:latin typeface="+mj-lt"/>
              </a:rPr>
              <a:t>0 </a:t>
            </a:r>
            <a:r>
              <a:rPr lang="en-US" sz="2200" b="0" dirty="0" smtClean="0">
                <a:solidFill>
                  <a:schemeClr val="tx1"/>
                </a:solidFill>
                <a:latin typeface="+mj-lt"/>
              </a:rPr>
              <a:t>C</a:t>
            </a:r>
            <a:r>
              <a:rPr lang="ru-RU" sz="2200" b="0" dirty="0" smtClean="0">
                <a:solidFill>
                  <a:schemeClr val="tx1"/>
                </a:solidFill>
                <a:latin typeface="+mj-lt"/>
              </a:rPr>
              <a:t>. </a:t>
            </a:r>
            <a:endParaRPr lang="ru-RU" sz="2200" b="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5" name="Рисунок 4" descr="system_elektr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95790" y="3507135"/>
            <a:ext cx="5895975" cy="31146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389947"/>
            <a:ext cx="3810000" cy="6186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2400" b="0" dirty="0" smtClean="0">
                <a:solidFill>
                  <a:schemeClr val="tx1"/>
                </a:solidFill>
                <a:latin typeface="+mj-lt"/>
              </a:rPr>
              <a:t>Мониторинг ЦПУ, локальной сети и интернет соединения, в режиме реального времени осуществляется средствами </a:t>
            </a:r>
            <a:r>
              <a:rPr lang="en-US" sz="2400" b="0" dirty="0" smtClean="0">
                <a:solidFill>
                  <a:schemeClr val="tx1"/>
                </a:solidFill>
                <a:latin typeface="+mj-lt"/>
              </a:rPr>
              <a:t>GANGLIA </a:t>
            </a:r>
            <a:r>
              <a:rPr lang="ru-RU" sz="2400" b="0" dirty="0" smtClean="0">
                <a:solidFill>
                  <a:schemeClr val="tx1"/>
                </a:solidFill>
                <a:latin typeface="+mj-lt"/>
              </a:rPr>
              <a:t>и</a:t>
            </a:r>
            <a:r>
              <a:rPr lang="en-US" sz="2400" b="0" dirty="0" smtClean="0">
                <a:solidFill>
                  <a:schemeClr val="tx1"/>
                </a:solidFill>
                <a:latin typeface="+mj-lt"/>
              </a:rPr>
              <a:t> CACTI</a:t>
            </a:r>
          </a:p>
          <a:p>
            <a:pPr algn="l"/>
            <a:endParaRPr lang="en-US" sz="2800" b="0" dirty="0" smtClean="0">
              <a:solidFill>
                <a:schemeClr val="tx1"/>
              </a:solidFill>
            </a:endParaRPr>
          </a:p>
          <a:p>
            <a:pPr algn="l"/>
            <a:r>
              <a:rPr lang="ru-RU" sz="2400" b="0" dirty="0" smtClean="0">
                <a:solidFill>
                  <a:schemeClr val="tx1"/>
                </a:solidFill>
                <a:latin typeface="+mj-lt"/>
              </a:rPr>
              <a:t>Мониторинг </a:t>
            </a:r>
            <a:r>
              <a:rPr lang="ru-RU" sz="2400" b="0" dirty="0" err="1" smtClean="0">
                <a:solidFill>
                  <a:schemeClr val="tx1"/>
                </a:solidFill>
                <a:latin typeface="+mj-lt"/>
              </a:rPr>
              <a:t>грид</a:t>
            </a:r>
            <a:r>
              <a:rPr lang="en-US" sz="2400" b="0" dirty="0">
                <a:solidFill>
                  <a:schemeClr val="tx1"/>
                </a:solidFill>
                <a:latin typeface="+mj-lt"/>
              </a:rPr>
              <a:t>-</a:t>
            </a:r>
            <a:r>
              <a:rPr lang="ru-RU" sz="2400" b="0" dirty="0" smtClean="0">
                <a:solidFill>
                  <a:schemeClr val="tx1"/>
                </a:solidFill>
                <a:latin typeface="+mj-lt"/>
              </a:rPr>
              <a:t>сервисов осуществляется средствами </a:t>
            </a:r>
            <a:r>
              <a:rPr lang="en-US" sz="2400" b="0" dirty="0" err="1" smtClean="0">
                <a:solidFill>
                  <a:schemeClr val="tx1"/>
                </a:solidFill>
                <a:latin typeface="+mj-lt"/>
              </a:rPr>
              <a:t>Nagios</a:t>
            </a:r>
            <a:endParaRPr lang="en-US" sz="2400" b="0" dirty="0" smtClean="0">
              <a:solidFill>
                <a:schemeClr val="tx1"/>
              </a:solidFill>
              <a:latin typeface="+mj-lt"/>
            </a:endParaRPr>
          </a:p>
          <a:p>
            <a:pPr algn="l"/>
            <a:endParaRPr lang="en-US" dirty="0" smtClean="0">
              <a:solidFill>
                <a:schemeClr val="tx1"/>
              </a:solidFill>
            </a:endParaRPr>
          </a:p>
          <a:p>
            <a:pPr algn="l"/>
            <a:endParaRPr lang="en-US" dirty="0" smtClean="0">
              <a:solidFill>
                <a:schemeClr val="tx1"/>
              </a:solidFill>
            </a:endParaRPr>
          </a:p>
          <a:p>
            <a:pPr algn="l"/>
            <a:endParaRPr lang="en-US" dirty="0" smtClean="0">
              <a:solidFill>
                <a:schemeClr val="tx1"/>
              </a:solidFill>
            </a:endParaRPr>
          </a:p>
          <a:p>
            <a:pPr algn="l"/>
            <a:endParaRPr lang="en-US" dirty="0" smtClean="0">
              <a:solidFill>
                <a:schemeClr val="tx1"/>
              </a:solidFill>
            </a:endParaRPr>
          </a:p>
        </p:txBody>
      </p:sp>
      <p:pic>
        <p:nvPicPr>
          <p:cNvPr id="5" name="Рисунок 4" descr="Новый рисунок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76750" y="1376530"/>
            <a:ext cx="4191000" cy="1982976"/>
          </a:xfrm>
          <a:prstGeom prst="rect">
            <a:avLst/>
          </a:prstGeom>
        </p:spPr>
      </p:pic>
      <p:pic>
        <p:nvPicPr>
          <p:cNvPr id="6" name="Рисунок 5" descr="Новый рисунок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48150" y="3775816"/>
            <a:ext cx="4648200" cy="21128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00050" y="1447094"/>
            <a:ext cx="6972300" cy="4154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sz="2400" b="0" dirty="0" err="1" smtClean="0">
                <a:solidFill>
                  <a:schemeClr val="tx1"/>
                </a:solidFill>
                <a:latin typeface="+mj-lt"/>
              </a:rPr>
              <a:t>Грид</a:t>
            </a:r>
            <a:r>
              <a:rPr lang="ru-RU" sz="2400" b="0" dirty="0" smtClean="0">
                <a:solidFill>
                  <a:schemeClr val="tx1"/>
                </a:solidFill>
                <a:latin typeface="+mj-lt"/>
              </a:rPr>
              <a:t> сегмент Института Физики является участником виртуальных организаций </a:t>
            </a:r>
            <a:r>
              <a:rPr lang="en-US" sz="2400" b="0" dirty="0" smtClean="0">
                <a:solidFill>
                  <a:schemeClr val="tx1"/>
                </a:solidFill>
                <a:latin typeface="+mj-lt"/>
              </a:rPr>
              <a:t>SEEGRID </a:t>
            </a:r>
            <a:r>
              <a:rPr lang="ru-RU" sz="2400" b="0" dirty="0" smtClean="0">
                <a:solidFill>
                  <a:schemeClr val="tx1"/>
                </a:solidFill>
                <a:latin typeface="+mj-lt"/>
              </a:rPr>
              <a:t>и </a:t>
            </a:r>
            <a:r>
              <a:rPr lang="en-US" sz="2400" b="0" dirty="0" smtClean="0">
                <a:solidFill>
                  <a:schemeClr val="tx1"/>
                </a:solidFill>
                <a:latin typeface="+mj-lt"/>
              </a:rPr>
              <a:t>EDU (</a:t>
            </a:r>
            <a:r>
              <a:rPr lang="ru-RU" sz="2400" b="0" dirty="0" smtClean="0">
                <a:solidFill>
                  <a:schemeClr val="tx1"/>
                </a:solidFill>
                <a:latin typeface="+mj-lt"/>
              </a:rPr>
              <a:t>учебная инфраструктура ОИЯИ</a:t>
            </a:r>
            <a:r>
              <a:rPr lang="en-US" sz="2400" b="0" dirty="0" smtClean="0">
                <a:solidFill>
                  <a:schemeClr val="tx1"/>
                </a:solidFill>
                <a:latin typeface="+mj-lt"/>
              </a:rPr>
              <a:t>)</a:t>
            </a:r>
            <a:endParaRPr lang="ru-RU" sz="2400" b="0" dirty="0" smtClean="0">
              <a:solidFill>
                <a:schemeClr val="tx1"/>
              </a:solidFill>
              <a:latin typeface="+mj-lt"/>
            </a:endParaRPr>
          </a:p>
          <a:p>
            <a:pPr algn="l"/>
            <a:endParaRPr lang="ru-RU" sz="2400" b="0" dirty="0">
              <a:solidFill>
                <a:schemeClr val="tx1"/>
              </a:solidFill>
              <a:latin typeface="+mj-lt"/>
            </a:endParaRPr>
          </a:p>
          <a:p>
            <a:pPr algn="l"/>
            <a:r>
              <a:rPr lang="ru-RU" sz="2400" b="0" dirty="0" smtClean="0">
                <a:solidFill>
                  <a:schemeClr val="tx1"/>
                </a:solidFill>
                <a:latin typeface="+mj-lt"/>
              </a:rPr>
              <a:t>Для этих задач используются как реальные так и виртуальные ресурсы. </a:t>
            </a:r>
          </a:p>
          <a:p>
            <a:pPr algn="l"/>
            <a:endParaRPr lang="ru-RU" sz="2400" b="0" dirty="0">
              <a:solidFill>
                <a:schemeClr val="tx1"/>
              </a:solidFill>
              <a:latin typeface="+mj-lt"/>
            </a:endParaRPr>
          </a:p>
          <a:p>
            <a:pPr algn="l"/>
            <a:r>
              <a:rPr lang="en-US" sz="2400" b="0" dirty="0" smtClean="0">
                <a:solidFill>
                  <a:schemeClr val="tx1"/>
                </a:solidFill>
                <a:latin typeface="+mj-lt"/>
              </a:rPr>
              <a:t>OS Scientific Linux 6.4 and middleware EMI </a:t>
            </a:r>
            <a:r>
              <a:rPr lang="ru-RU" sz="2400" b="0" dirty="0" smtClean="0">
                <a:solidFill>
                  <a:schemeClr val="tx1"/>
                </a:solidFill>
                <a:latin typeface="+mj-lt"/>
              </a:rPr>
              <a:t>3</a:t>
            </a:r>
            <a:r>
              <a:rPr lang="en-US" sz="2400" b="0" dirty="0" smtClean="0">
                <a:solidFill>
                  <a:schemeClr val="tx1"/>
                </a:solidFill>
                <a:latin typeface="+mj-lt"/>
              </a:rPr>
              <a:t>.</a:t>
            </a:r>
          </a:p>
          <a:p>
            <a:pPr algn="l"/>
            <a:endParaRPr lang="en-US" sz="2400" b="0" dirty="0">
              <a:solidFill>
                <a:schemeClr val="tx1"/>
              </a:solidFill>
              <a:latin typeface="+mj-lt"/>
            </a:endParaRPr>
          </a:p>
          <a:p>
            <a:pPr algn="l"/>
            <a:r>
              <a:rPr lang="en-US" sz="2400" b="0" dirty="0" smtClean="0">
                <a:solidFill>
                  <a:schemeClr val="tx1"/>
                </a:solidFill>
                <a:latin typeface="+mj-lt"/>
              </a:rPr>
              <a:t>(CE, SE-DPM, UI, WN, WMS)</a:t>
            </a:r>
          </a:p>
          <a:p>
            <a:pPr algn="l"/>
            <a:endParaRPr lang="en-US" sz="2400" b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16113</TotalTime>
  <Words>406</Words>
  <Application>Microsoft Macintosh PowerPoint</Application>
  <PresentationFormat>Экран (4:3)</PresentationFormat>
  <Paragraphs>129</Paragraphs>
  <Slides>14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Поток</vt:lpstr>
      <vt:lpstr>Основные направления развития информационных технологий в Азербайджане</vt:lpstr>
      <vt:lpstr>Основные направления</vt:lpstr>
      <vt:lpstr>Дата центр Института информационных технологий НАН Азербайджана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PNPI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grid</dc:title>
  <dc:creator>alex</dc:creator>
  <cp:lastModifiedBy>Алекс</cp:lastModifiedBy>
  <cp:revision>481</cp:revision>
  <dcterms:created xsi:type="dcterms:W3CDTF">2005-08-24T15:50:36Z</dcterms:created>
  <dcterms:modified xsi:type="dcterms:W3CDTF">2014-07-01T05:10:01Z</dcterms:modified>
</cp:coreProperties>
</file>