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19"/>
  </p:notesMasterIdLst>
  <p:handoutMasterIdLst>
    <p:handoutMasterId r:id="rId20"/>
  </p:handoutMasterIdLst>
  <p:sldIdLst>
    <p:sldId id="256" r:id="rId2"/>
    <p:sldId id="259" r:id="rId3"/>
    <p:sldId id="258" r:id="rId4"/>
    <p:sldId id="257" r:id="rId5"/>
    <p:sldId id="262" r:id="rId6"/>
    <p:sldId id="263" r:id="rId7"/>
    <p:sldId id="260" r:id="rId8"/>
    <p:sldId id="261" r:id="rId9"/>
    <p:sldId id="264" r:id="rId10"/>
    <p:sldId id="265" r:id="rId11"/>
    <p:sldId id="266" r:id="rId12"/>
    <p:sldId id="268" r:id="rId13"/>
    <p:sldId id="269" r:id="rId14"/>
    <p:sldId id="270" r:id="rId15"/>
    <p:sldId id="273" r:id="rId16"/>
    <p:sldId id="271" r:id="rId17"/>
    <p:sldId id="272"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64" autoAdjust="0"/>
    <p:restoredTop sz="64865" autoAdjust="0"/>
  </p:normalViewPr>
  <p:slideViewPr>
    <p:cSldViewPr>
      <p:cViewPr varScale="1">
        <p:scale>
          <a:sx n="54" d="100"/>
          <a:sy n="54" d="100"/>
        </p:scale>
        <p:origin x="-1920" y="-90"/>
      </p:cViewPr>
      <p:guideLst>
        <p:guide orient="horz" pos="2160"/>
        <p:guide pos="2880"/>
      </p:guideLst>
    </p:cSldViewPr>
  </p:slideViewPr>
  <p:outlineViewPr>
    <p:cViewPr>
      <p:scale>
        <a:sx n="33" d="100"/>
        <a:sy n="33" d="100"/>
      </p:scale>
      <p:origin x="48" y="303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66" d="100"/>
          <a:sy n="66" d="100"/>
        </p:scale>
        <p:origin x="-2760" y="-11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F6719B8-6B4B-4A79-B294-CCE8DE220B16}" type="datetimeFigureOut">
              <a:rPr lang="ru-RU" smtClean="0"/>
              <a:pPr/>
              <a:t>04.07.2014</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9CCBA7B-8C00-4A1C-8FAC-9BFC4E84F4A4}" type="slidenum">
              <a:rPr lang="ru-RU" smtClean="0"/>
              <a:pPr/>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203D30-9C0D-47A6-8982-33B2C2C85ABC}" type="datetimeFigureOut">
              <a:rPr lang="ru-RU" smtClean="0"/>
              <a:pPr/>
              <a:t>04.07.2014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B1DB1E-FB42-413B-8844-0C28C84FAFE9}" type="slidenum">
              <a:rPr lang="ru-RU" smtClean="0"/>
              <a:pPr/>
              <a:t>‹#›</a:t>
            </a:fld>
            <a:endParaRPr lang="ru-RU"/>
          </a:p>
        </p:txBody>
      </p:sp>
    </p:spTree>
    <p:extLst>
      <p:ext uri="{BB962C8B-B14F-4D97-AF65-F5344CB8AC3E}">
        <p14:creationId xmlns="" xmlns:p14="http://schemas.microsoft.com/office/powerpoint/2010/main" val="901396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Уважаемые</a:t>
            </a:r>
            <a:r>
              <a:rPr lang="ru-RU" baseline="0" dirty="0" smtClean="0"/>
              <a:t> коллеги. Вашему вниманию представляется доклад на тему «Методика обеспечения интероперабельности в </a:t>
            </a:r>
            <a:r>
              <a:rPr lang="ru-RU" baseline="0" dirty="0" err="1" smtClean="0"/>
              <a:t>грид</a:t>
            </a:r>
            <a:r>
              <a:rPr lang="ru-RU" baseline="0" dirty="0" smtClean="0"/>
              <a:t>-среде и облачных вычислениях». Авторы доклада представлены на слайде, докладывает Иванов Сергей Валентинович. Я являюсь аспирантом </a:t>
            </a:r>
            <a:r>
              <a:rPr lang="ru-RU" baseline="0" dirty="0" err="1" smtClean="0"/>
              <a:t>РосНОУ</a:t>
            </a:r>
            <a:r>
              <a:rPr lang="ru-RU" baseline="0" dirty="0" smtClean="0"/>
              <a:t>, работаю в должности руководителя службы тех поддержки в компании «НДВ-Недвижимость для Вас».</a:t>
            </a:r>
          </a:p>
          <a:p>
            <a:endParaRPr lang="ru-RU" baseline="0" dirty="0" smtClean="0"/>
          </a:p>
        </p:txBody>
      </p:sp>
      <p:sp>
        <p:nvSpPr>
          <p:cNvPr id="4" name="Номер слайда 3"/>
          <p:cNvSpPr>
            <a:spLocks noGrp="1"/>
          </p:cNvSpPr>
          <p:nvPr>
            <p:ph type="sldNum" sz="quarter" idx="10"/>
          </p:nvPr>
        </p:nvSpPr>
        <p:spPr/>
        <p:txBody>
          <a:bodyPr/>
          <a:lstStyle/>
          <a:p>
            <a:fld id="{F8B1DB1E-FB42-413B-8844-0C28C84FAFE9}" type="slidenum">
              <a:rPr lang="ru-RU" smtClean="0"/>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85000" lnSpcReduction="10000"/>
          </a:bodyPr>
          <a:lstStyle/>
          <a:p>
            <a:r>
              <a:rPr lang="ru-RU" sz="1200" kern="1200" dirty="0" smtClean="0">
                <a:solidFill>
                  <a:schemeClr val="tx1"/>
                </a:solidFill>
                <a:latin typeface="+mn-lt"/>
                <a:ea typeface="+mn-ea"/>
                <a:cs typeface="+mn-cs"/>
              </a:rPr>
              <a:t>Следующий</a:t>
            </a:r>
            <a:r>
              <a:rPr lang="ru-RU" sz="1200" kern="1200" baseline="0" dirty="0" smtClean="0">
                <a:solidFill>
                  <a:schemeClr val="tx1"/>
                </a:solidFill>
                <a:latin typeface="+mn-lt"/>
                <a:ea typeface="+mn-ea"/>
                <a:cs typeface="+mn-cs"/>
              </a:rPr>
              <a:t> слайд посвящен архитектурам</a:t>
            </a:r>
            <a:r>
              <a:rPr lang="en-US" sz="1200" kern="1200" baseline="0" dirty="0" smtClean="0">
                <a:solidFill>
                  <a:schemeClr val="tx1"/>
                </a:solidFill>
                <a:latin typeface="+mn-lt"/>
                <a:ea typeface="+mn-ea"/>
                <a:cs typeface="+mn-cs"/>
              </a:rPr>
              <a:t>.</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Для сравнения архитектуры </a:t>
            </a:r>
            <a:r>
              <a:rPr lang="ru-RU" sz="1200" kern="1200" dirty="0" err="1" smtClean="0">
                <a:solidFill>
                  <a:schemeClr val="tx1"/>
                </a:solidFill>
                <a:latin typeface="+mn-lt"/>
                <a:ea typeface="+mn-ea"/>
                <a:cs typeface="+mn-cs"/>
              </a:rPr>
              <a:t>грид</a:t>
            </a:r>
            <a:r>
              <a:rPr lang="ru-RU" sz="1200" kern="1200" dirty="0" smtClean="0">
                <a:solidFill>
                  <a:schemeClr val="tx1"/>
                </a:solidFill>
                <a:latin typeface="+mn-lt"/>
                <a:ea typeface="+mn-ea"/>
                <a:cs typeface="+mn-cs"/>
              </a:rPr>
              <a:t> и облаков можно представить следующие архитектуры:</a:t>
            </a:r>
          </a:p>
          <a:p>
            <a:r>
              <a:rPr lang="ru-RU" sz="1200" b="1" kern="1200" dirty="0" smtClean="0">
                <a:solidFill>
                  <a:schemeClr val="tx1"/>
                </a:solidFill>
                <a:latin typeface="+mn-lt"/>
                <a:ea typeface="+mn-ea"/>
                <a:cs typeface="+mn-cs"/>
              </a:rPr>
              <a:t>Для </a:t>
            </a:r>
            <a:r>
              <a:rPr lang="ru-RU" sz="1200" b="1" kern="1200" dirty="0" err="1" smtClean="0">
                <a:solidFill>
                  <a:schemeClr val="tx1"/>
                </a:solidFill>
                <a:latin typeface="+mn-lt"/>
                <a:ea typeface="+mn-ea"/>
                <a:cs typeface="+mn-cs"/>
              </a:rPr>
              <a:t>грид</a:t>
            </a:r>
            <a:r>
              <a:rPr lang="ru-RU" sz="1200" b="1" kern="1200" dirty="0" smtClean="0">
                <a:solidFill>
                  <a:schemeClr val="tx1"/>
                </a:solidFill>
                <a:latin typeface="+mn-lt"/>
                <a:ea typeface="+mn-ea"/>
                <a:cs typeface="+mn-cs"/>
              </a:rPr>
              <a:t>:</a:t>
            </a:r>
          </a:p>
          <a:p>
            <a:pPr lvl="0"/>
            <a:r>
              <a:rPr lang="ru-RU" sz="1200" kern="1200" dirty="0" smtClean="0">
                <a:solidFill>
                  <a:schemeClr val="tx1"/>
                </a:solidFill>
                <a:latin typeface="+mn-lt"/>
                <a:ea typeface="+mn-ea"/>
                <a:cs typeface="+mn-cs"/>
              </a:rPr>
              <a:t>структурный уровень – обеспечивается доступ к различным типам ресурсов, таких как: вычисление, хранение, сетевой ресурс, </a:t>
            </a:r>
            <a:r>
              <a:rPr lang="ru-RU" sz="1200" kern="1200" dirty="0" err="1" smtClean="0">
                <a:solidFill>
                  <a:schemeClr val="tx1"/>
                </a:solidFill>
                <a:latin typeface="+mn-lt"/>
                <a:ea typeface="+mn-ea"/>
                <a:cs typeface="+mn-cs"/>
              </a:rPr>
              <a:t>репозиторий</a:t>
            </a:r>
            <a:r>
              <a:rPr lang="ru-RU" sz="1200" kern="1200" dirty="0" smtClean="0">
                <a:solidFill>
                  <a:schemeClr val="tx1"/>
                </a:solidFill>
                <a:latin typeface="+mn-lt"/>
                <a:ea typeface="+mn-ea"/>
                <a:cs typeface="+mn-cs"/>
              </a:rPr>
              <a:t> кода и т.д.;</a:t>
            </a:r>
          </a:p>
          <a:p>
            <a:pPr lvl="0"/>
            <a:r>
              <a:rPr lang="ru-RU" sz="1200" kern="1200" dirty="0" smtClean="0">
                <a:solidFill>
                  <a:schemeClr val="tx1"/>
                </a:solidFill>
                <a:latin typeface="+mn-lt"/>
                <a:ea typeface="+mn-ea"/>
                <a:cs typeface="+mn-cs"/>
              </a:rPr>
              <a:t>уровень связи - </a:t>
            </a:r>
            <a:r>
              <a:rPr lang="ru-RU" sz="1200" kern="1200" dirty="0" err="1" smtClean="0">
                <a:solidFill>
                  <a:schemeClr val="tx1"/>
                </a:solidFill>
                <a:latin typeface="+mn-lt"/>
                <a:ea typeface="+mn-ea"/>
                <a:cs typeface="+mn-cs"/>
              </a:rPr>
              <a:t>связи</a:t>
            </a:r>
            <a:r>
              <a:rPr lang="ru-RU" sz="1200" kern="1200" dirty="0" smtClean="0">
                <a:solidFill>
                  <a:schemeClr val="tx1"/>
                </a:solidFill>
                <a:latin typeface="+mn-lt"/>
                <a:ea typeface="+mn-ea"/>
                <a:cs typeface="+mn-cs"/>
              </a:rPr>
              <a:t> определяет базовую связь и протоколы аутентификации для простых и безопасных сетевых транзакций;</a:t>
            </a:r>
          </a:p>
          <a:p>
            <a:pPr lvl="0"/>
            <a:r>
              <a:rPr lang="ru-RU" sz="1200" kern="1200" dirty="0" smtClean="0">
                <a:solidFill>
                  <a:schemeClr val="tx1"/>
                </a:solidFill>
                <a:latin typeface="+mn-lt"/>
                <a:ea typeface="+mn-ea"/>
                <a:cs typeface="+mn-cs"/>
              </a:rPr>
              <a:t>уровень ресурса - определяет протоколы для публикации, открытия, согласования, контроля, учета и оплаты совместного использования операций на отдельных ресурсах;</a:t>
            </a:r>
          </a:p>
          <a:p>
            <a:pPr lvl="0"/>
            <a:r>
              <a:rPr lang="ru-RU" sz="1200" kern="1200" dirty="0" smtClean="0">
                <a:solidFill>
                  <a:schemeClr val="tx1"/>
                </a:solidFill>
                <a:latin typeface="+mn-lt"/>
                <a:ea typeface="+mn-ea"/>
                <a:cs typeface="+mn-cs"/>
              </a:rPr>
              <a:t>коллективный уровень - получает взаимодействия по наборам ресурсов, службы каталогов, допускает контроль и открытие ресурсов виртуальной организации (ВО);</a:t>
            </a:r>
          </a:p>
          <a:p>
            <a:pPr lvl="0"/>
            <a:r>
              <a:rPr lang="ru-RU" sz="1200" kern="1200" dirty="0" smtClean="0">
                <a:solidFill>
                  <a:schemeClr val="tx1"/>
                </a:solidFill>
                <a:latin typeface="+mn-lt"/>
                <a:ea typeface="+mn-ea"/>
                <a:cs typeface="+mn-cs"/>
              </a:rPr>
              <a:t>прикладной уровень - включает любые пользовательские приложения, созданные поверх вышеупомянутых протоколов и </a:t>
            </a:r>
            <a:r>
              <a:rPr lang="en-US" sz="1200" kern="1200" dirty="0" smtClean="0">
                <a:solidFill>
                  <a:schemeClr val="tx1"/>
                </a:solidFill>
                <a:latin typeface="+mn-lt"/>
                <a:ea typeface="+mn-ea"/>
                <a:cs typeface="+mn-cs"/>
              </a:rPr>
              <a:t>API</a:t>
            </a:r>
            <a:r>
              <a:rPr lang="ru-RU" sz="1200" kern="1200" dirty="0" smtClean="0">
                <a:solidFill>
                  <a:schemeClr val="tx1"/>
                </a:solidFill>
                <a:latin typeface="+mn-lt"/>
                <a:ea typeface="+mn-ea"/>
                <a:cs typeface="+mn-cs"/>
              </a:rPr>
              <a:t>, и функционирует в средах ВО;</a:t>
            </a:r>
          </a:p>
          <a:p>
            <a:r>
              <a:rPr lang="ru-RU" sz="1200" b="1" kern="1200" dirty="0" smtClean="0">
                <a:solidFill>
                  <a:schemeClr val="tx1"/>
                </a:solidFill>
                <a:latin typeface="+mn-lt"/>
                <a:ea typeface="+mn-ea"/>
                <a:cs typeface="+mn-cs"/>
              </a:rPr>
              <a:t>Для облачных вычислений:</a:t>
            </a:r>
          </a:p>
          <a:p>
            <a:pPr lvl="0"/>
            <a:r>
              <a:rPr lang="ru-RU" sz="1200" kern="1200" dirty="0" smtClean="0">
                <a:solidFill>
                  <a:schemeClr val="tx1"/>
                </a:solidFill>
                <a:latin typeface="+mn-lt"/>
                <a:ea typeface="+mn-ea"/>
                <a:cs typeface="+mn-cs"/>
              </a:rPr>
              <a:t>структурный уровень – содержит необработанные аппаратные ресурсы, такие как вычислительные ресурсы, ресурсы хранения и сетевые ресурсы;</a:t>
            </a:r>
          </a:p>
          <a:p>
            <a:pPr lvl="0"/>
            <a:r>
              <a:rPr lang="ru-RU" sz="1200" kern="1200" dirty="0" smtClean="0">
                <a:solidFill>
                  <a:schemeClr val="tx1"/>
                </a:solidFill>
                <a:latin typeface="+mn-lt"/>
                <a:ea typeface="+mn-ea"/>
                <a:cs typeface="+mn-cs"/>
              </a:rPr>
              <a:t>объединенный уровень – содержит ресурсы, которые абстрагировались/инкапсулировались так, чтобы они могли быть представлены верхнему уровню и пользователям как интегрированные ресурсы (компьютер/кластер, логическая файловая система, система баз данных);</a:t>
            </a:r>
          </a:p>
          <a:p>
            <a:pPr lvl="0"/>
            <a:r>
              <a:rPr lang="ru-RU" sz="1200" kern="1200" dirty="0" smtClean="0">
                <a:solidFill>
                  <a:schemeClr val="tx1"/>
                </a:solidFill>
                <a:latin typeface="+mn-lt"/>
                <a:ea typeface="+mn-ea"/>
                <a:cs typeface="+mn-cs"/>
              </a:rPr>
              <a:t>уровень платформы – прибавляет набор специализированных инструментов, промежуточного ПО и служб поверх объединенных ресурсов, чтобы обеспечить платформу разработки и/или развертывания (среда </a:t>
            </a:r>
            <a:r>
              <a:rPr lang="en-US" sz="1200" kern="1200" dirty="0" smtClean="0">
                <a:solidFill>
                  <a:schemeClr val="tx1"/>
                </a:solidFill>
                <a:latin typeface="+mn-lt"/>
                <a:ea typeface="+mn-ea"/>
                <a:cs typeface="+mn-cs"/>
              </a:rPr>
              <a:t>web</a:t>
            </a:r>
            <a:r>
              <a:rPr lang="ru-RU" sz="1200" kern="1200" dirty="0" smtClean="0">
                <a:solidFill>
                  <a:schemeClr val="tx1"/>
                </a:solidFill>
                <a:latin typeface="+mn-lt"/>
                <a:ea typeface="+mn-ea"/>
                <a:cs typeface="+mn-cs"/>
              </a:rPr>
              <a:t>-</a:t>
            </a:r>
            <a:r>
              <a:rPr lang="ru-RU" sz="1200" kern="1200" dirty="0" err="1" smtClean="0">
                <a:solidFill>
                  <a:schemeClr val="tx1"/>
                </a:solidFill>
                <a:latin typeface="+mn-lt"/>
                <a:ea typeface="+mn-ea"/>
                <a:cs typeface="+mn-cs"/>
              </a:rPr>
              <a:t>хостинга</a:t>
            </a:r>
            <a:r>
              <a:rPr lang="ru-RU" sz="1200" kern="1200" dirty="0" smtClean="0">
                <a:solidFill>
                  <a:schemeClr val="tx1"/>
                </a:solidFill>
                <a:latin typeface="+mn-lt"/>
                <a:ea typeface="+mn-ea"/>
                <a:cs typeface="+mn-cs"/>
              </a:rPr>
              <a:t>, служба планирования);</a:t>
            </a:r>
          </a:p>
          <a:p>
            <a:pPr lvl="0"/>
            <a:r>
              <a:rPr lang="ru-RU" sz="1200" kern="1200" dirty="0" smtClean="0">
                <a:solidFill>
                  <a:schemeClr val="tx1"/>
                </a:solidFill>
                <a:latin typeface="+mn-lt"/>
                <a:ea typeface="+mn-ea"/>
                <a:cs typeface="+mn-cs"/>
              </a:rPr>
              <a:t>прикладной уровень – содержит приложения, которые работали бы в облаке.</a:t>
            </a:r>
          </a:p>
          <a:p>
            <a:pPr lvl="0"/>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Известны документы по архитектурам </a:t>
            </a:r>
            <a:r>
              <a:rPr lang="ru-RU" sz="1200" kern="1200" dirty="0" err="1" smtClean="0">
                <a:solidFill>
                  <a:schemeClr val="tx1"/>
                </a:solidFill>
                <a:latin typeface="+mn-lt"/>
                <a:ea typeface="+mn-ea"/>
                <a:cs typeface="+mn-cs"/>
              </a:rPr>
              <a:t>грид</a:t>
            </a:r>
            <a:r>
              <a:rPr lang="ru-RU"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Open Grid Service Architecture (OGSA).</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Известны документы по архитектурам облачных вычислений:</a:t>
            </a:r>
          </a:p>
          <a:p>
            <a:r>
              <a:rPr lang="en-US" sz="1200" kern="1200" dirty="0" smtClean="0">
                <a:solidFill>
                  <a:schemeClr val="tx1"/>
                </a:solidFill>
                <a:latin typeface="+mn-lt"/>
                <a:ea typeface="+mn-ea"/>
                <a:cs typeface="+mn-cs"/>
              </a:rPr>
              <a:t>NIST Cloud Computing Reference Architecture</a:t>
            </a:r>
            <a:endParaRPr lang="ru-RU" sz="1200" kern="1200" dirty="0" smtClean="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F8B1DB1E-FB42-413B-8844-0C28C84FAFE9}" type="slidenum">
              <a:rPr lang="ru-RU" smtClean="0"/>
              <a:pPr/>
              <a:t>10</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47500" lnSpcReduction="20000"/>
          </a:bodyPr>
          <a:lstStyle/>
          <a:p>
            <a:pPr>
              <a:lnSpc>
                <a:spcPct val="100000"/>
              </a:lnSpc>
            </a:pPr>
            <a:r>
              <a:rPr lang="ru-RU" sz="1400" kern="1200" dirty="0" smtClean="0">
                <a:solidFill>
                  <a:schemeClr val="tx1"/>
                </a:solidFill>
                <a:latin typeface="+mn-lt"/>
                <a:ea typeface="+mn-ea"/>
                <a:cs typeface="+mn-cs"/>
              </a:rPr>
              <a:t>На данном слайде представлена модель интероперабельности</a:t>
            </a:r>
            <a:r>
              <a:rPr lang="ru-RU" sz="1400" kern="1200" baseline="0" dirty="0" smtClean="0">
                <a:solidFill>
                  <a:schemeClr val="tx1"/>
                </a:solidFill>
                <a:latin typeface="+mn-lt"/>
                <a:ea typeface="+mn-ea"/>
                <a:cs typeface="+mn-cs"/>
              </a:rPr>
              <a:t> </a:t>
            </a:r>
            <a:r>
              <a:rPr lang="ru-RU" sz="1400" kern="1200" baseline="0" dirty="0" err="1" smtClean="0">
                <a:solidFill>
                  <a:schemeClr val="tx1"/>
                </a:solidFill>
                <a:latin typeface="+mn-lt"/>
                <a:ea typeface="+mn-ea"/>
                <a:cs typeface="+mn-cs"/>
              </a:rPr>
              <a:t>грид</a:t>
            </a:r>
            <a:r>
              <a:rPr lang="ru-RU" sz="1400" kern="1200" baseline="0" dirty="0" smtClean="0">
                <a:solidFill>
                  <a:schemeClr val="tx1"/>
                </a:solidFill>
                <a:latin typeface="+mn-lt"/>
                <a:ea typeface="+mn-ea"/>
                <a:cs typeface="+mn-cs"/>
              </a:rPr>
              <a:t>, зафиксированная в ГОСТ Р  55768-2013</a:t>
            </a:r>
            <a:endParaRPr lang="ru-RU" sz="1400" kern="1200" dirty="0" smtClean="0">
              <a:solidFill>
                <a:schemeClr val="tx1"/>
              </a:solidFill>
              <a:latin typeface="+mn-lt"/>
              <a:ea typeface="+mn-ea"/>
              <a:cs typeface="+mn-cs"/>
            </a:endParaRPr>
          </a:p>
          <a:p>
            <a:pPr>
              <a:lnSpc>
                <a:spcPct val="100000"/>
              </a:lnSpc>
            </a:pPr>
            <a:r>
              <a:rPr lang="ru-RU" sz="1400" kern="1200" dirty="0" smtClean="0">
                <a:solidFill>
                  <a:schemeClr val="tx1"/>
                </a:solidFill>
                <a:latin typeface="+mn-lt"/>
                <a:ea typeface="+mn-ea"/>
                <a:cs typeface="+mn-cs"/>
              </a:rPr>
              <a:t>На этом рисунке по оси абсцисс перечислены группы сервисов, обеспечивающих реализацию свойств </a:t>
            </a:r>
            <a:r>
              <a:rPr lang="ru-RU" sz="1400" kern="1200" dirty="0" err="1" smtClean="0">
                <a:solidFill>
                  <a:schemeClr val="tx1"/>
                </a:solidFill>
                <a:latin typeface="+mn-lt"/>
                <a:ea typeface="+mn-ea"/>
                <a:cs typeface="+mn-cs"/>
              </a:rPr>
              <a:t>Грид-среды</a:t>
            </a:r>
            <a:r>
              <a:rPr lang="ru-RU" sz="1400" kern="1200" dirty="0" smtClean="0">
                <a:solidFill>
                  <a:schemeClr val="tx1"/>
                </a:solidFill>
                <a:latin typeface="+mn-lt"/>
                <a:ea typeface="+mn-ea"/>
                <a:cs typeface="+mn-cs"/>
              </a:rPr>
              <a:t>. По оси ординат представлены три уровня технический, семантический и организационный интероперабельности сервисов. По третьему направлению перечислены свойства </a:t>
            </a:r>
            <a:r>
              <a:rPr lang="ru-RU" sz="1400" kern="1200" dirty="0" err="1" smtClean="0">
                <a:solidFill>
                  <a:schemeClr val="tx1"/>
                </a:solidFill>
                <a:latin typeface="+mn-lt"/>
                <a:ea typeface="+mn-ea"/>
                <a:cs typeface="+mn-cs"/>
              </a:rPr>
              <a:t>Грид-системы</a:t>
            </a:r>
            <a:r>
              <a:rPr lang="ru-RU" sz="1400" kern="1200" dirty="0" smtClean="0">
                <a:solidFill>
                  <a:schemeClr val="tx1"/>
                </a:solidFill>
                <a:latin typeface="+mn-lt"/>
                <a:ea typeface="+mn-ea"/>
                <a:cs typeface="+mn-cs"/>
              </a:rPr>
              <a:t>.</a:t>
            </a:r>
            <a:endParaRPr lang="ru-RU" sz="1400" dirty="0" smtClean="0"/>
          </a:p>
          <a:p>
            <a:pPr>
              <a:lnSpc>
                <a:spcPct val="100000"/>
              </a:lnSpc>
            </a:pPr>
            <a:r>
              <a:rPr lang="ru-RU" sz="1400" kern="1200" dirty="0" smtClean="0">
                <a:solidFill>
                  <a:schemeClr val="tx1"/>
                </a:solidFill>
                <a:latin typeface="+mn-lt"/>
                <a:ea typeface="+mn-ea"/>
                <a:cs typeface="+mn-cs"/>
              </a:rPr>
              <a:t>Предложенная модель лежит в основе методики создания стандартов и профилей, призванных решить проблему интероперабельности в системе: на первом этапе выбираются и при их отсутствии разрабатываются стандарты для  используемых сервисов. Далее формируются профили, обеспечивающие описание групп сервисов. Следующий шаг предполагает разработку профилей, описывающих реализацию каждого из свойств </a:t>
            </a:r>
            <a:r>
              <a:rPr lang="ru-RU" sz="1400" kern="1200" dirty="0" err="1" smtClean="0">
                <a:solidFill>
                  <a:schemeClr val="tx1"/>
                </a:solidFill>
                <a:latin typeface="+mn-lt"/>
                <a:ea typeface="+mn-ea"/>
                <a:cs typeface="+mn-cs"/>
              </a:rPr>
              <a:t>Грид-системы</a:t>
            </a:r>
            <a:r>
              <a:rPr lang="ru-RU" sz="1400" kern="1200" dirty="0" smtClean="0">
                <a:solidFill>
                  <a:schemeClr val="tx1"/>
                </a:solidFill>
                <a:latin typeface="+mn-lt"/>
                <a:ea typeface="+mn-ea"/>
                <a:cs typeface="+mn-cs"/>
              </a:rPr>
              <a:t>. </a:t>
            </a:r>
            <a:endParaRPr lang="en-US" sz="1400" kern="1200" dirty="0" smtClean="0">
              <a:solidFill>
                <a:schemeClr val="tx1"/>
              </a:solidFill>
              <a:latin typeface="+mn-lt"/>
              <a:ea typeface="+mn-ea"/>
              <a:cs typeface="+mn-cs"/>
            </a:endParaRPr>
          </a:p>
          <a:p>
            <a:pPr>
              <a:lnSpc>
                <a:spcPct val="100000"/>
              </a:lnSpc>
            </a:pPr>
            <a:r>
              <a:rPr lang="ru-RU" sz="1400" b="0" kern="1200" cap="all" dirty="0" smtClean="0">
                <a:solidFill>
                  <a:schemeClr val="tx1"/>
                </a:solidFill>
                <a:latin typeface="+mn-lt"/>
                <a:ea typeface="+mn-ea"/>
                <a:cs typeface="+mn-cs"/>
              </a:rPr>
              <a:t>Модель открытой </a:t>
            </a:r>
            <a:r>
              <a:rPr lang="ru-RU" sz="1400" b="0" kern="1200" cap="all" dirty="0" err="1" smtClean="0">
                <a:solidFill>
                  <a:schemeClr val="tx1"/>
                </a:solidFill>
                <a:latin typeface="+mn-lt"/>
                <a:ea typeface="+mn-ea"/>
                <a:cs typeface="+mn-cs"/>
              </a:rPr>
              <a:t>Грид-системы</a:t>
            </a:r>
            <a:r>
              <a:rPr lang="ru-RU" sz="1400" b="0" kern="1200" cap="all" dirty="0" smtClean="0">
                <a:solidFill>
                  <a:schemeClr val="tx1"/>
                </a:solidFill>
                <a:latin typeface="+mn-lt"/>
                <a:ea typeface="+mn-ea"/>
                <a:cs typeface="+mn-cs"/>
              </a:rPr>
              <a:t> </a:t>
            </a:r>
            <a:r>
              <a:rPr lang="ru-RU" sz="1400" b="0" kern="1200" dirty="0" smtClean="0">
                <a:solidFill>
                  <a:schemeClr val="tx1"/>
                </a:solidFill>
                <a:latin typeface="+mn-lt"/>
                <a:ea typeface="+mn-ea"/>
                <a:cs typeface="+mn-cs"/>
              </a:rPr>
              <a:t>“ЖУРНАЛ РАДИОЭЛЕКТРОНИКИ” N 12, 2012</a:t>
            </a:r>
          </a:p>
          <a:p>
            <a:pPr marL="0" marR="0" indent="0" algn="l" defTabSz="914400" rtl="0" eaLnBrk="1" fontAlgn="auto" latinLnBrk="0" hangingPunct="1">
              <a:lnSpc>
                <a:spcPct val="100000"/>
              </a:lnSpc>
              <a:spcBef>
                <a:spcPts val="0"/>
              </a:spcBef>
              <a:spcAft>
                <a:spcPts val="0"/>
              </a:spcAft>
              <a:buClrTx/>
              <a:buSzTx/>
              <a:buFontTx/>
              <a:buNone/>
              <a:tabLst/>
              <a:defRPr/>
            </a:pPr>
            <a:r>
              <a:rPr lang="ru-RU" sz="1400" b="1" kern="1200" dirty="0" err="1" smtClean="0">
                <a:solidFill>
                  <a:schemeClr val="tx1"/>
                </a:solidFill>
                <a:latin typeface="+mn-lt"/>
                <a:ea typeface="+mn-ea"/>
                <a:cs typeface="+mn-cs"/>
              </a:rPr>
              <a:t>Св-ва</a:t>
            </a:r>
            <a:r>
              <a:rPr lang="ru-RU" sz="1400" b="1" kern="1200" dirty="0" smtClean="0">
                <a:solidFill>
                  <a:schemeClr val="tx1"/>
                </a:solidFill>
                <a:latin typeface="+mn-lt"/>
                <a:ea typeface="+mn-ea"/>
                <a:cs typeface="+mn-cs"/>
              </a:rPr>
              <a:t>:</a:t>
            </a:r>
          </a:p>
          <a:p>
            <a:pPr>
              <a:lnSpc>
                <a:spcPct val="100000"/>
              </a:lnSpc>
            </a:pPr>
            <a:r>
              <a:rPr lang="ru-RU" sz="1400" b="0" kern="1200" dirty="0" smtClean="0">
                <a:solidFill>
                  <a:schemeClr val="tx1"/>
                </a:solidFill>
                <a:latin typeface="+mn-lt"/>
                <a:ea typeface="+mn-ea"/>
                <a:cs typeface="+mn-cs"/>
              </a:rPr>
              <a:t>Поддержка</a:t>
            </a:r>
            <a:r>
              <a:rPr lang="ru-RU" sz="1400" b="0" kern="1200" baseline="0" dirty="0" smtClean="0">
                <a:solidFill>
                  <a:schemeClr val="tx1"/>
                </a:solidFill>
                <a:latin typeface="+mn-lt"/>
                <a:ea typeface="+mn-ea"/>
                <a:cs typeface="+mn-cs"/>
              </a:rPr>
              <a:t> гетерогенной среды, Разделение ресурсов, Оптимизация, Контроль качества </a:t>
            </a:r>
            <a:r>
              <a:rPr lang="ru-RU" sz="1400" b="0" kern="1200" baseline="0" dirty="0" err="1" smtClean="0">
                <a:solidFill>
                  <a:schemeClr val="tx1"/>
                </a:solidFill>
                <a:latin typeface="+mn-lt"/>
                <a:ea typeface="+mn-ea"/>
                <a:cs typeface="+mn-cs"/>
              </a:rPr>
              <a:t>обслуживани</a:t>
            </a:r>
            <a:r>
              <a:rPr lang="ru-RU" sz="1400" b="0" kern="1200" baseline="0" dirty="0" smtClean="0">
                <a:solidFill>
                  <a:schemeClr val="tx1"/>
                </a:solidFill>
                <a:latin typeface="+mn-lt"/>
                <a:ea typeface="+mn-ea"/>
                <a:cs typeface="+mn-cs"/>
              </a:rPr>
              <a:t>,</a:t>
            </a:r>
          </a:p>
          <a:p>
            <a:pPr>
              <a:lnSpc>
                <a:spcPct val="100000"/>
              </a:lnSpc>
            </a:pPr>
            <a:r>
              <a:rPr lang="ru-RU" sz="1400" b="0" kern="1200" baseline="0" dirty="0" smtClean="0">
                <a:solidFill>
                  <a:schemeClr val="tx1"/>
                </a:solidFill>
                <a:latin typeface="+mn-lt"/>
                <a:ea typeface="+mn-ea"/>
                <a:cs typeface="+mn-cs"/>
              </a:rPr>
              <a:t>Выполнение задач, Работа с данными, Безопасность, Упрощенное администрирование, </a:t>
            </a:r>
            <a:r>
              <a:rPr lang="ru-RU" sz="1400" b="0" kern="1200" baseline="0" dirty="0" err="1" smtClean="0">
                <a:solidFill>
                  <a:schemeClr val="tx1"/>
                </a:solidFill>
                <a:latin typeface="+mn-lt"/>
                <a:ea typeface="+mn-ea"/>
                <a:cs typeface="+mn-cs"/>
              </a:rPr>
              <a:t>Масштабируемость</a:t>
            </a:r>
            <a:r>
              <a:rPr lang="ru-RU" sz="1400" b="0" kern="1200" baseline="0" dirty="0" smtClean="0">
                <a:solidFill>
                  <a:schemeClr val="tx1"/>
                </a:solidFill>
                <a:latin typeface="+mn-lt"/>
                <a:ea typeface="+mn-ea"/>
                <a:cs typeface="+mn-cs"/>
              </a:rPr>
              <a:t>, Работоспособность, Использование и расширяемость.</a:t>
            </a:r>
          </a:p>
          <a:p>
            <a:pPr>
              <a:lnSpc>
                <a:spcPct val="100000"/>
              </a:lnSpc>
            </a:pPr>
            <a:r>
              <a:rPr lang="ru-RU" sz="1400" b="1" kern="1200" baseline="0" dirty="0" smtClean="0">
                <a:solidFill>
                  <a:schemeClr val="tx1"/>
                </a:solidFill>
                <a:latin typeface="+mn-lt"/>
                <a:ea typeface="+mn-ea"/>
                <a:cs typeface="+mn-cs"/>
              </a:rPr>
              <a:t>Сервисы:</a:t>
            </a:r>
            <a:endParaRPr lang="ru-RU" sz="1400" b="1" dirty="0" smtClean="0"/>
          </a:p>
          <a:p>
            <a:pPr>
              <a:lnSpc>
                <a:spcPct val="100000"/>
              </a:lnSpc>
            </a:pPr>
            <a:r>
              <a:rPr lang="ru-RU" sz="1400" kern="1200" dirty="0" smtClean="0">
                <a:solidFill>
                  <a:schemeClr val="tx1"/>
                </a:solidFill>
                <a:latin typeface="+mn-lt"/>
                <a:ea typeface="+mn-ea"/>
                <a:cs typeface="+mn-cs"/>
              </a:rPr>
              <a:t>Как уже было отмечено, основные свойства </a:t>
            </a:r>
            <a:r>
              <a:rPr lang="ru-RU" sz="1400" kern="1200" dirty="0" err="1" smtClean="0">
                <a:solidFill>
                  <a:schemeClr val="tx1"/>
                </a:solidFill>
                <a:latin typeface="+mn-lt"/>
                <a:ea typeface="+mn-ea"/>
                <a:cs typeface="+mn-cs"/>
              </a:rPr>
              <a:t>Грид-системы</a:t>
            </a:r>
            <a:r>
              <a:rPr lang="ru-RU" sz="1400" kern="1200" dirty="0" smtClean="0">
                <a:solidFill>
                  <a:schemeClr val="tx1"/>
                </a:solidFill>
                <a:latin typeface="+mn-lt"/>
                <a:ea typeface="+mn-ea"/>
                <a:cs typeface="+mn-cs"/>
              </a:rPr>
              <a:t> реализуются через набор сервисов. Все требуемые сервисы можно сгруппировать по их функциональным качествам следующим образом [3].</a:t>
            </a:r>
            <a:endParaRPr lang="ru-RU" sz="1400" dirty="0" smtClean="0"/>
          </a:p>
          <a:p>
            <a:pPr>
              <a:lnSpc>
                <a:spcPct val="100000"/>
              </a:lnSpc>
            </a:pPr>
            <a:r>
              <a:rPr lang="ru-RU" sz="1400" kern="1200" dirty="0" smtClean="0">
                <a:solidFill>
                  <a:schemeClr val="tx1"/>
                </a:solidFill>
                <a:latin typeface="+mn-lt"/>
                <a:ea typeface="+mn-ea"/>
                <a:cs typeface="+mn-cs"/>
              </a:rPr>
              <a:t>1) </a:t>
            </a:r>
            <a:r>
              <a:rPr lang="ru-RU" sz="1400" u="sng" kern="1200" dirty="0" smtClean="0">
                <a:solidFill>
                  <a:schemeClr val="tx1"/>
                </a:solidFill>
                <a:latin typeface="+mn-lt"/>
                <a:ea typeface="+mn-ea"/>
                <a:cs typeface="+mn-cs"/>
              </a:rPr>
              <a:t>Сервисы инфраструктуры.</a:t>
            </a:r>
            <a:r>
              <a:rPr lang="ru-RU" sz="1400" kern="1200" dirty="0" smtClean="0">
                <a:solidFill>
                  <a:schemeClr val="tx1"/>
                </a:solidFill>
                <a:latin typeface="+mn-lt"/>
                <a:ea typeface="+mn-ea"/>
                <a:cs typeface="+mn-cs"/>
              </a:rPr>
              <a:t> Сервисы этой группы обеспечивают внутреннюю целостность </a:t>
            </a:r>
            <a:r>
              <a:rPr lang="ru-RU" sz="1400" kern="1200" dirty="0" err="1" smtClean="0">
                <a:solidFill>
                  <a:schemeClr val="tx1"/>
                </a:solidFill>
                <a:latin typeface="+mn-lt"/>
                <a:ea typeface="+mn-ea"/>
                <a:cs typeface="+mn-cs"/>
              </a:rPr>
              <a:t>Грид-системы</a:t>
            </a:r>
            <a:r>
              <a:rPr lang="ru-RU" sz="1400" kern="1200" dirty="0" smtClean="0">
                <a:solidFill>
                  <a:schemeClr val="tx1"/>
                </a:solidFill>
                <a:latin typeface="+mn-lt"/>
                <a:ea typeface="+mn-ea"/>
                <a:cs typeface="+mn-cs"/>
              </a:rPr>
              <a:t>. Они решают задачи внутренней безопасности, создания и управления пространством имен ресурсов, поддержки системы описания состояния ресурса.</a:t>
            </a:r>
            <a:endParaRPr lang="ru-RU" sz="1400" dirty="0" smtClean="0"/>
          </a:p>
          <a:p>
            <a:pPr>
              <a:lnSpc>
                <a:spcPct val="100000"/>
              </a:lnSpc>
            </a:pPr>
            <a:r>
              <a:rPr lang="ru-RU" sz="1400" kern="1200" dirty="0" smtClean="0">
                <a:solidFill>
                  <a:schemeClr val="tx1"/>
                </a:solidFill>
                <a:latin typeface="+mn-lt"/>
                <a:ea typeface="+mn-ea"/>
                <a:cs typeface="+mn-cs"/>
              </a:rPr>
              <a:t>2) </a:t>
            </a:r>
            <a:r>
              <a:rPr lang="ru-RU" sz="1400" u="sng" kern="1200" dirty="0" smtClean="0">
                <a:solidFill>
                  <a:schemeClr val="tx1"/>
                </a:solidFill>
                <a:latin typeface="+mn-lt"/>
                <a:ea typeface="+mn-ea"/>
                <a:cs typeface="+mn-cs"/>
              </a:rPr>
              <a:t>Сервисы управления выполнением.</a:t>
            </a:r>
            <a:r>
              <a:rPr lang="ru-RU" sz="1400" kern="1200" dirty="0" smtClean="0">
                <a:solidFill>
                  <a:schemeClr val="tx1"/>
                </a:solidFill>
                <a:latin typeface="+mn-lt"/>
                <a:ea typeface="+mn-ea"/>
                <a:cs typeface="+mn-cs"/>
              </a:rPr>
              <a:t> Сервисы управления выполнением обеспечивают обнаружение в </a:t>
            </a:r>
            <a:r>
              <a:rPr lang="ru-RU" sz="1400" kern="1200" dirty="0" err="1" smtClean="0">
                <a:solidFill>
                  <a:schemeClr val="tx1"/>
                </a:solidFill>
                <a:latin typeface="+mn-lt"/>
                <a:ea typeface="+mn-ea"/>
                <a:cs typeface="+mn-cs"/>
              </a:rPr>
              <a:t>Грид-среде</a:t>
            </a:r>
            <a:r>
              <a:rPr lang="ru-RU" sz="1400" kern="1200" dirty="0" smtClean="0">
                <a:solidFill>
                  <a:schemeClr val="tx1"/>
                </a:solidFill>
                <a:latin typeface="+mn-lt"/>
                <a:ea typeface="+mn-ea"/>
                <a:cs typeface="+mn-cs"/>
              </a:rPr>
              <a:t> подходящего для предъявленного пользователем задания ресурса, выполняют выделение выбранного ресурса, подготавливают его к запуску приложения, обеспечивают инициализацию процесса выполнения и управление им.</a:t>
            </a:r>
            <a:endParaRPr lang="ru-RU" sz="1400" dirty="0" smtClean="0"/>
          </a:p>
          <a:p>
            <a:pPr>
              <a:lnSpc>
                <a:spcPct val="100000"/>
              </a:lnSpc>
            </a:pPr>
            <a:r>
              <a:rPr lang="ru-RU" sz="1400" kern="1200" dirty="0" smtClean="0">
                <a:solidFill>
                  <a:schemeClr val="tx1"/>
                </a:solidFill>
                <a:latin typeface="+mn-lt"/>
                <a:ea typeface="+mn-ea"/>
                <a:cs typeface="+mn-cs"/>
              </a:rPr>
              <a:t>3) </a:t>
            </a:r>
            <a:r>
              <a:rPr lang="ru-RU" sz="1400" u="sng" kern="1200" dirty="0" smtClean="0">
                <a:solidFill>
                  <a:schemeClr val="tx1"/>
                </a:solidFill>
                <a:latin typeface="+mn-lt"/>
                <a:ea typeface="+mn-ea"/>
                <a:cs typeface="+mn-cs"/>
              </a:rPr>
              <a:t>Сервисы управления данными.</a:t>
            </a:r>
            <a:r>
              <a:rPr lang="ru-RU" sz="1400" kern="1200" dirty="0" smtClean="0">
                <a:solidFill>
                  <a:schemeClr val="tx1"/>
                </a:solidFill>
                <a:latin typeface="+mn-lt"/>
                <a:ea typeface="+mn-ea"/>
                <a:cs typeface="+mn-cs"/>
              </a:rPr>
              <a:t> Эти сервисы используются для обеспечения перемещения массивов данных между отдельными ресурсами, обработки запросов, выполнения обновления данных, а также объединения данных, размещенных на географически разделенных ресурсах. </a:t>
            </a:r>
            <a:endParaRPr lang="ru-RU" sz="1400" dirty="0" smtClean="0"/>
          </a:p>
          <a:p>
            <a:pPr>
              <a:lnSpc>
                <a:spcPct val="100000"/>
              </a:lnSpc>
            </a:pPr>
            <a:r>
              <a:rPr lang="ru-RU" sz="1400" kern="1200" dirty="0" smtClean="0">
                <a:solidFill>
                  <a:schemeClr val="tx1"/>
                </a:solidFill>
                <a:latin typeface="+mn-lt"/>
                <a:ea typeface="+mn-ea"/>
                <a:cs typeface="+mn-cs"/>
              </a:rPr>
              <a:t>4) </a:t>
            </a:r>
            <a:r>
              <a:rPr lang="ru-RU" sz="1400" u="sng" kern="1200" dirty="0" smtClean="0">
                <a:solidFill>
                  <a:schemeClr val="tx1"/>
                </a:solidFill>
                <a:latin typeface="+mn-lt"/>
                <a:ea typeface="+mn-ea"/>
                <a:cs typeface="+mn-cs"/>
              </a:rPr>
              <a:t>Сервисы  управления  ресурсами.</a:t>
            </a:r>
            <a:r>
              <a:rPr lang="ru-RU" sz="1400" kern="1200" dirty="0" smtClean="0">
                <a:solidFill>
                  <a:schemeClr val="tx1"/>
                </a:solidFill>
                <a:latin typeface="+mn-lt"/>
                <a:ea typeface="+mn-ea"/>
                <a:cs typeface="+mn-cs"/>
              </a:rPr>
              <a:t> Эта группа объединяет в себе сервисы, которые используются для управления: а) собственно физическими и логическими ресурсами; б) ресурсами, уже объединенными в </a:t>
            </a:r>
            <a:r>
              <a:rPr lang="ru-RU" sz="1400" kern="1200" dirty="0" err="1" smtClean="0">
                <a:solidFill>
                  <a:schemeClr val="tx1"/>
                </a:solidFill>
                <a:latin typeface="+mn-lt"/>
                <a:ea typeface="+mn-ea"/>
                <a:cs typeface="+mn-cs"/>
              </a:rPr>
              <a:t>Грид-систему</a:t>
            </a:r>
            <a:r>
              <a:rPr lang="ru-RU" sz="1400" kern="1200" dirty="0" smtClean="0">
                <a:solidFill>
                  <a:schemeClr val="tx1"/>
                </a:solidFill>
                <a:latin typeface="+mn-lt"/>
                <a:ea typeface="+mn-ea"/>
                <a:cs typeface="+mn-cs"/>
              </a:rPr>
              <a:t>, с точки зрения доступа к этим ресурсам пользователя; в) инфраструктурой </a:t>
            </a:r>
            <a:r>
              <a:rPr lang="ru-RU" sz="1400" kern="1200" dirty="0" err="1" smtClean="0">
                <a:solidFill>
                  <a:schemeClr val="tx1"/>
                </a:solidFill>
                <a:latin typeface="+mn-lt"/>
                <a:ea typeface="+mn-ea"/>
                <a:cs typeface="+mn-cs"/>
              </a:rPr>
              <a:t>Грид-системы</a:t>
            </a:r>
            <a:r>
              <a:rPr lang="ru-RU" sz="1400" kern="1200" dirty="0" smtClean="0">
                <a:solidFill>
                  <a:schemeClr val="tx1"/>
                </a:solidFill>
                <a:latin typeface="+mn-lt"/>
                <a:ea typeface="+mn-ea"/>
                <a:cs typeface="+mn-cs"/>
              </a:rPr>
              <a:t>.</a:t>
            </a:r>
            <a:endParaRPr lang="ru-RU" sz="1400" dirty="0" smtClean="0"/>
          </a:p>
          <a:p>
            <a:pPr>
              <a:lnSpc>
                <a:spcPct val="100000"/>
              </a:lnSpc>
            </a:pPr>
            <a:r>
              <a:rPr lang="ru-RU" sz="1400" kern="1200" dirty="0" smtClean="0">
                <a:solidFill>
                  <a:schemeClr val="tx1"/>
                </a:solidFill>
                <a:latin typeface="+mn-lt"/>
                <a:ea typeface="+mn-ea"/>
                <a:cs typeface="+mn-cs"/>
              </a:rPr>
              <a:t>5) </a:t>
            </a:r>
            <a:r>
              <a:rPr lang="ru-RU" sz="1400" u="sng" kern="1200" dirty="0" smtClean="0">
                <a:solidFill>
                  <a:schemeClr val="tx1"/>
                </a:solidFill>
                <a:latin typeface="+mn-lt"/>
                <a:ea typeface="+mn-ea"/>
                <a:cs typeface="+mn-cs"/>
              </a:rPr>
              <a:t>Сервисы безопасности.</a:t>
            </a:r>
            <a:r>
              <a:rPr lang="ru-RU" sz="1400" kern="1200" dirty="0" smtClean="0">
                <a:solidFill>
                  <a:schemeClr val="tx1"/>
                </a:solidFill>
                <a:latin typeface="+mn-lt"/>
                <a:ea typeface="+mn-ea"/>
                <a:cs typeface="+mn-cs"/>
              </a:rPr>
              <a:t> Сервисы этой группы используются для обеспечения безопасности в рамках виртуальной организации – поставщика услуг.</a:t>
            </a:r>
            <a:endParaRPr lang="ru-RU" sz="1400" dirty="0" smtClean="0"/>
          </a:p>
          <a:p>
            <a:pPr>
              <a:lnSpc>
                <a:spcPct val="100000"/>
              </a:lnSpc>
            </a:pPr>
            <a:r>
              <a:rPr lang="ru-RU" sz="1400" kern="1200" dirty="0" smtClean="0">
                <a:solidFill>
                  <a:schemeClr val="tx1"/>
                </a:solidFill>
                <a:latin typeface="+mn-lt"/>
                <a:ea typeface="+mn-ea"/>
                <a:cs typeface="+mn-cs"/>
              </a:rPr>
              <a:t>6) </a:t>
            </a:r>
            <a:r>
              <a:rPr lang="ru-RU" sz="1400" u="sng" kern="1200" dirty="0" smtClean="0">
                <a:solidFill>
                  <a:schemeClr val="tx1"/>
                </a:solidFill>
                <a:latin typeface="+mn-lt"/>
                <a:ea typeface="+mn-ea"/>
                <a:cs typeface="+mn-cs"/>
              </a:rPr>
              <a:t>Сервисы  самоуправления.</a:t>
            </a:r>
            <a:r>
              <a:rPr lang="ru-RU" sz="1400" kern="1200" dirty="0" smtClean="0">
                <a:solidFill>
                  <a:schemeClr val="tx1"/>
                </a:solidFill>
                <a:latin typeface="+mn-lt"/>
                <a:ea typeface="+mn-ea"/>
                <a:cs typeface="+mn-cs"/>
              </a:rPr>
              <a:t> Данные сервисы реализуют задачу поддержания целостности </a:t>
            </a:r>
            <a:r>
              <a:rPr lang="ru-RU" sz="1400" kern="1200" dirty="0" err="1" smtClean="0">
                <a:solidFill>
                  <a:schemeClr val="tx1"/>
                </a:solidFill>
                <a:latin typeface="+mn-lt"/>
                <a:ea typeface="+mn-ea"/>
                <a:cs typeface="+mn-cs"/>
              </a:rPr>
              <a:t>Грид-системы</a:t>
            </a:r>
            <a:r>
              <a:rPr lang="ru-RU" sz="1400" kern="1200" dirty="0" smtClean="0">
                <a:solidFill>
                  <a:schemeClr val="tx1"/>
                </a:solidFill>
                <a:latin typeface="+mn-lt"/>
                <a:ea typeface="+mn-ea"/>
                <a:cs typeface="+mn-cs"/>
              </a:rPr>
              <a:t> при минимизации затрат на восстановление системы после сбоев, проведение диагностики  системы в целом.</a:t>
            </a:r>
            <a:endParaRPr lang="ru-RU" sz="1400" dirty="0" smtClean="0"/>
          </a:p>
          <a:p>
            <a:pPr>
              <a:lnSpc>
                <a:spcPct val="100000"/>
              </a:lnSpc>
            </a:pPr>
            <a:r>
              <a:rPr lang="ru-RU" sz="1400" kern="1200" dirty="0" smtClean="0">
                <a:solidFill>
                  <a:schemeClr val="tx1"/>
                </a:solidFill>
                <a:latin typeface="+mn-lt"/>
                <a:ea typeface="+mn-ea"/>
                <a:cs typeface="+mn-cs"/>
              </a:rPr>
              <a:t>7) </a:t>
            </a:r>
            <a:r>
              <a:rPr lang="ru-RU" sz="1400" u="sng" kern="1200" dirty="0" smtClean="0">
                <a:solidFill>
                  <a:schemeClr val="tx1"/>
                </a:solidFill>
                <a:latin typeface="+mn-lt"/>
                <a:ea typeface="+mn-ea"/>
                <a:cs typeface="+mn-cs"/>
              </a:rPr>
              <a:t>Информационные сервисы.</a:t>
            </a:r>
            <a:r>
              <a:rPr lang="ru-RU" sz="1400" kern="1200" dirty="0" smtClean="0">
                <a:solidFill>
                  <a:schemeClr val="tx1"/>
                </a:solidFill>
                <a:latin typeface="+mn-lt"/>
                <a:ea typeface="+mn-ea"/>
                <a:cs typeface="+mn-cs"/>
              </a:rPr>
              <a:t> Основная задача сервисов этой группы сводится к реализации механизма передачи информации о свойствах ресурса (со стороны поставщика услуг) и о свойствах задания (со стороны потребителя).</a:t>
            </a:r>
            <a:endParaRPr lang="en-US" sz="1400" kern="1200" dirty="0" smtClean="0">
              <a:solidFill>
                <a:schemeClr val="tx1"/>
              </a:solidFill>
              <a:latin typeface="+mn-lt"/>
              <a:ea typeface="+mn-ea"/>
              <a:cs typeface="+mn-cs"/>
            </a:endParaRPr>
          </a:p>
          <a:p>
            <a:pPr>
              <a:lnSpc>
                <a:spcPct val="100000"/>
              </a:lnSpc>
            </a:pPr>
            <a:r>
              <a:rPr lang="ru-RU" sz="1400" u="sng" kern="1200" dirty="0" smtClean="0">
                <a:solidFill>
                  <a:schemeClr val="tx1"/>
                </a:solidFill>
                <a:latin typeface="+mn-lt"/>
                <a:ea typeface="+mn-ea"/>
                <a:cs typeface="+mn-cs"/>
              </a:rPr>
              <a:t>К техническому уровню</a:t>
            </a:r>
            <a:r>
              <a:rPr lang="ru-RU" sz="1400" kern="1200" dirty="0" smtClean="0">
                <a:solidFill>
                  <a:schemeClr val="tx1"/>
                </a:solidFill>
                <a:latin typeface="+mn-lt"/>
                <a:ea typeface="+mn-ea"/>
                <a:cs typeface="+mn-cs"/>
              </a:rPr>
              <a:t> относятся задачи взаимодействия сервиса с программно-аппаратной платформой, на которой он размещен. Речь идет об интерфейсах низкого уровня, обеспечивающих взаимодействие пользователя и сервиса посредством соответствующих стандартизованных протоколов. </a:t>
            </a:r>
            <a:endParaRPr lang="ru-RU" sz="1400" dirty="0" smtClean="0"/>
          </a:p>
          <a:p>
            <a:pPr>
              <a:lnSpc>
                <a:spcPct val="100000"/>
              </a:lnSpc>
            </a:pPr>
            <a:r>
              <a:rPr lang="ru-RU" sz="1400" u="sng" kern="1200" dirty="0" smtClean="0">
                <a:solidFill>
                  <a:schemeClr val="tx1"/>
                </a:solidFill>
                <a:latin typeface="+mn-lt"/>
                <a:ea typeface="+mn-ea"/>
                <a:cs typeface="+mn-cs"/>
              </a:rPr>
              <a:t>Семантический уровень</a:t>
            </a:r>
            <a:r>
              <a:rPr lang="ru-RU" sz="1400" kern="1200" dirty="0" smtClean="0">
                <a:solidFill>
                  <a:schemeClr val="tx1"/>
                </a:solidFill>
                <a:latin typeface="+mn-lt"/>
                <a:ea typeface="+mn-ea"/>
                <a:cs typeface="+mn-cs"/>
              </a:rPr>
              <a:t> отражает те механизмы, которые используются сервисами для установления взаимодействия как между собой (кластеры сервисов), так и с пользователями. Для решения такой задачи необходим обмен информацией между сервисами, касающейся качеств сервисов, вступивших во взаимодействие:</a:t>
            </a:r>
            <a:endParaRPr lang="ru-RU" sz="1400" dirty="0" smtClean="0"/>
          </a:p>
          <a:p>
            <a:pPr>
              <a:lnSpc>
                <a:spcPct val="100000"/>
              </a:lnSpc>
            </a:pPr>
            <a:r>
              <a:rPr lang="ru-RU" sz="1400" kern="1200" dirty="0" smtClean="0">
                <a:solidFill>
                  <a:schemeClr val="tx1"/>
                </a:solidFill>
                <a:latin typeface="+mn-lt"/>
                <a:ea typeface="+mn-ea"/>
                <a:cs typeface="+mn-cs"/>
              </a:rPr>
              <a:t>- сервис должен предоставить информацию о выполняемых им задачах в форме, доступной для анализа либо пользователем, либо другим сервисом.</a:t>
            </a:r>
            <a:endParaRPr lang="ru-RU" sz="1400" dirty="0" smtClean="0"/>
          </a:p>
          <a:p>
            <a:pPr>
              <a:lnSpc>
                <a:spcPct val="100000"/>
              </a:lnSpc>
            </a:pPr>
            <a:r>
              <a:rPr lang="ru-RU" sz="1400" kern="1200" dirty="0" smtClean="0">
                <a:solidFill>
                  <a:schemeClr val="tx1"/>
                </a:solidFill>
                <a:latin typeface="+mn-lt"/>
                <a:ea typeface="+mn-ea"/>
                <a:cs typeface="+mn-cs"/>
              </a:rPr>
              <a:t> </a:t>
            </a:r>
            <a:r>
              <a:rPr lang="ru-RU" sz="1400" u="sng" kern="1200" dirty="0" smtClean="0">
                <a:solidFill>
                  <a:schemeClr val="tx1"/>
                </a:solidFill>
                <a:latin typeface="+mn-lt"/>
                <a:ea typeface="+mn-ea"/>
                <a:cs typeface="+mn-cs"/>
              </a:rPr>
              <a:t>На организационном уровне</a:t>
            </a:r>
            <a:r>
              <a:rPr lang="ru-RU" sz="1400" kern="1200" dirty="0" smtClean="0">
                <a:solidFill>
                  <a:schemeClr val="tx1"/>
                </a:solidFill>
                <a:latin typeface="+mn-lt"/>
                <a:ea typeface="+mn-ea"/>
                <a:cs typeface="+mn-cs"/>
              </a:rPr>
              <a:t> обеспечение интероперабельности строится на основе административных договоренностей между организациями – участниками </a:t>
            </a:r>
            <a:r>
              <a:rPr lang="ru-RU" sz="1400" kern="1200" dirty="0" err="1" smtClean="0">
                <a:solidFill>
                  <a:schemeClr val="tx1"/>
                </a:solidFill>
                <a:latin typeface="+mn-lt"/>
                <a:ea typeface="+mn-ea"/>
                <a:cs typeface="+mn-cs"/>
              </a:rPr>
              <a:t>Грид-системы</a:t>
            </a:r>
            <a:r>
              <a:rPr lang="ru-RU" sz="1400" kern="1200" dirty="0" smtClean="0">
                <a:solidFill>
                  <a:schemeClr val="tx1"/>
                </a:solidFill>
                <a:latin typeface="+mn-lt"/>
                <a:ea typeface="+mn-ea"/>
                <a:cs typeface="+mn-cs"/>
              </a:rPr>
              <a:t>. Фактически, с точки зрения работы сервиса, речь идет о реализации правовой стороны возможности предоставления услуг другой стороне.</a:t>
            </a:r>
            <a:endParaRPr lang="ru-RU" sz="1400" dirty="0" smtClean="0"/>
          </a:p>
          <a:p>
            <a:pPr>
              <a:lnSpc>
                <a:spcPct val="100000"/>
              </a:lnSpc>
            </a:pPr>
            <a:r>
              <a:rPr lang="ru-RU" sz="1400" kern="1200" dirty="0" smtClean="0">
                <a:solidFill>
                  <a:schemeClr val="tx1"/>
                </a:solidFill>
                <a:latin typeface="+mn-lt"/>
                <a:ea typeface="+mn-ea"/>
                <a:cs typeface="+mn-cs"/>
              </a:rPr>
              <a:t>Таким образом, проблема интероперабельности должна быть решена для каждого сервиса, который используется (или может быть использован) для реализации свойств </a:t>
            </a:r>
            <a:r>
              <a:rPr lang="ru-RU" sz="1400" kern="1200" dirty="0" err="1" smtClean="0">
                <a:solidFill>
                  <a:schemeClr val="tx1"/>
                </a:solidFill>
                <a:latin typeface="+mn-lt"/>
                <a:ea typeface="+mn-ea"/>
                <a:cs typeface="+mn-cs"/>
              </a:rPr>
              <a:t>Грид-систем</a:t>
            </a:r>
            <a:r>
              <a:rPr lang="ru-RU" sz="1400" kern="1200" dirty="0" smtClean="0">
                <a:solidFill>
                  <a:schemeClr val="tx1"/>
                </a:solidFill>
                <a:latin typeface="+mn-lt"/>
                <a:ea typeface="+mn-ea"/>
                <a:cs typeface="+mn-cs"/>
              </a:rPr>
              <a:t>.</a:t>
            </a:r>
            <a:endParaRPr lang="ru-RU" sz="1400" dirty="0" smtClean="0"/>
          </a:p>
        </p:txBody>
      </p:sp>
      <p:sp>
        <p:nvSpPr>
          <p:cNvPr id="4" name="Номер слайда 3"/>
          <p:cNvSpPr>
            <a:spLocks noGrp="1"/>
          </p:cNvSpPr>
          <p:nvPr>
            <p:ph type="sldNum" sz="quarter" idx="10"/>
          </p:nvPr>
        </p:nvSpPr>
        <p:spPr/>
        <p:txBody>
          <a:bodyPr/>
          <a:lstStyle/>
          <a:p>
            <a:fld id="{F8B1DB1E-FB42-413B-8844-0C28C84FAFE9}" type="slidenum">
              <a:rPr lang="ru-RU" smtClean="0"/>
              <a:pPr/>
              <a:t>11</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На данном слайде представлена модель интероперабельности</a:t>
            </a:r>
            <a:r>
              <a:rPr lang="ru-RU" sz="1200" kern="1200" baseline="0" dirty="0" smtClean="0">
                <a:solidFill>
                  <a:schemeClr val="tx1"/>
                </a:solidFill>
                <a:latin typeface="+mn-lt"/>
                <a:ea typeface="+mn-ea"/>
                <a:cs typeface="+mn-cs"/>
              </a:rPr>
              <a:t> облаков.</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На рисунке изображена система облачных вычислений в виде цилиндра, которая содержит элемент «Группа сервисов», который содержит сервисы, обеспечивающие реализацию свойств облаков. Также имеется элемент «Физические ресурсы», который представляет собой набор технических средств, используемых облачной системой. Представлены три уровня: технический, семантический и организационный интероперабельности сервисов. Ключевой особенностью модели является элемент «МИ» - «Модуль Интероперабельности», способный управлять сервисами. (вынести на</a:t>
            </a:r>
            <a:r>
              <a:rPr lang="ru-RU" sz="1200" kern="1200" baseline="0" dirty="0" smtClean="0">
                <a:solidFill>
                  <a:schemeClr val="tx1"/>
                </a:solidFill>
                <a:latin typeface="+mn-lt"/>
                <a:ea typeface="+mn-ea"/>
                <a:cs typeface="+mn-cs"/>
              </a:rPr>
              <a:t> </a:t>
            </a:r>
            <a:r>
              <a:rPr lang="ru-RU" sz="1200" kern="1200" dirty="0" smtClean="0">
                <a:solidFill>
                  <a:schemeClr val="tx1"/>
                </a:solidFill>
                <a:latin typeface="+mn-lt"/>
                <a:ea typeface="+mn-ea"/>
                <a:cs typeface="+mn-cs"/>
              </a:rPr>
              <a:t>слайд). Из модели видно, что интерфейс затрагивает два уровня – семантический и организационный. Предполагается, что интерфейс позволит обеспечить интероперабельность на семантическом уровне, что в свою очередь позволит частично решить вопросы интероперабельности на организационном уровне, а именно бизнес-процессах.</a:t>
            </a:r>
          </a:p>
          <a:p>
            <a:r>
              <a:rPr lang="ru-RU" sz="1200" kern="1200" dirty="0" smtClean="0">
                <a:solidFill>
                  <a:schemeClr val="tx1"/>
                </a:solidFill>
                <a:latin typeface="+mn-lt"/>
                <a:ea typeface="+mn-ea"/>
                <a:cs typeface="+mn-cs"/>
              </a:rPr>
              <a:t>Группы сервисов: </a:t>
            </a:r>
          </a:p>
          <a:p>
            <a:r>
              <a:rPr lang="en-US" sz="1200" kern="1200" dirty="0" err="1" smtClean="0">
                <a:solidFill>
                  <a:schemeClr val="tx1"/>
                </a:solidFill>
                <a:latin typeface="+mn-lt"/>
                <a:ea typeface="+mn-ea"/>
                <a:cs typeface="+mn-cs"/>
              </a:rPr>
              <a:t>SaaS</a:t>
            </a:r>
            <a:r>
              <a:rPr lang="en-US" sz="1200" kern="1200" baseline="0" dirty="0" smtClean="0">
                <a:solidFill>
                  <a:schemeClr val="tx1"/>
                </a:solidFill>
                <a:latin typeface="+mn-lt"/>
                <a:ea typeface="+mn-ea"/>
                <a:cs typeface="+mn-cs"/>
              </a:rPr>
              <a:t> – CRM, ERP</a:t>
            </a:r>
            <a:r>
              <a:rPr lang="ru-RU" sz="1200" kern="1200" baseline="0" dirty="0" smtClean="0">
                <a:solidFill>
                  <a:schemeClr val="tx1"/>
                </a:solidFill>
                <a:latin typeface="+mn-lt"/>
                <a:ea typeface="+mn-ea"/>
                <a:cs typeface="+mn-cs"/>
              </a:rPr>
              <a:t>, </a:t>
            </a:r>
            <a:r>
              <a:rPr lang="ru-RU" sz="1200" kern="1200" baseline="0" dirty="0" err="1" smtClean="0">
                <a:solidFill>
                  <a:schemeClr val="tx1"/>
                </a:solidFill>
                <a:latin typeface="+mn-lt"/>
                <a:ea typeface="+mn-ea"/>
                <a:cs typeface="+mn-cs"/>
              </a:rPr>
              <a:t>документоооборо</a:t>
            </a:r>
            <a:r>
              <a:rPr lang="ru-RU" sz="1200" kern="1200" baseline="0" dirty="0" smtClean="0">
                <a:solidFill>
                  <a:schemeClr val="tx1"/>
                </a:solidFill>
                <a:latin typeface="+mn-lt"/>
                <a:ea typeface="+mn-ea"/>
                <a:cs typeface="+mn-cs"/>
              </a:rPr>
              <a:t> и др.</a:t>
            </a:r>
          </a:p>
          <a:p>
            <a:r>
              <a:rPr lang="en-US" sz="1200" kern="1200" dirty="0" err="1" smtClean="0">
                <a:solidFill>
                  <a:schemeClr val="tx1"/>
                </a:solidFill>
                <a:latin typeface="+mn-lt"/>
                <a:ea typeface="+mn-ea"/>
                <a:cs typeface="+mn-cs"/>
              </a:rPr>
              <a:t>PaaS</a:t>
            </a:r>
            <a:r>
              <a:rPr lang="en-US" sz="1200" kern="1200" baseline="0" dirty="0" smtClean="0">
                <a:solidFill>
                  <a:schemeClr val="tx1"/>
                </a:solidFill>
                <a:latin typeface="+mn-lt"/>
                <a:ea typeface="+mn-ea"/>
                <a:cs typeface="+mn-cs"/>
              </a:rPr>
              <a:t> – </a:t>
            </a:r>
            <a:r>
              <a:rPr lang="ru-RU" sz="1200" kern="1200" baseline="0" dirty="0" smtClean="0">
                <a:solidFill>
                  <a:schemeClr val="tx1"/>
                </a:solidFill>
                <a:latin typeface="+mn-lt"/>
                <a:ea typeface="+mn-ea"/>
                <a:cs typeface="+mn-cs"/>
              </a:rPr>
              <a:t>база данных, интеграция, </a:t>
            </a:r>
            <a:r>
              <a:rPr lang="ru-RU" sz="1200" kern="1200" baseline="0" dirty="0" err="1" smtClean="0">
                <a:solidFill>
                  <a:schemeClr val="tx1"/>
                </a:solidFill>
                <a:latin typeface="+mn-lt"/>
                <a:ea typeface="+mn-ea"/>
                <a:cs typeface="+mn-cs"/>
              </a:rPr>
              <a:t>развертывани</a:t>
            </a:r>
            <a:r>
              <a:rPr lang="ru-RU" sz="1200" kern="1200" baseline="0" dirty="0" smtClean="0">
                <a:solidFill>
                  <a:schemeClr val="tx1"/>
                </a:solidFill>
                <a:latin typeface="+mn-lt"/>
                <a:ea typeface="+mn-ea"/>
                <a:cs typeface="+mn-cs"/>
              </a:rPr>
              <a:t> приложений</a:t>
            </a:r>
          </a:p>
          <a:p>
            <a:r>
              <a:rPr lang="en-US" sz="1200" kern="1200" baseline="0" dirty="0" err="1" smtClean="0">
                <a:solidFill>
                  <a:schemeClr val="tx1"/>
                </a:solidFill>
                <a:latin typeface="+mn-lt"/>
                <a:ea typeface="+mn-ea"/>
                <a:cs typeface="+mn-cs"/>
              </a:rPr>
              <a:t>IaaS</a:t>
            </a:r>
            <a:r>
              <a:rPr lang="en-US" sz="1200" kern="1200" baseline="0" dirty="0" smtClean="0">
                <a:solidFill>
                  <a:schemeClr val="tx1"/>
                </a:solidFill>
                <a:latin typeface="+mn-lt"/>
                <a:ea typeface="+mn-ea"/>
                <a:cs typeface="+mn-cs"/>
              </a:rPr>
              <a:t> – </a:t>
            </a:r>
            <a:r>
              <a:rPr lang="ru-RU" sz="1200" kern="1200" baseline="0" dirty="0" smtClean="0">
                <a:solidFill>
                  <a:schemeClr val="tx1"/>
                </a:solidFill>
                <a:latin typeface="+mn-lt"/>
                <a:ea typeface="+mn-ea"/>
                <a:cs typeface="+mn-cs"/>
              </a:rPr>
              <a:t>хранение, резервное </a:t>
            </a:r>
            <a:r>
              <a:rPr lang="ru-RU" sz="1200" kern="1200" baseline="0" dirty="0" err="1" smtClean="0">
                <a:solidFill>
                  <a:schemeClr val="tx1"/>
                </a:solidFill>
                <a:latin typeface="+mn-lt"/>
                <a:ea typeface="+mn-ea"/>
                <a:cs typeface="+mn-cs"/>
              </a:rPr>
              <a:t>копировне</a:t>
            </a:r>
            <a:r>
              <a:rPr lang="ru-RU" sz="1200" kern="1200" baseline="0" dirty="0" smtClean="0">
                <a:solidFill>
                  <a:schemeClr val="tx1"/>
                </a:solidFill>
                <a:latin typeface="+mn-lt"/>
                <a:ea typeface="+mn-ea"/>
                <a:cs typeface="+mn-cs"/>
              </a:rPr>
              <a:t>, </a:t>
            </a:r>
            <a:r>
              <a:rPr lang="ru-RU" sz="1200" kern="1200" baseline="0" dirty="0" err="1" smtClean="0">
                <a:solidFill>
                  <a:schemeClr val="tx1"/>
                </a:solidFill>
                <a:latin typeface="+mn-lt"/>
                <a:ea typeface="+mn-ea"/>
                <a:cs typeface="+mn-cs"/>
              </a:rPr>
              <a:t>хостинг</a:t>
            </a:r>
            <a:r>
              <a:rPr lang="ru-RU" sz="1200" kern="1200" baseline="0" dirty="0" smtClean="0">
                <a:solidFill>
                  <a:schemeClr val="tx1"/>
                </a:solidFill>
                <a:latin typeface="+mn-lt"/>
                <a:ea typeface="+mn-ea"/>
                <a:cs typeface="+mn-cs"/>
              </a:rPr>
              <a:t> платформ, управление сервисами.</a:t>
            </a:r>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F8B1DB1E-FB42-413B-8844-0C28C84FAFE9}" type="slidenum">
              <a:rPr lang="ru-RU" smtClean="0"/>
              <a:pPr/>
              <a:t>12</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latin typeface="+mn-lt"/>
                <a:ea typeface="+mn-ea"/>
                <a:cs typeface="+mn-cs"/>
              </a:rPr>
              <a:t>Как известно, профиль подразумевает согласованный набор стандартов, структурированный в терминах эталонной модели интероперабельности, который должен обновляться по мере актуализации входящих в него стандартов и может быть издан как отдельный нормативно-технический документ. Согласно эталонной модели интероперабельности в профиль интероперабельности должны войти стандарты технического, семантического и организационного уровня. Следует отметить, что согласно имеющимся правилам, расположение стандартов на тех или иных уровнях интероперабельности требует коллективного обсуждения. </a:t>
            </a:r>
          </a:p>
          <a:p>
            <a:r>
              <a:rPr lang="ru-RU" sz="1200" kern="1200" dirty="0" smtClean="0">
                <a:solidFill>
                  <a:schemeClr val="tx1"/>
                </a:solidFill>
                <a:latin typeface="+mn-lt"/>
                <a:ea typeface="+mn-ea"/>
                <a:cs typeface="+mn-cs"/>
              </a:rPr>
              <a:t>На слайде представлены организации, занимающиеся</a:t>
            </a:r>
            <a:r>
              <a:rPr lang="ru-RU" sz="1200" kern="1200" baseline="0" dirty="0" smtClean="0">
                <a:solidFill>
                  <a:schemeClr val="tx1"/>
                </a:solidFill>
                <a:latin typeface="+mn-lt"/>
                <a:ea typeface="+mn-ea"/>
                <a:cs typeface="+mn-cs"/>
              </a:rPr>
              <a:t> разработками стандартов для </a:t>
            </a:r>
            <a:r>
              <a:rPr lang="ru-RU" sz="1200" kern="1200" baseline="0" dirty="0" err="1" smtClean="0">
                <a:solidFill>
                  <a:schemeClr val="tx1"/>
                </a:solidFill>
                <a:latin typeface="+mn-lt"/>
                <a:ea typeface="+mn-ea"/>
                <a:cs typeface="+mn-cs"/>
              </a:rPr>
              <a:t>грид</a:t>
            </a:r>
            <a:r>
              <a:rPr lang="ru-RU" sz="1200" kern="1200" baseline="0" dirty="0" smtClean="0">
                <a:solidFill>
                  <a:schemeClr val="tx1"/>
                </a:solidFill>
                <a:latin typeface="+mn-lt"/>
                <a:ea typeface="+mn-ea"/>
                <a:cs typeface="+mn-cs"/>
              </a:rPr>
              <a:t> и облаков, а также некоторые стандарты. </a:t>
            </a:r>
          </a:p>
          <a:p>
            <a:r>
              <a:rPr lang="ru-RU" sz="1200" kern="1200" baseline="0" dirty="0" smtClean="0">
                <a:solidFill>
                  <a:schemeClr val="tx1"/>
                </a:solidFill>
                <a:latin typeface="+mn-lt"/>
                <a:ea typeface="+mn-ea"/>
                <a:cs typeface="+mn-cs"/>
              </a:rPr>
              <a:t>Результаты работ этих организаций должны войти в профили интероперабельности желательно получив статус ГОСТ Р ( в правую колонку </a:t>
            </a:r>
            <a:r>
              <a:rPr lang="ru-RU" sz="1200" kern="1200" baseline="0" dirty="0" err="1" smtClean="0">
                <a:solidFill>
                  <a:schemeClr val="tx1"/>
                </a:solidFill>
                <a:latin typeface="+mn-lt"/>
                <a:ea typeface="+mn-ea"/>
                <a:cs typeface="+mn-cs"/>
              </a:rPr>
              <a:t>вствить</a:t>
            </a:r>
            <a:r>
              <a:rPr lang="ru-RU" sz="1200" kern="1200" baseline="0" dirty="0" smtClean="0">
                <a:solidFill>
                  <a:schemeClr val="tx1"/>
                </a:solidFill>
                <a:latin typeface="+mn-lt"/>
                <a:ea typeface="+mn-ea"/>
                <a:cs typeface="+mn-cs"/>
              </a:rPr>
              <a:t> тоже ИРЭ</a:t>
            </a:r>
            <a:endParaRPr lang="ru-RU" sz="12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F8B1DB1E-FB42-413B-8844-0C28C84FAFE9}" type="slidenum">
              <a:rPr lang="ru-RU" smtClean="0"/>
              <a:pPr/>
              <a:t>13</a:t>
            </a:fld>
            <a:endParaRPr lang="ru-RU"/>
          </a:p>
        </p:txBody>
      </p:sp>
    </p:spTree>
    <p:extLst>
      <p:ext uri="{BB962C8B-B14F-4D97-AF65-F5344CB8AC3E}">
        <p14:creationId xmlns="" xmlns:p14="http://schemas.microsoft.com/office/powerpoint/2010/main" val="30922186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err="1" smtClean="0"/>
              <a:t>Следущий</a:t>
            </a:r>
            <a:r>
              <a:rPr lang="ru-RU" dirty="0" smtClean="0"/>
              <a:t> слайд – реализация.</a:t>
            </a:r>
          </a:p>
          <a:p>
            <a:r>
              <a:rPr lang="ru-RU" dirty="0" smtClean="0"/>
              <a:t>Конкретной реализации интероперабельности</a:t>
            </a:r>
            <a:r>
              <a:rPr lang="ru-RU" baseline="0" dirty="0" smtClean="0"/>
              <a:t> мне найти не удалось, но стоит отметить, </a:t>
            </a:r>
            <a:r>
              <a:rPr lang="ru-RU" dirty="0" smtClean="0"/>
              <a:t>что как для облаков так и для </a:t>
            </a:r>
            <a:r>
              <a:rPr lang="ru-RU" dirty="0" err="1" smtClean="0"/>
              <a:t>грид</a:t>
            </a:r>
            <a:r>
              <a:rPr lang="ru-RU" dirty="0" smtClean="0"/>
              <a:t> она фактически сводится к разработке стандартных интерфейсов.</a:t>
            </a:r>
          </a:p>
          <a:p>
            <a:r>
              <a:rPr lang="ru-RU" dirty="0" smtClean="0"/>
              <a:t>Может</a:t>
            </a:r>
            <a:r>
              <a:rPr lang="ru-RU" baseline="0" dirty="0" smtClean="0"/>
              <a:t> быть у вас имеются какие-нибудь соображения на этот счет? Решения?</a:t>
            </a:r>
          </a:p>
          <a:p>
            <a:endParaRPr lang="ru-RU" dirty="0" smtClean="0"/>
          </a:p>
          <a:p>
            <a:endParaRPr lang="ru-RU" dirty="0"/>
          </a:p>
        </p:txBody>
      </p:sp>
      <p:sp>
        <p:nvSpPr>
          <p:cNvPr id="4" name="Номер слайда 3"/>
          <p:cNvSpPr>
            <a:spLocks noGrp="1"/>
          </p:cNvSpPr>
          <p:nvPr>
            <p:ph type="sldNum" sz="quarter" idx="10"/>
          </p:nvPr>
        </p:nvSpPr>
        <p:spPr/>
        <p:txBody>
          <a:bodyPr/>
          <a:lstStyle/>
          <a:p>
            <a:fld id="{F8B1DB1E-FB42-413B-8844-0C28C84FAFE9}" type="slidenum">
              <a:rPr lang="ru-RU" smtClean="0"/>
              <a:pPr/>
              <a:t>14</a:t>
            </a:fld>
            <a:endParaRPr lang="ru-RU"/>
          </a:p>
        </p:txBody>
      </p:sp>
    </p:spTree>
    <p:extLst>
      <p:ext uri="{BB962C8B-B14F-4D97-AF65-F5344CB8AC3E}">
        <p14:creationId xmlns="" xmlns:p14="http://schemas.microsoft.com/office/powerpoint/2010/main" val="25575443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Для </a:t>
            </a:r>
            <a:r>
              <a:rPr lang="ru-RU" dirty="0" err="1" smtClean="0"/>
              <a:t>выполнеия</a:t>
            </a:r>
            <a:r>
              <a:rPr lang="ru-RU" dirty="0" smtClean="0"/>
              <a:t> остальных этапов можно порекомендовать</a:t>
            </a:r>
            <a:r>
              <a:rPr lang="ru-RU" baseline="0" dirty="0" smtClean="0"/>
              <a:t> использовать следующие </a:t>
            </a:r>
            <a:r>
              <a:rPr lang="ru-RU" baseline="0" dirty="0" err="1" smtClean="0"/>
              <a:t>документы\разработки</a:t>
            </a:r>
            <a:r>
              <a:rPr lang="ru-RU" baseline="0" dirty="0" smtClean="0"/>
              <a:t>.</a:t>
            </a:r>
            <a:endParaRPr lang="ru-RU" dirty="0"/>
          </a:p>
        </p:txBody>
      </p:sp>
      <p:sp>
        <p:nvSpPr>
          <p:cNvPr id="4" name="Номер слайда 3"/>
          <p:cNvSpPr>
            <a:spLocks noGrp="1"/>
          </p:cNvSpPr>
          <p:nvPr>
            <p:ph type="sldNum" sz="quarter" idx="10"/>
          </p:nvPr>
        </p:nvSpPr>
        <p:spPr/>
        <p:txBody>
          <a:bodyPr/>
          <a:lstStyle/>
          <a:p>
            <a:fld id="{F8B1DB1E-FB42-413B-8844-0C28C84FAFE9}" type="slidenum">
              <a:rPr lang="ru-RU" smtClean="0"/>
              <a:pPr/>
              <a:t>15</a:t>
            </a:fld>
            <a:endParaRPr lang="ru-RU"/>
          </a:p>
        </p:txBody>
      </p:sp>
    </p:spTree>
    <p:extLst>
      <p:ext uri="{BB962C8B-B14F-4D97-AF65-F5344CB8AC3E}">
        <p14:creationId xmlns="" xmlns:p14="http://schemas.microsoft.com/office/powerpoint/2010/main" val="12076136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Выводы представлены на</a:t>
            </a:r>
            <a:r>
              <a:rPr lang="ru-RU" baseline="0" dirty="0" smtClean="0"/>
              <a:t> слайде</a:t>
            </a:r>
            <a:endParaRPr lang="ru-RU" dirty="0"/>
          </a:p>
        </p:txBody>
      </p:sp>
      <p:sp>
        <p:nvSpPr>
          <p:cNvPr id="4" name="Номер слайда 3"/>
          <p:cNvSpPr>
            <a:spLocks noGrp="1"/>
          </p:cNvSpPr>
          <p:nvPr>
            <p:ph type="sldNum" sz="quarter" idx="10"/>
          </p:nvPr>
        </p:nvSpPr>
        <p:spPr/>
        <p:txBody>
          <a:bodyPr/>
          <a:lstStyle/>
          <a:p>
            <a:fld id="{F8B1DB1E-FB42-413B-8844-0C28C84FAFE9}" type="slidenum">
              <a:rPr lang="ru-RU" smtClean="0"/>
              <a:pPr/>
              <a:t>16</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Привет!</a:t>
            </a:r>
            <a:endParaRPr lang="ru-RU" dirty="0"/>
          </a:p>
        </p:txBody>
      </p:sp>
      <p:sp>
        <p:nvSpPr>
          <p:cNvPr id="4" name="Номер слайда 3"/>
          <p:cNvSpPr>
            <a:spLocks noGrp="1"/>
          </p:cNvSpPr>
          <p:nvPr>
            <p:ph type="sldNum" sz="quarter" idx="10"/>
          </p:nvPr>
        </p:nvSpPr>
        <p:spPr/>
        <p:txBody>
          <a:bodyPr/>
          <a:lstStyle/>
          <a:p>
            <a:fld id="{F8B1DB1E-FB42-413B-8844-0C28C84FAFE9}" type="slidenum">
              <a:rPr lang="ru-RU" smtClean="0"/>
              <a:pPr/>
              <a:t>17</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Актуальность данной</a:t>
            </a:r>
            <a:r>
              <a:rPr lang="ru-RU" baseline="0" dirty="0" smtClean="0"/>
              <a:t> работы обуславливается тем, что в </a:t>
            </a:r>
            <a:r>
              <a:rPr lang="ru-RU" dirty="0" smtClean="0"/>
              <a:t>нашей стране вопросы развития принципов интероперабельности, стандартов и технологий открытых систем</a:t>
            </a:r>
            <a:r>
              <a:rPr lang="en-US" dirty="0" smtClean="0"/>
              <a:t> (</a:t>
            </a:r>
            <a:r>
              <a:rPr lang="ru-RU" dirty="0" smtClean="0"/>
              <a:t>см</a:t>
            </a:r>
            <a:r>
              <a:rPr lang="ru-RU" baseline="0" dirty="0" smtClean="0"/>
              <a:t> 34)</a:t>
            </a:r>
            <a:r>
              <a:rPr lang="ru-RU" dirty="0" smtClean="0"/>
              <a:t>, а также развития технологий и стандартов </a:t>
            </a:r>
            <a:r>
              <a:rPr lang="ru-RU" dirty="0" err="1" smtClean="0"/>
              <a:t>Грид</a:t>
            </a:r>
            <a:r>
              <a:rPr lang="ru-RU" dirty="0" smtClean="0"/>
              <a:t> (см. 38) включены в Программу фундаментальных исследований государственных академий наук в 2013-20120 г.</a:t>
            </a:r>
            <a:endParaRPr lang="ru-RU" dirty="0"/>
          </a:p>
        </p:txBody>
      </p:sp>
      <p:sp>
        <p:nvSpPr>
          <p:cNvPr id="4" name="Номер слайда 3"/>
          <p:cNvSpPr>
            <a:spLocks noGrp="1"/>
          </p:cNvSpPr>
          <p:nvPr>
            <p:ph type="sldNum" sz="quarter" idx="10"/>
          </p:nvPr>
        </p:nvSpPr>
        <p:spPr/>
        <p:txBody>
          <a:bodyPr/>
          <a:lstStyle/>
          <a:p>
            <a:fld id="{F8B1DB1E-FB42-413B-8844-0C28C84FAFE9}" type="slidenum">
              <a:rPr lang="ru-RU" smtClean="0"/>
              <a:pPr/>
              <a:t>2</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Данная работа выполняется при поддержке РФФИ</a:t>
            </a:r>
            <a:r>
              <a:rPr lang="ru-RU" baseline="0" dirty="0" smtClean="0"/>
              <a:t> грант </a:t>
            </a:r>
            <a:r>
              <a:rPr lang="ru-RU" dirty="0" smtClean="0"/>
              <a:t>«</a:t>
            </a:r>
            <a:r>
              <a:rPr lang="ru-RU" dirty="0" smtClean="0">
                <a:cs typeface="Times New Roman" pitchFamily="18" charset="0"/>
              </a:rPr>
              <a:t>Развитие и применение методов обеспечения интероперабельности в области </a:t>
            </a:r>
            <a:r>
              <a:rPr lang="ru-RU" dirty="0" err="1" smtClean="0">
                <a:cs typeface="Times New Roman" pitchFamily="18" charset="0"/>
              </a:rPr>
              <a:t>Грид-технологий</a:t>
            </a:r>
            <a:r>
              <a:rPr lang="ru-RU" dirty="0" smtClean="0">
                <a:cs typeface="Times New Roman" pitchFamily="18" charset="0"/>
              </a:rPr>
              <a:t> и облачных вычислений» </a:t>
            </a:r>
            <a:r>
              <a:rPr lang="ru-RU" dirty="0" smtClean="0"/>
              <a:t>и Программы Президиума РАН №13.</a:t>
            </a:r>
            <a:endParaRPr lang="ru-RU" dirty="0">
              <a:solidFill>
                <a:srgbClr val="FF0000"/>
              </a:solidFill>
            </a:endParaRPr>
          </a:p>
        </p:txBody>
      </p:sp>
      <p:sp>
        <p:nvSpPr>
          <p:cNvPr id="4" name="Номер слайда 3"/>
          <p:cNvSpPr>
            <a:spLocks noGrp="1"/>
          </p:cNvSpPr>
          <p:nvPr>
            <p:ph type="sldNum" sz="quarter" idx="10"/>
          </p:nvPr>
        </p:nvSpPr>
        <p:spPr/>
        <p:txBody>
          <a:bodyPr/>
          <a:lstStyle/>
          <a:p>
            <a:fld id="{F8B1DB1E-FB42-413B-8844-0C28C84FAFE9}" type="slidenum">
              <a:rPr lang="ru-RU" smtClean="0"/>
              <a:pPr/>
              <a:t>3</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indent="358775" algn="just" eaLnBrk="1" hangingPunct="1"/>
            <a:r>
              <a:rPr lang="ru-RU" dirty="0" smtClean="0"/>
              <a:t>На данном слайде представлено определение интероперабельности облачных вычислений</a:t>
            </a:r>
          </a:p>
          <a:p>
            <a:pPr indent="358775" algn="just" eaLnBrk="1" hangingPunct="1"/>
            <a:r>
              <a:rPr lang="ru-RU" dirty="0" smtClean="0">
                <a:latin typeface="Arial" charset="0"/>
              </a:rPr>
              <a:t>Проблема</a:t>
            </a:r>
            <a:r>
              <a:rPr lang="ru-RU" baseline="0" dirty="0" smtClean="0">
                <a:latin typeface="Arial" charset="0"/>
              </a:rPr>
              <a:t> интероперабельности возникает в гетерогенной </a:t>
            </a:r>
            <a:r>
              <a:rPr lang="ru-RU" baseline="0" dirty="0" err="1" smtClean="0">
                <a:latin typeface="Arial" charset="0"/>
              </a:rPr>
              <a:t>ИКТ-среде</a:t>
            </a:r>
            <a:r>
              <a:rPr lang="ru-RU" baseline="0" dirty="0" smtClean="0">
                <a:latin typeface="Arial" charset="0"/>
              </a:rPr>
              <a:t> для информационных систем практически любого назначения и масштаба (от </a:t>
            </a:r>
            <a:r>
              <a:rPr lang="ru-RU" baseline="0" dirty="0" err="1" smtClean="0">
                <a:latin typeface="Arial" charset="0"/>
              </a:rPr>
              <a:t>наносистем</a:t>
            </a:r>
            <a:r>
              <a:rPr lang="ru-RU" baseline="0" dirty="0" smtClean="0">
                <a:latin typeface="Arial" charset="0"/>
              </a:rPr>
              <a:t> до </a:t>
            </a:r>
            <a:r>
              <a:rPr lang="ru-RU" baseline="0" dirty="0" err="1" smtClean="0">
                <a:latin typeface="Arial" charset="0"/>
              </a:rPr>
              <a:t>Грид-систем</a:t>
            </a:r>
            <a:r>
              <a:rPr lang="ru-RU" baseline="0" dirty="0" smtClean="0">
                <a:latin typeface="Arial" charset="0"/>
              </a:rPr>
              <a:t>, систем облачных вычислений и сверхбольших систем – </a:t>
            </a:r>
            <a:r>
              <a:rPr lang="en-US" baseline="0" dirty="0" smtClean="0">
                <a:latin typeface="Arial" charset="0"/>
              </a:rPr>
              <a:t>systems of systems</a:t>
            </a:r>
            <a:r>
              <a:rPr lang="ru-RU" baseline="0" dirty="0" smtClean="0">
                <a:latin typeface="Arial" charset="0"/>
              </a:rPr>
              <a:t>). И она тем острее, чем выше уровень гетерогенности среды. Обеспечение интероперабельности – сложная научно-техническая задач, которой занимаются многие организации и исследователи- основными международными организациями в области </a:t>
            </a:r>
            <a:r>
              <a:rPr lang="ru-RU" baseline="0" dirty="0" err="1" smtClean="0">
                <a:latin typeface="Arial" charset="0"/>
              </a:rPr>
              <a:t>Грид-систем</a:t>
            </a:r>
            <a:r>
              <a:rPr lang="ru-RU" baseline="0" dirty="0" smtClean="0">
                <a:latin typeface="Arial" charset="0"/>
              </a:rPr>
              <a:t> и систем облачных вычислений следует считать </a:t>
            </a:r>
            <a:r>
              <a:rPr lang="en-US" baseline="0" dirty="0" smtClean="0">
                <a:latin typeface="Arial" charset="0"/>
              </a:rPr>
              <a:t> Open Grid Forum</a:t>
            </a:r>
            <a:r>
              <a:rPr lang="ru-RU" baseline="0" dirty="0" smtClean="0">
                <a:latin typeface="Arial" charset="0"/>
              </a:rPr>
              <a:t> (</a:t>
            </a:r>
            <a:r>
              <a:rPr lang="en-US" baseline="0" dirty="0" smtClean="0">
                <a:latin typeface="Arial" charset="0"/>
              </a:rPr>
              <a:t>OGF)</a:t>
            </a:r>
            <a:r>
              <a:rPr lang="ru-RU" baseline="0" dirty="0" smtClean="0">
                <a:latin typeface="Arial" charset="0"/>
              </a:rPr>
              <a:t> и</a:t>
            </a:r>
            <a:r>
              <a:rPr lang="en-US" baseline="0" dirty="0" smtClean="0">
                <a:latin typeface="Arial" charset="0"/>
              </a:rPr>
              <a:t> Open Cloud </a:t>
            </a:r>
            <a:r>
              <a:rPr lang="en-US" baseline="0" dirty="0" err="1" smtClean="0">
                <a:latin typeface="Arial" charset="0"/>
              </a:rPr>
              <a:t>Consorcium</a:t>
            </a:r>
            <a:r>
              <a:rPr lang="en-US" baseline="0" dirty="0" smtClean="0">
                <a:latin typeface="Arial" charset="0"/>
              </a:rPr>
              <a:t> (OCC). </a:t>
            </a:r>
            <a:r>
              <a:rPr lang="ru-RU" baseline="0" dirty="0" smtClean="0">
                <a:latin typeface="Arial" charset="0"/>
              </a:rPr>
              <a:t>Этими вопросами занимается также </a:t>
            </a:r>
            <a:r>
              <a:rPr lang="en-US" baseline="0" dirty="0" smtClean="0">
                <a:latin typeface="Arial" charset="0"/>
              </a:rPr>
              <a:t>IEEE.</a:t>
            </a:r>
            <a:endParaRPr lang="ru-RU" dirty="0" smtClean="0">
              <a:latin typeface="Arial" charset="0"/>
            </a:endParaRPr>
          </a:p>
        </p:txBody>
      </p:sp>
      <p:sp>
        <p:nvSpPr>
          <p:cNvPr id="4" name="Номер слайда 3"/>
          <p:cNvSpPr>
            <a:spLocks noGrp="1"/>
          </p:cNvSpPr>
          <p:nvPr>
            <p:ph type="sldNum" sz="quarter" idx="10"/>
          </p:nvPr>
        </p:nvSpPr>
        <p:spPr/>
        <p:txBody>
          <a:bodyPr/>
          <a:lstStyle/>
          <a:p>
            <a:fld id="{F8B1DB1E-FB42-413B-8844-0C28C84FAFE9}" type="slidenum">
              <a:rPr lang="ru-RU" smtClean="0"/>
              <a:pPr/>
              <a:t>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На</a:t>
            </a:r>
            <a:r>
              <a:rPr lang="ru-RU" sz="1200" kern="1200" baseline="0" dirty="0" smtClean="0">
                <a:solidFill>
                  <a:schemeClr val="tx1"/>
                </a:solidFill>
                <a:latin typeface="+mn-lt"/>
                <a:ea typeface="+mn-ea"/>
                <a:cs typeface="+mn-cs"/>
              </a:rPr>
              <a:t> следующем слайде представлены основные результаты авторов за последний два года такие как:</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ru-RU" sz="1200" kern="1200" dirty="0" smtClean="0">
                <a:solidFill>
                  <a:schemeClr val="tx1"/>
                </a:solidFill>
                <a:latin typeface="+mn-lt"/>
                <a:ea typeface="+mn-ea"/>
                <a:cs typeface="+mn-cs"/>
              </a:rPr>
              <a:t>Разработка единого подхода к обеспечению интероперабельности систем широкого класса. Подход оформлен в виде национального стандарта ГОСТ Р 55062-2012. На его основе могут создаваться интероперабельные системы самого широкого класса по масштабу и областям применения с учетом их особенностей, в том числе для </a:t>
            </a:r>
            <a:r>
              <a:rPr lang="ru-RU" sz="1200" kern="1200" dirty="0" err="1" smtClean="0">
                <a:solidFill>
                  <a:schemeClr val="tx1"/>
                </a:solidFill>
                <a:latin typeface="+mn-lt"/>
                <a:ea typeface="+mn-ea"/>
                <a:cs typeface="+mn-cs"/>
              </a:rPr>
              <a:t>Грид-систем</a:t>
            </a:r>
            <a:r>
              <a:rPr lang="ru-RU" sz="1200" kern="1200" dirty="0" smtClean="0">
                <a:solidFill>
                  <a:schemeClr val="tx1"/>
                </a:solidFill>
                <a:latin typeface="+mn-lt"/>
                <a:ea typeface="+mn-ea"/>
                <a:cs typeface="+mn-cs"/>
              </a:rPr>
              <a:t> и облачных вычислений. Одно из главных положений подхода состоит в том, что при создании </a:t>
            </a:r>
            <a:r>
              <a:rPr lang="ru-RU" sz="1200" kern="1200" dirty="0" err="1" smtClean="0">
                <a:solidFill>
                  <a:schemeClr val="tx1"/>
                </a:solidFill>
                <a:latin typeface="+mn-lt"/>
                <a:ea typeface="+mn-ea"/>
                <a:cs typeface="+mn-cs"/>
              </a:rPr>
              <a:t>Грид-систем</a:t>
            </a:r>
            <a:r>
              <a:rPr lang="ru-RU" sz="1200" kern="1200" dirty="0" smtClean="0">
                <a:solidFill>
                  <a:schemeClr val="tx1"/>
                </a:solidFill>
                <a:latin typeface="+mn-lt"/>
                <a:ea typeface="+mn-ea"/>
                <a:cs typeface="+mn-cs"/>
              </a:rPr>
              <a:t> и систем облачных вычислений согласно имеющегося законодательства должны использоваться национальные стандарты, гармонизированные с международными.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ru-RU" sz="1200" kern="1200" dirty="0" smtClean="0">
                <a:solidFill>
                  <a:schemeClr val="tx1"/>
                </a:solidFill>
                <a:latin typeface="+mn-lt"/>
                <a:ea typeface="+mn-ea"/>
                <a:cs typeface="+mn-cs"/>
              </a:rPr>
              <a:t>Разработаны два национальных стандарта для </a:t>
            </a:r>
            <a:r>
              <a:rPr lang="ru-RU" sz="1200" kern="1200" dirty="0" err="1" smtClean="0">
                <a:solidFill>
                  <a:schemeClr val="tx1"/>
                </a:solidFill>
                <a:latin typeface="+mn-lt"/>
                <a:ea typeface="+mn-ea"/>
                <a:cs typeface="+mn-cs"/>
              </a:rPr>
              <a:t>Грид-систем</a:t>
            </a:r>
            <a:r>
              <a:rPr lang="ru-RU" sz="1200" kern="1200" dirty="0" smtClean="0">
                <a:solidFill>
                  <a:schemeClr val="tx1"/>
                </a:solidFill>
                <a:latin typeface="+mn-lt"/>
                <a:ea typeface="+mn-ea"/>
                <a:cs typeface="+mn-cs"/>
              </a:rPr>
              <a:t>: ГОСТ Р 55022-2012. «Информационная технология. Спецификация языка описания представления задач (JSDL). Версия 1.0» и ГОСТ Р 55768-2013 «Модель открытой </a:t>
            </a:r>
            <a:r>
              <a:rPr lang="ru-RU" sz="1200" kern="1200" dirty="0" err="1" smtClean="0">
                <a:solidFill>
                  <a:schemeClr val="tx1"/>
                </a:solidFill>
                <a:latin typeface="+mn-lt"/>
                <a:ea typeface="+mn-ea"/>
                <a:cs typeface="+mn-cs"/>
              </a:rPr>
              <a:t>Грид-системы</a:t>
            </a:r>
            <a:r>
              <a:rPr lang="ru-RU" sz="1200" kern="1200" dirty="0" smtClean="0">
                <a:solidFill>
                  <a:schemeClr val="tx1"/>
                </a:solidFill>
                <a:latin typeface="+mn-lt"/>
                <a:ea typeface="+mn-ea"/>
                <a:cs typeface="+mn-cs"/>
              </a:rPr>
              <a:t>. Основные положения», обсуждавшиеся на предыдущих конференциях.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ru-RU" sz="1200" kern="1200" dirty="0" smtClean="0">
                <a:solidFill>
                  <a:schemeClr val="tx1"/>
                </a:solidFill>
                <a:latin typeface="+mn-lt"/>
                <a:ea typeface="+mn-ea"/>
                <a:cs typeface="+mn-cs"/>
              </a:rPr>
              <a:t>В настоящее время завершена разработка глоссария, получившего название ГОСТ Р «Информационные технологии. Архитектура служб открытой </a:t>
            </a:r>
            <a:r>
              <a:rPr lang="ru-RU" sz="1200" kern="1200" dirty="0" err="1" smtClean="0">
                <a:solidFill>
                  <a:schemeClr val="tx1"/>
                </a:solidFill>
                <a:latin typeface="+mn-lt"/>
                <a:ea typeface="+mn-ea"/>
                <a:cs typeface="+mn-cs"/>
              </a:rPr>
              <a:t>Грид-среды</a:t>
            </a:r>
            <a:r>
              <a:rPr lang="ru-RU" sz="1200" kern="1200" dirty="0" smtClean="0">
                <a:solidFill>
                  <a:schemeClr val="tx1"/>
                </a:solidFill>
                <a:latin typeface="+mn-lt"/>
                <a:ea typeface="+mn-ea"/>
                <a:cs typeface="+mn-cs"/>
              </a:rPr>
              <a:t>. Термины и определения».</a:t>
            </a:r>
          </a:p>
          <a:p>
            <a:endParaRPr lang="ru-RU" dirty="0"/>
          </a:p>
        </p:txBody>
      </p:sp>
      <p:sp>
        <p:nvSpPr>
          <p:cNvPr id="4" name="Номер слайда 3"/>
          <p:cNvSpPr>
            <a:spLocks noGrp="1"/>
          </p:cNvSpPr>
          <p:nvPr>
            <p:ph type="sldNum" sz="quarter" idx="10"/>
          </p:nvPr>
        </p:nvSpPr>
        <p:spPr/>
        <p:txBody>
          <a:bodyPr/>
          <a:lstStyle/>
          <a:p>
            <a:fld id="{F8B1DB1E-FB42-413B-8844-0C28C84FAFE9}" type="slidenum">
              <a:rPr lang="ru-RU" smtClean="0"/>
              <a:pPr/>
              <a:t>5</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На</a:t>
            </a:r>
            <a:r>
              <a:rPr lang="ru-RU" sz="1200" kern="1200" baseline="0" dirty="0" smtClean="0">
                <a:solidFill>
                  <a:schemeClr val="tx1"/>
                </a:solidFill>
                <a:latin typeface="+mn-lt"/>
                <a:ea typeface="+mn-ea"/>
                <a:cs typeface="+mn-cs"/>
              </a:rPr>
              <a:t> данном слайде представлена методика обеспечения интероперабельности в </a:t>
            </a:r>
            <a:r>
              <a:rPr lang="ru-RU" sz="1200" kern="1200" baseline="0" dirty="0" err="1" smtClean="0">
                <a:solidFill>
                  <a:schemeClr val="tx1"/>
                </a:solidFill>
                <a:latin typeface="+mn-lt"/>
                <a:ea typeface="+mn-ea"/>
                <a:cs typeface="+mn-cs"/>
              </a:rPr>
              <a:t>Грид</a:t>
            </a:r>
            <a:r>
              <a:rPr lang="ru-RU" sz="1200" kern="1200" baseline="0" dirty="0" smtClean="0">
                <a:solidFill>
                  <a:schemeClr val="tx1"/>
                </a:solidFill>
                <a:latin typeface="+mn-lt"/>
                <a:ea typeface="+mn-ea"/>
                <a:cs typeface="+mn-cs"/>
              </a:rPr>
              <a:t> и облаках.</a:t>
            </a:r>
            <a:endParaRPr lang="ru-RU"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Методика построена на основе единого подхода к обеспечению интероперабельности систем всех классов по существу использует принципы системной инженерии. Она содержит ряд этапов. К основным этапам относятся этапы 1-5, к вспомогательным – этапы 6-9.</a:t>
            </a:r>
          </a:p>
          <a:p>
            <a:r>
              <a:rPr lang="ru-RU" sz="1200" kern="1200" dirty="0" smtClean="0">
                <a:solidFill>
                  <a:schemeClr val="tx1"/>
                </a:solidFill>
                <a:latin typeface="+mn-lt"/>
                <a:ea typeface="+mn-ea"/>
                <a:cs typeface="+mn-cs"/>
              </a:rPr>
              <a:t>Для обеспечения интероперабельности в случае </a:t>
            </a:r>
            <a:r>
              <a:rPr lang="ru-RU" sz="1200" kern="1200" dirty="0" err="1" smtClean="0">
                <a:solidFill>
                  <a:schemeClr val="tx1"/>
                </a:solidFill>
                <a:latin typeface="+mn-lt"/>
                <a:ea typeface="+mn-ea"/>
                <a:cs typeface="+mn-cs"/>
              </a:rPr>
              <a:t>Грид-среды</a:t>
            </a:r>
            <a:r>
              <a:rPr lang="ru-RU" sz="1200" kern="1200" dirty="0" smtClean="0">
                <a:solidFill>
                  <a:schemeClr val="tx1"/>
                </a:solidFill>
                <a:latin typeface="+mn-lt"/>
                <a:ea typeface="+mn-ea"/>
                <a:cs typeface="+mn-cs"/>
              </a:rPr>
              <a:t> и облачных вычислений должны быть выполнены все этапы, приведенные на рис.1 с учетом специфики этих сред.</a:t>
            </a:r>
          </a:p>
          <a:p>
            <a:endParaRPr lang="ru-RU" dirty="0"/>
          </a:p>
        </p:txBody>
      </p:sp>
      <p:sp>
        <p:nvSpPr>
          <p:cNvPr id="4" name="Номер слайда 3"/>
          <p:cNvSpPr>
            <a:spLocks noGrp="1"/>
          </p:cNvSpPr>
          <p:nvPr>
            <p:ph type="sldNum" sz="quarter" idx="10"/>
          </p:nvPr>
        </p:nvSpPr>
        <p:spPr/>
        <p:txBody>
          <a:bodyPr/>
          <a:lstStyle/>
          <a:p>
            <a:fld id="{F8B1DB1E-FB42-413B-8844-0C28C84FAFE9}" type="slidenum">
              <a:rPr lang="ru-RU" smtClean="0"/>
              <a:pPr/>
              <a:t>6</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Прежде чем перейти к подробному</a:t>
            </a:r>
            <a:r>
              <a:rPr lang="ru-RU" baseline="0" dirty="0" smtClean="0"/>
              <a:t> рассмотрению этапов методики дадим определения технологиям.</a:t>
            </a:r>
          </a:p>
          <a:p>
            <a:r>
              <a:rPr lang="ru-RU" dirty="0" smtClean="0"/>
              <a:t>Что же такое </a:t>
            </a:r>
            <a:r>
              <a:rPr lang="ru-RU" dirty="0" err="1" smtClean="0"/>
              <a:t>грид</a:t>
            </a:r>
            <a:r>
              <a:rPr lang="ru-RU" dirty="0" smtClean="0"/>
              <a:t>?</a:t>
            </a:r>
          </a:p>
          <a:p>
            <a:r>
              <a:rPr lang="ru-RU" dirty="0" smtClean="0"/>
              <a:t>Существует</a:t>
            </a:r>
            <a:r>
              <a:rPr lang="ru-RU" baseline="0" dirty="0" smtClean="0"/>
              <a:t> множество определений термина </a:t>
            </a:r>
            <a:r>
              <a:rPr lang="ru-RU" baseline="0" dirty="0" err="1" smtClean="0"/>
              <a:t>Грид</a:t>
            </a:r>
            <a:r>
              <a:rPr lang="ru-RU" baseline="0" dirty="0" smtClean="0"/>
              <a:t>. </a:t>
            </a:r>
          </a:p>
          <a:p>
            <a:r>
              <a:rPr lang="ru-RU" baseline="0" dirty="0" smtClean="0"/>
              <a:t>Определение, </a:t>
            </a:r>
            <a:r>
              <a:rPr lang="ru-RU" baseline="0" dirty="0" err="1" smtClean="0"/>
              <a:t>представлнное</a:t>
            </a:r>
            <a:r>
              <a:rPr lang="ru-RU" baseline="0" dirty="0" smtClean="0"/>
              <a:t> на слайде, содержится в документе </a:t>
            </a:r>
            <a:r>
              <a:rPr lang="en-US" baseline="0" dirty="0" smtClean="0"/>
              <a:t>GFD 120</a:t>
            </a:r>
            <a:r>
              <a:rPr lang="ru-RU" baseline="0" dirty="0" smtClean="0"/>
              <a:t> - </a:t>
            </a:r>
            <a:r>
              <a:rPr lang="en-US" dirty="0" smtClean="0"/>
              <a:t>Open Grid Services Architecture</a:t>
            </a:r>
            <a:r>
              <a:rPr lang="ru-RU" baseline="0" dirty="0" smtClean="0"/>
              <a:t>, разработанном авторитетной организацией по </a:t>
            </a:r>
            <a:r>
              <a:rPr lang="ru-RU" baseline="0" dirty="0" err="1" smtClean="0"/>
              <a:t>Грид-технологиям</a:t>
            </a:r>
            <a:r>
              <a:rPr lang="ru-RU" baseline="0" dirty="0" smtClean="0"/>
              <a:t> – </a:t>
            </a:r>
            <a:r>
              <a:rPr lang="en-US" baseline="0" dirty="0" smtClean="0"/>
              <a:t>Open Grid Forum.</a:t>
            </a:r>
            <a:endParaRPr lang="ru-RU" dirty="0"/>
          </a:p>
        </p:txBody>
      </p:sp>
      <p:sp>
        <p:nvSpPr>
          <p:cNvPr id="4" name="Номер слайда 3"/>
          <p:cNvSpPr>
            <a:spLocks noGrp="1"/>
          </p:cNvSpPr>
          <p:nvPr>
            <p:ph type="sldNum" sz="quarter" idx="10"/>
          </p:nvPr>
        </p:nvSpPr>
        <p:spPr/>
        <p:txBody>
          <a:bodyPr/>
          <a:lstStyle/>
          <a:p>
            <a:fld id="{F8B1DB1E-FB42-413B-8844-0C28C84FAFE9}" type="slidenum">
              <a:rPr lang="ru-RU" smtClean="0"/>
              <a:pPr/>
              <a:t>7</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latin typeface="Arial" charset="0"/>
              </a:rPr>
              <a:t>Как известно, также существует достаточно много определений, связанных с этим термином.</a:t>
            </a:r>
            <a:r>
              <a:rPr lang="en-US" dirty="0" smtClean="0">
                <a:latin typeface="Arial" charset="0"/>
              </a:rPr>
              <a:t> </a:t>
            </a:r>
            <a:r>
              <a:rPr lang="ru-RU" dirty="0" smtClean="0">
                <a:latin typeface="Arial" charset="0"/>
              </a:rPr>
              <a:t>На слайде приведено определение, данное</a:t>
            </a:r>
            <a:r>
              <a:rPr lang="en-US" dirty="0" smtClean="0">
                <a:latin typeface="Arial" charset="0"/>
              </a:rPr>
              <a:t> </a:t>
            </a:r>
            <a:r>
              <a:rPr lang="en-US" dirty="0" smtClean="0"/>
              <a:t>The National Institute of Standards and Technology (</a:t>
            </a:r>
            <a:r>
              <a:rPr lang="en-US" dirty="0" smtClean="0">
                <a:latin typeface="Arial" charset="0"/>
              </a:rPr>
              <a:t>NIST</a:t>
            </a:r>
            <a:r>
              <a:rPr lang="en-US"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Cloud computing </a:t>
            </a:r>
            <a:r>
              <a:rPr lang="ru-RU" sz="1200" dirty="0" smtClean="0"/>
              <a:t>- это модель предоставления повсеместного и удобного сетевого доступа</a:t>
            </a:r>
            <a:r>
              <a:rPr lang="en-US" sz="1200" dirty="0" smtClean="0"/>
              <a:t> </a:t>
            </a:r>
            <a:r>
              <a:rPr lang="ru-RU" sz="1200" dirty="0" smtClean="0"/>
              <a:t>по мере необходимости</a:t>
            </a:r>
            <a:r>
              <a:rPr lang="en-US" sz="1200" dirty="0" smtClean="0"/>
              <a:t> </a:t>
            </a:r>
            <a:r>
              <a:rPr lang="ru-RU" sz="1200" dirty="0" smtClean="0"/>
              <a:t>к общему пулу конфигурируемых вычислительных ресурсов</a:t>
            </a:r>
            <a:r>
              <a:rPr lang="en-US" sz="1200" dirty="0" smtClean="0"/>
              <a:t> </a:t>
            </a:r>
            <a:r>
              <a:rPr lang="ru-RU" sz="1200" dirty="0" smtClean="0"/>
              <a:t>(например, сетей, серверов, систем хранения, приложений и сервисов), которые могут быть быстро предоставлены</a:t>
            </a:r>
            <a:r>
              <a:rPr lang="en-US" sz="1200" dirty="0" smtClean="0"/>
              <a:t> </a:t>
            </a:r>
            <a:r>
              <a:rPr lang="ru-RU" sz="1200" dirty="0" smtClean="0"/>
              <a:t>и освобождены с минимальными усилиями по управлению и необходимостью взаимодействия с провайдером услуг (сервис-провайдером). </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t>Останавливаться</a:t>
            </a:r>
            <a:r>
              <a:rPr lang="ru-RU" sz="1200" baseline="0" dirty="0" smtClean="0"/>
              <a:t> на непосредственно описании и сравнении данных технологий я не буду, т.к. это обсуждалось на предыдущих конференциях и имеется довольно большое число статей, вы можете убедиться в этом самостоятельно </a:t>
            </a:r>
            <a:r>
              <a:rPr lang="ru-RU" sz="1200" baseline="0" dirty="0" err="1" smtClean="0"/>
              <a:t>загуглив</a:t>
            </a:r>
            <a:r>
              <a:rPr lang="ru-RU" sz="1200" baseline="0" dirty="0" smtClean="0"/>
              <a:t> </a:t>
            </a:r>
            <a:r>
              <a:rPr lang="en-US" sz="1200" baseline="0" dirty="0" smtClean="0"/>
              <a:t>grid cloud compare</a:t>
            </a:r>
            <a:endParaRPr lang="ru-RU" dirty="0"/>
          </a:p>
        </p:txBody>
      </p:sp>
      <p:sp>
        <p:nvSpPr>
          <p:cNvPr id="4" name="Номер слайда 3"/>
          <p:cNvSpPr>
            <a:spLocks noGrp="1"/>
          </p:cNvSpPr>
          <p:nvPr>
            <p:ph type="sldNum" sz="quarter" idx="10"/>
          </p:nvPr>
        </p:nvSpPr>
        <p:spPr/>
        <p:txBody>
          <a:bodyPr/>
          <a:lstStyle/>
          <a:p>
            <a:fld id="{F8B1DB1E-FB42-413B-8844-0C28C84FAFE9}" type="slidenum">
              <a:rPr lang="ru-RU" smtClean="0"/>
              <a:pPr/>
              <a:t>8</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70000" lnSpcReduction="20000"/>
          </a:bodyPr>
          <a:lstStyle/>
          <a:p>
            <a:r>
              <a:rPr lang="ru-RU" sz="1200" kern="1200" dirty="0" smtClean="0">
                <a:solidFill>
                  <a:schemeClr val="tx1"/>
                </a:solidFill>
                <a:latin typeface="+mn-lt"/>
                <a:ea typeface="+mn-ea"/>
                <a:cs typeface="+mn-cs"/>
              </a:rPr>
              <a:t>Перейдем же непосредственно к самой методике</a:t>
            </a:r>
            <a:r>
              <a:rPr lang="ru-RU" sz="1200" kern="1200" baseline="0" dirty="0" smtClean="0">
                <a:solidFill>
                  <a:schemeClr val="tx1"/>
                </a:solidFill>
                <a:latin typeface="+mn-lt"/>
                <a:ea typeface="+mn-ea"/>
                <a:cs typeface="+mn-cs"/>
              </a:rPr>
              <a:t> применительно к </a:t>
            </a:r>
            <a:r>
              <a:rPr lang="ru-RU" sz="1200" kern="1200" baseline="0" dirty="0" err="1" smtClean="0">
                <a:solidFill>
                  <a:schemeClr val="tx1"/>
                </a:solidFill>
                <a:latin typeface="+mn-lt"/>
                <a:ea typeface="+mn-ea"/>
                <a:cs typeface="+mn-cs"/>
              </a:rPr>
              <a:t>грид</a:t>
            </a:r>
            <a:r>
              <a:rPr lang="ru-RU" sz="1200" kern="1200" baseline="0" dirty="0" smtClean="0">
                <a:solidFill>
                  <a:schemeClr val="tx1"/>
                </a:solidFill>
                <a:latin typeface="+mn-lt"/>
                <a:ea typeface="+mn-ea"/>
                <a:cs typeface="+mn-cs"/>
              </a:rPr>
              <a:t> и облакам</a:t>
            </a:r>
          </a:p>
          <a:p>
            <a:endParaRPr lang="en-US"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Согласно методики обеспечения интероперабельности концепция интероперабельности должна содержать ряд основных положений. Рассмотрим эти положения.</a:t>
            </a:r>
          </a:p>
          <a:p>
            <a:r>
              <a:rPr lang="ru-RU" sz="1200" b="1" kern="1200" dirty="0" smtClean="0">
                <a:solidFill>
                  <a:schemeClr val="tx1"/>
                </a:solidFill>
                <a:latin typeface="+mn-lt"/>
                <a:ea typeface="+mn-ea"/>
                <a:cs typeface="+mn-cs"/>
              </a:rPr>
              <a:t>Для </a:t>
            </a:r>
            <a:r>
              <a:rPr lang="ru-RU" sz="1200" b="1" kern="1200" dirty="0" err="1" smtClean="0">
                <a:solidFill>
                  <a:schemeClr val="tx1"/>
                </a:solidFill>
                <a:latin typeface="+mn-lt"/>
                <a:ea typeface="+mn-ea"/>
                <a:cs typeface="+mn-cs"/>
              </a:rPr>
              <a:t>грид</a:t>
            </a:r>
            <a:r>
              <a:rPr lang="ru-RU" sz="1200" b="1" kern="1200" dirty="0" smtClean="0">
                <a:solidFill>
                  <a:schemeClr val="tx1"/>
                </a:solidFill>
                <a:latin typeface="+mn-lt"/>
                <a:ea typeface="+mn-ea"/>
                <a:cs typeface="+mn-cs"/>
              </a:rPr>
              <a:t>:</a:t>
            </a:r>
          </a:p>
          <a:p>
            <a:pPr lvl="0"/>
            <a:r>
              <a:rPr lang="ru-RU" sz="1200" kern="1200" dirty="0" smtClean="0">
                <a:solidFill>
                  <a:schemeClr val="tx1"/>
                </a:solidFill>
                <a:latin typeface="+mn-lt"/>
                <a:ea typeface="+mn-ea"/>
                <a:cs typeface="+mn-cs"/>
              </a:rPr>
              <a:t>Предполагает объединение групп компьютеров и устройств хранения, позволяющее динамически выделять под определенные задачи необходимые ресурсы по мере появления потребности в них.</a:t>
            </a:r>
          </a:p>
          <a:p>
            <a:pPr lvl="0"/>
            <a:r>
              <a:rPr lang="ru-RU" sz="1200" kern="1200" dirty="0" smtClean="0">
                <a:solidFill>
                  <a:schemeClr val="tx1"/>
                </a:solidFill>
                <a:latin typeface="+mn-lt"/>
                <a:ea typeface="+mn-ea"/>
                <a:cs typeface="+mn-cs"/>
              </a:rPr>
              <a:t>Интероперабельность в области </a:t>
            </a:r>
            <a:r>
              <a:rPr lang="ru-RU" sz="1200" kern="1200" dirty="0" err="1" smtClean="0">
                <a:solidFill>
                  <a:schemeClr val="tx1"/>
                </a:solidFill>
                <a:latin typeface="+mn-lt"/>
                <a:ea typeface="+mn-ea"/>
                <a:cs typeface="+mn-cs"/>
              </a:rPr>
              <a:t>Грид</a:t>
            </a:r>
            <a:r>
              <a:rPr lang="ru-RU" sz="1200" kern="1200" dirty="0" smtClean="0">
                <a:solidFill>
                  <a:schemeClr val="tx1"/>
                </a:solidFill>
                <a:latin typeface="+mn-lt"/>
                <a:ea typeface="+mn-ea"/>
                <a:cs typeface="+mn-cs"/>
              </a:rPr>
              <a:t> означает способность двух или более </a:t>
            </a:r>
            <a:r>
              <a:rPr lang="ru-RU" sz="1200" kern="1200" dirty="0" err="1" smtClean="0">
                <a:solidFill>
                  <a:schemeClr val="tx1"/>
                </a:solidFill>
                <a:latin typeface="+mn-lt"/>
                <a:ea typeface="+mn-ea"/>
                <a:cs typeface="+mn-cs"/>
              </a:rPr>
              <a:t>грид</a:t>
            </a:r>
            <a:r>
              <a:rPr lang="ru-RU" sz="1200" kern="1200" dirty="0" smtClean="0">
                <a:solidFill>
                  <a:schemeClr val="tx1"/>
                </a:solidFill>
                <a:latin typeface="+mn-lt"/>
                <a:ea typeface="+mn-ea"/>
                <a:cs typeface="+mn-cs"/>
              </a:rPr>
              <a:t> систем или их узлов обмениваться информацией и использовать эту информацию</a:t>
            </a:r>
          </a:p>
          <a:p>
            <a:pPr lvl="0"/>
            <a:r>
              <a:rPr lang="ru-RU" sz="1200" kern="1200" dirty="0" smtClean="0">
                <a:solidFill>
                  <a:schemeClr val="tx1"/>
                </a:solidFill>
                <a:latin typeface="+mn-lt"/>
                <a:ea typeface="+mn-ea"/>
                <a:cs typeface="+mn-cs"/>
              </a:rPr>
              <a:t>Цель обеспечения интероперабельности </a:t>
            </a:r>
            <a:r>
              <a:rPr lang="ru-RU" sz="1200" kern="1200" dirty="0" err="1" smtClean="0">
                <a:solidFill>
                  <a:schemeClr val="tx1"/>
                </a:solidFill>
                <a:latin typeface="+mn-lt"/>
                <a:ea typeface="+mn-ea"/>
                <a:cs typeface="+mn-cs"/>
              </a:rPr>
              <a:t>грид-систем</a:t>
            </a:r>
            <a:r>
              <a:rPr lang="ru-RU" sz="1200" kern="1200" dirty="0" smtClean="0">
                <a:solidFill>
                  <a:schemeClr val="tx1"/>
                </a:solidFill>
                <a:latin typeface="+mn-lt"/>
                <a:ea typeface="+mn-ea"/>
                <a:cs typeface="+mn-cs"/>
              </a:rPr>
              <a:t> – создание единой </a:t>
            </a:r>
            <a:r>
              <a:rPr lang="ru-RU" sz="1200" kern="1200" dirty="0" err="1" smtClean="0">
                <a:solidFill>
                  <a:schemeClr val="tx1"/>
                </a:solidFill>
                <a:latin typeface="+mn-lt"/>
                <a:ea typeface="+mn-ea"/>
                <a:cs typeface="+mn-cs"/>
              </a:rPr>
              <a:t>грид-среды</a:t>
            </a:r>
            <a:r>
              <a:rPr lang="ru-RU" sz="1200" kern="1200" dirty="0" smtClean="0">
                <a:solidFill>
                  <a:schemeClr val="tx1"/>
                </a:solidFill>
                <a:latin typeface="+mn-lt"/>
                <a:ea typeface="+mn-ea"/>
                <a:cs typeface="+mn-cs"/>
              </a:rPr>
              <a:t>, содержащей множество стандартизованных компонентов, благодаря которым возможно взаимодействие между отдельными частями </a:t>
            </a:r>
            <a:r>
              <a:rPr lang="ru-RU" sz="1200" kern="1200" dirty="0" err="1" smtClean="0">
                <a:solidFill>
                  <a:schemeClr val="tx1"/>
                </a:solidFill>
                <a:latin typeface="+mn-lt"/>
                <a:ea typeface="+mn-ea"/>
                <a:cs typeface="+mn-cs"/>
              </a:rPr>
              <a:t>грид-систем</a:t>
            </a:r>
            <a:r>
              <a:rPr lang="ru-RU" sz="1200" kern="1200" dirty="0" smtClean="0">
                <a:solidFill>
                  <a:schemeClr val="tx1"/>
                </a:solidFill>
                <a:latin typeface="+mn-lt"/>
                <a:ea typeface="+mn-ea"/>
                <a:cs typeface="+mn-cs"/>
              </a:rPr>
              <a:t>.</a:t>
            </a:r>
          </a:p>
          <a:p>
            <a:pPr lvl="0"/>
            <a:r>
              <a:rPr lang="ru-RU" sz="1200" kern="1200" dirty="0" smtClean="0">
                <a:solidFill>
                  <a:schemeClr val="tx1"/>
                </a:solidFill>
                <a:latin typeface="+mn-lt"/>
                <a:ea typeface="+mn-ea"/>
                <a:cs typeface="+mn-cs"/>
              </a:rPr>
              <a:t>применение методики позволит сократить затраты на разработку унифицированных интерфейсов</a:t>
            </a:r>
          </a:p>
          <a:p>
            <a:r>
              <a:rPr lang="ru-RU" sz="1200" b="1" kern="1200" dirty="0" smtClean="0">
                <a:solidFill>
                  <a:schemeClr val="tx1"/>
                </a:solidFill>
                <a:latin typeface="+mn-lt"/>
                <a:ea typeface="+mn-ea"/>
                <a:cs typeface="+mn-cs"/>
              </a:rPr>
              <a:t>Для облака:</a:t>
            </a:r>
          </a:p>
          <a:p>
            <a:pPr lvl="0"/>
            <a:r>
              <a:rPr lang="ru-RU" sz="1200" kern="1200" dirty="0" smtClean="0">
                <a:solidFill>
                  <a:schemeClr val="tx1"/>
                </a:solidFill>
                <a:latin typeface="+mn-lt"/>
                <a:ea typeface="+mn-ea"/>
                <a:cs typeface="+mn-cs"/>
              </a:rPr>
              <a:t>Суть облачных вычислений заключается в удаленном предоставлении конечным пользователям динамического доступа к услугам (вычислительные ресурсы, приложения, платформы и инфраструктуры) через локальную сеть или Интернет</a:t>
            </a:r>
            <a:r>
              <a:rPr lang="ru-RU" sz="1200" kern="1200" baseline="0" dirty="0" smtClean="0">
                <a:solidFill>
                  <a:schemeClr val="tx1"/>
                </a:solidFill>
                <a:latin typeface="+mn-lt"/>
                <a:ea typeface="+mn-ea"/>
                <a:cs typeface="+mn-cs"/>
              </a:rPr>
              <a:t> по требованию.</a:t>
            </a:r>
            <a:endParaRPr lang="ru-RU" sz="1200" kern="1200" dirty="0" smtClean="0">
              <a:solidFill>
                <a:schemeClr val="tx1"/>
              </a:solidFill>
              <a:latin typeface="+mn-lt"/>
              <a:ea typeface="+mn-ea"/>
              <a:cs typeface="+mn-cs"/>
            </a:endParaRPr>
          </a:p>
          <a:p>
            <a:pPr lvl="0"/>
            <a:r>
              <a:rPr lang="ru-RU" sz="1200" kern="1200" dirty="0" err="1" smtClean="0">
                <a:solidFill>
                  <a:schemeClr val="tx1"/>
                </a:solidFill>
                <a:latin typeface="+mn-lt"/>
                <a:ea typeface="+mn-ea"/>
                <a:cs typeface="+mn-cs"/>
              </a:rPr>
              <a:t>Итероперабельность</a:t>
            </a:r>
            <a:r>
              <a:rPr lang="ru-RU" sz="1200" kern="1200" dirty="0" smtClean="0">
                <a:solidFill>
                  <a:schemeClr val="tx1"/>
                </a:solidFill>
                <a:latin typeface="+mn-lt"/>
                <a:ea typeface="+mn-ea"/>
                <a:cs typeface="+mn-cs"/>
              </a:rPr>
              <a:t> в области облачных вычислений означает способность двух или более облаков и их компонентов к обмену информацией и использованию информации, полученной в результате этого обмена</a:t>
            </a:r>
          </a:p>
          <a:p>
            <a:pPr lvl="0"/>
            <a:r>
              <a:rPr lang="ru-RU" sz="1200" kern="1200" dirty="0" smtClean="0">
                <a:solidFill>
                  <a:schemeClr val="tx1"/>
                </a:solidFill>
                <a:latin typeface="+mn-lt"/>
                <a:ea typeface="+mn-ea"/>
                <a:cs typeface="+mn-cs"/>
              </a:rPr>
              <a:t>Цель обеспечения интероперабельности облачных вычислений – создание единой облачной системы, раскрывающей истинный потенциал и преимущества облачных вычислений, заключающийся в возможности обмениваться понятными сообщениями, умении передавать и хранить данные в унифицированном формате, иметь возможность переносить образы виртуальных машин</a:t>
            </a:r>
          </a:p>
          <a:p>
            <a:pPr lvl="0"/>
            <a:r>
              <a:rPr lang="ru-RU" sz="1200" kern="1200" dirty="0" smtClean="0">
                <a:solidFill>
                  <a:schemeClr val="tx1"/>
                </a:solidFill>
                <a:latin typeface="+mn-lt"/>
                <a:ea typeface="+mn-ea"/>
                <a:cs typeface="+mn-cs"/>
              </a:rPr>
              <a:t>применение методики позволит сократить затраты на разработку интерфейсов взаимодействия между облаками</a:t>
            </a:r>
          </a:p>
          <a:p>
            <a:pPr lvl="0"/>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В области </a:t>
            </a:r>
            <a:r>
              <a:rPr lang="ru-RU" sz="1200" kern="1200" dirty="0" err="1" smtClean="0">
                <a:solidFill>
                  <a:schemeClr val="tx1"/>
                </a:solidFill>
                <a:latin typeface="+mn-lt"/>
                <a:ea typeface="+mn-ea"/>
                <a:cs typeface="+mn-cs"/>
              </a:rPr>
              <a:t>грид</a:t>
            </a:r>
            <a:r>
              <a:rPr lang="ru-RU" sz="1200" kern="1200" dirty="0" smtClean="0">
                <a:solidFill>
                  <a:schemeClr val="tx1"/>
                </a:solidFill>
                <a:latin typeface="+mn-lt"/>
                <a:ea typeface="+mn-ea"/>
                <a:cs typeface="+mn-cs"/>
              </a:rPr>
              <a:t> известны следующие концепции:</a:t>
            </a:r>
          </a:p>
          <a:p>
            <a:pPr lvl="0"/>
            <a:r>
              <a:rPr lang="en-US" sz="1200" kern="1200" dirty="0" smtClean="0">
                <a:solidFill>
                  <a:schemeClr val="tx1"/>
                </a:solidFill>
                <a:latin typeface="+mn-lt"/>
                <a:ea typeface="+mn-ea"/>
                <a:cs typeface="+mn-cs"/>
              </a:rPr>
              <a:t>Web Services Resource Framework http://en.wikipedia.org/wiki/Web_Services_Resource_Framework</a:t>
            </a:r>
            <a:endParaRPr lang="ru-RU" sz="1200" kern="1200" dirty="0" smtClean="0">
              <a:solidFill>
                <a:schemeClr val="tx1"/>
              </a:solidFill>
              <a:latin typeface="+mn-lt"/>
              <a:ea typeface="+mn-ea"/>
              <a:cs typeface="+mn-cs"/>
            </a:endParaRPr>
          </a:p>
          <a:p>
            <a:pPr lvl="0"/>
            <a:r>
              <a:rPr lang="en-US" sz="1200" kern="1200" dirty="0" err="1" smtClean="0">
                <a:solidFill>
                  <a:schemeClr val="tx1"/>
                </a:solidFill>
                <a:latin typeface="+mn-lt"/>
                <a:ea typeface="+mn-ea"/>
                <a:cs typeface="+mn-cs"/>
              </a:rPr>
              <a:t>GridWise</a:t>
            </a:r>
            <a:r>
              <a:rPr lang="en-US" sz="1200" kern="1200" dirty="0" smtClean="0">
                <a:solidFill>
                  <a:schemeClr val="tx1"/>
                </a:solidFill>
                <a:latin typeface="+mn-lt"/>
                <a:ea typeface="+mn-ea"/>
                <a:cs typeface="+mn-cs"/>
              </a:rPr>
              <a:t> Interoperability Context-Setting Framework</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В области облачных вычислений известна </a:t>
            </a:r>
            <a:r>
              <a:rPr lang="ru-RU" sz="1200" kern="1200" dirty="0" err="1" smtClean="0">
                <a:solidFill>
                  <a:schemeClr val="tx1"/>
                </a:solidFill>
                <a:latin typeface="+mn-lt"/>
                <a:ea typeface="+mn-ea"/>
                <a:cs typeface="+mn-cs"/>
              </a:rPr>
              <a:t>конецпция</a:t>
            </a:r>
            <a:r>
              <a:rPr lang="ru-RU" sz="1200" kern="1200" dirty="0" smtClean="0">
                <a:solidFill>
                  <a:schemeClr val="tx1"/>
                </a:solidFill>
                <a:latin typeface="+mn-lt"/>
                <a:ea typeface="+mn-ea"/>
                <a:cs typeface="+mn-cs"/>
              </a:rPr>
              <a:t> обеспечения семантической интероперабельности: </a:t>
            </a:r>
            <a:r>
              <a:rPr lang="en-US" sz="1200" kern="1200" dirty="0" smtClean="0">
                <a:solidFill>
                  <a:schemeClr val="tx1"/>
                </a:solidFill>
                <a:latin typeface="+mn-lt"/>
                <a:ea typeface="+mn-ea"/>
                <a:cs typeface="+mn-cs"/>
              </a:rPr>
              <a:t>Cloud</a:t>
            </a:r>
            <a:r>
              <a:rPr lang="ru-RU" sz="1200" kern="1200" dirty="0" smtClean="0">
                <a:solidFill>
                  <a:schemeClr val="tx1"/>
                </a:solidFill>
                <a:latin typeface="+mn-lt"/>
                <a:ea typeface="+mn-ea"/>
                <a:cs typeface="+mn-cs"/>
              </a:rPr>
              <a:t>4</a:t>
            </a:r>
            <a:r>
              <a:rPr lang="en-US" sz="1200" kern="1200" dirty="0" smtClean="0">
                <a:solidFill>
                  <a:schemeClr val="tx1"/>
                </a:solidFill>
                <a:latin typeface="+mn-lt"/>
                <a:ea typeface="+mn-ea"/>
                <a:cs typeface="+mn-cs"/>
              </a:rPr>
              <a:t>SOA http</a:t>
            </a:r>
            <a:r>
              <a:rPr lang="ru-RU" sz="120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www</a:t>
            </a:r>
            <a:r>
              <a:rPr lang="ru-RU" sz="120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cloud</a:t>
            </a:r>
            <a:r>
              <a:rPr lang="ru-RU" sz="1200" kern="1200" dirty="0" smtClean="0">
                <a:solidFill>
                  <a:schemeClr val="tx1"/>
                </a:solidFill>
                <a:latin typeface="+mn-lt"/>
                <a:ea typeface="+mn-ea"/>
                <a:cs typeface="+mn-cs"/>
              </a:rPr>
              <a:t>4</a:t>
            </a:r>
            <a:r>
              <a:rPr lang="en-US" sz="1200" kern="1200" dirty="0" err="1" smtClean="0">
                <a:solidFill>
                  <a:schemeClr val="tx1"/>
                </a:solidFill>
                <a:latin typeface="+mn-lt"/>
                <a:ea typeface="+mn-ea"/>
                <a:cs typeface="+mn-cs"/>
              </a:rPr>
              <a:t>soa</a:t>
            </a:r>
            <a:r>
              <a:rPr lang="ru-RU"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eu</a:t>
            </a:r>
            <a:r>
              <a:rPr lang="ru-RU" sz="1200" kern="1200" dirty="0" smtClean="0">
                <a:solidFill>
                  <a:schemeClr val="tx1"/>
                </a:solidFill>
                <a:latin typeface="+mn-lt"/>
                <a:ea typeface="+mn-ea"/>
                <a:cs typeface="+mn-cs"/>
              </a:rPr>
              <a:t>/</a:t>
            </a:r>
          </a:p>
          <a:p>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Ключевая</a:t>
            </a:r>
            <a:r>
              <a:rPr lang="ru-RU" sz="1200" kern="1200" baseline="0" dirty="0" smtClean="0">
                <a:solidFill>
                  <a:schemeClr val="tx1"/>
                </a:solidFill>
                <a:latin typeface="+mn-lt"/>
                <a:ea typeface="+mn-ea"/>
                <a:cs typeface="+mn-cs"/>
              </a:rPr>
              <a:t> разница в концепциях это способ предоставления вычислительных мощностей.  В случае с </a:t>
            </a:r>
            <a:r>
              <a:rPr lang="ru-RU" sz="1200" kern="1200" baseline="0" dirty="0" err="1" smtClean="0">
                <a:solidFill>
                  <a:schemeClr val="tx1"/>
                </a:solidFill>
                <a:latin typeface="+mn-lt"/>
                <a:ea typeface="+mn-ea"/>
                <a:cs typeface="+mn-cs"/>
              </a:rPr>
              <a:t>грид</a:t>
            </a:r>
            <a:r>
              <a:rPr lang="ru-RU" sz="1200" kern="1200" baseline="0" dirty="0" smtClean="0">
                <a:solidFill>
                  <a:schemeClr val="tx1"/>
                </a:solidFill>
                <a:latin typeface="+mn-lt"/>
                <a:ea typeface="+mn-ea"/>
                <a:cs typeface="+mn-cs"/>
              </a:rPr>
              <a:t> и это «</a:t>
            </a:r>
            <a:r>
              <a:rPr lang="ru-RU" sz="1200" kern="1200" baseline="0" dirty="0" err="1" smtClean="0">
                <a:solidFill>
                  <a:schemeClr val="tx1"/>
                </a:solidFill>
                <a:latin typeface="+mn-lt"/>
                <a:ea typeface="+mn-ea"/>
                <a:cs typeface="+mn-cs"/>
              </a:rPr>
              <a:t>расшаренная</a:t>
            </a:r>
            <a:r>
              <a:rPr lang="ru-RU" sz="1200" kern="1200" baseline="0" dirty="0" smtClean="0">
                <a:solidFill>
                  <a:schemeClr val="tx1"/>
                </a:solidFill>
                <a:latin typeface="+mn-lt"/>
                <a:ea typeface="+mn-ea"/>
                <a:cs typeface="+mn-cs"/>
              </a:rPr>
              <a:t> мощность и ресурсы», т.е. выделенная определенным образом.</a:t>
            </a:r>
          </a:p>
          <a:p>
            <a:r>
              <a:rPr lang="ru-RU" sz="1200" kern="1200" baseline="0" dirty="0" smtClean="0">
                <a:solidFill>
                  <a:schemeClr val="tx1"/>
                </a:solidFill>
                <a:latin typeface="+mn-lt"/>
                <a:ea typeface="+mn-ea"/>
                <a:cs typeface="+mn-cs"/>
              </a:rPr>
              <a:t>В случае с облаками эта мощность арендуется и чем ее больше, те больше приходится платить.</a:t>
            </a:r>
          </a:p>
          <a:p>
            <a:r>
              <a:rPr lang="ru-RU" sz="1200" kern="1200" baseline="0" dirty="0" err="1" smtClean="0">
                <a:solidFill>
                  <a:schemeClr val="tx1"/>
                </a:solidFill>
                <a:latin typeface="+mn-lt"/>
                <a:ea typeface="+mn-ea"/>
                <a:cs typeface="+mn-cs"/>
              </a:rPr>
              <a:t>Грид</a:t>
            </a:r>
            <a:r>
              <a:rPr lang="ru-RU" sz="1200" kern="1200" baseline="0" dirty="0" smtClean="0">
                <a:solidFill>
                  <a:schemeClr val="tx1"/>
                </a:solidFill>
                <a:latin typeface="+mn-lt"/>
                <a:ea typeface="+mn-ea"/>
                <a:cs typeface="+mn-cs"/>
              </a:rPr>
              <a:t> - это обычно исследовательские институты  и университеты, обменивающиеся сервисами и проектами.</a:t>
            </a:r>
          </a:p>
          <a:p>
            <a:r>
              <a:rPr lang="ru-RU" sz="1200" kern="1200" baseline="0" dirty="0" smtClean="0">
                <a:solidFill>
                  <a:schemeClr val="tx1"/>
                </a:solidFill>
                <a:latin typeface="+mn-lt"/>
                <a:ea typeface="+mn-ea"/>
                <a:cs typeface="+mn-cs"/>
              </a:rPr>
              <a:t>Облака – это частные компании, предоставляющие доступ к своим сервисам.</a:t>
            </a:r>
            <a:endParaRPr lang="ru-RU" dirty="0"/>
          </a:p>
        </p:txBody>
      </p:sp>
      <p:sp>
        <p:nvSpPr>
          <p:cNvPr id="4" name="Номер слайда 3"/>
          <p:cNvSpPr>
            <a:spLocks noGrp="1"/>
          </p:cNvSpPr>
          <p:nvPr>
            <p:ph type="sldNum" sz="quarter" idx="10"/>
          </p:nvPr>
        </p:nvSpPr>
        <p:spPr/>
        <p:txBody>
          <a:bodyPr/>
          <a:lstStyle/>
          <a:p>
            <a:fld id="{F8B1DB1E-FB42-413B-8844-0C28C84FAFE9}" type="slidenum">
              <a:rPr lang="ru-RU" smtClean="0"/>
              <a:pPr/>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7" name="Прямоугольник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2362200" y="4038600"/>
            <a:ext cx="6477000" cy="1828800"/>
          </a:xfrm>
        </p:spPr>
        <p:txBody>
          <a:bodyPr anchor="b"/>
          <a:lstStyle>
            <a:lvl1pPr>
              <a:defRPr cap="all" baseline="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AB548BA2-4AFC-4359-9428-D0EAAD55FEBA}" type="datetime1">
              <a:rPr lang="ru-RU" smtClean="0"/>
              <a:pPr/>
              <a:t>04.07.2014</a:t>
            </a:fld>
            <a:endParaRPr lang="ru-RU"/>
          </a:p>
        </p:txBody>
      </p:sp>
      <p:sp>
        <p:nvSpPr>
          <p:cNvPr id="17" name="Нижний колонтитул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ru-RU"/>
          </a:p>
        </p:txBody>
      </p:sp>
      <p:sp>
        <p:nvSpPr>
          <p:cNvPr id="29" name="Номер слайда 28"/>
          <p:cNvSpPr>
            <a:spLocks noGrp="1"/>
          </p:cNvSpPr>
          <p:nvPr>
            <p:ph type="sldNum" sz="quarter" idx="12"/>
          </p:nvPr>
        </p:nvSpPr>
        <p:spPr>
          <a:xfrm>
            <a:off x="8001000" y="228600"/>
            <a:ext cx="838200" cy="381000"/>
          </a:xfrm>
        </p:spPr>
        <p:txBody>
          <a:bodyPr/>
          <a:lstStyle>
            <a:lvl1pPr>
              <a:defRPr>
                <a:solidFill>
                  <a:schemeClr val="tx2"/>
                </a:solidFill>
              </a:defRPr>
            </a:lvl1p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C55E42E-C728-42C0-BB05-1F1F6D6E64C5}" type="datetime1">
              <a:rPr lang="ru-RU" smtClean="0"/>
              <a:pPr/>
              <a:t>04.07.2014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1"/>
      </p:bgRef>
    </p:bg>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609600"/>
            <a:ext cx="2057400" cy="55165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609600"/>
            <a:ext cx="5562600" cy="5516564"/>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6553200" y="6248402"/>
            <a:ext cx="2209800" cy="365125"/>
          </a:xfrm>
        </p:spPr>
        <p:txBody>
          <a:bodyPr/>
          <a:lstStyle/>
          <a:p>
            <a:fld id="{C2956D3B-687E-4496-9B55-76CB78B23CEC}" type="datetime1">
              <a:rPr lang="ru-RU" smtClean="0"/>
              <a:pPr/>
              <a:t>04.07.2014</a:t>
            </a:fld>
            <a:endParaRPr lang="ru-RU"/>
          </a:p>
        </p:txBody>
      </p:sp>
      <p:sp>
        <p:nvSpPr>
          <p:cNvPr id="5" name="Нижний колонтитул 4"/>
          <p:cNvSpPr>
            <a:spLocks noGrp="1"/>
          </p:cNvSpPr>
          <p:nvPr>
            <p:ph type="ftr" sz="quarter" idx="11"/>
          </p:nvPr>
        </p:nvSpPr>
        <p:spPr>
          <a:xfrm>
            <a:off x="457201" y="6248207"/>
            <a:ext cx="5573483" cy="365125"/>
          </a:xfrm>
        </p:spPr>
        <p:txBody>
          <a:bodyPr/>
          <a:lstStyle/>
          <a:p>
            <a:endParaRPr lang="ru-RU"/>
          </a:p>
        </p:txBody>
      </p:sp>
      <p:sp>
        <p:nvSpPr>
          <p:cNvPr id="7" name="Прямоугольник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Прямоугольник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Прямоугольник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Номер слайда 5"/>
          <p:cNvSpPr>
            <a:spLocks noGrp="1"/>
          </p:cNvSpPr>
          <p:nvPr>
            <p:ph type="sldNum" sz="quarter" idx="12"/>
          </p:nvPr>
        </p:nvSpPr>
        <p:spPr>
          <a:xfrm rot="5400000">
            <a:off x="5989638" y="144462"/>
            <a:ext cx="533400" cy="244476"/>
          </a:xfrm>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648" y="228600"/>
            <a:ext cx="8153400" cy="990600"/>
          </a:xfrm>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07DD6871-7534-4C0D-9B3B-A21930205F73}" type="datetime1">
              <a:rPr lang="ru-RU" smtClean="0"/>
              <a:pPr/>
              <a:t>04.07.2014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lvl1pPr>
              <a:defRPr>
                <a:solidFill>
                  <a:srgbClr val="FFFFFF"/>
                </a:solidFill>
              </a:defRPr>
            </a:lvl1pPr>
          </a:lstStyle>
          <a:p>
            <a:fld id="{725C68B6-61C2-468F-89AB-4B9F7531AA68}" type="slidenum">
              <a:rPr lang="ru-RU" smtClean="0"/>
              <a:pPr/>
              <a:t>‹#›</a:t>
            </a:fld>
            <a:endParaRPr lang="ru-RU"/>
          </a:p>
        </p:txBody>
      </p:sp>
      <p:sp>
        <p:nvSpPr>
          <p:cNvPr id="8" name="Содержимое 7"/>
          <p:cNvSpPr>
            <a:spLocks noGrp="1"/>
          </p:cNvSpPr>
          <p:nvPr>
            <p:ph sz="quarter" idx="1"/>
          </p:nvPr>
        </p:nvSpPr>
        <p:spPr>
          <a:xfrm>
            <a:off x="612648" y="1600200"/>
            <a:ext cx="8153400" cy="44958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3" name="Текст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7" name="Прямоугольник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4954F8D3-01A8-4DE6-A88D-A8E815E0D79C}" type="datetime1">
              <a:rPr lang="ru-RU" smtClean="0"/>
              <a:pPr/>
              <a:t>04.07.2014</a:t>
            </a:fld>
            <a:endParaRPr lang="ru-RU"/>
          </a:p>
        </p:txBody>
      </p:sp>
      <p:sp>
        <p:nvSpPr>
          <p:cNvPr id="13" name="Номер слайда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725C68B6-61C2-468F-89AB-4B9F7531AA68}" type="slidenum">
              <a:rPr lang="ru-RU" smtClean="0"/>
              <a:pPr/>
              <a:t>‹#›</a:t>
            </a:fld>
            <a:endParaRPr lang="ru-RU"/>
          </a:p>
        </p:txBody>
      </p:sp>
      <p:sp>
        <p:nvSpPr>
          <p:cNvPr id="14" name="Нижний колонтитул 13"/>
          <p:cNvSpPr>
            <a:spLocks noGrp="1"/>
          </p:cNvSpPr>
          <p:nvPr>
            <p:ph type="ftr" sz="quarter" idx="12"/>
          </p:nvPr>
        </p:nvSpPr>
        <p:spPr/>
        <p:txBody>
          <a:bodyPr/>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9" name="Содержимое 8"/>
          <p:cNvSpPr>
            <a:spLocks noGrp="1"/>
          </p:cNvSpPr>
          <p:nvPr>
            <p:ph sz="quarter" idx="1"/>
          </p:nvPr>
        </p:nvSpPr>
        <p:spPr>
          <a:xfrm>
            <a:off x="609600" y="1589567"/>
            <a:ext cx="38862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844901" y="1589567"/>
            <a:ext cx="38862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8" name="Дата 7"/>
          <p:cNvSpPr>
            <a:spLocks noGrp="1"/>
          </p:cNvSpPr>
          <p:nvPr>
            <p:ph type="dt" sz="half" idx="15"/>
          </p:nvPr>
        </p:nvSpPr>
        <p:spPr/>
        <p:txBody>
          <a:bodyPr rtlCol="0"/>
          <a:lstStyle/>
          <a:p>
            <a:fld id="{24F8F324-6C4F-4B7F-895F-7BFC2314945C}" type="datetime1">
              <a:rPr lang="ru-RU" smtClean="0"/>
              <a:pPr/>
              <a:t>04.07.2014</a:t>
            </a:fld>
            <a:endParaRPr lang="ru-RU"/>
          </a:p>
        </p:txBody>
      </p:sp>
      <p:sp>
        <p:nvSpPr>
          <p:cNvPr id="10" name="Номер слайда 9"/>
          <p:cNvSpPr>
            <a:spLocks noGrp="1"/>
          </p:cNvSpPr>
          <p:nvPr>
            <p:ph type="sldNum" sz="quarter" idx="16"/>
          </p:nvPr>
        </p:nvSpPr>
        <p:spPr/>
        <p:txBody>
          <a:bodyPr rtlCol="0"/>
          <a:lstStyle/>
          <a:p>
            <a:fld id="{725C68B6-61C2-468F-89AB-4B9F7531AA68}" type="slidenum">
              <a:rPr lang="ru-RU" smtClean="0"/>
              <a:pPr/>
              <a:t>‹#›</a:t>
            </a:fld>
            <a:endParaRPr lang="ru-RU"/>
          </a:p>
        </p:txBody>
      </p:sp>
      <p:sp>
        <p:nvSpPr>
          <p:cNvPr id="12" name="Нижний колонтитул 11"/>
          <p:cNvSpPr>
            <a:spLocks noGrp="1"/>
          </p:cNvSpPr>
          <p:nvPr>
            <p:ph type="ftr" sz="quarter" idx="17"/>
          </p:nvPr>
        </p:nvSpPr>
        <p:spPr/>
        <p:txBody>
          <a:bodyPr rtlCol="0"/>
          <a:lstStyle/>
          <a:p>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273050"/>
            <a:ext cx="8153400" cy="869950"/>
          </a:xfrm>
        </p:spPr>
        <p:txBody>
          <a:bodyPr anchor="ctr"/>
          <a:lstStyle>
            <a:lvl1pPr>
              <a:defRPr/>
            </a:lvl1pPr>
          </a:lstStyle>
          <a:p>
            <a:r>
              <a:rPr kumimoji="0" lang="ru-RU" smtClean="0"/>
              <a:t>Образец заголовка</a:t>
            </a:r>
            <a:endParaRPr kumimoji="0" lang="en-US"/>
          </a:p>
        </p:txBody>
      </p:sp>
      <p:sp>
        <p:nvSpPr>
          <p:cNvPr id="11" name="Содержимое 10"/>
          <p:cNvSpPr>
            <a:spLocks noGrp="1"/>
          </p:cNvSpPr>
          <p:nvPr>
            <p:ph sz="quarter" idx="2"/>
          </p:nvPr>
        </p:nvSpPr>
        <p:spPr>
          <a:xfrm>
            <a:off x="609600" y="2438400"/>
            <a:ext cx="3886200" cy="35814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800600" y="2438400"/>
            <a:ext cx="3886200" cy="35814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5"/>
          </p:nvPr>
        </p:nvSpPr>
        <p:spPr/>
        <p:txBody>
          <a:bodyPr rtlCol="0"/>
          <a:lstStyle/>
          <a:p>
            <a:fld id="{46023EDC-F65B-4C0E-AF90-91ED79AAA633}" type="datetime1">
              <a:rPr lang="ru-RU" smtClean="0"/>
              <a:pPr/>
              <a:t>04.07.2014</a:t>
            </a:fld>
            <a:endParaRPr lang="ru-RU"/>
          </a:p>
        </p:txBody>
      </p:sp>
      <p:sp>
        <p:nvSpPr>
          <p:cNvPr id="12" name="Номер слайда 11"/>
          <p:cNvSpPr>
            <a:spLocks noGrp="1"/>
          </p:cNvSpPr>
          <p:nvPr>
            <p:ph type="sldNum" sz="quarter" idx="16"/>
          </p:nvPr>
        </p:nvSpPr>
        <p:spPr/>
        <p:txBody>
          <a:bodyPr rtlCol="0"/>
          <a:lstStyle/>
          <a:p>
            <a:fld id="{725C68B6-61C2-468F-89AB-4B9F7531AA68}" type="slidenum">
              <a:rPr lang="ru-RU" smtClean="0"/>
              <a:pPr/>
              <a:t>‹#›</a:t>
            </a:fld>
            <a:endParaRPr lang="ru-RU"/>
          </a:p>
        </p:txBody>
      </p:sp>
      <p:sp>
        <p:nvSpPr>
          <p:cNvPr id="14" name="Нижний колонтитул 13"/>
          <p:cNvSpPr>
            <a:spLocks noGrp="1"/>
          </p:cNvSpPr>
          <p:nvPr>
            <p:ph type="ftr" sz="quarter" idx="17"/>
          </p:nvPr>
        </p:nvSpPr>
        <p:spPr/>
        <p:txBody>
          <a:bodyPr rtlCol="0"/>
          <a:lstStyle/>
          <a:p>
            <a:endParaRPr lang="ru-RU"/>
          </a:p>
        </p:txBody>
      </p:sp>
      <p:sp>
        <p:nvSpPr>
          <p:cNvPr id="16" name="Текст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5" name="Текст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7D9D9ACB-6D0A-4F8B-858F-CB14912CD15A}" type="datetime1">
              <a:rPr lang="ru-RU" smtClean="0"/>
              <a:pPr/>
              <a:t>04.07.2014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lvl1pPr>
              <a:defRPr>
                <a:solidFill>
                  <a:srgbClr val="FFFFFF"/>
                </a:solidFill>
              </a:defRPr>
            </a:lvl1p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E0AACA7-412E-431F-9747-0AAFB0856721}" type="datetime1">
              <a:rPr lang="ru-RU" smtClean="0"/>
              <a:pPr/>
              <a:t>04.07.2014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a:xfrm>
            <a:off x="0" y="6248400"/>
            <a:ext cx="533400" cy="381000"/>
          </a:xfrm>
        </p:spPr>
        <p:txBody>
          <a:bodyPr/>
          <a:lstStyle>
            <a:lvl1pPr>
              <a:defRPr>
                <a:solidFill>
                  <a:schemeClr val="tx2"/>
                </a:solidFill>
              </a:defRPr>
            </a:lvl1p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3050"/>
            <a:ext cx="8077200" cy="869950"/>
          </a:xfrm>
        </p:spPr>
        <p:txBody>
          <a:bodyPr anchor="ctr"/>
          <a:lstStyle>
            <a:lvl1pPr algn="l">
              <a:buNone/>
              <a:defRPr sz="4400" b="0"/>
            </a:lvl1p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E29ABAC6-04B9-4430-A3BE-562552F597B9}" type="datetime1">
              <a:rPr lang="ru-RU" smtClean="0"/>
              <a:pPr/>
              <a:t>04.07.2014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lvl1pPr>
              <a:defRPr>
                <a:solidFill>
                  <a:srgbClr val="FFFFFF"/>
                </a:solidFill>
              </a:defRPr>
            </a:lvl1pPr>
          </a:lstStyle>
          <a:p>
            <a:fld id="{725C68B6-61C2-468F-89AB-4B9F7531AA68}" type="slidenum">
              <a:rPr lang="ru-RU" smtClean="0"/>
              <a:pPr/>
              <a:t>‹#›</a:t>
            </a:fld>
            <a:endParaRPr lang="ru-RU"/>
          </a:p>
        </p:txBody>
      </p:sp>
      <p:sp>
        <p:nvSpPr>
          <p:cNvPr id="3" name="Текст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9" name="Содержимое 8"/>
          <p:cNvSpPr>
            <a:spLocks noGrp="1"/>
          </p:cNvSpPr>
          <p:nvPr>
            <p:ph sz="quarter" idx="1"/>
          </p:nvPr>
        </p:nvSpPr>
        <p:spPr>
          <a:xfrm>
            <a:off x="2362200" y="1752600"/>
            <a:ext cx="6400800" cy="4419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3">
        <a:schemeClr val="bg2"/>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8" name="Прямоугольник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ru-RU" smtClean="0"/>
              <a:t>Образец заголовка</a:t>
            </a:r>
            <a:endParaRPr kumimoji="0" lang="en-US"/>
          </a:p>
        </p:txBody>
      </p:sp>
      <p:sp>
        <p:nvSpPr>
          <p:cNvPr id="11" name="Прямоугольник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Дата 11"/>
          <p:cNvSpPr>
            <a:spLocks noGrp="1"/>
          </p:cNvSpPr>
          <p:nvPr>
            <p:ph type="dt" sz="half" idx="10"/>
          </p:nvPr>
        </p:nvSpPr>
        <p:spPr>
          <a:xfrm>
            <a:off x="6248400" y="6248400"/>
            <a:ext cx="2667000" cy="365125"/>
          </a:xfrm>
        </p:spPr>
        <p:txBody>
          <a:bodyPr rtlCol="0"/>
          <a:lstStyle/>
          <a:p>
            <a:fld id="{6ABFD537-D373-4DAA-AB83-C1E2EB609CDE}" type="datetime1">
              <a:rPr lang="ru-RU" smtClean="0"/>
              <a:pPr/>
              <a:t>04.07.2014</a:t>
            </a:fld>
            <a:endParaRPr lang="ru-RU"/>
          </a:p>
        </p:txBody>
      </p:sp>
      <p:sp>
        <p:nvSpPr>
          <p:cNvPr id="13" name="Номер слайда 12"/>
          <p:cNvSpPr>
            <a:spLocks noGrp="1"/>
          </p:cNvSpPr>
          <p:nvPr>
            <p:ph type="sldNum" sz="quarter" idx="11"/>
          </p:nvPr>
        </p:nvSpPr>
        <p:spPr>
          <a:xfrm>
            <a:off x="0" y="4667249"/>
            <a:ext cx="1447800" cy="663578"/>
          </a:xfrm>
        </p:spPr>
        <p:txBody>
          <a:bodyPr rtlCol="0"/>
          <a:lstStyle>
            <a:lvl1pPr>
              <a:defRPr sz="2800"/>
            </a:lvl1pPr>
          </a:lstStyle>
          <a:p>
            <a:fld id="{725C68B6-61C2-468F-89AB-4B9F7531AA68}" type="slidenum">
              <a:rPr lang="ru-RU" smtClean="0"/>
              <a:pPr/>
              <a:t>‹#›</a:t>
            </a:fld>
            <a:endParaRPr lang="ru-RU"/>
          </a:p>
        </p:txBody>
      </p:sp>
      <p:sp>
        <p:nvSpPr>
          <p:cNvPr id="14" name="Нижний колонтитул 13"/>
          <p:cNvSpPr>
            <a:spLocks noGrp="1"/>
          </p:cNvSpPr>
          <p:nvPr>
            <p:ph type="ftr" sz="quarter" idx="12"/>
          </p:nvPr>
        </p:nvSpPr>
        <p:spPr>
          <a:xfrm>
            <a:off x="1600200" y="6248206"/>
            <a:ext cx="4572000" cy="365125"/>
          </a:xfrm>
        </p:spPr>
        <p:txBody>
          <a:bodyPr rtlCol="0"/>
          <a:lstStyle/>
          <a:p>
            <a:endParaRPr lang="ru-RU"/>
          </a:p>
        </p:txBody>
      </p:sp>
      <p:sp>
        <p:nvSpPr>
          <p:cNvPr id="3" name="Рисунок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ru-RU" smtClean="0"/>
              <a:t>Вставка рисунка</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609600" y="228600"/>
            <a:ext cx="8153400" cy="9906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5777B71A-82BA-4E03-A00A-9F81446FB60A}" type="datetime1">
              <a:rPr lang="ru-RU" smtClean="0"/>
              <a:pPr/>
              <a:t>04.07.2014</a:t>
            </a:fld>
            <a:endParaRPr lang="ru-RU"/>
          </a:p>
        </p:txBody>
      </p:sp>
      <p:sp>
        <p:nvSpPr>
          <p:cNvPr id="3" name="Нижний колонтитул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ru-RU"/>
          </a:p>
        </p:txBody>
      </p:sp>
      <p:sp>
        <p:nvSpPr>
          <p:cNvPr id="7" name="Прямоугольник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mailto:olein@cplire.ru" TargetMode="External"/><Relationship Id="rId4" Type="http://schemas.openxmlformats.org/officeDocument/2006/relationships/hyperlink" Target="mailto:s.val.ivanov@yandex.ru"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ras.ru/scientificactivity/2013-2020plan.aspx"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3068960"/>
            <a:ext cx="8077200" cy="1960240"/>
          </a:xfrm>
        </p:spPr>
        <p:txBody>
          <a:bodyPr>
            <a:normAutofit fontScale="90000"/>
          </a:bodyPr>
          <a:lstStyle/>
          <a:p>
            <a:r>
              <a:rPr lang="ru-RU" dirty="0" smtClean="0">
                <a:latin typeface="Times New Roman" pitchFamily="18" charset="0"/>
                <a:cs typeface="Times New Roman" pitchFamily="18" charset="0"/>
              </a:rPr>
              <a:t>Методика обеспечения интероперабельности в </a:t>
            </a:r>
            <a:r>
              <a:rPr lang="ru-RU" dirty="0" err="1" smtClean="0">
                <a:latin typeface="Times New Roman" pitchFamily="18" charset="0"/>
                <a:cs typeface="Times New Roman" pitchFamily="18" charset="0"/>
              </a:rPr>
              <a:t>Грид-среде</a:t>
            </a:r>
            <a:r>
              <a:rPr lang="ru-RU" dirty="0" smtClean="0">
                <a:latin typeface="Times New Roman" pitchFamily="18" charset="0"/>
                <a:cs typeface="Times New Roman" pitchFamily="18" charset="0"/>
              </a:rPr>
              <a:t> и облачных вычислениях</a:t>
            </a:r>
            <a:endParaRPr lang="ru-RU"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683568" y="1556792"/>
            <a:ext cx="8077200" cy="216024"/>
          </a:xfrm>
        </p:spPr>
        <p:txBody>
          <a:bodyPr>
            <a:normAutofit fontScale="40000" lnSpcReduction="20000"/>
          </a:bodyPr>
          <a:lstStyle/>
          <a:p>
            <a:endParaRPr lang="ru-RU" dirty="0">
              <a:latin typeface="Times New Roman" pitchFamily="18" charset="0"/>
              <a:cs typeface="Times New Roman" pitchFamily="18" charset="0"/>
            </a:endParaRPr>
          </a:p>
        </p:txBody>
      </p:sp>
      <p:sp>
        <p:nvSpPr>
          <p:cNvPr id="5" name="Номер слайда 4"/>
          <p:cNvSpPr>
            <a:spLocks noGrp="1"/>
          </p:cNvSpPr>
          <p:nvPr>
            <p:ph type="sldNum" sz="quarter" idx="12"/>
          </p:nvPr>
        </p:nvSpPr>
        <p:spPr/>
        <p:txBody>
          <a:bodyPr/>
          <a:lstStyle/>
          <a:p>
            <a:fld id="{725C68B6-61C2-468F-89AB-4B9F7531AA68}" type="slidenum">
              <a:rPr lang="ru-RU" smtClean="0"/>
              <a:pPr/>
              <a:t>1</a:t>
            </a:fld>
            <a:endParaRPr lang="ru-RU"/>
          </a:p>
        </p:txBody>
      </p:sp>
      <p:sp>
        <p:nvSpPr>
          <p:cNvPr id="4" name="Подзаголовок 2"/>
          <p:cNvSpPr txBox="1">
            <a:spLocks/>
          </p:cNvSpPr>
          <p:nvPr/>
        </p:nvSpPr>
        <p:spPr>
          <a:xfrm>
            <a:off x="2339752" y="6048672"/>
            <a:ext cx="6804248" cy="692696"/>
          </a:xfrm>
          <a:prstGeom prst="rect">
            <a:avLst/>
          </a:prstGeom>
        </p:spPr>
        <p:txBody>
          <a:bodyPr vert="horz" lIns="118872" tIns="0" rIns="45720" bIns="0" rtlCol="0" anchor="ctr">
            <a:normAutofit fontScale="70000" lnSpcReduction="20000"/>
          </a:bodyPr>
          <a:lstStyle/>
          <a:p>
            <a:r>
              <a:rPr lang="ru-RU" sz="2000" dirty="0" smtClean="0"/>
              <a:t>Е.Е. Журавлев</a:t>
            </a:r>
            <a:r>
              <a:rPr lang="ru-RU" sz="2000" baseline="30000" dirty="0" smtClean="0"/>
              <a:t>1</a:t>
            </a:r>
            <a:r>
              <a:rPr lang="ru-RU" sz="2000" dirty="0" smtClean="0"/>
              <a:t>, </a:t>
            </a:r>
            <a:r>
              <a:rPr lang="ru-RU" sz="2000" b="1" dirty="0" smtClean="0">
                <a:solidFill>
                  <a:schemeClr val="bg1"/>
                </a:solidFill>
              </a:rPr>
              <a:t>С.В. Иванов</a:t>
            </a:r>
            <a:r>
              <a:rPr lang="ru-RU" sz="2000" baseline="30000" dirty="0" smtClean="0"/>
              <a:t>2</a:t>
            </a:r>
            <a:r>
              <a:rPr lang="ru-RU" sz="2000" dirty="0" smtClean="0"/>
              <a:t>, А.А. Каменщиков</a:t>
            </a:r>
            <a:r>
              <a:rPr lang="ru-RU" sz="2000" baseline="30000" dirty="0" smtClean="0"/>
              <a:t>3</a:t>
            </a:r>
            <a:r>
              <a:rPr lang="ru-RU" sz="2000" dirty="0" smtClean="0"/>
              <a:t>, В.Н. Корниенко</a:t>
            </a:r>
            <a:r>
              <a:rPr lang="ru-RU" sz="2000" baseline="30000" dirty="0" smtClean="0"/>
              <a:t>3</a:t>
            </a:r>
            <a:r>
              <a:rPr lang="ru-RU" sz="2000" dirty="0" smtClean="0"/>
              <a:t>,</a:t>
            </a:r>
          </a:p>
          <a:p>
            <a:r>
              <a:rPr lang="ru-RU" sz="2000" dirty="0" smtClean="0"/>
              <a:t> А.Я. Олейников</a:t>
            </a:r>
            <a:r>
              <a:rPr lang="ru-RU" sz="2000" baseline="30000" dirty="0" smtClean="0"/>
              <a:t>3</a:t>
            </a:r>
            <a:r>
              <a:rPr lang="ru-RU" sz="2000" dirty="0" smtClean="0"/>
              <a:t>, Т.Д. Широбокова</a:t>
            </a:r>
            <a:r>
              <a:rPr lang="ru-RU" sz="2000" baseline="30000" dirty="0" smtClean="0"/>
              <a:t>3</a:t>
            </a:r>
            <a:r>
              <a:rPr lang="ru-RU" sz="2000" dirty="0" smtClean="0"/>
              <a:t> </a:t>
            </a:r>
          </a:p>
          <a:p>
            <a:r>
              <a:rPr lang="ru-RU" sz="2000" i="1" baseline="30000" dirty="0" smtClean="0"/>
              <a:t>1</a:t>
            </a:r>
            <a:r>
              <a:rPr lang="ru-RU" sz="2000" i="1" dirty="0" smtClean="0"/>
              <a:t>Физический институт им. П.Н.Лебедева РАН, </a:t>
            </a:r>
            <a:r>
              <a:rPr lang="ru-RU" sz="2000" i="1" baseline="30000" dirty="0" smtClean="0"/>
              <a:t>2</a:t>
            </a:r>
            <a:r>
              <a:rPr lang="ru-RU" sz="2000" i="1" dirty="0" smtClean="0"/>
              <a:t>Российский новый университет,</a:t>
            </a:r>
            <a:endParaRPr lang="ru-RU" sz="2000" dirty="0" smtClean="0"/>
          </a:p>
          <a:p>
            <a:r>
              <a:rPr lang="ru-RU" sz="2000" i="1" baseline="30000" dirty="0" smtClean="0"/>
              <a:t>3</a:t>
            </a:r>
            <a:r>
              <a:rPr lang="ru-RU" sz="2000" i="1" dirty="0" smtClean="0"/>
              <a:t>Институт радиотехники и электроники  им. В.А.Котельникова РАН</a:t>
            </a:r>
            <a:endParaRPr lang="ru-RU" sz="2000" dirty="0"/>
          </a:p>
        </p:txBody>
      </p:sp>
      <p:sp>
        <p:nvSpPr>
          <p:cNvPr id="7" name="TextBox 6"/>
          <p:cNvSpPr txBox="1"/>
          <p:nvPr/>
        </p:nvSpPr>
        <p:spPr>
          <a:xfrm>
            <a:off x="539552" y="6237312"/>
            <a:ext cx="1080120" cy="369332"/>
          </a:xfrm>
          <a:prstGeom prst="rect">
            <a:avLst/>
          </a:prstGeom>
          <a:noFill/>
        </p:spPr>
        <p:txBody>
          <a:bodyPr wrap="square" rtlCol="0">
            <a:spAutoFit/>
          </a:bodyPr>
          <a:lstStyle/>
          <a:p>
            <a:r>
              <a:rPr lang="ru-RU" dirty="0" smtClean="0"/>
              <a:t>Авторы</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Архитектура</a:t>
            </a:r>
            <a:endParaRPr lang="ru-RU" dirty="0"/>
          </a:p>
        </p:txBody>
      </p:sp>
      <p:sp>
        <p:nvSpPr>
          <p:cNvPr id="5" name="Номер слайда 4"/>
          <p:cNvSpPr>
            <a:spLocks noGrp="1"/>
          </p:cNvSpPr>
          <p:nvPr>
            <p:ph type="sldNum" sz="quarter" idx="16"/>
          </p:nvPr>
        </p:nvSpPr>
        <p:spPr/>
        <p:txBody>
          <a:bodyPr>
            <a:normAutofit fontScale="85000" lnSpcReduction="20000"/>
          </a:bodyPr>
          <a:lstStyle/>
          <a:p>
            <a:fld id="{725C68B6-61C2-468F-89AB-4B9F7531AA68}" type="slidenum">
              <a:rPr lang="ru-RU" smtClean="0"/>
              <a:pPr/>
              <a:t>10</a:t>
            </a:fld>
            <a:endParaRPr lang="ru-RU"/>
          </a:p>
        </p:txBody>
      </p:sp>
      <p:sp>
        <p:nvSpPr>
          <p:cNvPr id="8" name="Текст 7"/>
          <p:cNvSpPr>
            <a:spLocks noGrp="1"/>
          </p:cNvSpPr>
          <p:nvPr>
            <p:ph type="body" sz="quarter" idx="1"/>
          </p:nvPr>
        </p:nvSpPr>
        <p:spPr>
          <a:xfrm>
            <a:off x="2843808" y="1772816"/>
            <a:ext cx="2880000" cy="640080"/>
          </a:xfrm>
        </p:spPr>
        <p:txBody>
          <a:bodyPr>
            <a:normAutofit/>
          </a:bodyPr>
          <a:lstStyle/>
          <a:p>
            <a:r>
              <a:rPr lang="ru-RU" sz="2800" dirty="0" err="1" smtClean="0"/>
              <a:t>Грид</a:t>
            </a:r>
            <a:endParaRPr lang="ru-RU" sz="2800" dirty="0"/>
          </a:p>
        </p:txBody>
      </p:sp>
      <p:sp>
        <p:nvSpPr>
          <p:cNvPr id="9" name="Текст 8"/>
          <p:cNvSpPr>
            <a:spLocks noGrp="1"/>
          </p:cNvSpPr>
          <p:nvPr>
            <p:ph type="body" sz="quarter" idx="3"/>
          </p:nvPr>
        </p:nvSpPr>
        <p:spPr>
          <a:xfrm>
            <a:off x="6012480" y="1752600"/>
            <a:ext cx="2880000" cy="640080"/>
          </a:xfrm>
        </p:spPr>
        <p:txBody>
          <a:bodyPr>
            <a:normAutofit/>
          </a:bodyPr>
          <a:lstStyle/>
          <a:p>
            <a:r>
              <a:rPr lang="ru-RU" sz="2800" dirty="0" smtClean="0"/>
              <a:t>Облака</a:t>
            </a:r>
            <a:endParaRPr lang="ru-RU" sz="2800" dirty="0"/>
          </a:p>
        </p:txBody>
      </p:sp>
      <p:sp>
        <p:nvSpPr>
          <p:cNvPr id="10" name="TextBox 9"/>
          <p:cNvSpPr txBox="1"/>
          <p:nvPr/>
        </p:nvSpPr>
        <p:spPr>
          <a:xfrm>
            <a:off x="2843808" y="6237312"/>
            <a:ext cx="5760640" cy="646331"/>
          </a:xfrm>
          <a:prstGeom prst="rect">
            <a:avLst/>
          </a:prstGeom>
          <a:noFill/>
        </p:spPr>
        <p:txBody>
          <a:bodyPr wrap="square" rtlCol="0">
            <a:spAutoFit/>
          </a:bodyPr>
          <a:lstStyle/>
          <a:p>
            <a:r>
              <a:rPr lang="en-US" dirty="0" smtClean="0"/>
              <a:t>Ian Foster; Yong</a:t>
            </a:r>
            <a:r>
              <a:rPr lang="ru-RU" dirty="0" smtClean="0"/>
              <a:t> </a:t>
            </a:r>
            <a:r>
              <a:rPr lang="en-US" dirty="0" smtClean="0"/>
              <a:t>Zhao; </a:t>
            </a:r>
            <a:r>
              <a:rPr lang="en-US" dirty="0" err="1" smtClean="0"/>
              <a:t>Ioan</a:t>
            </a:r>
            <a:r>
              <a:rPr lang="ru-RU" dirty="0" smtClean="0"/>
              <a:t> </a:t>
            </a:r>
            <a:r>
              <a:rPr lang="en-US" dirty="0" err="1" smtClean="0"/>
              <a:t>Raicu</a:t>
            </a:r>
            <a:r>
              <a:rPr lang="en-US" dirty="0" smtClean="0"/>
              <a:t>; </a:t>
            </a:r>
            <a:r>
              <a:rPr lang="en-US" dirty="0" err="1" smtClean="0"/>
              <a:t>Shiyong</a:t>
            </a:r>
            <a:r>
              <a:rPr lang="ru-RU" dirty="0" smtClean="0"/>
              <a:t> </a:t>
            </a:r>
            <a:r>
              <a:rPr lang="en-US" dirty="0" smtClean="0"/>
              <a:t>Lu</a:t>
            </a:r>
            <a:r>
              <a:rPr lang="ru-RU" dirty="0" smtClean="0"/>
              <a:t> «</a:t>
            </a:r>
            <a:r>
              <a:rPr lang="en-US" dirty="0" smtClean="0"/>
              <a:t>Cloud Computing and Grid Computing 360-Degree Compared</a:t>
            </a:r>
            <a:r>
              <a:rPr lang="ru-RU" dirty="0" smtClean="0"/>
              <a:t>»</a:t>
            </a:r>
            <a:endParaRPr lang="ru-RU" dirty="0"/>
          </a:p>
        </p:txBody>
      </p:sp>
      <p:pic>
        <p:nvPicPr>
          <p:cNvPr id="1028" name="Picture 4" descr="D:\Downloads\Dropbox\Docs\Аспирантура\Облачные вычисления\_2014_dubna\compare_cloud_arch.png"/>
          <p:cNvPicPr>
            <a:picLocks noChangeAspect="1" noChangeArrowheads="1"/>
          </p:cNvPicPr>
          <p:nvPr/>
        </p:nvPicPr>
        <p:blipFill>
          <a:blip r:embed="rId3" cstate="print"/>
          <a:srcRect/>
          <a:stretch>
            <a:fillRect/>
          </a:stretch>
        </p:blipFill>
        <p:spPr bwMode="auto">
          <a:xfrm>
            <a:off x="6012160" y="2420888"/>
            <a:ext cx="2840037" cy="3221037"/>
          </a:xfrm>
          <a:prstGeom prst="rect">
            <a:avLst/>
          </a:prstGeom>
          <a:noFill/>
        </p:spPr>
      </p:pic>
      <p:pic>
        <p:nvPicPr>
          <p:cNvPr id="1029" name="Picture 5" descr="D:\Downloads\Dropbox\Docs\Аспирантура\Облачные вычисления\_2014_dubna\compare_grid_arch.png"/>
          <p:cNvPicPr>
            <a:picLocks noChangeAspect="1" noChangeArrowheads="1"/>
          </p:cNvPicPr>
          <p:nvPr/>
        </p:nvPicPr>
        <p:blipFill>
          <a:blip r:embed="rId4" cstate="print"/>
          <a:srcRect/>
          <a:stretch>
            <a:fillRect/>
          </a:stretch>
        </p:blipFill>
        <p:spPr bwMode="auto">
          <a:xfrm>
            <a:off x="2771800" y="2420888"/>
            <a:ext cx="2982913" cy="3544888"/>
          </a:xfrm>
          <a:prstGeom prst="rect">
            <a:avLst/>
          </a:prstGeom>
          <a:noFill/>
        </p:spPr>
      </p:pic>
      <p:grpSp>
        <p:nvGrpSpPr>
          <p:cNvPr id="35" name="Группа 34"/>
          <p:cNvGrpSpPr>
            <a:grpSpLocks/>
          </p:cNvGrpSpPr>
          <p:nvPr/>
        </p:nvGrpSpPr>
        <p:grpSpPr>
          <a:xfrm>
            <a:off x="216024" y="1844824"/>
            <a:ext cx="2411760" cy="3978442"/>
            <a:chOff x="503040" y="782706"/>
            <a:chExt cx="8640960" cy="4770531"/>
          </a:xfrm>
        </p:grpSpPr>
        <p:sp>
          <p:nvSpPr>
            <p:cNvPr id="36" name="Скругленный прямоугольник 35"/>
            <p:cNvSpPr/>
            <p:nvPr/>
          </p:nvSpPr>
          <p:spPr>
            <a:xfrm>
              <a:off x="3473370" y="782706"/>
              <a:ext cx="2743209" cy="495055"/>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 dirty="0" smtClean="0">
                  <a:solidFill>
                    <a:schemeClr val="tx1"/>
                  </a:solidFill>
                </a:rPr>
                <a:t>1. Концепция</a:t>
              </a:r>
              <a:endParaRPr lang="ru-RU" sz="600" dirty="0">
                <a:solidFill>
                  <a:schemeClr val="tx1"/>
                </a:solidFill>
              </a:endParaRPr>
            </a:p>
          </p:txBody>
        </p:sp>
        <p:sp>
          <p:nvSpPr>
            <p:cNvPr id="37" name="Скругленный прямоугольник 36"/>
            <p:cNvSpPr/>
            <p:nvPr/>
          </p:nvSpPr>
          <p:spPr>
            <a:xfrm>
              <a:off x="3473370" y="1637801"/>
              <a:ext cx="2743209" cy="495055"/>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 dirty="0" smtClean="0">
                  <a:solidFill>
                    <a:schemeClr val="tx1"/>
                  </a:solidFill>
                </a:rPr>
                <a:t>2. Архитектура</a:t>
              </a:r>
              <a:endParaRPr lang="ru-RU" sz="600" dirty="0">
                <a:solidFill>
                  <a:schemeClr val="tx1"/>
                </a:solidFill>
              </a:endParaRPr>
            </a:p>
          </p:txBody>
        </p:sp>
        <p:sp>
          <p:nvSpPr>
            <p:cNvPr id="38" name="Скругленный прямоугольник 37"/>
            <p:cNvSpPr/>
            <p:nvPr/>
          </p:nvSpPr>
          <p:spPr>
            <a:xfrm>
              <a:off x="3473370" y="2492896"/>
              <a:ext cx="2743209" cy="495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 dirty="0" smtClean="0">
                  <a:solidFill>
                    <a:schemeClr val="tx1"/>
                  </a:solidFill>
                </a:rPr>
                <a:t>3. Проблемно-ориентированная модель</a:t>
              </a:r>
              <a:endParaRPr lang="ru-RU" sz="600" dirty="0">
                <a:solidFill>
                  <a:schemeClr val="tx1"/>
                </a:solidFill>
              </a:endParaRPr>
            </a:p>
          </p:txBody>
        </p:sp>
        <p:sp>
          <p:nvSpPr>
            <p:cNvPr id="39" name="Скругленный прямоугольник 38"/>
            <p:cNvSpPr/>
            <p:nvPr/>
          </p:nvSpPr>
          <p:spPr>
            <a:xfrm>
              <a:off x="3473370" y="3347991"/>
              <a:ext cx="2743209" cy="495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 dirty="0" smtClean="0">
                  <a:solidFill>
                    <a:schemeClr val="tx1"/>
                  </a:solidFill>
                </a:rPr>
                <a:t>4. Профиль интероперабельности</a:t>
              </a:r>
              <a:endParaRPr lang="ru-RU" sz="600" dirty="0">
                <a:solidFill>
                  <a:schemeClr val="tx1"/>
                </a:solidFill>
              </a:endParaRPr>
            </a:p>
          </p:txBody>
        </p:sp>
        <p:sp>
          <p:nvSpPr>
            <p:cNvPr id="40" name="Скругленный прямоугольник 39"/>
            <p:cNvSpPr/>
            <p:nvPr/>
          </p:nvSpPr>
          <p:spPr>
            <a:xfrm>
              <a:off x="3473370" y="4203086"/>
              <a:ext cx="2743209" cy="495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 dirty="0" smtClean="0">
                  <a:solidFill>
                    <a:schemeClr val="tx1"/>
                  </a:solidFill>
                </a:rPr>
                <a:t>5. Реализация</a:t>
              </a:r>
              <a:endParaRPr lang="ru-RU" sz="600" dirty="0">
                <a:solidFill>
                  <a:schemeClr val="tx1"/>
                </a:solidFill>
              </a:endParaRPr>
            </a:p>
          </p:txBody>
        </p:sp>
        <p:sp>
          <p:nvSpPr>
            <p:cNvPr id="41" name="Скругленный прямоугольник 40"/>
            <p:cNvSpPr/>
            <p:nvPr/>
          </p:nvSpPr>
          <p:spPr>
            <a:xfrm>
              <a:off x="3473370" y="5058182"/>
              <a:ext cx="2743209" cy="495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 dirty="0" smtClean="0">
                  <a:solidFill>
                    <a:schemeClr val="tx1"/>
                  </a:solidFill>
                </a:rPr>
                <a:t>6. Аттестационное тестирование</a:t>
              </a:r>
              <a:endParaRPr lang="ru-RU" sz="600" dirty="0">
                <a:solidFill>
                  <a:schemeClr val="tx1"/>
                </a:solidFill>
              </a:endParaRPr>
            </a:p>
          </p:txBody>
        </p:sp>
        <p:sp>
          <p:nvSpPr>
            <p:cNvPr id="42" name="Скругленный прямоугольник 41"/>
            <p:cNvSpPr/>
            <p:nvPr/>
          </p:nvSpPr>
          <p:spPr>
            <a:xfrm>
              <a:off x="503040" y="1232757"/>
              <a:ext cx="2565285" cy="495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 dirty="0" smtClean="0">
                  <a:solidFill>
                    <a:schemeClr val="tx1"/>
                  </a:solidFill>
                </a:rPr>
                <a:t>7. Дорожная карта разработки стандартов</a:t>
              </a:r>
              <a:endParaRPr lang="ru-RU" sz="600" dirty="0">
                <a:solidFill>
                  <a:schemeClr val="tx1"/>
                </a:solidFill>
              </a:endParaRPr>
            </a:p>
          </p:txBody>
        </p:sp>
        <p:sp>
          <p:nvSpPr>
            <p:cNvPr id="43" name="Скругленный прямоугольник 42"/>
            <p:cNvSpPr/>
            <p:nvPr/>
          </p:nvSpPr>
          <p:spPr>
            <a:xfrm>
              <a:off x="503040" y="2087852"/>
              <a:ext cx="2565285" cy="495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 dirty="0" smtClean="0">
                  <a:solidFill>
                    <a:schemeClr val="tx1"/>
                  </a:solidFill>
                </a:rPr>
                <a:t>8. Разработка стандартов</a:t>
              </a:r>
              <a:endParaRPr lang="ru-RU" sz="600" dirty="0">
                <a:solidFill>
                  <a:schemeClr val="tx1"/>
                </a:solidFill>
              </a:endParaRPr>
            </a:p>
          </p:txBody>
        </p:sp>
        <p:sp>
          <p:nvSpPr>
            <p:cNvPr id="44" name="Скругленный прямоугольник 43"/>
            <p:cNvSpPr/>
            <p:nvPr/>
          </p:nvSpPr>
          <p:spPr>
            <a:xfrm>
              <a:off x="6578715" y="1232757"/>
              <a:ext cx="2565285" cy="495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 dirty="0" smtClean="0">
                  <a:solidFill>
                    <a:schemeClr val="tx1"/>
                  </a:solidFill>
                </a:rPr>
                <a:t>9. Термины и определения</a:t>
              </a:r>
              <a:endParaRPr lang="ru-RU" sz="600" dirty="0">
                <a:solidFill>
                  <a:schemeClr val="tx1"/>
                </a:solidFill>
              </a:endParaRPr>
            </a:p>
          </p:txBody>
        </p:sp>
        <p:cxnSp>
          <p:nvCxnSpPr>
            <p:cNvPr id="45" name="Shape 44"/>
            <p:cNvCxnSpPr>
              <a:stCxn id="44" idx="2"/>
              <a:endCxn id="41" idx="3"/>
            </p:cNvCxnSpPr>
            <p:nvPr/>
          </p:nvCxnSpPr>
          <p:spPr>
            <a:xfrm rot="5400000">
              <a:off x="5250020" y="2694371"/>
              <a:ext cx="3577898" cy="1644779"/>
            </a:xfrm>
            <a:prstGeom prst="bentConnector2">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46" name="Shape 45"/>
            <p:cNvCxnSpPr>
              <a:stCxn id="36" idx="3"/>
              <a:endCxn id="44" idx="0"/>
            </p:cNvCxnSpPr>
            <p:nvPr/>
          </p:nvCxnSpPr>
          <p:spPr>
            <a:xfrm>
              <a:off x="6216579" y="1030234"/>
              <a:ext cx="1644779" cy="202523"/>
            </a:xfrm>
            <a:prstGeom prst="bentConnector2">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47" name="Shape 46"/>
            <p:cNvCxnSpPr>
              <a:stCxn id="36" idx="1"/>
              <a:endCxn id="42" idx="0"/>
            </p:cNvCxnSpPr>
            <p:nvPr/>
          </p:nvCxnSpPr>
          <p:spPr>
            <a:xfrm rot="10800000" flipV="1">
              <a:off x="1785685" y="1030233"/>
              <a:ext cx="1687687" cy="202523"/>
            </a:xfrm>
            <a:prstGeom prst="bentConnector2">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48" name="Прямая со стрелкой 47"/>
            <p:cNvCxnSpPr>
              <a:stCxn id="42" idx="2"/>
              <a:endCxn id="43" idx="0"/>
            </p:cNvCxnSpPr>
            <p:nvPr/>
          </p:nvCxnSpPr>
          <p:spPr>
            <a:xfrm>
              <a:off x="1785683" y="1727812"/>
              <a:ext cx="0" cy="360040"/>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49" name="Прямая со стрелкой 48"/>
            <p:cNvCxnSpPr>
              <a:stCxn id="36" idx="2"/>
              <a:endCxn id="37" idx="0"/>
            </p:cNvCxnSpPr>
            <p:nvPr/>
          </p:nvCxnSpPr>
          <p:spPr>
            <a:xfrm>
              <a:off x="4844975" y="1277761"/>
              <a:ext cx="0" cy="360040"/>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50" name="Прямая со стрелкой 49"/>
            <p:cNvCxnSpPr>
              <a:stCxn id="37" idx="2"/>
              <a:endCxn id="38" idx="0"/>
            </p:cNvCxnSpPr>
            <p:nvPr/>
          </p:nvCxnSpPr>
          <p:spPr>
            <a:xfrm>
              <a:off x="4844975" y="2132856"/>
              <a:ext cx="0" cy="360040"/>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51" name="Прямая со стрелкой 50"/>
            <p:cNvCxnSpPr>
              <a:stCxn id="38" idx="2"/>
              <a:endCxn id="39" idx="0"/>
            </p:cNvCxnSpPr>
            <p:nvPr/>
          </p:nvCxnSpPr>
          <p:spPr>
            <a:xfrm>
              <a:off x="4844975" y="2987950"/>
              <a:ext cx="0" cy="360040"/>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52" name="Прямая со стрелкой 51"/>
            <p:cNvCxnSpPr>
              <a:stCxn id="39" idx="2"/>
              <a:endCxn id="40" idx="0"/>
            </p:cNvCxnSpPr>
            <p:nvPr/>
          </p:nvCxnSpPr>
          <p:spPr>
            <a:xfrm>
              <a:off x="4844975" y="3843046"/>
              <a:ext cx="0" cy="360040"/>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53" name="Прямая со стрелкой 52"/>
            <p:cNvCxnSpPr>
              <a:stCxn id="40" idx="2"/>
              <a:endCxn id="41" idx="0"/>
            </p:cNvCxnSpPr>
            <p:nvPr/>
          </p:nvCxnSpPr>
          <p:spPr>
            <a:xfrm>
              <a:off x="4844975" y="4698141"/>
              <a:ext cx="0" cy="360041"/>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54" name="Shape 53"/>
            <p:cNvCxnSpPr>
              <a:stCxn id="43" idx="2"/>
              <a:endCxn id="39" idx="1"/>
            </p:cNvCxnSpPr>
            <p:nvPr/>
          </p:nvCxnSpPr>
          <p:spPr>
            <a:xfrm rot="16200000" flipH="1">
              <a:off x="2123219" y="2245369"/>
              <a:ext cx="1012612" cy="1687687"/>
            </a:xfrm>
            <a:prstGeom prst="bentConnector2">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55" name="Прямая со стрелкой 54"/>
            <p:cNvCxnSpPr>
              <a:endCxn id="37" idx="3"/>
            </p:cNvCxnSpPr>
            <p:nvPr/>
          </p:nvCxnSpPr>
          <p:spPr>
            <a:xfrm flipH="1">
              <a:off x="6216579" y="1885328"/>
              <a:ext cx="1644780" cy="0"/>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56" name="Прямая со стрелкой 55"/>
            <p:cNvCxnSpPr>
              <a:endCxn id="38" idx="3"/>
            </p:cNvCxnSpPr>
            <p:nvPr/>
          </p:nvCxnSpPr>
          <p:spPr>
            <a:xfrm flipH="1">
              <a:off x="6216579" y="2740423"/>
              <a:ext cx="1644779" cy="0"/>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57" name="Прямая со стрелкой 56"/>
            <p:cNvCxnSpPr>
              <a:endCxn id="39" idx="3"/>
            </p:cNvCxnSpPr>
            <p:nvPr/>
          </p:nvCxnSpPr>
          <p:spPr>
            <a:xfrm flipH="1">
              <a:off x="6216579" y="3595518"/>
              <a:ext cx="1644779" cy="0"/>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58" name="Прямая со стрелкой 57"/>
            <p:cNvCxnSpPr>
              <a:endCxn id="40" idx="3"/>
            </p:cNvCxnSpPr>
            <p:nvPr/>
          </p:nvCxnSpPr>
          <p:spPr>
            <a:xfrm flipH="1">
              <a:off x="6216579" y="4450613"/>
              <a:ext cx="1644780" cy="0"/>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Модель</a:t>
            </a:r>
            <a:r>
              <a:rPr lang="en-US" dirty="0" smtClean="0"/>
              <a:t> </a:t>
            </a:r>
            <a:r>
              <a:rPr lang="ru-RU" dirty="0" smtClean="0"/>
              <a:t>интероперабельности </a:t>
            </a:r>
            <a:r>
              <a:rPr lang="ru-RU" dirty="0" err="1" smtClean="0"/>
              <a:t>Грид</a:t>
            </a:r>
            <a:endParaRPr lang="ru-RU" dirty="0"/>
          </a:p>
        </p:txBody>
      </p:sp>
      <p:sp>
        <p:nvSpPr>
          <p:cNvPr id="5" name="Номер слайда 4"/>
          <p:cNvSpPr>
            <a:spLocks noGrp="1"/>
          </p:cNvSpPr>
          <p:nvPr>
            <p:ph type="sldNum" sz="quarter" idx="12"/>
          </p:nvPr>
        </p:nvSpPr>
        <p:spPr/>
        <p:txBody>
          <a:bodyPr>
            <a:normAutofit fontScale="85000" lnSpcReduction="20000"/>
          </a:bodyPr>
          <a:lstStyle/>
          <a:p>
            <a:fld id="{725C68B6-61C2-468F-89AB-4B9F7531AA68}" type="slidenum">
              <a:rPr lang="ru-RU" smtClean="0"/>
              <a:pPr/>
              <a:t>11</a:t>
            </a:fld>
            <a:endParaRPr lang="ru-RU"/>
          </a:p>
        </p:txBody>
      </p:sp>
      <p:pic>
        <p:nvPicPr>
          <p:cNvPr id="11" name="Рисунок 10" descr="http://jre.cplire.ru/koi/dec12/3/text.files/image001.png"/>
          <p:cNvPicPr/>
          <p:nvPr/>
        </p:nvPicPr>
        <p:blipFill>
          <a:blip r:embed="rId3" cstate="print"/>
          <a:srcRect/>
          <a:stretch>
            <a:fillRect/>
          </a:stretch>
        </p:blipFill>
        <p:spPr bwMode="auto">
          <a:xfrm>
            <a:off x="2411760" y="1556792"/>
            <a:ext cx="6480720" cy="5301208"/>
          </a:xfrm>
          <a:prstGeom prst="rect">
            <a:avLst/>
          </a:prstGeom>
          <a:noFill/>
          <a:ln w="9525">
            <a:noFill/>
            <a:miter lim="800000"/>
            <a:headEnd/>
            <a:tailEnd/>
          </a:ln>
        </p:spPr>
      </p:pic>
      <p:sp>
        <p:nvSpPr>
          <p:cNvPr id="12" name="TextBox 11"/>
          <p:cNvSpPr txBox="1"/>
          <p:nvPr/>
        </p:nvSpPr>
        <p:spPr>
          <a:xfrm>
            <a:off x="3851920" y="1556792"/>
            <a:ext cx="2016224" cy="369332"/>
          </a:xfrm>
          <a:prstGeom prst="rect">
            <a:avLst/>
          </a:prstGeom>
          <a:noFill/>
        </p:spPr>
        <p:txBody>
          <a:bodyPr wrap="square" rtlCol="0">
            <a:spAutoFit/>
          </a:bodyPr>
          <a:lstStyle/>
          <a:p>
            <a:r>
              <a:rPr lang="ru-RU" b="1" i="1" dirty="0" smtClean="0"/>
              <a:t>ГОСТ Р 55768-2013</a:t>
            </a:r>
            <a:endParaRPr lang="ru-RU" dirty="0"/>
          </a:p>
        </p:txBody>
      </p:sp>
      <p:grpSp>
        <p:nvGrpSpPr>
          <p:cNvPr id="6" name="Группа 5"/>
          <p:cNvGrpSpPr>
            <a:grpSpLocks/>
          </p:cNvGrpSpPr>
          <p:nvPr/>
        </p:nvGrpSpPr>
        <p:grpSpPr>
          <a:xfrm>
            <a:off x="216024" y="1844824"/>
            <a:ext cx="2411760" cy="3978442"/>
            <a:chOff x="503040" y="782706"/>
            <a:chExt cx="8640960" cy="4770531"/>
          </a:xfrm>
        </p:grpSpPr>
        <p:sp>
          <p:nvSpPr>
            <p:cNvPr id="7" name="Скругленный прямоугольник 6"/>
            <p:cNvSpPr/>
            <p:nvPr/>
          </p:nvSpPr>
          <p:spPr>
            <a:xfrm>
              <a:off x="3473370" y="782706"/>
              <a:ext cx="2743209" cy="495055"/>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 dirty="0" smtClean="0">
                  <a:solidFill>
                    <a:schemeClr val="tx1"/>
                  </a:solidFill>
                </a:rPr>
                <a:t>1. Концепция</a:t>
              </a:r>
              <a:endParaRPr lang="ru-RU" sz="600" dirty="0">
                <a:solidFill>
                  <a:schemeClr val="tx1"/>
                </a:solidFill>
              </a:endParaRPr>
            </a:p>
          </p:txBody>
        </p:sp>
        <p:sp>
          <p:nvSpPr>
            <p:cNvPr id="8" name="Скругленный прямоугольник 7"/>
            <p:cNvSpPr/>
            <p:nvPr/>
          </p:nvSpPr>
          <p:spPr>
            <a:xfrm>
              <a:off x="3473370" y="1637801"/>
              <a:ext cx="2743209" cy="495055"/>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 dirty="0" smtClean="0">
                  <a:solidFill>
                    <a:schemeClr val="tx1"/>
                  </a:solidFill>
                </a:rPr>
                <a:t>2. Архитектура</a:t>
              </a:r>
              <a:endParaRPr lang="ru-RU" sz="600" dirty="0">
                <a:solidFill>
                  <a:schemeClr val="tx1"/>
                </a:solidFill>
              </a:endParaRPr>
            </a:p>
          </p:txBody>
        </p:sp>
        <p:sp>
          <p:nvSpPr>
            <p:cNvPr id="9" name="Скругленный прямоугольник 8"/>
            <p:cNvSpPr/>
            <p:nvPr/>
          </p:nvSpPr>
          <p:spPr>
            <a:xfrm>
              <a:off x="3473370" y="2492896"/>
              <a:ext cx="2743209" cy="495055"/>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 dirty="0" smtClean="0">
                  <a:solidFill>
                    <a:schemeClr val="tx1"/>
                  </a:solidFill>
                </a:rPr>
                <a:t>3. Проблемно-ориентированная модель</a:t>
              </a:r>
              <a:endParaRPr lang="ru-RU" sz="600" dirty="0">
                <a:solidFill>
                  <a:schemeClr val="tx1"/>
                </a:solidFill>
              </a:endParaRPr>
            </a:p>
          </p:txBody>
        </p:sp>
        <p:sp>
          <p:nvSpPr>
            <p:cNvPr id="10" name="Скругленный прямоугольник 9"/>
            <p:cNvSpPr/>
            <p:nvPr/>
          </p:nvSpPr>
          <p:spPr>
            <a:xfrm>
              <a:off x="3473370" y="3347991"/>
              <a:ext cx="2743209" cy="495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 dirty="0" smtClean="0">
                  <a:solidFill>
                    <a:schemeClr val="tx1"/>
                  </a:solidFill>
                </a:rPr>
                <a:t>4. Профиль интероперабельности</a:t>
              </a:r>
              <a:endParaRPr lang="ru-RU" sz="600" dirty="0">
                <a:solidFill>
                  <a:schemeClr val="tx1"/>
                </a:solidFill>
              </a:endParaRPr>
            </a:p>
          </p:txBody>
        </p:sp>
        <p:sp>
          <p:nvSpPr>
            <p:cNvPr id="13" name="Скругленный прямоугольник 12"/>
            <p:cNvSpPr/>
            <p:nvPr/>
          </p:nvSpPr>
          <p:spPr>
            <a:xfrm>
              <a:off x="3473370" y="4203086"/>
              <a:ext cx="2743209" cy="495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 dirty="0" smtClean="0">
                  <a:solidFill>
                    <a:schemeClr val="tx1"/>
                  </a:solidFill>
                </a:rPr>
                <a:t>5. Реализация</a:t>
              </a:r>
              <a:endParaRPr lang="ru-RU" sz="600" dirty="0">
                <a:solidFill>
                  <a:schemeClr val="tx1"/>
                </a:solidFill>
              </a:endParaRPr>
            </a:p>
          </p:txBody>
        </p:sp>
        <p:sp>
          <p:nvSpPr>
            <p:cNvPr id="14" name="Скругленный прямоугольник 13"/>
            <p:cNvSpPr/>
            <p:nvPr/>
          </p:nvSpPr>
          <p:spPr>
            <a:xfrm>
              <a:off x="3473370" y="5058182"/>
              <a:ext cx="2743209" cy="495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 dirty="0" smtClean="0">
                  <a:solidFill>
                    <a:schemeClr val="tx1"/>
                  </a:solidFill>
                </a:rPr>
                <a:t>6. Аттестационное тестирование</a:t>
              </a:r>
              <a:endParaRPr lang="ru-RU" sz="600" dirty="0">
                <a:solidFill>
                  <a:schemeClr val="tx1"/>
                </a:solidFill>
              </a:endParaRPr>
            </a:p>
          </p:txBody>
        </p:sp>
        <p:sp>
          <p:nvSpPr>
            <p:cNvPr id="15" name="Скругленный прямоугольник 14"/>
            <p:cNvSpPr/>
            <p:nvPr/>
          </p:nvSpPr>
          <p:spPr>
            <a:xfrm>
              <a:off x="503040" y="1232757"/>
              <a:ext cx="2565285" cy="495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 dirty="0" smtClean="0">
                  <a:solidFill>
                    <a:schemeClr val="tx1"/>
                  </a:solidFill>
                </a:rPr>
                <a:t>7. Дорожная карта разработки стандартов</a:t>
              </a:r>
              <a:endParaRPr lang="ru-RU" sz="600" dirty="0">
                <a:solidFill>
                  <a:schemeClr val="tx1"/>
                </a:solidFill>
              </a:endParaRPr>
            </a:p>
          </p:txBody>
        </p:sp>
        <p:sp>
          <p:nvSpPr>
            <p:cNvPr id="16" name="Скругленный прямоугольник 15"/>
            <p:cNvSpPr/>
            <p:nvPr/>
          </p:nvSpPr>
          <p:spPr>
            <a:xfrm>
              <a:off x="503040" y="2087852"/>
              <a:ext cx="2565285" cy="495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 dirty="0" smtClean="0">
                  <a:solidFill>
                    <a:schemeClr val="tx1"/>
                  </a:solidFill>
                </a:rPr>
                <a:t>8. Разработка стандартов</a:t>
              </a:r>
              <a:endParaRPr lang="ru-RU" sz="600" dirty="0">
                <a:solidFill>
                  <a:schemeClr val="tx1"/>
                </a:solidFill>
              </a:endParaRPr>
            </a:p>
          </p:txBody>
        </p:sp>
        <p:sp>
          <p:nvSpPr>
            <p:cNvPr id="17" name="Скругленный прямоугольник 16"/>
            <p:cNvSpPr/>
            <p:nvPr/>
          </p:nvSpPr>
          <p:spPr>
            <a:xfrm>
              <a:off x="6578715" y="1232757"/>
              <a:ext cx="2565285" cy="495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 dirty="0" smtClean="0">
                  <a:solidFill>
                    <a:schemeClr val="tx1"/>
                  </a:solidFill>
                </a:rPr>
                <a:t>9. Термины и определения</a:t>
              </a:r>
              <a:endParaRPr lang="ru-RU" sz="600" dirty="0">
                <a:solidFill>
                  <a:schemeClr val="tx1"/>
                </a:solidFill>
              </a:endParaRPr>
            </a:p>
          </p:txBody>
        </p:sp>
        <p:cxnSp>
          <p:nvCxnSpPr>
            <p:cNvPr id="18" name="Shape 17"/>
            <p:cNvCxnSpPr>
              <a:stCxn id="17" idx="2"/>
              <a:endCxn id="14" idx="3"/>
            </p:cNvCxnSpPr>
            <p:nvPr/>
          </p:nvCxnSpPr>
          <p:spPr>
            <a:xfrm rot="5400000">
              <a:off x="5250020" y="2694371"/>
              <a:ext cx="3577898" cy="1644779"/>
            </a:xfrm>
            <a:prstGeom prst="bentConnector2">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19" name="Shape 18"/>
            <p:cNvCxnSpPr>
              <a:stCxn id="7" idx="3"/>
              <a:endCxn id="17" idx="0"/>
            </p:cNvCxnSpPr>
            <p:nvPr/>
          </p:nvCxnSpPr>
          <p:spPr>
            <a:xfrm>
              <a:off x="6216579" y="1030234"/>
              <a:ext cx="1644779" cy="202523"/>
            </a:xfrm>
            <a:prstGeom prst="bentConnector2">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20" name="Shape 19"/>
            <p:cNvCxnSpPr>
              <a:stCxn id="7" idx="1"/>
              <a:endCxn id="15" idx="0"/>
            </p:cNvCxnSpPr>
            <p:nvPr/>
          </p:nvCxnSpPr>
          <p:spPr>
            <a:xfrm rot="10800000" flipV="1">
              <a:off x="1785685" y="1030233"/>
              <a:ext cx="1687687" cy="202523"/>
            </a:xfrm>
            <a:prstGeom prst="bentConnector2">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a:stCxn id="15" idx="2"/>
              <a:endCxn id="16" idx="0"/>
            </p:cNvCxnSpPr>
            <p:nvPr/>
          </p:nvCxnSpPr>
          <p:spPr>
            <a:xfrm>
              <a:off x="1785683" y="1727812"/>
              <a:ext cx="0" cy="360040"/>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a:stCxn id="7" idx="2"/>
              <a:endCxn id="8" idx="0"/>
            </p:cNvCxnSpPr>
            <p:nvPr/>
          </p:nvCxnSpPr>
          <p:spPr>
            <a:xfrm>
              <a:off x="4844975" y="1277761"/>
              <a:ext cx="0" cy="360040"/>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a:stCxn id="8" idx="2"/>
              <a:endCxn id="9" idx="0"/>
            </p:cNvCxnSpPr>
            <p:nvPr/>
          </p:nvCxnSpPr>
          <p:spPr>
            <a:xfrm>
              <a:off x="4844975" y="2132856"/>
              <a:ext cx="0" cy="360040"/>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a:stCxn id="9" idx="2"/>
              <a:endCxn id="10" idx="0"/>
            </p:cNvCxnSpPr>
            <p:nvPr/>
          </p:nvCxnSpPr>
          <p:spPr>
            <a:xfrm>
              <a:off x="4844975" y="2987950"/>
              <a:ext cx="0" cy="360040"/>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a:stCxn id="10" idx="2"/>
              <a:endCxn id="13" idx="0"/>
            </p:cNvCxnSpPr>
            <p:nvPr/>
          </p:nvCxnSpPr>
          <p:spPr>
            <a:xfrm>
              <a:off x="4844975" y="3843046"/>
              <a:ext cx="0" cy="360040"/>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p:cNvCxnSpPr>
              <a:stCxn id="13" idx="2"/>
              <a:endCxn id="14" idx="0"/>
            </p:cNvCxnSpPr>
            <p:nvPr/>
          </p:nvCxnSpPr>
          <p:spPr>
            <a:xfrm>
              <a:off x="4844975" y="4698141"/>
              <a:ext cx="0" cy="360041"/>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27" name="Shape 26"/>
            <p:cNvCxnSpPr>
              <a:stCxn id="16" idx="2"/>
              <a:endCxn id="10" idx="1"/>
            </p:cNvCxnSpPr>
            <p:nvPr/>
          </p:nvCxnSpPr>
          <p:spPr>
            <a:xfrm rot="16200000" flipH="1">
              <a:off x="2123219" y="2245369"/>
              <a:ext cx="1012612" cy="1687687"/>
            </a:xfrm>
            <a:prstGeom prst="bentConnector2">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28" name="Прямая со стрелкой 27"/>
            <p:cNvCxnSpPr>
              <a:endCxn id="8" idx="3"/>
            </p:cNvCxnSpPr>
            <p:nvPr/>
          </p:nvCxnSpPr>
          <p:spPr>
            <a:xfrm flipH="1">
              <a:off x="6216579" y="1885328"/>
              <a:ext cx="1644780" cy="0"/>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a:endCxn id="9" idx="3"/>
            </p:cNvCxnSpPr>
            <p:nvPr/>
          </p:nvCxnSpPr>
          <p:spPr>
            <a:xfrm flipH="1">
              <a:off x="6216579" y="2740423"/>
              <a:ext cx="1644779" cy="0"/>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30" name="Прямая со стрелкой 29"/>
            <p:cNvCxnSpPr>
              <a:endCxn id="10" idx="3"/>
            </p:cNvCxnSpPr>
            <p:nvPr/>
          </p:nvCxnSpPr>
          <p:spPr>
            <a:xfrm flipH="1">
              <a:off x="6216579" y="3595518"/>
              <a:ext cx="1644779" cy="0"/>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31" name="Прямая со стрелкой 30"/>
            <p:cNvCxnSpPr>
              <a:endCxn id="13" idx="3"/>
            </p:cNvCxnSpPr>
            <p:nvPr/>
          </p:nvCxnSpPr>
          <p:spPr>
            <a:xfrm flipH="1">
              <a:off x="6216579" y="4450613"/>
              <a:ext cx="1644780" cy="0"/>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Модель интероперабельности облаков</a:t>
            </a:r>
            <a:endParaRPr lang="ru-RU" dirty="0"/>
          </a:p>
        </p:txBody>
      </p:sp>
      <p:sp>
        <p:nvSpPr>
          <p:cNvPr id="5" name="Номер слайда 4"/>
          <p:cNvSpPr>
            <a:spLocks noGrp="1"/>
          </p:cNvSpPr>
          <p:nvPr>
            <p:ph type="sldNum" sz="quarter" idx="12"/>
          </p:nvPr>
        </p:nvSpPr>
        <p:spPr/>
        <p:txBody>
          <a:bodyPr>
            <a:normAutofit fontScale="85000" lnSpcReduction="20000"/>
          </a:bodyPr>
          <a:lstStyle/>
          <a:p>
            <a:fld id="{725C68B6-61C2-468F-89AB-4B9F7531AA68}" type="slidenum">
              <a:rPr lang="ru-RU" smtClean="0"/>
              <a:pPr/>
              <a:t>12</a:t>
            </a:fld>
            <a:endParaRPr lang="ru-RU"/>
          </a:p>
        </p:txBody>
      </p:sp>
      <p:pic>
        <p:nvPicPr>
          <p:cNvPr id="8" name="Рисунок 7" descr="D:\Downloads\Dropbox\Docs\Аспирантура\Облачные вычисления\_2014_diser\model.jpg"/>
          <p:cNvPicPr/>
          <p:nvPr/>
        </p:nvPicPr>
        <p:blipFill>
          <a:blip r:embed="rId3" cstate="print"/>
          <a:srcRect/>
          <a:stretch>
            <a:fillRect/>
          </a:stretch>
        </p:blipFill>
        <p:spPr bwMode="auto">
          <a:xfrm>
            <a:off x="2771800" y="1916832"/>
            <a:ext cx="6120130" cy="4003370"/>
          </a:xfrm>
          <a:prstGeom prst="rect">
            <a:avLst/>
          </a:prstGeom>
          <a:noFill/>
          <a:ln w="9525">
            <a:noFill/>
            <a:miter lim="800000"/>
            <a:headEnd/>
            <a:tailEnd/>
          </a:ln>
        </p:spPr>
      </p:pic>
      <p:sp>
        <p:nvSpPr>
          <p:cNvPr id="6" name="TextBox 5"/>
          <p:cNvSpPr txBox="1"/>
          <p:nvPr/>
        </p:nvSpPr>
        <p:spPr>
          <a:xfrm>
            <a:off x="4067944" y="6093296"/>
            <a:ext cx="4392488" cy="369332"/>
          </a:xfrm>
          <a:prstGeom prst="rect">
            <a:avLst/>
          </a:prstGeom>
          <a:noFill/>
        </p:spPr>
        <p:txBody>
          <a:bodyPr wrap="square" rtlCol="0">
            <a:spAutoFit/>
          </a:bodyPr>
          <a:lstStyle/>
          <a:p>
            <a:r>
              <a:rPr lang="ru-RU" b="1" dirty="0" smtClean="0"/>
              <a:t>* МИ – модуль интероперабельности</a:t>
            </a:r>
            <a:endParaRPr lang="ru-RU" b="1" dirty="0"/>
          </a:p>
        </p:txBody>
      </p:sp>
      <p:grpSp>
        <p:nvGrpSpPr>
          <p:cNvPr id="32" name="Группа 31"/>
          <p:cNvGrpSpPr>
            <a:grpSpLocks/>
          </p:cNvGrpSpPr>
          <p:nvPr/>
        </p:nvGrpSpPr>
        <p:grpSpPr>
          <a:xfrm>
            <a:off x="216024" y="1844824"/>
            <a:ext cx="2411760" cy="3978442"/>
            <a:chOff x="503040" y="782706"/>
            <a:chExt cx="8640960" cy="4770531"/>
          </a:xfrm>
        </p:grpSpPr>
        <p:sp>
          <p:nvSpPr>
            <p:cNvPr id="33" name="Скругленный прямоугольник 32"/>
            <p:cNvSpPr/>
            <p:nvPr/>
          </p:nvSpPr>
          <p:spPr>
            <a:xfrm>
              <a:off x="3473370" y="782706"/>
              <a:ext cx="2743209" cy="495055"/>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 dirty="0" smtClean="0">
                  <a:solidFill>
                    <a:schemeClr val="tx1"/>
                  </a:solidFill>
                </a:rPr>
                <a:t>1. Концепция</a:t>
              </a:r>
              <a:endParaRPr lang="ru-RU" sz="600" dirty="0">
                <a:solidFill>
                  <a:schemeClr val="tx1"/>
                </a:solidFill>
              </a:endParaRPr>
            </a:p>
          </p:txBody>
        </p:sp>
        <p:sp>
          <p:nvSpPr>
            <p:cNvPr id="34" name="Скругленный прямоугольник 33"/>
            <p:cNvSpPr/>
            <p:nvPr/>
          </p:nvSpPr>
          <p:spPr>
            <a:xfrm>
              <a:off x="3473370" y="1637801"/>
              <a:ext cx="2743209" cy="495055"/>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 dirty="0" smtClean="0">
                  <a:solidFill>
                    <a:schemeClr val="tx1"/>
                  </a:solidFill>
                </a:rPr>
                <a:t>2. Архитектура</a:t>
              </a:r>
              <a:endParaRPr lang="ru-RU" sz="600" dirty="0">
                <a:solidFill>
                  <a:schemeClr val="tx1"/>
                </a:solidFill>
              </a:endParaRPr>
            </a:p>
          </p:txBody>
        </p:sp>
        <p:sp>
          <p:nvSpPr>
            <p:cNvPr id="35" name="Скругленный прямоугольник 34"/>
            <p:cNvSpPr/>
            <p:nvPr/>
          </p:nvSpPr>
          <p:spPr>
            <a:xfrm>
              <a:off x="3473370" y="2492896"/>
              <a:ext cx="2743209" cy="495055"/>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 dirty="0" smtClean="0">
                  <a:solidFill>
                    <a:schemeClr val="tx1"/>
                  </a:solidFill>
                </a:rPr>
                <a:t>3. Проблемно-ориентированная модель</a:t>
              </a:r>
              <a:endParaRPr lang="ru-RU" sz="600" dirty="0">
                <a:solidFill>
                  <a:schemeClr val="tx1"/>
                </a:solidFill>
              </a:endParaRPr>
            </a:p>
          </p:txBody>
        </p:sp>
        <p:sp>
          <p:nvSpPr>
            <p:cNvPr id="36" name="Скругленный прямоугольник 35"/>
            <p:cNvSpPr/>
            <p:nvPr/>
          </p:nvSpPr>
          <p:spPr>
            <a:xfrm>
              <a:off x="3473370" y="3347991"/>
              <a:ext cx="2743209" cy="495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 dirty="0" smtClean="0">
                  <a:solidFill>
                    <a:schemeClr val="tx1"/>
                  </a:solidFill>
                </a:rPr>
                <a:t>4. Профиль интероперабельности</a:t>
              </a:r>
              <a:endParaRPr lang="ru-RU" sz="600" dirty="0">
                <a:solidFill>
                  <a:schemeClr val="tx1"/>
                </a:solidFill>
              </a:endParaRPr>
            </a:p>
          </p:txBody>
        </p:sp>
        <p:sp>
          <p:nvSpPr>
            <p:cNvPr id="37" name="Скругленный прямоугольник 36"/>
            <p:cNvSpPr/>
            <p:nvPr/>
          </p:nvSpPr>
          <p:spPr>
            <a:xfrm>
              <a:off x="3473370" y="4203086"/>
              <a:ext cx="2743209" cy="495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 dirty="0" smtClean="0">
                  <a:solidFill>
                    <a:schemeClr val="tx1"/>
                  </a:solidFill>
                </a:rPr>
                <a:t>5. Реализация</a:t>
              </a:r>
              <a:endParaRPr lang="ru-RU" sz="600" dirty="0">
                <a:solidFill>
                  <a:schemeClr val="tx1"/>
                </a:solidFill>
              </a:endParaRPr>
            </a:p>
          </p:txBody>
        </p:sp>
        <p:sp>
          <p:nvSpPr>
            <p:cNvPr id="38" name="Скругленный прямоугольник 37"/>
            <p:cNvSpPr/>
            <p:nvPr/>
          </p:nvSpPr>
          <p:spPr>
            <a:xfrm>
              <a:off x="3473370" y="5058182"/>
              <a:ext cx="2743209" cy="495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 dirty="0" smtClean="0">
                  <a:solidFill>
                    <a:schemeClr val="tx1"/>
                  </a:solidFill>
                </a:rPr>
                <a:t>6. Аттестационное тестирование</a:t>
              </a:r>
              <a:endParaRPr lang="ru-RU" sz="600" dirty="0">
                <a:solidFill>
                  <a:schemeClr val="tx1"/>
                </a:solidFill>
              </a:endParaRPr>
            </a:p>
          </p:txBody>
        </p:sp>
        <p:sp>
          <p:nvSpPr>
            <p:cNvPr id="39" name="Скругленный прямоугольник 38"/>
            <p:cNvSpPr/>
            <p:nvPr/>
          </p:nvSpPr>
          <p:spPr>
            <a:xfrm>
              <a:off x="503040" y="1232757"/>
              <a:ext cx="2565285" cy="495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 dirty="0" smtClean="0">
                  <a:solidFill>
                    <a:schemeClr val="tx1"/>
                  </a:solidFill>
                </a:rPr>
                <a:t>7. Дорожная карта разработки стандартов</a:t>
              </a:r>
              <a:endParaRPr lang="ru-RU" sz="600" dirty="0">
                <a:solidFill>
                  <a:schemeClr val="tx1"/>
                </a:solidFill>
              </a:endParaRPr>
            </a:p>
          </p:txBody>
        </p:sp>
        <p:sp>
          <p:nvSpPr>
            <p:cNvPr id="40" name="Скругленный прямоугольник 39"/>
            <p:cNvSpPr/>
            <p:nvPr/>
          </p:nvSpPr>
          <p:spPr>
            <a:xfrm>
              <a:off x="503040" y="2087852"/>
              <a:ext cx="2565285" cy="495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 dirty="0" smtClean="0">
                  <a:solidFill>
                    <a:schemeClr val="tx1"/>
                  </a:solidFill>
                </a:rPr>
                <a:t>8. Разработка стандартов</a:t>
              </a:r>
              <a:endParaRPr lang="ru-RU" sz="600" dirty="0">
                <a:solidFill>
                  <a:schemeClr val="tx1"/>
                </a:solidFill>
              </a:endParaRPr>
            </a:p>
          </p:txBody>
        </p:sp>
        <p:sp>
          <p:nvSpPr>
            <p:cNvPr id="41" name="Скругленный прямоугольник 40"/>
            <p:cNvSpPr/>
            <p:nvPr/>
          </p:nvSpPr>
          <p:spPr>
            <a:xfrm>
              <a:off x="6578715" y="1232757"/>
              <a:ext cx="2565285" cy="495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 dirty="0" smtClean="0">
                  <a:solidFill>
                    <a:schemeClr val="tx1"/>
                  </a:solidFill>
                </a:rPr>
                <a:t>9. Термины и определения</a:t>
              </a:r>
              <a:endParaRPr lang="ru-RU" sz="600" dirty="0">
                <a:solidFill>
                  <a:schemeClr val="tx1"/>
                </a:solidFill>
              </a:endParaRPr>
            </a:p>
          </p:txBody>
        </p:sp>
        <p:cxnSp>
          <p:nvCxnSpPr>
            <p:cNvPr id="42" name="Shape 41"/>
            <p:cNvCxnSpPr>
              <a:stCxn id="41" idx="2"/>
              <a:endCxn id="38" idx="3"/>
            </p:cNvCxnSpPr>
            <p:nvPr/>
          </p:nvCxnSpPr>
          <p:spPr>
            <a:xfrm rot="5400000">
              <a:off x="5250020" y="2694371"/>
              <a:ext cx="3577898" cy="1644779"/>
            </a:xfrm>
            <a:prstGeom prst="bentConnector2">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43" name="Shape 42"/>
            <p:cNvCxnSpPr>
              <a:stCxn id="33" idx="3"/>
              <a:endCxn id="41" idx="0"/>
            </p:cNvCxnSpPr>
            <p:nvPr/>
          </p:nvCxnSpPr>
          <p:spPr>
            <a:xfrm>
              <a:off x="6216579" y="1030234"/>
              <a:ext cx="1644779" cy="202523"/>
            </a:xfrm>
            <a:prstGeom prst="bentConnector2">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44" name="Shape 43"/>
            <p:cNvCxnSpPr>
              <a:stCxn id="33" idx="1"/>
              <a:endCxn id="39" idx="0"/>
            </p:cNvCxnSpPr>
            <p:nvPr/>
          </p:nvCxnSpPr>
          <p:spPr>
            <a:xfrm rot="10800000" flipV="1">
              <a:off x="1785685" y="1030233"/>
              <a:ext cx="1687687" cy="202523"/>
            </a:xfrm>
            <a:prstGeom prst="bentConnector2">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45" name="Прямая со стрелкой 44"/>
            <p:cNvCxnSpPr>
              <a:stCxn id="39" idx="2"/>
              <a:endCxn id="40" idx="0"/>
            </p:cNvCxnSpPr>
            <p:nvPr/>
          </p:nvCxnSpPr>
          <p:spPr>
            <a:xfrm>
              <a:off x="1785683" y="1727812"/>
              <a:ext cx="0" cy="360040"/>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46" name="Прямая со стрелкой 45"/>
            <p:cNvCxnSpPr>
              <a:stCxn id="33" idx="2"/>
              <a:endCxn id="34" idx="0"/>
            </p:cNvCxnSpPr>
            <p:nvPr/>
          </p:nvCxnSpPr>
          <p:spPr>
            <a:xfrm>
              <a:off x="4844975" y="1277761"/>
              <a:ext cx="0" cy="360040"/>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47" name="Прямая со стрелкой 46"/>
            <p:cNvCxnSpPr>
              <a:stCxn id="34" idx="2"/>
              <a:endCxn id="35" idx="0"/>
            </p:cNvCxnSpPr>
            <p:nvPr/>
          </p:nvCxnSpPr>
          <p:spPr>
            <a:xfrm>
              <a:off x="4844975" y="2132856"/>
              <a:ext cx="0" cy="360040"/>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48" name="Прямая со стрелкой 47"/>
            <p:cNvCxnSpPr>
              <a:stCxn id="35" idx="2"/>
              <a:endCxn id="36" idx="0"/>
            </p:cNvCxnSpPr>
            <p:nvPr/>
          </p:nvCxnSpPr>
          <p:spPr>
            <a:xfrm>
              <a:off x="4844975" y="2987950"/>
              <a:ext cx="0" cy="360040"/>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49" name="Прямая со стрелкой 48"/>
            <p:cNvCxnSpPr>
              <a:stCxn id="36" idx="2"/>
              <a:endCxn id="37" idx="0"/>
            </p:cNvCxnSpPr>
            <p:nvPr/>
          </p:nvCxnSpPr>
          <p:spPr>
            <a:xfrm>
              <a:off x="4844975" y="3843046"/>
              <a:ext cx="0" cy="360040"/>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50" name="Прямая со стрелкой 49"/>
            <p:cNvCxnSpPr>
              <a:stCxn id="37" idx="2"/>
              <a:endCxn id="38" idx="0"/>
            </p:cNvCxnSpPr>
            <p:nvPr/>
          </p:nvCxnSpPr>
          <p:spPr>
            <a:xfrm>
              <a:off x="4844975" y="4698141"/>
              <a:ext cx="0" cy="360041"/>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51" name="Shape 50"/>
            <p:cNvCxnSpPr>
              <a:stCxn id="40" idx="2"/>
              <a:endCxn id="36" idx="1"/>
            </p:cNvCxnSpPr>
            <p:nvPr/>
          </p:nvCxnSpPr>
          <p:spPr>
            <a:xfrm rot="16200000" flipH="1">
              <a:off x="2123219" y="2245369"/>
              <a:ext cx="1012612" cy="1687687"/>
            </a:xfrm>
            <a:prstGeom prst="bentConnector2">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52" name="Прямая со стрелкой 51"/>
            <p:cNvCxnSpPr>
              <a:endCxn id="34" idx="3"/>
            </p:cNvCxnSpPr>
            <p:nvPr/>
          </p:nvCxnSpPr>
          <p:spPr>
            <a:xfrm flipH="1">
              <a:off x="6216579" y="1885328"/>
              <a:ext cx="1644780" cy="0"/>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53" name="Прямая со стрелкой 52"/>
            <p:cNvCxnSpPr>
              <a:endCxn id="35" idx="3"/>
            </p:cNvCxnSpPr>
            <p:nvPr/>
          </p:nvCxnSpPr>
          <p:spPr>
            <a:xfrm flipH="1">
              <a:off x="6216579" y="2740423"/>
              <a:ext cx="1644779" cy="0"/>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54" name="Прямая со стрелкой 53"/>
            <p:cNvCxnSpPr>
              <a:endCxn id="36" idx="3"/>
            </p:cNvCxnSpPr>
            <p:nvPr/>
          </p:nvCxnSpPr>
          <p:spPr>
            <a:xfrm flipH="1">
              <a:off x="6216579" y="3595518"/>
              <a:ext cx="1644779" cy="0"/>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55" name="Прямая со стрелкой 54"/>
            <p:cNvCxnSpPr>
              <a:endCxn id="37" idx="3"/>
            </p:cNvCxnSpPr>
            <p:nvPr/>
          </p:nvCxnSpPr>
          <p:spPr>
            <a:xfrm flipH="1">
              <a:off x="6216579" y="4450613"/>
              <a:ext cx="1644780" cy="0"/>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Работы по профилям </a:t>
            </a:r>
            <a:r>
              <a:rPr lang="ru-RU" dirty="0" err="1" smtClean="0"/>
              <a:t>Грид</a:t>
            </a:r>
            <a:r>
              <a:rPr lang="ru-RU" dirty="0" smtClean="0"/>
              <a:t> и облаков</a:t>
            </a:r>
            <a:endParaRPr lang="ru-RU" dirty="0"/>
          </a:p>
        </p:txBody>
      </p:sp>
      <p:sp>
        <p:nvSpPr>
          <p:cNvPr id="6" name="Содержимое 5"/>
          <p:cNvSpPr>
            <a:spLocks noGrp="1"/>
          </p:cNvSpPr>
          <p:nvPr>
            <p:ph sz="quarter" idx="2"/>
          </p:nvPr>
        </p:nvSpPr>
        <p:spPr>
          <a:xfrm>
            <a:off x="2915816" y="2458616"/>
            <a:ext cx="2880000" cy="3942928"/>
          </a:xfrm>
        </p:spPr>
        <p:txBody>
          <a:bodyPr>
            <a:normAutofit fontScale="47500" lnSpcReduction="20000"/>
          </a:bodyPr>
          <a:lstStyle/>
          <a:p>
            <a:r>
              <a:rPr lang="en-US" dirty="0" smtClean="0"/>
              <a:t>Open Grid Forum (OGF)</a:t>
            </a:r>
          </a:p>
          <a:p>
            <a:r>
              <a:rPr lang="en-US" dirty="0" smtClean="0"/>
              <a:t>European Telecommunications Standards Institute (ETSI) </a:t>
            </a:r>
          </a:p>
          <a:p>
            <a:r>
              <a:rPr lang="en-US" dirty="0" smtClean="0"/>
              <a:t>Distributed Management Task Force(DMTF)</a:t>
            </a:r>
          </a:p>
          <a:p>
            <a:r>
              <a:rPr lang="en-US" dirty="0" smtClean="0"/>
              <a:t>Internet Engineering Task Force (IETF)</a:t>
            </a:r>
          </a:p>
          <a:p>
            <a:r>
              <a:rPr lang="en-US" dirty="0" smtClean="0"/>
              <a:t>ITU Telecom </a:t>
            </a:r>
            <a:r>
              <a:rPr lang="en-US" dirty="0" err="1" smtClean="0"/>
              <a:t>munication</a:t>
            </a:r>
            <a:r>
              <a:rPr lang="en-US" dirty="0" smtClean="0"/>
              <a:t> Standardization Sector(ITU-T)</a:t>
            </a:r>
          </a:p>
          <a:p>
            <a:r>
              <a:rPr lang="en-US" dirty="0" smtClean="0"/>
              <a:t>Organization for the Advancement of Structured Information Standards (OASIS)</a:t>
            </a:r>
          </a:p>
          <a:p>
            <a:r>
              <a:rPr lang="en-US" dirty="0" smtClean="0"/>
              <a:t>Storage Networking Industry Association (SNIA)</a:t>
            </a:r>
          </a:p>
          <a:p>
            <a:r>
              <a:rPr lang="en-US" dirty="0" err="1" smtClean="0"/>
              <a:t>TeleManagement</a:t>
            </a:r>
            <a:r>
              <a:rPr lang="en-US" dirty="0" smtClean="0"/>
              <a:t> Forum (TMF)</a:t>
            </a:r>
          </a:p>
          <a:p>
            <a:r>
              <a:rPr lang="en-US" dirty="0" smtClean="0"/>
              <a:t>W3C</a:t>
            </a:r>
            <a:endParaRPr lang="ru-RU" dirty="0" smtClean="0"/>
          </a:p>
          <a:p>
            <a:r>
              <a:rPr lang="ru-RU" dirty="0" smtClean="0"/>
              <a:t>ИРЭ РАН</a:t>
            </a:r>
          </a:p>
          <a:p>
            <a:endParaRPr lang="en-US" dirty="0" smtClean="0"/>
          </a:p>
          <a:p>
            <a:endParaRPr lang="ru-RU" dirty="0"/>
          </a:p>
        </p:txBody>
      </p:sp>
      <p:sp>
        <p:nvSpPr>
          <p:cNvPr id="8" name="Содержимое 7"/>
          <p:cNvSpPr>
            <a:spLocks noGrp="1"/>
          </p:cNvSpPr>
          <p:nvPr>
            <p:ph sz="quarter" idx="4"/>
          </p:nvPr>
        </p:nvSpPr>
        <p:spPr>
          <a:xfrm>
            <a:off x="5954688" y="2438400"/>
            <a:ext cx="2880000" cy="4302968"/>
          </a:xfrm>
        </p:spPr>
        <p:txBody>
          <a:bodyPr>
            <a:normAutofit fontScale="77500" lnSpcReduction="20000"/>
          </a:bodyPr>
          <a:lstStyle/>
          <a:p>
            <a:r>
              <a:rPr lang="en-US" sz="1100" dirty="0" smtClean="0"/>
              <a:t>European Telecommunications Standards Institute (ETSI)</a:t>
            </a:r>
            <a:endParaRPr lang="en-US" sz="1200" dirty="0" smtClean="0"/>
          </a:p>
          <a:p>
            <a:r>
              <a:rPr lang="en-US" sz="1200" dirty="0" smtClean="0"/>
              <a:t>DMTF, Open Virtualization Format (OVF)</a:t>
            </a:r>
          </a:p>
          <a:p>
            <a:r>
              <a:rPr lang="en-US" sz="1200" dirty="0" smtClean="0"/>
              <a:t>OGF, Open Cloud Computing Interface (OCCI)</a:t>
            </a:r>
          </a:p>
          <a:p>
            <a:r>
              <a:rPr lang="en-US" sz="1200" dirty="0" smtClean="0"/>
              <a:t>SNIA, Cloud Data Management Interface (CDMI)</a:t>
            </a:r>
          </a:p>
          <a:p>
            <a:r>
              <a:rPr lang="en-US" sz="1200" dirty="0" smtClean="0"/>
              <a:t>OASIS, Topology and Orchestration Specification for Cloud Applications (TOSCA); Cloud Application Management for Platforms (CAMP)</a:t>
            </a:r>
          </a:p>
          <a:p>
            <a:r>
              <a:rPr lang="en-US" sz="1200" dirty="0" smtClean="0"/>
              <a:t>IEEE P2301, Draft Guide for Cloud Portability and Interoperability Profiles</a:t>
            </a:r>
          </a:p>
          <a:p>
            <a:r>
              <a:rPr lang="en-US" sz="1200" dirty="0" smtClean="0"/>
              <a:t>IEEE P2302, Draft Standard for </a:t>
            </a:r>
            <a:r>
              <a:rPr lang="en-US" sz="1200" dirty="0" err="1" smtClean="0"/>
              <a:t>Intercloud</a:t>
            </a:r>
            <a:r>
              <a:rPr lang="en-US" sz="1200" dirty="0" smtClean="0"/>
              <a:t> Interoperability and Federation</a:t>
            </a:r>
          </a:p>
          <a:p>
            <a:r>
              <a:rPr lang="en-US" sz="1200" dirty="0" smtClean="0"/>
              <a:t>ISO/IEC DIS 17226 «Information Technology — Cloud Data Management Interface (CDMI) — SNIA</a:t>
            </a:r>
          </a:p>
          <a:p>
            <a:r>
              <a:rPr lang="en-US" sz="1200" dirty="0" smtClean="0"/>
              <a:t>ISO/IEC DIS 17963 « Web Services for Management (WS — Management) DMTF</a:t>
            </a:r>
          </a:p>
          <a:p>
            <a:r>
              <a:rPr lang="en-US" sz="1200" dirty="0" smtClean="0"/>
              <a:t>ISO/IEC DIS 16680 information technology — The Open Group Service Integration Maturity Model(OSIMM)</a:t>
            </a:r>
          </a:p>
          <a:p>
            <a:r>
              <a:rPr lang="en-US" sz="1200" dirty="0" smtClean="0"/>
              <a:t>ISO/IEC 27001, ISO/IEC 27002</a:t>
            </a:r>
          </a:p>
          <a:p>
            <a:r>
              <a:rPr lang="ru-RU" sz="1200" dirty="0" smtClean="0"/>
              <a:t>ГОСТ Р 55022-2012, Информационная технология. Спецификация языка описания представления задач (JSDL). Версия 1.0  </a:t>
            </a:r>
            <a:endParaRPr lang="en-US" sz="1200" dirty="0" smtClean="0"/>
          </a:p>
          <a:p>
            <a:r>
              <a:rPr lang="en-US" sz="1050" dirty="0" smtClean="0"/>
              <a:t>W3C</a:t>
            </a:r>
            <a:endParaRPr lang="ru-RU" sz="1050" dirty="0" smtClean="0"/>
          </a:p>
          <a:p>
            <a:r>
              <a:rPr lang="ru-RU" sz="1050" dirty="0" smtClean="0"/>
              <a:t>ИРЭ РАН</a:t>
            </a:r>
            <a:endParaRPr lang="ru-RU" sz="1200" dirty="0"/>
          </a:p>
        </p:txBody>
      </p:sp>
      <p:sp>
        <p:nvSpPr>
          <p:cNvPr id="3" name="Номер слайда 2"/>
          <p:cNvSpPr>
            <a:spLocks noGrp="1"/>
          </p:cNvSpPr>
          <p:nvPr>
            <p:ph type="sldNum" sz="quarter" idx="16"/>
          </p:nvPr>
        </p:nvSpPr>
        <p:spPr/>
        <p:txBody>
          <a:bodyPr>
            <a:normAutofit fontScale="85000" lnSpcReduction="20000"/>
          </a:bodyPr>
          <a:lstStyle/>
          <a:p>
            <a:fld id="{725C68B6-61C2-468F-89AB-4B9F7531AA68}" type="slidenum">
              <a:rPr lang="ru-RU" smtClean="0"/>
              <a:pPr/>
              <a:t>13</a:t>
            </a:fld>
            <a:endParaRPr lang="ru-RU"/>
          </a:p>
        </p:txBody>
      </p:sp>
      <p:sp>
        <p:nvSpPr>
          <p:cNvPr id="5" name="Текст 4"/>
          <p:cNvSpPr>
            <a:spLocks noGrp="1"/>
          </p:cNvSpPr>
          <p:nvPr>
            <p:ph type="body" sz="quarter" idx="1"/>
          </p:nvPr>
        </p:nvSpPr>
        <p:spPr>
          <a:xfrm>
            <a:off x="2915816" y="1772816"/>
            <a:ext cx="2880000" cy="640080"/>
          </a:xfrm>
        </p:spPr>
        <p:txBody>
          <a:bodyPr>
            <a:normAutofit/>
          </a:bodyPr>
          <a:lstStyle/>
          <a:p>
            <a:r>
              <a:rPr lang="ru-RU" sz="2800" dirty="0" err="1" smtClean="0"/>
              <a:t>Грид</a:t>
            </a:r>
            <a:endParaRPr lang="ru-RU" sz="2800" dirty="0"/>
          </a:p>
        </p:txBody>
      </p:sp>
      <p:sp>
        <p:nvSpPr>
          <p:cNvPr id="7" name="Текст 6"/>
          <p:cNvSpPr>
            <a:spLocks noGrp="1"/>
          </p:cNvSpPr>
          <p:nvPr>
            <p:ph type="body" sz="quarter" idx="3"/>
          </p:nvPr>
        </p:nvSpPr>
        <p:spPr>
          <a:xfrm>
            <a:off x="5954688" y="1752600"/>
            <a:ext cx="2880000" cy="640080"/>
          </a:xfrm>
        </p:spPr>
        <p:txBody>
          <a:bodyPr>
            <a:normAutofit/>
          </a:bodyPr>
          <a:lstStyle/>
          <a:p>
            <a:r>
              <a:rPr lang="ru-RU" sz="2800" dirty="0" smtClean="0"/>
              <a:t>Облака</a:t>
            </a:r>
            <a:endParaRPr lang="ru-RU" sz="2800" dirty="0"/>
          </a:p>
        </p:txBody>
      </p:sp>
      <p:grpSp>
        <p:nvGrpSpPr>
          <p:cNvPr id="9" name="Группа 8"/>
          <p:cNvGrpSpPr>
            <a:grpSpLocks/>
          </p:cNvGrpSpPr>
          <p:nvPr/>
        </p:nvGrpSpPr>
        <p:grpSpPr>
          <a:xfrm>
            <a:off x="216024" y="1844824"/>
            <a:ext cx="2411760" cy="3978442"/>
            <a:chOff x="503040" y="782706"/>
            <a:chExt cx="8640960" cy="4770531"/>
          </a:xfrm>
        </p:grpSpPr>
        <p:sp>
          <p:nvSpPr>
            <p:cNvPr id="10" name="Скругленный прямоугольник 9"/>
            <p:cNvSpPr/>
            <p:nvPr/>
          </p:nvSpPr>
          <p:spPr>
            <a:xfrm>
              <a:off x="3473370" y="782706"/>
              <a:ext cx="2743209" cy="495055"/>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 dirty="0" smtClean="0">
                  <a:solidFill>
                    <a:schemeClr val="tx1"/>
                  </a:solidFill>
                </a:rPr>
                <a:t>1. Концепция</a:t>
              </a:r>
              <a:endParaRPr lang="ru-RU" sz="600" dirty="0">
                <a:solidFill>
                  <a:schemeClr val="tx1"/>
                </a:solidFill>
              </a:endParaRPr>
            </a:p>
          </p:txBody>
        </p:sp>
        <p:sp>
          <p:nvSpPr>
            <p:cNvPr id="11" name="Скругленный прямоугольник 10"/>
            <p:cNvSpPr/>
            <p:nvPr/>
          </p:nvSpPr>
          <p:spPr>
            <a:xfrm>
              <a:off x="3473370" y="1637801"/>
              <a:ext cx="2743209" cy="495055"/>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 dirty="0" smtClean="0">
                  <a:solidFill>
                    <a:schemeClr val="tx1"/>
                  </a:solidFill>
                </a:rPr>
                <a:t>2. Архитектура</a:t>
              </a:r>
              <a:endParaRPr lang="ru-RU" sz="600" dirty="0">
                <a:solidFill>
                  <a:schemeClr val="tx1"/>
                </a:solidFill>
              </a:endParaRPr>
            </a:p>
          </p:txBody>
        </p:sp>
        <p:sp>
          <p:nvSpPr>
            <p:cNvPr id="12" name="Скругленный прямоугольник 11"/>
            <p:cNvSpPr/>
            <p:nvPr/>
          </p:nvSpPr>
          <p:spPr>
            <a:xfrm>
              <a:off x="3473370" y="2492896"/>
              <a:ext cx="2743209" cy="495055"/>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 dirty="0" smtClean="0">
                  <a:solidFill>
                    <a:schemeClr val="tx1"/>
                  </a:solidFill>
                </a:rPr>
                <a:t>3. Проблемно-ориентированная модель</a:t>
              </a:r>
              <a:endParaRPr lang="ru-RU" sz="600" dirty="0">
                <a:solidFill>
                  <a:schemeClr val="tx1"/>
                </a:solidFill>
              </a:endParaRPr>
            </a:p>
          </p:txBody>
        </p:sp>
        <p:sp>
          <p:nvSpPr>
            <p:cNvPr id="13" name="Скругленный прямоугольник 12"/>
            <p:cNvSpPr/>
            <p:nvPr/>
          </p:nvSpPr>
          <p:spPr>
            <a:xfrm>
              <a:off x="3473370" y="3347991"/>
              <a:ext cx="2743209" cy="495055"/>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 dirty="0" smtClean="0">
                  <a:solidFill>
                    <a:schemeClr val="tx1"/>
                  </a:solidFill>
                </a:rPr>
                <a:t>4. Профиль интероперабельности</a:t>
              </a:r>
              <a:endParaRPr lang="ru-RU" sz="600" dirty="0">
                <a:solidFill>
                  <a:schemeClr val="tx1"/>
                </a:solidFill>
              </a:endParaRPr>
            </a:p>
          </p:txBody>
        </p:sp>
        <p:sp>
          <p:nvSpPr>
            <p:cNvPr id="14" name="Скругленный прямоугольник 13"/>
            <p:cNvSpPr/>
            <p:nvPr/>
          </p:nvSpPr>
          <p:spPr>
            <a:xfrm>
              <a:off x="3473370" y="4203086"/>
              <a:ext cx="2743209" cy="495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 dirty="0" smtClean="0">
                  <a:solidFill>
                    <a:schemeClr val="tx1"/>
                  </a:solidFill>
                </a:rPr>
                <a:t>5. Реализация</a:t>
              </a:r>
              <a:endParaRPr lang="ru-RU" sz="600" dirty="0">
                <a:solidFill>
                  <a:schemeClr val="tx1"/>
                </a:solidFill>
              </a:endParaRPr>
            </a:p>
          </p:txBody>
        </p:sp>
        <p:sp>
          <p:nvSpPr>
            <p:cNvPr id="15" name="Скругленный прямоугольник 14"/>
            <p:cNvSpPr/>
            <p:nvPr/>
          </p:nvSpPr>
          <p:spPr>
            <a:xfrm>
              <a:off x="3473370" y="5058182"/>
              <a:ext cx="2743209" cy="495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 dirty="0" smtClean="0">
                  <a:solidFill>
                    <a:schemeClr val="tx1"/>
                  </a:solidFill>
                </a:rPr>
                <a:t>6. Аттестационное тестирование</a:t>
              </a:r>
              <a:endParaRPr lang="ru-RU" sz="600" dirty="0">
                <a:solidFill>
                  <a:schemeClr val="tx1"/>
                </a:solidFill>
              </a:endParaRPr>
            </a:p>
          </p:txBody>
        </p:sp>
        <p:sp>
          <p:nvSpPr>
            <p:cNvPr id="16" name="Скругленный прямоугольник 15"/>
            <p:cNvSpPr/>
            <p:nvPr/>
          </p:nvSpPr>
          <p:spPr>
            <a:xfrm>
              <a:off x="503040" y="1232757"/>
              <a:ext cx="2565285" cy="495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 dirty="0" smtClean="0">
                  <a:solidFill>
                    <a:schemeClr val="tx1"/>
                  </a:solidFill>
                </a:rPr>
                <a:t>7. Дорожная карта разработки стандартов</a:t>
              </a:r>
              <a:endParaRPr lang="ru-RU" sz="600" dirty="0">
                <a:solidFill>
                  <a:schemeClr val="tx1"/>
                </a:solidFill>
              </a:endParaRPr>
            </a:p>
          </p:txBody>
        </p:sp>
        <p:sp>
          <p:nvSpPr>
            <p:cNvPr id="17" name="Скругленный прямоугольник 16"/>
            <p:cNvSpPr/>
            <p:nvPr/>
          </p:nvSpPr>
          <p:spPr>
            <a:xfrm>
              <a:off x="503040" y="2087852"/>
              <a:ext cx="2565285" cy="495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 dirty="0" smtClean="0">
                  <a:solidFill>
                    <a:schemeClr val="tx1"/>
                  </a:solidFill>
                </a:rPr>
                <a:t>8. Разработка стандартов</a:t>
              </a:r>
              <a:endParaRPr lang="ru-RU" sz="600" dirty="0">
                <a:solidFill>
                  <a:schemeClr val="tx1"/>
                </a:solidFill>
              </a:endParaRPr>
            </a:p>
          </p:txBody>
        </p:sp>
        <p:sp>
          <p:nvSpPr>
            <p:cNvPr id="18" name="Скругленный прямоугольник 17"/>
            <p:cNvSpPr/>
            <p:nvPr/>
          </p:nvSpPr>
          <p:spPr>
            <a:xfrm>
              <a:off x="6578715" y="1232757"/>
              <a:ext cx="2565285" cy="495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 dirty="0" smtClean="0">
                  <a:solidFill>
                    <a:schemeClr val="tx1"/>
                  </a:solidFill>
                </a:rPr>
                <a:t>9. Термины и определения</a:t>
              </a:r>
              <a:endParaRPr lang="ru-RU" sz="600" dirty="0">
                <a:solidFill>
                  <a:schemeClr val="tx1"/>
                </a:solidFill>
              </a:endParaRPr>
            </a:p>
          </p:txBody>
        </p:sp>
        <p:cxnSp>
          <p:nvCxnSpPr>
            <p:cNvPr id="19" name="Shape 18"/>
            <p:cNvCxnSpPr>
              <a:stCxn id="18" idx="2"/>
              <a:endCxn id="15" idx="3"/>
            </p:cNvCxnSpPr>
            <p:nvPr/>
          </p:nvCxnSpPr>
          <p:spPr>
            <a:xfrm rot="5400000">
              <a:off x="5250020" y="2694371"/>
              <a:ext cx="3577898" cy="1644779"/>
            </a:xfrm>
            <a:prstGeom prst="bentConnector2">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20" name="Shape 19"/>
            <p:cNvCxnSpPr>
              <a:stCxn id="10" idx="3"/>
              <a:endCxn id="18" idx="0"/>
            </p:cNvCxnSpPr>
            <p:nvPr/>
          </p:nvCxnSpPr>
          <p:spPr>
            <a:xfrm>
              <a:off x="6216579" y="1030234"/>
              <a:ext cx="1644779" cy="202523"/>
            </a:xfrm>
            <a:prstGeom prst="bentConnector2">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21" name="Shape 20"/>
            <p:cNvCxnSpPr>
              <a:stCxn id="10" idx="1"/>
              <a:endCxn id="16" idx="0"/>
            </p:cNvCxnSpPr>
            <p:nvPr/>
          </p:nvCxnSpPr>
          <p:spPr>
            <a:xfrm rot="10800000" flipV="1">
              <a:off x="1785685" y="1030233"/>
              <a:ext cx="1687687" cy="202523"/>
            </a:xfrm>
            <a:prstGeom prst="bentConnector2">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a:stCxn id="16" idx="2"/>
              <a:endCxn id="17" idx="0"/>
            </p:cNvCxnSpPr>
            <p:nvPr/>
          </p:nvCxnSpPr>
          <p:spPr>
            <a:xfrm>
              <a:off x="1785683" y="1727812"/>
              <a:ext cx="0" cy="360040"/>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a:stCxn id="10" idx="2"/>
              <a:endCxn id="11" idx="0"/>
            </p:cNvCxnSpPr>
            <p:nvPr/>
          </p:nvCxnSpPr>
          <p:spPr>
            <a:xfrm>
              <a:off x="4844975" y="1277761"/>
              <a:ext cx="0" cy="360040"/>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a:stCxn id="11" idx="2"/>
              <a:endCxn id="12" idx="0"/>
            </p:cNvCxnSpPr>
            <p:nvPr/>
          </p:nvCxnSpPr>
          <p:spPr>
            <a:xfrm>
              <a:off x="4844975" y="2132856"/>
              <a:ext cx="0" cy="360040"/>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a:stCxn id="12" idx="2"/>
              <a:endCxn id="13" idx="0"/>
            </p:cNvCxnSpPr>
            <p:nvPr/>
          </p:nvCxnSpPr>
          <p:spPr>
            <a:xfrm>
              <a:off x="4844975" y="2987950"/>
              <a:ext cx="0" cy="360040"/>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p:cNvCxnSpPr>
              <a:stCxn id="13" idx="2"/>
              <a:endCxn id="14" idx="0"/>
            </p:cNvCxnSpPr>
            <p:nvPr/>
          </p:nvCxnSpPr>
          <p:spPr>
            <a:xfrm>
              <a:off x="4844975" y="3843046"/>
              <a:ext cx="0" cy="360040"/>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a:stCxn id="14" idx="2"/>
              <a:endCxn id="15" idx="0"/>
            </p:cNvCxnSpPr>
            <p:nvPr/>
          </p:nvCxnSpPr>
          <p:spPr>
            <a:xfrm>
              <a:off x="4844975" y="4698141"/>
              <a:ext cx="0" cy="360041"/>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28" name="Shape 27"/>
            <p:cNvCxnSpPr>
              <a:stCxn id="17" idx="2"/>
              <a:endCxn id="13" idx="1"/>
            </p:cNvCxnSpPr>
            <p:nvPr/>
          </p:nvCxnSpPr>
          <p:spPr>
            <a:xfrm rot="16200000" flipH="1">
              <a:off x="2123219" y="2245369"/>
              <a:ext cx="1012612" cy="1687687"/>
            </a:xfrm>
            <a:prstGeom prst="bentConnector2">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a:endCxn id="11" idx="3"/>
            </p:cNvCxnSpPr>
            <p:nvPr/>
          </p:nvCxnSpPr>
          <p:spPr>
            <a:xfrm flipH="1">
              <a:off x="6216579" y="1885328"/>
              <a:ext cx="1644780" cy="0"/>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30" name="Прямая со стрелкой 29"/>
            <p:cNvCxnSpPr>
              <a:endCxn id="12" idx="3"/>
            </p:cNvCxnSpPr>
            <p:nvPr/>
          </p:nvCxnSpPr>
          <p:spPr>
            <a:xfrm flipH="1">
              <a:off x="6216579" y="2740423"/>
              <a:ext cx="1644779" cy="0"/>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31" name="Прямая со стрелкой 30"/>
            <p:cNvCxnSpPr>
              <a:endCxn id="13" idx="3"/>
            </p:cNvCxnSpPr>
            <p:nvPr/>
          </p:nvCxnSpPr>
          <p:spPr>
            <a:xfrm flipH="1">
              <a:off x="6216579" y="3595518"/>
              <a:ext cx="1644779" cy="0"/>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32" name="Прямая со стрелкой 31"/>
            <p:cNvCxnSpPr>
              <a:endCxn id="14" idx="3"/>
            </p:cNvCxnSpPr>
            <p:nvPr/>
          </p:nvCxnSpPr>
          <p:spPr>
            <a:xfrm flipH="1">
              <a:off x="6216579" y="4450613"/>
              <a:ext cx="1644780" cy="0"/>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Программная реализация</a:t>
            </a:r>
            <a:endParaRPr lang="ru-RU" dirty="0"/>
          </a:p>
        </p:txBody>
      </p:sp>
      <p:sp>
        <p:nvSpPr>
          <p:cNvPr id="3" name="Номер слайда 2"/>
          <p:cNvSpPr>
            <a:spLocks noGrp="1"/>
          </p:cNvSpPr>
          <p:nvPr>
            <p:ph type="sldNum" sz="quarter" idx="12"/>
          </p:nvPr>
        </p:nvSpPr>
        <p:spPr/>
        <p:txBody>
          <a:bodyPr>
            <a:normAutofit fontScale="85000" lnSpcReduction="20000"/>
          </a:bodyPr>
          <a:lstStyle/>
          <a:p>
            <a:fld id="{725C68B6-61C2-468F-89AB-4B9F7531AA68}" type="slidenum">
              <a:rPr lang="ru-RU" smtClean="0"/>
              <a:pPr/>
              <a:t>14</a:t>
            </a:fld>
            <a:endParaRPr lang="ru-RU"/>
          </a:p>
        </p:txBody>
      </p:sp>
      <p:grpSp>
        <p:nvGrpSpPr>
          <p:cNvPr id="8" name="Группа 7"/>
          <p:cNvGrpSpPr/>
          <p:nvPr/>
        </p:nvGrpSpPr>
        <p:grpSpPr>
          <a:xfrm>
            <a:off x="2987824" y="1484784"/>
            <a:ext cx="6156176" cy="5373216"/>
            <a:chOff x="0" y="1484784"/>
            <a:chExt cx="9144000" cy="5373216"/>
          </a:xfrm>
        </p:grpSpPr>
        <p:pic>
          <p:nvPicPr>
            <p:cNvPr id="2050" name="Picture 2" descr="D:\Downloads\Dropbox\Docs\Аспирантура\Облачные вычисления\_2014_dubna\gi-question-cloud.jpg"/>
            <p:cNvPicPr>
              <a:picLocks noChangeAspect="1" noChangeArrowheads="1"/>
            </p:cNvPicPr>
            <p:nvPr/>
          </p:nvPicPr>
          <p:blipFill>
            <a:blip r:embed="rId3" cstate="print"/>
            <a:srcRect/>
            <a:stretch>
              <a:fillRect/>
            </a:stretch>
          </p:blipFill>
          <p:spPr bwMode="auto">
            <a:xfrm>
              <a:off x="0" y="1484784"/>
              <a:ext cx="9144000" cy="5373216"/>
            </a:xfrm>
            <a:prstGeom prst="rect">
              <a:avLst/>
            </a:prstGeom>
            <a:noFill/>
          </p:spPr>
        </p:pic>
        <p:sp>
          <p:nvSpPr>
            <p:cNvPr id="6" name="TextBox 5"/>
            <p:cNvSpPr txBox="1"/>
            <p:nvPr/>
          </p:nvSpPr>
          <p:spPr>
            <a:xfrm>
              <a:off x="748693" y="1916832"/>
              <a:ext cx="3823307" cy="523220"/>
            </a:xfrm>
            <a:prstGeom prst="rect">
              <a:avLst/>
            </a:prstGeom>
            <a:noFill/>
          </p:spPr>
          <p:txBody>
            <a:bodyPr wrap="square" rtlCol="0">
              <a:spAutoFit/>
            </a:bodyPr>
            <a:lstStyle/>
            <a:p>
              <a:r>
                <a:rPr lang="ru-RU" sz="2800" b="1" dirty="0" smtClean="0">
                  <a:solidFill>
                    <a:schemeClr val="bg1"/>
                  </a:solidFill>
                </a:rPr>
                <a:t>Соображения?</a:t>
              </a:r>
              <a:endParaRPr lang="ru-RU" sz="2800" b="1" dirty="0">
                <a:solidFill>
                  <a:schemeClr val="bg1"/>
                </a:solidFill>
              </a:endParaRPr>
            </a:p>
          </p:txBody>
        </p:sp>
        <p:sp>
          <p:nvSpPr>
            <p:cNvPr id="7" name="TextBox 6"/>
            <p:cNvSpPr txBox="1"/>
            <p:nvPr/>
          </p:nvSpPr>
          <p:spPr>
            <a:xfrm>
              <a:off x="3957379" y="4797152"/>
              <a:ext cx="4710631" cy="523220"/>
            </a:xfrm>
            <a:prstGeom prst="rect">
              <a:avLst/>
            </a:prstGeom>
            <a:noFill/>
          </p:spPr>
          <p:txBody>
            <a:bodyPr wrap="square" rtlCol="0">
              <a:spAutoFit/>
            </a:bodyPr>
            <a:lstStyle/>
            <a:p>
              <a:r>
                <a:rPr lang="ru-RU" sz="2800" b="1" dirty="0" smtClean="0">
                  <a:solidFill>
                    <a:schemeClr val="bg1"/>
                  </a:solidFill>
                </a:rPr>
                <a:t>Рекомендации?</a:t>
              </a:r>
              <a:endParaRPr lang="ru-RU" sz="2800" b="1" dirty="0">
                <a:solidFill>
                  <a:schemeClr val="bg1"/>
                </a:solidFill>
              </a:endParaRPr>
            </a:p>
          </p:txBody>
        </p:sp>
        <p:sp>
          <p:nvSpPr>
            <p:cNvPr id="9" name="TextBox 8"/>
            <p:cNvSpPr txBox="1"/>
            <p:nvPr/>
          </p:nvSpPr>
          <p:spPr>
            <a:xfrm>
              <a:off x="611560" y="4005064"/>
              <a:ext cx="3024953" cy="523220"/>
            </a:xfrm>
            <a:prstGeom prst="rect">
              <a:avLst/>
            </a:prstGeom>
            <a:noFill/>
          </p:spPr>
          <p:txBody>
            <a:bodyPr wrap="square" rtlCol="0">
              <a:spAutoFit/>
            </a:bodyPr>
            <a:lstStyle/>
            <a:p>
              <a:r>
                <a:rPr lang="ru-RU" sz="2800" b="1" dirty="0" smtClean="0">
                  <a:solidFill>
                    <a:schemeClr val="bg1"/>
                  </a:solidFill>
                </a:rPr>
                <a:t>Решение?</a:t>
              </a:r>
              <a:endParaRPr lang="ru-RU" sz="2800" b="1" dirty="0">
                <a:solidFill>
                  <a:schemeClr val="bg1"/>
                </a:solidFill>
              </a:endParaRPr>
            </a:p>
          </p:txBody>
        </p:sp>
      </p:grpSp>
      <p:grpSp>
        <p:nvGrpSpPr>
          <p:cNvPr id="10" name="Группа 9"/>
          <p:cNvGrpSpPr>
            <a:grpSpLocks/>
          </p:cNvGrpSpPr>
          <p:nvPr/>
        </p:nvGrpSpPr>
        <p:grpSpPr>
          <a:xfrm>
            <a:off x="216024" y="1844824"/>
            <a:ext cx="2411760" cy="3978442"/>
            <a:chOff x="503040" y="782706"/>
            <a:chExt cx="8640960" cy="4770531"/>
          </a:xfrm>
        </p:grpSpPr>
        <p:sp>
          <p:nvSpPr>
            <p:cNvPr id="11" name="Скругленный прямоугольник 10"/>
            <p:cNvSpPr/>
            <p:nvPr/>
          </p:nvSpPr>
          <p:spPr>
            <a:xfrm>
              <a:off x="3473370" y="782706"/>
              <a:ext cx="2743209" cy="495055"/>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 dirty="0" smtClean="0">
                  <a:solidFill>
                    <a:schemeClr val="tx1"/>
                  </a:solidFill>
                </a:rPr>
                <a:t>1. Концепция</a:t>
              </a:r>
              <a:endParaRPr lang="ru-RU" sz="600" dirty="0">
                <a:solidFill>
                  <a:schemeClr val="tx1"/>
                </a:solidFill>
              </a:endParaRPr>
            </a:p>
          </p:txBody>
        </p:sp>
        <p:sp>
          <p:nvSpPr>
            <p:cNvPr id="12" name="Скругленный прямоугольник 11"/>
            <p:cNvSpPr/>
            <p:nvPr/>
          </p:nvSpPr>
          <p:spPr>
            <a:xfrm>
              <a:off x="3473370" y="1637801"/>
              <a:ext cx="2743209" cy="495055"/>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 dirty="0" smtClean="0">
                  <a:solidFill>
                    <a:schemeClr val="tx1"/>
                  </a:solidFill>
                </a:rPr>
                <a:t>2. Архитектура</a:t>
              </a:r>
              <a:endParaRPr lang="ru-RU" sz="600" dirty="0">
                <a:solidFill>
                  <a:schemeClr val="tx1"/>
                </a:solidFill>
              </a:endParaRPr>
            </a:p>
          </p:txBody>
        </p:sp>
        <p:sp>
          <p:nvSpPr>
            <p:cNvPr id="13" name="Скругленный прямоугольник 12"/>
            <p:cNvSpPr/>
            <p:nvPr/>
          </p:nvSpPr>
          <p:spPr>
            <a:xfrm>
              <a:off x="3473370" y="2492896"/>
              <a:ext cx="2743209" cy="495055"/>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 dirty="0" smtClean="0">
                  <a:solidFill>
                    <a:schemeClr val="tx1"/>
                  </a:solidFill>
                </a:rPr>
                <a:t>3. Проблемно-ориентированная модель</a:t>
              </a:r>
              <a:endParaRPr lang="ru-RU" sz="600" dirty="0">
                <a:solidFill>
                  <a:schemeClr val="tx1"/>
                </a:solidFill>
              </a:endParaRPr>
            </a:p>
          </p:txBody>
        </p:sp>
        <p:sp>
          <p:nvSpPr>
            <p:cNvPr id="14" name="Скругленный прямоугольник 13"/>
            <p:cNvSpPr/>
            <p:nvPr/>
          </p:nvSpPr>
          <p:spPr>
            <a:xfrm>
              <a:off x="3473370" y="3347991"/>
              <a:ext cx="2743209" cy="495055"/>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 dirty="0" smtClean="0">
                  <a:solidFill>
                    <a:schemeClr val="tx1"/>
                  </a:solidFill>
                </a:rPr>
                <a:t>4. Профиль интероперабельности</a:t>
              </a:r>
              <a:endParaRPr lang="ru-RU" sz="600" dirty="0">
                <a:solidFill>
                  <a:schemeClr val="tx1"/>
                </a:solidFill>
              </a:endParaRPr>
            </a:p>
          </p:txBody>
        </p:sp>
        <p:sp>
          <p:nvSpPr>
            <p:cNvPr id="15" name="Скругленный прямоугольник 14"/>
            <p:cNvSpPr/>
            <p:nvPr/>
          </p:nvSpPr>
          <p:spPr>
            <a:xfrm>
              <a:off x="3473370" y="4203086"/>
              <a:ext cx="2743209" cy="495055"/>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 dirty="0" smtClean="0">
                  <a:solidFill>
                    <a:schemeClr val="tx1"/>
                  </a:solidFill>
                </a:rPr>
                <a:t>5. Реализация</a:t>
              </a:r>
              <a:endParaRPr lang="ru-RU" sz="600" dirty="0">
                <a:solidFill>
                  <a:schemeClr val="tx1"/>
                </a:solidFill>
              </a:endParaRPr>
            </a:p>
          </p:txBody>
        </p:sp>
        <p:sp>
          <p:nvSpPr>
            <p:cNvPr id="16" name="Скругленный прямоугольник 15"/>
            <p:cNvSpPr/>
            <p:nvPr/>
          </p:nvSpPr>
          <p:spPr>
            <a:xfrm>
              <a:off x="3473370" y="5058182"/>
              <a:ext cx="2743209" cy="495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 dirty="0" smtClean="0">
                  <a:solidFill>
                    <a:schemeClr val="tx1"/>
                  </a:solidFill>
                </a:rPr>
                <a:t>6. Аттестационное тестирование</a:t>
              </a:r>
              <a:endParaRPr lang="ru-RU" sz="600" dirty="0">
                <a:solidFill>
                  <a:schemeClr val="tx1"/>
                </a:solidFill>
              </a:endParaRPr>
            </a:p>
          </p:txBody>
        </p:sp>
        <p:sp>
          <p:nvSpPr>
            <p:cNvPr id="17" name="Скругленный прямоугольник 16"/>
            <p:cNvSpPr/>
            <p:nvPr/>
          </p:nvSpPr>
          <p:spPr>
            <a:xfrm>
              <a:off x="503040" y="1232757"/>
              <a:ext cx="2565285" cy="495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 dirty="0" smtClean="0">
                  <a:solidFill>
                    <a:schemeClr val="tx1"/>
                  </a:solidFill>
                </a:rPr>
                <a:t>7. Дорожная карта разработки стандартов</a:t>
              </a:r>
              <a:endParaRPr lang="ru-RU" sz="600" dirty="0">
                <a:solidFill>
                  <a:schemeClr val="tx1"/>
                </a:solidFill>
              </a:endParaRPr>
            </a:p>
          </p:txBody>
        </p:sp>
        <p:sp>
          <p:nvSpPr>
            <p:cNvPr id="18" name="Скругленный прямоугольник 17"/>
            <p:cNvSpPr/>
            <p:nvPr/>
          </p:nvSpPr>
          <p:spPr>
            <a:xfrm>
              <a:off x="503040" y="2087852"/>
              <a:ext cx="2565285" cy="495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 dirty="0" smtClean="0">
                  <a:solidFill>
                    <a:schemeClr val="tx1"/>
                  </a:solidFill>
                </a:rPr>
                <a:t>8. Разработка стандартов</a:t>
              </a:r>
              <a:endParaRPr lang="ru-RU" sz="600" dirty="0">
                <a:solidFill>
                  <a:schemeClr val="tx1"/>
                </a:solidFill>
              </a:endParaRPr>
            </a:p>
          </p:txBody>
        </p:sp>
        <p:sp>
          <p:nvSpPr>
            <p:cNvPr id="19" name="Скругленный прямоугольник 18"/>
            <p:cNvSpPr/>
            <p:nvPr/>
          </p:nvSpPr>
          <p:spPr>
            <a:xfrm>
              <a:off x="6578715" y="1232757"/>
              <a:ext cx="2565285" cy="495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 dirty="0" smtClean="0">
                  <a:solidFill>
                    <a:schemeClr val="tx1"/>
                  </a:solidFill>
                </a:rPr>
                <a:t>9. Термины и определения</a:t>
              </a:r>
              <a:endParaRPr lang="ru-RU" sz="600" dirty="0">
                <a:solidFill>
                  <a:schemeClr val="tx1"/>
                </a:solidFill>
              </a:endParaRPr>
            </a:p>
          </p:txBody>
        </p:sp>
        <p:cxnSp>
          <p:nvCxnSpPr>
            <p:cNvPr id="20" name="Shape 19"/>
            <p:cNvCxnSpPr>
              <a:stCxn id="19" idx="2"/>
              <a:endCxn id="16" idx="3"/>
            </p:cNvCxnSpPr>
            <p:nvPr/>
          </p:nvCxnSpPr>
          <p:spPr>
            <a:xfrm rot="5400000">
              <a:off x="5250020" y="2694371"/>
              <a:ext cx="3577898" cy="1644779"/>
            </a:xfrm>
            <a:prstGeom prst="bentConnector2">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21" name="Shape 20"/>
            <p:cNvCxnSpPr>
              <a:stCxn id="11" idx="3"/>
              <a:endCxn id="19" idx="0"/>
            </p:cNvCxnSpPr>
            <p:nvPr/>
          </p:nvCxnSpPr>
          <p:spPr>
            <a:xfrm>
              <a:off x="6216579" y="1030234"/>
              <a:ext cx="1644779" cy="202523"/>
            </a:xfrm>
            <a:prstGeom prst="bentConnector2">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22" name="Shape 21"/>
            <p:cNvCxnSpPr>
              <a:stCxn id="11" idx="1"/>
              <a:endCxn id="17" idx="0"/>
            </p:cNvCxnSpPr>
            <p:nvPr/>
          </p:nvCxnSpPr>
          <p:spPr>
            <a:xfrm rot="10800000" flipV="1">
              <a:off x="1785685" y="1030233"/>
              <a:ext cx="1687687" cy="202523"/>
            </a:xfrm>
            <a:prstGeom prst="bentConnector2">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a:stCxn id="17" idx="2"/>
              <a:endCxn id="18" idx="0"/>
            </p:cNvCxnSpPr>
            <p:nvPr/>
          </p:nvCxnSpPr>
          <p:spPr>
            <a:xfrm>
              <a:off x="1785683" y="1727812"/>
              <a:ext cx="0" cy="360040"/>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a:stCxn id="11" idx="2"/>
              <a:endCxn id="12" idx="0"/>
            </p:cNvCxnSpPr>
            <p:nvPr/>
          </p:nvCxnSpPr>
          <p:spPr>
            <a:xfrm>
              <a:off x="4844975" y="1277761"/>
              <a:ext cx="0" cy="360040"/>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a:stCxn id="12" idx="2"/>
              <a:endCxn id="13" idx="0"/>
            </p:cNvCxnSpPr>
            <p:nvPr/>
          </p:nvCxnSpPr>
          <p:spPr>
            <a:xfrm>
              <a:off x="4844975" y="2132856"/>
              <a:ext cx="0" cy="360040"/>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p:cNvCxnSpPr>
              <a:stCxn id="13" idx="2"/>
              <a:endCxn id="14" idx="0"/>
            </p:cNvCxnSpPr>
            <p:nvPr/>
          </p:nvCxnSpPr>
          <p:spPr>
            <a:xfrm>
              <a:off x="4844975" y="2987950"/>
              <a:ext cx="0" cy="360040"/>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a:stCxn id="14" idx="2"/>
              <a:endCxn id="15" idx="0"/>
            </p:cNvCxnSpPr>
            <p:nvPr/>
          </p:nvCxnSpPr>
          <p:spPr>
            <a:xfrm>
              <a:off x="4844975" y="3843046"/>
              <a:ext cx="0" cy="360040"/>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28" name="Прямая со стрелкой 27"/>
            <p:cNvCxnSpPr>
              <a:stCxn id="15" idx="2"/>
              <a:endCxn id="16" idx="0"/>
            </p:cNvCxnSpPr>
            <p:nvPr/>
          </p:nvCxnSpPr>
          <p:spPr>
            <a:xfrm>
              <a:off x="4844975" y="4698141"/>
              <a:ext cx="0" cy="360041"/>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29" name="Shape 28"/>
            <p:cNvCxnSpPr>
              <a:stCxn id="18" idx="2"/>
              <a:endCxn id="14" idx="1"/>
            </p:cNvCxnSpPr>
            <p:nvPr/>
          </p:nvCxnSpPr>
          <p:spPr>
            <a:xfrm rot="16200000" flipH="1">
              <a:off x="2123219" y="2245369"/>
              <a:ext cx="1012612" cy="1687687"/>
            </a:xfrm>
            <a:prstGeom prst="bentConnector2">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30" name="Прямая со стрелкой 29"/>
            <p:cNvCxnSpPr>
              <a:endCxn id="12" idx="3"/>
            </p:cNvCxnSpPr>
            <p:nvPr/>
          </p:nvCxnSpPr>
          <p:spPr>
            <a:xfrm flipH="1">
              <a:off x="6216579" y="1885328"/>
              <a:ext cx="1644780" cy="0"/>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31" name="Прямая со стрелкой 30"/>
            <p:cNvCxnSpPr>
              <a:endCxn id="13" idx="3"/>
            </p:cNvCxnSpPr>
            <p:nvPr/>
          </p:nvCxnSpPr>
          <p:spPr>
            <a:xfrm flipH="1">
              <a:off x="6216579" y="2740423"/>
              <a:ext cx="1644779" cy="0"/>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32" name="Прямая со стрелкой 31"/>
            <p:cNvCxnSpPr>
              <a:endCxn id="14" idx="3"/>
            </p:cNvCxnSpPr>
            <p:nvPr/>
          </p:nvCxnSpPr>
          <p:spPr>
            <a:xfrm flipH="1">
              <a:off x="6216579" y="3595518"/>
              <a:ext cx="1644779" cy="0"/>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33" name="Прямая со стрелкой 32"/>
            <p:cNvCxnSpPr>
              <a:endCxn id="15" idx="3"/>
            </p:cNvCxnSpPr>
            <p:nvPr/>
          </p:nvCxnSpPr>
          <p:spPr>
            <a:xfrm flipH="1">
              <a:off x="6216579" y="4450613"/>
              <a:ext cx="1644780" cy="0"/>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Дополнительные этапы</a:t>
            </a:r>
            <a:endParaRPr lang="ru-RU" dirty="0"/>
          </a:p>
        </p:txBody>
      </p:sp>
      <p:sp>
        <p:nvSpPr>
          <p:cNvPr id="3" name="Номер слайда 2"/>
          <p:cNvSpPr>
            <a:spLocks noGrp="1"/>
          </p:cNvSpPr>
          <p:nvPr>
            <p:ph type="sldNum" sz="quarter" idx="12"/>
          </p:nvPr>
        </p:nvSpPr>
        <p:spPr/>
        <p:txBody>
          <a:bodyPr>
            <a:normAutofit fontScale="85000" lnSpcReduction="20000"/>
          </a:bodyPr>
          <a:lstStyle/>
          <a:p>
            <a:fld id="{725C68B6-61C2-468F-89AB-4B9F7531AA68}" type="slidenum">
              <a:rPr lang="ru-RU" smtClean="0"/>
              <a:pPr/>
              <a:t>15</a:t>
            </a:fld>
            <a:endParaRPr lang="ru-RU"/>
          </a:p>
        </p:txBody>
      </p:sp>
      <p:sp>
        <p:nvSpPr>
          <p:cNvPr id="4" name="Объект 3"/>
          <p:cNvSpPr>
            <a:spLocks noGrp="1"/>
          </p:cNvSpPr>
          <p:nvPr>
            <p:ph sz="quarter" idx="1"/>
          </p:nvPr>
        </p:nvSpPr>
        <p:spPr>
          <a:xfrm>
            <a:off x="2771800" y="1600200"/>
            <a:ext cx="5994248" cy="4495800"/>
          </a:xfrm>
        </p:spPr>
        <p:txBody>
          <a:bodyPr>
            <a:normAutofit fontScale="92500" lnSpcReduction="10000"/>
          </a:bodyPr>
          <a:lstStyle/>
          <a:p>
            <a:r>
              <a:rPr lang="ru-RU" dirty="0" smtClean="0">
                <a:cs typeface="Times New Roman" pitchFamily="18" charset="0"/>
              </a:rPr>
              <a:t>ГОСТ Р (в работе) </a:t>
            </a:r>
            <a:r>
              <a:rPr lang="ru-RU" dirty="0" smtClean="0"/>
              <a:t>«Информационные технологии. Архитектура служб открытой </a:t>
            </a:r>
            <a:r>
              <a:rPr lang="ru-RU" dirty="0" err="1" smtClean="0"/>
              <a:t>Грид-среды</a:t>
            </a:r>
            <a:r>
              <a:rPr lang="ru-RU" dirty="0" smtClean="0"/>
              <a:t>. Термины и определения»</a:t>
            </a:r>
            <a:endParaRPr lang="ru-RU" dirty="0" smtClean="0">
              <a:cs typeface="Times New Roman" pitchFamily="18" charset="0"/>
            </a:endParaRPr>
          </a:p>
          <a:p>
            <a:r>
              <a:rPr lang="en-US" dirty="0" smtClean="0"/>
              <a:t>SIENA European Roadmap on Grid and Cloud Standards for e-Science and Beyond</a:t>
            </a:r>
            <a:endParaRPr lang="ru-RU" dirty="0" smtClean="0"/>
          </a:p>
          <a:p>
            <a:r>
              <a:rPr lang="en-US" dirty="0" smtClean="0"/>
              <a:t>NIST Cloud Computing Standards Roadmap Working Group</a:t>
            </a:r>
            <a:endParaRPr lang="ru-RU" dirty="0" smtClean="0"/>
          </a:p>
          <a:p>
            <a:r>
              <a:rPr lang="ru-RU" dirty="0" smtClean="0"/>
              <a:t>Разработанные нами стандарты (слайд № 5)</a:t>
            </a:r>
            <a:endParaRPr lang="ru-RU" dirty="0"/>
          </a:p>
        </p:txBody>
      </p:sp>
      <p:grpSp>
        <p:nvGrpSpPr>
          <p:cNvPr id="5" name="Группа 4"/>
          <p:cNvGrpSpPr>
            <a:grpSpLocks/>
          </p:cNvGrpSpPr>
          <p:nvPr/>
        </p:nvGrpSpPr>
        <p:grpSpPr>
          <a:xfrm>
            <a:off x="216024" y="1844824"/>
            <a:ext cx="2411760" cy="3978442"/>
            <a:chOff x="503040" y="782706"/>
            <a:chExt cx="8640960" cy="4770531"/>
          </a:xfrm>
        </p:grpSpPr>
        <p:sp>
          <p:nvSpPr>
            <p:cNvPr id="6" name="Скругленный прямоугольник 5"/>
            <p:cNvSpPr/>
            <p:nvPr/>
          </p:nvSpPr>
          <p:spPr>
            <a:xfrm>
              <a:off x="3473370" y="782706"/>
              <a:ext cx="2743209" cy="495055"/>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 dirty="0" smtClean="0">
                  <a:solidFill>
                    <a:schemeClr val="tx1"/>
                  </a:solidFill>
                </a:rPr>
                <a:t>1. Концепция</a:t>
              </a:r>
              <a:endParaRPr lang="ru-RU" sz="600" dirty="0">
                <a:solidFill>
                  <a:schemeClr val="tx1"/>
                </a:solidFill>
              </a:endParaRPr>
            </a:p>
          </p:txBody>
        </p:sp>
        <p:sp>
          <p:nvSpPr>
            <p:cNvPr id="7" name="Скругленный прямоугольник 6"/>
            <p:cNvSpPr/>
            <p:nvPr/>
          </p:nvSpPr>
          <p:spPr>
            <a:xfrm>
              <a:off x="3473370" y="1637801"/>
              <a:ext cx="2743209" cy="495055"/>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 dirty="0" smtClean="0">
                  <a:solidFill>
                    <a:schemeClr val="tx1"/>
                  </a:solidFill>
                </a:rPr>
                <a:t>2. Архитектура</a:t>
              </a:r>
              <a:endParaRPr lang="ru-RU" sz="600" dirty="0">
                <a:solidFill>
                  <a:schemeClr val="tx1"/>
                </a:solidFill>
              </a:endParaRPr>
            </a:p>
          </p:txBody>
        </p:sp>
        <p:sp>
          <p:nvSpPr>
            <p:cNvPr id="8" name="Скругленный прямоугольник 7"/>
            <p:cNvSpPr/>
            <p:nvPr/>
          </p:nvSpPr>
          <p:spPr>
            <a:xfrm>
              <a:off x="3473370" y="2492896"/>
              <a:ext cx="2743209" cy="495055"/>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 dirty="0" smtClean="0">
                  <a:solidFill>
                    <a:schemeClr val="tx1"/>
                  </a:solidFill>
                </a:rPr>
                <a:t>3. Проблемно-ориентированная модель</a:t>
              </a:r>
              <a:endParaRPr lang="ru-RU" sz="600" dirty="0">
                <a:solidFill>
                  <a:schemeClr val="tx1"/>
                </a:solidFill>
              </a:endParaRPr>
            </a:p>
          </p:txBody>
        </p:sp>
        <p:sp>
          <p:nvSpPr>
            <p:cNvPr id="9" name="Скругленный прямоугольник 8"/>
            <p:cNvSpPr/>
            <p:nvPr/>
          </p:nvSpPr>
          <p:spPr>
            <a:xfrm>
              <a:off x="3473370" y="3347991"/>
              <a:ext cx="2743209" cy="495055"/>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 dirty="0" smtClean="0">
                  <a:solidFill>
                    <a:schemeClr val="tx1"/>
                  </a:solidFill>
                </a:rPr>
                <a:t>4. Профиль интероперабельности</a:t>
              </a:r>
              <a:endParaRPr lang="ru-RU" sz="600" dirty="0">
                <a:solidFill>
                  <a:schemeClr val="tx1"/>
                </a:solidFill>
              </a:endParaRPr>
            </a:p>
          </p:txBody>
        </p:sp>
        <p:sp>
          <p:nvSpPr>
            <p:cNvPr id="10" name="Скругленный прямоугольник 9"/>
            <p:cNvSpPr/>
            <p:nvPr/>
          </p:nvSpPr>
          <p:spPr>
            <a:xfrm>
              <a:off x="3473370" y="4203086"/>
              <a:ext cx="2743209" cy="495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 dirty="0" smtClean="0">
                  <a:solidFill>
                    <a:schemeClr val="tx1"/>
                  </a:solidFill>
                </a:rPr>
                <a:t>5. Реализация</a:t>
              </a:r>
              <a:endParaRPr lang="ru-RU" sz="600" dirty="0">
                <a:solidFill>
                  <a:schemeClr val="tx1"/>
                </a:solidFill>
              </a:endParaRPr>
            </a:p>
          </p:txBody>
        </p:sp>
        <p:sp>
          <p:nvSpPr>
            <p:cNvPr id="11" name="Скругленный прямоугольник 10"/>
            <p:cNvSpPr/>
            <p:nvPr/>
          </p:nvSpPr>
          <p:spPr>
            <a:xfrm>
              <a:off x="3473370" y="5058182"/>
              <a:ext cx="2743209" cy="495055"/>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 dirty="0" smtClean="0">
                  <a:solidFill>
                    <a:schemeClr val="tx1"/>
                  </a:solidFill>
                </a:rPr>
                <a:t>6. Аттестационное тестирование</a:t>
              </a:r>
              <a:endParaRPr lang="ru-RU" sz="600" dirty="0">
                <a:solidFill>
                  <a:schemeClr val="tx1"/>
                </a:solidFill>
              </a:endParaRPr>
            </a:p>
          </p:txBody>
        </p:sp>
        <p:sp>
          <p:nvSpPr>
            <p:cNvPr id="12" name="Скругленный прямоугольник 11"/>
            <p:cNvSpPr/>
            <p:nvPr/>
          </p:nvSpPr>
          <p:spPr>
            <a:xfrm>
              <a:off x="503040" y="1232757"/>
              <a:ext cx="2565285" cy="495055"/>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 dirty="0" smtClean="0">
                  <a:solidFill>
                    <a:schemeClr val="tx1"/>
                  </a:solidFill>
                </a:rPr>
                <a:t>7. Дорожная карта разработки стандартов</a:t>
              </a:r>
              <a:endParaRPr lang="ru-RU" sz="600" dirty="0">
                <a:solidFill>
                  <a:schemeClr val="tx1"/>
                </a:solidFill>
              </a:endParaRPr>
            </a:p>
          </p:txBody>
        </p:sp>
        <p:sp>
          <p:nvSpPr>
            <p:cNvPr id="13" name="Скругленный прямоугольник 12"/>
            <p:cNvSpPr/>
            <p:nvPr/>
          </p:nvSpPr>
          <p:spPr>
            <a:xfrm>
              <a:off x="503040" y="2087852"/>
              <a:ext cx="2565285" cy="495055"/>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 dirty="0" smtClean="0">
                  <a:solidFill>
                    <a:schemeClr val="tx1"/>
                  </a:solidFill>
                </a:rPr>
                <a:t>8. Разработка стандартов</a:t>
              </a:r>
              <a:endParaRPr lang="ru-RU" sz="600" dirty="0">
                <a:solidFill>
                  <a:schemeClr val="tx1"/>
                </a:solidFill>
              </a:endParaRPr>
            </a:p>
          </p:txBody>
        </p:sp>
        <p:sp>
          <p:nvSpPr>
            <p:cNvPr id="14" name="Скругленный прямоугольник 13"/>
            <p:cNvSpPr/>
            <p:nvPr/>
          </p:nvSpPr>
          <p:spPr>
            <a:xfrm>
              <a:off x="6578715" y="1232757"/>
              <a:ext cx="2565285" cy="495055"/>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 dirty="0" smtClean="0">
                  <a:solidFill>
                    <a:schemeClr val="tx1"/>
                  </a:solidFill>
                </a:rPr>
                <a:t>9. Термины и определения</a:t>
              </a:r>
              <a:endParaRPr lang="ru-RU" sz="600" dirty="0">
                <a:solidFill>
                  <a:schemeClr val="tx1"/>
                </a:solidFill>
              </a:endParaRPr>
            </a:p>
          </p:txBody>
        </p:sp>
        <p:cxnSp>
          <p:nvCxnSpPr>
            <p:cNvPr id="15" name="Shape 14"/>
            <p:cNvCxnSpPr>
              <a:stCxn id="14" idx="2"/>
              <a:endCxn id="11" idx="3"/>
            </p:cNvCxnSpPr>
            <p:nvPr/>
          </p:nvCxnSpPr>
          <p:spPr>
            <a:xfrm rot="5400000">
              <a:off x="5250020" y="2694371"/>
              <a:ext cx="3577898" cy="1644779"/>
            </a:xfrm>
            <a:prstGeom prst="bentConnector2">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16" name="Shape 15"/>
            <p:cNvCxnSpPr>
              <a:stCxn id="6" idx="3"/>
              <a:endCxn id="14" idx="0"/>
            </p:cNvCxnSpPr>
            <p:nvPr/>
          </p:nvCxnSpPr>
          <p:spPr>
            <a:xfrm>
              <a:off x="6216579" y="1030234"/>
              <a:ext cx="1644779" cy="202523"/>
            </a:xfrm>
            <a:prstGeom prst="bentConnector2">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17" name="Shape 16"/>
            <p:cNvCxnSpPr>
              <a:stCxn id="6" idx="1"/>
              <a:endCxn id="12" idx="0"/>
            </p:cNvCxnSpPr>
            <p:nvPr/>
          </p:nvCxnSpPr>
          <p:spPr>
            <a:xfrm rot="10800000" flipV="1">
              <a:off x="1785685" y="1030233"/>
              <a:ext cx="1687687" cy="202523"/>
            </a:xfrm>
            <a:prstGeom prst="bentConnector2">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a:stCxn id="12" idx="2"/>
              <a:endCxn id="13" idx="0"/>
            </p:cNvCxnSpPr>
            <p:nvPr/>
          </p:nvCxnSpPr>
          <p:spPr>
            <a:xfrm>
              <a:off x="1785683" y="1727812"/>
              <a:ext cx="0" cy="360040"/>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a:stCxn id="6" idx="2"/>
              <a:endCxn id="7" idx="0"/>
            </p:cNvCxnSpPr>
            <p:nvPr/>
          </p:nvCxnSpPr>
          <p:spPr>
            <a:xfrm>
              <a:off x="4844975" y="1277761"/>
              <a:ext cx="0" cy="360040"/>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a:stCxn id="7" idx="2"/>
              <a:endCxn id="8" idx="0"/>
            </p:cNvCxnSpPr>
            <p:nvPr/>
          </p:nvCxnSpPr>
          <p:spPr>
            <a:xfrm>
              <a:off x="4844975" y="2132856"/>
              <a:ext cx="0" cy="360040"/>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a:stCxn id="8" idx="2"/>
              <a:endCxn id="9" idx="0"/>
            </p:cNvCxnSpPr>
            <p:nvPr/>
          </p:nvCxnSpPr>
          <p:spPr>
            <a:xfrm>
              <a:off x="4844975" y="2987950"/>
              <a:ext cx="0" cy="360040"/>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a:stCxn id="9" idx="2"/>
              <a:endCxn id="10" idx="0"/>
            </p:cNvCxnSpPr>
            <p:nvPr/>
          </p:nvCxnSpPr>
          <p:spPr>
            <a:xfrm>
              <a:off x="4844975" y="3843046"/>
              <a:ext cx="0" cy="360040"/>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a:stCxn id="10" idx="2"/>
              <a:endCxn id="11" idx="0"/>
            </p:cNvCxnSpPr>
            <p:nvPr/>
          </p:nvCxnSpPr>
          <p:spPr>
            <a:xfrm>
              <a:off x="4844975" y="4698141"/>
              <a:ext cx="0" cy="360041"/>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24" name="Shape 23"/>
            <p:cNvCxnSpPr>
              <a:stCxn id="13" idx="2"/>
              <a:endCxn id="9" idx="1"/>
            </p:cNvCxnSpPr>
            <p:nvPr/>
          </p:nvCxnSpPr>
          <p:spPr>
            <a:xfrm rot="16200000" flipH="1">
              <a:off x="2123219" y="2245369"/>
              <a:ext cx="1012612" cy="1687687"/>
            </a:xfrm>
            <a:prstGeom prst="bentConnector2">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a:endCxn id="7" idx="3"/>
            </p:cNvCxnSpPr>
            <p:nvPr/>
          </p:nvCxnSpPr>
          <p:spPr>
            <a:xfrm flipH="1">
              <a:off x="6216579" y="1885328"/>
              <a:ext cx="1644780" cy="0"/>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p:cNvCxnSpPr>
              <a:endCxn id="8" idx="3"/>
            </p:cNvCxnSpPr>
            <p:nvPr/>
          </p:nvCxnSpPr>
          <p:spPr>
            <a:xfrm flipH="1">
              <a:off x="6216579" y="2740423"/>
              <a:ext cx="1644779" cy="0"/>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a:endCxn id="9" idx="3"/>
            </p:cNvCxnSpPr>
            <p:nvPr/>
          </p:nvCxnSpPr>
          <p:spPr>
            <a:xfrm flipH="1">
              <a:off x="6216579" y="3595518"/>
              <a:ext cx="1644779" cy="0"/>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28" name="Прямая со стрелкой 27"/>
            <p:cNvCxnSpPr>
              <a:endCxn id="10" idx="3"/>
            </p:cNvCxnSpPr>
            <p:nvPr/>
          </p:nvCxnSpPr>
          <p:spPr>
            <a:xfrm flipH="1">
              <a:off x="6216579" y="4450613"/>
              <a:ext cx="1644780" cy="0"/>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 xmlns:p14="http://schemas.microsoft.com/office/powerpoint/2010/main" val="31200294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Downloads\Dropbox\Docs\Аспирантура\Облачные вычисления\_2014_dubna\end2.png"/>
          <p:cNvPicPr>
            <a:picLocks noChangeAspect="1" noChangeArrowheads="1"/>
          </p:cNvPicPr>
          <p:nvPr/>
        </p:nvPicPr>
        <p:blipFill>
          <a:blip r:embed="rId3" cstate="print"/>
          <a:srcRect/>
          <a:stretch>
            <a:fillRect/>
          </a:stretch>
        </p:blipFill>
        <p:spPr bwMode="auto">
          <a:xfrm>
            <a:off x="0" y="1512168"/>
            <a:ext cx="9144000" cy="5345832"/>
          </a:xfrm>
          <a:prstGeom prst="rect">
            <a:avLst/>
          </a:prstGeom>
          <a:noFill/>
        </p:spPr>
      </p:pic>
      <p:sp>
        <p:nvSpPr>
          <p:cNvPr id="2" name="Заголовок 1"/>
          <p:cNvSpPr>
            <a:spLocks noGrp="1"/>
          </p:cNvSpPr>
          <p:nvPr>
            <p:ph type="title"/>
          </p:nvPr>
        </p:nvSpPr>
        <p:spPr/>
        <p:txBody>
          <a:bodyPr/>
          <a:lstStyle/>
          <a:p>
            <a:r>
              <a:rPr lang="ru-RU" dirty="0" smtClean="0"/>
              <a:t>Заключение</a:t>
            </a:r>
            <a:endParaRPr lang="ru-RU" dirty="0"/>
          </a:p>
        </p:txBody>
      </p:sp>
      <p:sp>
        <p:nvSpPr>
          <p:cNvPr id="3" name="Номер слайда 2"/>
          <p:cNvSpPr>
            <a:spLocks noGrp="1"/>
          </p:cNvSpPr>
          <p:nvPr>
            <p:ph type="sldNum" sz="quarter" idx="12"/>
          </p:nvPr>
        </p:nvSpPr>
        <p:spPr/>
        <p:txBody>
          <a:bodyPr>
            <a:normAutofit fontScale="85000" lnSpcReduction="20000"/>
          </a:bodyPr>
          <a:lstStyle/>
          <a:p>
            <a:fld id="{725C68B6-61C2-468F-89AB-4B9F7531AA68}" type="slidenum">
              <a:rPr lang="ru-RU" smtClean="0"/>
              <a:pPr/>
              <a:t>16</a:t>
            </a:fld>
            <a:endParaRPr lang="ru-RU"/>
          </a:p>
        </p:txBody>
      </p:sp>
      <p:sp>
        <p:nvSpPr>
          <p:cNvPr id="4" name="Содержимое 3"/>
          <p:cNvSpPr>
            <a:spLocks noGrp="1"/>
          </p:cNvSpPr>
          <p:nvPr>
            <p:ph sz="quarter" idx="1"/>
          </p:nvPr>
        </p:nvSpPr>
        <p:spPr/>
        <p:txBody>
          <a:bodyPr>
            <a:normAutofit lnSpcReduction="10000"/>
          </a:bodyPr>
          <a:lstStyle/>
          <a:p>
            <a:pPr marL="0" indent="352425"/>
            <a:r>
              <a:rPr lang="ru-RU" dirty="0" smtClean="0"/>
              <a:t>Предложена методика обеспечения интероперабельности для </a:t>
            </a:r>
            <a:r>
              <a:rPr lang="ru-RU" dirty="0" err="1" smtClean="0"/>
              <a:t>Грид</a:t>
            </a:r>
            <a:r>
              <a:rPr lang="ru-RU" dirty="0" smtClean="0"/>
              <a:t> и облаков</a:t>
            </a:r>
          </a:p>
          <a:p>
            <a:pPr marL="0" indent="352425"/>
            <a:r>
              <a:rPr lang="ru-RU" dirty="0" smtClean="0"/>
              <a:t>Методика использует принципы системной инженерии, базируется на едином подходе, разработанном ранее и зафиксированном в ГОСТ Р </a:t>
            </a:r>
            <a:r>
              <a:rPr lang="ru-RU" dirty="0" smtClean="0">
                <a:latin typeface="Times New Roman" pitchFamily="18" charset="0"/>
                <a:cs typeface="Times New Roman" pitchFamily="18" charset="0"/>
              </a:rPr>
              <a:t>55062-2012</a:t>
            </a:r>
          </a:p>
          <a:p>
            <a:pPr marL="0" indent="352425"/>
            <a:r>
              <a:rPr lang="ru-RU" dirty="0" smtClean="0"/>
              <a:t>Существуют различия в содержании этапов методики для </a:t>
            </a:r>
            <a:r>
              <a:rPr lang="ru-RU" dirty="0" err="1"/>
              <a:t>Г</a:t>
            </a:r>
            <a:r>
              <a:rPr lang="ru-RU" dirty="0" err="1" smtClean="0"/>
              <a:t>рид</a:t>
            </a:r>
            <a:r>
              <a:rPr lang="ru-RU" dirty="0" smtClean="0"/>
              <a:t> и облаков, которые должны найти отражение в составе профилей и реализации</a:t>
            </a:r>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Downloads\Dropbox\Docs\Аспирантура\Облачные вычисления\_2014_dubna\sotrudnichestvo.jpg"/>
          <p:cNvPicPr>
            <a:picLocks noChangeAspect="1" noChangeArrowheads="1"/>
          </p:cNvPicPr>
          <p:nvPr/>
        </p:nvPicPr>
        <p:blipFill>
          <a:blip r:embed="rId3" cstate="print"/>
          <a:srcRect/>
          <a:stretch>
            <a:fillRect/>
          </a:stretch>
        </p:blipFill>
        <p:spPr bwMode="auto">
          <a:xfrm>
            <a:off x="4572000" y="1700808"/>
            <a:ext cx="4505325" cy="4982716"/>
          </a:xfrm>
          <a:prstGeom prst="rect">
            <a:avLst/>
          </a:prstGeom>
          <a:noFill/>
        </p:spPr>
      </p:pic>
      <p:sp>
        <p:nvSpPr>
          <p:cNvPr id="2" name="Заголовок 1"/>
          <p:cNvSpPr>
            <a:spLocks noGrp="1"/>
          </p:cNvSpPr>
          <p:nvPr>
            <p:ph type="title"/>
          </p:nvPr>
        </p:nvSpPr>
        <p:spPr/>
        <p:txBody>
          <a:bodyPr/>
          <a:lstStyle/>
          <a:p>
            <a:r>
              <a:rPr lang="ru-RU" dirty="0" smtClean="0"/>
              <a:t>Спасибо за внимание!</a:t>
            </a:r>
            <a:endParaRPr lang="ru-RU" dirty="0"/>
          </a:p>
        </p:txBody>
      </p:sp>
      <p:sp>
        <p:nvSpPr>
          <p:cNvPr id="3" name="Номер слайда 2"/>
          <p:cNvSpPr>
            <a:spLocks noGrp="1"/>
          </p:cNvSpPr>
          <p:nvPr>
            <p:ph type="sldNum" sz="quarter" idx="12"/>
          </p:nvPr>
        </p:nvSpPr>
        <p:spPr/>
        <p:txBody>
          <a:bodyPr>
            <a:normAutofit fontScale="85000" lnSpcReduction="20000"/>
          </a:bodyPr>
          <a:lstStyle/>
          <a:p>
            <a:fld id="{725C68B6-61C2-468F-89AB-4B9F7531AA68}" type="slidenum">
              <a:rPr lang="ru-RU" smtClean="0"/>
              <a:pPr/>
              <a:t>17</a:t>
            </a:fld>
            <a:endParaRPr lang="ru-RU"/>
          </a:p>
        </p:txBody>
      </p:sp>
      <p:sp>
        <p:nvSpPr>
          <p:cNvPr id="4" name="Содержимое 3"/>
          <p:cNvSpPr>
            <a:spLocks noGrp="1"/>
          </p:cNvSpPr>
          <p:nvPr>
            <p:ph sz="quarter" idx="1"/>
          </p:nvPr>
        </p:nvSpPr>
        <p:spPr>
          <a:xfrm>
            <a:off x="612648" y="1600200"/>
            <a:ext cx="3959352" cy="4997152"/>
          </a:xfrm>
        </p:spPr>
        <p:txBody>
          <a:bodyPr/>
          <a:lstStyle/>
          <a:p>
            <a:pPr marL="0" indent="352425">
              <a:buNone/>
            </a:pPr>
            <a:r>
              <a:rPr lang="ru-RU" dirty="0" smtClean="0"/>
              <a:t>Наши </a:t>
            </a:r>
            <a:r>
              <a:rPr lang="ru-RU" dirty="0" smtClean="0"/>
              <a:t>контакты</a:t>
            </a:r>
          </a:p>
          <a:p>
            <a:pPr marL="352425" lvl="1" indent="352425"/>
            <a:r>
              <a:rPr lang="ru-RU" dirty="0" smtClean="0"/>
              <a:t>Иванов С.В. </a:t>
            </a:r>
            <a:r>
              <a:rPr lang="en-US" dirty="0" smtClean="0">
                <a:hlinkClick r:id="rId4"/>
              </a:rPr>
              <a:t>s.val.ivanov@yandex.ru</a:t>
            </a:r>
            <a:endParaRPr lang="en-US" dirty="0" smtClean="0"/>
          </a:p>
          <a:p>
            <a:pPr marL="352425" lvl="1" indent="352425"/>
            <a:r>
              <a:rPr lang="ru-RU" dirty="0" smtClean="0"/>
              <a:t>Олейников А.Я </a:t>
            </a:r>
            <a:r>
              <a:rPr lang="en-US" dirty="0" smtClean="0">
                <a:hlinkClick r:id="rId5"/>
              </a:rPr>
              <a:t>olein@cplire.ru</a:t>
            </a:r>
            <a:endParaRPr lang="ru-RU" dirty="0" smtClean="0"/>
          </a:p>
          <a:p>
            <a:pPr lvl="1">
              <a:buNone/>
            </a:pPr>
            <a:r>
              <a:rPr lang="en-US" dirty="0" smtClean="0"/>
              <a:t> </a:t>
            </a:r>
          </a:p>
          <a:p>
            <a:pPr marL="0" lvl="1" indent="0" algn="ctr">
              <a:buNone/>
            </a:pPr>
            <a:r>
              <a:rPr lang="ru-RU" dirty="0" smtClean="0"/>
              <a:t>Мы будем рады сотрудничать!</a:t>
            </a:r>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cs typeface="Times New Roman" pitchFamily="18" charset="0"/>
              </a:rPr>
              <a:t>         Актуальность проблемы</a:t>
            </a:r>
            <a:endParaRPr lang="ru-RU" dirty="0">
              <a:cs typeface="Times New Roman" pitchFamily="18" charset="0"/>
            </a:endParaRPr>
          </a:p>
        </p:txBody>
      </p:sp>
      <p:sp>
        <p:nvSpPr>
          <p:cNvPr id="4" name="Номер слайда 3"/>
          <p:cNvSpPr>
            <a:spLocks noGrp="1"/>
          </p:cNvSpPr>
          <p:nvPr>
            <p:ph type="sldNum" sz="quarter" idx="12"/>
          </p:nvPr>
        </p:nvSpPr>
        <p:spPr/>
        <p:txBody>
          <a:bodyPr>
            <a:normAutofit fontScale="85000" lnSpcReduction="20000"/>
          </a:bodyPr>
          <a:lstStyle/>
          <a:p>
            <a:fld id="{725C68B6-61C2-468F-89AB-4B9F7531AA68}" type="slidenum">
              <a:rPr lang="ru-RU" smtClean="0"/>
              <a:pPr/>
              <a:t>2</a:t>
            </a:fld>
            <a:endParaRPr lang="ru-RU"/>
          </a:p>
        </p:txBody>
      </p:sp>
      <p:sp>
        <p:nvSpPr>
          <p:cNvPr id="3" name="Содержимое 2"/>
          <p:cNvSpPr>
            <a:spLocks noGrp="1"/>
          </p:cNvSpPr>
          <p:nvPr>
            <p:ph sz="quarter" idx="1"/>
          </p:nvPr>
        </p:nvSpPr>
        <p:spPr>
          <a:xfrm>
            <a:off x="495300" y="1484784"/>
            <a:ext cx="8153400" cy="5184576"/>
          </a:xfrm>
        </p:spPr>
        <p:txBody>
          <a:bodyPr>
            <a:normAutofit fontScale="77500" lnSpcReduction="20000"/>
          </a:bodyPr>
          <a:lstStyle/>
          <a:p>
            <a:pPr marL="0" indent="0" algn="just">
              <a:buNone/>
            </a:pPr>
            <a:r>
              <a:rPr lang="ru-RU" dirty="0" smtClean="0">
                <a:cs typeface="Times New Roman" pitchFamily="18" charset="0"/>
              </a:rPr>
              <a:t>	</a:t>
            </a:r>
          </a:p>
          <a:p>
            <a:pPr marL="0" indent="352425">
              <a:lnSpc>
                <a:spcPct val="120000"/>
              </a:lnSpc>
              <a:buNone/>
            </a:pPr>
            <a:r>
              <a:rPr lang="ru-RU" dirty="0" smtClean="0">
                <a:cs typeface="Times New Roman" pitchFamily="18" charset="0"/>
              </a:rPr>
              <a:t>Программа фундаментальных исследований государственных академий наук в </a:t>
            </a:r>
            <a:r>
              <a:rPr lang="ru-RU" dirty="0" smtClean="0">
                <a:latin typeface="Times New Roman" pitchFamily="18" charset="0"/>
                <a:cs typeface="Times New Roman" pitchFamily="18" charset="0"/>
              </a:rPr>
              <a:t>2013-2020</a:t>
            </a:r>
            <a:r>
              <a:rPr lang="ru-RU" dirty="0" smtClean="0">
                <a:cs typeface="Times New Roman" pitchFamily="18" charset="0"/>
              </a:rPr>
              <a:t> г </a:t>
            </a:r>
            <a:r>
              <a:rPr lang="en-US" dirty="0" smtClean="0">
                <a:cs typeface="Times New Roman" pitchFamily="18" charset="0"/>
                <a:hlinkClick r:id="rId3"/>
              </a:rPr>
              <a:t>https://www.ras.ru/scientificactivity/2013-2020plan.aspx</a:t>
            </a:r>
            <a:endParaRPr lang="en-US" dirty="0" smtClean="0">
              <a:cs typeface="Times New Roman" pitchFamily="18" charset="0"/>
            </a:endParaRPr>
          </a:p>
          <a:p>
            <a:pPr marL="0" indent="352425">
              <a:lnSpc>
                <a:spcPct val="120000"/>
              </a:lnSpc>
              <a:buNone/>
            </a:pPr>
            <a:r>
              <a:rPr lang="ru-RU" dirty="0" smtClean="0">
                <a:cs typeface="Times New Roman" pitchFamily="18" charset="0"/>
              </a:rPr>
              <a:t>Глава</a:t>
            </a:r>
            <a:r>
              <a:rPr lang="en-US" dirty="0" smtClean="0">
                <a:cs typeface="Times New Roman" pitchFamily="18" charset="0"/>
              </a:rPr>
              <a:t> </a:t>
            </a:r>
            <a:r>
              <a:rPr lang="ru-RU" dirty="0" smtClean="0"/>
              <a:t>IV. Информатика и информационные технологии	</a:t>
            </a:r>
          </a:p>
          <a:p>
            <a:pPr marL="346075" indent="374650">
              <a:lnSpc>
                <a:spcPct val="120000"/>
              </a:lnSpc>
            </a:pPr>
            <a:r>
              <a:rPr lang="ru-RU" dirty="0" smtClean="0">
                <a:cs typeface="Times New Roman" pitchFamily="18" charset="0"/>
              </a:rPr>
              <a:t>Направление №34</a:t>
            </a:r>
            <a:r>
              <a:rPr lang="en-US" dirty="0" smtClean="0">
                <a:cs typeface="Times New Roman" pitchFamily="18" charset="0"/>
              </a:rPr>
              <a:t>.</a:t>
            </a:r>
            <a:r>
              <a:rPr lang="ru-RU" dirty="0" smtClean="0">
                <a:cs typeface="Times New Roman" pitchFamily="18" charset="0"/>
              </a:rPr>
              <a:t> </a:t>
            </a:r>
            <a:r>
              <a:rPr lang="ru-RU" dirty="0" smtClean="0"/>
              <a:t>Теория информации, научные основы информационно-вычислительных систем и сетей, информатизации общества, квантовые методы обработки информации</a:t>
            </a:r>
            <a:r>
              <a:rPr lang="en-US" dirty="0" smtClean="0"/>
              <a:t>.</a:t>
            </a:r>
            <a:r>
              <a:rPr lang="ru-RU" dirty="0" smtClean="0"/>
              <a:t>	</a:t>
            </a:r>
            <a:endParaRPr lang="ru-RU" dirty="0" smtClean="0">
              <a:cs typeface="Times New Roman" pitchFamily="18" charset="0"/>
            </a:endParaRPr>
          </a:p>
          <a:p>
            <a:pPr marL="346075" indent="374650">
              <a:lnSpc>
                <a:spcPct val="120000"/>
              </a:lnSpc>
            </a:pPr>
            <a:r>
              <a:rPr lang="ru-RU" dirty="0" smtClean="0">
                <a:cs typeface="Times New Roman" pitchFamily="18" charset="0"/>
              </a:rPr>
              <a:t>Направление</a:t>
            </a:r>
            <a:r>
              <a:rPr lang="en-US" dirty="0" smtClean="0">
                <a:cs typeface="Times New Roman" pitchFamily="18" charset="0"/>
              </a:rPr>
              <a:t> </a:t>
            </a:r>
            <a:r>
              <a:rPr lang="ru-RU" dirty="0" smtClean="0">
                <a:cs typeface="Times New Roman" pitchFamily="18" charset="0"/>
              </a:rPr>
              <a:t>№38 </a:t>
            </a:r>
            <a:r>
              <a:rPr lang="en-US" dirty="0" smtClean="0">
                <a:cs typeface="Times New Roman" pitchFamily="18" charset="0"/>
              </a:rPr>
              <a:t>. </a:t>
            </a:r>
            <a:r>
              <a:rPr lang="ru-RU" dirty="0" smtClean="0">
                <a:cs typeface="Times New Roman" pitchFamily="18" charset="0"/>
              </a:rPr>
              <a:t>Проблемы создания глобальных и интегрированных информационно-телекоммуникационных систем и сетей, развитие технологий и стандартов GRID</a:t>
            </a:r>
            <a:r>
              <a:rPr lang="en-US" dirty="0" smtClean="0">
                <a:cs typeface="Times New Roman" pitchFamily="18" charset="0"/>
              </a:rPr>
              <a:t>.</a:t>
            </a:r>
            <a:endParaRPr lang="ru-RU" dirty="0" smtClean="0">
              <a:cs typeface="Times New Roman" pitchFamily="18" charset="0"/>
            </a:endParaRPr>
          </a:p>
          <a:p>
            <a:pPr marL="0" indent="0" algn="just">
              <a:buNone/>
            </a:pPr>
            <a:endParaRPr lang="ru-RU" dirty="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cs typeface="Times New Roman" pitchFamily="18" charset="0"/>
              </a:rPr>
              <a:t>Работа ведется при поддержке</a:t>
            </a:r>
            <a:endParaRPr lang="ru-RU" dirty="0">
              <a:cs typeface="Times New Roman" pitchFamily="18" charset="0"/>
            </a:endParaRPr>
          </a:p>
        </p:txBody>
      </p:sp>
      <p:sp>
        <p:nvSpPr>
          <p:cNvPr id="4" name="Номер слайда 3"/>
          <p:cNvSpPr>
            <a:spLocks noGrp="1"/>
          </p:cNvSpPr>
          <p:nvPr>
            <p:ph type="sldNum" sz="quarter" idx="12"/>
          </p:nvPr>
        </p:nvSpPr>
        <p:spPr/>
        <p:txBody>
          <a:bodyPr>
            <a:normAutofit fontScale="85000" lnSpcReduction="20000"/>
          </a:bodyPr>
          <a:lstStyle/>
          <a:p>
            <a:fld id="{725C68B6-61C2-468F-89AB-4B9F7531AA68}" type="slidenum">
              <a:rPr lang="ru-RU" smtClean="0"/>
              <a:pPr/>
              <a:t>3</a:t>
            </a:fld>
            <a:endParaRPr lang="ru-RU"/>
          </a:p>
        </p:txBody>
      </p:sp>
      <p:sp>
        <p:nvSpPr>
          <p:cNvPr id="3" name="Содержимое 2"/>
          <p:cNvSpPr>
            <a:spLocks noGrp="1"/>
          </p:cNvSpPr>
          <p:nvPr>
            <p:ph sz="quarter" idx="1"/>
          </p:nvPr>
        </p:nvSpPr>
        <p:spPr>
          <a:xfrm>
            <a:off x="611560" y="1700808"/>
            <a:ext cx="8208912" cy="1368152"/>
          </a:xfrm>
        </p:spPr>
        <p:txBody>
          <a:bodyPr anchor="t">
            <a:normAutofit/>
          </a:bodyPr>
          <a:lstStyle/>
          <a:p>
            <a:pPr marL="0" indent="352425"/>
            <a:r>
              <a:rPr lang="ru-RU" sz="3200" dirty="0" smtClean="0">
                <a:cs typeface="Times New Roman" pitchFamily="18" charset="0"/>
              </a:rPr>
              <a:t>Грант РФФИ </a:t>
            </a:r>
            <a:r>
              <a:rPr lang="ru-RU" sz="3200" dirty="0" smtClean="0">
                <a:latin typeface="Times New Roman" pitchFamily="18" charset="0"/>
                <a:cs typeface="Times New Roman" pitchFamily="18" charset="0"/>
              </a:rPr>
              <a:t>12-07-00261</a:t>
            </a:r>
            <a:r>
              <a:rPr lang="ru-RU" sz="3200" dirty="0" smtClean="0">
                <a:cs typeface="Times New Roman" pitchFamily="18" charset="0"/>
              </a:rPr>
              <a:t> </a:t>
            </a:r>
          </a:p>
          <a:p>
            <a:pPr marL="0" indent="352425"/>
            <a:r>
              <a:rPr lang="ru-RU" sz="3200" dirty="0" smtClean="0">
                <a:cs typeface="Times New Roman" pitchFamily="18" charset="0"/>
              </a:rPr>
              <a:t>Программа президиума РАН №</a:t>
            </a:r>
            <a:r>
              <a:rPr lang="ru-RU" sz="3200" dirty="0" smtClean="0">
                <a:latin typeface="Times New Roman" pitchFamily="18" charset="0"/>
                <a:cs typeface="Times New Roman" pitchFamily="18" charset="0"/>
              </a:rPr>
              <a:t>13</a:t>
            </a:r>
            <a:endParaRPr lang="ru-RU" sz="3200" dirty="0">
              <a:latin typeface="Times New Roman" pitchFamily="18" charset="0"/>
              <a:cs typeface="Times New Roman" pitchFamily="18" charset="0"/>
            </a:endParaRPr>
          </a:p>
        </p:txBody>
      </p:sp>
      <p:pic>
        <p:nvPicPr>
          <p:cNvPr id="4098" name="Picture 2" descr="D:\Downloads\Dropbox\Docs\Аспирантура\Облачные вычисления\_2014_dubna\grant2.png"/>
          <p:cNvPicPr>
            <a:picLocks noChangeAspect="1" noChangeArrowheads="1"/>
          </p:cNvPicPr>
          <p:nvPr/>
        </p:nvPicPr>
        <p:blipFill>
          <a:blip r:embed="rId3" cstate="print"/>
          <a:srcRect/>
          <a:stretch>
            <a:fillRect/>
          </a:stretch>
        </p:blipFill>
        <p:spPr bwMode="auto">
          <a:xfrm>
            <a:off x="0" y="2628900"/>
            <a:ext cx="9144000" cy="42291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Интероперабельность</a:t>
            </a:r>
            <a:endParaRPr lang="ru-RU" dirty="0"/>
          </a:p>
        </p:txBody>
      </p:sp>
      <p:sp>
        <p:nvSpPr>
          <p:cNvPr id="4" name="Номер слайда 3"/>
          <p:cNvSpPr>
            <a:spLocks noGrp="1"/>
          </p:cNvSpPr>
          <p:nvPr>
            <p:ph type="sldNum" sz="quarter" idx="12"/>
          </p:nvPr>
        </p:nvSpPr>
        <p:spPr/>
        <p:txBody>
          <a:bodyPr>
            <a:normAutofit fontScale="85000" lnSpcReduction="20000"/>
          </a:bodyPr>
          <a:lstStyle/>
          <a:p>
            <a:fld id="{725C68B6-61C2-468F-89AB-4B9F7531AA68}" type="slidenum">
              <a:rPr lang="ru-RU" smtClean="0"/>
              <a:pPr/>
              <a:t>4</a:t>
            </a:fld>
            <a:endParaRPr lang="ru-RU"/>
          </a:p>
        </p:txBody>
      </p:sp>
      <p:sp>
        <p:nvSpPr>
          <p:cNvPr id="3" name="Содержимое 2"/>
          <p:cNvSpPr>
            <a:spLocks noGrp="1"/>
          </p:cNvSpPr>
          <p:nvPr>
            <p:ph sz="quarter" idx="1"/>
          </p:nvPr>
        </p:nvSpPr>
        <p:spPr>
          <a:xfrm>
            <a:off x="612648" y="1600200"/>
            <a:ext cx="8153400" cy="4997152"/>
          </a:xfrm>
        </p:spPr>
        <p:txBody>
          <a:bodyPr>
            <a:normAutofit fontScale="85000" lnSpcReduction="10000"/>
          </a:bodyPr>
          <a:lstStyle/>
          <a:p>
            <a:pPr marL="0" indent="352425">
              <a:lnSpc>
                <a:spcPct val="120000"/>
              </a:lnSpc>
              <a:buNone/>
            </a:pPr>
            <a:r>
              <a:rPr lang="ru-RU" dirty="0" smtClean="0"/>
              <a:t>Интероперабельность – способность двух или более систем или элементов к обмену информацией и к </a:t>
            </a:r>
            <a:r>
              <a:rPr lang="ru-RU" b="1" dirty="0" smtClean="0"/>
              <a:t>использованию</a:t>
            </a:r>
            <a:r>
              <a:rPr lang="ru-RU" dirty="0" smtClean="0"/>
              <a:t> информации, полученной в результате обмена</a:t>
            </a:r>
            <a:r>
              <a:rPr lang="ru-RU" dirty="0"/>
              <a:t> </a:t>
            </a:r>
            <a:r>
              <a:rPr lang="ru-RU" dirty="0" smtClean="0"/>
              <a:t>(</a:t>
            </a:r>
            <a:r>
              <a:rPr lang="en-US" dirty="0"/>
              <a:t>ISO</a:t>
            </a:r>
            <a:r>
              <a:rPr lang="ru-RU" dirty="0"/>
              <a:t>/</a:t>
            </a:r>
            <a:r>
              <a:rPr lang="en-US" dirty="0"/>
              <a:t>IEC FCD </a:t>
            </a:r>
            <a:r>
              <a:rPr lang="ru-RU" dirty="0">
                <a:cs typeface="Times New Roman" pitchFamily="18" charset="0"/>
              </a:rPr>
              <a:t>24765</a:t>
            </a:r>
            <a:r>
              <a:rPr lang="ru-RU" dirty="0"/>
              <a:t>-</a:t>
            </a:r>
            <a:r>
              <a:rPr lang="en-US" dirty="0"/>
              <a:t>Systems and Software Engineering</a:t>
            </a:r>
            <a:r>
              <a:rPr lang="ru-RU" dirty="0"/>
              <a:t>-</a:t>
            </a:r>
            <a:r>
              <a:rPr lang="en-US" dirty="0"/>
              <a:t>Vocabulary</a:t>
            </a:r>
            <a:r>
              <a:rPr lang="ru-RU" dirty="0"/>
              <a:t>)</a:t>
            </a:r>
          </a:p>
          <a:p>
            <a:pPr marL="0" indent="352425">
              <a:lnSpc>
                <a:spcPct val="120000"/>
              </a:lnSpc>
              <a:buNone/>
            </a:pPr>
            <a:r>
              <a:rPr lang="ru-RU" dirty="0" smtClean="0"/>
              <a:t>Достигается за счет использования технологии открытых систем и согласованных наборов стандартов – профилей. </a:t>
            </a:r>
          </a:p>
          <a:p>
            <a:pPr marL="0" indent="352425">
              <a:lnSpc>
                <a:spcPct val="120000"/>
              </a:lnSpc>
              <a:buNone/>
            </a:pPr>
            <a:r>
              <a:rPr lang="ru-RU" dirty="0" smtClean="0"/>
              <a:t>Построение профиля -  лишь один этап определенной методики обеспечения интероперабельности .   </a:t>
            </a:r>
          </a:p>
          <a:p>
            <a:pPr marL="0" indent="352425">
              <a:buNone/>
            </a:pPr>
            <a:r>
              <a:rPr lang="ru-RU" dirty="0" smtClean="0"/>
              <a:t>	</a:t>
            </a:r>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Имеющийся задел </a:t>
            </a:r>
            <a:endParaRPr lang="ru-RU" dirty="0"/>
          </a:p>
        </p:txBody>
      </p:sp>
      <p:sp>
        <p:nvSpPr>
          <p:cNvPr id="4" name="Номер слайда 3"/>
          <p:cNvSpPr>
            <a:spLocks noGrp="1"/>
          </p:cNvSpPr>
          <p:nvPr>
            <p:ph type="sldNum" sz="quarter" idx="12"/>
          </p:nvPr>
        </p:nvSpPr>
        <p:spPr/>
        <p:txBody>
          <a:bodyPr>
            <a:normAutofit fontScale="85000" lnSpcReduction="20000"/>
          </a:bodyPr>
          <a:lstStyle/>
          <a:p>
            <a:fld id="{725C68B6-61C2-468F-89AB-4B9F7531AA68}" type="slidenum">
              <a:rPr lang="ru-RU" smtClean="0"/>
              <a:pPr/>
              <a:t>5</a:t>
            </a:fld>
            <a:endParaRPr lang="ru-RU"/>
          </a:p>
        </p:txBody>
      </p:sp>
      <p:sp>
        <p:nvSpPr>
          <p:cNvPr id="3" name="Содержимое 2"/>
          <p:cNvSpPr>
            <a:spLocks noGrp="1"/>
          </p:cNvSpPr>
          <p:nvPr>
            <p:ph sz="quarter" idx="1"/>
          </p:nvPr>
        </p:nvSpPr>
        <p:spPr>
          <a:xfrm>
            <a:off x="612648" y="1600200"/>
            <a:ext cx="8153400" cy="5069160"/>
          </a:xfrm>
        </p:spPr>
        <p:txBody>
          <a:bodyPr>
            <a:normAutofit fontScale="92500"/>
          </a:bodyPr>
          <a:lstStyle/>
          <a:p>
            <a:pPr marL="0" indent="352425"/>
            <a:r>
              <a:rPr lang="ru-RU" dirty="0" smtClean="0"/>
              <a:t>ГОСТ Р </a:t>
            </a:r>
            <a:r>
              <a:rPr lang="ru-RU" dirty="0" smtClean="0">
                <a:latin typeface="Times New Roman" pitchFamily="18" charset="0"/>
                <a:cs typeface="Times New Roman" pitchFamily="18" charset="0"/>
              </a:rPr>
              <a:t>55062-2012 </a:t>
            </a:r>
            <a:r>
              <a:rPr lang="ru-RU" dirty="0" smtClean="0">
                <a:cs typeface="Times New Roman" pitchFamily="18" charset="0"/>
              </a:rPr>
              <a:t>«Информационные технологии. Системы промышленной автоматизации и их интеграция. Интероперабельность»</a:t>
            </a:r>
            <a:r>
              <a:rPr lang="ru-RU" dirty="0" smtClean="0">
                <a:latin typeface="Times New Roman" pitchFamily="18" charset="0"/>
                <a:cs typeface="Times New Roman" pitchFamily="18" charset="0"/>
              </a:rPr>
              <a:t>;</a:t>
            </a:r>
          </a:p>
          <a:p>
            <a:pPr marL="0" indent="352425"/>
            <a:r>
              <a:rPr lang="ru-RU" dirty="0" smtClean="0">
                <a:cs typeface="Times New Roman" pitchFamily="18" charset="0"/>
              </a:rPr>
              <a:t>ГОСТ Р </a:t>
            </a:r>
            <a:r>
              <a:rPr lang="ru-RU" dirty="0" smtClean="0">
                <a:latin typeface="Times New Roman" pitchFamily="18" charset="0"/>
                <a:cs typeface="Times New Roman" pitchFamily="18" charset="0"/>
              </a:rPr>
              <a:t>55022-2012 </a:t>
            </a:r>
            <a:r>
              <a:rPr lang="ru-RU" dirty="0" smtClean="0">
                <a:cs typeface="Times New Roman" pitchFamily="18" charset="0"/>
              </a:rPr>
              <a:t>«Информационные технологии. Спецификация языка описания представления задач (</a:t>
            </a:r>
            <a:r>
              <a:rPr lang="en-US" dirty="0" smtClean="0">
                <a:cs typeface="Times New Roman" pitchFamily="18" charset="0"/>
              </a:rPr>
              <a:t>JSDL). </a:t>
            </a:r>
            <a:r>
              <a:rPr lang="ru-RU" dirty="0" smtClean="0">
                <a:cs typeface="Times New Roman" pitchFamily="18" charset="0"/>
              </a:rPr>
              <a:t>Версия </a:t>
            </a:r>
            <a:r>
              <a:rPr lang="ru-RU" dirty="0" smtClean="0">
                <a:latin typeface="Times New Roman" pitchFamily="18" charset="0"/>
                <a:cs typeface="Times New Roman" pitchFamily="18" charset="0"/>
              </a:rPr>
              <a:t>1.0</a:t>
            </a:r>
            <a:r>
              <a:rPr lang="ru-RU" dirty="0" smtClean="0">
                <a:cs typeface="Times New Roman" pitchFamily="18" charset="0"/>
              </a:rPr>
              <a:t>»;</a:t>
            </a:r>
          </a:p>
          <a:p>
            <a:pPr marL="0" indent="352425"/>
            <a:r>
              <a:rPr lang="ru-RU" dirty="0" smtClean="0">
                <a:cs typeface="Times New Roman" pitchFamily="18" charset="0"/>
              </a:rPr>
              <a:t>ГОСТ Р </a:t>
            </a:r>
            <a:r>
              <a:rPr lang="ru-RU" dirty="0" smtClean="0">
                <a:latin typeface="Times New Roman" pitchFamily="18" charset="0"/>
                <a:cs typeface="Times New Roman" pitchFamily="18" charset="0"/>
              </a:rPr>
              <a:t>55768-2013</a:t>
            </a:r>
            <a:r>
              <a:rPr lang="ru-RU" dirty="0" smtClean="0">
                <a:cs typeface="Times New Roman" pitchFamily="18" charset="0"/>
              </a:rPr>
              <a:t> «Модель открытой </a:t>
            </a:r>
            <a:r>
              <a:rPr lang="ru-RU" dirty="0" err="1" smtClean="0">
                <a:cs typeface="Times New Roman" pitchFamily="18" charset="0"/>
              </a:rPr>
              <a:t>Грид-системы</a:t>
            </a:r>
            <a:r>
              <a:rPr lang="ru-RU" dirty="0" smtClean="0">
                <a:cs typeface="Times New Roman" pitchFamily="18" charset="0"/>
              </a:rPr>
              <a:t>. Основные положения»;</a:t>
            </a:r>
          </a:p>
          <a:p>
            <a:pPr marL="0" indent="352425"/>
            <a:r>
              <a:rPr lang="ru-RU" dirty="0" smtClean="0">
                <a:cs typeface="Times New Roman" pitchFamily="18" charset="0"/>
              </a:rPr>
              <a:t>ГОСТ Р (в работе) </a:t>
            </a:r>
            <a:r>
              <a:rPr lang="ru-RU" dirty="0" smtClean="0"/>
              <a:t>«Информационные технологии. Архитектура служб открытой </a:t>
            </a:r>
            <a:r>
              <a:rPr lang="ru-RU" dirty="0" err="1" smtClean="0"/>
              <a:t>Грид-среды</a:t>
            </a:r>
            <a:r>
              <a:rPr lang="ru-RU" dirty="0" smtClean="0"/>
              <a:t>. Термины и определения»</a:t>
            </a:r>
            <a:endParaRPr lang="ru-RU" dirty="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up)">
                                      <p:cBhvr>
                                        <p:cTn id="11" dur="500"/>
                                        <p:tgtEl>
                                          <p:spTgt spid="3">
                                            <p:txEl>
                                              <p:pRg st="1" end="1"/>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up)">
                                      <p:cBhvr>
                                        <p:cTn id="15" dur="500"/>
                                        <p:tgtEl>
                                          <p:spTgt spid="3">
                                            <p:txEl>
                                              <p:pRg st="2" end="2"/>
                                            </p:txEl>
                                          </p:spTgt>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up)">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5064" y="228599"/>
            <a:ext cx="8153400" cy="968153"/>
          </a:xfrm>
        </p:spPr>
        <p:txBody>
          <a:bodyPr>
            <a:noAutofit/>
          </a:bodyPr>
          <a:lstStyle/>
          <a:p>
            <a:r>
              <a:rPr lang="ru-RU" sz="3600" dirty="0" smtClean="0"/>
              <a:t>Методика обеспечения интероперабельности в </a:t>
            </a:r>
            <a:r>
              <a:rPr lang="ru-RU" sz="3600" dirty="0" err="1" smtClean="0"/>
              <a:t>Грид</a:t>
            </a:r>
            <a:r>
              <a:rPr lang="ru-RU" sz="3600" dirty="0" smtClean="0"/>
              <a:t> и облаках</a:t>
            </a:r>
            <a:endParaRPr lang="ru-RU" sz="3600" dirty="0"/>
          </a:p>
        </p:txBody>
      </p:sp>
      <p:sp>
        <p:nvSpPr>
          <p:cNvPr id="5" name="Скругленный прямоугольник 4"/>
          <p:cNvSpPr/>
          <p:nvPr/>
        </p:nvSpPr>
        <p:spPr>
          <a:xfrm>
            <a:off x="3221850" y="1826821"/>
            <a:ext cx="2743209" cy="495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1. Концепция</a:t>
            </a:r>
            <a:endParaRPr lang="ru-RU" dirty="0">
              <a:solidFill>
                <a:schemeClr val="tx1"/>
              </a:solidFill>
            </a:endParaRPr>
          </a:p>
        </p:txBody>
      </p:sp>
      <p:sp>
        <p:nvSpPr>
          <p:cNvPr id="6" name="Скругленный прямоугольник 5"/>
          <p:cNvSpPr/>
          <p:nvPr/>
        </p:nvSpPr>
        <p:spPr>
          <a:xfrm>
            <a:off x="3221850" y="2681916"/>
            <a:ext cx="2743209" cy="495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2. Архитектура</a:t>
            </a:r>
            <a:endParaRPr lang="ru-RU" dirty="0">
              <a:solidFill>
                <a:schemeClr val="tx1"/>
              </a:solidFill>
            </a:endParaRPr>
          </a:p>
        </p:txBody>
      </p:sp>
      <p:sp>
        <p:nvSpPr>
          <p:cNvPr id="7" name="Скругленный прямоугольник 6"/>
          <p:cNvSpPr/>
          <p:nvPr/>
        </p:nvSpPr>
        <p:spPr>
          <a:xfrm>
            <a:off x="3221850" y="3537011"/>
            <a:ext cx="2743209" cy="495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tx1"/>
                </a:solidFill>
              </a:rPr>
              <a:t>3. Проблемно-ориентированная модель</a:t>
            </a:r>
            <a:endParaRPr lang="ru-RU" sz="1400" dirty="0">
              <a:solidFill>
                <a:schemeClr val="tx1"/>
              </a:solidFill>
            </a:endParaRPr>
          </a:p>
        </p:txBody>
      </p:sp>
      <p:sp>
        <p:nvSpPr>
          <p:cNvPr id="8" name="Скругленный прямоугольник 7"/>
          <p:cNvSpPr/>
          <p:nvPr/>
        </p:nvSpPr>
        <p:spPr>
          <a:xfrm>
            <a:off x="3221850" y="4392106"/>
            <a:ext cx="2743209" cy="495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4. Профиль интероперабельности</a:t>
            </a:r>
            <a:endParaRPr lang="ru-RU" dirty="0">
              <a:solidFill>
                <a:schemeClr val="tx1"/>
              </a:solidFill>
            </a:endParaRPr>
          </a:p>
        </p:txBody>
      </p:sp>
      <p:sp>
        <p:nvSpPr>
          <p:cNvPr id="9" name="Скругленный прямоугольник 8"/>
          <p:cNvSpPr/>
          <p:nvPr/>
        </p:nvSpPr>
        <p:spPr>
          <a:xfrm>
            <a:off x="3221850" y="5247201"/>
            <a:ext cx="2743209" cy="495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5. Реализация</a:t>
            </a:r>
            <a:endParaRPr lang="ru-RU" dirty="0">
              <a:solidFill>
                <a:schemeClr val="tx1"/>
              </a:solidFill>
            </a:endParaRPr>
          </a:p>
        </p:txBody>
      </p:sp>
      <p:sp>
        <p:nvSpPr>
          <p:cNvPr id="10" name="Скругленный прямоугольник 9"/>
          <p:cNvSpPr/>
          <p:nvPr/>
        </p:nvSpPr>
        <p:spPr>
          <a:xfrm>
            <a:off x="3221850" y="6102297"/>
            <a:ext cx="2743209" cy="495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6. Аттестационное тестирование</a:t>
            </a:r>
            <a:endParaRPr lang="ru-RU" dirty="0">
              <a:solidFill>
                <a:schemeClr val="tx1"/>
              </a:solidFill>
            </a:endParaRPr>
          </a:p>
        </p:txBody>
      </p:sp>
      <p:sp>
        <p:nvSpPr>
          <p:cNvPr id="11" name="Скругленный прямоугольник 10"/>
          <p:cNvSpPr/>
          <p:nvPr/>
        </p:nvSpPr>
        <p:spPr>
          <a:xfrm>
            <a:off x="251520" y="2276872"/>
            <a:ext cx="2565285" cy="495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7. Дорожная карта разработки стандартов</a:t>
            </a:r>
            <a:endParaRPr lang="ru-RU" dirty="0">
              <a:solidFill>
                <a:schemeClr val="tx1"/>
              </a:solidFill>
            </a:endParaRPr>
          </a:p>
        </p:txBody>
      </p:sp>
      <p:sp>
        <p:nvSpPr>
          <p:cNvPr id="12" name="Скругленный прямоугольник 11"/>
          <p:cNvSpPr/>
          <p:nvPr/>
        </p:nvSpPr>
        <p:spPr>
          <a:xfrm>
            <a:off x="251520" y="3131967"/>
            <a:ext cx="2565285" cy="495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8. Разработка стандартов</a:t>
            </a:r>
            <a:endParaRPr lang="ru-RU" dirty="0">
              <a:solidFill>
                <a:schemeClr val="tx1"/>
              </a:solidFill>
            </a:endParaRPr>
          </a:p>
        </p:txBody>
      </p:sp>
      <p:sp>
        <p:nvSpPr>
          <p:cNvPr id="13" name="Скругленный прямоугольник 12"/>
          <p:cNvSpPr/>
          <p:nvPr/>
        </p:nvSpPr>
        <p:spPr>
          <a:xfrm>
            <a:off x="6327195" y="2276872"/>
            <a:ext cx="2565285" cy="495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9. Термины и определения</a:t>
            </a:r>
            <a:endParaRPr lang="ru-RU" dirty="0">
              <a:solidFill>
                <a:schemeClr val="tx1"/>
              </a:solidFill>
            </a:endParaRPr>
          </a:p>
        </p:txBody>
      </p:sp>
      <p:cxnSp>
        <p:nvCxnSpPr>
          <p:cNvPr id="14" name="Shape 13"/>
          <p:cNvCxnSpPr>
            <a:stCxn id="13" idx="2"/>
            <a:endCxn id="10" idx="3"/>
          </p:cNvCxnSpPr>
          <p:nvPr/>
        </p:nvCxnSpPr>
        <p:spPr>
          <a:xfrm rot="5400000">
            <a:off x="4998500" y="3738486"/>
            <a:ext cx="3577898" cy="1644779"/>
          </a:xfrm>
          <a:prstGeom prst="bentConnector2">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15" name="Shape 14"/>
          <p:cNvCxnSpPr>
            <a:stCxn id="5" idx="3"/>
            <a:endCxn id="13" idx="0"/>
          </p:cNvCxnSpPr>
          <p:nvPr/>
        </p:nvCxnSpPr>
        <p:spPr>
          <a:xfrm>
            <a:off x="5965059" y="2074349"/>
            <a:ext cx="1644779" cy="202523"/>
          </a:xfrm>
          <a:prstGeom prst="bentConnector2">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16" name="Shape 15"/>
          <p:cNvCxnSpPr>
            <a:stCxn id="5" idx="1"/>
            <a:endCxn id="11" idx="0"/>
          </p:cNvCxnSpPr>
          <p:nvPr/>
        </p:nvCxnSpPr>
        <p:spPr>
          <a:xfrm rot="10800000" flipV="1">
            <a:off x="1534165" y="2074348"/>
            <a:ext cx="1687687" cy="202523"/>
          </a:xfrm>
          <a:prstGeom prst="bentConnector2">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a:stCxn id="11" idx="2"/>
            <a:endCxn id="12" idx="0"/>
          </p:cNvCxnSpPr>
          <p:nvPr/>
        </p:nvCxnSpPr>
        <p:spPr>
          <a:xfrm>
            <a:off x="1534163" y="2771927"/>
            <a:ext cx="0" cy="360040"/>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a:stCxn id="5" idx="2"/>
            <a:endCxn id="6" idx="0"/>
          </p:cNvCxnSpPr>
          <p:nvPr/>
        </p:nvCxnSpPr>
        <p:spPr>
          <a:xfrm>
            <a:off x="4593455" y="2321876"/>
            <a:ext cx="0" cy="360040"/>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a:stCxn id="6" idx="2"/>
            <a:endCxn id="7" idx="0"/>
          </p:cNvCxnSpPr>
          <p:nvPr/>
        </p:nvCxnSpPr>
        <p:spPr>
          <a:xfrm>
            <a:off x="4593455" y="3176971"/>
            <a:ext cx="0" cy="360040"/>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a:stCxn id="7" idx="2"/>
            <a:endCxn id="8" idx="0"/>
          </p:cNvCxnSpPr>
          <p:nvPr/>
        </p:nvCxnSpPr>
        <p:spPr>
          <a:xfrm>
            <a:off x="4593455" y="4032065"/>
            <a:ext cx="0" cy="360040"/>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a:stCxn id="8" idx="2"/>
            <a:endCxn id="9" idx="0"/>
          </p:cNvCxnSpPr>
          <p:nvPr/>
        </p:nvCxnSpPr>
        <p:spPr>
          <a:xfrm>
            <a:off x="4593455" y="4887161"/>
            <a:ext cx="0" cy="360040"/>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a:stCxn id="9" idx="2"/>
            <a:endCxn id="10" idx="0"/>
          </p:cNvCxnSpPr>
          <p:nvPr/>
        </p:nvCxnSpPr>
        <p:spPr>
          <a:xfrm>
            <a:off x="4593455" y="5742256"/>
            <a:ext cx="0" cy="360041"/>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23" name="Shape 22"/>
          <p:cNvCxnSpPr>
            <a:stCxn id="12" idx="2"/>
            <a:endCxn id="8" idx="1"/>
          </p:cNvCxnSpPr>
          <p:nvPr/>
        </p:nvCxnSpPr>
        <p:spPr>
          <a:xfrm rot="16200000" flipH="1">
            <a:off x="1871699" y="3289484"/>
            <a:ext cx="1012612" cy="1687687"/>
          </a:xfrm>
          <a:prstGeom prst="bentConnector2">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a:endCxn id="6" idx="3"/>
          </p:cNvCxnSpPr>
          <p:nvPr/>
        </p:nvCxnSpPr>
        <p:spPr>
          <a:xfrm flipH="1">
            <a:off x="5965059" y="2929443"/>
            <a:ext cx="1644780" cy="0"/>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a:endCxn id="7" idx="3"/>
          </p:cNvCxnSpPr>
          <p:nvPr/>
        </p:nvCxnSpPr>
        <p:spPr>
          <a:xfrm flipH="1">
            <a:off x="5965059" y="3784538"/>
            <a:ext cx="1644779" cy="0"/>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p:cNvCxnSpPr>
            <a:endCxn id="8" idx="3"/>
          </p:cNvCxnSpPr>
          <p:nvPr/>
        </p:nvCxnSpPr>
        <p:spPr>
          <a:xfrm flipH="1">
            <a:off x="5965059" y="4639633"/>
            <a:ext cx="1644779" cy="0"/>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a:endCxn id="9" idx="3"/>
          </p:cNvCxnSpPr>
          <p:nvPr/>
        </p:nvCxnSpPr>
        <p:spPr>
          <a:xfrm flipH="1">
            <a:off x="5965059" y="5494728"/>
            <a:ext cx="1644780" cy="0"/>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sp>
        <p:nvSpPr>
          <p:cNvPr id="32" name="Номер слайда 31"/>
          <p:cNvSpPr>
            <a:spLocks noGrp="1"/>
          </p:cNvSpPr>
          <p:nvPr>
            <p:ph type="sldNum" sz="quarter" idx="12"/>
          </p:nvPr>
        </p:nvSpPr>
        <p:spPr/>
        <p:txBody>
          <a:bodyPr>
            <a:normAutofit fontScale="85000" lnSpcReduction="20000"/>
          </a:bodyPr>
          <a:lstStyle/>
          <a:p>
            <a:fld id="{725C68B6-61C2-468F-89AB-4B9F7531AA68}" type="slidenum">
              <a:rPr lang="ru-RU" smtClean="0"/>
              <a:pPr/>
              <a:t>6</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22" presetClass="entr" presetSubtype="1"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up)">
                                      <p:cBhvr>
                                        <p:cTn id="10" dur="500"/>
                                        <p:tgtEl>
                                          <p:spTgt spid="18"/>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up)">
                                      <p:cBhvr>
                                        <p:cTn id="14" dur="500"/>
                                        <p:tgtEl>
                                          <p:spTgt spid="6"/>
                                        </p:tgtEl>
                                      </p:cBhvr>
                                    </p:animEffect>
                                  </p:childTnLst>
                                </p:cTn>
                              </p:par>
                            </p:childTnLst>
                          </p:cTn>
                        </p:par>
                        <p:par>
                          <p:cTn id="15" fill="hold">
                            <p:stCondLst>
                              <p:cond delay="1000"/>
                            </p:stCondLst>
                            <p:childTnLst>
                              <p:par>
                                <p:cTn id="16" presetID="2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up)">
                                      <p:cBhvr>
                                        <p:cTn id="18" dur="500"/>
                                        <p:tgtEl>
                                          <p:spTgt spid="19"/>
                                        </p:tgtEl>
                                      </p:cBhvr>
                                    </p:animEffect>
                                  </p:childTnLst>
                                </p:cTn>
                              </p:par>
                            </p:childTnLst>
                          </p:cTn>
                        </p:par>
                        <p:par>
                          <p:cTn id="19" fill="hold">
                            <p:stCondLst>
                              <p:cond delay="1500"/>
                            </p:stCondLst>
                            <p:childTnLst>
                              <p:par>
                                <p:cTn id="20" presetID="22" presetClass="entr" presetSubtype="1"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up)">
                                      <p:cBhvr>
                                        <p:cTn id="26" dur="500"/>
                                        <p:tgtEl>
                                          <p:spTgt spid="20"/>
                                        </p:tgtEl>
                                      </p:cBhvr>
                                    </p:animEffect>
                                  </p:childTnLst>
                                </p:cTn>
                              </p:par>
                            </p:childTnLst>
                          </p:cTn>
                        </p:par>
                        <p:par>
                          <p:cTn id="27" fill="hold">
                            <p:stCondLst>
                              <p:cond delay="25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000"/>
                            </p:stCondLst>
                            <p:childTnLst>
                              <p:par>
                                <p:cTn id="32" presetID="22" presetClass="entr" presetSubtype="1"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up)">
                                      <p:cBhvr>
                                        <p:cTn id="34" dur="500"/>
                                        <p:tgtEl>
                                          <p:spTgt spid="21"/>
                                        </p:tgtEl>
                                      </p:cBhvr>
                                    </p:animEffect>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up)">
                                      <p:cBhvr>
                                        <p:cTn id="38" dur="500"/>
                                        <p:tgtEl>
                                          <p:spTgt spid="9"/>
                                        </p:tgtEl>
                                      </p:cBhvr>
                                    </p:animEffect>
                                  </p:childTnLst>
                                </p:cTn>
                              </p:par>
                            </p:childTnLst>
                          </p:cTn>
                        </p:par>
                        <p:par>
                          <p:cTn id="39" fill="hold">
                            <p:stCondLst>
                              <p:cond delay="4000"/>
                            </p:stCondLst>
                            <p:childTnLst>
                              <p:par>
                                <p:cTn id="40" presetID="22" presetClass="entr" presetSubtype="1"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500"/>
                            </p:stCondLst>
                            <p:childTnLst>
                              <p:par>
                                <p:cTn id="44" presetID="22" presetClass="entr" presetSubtype="1" fill="hold"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up)">
                                      <p:cBhvr>
                                        <p:cTn id="46" dur="500"/>
                                        <p:tgtEl>
                                          <p:spTgt spid="10"/>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up)">
                                      <p:cBhvr>
                                        <p:cTn id="50" dur="500"/>
                                        <p:tgtEl>
                                          <p:spTgt spid="16"/>
                                        </p:tgtEl>
                                      </p:cBhvr>
                                    </p:animEffect>
                                  </p:childTnLst>
                                </p:cTn>
                              </p:par>
                              <p:par>
                                <p:cTn id="51" presetID="22" presetClass="entr" presetSubtype="1"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up)">
                                      <p:cBhvr>
                                        <p:cTn id="53" dur="500"/>
                                        <p:tgtEl>
                                          <p:spTgt spid="11"/>
                                        </p:tgtEl>
                                      </p:cBhvr>
                                    </p:animEffect>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up)">
                                      <p:cBhvr>
                                        <p:cTn id="57" dur="500"/>
                                        <p:tgtEl>
                                          <p:spTgt spid="15"/>
                                        </p:tgtEl>
                                      </p:cBhvr>
                                    </p:animEffect>
                                  </p:childTnLst>
                                </p:cTn>
                              </p:par>
                              <p:par>
                                <p:cTn id="58" presetID="22" presetClass="entr" presetSubtype="1" fill="hold"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up)">
                                      <p:cBhvr>
                                        <p:cTn id="60" dur="500"/>
                                        <p:tgtEl>
                                          <p:spTgt spid="13"/>
                                        </p:tgtEl>
                                      </p:cBhvr>
                                    </p:animEffect>
                                  </p:childTnLst>
                                </p:cTn>
                              </p:par>
                              <p:par>
                                <p:cTn id="61" presetID="22" presetClass="entr" presetSubtype="1" fill="hold" nodeType="with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par>
                                <p:cTn id="64" presetID="22" presetClass="entr" presetSubtype="1" fill="hold" nodeType="with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wipe(up)">
                                      <p:cBhvr>
                                        <p:cTn id="66" dur="500"/>
                                        <p:tgtEl>
                                          <p:spTgt spid="24"/>
                                        </p:tgtEl>
                                      </p:cBhvr>
                                    </p:animEffect>
                                  </p:childTnLst>
                                </p:cTn>
                              </p:par>
                              <p:par>
                                <p:cTn id="67" presetID="22" presetClass="entr" presetSubtype="1" fill="hold"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wipe(up)">
                                      <p:cBhvr>
                                        <p:cTn id="69" dur="500"/>
                                        <p:tgtEl>
                                          <p:spTgt spid="25"/>
                                        </p:tgtEl>
                                      </p:cBhvr>
                                    </p:animEffect>
                                  </p:childTnLst>
                                </p:cTn>
                              </p:par>
                              <p:par>
                                <p:cTn id="70" presetID="22" presetClass="entr" presetSubtype="1" fill="hold" nodeType="with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wipe(up)">
                                      <p:cBhvr>
                                        <p:cTn id="72" dur="500"/>
                                        <p:tgtEl>
                                          <p:spTgt spid="26"/>
                                        </p:tgtEl>
                                      </p:cBhvr>
                                    </p:animEffect>
                                  </p:childTnLst>
                                </p:cTn>
                              </p:par>
                              <p:par>
                                <p:cTn id="73" presetID="22" presetClass="entr" presetSubtype="1" fill="hold" nodeType="with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up)">
                                      <p:cBhvr>
                                        <p:cTn id="75" dur="500"/>
                                        <p:tgtEl>
                                          <p:spTgt spid="27"/>
                                        </p:tgtEl>
                                      </p:cBhvr>
                                    </p:animEffect>
                                  </p:childTnLst>
                                </p:cTn>
                              </p:par>
                              <p:par>
                                <p:cTn id="76" presetID="22" presetClass="entr" presetSubtype="1" fill="hold" nodeType="with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par>
                                <p:cTn id="79" presetID="22" presetClass="entr" presetSubtype="1" fill="hold" nodeType="with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wipe(up)">
                                      <p:cBhvr>
                                        <p:cTn id="81" dur="500"/>
                                        <p:tgtEl>
                                          <p:spTgt spid="12"/>
                                        </p:tgtEl>
                                      </p:cBhvr>
                                    </p:animEffect>
                                  </p:childTnLst>
                                </p:cTn>
                              </p:par>
                              <p:par>
                                <p:cTn id="82" presetID="22" presetClass="entr" presetSubtype="1" fill="hold" nodeType="withEffect">
                                  <p:stCondLst>
                                    <p:cond delay="0"/>
                                  </p:stCondLst>
                                  <p:childTnLst>
                                    <p:set>
                                      <p:cBhvr>
                                        <p:cTn id="83" dur="1" fill="hold">
                                          <p:stCondLst>
                                            <p:cond delay="0"/>
                                          </p:stCondLst>
                                        </p:cTn>
                                        <p:tgtEl>
                                          <p:spTgt spid="23"/>
                                        </p:tgtEl>
                                        <p:attrNameLst>
                                          <p:attrName>style.visibility</p:attrName>
                                        </p:attrNameLst>
                                      </p:cBhvr>
                                      <p:to>
                                        <p:strVal val="visible"/>
                                      </p:to>
                                    </p:set>
                                    <p:animEffect transition="in" filter="wipe(up)">
                                      <p:cBhvr>
                                        <p:cTn id="8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cs typeface="Times New Roman" pitchFamily="18" charset="0"/>
              </a:rPr>
              <a:t>Что такое </a:t>
            </a:r>
            <a:r>
              <a:rPr lang="en-US" dirty="0" smtClean="0">
                <a:cs typeface="Times New Roman" pitchFamily="18" charset="0"/>
              </a:rPr>
              <a:t>Grid</a:t>
            </a:r>
            <a:r>
              <a:rPr lang="ru-RU" dirty="0" smtClean="0">
                <a:cs typeface="Times New Roman" pitchFamily="18" charset="0"/>
              </a:rPr>
              <a:t>?</a:t>
            </a:r>
            <a:endParaRPr lang="ru-RU" dirty="0">
              <a:cs typeface="Times New Roman" pitchFamily="18" charset="0"/>
            </a:endParaRPr>
          </a:p>
        </p:txBody>
      </p:sp>
      <p:sp>
        <p:nvSpPr>
          <p:cNvPr id="13" name="Номер слайда 12"/>
          <p:cNvSpPr>
            <a:spLocks noGrp="1"/>
          </p:cNvSpPr>
          <p:nvPr>
            <p:ph type="sldNum" sz="quarter" idx="12"/>
          </p:nvPr>
        </p:nvSpPr>
        <p:spPr/>
        <p:txBody>
          <a:bodyPr>
            <a:normAutofit fontScale="85000" lnSpcReduction="20000"/>
          </a:bodyPr>
          <a:lstStyle/>
          <a:p>
            <a:fld id="{725C68B6-61C2-468F-89AB-4B9F7531AA68}" type="slidenum">
              <a:rPr lang="ru-RU" smtClean="0"/>
              <a:pPr/>
              <a:t>7</a:t>
            </a:fld>
            <a:endParaRPr lang="ru-RU"/>
          </a:p>
        </p:txBody>
      </p:sp>
      <p:sp>
        <p:nvSpPr>
          <p:cNvPr id="3" name="Содержимое 2"/>
          <p:cNvSpPr>
            <a:spLocks noGrp="1"/>
          </p:cNvSpPr>
          <p:nvPr>
            <p:ph sz="quarter" idx="1"/>
          </p:nvPr>
        </p:nvSpPr>
        <p:spPr>
          <a:xfrm>
            <a:off x="457200" y="1775191"/>
            <a:ext cx="8147248" cy="1797825"/>
          </a:xfrm>
        </p:spPr>
        <p:txBody>
          <a:bodyPr>
            <a:noAutofit/>
          </a:bodyPr>
          <a:lstStyle/>
          <a:p>
            <a:pPr marL="0" indent="352425" algn="just">
              <a:buNone/>
            </a:pPr>
            <a:r>
              <a:rPr lang="ru-RU" sz="2800" dirty="0" err="1" smtClean="0">
                <a:ea typeface="Verdana" pitchFamily="34" charset="0"/>
                <a:cs typeface="Verdana" pitchFamily="34" charset="0"/>
              </a:rPr>
              <a:t>Грид</a:t>
            </a:r>
            <a:r>
              <a:rPr lang="ru-RU" sz="2800" dirty="0" smtClean="0">
                <a:ea typeface="Verdana" pitchFamily="34" charset="0"/>
                <a:cs typeface="Verdana" pitchFamily="34" charset="0"/>
              </a:rPr>
              <a:t> </a:t>
            </a:r>
            <a:r>
              <a:rPr lang="ru-RU" sz="2800" dirty="0" smtClean="0">
                <a:ea typeface="Verdana" pitchFamily="34" charset="0"/>
                <a:cs typeface="Verdana" pitchFamily="34" charset="0"/>
              </a:rPr>
              <a:t>– система, которая связана с интеграцией, виртуализацией и управлением услугами и ресурсами в распределенной, гетерогенной среде, которая поддерживает </a:t>
            </a:r>
            <a:endParaRPr lang="ru-RU" sz="2800" dirty="0">
              <a:ea typeface="Verdana" pitchFamily="34" charset="0"/>
              <a:cs typeface="Verdana" pitchFamily="34" charset="0"/>
            </a:endParaRPr>
          </a:p>
        </p:txBody>
      </p:sp>
      <p:pic>
        <p:nvPicPr>
          <p:cNvPr id="6" name="Picture 3" descr="D:\Downloads\Dropbox\Docs\Аспирантура\Облачные вычисления\_2014_dubna\grid-2.jpg"/>
          <p:cNvPicPr>
            <a:picLocks noChangeAspect="1" noChangeArrowheads="1"/>
          </p:cNvPicPr>
          <p:nvPr/>
        </p:nvPicPr>
        <p:blipFill>
          <a:blip r:embed="rId3" cstate="print"/>
          <a:srcRect/>
          <a:stretch>
            <a:fillRect/>
          </a:stretch>
        </p:blipFill>
        <p:spPr bwMode="auto">
          <a:xfrm>
            <a:off x="3815408" y="3986740"/>
            <a:ext cx="5328592" cy="2871260"/>
          </a:xfrm>
          <a:prstGeom prst="rect">
            <a:avLst/>
          </a:prstGeom>
          <a:noFill/>
        </p:spPr>
      </p:pic>
      <p:sp>
        <p:nvSpPr>
          <p:cNvPr id="11" name="Содержимое 2"/>
          <p:cNvSpPr txBox="1">
            <a:spLocks/>
          </p:cNvSpPr>
          <p:nvPr/>
        </p:nvSpPr>
        <p:spPr>
          <a:xfrm>
            <a:off x="467544" y="3429000"/>
            <a:ext cx="5976664" cy="1368152"/>
          </a:xfrm>
          <a:prstGeom prst="rect">
            <a:avLst/>
          </a:prstGeom>
        </p:spPr>
        <p:txBody>
          <a:bodyPr vert="horz" lIns="54864" tIns="91440" rtlCol="0">
            <a:noAutofit/>
          </a:bodyPr>
          <a:lstStyle/>
          <a:p>
            <a:pPr marL="0" marR="0" lvl="0" indent="0" algn="just" defTabSz="914400" rtl="0" eaLnBrk="1" fontAlgn="auto" latinLnBrk="0" hangingPunct="1">
              <a:lnSpc>
                <a:spcPct val="100000"/>
              </a:lnSpc>
              <a:spcBef>
                <a:spcPts val="0"/>
              </a:spcBef>
              <a:spcAft>
                <a:spcPts val="0"/>
              </a:spcAft>
              <a:buClr>
                <a:schemeClr val="accent1"/>
              </a:buClr>
              <a:buSzPct val="80000"/>
              <a:buFont typeface="Wingdings 2"/>
              <a:buNone/>
              <a:tabLst/>
              <a:defRPr/>
            </a:pPr>
            <a:r>
              <a:rPr kumimoji="0" lang="ru-RU" sz="2800" b="0" i="0" u="none" strike="noStrike" kern="1200" cap="none" spc="0" normalizeH="0" baseline="0" noProof="0" dirty="0" smtClean="0">
                <a:ln>
                  <a:noFill/>
                </a:ln>
                <a:solidFill>
                  <a:schemeClr val="tx1"/>
                </a:solidFill>
                <a:effectLst/>
                <a:uLnTx/>
                <a:uFillTx/>
                <a:latin typeface="+mn-lt"/>
                <a:ea typeface="Verdana" pitchFamily="34" charset="0"/>
                <a:cs typeface="Verdana" pitchFamily="34" charset="0"/>
              </a:rPr>
              <a:t>коллекции пользователей и ресурсов (виртуальных организаций)</a:t>
            </a:r>
            <a:r>
              <a:rPr kumimoji="0" lang="ru-RU" sz="2800" b="0" i="0" u="none" strike="noStrike" kern="1200" cap="none" spc="0" normalizeH="0" noProof="0" dirty="0" smtClean="0">
                <a:ln>
                  <a:noFill/>
                </a:ln>
                <a:solidFill>
                  <a:schemeClr val="tx1"/>
                </a:solidFill>
                <a:effectLst/>
                <a:uLnTx/>
                <a:uFillTx/>
                <a:latin typeface="+mn-lt"/>
                <a:ea typeface="Verdana" pitchFamily="34" charset="0"/>
                <a:cs typeface="Verdana" pitchFamily="34" charset="0"/>
              </a:rPr>
              <a:t> </a:t>
            </a:r>
          </a:p>
          <a:p>
            <a:pPr marL="0" marR="0" lvl="0" indent="0" algn="just" defTabSz="914400" rtl="0" eaLnBrk="1" fontAlgn="auto" latinLnBrk="0" hangingPunct="1">
              <a:lnSpc>
                <a:spcPct val="100000"/>
              </a:lnSpc>
              <a:spcBef>
                <a:spcPts val="0"/>
              </a:spcBef>
              <a:spcAft>
                <a:spcPts val="0"/>
              </a:spcAft>
              <a:buClr>
                <a:schemeClr val="accent1"/>
              </a:buClr>
              <a:buSzPct val="80000"/>
              <a:buFont typeface="Wingdings 2"/>
              <a:buNone/>
              <a:tabLst/>
              <a:defRPr/>
            </a:pPr>
            <a:r>
              <a:rPr lang="ru-RU" sz="2800" dirty="0" smtClean="0">
                <a:ea typeface="Verdana" pitchFamily="34" charset="0"/>
                <a:cs typeface="Verdana" pitchFamily="34" charset="0"/>
              </a:rPr>
              <a:t>в традиционных</a:t>
            </a:r>
            <a:endParaRPr kumimoji="0" lang="ru-RU" sz="2800" b="0" i="0" u="none" strike="noStrike" kern="1200" cap="none" spc="0" normalizeH="0" baseline="0" noProof="0" dirty="0">
              <a:ln>
                <a:noFill/>
              </a:ln>
              <a:solidFill>
                <a:schemeClr val="tx1"/>
              </a:solidFill>
              <a:effectLst/>
              <a:uLnTx/>
              <a:uFillTx/>
              <a:latin typeface="+mn-lt"/>
              <a:ea typeface="Verdana" pitchFamily="34" charset="0"/>
              <a:cs typeface="Verdana" pitchFamily="34" charset="0"/>
            </a:endParaRPr>
          </a:p>
        </p:txBody>
      </p:sp>
      <p:sp>
        <p:nvSpPr>
          <p:cNvPr id="12" name="Содержимое 2"/>
          <p:cNvSpPr txBox="1">
            <a:spLocks/>
          </p:cNvSpPr>
          <p:nvPr/>
        </p:nvSpPr>
        <p:spPr>
          <a:xfrm>
            <a:off x="467544" y="4653136"/>
            <a:ext cx="3744416" cy="1872208"/>
          </a:xfrm>
          <a:prstGeom prst="rect">
            <a:avLst/>
          </a:prstGeom>
        </p:spPr>
        <p:txBody>
          <a:bodyPr vert="horz" lIns="54864" tIns="91440" rtlCol="0">
            <a:noAutofit/>
          </a:bodyPr>
          <a:lstStyle/>
          <a:p>
            <a:pPr lvl="0" algn="just">
              <a:buClr>
                <a:schemeClr val="accent1"/>
              </a:buClr>
              <a:buSzPct val="80000"/>
            </a:pPr>
            <a:r>
              <a:rPr lang="ru-RU" sz="2800" dirty="0" smtClean="0">
                <a:ea typeface="Verdana" pitchFamily="34" charset="0"/>
                <a:cs typeface="Verdana" pitchFamily="34" charset="0"/>
              </a:rPr>
              <a:t>административных </a:t>
            </a:r>
            <a:r>
              <a:rPr kumimoji="0" lang="ru-RU" sz="2800" b="0" i="0" u="none" strike="noStrike" kern="1200" cap="none" spc="0" normalizeH="0" baseline="0" noProof="0" dirty="0" smtClean="0">
                <a:ln>
                  <a:noFill/>
                </a:ln>
                <a:solidFill>
                  <a:schemeClr val="tx1"/>
                </a:solidFill>
                <a:effectLst/>
                <a:uLnTx/>
                <a:uFillTx/>
                <a:latin typeface="+mn-lt"/>
                <a:ea typeface="Verdana" pitchFamily="34" charset="0"/>
                <a:cs typeface="Verdana" pitchFamily="34" charset="0"/>
              </a:rPr>
              <a:t>и организационных доменах (реальных организаций</a:t>
            </a:r>
            <a:r>
              <a:rPr kumimoji="0" lang="ru-RU" sz="2800" b="0" i="0" u="none" strike="noStrike" kern="1200" cap="none" spc="0" normalizeH="0" baseline="0" noProof="0" dirty="0" smtClean="0">
                <a:ln>
                  <a:noFill/>
                </a:ln>
                <a:solidFill>
                  <a:schemeClr val="tx1"/>
                </a:solidFill>
                <a:effectLst/>
                <a:uLnTx/>
                <a:uFillTx/>
                <a:latin typeface="+mn-lt"/>
                <a:ea typeface="Verdana" pitchFamily="34" charset="0"/>
                <a:cs typeface="Verdana" pitchFamily="34" charset="0"/>
              </a:rPr>
              <a:t>). </a:t>
            </a:r>
            <a:endParaRPr kumimoji="0" lang="ru-RU" sz="2800" b="0" i="0" u="none" strike="noStrike" kern="1200" cap="none" spc="0" normalizeH="0" baseline="0" noProof="0" dirty="0">
              <a:ln>
                <a:noFill/>
              </a:ln>
              <a:solidFill>
                <a:schemeClr val="tx1"/>
              </a:solidFill>
              <a:effectLst/>
              <a:uLnTx/>
              <a:uFillTx/>
              <a:latin typeface="+mn-lt"/>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Downloads\Dropbox\Docs\Аспирантура\Облачные вычисления\_2014_dubna\cloud-1.jpg"/>
          <p:cNvPicPr>
            <a:picLocks noChangeAspect="1" noChangeArrowheads="1"/>
          </p:cNvPicPr>
          <p:nvPr/>
        </p:nvPicPr>
        <p:blipFill>
          <a:blip r:embed="rId3" cstate="print"/>
          <a:srcRect/>
          <a:stretch>
            <a:fillRect/>
          </a:stretch>
        </p:blipFill>
        <p:spPr bwMode="auto">
          <a:xfrm>
            <a:off x="5631011" y="1628800"/>
            <a:ext cx="3189461" cy="4860540"/>
          </a:xfrm>
          <a:prstGeom prst="rect">
            <a:avLst/>
          </a:prstGeom>
          <a:noFill/>
        </p:spPr>
      </p:pic>
      <p:sp>
        <p:nvSpPr>
          <p:cNvPr id="2" name="Заголовок 1"/>
          <p:cNvSpPr>
            <a:spLocks noGrp="1"/>
          </p:cNvSpPr>
          <p:nvPr>
            <p:ph type="title"/>
          </p:nvPr>
        </p:nvSpPr>
        <p:spPr/>
        <p:txBody>
          <a:bodyPr/>
          <a:lstStyle/>
          <a:p>
            <a:r>
              <a:rPr lang="ru-RU" dirty="0" smtClean="0"/>
              <a:t>Что такое </a:t>
            </a:r>
            <a:r>
              <a:rPr lang="en-US" dirty="0" smtClean="0"/>
              <a:t>Cloud Computing</a:t>
            </a:r>
            <a:r>
              <a:rPr lang="ru-RU" dirty="0" smtClean="0"/>
              <a:t>?</a:t>
            </a:r>
            <a:endParaRPr lang="ru-RU" dirty="0"/>
          </a:p>
        </p:txBody>
      </p:sp>
      <p:sp>
        <p:nvSpPr>
          <p:cNvPr id="7" name="Номер слайда 6"/>
          <p:cNvSpPr>
            <a:spLocks noGrp="1"/>
          </p:cNvSpPr>
          <p:nvPr>
            <p:ph type="sldNum" sz="quarter" idx="12"/>
          </p:nvPr>
        </p:nvSpPr>
        <p:spPr/>
        <p:txBody>
          <a:bodyPr>
            <a:normAutofit fontScale="85000" lnSpcReduction="20000"/>
          </a:bodyPr>
          <a:lstStyle/>
          <a:p>
            <a:fld id="{725C68B6-61C2-468F-89AB-4B9F7531AA68}" type="slidenum">
              <a:rPr lang="ru-RU" smtClean="0"/>
              <a:pPr/>
              <a:t>8</a:t>
            </a:fld>
            <a:endParaRPr lang="ru-RU"/>
          </a:p>
        </p:txBody>
      </p:sp>
      <p:sp>
        <p:nvSpPr>
          <p:cNvPr id="3" name="Содержимое 2"/>
          <p:cNvSpPr>
            <a:spLocks noGrp="1"/>
          </p:cNvSpPr>
          <p:nvPr>
            <p:ph sz="quarter" idx="1"/>
          </p:nvPr>
        </p:nvSpPr>
        <p:spPr>
          <a:xfrm>
            <a:off x="467544" y="1700808"/>
            <a:ext cx="5112568" cy="4824536"/>
          </a:xfrm>
        </p:spPr>
        <p:txBody>
          <a:bodyPr anchor="ctr">
            <a:noAutofit/>
          </a:bodyPr>
          <a:lstStyle/>
          <a:p>
            <a:pPr marL="0" indent="352425" algn="just">
              <a:buNone/>
            </a:pPr>
            <a:r>
              <a:rPr lang="en-US" sz="2400" dirty="0" smtClean="0"/>
              <a:t>Cloud </a:t>
            </a:r>
            <a:r>
              <a:rPr lang="en-US" sz="2400" dirty="0" smtClean="0"/>
              <a:t>computing </a:t>
            </a:r>
            <a:r>
              <a:rPr lang="ru-RU" sz="2400" dirty="0" smtClean="0"/>
              <a:t>- это модель предоставления повсеместного и удобного сетевого доступа</a:t>
            </a:r>
            <a:r>
              <a:rPr lang="en-US" sz="2400" dirty="0" smtClean="0"/>
              <a:t> </a:t>
            </a:r>
            <a:r>
              <a:rPr lang="ru-RU" sz="2400" dirty="0" smtClean="0"/>
              <a:t>по мере необходимости</a:t>
            </a:r>
            <a:r>
              <a:rPr lang="en-US" sz="2400" dirty="0" smtClean="0"/>
              <a:t> </a:t>
            </a:r>
            <a:r>
              <a:rPr lang="ru-RU" sz="2400" dirty="0" smtClean="0"/>
              <a:t>к общему пулу конфигурируемых вычислительных ресурсов</a:t>
            </a:r>
            <a:r>
              <a:rPr lang="en-US" sz="2400" dirty="0" smtClean="0"/>
              <a:t> </a:t>
            </a:r>
            <a:r>
              <a:rPr lang="ru-RU" sz="2400" dirty="0" smtClean="0"/>
              <a:t>(например, сетей, серверов, систем хранения, приложений и сервисов), которые могут быть быстро предоставлены</a:t>
            </a:r>
            <a:r>
              <a:rPr lang="en-US" sz="2400" dirty="0" smtClean="0"/>
              <a:t> </a:t>
            </a:r>
            <a:r>
              <a:rPr lang="ru-RU" sz="2400" dirty="0" smtClean="0"/>
              <a:t>и освобождены с минимальными усилиями по управлению и необходимостью взаимодействия с провайдером услуг (</a:t>
            </a:r>
            <a:r>
              <a:rPr lang="ru-RU" sz="2400" dirty="0" err="1" smtClean="0"/>
              <a:t>сервис-провайдером</a:t>
            </a:r>
            <a:r>
              <a:rPr lang="ru-RU" sz="2400" dirty="0" smtClean="0"/>
              <a:t>).</a:t>
            </a:r>
            <a:endParaRPr lang="ru-RU"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 </a:t>
            </a:r>
            <a:r>
              <a:rPr lang="ru-RU" dirty="0" smtClean="0"/>
              <a:t>Основные положения концепции</a:t>
            </a:r>
            <a:endParaRPr lang="ru-RU" dirty="0"/>
          </a:p>
        </p:txBody>
      </p:sp>
      <p:sp>
        <p:nvSpPr>
          <p:cNvPr id="3" name="Номер слайда 2"/>
          <p:cNvSpPr>
            <a:spLocks noGrp="1"/>
          </p:cNvSpPr>
          <p:nvPr>
            <p:ph type="sldNum" sz="quarter" idx="16"/>
          </p:nvPr>
        </p:nvSpPr>
        <p:spPr/>
        <p:txBody>
          <a:bodyPr>
            <a:normAutofit fontScale="85000" lnSpcReduction="20000"/>
          </a:bodyPr>
          <a:lstStyle/>
          <a:p>
            <a:fld id="{725C68B6-61C2-468F-89AB-4B9F7531AA68}" type="slidenum">
              <a:rPr lang="ru-RU" smtClean="0"/>
              <a:pPr/>
              <a:t>9</a:t>
            </a:fld>
            <a:endParaRPr lang="ru-RU"/>
          </a:p>
        </p:txBody>
      </p:sp>
      <p:sp>
        <p:nvSpPr>
          <p:cNvPr id="10" name="Текст 9"/>
          <p:cNvSpPr>
            <a:spLocks noGrp="1"/>
          </p:cNvSpPr>
          <p:nvPr>
            <p:ph type="body" sz="quarter" idx="1"/>
          </p:nvPr>
        </p:nvSpPr>
        <p:spPr>
          <a:xfrm>
            <a:off x="2988144" y="1752600"/>
            <a:ext cx="2880000" cy="640080"/>
          </a:xfrm>
        </p:spPr>
        <p:txBody>
          <a:bodyPr/>
          <a:lstStyle/>
          <a:p>
            <a:r>
              <a:rPr lang="ru-RU" sz="2800" dirty="0" err="1" smtClean="0"/>
              <a:t>Грид</a:t>
            </a:r>
            <a:endParaRPr lang="ru-RU" sz="2800" dirty="0"/>
          </a:p>
        </p:txBody>
      </p:sp>
      <p:sp>
        <p:nvSpPr>
          <p:cNvPr id="11" name="Текст 10"/>
          <p:cNvSpPr>
            <a:spLocks noGrp="1"/>
          </p:cNvSpPr>
          <p:nvPr>
            <p:ph type="body" sz="quarter" idx="3"/>
          </p:nvPr>
        </p:nvSpPr>
        <p:spPr>
          <a:xfrm>
            <a:off x="6012480" y="1752600"/>
            <a:ext cx="2880000" cy="640080"/>
          </a:xfrm>
        </p:spPr>
        <p:txBody>
          <a:bodyPr/>
          <a:lstStyle/>
          <a:p>
            <a:r>
              <a:rPr lang="ru-RU" sz="2800" dirty="0" smtClean="0"/>
              <a:t>Облака</a:t>
            </a:r>
            <a:endParaRPr lang="ru-RU" sz="2800" dirty="0"/>
          </a:p>
        </p:txBody>
      </p:sp>
      <p:sp>
        <p:nvSpPr>
          <p:cNvPr id="12" name="Содержимое 11"/>
          <p:cNvSpPr>
            <a:spLocks noGrp="1"/>
          </p:cNvSpPr>
          <p:nvPr>
            <p:ph sz="quarter" idx="2"/>
          </p:nvPr>
        </p:nvSpPr>
        <p:spPr>
          <a:xfrm>
            <a:off x="2988144" y="2438400"/>
            <a:ext cx="2880000" cy="3581400"/>
          </a:xfrm>
        </p:spPr>
        <p:txBody>
          <a:bodyPr>
            <a:normAutofit fontScale="92500" lnSpcReduction="10000"/>
          </a:bodyPr>
          <a:lstStyle/>
          <a:p>
            <a:pPr marL="0" indent="0">
              <a:buNone/>
            </a:pPr>
            <a:r>
              <a:rPr lang="ru-RU" sz="2500" dirty="0" smtClean="0"/>
              <a:t>Объединение групп компьютеров и устройств хранения, позволяющее динамически выделять под определенные задачи необходимые ресурсы по мере появления потребности в них</a:t>
            </a:r>
          </a:p>
          <a:p>
            <a:endParaRPr lang="ru-RU" sz="2500" dirty="0"/>
          </a:p>
        </p:txBody>
      </p:sp>
      <p:sp>
        <p:nvSpPr>
          <p:cNvPr id="13" name="Содержимое 12"/>
          <p:cNvSpPr>
            <a:spLocks noGrp="1"/>
          </p:cNvSpPr>
          <p:nvPr>
            <p:ph sz="quarter" idx="4"/>
          </p:nvPr>
        </p:nvSpPr>
        <p:spPr>
          <a:xfrm>
            <a:off x="6012480" y="2438400"/>
            <a:ext cx="2880000" cy="4014936"/>
          </a:xfrm>
        </p:spPr>
        <p:txBody>
          <a:bodyPr>
            <a:normAutofit fontScale="70000" lnSpcReduction="20000"/>
          </a:bodyPr>
          <a:lstStyle/>
          <a:p>
            <a:pPr marL="0" indent="0">
              <a:buNone/>
            </a:pPr>
            <a:r>
              <a:rPr lang="ru-RU" sz="3200" dirty="0" smtClean="0"/>
              <a:t>Удаленное предоставление конечным пользователям динамического доступа к услугам (вычислительные ресурсы, приложения, платформы и инфраструктуры) через локальную сеть или Интернет</a:t>
            </a:r>
          </a:p>
        </p:txBody>
      </p:sp>
      <p:grpSp>
        <p:nvGrpSpPr>
          <p:cNvPr id="36" name="Группа 35"/>
          <p:cNvGrpSpPr>
            <a:grpSpLocks/>
          </p:cNvGrpSpPr>
          <p:nvPr/>
        </p:nvGrpSpPr>
        <p:grpSpPr>
          <a:xfrm>
            <a:off x="216024" y="1844824"/>
            <a:ext cx="2411760" cy="3978442"/>
            <a:chOff x="503040" y="782706"/>
            <a:chExt cx="8640960" cy="4770531"/>
          </a:xfrm>
        </p:grpSpPr>
        <p:sp>
          <p:nvSpPr>
            <p:cNvPr id="37" name="Скругленный прямоугольник 36"/>
            <p:cNvSpPr/>
            <p:nvPr/>
          </p:nvSpPr>
          <p:spPr>
            <a:xfrm>
              <a:off x="3473370" y="782706"/>
              <a:ext cx="2743209" cy="495055"/>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 dirty="0" smtClean="0">
                  <a:solidFill>
                    <a:schemeClr val="tx1"/>
                  </a:solidFill>
                </a:rPr>
                <a:t>1. Концепция</a:t>
              </a:r>
              <a:endParaRPr lang="ru-RU" sz="600" dirty="0">
                <a:solidFill>
                  <a:schemeClr val="tx1"/>
                </a:solidFill>
              </a:endParaRPr>
            </a:p>
          </p:txBody>
        </p:sp>
        <p:sp>
          <p:nvSpPr>
            <p:cNvPr id="38" name="Скругленный прямоугольник 37"/>
            <p:cNvSpPr/>
            <p:nvPr/>
          </p:nvSpPr>
          <p:spPr>
            <a:xfrm>
              <a:off x="3473370" y="1637801"/>
              <a:ext cx="2743209" cy="495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 dirty="0" smtClean="0">
                  <a:solidFill>
                    <a:schemeClr val="tx1"/>
                  </a:solidFill>
                </a:rPr>
                <a:t>2. Архитектура</a:t>
              </a:r>
              <a:endParaRPr lang="ru-RU" sz="600" dirty="0">
                <a:solidFill>
                  <a:schemeClr val="tx1"/>
                </a:solidFill>
              </a:endParaRPr>
            </a:p>
          </p:txBody>
        </p:sp>
        <p:sp>
          <p:nvSpPr>
            <p:cNvPr id="39" name="Скругленный прямоугольник 38"/>
            <p:cNvSpPr/>
            <p:nvPr/>
          </p:nvSpPr>
          <p:spPr>
            <a:xfrm>
              <a:off x="3473370" y="2492896"/>
              <a:ext cx="2743209" cy="495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 dirty="0" smtClean="0">
                  <a:solidFill>
                    <a:schemeClr val="tx1"/>
                  </a:solidFill>
                </a:rPr>
                <a:t>3. Проблемно-ориентированная модель</a:t>
              </a:r>
              <a:endParaRPr lang="ru-RU" sz="600" dirty="0">
                <a:solidFill>
                  <a:schemeClr val="tx1"/>
                </a:solidFill>
              </a:endParaRPr>
            </a:p>
          </p:txBody>
        </p:sp>
        <p:sp>
          <p:nvSpPr>
            <p:cNvPr id="40" name="Скругленный прямоугольник 39"/>
            <p:cNvSpPr/>
            <p:nvPr/>
          </p:nvSpPr>
          <p:spPr>
            <a:xfrm>
              <a:off x="3473370" y="3347991"/>
              <a:ext cx="2743209" cy="495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 dirty="0" smtClean="0">
                  <a:solidFill>
                    <a:schemeClr val="tx1"/>
                  </a:solidFill>
                </a:rPr>
                <a:t>4. Профиль интероперабельности</a:t>
              </a:r>
              <a:endParaRPr lang="ru-RU" sz="600" dirty="0">
                <a:solidFill>
                  <a:schemeClr val="tx1"/>
                </a:solidFill>
              </a:endParaRPr>
            </a:p>
          </p:txBody>
        </p:sp>
        <p:sp>
          <p:nvSpPr>
            <p:cNvPr id="41" name="Скругленный прямоугольник 40"/>
            <p:cNvSpPr/>
            <p:nvPr/>
          </p:nvSpPr>
          <p:spPr>
            <a:xfrm>
              <a:off x="3473370" y="4203086"/>
              <a:ext cx="2743209" cy="495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 dirty="0" smtClean="0">
                  <a:solidFill>
                    <a:schemeClr val="tx1"/>
                  </a:solidFill>
                </a:rPr>
                <a:t>5. Реализация</a:t>
              </a:r>
              <a:endParaRPr lang="ru-RU" sz="600" dirty="0">
                <a:solidFill>
                  <a:schemeClr val="tx1"/>
                </a:solidFill>
              </a:endParaRPr>
            </a:p>
          </p:txBody>
        </p:sp>
        <p:sp>
          <p:nvSpPr>
            <p:cNvPr id="42" name="Скругленный прямоугольник 41"/>
            <p:cNvSpPr/>
            <p:nvPr/>
          </p:nvSpPr>
          <p:spPr>
            <a:xfrm>
              <a:off x="3473370" y="5058182"/>
              <a:ext cx="2743209" cy="495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 dirty="0" smtClean="0">
                  <a:solidFill>
                    <a:schemeClr val="tx1"/>
                  </a:solidFill>
                </a:rPr>
                <a:t>6. Аттестационное тестирование</a:t>
              </a:r>
              <a:endParaRPr lang="ru-RU" sz="600" dirty="0">
                <a:solidFill>
                  <a:schemeClr val="tx1"/>
                </a:solidFill>
              </a:endParaRPr>
            </a:p>
          </p:txBody>
        </p:sp>
        <p:sp>
          <p:nvSpPr>
            <p:cNvPr id="43" name="Скругленный прямоугольник 42"/>
            <p:cNvSpPr/>
            <p:nvPr/>
          </p:nvSpPr>
          <p:spPr>
            <a:xfrm>
              <a:off x="503040" y="1232757"/>
              <a:ext cx="2565285" cy="495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 dirty="0" smtClean="0">
                  <a:solidFill>
                    <a:schemeClr val="tx1"/>
                  </a:solidFill>
                </a:rPr>
                <a:t>7. Дорожная карта разработки стандартов</a:t>
              </a:r>
              <a:endParaRPr lang="ru-RU" sz="600" dirty="0">
                <a:solidFill>
                  <a:schemeClr val="tx1"/>
                </a:solidFill>
              </a:endParaRPr>
            </a:p>
          </p:txBody>
        </p:sp>
        <p:sp>
          <p:nvSpPr>
            <p:cNvPr id="44" name="Скругленный прямоугольник 43"/>
            <p:cNvSpPr/>
            <p:nvPr/>
          </p:nvSpPr>
          <p:spPr>
            <a:xfrm>
              <a:off x="503040" y="2087852"/>
              <a:ext cx="2565285" cy="495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 dirty="0" smtClean="0">
                  <a:solidFill>
                    <a:schemeClr val="tx1"/>
                  </a:solidFill>
                </a:rPr>
                <a:t>8. Разработка стандартов</a:t>
              </a:r>
              <a:endParaRPr lang="ru-RU" sz="600" dirty="0">
                <a:solidFill>
                  <a:schemeClr val="tx1"/>
                </a:solidFill>
              </a:endParaRPr>
            </a:p>
          </p:txBody>
        </p:sp>
        <p:sp>
          <p:nvSpPr>
            <p:cNvPr id="45" name="Скругленный прямоугольник 44"/>
            <p:cNvSpPr/>
            <p:nvPr/>
          </p:nvSpPr>
          <p:spPr>
            <a:xfrm>
              <a:off x="6578715" y="1232757"/>
              <a:ext cx="2565285" cy="495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 dirty="0" smtClean="0">
                  <a:solidFill>
                    <a:schemeClr val="tx1"/>
                  </a:solidFill>
                </a:rPr>
                <a:t>9. Термины и определения</a:t>
              </a:r>
              <a:endParaRPr lang="ru-RU" sz="600" dirty="0">
                <a:solidFill>
                  <a:schemeClr val="tx1"/>
                </a:solidFill>
              </a:endParaRPr>
            </a:p>
          </p:txBody>
        </p:sp>
        <p:cxnSp>
          <p:nvCxnSpPr>
            <p:cNvPr id="46" name="Shape 45"/>
            <p:cNvCxnSpPr>
              <a:stCxn id="45" idx="2"/>
              <a:endCxn id="42" idx="3"/>
            </p:cNvCxnSpPr>
            <p:nvPr/>
          </p:nvCxnSpPr>
          <p:spPr>
            <a:xfrm rot="5400000">
              <a:off x="5250020" y="2694371"/>
              <a:ext cx="3577898" cy="1644779"/>
            </a:xfrm>
            <a:prstGeom prst="bentConnector2">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47" name="Shape 46"/>
            <p:cNvCxnSpPr>
              <a:stCxn id="37" idx="3"/>
              <a:endCxn id="45" idx="0"/>
            </p:cNvCxnSpPr>
            <p:nvPr/>
          </p:nvCxnSpPr>
          <p:spPr>
            <a:xfrm>
              <a:off x="6216579" y="1030234"/>
              <a:ext cx="1644779" cy="202523"/>
            </a:xfrm>
            <a:prstGeom prst="bentConnector2">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48" name="Shape 47"/>
            <p:cNvCxnSpPr>
              <a:stCxn id="37" idx="1"/>
              <a:endCxn id="43" idx="0"/>
            </p:cNvCxnSpPr>
            <p:nvPr/>
          </p:nvCxnSpPr>
          <p:spPr>
            <a:xfrm rot="10800000" flipV="1">
              <a:off x="1785685" y="1030233"/>
              <a:ext cx="1687687" cy="202523"/>
            </a:xfrm>
            <a:prstGeom prst="bentConnector2">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49" name="Прямая со стрелкой 48"/>
            <p:cNvCxnSpPr>
              <a:stCxn id="43" idx="2"/>
              <a:endCxn id="44" idx="0"/>
            </p:cNvCxnSpPr>
            <p:nvPr/>
          </p:nvCxnSpPr>
          <p:spPr>
            <a:xfrm>
              <a:off x="1785683" y="1727812"/>
              <a:ext cx="0" cy="360040"/>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50" name="Прямая со стрелкой 49"/>
            <p:cNvCxnSpPr>
              <a:stCxn id="37" idx="2"/>
              <a:endCxn id="38" idx="0"/>
            </p:cNvCxnSpPr>
            <p:nvPr/>
          </p:nvCxnSpPr>
          <p:spPr>
            <a:xfrm>
              <a:off x="4844975" y="1277761"/>
              <a:ext cx="0" cy="360040"/>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51" name="Прямая со стрелкой 50"/>
            <p:cNvCxnSpPr>
              <a:stCxn id="38" idx="2"/>
              <a:endCxn id="39" idx="0"/>
            </p:cNvCxnSpPr>
            <p:nvPr/>
          </p:nvCxnSpPr>
          <p:spPr>
            <a:xfrm>
              <a:off x="4844975" y="2132856"/>
              <a:ext cx="0" cy="360040"/>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52" name="Прямая со стрелкой 51"/>
            <p:cNvCxnSpPr>
              <a:stCxn id="39" idx="2"/>
              <a:endCxn id="40" idx="0"/>
            </p:cNvCxnSpPr>
            <p:nvPr/>
          </p:nvCxnSpPr>
          <p:spPr>
            <a:xfrm>
              <a:off x="4844975" y="2987950"/>
              <a:ext cx="0" cy="360040"/>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53" name="Прямая со стрелкой 52"/>
            <p:cNvCxnSpPr>
              <a:stCxn id="40" idx="2"/>
              <a:endCxn id="41" idx="0"/>
            </p:cNvCxnSpPr>
            <p:nvPr/>
          </p:nvCxnSpPr>
          <p:spPr>
            <a:xfrm>
              <a:off x="4844975" y="3843046"/>
              <a:ext cx="0" cy="360040"/>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54" name="Прямая со стрелкой 53"/>
            <p:cNvCxnSpPr>
              <a:stCxn id="41" idx="2"/>
              <a:endCxn id="42" idx="0"/>
            </p:cNvCxnSpPr>
            <p:nvPr/>
          </p:nvCxnSpPr>
          <p:spPr>
            <a:xfrm>
              <a:off x="4844975" y="4698141"/>
              <a:ext cx="0" cy="360041"/>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55" name="Shape 54"/>
            <p:cNvCxnSpPr>
              <a:stCxn id="44" idx="2"/>
              <a:endCxn id="40" idx="1"/>
            </p:cNvCxnSpPr>
            <p:nvPr/>
          </p:nvCxnSpPr>
          <p:spPr>
            <a:xfrm rot="16200000" flipH="1">
              <a:off x="2123219" y="2245369"/>
              <a:ext cx="1012612" cy="1687687"/>
            </a:xfrm>
            <a:prstGeom prst="bentConnector2">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56" name="Прямая со стрелкой 55"/>
            <p:cNvCxnSpPr>
              <a:endCxn id="38" idx="3"/>
            </p:cNvCxnSpPr>
            <p:nvPr/>
          </p:nvCxnSpPr>
          <p:spPr>
            <a:xfrm flipH="1">
              <a:off x="6216579" y="1885328"/>
              <a:ext cx="1644780" cy="0"/>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57" name="Прямая со стрелкой 56"/>
            <p:cNvCxnSpPr>
              <a:endCxn id="39" idx="3"/>
            </p:cNvCxnSpPr>
            <p:nvPr/>
          </p:nvCxnSpPr>
          <p:spPr>
            <a:xfrm flipH="1">
              <a:off x="6216579" y="2740423"/>
              <a:ext cx="1644779" cy="0"/>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58" name="Прямая со стрелкой 57"/>
            <p:cNvCxnSpPr>
              <a:endCxn id="40" idx="3"/>
            </p:cNvCxnSpPr>
            <p:nvPr/>
          </p:nvCxnSpPr>
          <p:spPr>
            <a:xfrm flipH="1">
              <a:off x="6216579" y="3595518"/>
              <a:ext cx="1644779" cy="0"/>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59" name="Прямая со стрелкой 58"/>
            <p:cNvCxnSpPr>
              <a:endCxn id="41" idx="3"/>
            </p:cNvCxnSpPr>
            <p:nvPr/>
          </p:nvCxnSpPr>
          <p:spPr>
            <a:xfrm flipH="1">
              <a:off x="6216579" y="4450613"/>
              <a:ext cx="1644780" cy="0"/>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бычная">
  <a:themeElements>
    <a:clrScheme name="Обычная">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Обычная">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Обычная">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1577</TotalTime>
  <Words>2661</Words>
  <Application>Microsoft Office PowerPoint</Application>
  <PresentationFormat>Экран (4:3)</PresentationFormat>
  <Paragraphs>295</Paragraphs>
  <Slides>17</Slides>
  <Notes>17</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Обычная</vt:lpstr>
      <vt:lpstr>Методика обеспечения интероперабельности в Грид-среде и облачных вычислениях</vt:lpstr>
      <vt:lpstr>         Актуальность проблемы</vt:lpstr>
      <vt:lpstr>Работа ведется при поддержке</vt:lpstr>
      <vt:lpstr>Интероперабельность</vt:lpstr>
      <vt:lpstr>Имеющийся задел </vt:lpstr>
      <vt:lpstr>Методика обеспечения интероперабельности в Грид и облаках</vt:lpstr>
      <vt:lpstr>Что такое Grid?</vt:lpstr>
      <vt:lpstr>Что такое Cloud Computing?</vt:lpstr>
      <vt:lpstr> Основные положения концепции</vt:lpstr>
      <vt:lpstr>Архитектура</vt:lpstr>
      <vt:lpstr>Модель интероперабельности Грид</vt:lpstr>
      <vt:lpstr>Модель интероперабельности облаков</vt:lpstr>
      <vt:lpstr>Работы по профилям Грид и облаков</vt:lpstr>
      <vt:lpstr>Программная реализация</vt:lpstr>
      <vt:lpstr>Дополнительные этапы</vt:lpstr>
      <vt:lpstr>Заключение</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Методика обеспечения интероперабельности в Грид-среде и облачных вычисленияъх</dc:title>
  <dc:creator>olein</dc:creator>
  <cp:lastModifiedBy>Sergey</cp:lastModifiedBy>
  <cp:revision>186</cp:revision>
  <dcterms:modified xsi:type="dcterms:W3CDTF">2014-07-03T20:10:58Z</dcterms:modified>
</cp:coreProperties>
</file>