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2"/>
  </p:notesMasterIdLst>
  <p:sldIdLst>
    <p:sldId id="256" r:id="rId2"/>
    <p:sldId id="384" r:id="rId3"/>
    <p:sldId id="389" r:id="rId4"/>
    <p:sldId id="390" r:id="rId5"/>
    <p:sldId id="391" r:id="rId6"/>
    <p:sldId id="392" r:id="rId7"/>
    <p:sldId id="277" r:id="rId8"/>
    <p:sldId id="393" r:id="rId9"/>
    <p:sldId id="308" r:id="rId10"/>
    <p:sldId id="312" r:id="rId11"/>
    <p:sldId id="394" r:id="rId12"/>
    <p:sldId id="385" r:id="rId13"/>
    <p:sldId id="317" r:id="rId14"/>
    <p:sldId id="401" r:id="rId15"/>
    <p:sldId id="396" r:id="rId16"/>
    <p:sldId id="324" r:id="rId17"/>
    <p:sldId id="328" r:id="rId18"/>
    <p:sldId id="326" r:id="rId19"/>
    <p:sldId id="325" r:id="rId20"/>
    <p:sldId id="356" r:id="rId21"/>
    <p:sldId id="329" r:id="rId22"/>
    <p:sldId id="402" r:id="rId23"/>
    <p:sldId id="295" r:id="rId24"/>
    <p:sldId id="336" r:id="rId25"/>
    <p:sldId id="338" r:id="rId26"/>
    <p:sldId id="341" r:id="rId27"/>
    <p:sldId id="369" r:id="rId28"/>
    <p:sldId id="387" r:id="rId29"/>
    <p:sldId id="386" r:id="rId30"/>
    <p:sldId id="388" r:id="rId31"/>
    <p:sldId id="352" r:id="rId32"/>
    <p:sldId id="353" r:id="rId33"/>
    <p:sldId id="354" r:id="rId34"/>
    <p:sldId id="362" r:id="rId35"/>
    <p:sldId id="397" r:id="rId36"/>
    <p:sldId id="357" r:id="rId37"/>
    <p:sldId id="379" r:id="rId38"/>
    <p:sldId id="380" r:id="rId39"/>
    <p:sldId id="300" r:id="rId40"/>
    <p:sldId id="399"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FFFF00"/>
    <a:srgbClr val="00407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05" autoAdjust="0"/>
  </p:normalViewPr>
  <p:slideViewPr>
    <p:cSldViewPr>
      <p:cViewPr varScale="1">
        <p:scale>
          <a:sx n="102" d="100"/>
          <a:sy n="102" d="100"/>
        </p:scale>
        <p:origin x="185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998616546169994E-2"/>
          <c:y val="3.9782888516784597E-2"/>
          <c:w val="0.87831767505122305"/>
          <c:h val="0.83726406497397199"/>
        </c:manualLayout>
      </c:layout>
      <c:barChart>
        <c:barDir val="col"/>
        <c:grouping val="clustered"/>
        <c:varyColors val="0"/>
        <c:ser>
          <c:idx val="0"/>
          <c:order val="0"/>
          <c:tx>
            <c:strRef>
              <c:f>Лист1!$A$2</c:f>
              <c:strCache>
                <c:ptCount val="1"/>
                <c:pt idx="0">
                  <c:v>Семилетний план</c:v>
                </c:pt>
              </c:strCache>
            </c:strRef>
          </c:tx>
          <c:spPr>
            <a:solidFill>
              <a:srgbClr val="0099FF"/>
            </a:solidFill>
            <a:ln w="25398">
              <a:noFill/>
            </a:ln>
          </c:spPr>
          <c:invertIfNegative val="0"/>
          <c:cat>
            <c:strRef>
              <c:f>Лист1!$B$1:$H$1</c:f>
              <c:strCache>
                <c:ptCount val="7"/>
                <c:pt idx="0">
                  <c:v>2010</c:v>
                </c:pt>
                <c:pt idx="1">
                  <c:v>2011</c:v>
                </c:pt>
                <c:pt idx="2">
                  <c:v>2012</c:v>
                </c:pt>
                <c:pt idx="3">
                  <c:v>2013</c:v>
                </c:pt>
                <c:pt idx="4">
                  <c:v>2014</c:v>
                </c:pt>
                <c:pt idx="5">
                  <c:v>2015</c:v>
                </c:pt>
                <c:pt idx="6">
                  <c:v>2016</c:v>
                </c:pt>
              </c:strCache>
            </c:strRef>
          </c:cat>
          <c:val>
            <c:numRef>
              <c:f>Лист1!$B$2:$H$2</c:f>
              <c:numCache>
                <c:formatCode>General</c:formatCode>
                <c:ptCount val="7"/>
                <c:pt idx="0">
                  <c:v>81.2</c:v>
                </c:pt>
                <c:pt idx="1">
                  <c:v>99.7</c:v>
                </c:pt>
                <c:pt idx="2">
                  <c:v>118.6</c:v>
                </c:pt>
                <c:pt idx="3">
                  <c:v>138.80000000000001</c:v>
                </c:pt>
                <c:pt idx="4">
                  <c:v>161</c:v>
                </c:pt>
                <c:pt idx="5">
                  <c:v>183.5</c:v>
                </c:pt>
                <c:pt idx="6">
                  <c:v>211</c:v>
                </c:pt>
              </c:numCache>
            </c:numRef>
          </c:val>
        </c:ser>
        <c:ser>
          <c:idx val="1"/>
          <c:order val="1"/>
          <c:tx>
            <c:strRef>
              <c:f>Лист1!$A$3</c:f>
              <c:strCache>
                <c:ptCount val="1"/>
                <c:pt idx="0">
                  <c:v>Плановый бюджет</c:v>
                </c:pt>
              </c:strCache>
            </c:strRef>
          </c:tx>
          <c:spPr>
            <a:solidFill>
              <a:srgbClr val="CC00FF"/>
            </a:solidFill>
            <a:ln w="25398">
              <a:noFill/>
            </a:ln>
          </c:spPr>
          <c:invertIfNegative val="0"/>
          <c:cat>
            <c:strRef>
              <c:f>Лист1!$B$1:$H$1</c:f>
              <c:strCache>
                <c:ptCount val="7"/>
                <c:pt idx="0">
                  <c:v>2010</c:v>
                </c:pt>
                <c:pt idx="1">
                  <c:v>2011</c:v>
                </c:pt>
                <c:pt idx="2">
                  <c:v>2012</c:v>
                </c:pt>
                <c:pt idx="3">
                  <c:v>2013</c:v>
                </c:pt>
                <c:pt idx="4">
                  <c:v>2014</c:v>
                </c:pt>
                <c:pt idx="5">
                  <c:v>2015</c:v>
                </c:pt>
                <c:pt idx="6">
                  <c:v>2016</c:v>
                </c:pt>
              </c:strCache>
            </c:strRef>
          </c:cat>
          <c:val>
            <c:numRef>
              <c:f>Лист1!$B$3:$H$3</c:f>
              <c:numCache>
                <c:formatCode>General</c:formatCode>
                <c:ptCount val="7"/>
                <c:pt idx="0">
                  <c:v>82.9</c:v>
                </c:pt>
                <c:pt idx="1">
                  <c:v>98.8</c:v>
                </c:pt>
                <c:pt idx="2">
                  <c:v>126</c:v>
                </c:pt>
                <c:pt idx="3">
                  <c:v>143.19999999999999</c:v>
                </c:pt>
                <c:pt idx="4">
                  <c:v>158.69999999999999</c:v>
                </c:pt>
              </c:numCache>
            </c:numRef>
          </c:val>
        </c:ser>
        <c:dLbls>
          <c:showLegendKey val="0"/>
          <c:showVal val="0"/>
          <c:showCatName val="0"/>
          <c:showSerName val="0"/>
          <c:showPercent val="0"/>
          <c:showBubbleSize val="0"/>
        </c:dLbls>
        <c:gapWidth val="150"/>
        <c:overlap val="50"/>
        <c:axId val="255657736"/>
        <c:axId val="255659304"/>
      </c:barChart>
      <c:catAx>
        <c:axId val="255657736"/>
        <c:scaling>
          <c:orientation val="minMax"/>
        </c:scaling>
        <c:delete val="0"/>
        <c:axPos val="b"/>
        <c:numFmt formatCode="General" sourceLinked="1"/>
        <c:majorTickMark val="out"/>
        <c:minorTickMark val="none"/>
        <c:tickLblPos val="nextTo"/>
        <c:spPr>
          <a:ln w="3175">
            <a:solidFill>
              <a:srgbClr val="808080"/>
            </a:solidFill>
            <a:prstDash val="solid"/>
          </a:ln>
        </c:spPr>
        <c:crossAx val="255659304"/>
        <c:crosses val="autoZero"/>
        <c:auto val="1"/>
        <c:lblAlgn val="ctr"/>
        <c:lblOffset val="100"/>
        <c:noMultiLvlLbl val="0"/>
      </c:catAx>
      <c:valAx>
        <c:axId val="255659304"/>
        <c:scaling>
          <c:orientation val="minMax"/>
        </c:scaling>
        <c:delete val="0"/>
        <c:axPos val="l"/>
        <c:majorGridlines>
          <c:spPr>
            <a:ln w="3175">
              <a:solidFill>
                <a:srgbClr val="C0C0C0"/>
              </a:solidFill>
              <a:prstDash val="solid"/>
            </a:ln>
          </c:spPr>
        </c:majorGridlines>
        <c:numFmt formatCode="General" sourceLinked="1"/>
        <c:majorTickMark val="out"/>
        <c:minorTickMark val="none"/>
        <c:tickLblPos val="nextTo"/>
        <c:spPr>
          <a:ln w="3175">
            <a:solidFill>
              <a:srgbClr val="808080"/>
            </a:solidFill>
            <a:prstDash val="solid"/>
          </a:ln>
        </c:spPr>
        <c:crossAx val="255657736"/>
        <c:crosses val="autoZero"/>
        <c:crossBetween val="between"/>
      </c:valAx>
      <c:spPr>
        <a:noFill/>
        <a:ln w="25398">
          <a:noFill/>
        </a:ln>
      </c:spPr>
    </c:plotArea>
    <c:plotVisOnly val="1"/>
    <c:dispBlanksAs val="gap"/>
    <c:showDLblsOverMax val="0"/>
  </c:chart>
  <c:spPr>
    <a:solidFill>
      <a:srgbClr val="FFFFFF"/>
    </a:solidFill>
    <a:ln w="3175">
      <a:solidFill>
        <a:srgbClr val="808080"/>
      </a:solidFill>
      <a:prstDash val="solid"/>
    </a:ln>
  </c:spPr>
  <c:txPr>
    <a:bodyPr/>
    <a:lstStyle/>
    <a:p>
      <a:pPr>
        <a:defRPr sz="1144">
          <a:solidFill>
            <a:schemeClr val="bg1"/>
          </a:solidFill>
        </a:defRPr>
      </a:pPr>
      <a:endParaRPr lang="ru-RU"/>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BCFBFF2-BD4F-43D1-9491-846BB39B2ADE}" type="datetimeFigureOut">
              <a:rPr lang="ru-RU"/>
              <a:pPr>
                <a:defRPr/>
              </a:pPr>
              <a:t>30.06.2014</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8ED5CD29-2C5D-4763-A4F7-EE5F4E0BA728}" type="slidenum">
              <a:rPr lang="ru-RU"/>
              <a:pPr>
                <a:defRPr/>
              </a:pPr>
              <a:t>‹#›</a:t>
            </a:fld>
            <a:endParaRPr lang="ru-RU" dirty="0"/>
          </a:p>
        </p:txBody>
      </p:sp>
    </p:spTree>
    <p:extLst>
      <p:ext uri="{BB962C8B-B14F-4D97-AF65-F5344CB8AC3E}">
        <p14:creationId xmlns:p14="http://schemas.microsoft.com/office/powerpoint/2010/main" val="3309884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Образ слайда 1"/>
          <p:cNvSpPr>
            <a:spLocks noGrp="1" noRot="1" noChangeAspect="1"/>
          </p:cNvSpPr>
          <p:nvPr>
            <p:ph type="sldImg"/>
          </p:nvPr>
        </p:nvSpPr>
        <p:spPr bwMode="auto">
          <a:noFill/>
          <a:ln>
            <a:solidFill>
              <a:srgbClr val="000000"/>
            </a:solidFill>
            <a:miter lim="800000"/>
            <a:headEnd/>
            <a:tailEnd/>
          </a:ln>
        </p:spPr>
      </p:sp>
      <p:sp>
        <p:nvSpPr>
          <p:cNvPr id="1126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126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24A6B8-F9AE-4DA4-AF23-971E5FE21967}" type="slidenum">
              <a:rPr lang="ru-RU"/>
              <a:pPr fontAlgn="base">
                <a:spcBef>
                  <a:spcPct val="0"/>
                </a:spcBef>
                <a:spcAft>
                  <a:spcPct val="0"/>
                </a:spcAft>
              </a:pPr>
              <a:t>1</a:t>
            </a:fld>
            <a:endParaRPr lang="ru-RU"/>
          </a:p>
        </p:txBody>
      </p:sp>
    </p:spTree>
    <p:extLst>
      <p:ext uri="{BB962C8B-B14F-4D97-AF65-F5344CB8AC3E}">
        <p14:creationId xmlns:p14="http://schemas.microsoft.com/office/powerpoint/2010/main" val="321688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6" name="Заметки 2"/>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ru-RU">
              <a:latin typeface="Calibri" charset="0"/>
            </a:endParaRPr>
          </a:p>
          <a:p>
            <a:endParaRPr lang="ru-RU">
              <a:latin typeface="Calibri" charset="0"/>
            </a:endParaRPr>
          </a:p>
        </p:txBody>
      </p:sp>
      <p:sp>
        <p:nvSpPr>
          <p:cNvPr id="52227"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fld id="{E1BB203F-9481-C142-9937-DD9FDE927B40}" type="slidenum">
              <a:rPr kumimoji="0" lang="ru-RU" sz="1200">
                <a:latin typeface="Calibri" charset="0"/>
                <a:ea typeface="ＭＳ Ｐゴシック" charset="0"/>
                <a:cs typeface="ＭＳ Ｐゴシック" charset="0"/>
              </a:rPr>
              <a:pPr algn="r"/>
              <a:t>15</a:t>
            </a:fld>
            <a:endParaRPr kumimoji="0" lang="ru-RU" sz="120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828902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1225" fontAlgn="base">
              <a:spcBef>
                <a:spcPct val="0"/>
              </a:spcBef>
              <a:spcAft>
                <a:spcPct val="0"/>
              </a:spcAft>
            </a:pPr>
            <a:fld id="{CD2B8D1C-C5C2-4602-B0BE-AA26B091BD2A}" type="slidenum">
              <a:rPr lang="ru-RU">
                <a:solidFill>
                  <a:srgbClr val="000000"/>
                </a:solidFill>
              </a:rPr>
              <a:pPr defTabSz="911225" fontAlgn="base">
                <a:spcBef>
                  <a:spcPct val="0"/>
                </a:spcBef>
                <a:spcAft>
                  <a:spcPct val="0"/>
                </a:spcAft>
              </a:pPr>
              <a:t>16</a:t>
            </a:fld>
            <a:endParaRPr lang="ru-RU">
              <a:solidFill>
                <a:srgbClr val="000000"/>
              </a:solidFill>
            </a:endParaRPr>
          </a:p>
        </p:txBody>
      </p:sp>
      <p:sp>
        <p:nvSpPr>
          <p:cNvPr id="32770" name="Rectangle 2"/>
          <p:cNvSpPr>
            <a:spLocks noGrp="1" noRot="1" noChangeAspect="1" noChangeArrowheads="1" noTextEdit="1"/>
          </p:cNvSpPr>
          <p:nvPr>
            <p:ph type="sldImg"/>
          </p:nvPr>
        </p:nvSpPr>
        <p:spPr bwMode="auto">
          <a:xfrm>
            <a:off x="1484313" y="457200"/>
            <a:ext cx="4183062" cy="3136900"/>
          </a:xfrm>
          <a:noFill/>
          <a:ln>
            <a:solidFill>
              <a:srgbClr val="000000"/>
            </a:solidFill>
            <a:miter lim="800000"/>
            <a:headEnd/>
            <a:tailEnd/>
          </a:ln>
        </p:spPr>
      </p:sp>
      <p:sp>
        <p:nvSpPr>
          <p:cNvPr id="32771" name="Rectangle 3"/>
          <p:cNvSpPr>
            <a:spLocks noGrp="1" noChangeArrowheads="1"/>
          </p:cNvSpPr>
          <p:nvPr>
            <p:ph type="body" idx="1"/>
          </p:nvPr>
        </p:nvSpPr>
        <p:spPr bwMode="auto">
          <a:xfrm>
            <a:off x="646113" y="3735388"/>
            <a:ext cx="5703887" cy="5149850"/>
          </a:xfrm>
          <a:noFill/>
        </p:spPr>
        <p:txBody>
          <a:bodyPr wrap="square" numCol="1" anchor="t" anchorCtr="0" compatLnSpc="1">
            <a:prstTxWarp prst="textNoShape">
              <a:avLst/>
            </a:prstTxWarp>
          </a:bodyPr>
          <a:lstStyle/>
          <a:p>
            <a:pPr algn="just">
              <a:spcBef>
                <a:spcPct val="0"/>
              </a:spcBef>
            </a:pPr>
            <a:r>
              <a:rPr lang="en-US" smtClean="0">
                <a:latin typeface="Times New Roman" pitchFamily="18" charset="0"/>
              </a:rPr>
              <a:t>    </a:t>
            </a:r>
            <a:endParaRPr lang="en-US" altLang="ja-JP" sz="1600" smtClean="0">
              <a:latin typeface="Times New Roman" pitchFamily="18" charset="0"/>
              <a:cs typeface="MS PGothic"/>
            </a:endParaRPr>
          </a:p>
        </p:txBody>
      </p:sp>
    </p:spTree>
    <p:extLst>
      <p:ext uri="{BB962C8B-B14F-4D97-AF65-F5344CB8AC3E}">
        <p14:creationId xmlns:p14="http://schemas.microsoft.com/office/powerpoint/2010/main" val="2746838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Образ слайда 1"/>
          <p:cNvSpPr>
            <a:spLocks noGrp="1" noRot="1" noChangeAspect="1" noTextEdit="1"/>
          </p:cNvSpPr>
          <p:nvPr>
            <p:ph type="sldImg"/>
          </p:nvPr>
        </p:nvSpPr>
        <p:spPr bwMode="auto">
          <a:noFill/>
          <a:ln>
            <a:solidFill>
              <a:srgbClr val="000000"/>
            </a:solidFill>
            <a:miter lim="800000"/>
            <a:headEnd/>
            <a:tailEnd/>
          </a:ln>
        </p:spPr>
      </p:sp>
      <p:sp>
        <p:nvSpPr>
          <p:cNvPr id="3481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3481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1225" fontAlgn="base">
              <a:spcBef>
                <a:spcPct val="0"/>
              </a:spcBef>
              <a:spcAft>
                <a:spcPct val="0"/>
              </a:spcAft>
            </a:pPr>
            <a:fld id="{F5C52D69-CCFF-4B40-8AA1-2DF025987718}" type="slidenum">
              <a:rPr lang="ru-RU">
                <a:solidFill>
                  <a:srgbClr val="000000"/>
                </a:solidFill>
              </a:rPr>
              <a:pPr defTabSz="911225" fontAlgn="base">
                <a:spcBef>
                  <a:spcPct val="0"/>
                </a:spcBef>
                <a:spcAft>
                  <a:spcPct val="0"/>
                </a:spcAft>
              </a:pPr>
              <a:t>17</a:t>
            </a:fld>
            <a:endParaRPr lang="ru-RU">
              <a:solidFill>
                <a:srgbClr val="000000"/>
              </a:solidFill>
            </a:endParaRPr>
          </a:p>
        </p:txBody>
      </p:sp>
    </p:spTree>
    <p:extLst>
      <p:ext uri="{BB962C8B-B14F-4D97-AF65-F5344CB8AC3E}">
        <p14:creationId xmlns:p14="http://schemas.microsoft.com/office/powerpoint/2010/main" val="167450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1225" fontAlgn="base">
              <a:spcBef>
                <a:spcPct val="0"/>
              </a:spcBef>
              <a:spcAft>
                <a:spcPct val="0"/>
              </a:spcAft>
            </a:pPr>
            <a:fld id="{98A859E0-A4B4-42B9-8C29-DA6DAA4EDC04}" type="slidenum">
              <a:rPr lang="ru-RU">
                <a:solidFill>
                  <a:srgbClr val="000000"/>
                </a:solidFill>
                <a:cs typeface="Arial" charset="0"/>
              </a:rPr>
              <a:pPr defTabSz="911225" fontAlgn="base">
                <a:spcBef>
                  <a:spcPct val="0"/>
                </a:spcBef>
                <a:spcAft>
                  <a:spcPct val="0"/>
                </a:spcAft>
              </a:pPr>
              <a:t>18</a:t>
            </a:fld>
            <a:endParaRPr lang="ru-RU">
              <a:solidFill>
                <a:srgbClr val="000000"/>
              </a:solidFill>
              <a:cs typeface="Arial" charset="0"/>
            </a:endParaRPr>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Tree>
    <p:extLst>
      <p:ext uri="{BB962C8B-B14F-4D97-AF65-F5344CB8AC3E}">
        <p14:creationId xmlns:p14="http://schemas.microsoft.com/office/powerpoint/2010/main" val="963567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1225" fontAlgn="base">
              <a:spcBef>
                <a:spcPct val="0"/>
              </a:spcBef>
              <a:spcAft>
                <a:spcPct val="0"/>
              </a:spcAft>
            </a:pPr>
            <a:fld id="{A398B49F-48AA-4025-8136-63B8D03A6E23}" type="slidenum">
              <a:rPr lang="ru-RU">
                <a:solidFill>
                  <a:srgbClr val="000000"/>
                </a:solidFill>
              </a:rPr>
              <a:pPr defTabSz="911225" fontAlgn="base">
                <a:spcBef>
                  <a:spcPct val="0"/>
                </a:spcBef>
                <a:spcAft>
                  <a:spcPct val="0"/>
                </a:spcAft>
              </a:pPr>
              <a:t>19</a:t>
            </a:fld>
            <a:endParaRPr lang="ru-RU">
              <a:solidFill>
                <a:srgbClr val="000000"/>
              </a:solidFill>
            </a:endParaRPr>
          </a:p>
        </p:txBody>
      </p:sp>
      <p:sp>
        <p:nvSpPr>
          <p:cNvPr id="100354" name="Rectangle 2"/>
          <p:cNvSpPr>
            <a:spLocks noGrp="1" noRot="1" noChangeAspect="1" noChangeArrowheads="1" noTextEdit="1"/>
          </p:cNvSpPr>
          <p:nvPr>
            <p:ph type="sldImg"/>
          </p:nvPr>
        </p:nvSpPr>
        <p:spPr bwMode="auto">
          <a:xfrm>
            <a:off x="1144588" y="687388"/>
            <a:ext cx="4568825" cy="3427412"/>
          </a:xfrm>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a:spcBef>
                <a:spcPct val="0"/>
              </a:spcBef>
            </a:pPr>
            <a:endParaRPr lang="ru-RU" sz="1500" smtClean="0">
              <a:latin typeface="Times New Roman" pitchFamily="18" charset="0"/>
            </a:endParaRPr>
          </a:p>
        </p:txBody>
      </p:sp>
    </p:spTree>
    <p:extLst>
      <p:ext uri="{BB962C8B-B14F-4D97-AF65-F5344CB8AC3E}">
        <p14:creationId xmlns:p14="http://schemas.microsoft.com/office/powerpoint/2010/main" val="43217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Образ слайда 1"/>
          <p:cNvSpPr>
            <a:spLocks noGrp="1" noRot="1" noChangeAspect="1" noTextEdit="1"/>
          </p:cNvSpPr>
          <p:nvPr>
            <p:ph type="sldImg"/>
          </p:nvPr>
        </p:nvSpPr>
        <p:spPr bwMode="auto">
          <a:noFill/>
          <a:ln>
            <a:solidFill>
              <a:srgbClr val="000000"/>
            </a:solidFill>
            <a:miter lim="800000"/>
            <a:headEnd/>
            <a:tailEnd/>
          </a:ln>
        </p:spPr>
      </p:sp>
      <p:sp>
        <p:nvSpPr>
          <p:cNvPr id="103426" name="Заметки 2"/>
          <p:cNvSpPr>
            <a:spLocks noGrp="1"/>
          </p:cNvSpPr>
          <p:nvPr>
            <p:ph type="body" idx="1"/>
          </p:nvPr>
        </p:nvSpPr>
        <p:spPr bwMode="auto">
          <a:noFill/>
        </p:spPr>
        <p:txBody>
          <a:bodyPr wrap="square" numCol="1" anchor="t" anchorCtr="0" compatLnSpc="1">
            <a:prstTxWarp prst="textNoShape">
              <a:avLst/>
            </a:prstTxWarp>
          </a:bodyPr>
          <a:lstStyle/>
          <a:p>
            <a:pPr algn="just">
              <a:spcBef>
                <a:spcPct val="0"/>
              </a:spcBef>
            </a:pPr>
            <a:endParaRPr lang="ru-RU" sz="1400" dirty="0" smtClean="0">
              <a:latin typeface="Arial  "/>
            </a:endParaRPr>
          </a:p>
        </p:txBody>
      </p:sp>
      <p:sp>
        <p:nvSpPr>
          <p:cNvPr id="1034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1225" fontAlgn="base">
              <a:spcBef>
                <a:spcPct val="0"/>
              </a:spcBef>
              <a:spcAft>
                <a:spcPct val="0"/>
              </a:spcAft>
            </a:pPr>
            <a:fld id="{A4A9492F-C0C7-4E56-BAFC-299CC0B3731E}" type="slidenum">
              <a:rPr lang="ru-RU">
                <a:solidFill>
                  <a:srgbClr val="000000"/>
                </a:solidFill>
              </a:rPr>
              <a:pPr defTabSz="911225" fontAlgn="base">
                <a:spcBef>
                  <a:spcPct val="0"/>
                </a:spcBef>
                <a:spcAft>
                  <a:spcPct val="0"/>
                </a:spcAft>
              </a:pPr>
              <a:t>21</a:t>
            </a:fld>
            <a:endParaRPr lang="ru-RU">
              <a:solidFill>
                <a:srgbClr val="000000"/>
              </a:solidFill>
            </a:endParaRPr>
          </a:p>
        </p:txBody>
      </p:sp>
    </p:spTree>
    <p:extLst>
      <p:ext uri="{BB962C8B-B14F-4D97-AF65-F5344CB8AC3E}">
        <p14:creationId xmlns:p14="http://schemas.microsoft.com/office/powerpoint/2010/main" val="576763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ru-RU"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57A98B4-B72E-4081-84CA-3F89230C6AA1}" type="slidenum">
              <a:rPr lang="ru-RU">
                <a:cs typeface="Arial" panose="020B0604020202020204" pitchFamily="34" charset="0"/>
              </a:rPr>
              <a:pPr/>
              <a:t>22</a:t>
            </a:fld>
            <a:endParaRPr lang="ru-RU">
              <a:cs typeface="Arial" panose="020B0604020202020204" pitchFamily="34" charset="0"/>
            </a:endParaRPr>
          </a:p>
        </p:txBody>
      </p:sp>
    </p:spTree>
    <p:extLst>
      <p:ext uri="{BB962C8B-B14F-4D97-AF65-F5344CB8AC3E}">
        <p14:creationId xmlns:p14="http://schemas.microsoft.com/office/powerpoint/2010/main" val="1844535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Образ слайда 1"/>
          <p:cNvSpPr>
            <a:spLocks noGrp="1" noRot="1" noChangeAspect="1" noTextEdit="1"/>
          </p:cNvSpPr>
          <p:nvPr>
            <p:ph type="sldImg"/>
          </p:nvPr>
        </p:nvSpPr>
        <p:spPr bwMode="auto">
          <a:noFill/>
          <a:ln>
            <a:solidFill>
              <a:srgbClr val="000000"/>
            </a:solidFill>
            <a:miter lim="800000"/>
            <a:headEnd/>
            <a:tailEnd/>
          </a:ln>
        </p:spPr>
      </p:sp>
      <p:sp>
        <p:nvSpPr>
          <p:cNvPr id="252931" name="Заметки 2"/>
          <p:cNvSpPr>
            <a:spLocks noGrp="1"/>
          </p:cNvSpPr>
          <p:nvPr>
            <p:ph type="body" idx="1"/>
          </p:nvPr>
        </p:nvSpPr>
        <p:spPr>
          <a:xfrm>
            <a:off x="333375" y="4140200"/>
            <a:ext cx="6191250" cy="4114800"/>
          </a:xfrm>
          <a:ln/>
        </p:spPr>
        <p:txBody>
          <a:bodyPr>
            <a:normAutofit lnSpcReduction="10000"/>
          </a:bodyPr>
          <a:lstStyle/>
          <a:p>
            <a:pPr algn="just" fontAlgn="auto">
              <a:spcBef>
                <a:spcPct val="0"/>
              </a:spcBef>
              <a:spcAft>
                <a:spcPts val="0"/>
              </a:spcAft>
              <a:defRPr/>
            </a:pPr>
            <a:r>
              <a:rPr lang="ru-RU" sz="1400" dirty="0" smtClean="0">
                <a:cs typeface="Arial" pitchFamily="34" charset="0"/>
              </a:rPr>
              <a:t>    Спектрометрический комплекс реактора ИБР-2 достаточно развит и ориентирован на широкий круг научных исследований. По большинству параметров многие спектрометры не уступают лучшим мировым аналогам. </a:t>
            </a:r>
          </a:p>
          <a:p>
            <a:pPr algn="just" fontAlgn="auto">
              <a:spcBef>
                <a:spcPct val="0"/>
              </a:spcBef>
              <a:spcAft>
                <a:spcPts val="0"/>
              </a:spcAft>
              <a:defRPr/>
            </a:pPr>
            <a:r>
              <a:rPr lang="ru-RU" sz="1400" dirty="0" smtClean="0">
                <a:cs typeface="Arial" pitchFamily="34" charset="0"/>
              </a:rPr>
              <a:t>   Дальнейшая модернизация спектрометрической инфраструктуры реактора выполняется при непосредственном участие стран участниц и ассоциированных стран ОИЯИ (в частности, Германия, Венгрия, Польше, Румыния и др.) с целю продолжить и развивать исследования в области физики </a:t>
            </a:r>
            <a:r>
              <a:rPr lang="ru-RU" sz="1400" dirty="0" err="1" smtClean="0">
                <a:cs typeface="Arial" pitchFamily="34" charset="0"/>
              </a:rPr>
              <a:t>наносистем</a:t>
            </a:r>
            <a:r>
              <a:rPr lang="ru-RU" sz="1400" dirty="0" smtClean="0">
                <a:cs typeface="Arial" pitchFamily="34" charset="0"/>
              </a:rPr>
              <a:t>, функциональных материалов, структурной биологии, геологии и инженерии. </a:t>
            </a:r>
          </a:p>
          <a:p>
            <a:pPr algn="just" fontAlgn="auto">
              <a:spcBef>
                <a:spcPct val="0"/>
              </a:spcBef>
              <a:spcAft>
                <a:spcPts val="0"/>
              </a:spcAft>
              <a:defRPr/>
            </a:pPr>
            <a:r>
              <a:rPr lang="ru-RU" sz="1400" dirty="0" smtClean="0">
                <a:cs typeface="Arial" pitchFamily="34" charset="0"/>
              </a:rPr>
              <a:t>  Хотелось бы особо отметить, что программа научных </a:t>
            </a:r>
            <a:r>
              <a:rPr lang="ru-RU" sz="1400" dirty="0" err="1" smtClean="0">
                <a:cs typeface="Arial" pitchFamily="34" charset="0"/>
              </a:rPr>
              <a:t>снована</a:t>
            </a:r>
            <a:r>
              <a:rPr lang="ru-RU" sz="1400" dirty="0" smtClean="0">
                <a:cs typeface="Arial" pitchFamily="34" charset="0"/>
              </a:rPr>
              <a:t> на реализации пользовательской политики и развития собственной экспериментальной и теоретической программы. Для международных организаций, каковой является и ОИЯИ, пользовательская политика играет исключительно важную роль, поскольку обеспечивает прозрачный, ясный и гарантированный механизм реализации приоритетных научных программ стран-участниц на экспериментальной базе Института. </a:t>
            </a:r>
          </a:p>
          <a:p>
            <a:pPr algn="just" fontAlgn="auto">
              <a:spcBef>
                <a:spcPct val="0"/>
              </a:spcBef>
              <a:spcAft>
                <a:spcPts val="0"/>
              </a:spcAft>
              <a:defRPr/>
            </a:pPr>
            <a:r>
              <a:rPr lang="ru-RU" sz="1400" dirty="0" smtClean="0">
                <a:cs typeface="Arial" pitchFamily="34" charset="0"/>
              </a:rPr>
              <a:t>     Вместе с тем, собственная научная программа также имеет важнейшее значение, поскольку определяет лицо ОИЯИ перед мировым нейтронным сообществом. Такая программа разработана и ожидаемые результаты на ближайшую перспективу сформулированы.</a:t>
            </a:r>
          </a:p>
          <a:p>
            <a:pPr algn="just" fontAlgn="auto">
              <a:spcBef>
                <a:spcPct val="0"/>
              </a:spcBef>
              <a:spcAft>
                <a:spcPts val="0"/>
              </a:spcAft>
              <a:defRPr/>
            </a:pPr>
            <a:endParaRPr lang="ru-RU" sz="1400" dirty="0" smtClean="0">
              <a:cs typeface="Arial" pitchFamily="34" charset="0"/>
            </a:endParaRPr>
          </a:p>
        </p:txBody>
      </p:sp>
      <p:sp>
        <p:nvSpPr>
          <p:cNvPr id="10649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1225" fontAlgn="base">
              <a:spcBef>
                <a:spcPct val="0"/>
              </a:spcBef>
              <a:spcAft>
                <a:spcPct val="0"/>
              </a:spcAft>
            </a:pPr>
            <a:fld id="{F1A40415-727B-4927-8789-E3E4365892A1}" type="slidenum">
              <a:rPr lang="ru-RU">
                <a:solidFill>
                  <a:srgbClr val="000000"/>
                </a:solidFill>
              </a:rPr>
              <a:pPr defTabSz="911225" fontAlgn="base">
                <a:spcBef>
                  <a:spcPct val="0"/>
                </a:spcBef>
                <a:spcAft>
                  <a:spcPct val="0"/>
                </a:spcAft>
              </a:pPr>
              <a:t>24</a:t>
            </a:fld>
            <a:endParaRPr lang="ru-RU">
              <a:solidFill>
                <a:srgbClr val="000000"/>
              </a:solidFill>
            </a:endParaRPr>
          </a:p>
        </p:txBody>
      </p:sp>
    </p:spTree>
    <p:extLst>
      <p:ext uri="{BB962C8B-B14F-4D97-AF65-F5344CB8AC3E}">
        <p14:creationId xmlns:p14="http://schemas.microsoft.com/office/powerpoint/2010/main" val="3125794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Образ слайда 1"/>
          <p:cNvSpPr>
            <a:spLocks noGrp="1" noRot="1" noChangeAspect="1" noTextEdit="1"/>
          </p:cNvSpPr>
          <p:nvPr>
            <p:ph type="sldImg"/>
          </p:nvPr>
        </p:nvSpPr>
        <p:spPr bwMode="auto">
          <a:noFill/>
          <a:ln>
            <a:solidFill>
              <a:srgbClr val="000000"/>
            </a:solidFill>
            <a:miter lim="800000"/>
            <a:headEnd/>
            <a:tailEnd/>
          </a:ln>
        </p:spPr>
      </p:sp>
      <p:sp>
        <p:nvSpPr>
          <p:cNvPr id="11161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1161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1225" fontAlgn="base">
              <a:spcBef>
                <a:spcPct val="0"/>
              </a:spcBef>
              <a:spcAft>
                <a:spcPct val="0"/>
              </a:spcAft>
            </a:pPr>
            <a:fld id="{899CF0D1-8958-46A9-A708-515DA894E2C6}" type="slidenum">
              <a:rPr lang="ru-RU">
                <a:solidFill>
                  <a:srgbClr val="000000"/>
                </a:solidFill>
              </a:rPr>
              <a:pPr defTabSz="911225" fontAlgn="base">
                <a:spcBef>
                  <a:spcPct val="0"/>
                </a:spcBef>
                <a:spcAft>
                  <a:spcPct val="0"/>
                </a:spcAft>
              </a:pPr>
              <a:t>25</a:t>
            </a:fld>
            <a:endParaRPr lang="ru-RU">
              <a:solidFill>
                <a:srgbClr val="000000"/>
              </a:solidFill>
            </a:endParaRPr>
          </a:p>
        </p:txBody>
      </p:sp>
    </p:spTree>
    <p:extLst>
      <p:ext uri="{BB962C8B-B14F-4D97-AF65-F5344CB8AC3E}">
        <p14:creationId xmlns:p14="http://schemas.microsoft.com/office/powerpoint/2010/main" val="3613627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F52D90B-5434-472A-BE5D-E88ACCABAAF6}" type="slidenum">
              <a:rPr lang="ru-RU">
                <a:solidFill>
                  <a:srgbClr val="000000"/>
                </a:solidFill>
              </a:rPr>
              <a:pPr defTabSz="912813" fontAlgn="base">
                <a:spcBef>
                  <a:spcPct val="0"/>
                </a:spcBef>
                <a:spcAft>
                  <a:spcPct val="0"/>
                </a:spcAft>
              </a:pPr>
              <a:t>26</a:t>
            </a:fld>
            <a:endParaRPr lang="ru-RU">
              <a:solidFill>
                <a:srgbClr val="000000"/>
              </a:solidFill>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latin typeface="Arial" charset="0"/>
              <a:ea typeface="MS PGothic"/>
              <a:cs typeface="MS PGothic"/>
            </a:endParaRPr>
          </a:p>
        </p:txBody>
      </p:sp>
    </p:spTree>
    <p:extLst>
      <p:ext uri="{BB962C8B-B14F-4D97-AF65-F5344CB8AC3E}">
        <p14:creationId xmlns:p14="http://schemas.microsoft.com/office/powerpoint/2010/main" val="125986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7738">
              <a:defRPr kumimoji="1" sz="2400">
                <a:solidFill>
                  <a:schemeClr val="tx1"/>
                </a:solidFill>
                <a:latin typeface="Arial" charset="0"/>
                <a:ea typeface="Arial" charset="0"/>
                <a:cs typeface="Arial" charset="0"/>
              </a:defRPr>
            </a:lvl1pPr>
            <a:lvl2pPr marL="742950" indent="-285750" defTabSz="947738">
              <a:defRPr kumimoji="1" sz="2400">
                <a:solidFill>
                  <a:schemeClr val="tx1"/>
                </a:solidFill>
                <a:latin typeface="Arial" charset="0"/>
                <a:ea typeface="Arial" charset="0"/>
              </a:defRPr>
            </a:lvl2pPr>
            <a:lvl3pPr marL="1143000" indent="-228600" defTabSz="947738">
              <a:defRPr kumimoji="1" sz="2400">
                <a:solidFill>
                  <a:schemeClr val="tx1"/>
                </a:solidFill>
                <a:latin typeface="Arial" charset="0"/>
                <a:ea typeface="Arial" charset="0"/>
              </a:defRPr>
            </a:lvl3pPr>
            <a:lvl4pPr marL="1600200" indent="-228600" defTabSz="947738">
              <a:defRPr kumimoji="1" sz="2400">
                <a:solidFill>
                  <a:schemeClr val="tx1"/>
                </a:solidFill>
                <a:latin typeface="Arial" charset="0"/>
                <a:ea typeface="Arial" charset="0"/>
              </a:defRPr>
            </a:lvl4pPr>
            <a:lvl5pPr marL="2057400" indent="-228600" defTabSz="947738">
              <a:defRPr kumimoji="1" sz="2400">
                <a:solidFill>
                  <a:schemeClr val="tx1"/>
                </a:solidFill>
                <a:latin typeface="Arial" charset="0"/>
                <a:ea typeface="Arial" charset="0"/>
              </a:defRPr>
            </a:lvl5pPr>
            <a:lvl6pPr marL="2514600" indent="-228600" defTabSz="947738" fontAlgn="base">
              <a:spcBef>
                <a:spcPct val="0"/>
              </a:spcBef>
              <a:spcAft>
                <a:spcPct val="0"/>
              </a:spcAft>
              <a:defRPr kumimoji="1" sz="2400">
                <a:solidFill>
                  <a:schemeClr val="tx1"/>
                </a:solidFill>
                <a:latin typeface="Arial" charset="0"/>
                <a:ea typeface="Arial" charset="0"/>
              </a:defRPr>
            </a:lvl6pPr>
            <a:lvl7pPr marL="2971800" indent="-228600" defTabSz="947738" fontAlgn="base">
              <a:spcBef>
                <a:spcPct val="0"/>
              </a:spcBef>
              <a:spcAft>
                <a:spcPct val="0"/>
              </a:spcAft>
              <a:defRPr kumimoji="1" sz="2400">
                <a:solidFill>
                  <a:schemeClr val="tx1"/>
                </a:solidFill>
                <a:latin typeface="Arial" charset="0"/>
                <a:ea typeface="Arial" charset="0"/>
              </a:defRPr>
            </a:lvl7pPr>
            <a:lvl8pPr marL="3429000" indent="-228600" defTabSz="947738" fontAlgn="base">
              <a:spcBef>
                <a:spcPct val="0"/>
              </a:spcBef>
              <a:spcAft>
                <a:spcPct val="0"/>
              </a:spcAft>
              <a:defRPr kumimoji="1" sz="2400">
                <a:solidFill>
                  <a:schemeClr val="tx1"/>
                </a:solidFill>
                <a:latin typeface="Arial" charset="0"/>
                <a:ea typeface="Arial" charset="0"/>
              </a:defRPr>
            </a:lvl8pPr>
            <a:lvl9pPr marL="3886200" indent="-228600" defTabSz="947738" fontAlgn="base">
              <a:spcBef>
                <a:spcPct val="0"/>
              </a:spcBef>
              <a:spcAft>
                <a:spcPct val="0"/>
              </a:spcAft>
              <a:defRPr kumimoji="1" sz="2400">
                <a:solidFill>
                  <a:schemeClr val="tx1"/>
                </a:solidFill>
                <a:latin typeface="Arial" charset="0"/>
                <a:ea typeface="Arial" charset="0"/>
              </a:defRPr>
            </a:lvl9pPr>
          </a:lstStyle>
          <a:p>
            <a:fld id="{D4013781-0BC9-CA46-8DDE-EF4906CFFA55}" type="slidenum">
              <a:rPr kumimoji="0" lang="ru-RU" sz="1200">
                <a:latin typeface="Calibri" charset="0"/>
                <a:ea typeface="ＭＳ Ｐゴシック" charset="0"/>
                <a:cs typeface="ＭＳ Ｐゴシック" charset="0"/>
              </a:rPr>
              <a:pPr/>
              <a:t>3</a:t>
            </a:fld>
            <a:endParaRPr kumimoji="0" lang="ru-RU" sz="1200">
              <a:latin typeface="Calibri" charset="0"/>
              <a:ea typeface="ＭＳ Ｐゴシック" charset="0"/>
              <a:cs typeface="ＭＳ Ｐゴシック" charset="0"/>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bwMode="auto">
          <a:xfrm>
            <a:off x="765175" y="4343400"/>
            <a:ext cx="532765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eaLnBrk="1" hangingPunct="1"/>
            <a:endParaRPr lang="ru-RU" sz="16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5272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bwMode="auto">
          <a:xfrm>
            <a:off x="1128713" y="669925"/>
            <a:ext cx="4592637" cy="3443288"/>
          </a:xfrm>
          <a:noFill/>
          <a:ln>
            <a:solidFill>
              <a:srgbClr val="000000"/>
            </a:solidFill>
            <a:miter lim="800000"/>
            <a:headEnd/>
            <a:tailEnd/>
          </a:ln>
        </p:spPr>
      </p:sp>
      <p:sp>
        <p:nvSpPr>
          <p:cNvPr id="113666" name="Rectangle 3"/>
          <p:cNvSpPr>
            <a:spLocks noGrp="1" noChangeArrowheads="1"/>
          </p:cNvSpPr>
          <p:nvPr>
            <p:ph type="body" idx="1"/>
          </p:nvPr>
        </p:nvSpPr>
        <p:spPr bwMode="auto">
          <a:xfrm>
            <a:off x="685800" y="4343400"/>
            <a:ext cx="5476875" cy="4105275"/>
          </a:xfrm>
          <a:noFill/>
        </p:spPr>
        <p:txBody>
          <a:bodyPr wrap="square" lIns="90000" tIns="46800" rIns="90000" bIns="46800" numCol="1" anchor="t" anchorCtr="0" compatLnSpc="1">
            <a:prstTxWarp prst="textNoShape">
              <a:avLst/>
            </a:prstTxWarp>
          </a:bodyPr>
          <a:lstStyle/>
          <a:p>
            <a:pPr>
              <a:spcBef>
                <a:spcPct val="0"/>
              </a:spcBef>
            </a:pPr>
            <a:r>
              <a:rPr lang="en-US" smtClean="0">
                <a:latin typeface="Arial" charset="0"/>
                <a:ea typeface="MS PGothic"/>
                <a:cs typeface="MS PGothic"/>
              </a:rPr>
              <a:t>JINR physicists are involved into the 3 main experiments at LHC: ATLAS, CMS and ALICE.</a:t>
            </a:r>
          </a:p>
          <a:p>
            <a:pPr>
              <a:spcBef>
                <a:spcPct val="0"/>
              </a:spcBef>
            </a:pPr>
            <a:r>
              <a:rPr lang="en-US" smtClean="0">
                <a:latin typeface="Arial" charset="0"/>
                <a:ea typeface="MS PGothic"/>
                <a:cs typeface="MS PGothic"/>
              </a:rPr>
              <a:t>During the past years t</a:t>
            </a:r>
            <a:r>
              <a:rPr lang="ru-RU" smtClean="0">
                <a:latin typeface="Arial" charset="0"/>
                <a:ea typeface="MS PGothic"/>
                <a:cs typeface="MS PGothic"/>
              </a:rPr>
              <a:t>he</a:t>
            </a:r>
            <a:r>
              <a:rPr lang="en-US" smtClean="0">
                <a:latin typeface="Arial" charset="0"/>
                <a:ea typeface="MS PGothic"/>
                <a:cs typeface="MS PGothic"/>
              </a:rPr>
              <a:t> JINR groups</a:t>
            </a:r>
            <a:r>
              <a:rPr lang="ru-RU" smtClean="0">
                <a:latin typeface="Arial" charset="0"/>
                <a:ea typeface="MS PGothic"/>
                <a:cs typeface="MS PGothic"/>
              </a:rPr>
              <a:t> </a:t>
            </a:r>
            <a:r>
              <a:rPr lang="en-US" smtClean="0">
                <a:latin typeface="Arial" charset="0"/>
                <a:ea typeface="MS PGothic"/>
                <a:cs typeface="MS PGothic"/>
              </a:rPr>
              <a:t>have successfully completed their obligations in the construction of the detectors and are now ready to exploit excellent physics capabilities which will be offered by the LHC data. </a:t>
            </a:r>
          </a:p>
          <a:p>
            <a:pPr>
              <a:spcBef>
                <a:spcPct val="0"/>
              </a:spcBef>
            </a:pPr>
            <a:r>
              <a:rPr lang="en-US" smtClean="0">
                <a:latin typeface="Arial" charset="0"/>
                <a:ea typeface="MS PGothic"/>
                <a:cs typeface="MS PGothic"/>
              </a:rPr>
              <a:t>The goal of the </a:t>
            </a:r>
            <a:r>
              <a:rPr lang="en-US" b="1" smtClean="0">
                <a:latin typeface="Arial" charset="0"/>
                <a:ea typeface="MS PGothic"/>
                <a:cs typeface="MS PGothic"/>
              </a:rPr>
              <a:t>ATLAS </a:t>
            </a:r>
            <a:r>
              <a:rPr lang="en-US" smtClean="0">
                <a:latin typeface="Arial" charset="0"/>
                <a:ea typeface="MS PGothic"/>
                <a:cs typeface="MS PGothic"/>
              </a:rPr>
              <a:t>project is to study proton-proton interactions using to the maximum extent the resources and capabilities of the LHC collider in order to investigate various physics processes for the purpose of verifying predictions of the Standard Model and search for phenomena beyond its scope. A team of JINR staff is responsible for maintaining and possibly modernizing separate subsystems of the experimental facility. The main physics topics with JINR participation are: </a:t>
            </a:r>
          </a:p>
          <a:p>
            <a:pPr>
              <a:spcBef>
                <a:spcPct val="0"/>
              </a:spcBef>
            </a:pPr>
            <a:r>
              <a:rPr lang="ru-RU" smtClean="0">
                <a:solidFill>
                  <a:srgbClr val="FF0000"/>
                </a:solidFill>
                <a:latin typeface="Arial" charset="0"/>
                <a:ea typeface="MS PGothic"/>
                <a:cs typeface="MS PGothic"/>
              </a:rPr>
              <a:t>Higgs </a:t>
            </a:r>
            <a:r>
              <a:rPr lang="en-US" smtClean="0">
                <a:solidFill>
                  <a:srgbClr val="FF0000"/>
                </a:solidFill>
                <a:latin typeface="Arial" charset="0"/>
                <a:ea typeface="MS PGothic"/>
                <a:cs typeface="MS PGothic"/>
              </a:rPr>
              <a:t>Boson </a:t>
            </a:r>
            <a:r>
              <a:rPr lang="ru-RU" smtClean="0">
                <a:solidFill>
                  <a:srgbClr val="FF0000"/>
                </a:solidFill>
                <a:latin typeface="Arial" charset="0"/>
                <a:ea typeface="MS PGothic"/>
                <a:cs typeface="MS PGothic"/>
              </a:rPr>
              <a:t>Physics</a:t>
            </a:r>
            <a:r>
              <a:rPr lang="en-US" smtClean="0">
                <a:latin typeface="Arial" charset="0"/>
                <a:ea typeface="MS PGothic"/>
                <a:cs typeface="MS PGothic"/>
              </a:rPr>
              <a:t>, </a:t>
            </a:r>
            <a:r>
              <a:rPr lang="ru-RU" smtClean="0">
                <a:solidFill>
                  <a:srgbClr val="FF0000"/>
                </a:solidFill>
                <a:latin typeface="Arial" charset="0"/>
                <a:ea typeface="MS PGothic"/>
                <a:cs typeface="MS PGothic"/>
              </a:rPr>
              <a:t>SUSY Physics</a:t>
            </a:r>
            <a:r>
              <a:rPr lang="en-US" smtClean="0">
                <a:latin typeface="Arial" charset="0"/>
                <a:ea typeface="MS PGothic"/>
                <a:cs typeface="MS PGothic"/>
              </a:rPr>
              <a:t>, </a:t>
            </a:r>
            <a:r>
              <a:rPr lang="ru-RU" smtClean="0">
                <a:solidFill>
                  <a:srgbClr val="FF0000"/>
                </a:solidFill>
                <a:latin typeface="Arial" charset="0"/>
                <a:ea typeface="MS PGothic"/>
                <a:cs typeface="MS PGothic"/>
              </a:rPr>
              <a:t>Exotic</a:t>
            </a:r>
            <a:r>
              <a:rPr lang="en-US" smtClean="0">
                <a:solidFill>
                  <a:srgbClr val="FF0000"/>
                </a:solidFill>
                <a:latin typeface="Arial" charset="0"/>
                <a:ea typeface="MS PGothic"/>
                <a:cs typeface="MS PGothic"/>
              </a:rPr>
              <a:t>s</a:t>
            </a:r>
            <a:r>
              <a:rPr lang="ru-RU" smtClean="0">
                <a:solidFill>
                  <a:srgbClr val="FF0000"/>
                </a:solidFill>
                <a:latin typeface="Arial" charset="0"/>
                <a:ea typeface="MS PGothic"/>
                <a:cs typeface="MS PGothic"/>
              </a:rPr>
              <a:t> Physics</a:t>
            </a:r>
            <a:r>
              <a:rPr lang="en-US" smtClean="0">
                <a:latin typeface="Arial" charset="0"/>
                <a:ea typeface="MS PGothic"/>
                <a:cs typeface="MS PGothic"/>
              </a:rPr>
              <a:t>,</a:t>
            </a:r>
            <a:r>
              <a:rPr lang="ru-RU" smtClean="0">
                <a:solidFill>
                  <a:srgbClr val="FF0000"/>
                </a:solidFill>
                <a:latin typeface="Arial" charset="0"/>
                <a:ea typeface="MS PGothic"/>
                <a:cs typeface="MS PGothic"/>
              </a:rPr>
              <a:t>Top </a:t>
            </a:r>
            <a:r>
              <a:rPr lang="en-US" smtClean="0">
                <a:solidFill>
                  <a:srgbClr val="FF0000"/>
                </a:solidFill>
                <a:latin typeface="Arial" charset="0"/>
                <a:ea typeface="MS PGothic"/>
                <a:cs typeface="MS PGothic"/>
              </a:rPr>
              <a:t>Quark </a:t>
            </a:r>
            <a:r>
              <a:rPr lang="ru-RU" smtClean="0">
                <a:solidFill>
                  <a:srgbClr val="FF0000"/>
                </a:solidFill>
                <a:latin typeface="Arial" charset="0"/>
                <a:ea typeface="MS PGothic"/>
                <a:cs typeface="MS PGothic"/>
              </a:rPr>
              <a:t>Physics</a:t>
            </a:r>
            <a:r>
              <a:rPr lang="ru-RU" smtClean="0">
                <a:latin typeface="Arial" charset="0"/>
                <a:ea typeface="MS PGothic"/>
                <a:cs typeface="MS PGothic"/>
              </a:rPr>
              <a:t> </a:t>
            </a:r>
            <a:r>
              <a:rPr lang="en-US" smtClean="0">
                <a:latin typeface="Arial" charset="0"/>
                <a:ea typeface="MS PGothic"/>
                <a:cs typeface="MS PGothic"/>
              </a:rPr>
              <a:t>and </a:t>
            </a:r>
            <a:r>
              <a:rPr lang="ru-RU" smtClean="0">
                <a:solidFill>
                  <a:srgbClr val="FF0000"/>
                </a:solidFill>
                <a:latin typeface="Arial" charset="0"/>
                <a:ea typeface="MS PGothic"/>
                <a:cs typeface="MS PGothic"/>
              </a:rPr>
              <a:t>Heavy Ions Physics</a:t>
            </a:r>
            <a:r>
              <a:rPr lang="en-US" smtClean="0">
                <a:solidFill>
                  <a:srgbClr val="FF0000"/>
                </a:solidFill>
                <a:latin typeface="Arial" charset="0"/>
                <a:ea typeface="MS PGothic"/>
                <a:cs typeface="MS PGothic"/>
              </a:rPr>
              <a:t>.</a:t>
            </a:r>
          </a:p>
          <a:p>
            <a:pPr>
              <a:spcBef>
                <a:spcPct val="0"/>
              </a:spcBef>
            </a:pPr>
            <a:endParaRPr lang="ru-RU" smtClean="0">
              <a:latin typeface="Arial" charset="0"/>
              <a:ea typeface="MS PGothic"/>
              <a:cs typeface="MS PGothic"/>
            </a:endParaRPr>
          </a:p>
        </p:txBody>
      </p:sp>
    </p:spTree>
    <p:extLst>
      <p:ext uri="{BB962C8B-B14F-4D97-AF65-F5344CB8AC3E}">
        <p14:creationId xmlns:p14="http://schemas.microsoft.com/office/powerpoint/2010/main" val="3602177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Образ слайда 1"/>
          <p:cNvSpPr>
            <a:spLocks noGrp="1" noRot="1" noChangeAspect="1" noTextEdit="1"/>
          </p:cNvSpPr>
          <p:nvPr>
            <p:ph type="sldImg"/>
          </p:nvPr>
        </p:nvSpPr>
        <p:spPr bwMode="auto">
          <a:noFill/>
          <a:ln>
            <a:solidFill>
              <a:srgbClr val="000000"/>
            </a:solidFill>
            <a:miter lim="800000"/>
            <a:headEnd/>
            <a:tailEnd/>
          </a:ln>
        </p:spPr>
      </p:sp>
      <p:sp>
        <p:nvSpPr>
          <p:cNvPr id="141315"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41316"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911225"/>
            <a:fld id="{7C0645FE-7D78-4228-A9B2-BEE219F485A6}" type="slidenum">
              <a:rPr lang="ru-RU" sz="1200">
                <a:solidFill>
                  <a:srgbClr val="000000"/>
                </a:solidFill>
                <a:latin typeface="Calibri" pitchFamily="34" charset="0"/>
              </a:rPr>
              <a:pPr algn="r" defTabSz="911225"/>
              <a:t>28</a:t>
            </a:fld>
            <a:endParaRPr lang="ru-RU" sz="1200">
              <a:solidFill>
                <a:srgbClr val="000000"/>
              </a:solidFill>
              <a:latin typeface="Calibri" pitchFamily="34" charset="0"/>
            </a:endParaRPr>
          </a:p>
        </p:txBody>
      </p:sp>
    </p:spTree>
    <p:extLst>
      <p:ext uri="{BB962C8B-B14F-4D97-AF65-F5344CB8AC3E}">
        <p14:creationId xmlns:p14="http://schemas.microsoft.com/office/powerpoint/2010/main" val="1298076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Образ слайда 1"/>
          <p:cNvSpPr>
            <a:spLocks noGrp="1" noRot="1" noChangeAspect="1" noTextEdit="1"/>
          </p:cNvSpPr>
          <p:nvPr>
            <p:ph type="sldImg"/>
          </p:nvPr>
        </p:nvSpPr>
        <p:spPr bwMode="auto">
          <a:noFill/>
          <a:ln>
            <a:solidFill>
              <a:srgbClr val="000000"/>
            </a:solidFill>
            <a:miter lim="800000"/>
            <a:headEnd/>
            <a:tailEnd/>
          </a:ln>
        </p:spPr>
      </p:sp>
      <p:sp>
        <p:nvSpPr>
          <p:cNvPr id="11981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198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1225" fontAlgn="base">
              <a:spcBef>
                <a:spcPct val="0"/>
              </a:spcBef>
              <a:spcAft>
                <a:spcPct val="0"/>
              </a:spcAft>
            </a:pPr>
            <a:fld id="{02E1129A-300D-45E3-B055-8B6ACAB7C9FE}" type="slidenum">
              <a:rPr lang="ru-RU">
                <a:solidFill>
                  <a:srgbClr val="000000"/>
                </a:solidFill>
              </a:rPr>
              <a:pPr defTabSz="911225" fontAlgn="base">
                <a:spcBef>
                  <a:spcPct val="0"/>
                </a:spcBef>
                <a:spcAft>
                  <a:spcPct val="0"/>
                </a:spcAft>
              </a:pPr>
              <a:t>31</a:t>
            </a:fld>
            <a:endParaRPr lang="ru-RU">
              <a:solidFill>
                <a:srgbClr val="000000"/>
              </a:solidFill>
            </a:endParaRPr>
          </a:p>
        </p:txBody>
      </p:sp>
    </p:spTree>
    <p:extLst>
      <p:ext uri="{BB962C8B-B14F-4D97-AF65-F5344CB8AC3E}">
        <p14:creationId xmlns:p14="http://schemas.microsoft.com/office/powerpoint/2010/main" val="1261175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011FC5-1BF0-4FF9-9301-3F669EB2F74F}" type="slidenum">
              <a:rPr lang="ru-RU">
                <a:solidFill>
                  <a:srgbClr val="000000"/>
                </a:solidFill>
                <a:latin typeface="Arial" charset="0"/>
              </a:rPr>
              <a:pPr fontAlgn="base">
                <a:spcBef>
                  <a:spcPct val="0"/>
                </a:spcBef>
                <a:spcAft>
                  <a:spcPct val="0"/>
                </a:spcAft>
              </a:pPr>
              <a:t>32</a:t>
            </a:fld>
            <a:endParaRPr lang="ru-RU">
              <a:solidFill>
                <a:srgbClr val="000000"/>
              </a:solidFill>
              <a:latin typeface="Arial" charset="0"/>
            </a:endParaRPr>
          </a:p>
        </p:txBody>
      </p:sp>
      <p:sp>
        <p:nvSpPr>
          <p:cNvPr id="121858" name="Rectangle 2"/>
          <p:cNvSpPr>
            <a:spLocks noGrp="1" noRot="1" noChangeAspect="1" noChangeArrowheads="1" noTextEdit="1"/>
          </p:cNvSpPr>
          <p:nvPr>
            <p:ph type="sldImg"/>
          </p:nvPr>
        </p:nvSpPr>
        <p:spPr bwMode="auto">
          <a:xfrm>
            <a:off x="1155700" y="687388"/>
            <a:ext cx="4570413" cy="3427412"/>
          </a:xfrm>
          <a:noFill/>
          <a:ln>
            <a:solidFill>
              <a:srgbClr val="000000"/>
            </a:solidFill>
            <a:miter lim="800000"/>
            <a:headEnd/>
            <a:tailEnd/>
          </a:ln>
        </p:spPr>
      </p:sp>
      <p:sp>
        <p:nvSpPr>
          <p:cNvPr id="121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a:spcBef>
                <a:spcPct val="0"/>
              </a:spcBef>
            </a:pPr>
            <a:endParaRPr lang="en-US" sz="1400" dirty="0" smtClean="0">
              <a:latin typeface="Arial" charset="0"/>
              <a:cs typeface="Arial" charset="0"/>
            </a:endParaRPr>
          </a:p>
        </p:txBody>
      </p:sp>
    </p:spTree>
    <p:extLst>
      <p:ext uri="{BB962C8B-B14F-4D97-AF65-F5344CB8AC3E}">
        <p14:creationId xmlns:p14="http://schemas.microsoft.com/office/powerpoint/2010/main" val="1321021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BF6ADF-2010-4D6E-8478-72E54797563D}" type="slidenum">
              <a:rPr lang="ru-RU">
                <a:solidFill>
                  <a:srgbClr val="000000"/>
                </a:solidFill>
                <a:latin typeface="Arial" charset="0"/>
              </a:rPr>
              <a:pPr fontAlgn="base">
                <a:spcBef>
                  <a:spcPct val="0"/>
                </a:spcBef>
                <a:spcAft>
                  <a:spcPct val="0"/>
                </a:spcAft>
              </a:pPr>
              <a:t>33</a:t>
            </a:fld>
            <a:endParaRPr lang="ru-RU">
              <a:solidFill>
                <a:srgbClr val="000000"/>
              </a:solidFill>
              <a:latin typeface="Arial" charset="0"/>
            </a:endParaRPr>
          </a:p>
        </p:txBody>
      </p:sp>
      <p:sp>
        <p:nvSpPr>
          <p:cNvPr id="123906" name="Rectangle 2"/>
          <p:cNvSpPr>
            <a:spLocks noGrp="1" noRot="1" noChangeAspect="1" noChangeArrowheads="1" noTextEdit="1"/>
          </p:cNvSpPr>
          <p:nvPr>
            <p:ph type="sldImg"/>
          </p:nvPr>
        </p:nvSpPr>
        <p:spPr bwMode="auto">
          <a:xfrm>
            <a:off x="1155700" y="687388"/>
            <a:ext cx="4570413" cy="3427412"/>
          </a:xfrm>
          <a:noFill/>
          <a:ln>
            <a:solidFill>
              <a:srgbClr val="000000"/>
            </a:solidFill>
            <a:miter lim="800000"/>
            <a:headEnd/>
            <a:tailEnd/>
          </a:ln>
        </p:spPr>
      </p:sp>
      <p:sp>
        <p:nvSpPr>
          <p:cNvPr id="1239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a:spcBef>
                <a:spcPct val="0"/>
              </a:spcBef>
            </a:pPr>
            <a:endParaRPr lang="ru-RU" sz="1400" dirty="0" smtClean="0">
              <a:latin typeface="Arial" charset="0"/>
              <a:cs typeface="Arial" charset="0"/>
            </a:endParaRPr>
          </a:p>
        </p:txBody>
      </p:sp>
    </p:spTree>
    <p:extLst>
      <p:ext uri="{BB962C8B-B14F-4D97-AF65-F5344CB8AC3E}">
        <p14:creationId xmlns:p14="http://schemas.microsoft.com/office/powerpoint/2010/main" val="2551646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Образ слайда 1"/>
          <p:cNvSpPr>
            <a:spLocks noGrp="1" noRot="1" noChangeAspect="1" noTextEdit="1"/>
          </p:cNvSpPr>
          <p:nvPr>
            <p:ph type="sldImg"/>
          </p:nvPr>
        </p:nvSpPr>
        <p:spPr bwMode="auto">
          <a:noFill/>
          <a:ln>
            <a:solidFill>
              <a:srgbClr val="000000"/>
            </a:solidFill>
            <a:miter lim="800000"/>
            <a:headEnd/>
            <a:tailEnd/>
          </a:ln>
        </p:spPr>
      </p:sp>
      <p:sp>
        <p:nvSpPr>
          <p:cNvPr id="12595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2595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1225" fontAlgn="base">
              <a:spcBef>
                <a:spcPct val="0"/>
              </a:spcBef>
              <a:spcAft>
                <a:spcPct val="0"/>
              </a:spcAft>
            </a:pPr>
            <a:fld id="{517F8FD0-E162-4DD5-98DC-90CE0A995BAA}" type="slidenum">
              <a:rPr lang="ru-RU">
                <a:solidFill>
                  <a:srgbClr val="000000"/>
                </a:solidFill>
              </a:rPr>
              <a:pPr defTabSz="911225" fontAlgn="base">
                <a:spcBef>
                  <a:spcPct val="0"/>
                </a:spcBef>
                <a:spcAft>
                  <a:spcPct val="0"/>
                </a:spcAft>
              </a:pPr>
              <a:t>34</a:t>
            </a:fld>
            <a:endParaRPr lang="ru-RU">
              <a:solidFill>
                <a:srgbClr val="000000"/>
              </a:solidFill>
            </a:endParaRPr>
          </a:p>
        </p:txBody>
      </p:sp>
    </p:spTree>
    <p:extLst>
      <p:ext uri="{BB962C8B-B14F-4D97-AF65-F5344CB8AC3E}">
        <p14:creationId xmlns:p14="http://schemas.microsoft.com/office/powerpoint/2010/main" val="4057301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884613" y="8685213"/>
            <a:ext cx="2962275" cy="447675"/>
          </a:xfrm>
          <a:prstGeom prst="rect">
            <a:avLst/>
          </a:prstGeom>
          <a:noFill/>
          <a:ln w="9525">
            <a:noFill/>
            <a:round/>
            <a:headEnd/>
            <a:tailEnd/>
          </a:ln>
        </p:spPr>
        <p:txBody>
          <a:bodyPr lIns="90000" tIns="46800" rIns="90000" bIns="46800" anchor="b"/>
          <a:lstStyle/>
          <a:p>
            <a:pPr algn="r" defTabSz="449263">
              <a:buClr>
                <a:srgbClr val="000000"/>
              </a:buClr>
              <a:buSzPct val="45000"/>
              <a:buFont typeface="Wingdings" pitchFamily="2" charset="2"/>
              <a:buNone/>
              <a:tabLst>
                <a:tab pos="723900" algn="l"/>
                <a:tab pos="1447800" algn="l"/>
                <a:tab pos="2171700" algn="l"/>
                <a:tab pos="2895600" algn="l"/>
              </a:tabLst>
            </a:pPr>
            <a:fld id="{4C29D28E-E272-4661-9A0C-2253B0F05986}" type="slidenum">
              <a:rPr lang="en-US" sz="1200">
                <a:solidFill>
                  <a:srgbClr val="000000"/>
                </a:solidFill>
                <a:latin typeface="Calibri" pitchFamily="34" charset="0"/>
              </a:rPr>
              <a:pPr algn="r" defTabSz="449263">
                <a:buClr>
                  <a:srgbClr val="000000"/>
                </a:buClr>
                <a:buSzPct val="45000"/>
                <a:buFont typeface="Wingdings" pitchFamily="2" charset="2"/>
                <a:buNone/>
                <a:tabLst>
                  <a:tab pos="723900" algn="l"/>
                  <a:tab pos="1447800" algn="l"/>
                  <a:tab pos="2171700" algn="l"/>
                  <a:tab pos="2895600" algn="l"/>
                </a:tabLst>
              </a:pPr>
              <a:t>36</a:t>
            </a:fld>
            <a:endParaRPr lang="en-US" sz="1200">
              <a:solidFill>
                <a:srgbClr val="000000"/>
              </a:solidFill>
              <a:latin typeface="Calibri" pitchFamily="34" charset="0"/>
            </a:endParaRPr>
          </a:p>
        </p:txBody>
      </p:sp>
      <p:sp>
        <p:nvSpPr>
          <p:cNvPr id="129026" name="Rectangle 2"/>
          <p:cNvSpPr>
            <a:spLocks noGrp="1" noRot="1" noChangeAspect="1" noChangeArrowheads="1" noTextEdit="1"/>
          </p:cNvSpPr>
          <p:nvPr>
            <p:ph type="sldImg"/>
          </p:nvPr>
        </p:nvSpPr>
        <p:spPr bwMode="auto">
          <a:xfrm>
            <a:off x="1128713" y="669925"/>
            <a:ext cx="4592637" cy="3443288"/>
          </a:xfrm>
          <a:noFill/>
          <a:ln>
            <a:solidFill>
              <a:srgbClr val="000000"/>
            </a:solidFill>
            <a:miter lim="800000"/>
            <a:headEnd/>
            <a:tailEnd/>
          </a:ln>
        </p:spPr>
      </p:sp>
      <p:sp>
        <p:nvSpPr>
          <p:cNvPr id="129027" name="Rectangle 3"/>
          <p:cNvSpPr>
            <a:spLocks noGrp="1" noChangeArrowheads="1"/>
          </p:cNvSpPr>
          <p:nvPr>
            <p:ph type="body" idx="1"/>
          </p:nvPr>
        </p:nvSpPr>
        <p:spPr bwMode="auto">
          <a:xfrm>
            <a:off x="685800" y="4343400"/>
            <a:ext cx="5476875" cy="4105275"/>
          </a:xfrm>
          <a:noFill/>
        </p:spPr>
        <p:txBody>
          <a:bodyPr wrap="square" lIns="90000" tIns="46800" rIns="90000" bIns="46800" numCol="1" anchor="t" anchorCtr="0" compatLnSpc="1">
            <a:prstTxWarp prst="textNoShape">
              <a:avLst/>
            </a:prstTxWarp>
          </a:bodyPr>
          <a:lstStyle/>
          <a:p>
            <a:pPr>
              <a:spcBef>
                <a:spcPct val="0"/>
              </a:spcBef>
            </a:pPr>
            <a:endParaRPr lang="en-US" dirty="0" smtClean="0">
              <a:latin typeface="Arial" charset="0"/>
              <a:ea typeface="MS PGothic"/>
              <a:cs typeface="MS PGothic"/>
            </a:endParaRPr>
          </a:p>
        </p:txBody>
      </p:sp>
    </p:spTree>
    <p:extLst>
      <p:ext uri="{BB962C8B-B14F-4D97-AF65-F5344CB8AC3E}">
        <p14:creationId xmlns:p14="http://schemas.microsoft.com/office/powerpoint/2010/main" val="43706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7738">
              <a:defRPr kumimoji="1" sz="2400">
                <a:solidFill>
                  <a:schemeClr val="tx1"/>
                </a:solidFill>
                <a:latin typeface="Arial" charset="0"/>
                <a:ea typeface="Arial" charset="0"/>
                <a:cs typeface="Arial" charset="0"/>
              </a:defRPr>
            </a:lvl1pPr>
            <a:lvl2pPr marL="742950" indent="-285750" defTabSz="947738">
              <a:defRPr kumimoji="1" sz="2400">
                <a:solidFill>
                  <a:schemeClr val="tx1"/>
                </a:solidFill>
                <a:latin typeface="Arial" charset="0"/>
                <a:ea typeface="Arial" charset="0"/>
              </a:defRPr>
            </a:lvl2pPr>
            <a:lvl3pPr marL="1143000" indent="-228600" defTabSz="947738">
              <a:defRPr kumimoji="1" sz="2400">
                <a:solidFill>
                  <a:schemeClr val="tx1"/>
                </a:solidFill>
                <a:latin typeface="Arial" charset="0"/>
                <a:ea typeface="Arial" charset="0"/>
              </a:defRPr>
            </a:lvl3pPr>
            <a:lvl4pPr marL="1600200" indent="-228600" defTabSz="947738">
              <a:defRPr kumimoji="1" sz="2400">
                <a:solidFill>
                  <a:schemeClr val="tx1"/>
                </a:solidFill>
                <a:latin typeface="Arial" charset="0"/>
                <a:ea typeface="Arial" charset="0"/>
              </a:defRPr>
            </a:lvl4pPr>
            <a:lvl5pPr marL="2057400" indent="-228600" defTabSz="947738">
              <a:defRPr kumimoji="1" sz="2400">
                <a:solidFill>
                  <a:schemeClr val="tx1"/>
                </a:solidFill>
                <a:latin typeface="Arial" charset="0"/>
                <a:ea typeface="Arial" charset="0"/>
              </a:defRPr>
            </a:lvl5pPr>
            <a:lvl6pPr marL="2514600" indent="-228600" defTabSz="947738" fontAlgn="base">
              <a:spcBef>
                <a:spcPct val="0"/>
              </a:spcBef>
              <a:spcAft>
                <a:spcPct val="0"/>
              </a:spcAft>
              <a:defRPr kumimoji="1" sz="2400">
                <a:solidFill>
                  <a:schemeClr val="tx1"/>
                </a:solidFill>
                <a:latin typeface="Arial" charset="0"/>
                <a:ea typeface="Arial" charset="0"/>
              </a:defRPr>
            </a:lvl6pPr>
            <a:lvl7pPr marL="2971800" indent="-228600" defTabSz="947738" fontAlgn="base">
              <a:spcBef>
                <a:spcPct val="0"/>
              </a:spcBef>
              <a:spcAft>
                <a:spcPct val="0"/>
              </a:spcAft>
              <a:defRPr kumimoji="1" sz="2400">
                <a:solidFill>
                  <a:schemeClr val="tx1"/>
                </a:solidFill>
                <a:latin typeface="Arial" charset="0"/>
                <a:ea typeface="Arial" charset="0"/>
              </a:defRPr>
            </a:lvl7pPr>
            <a:lvl8pPr marL="3429000" indent="-228600" defTabSz="947738" fontAlgn="base">
              <a:spcBef>
                <a:spcPct val="0"/>
              </a:spcBef>
              <a:spcAft>
                <a:spcPct val="0"/>
              </a:spcAft>
              <a:defRPr kumimoji="1" sz="2400">
                <a:solidFill>
                  <a:schemeClr val="tx1"/>
                </a:solidFill>
                <a:latin typeface="Arial" charset="0"/>
                <a:ea typeface="Arial" charset="0"/>
              </a:defRPr>
            </a:lvl8pPr>
            <a:lvl9pPr marL="3886200" indent="-228600" defTabSz="947738" fontAlgn="base">
              <a:spcBef>
                <a:spcPct val="0"/>
              </a:spcBef>
              <a:spcAft>
                <a:spcPct val="0"/>
              </a:spcAft>
              <a:defRPr kumimoji="1" sz="2400">
                <a:solidFill>
                  <a:schemeClr val="tx1"/>
                </a:solidFill>
                <a:latin typeface="Arial" charset="0"/>
                <a:ea typeface="Arial" charset="0"/>
              </a:defRPr>
            </a:lvl9pPr>
          </a:lstStyle>
          <a:p>
            <a:fld id="{8D7C973D-91FC-F84F-9767-8B0B885EF95A}" type="slidenum">
              <a:rPr kumimoji="0" lang="ru-RU" sz="1200">
                <a:latin typeface="Calibri" charset="0"/>
                <a:ea typeface="ＭＳ Ｐゴシック" charset="0"/>
                <a:cs typeface="ＭＳ Ｐゴシック" charset="0"/>
              </a:rPr>
              <a:pPr/>
              <a:t>4</a:t>
            </a:fld>
            <a:endParaRPr kumimoji="0" lang="ru-RU" sz="1200">
              <a:latin typeface="Calibri" charset="0"/>
              <a:ea typeface="ＭＳ Ｐゴシック" charset="0"/>
              <a:cs typeface="ＭＳ Ｐゴシック" charset="0"/>
            </a:endParaRPr>
          </a:p>
        </p:txBody>
      </p:sp>
      <p:sp>
        <p:nvSpPr>
          <p:cNvPr id="23554"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en-US">
                <a:latin typeface="Calibri" charset="0"/>
                <a:ea typeface="ＭＳ Ｐゴシック" charset="0"/>
                <a:cs typeface="ＭＳ Ｐゴシック" charset="0"/>
              </a:rPr>
              <a:t>   </a:t>
            </a:r>
            <a:endParaRPr lang="ru-RU" sz="16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559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6150">
              <a:defRPr kumimoji="1" sz="2400">
                <a:solidFill>
                  <a:schemeClr val="tx1"/>
                </a:solidFill>
                <a:latin typeface="Arial" charset="0"/>
                <a:ea typeface="Arial" charset="0"/>
                <a:cs typeface="Arial" charset="0"/>
              </a:defRPr>
            </a:lvl1pPr>
            <a:lvl2pPr marL="742950" indent="-285750" defTabSz="946150">
              <a:defRPr kumimoji="1" sz="2400">
                <a:solidFill>
                  <a:schemeClr val="tx1"/>
                </a:solidFill>
                <a:latin typeface="Arial" charset="0"/>
                <a:ea typeface="Arial" charset="0"/>
              </a:defRPr>
            </a:lvl2pPr>
            <a:lvl3pPr marL="1143000" indent="-228600" defTabSz="946150">
              <a:defRPr kumimoji="1" sz="2400">
                <a:solidFill>
                  <a:schemeClr val="tx1"/>
                </a:solidFill>
                <a:latin typeface="Arial" charset="0"/>
                <a:ea typeface="Arial" charset="0"/>
              </a:defRPr>
            </a:lvl3pPr>
            <a:lvl4pPr marL="1600200" indent="-228600" defTabSz="946150">
              <a:defRPr kumimoji="1" sz="2400">
                <a:solidFill>
                  <a:schemeClr val="tx1"/>
                </a:solidFill>
                <a:latin typeface="Arial" charset="0"/>
                <a:ea typeface="Arial" charset="0"/>
              </a:defRPr>
            </a:lvl4pPr>
            <a:lvl5pPr marL="2057400" indent="-228600" defTabSz="946150">
              <a:defRPr kumimoji="1" sz="2400">
                <a:solidFill>
                  <a:schemeClr val="tx1"/>
                </a:solidFill>
                <a:latin typeface="Arial" charset="0"/>
                <a:ea typeface="Arial" charset="0"/>
              </a:defRPr>
            </a:lvl5pPr>
            <a:lvl6pPr marL="2514600" indent="-228600" defTabSz="946150" fontAlgn="base">
              <a:spcBef>
                <a:spcPct val="0"/>
              </a:spcBef>
              <a:spcAft>
                <a:spcPct val="0"/>
              </a:spcAft>
              <a:defRPr kumimoji="1" sz="2400">
                <a:solidFill>
                  <a:schemeClr val="tx1"/>
                </a:solidFill>
                <a:latin typeface="Arial" charset="0"/>
                <a:ea typeface="Arial" charset="0"/>
              </a:defRPr>
            </a:lvl6pPr>
            <a:lvl7pPr marL="2971800" indent="-228600" defTabSz="946150" fontAlgn="base">
              <a:spcBef>
                <a:spcPct val="0"/>
              </a:spcBef>
              <a:spcAft>
                <a:spcPct val="0"/>
              </a:spcAft>
              <a:defRPr kumimoji="1" sz="2400">
                <a:solidFill>
                  <a:schemeClr val="tx1"/>
                </a:solidFill>
                <a:latin typeface="Arial" charset="0"/>
                <a:ea typeface="Arial" charset="0"/>
              </a:defRPr>
            </a:lvl7pPr>
            <a:lvl8pPr marL="3429000" indent="-228600" defTabSz="946150" fontAlgn="base">
              <a:spcBef>
                <a:spcPct val="0"/>
              </a:spcBef>
              <a:spcAft>
                <a:spcPct val="0"/>
              </a:spcAft>
              <a:defRPr kumimoji="1" sz="2400">
                <a:solidFill>
                  <a:schemeClr val="tx1"/>
                </a:solidFill>
                <a:latin typeface="Arial" charset="0"/>
                <a:ea typeface="Arial" charset="0"/>
              </a:defRPr>
            </a:lvl8pPr>
            <a:lvl9pPr marL="3886200" indent="-228600" defTabSz="946150" fontAlgn="base">
              <a:spcBef>
                <a:spcPct val="0"/>
              </a:spcBef>
              <a:spcAft>
                <a:spcPct val="0"/>
              </a:spcAft>
              <a:defRPr kumimoji="1" sz="2400">
                <a:solidFill>
                  <a:schemeClr val="tx1"/>
                </a:solidFill>
                <a:latin typeface="Arial" charset="0"/>
                <a:ea typeface="Arial" charset="0"/>
              </a:defRPr>
            </a:lvl9pPr>
          </a:lstStyle>
          <a:p>
            <a:fld id="{98146944-C7BA-1E44-B6D4-A6CBEB547B7D}" type="slidenum">
              <a:rPr kumimoji="0" lang="ru-RU" sz="1200">
                <a:latin typeface="Calibri" charset="0"/>
                <a:ea typeface="ＭＳ Ｐゴシック" charset="0"/>
                <a:cs typeface="ＭＳ Ｐゴシック" charset="0"/>
              </a:rPr>
              <a:pPr/>
              <a:t>6</a:t>
            </a:fld>
            <a:endParaRPr kumimoji="0" lang="ru-RU" sz="1200">
              <a:latin typeface="Calibri" charset="0"/>
              <a:ea typeface="ＭＳ Ｐゴシック" charset="0"/>
              <a:cs typeface="ＭＳ Ｐゴシック" charset="0"/>
            </a:endParaRPr>
          </a:p>
        </p:txBody>
      </p:sp>
      <p:sp>
        <p:nvSpPr>
          <p:cNvPr id="26626" name="Rectangle 2"/>
          <p:cNvSpPr>
            <a:spLocks noGrp="1" noRot="1" noChangeAspect="1" noChangeArrowheads="1" noTextEdit="1"/>
          </p:cNvSpPr>
          <p:nvPr>
            <p:ph type="sldImg"/>
          </p:nvPr>
        </p:nvSpPr>
        <p:spPr bwMode="auto">
          <a:xfrm>
            <a:off x="1198563" y="688975"/>
            <a:ext cx="4291012" cy="32178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bwMode="auto">
          <a:xfrm>
            <a:off x="614363" y="3975100"/>
            <a:ext cx="5629275" cy="44799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ru-RU" sz="1500"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27909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раз слайда 1"/>
          <p:cNvSpPr>
            <a:spLocks noGrp="1" noRot="1" noChangeAspect="1"/>
          </p:cNvSpPr>
          <p:nvPr>
            <p:ph type="sldImg"/>
          </p:nvPr>
        </p:nvSpPr>
        <p:spPr bwMode="auto">
          <a:noFill/>
          <a:ln>
            <a:solidFill>
              <a:srgbClr val="000000"/>
            </a:solidFill>
            <a:miter lim="800000"/>
            <a:headEnd/>
            <a:tailEnd/>
          </a:ln>
        </p:spPr>
      </p:sp>
      <p:sp>
        <p:nvSpPr>
          <p:cNvPr id="1741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74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C2C4B0-61FE-4C75-84AE-29CA24AF3BE1}" type="slidenum">
              <a:rPr lang="ru-RU"/>
              <a:pPr fontAlgn="base">
                <a:spcBef>
                  <a:spcPct val="0"/>
                </a:spcBef>
                <a:spcAft>
                  <a:spcPct val="0"/>
                </a:spcAft>
              </a:pPr>
              <a:t>9</a:t>
            </a:fld>
            <a:endParaRPr lang="ru-RU"/>
          </a:p>
        </p:txBody>
      </p:sp>
    </p:spTree>
    <p:extLst>
      <p:ext uri="{BB962C8B-B14F-4D97-AF65-F5344CB8AC3E}">
        <p14:creationId xmlns:p14="http://schemas.microsoft.com/office/powerpoint/2010/main" val="298692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626" name="Rectangle 2"/>
          <p:cNvSpPr>
            <a:spLocks noGrp="1" noChangeArrowheads="1"/>
          </p:cNvSpPr>
          <p:nvPr>
            <p:ph type="body" idx="1"/>
          </p:nvPr>
        </p:nvSpPr>
        <p:spPr bwMode="auto">
          <a:xfrm>
            <a:off x="260350" y="4343400"/>
            <a:ext cx="6408738" cy="4549775"/>
          </a:xfrm>
          <a:noFill/>
        </p:spPr>
        <p:txBody>
          <a:bodyPr wrap="square" numCol="1" anchor="t" anchorCtr="0" compatLnSpc="1">
            <a:prstTxWarp prst="textNoShape">
              <a:avLst/>
            </a:prstTxWarp>
          </a:bodyPr>
          <a:lstStyle/>
          <a:p>
            <a:pPr algn="just">
              <a:spcBef>
                <a:spcPct val="0"/>
              </a:spcBef>
            </a:pPr>
            <a:r>
              <a:rPr lang="en-US" smtClean="0">
                <a:cs typeface="Arial" charset="0"/>
              </a:rPr>
              <a:t> As one of the world leading centres in physics and technology of charged particle accelerators, JINR has greatly contributed to the development of high energy physics. From the first in the world accelerator with the record at that time energy of 10 GeV – the synchrophasotron, developed on the basis of the phase-stability principle introduced by V.Veksler and launched in 1957, to the first in the world superconducting accelerator of heavy ions – the Nuclotron launched in 1993, the project of an accelerator complex of superconducting rings with heavy ion colliding beams NICA will be able to maintain the leading position of JINR, and, therefore, Russia, in high energy physics for the coming 20-25 years. </a:t>
            </a:r>
            <a:endParaRPr lang="ru-RU" smtClean="0">
              <a:cs typeface="Arial" charset="0"/>
            </a:endParaRPr>
          </a:p>
          <a:p>
            <a:pPr algn="just">
              <a:spcBef>
                <a:spcPct val="0"/>
              </a:spcBef>
            </a:pPr>
            <a:r>
              <a:rPr lang="en-US" smtClean="0">
                <a:cs typeface="Arial" charset="0"/>
              </a:rPr>
              <a:t>     Herewith, the Nuclotron itself and the unique magnet of the synchrophasotron will be not only historic symbols of the greatness of our science, like the first manned flight to space, but will serve as a preaccelerator and equipped working premises for the booster of the superconducting collider NICA which is intended for the studies of fundamental properties and behaviour of nuclear matter in the maximum attainable conditions in accelerator experiments of energy densities and temperatures that existed in the first microseconds of the Universe evolution after the Big Bang and which possibly still exist deep in neutron stars. </a:t>
            </a:r>
            <a:endParaRPr lang="ru-RU" smtClean="0">
              <a:cs typeface="Arial" charset="0"/>
            </a:endParaRPr>
          </a:p>
          <a:p>
            <a:pPr algn="just">
              <a:spcBef>
                <a:spcPct val="0"/>
              </a:spcBef>
            </a:pPr>
            <a:r>
              <a:rPr lang="en-US" smtClean="0">
                <a:cs typeface="Arial" charset="0"/>
              </a:rPr>
              <a:t>     NICA will offer a unique chance to reconstruct the associated conditions in laboratory and allow the all-round studies of new sates of the nuclear matter on a profound and accurate level unattainable in other accelerator centres of the world. It is exactly due to these reasons that the NICA project has obtained significant support of international experts. </a:t>
            </a:r>
            <a:endParaRPr lang="ru-RU" smtClean="0">
              <a:cs typeface="Arial" charset="0"/>
            </a:endParaRPr>
          </a:p>
          <a:p>
            <a:pPr algn="just">
              <a:lnSpc>
                <a:spcPct val="150000"/>
              </a:lnSpc>
              <a:spcBef>
                <a:spcPct val="0"/>
              </a:spcBef>
            </a:pPr>
            <a:endParaRPr lang="ru-RU" smtClean="0">
              <a:ea typeface="MS PGothic"/>
              <a:cs typeface="MS PGothic"/>
              <a:sym typeface="Times New Roman" pitchFamily="18" charset="0"/>
            </a:endParaRPr>
          </a:p>
        </p:txBody>
      </p:sp>
      <p:sp>
        <p:nvSpPr>
          <p:cNvPr id="266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1225" fontAlgn="base">
              <a:spcBef>
                <a:spcPct val="0"/>
              </a:spcBef>
              <a:spcAft>
                <a:spcPct val="0"/>
              </a:spcAft>
            </a:pPr>
            <a:fld id="{79196753-B669-4386-B656-53AC199BDC63}" type="slidenum">
              <a:rPr lang="ru-RU">
                <a:solidFill>
                  <a:srgbClr val="000000"/>
                </a:solidFill>
              </a:rPr>
              <a:pPr defTabSz="911225" fontAlgn="base">
                <a:spcBef>
                  <a:spcPct val="0"/>
                </a:spcBef>
                <a:spcAft>
                  <a:spcPct val="0"/>
                </a:spcAft>
              </a:pPr>
              <a:t>10</a:t>
            </a:fld>
            <a:endParaRPr lang="ru-RU">
              <a:solidFill>
                <a:srgbClr val="000000"/>
              </a:solidFill>
            </a:endParaRPr>
          </a:p>
        </p:txBody>
      </p:sp>
    </p:spTree>
    <p:extLst>
      <p:ext uri="{BB962C8B-B14F-4D97-AF65-F5344CB8AC3E}">
        <p14:creationId xmlns:p14="http://schemas.microsoft.com/office/powerpoint/2010/main" val="2039668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fld id="{D287F8AD-127A-654A-80BD-AD35A2E9CD4B}" type="slidenum">
              <a:rPr kumimoji="0" lang="en-US" sz="1200">
                <a:ea typeface="ＭＳ Ｐゴシック" charset="0"/>
                <a:cs typeface="ＭＳ Ｐゴシック" charset="0"/>
              </a:rPr>
              <a:pPr/>
              <a:t>11</a:t>
            </a:fld>
            <a:endParaRPr kumimoji="0" lang="en-US" sz="1200">
              <a:ea typeface="ＭＳ Ｐゴシック" charset="0"/>
              <a:cs typeface="ＭＳ Ｐゴシック" charset="0"/>
            </a:endParaRPr>
          </a:p>
        </p:txBody>
      </p:sp>
      <p:sp>
        <p:nvSpPr>
          <p:cNvPr id="5837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83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kumimoji="0" lang="en-US">
              <a:latin typeface="Arial" charset="0"/>
            </a:endParaRPr>
          </a:p>
        </p:txBody>
      </p:sp>
    </p:spTree>
    <p:extLst>
      <p:ext uri="{BB962C8B-B14F-4D97-AF65-F5344CB8AC3E}">
        <p14:creationId xmlns:p14="http://schemas.microsoft.com/office/powerpoint/2010/main" val="1495802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C2D801-221B-40A6-990C-2BC8EA3F5D2E}" type="slidenum">
              <a:rPr lang="ru-RU">
                <a:solidFill>
                  <a:srgbClr val="000000"/>
                </a:solidFill>
                <a:latin typeface="Arial" charset="0"/>
              </a:rPr>
              <a:pPr fontAlgn="base">
                <a:spcBef>
                  <a:spcPct val="0"/>
                </a:spcBef>
                <a:spcAft>
                  <a:spcPct val="0"/>
                </a:spcAft>
              </a:pPr>
              <a:t>13</a:t>
            </a:fld>
            <a:endParaRPr lang="ru-RU">
              <a:solidFill>
                <a:srgbClr val="000000"/>
              </a:solidFill>
              <a:latin typeface="Arial" charset="0"/>
            </a:endParaRPr>
          </a:p>
        </p:txBody>
      </p:sp>
      <p:sp>
        <p:nvSpPr>
          <p:cNvPr id="29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9C85BE70-BA80-4EF1-8829-C901AC638E7D}" type="slidenum">
              <a:rPr lang="en-US">
                <a:solidFill>
                  <a:srgbClr val="000000"/>
                </a:solidFill>
                <a:ea typeface="MS PGothic"/>
                <a:cs typeface="MS PGothic"/>
              </a:rPr>
              <a:pPr algn="r" eaLnBrk="0" hangingPunct="0"/>
              <a:t>13</a:t>
            </a:fld>
            <a:endParaRPr lang="en-US">
              <a:solidFill>
                <a:srgbClr val="000000"/>
              </a:solidFill>
              <a:ea typeface="MS PGothic"/>
              <a:cs typeface="MS PGothic"/>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ru-RU" smtClean="0"/>
          </a:p>
        </p:txBody>
      </p:sp>
    </p:spTree>
    <p:extLst>
      <p:ext uri="{BB962C8B-B14F-4D97-AF65-F5344CB8AC3E}">
        <p14:creationId xmlns:p14="http://schemas.microsoft.com/office/powerpoint/2010/main" val="3410729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1C2ED08-1A77-47DC-9EA5-AE7087921392}" type="slidenum">
              <a:rPr lang="en-US" sz="1200">
                <a:ea typeface="MS PGothic" pitchFamily="34" charset="-128"/>
              </a:rPr>
              <a:pPr algn="r"/>
              <a:t>14</a:t>
            </a:fld>
            <a:endParaRPr lang="en-US" sz="1200">
              <a:ea typeface="MS PGothic" pitchFamily="34" charset="-128"/>
            </a:endParaRPr>
          </a:p>
        </p:txBody>
      </p:sp>
      <p:sp>
        <p:nvSpPr>
          <p:cNvPr id="2048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483" name="Rectangle 3"/>
          <p:cNvSpPr>
            <a:spLocks noGrp="1" noChangeArrowheads="1"/>
          </p:cNvSpPr>
          <p:nvPr>
            <p:ph type="body" idx="1"/>
          </p:nvPr>
        </p:nvSpPr>
        <p:spPr bwMode="auto">
          <a:xfrm>
            <a:off x="914400" y="4343400"/>
            <a:ext cx="5029200" cy="4114800"/>
          </a:xfrm>
          <a:noFill/>
          <a:ln>
            <a:solidFill>
              <a:srgbClr val="000000"/>
            </a:solidFill>
            <a:miter lim="800000"/>
            <a:headEnd/>
            <a:tailEnd/>
          </a:ln>
        </p:spPr>
        <p:txBody>
          <a:bodyPr/>
          <a:lstStyle/>
          <a:p>
            <a:pPr eaLnBrk="1" hangingPunct="1"/>
            <a:endParaRPr kumimoji="0" lang="en-US" smtClean="0">
              <a:latin typeface="Arial" pitchFamily="34" charset="0"/>
              <a:cs typeface="Arial" pitchFamily="34" charset="0"/>
            </a:endParaRPr>
          </a:p>
        </p:txBody>
      </p:sp>
    </p:spTree>
    <p:extLst>
      <p:ext uri="{BB962C8B-B14F-4D97-AF65-F5344CB8AC3E}">
        <p14:creationId xmlns:p14="http://schemas.microsoft.com/office/powerpoint/2010/main" val="3058908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solidFill>
                  <a:srgbClr val="FFFF00"/>
                </a:solidFill>
                <a:effectLst>
                  <a:outerShdw blurRad="127000" dist="200000" dir="2700000" algn="tl" rotWithShape="0">
                    <a:srgbClr val="000000">
                      <a:alpha val="30000"/>
                    </a:srgbClr>
                  </a:outerShdw>
                </a:effectLst>
              </a:defRPr>
            </a:lvl1pPr>
          </a:lstStyle>
          <a:p>
            <a:r>
              <a:rPr lang="ru-RU" dirty="0" smtClean="0"/>
              <a:t>Образец заголовка</a:t>
            </a:r>
            <a:endParaRPr lang="en-US" dirty="0"/>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rgbClr val="FFFF00"/>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dirty="0" smtClean="0"/>
              <a:t>Образец подзаголовка</a:t>
            </a:r>
            <a:endParaRPr lang="en-US" dirty="0"/>
          </a:p>
        </p:txBody>
      </p:sp>
      <p:sp>
        <p:nvSpPr>
          <p:cNvPr id="4" name="Дата 13"/>
          <p:cNvSpPr>
            <a:spLocks noGrp="1"/>
          </p:cNvSpPr>
          <p:nvPr>
            <p:ph type="dt" sz="half" idx="10"/>
          </p:nvPr>
        </p:nvSpPr>
        <p:spPr/>
        <p:txBody>
          <a:bodyPr/>
          <a:lstStyle>
            <a:lvl1pPr>
              <a:defRPr/>
            </a:lvl1pPr>
          </a:lstStyle>
          <a:p>
            <a:pPr>
              <a:defRPr/>
            </a:pPr>
            <a:fld id="{B77D4479-EB55-4B81-B490-81286619B9CA}" type="datetime1">
              <a:rPr lang="en-US"/>
              <a:pPr>
                <a:defRPr/>
              </a:pPr>
              <a:t>6/30/2014</a:t>
            </a:fld>
            <a:endParaRPr lang="en-US" dirty="0"/>
          </a:p>
        </p:txBody>
      </p:sp>
      <p:sp>
        <p:nvSpPr>
          <p:cNvPr id="5" name="Нижний колонтитул 2"/>
          <p:cNvSpPr>
            <a:spLocks noGrp="1"/>
          </p:cNvSpPr>
          <p:nvPr>
            <p:ph type="ftr" sz="quarter" idx="11"/>
          </p:nvPr>
        </p:nvSpPr>
        <p:spPr/>
        <p:txBody>
          <a:bodyPr/>
          <a:lstStyle>
            <a:lvl1pPr>
              <a:defRPr/>
            </a:lvl1pPr>
          </a:lstStyle>
          <a:p>
            <a:pPr>
              <a:defRPr/>
            </a:pPr>
            <a:endParaRPr lang="en-US"/>
          </a:p>
        </p:txBody>
      </p:sp>
      <p:sp>
        <p:nvSpPr>
          <p:cNvPr id="6" name="Номер слайда 22"/>
          <p:cNvSpPr>
            <a:spLocks noGrp="1"/>
          </p:cNvSpPr>
          <p:nvPr>
            <p:ph type="sldNum" sz="quarter" idx="12"/>
          </p:nvPr>
        </p:nvSpPr>
        <p:spPr/>
        <p:txBody>
          <a:bodyPr/>
          <a:lstStyle>
            <a:lvl1pPr>
              <a:defRPr/>
            </a:lvl1pPr>
          </a:lstStyle>
          <a:p>
            <a:pPr>
              <a:defRPr/>
            </a:pPr>
            <a:fld id="{6EA9D253-43CE-4E3D-A2CE-693ADB62303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D6546F00-5452-401A-89F7-6746E61733B7}" type="datetime1">
              <a:rPr lang="en-US"/>
              <a:pPr>
                <a:defRPr/>
              </a:pPr>
              <a:t>6/30/2014</a:t>
            </a:fld>
            <a:endParaRPr lang="en-US" dirty="0"/>
          </a:p>
        </p:txBody>
      </p:sp>
      <p:sp>
        <p:nvSpPr>
          <p:cNvPr id="5" name="Нижний колонтитул 2"/>
          <p:cNvSpPr>
            <a:spLocks noGrp="1"/>
          </p:cNvSpPr>
          <p:nvPr>
            <p:ph type="ftr" sz="quarter" idx="11"/>
          </p:nvPr>
        </p:nvSpPr>
        <p:spPr/>
        <p:txBody>
          <a:bodyPr/>
          <a:lstStyle>
            <a:lvl1pPr>
              <a:defRPr/>
            </a:lvl1pPr>
          </a:lstStyle>
          <a:p>
            <a:pPr>
              <a:defRPr/>
            </a:pPr>
            <a:endParaRPr lang="en-US"/>
          </a:p>
        </p:txBody>
      </p:sp>
      <p:sp>
        <p:nvSpPr>
          <p:cNvPr id="6" name="Номер слайда 22"/>
          <p:cNvSpPr>
            <a:spLocks noGrp="1"/>
          </p:cNvSpPr>
          <p:nvPr>
            <p:ph type="sldNum" sz="quarter" idx="12"/>
          </p:nvPr>
        </p:nvSpPr>
        <p:spPr/>
        <p:txBody>
          <a:bodyPr/>
          <a:lstStyle>
            <a:lvl1pPr>
              <a:defRPr/>
            </a:lvl1pPr>
          </a:lstStyle>
          <a:p>
            <a:pPr>
              <a:defRPr/>
            </a:pPr>
            <a:fld id="{D1F40685-0104-45B7-8331-7C7FB763FEE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34A5A3E8-AA5D-4E7D-8F16-DBCB66FA8E8A}" type="datetime1">
              <a:rPr lang="en-US"/>
              <a:pPr>
                <a:defRPr/>
              </a:pPr>
              <a:t>6/30/2014</a:t>
            </a:fld>
            <a:endParaRPr lang="en-US" dirty="0"/>
          </a:p>
        </p:txBody>
      </p:sp>
      <p:sp>
        <p:nvSpPr>
          <p:cNvPr id="6" name="Нижний колонтитул 2"/>
          <p:cNvSpPr>
            <a:spLocks noGrp="1"/>
          </p:cNvSpPr>
          <p:nvPr>
            <p:ph type="ftr" sz="quarter" idx="11"/>
          </p:nvPr>
        </p:nvSpPr>
        <p:spPr/>
        <p:txBody>
          <a:bodyPr/>
          <a:lstStyle>
            <a:lvl1pPr>
              <a:defRPr/>
            </a:lvl1pPr>
          </a:lstStyle>
          <a:p>
            <a:pPr>
              <a:defRPr/>
            </a:pPr>
            <a:endParaRPr lang="en-US"/>
          </a:p>
        </p:txBody>
      </p:sp>
      <p:sp>
        <p:nvSpPr>
          <p:cNvPr id="7" name="Номер слайда 22"/>
          <p:cNvSpPr>
            <a:spLocks noGrp="1"/>
          </p:cNvSpPr>
          <p:nvPr>
            <p:ph type="sldNum" sz="quarter" idx="12"/>
          </p:nvPr>
        </p:nvSpPr>
        <p:spPr/>
        <p:txBody>
          <a:bodyPr/>
          <a:lstStyle>
            <a:lvl1pPr>
              <a:defRPr/>
            </a:lvl1pPr>
          </a:lstStyle>
          <a:p>
            <a:pPr>
              <a:defRPr/>
            </a:pPr>
            <a:fld id="{A34FEA78-C4F1-41DC-A56F-5CC7BCBFBF3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13"/>
          <p:cNvSpPr>
            <a:spLocks noGrp="1"/>
          </p:cNvSpPr>
          <p:nvPr>
            <p:ph type="dt" sz="half" idx="10"/>
          </p:nvPr>
        </p:nvSpPr>
        <p:spPr/>
        <p:txBody>
          <a:bodyPr/>
          <a:lstStyle>
            <a:lvl1pPr>
              <a:defRPr/>
            </a:lvl1pPr>
          </a:lstStyle>
          <a:p>
            <a:pPr>
              <a:defRPr/>
            </a:pPr>
            <a:fld id="{FAE4AFC3-BEFF-41E6-896B-C21473CE7D9A}" type="datetime1">
              <a:rPr lang="en-US"/>
              <a:pPr>
                <a:defRPr/>
              </a:pPr>
              <a:t>6/30/2014</a:t>
            </a:fld>
            <a:endParaRPr lang="en-US" dirty="0"/>
          </a:p>
        </p:txBody>
      </p:sp>
      <p:sp>
        <p:nvSpPr>
          <p:cNvPr id="8" name="Нижний колонтитул 2"/>
          <p:cNvSpPr>
            <a:spLocks noGrp="1"/>
          </p:cNvSpPr>
          <p:nvPr>
            <p:ph type="ftr" sz="quarter" idx="11"/>
          </p:nvPr>
        </p:nvSpPr>
        <p:spPr/>
        <p:txBody>
          <a:bodyPr/>
          <a:lstStyle>
            <a:lvl1pPr>
              <a:defRPr/>
            </a:lvl1pPr>
          </a:lstStyle>
          <a:p>
            <a:pPr>
              <a:defRPr/>
            </a:pPr>
            <a:endParaRPr lang="en-US"/>
          </a:p>
        </p:txBody>
      </p:sp>
      <p:sp>
        <p:nvSpPr>
          <p:cNvPr id="9" name="Номер слайда 22"/>
          <p:cNvSpPr>
            <a:spLocks noGrp="1"/>
          </p:cNvSpPr>
          <p:nvPr>
            <p:ph type="sldNum" sz="quarter" idx="12"/>
          </p:nvPr>
        </p:nvSpPr>
        <p:spPr/>
        <p:txBody>
          <a:bodyPr/>
          <a:lstStyle>
            <a:lvl1pPr>
              <a:defRPr/>
            </a:lvl1pPr>
          </a:lstStyle>
          <a:p>
            <a:pPr>
              <a:defRPr/>
            </a:pPr>
            <a:fld id="{796E7524-28FA-4DA6-8A55-71AF47F26821}"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8D30EC7D-F7E5-481D-B924-8A83382C6EA8}" type="datetime1">
              <a:rPr lang="en-US"/>
              <a:pPr>
                <a:defRPr/>
              </a:pPr>
              <a:t>6/30/2014</a:t>
            </a:fld>
            <a:endParaRPr lang="en-US" dirty="0"/>
          </a:p>
        </p:txBody>
      </p:sp>
      <p:sp>
        <p:nvSpPr>
          <p:cNvPr id="4" name="Нижний колонтитул 2"/>
          <p:cNvSpPr>
            <a:spLocks noGrp="1"/>
          </p:cNvSpPr>
          <p:nvPr>
            <p:ph type="ftr" sz="quarter" idx="11"/>
          </p:nvPr>
        </p:nvSpPr>
        <p:spPr/>
        <p:txBody>
          <a:bodyPr/>
          <a:lstStyle>
            <a:lvl1pPr>
              <a:defRPr/>
            </a:lvl1pPr>
          </a:lstStyle>
          <a:p>
            <a:pPr>
              <a:defRPr/>
            </a:pPr>
            <a:endParaRPr lang="en-US"/>
          </a:p>
        </p:txBody>
      </p:sp>
      <p:sp>
        <p:nvSpPr>
          <p:cNvPr id="5" name="Номер слайда 22"/>
          <p:cNvSpPr>
            <a:spLocks noGrp="1"/>
          </p:cNvSpPr>
          <p:nvPr>
            <p:ph type="sldNum" sz="quarter" idx="12"/>
          </p:nvPr>
        </p:nvSpPr>
        <p:spPr/>
        <p:txBody>
          <a:bodyPr/>
          <a:lstStyle>
            <a:lvl1pPr>
              <a:defRPr/>
            </a:lvl1pPr>
          </a:lstStyle>
          <a:p>
            <a:pPr>
              <a:defRPr/>
            </a:pPr>
            <a:fld id="{5917C2F7-8A5F-47FF-99C2-2A878493681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0EEFE9BE-A1A0-4BC5-B6AA-83B03A1D17C7}" type="datetime1">
              <a:rPr lang="en-US"/>
              <a:pPr>
                <a:defRPr/>
              </a:pPr>
              <a:t>6/30/2014</a:t>
            </a:fld>
            <a:endParaRPr lang="en-US" dirty="0"/>
          </a:p>
        </p:txBody>
      </p:sp>
      <p:sp>
        <p:nvSpPr>
          <p:cNvPr id="3" name="Нижний колонтитул 2"/>
          <p:cNvSpPr>
            <a:spLocks noGrp="1"/>
          </p:cNvSpPr>
          <p:nvPr>
            <p:ph type="ftr" sz="quarter" idx="11"/>
          </p:nvPr>
        </p:nvSpPr>
        <p:spPr/>
        <p:txBody>
          <a:bodyPr/>
          <a:lstStyle>
            <a:lvl1pPr>
              <a:defRPr/>
            </a:lvl1pPr>
          </a:lstStyle>
          <a:p>
            <a:pPr>
              <a:defRPr/>
            </a:pPr>
            <a:endParaRPr lang="en-US"/>
          </a:p>
        </p:txBody>
      </p:sp>
      <p:sp>
        <p:nvSpPr>
          <p:cNvPr id="4" name="Номер слайда 22"/>
          <p:cNvSpPr>
            <a:spLocks noGrp="1"/>
          </p:cNvSpPr>
          <p:nvPr>
            <p:ph type="sldNum" sz="quarter" idx="12"/>
          </p:nvPr>
        </p:nvSpPr>
        <p:spPr/>
        <p:txBody>
          <a:bodyPr/>
          <a:lstStyle>
            <a:lvl1pPr>
              <a:defRPr/>
            </a:lvl1pPr>
          </a:lstStyle>
          <a:p>
            <a:pPr>
              <a:defRPr/>
            </a:pPr>
            <a:fld id="{FBD7D3E6-33B1-4257-9126-8917E24948D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dirty="0" smtClean="0"/>
              <a:t>Вставка рисунка</a:t>
            </a:r>
            <a:endParaRPr lang="en-US" noProof="0" dirty="0"/>
          </a:p>
        </p:txBody>
      </p:sp>
      <p:sp>
        <p:nvSpPr>
          <p:cNvPr id="4" name="Текст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D11CEE9F-B01E-4389-8E5F-FD3D2441DA23}" type="datetime1">
              <a:rPr lang="en-US"/>
              <a:pPr>
                <a:defRPr/>
              </a:pPr>
              <a:t>6/30/2014</a:t>
            </a:fld>
            <a:endParaRPr lang="en-US" dirty="0"/>
          </a:p>
        </p:txBody>
      </p:sp>
      <p:sp>
        <p:nvSpPr>
          <p:cNvPr id="6" name="Нижний колонтитул 2"/>
          <p:cNvSpPr>
            <a:spLocks noGrp="1"/>
          </p:cNvSpPr>
          <p:nvPr>
            <p:ph type="ftr" sz="quarter" idx="11"/>
          </p:nvPr>
        </p:nvSpPr>
        <p:spPr/>
        <p:txBody>
          <a:bodyPr/>
          <a:lstStyle>
            <a:lvl1pPr>
              <a:defRPr/>
            </a:lvl1pPr>
          </a:lstStyle>
          <a:p>
            <a:pPr>
              <a:defRPr/>
            </a:pPr>
            <a:endParaRPr lang="en-US"/>
          </a:p>
        </p:txBody>
      </p:sp>
      <p:sp>
        <p:nvSpPr>
          <p:cNvPr id="7" name="Номер слайда 22"/>
          <p:cNvSpPr>
            <a:spLocks noGrp="1"/>
          </p:cNvSpPr>
          <p:nvPr>
            <p:ph type="sldNum" sz="quarter" idx="12"/>
          </p:nvPr>
        </p:nvSpPr>
        <p:spPr/>
        <p:txBody>
          <a:bodyPr/>
          <a:lstStyle>
            <a:lvl1pPr>
              <a:defRPr/>
            </a:lvl1pPr>
          </a:lstStyle>
          <a:p>
            <a:pPr>
              <a:defRPr/>
            </a:pPr>
            <a:fld id="{FBDEB989-CCDE-4063-B321-D14A28CE538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40"/>
            <a:ext cx="8229600" cy="58515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5"/>
          <p:cNvSpPr>
            <a:spLocks noGrp="1" noChangeArrowheads="1"/>
          </p:cNvSpPr>
          <p:nvPr>
            <p:ph type="ftr" sz="quarter" idx="10"/>
          </p:nvPr>
        </p:nvSpPr>
        <p:spPr/>
        <p:txBody>
          <a:bodyPr/>
          <a:lstStyle>
            <a:lvl1pPr>
              <a:defRPr>
                <a:latin typeface="Arial" charset="0"/>
                <a:ea typeface="MS PGothic" charset="0"/>
                <a:cs typeface="MS PGothic" charset="0"/>
              </a:defRPr>
            </a:lvl1pPr>
          </a:lstStyle>
          <a:p>
            <a:pPr>
              <a:defRPr/>
            </a:pPr>
            <a:r>
              <a:rPr lang="ru-RU"/>
              <a:t>10 лет МИРЕА</a:t>
            </a:r>
          </a:p>
        </p:txBody>
      </p:sp>
      <p:sp>
        <p:nvSpPr>
          <p:cNvPr id="4" name="Rectangle 6"/>
          <p:cNvSpPr>
            <a:spLocks noGrp="1" noChangeArrowheads="1"/>
          </p:cNvSpPr>
          <p:nvPr>
            <p:ph type="sldNum" sz="quarter" idx="11"/>
          </p:nvPr>
        </p:nvSpPr>
        <p:spPr/>
        <p:txBody>
          <a:bodyPr/>
          <a:lstStyle>
            <a:lvl1pPr>
              <a:defRPr smtClean="0"/>
            </a:lvl1pPr>
          </a:lstStyle>
          <a:p>
            <a:pPr>
              <a:defRPr/>
            </a:pPr>
            <a:fld id="{A1D976BA-F8CD-5D45-BD48-6ED04F8F9CAD}" type="slidenum">
              <a:rPr lang="ru-RU"/>
              <a:pPr>
                <a:defRPr/>
              </a:pPr>
              <a:t>‹#›</a:t>
            </a:fld>
            <a:endParaRPr lang="ru-RU"/>
          </a:p>
        </p:txBody>
      </p:sp>
    </p:spTree>
    <p:extLst>
      <p:ext uri="{BB962C8B-B14F-4D97-AF65-F5344CB8AC3E}">
        <p14:creationId xmlns:p14="http://schemas.microsoft.com/office/powerpoint/2010/main" val="398083538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070"/>
        </a:solid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dirty="0" smtClean="0"/>
              <a:t>Образец заголовка</a:t>
            </a:r>
            <a:endParaRPr lang="en-US" dirty="0"/>
          </a:p>
        </p:txBody>
      </p:sp>
      <p:sp>
        <p:nvSpPr>
          <p:cNvPr id="1027" name="Текст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defRPr>
            </a:lvl1pPr>
          </a:lstStyle>
          <a:p>
            <a:pPr>
              <a:defRPr/>
            </a:pPr>
            <a:fld id="{4AA1E0C3-FDA8-4A63-8F49-E888A7B46530}" type="datetime1">
              <a:rPr lang="en-US"/>
              <a:pPr>
                <a:defRPr/>
              </a:pPr>
              <a:t>6/30/2014</a:t>
            </a:fld>
            <a:endParaRPr lang="en-US" dirty="0"/>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defRPr>
            </a:lvl1pPr>
          </a:lstStyle>
          <a:p>
            <a:pPr>
              <a:defRPr/>
            </a:pPr>
            <a:endParaRPr lang="en-US"/>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defRPr>
            </a:lvl1pPr>
          </a:lstStyle>
          <a:p>
            <a:pPr>
              <a:defRPr/>
            </a:pPr>
            <a:fld id="{19E9E2E8-FC2F-4647-BF26-B28372BE164D}"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67" r:id="rId1"/>
    <p:sldLayoutId id="2147483666" r:id="rId2"/>
    <p:sldLayoutId id="2147483665" r:id="rId3"/>
    <p:sldLayoutId id="2147483664" r:id="rId4"/>
    <p:sldLayoutId id="2147483663" r:id="rId5"/>
    <p:sldLayoutId id="2147483662" r:id="rId6"/>
    <p:sldLayoutId id="2147483661" r:id="rId7"/>
    <p:sldLayoutId id="2147483668" r:id="rId8"/>
  </p:sldLayoutIdLst>
  <p:hf hdr="0" ftr="0" dt="0"/>
  <p:txStyles>
    <p:titleStyle>
      <a:lvl1pPr algn="ctr" rtl="0" fontAlgn="base">
        <a:spcBef>
          <a:spcPct val="0"/>
        </a:spcBef>
        <a:spcAft>
          <a:spcPct val="0"/>
        </a:spcAft>
        <a:defRPr sz="4100" b="1" kern="1200">
          <a:ln w="6350">
            <a:noFill/>
          </a:ln>
          <a:solidFill>
            <a:srgbClr val="FFFF00"/>
          </a:soli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rgbClr val="FFFF00"/>
          </a:solidFill>
          <a:latin typeface="Arial" charset="0"/>
        </a:defRPr>
      </a:lvl2pPr>
      <a:lvl3pPr algn="ctr" rtl="0" fontAlgn="base">
        <a:spcBef>
          <a:spcPct val="0"/>
        </a:spcBef>
        <a:spcAft>
          <a:spcPct val="0"/>
        </a:spcAft>
        <a:defRPr sz="4100" b="1">
          <a:solidFill>
            <a:srgbClr val="FFFF00"/>
          </a:solidFill>
          <a:latin typeface="Arial" charset="0"/>
        </a:defRPr>
      </a:lvl3pPr>
      <a:lvl4pPr algn="ctr" rtl="0" fontAlgn="base">
        <a:spcBef>
          <a:spcPct val="0"/>
        </a:spcBef>
        <a:spcAft>
          <a:spcPct val="0"/>
        </a:spcAft>
        <a:defRPr sz="4100" b="1">
          <a:solidFill>
            <a:srgbClr val="FFFF00"/>
          </a:solidFill>
          <a:latin typeface="Arial" charset="0"/>
        </a:defRPr>
      </a:lvl4pPr>
      <a:lvl5pPr algn="ctr" rtl="0" fontAlgn="base">
        <a:spcBef>
          <a:spcPct val="0"/>
        </a:spcBef>
        <a:spcAft>
          <a:spcPct val="0"/>
        </a:spcAft>
        <a:defRPr sz="4100" b="1">
          <a:solidFill>
            <a:srgbClr val="FFFF00"/>
          </a:solidFill>
          <a:latin typeface="Arial" charset="0"/>
        </a:defRPr>
      </a:lvl5pPr>
      <a:lvl6pPr marL="457200" algn="ctr" rtl="0" fontAlgn="base">
        <a:spcBef>
          <a:spcPct val="0"/>
        </a:spcBef>
        <a:spcAft>
          <a:spcPct val="0"/>
        </a:spcAft>
        <a:defRPr sz="4100" b="1">
          <a:solidFill>
            <a:srgbClr val="FFFF00"/>
          </a:solidFill>
          <a:latin typeface="Arial" charset="0"/>
        </a:defRPr>
      </a:lvl6pPr>
      <a:lvl7pPr marL="914400" algn="ctr" rtl="0" fontAlgn="base">
        <a:spcBef>
          <a:spcPct val="0"/>
        </a:spcBef>
        <a:spcAft>
          <a:spcPct val="0"/>
        </a:spcAft>
        <a:defRPr sz="4100" b="1">
          <a:solidFill>
            <a:srgbClr val="FFFF00"/>
          </a:solidFill>
          <a:latin typeface="Arial" charset="0"/>
        </a:defRPr>
      </a:lvl7pPr>
      <a:lvl8pPr marL="1371600" algn="ctr" rtl="0" fontAlgn="base">
        <a:spcBef>
          <a:spcPct val="0"/>
        </a:spcBef>
        <a:spcAft>
          <a:spcPct val="0"/>
        </a:spcAft>
        <a:defRPr sz="4100" b="1">
          <a:solidFill>
            <a:srgbClr val="FFFF00"/>
          </a:solidFill>
          <a:latin typeface="Arial" charset="0"/>
        </a:defRPr>
      </a:lvl8pPr>
      <a:lvl9pPr marL="1828800" algn="ctr" rtl="0" fontAlgn="base">
        <a:spcBef>
          <a:spcPct val="0"/>
        </a:spcBef>
        <a:spcAft>
          <a:spcPct val="0"/>
        </a:spcAft>
        <a:defRPr sz="4100" b="1">
          <a:solidFill>
            <a:srgbClr val="FFFF00"/>
          </a:solidFill>
          <a:latin typeface="Arial"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42.wmf"/><Relationship Id="rId5" Type="http://schemas.openxmlformats.org/officeDocument/2006/relationships/oleObject" Target="../embeddings/oleObject1.bin"/><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w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wmf"/><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3.jpeg"/><Relationship Id="rId5" Type="http://schemas.openxmlformats.org/officeDocument/2006/relationships/image" Target="../media/image62.wmf"/><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9.jpeg"/><Relationship Id="rId7" Type="http://schemas.openxmlformats.org/officeDocument/2006/relationships/image" Target="../media/image82.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hyperlink" Target="http://webvision.med.utah.edu/imageswv/pupil.jpeg" TargetMode="External"/><Relationship Id="rId10"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8.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jpeg"/><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5.jpeg"/><Relationship Id="rId7" Type="http://schemas.openxmlformats.org/officeDocument/2006/relationships/image" Target="../media/image70.jpeg"/><Relationship Id="rId2" Type="http://schemas.openxmlformats.org/officeDocument/2006/relationships/image" Target="../media/image94.jpeg"/><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головок 1"/>
          <p:cNvPicPr>
            <a:picLocks noGrp="1" noChangeArrowheads="1"/>
          </p:cNvPicPr>
          <p:nvPr>
            <p:ph type="ctrTitle"/>
          </p:nvPr>
        </p:nvPicPr>
        <p:blipFill>
          <a:blip r:embed="rId3"/>
          <a:srcRect/>
          <a:stretch>
            <a:fillRect/>
          </a:stretch>
        </p:blipFill>
        <p:spPr bwMode="auto">
          <a:xfrm>
            <a:off x="450850" y="3501008"/>
            <a:ext cx="8242300" cy="2809875"/>
          </a:xfrm>
          <a:solidFill>
            <a:schemeClr val="tx1"/>
          </a:solidFill>
        </p:spPr>
      </p:pic>
      <p:pic>
        <p:nvPicPr>
          <p:cNvPr id="1044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5661"/>
            <a:ext cx="8924925" cy="3176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24"/>
          <p:cNvGrpSpPr>
            <a:grpSpLocks/>
          </p:cNvGrpSpPr>
          <p:nvPr/>
        </p:nvGrpSpPr>
        <p:grpSpPr bwMode="auto">
          <a:xfrm>
            <a:off x="6096000" y="4797425"/>
            <a:ext cx="2970213" cy="1855788"/>
            <a:chOff x="473" y="1092"/>
            <a:chExt cx="3766" cy="2630"/>
          </a:xfrm>
        </p:grpSpPr>
        <p:pic>
          <p:nvPicPr>
            <p:cNvPr id="25621" name="Picture 3" descr="C:\Documents and Settings\kovalenko\My Documents\NICA\New NICA_2011-2016\_11k1.JPG"/>
            <p:cNvPicPr>
              <a:picLocks noChangeAspect="1" noChangeArrowheads="1"/>
            </p:cNvPicPr>
            <p:nvPr/>
          </p:nvPicPr>
          <p:blipFill>
            <a:blip r:embed="rId3"/>
            <a:srcRect/>
            <a:stretch>
              <a:fillRect/>
            </a:stretch>
          </p:blipFill>
          <p:spPr bwMode="auto">
            <a:xfrm>
              <a:off x="473" y="1092"/>
              <a:ext cx="3766" cy="2630"/>
            </a:xfrm>
            <a:prstGeom prst="rect">
              <a:avLst/>
            </a:prstGeom>
            <a:solidFill>
              <a:schemeClr val="accent2"/>
            </a:solidFill>
            <a:ln w="9525">
              <a:noFill/>
              <a:miter lim="800000"/>
              <a:headEnd/>
              <a:tailEnd/>
            </a:ln>
          </p:spPr>
        </p:pic>
        <p:sp>
          <p:nvSpPr>
            <p:cNvPr id="25622" name="Line 13"/>
            <p:cNvSpPr>
              <a:spLocks noChangeShapeType="1"/>
            </p:cNvSpPr>
            <p:nvPr/>
          </p:nvSpPr>
          <p:spPr bwMode="auto">
            <a:xfrm flipH="1" flipV="1">
              <a:off x="2352" y="2016"/>
              <a:ext cx="192" cy="288"/>
            </a:xfrm>
            <a:prstGeom prst="line">
              <a:avLst/>
            </a:prstGeom>
            <a:noFill/>
            <a:ln w="19050">
              <a:noFill/>
              <a:round/>
              <a:headEnd/>
              <a:tailEnd type="triangle" w="med" len="med"/>
            </a:ln>
          </p:spPr>
          <p:txBody>
            <a:bodyPr/>
            <a:lstStyle/>
            <a:p>
              <a:endParaRPr lang="ru-RU"/>
            </a:p>
          </p:txBody>
        </p:sp>
        <p:sp>
          <p:nvSpPr>
            <p:cNvPr id="25623" name="Line 15"/>
            <p:cNvSpPr>
              <a:spLocks noChangeShapeType="1"/>
            </p:cNvSpPr>
            <p:nvPr/>
          </p:nvSpPr>
          <p:spPr bwMode="auto">
            <a:xfrm>
              <a:off x="1392" y="1728"/>
              <a:ext cx="0" cy="0"/>
            </a:xfrm>
            <a:prstGeom prst="line">
              <a:avLst/>
            </a:prstGeom>
            <a:noFill/>
            <a:ln w="9525">
              <a:noFill/>
              <a:round/>
              <a:headEnd/>
              <a:tailEnd type="triangle" w="med" len="med"/>
            </a:ln>
          </p:spPr>
          <p:txBody>
            <a:bodyPr/>
            <a:lstStyle/>
            <a:p>
              <a:endParaRPr lang="ru-RU"/>
            </a:p>
          </p:txBody>
        </p:sp>
        <p:sp>
          <p:nvSpPr>
            <p:cNvPr id="25624" name="Line 16"/>
            <p:cNvSpPr>
              <a:spLocks noChangeShapeType="1"/>
            </p:cNvSpPr>
            <p:nvPr/>
          </p:nvSpPr>
          <p:spPr bwMode="auto">
            <a:xfrm flipH="1" flipV="1">
              <a:off x="2928" y="1968"/>
              <a:ext cx="432" cy="96"/>
            </a:xfrm>
            <a:prstGeom prst="line">
              <a:avLst/>
            </a:prstGeom>
            <a:noFill/>
            <a:ln w="19050">
              <a:noFill/>
              <a:round/>
              <a:headEnd/>
              <a:tailEnd type="triangle" w="med" len="med"/>
            </a:ln>
          </p:spPr>
          <p:txBody>
            <a:bodyPr/>
            <a:lstStyle/>
            <a:p>
              <a:endParaRPr lang="ru-RU"/>
            </a:p>
          </p:txBody>
        </p:sp>
        <p:sp>
          <p:nvSpPr>
            <p:cNvPr id="25625" name="Line 18"/>
            <p:cNvSpPr>
              <a:spLocks noChangeShapeType="1"/>
            </p:cNvSpPr>
            <p:nvPr/>
          </p:nvSpPr>
          <p:spPr bwMode="auto">
            <a:xfrm>
              <a:off x="1008" y="2016"/>
              <a:ext cx="0" cy="0"/>
            </a:xfrm>
            <a:prstGeom prst="line">
              <a:avLst/>
            </a:prstGeom>
            <a:noFill/>
            <a:ln w="9525">
              <a:noFill/>
              <a:round/>
              <a:headEnd/>
              <a:tailEnd type="triangle" w="med" len="med"/>
            </a:ln>
          </p:spPr>
          <p:txBody>
            <a:bodyPr/>
            <a:lstStyle/>
            <a:p>
              <a:endParaRPr lang="ru-RU"/>
            </a:p>
          </p:txBody>
        </p:sp>
        <p:sp>
          <p:nvSpPr>
            <p:cNvPr id="25626" name="Line 21"/>
            <p:cNvSpPr>
              <a:spLocks noChangeShapeType="1"/>
            </p:cNvSpPr>
            <p:nvPr/>
          </p:nvSpPr>
          <p:spPr bwMode="auto">
            <a:xfrm>
              <a:off x="768" y="2640"/>
              <a:ext cx="48" cy="96"/>
            </a:xfrm>
            <a:prstGeom prst="line">
              <a:avLst/>
            </a:prstGeom>
            <a:noFill/>
            <a:ln w="9525">
              <a:noFill/>
              <a:round/>
              <a:headEnd/>
              <a:tailEnd type="triangle" w="med" len="med"/>
            </a:ln>
          </p:spPr>
          <p:txBody>
            <a:bodyPr/>
            <a:lstStyle/>
            <a:p>
              <a:endParaRPr lang="ru-RU"/>
            </a:p>
          </p:txBody>
        </p:sp>
        <p:sp>
          <p:nvSpPr>
            <p:cNvPr id="25627" name="Line 22"/>
            <p:cNvSpPr>
              <a:spLocks noChangeShapeType="1"/>
            </p:cNvSpPr>
            <p:nvPr/>
          </p:nvSpPr>
          <p:spPr bwMode="auto">
            <a:xfrm flipH="1">
              <a:off x="2064" y="2928"/>
              <a:ext cx="240" cy="48"/>
            </a:xfrm>
            <a:prstGeom prst="line">
              <a:avLst/>
            </a:prstGeom>
            <a:noFill/>
            <a:ln w="9525">
              <a:noFill/>
              <a:round/>
              <a:headEnd/>
              <a:tailEnd type="triangle" w="med" len="med"/>
            </a:ln>
          </p:spPr>
          <p:txBody>
            <a:bodyPr/>
            <a:lstStyle/>
            <a:p>
              <a:endParaRPr lang="ru-RU"/>
            </a:p>
          </p:txBody>
        </p:sp>
        <p:sp>
          <p:nvSpPr>
            <p:cNvPr id="25628" name="Line 23"/>
            <p:cNvSpPr>
              <a:spLocks noChangeShapeType="1"/>
            </p:cNvSpPr>
            <p:nvPr/>
          </p:nvSpPr>
          <p:spPr bwMode="auto">
            <a:xfrm flipH="1" flipV="1">
              <a:off x="1632" y="3408"/>
              <a:ext cx="192" cy="96"/>
            </a:xfrm>
            <a:prstGeom prst="line">
              <a:avLst/>
            </a:prstGeom>
            <a:noFill/>
            <a:ln w="9525">
              <a:noFill/>
              <a:round/>
              <a:headEnd/>
              <a:tailEnd type="triangle" w="med" len="med"/>
            </a:ln>
          </p:spPr>
          <p:txBody>
            <a:bodyPr/>
            <a:lstStyle/>
            <a:p>
              <a:endParaRPr lang="ru-RU"/>
            </a:p>
          </p:txBody>
        </p:sp>
      </p:grpSp>
      <p:pic>
        <p:nvPicPr>
          <p:cNvPr id="25602" name="Picture 9"/>
          <p:cNvPicPr>
            <a:picLocks noChangeArrowheads="1"/>
          </p:cNvPicPr>
          <p:nvPr/>
        </p:nvPicPr>
        <p:blipFill>
          <a:blip r:embed="rId4"/>
          <a:srcRect/>
          <a:stretch>
            <a:fillRect/>
          </a:stretch>
        </p:blipFill>
        <p:spPr bwMode="auto">
          <a:xfrm>
            <a:off x="0" y="4365625"/>
            <a:ext cx="2987675" cy="2286000"/>
          </a:xfrm>
          <a:prstGeom prst="rect">
            <a:avLst/>
          </a:prstGeom>
          <a:noFill/>
          <a:ln w="12700">
            <a:noFill/>
            <a:miter lim="800000"/>
            <a:headEnd/>
            <a:tailEnd/>
          </a:ln>
        </p:spPr>
      </p:pic>
      <p:sp>
        <p:nvSpPr>
          <p:cNvPr id="25603" name="Line 11"/>
          <p:cNvSpPr>
            <a:spLocks noChangeShapeType="1"/>
          </p:cNvSpPr>
          <p:nvPr/>
        </p:nvSpPr>
        <p:spPr bwMode="auto">
          <a:xfrm>
            <a:off x="4500563" y="4983163"/>
            <a:ext cx="647700" cy="576262"/>
          </a:xfrm>
          <a:prstGeom prst="line">
            <a:avLst/>
          </a:prstGeom>
          <a:noFill/>
          <a:ln w="88900">
            <a:solidFill>
              <a:srgbClr val="00B0F0"/>
            </a:solidFill>
            <a:round/>
            <a:headEnd/>
            <a:tailEnd type="stealth" w="med" len="med"/>
          </a:ln>
        </p:spPr>
        <p:txBody>
          <a:bodyPr wrap="none" anchor="ctr"/>
          <a:lstStyle/>
          <a:p>
            <a:endParaRPr lang="ru-RU"/>
          </a:p>
        </p:txBody>
      </p:sp>
      <p:pic>
        <p:nvPicPr>
          <p:cNvPr id="25604" name="Рисунок 10" descr="Nuclotron_tunnel_2010.jpg"/>
          <p:cNvPicPr>
            <a:picLocks noChangeAspect="1"/>
          </p:cNvPicPr>
          <p:nvPr/>
        </p:nvPicPr>
        <p:blipFill>
          <a:blip r:embed="rId5"/>
          <a:srcRect/>
          <a:stretch>
            <a:fillRect/>
          </a:stretch>
        </p:blipFill>
        <p:spPr bwMode="auto">
          <a:xfrm>
            <a:off x="3059113" y="4437063"/>
            <a:ext cx="2952750" cy="2232025"/>
          </a:xfrm>
          <a:prstGeom prst="rect">
            <a:avLst/>
          </a:prstGeom>
          <a:noFill/>
          <a:ln w="9525">
            <a:noFill/>
            <a:miter lim="800000"/>
            <a:headEnd/>
            <a:tailEnd/>
          </a:ln>
        </p:spPr>
      </p:pic>
      <p:sp>
        <p:nvSpPr>
          <p:cNvPr id="25605" name="Rectangle 7"/>
          <p:cNvSpPr>
            <a:spLocks/>
          </p:cNvSpPr>
          <p:nvPr/>
        </p:nvSpPr>
        <p:spPr bwMode="auto">
          <a:xfrm>
            <a:off x="2987675" y="1905000"/>
            <a:ext cx="3024188" cy="2057400"/>
          </a:xfrm>
          <a:prstGeom prst="rect">
            <a:avLst/>
          </a:prstGeom>
          <a:solidFill>
            <a:srgbClr val="3366FF"/>
          </a:solidFill>
          <a:ln w="12700">
            <a:noFill/>
            <a:miter lim="800000"/>
            <a:headEnd/>
            <a:tailEnd/>
          </a:ln>
        </p:spPr>
        <p:txBody>
          <a:bodyPr lIns="0" tIns="0" rIns="40639" bIns="0"/>
          <a:lstStyle/>
          <a:p>
            <a:r>
              <a:rPr lang="en-US" b="1">
                <a:solidFill>
                  <a:srgbClr val="FFFF00"/>
                </a:solidFill>
                <a:latin typeface="Comic Sans MS" pitchFamily="66" charset="0"/>
                <a:ea typeface="MS PGothic"/>
                <a:cs typeface="MS PGothic"/>
                <a:sym typeface="Times"/>
              </a:rPr>
              <a:t>First in the world</a:t>
            </a:r>
          </a:p>
          <a:p>
            <a:pPr algn="r"/>
            <a:r>
              <a:rPr lang="en-US" b="1">
                <a:solidFill>
                  <a:srgbClr val="FFFFFF"/>
                </a:solidFill>
                <a:latin typeface="Comic Sans MS" pitchFamily="66" charset="0"/>
                <a:ea typeface="MS PGothic"/>
                <a:cs typeface="MS PGothic"/>
                <a:sym typeface="Times"/>
              </a:rPr>
              <a:t>Superconducting synchrotron of </a:t>
            </a:r>
          </a:p>
          <a:p>
            <a:pPr algn="r"/>
            <a:r>
              <a:rPr lang="en-US" b="1">
                <a:solidFill>
                  <a:srgbClr val="FFFFFF"/>
                </a:solidFill>
                <a:latin typeface="Comic Sans MS" pitchFamily="66" charset="0"/>
                <a:ea typeface="MS PGothic"/>
                <a:cs typeface="MS PGothic"/>
                <a:sym typeface="Times"/>
              </a:rPr>
              <a:t>heavy ions</a:t>
            </a:r>
          </a:p>
        </p:txBody>
      </p:sp>
      <p:sp>
        <p:nvSpPr>
          <p:cNvPr id="16" name="Rectangle 8"/>
          <p:cNvSpPr>
            <a:spLocks noChangeArrowheads="1"/>
          </p:cNvSpPr>
          <p:nvPr/>
        </p:nvSpPr>
        <p:spPr bwMode="auto">
          <a:xfrm>
            <a:off x="76200" y="998538"/>
            <a:ext cx="2819400" cy="7112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spAutoFit/>
          </a:bodyPr>
          <a:lstStyle/>
          <a:p>
            <a:pPr algn="ctr" fontAlgn="auto">
              <a:spcBef>
                <a:spcPts val="0"/>
              </a:spcBef>
              <a:spcAft>
                <a:spcPts val="0"/>
              </a:spcAft>
              <a:defRPr/>
            </a:pPr>
            <a:r>
              <a:rPr lang="ru-RU" sz="2000" b="1">
                <a:solidFill>
                  <a:srgbClr val="333399"/>
                </a:solidFill>
                <a:latin typeface="Helvetica" pitchFamily="34" charset="0"/>
                <a:ea typeface="ＭＳ Ｐゴシック"/>
                <a:cs typeface="ＭＳ Ｐゴシック"/>
                <a:sym typeface="Helvetica" pitchFamily="34" charset="0"/>
              </a:rPr>
              <a:t>1957</a:t>
            </a:r>
            <a:r>
              <a:rPr lang="en-US" sz="2000" b="1">
                <a:solidFill>
                  <a:srgbClr val="333399"/>
                </a:solidFill>
                <a:latin typeface="Helvetica" pitchFamily="34" charset="0"/>
                <a:ea typeface="ＭＳ Ｐゴシック"/>
                <a:cs typeface="ＭＳ Ｐゴシック"/>
                <a:sym typeface="Helvetica" pitchFamily="34" charset="0"/>
              </a:rPr>
              <a:t> Synchrophasotron</a:t>
            </a:r>
            <a:endParaRPr lang="ru-RU" sz="2000" b="1">
              <a:solidFill>
                <a:srgbClr val="333399"/>
              </a:solidFill>
              <a:latin typeface="Helvetica" pitchFamily="34" charset="0"/>
              <a:ea typeface="ＭＳ Ｐゴシック"/>
              <a:cs typeface="ＭＳ Ｐゴシック"/>
              <a:sym typeface="Helvetica" pitchFamily="34" charset="0"/>
            </a:endParaRPr>
          </a:p>
        </p:txBody>
      </p:sp>
      <p:pic>
        <p:nvPicPr>
          <p:cNvPr id="25607" name="Picture 1029"/>
          <p:cNvPicPr>
            <a:picLocks noChangeAspect="1" noChangeArrowheads="1"/>
          </p:cNvPicPr>
          <p:nvPr/>
        </p:nvPicPr>
        <p:blipFill>
          <a:blip r:embed="rId6">
            <a:lum contrast="6000"/>
          </a:blip>
          <a:srcRect/>
          <a:stretch>
            <a:fillRect/>
          </a:stretch>
        </p:blipFill>
        <p:spPr bwMode="auto">
          <a:xfrm>
            <a:off x="2987675" y="2492375"/>
            <a:ext cx="1200150" cy="1720850"/>
          </a:xfrm>
          <a:prstGeom prst="rect">
            <a:avLst/>
          </a:prstGeom>
          <a:solidFill>
            <a:srgbClr val="3366FF"/>
          </a:solidFill>
          <a:ln w="9525">
            <a:solidFill>
              <a:schemeClr val="accent1"/>
            </a:solidFill>
            <a:miter lim="800000"/>
            <a:headEnd/>
            <a:tailEnd/>
          </a:ln>
        </p:spPr>
      </p:pic>
      <p:sp>
        <p:nvSpPr>
          <p:cNvPr id="25" name="Rectangle 8"/>
          <p:cNvSpPr>
            <a:spLocks noChangeArrowheads="1"/>
          </p:cNvSpPr>
          <p:nvPr/>
        </p:nvSpPr>
        <p:spPr bwMode="auto">
          <a:xfrm>
            <a:off x="2987675" y="998538"/>
            <a:ext cx="3024188" cy="7112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spAutoFit/>
          </a:bodyPr>
          <a:lstStyle/>
          <a:p>
            <a:pPr algn="ctr" fontAlgn="auto">
              <a:spcBef>
                <a:spcPts val="0"/>
              </a:spcBef>
              <a:spcAft>
                <a:spcPts val="0"/>
              </a:spcAft>
              <a:defRPr/>
            </a:pPr>
            <a:r>
              <a:rPr lang="ru-RU" sz="2000" b="1">
                <a:solidFill>
                  <a:srgbClr val="333399"/>
                </a:solidFill>
                <a:latin typeface="Helvetica" pitchFamily="34" charset="0"/>
                <a:ea typeface="ＭＳ Ｐゴシック"/>
                <a:cs typeface="ＭＳ Ｐゴシック"/>
                <a:sym typeface="Helvetica" pitchFamily="34" charset="0"/>
              </a:rPr>
              <a:t>1993</a:t>
            </a:r>
            <a:r>
              <a:rPr lang="en-US" sz="2000" b="1">
                <a:solidFill>
                  <a:srgbClr val="333399"/>
                </a:solidFill>
                <a:latin typeface="Helvetica" pitchFamily="34" charset="0"/>
                <a:ea typeface="ＭＳ Ｐゴシック"/>
                <a:cs typeface="ＭＳ Ｐゴシック"/>
                <a:sym typeface="Helvetica" pitchFamily="34" charset="0"/>
              </a:rPr>
              <a:t> </a:t>
            </a:r>
            <a:endParaRPr lang="ru-RU" sz="2000" b="1">
              <a:solidFill>
                <a:srgbClr val="333399"/>
              </a:solidFill>
              <a:latin typeface="Helvetica" pitchFamily="34" charset="0"/>
              <a:ea typeface="ＭＳ Ｐゴシック"/>
              <a:cs typeface="ＭＳ Ｐゴシック"/>
              <a:sym typeface="Helvetica" pitchFamily="34" charset="0"/>
            </a:endParaRPr>
          </a:p>
          <a:p>
            <a:pPr algn="ctr" fontAlgn="auto">
              <a:spcBef>
                <a:spcPts val="0"/>
              </a:spcBef>
              <a:spcAft>
                <a:spcPts val="0"/>
              </a:spcAft>
              <a:defRPr/>
            </a:pPr>
            <a:r>
              <a:rPr lang="en-US" sz="2000" b="1">
                <a:solidFill>
                  <a:srgbClr val="333399"/>
                </a:solidFill>
                <a:latin typeface="Helvetica" pitchFamily="34" charset="0"/>
                <a:ea typeface="ＭＳ Ｐゴシック"/>
                <a:cs typeface="ＭＳ Ｐゴシック"/>
                <a:sym typeface="Helvetica" pitchFamily="34" charset="0"/>
              </a:rPr>
              <a:t>Nuclotron</a:t>
            </a:r>
            <a:endParaRPr lang="ru-RU" sz="2000" b="1">
              <a:solidFill>
                <a:srgbClr val="333399"/>
              </a:solidFill>
              <a:latin typeface="Helvetica" pitchFamily="34" charset="0"/>
              <a:ea typeface="ＭＳ Ｐゴシック"/>
              <a:cs typeface="ＭＳ Ｐゴシック"/>
              <a:sym typeface="Helvetica" pitchFamily="34" charset="0"/>
            </a:endParaRPr>
          </a:p>
        </p:txBody>
      </p:sp>
      <p:sp>
        <p:nvSpPr>
          <p:cNvPr id="25609" name="Rectangle 7"/>
          <p:cNvSpPr>
            <a:spLocks/>
          </p:cNvSpPr>
          <p:nvPr/>
        </p:nvSpPr>
        <p:spPr bwMode="auto">
          <a:xfrm>
            <a:off x="0" y="1905000"/>
            <a:ext cx="2895600" cy="2133600"/>
          </a:xfrm>
          <a:prstGeom prst="rect">
            <a:avLst/>
          </a:prstGeom>
          <a:solidFill>
            <a:srgbClr val="3366FF"/>
          </a:solidFill>
          <a:ln w="12700">
            <a:noFill/>
            <a:miter lim="800000"/>
            <a:headEnd/>
            <a:tailEnd/>
          </a:ln>
        </p:spPr>
        <p:txBody>
          <a:bodyPr lIns="0" tIns="0" rIns="40639" bIns="0"/>
          <a:lstStyle/>
          <a:p>
            <a:pPr algn="r">
              <a:spcAft>
                <a:spcPts val="1200"/>
              </a:spcAft>
            </a:pPr>
            <a:r>
              <a:rPr lang="en-US" b="1">
                <a:solidFill>
                  <a:srgbClr val="FFFFFF"/>
                </a:solidFill>
                <a:latin typeface="Comic Sans MS" pitchFamily="66" charset="0"/>
                <a:ea typeface="MS PGothic"/>
                <a:cs typeface="MS PGothic"/>
                <a:sym typeface="Times"/>
              </a:rPr>
              <a:t>10 GeV</a:t>
            </a:r>
            <a:r>
              <a:rPr lang="en-US" b="1" i="1">
                <a:solidFill>
                  <a:srgbClr val="FFFFFF"/>
                </a:solidFill>
                <a:latin typeface="Comic Sans MS" pitchFamily="66" charset="0"/>
                <a:ea typeface="MS PGothic"/>
                <a:cs typeface="MS PGothic"/>
                <a:sym typeface="Times"/>
              </a:rPr>
              <a:t> </a:t>
            </a:r>
            <a:r>
              <a:rPr lang="en-US" b="1">
                <a:solidFill>
                  <a:srgbClr val="FFFFFF"/>
                </a:solidFill>
                <a:latin typeface="Comic Sans MS" pitchFamily="66" charset="0"/>
                <a:ea typeface="MS PGothic"/>
                <a:cs typeface="MS PGothic"/>
                <a:sym typeface="Times"/>
              </a:rPr>
              <a:t>Aaccelerator of protons</a:t>
            </a:r>
            <a:r>
              <a:rPr lang="en-US" b="1" i="1">
                <a:solidFill>
                  <a:srgbClr val="FFFFFF"/>
                </a:solidFill>
                <a:latin typeface="Comic Sans MS" pitchFamily="66" charset="0"/>
                <a:ea typeface="MS PGothic"/>
                <a:cs typeface="MS PGothic"/>
                <a:sym typeface="Times"/>
              </a:rPr>
              <a:t> </a:t>
            </a:r>
            <a:r>
              <a:rPr lang="en-US" b="1" i="1">
                <a:solidFill>
                  <a:srgbClr val="FFFF00"/>
                </a:solidFill>
                <a:latin typeface="Comic Sans MS" pitchFamily="66" charset="0"/>
                <a:ea typeface="MS PGothic"/>
                <a:cs typeface="MS PGothic"/>
                <a:sym typeface="Times"/>
              </a:rPr>
              <a:t>–</a:t>
            </a:r>
            <a:r>
              <a:rPr lang="ru-RU" b="1" i="1">
                <a:solidFill>
                  <a:srgbClr val="FFFF00"/>
                </a:solidFill>
                <a:latin typeface="Comic Sans MS" pitchFamily="66" charset="0"/>
                <a:ea typeface="MS PGothic"/>
                <a:cs typeface="MS PGothic"/>
                <a:sym typeface="Times"/>
              </a:rPr>
              <a:t> </a:t>
            </a:r>
            <a:r>
              <a:rPr lang="en-US" b="1">
                <a:solidFill>
                  <a:srgbClr val="FFFF00"/>
                </a:solidFill>
                <a:latin typeface="Comic Sans MS" pitchFamily="66" charset="0"/>
                <a:ea typeface="MS PGothic"/>
                <a:cs typeface="MS PGothic"/>
                <a:sym typeface="Times"/>
              </a:rPr>
              <a:t>world leader</a:t>
            </a:r>
            <a:r>
              <a:rPr lang="en-US" b="1" i="1">
                <a:solidFill>
                  <a:srgbClr val="FFFF00"/>
                </a:solidFill>
                <a:latin typeface="Comic Sans MS" pitchFamily="66" charset="0"/>
                <a:ea typeface="MS PGothic"/>
                <a:cs typeface="MS PGothic"/>
                <a:sym typeface="Times"/>
              </a:rPr>
              <a:t> </a:t>
            </a:r>
            <a:br>
              <a:rPr lang="en-US" b="1" i="1">
                <a:solidFill>
                  <a:srgbClr val="FFFF00"/>
                </a:solidFill>
                <a:latin typeface="Comic Sans MS" pitchFamily="66" charset="0"/>
                <a:ea typeface="MS PGothic"/>
                <a:cs typeface="MS PGothic"/>
                <a:sym typeface="Times"/>
              </a:rPr>
            </a:br>
            <a:r>
              <a:rPr lang="en-US" b="1">
                <a:solidFill>
                  <a:srgbClr val="FFFFFF"/>
                </a:solidFill>
                <a:latin typeface="Comic Sans MS" pitchFamily="66" charset="0"/>
                <a:ea typeface="MS PGothic"/>
                <a:cs typeface="MS PGothic"/>
                <a:sym typeface="Times"/>
              </a:rPr>
              <a:t>in</a:t>
            </a:r>
            <a:r>
              <a:rPr lang="en-US" b="1" i="1">
                <a:solidFill>
                  <a:srgbClr val="FFFF00"/>
                </a:solidFill>
                <a:latin typeface="Comic Sans MS" pitchFamily="66" charset="0"/>
                <a:ea typeface="MS PGothic"/>
                <a:cs typeface="MS PGothic"/>
                <a:sym typeface="Times"/>
              </a:rPr>
              <a:t> </a:t>
            </a:r>
            <a:r>
              <a:rPr lang="en-US" b="1">
                <a:solidFill>
                  <a:srgbClr val="FFFFFF"/>
                </a:solidFill>
                <a:latin typeface="Comic Sans MS" pitchFamily="66" charset="0"/>
                <a:ea typeface="MS PGothic"/>
                <a:cs typeface="MS PGothic"/>
                <a:sym typeface="Times"/>
              </a:rPr>
              <a:t>energy</a:t>
            </a:r>
            <a:endParaRPr lang="ru-RU" b="1">
              <a:solidFill>
                <a:srgbClr val="FFFFFF"/>
              </a:solidFill>
              <a:latin typeface="Comic Sans MS" pitchFamily="66" charset="0"/>
              <a:ea typeface="MS PGothic"/>
              <a:cs typeface="MS PGothic"/>
              <a:sym typeface="Times"/>
            </a:endParaRPr>
          </a:p>
          <a:p>
            <a:pPr algn="r"/>
            <a:r>
              <a:rPr lang="en-US" b="1">
                <a:solidFill>
                  <a:srgbClr val="FFFFFF"/>
                </a:solidFill>
                <a:latin typeface="Comic Sans MS" pitchFamily="66" charset="0"/>
                <a:ea typeface="MS PGothic"/>
                <a:cs typeface="MS PGothic"/>
                <a:sym typeface="Times"/>
              </a:rPr>
              <a:t>Beginning </a:t>
            </a:r>
          </a:p>
          <a:p>
            <a:pPr algn="r"/>
            <a:r>
              <a:rPr lang="en-US" b="1">
                <a:solidFill>
                  <a:srgbClr val="FFFFFF"/>
                </a:solidFill>
                <a:latin typeface="Comic Sans MS" pitchFamily="66" charset="0"/>
                <a:ea typeface="MS PGothic"/>
                <a:cs typeface="MS PGothic"/>
                <a:sym typeface="Times"/>
              </a:rPr>
              <a:t>of the era of  </a:t>
            </a:r>
          </a:p>
          <a:p>
            <a:pPr algn="r"/>
            <a:r>
              <a:rPr lang="en-US" b="1">
                <a:solidFill>
                  <a:srgbClr val="FFFFFF"/>
                </a:solidFill>
                <a:latin typeface="Comic Sans MS" pitchFamily="66" charset="0"/>
                <a:ea typeface="MS PGothic"/>
                <a:cs typeface="MS PGothic"/>
                <a:sym typeface="Times"/>
              </a:rPr>
              <a:t>high-energy </a:t>
            </a:r>
          </a:p>
          <a:p>
            <a:pPr algn="r"/>
            <a:r>
              <a:rPr lang="en-US" b="1">
                <a:solidFill>
                  <a:srgbClr val="FFFFFF"/>
                </a:solidFill>
                <a:latin typeface="Comic Sans MS" pitchFamily="66" charset="0"/>
                <a:ea typeface="MS PGothic"/>
                <a:cs typeface="MS PGothic"/>
                <a:sym typeface="Times"/>
              </a:rPr>
              <a:t>physics</a:t>
            </a:r>
            <a:endParaRPr lang="ru-RU" b="1">
              <a:solidFill>
                <a:srgbClr val="FFFFFF"/>
              </a:solidFill>
              <a:latin typeface="Comic Sans MS" pitchFamily="66" charset="0"/>
              <a:ea typeface="MS PGothic"/>
              <a:cs typeface="MS PGothic"/>
              <a:sym typeface="Times"/>
            </a:endParaRPr>
          </a:p>
        </p:txBody>
      </p:sp>
      <p:pic>
        <p:nvPicPr>
          <p:cNvPr id="25610" name="Picture 3" descr="photo005"/>
          <p:cNvPicPr>
            <a:picLocks noChangeAspect="1" noChangeArrowheads="1"/>
          </p:cNvPicPr>
          <p:nvPr/>
        </p:nvPicPr>
        <p:blipFill>
          <a:blip r:embed="rId7"/>
          <a:srcRect/>
          <a:stretch>
            <a:fillRect/>
          </a:stretch>
        </p:blipFill>
        <p:spPr bwMode="auto">
          <a:xfrm>
            <a:off x="63500" y="2590800"/>
            <a:ext cx="1155700" cy="1635125"/>
          </a:xfrm>
          <a:prstGeom prst="rect">
            <a:avLst/>
          </a:prstGeom>
          <a:solidFill>
            <a:srgbClr val="3366FF"/>
          </a:solidFill>
          <a:ln w="9525">
            <a:noFill/>
            <a:miter lim="800000"/>
            <a:headEnd/>
            <a:tailEnd/>
          </a:ln>
        </p:spPr>
      </p:pic>
      <p:sp>
        <p:nvSpPr>
          <p:cNvPr id="29" name="Rectangle 3"/>
          <p:cNvSpPr>
            <a:spLocks noChangeArrowheads="1"/>
          </p:cNvSpPr>
          <p:nvPr/>
        </p:nvSpPr>
        <p:spPr bwMode="auto">
          <a:xfrm>
            <a:off x="-32" y="4071942"/>
            <a:ext cx="2988000" cy="923330"/>
          </a:xfrm>
          <a:prstGeom prst="rect">
            <a:avLst/>
          </a:prstGeom>
          <a:solidFill>
            <a:schemeClr val="accent2">
              <a:lumMod val="20000"/>
              <a:lumOff val="80000"/>
            </a:schemeClr>
          </a:solidFill>
          <a:ln w="9525">
            <a:noFill/>
            <a:miter lim="800000"/>
            <a:headEnd/>
            <a:tailEnd/>
          </a:ln>
        </p:spPr>
        <p:txBody>
          <a:bodyPr>
            <a:spAutoFit/>
          </a:bodyPr>
          <a:lstStyle/>
          <a:p>
            <a:pPr fontAlgn="auto">
              <a:spcBef>
                <a:spcPts val="0"/>
              </a:spcBef>
              <a:spcAft>
                <a:spcPts val="0"/>
              </a:spcAft>
              <a:defRPr/>
            </a:pPr>
            <a:r>
              <a:rPr lang="en-US" b="1" dirty="0">
                <a:solidFill>
                  <a:srgbClr val="003366"/>
                </a:solidFill>
              </a:rPr>
              <a:t>V. </a:t>
            </a:r>
            <a:r>
              <a:rPr lang="en-US" b="1" dirty="0" err="1">
                <a:solidFill>
                  <a:srgbClr val="003366"/>
                </a:solidFill>
              </a:rPr>
              <a:t>Veksler</a:t>
            </a:r>
            <a:r>
              <a:rPr lang="en-US" b="1" dirty="0">
                <a:solidFill>
                  <a:srgbClr val="003366"/>
                </a:solidFill>
              </a:rPr>
              <a:t> - discovery</a:t>
            </a:r>
          </a:p>
          <a:p>
            <a:pPr fontAlgn="auto">
              <a:spcBef>
                <a:spcPts val="0"/>
              </a:spcBef>
              <a:spcAft>
                <a:spcPts val="0"/>
              </a:spcAft>
              <a:defRPr/>
            </a:pPr>
            <a:r>
              <a:rPr lang="en-US" b="1" dirty="0">
                <a:solidFill>
                  <a:srgbClr val="003366"/>
                </a:solidFill>
              </a:rPr>
              <a:t>of the phase stability</a:t>
            </a:r>
          </a:p>
          <a:p>
            <a:pPr fontAlgn="auto">
              <a:spcBef>
                <a:spcPts val="0"/>
              </a:spcBef>
              <a:spcAft>
                <a:spcPts val="0"/>
              </a:spcAft>
              <a:defRPr/>
            </a:pPr>
            <a:r>
              <a:rPr lang="en-US" b="1" dirty="0">
                <a:solidFill>
                  <a:srgbClr val="003366"/>
                </a:solidFill>
              </a:rPr>
              <a:t> principle</a:t>
            </a:r>
            <a:endParaRPr lang="ru-RU" i="1" kern="0" dirty="0">
              <a:ln>
                <a:solidFill>
                  <a:srgbClr val="080794"/>
                </a:solidFill>
              </a:ln>
              <a:solidFill>
                <a:srgbClr val="000090"/>
              </a:solidFill>
              <a:latin typeface="Helvetica"/>
              <a:ea typeface="ＭＳ Ｐゴシック" charset="-128"/>
              <a:cs typeface="Helvetica"/>
            </a:endParaRPr>
          </a:p>
        </p:txBody>
      </p:sp>
      <p:sp>
        <p:nvSpPr>
          <p:cNvPr id="31" name="Rectangle 3"/>
          <p:cNvSpPr>
            <a:spLocks noChangeArrowheads="1"/>
          </p:cNvSpPr>
          <p:nvPr/>
        </p:nvSpPr>
        <p:spPr bwMode="auto">
          <a:xfrm>
            <a:off x="3059113" y="4071938"/>
            <a:ext cx="2952750" cy="923925"/>
          </a:xfrm>
          <a:prstGeom prst="rect">
            <a:avLst/>
          </a:prstGeom>
          <a:solidFill>
            <a:schemeClr val="accent2">
              <a:lumMod val="20000"/>
              <a:lumOff val="80000"/>
            </a:schemeClr>
          </a:solidFill>
          <a:ln w="9525">
            <a:noFill/>
            <a:miter lim="800000"/>
            <a:headEnd/>
            <a:tailEnd/>
          </a:ln>
        </p:spPr>
        <p:txBody>
          <a:bodyPr>
            <a:spAutoFit/>
          </a:bodyPr>
          <a:lstStyle/>
          <a:p>
            <a:pPr fontAlgn="auto">
              <a:spcBef>
                <a:spcPts val="0"/>
              </a:spcBef>
              <a:spcAft>
                <a:spcPts val="0"/>
              </a:spcAft>
              <a:defRPr/>
            </a:pPr>
            <a:r>
              <a:rPr lang="en-US" b="1" dirty="0">
                <a:solidFill>
                  <a:srgbClr val="003366"/>
                </a:solidFill>
              </a:rPr>
              <a:t>A. </a:t>
            </a:r>
            <a:r>
              <a:rPr lang="en-US" b="1" dirty="0" err="1">
                <a:solidFill>
                  <a:srgbClr val="003366"/>
                </a:solidFill>
              </a:rPr>
              <a:t>Baldin</a:t>
            </a:r>
            <a:r>
              <a:rPr lang="en-US" b="1" dirty="0">
                <a:solidFill>
                  <a:srgbClr val="003366"/>
                </a:solidFill>
              </a:rPr>
              <a:t> - beginning </a:t>
            </a:r>
          </a:p>
          <a:p>
            <a:pPr fontAlgn="auto">
              <a:spcBef>
                <a:spcPts val="0"/>
              </a:spcBef>
              <a:spcAft>
                <a:spcPts val="0"/>
              </a:spcAft>
              <a:defRPr/>
            </a:pPr>
            <a:r>
              <a:rPr lang="en-US" b="1" dirty="0">
                <a:solidFill>
                  <a:srgbClr val="003366"/>
                </a:solidFill>
              </a:rPr>
              <a:t>of relativistic nuclear physics</a:t>
            </a:r>
          </a:p>
        </p:txBody>
      </p:sp>
      <p:sp>
        <p:nvSpPr>
          <p:cNvPr id="33" name="Rectangle 3"/>
          <p:cNvSpPr>
            <a:spLocks noChangeArrowheads="1"/>
          </p:cNvSpPr>
          <p:nvPr/>
        </p:nvSpPr>
        <p:spPr bwMode="auto">
          <a:xfrm>
            <a:off x="6080125" y="4071938"/>
            <a:ext cx="2987675" cy="923925"/>
          </a:xfrm>
          <a:prstGeom prst="rect">
            <a:avLst/>
          </a:prstGeom>
          <a:solidFill>
            <a:schemeClr val="accent2">
              <a:lumMod val="20000"/>
              <a:lumOff val="80000"/>
            </a:schemeClr>
          </a:solidFill>
          <a:ln w="9525">
            <a:noFill/>
            <a:miter lim="800000"/>
            <a:headEnd/>
            <a:tailEnd/>
          </a:ln>
        </p:spPr>
        <p:txBody>
          <a:bodyPr>
            <a:spAutoFit/>
          </a:bodyPr>
          <a:lstStyle/>
          <a:p>
            <a:pPr fontAlgn="auto">
              <a:spcBef>
                <a:spcPts val="0"/>
              </a:spcBef>
              <a:spcAft>
                <a:spcPts val="0"/>
              </a:spcAft>
              <a:defRPr/>
            </a:pPr>
            <a:r>
              <a:rPr lang="en-US" b="1" dirty="0">
                <a:solidFill>
                  <a:srgbClr val="003366"/>
                </a:solidFill>
              </a:rPr>
              <a:t>Study of nuclear </a:t>
            </a:r>
          </a:p>
          <a:p>
            <a:pPr fontAlgn="auto">
              <a:spcBef>
                <a:spcPts val="0"/>
              </a:spcBef>
              <a:spcAft>
                <a:spcPts val="0"/>
              </a:spcAft>
              <a:defRPr/>
            </a:pPr>
            <a:r>
              <a:rPr lang="en-US" b="1" dirty="0">
                <a:solidFill>
                  <a:srgbClr val="003366"/>
                </a:solidFill>
              </a:rPr>
              <a:t>matter at maximum density</a:t>
            </a:r>
          </a:p>
        </p:txBody>
      </p:sp>
      <p:pic>
        <p:nvPicPr>
          <p:cNvPr id="25614" name="Picture 15" descr="NICA.gif"/>
          <p:cNvPicPr>
            <a:picLocks noChangeAspect="1"/>
          </p:cNvPicPr>
          <p:nvPr/>
        </p:nvPicPr>
        <p:blipFill>
          <a:blip r:embed="rId8"/>
          <a:srcRect/>
          <a:stretch>
            <a:fillRect/>
          </a:stretch>
        </p:blipFill>
        <p:spPr bwMode="auto">
          <a:xfrm>
            <a:off x="6172200" y="1263650"/>
            <a:ext cx="2362200" cy="2851150"/>
          </a:xfrm>
          <a:prstGeom prst="rect">
            <a:avLst/>
          </a:prstGeom>
          <a:noFill/>
          <a:ln w="9525">
            <a:noFill/>
            <a:miter lim="800000"/>
            <a:headEnd/>
            <a:tailEnd/>
          </a:ln>
        </p:spPr>
      </p:pic>
      <p:sp>
        <p:nvSpPr>
          <p:cNvPr id="25615" name="Rectangle 34"/>
          <p:cNvSpPr>
            <a:spLocks noChangeArrowheads="1"/>
          </p:cNvSpPr>
          <p:nvPr/>
        </p:nvSpPr>
        <p:spPr bwMode="auto">
          <a:xfrm>
            <a:off x="7445452" y="2817812"/>
            <a:ext cx="533400" cy="273050"/>
          </a:xfrm>
          <a:prstGeom prst="rect">
            <a:avLst/>
          </a:prstGeom>
          <a:solidFill>
            <a:srgbClr val="003399"/>
          </a:solidFill>
          <a:ln w="9525">
            <a:noFill/>
            <a:round/>
            <a:headEnd/>
            <a:tailEnd/>
          </a:ln>
        </p:spPr>
        <p:txBody>
          <a:bodyPr/>
          <a:lstStyle/>
          <a:p>
            <a:pPr eaLnBrk="0" hangingPunct="0"/>
            <a:endParaRPr lang="ru-RU" sz="2400">
              <a:solidFill>
                <a:srgbClr val="FFFFFF"/>
              </a:solidFill>
              <a:latin typeface="Times New Roman" pitchFamily="18" charset="0"/>
              <a:ea typeface="MS PGothic"/>
              <a:cs typeface="MS PGothic"/>
            </a:endParaRPr>
          </a:p>
        </p:txBody>
      </p:sp>
      <p:sp>
        <p:nvSpPr>
          <p:cNvPr id="25616" name="Rectangle 35"/>
          <p:cNvSpPr>
            <a:spLocks noChangeArrowheads="1"/>
          </p:cNvSpPr>
          <p:nvPr/>
        </p:nvSpPr>
        <p:spPr bwMode="auto">
          <a:xfrm>
            <a:off x="7239000" y="1676400"/>
            <a:ext cx="685800" cy="228600"/>
          </a:xfrm>
          <a:prstGeom prst="rect">
            <a:avLst/>
          </a:prstGeom>
          <a:solidFill>
            <a:srgbClr val="003399"/>
          </a:solidFill>
          <a:ln w="9525">
            <a:noFill/>
            <a:round/>
            <a:headEnd/>
            <a:tailEnd/>
          </a:ln>
        </p:spPr>
        <p:txBody>
          <a:bodyPr/>
          <a:lstStyle/>
          <a:p>
            <a:pPr eaLnBrk="0" hangingPunct="0"/>
            <a:endParaRPr lang="ru-RU" sz="2400">
              <a:latin typeface="Times New Roman" pitchFamily="18" charset="0"/>
              <a:ea typeface="MS PGothic"/>
              <a:cs typeface="MS PGothic"/>
            </a:endParaRPr>
          </a:p>
        </p:txBody>
      </p:sp>
      <p:sp>
        <p:nvSpPr>
          <p:cNvPr id="26" name="Rectangle 8"/>
          <p:cNvSpPr>
            <a:spLocks noChangeArrowheads="1"/>
          </p:cNvSpPr>
          <p:nvPr/>
        </p:nvSpPr>
        <p:spPr bwMode="auto">
          <a:xfrm>
            <a:off x="6143625" y="998538"/>
            <a:ext cx="2819400" cy="7112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spAutoFit/>
          </a:bodyPr>
          <a:lstStyle/>
          <a:p>
            <a:pPr algn="ctr" fontAlgn="auto">
              <a:spcBef>
                <a:spcPts val="0"/>
              </a:spcBef>
              <a:spcAft>
                <a:spcPts val="0"/>
              </a:spcAft>
              <a:defRPr/>
            </a:pPr>
            <a:r>
              <a:rPr lang="en-US" sz="2000" b="1">
                <a:solidFill>
                  <a:srgbClr val="333399"/>
                </a:solidFill>
                <a:latin typeface="Helvetica" pitchFamily="34" charset="0"/>
                <a:ea typeface="ＭＳ Ｐゴシック"/>
                <a:cs typeface="ＭＳ Ｐゴシック"/>
                <a:sym typeface="Helvetica" pitchFamily="34" charset="0"/>
              </a:rPr>
              <a:t>20</a:t>
            </a:r>
            <a:r>
              <a:rPr lang="ru-RU" sz="2000" b="1">
                <a:solidFill>
                  <a:srgbClr val="333399"/>
                </a:solidFill>
                <a:latin typeface="Helvetica" pitchFamily="34" charset="0"/>
                <a:ea typeface="ＭＳ Ｐゴシック"/>
                <a:cs typeface="ＭＳ Ｐゴシック"/>
                <a:sym typeface="Helvetica" pitchFamily="34" charset="0"/>
              </a:rPr>
              <a:t>17</a:t>
            </a:r>
            <a:r>
              <a:rPr lang="en-US" sz="2000" b="1">
                <a:solidFill>
                  <a:srgbClr val="333399"/>
                </a:solidFill>
                <a:latin typeface="Helvetica" pitchFamily="34" charset="0"/>
                <a:ea typeface="ＭＳ Ｐゴシック"/>
                <a:cs typeface="ＭＳ Ｐゴシック"/>
                <a:sym typeface="Helvetica" pitchFamily="34" charset="0"/>
              </a:rPr>
              <a:t> </a:t>
            </a:r>
            <a:endParaRPr lang="ru-RU" sz="2000" b="1">
              <a:solidFill>
                <a:srgbClr val="333399"/>
              </a:solidFill>
              <a:latin typeface="Helvetica" pitchFamily="34" charset="0"/>
              <a:ea typeface="ＭＳ Ｐゴシック"/>
              <a:cs typeface="ＭＳ Ｐゴシック"/>
              <a:sym typeface="Helvetica" pitchFamily="34" charset="0"/>
            </a:endParaRPr>
          </a:p>
          <a:p>
            <a:pPr algn="ctr" fontAlgn="auto">
              <a:spcBef>
                <a:spcPts val="0"/>
              </a:spcBef>
              <a:spcAft>
                <a:spcPts val="0"/>
              </a:spcAft>
              <a:defRPr/>
            </a:pPr>
            <a:r>
              <a:rPr lang="en-US" sz="2000" b="1">
                <a:solidFill>
                  <a:srgbClr val="333399"/>
                </a:solidFill>
                <a:latin typeface="Helvetica" pitchFamily="34" charset="0"/>
                <a:ea typeface="ＭＳ Ｐゴシック"/>
                <a:cs typeface="ＭＳ Ｐゴシック"/>
                <a:sym typeface="Helvetica" pitchFamily="34" charset="0"/>
              </a:rPr>
              <a:t>NICA</a:t>
            </a:r>
            <a:endParaRPr lang="ru-RU" sz="2000" b="1">
              <a:solidFill>
                <a:srgbClr val="333399"/>
              </a:solidFill>
              <a:latin typeface="Helvetica" pitchFamily="34" charset="0"/>
              <a:ea typeface="ＭＳ Ｐゴシック"/>
              <a:cs typeface="ＭＳ Ｐゴシック"/>
              <a:sym typeface="Helvetica" pitchFamily="34" charset="0"/>
            </a:endParaRPr>
          </a:p>
        </p:txBody>
      </p:sp>
      <p:sp>
        <p:nvSpPr>
          <p:cNvPr id="25618" name="Rectangle 7"/>
          <p:cNvSpPr>
            <a:spLocks/>
          </p:cNvSpPr>
          <p:nvPr/>
        </p:nvSpPr>
        <p:spPr bwMode="auto">
          <a:xfrm>
            <a:off x="6156325" y="1905000"/>
            <a:ext cx="2835275" cy="990600"/>
          </a:xfrm>
          <a:prstGeom prst="rect">
            <a:avLst/>
          </a:prstGeom>
          <a:solidFill>
            <a:srgbClr val="3366FF"/>
          </a:solidFill>
          <a:ln w="12700">
            <a:noFill/>
            <a:miter lim="800000"/>
            <a:headEnd/>
            <a:tailEnd/>
          </a:ln>
        </p:spPr>
        <p:txBody>
          <a:bodyPr lIns="0" tIns="0" rIns="40639" bIns="0"/>
          <a:lstStyle/>
          <a:p>
            <a:pPr algn="r"/>
            <a:r>
              <a:rPr lang="en-US" b="1" dirty="0">
                <a:solidFill>
                  <a:srgbClr val="FFFFFF"/>
                </a:solidFill>
                <a:latin typeface="Comic Sans MS" pitchFamily="66" charset="0"/>
                <a:ea typeface="MS PGothic"/>
                <a:cs typeface="MS PGothic"/>
                <a:sym typeface="Times"/>
              </a:rPr>
              <a:t>Superconducting collider of heavy ions</a:t>
            </a:r>
            <a:endParaRPr lang="en-US" b="1" i="1" dirty="0">
              <a:solidFill>
                <a:srgbClr val="FFFFFF"/>
              </a:solidFill>
              <a:latin typeface="Comic Sans MS" pitchFamily="66" charset="0"/>
              <a:ea typeface="MS PGothic"/>
              <a:cs typeface="MS PGothic"/>
              <a:sym typeface="Times"/>
            </a:endParaRPr>
          </a:p>
        </p:txBody>
      </p:sp>
      <p:sp>
        <p:nvSpPr>
          <p:cNvPr id="25619" name="Rectangle 29"/>
          <p:cNvSpPr>
            <a:spLocks noChangeArrowheads="1"/>
          </p:cNvSpPr>
          <p:nvPr/>
        </p:nvSpPr>
        <p:spPr bwMode="auto">
          <a:xfrm>
            <a:off x="0" y="-57150"/>
            <a:ext cx="8964613" cy="954088"/>
          </a:xfrm>
          <a:prstGeom prst="rect">
            <a:avLst/>
          </a:prstGeom>
          <a:noFill/>
          <a:ln w="9525">
            <a:noFill/>
            <a:miter lim="800000"/>
            <a:headEnd/>
            <a:tailEnd/>
          </a:ln>
        </p:spPr>
        <p:txBody>
          <a:bodyPr>
            <a:spAutoFit/>
          </a:bodyPr>
          <a:lstStyle/>
          <a:p>
            <a:pPr algn="ctr" defTabSz="912813"/>
            <a:r>
              <a:rPr lang="en-US" sz="2800" b="1">
                <a:solidFill>
                  <a:srgbClr val="FFFF00"/>
                </a:solidFill>
                <a:latin typeface="Times New Roman" pitchFamily="18" charset="0"/>
                <a:ea typeface="MS PGothic"/>
                <a:cs typeface="MS PGothic"/>
              </a:rPr>
              <a:t>From the First Synchrotron to High-Energy </a:t>
            </a:r>
          </a:p>
          <a:p>
            <a:pPr algn="ctr" defTabSz="912813"/>
            <a:r>
              <a:rPr lang="en-US" sz="2800" b="1">
                <a:solidFill>
                  <a:srgbClr val="FFFF00"/>
                </a:solidFill>
                <a:latin typeface="Times New Roman" pitchFamily="18" charset="0"/>
                <a:ea typeface="MS PGothic"/>
                <a:cs typeface="MS PGothic"/>
              </a:rPr>
              <a:t>Heavy-Ion Physics</a:t>
            </a:r>
            <a:endParaRPr lang="ru-RU" sz="2800" b="1">
              <a:solidFill>
                <a:srgbClr val="FFFF00"/>
              </a:solidFill>
              <a:latin typeface="Times New Roman" pitchFamily="18" charset="0"/>
              <a:ea typeface="MS PGothic"/>
              <a:cs typeface="MS PGothic"/>
            </a:endParaRPr>
          </a:p>
        </p:txBody>
      </p:sp>
      <p:sp>
        <p:nvSpPr>
          <p:cNvPr id="139285" name="Номер слайда 3"/>
          <p:cNvSpPr>
            <a:spLocks noGrp="1"/>
          </p:cNvSpPr>
          <p:nvPr>
            <p:ph type="sldNum" sz="quarter" idx="12"/>
          </p:nvPr>
        </p:nvSpPr>
        <p:spPr>
          <a:xfrm>
            <a:off x="8194675" y="6580188"/>
            <a:ext cx="914400" cy="304800"/>
          </a:xfrm>
        </p:spPr>
        <p:txBody>
          <a:bodyPr/>
          <a:lstStyle/>
          <a:p>
            <a:pPr fontAlgn="base">
              <a:spcBef>
                <a:spcPct val="0"/>
              </a:spcBef>
              <a:spcAft>
                <a:spcPct val="0"/>
              </a:spcAft>
              <a:defRPr/>
            </a:pPr>
            <a:fld id="{CBA554D5-FE2F-4F00-BC2B-441D0F9FB95B}" type="slidenum">
              <a:rPr lang="ru-RU">
                <a:latin typeface="Times"/>
                <a:ea typeface="MS PGothic" pitchFamily="34" charset="-128"/>
              </a:rPr>
              <a:pPr fontAlgn="base">
                <a:spcBef>
                  <a:spcPct val="0"/>
                </a:spcBef>
                <a:spcAft>
                  <a:spcPct val="0"/>
                </a:spcAft>
                <a:defRPr/>
              </a:pPr>
              <a:t>10</a:t>
            </a:fld>
            <a:endParaRPr lang="ru-RU">
              <a:latin typeface="Times"/>
              <a:ea typeface="MS PGothic" pitchFamily="34" charset="-128"/>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Nuclotr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3727450"/>
            <a:ext cx="5148262" cy="3130550"/>
          </a:xfrm>
          <a:prstGeom prst="rect">
            <a:avLst/>
          </a:prstGeom>
          <a:solidFill>
            <a:srgbClr val="FFFF99"/>
          </a:solidFill>
          <a:ln w="9525">
            <a:solidFill>
              <a:schemeClr val="hlink"/>
            </a:solidFill>
            <a:miter lim="800000"/>
            <a:headEnd/>
            <a:tailEnd/>
          </a:ln>
        </p:spPr>
      </p:pic>
      <p:sp>
        <p:nvSpPr>
          <p:cNvPr id="2" name="Прямоугольник 4"/>
          <p:cNvSpPr>
            <a:spLocks noChangeArrowheads="1"/>
          </p:cNvSpPr>
          <p:nvPr/>
        </p:nvSpPr>
        <p:spPr bwMode="auto">
          <a:xfrm>
            <a:off x="180975" y="152400"/>
            <a:ext cx="8748713" cy="579438"/>
          </a:xfrm>
          <a:prstGeom prst="rect">
            <a:avLst/>
          </a:prstGeom>
          <a:solidFill>
            <a:srgbClr val="92D050"/>
          </a:solidFill>
          <a:ln w="9525">
            <a:noFill/>
            <a:miter lim="800000"/>
            <a:headEnd/>
            <a:tailEnd/>
          </a:ln>
        </p:spPr>
        <p:txBody>
          <a:bodyPr>
            <a:spAutoFit/>
          </a:bodyPr>
          <a:lstStyle/>
          <a:p>
            <a:pPr marL="39688" algn="ctr">
              <a:defRPr/>
            </a:pPr>
            <a:r>
              <a:rPr lang="en-US" sz="3200" b="1" dirty="0">
                <a:solidFill>
                  <a:srgbClr val="FF0000"/>
                </a:solidFill>
                <a:latin typeface="Arial" pitchFamily="34" charset="0"/>
                <a:ea typeface="+mn-ea"/>
                <a:cs typeface="Arial" pitchFamily="34" charset="0"/>
                <a:sym typeface="Arial" pitchFamily="34" charset="0"/>
              </a:rPr>
              <a:t>NICA: </a:t>
            </a:r>
            <a:r>
              <a:rPr lang="en-US" sz="3200" b="1" u="sng" dirty="0" err="1">
                <a:solidFill>
                  <a:srgbClr val="FF0000"/>
                </a:solidFill>
                <a:effectLst>
                  <a:outerShdw blurRad="38100" dist="38100" dir="2700000" algn="tl">
                    <a:srgbClr val="C0C0C0"/>
                  </a:outerShdw>
                </a:effectLst>
                <a:latin typeface="Arial" pitchFamily="34" charset="0"/>
                <a:ea typeface="+mn-ea"/>
                <a:cs typeface="Arial" pitchFamily="34" charset="0"/>
                <a:sym typeface="Arial" pitchFamily="34" charset="0"/>
              </a:rPr>
              <a:t>N</a:t>
            </a:r>
            <a:r>
              <a:rPr lang="en-US" sz="3200" b="1" dirty="0" err="1">
                <a:solidFill>
                  <a:schemeClr val="bg1"/>
                </a:solidFill>
                <a:latin typeface="Arial" pitchFamily="34" charset="0"/>
                <a:ea typeface="+mn-ea"/>
                <a:cs typeface="Arial" pitchFamily="34" charset="0"/>
                <a:sym typeface="Arial" pitchFamily="34" charset="0"/>
              </a:rPr>
              <a:t>uclotron</a:t>
            </a:r>
            <a:r>
              <a:rPr lang="en-US" sz="3200" b="1" dirty="0">
                <a:solidFill>
                  <a:srgbClr val="FF0000"/>
                </a:solidFill>
                <a:latin typeface="Arial" pitchFamily="34" charset="0"/>
                <a:ea typeface="+mn-ea"/>
                <a:cs typeface="Arial" pitchFamily="34" charset="0"/>
                <a:sym typeface="Arial" pitchFamily="34" charset="0"/>
              </a:rPr>
              <a:t> </a:t>
            </a:r>
            <a:r>
              <a:rPr lang="en-US" sz="3200" b="1" dirty="0">
                <a:solidFill>
                  <a:srgbClr val="FFFFFF"/>
                </a:solidFill>
                <a:latin typeface="Arial" pitchFamily="34" charset="0"/>
                <a:ea typeface="+mn-ea"/>
                <a:cs typeface="Arial" pitchFamily="34" charset="0"/>
                <a:sym typeface="Arial" pitchFamily="34" charset="0"/>
              </a:rPr>
              <a:t>based</a:t>
            </a:r>
            <a:r>
              <a:rPr lang="en-US" sz="3200" b="1" dirty="0">
                <a:solidFill>
                  <a:srgbClr val="FF0000"/>
                </a:solidFill>
                <a:latin typeface="Arial" pitchFamily="34" charset="0"/>
                <a:ea typeface="+mn-ea"/>
                <a:cs typeface="Arial" pitchFamily="34" charset="0"/>
                <a:sym typeface="Arial" pitchFamily="34" charset="0"/>
              </a:rPr>
              <a:t> </a:t>
            </a:r>
            <a:r>
              <a:rPr lang="en-US" sz="3200" b="1" u="sng" dirty="0">
                <a:solidFill>
                  <a:srgbClr val="FF0000"/>
                </a:solidFill>
                <a:effectLst>
                  <a:outerShdw blurRad="38100" dist="38100" dir="2700000" algn="tl">
                    <a:srgbClr val="C0C0C0"/>
                  </a:outerShdw>
                </a:effectLst>
                <a:latin typeface="Arial" pitchFamily="34" charset="0"/>
                <a:ea typeface="+mn-ea"/>
                <a:cs typeface="Arial" pitchFamily="34" charset="0"/>
                <a:sym typeface="Arial" pitchFamily="34" charset="0"/>
              </a:rPr>
              <a:t>I</a:t>
            </a:r>
            <a:r>
              <a:rPr lang="en-US" sz="3200" b="1" dirty="0">
                <a:solidFill>
                  <a:srgbClr val="FFFFFF"/>
                </a:solidFill>
                <a:latin typeface="Arial" pitchFamily="34" charset="0"/>
                <a:ea typeface="+mn-ea"/>
                <a:cs typeface="Arial" pitchFamily="34" charset="0"/>
                <a:sym typeface="Arial" pitchFamily="34" charset="0"/>
              </a:rPr>
              <a:t>on</a:t>
            </a:r>
            <a:r>
              <a:rPr lang="en-US" sz="3200" b="1" dirty="0">
                <a:solidFill>
                  <a:srgbClr val="FF0000"/>
                </a:solidFill>
                <a:latin typeface="Arial" pitchFamily="34" charset="0"/>
                <a:ea typeface="+mn-ea"/>
                <a:cs typeface="Arial" pitchFamily="34" charset="0"/>
                <a:sym typeface="Arial" pitchFamily="34" charset="0"/>
              </a:rPr>
              <a:t> </a:t>
            </a:r>
            <a:r>
              <a:rPr lang="en-US" sz="3200" b="1" u="sng" dirty="0">
                <a:solidFill>
                  <a:srgbClr val="FF0000"/>
                </a:solidFill>
                <a:effectLst>
                  <a:outerShdw blurRad="38100" dist="38100" dir="2700000" algn="tl">
                    <a:srgbClr val="C0C0C0"/>
                  </a:outerShdw>
                </a:effectLst>
                <a:latin typeface="Arial" pitchFamily="34" charset="0"/>
                <a:ea typeface="+mn-ea"/>
                <a:cs typeface="Arial" pitchFamily="34" charset="0"/>
                <a:sym typeface="Arial" pitchFamily="34" charset="0"/>
              </a:rPr>
              <a:t>C</a:t>
            </a:r>
            <a:r>
              <a:rPr lang="en-US" sz="3200" b="1" dirty="0">
                <a:solidFill>
                  <a:srgbClr val="FFFFFF"/>
                </a:solidFill>
                <a:latin typeface="Arial" pitchFamily="34" charset="0"/>
                <a:ea typeface="+mn-ea"/>
                <a:cs typeface="Arial" pitchFamily="34" charset="0"/>
                <a:sym typeface="Arial" pitchFamily="34" charset="0"/>
              </a:rPr>
              <a:t>ollider</a:t>
            </a:r>
            <a:r>
              <a:rPr lang="en-US" sz="3200" b="1" dirty="0">
                <a:solidFill>
                  <a:srgbClr val="FF0000"/>
                </a:solidFill>
                <a:latin typeface="Arial" pitchFamily="34" charset="0"/>
                <a:ea typeface="+mn-ea"/>
                <a:cs typeface="Arial" pitchFamily="34" charset="0"/>
                <a:sym typeface="Arial" pitchFamily="34" charset="0"/>
              </a:rPr>
              <a:t> </a:t>
            </a:r>
            <a:r>
              <a:rPr lang="en-US" sz="3200" b="1" dirty="0" err="1">
                <a:solidFill>
                  <a:srgbClr val="FFFFFF"/>
                </a:solidFill>
                <a:latin typeface="Arial" pitchFamily="34" charset="0"/>
                <a:ea typeface="+mn-ea"/>
                <a:cs typeface="Arial" pitchFamily="34" charset="0"/>
                <a:sym typeface="Arial" pitchFamily="34" charset="0"/>
              </a:rPr>
              <a:t>f</a:t>
            </a:r>
            <a:r>
              <a:rPr lang="en-US" sz="3200" b="1" u="sng" dirty="0" err="1">
                <a:solidFill>
                  <a:srgbClr val="FF0000"/>
                </a:solidFill>
                <a:effectLst>
                  <a:outerShdw blurRad="38100" dist="38100" dir="2700000" algn="tl">
                    <a:srgbClr val="C0C0C0"/>
                  </a:outerShdw>
                </a:effectLst>
                <a:latin typeface="Arial" pitchFamily="34" charset="0"/>
                <a:ea typeface="+mn-ea"/>
                <a:cs typeface="Arial" pitchFamily="34" charset="0"/>
                <a:sym typeface="Arial" pitchFamily="34" charset="0"/>
              </a:rPr>
              <a:t>A</a:t>
            </a:r>
            <a:r>
              <a:rPr lang="en-US" sz="3200" b="1" dirty="0" err="1">
                <a:solidFill>
                  <a:srgbClr val="FFFFFF"/>
                </a:solidFill>
                <a:latin typeface="Arial" pitchFamily="34" charset="0"/>
                <a:ea typeface="+mn-ea"/>
                <a:cs typeface="Arial" pitchFamily="34" charset="0"/>
                <a:sym typeface="Arial" pitchFamily="34" charset="0"/>
              </a:rPr>
              <a:t>cility</a:t>
            </a:r>
            <a:endParaRPr lang="en-US" sz="3200" b="1" dirty="0">
              <a:solidFill>
                <a:srgbClr val="FFFFFF"/>
              </a:solidFill>
              <a:latin typeface="Arial" pitchFamily="34" charset="0"/>
              <a:ea typeface="+mn-ea"/>
              <a:cs typeface="Arial" pitchFamily="34" charset="0"/>
              <a:sym typeface="Arial" pitchFamily="34" charset="0"/>
            </a:endParaRPr>
          </a:p>
        </p:txBody>
      </p:sp>
      <p:pic>
        <p:nvPicPr>
          <p:cNvPr id="57347" name="Рисунок 3" descr="Nuclotron_tunnel_20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363" y="846138"/>
            <a:ext cx="4846637" cy="359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8" name="Прямоугольник 2"/>
          <p:cNvSpPr>
            <a:spLocks noChangeArrowheads="1"/>
          </p:cNvSpPr>
          <p:nvPr/>
        </p:nvSpPr>
        <p:spPr bwMode="auto">
          <a:xfrm>
            <a:off x="43446" y="4631531"/>
            <a:ext cx="39243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b="1" dirty="0">
                <a:latin typeface="Calibri" charset="0"/>
              </a:rPr>
              <a:t>Routine</a:t>
            </a:r>
          </a:p>
          <a:p>
            <a:r>
              <a:rPr lang="en-US" sz="2000" b="1" dirty="0">
                <a:latin typeface="Calibri" charset="0"/>
              </a:rPr>
              <a:t>beam extraction at </a:t>
            </a:r>
            <a:r>
              <a:rPr lang="en-US" sz="2000" b="1" dirty="0">
                <a:solidFill>
                  <a:srgbClr val="FF0000"/>
                </a:solidFill>
                <a:latin typeface="Calibri" charset="0"/>
              </a:rPr>
              <a:t>5.2 </a:t>
            </a:r>
            <a:r>
              <a:rPr lang="en-US" sz="2000" b="1" dirty="0" err="1" smtClean="0">
                <a:solidFill>
                  <a:srgbClr val="FF0000"/>
                </a:solidFill>
                <a:latin typeface="Calibri" charset="0"/>
              </a:rPr>
              <a:t>GeV</a:t>
            </a:r>
            <a:r>
              <a:rPr lang="en-US" sz="2000" b="1" dirty="0" smtClean="0">
                <a:solidFill>
                  <a:srgbClr val="FF0000"/>
                </a:solidFill>
                <a:latin typeface="Calibri" charset="0"/>
              </a:rPr>
              <a:t>/u</a:t>
            </a:r>
          </a:p>
          <a:p>
            <a:endParaRPr lang="en-US" sz="2000" b="1" dirty="0">
              <a:solidFill>
                <a:srgbClr val="FF0000"/>
              </a:solidFill>
              <a:latin typeface="Calibri" charset="0"/>
            </a:endParaRPr>
          </a:p>
          <a:p>
            <a:r>
              <a:rPr lang="en-US" sz="2000" b="1" dirty="0" smtClean="0">
                <a:latin typeface="Calibri" charset="0"/>
              </a:rPr>
              <a:t>Ions:</a:t>
            </a:r>
            <a:r>
              <a:rPr lang="en-US" sz="2000" b="1" dirty="0" smtClean="0">
                <a:solidFill>
                  <a:srgbClr val="FF0000"/>
                </a:solidFill>
                <a:latin typeface="Calibri" charset="0"/>
              </a:rPr>
              <a:t> from p to </a:t>
            </a:r>
            <a:r>
              <a:rPr lang="en-US" sz="2000" b="1" dirty="0" err="1" smtClean="0">
                <a:solidFill>
                  <a:srgbClr val="FF0000"/>
                </a:solidFill>
                <a:latin typeface="Calibri" charset="0"/>
              </a:rPr>
              <a:t>Xe</a:t>
            </a:r>
            <a:endParaRPr lang="ru-RU" sz="2000" b="1" dirty="0">
              <a:latin typeface="Calibri" charset="0"/>
            </a:endParaRPr>
          </a:p>
          <a:p>
            <a:endParaRPr lang="en-US" sz="2000" b="1" dirty="0">
              <a:latin typeface="Calibri" charset="0"/>
            </a:endParaRPr>
          </a:p>
          <a:p>
            <a:r>
              <a:rPr lang="en-US" sz="2000" b="1" dirty="0">
                <a:latin typeface="Calibri" charset="0"/>
              </a:rPr>
              <a:t>Acceleration up to </a:t>
            </a:r>
            <a:r>
              <a:rPr lang="en-US" sz="2000" b="1" dirty="0">
                <a:solidFill>
                  <a:srgbClr val="FF0000"/>
                </a:solidFill>
                <a:latin typeface="Calibri" charset="0"/>
              </a:rPr>
              <a:t>5.8 </a:t>
            </a:r>
            <a:r>
              <a:rPr lang="en-US" sz="2000" b="1" dirty="0" err="1">
                <a:solidFill>
                  <a:srgbClr val="FF0000"/>
                </a:solidFill>
                <a:latin typeface="Calibri" charset="0"/>
              </a:rPr>
              <a:t>GeV</a:t>
            </a:r>
            <a:r>
              <a:rPr lang="en-US" sz="2000" b="1" dirty="0">
                <a:solidFill>
                  <a:srgbClr val="FF0000"/>
                </a:solidFill>
                <a:latin typeface="Calibri" charset="0"/>
              </a:rPr>
              <a:t>/u (C6+)</a:t>
            </a:r>
            <a:endParaRPr lang="ru-RU" sz="2000" b="1" dirty="0"/>
          </a:p>
        </p:txBody>
      </p:sp>
      <p:pic>
        <p:nvPicPr>
          <p:cNvPr id="7"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0636" y="1340768"/>
            <a:ext cx="3294063"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9158908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endParaRPr lang="ru-RU" smtClean="0">
              <a:ln>
                <a:noFill/>
              </a:ln>
              <a:effectLst/>
            </a:endParaRPr>
          </a:p>
        </p:txBody>
      </p:sp>
      <p:pic>
        <p:nvPicPr>
          <p:cNvPr id="138244" name="Picture 4"/>
          <p:cNvPicPr>
            <a:picLocks noGrp="1" noChangeAspect="1" noChangeArrowheads="1"/>
          </p:cNvPicPr>
          <p:nvPr>
            <p:ph type="body" idx="1"/>
          </p:nvPr>
        </p:nvPicPr>
        <p:blipFill>
          <a:blip r:embed="rId2"/>
          <a:srcRect/>
          <a:stretch>
            <a:fillRect/>
          </a:stretch>
        </p:blipFill>
        <p:spPr>
          <a:xfrm>
            <a:off x="539750" y="404813"/>
            <a:ext cx="8280400" cy="6154737"/>
          </a:xfrm>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Рисунок 1"/>
          <p:cNvPicPr>
            <a:picLocks noChangeAspect="1"/>
          </p:cNvPicPr>
          <p:nvPr/>
        </p:nvPicPr>
        <p:blipFill>
          <a:blip r:embed="rId3"/>
          <a:srcRect l="3186" t="4317" r="7195" b="5806"/>
          <a:stretch>
            <a:fillRect/>
          </a:stretch>
        </p:blipFill>
        <p:spPr bwMode="auto">
          <a:xfrm>
            <a:off x="0" y="44450"/>
            <a:ext cx="9012238" cy="5327650"/>
          </a:xfrm>
          <a:prstGeom prst="rect">
            <a:avLst/>
          </a:prstGeom>
          <a:noFill/>
          <a:ln w="9525">
            <a:noFill/>
            <a:miter lim="800000"/>
            <a:headEnd/>
            <a:tailEnd/>
          </a:ln>
        </p:spPr>
      </p:pic>
      <p:sp>
        <p:nvSpPr>
          <p:cNvPr id="15" name="Text Box 23"/>
          <p:cNvSpPr txBox="1">
            <a:spLocks noChangeArrowheads="1"/>
          </p:cNvSpPr>
          <p:nvPr/>
        </p:nvSpPr>
        <p:spPr bwMode="auto">
          <a:xfrm>
            <a:off x="3429000" y="5029200"/>
            <a:ext cx="5638800" cy="1477309"/>
          </a:xfrm>
          <a:prstGeom prst="rect">
            <a:avLst/>
          </a:prstGeom>
          <a:solidFill>
            <a:srgbClr val="3366FF"/>
          </a:solidFill>
          <a:ln w="38100">
            <a:solidFill>
              <a:srgbClr val="CC0000"/>
            </a:solidFill>
            <a:miter lim="800000"/>
            <a:headEnd/>
            <a:tailEnd/>
          </a:ln>
          <a:effectLst/>
          <a:extLst/>
        </p:spPr>
        <p:txBody>
          <a:bodyPr lIns="91420" tIns="45711" rIns="91420" bIns="45711">
            <a:spAutoFit/>
          </a:bodyPr>
          <a:lstStyle/>
          <a:p>
            <a:pPr fontAlgn="auto">
              <a:spcBef>
                <a:spcPts val="0"/>
              </a:spcBef>
              <a:spcAft>
                <a:spcPts val="0"/>
              </a:spcAft>
              <a:defRPr/>
            </a:pPr>
            <a:r>
              <a:rPr lang="en-US" b="1" dirty="0">
                <a:latin typeface="Comic Sans MS" pitchFamily="66" charset="0"/>
              </a:rPr>
              <a:t>   </a:t>
            </a:r>
            <a:r>
              <a:rPr lang="en-US" sz="2000" b="1" dirty="0">
                <a:latin typeface="Comic Sans MS" pitchFamily="66" charset="0"/>
              </a:rPr>
              <a:t>NICA parameters:</a:t>
            </a:r>
          </a:p>
          <a:p>
            <a:pPr fontAlgn="auto">
              <a:spcBef>
                <a:spcPts val="0"/>
              </a:spcBef>
              <a:spcAft>
                <a:spcPts val="0"/>
              </a:spcAft>
              <a:buClr>
                <a:srgbClr val="FFFF00"/>
              </a:buClr>
              <a:buFont typeface="Wingdings" pitchFamily="2" charset="2"/>
              <a:buChar char="§"/>
              <a:defRPr/>
            </a:pPr>
            <a:r>
              <a:rPr lang="en-US" dirty="0">
                <a:solidFill>
                  <a:srgbClr val="FFFFFF"/>
                </a:solidFill>
                <a:latin typeface="Comic Sans MS" pitchFamily="66" charset="0"/>
              </a:rPr>
              <a:t> </a:t>
            </a:r>
            <a:r>
              <a:rPr lang="en-US" sz="1700" dirty="0">
                <a:solidFill>
                  <a:srgbClr val="FFFFFF"/>
                </a:solidFill>
                <a:latin typeface="Comic Sans MS" pitchFamily="66" charset="0"/>
              </a:rPr>
              <a:t>Energy range: </a:t>
            </a:r>
            <a:r>
              <a:rPr lang="en-US" sz="1700" dirty="0">
                <a:solidFill>
                  <a:srgbClr val="FFFF00"/>
                </a:solidFill>
                <a:effectLst>
                  <a:outerShdw blurRad="38100" dist="38100" dir="2700000" algn="tl">
                    <a:srgbClr val="000000"/>
                  </a:outerShdw>
                </a:effectLst>
                <a:latin typeface="Comic Sans MS" pitchFamily="66" charset="0"/>
                <a:sym typeface="SymbolPS" charset="0"/>
              </a:rPr>
              <a:t> </a:t>
            </a:r>
            <a:r>
              <a:rPr lang="en-US" sz="1700" dirty="0" smtClean="0">
                <a:solidFill>
                  <a:srgbClr val="FFFF00"/>
                </a:solidFill>
                <a:effectLst>
                  <a:outerShdw blurRad="38100" dist="38100" dir="2700000" algn="tl">
                    <a:srgbClr val="000000"/>
                  </a:outerShdw>
                </a:effectLst>
                <a:latin typeface="Comic Sans MS" pitchFamily="66" charset="0"/>
                <a:sym typeface="SymbolPS" charset="0"/>
              </a:rPr>
              <a:t>  </a:t>
            </a:r>
            <a:r>
              <a:rPr lang="en-US" sz="1700" dirty="0" smtClean="0">
                <a:solidFill>
                  <a:srgbClr val="FFFF00"/>
                </a:solidFill>
                <a:effectLst>
                  <a:outerShdw blurRad="38100" dist="38100" dir="2700000" algn="tl">
                    <a:srgbClr val="000000"/>
                  </a:outerShdw>
                </a:effectLst>
                <a:latin typeface="Comic Sans MS" pitchFamily="66" charset="0"/>
                <a:sym typeface="SymbolPS" charset="0"/>
              </a:rPr>
              <a:t>√</a:t>
            </a:r>
            <a:r>
              <a:rPr lang="en-US" sz="1700" dirty="0" err="1">
                <a:solidFill>
                  <a:srgbClr val="FFFF00"/>
                </a:solidFill>
                <a:effectLst>
                  <a:outerShdw blurRad="38100" dist="38100" dir="2700000" algn="tl">
                    <a:srgbClr val="000000"/>
                  </a:outerShdw>
                </a:effectLst>
                <a:latin typeface="Comic Sans MS" pitchFamily="66" charset="0"/>
                <a:sym typeface="SymbolPS" charset="0"/>
              </a:rPr>
              <a:t>s</a:t>
            </a:r>
            <a:r>
              <a:rPr lang="en-US" sz="1700" baseline="-25000" dirty="0" err="1">
                <a:solidFill>
                  <a:srgbClr val="FFFF00"/>
                </a:solidFill>
                <a:effectLst>
                  <a:outerShdw blurRad="38100" dist="38100" dir="2700000" algn="tl">
                    <a:srgbClr val="000000"/>
                  </a:outerShdw>
                </a:effectLst>
                <a:latin typeface="Comic Sans MS" pitchFamily="66" charset="0"/>
                <a:sym typeface="SymbolPS" charset="0"/>
              </a:rPr>
              <a:t>NN</a:t>
            </a:r>
            <a:r>
              <a:rPr lang="en-US" sz="1700" dirty="0">
                <a:solidFill>
                  <a:srgbClr val="FFFF00"/>
                </a:solidFill>
                <a:latin typeface="Comic Sans MS" pitchFamily="66" charset="0"/>
                <a:sym typeface="SymbolPS" charset="0"/>
              </a:rPr>
              <a:t> = </a:t>
            </a:r>
            <a:r>
              <a:rPr lang="en-US" sz="1700" dirty="0" smtClean="0">
                <a:solidFill>
                  <a:srgbClr val="FFFF00"/>
                </a:solidFill>
                <a:latin typeface="Comic Sans MS" pitchFamily="66" charset="0"/>
              </a:rPr>
              <a:t>4 - 11 </a:t>
            </a:r>
            <a:r>
              <a:rPr lang="en-US" sz="1700" dirty="0" err="1">
                <a:solidFill>
                  <a:srgbClr val="FFFF00"/>
                </a:solidFill>
                <a:latin typeface="Comic Sans MS" pitchFamily="66" charset="0"/>
              </a:rPr>
              <a:t>GeV</a:t>
            </a:r>
            <a:endParaRPr lang="en-US" sz="1700" dirty="0">
              <a:solidFill>
                <a:srgbClr val="FFFF00"/>
              </a:solidFill>
              <a:latin typeface="Comic Sans MS" pitchFamily="66" charset="0"/>
            </a:endParaRPr>
          </a:p>
          <a:p>
            <a:pPr fontAlgn="auto">
              <a:spcBef>
                <a:spcPts val="0"/>
              </a:spcBef>
              <a:spcAft>
                <a:spcPts val="0"/>
              </a:spcAft>
              <a:buClr>
                <a:srgbClr val="FFFF00"/>
              </a:buClr>
              <a:buFont typeface="Wingdings" pitchFamily="2" charset="2"/>
              <a:buChar char="§"/>
              <a:defRPr/>
            </a:pPr>
            <a:r>
              <a:rPr lang="en-US" sz="1700" dirty="0">
                <a:solidFill>
                  <a:srgbClr val="FFFF00"/>
                </a:solidFill>
                <a:latin typeface="Comic Sans MS" pitchFamily="66" charset="0"/>
              </a:rPr>
              <a:t> </a:t>
            </a:r>
            <a:r>
              <a:rPr lang="en-US" sz="1700" dirty="0">
                <a:solidFill>
                  <a:srgbClr val="FFFFFF"/>
                </a:solidFill>
                <a:latin typeface="Comic Sans MS" pitchFamily="66" charset="0"/>
              </a:rPr>
              <a:t>Beams: 	</a:t>
            </a:r>
            <a:r>
              <a:rPr lang="en-US" sz="1700" dirty="0">
                <a:solidFill>
                  <a:srgbClr val="FFFF00"/>
                </a:solidFill>
                <a:latin typeface="Comic Sans MS" pitchFamily="66" charset="0"/>
              </a:rPr>
              <a:t>from p to Au  </a:t>
            </a:r>
          </a:p>
          <a:p>
            <a:pPr fontAlgn="auto">
              <a:spcBef>
                <a:spcPts val="0"/>
              </a:spcBef>
              <a:spcAft>
                <a:spcPts val="0"/>
              </a:spcAft>
              <a:buClr>
                <a:srgbClr val="FFFF00"/>
              </a:buClr>
              <a:buFont typeface="Wingdings" pitchFamily="2" charset="2"/>
              <a:buChar char="§"/>
              <a:defRPr/>
            </a:pPr>
            <a:r>
              <a:rPr lang="en-US" sz="1700" dirty="0">
                <a:solidFill>
                  <a:srgbClr val="FFFF00"/>
                </a:solidFill>
                <a:latin typeface="Comic Sans MS" pitchFamily="66" charset="0"/>
              </a:rPr>
              <a:t> </a:t>
            </a:r>
            <a:r>
              <a:rPr lang="en-US" sz="1700" dirty="0">
                <a:solidFill>
                  <a:srgbClr val="FFFFFF"/>
                </a:solidFill>
                <a:latin typeface="Comic Sans MS" pitchFamily="66" charset="0"/>
              </a:rPr>
              <a:t>Luminosity:  	</a:t>
            </a:r>
            <a:r>
              <a:rPr lang="en-US" sz="1700" dirty="0">
                <a:solidFill>
                  <a:srgbClr val="FFFF00"/>
                </a:solidFill>
                <a:latin typeface="Comic Sans MS" pitchFamily="66" charset="0"/>
              </a:rPr>
              <a:t>L~10</a:t>
            </a:r>
            <a:r>
              <a:rPr lang="en-US" sz="1700" baseline="30000" dirty="0">
                <a:solidFill>
                  <a:srgbClr val="FFFF00"/>
                </a:solidFill>
                <a:latin typeface="Comic Sans MS" pitchFamily="66" charset="0"/>
              </a:rPr>
              <a:t>27 </a:t>
            </a:r>
            <a:r>
              <a:rPr lang="en-US" sz="1700" dirty="0">
                <a:solidFill>
                  <a:srgbClr val="FFFF00"/>
                </a:solidFill>
                <a:latin typeface="Comic Sans MS" pitchFamily="66" charset="0"/>
              </a:rPr>
              <a:t>(Au), 10</a:t>
            </a:r>
            <a:r>
              <a:rPr lang="en-US" sz="1700" baseline="30000" dirty="0">
                <a:solidFill>
                  <a:srgbClr val="FFFF00"/>
                </a:solidFill>
                <a:latin typeface="Comic Sans MS" pitchFamily="66" charset="0"/>
              </a:rPr>
              <a:t>32</a:t>
            </a:r>
            <a:r>
              <a:rPr lang="en-US" sz="1700" dirty="0">
                <a:solidFill>
                  <a:srgbClr val="FFFF00"/>
                </a:solidFill>
                <a:latin typeface="Comic Sans MS" pitchFamily="66" charset="0"/>
              </a:rPr>
              <a:t> (p)</a:t>
            </a:r>
          </a:p>
          <a:p>
            <a:pPr fontAlgn="auto">
              <a:spcBef>
                <a:spcPts val="0"/>
              </a:spcBef>
              <a:spcAft>
                <a:spcPts val="0"/>
              </a:spcAft>
              <a:buClr>
                <a:srgbClr val="FFFF00"/>
              </a:buClr>
              <a:buFont typeface="Wingdings" pitchFamily="2" charset="2"/>
              <a:buChar char="§"/>
              <a:defRPr/>
            </a:pPr>
            <a:r>
              <a:rPr lang="en-US" sz="1700" dirty="0">
                <a:solidFill>
                  <a:srgbClr val="FFFF00"/>
                </a:solidFill>
                <a:latin typeface="Comic Sans MS" pitchFamily="66" charset="0"/>
              </a:rPr>
              <a:t> </a:t>
            </a:r>
            <a:r>
              <a:rPr lang="en-US" sz="1700" dirty="0">
                <a:solidFill>
                  <a:srgbClr val="FFFFFF"/>
                </a:solidFill>
                <a:latin typeface="Comic Sans MS" pitchFamily="66" charset="0"/>
              </a:rPr>
              <a:t>Detectors: 	MPD</a:t>
            </a:r>
            <a:r>
              <a:rPr lang="en-US" sz="1700" dirty="0">
                <a:solidFill>
                  <a:srgbClr val="FFFF00"/>
                </a:solidFill>
                <a:latin typeface="Comic Sans MS" pitchFamily="66" charset="0"/>
              </a:rPr>
              <a:t> (ions), </a:t>
            </a:r>
            <a:r>
              <a:rPr lang="en-US" sz="1700" dirty="0">
                <a:solidFill>
                  <a:srgbClr val="FFFFFF"/>
                </a:solidFill>
                <a:latin typeface="Comic Sans MS" pitchFamily="66" charset="0"/>
              </a:rPr>
              <a:t>SPD</a:t>
            </a:r>
            <a:r>
              <a:rPr lang="en-US" sz="1700" dirty="0">
                <a:solidFill>
                  <a:srgbClr val="FFFF00"/>
                </a:solidFill>
                <a:latin typeface="Comic Sans MS" pitchFamily="66" charset="0"/>
              </a:rPr>
              <a:t> (spin physics</a:t>
            </a:r>
            <a:r>
              <a:rPr lang="en-US" dirty="0">
                <a:solidFill>
                  <a:srgbClr val="FFFF00"/>
                </a:solidFill>
                <a:latin typeface="Comic Sans MS" pitchFamily="66" charset="0"/>
              </a:rPr>
              <a:t>)  </a:t>
            </a:r>
            <a:endParaRPr lang="ru-RU" dirty="0">
              <a:solidFill>
                <a:srgbClr val="FFFF00"/>
              </a:solidFill>
              <a:latin typeface="Comic Sans MS" pitchFamily="66" charset="0"/>
            </a:endParaRPr>
          </a:p>
        </p:txBody>
      </p:sp>
      <p:sp>
        <p:nvSpPr>
          <p:cNvPr id="50182" name="Slide Number Placeholder 5"/>
          <p:cNvSpPr>
            <a:spLocks noGrp="1"/>
          </p:cNvSpPr>
          <p:nvPr>
            <p:ph type="sldNum" sz="quarter" idx="12"/>
          </p:nvPr>
        </p:nvSpPr>
        <p:spPr/>
        <p:txBody>
          <a:bodyPr/>
          <a:lstStyle/>
          <a:p>
            <a:pPr>
              <a:defRPr/>
            </a:pPr>
            <a:fld id="{E225395B-A4F7-4068-B219-D4AAFBCC88D5}" type="slidenum">
              <a:rPr lang="ru-RU"/>
              <a:pPr>
                <a:defRPr/>
              </a:pPr>
              <a:t>13</a:t>
            </a:fld>
            <a:endParaRPr lang="ru-RU"/>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Номер слайда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D91EC97E-2928-41B8-9DC8-5FFBAC708DC0}" type="slidenum">
              <a:rPr lang="ru-RU" sz="1400">
                <a:ea typeface="MS PGothic" pitchFamily="34" charset="-128"/>
              </a:rPr>
              <a:pPr algn="r"/>
              <a:t>14</a:t>
            </a:fld>
            <a:endParaRPr lang="ru-RU" sz="1400">
              <a:ea typeface="MS PGothic" pitchFamily="34" charset="-128"/>
            </a:endParaRPr>
          </a:p>
        </p:txBody>
      </p:sp>
      <p:pic>
        <p:nvPicPr>
          <p:cNvPr id="19458" name="Picture 2"/>
          <p:cNvPicPr>
            <a:picLocks noChangeAspect="1" noChangeArrowheads="1"/>
          </p:cNvPicPr>
          <p:nvPr/>
        </p:nvPicPr>
        <p:blipFill>
          <a:blip r:embed="rId3" cstate="screen"/>
          <a:srcRect/>
          <a:stretch>
            <a:fillRect/>
          </a:stretch>
        </p:blipFill>
        <p:spPr bwMode="auto">
          <a:xfrm>
            <a:off x="323528" y="116632"/>
            <a:ext cx="3275856" cy="2461711"/>
          </a:xfrm>
          <a:prstGeom prst="rect">
            <a:avLst/>
          </a:prstGeom>
          <a:noFill/>
          <a:ln w="9525">
            <a:noFill/>
            <a:miter lim="800000"/>
            <a:headEnd/>
            <a:tailEnd/>
          </a:ln>
        </p:spPr>
      </p:pic>
      <p:pic>
        <p:nvPicPr>
          <p:cNvPr id="19459" name="Picture 3" descr="phases"/>
          <p:cNvPicPr>
            <a:picLocks noChangeAspect="1" noChangeArrowheads="1"/>
          </p:cNvPicPr>
          <p:nvPr/>
        </p:nvPicPr>
        <p:blipFill>
          <a:blip r:embed="rId4" cstate="screen"/>
          <a:srcRect/>
          <a:stretch>
            <a:fillRect/>
          </a:stretch>
        </p:blipFill>
        <p:spPr bwMode="auto">
          <a:xfrm>
            <a:off x="3851920" y="99517"/>
            <a:ext cx="3313113" cy="2465387"/>
          </a:xfrm>
          <a:prstGeom prst="rect">
            <a:avLst/>
          </a:prstGeom>
          <a:noFill/>
          <a:ln w="9525">
            <a:noFill/>
            <a:miter lim="800000"/>
            <a:headEnd/>
            <a:tailEnd/>
          </a:ln>
        </p:spPr>
      </p:pic>
      <p:pic>
        <p:nvPicPr>
          <p:cNvPr id="19460" name="Picture 2" descr="Image1"/>
          <p:cNvPicPr>
            <a:picLocks noChangeAspect="1" noChangeArrowheads="1"/>
          </p:cNvPicPr>
          <p:nvPr/>
        </p:nvPicPr>
        <p:blipFill>
          <a:blip r:embed="rId5" cstate="screen"/>
          <a:srcRect/>
          <a:stretch>
            <a:fillRect/>
          </a:stretch>
        </p:blipFill>
        <p:spPr bwMode="auto">
          <a:xfrm>
            <a:off x="179512" y="2636912"/>
            <a:ext cx="8328036" cy="2016224"/>
          </a:xfrm>
          <a:prstGeom prst="rect">
            <a:avLst/>
          </a:prstGeom>
          <a:noFill/>
          <a:ln w="9525">
            <a:noFill/>
            <a:miter lim="800000"/>
            <a:headEnd/>
            <a:tailEnd/>
          </a:ln>
        </p:spPr>
      </p:pic>
      <p:pic>
        <p:nvPicPr>
          <p:cNvPr id="19461" name="Picture 9" descr="qgp1.png"/>
          <p:cNvPicPr>
            <a:picLocks noChangeAspect="1"/>
          </p:cNvPicPr>
          <p:nvPr/>
        </p:nvPicPr>
        <p:blipFill>
          <a:blip r:embed="rId6" cstate="screen"/>
          <a:srcRect/>
          <a:stretch>
            <a:fillRect/>
          </a:stretch>
        </p:blipFill>
        <p:spPr bwMode="auto">
          <a:xfrm>
            <a:off x="3491880" y="4725144"/>
            <a:ext cx="3312368" cy="2069279"/>
          </a:xfrm>
          <a:prstGeom prst="rect">
            <a:avLst/>
          </a:prstGeom>
          <a:noFill/>
          <a:ln w="9525">
            <a:noFill/>
            <a:miter lim="800000"/>
            <a:headEnd/>
            <a:tailEnd/>
          </a:ln>
        </p:spPr>
      </p:pic>
    </p:spTree>
    <p:extLst>
      <p:ext uri="{BB962C8B-B14F-4D97-AF65-F5344CB8AC3E}">
        <p14:creationId xmlns:p14="http://schemas.microsoft.com/office/powerpoint/2010/main" val="891651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10"/>
          <p:cNvSpPr>
            <a:spLocks noChangeArrowheads="1"/>
          </p:cNvSpPr>
          <p:nvPr/>
        </p:nvSpPr>
        <p:spPr bwMode="auto">
          <a:xfrm>
            <a:off x="5181600" y="1196975"/>
            <a:ext cx="9144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ru-RU"/>
          </a:p>
        </p:txBody>
      </p:sp>
      <p:sp>
        <p:nvSpPr>
          <p:cNvPr id="51202" name="AutoShape 11"/>
          <p:cNvSpPr>
            <a:spLocks noChangeArrowheads="1"/>
          </p:cNvSpPr>
          <p:nvPr/>
        </p:nvSpPr>
        <p:spPr bwMode="auto">
          <a:xfrm rot="10800000">
            <a:off x="3505200" y="1196975"/>
            <a:ext cx="8382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ru-RU"/>
          </a:p>
        </p:txBody>
      </p:sp>
      <p:pic>
        <p:nvPicPr>
          <p:cNvPr id="51203" name="Picture 13" descr="GSI_sch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149725"/>
            <a:ext cx="3924300" cy="2592388"/>
          </a:xfrm>
          <a:prstGeom prst="rect">
            <a:avLst/>
          </a:prstGeom>
          <a:noFill/>
          <a:ln>
            <a:noFill/>
          </a:ln>
          <a:effectLst>
            <a:outerShdw dist="38100" dir="2700000" algn="tl" rotWithShape="0">
              <a:srgbClr val="80808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ap="sq">
                <a:solidFill>
                  <a:srgbClr val="000000"/>
                </a:solidFill>
                <a:miter lim="800000"/>
                <a:headEnd/>
                <a:tailEnd/>
              </a14:hiddenLine>
            </a:ext>
          </a:extLst>
        </p:spPr>
      </p:pic>
      <p:pic>
        <p:nvPicPr>
          <p:cNvPr id="51204" name="Picture 15" descr="NICA.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4091" y="1196752"/>
            <a:ext cx="1117989" cy="1349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5" descr="quad_GSI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75" y="115888"/>
            <a:ext cx="2805113"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Рисунок 11" descr="2_.jpg"/>
          <p:cNvPicPr>
            <a:picLocks noChangeAspect="1"/>
          </p:cNvPicPr>
          <p:nvPr/>
        </p:nvPicPr>
        <p:blipFill>
          <a:blip r:embed="rId6" cstate="screen"/>
          <a:stretch>
            <a:fillRect/>
          </a:stretch>
        </p:blipFill>
        <p:spPr>
          <a:xfrm>
            <a:off x="4211960" y="4149079"/>
            <a:ext cx="4608512" cy="259228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1207" name="TextBox 10"/>
          <p:cNvSpPr txBox="1">
            <a:spLocks noChangeArrowheads="1"/>
          </p:cNvSpPr>
          <p:nvPr/>
        </p:nvSpPr>
        <p:spPr bwMode="auto">
          <a:xfrm>
            <a:off x="0" y="2492375"/>
            <a:ext cx="91440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dirty="0">
                <a:ea typeface="ＭＳ Ｐゴシック" charset="0"/>
                <a:cs typeface="ＭＳ Ｐゴシック" charset="0"/>
              </a:rPr>
              <a:t>Unique </a:t>
            </a:r>
            <a:r>
              <a:rPr kumimoji="0" lang="en-US" sz="1600" b="1" dirty="0" err="1">
                <a:ea typeface="ＭＳ Ｐゴシック" charset="0"/>
                <a:cs typeface="ＭＳ Ｐゴシック" charset="0"/>
              </a:rPr>
              <a:t>Dubna</a:t>
            </a:r>
            <a:r>
              <a:rPr kumimoji="0" lang="en-US" sz="1600" b="1" dirty="0">
                <a:ea typeface="ＭＳ Ｐゴシック" charset="0"/>
                <a:cs typeface="ＭＳ Ｐゴシック" charset="0"/>
              </a:rPr>
              <a:t> technologies of fast-cycling superconducting magnets  tested during several tens of </a:t>
            </a:r>
            <a:r>
              <a:rPr kumimoji="0" lang="en-US" sz="1600" b="1" dirty="0" err="1">
                <a:ea typeface="ＭＳ Ｐゴシック" charset="0"/>
                <a:cs typeface="ＭＳ Ｐゴシック" charset="0"/>
              </a:rPr>
              <a:t>Nuclotron</a:t>
            </a:r>
            <a:r>
              <a:rPr kumimoji="0" lang="en-US" sz="1600" b="1" dirty="0">
                <a:ea typeface="ＭＳ Ｐゴシック" charset="0"/>
                <a:cs typeface="ＭＳ Ｐゴシック" charset="0"/>
              </a:rPr>
              <a:t> runs and chosen as basic for accelerator complexes NICA and FAIR</a:t>
            </a:r>
          </a:p>
        </p:txBody>
      </p:sp>
      <p:pic>
        <p:nvPicPr>
          <p:cNvPr id="51208" name="Picture 11" descr="collider_dipole_cryostat.png"/>
          <p:cNvPicPr>
            <a:picLocks noChangeAspect="1"/>
          </p:cNvPicPr>
          <p:nvPr/>
        </p:nvPicPr>
        <p:blipFill>
          <a:blip r:embed="rId7">
            <a:extLst>
              <a:ext uri="{28A0092B-C50C-407E-A947-70E740481C1C}">
                <a14:useLocalDpi xmlns:a14="http://schemas.microsoft.com/office/drawing/2010/main" val="0"/>
              </a:ext>
            </a:extLst>
          </a:blip>
          <a:srcRect l="10197" r="6798"/>
          <a:stretch>
            <a:fillRect/>
          </a:stretch>
        </p:blipFill>
        <p:spPr bwMode="auto">
          <a:xfrm>
            <a:off x="6248400" y="152400"/>
            <a:ext cx="2681288"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9" name="Picture 13" descr="SP_cable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27384"/>
            <a:ext cx="1224136" cy="1220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10" name="Text Box 15"/>
          <p:cNvSpPr txBox="1">
            <a:spLocks noChangeArrowheads="1"/>
          </p:cNvSpPr>
          <p:nvPr/>
        </p:nvSpPr>
        <p:spPr bwMode="auto">
          <a:xfrm>
            <a:off x="179388" y="3141663"/>
            <a:ext cx="8785225" cy="830262"/>
          </a:xfrm>
          <a:prstGeom prst="rect">
            <a:avLst/>
          </a:prstGeom>
          <a:solidFill>
            <a:srgbClr val="C02A1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eaLnBrk="0" hangingPunct="0"/>
            <a:r>
              <a:rPr kumimoji="0" lang="en-US" b="1">
                <a:solidFill>
                  <a:schemeClr val="bg1"/>
                </a:solidFill>
                <a:latin typeface="Calibri" charset="0"/>
                <a:ea typeface="ＭＳ Ｐゴシック" charset="0"/>
                <a:cs typeface="ＭＳ Ｐゴシック" charset="0"/>
              </a:rPr>
              <a:t>Common European Research infrastructure for Heavy Ion High Energy Physics: NICA + FAIR</a:t>
            </a:r>
          </a:p>
        </p:txBody>
      </p:sp>
      <p:sp>
        <p:nvSpPr>
          <p:cNvPr id="51211" name="Прямоугольник 14"/>
          <p:cNvSpPr>
            <a:spLocks noChangeArrowheads="1"/>
          </p:cNvSpPr>
          <p:nvPr/>
        </p:nvSpPr>
        <p:spPr bwMode="auto">
          <a:xfrm>
            <a:off x="323850" y="4103688"/>
            <a:ext cx="8496300" cy="2638425"/>
          </a:xfrm>
          <a:prstGeom prst="rect">
            <a:avLst/>
          </a:prstGeom>
          <a:noFill/>
          <a:ln w="76200">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400">
              <a:ea typeface="ＭＳ Ｐゴシック" charset="0"/>
              <a:cs typeface="ＭＳ Ｐゴシック" charset="0"/>
            </a:endParaRPr>
          </a:p>
        </p:txBody>
      </p:sp>
    </p:spTree>
    <p:extLst>
      <p:ext uri="{BB962C8B-B14F-4D97-AF65-F5344CB8AC3E}">
        <p14:creationId xmlns:p14="http://schemas.microsoft.com/office/powerpoint/2010/main" val="2013794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0" y="0"/>
            <a:ext cx="9144000" cy="836613"/>
          </a:xfrm>
          <a:prstGeom prst="rect">
            <a:avLst/>
          </a:prstGeom>
          <a:noFill/>
          <a:ln w="9525">
            <a:noFill/>
            <a:miter lim="800000"/>
            <a:headEnd/>
            <a:tailEnd/>
          </a:ln>
        </p:spPr>
        <p:txBody>
          <a:bodyPr anchor="ctr"/>
          <a:lstStyle/>
          <a:p>
            <a:pPr algn="ctr"/>
            <a:endParaRPr lang="ru-RU" sz="4400">
              <a:solidFill>
                <a:srgbClr val="000000"/>
              </a:solidFill>
              <a:latin typeface="Times New Roman" pitchFamily="18" charset="0"/>
              <a:cs typeface="Arial" charset="0"/>
            </a:endParaRPr>
          </a:p>
        </p:txBody>
      </p:sp>
      <p:pic>
        <p:nvPicPr>
          <p:cNvPr id="31746" name="Picture 4" descr="u400_1"/>
          <p:cNvPicPr>
            <a:picLocks noChangeAspect="1" noChangeArrowheads="1"/>
          </p:cNvPicPr>
          <p:nvPr/>
        </p:nvPicPr>
        <p:blipFill>
          <a:blip r:embed="rId3"/>
          <a:srcRect/>
          <a:stretch>
            <a:fillRect/>
          </a:stretch>
        </p:blipFill>
        <p:spPr bwMode="auto">
          <a:xfrm>
            <a:off x="179388" y="2133600"/>
            <a:ext cx="3168650" cy="2268538"/>
          </a:xfrm>
          <a:prstGeom prst="rect">
            <a:avLst/>
          </a:prstGeom>
          <a:noFill/>
          <a:ln w="9525">
            <a:noFill/>
            <a:miter lim="800000"/>
            <a:headEnd/>
            <a:tailEnd/>
          </a:ln>
        </p:spPr>
      </p:pic>
      <p:pic>
        <p:nvPicPr>
          <p:cNvPr id="31747" name="Picture 5" descr="u400m-2"/>
          <p:cNvPicPr>
            <a:picLocks noChangeAspect="1" noChangeArrowheads="1"/>
          </p:cNvPicPr>
          <p:nvPr/>
        </p:nvPicPr>
        <p:blipFill>
          <a:blip r:embed="rId4"/>
          <a:srcRect/>
          <a:stretch>
            <a:fillRect/>
          </a:stretch>
        </p:blipFill>
        <p:spPr bwMode="auto">
          <a:xfrm>
            <a:off x="6156325" y="2276475"/>
            <a:ext cx="2841625" cy="2005013"/>
          </a:xfrm>
          <a:prstGeom prst="rect">
            <a:avLst/>
          </a:prstGeom>
          <a:noFill/>
          <a:ln w="9525">
            <a:noFill/>
            <a:miter lim="800000"/>
            <a:headEnd/>
            <a:tailEnd/>
          </a:ln>
        </p:spPr>
      </p:pic>
      <p:pic>
        <p:nvPicPr>
          <p:cNvPr id="31748" name="Picture 6" descr="DRIBProj"/>
          <p:cNvPicPr>
            <a:picLocks noChangeAspect="1" noChangeArrowheads="1"/>
          </p:cNvPicPr>
          <p:nvPr/>
        </p:nvPicPr>
        <p:blipFill>
          <a:blip r:embed="rId5"/>
          <a:srcRect/>
          <a:stretch>
            <a:fillRect/>
          </a:stretch>
        </p:blipFill>
        <p:spPr bwMode="auto">
          <a:xfrm>
            <a:off x="3419475" y="2276475"/>
            <a:ext cx="2627313" cy="1878013"/>
          </a:xfrm>
          <a:prstGeom prst="rect">
            <a:avLst/>
          </a:prstGeom>
          <a:noFill/>
          <a:ln w="9525">
            <a:noFill/>
            <a:miter lim="800000"/>
            <a:headEnd/>
            <a:tailEnd/>
          </a:ln>
        </p:spPr>
      </p:pic>
      <p:sp>
        <p:nvSpPr>
          <p:cNvPr id="31749" name="Text Box 9"/>
          <p:cNvSpPr txBox="1">
            <a:spLocks noChangeArrowheads="1"/>
          </p:cNvSpPr>
          <p:nvPr/>
        </p:nvSpPr>
        <p:spPr bwMode="auto">
          <a:xfrm>
            <a:off x="3563938" y="4149725"/>
            <a:ext cx="2427287" cy="1128713"/>
          </a:xfrm>
          <a:prstGeom prst="rect">
            <a:avLst/>
          </a:prstGeom>
          <a:solidFill>
            <a:srgbClr val="003366"/>
          </a:solidFill>
          <a:ln w="9525">
            <a:noFill/>
            <a:miter lim="800000"/>
            <a:headEnd/>
            <a:tailEnd/>
          </a:ln>
        </p:spPr>
        <p:txBody>
          <a:bodyPr wrap="none">
            <a:spAutoFit/>
          </a:bodyPr>
          <a:lstStyle/>
          <a:p>
            <a:pPr algn="ctr" eaLnBrk="0" hangingPunct="0"/>
            <a:r>
              <a:rPr lang="ru-RU" sz="2400" b="1">
                <a:solidFill>
                  <a:srgbClr val="FFFFFF"/>
                </a:solidFill>
                <a:latin typeface="Times New Roman" pitchFamily="18" charset="0"/>
                <a:cs typeface="Arial" charset="0"/>
              </a:rPr>
              <a:t>DRIBs</a:t>
            </a:r>
            <a:r>
              <a:rPr lang="en-US" sz="2400" b="1">
                <a:solidFill>
                  <a:srgbClr val="FFFFFF"/>
                </a:solidFill>
                <a:latin typeface="Times New Roman" pitchFamily="18" charset="0"/>
                <a:cs typeface="Arial" charset="0"/>
              </a:rPr>
              <a:t> (I,II,III) –</a:t>
            </a:r>
            <a:r>
              <a:rPr lang="en-US" sz="3200" b="1">
                <a:solidFill>
                  <a:srgbClr val="FFFFFF"/>
                </a:solidFill>
                <a:latin typeface="Times New Roman" pitchFamily="18" charset="0"/>
                <a:cs typeface="Arial" charset="0"/>
              </a:rPr>
              <a:t> </a:t>
            </a:r>
          </a:p>
          <a:p>
            <a:pPr algn="ctr" eaLnBrk="0" hangingPunct="0"/>
            <a:r>
              <a:rPr lang="en-US" b="1">
                <a:solidFill>
                  <a:srgbClr val="FFFFFF"/>
                </a:solidFill>
                <a:latin typeface="Times New Roman" pitchFamily="18" charset="0"/>
                <a:cs typeface="Arial" charset="0"/>
              </a:rPr>
              <a:t>Dubna Radioactive</a:t>
            </a:r>
          </a:p>
          <a:p>
            <a:pPr algn="ctr" eaLnBrk="0" hangingPunct="0"/>
            <a:r>
              <a:rPr lang="en-US" b="1">
                <a:solidFill>
                  <a:srgbClr val="FFFFFF"/>
                </a:solidFill>
                <a:latin typeface="Times New Roman" pitchFamily="18" charset="0"/>
                <a:cs typeface="Arial" charset="0"/>
              </a:rPr>
              <a:t> Ion Beams</a:t>
            </a:r>
            <a:r>
              <a:rPr lang="en-US" b="1">
                <a:solidFill>
                  <a:srgbClr val="000000"/>
                </a:solidFill>
                <a:latin typeface="Times New Roman" pitchFamily="18" charset="0"/>
                <a:cs typeface="Arial" charset="0"/>
              </a:rPr>
              <a:t> </a:t>
            </a:r>
            <a:endParaRPr lang="ru-RU" b="1">
              <a:solidFill>
                <a:srgbClr val="000000"/>
              </a:solidFill>
              <a:latin typeface="Times New Roman" pitchFamily="18" charset="0"/>
              <a:cs typeface="Arial" charset="0"/>
            </a:endParaRPr>
          </a:p>
        </p:txBody>
      </p:sp>
      <p:sp>
        <p:nvSpPr>
          <p:cNvPr id="31750" name="Rectangle 10"/>
          <p:cNvSpPr>
            <a:spLocks noChangeArrowheads="1"/>
          </p:cNvSpPr>
          <p:nvPr/>
        </p:nvSpPr>
        <p:spPr bwMode="auto">
          <a:xfrm>
            <a:off x="107950" y="260350"/>
            <a:ext cx="6011863" cy="447675"/>
          </a:xfrm>
          <a:prstGeom prst="rect">
            <a:avLst/>
          </a:prstGeom>
          <a:noFill/>
          <a:ln w="9525">
            <a:noFill/>
            <a:miter lim="800000"/>
            <a:headEnd/>
            <a:tailEnd/>
          </a:ln>
        </p:spPr>
        <p:txBody>
          <a:bodyPr>
            <a:spAutoFit/>
          </a:bodyPr>
          <a:lstStyle/>
          <a:p>
            <a:pPr algn="ctr">
              <a:lnSpc>
                <a:spcPct val="70000"/>
              </a:lnSpc>
              <a:spcBef>
                <a:spcPct val="30000"/>
              </a:spcBef>
            </a:pPr>
            <a:r>
              <a:rPr lang="en-US" sz="3200" b="1">
                <a:solidFill>
                  <a:srgbClr val="FFFF00"/>
                </a:solidFill>
                <a:latin typeface="Times New Roman" pitchFamily="18" charset="0"/>
                <a:cs typeface="Arial" charset="0"/>
              </a:rPr>
              <a:t> </a:t>
            </a:r>
            <a:endParaRPr lang="ru-RU" sz="3200" b="1">
              <a:solidFill>
                <a:srgbClr val="FFFF00"/>
              </a:solidFill>
              <a:latin typeface="Times New Roman" pitchFamily="18" charset="0"/>
              <a:cs typeface="Arial" charset="0"/>
            </a:endParaRPr>
          </a:p>
        </p:txBody>
      </p:sp>
      <p:sp>
        <p:nvSpPr>
          <p:cNvPr id="31751" name="Rectangle 11"/>
          <p:cNvSpPr>
            <a:spLocks noChangeArrowheads="1"/>
          </p:cNvSpPr>
          <p:nvPr/>
        </p:nvSpPr>
        <p:spPr bwMode="auto">
          <a:xfrm>
            <a:off x="468313" y="5300663"/>
            <a:ext cx="8207375" cy="1311275"/>
          </a:xfrm>
          <a:prstGeom prst="rect">
            <a:avLst/>
          </a:prstGeom>
          <a:noFill/>
          <a:ln w="9525">
            <a:noFill/>
            <a:miter lim="800000"/>
            <a:headEnd/>
            <a:tailEnd/>
          </a:ln>
        </p:spPr>
        <p:txBody>
          <a:bodyPr>
            <a:spAutoFit/>
          </a:bodyPr>
          <a:lstStyle/>
          <a:p>
            <a:pPr algn="ctr"/>
            <a:r>
              <a:rPr lang="en-US" sz="2000" b="1">
                <a:solidFill>
                  <a:srgbClr val="FFFF00"/>
                </a:solidFill>
                <a:latin typeface="Times New Roman" pitchFamily="18" charset="0"/>
                <a:cs typeface="Arial" charset="0"/>
              </a:rPr>
              <a:t>U400 and U400M </a:t>
            </a:r>
            <a:r>
              <a:rPr lang="ru-RU" sz="2000" b="1">
                <a:solidFill>
                  <a:srgbClr val="FFFF00"/>
                </a:solidFill>
                <a:latin typeface="Times New Roman" pitchFamily="18" charset="0"/>
                <a:cs typeface="Arial" charset="0"/>
              </a:rPr>
              <a:t>isochronous cyclotron</a:t>
            </a:r>
            <a:r>
              <a:rPr lang="en-US" sz="2000" b="1">
                <a:solidFill>
                  <a:srgbClr val="FFFF00"/>
                </a:solidFill>
                <a:latin typeface="Times New Roman" pitchFamily="18" charset="0"/>
                <a:cs typeface="Arial" charset="0"/>
              </a:rPr>
              <a:t>s are combined into  accelerator complex – the project DRIBs – which deals with  production of beams of exotic light neutron-deficient and  neutron-rich nuclei in reactions with light ions.</a:t>
            </a:r>
            <a:endParaRPr lang="ru-RU" sz="2000" b="1">
              <a:solidFill>
                <a:srgbClr val="FFFF00"/>
              </a:solidFill>
              <a:latin typeface="Times New Roman" pitchFamily="18" charset="0"/>
              <a:cs typeface="Arial" charset="0"/>
            </a:endParaRPr>
          </a:p>
        </p:txBody>
      </p:sp>
      <p:sp>
        <p:nvSpPr>
          <p:cNvPr id="31752" name="Номер слайда 8"/>
          <p:cNvSpPr txBox="1">
            <a:spLocks/>
          </p:cNvSpPr>
          <p:nvPr/>
        </p:nvSpPr>
        <p:spPr bwMode="auto">
          <a:xfrm>
            <a:off x="7239000" y="6597650"/>
            <a:ext cx="1905000" cy="457200"/>
          </a:xfrm>
          <a:prstGeom prst="rect">
            <a:avLst/>
          </a:prstGeom>
          <a:noFill/>
          <a:ln w="9525">
            <a:noFill/>
            <a:miter lim="800000"/>
            <a:headEnd/>
            <a:tailEnd/>
          </a:ln>
        </p:spPr>
        <p:txBody>
          <a:bodyPr/>
          <a:lstStyle/>
          <a:p>
            <a:pPr algn="r"/>
            <a:fld id="{0BFD0805-8B6A-42F1-82F3-778D8BCC63FC}" type="slidenum">
              <a:rPr lang="ru-RU" sz="1400" b="1">
                <a:solidFill>
                  <a:srgbClr val="FFFFFF"/>
                </a:solidFill>
                <a:latin typeface="Times New Roman" pitchFamily="18" charset="0"/>
                <a:cs typeface="Arial" charset="0"/>
              </a:rPr>
              <a:pPr algn="r"/>
              <a:t>16</a:t>
            </a:fld>
            <a:endParaRPr lang="ru-RU" sz="1400" b="1">
              <a:solidFill>
                <a:srgbClr val="FFFFFF"/>
              </a:solidFill>
              <a:latin typeface="Times New Roman" pitchFamily="18" charset="0"/>
              <a:cs typeface="Arial" charset="0"/>
            </a:endParaRPr>
          </a:p>
        </p:txBody>
      </p:sp>
      <p:sp>
        <p:nvSpPr>
          <p:cNvPr id="31753" name="Прямоугольник 13"/>
          <p:cNvSpPr>
            <a:spLocks noChangeArrowheads="1"/>
          </p:cNvSpPr>
          <p:nvPr/>
        </p:nvSpPr>
        <p:spPr bwMode="auto">
          <a:xfrm>
            <a:off x="0" y="1125538"/>
            <a:ext cx="3635375" cy="1322387"/>
          </a:xfrm>
          <a:prstGeom prst="rect">
            <a:avLst/>
          </a:prstGeom>
          <a:noFill/>
          <a:ln w="9525">
            <a:noFill/>
            <a:miter lim="800000"/>
            <a:headEnd/>
            <a:tailEnd/>
          </a:ln>
        </p:spPr>
        <p:txBody>
          <a:bodyPr>
            <a:spAutoFit/>
          </a:bodyPr>
          <a:lstStyle/>
          <a:p>
            <a:pPr marL="182563"/>
            <a:endParaRPr lang="ru-RU" sz="1600" b="1">
              <a:solidFill>
                <a:srgbClr val="FFFF00"/>
              </a:solidFill>
              <a:cs typeface="Arial" charset="0"/>
            </a:endParaRPr>
          </a:p>
          <a:p>
            <a:pPr marL="182563"/>
            <a:r>
              <a:rPr lang="en-GB" sz="1600" b="1">
                <a:cs typeface="Arial" charset="0"/>
              </a:rPr>
              <a:t>U-400: energy factor K 305÷650</a:t>
            </a:r>
          </a:p>
          <a:p>
            <a:pPr marL="182563"/>
            <a:r>
              <a:rPr lang="en-GB" sz="1600" b="1">
                <a:cs typeface="Arial" charset="0"/>
              </a:rPr>
              <a:t>mass-to-charge ratio range 5÷12</a:t>
            </a:r>
          </a:p>
          <a:p>
            <a:pPr marL="182563"/>
            <a:endParaRPr lang="ru-RU" sz="1600" b="1">
              <a:cs typeface="Arial" charset="0"/>
            </a:endParaRPr>
          </a:p>
          <a:p>
            <a:pPr marL="182563"/>
            <a:r>
              <a:rPr lang="en-GB" sz="1600" b="1">
                <a:cs typeface="Arial" charset="0"/>
              </a:rPr>
              <a:t>   </a:t>
            </a:r>
            <a:endParaRPr lang="ru-RU">
              <a:latin typeface="Times New Roman" pitchFamily="18" charset="0"/>
            </a:endParaRPr>
          </a:p>
        </p:txBody>
      </p:sp>
      <p:sp>
        <p:nvSpPr>
          <p:cNvPr id="31754" name="TextBox 14"/>
          <p:cNvSpPr txBox="1">
            <a:spLocks noChangeArrowheads="1"/>
          </p:cNvSpPr>
          <p:nvPr/>
        </p:nvSpPr>
        <p:spPr bwMode="auto">
          <a:xfrm>
            <a:off x="5867400" y="1052513"/>
            <a:ext cx="3421063" cy="1200150"/>
          </a:xfrm>
          <a:prstGeom prst="rect">
            <a:avLst/>
          </a:prstGeom>
          <a:noFill/>
          <a:ln w="9525">
            <a:noFill/>
            <a:miter lim="800000"/>
            <a:headEnd/>
            <a:tailEnd/>
          </a:ln>
        </p:spPr>
        <p:txBody>
          <a:bodyPr>
            <a:spAutoFit/>
          </a:bodyPr>
          <a:lstStyle/>
          <a:p>
            <a:pPr marL="182563"/>
            <a:r>
              <a:rPr lang="en-GB" b="1">
                <a:cs typeface="Arial" charset="0"/>
              </a:rPr>
              <a:t>U-400M: accelerated ion mass 4÷238</a:t>
            </a:r>
          </a:p>
          <a:p>
            <a:pPr marL="182563"/>
            <a:r>
              <a:rPr lang="en-GB" b="1">
                <a:cs typeface="Arial" charset="0"/>
              </a:rPr>
              <a:t>energy 20÷120 MeV/n; mass-to-charge ratio 2÷5</a:t>
            </a:r>
          </a:p>
        </p:txBody>
      </p:sp>
      <p:sp>
        <p:nvSpPr>
          <p:cNvPr id="31755" name="Прямоугольник 16"/>
          <p:cNvSpPr>
            <a:spLocks noChangeArrowheads="1"/>
          </p:cNvSpPr>
          <p:nvPr/>
        </p:nvSpPr>
        <p:spPr bwMode="auto">
          <a:xfrm>
            <a:off x="1187450" y="260350"/>
            <a:ext cx="6553200" cy="523875"/>
          </a:xfrm>
          <a:prstGeom prst="rect">
            <a:avLst/>
          </a:prstGeom>
          <a:noFill/>
          <a:ln w="9525">
            <a:noFill/>
            <a:miter lim="800000"/>
            <a:headEnd/>
            <a:tailEnd/>
          </a:ln>
        </p:spPr>
        <p:txBody>
          <a:bodyPr>
            <a:spAutoFit/>
          </a:bodyPr>
          <a:lstStyle/>
          <a:p>
            <a:r>
              <a:rPr lang="en-US" sz="2800" b="1">
                <a:solidFill>
                  <a:srgbClr val="FFFF00"/>
                </a:solidFill>
                <a:latin typeface="Times New Roman" pitchFamily="18" charset="0"/>
                <a:cs typeface="Arial" charset="0"/>
              </a:rPr>
              <a:t>U400 and U400M </a:t>
            </a:r>
            <a:r>
              <a:rPr lang="ru-RU" sz="2800" b="1">
                <a:solidFill>
                  <a:srgbClr val="FFFF00"/>
                </a:solidFill>
                <a:latin typeface="Times New Roman" pitchFamily="18" charset="0"/>
                <a:cs typeface="Arial" charset="0"/>
              </a:rPr>
              <a:t>isochronous cyclotron</a:t>
            </a:r>
            <a:r>
              <a:rPr lang="en-US" sz="2800" b="1">
                <a:solidFill>
                  <a:srgbClr val="FFFF00"/>
                </a:solidFill>
                <a:latin typeface="Times New Roman" pitchFamily="18" charset="0"/>
                <a:cs typeface="Arial" charset="0"/>
              </a:rPr>
              <a:t>s </a:t>
            </a:r>
            <a:endParaRPr lang="ru-RU" sz="2800">
              <a:latin typeface="Times New Roman" pitchFamily="18"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938" name="Group 66"/>
          <p:cNvGraphicFramePr>
            <a:graphicFrameLocks noGrp="1"/>
          </p:cNvGraphicFramePr>
          <p:nvPr/>
        </p:nvGraphicFramePr>
        <p:xfrm>
          <a:off x="152400" y="1524000"/>
          <a:ext cx="8839200" cy="4992688"/>
        </p:xfrm>
        <a:graphic>
          <a:graphicData uri="http://schemas.openxmlformats.org/drawingml/2006/table">
            <a:tbl>
              <a:tblPr/>
              <a:tblGrid>
                <a:gridCol w="4800600"/>
                <a:gridCol w="4038600"/>
              </a:tblGrid>
              <a:tr h="34446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Times New Roman" pitchFamily="18" charset="0"/>
                      </a:endParaRPr>
                    </a:p>
                  </a:txBody>
                  <a:tcPr marT="45726" marB="45726" horzOverflow="overflow">
                    <a:lnL cap="flat">
                      <a:noFill/>
                    </a:lnL>
                    <a:lnR>
                      <a:noFill/>
                    </a:lnR>
                    <a:lnT cap="flat">
                      <a:noFill/>
                    </a:lnT>
                    <a:lnB>
                      <a:noFill/>
                    </a:lnB>
                    <a:lnTlToBr>
                      <a:noFill/>
                    </a:lnTlToBr>
                    <a:lnBlToTr>
                      <a:noFill/>
                    </a:lnBlToTr>
                    <a:noFill/>
                  </a:tcPr>
                </a:tc>
                <a:tc>
                  <a:txBody>
                    <a:bodyPr/>
                    <a:lstStyle/>
                    <a:p>
                      <a:pPr marL="228600" marR="0" lvl="0" indent="-228600" algn="l" defTabSz="914400" rtl="0" eaLnBrk="1" fontAlgn="base" latinLnBrk="0" hangingPunct="1">
                        <a:lnSpc>
                          <a:spcPct val="100000"/>
                        </a:lnSpc>
                        <a:spcBef>
                          <a:spcPct val="20000"/>
                        </a:spcBef>
                        <a:spcAft>
                          <a:spcPct val="0"/>
                        </a:spcAft>
                        <a:buClr>
                          <a:srgbClr val="003399"/>
                        </a:buClr>
                        <a:buSzTx/>
                        <a:buFont typeface="Wingdings" pitchFamily="2" charset="2"/>
                        <a:buChar char="Ø"/>
                        <a:tabLst/>
                      </a:pPr>
                      <a:r>
                        <a:rPr kumimoji="0" lang="en-US" sz="2000" b="1" i="0" u="none" strike="noStrike" cap="none" normalizeH="0" baseline="0" dirty="0" smtClean="0">
                          <a:ln>
                            <a:noFill/>
                          </a:ln>
                          <a:solidFill>
                            <a:schemeClr val="tx1"/>
                          </a:solidFill>
                          <a:effectLst/>
                          <a:latin typeface="Times New Roman" pitchFamily="18" charset="0"/>
                        </a:rPr>
                        <a:t>Unique beams of heavy ions: </a:t>
                      </a:r>
                      <a:r>
                        <a:rPr kumimoji="0" lang="ru-RU" sz="2000" b="1" i="0" u="none" strike="noStrike" cap="none" normalizeH="0" baseline="30000" dirty="0" smtClean="0">
                          <a:ln>
                            <a:noFill/>
                          </a:ln>
                          <a:solidFill>
                            <a:schemeClr val="tx1"/>
                          </a:solidFill>
                          <a:effectLst/>
                          <a:latin typeface="Times New Roman" pitchFamily="18" charset="0"/>
                        </a:rPr>
                        <a:t>48</a:t>
                      </a:r>
                      <a:r>
                        <a:rPr kumimoji="0" lang="ru-RU" sz="2000" b="1" i="0" u="none" strike="noStrike" cap="none" normalizeH="0" baseline="0" dirty="0" smtClean="0">
                          <a:ln>
                            <a:noFill/>
                          </a:ln>
                          <a:solidFill>
                            <a:schemeClr val="tx1"/>
                          </a:solidFill>
                          <a:effectLst/>
                          <a:latin typeface="Times New Roman" pitchFamily="18" charset="0"/>
                        </a:rPr>
                        <a:t>Са</a:t>
                      </a:r>
                      <a:r>
                        <a:rPr kumimoji="0" lang="en-US" sz="2000" b="1" i="0" u="none" strike="noStrike" cap="none" normalizeH="0" baseline="0" dirty="0" smtClean="0">
                          <a:ln>
                            <a:noFill/>
                          </a:ln>
                          <a:solidFill>
                            <a:schemeClr val="tx1"/>
                          </a:solidFill>
                          <a:effectLst/>
                          <a:latin typeface="Times New Roman" pitchFamily="18" charset="0"/>
                        </a:rPr>
                        <a:t> </a:t>
                      </a:r>
                      <a:r>
                        <a:rPr kumimoji="0" lang="ru-RU" sz="2000" b="1" i="0" u="none" strike="noStrike" cap="none" normalizeH="0" baseline="0" dirty="0" smtClean="0">
                          <a:ln>
                            <a:noFill/>
                          </a:ln>
                          <a:solidFill>
                            <a:schemeClr val="tx1"/>
                          </a:solidFill>
                          <a:effectLst/>
                          <a:latin typeface="Times New Roman" pitchFamily="18" charset="0"/>
                        </a:rPr>
                        <a:t>-</a:t>
                      </a:r>
                      <a:r>
                        <a:rPr kumimoji="0" lang="en-US" sz="2000" b="1" i="0" u="none" strike="noStrike" cap="none" normalizeH="0" baseline="0" dirty="0" smtClean="0">
                          <a:ln>
                            <a:noFill/>
                          </a:ln>
                          <a:solidFill>
                            <a:schemeClr val="tx1"/>
                          </a:solidFill>
                          <a:effectLst/>
                          <a:latin typeface="Times New Roman" pitchFamily="18" charset="0"/>
                        </a:rPr>
                        <a:t> </a:t>
                      </a:r>
                      <a:r>
                        <a:rPr kumimoji="0" lang="ru-RU" sz="2000" b="1" i="0" u="none" strike="noStrike" cap="none" normalizeH="0" baseline="30000" dirty="0" smtClean="0">
                          <a:ln>
                            <a:noFill/>
                          </a:ln>
                          <a:solidFill>
                            <a:schemeClr val="tx1"/>
                          </a:solidFill>
                          <a:effectLst/>
                          <a:latin typeface="Times New Roman" pitchFamily="18" charset="0"/>
                        </a:rPr>
                        <a:t>58</a:t>
                      </a:r>
                      <a:r>
                        <a:rPr kumimoji="0" lang="en-US" sz="2000" b="1" i="0" u="none" strike="noStrike" cap="none" normalizeH="0" baseline="0" dirty="0" smtClean="0">
                          <a:ln>
                            <a:noFill/>
                          </a:ln>
                          <a:solidFill>
                            <a:schemeClr val="tx1"/>
                          </a:solidFill>
                          <a:effectLst/>
                          <a:latin typeface="Times New Roman" pitchFamily="18" charset="0"/>
                        </a:rPr>
                        <a:t>Fe, </a:t>
                      </a:r>
                      <a:r>
                        <a:rPr kumimoji="0" lang="en-US" sz="2000" b="1" i="0" u="none" strike="noStrike" cap="none" normalizeH="0" baseline="30000" dirty="0" smtClean="0">
                          <a:ln>
                            <a:noFill/>
                          </a:ln>
                          <a:solidFill>
                            <a:schemeClr val="tx1"/>
                          </a:solidFill>
                          <a:effectLst/>
                          <a:latin typeface="Times New Roman" pitchFamily="18" charset="0"/>
                        </a:rPr>
                        <a:t>6</a:t>
                      </a:r>
                      <a:r>
                        <a:rPr kumimoji="0" lang="en-US" sz="2000" b="1" i="0" u="none" strike="noStrike" cap="none" normalizeH="0" baseline="0" dirty="0" smtClean="0">
                          <a:ln>
                            <a:noFill/>
                          </a:ln>
                          <a:solidFill>
                            <a:schemeClr val="tx1"/>
                          </a:solidFill>
                          <a:effectLst/>
                          <a:latin typeface="Times New Roman" pitchFamily="18" charset="0"/>
                        </a:rPr>
                        <a:t>He, </a:t>
                      </a:r>
                      <a:r>
                        <a:rPr kumimoji="0" lang="en-US" sz="2000" b="1" i="0" u="none" strike="noStrike" cap="none" normalizeH="0" baseline="30000" dirty="0" smtClean="0">
                          <a:ln>
                            <a:noFill/>
                          </a:ln>
                          <a:solidFill>
                            <a:schemeClr val="tx1"/>
                          </a:solidFill>
                          <a:effectLst/>
                          <a:latin typeface="Times New Roman" pitchFamily="18" charset="0"/>
                        </a:rPr>
                        <a:t>8</a:t>
                      </a:r>
                      <a:r>
                        <a:rPr kumimoji="0" lang="en-US" sz="2000" b="1" i="0" u="none" strike="noStrike" cap="none" normalizeH="0" baseline="0" dirty="0" smtClean="0">
                          <a:ln>
                            <a:noFill/>
                          </a:ln>
                          <a:solidFill>
                            <a:schemeClr val="tx1"/>
                          </a:solidFill>
                          <a:effectLst/>
                          <a:latin typeface="Times New Roman" pitchFamily="18" charset="0"/>
                        </a:rPr>
                        <a:t>He</a:t>
                      </a:r>
                      <a:endParaRPr kumimoji="0" lang="ru-RU" sz="2000" b="1" i="0" u="none" strike="noStrike" cap="none" normalizeH="0" baseline="0" dirty="0" smtClean="0">
                        <a:ln>
                          <a:noFill/>
                        </a:ln>
                        <a:solidFill>
                          <a:schemeClr val="tx1"/>
                        </a:solidFill>
                        <a:effectLst/>
                        <a:latin typeface="Times New Roman" pitchFamily="18" charset="0"/>
                      </a:endParaRPr>
                    </a:p>
                    <a:p>
                      <a:pPr marL="228600" marR="0" lvl="0" indent="-228600" algn="l" defTabSz="914400" rtl="0" eaLnBrk="1" fontAlgn="base" latinLnBrk="0" hangingPunct="1">
                        <a:lnSpc>
                          <a:spcPct val="100000"/>
                        </a:lnSpc>
                        <a:spcBef>
                          <a:spcPct val="20000"/>
                        </a:spcBef>
                        <a:spcAft>
                          <a:spcPct val="0"/>
                        </a:spcAft>
                        <a:buClr>
                          <a:srgbClr val="003399"/>
                        </a:buClr>
                        <a:buSzTx/>
                        <a:buFont typeface="Wingdings" pitchFamily="2" charset="2"/>
                        <a:buChar char="Ø"/>
                        <a:tabLst/>
                      </a:pPr>
                      <a:r>
                        <a:rPr kumimoji="0" lang="en-US" sz="2000" b="1" i="0" u="none" strike="noStrike" cap="none" normalizeH="0" baseline="0" dirty="0" smtClean="0">
                          <a:ln>
                            <a:noFill/>
                          </a:ln>
                          <a:solidFill>
                            <a:schemeClr val="tx1"/>
                          </a:solidFill>
                          <a:effectLst/>
                          <a:latin typeface="Times New Roman" pitchFamily="18" charset="0"/>
                        </a:rPr>
                        <a:t>Beam  on target time up to 1</a:t>
                      </a:r>
                      <a:r>
                        <a:rPr kumimoji="0" lang="ru-RU" sz="2000" b="1" i="0" u="none" strike="noStrike" cap="none" normalizeH="0" baseline="0" dirty="0" smtClean="0">
                          <a:ln>
                            <a:noFill/>
                          </a:ln>
                          <a:solidFill>
                            <a:schemeClr val="tx1"/>
                          </a:solidFill>
                          <a:effectLst/>
                          <a:latin typeface="Times New Roman" pitchFamily="18" charset="0"/>
                        </a:rPr>
                        <a:t>2,000 </a:t>
                      </a:r>
                      <a:r>
                        <a:rPr kumimoji="0" lang="en-US" sz="2000" b="1" i="0" u="none" strike="noStrike" cap="none" normalizeH="0" baseline="0" dirty="0" smtClean="0">
                          <a:ln>
                            <a:noFill/>
                          </a:ln>
                          <a:solidFill>
                            <a:schemeClr val="tx1"/>
                          </a:solidFill>
                          <a:effectLst/>
                          <a:latin typeface="Times New Roman" pitchFamily="18" charset="0"/>
                        </a:rPr>
                        <a:t>hours/year</a:t>
                      </a:r>
                      <a:endParaRPr kumimoji="0" lang="ru-RU" sz="2000" b="1" i="0" u="none" strike="noStrike" cap="none" normalizeH="0" baseline="0" dirty="0" smtClean="0">
                        <a:ln>
                          <a:noFill/>
                        </a:ln>
                        <a:solidFill>
                          <a:schemeClr val="tx1"/>
                        </a:solidFill>
                        <a:effectLst/>
                        <a:latin typeface="Times New Roman" pitchFamily="18" charset="0"/>
                      </a:endParaRPr>
                    </a:p>
                    <a:p>
                      <a:pPr marL="228600" marR="0" lvl="0" indent="-228600" algn="l" defTabSz="914400" rtl="0" eaLnBrk="1" fontAlgn="base" latinLnBrk="0" hangingPunct="1">
                        <a:lnSpc>
                          <a:spcPct val="100000"/>
                        </a:lnSpc>
                        <a:spcBef>
                          <a:spcPct val="20000"/>
                        </a:spcBef>
                        <a:spcAft>
                          <a:spcPct val="0"/>
                        </a:spcAft>
                        <a:buClr>
                          <a:srgbClr val="003399"/>
                        </a:buClr>
                        <a:buSzTx/>
                        <a:buFont typeface="Wingdings" pitchFamily="2" charset="2"/>
                        <a:buChar char="Ø"/>
                        <a:tabLst/>
                      </a:pPr>
                      <a:r>
                        <a:rPr kumimoji="0" lang="en-US" sz="2000" b="1" i="0" u="none" strike="noStrike" cap="none" normalizeH="0" baseline="0" dirty="0" smtClean="0">
                          <a:ln>
                            <a:noFill/>
                          </a:ln>
                          <a:solidFill>
                            <a:schemeClr val="tx1"/>
                          </a:solidFill>
                          <a:effectLst/>
                          <a:latin typeface="Times New Roman" pitchFamily="18" charset="0"/>
                        </a:rPr>
                        <a:t>Unique actinide targets</a:t>
                      </a:r>
                      <a:r>
                        <a:rPr kumimoji="0" lang="ru-RU"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rPr>
                        <a:t/>
                      </a:r>
                      <a:br>
                        <a:rPr kumimoji="0" lang="en-US" sz="2000" b="1" i="0" u="none" strike="noStrike" cap="none" normalizeH="0" baseline="0" dirty="0" smtClean="0">
                          <a:ln>
                            <a:noFill/>
                          </a:ln>
                          <a:solidFill>
                            <a:schemeClr val="tx1"/>
                          </a:solidFill>
                          <a:effectLst/>
                          <a:latin typeface="Times New Roman" pitchFamily="18" charset="0"/>
                        </a:rPr>
                      </a:br>
                      <a:r>
                        <a:rPr kumimoji="0" lang="ru-RU" sz="2000" b="1" i="0" u="none" strike="noStrike" cap="none" normalizeH="0" baseline="30000" dirty="0" smtClean="0">
                          <a:ln>
                            <a:noFill/>
                          </a:ln>
                          <a:solidFill>
                            <a:schemeClr val="tx1"/>
                          </a:solidFill>
                          <a:effectLst/>
                          <a:latin typeface="Times New Roman" pitchFamily="18" charset="0"/>
                        </a:rPr>
                        <a:t>237</a:t>
                      </a:r>
                      <a:r>
                        <a:rPr kumimoji="0" lang="en-US" sz="2000" b="1" i="0" u="none" strike="noStrike" cap="none" normalizeH="0" baseline="0" dirty="0" err="1" smtClean="0">
                          <a:ln>
                            <a:noFill/>
                          </a:ln>
                          <a:solidFill>
                            <a:schemeClr val="tx1"/>
                          </a:solidFill>
                          <a:effectLst/>
                          <a:latin typeface="Times New Roman" pitchFamily="18" charset="0"/>
                        </a:rPr>
                        <a:t>Np</a:t>
                      </a:r>
                      <a:r>
                        <a:rPr kumimoji="0" lang="en-US" sz="2000" b="1" i="0" u="none" strike="noStrike" cap="none" normalizeH="0" baseline="0" dirty="0" smtClean="0">
                          <a:ln>
                            <a:noFill/>
                          </a:ln>
                          <a:solidFill>
                            <a:schemeClr val="tx1"/>
                          </a:solidFill>
                          <a:effectLst/>
                          <a:latin typeface="Times New Roman" pitchFamily="18" charset="0"/>
                        </a:rPr>
                        <a:t> – </a:t>
                      </a:r>
                      <a:r>
                        <a:rPr kumimoji="0" lang="en-US" sz="2000" b="1" i="0" u="none" strike="noStrike" cap="none" normalizeH="0" baseline="30000" dirty="0" smtClean="0">
                          <a:ln>
                            <a:noFill/>
                          </a:ln>
                          <a:solidFill>
                            <a:schemeClr val="tx1"/>
                          </a:solidFill>
                          <a:effectLst/>
                          <a:latin typeface="Times New Roman" pitchFamily="18" charset="0"/>
                        </a:rPr>
                        <a:t>249</a:t>
                      </a:r>
                      <a:r>
                        <a:rPr kumimoji="0" lang="en-US" sz="2000" b="1" i="0" u="none" strike="noStrike" cap="none" normalizeH="0" baseline="0" dirty="0" smtClean="0">
                          <a:ln>
                            <a:noFill/>
                          </a:ln>
                          <a:solidFill>
                            <a:schemeClr val="tx1"/>
                          </a:solidFill>
                          <a:effectLst/>
                          <a:latin typeface="Times New Roman" pitchFamily="18" charset="0"/>
                        </a:rPr>
                        <a:t>Cf</a:t>
                      </a:r>
                      <a:endParaRPr kumimoji="0" lang="ru-RU" sz="2000" b="1" i="0" u="none" strike="noStrike" cap="none" normalizeH="0" baseline="0" dirty="0" smtClean="0">
                        <a:ln>
                          <a:noFill/>
                        </a:ln>
                        <a:solidFill>
                          <a:schemeClr val="tx1"/>
                        </a:solidFill>
                        <a:effectLst/>
                        <a:latin typeface="Times New Roman" pitchFamily="18" charset="0"/>
                      </a:endParaRPr>
                    </a:p>
                    <a:p>
                      <a:pPr marL="228600" marR="0" lvl="0" indent="-228600" algn="l" defTabSz="914400" rtl="0" eaLnBrk="1" fontAlgn="base" latinLnBrk="0" hangingPunct="1">
                        <a:lnSpc>
                          <a:spcPct val="100000"/>
                        </a:lnSpc>
                        <a:spcBef>
                          <a:spcPct val="20000"/>
                        </a:spcBef>
                        <a:spcAft>
                          <a:spcPct val="0"/>
                        </a:spcAft>
                        <a:buClr>
                          <a:srgbClr val="003399"/>
                        </a:buClr>
                        <a:buSzTx/>
                        <a:buFont typeface="Wingdings" pitchFamily="2" charset="2"/>
                        <a:buChar char="Ø"/>
                        <a:tabLst/>
                      </a:pPr>
                      <a:r>
                        <a:rPr kumimoji="0" lang="en-US" sz="2000" b="1" i="0" u="none" strike="noStrike" cap="none" normalizeH="0" baseline="0" dirty="0" smtClean="0">
                          <a:ln>
                            <a:noFill/>
                          </a:ln>
                          <a:solidFill>
                            <a:schemeClr val="tx1"/>
                          </a:solidFill>
                          <a:effectLst/>
                          <a:latin typeface="Times New Roman" pitchFamily="18" charset="0"/>
                        </a:rPr>
                        <a:t>Cryogenic D-T- target</a:t>
                      </a:r>
                      <a:endParaRPr kumimoji="0" lang="ru-RU" sz="2000" b="1" i="0" u="none" strike="noStrike" cap="none" normalizeH="0" baseline="0" dirty="0" smtClean="0">
                        <a:ln>
                          <a:noFill/>
                        </a:ln>
                        <a:solidFill>
                          <a:schemeClr val="tx1"/>
                        </a:solidFill>
                        <a:effectLst/>
                        <a:latin typeface="Times New Roman" pitchFamily="18" charset="0"/>
                      </a:endParaRPr>
                    </a:p>
                    <a:p>
                      <a:pPr marL="228600" marR="0" lvl="0" indent="-228600" algn="l" defTabSz="914400" rtl="0" eaLnBrk="1" fontAlgn="base" latinLnBrk="0" hangingPunct="1">
                        <a:lnSpc>
                          <a:spcPct val="100000"/>
                        </a:lnSpc>
                        <a:spcBef>
                          <a:spcPct val="20000"/>
                        </a:spcBef>
                        <a:spcAft>
                          <a:spcPct val="0"/>
                        </a:spcAft>
                        <a:buClr>
                          <a:srgbClr val="003399"/>
                        </a:buClr>
                        <a:buSzTx/>
                        <a:buFont typeface="Wingdings" pitchFamily="2" charset="2"/>
                        <a:buChar char="Ø"/>
                        <a:tabLst/>
                      </a:pPr>
                      <a:r>
                        <a:rPr kumimoji="0" lang="en-US" sz="2000" b="1" i="0" u="none" strike="noStrike" cap="none" normalizeH="0" baseline="0" dirty="0" smtClean="0">
                          <a:ln>
                            <a:noFill/>
                          </a:ln>
                          <a:solidFill>
                            <a:schemeClr val="tx1"/>
                          </a:solidFill>
                          <a:effectLst/>
                          <a:latin typeface="Times New Roman" pitchFamily="18" charset="0"/>
                        </a:rPr>
                        <a:t>Advanced experimental set-ups</a:t>
                      </a:r>
                      <a:endParaRPr kumimoji="0" lang="ru-RU" sz="2000" b="1" i="0" u="none" strike="noStrike" cap="none" normalizeH="0" baseline="0" dirty="0" smtClean="0">
                        <a:ln>
                          <a:noFill/>
                        </a:ln>
                        <a:solidFill>
                          <a:schemeClr val="tx1"/>
                        </a:solidFill>
                        <a:effectLst/>
                        <a:latin typeface="Times New Roman" pitchFamily="18" charset="0"/>
                      </a:endParaRPr>
                    </a:p>
                  </a:txBody>
                  <a:tcPr marT="45726" marB="45726" horzOverflow="overflow">
                    <a:lnL>
                      <a:noFill/>
                    </a:lnL>
                    <a:lnR cap="flat">
                      <a:noFill/>
                    </a:lnR>
                    <a:lnT cap="flat">
                      <a:noFill/>
                    </a:lnT>
                    <a:lnB>
                      <a:noFill/>
                    </a:lnB>
                    <a:lnTlToBr>
                      <a:noFill/>
                    </a:lnTlToBr>
                    <a:lnBlToTr>
                      <a:noFill/>
                    </a:lnBlToTr>
                    <a:solidFill>
                      <a:srgbClr val="004070"/>
                    </a:solidFill>
                  </a:tcPr>
                </a:tc>
              </a:tr>
              <a:tr h="154801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rPr>
                        <a:t>Broad international cooperation</a:t>
                      </a:r>
                      <a:r>
                        <a:rPr kumimoji="0" lang="ru-RU" sz="2000" b="1" i="0" u="none" strike="noStrike" cap="none" normalizeH="0" baseline="0" dirty="0" smtClean="0">
                          <a:ln>
                            <a:noFill/>
                          </a:ln>
                          <a:solidFill>
                            <a:srgbClr val="FFFF00"/>
                          </a:solidFill>
                          <a:effectLst/>
                          <a:latin typeface="Times New Roman" pitchFamily="18"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rPr>
                        <a:t>JINR Member States</a:t>
                      </a:r>
                      <a:r>
                        <a:rPr kumimoji="0" lang="ru-RU" sz="2000" b="1" i="0" u="none" strike="noStrike" cap="none" normalizeH="0" baseline="0" dirty="0" smtClean="0">
                          <a:ln>
                            <a:noFill/>
                          </a:ln>
                          <a:solidFill>
                            <a:srgbClr val="FFFF00"/>
                          </a:solidFill>
                          <a:effectLst/>
                          <a:latin typeface="Times New Roman" pitchFamily="18" charset="0"/>
                        </a:rPr>
                        <a:t>, </a:t>
                      </a:r>
                      <a:r>
                        <a:rPr kumimoji="0" lang="en-US" sz="2000" b="1" i="0" u="none" strike="noStrike" cap="none" normalizeH="0" baseline="0" dirty="0" smtClean="0">
                          <a:ln>
                            <a:noFill/>
                          </a:ln>
                          <a:solidFill>
                            <a:srgbClr val="FFFF00"/>
                          </a:solidFill>
                          <a:effectLst/>
                          <a:latin typeface="Times New Roman" pitchFamily="18" charset="0"/>
                        </a:rPr>
                        <a:t>Germany</a:t>
                      </a:r>
                      <a:r>
                        <a:rPr kumimoji="0" lang="ru-RU" sz="2000" b="1" i="0" u="none" strike="noStrike" cap="none" normalizeH="0" baseline="0" dirty="0" smtClean="0">
                          <a:ln>
                            <a:noFill/>
                          </a:ln>
                          <a:solidFill>
                            <a:srgbClr val="FFFF00"/>
                          </a:solidFill>
                          <a:effectLst/>
                          <a:latin typeface="Times New Roman" pitchFamily="18" charset="0"/>
                        </a:rPr>
                        <a:t>, </a:t>
                      </a:r>
                      <a:r>
                        <a:rPr kumimoji="0" lang="en-US" sz="2000" b="1" i="0" u="none" strike="noStrike" cap="none" normalizeH="0" baseline="0" dirty="0" smtClean="0">
                          <a:ln>
                            <a:noFill/>
                          </a:ln>
                          <a:solidFill>
                            <a:srgbClr val="FFFF00"/>
                          </a:solidFill>
                          <a:effectLst/>
                          <a:latin typeface="Times New Roman" pitchFamily="18" charset="0"/>
                        </a:rPr>
                        <a:t>the USA, Finland</a:t>
                      </a:r>
                      <a:r>
                        <a:rPr kumimoji="0" lang="ru-RU" sz="2000" b="1" i="0" u="none" strike="noStrike" cap="none" normalizeH="0" baseline="0" dirty="0" smtClean="0">
                          <a:ln>
                            <a:noFill/>
                          </a:ln>
                          <a:solidFill>
                            <a:srgbClr val="FFFF00"/>
                          </a:solidFill>
                          <a:effectLst/>
                          <a:latin typeface="Times New Roman" pitchFamily="18" charset="0"/>
                        </a:rPr>
                        <a:t>, </a:t>
                      </a:r>
                      <a:r>
                        <a:rPr kumimoji="0" lang="en-US" sz="2000" b="1" i="0" u="none" strike="noStrike" cap="none" normalizeH="0" baseline="0" dirty="0" smtClean="0">
                          <a:ln>
                            <a:noFill/>
                          </a:ln>
                          <a:solidFill>
                            <a:srgbClr val="FFFF00"/>
                          </a:solidFill>
                          <a:effectLst/>
                          <a:latin typeface="Times New Roman" pitchFamily="18" charset="0"/>
                        </a:rPr>
                        <a:t>France,</a:t>
                      </a:r>
                      <a:r>
                        <a:rPr kumimoji="0" lang="ru-RU" sz="2000" b="1" i="0" u="none" strike="noStrike" cap="none" normalizeH="0" baseline="0" dirty="0" smtClean="0">
                          <a:ln>
                            <a:noFill/>
                          </a:ln>
                          <a:solidFill>
                            <a:srgbClr val="FFFF00"/>
                          </a:solidFill>
                          <a:effectLst/>
                          <a:latin typeface="Times New Roman" pitchFamily="18" charset="0"/>
                        </a:rPr>
                        <a:t> </a:t>
                      </a:r>
                      <a:r>
                        <a:rPr kumimoji="0" lang="en-US" sz="2000" b="1" i="0" u="none" strike="noStrike" cap="none" normalizeH="0" baseline="0" dirty="0" smtClean="0">
                          <a:ln>
                            <a:noFill/>
                          </a:ln>
                          <a:solidFill>
                            <a:srgbClr val="FFFF00"/>
                          </a:solidFill>
                          <a:effectLst/>
                          <a:latin typeface="Times New Roman" pitchFamily="18" charset="0"/>
                        </a:rPr>
                        <a:t>Italy</a:t>
                      </a:r>
                      <a:r>
                        <a:rPr kumimoji="0" lang="ru-RU" sz="2000" b="1" i="0" u="none" strike="noStrike" cap="none" normalizeH="0" baseline="0" dirty="0" smtClean="0">
                          <a:ln>
                            <a:noFill/>
                          </a:ln>
                          <a:solidFill>
                            <a:srgbClr val="FFFF00"/>
                          </a:solidFill>
                          <a:effectLst/>
                          <a:latin typeface="Times New Roman" pitchFamily="18" charset="0"/>
                        </a:rPr>
                        <a:t>, </a:t>
                      </a:r>
                      <a:r>
                        <a:rPr kumimoji="0" lang="en-US" sz="2000" b="1" i="0" u="none" strike="noStrike" cap="none" normalizeH="0" baseline="0" dirty="0" smtClean="0">
                          <a:ln>
                            <a:noFill/>
                          </a:ln>
                          <a:solidFill>
                            <a:srgbClr val="FFFF00"/>
                          </a:solidFill>
                          <a:effectLst/>
                          <a:latin typeface="Times New Roman" pitchFamily="18" charset="0"/>
                        </a:rPr>
                        <a:t>Japan,</a:t>
                      </a:r>
                      <a:r>
                        <a:rPr kumimoji="0" lang="ru-RU" sz="2000" b="1" i="0" u="none" strike="noStrike" cap="none" normalizeH="0" baseline="0" dirty="0" smtClean="0">
                          <a:ln>
                            <a:noFill/>
                          </a:ln>
                          <a:solidFill>
                            <a:srgbClr val="FFFF00"/>
                          </a:solidFill>
                          <a:effectLst/>
                          <a:latin typeface="Times New Roman" pitchFamily="18" charset="0"/>
                        </a:rPr>
                        <a:t> </a:t>
                      </a:r>
                      <a:r>
                        <a:rPr kumimoji="0" lang="en-US" sz="2000" b="1" i="0" u="none" strike="noStrike" cap="none" normalizeH="0" baseline="0" dirty="0" smtClean="0">
                          <a:ln>
                            <a:noFill/>
                          </a:ln>
                          <a:solidFill>
                            <a:srgbClr val="FFFF00"/>
                          </a:solidFill>
                          <a:effectLst/>
                          <a:latin typeface="Times New Roman" pitchFamily="18" charset="0"/>
                        </a:rPr>
                        <a:t>Switzerland</a:t>
                      </a:r>
                      <a:r>
                        <a:rPr kumimoji="0" lang="ru-RU" sz="2000" b="1" i="0" u="none" strike="noStrike" cap="none" normalizeH="0" baseline="0" dirty="0" smtClean="0">
                          <a:ln>
                            <a:noFill/>
                          </a:ln>
                          <a:solidFill>
                            <a:srgbClr val="FFFF00"/>
                          </a:solidFill>
                          <a:effectLst/>
                          <a:latin typeface="Times New Roman" pitchFamily="18" charset="0"/>
                        </a:rPr>
                        <a:t>,</a:t>
                      </a:r>
                      <a:r>
                        <a:rPr kumimoji="0" lang="en-US" sz="2000" b="1" i="0" u="none" strike="noStrike" cap="none" normalizeH="0" baseline="0" dirty="0" smtClean="0">
                          <a:ln>
                            <a:noFill/>
                          </a:ln>
                          <a:solidFill>
                            <a:srgbClr val="FFFF00"/>
                          </a:solidFill>
                          <a:effectLst/>
                          <a:latin typeface="Times New Roman" pitchFamily="18" charset="0"/>
                        </a:rPr>
                        <a:t> etc.</a:t>
                      </a:r>
                      <a:endParaRPr kumimoji="0" lang="ru-RU" sz="2000" b="1" i="0" u="none" strike="noStrike" cap="none" normalizeH="0" baseline="0" dirty="0" smtClean="0">
                        <a:ln>
                          <a:noFill/>
                        </a:ln>
                        <a:solidFill>
                          <a:srgbClr val="FFFF00"/>
                        </a:solidFill>
                        <a:effectLst/>
                        <a:latin typeface="Times New Roman" pitchFamily="18" charset="0"/>
                      </a:endParaRPr>
                    </a:p>
                  </a:txBody>
                  <a:tcPr marT="45726" marB="45726" horzOverflow="overflow">
                    <a:lnL cap="flat">
                      <a:noFill/>
                    </a:lnL>
                    <a:lnR cap="flat">
                      <a:noFill/>
                    </a:lnR>
                    <a:lnT>
                      <a:noFill/>
                    </a:lnT>
                    <a:lnB cap="flat">
                      <a:noFill/>
                    </a:lnB>
                    <a:lnTlToBr>
                      <a:noFill/>
                    </a:lnTlToBr>
                    <a:lnBlToTr>
                      <a:noFill/>
                    </a:lnBlToTr>
                    <a:noFill/>
                  </a:tcPr>
                </a:tc>
                <a:tc hMerge="1">
                  <a:txBody>
                    <a:bodyPr/>
                    <a:lstStyle/>
                    <a:p>
                      <a:endParaRPr lang="ru-RU"/>
                    </a:p>
                  </a:txBody>
                  <a:tcPr/>
                </a:tc>
              </a:tr>
            </a:tbl>
          </a:graphicData>
        </a:graphic>
      </p:graphicFrame>
      <p:pic>
        <p:nvPicPr>
          <p:cNvPr id="33797" name="Picture 3" descr="allaccelerators2"/>
          <p:cNvPicPr>
            <a:picLocks noChangeAspect="1" noChangeArrowheads="1"/>
          </p:cNvPicPr>
          <p:nvPr/>
        </p:nvPicPr>
        <p:blipFill>
          <a:blip r:embed="rId3">
            <a:lum bright="-18000" contrast="18000"/>
          </a:blip>
          <a:srcRect/>
          <a:stretch>
            <a:fillRect/>
          </a:stretch>
        </p:blipFill>
        <p:spPr bwMode="auto">
          <a:xfrm>
            <a:off x="184150" y="1812925"/>
            <a:ext cx="4651375" cy="2840038"/>
          </a:xfrm>
          <a:prstGeom prst="rect">
            <a:avLst/>
          </a:prstGeom>
          <a:noFill/>
          <a:ln w="9525">
            <a:noFill/>
            <a:miter lim="800000"/>
            <a:headEnd/>
            <a:tailEnd/>
          </a:ln>
        </p:spPr>
      </p:pic>
      <p:sp>
        <p:nvSpPr>
          <p:cNvPr id="33798" name="Номер слайда 8"/>
          <p:cNvSpPr txBox="1">
            <a:spLocks/>
          </p:cNvSpPr>
          <p:nvPr/>
        </p:nvSpPr>
        <p:spPr bwMode="auto">
          <a:xfrm>
            <a:off x="7239000" y="6597650"/>
            <a:ext cx="1905000" cy="457200"/>
          </a:xfrm>
          <a:prstGeom prst="rect">
            <a:avLst/>
          </a:prstGeom>
          <a:noFill/>
          <a:ln w="9525">
            <a:noFill/>
            <a:miter lim="800000"/>
            <a:headEnd/>
            <a:tailEnd/>
          </a:ln>
        </p:spPr>
        <p:txBody>
          <a:bodyPr/>
          <a:lstStyle/>
          <a:p>
            <a:pPr algn="r"/>
            <a:fld id="{BC54F5C9-6F2A-4FF2-997D-6420D6D0C445}" type="slidenum">
              <a:rPr lang="ru-RU" sz="1400" b="1">
                <a:solidFill>
                  <a:srgbClr val="000000"/>
                </a:solidFill>
                <a:latin typeface="Times New Roman" pitchFamily="18" charset="0"/>
                <a:cs typeface="Arial" charset="0"/>
              </a:rPr>
              <a:pPr algn="r"/>
              <a:t>17</a:t>
            </a:fld>
            <a:endParaRPr lang="ru-RU" sz="1400" b="1">
              <a:solidFill>
                <a:srgbClr val="000000"/>
              </a:solidFill>
              <a:latin typeface="Times New Roman" pitchFamily="18" charset="0"/>
              <a:cs typeface="Arial" charset="0"/>
            </a:endParaRPr>
          </a:p>
        </p:txBody>
      </p:sp>
      <p:sp>
        <p:nvSpPr>
          <p:cNvPr id="33799" name="TextBox 5"/>
          <p:cNvSpPr txBox="1">
            <a:spLocks noChangeArrowheads="1"/>
          </p:cNvSpPr>
          <p:nvPr/>
        </p:nvSpPr>
        <p:spPr bwMode="auto">
          <a:xfrm>
            <a:off x="-460375" y="620713"/>
            <a:ext cx="5969000" cy="646112"/>
          </a:xfrm>
          <a:prstGeom prst="rect">
            <a:avLst/>
          </a:prstGeom>
          <a:noFill/>
          <a:ln w="9525">
            <a:noFill/>
            <a:miter lim="800000"/>
            <a:headEnd/>
            <a:tailEnd/>
          </a:ln>
        </p:spPr>
        <p:txBody>
          <a:bodyPr>
            <a:spAutoFit/>
          </a:bodyPr>
          <a:lstStyle/>
          <a:p>
            <a:pPr algn="ctr" eaLnBrk="0" hangingPunct="0">
              <a:spcBef>
                <a:spcPct val="50000"/>
              </a:spcBef>
            </a:pPr>
            <a:r>
              <a:rPr lang="en-US" sz="3600" b="1">
                <a:solidFill>
                  <a:srgbClr val="FFFF00"/>
                </a:solidFill>
                <a:latin typeface="Times New Roman" pitchFamily="18" charset="0"/>
                <a:cs typeface="Arial" charset="0"/>
              </a:rPr>
              <a:t>DRIBS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9" name="Group 2"/>
          <p:cNvGrpSpPr>
            <a:grpSpLocks/>
          </p:cNvGrpSpPr>
          <p:nvPr/>
        </p:nvGrpSpPr>
        <p:grpSpPr bwMode="auto">
          <a:xfrm>
            <a:off x="5570538" y="1185863"/>
            <a:ext cx="2859087" cy="1057275"/>
            <a:chOff x="3515" y="799"/>
            <a:chExt cx="1801" cy="666"/>
          </a:xfrm>
        </p:grpSpPr>
        <p:sp>
          <p:nvSpPr>
            <p:cNvPr id="97418" name="Text Box 3"/>
            <p:cNvSpPr txBox="1">
              <a:spLocks noChangeArrowheads="1"/>
            </p:cNvSpPr>
            <p:nvPr/>
          </p:nvSpPr>
          <p:spPr bwMode="auto">
            <a:xfrm>
              <a:off x="4377" y="799"/>
              <a:ext cx="939" cy="520"/>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1600" b="1">
                  <a:solidFill>
                    <a:srgbClr val="FFFFFF"/>
                  </a:solidFill>
                  <a:latin typeface="Times New Roman" pitchFamily="18" charset="0"/>
                  <a:cs typeface="Arial" charset="0"/>
                </a:rPr>
                <a:t>Island of </a:t>
              </a:r>
            </a:p>
            <a:p>
              <a:pPr eaLnBrk="0" hangingPunct="0"/>
              <a:r>
                <a:rPr lang="en-US" sz="1600" b="1">
                  <a:solidFill>
                    <a:srgbClr val="FFFFFF"/>
                  </a:solidFill>
                  <a:latin typeface="Times New Roman" pitchFamily="18" charset="0"/>
                  <a:cs typeface="Arial" charset="0"/>
                </a:rPr>
                <a:t>         Stability</a:t>
              </a:r>
            </a:p>
            <a:p>
              <a:pPr eaLnBrk="0" hangingPunct="0"/>
              <a:endParaRPr lang="en-US" sz="1600" b="1">
                <a:solidFill>
                  <a:srgbClr val="FFFFFF"/>
                </a:solidFill>
                <a:latin typeface="Times New Roman" pitchFamily="18" charset="0"/>
                <a:cs typeface="Arial" charset="0"/>
              </a:endParaRPr>
            </a:p>
          </p:txBody>
        </p:sp>
        <p:sp>
          <p:nvSpPr>
            <p:cNvPr id="97419" name="Text Box 4"/>
            <p:cNvSpPr txBox="1">
              <a:spLocks noChangeArrowheads="1"/>
            </p:cNvSpPr>
            <p:nvPr/>
          </p:nvSpPr>
          <p:spPr bwMode="auto">
            <a:xfrm>
              <a:off x="3515" y="1253"/>
              <a:ext cx="450" cy="212"/>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1600" b="1">
                  <a:solidFill>
                    <a:srgbClr val="FFFFFF"/>
                  </a:solidFill>
                  <a:latin typeface="Times New Roman" pitchFamily="18" charset="0"/>
                  <a:cs typeface="Arial" charset="0"/>
                </a:rPr>
                <a:t>shoal</a:t>
              </a:r>
            </a:p>
          </p:txBody>
        </p:sp>
      </p:grpSp>
      <p:grpSp>
        <p:nvGrpSpPr>
          <p:cNvPr id="97290" name="Group 5"/>
          <p:cNvGrpSpPr>
            <a:grpSpLocks/>
          </p:cNvGrpSpPr>
          <p:nvPr/>
        </p:nvGrpSpPr>
        <p:grpSpPr bwMode="auto">
          <a:xfrm>
            <a:off x="1033463" y="2770188"/>
            <a:ext cx="3384550" cy="1273175"/>
            <a:chOff x="657" y="1797"/>
            <a:chExt cx="2132" cy="802"/>
          </a:xfrm>
        </p:grpSpPr>
        <p:sp>
          <p:nvSpPr>
            <p:cNvPr id="97416" name="Text Box 6"/>
            <p:cNvSpPr txBox="1">
              <a:spLocks noChangeArrowheads="1"/>
            </p:cNvSpPr>
            <p:nvPr/>
          </p:nvSpPr>
          <p:spPr bwMode="auto">
            <a:xfrm>
              <a:off x="2076" y="1797"/>
              <a:ext cx="713" cy="212"/>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1600" b="1">
                  <a:solidFill>
                    <a:srgbClr val="FFFFFF"/>
                  </a:solidFill>
                  <a:latin typeface="Times New Roman" pitchFamily="18" charset="0"/>
                  <a:cs typeface="Arial" charset="0"/>
                </a:rPr>
                <a:t>peninsula</a:t>
              </a:r>
            </a:p>
          </p:txBody>
        </p:sp>
        <p:sp>
          <p:nvSpPr>
            <p:cNvPr id="97417" name="Text Box 7"/>
            <p:cNvSpPr txBox="1">
              <a:spLocks noChangeArrowheads="1"/>
            </p:cNvSpPr>
            <p:nvPr/>
          </p:nvSpPr>
          <p:spPr bwMode="auto">
            <a:xfrm>
              <a:off x="657" y="2387"/>
              <a:ext cx="692" cy="212"/>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1600" b="1">
                  <a:solidFill>
                    <a:srgbClr val="FFFFFF"/>
                  </a:solidFill>
                  <a:latin typeface="Times New Roman" pitchFamily="18" charset="0"/>
                  <a:cs typeface="Arial" charset="0"/>
                </a:rPr>
                <a:t>continent</a:t>
              </a:r>
            </a:p>
          </p:txBody>
        </p:sp>
      </p:grpSp>
      <p:grpSp>
        <p:nvGrpSpPr>
          <p:cNvPr id="97291" name="Group 8"/>
          <p:cNvGrpSpPr>
            <a:grpSpLocks/>
          </p:cNvGrpSpPr>
          <p:nvPr/>
        </p:nvGrpSpPr>
        <p:grpSpPr bwMode="auto">
          <a:xfrm>
            <a:off x="817563" y="322263"/>
            <a:ext cx="1454150" cy="414337"/>
            <a:chOff x="521" y="255"/>
            <a:chExt cx="916" cy="261"/>
          </a:xfrm>
        </p:grpSpPr>
        <p:sp>
          <p:nvSpPr>
            <p:cNvPr id="97414" name="Text Box 9"/>
            <p:cNvSpPr txBox="1">
              <a:spLocks noChangeArrowheads="1"/>
            </p:cNvSpPr>
            <p:nvPr/>
          </p:nvSpPr>
          <p:spPr bwMode="auto">
            <a:xfrm>
              <a:off x="530" y="266"/>
              <a:ext cx="907" cy="250"/>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2000" b="1">
                  <a:solidFill>
                    <a:srgbClr val="FFFFFF"/>
                  </a:solidFill>
                  <a:latin typeface="Times New Roman" pitchFamily="18" charset="0"/>
                  <a:cs typeface="Arial" charset="0"/>
                </a:rPr>
                <a:t>New lands</a:t>
              </a:r>
            </a:p>
          </p:txBody>
        </p:sp>
        <p:sp>
          <p:nvSpPr>
            <p:cNvPr id="97415" name="Text Box 10"/>
            <p:cNvSpPr txBox="1">
              <a:spLocks noChangeArrowheads="1"/>
            </p:cNvSpPr>
            <p:nvPr/>
          </p:nvSpPr>
          <p:spPr bwMode="auto">
            <a:xfrm>
              <a:off x="521" y="255"/>
              <a:ext cx="907" cy="250"/>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2000" b="1">
                  <a:solidFill>
                    <a:srgbClr val="808080"/>
                  </a:solidFill>
                  <a:latin typeface="Times New Roman" pitchFamily="18" charset="0"/>
                  <a:cs typeface="Arial" charset="0"/>
                </a:rPr>
                <a:t>New lands</a:t>
              </a:r>
            </a:p>
          </p:txBody>
        </p:sp>
      </p:grpSp>
      <p:grpSp>
        <p:nvGrpSpPr>
          <p:cNvPr id="97292" name="Group 11"/>
          <p:cNvGrpSpPr>
            <a:grpSpLocks noChangeAspect="1"/>
          </p:cNvGrpSpPr>
          <p:nvPr/>
        </p:nvGrpSpPr>
        <p:grpSpPr bwMode="auto">
          <a:xfrm>
            <a:off x="-9525" y="-147638"/>
            <a:ext cx="9190038" cy="6899276"/>
            <a:chOff x="2" y="0"/>
            <a:chExt cx="5755" cy="4320"/>
          </a:xfrm>
        </p:grpSpPr>
        <p:sp>
          <p:nvSpPr>
            <p:cNvPr id="97315" name="AutoShape 12"/>
            <p:cNvSpPr>
              <a:spLocks noChangeAspect="1" noChangeArrowheads="1" noTextEdit="1"/>
            </p:cNvSpPr>
            <p:nvPr/>
          </p:nvSpPr>
          <p:spPr bwMode="auto">
            <a:xfrm>
              <a:off x="2" y="0"/>
              <a:ext cx="5755" cy="4320"/>
            </a:xfrm>
            <a:prstGeom prst="rect">
              <a:avLst/>
            </a:prstGeom>
            <a:noFill/>
            <a:ln w="9525">
              <a:noFill/>
              <a:miter lim="800000"/>
              <a:headEnd/>
              <a:tailEnd/>
            </a:ln>
          </p:spPr>
          <p:txBody>
            <a:bodyPr/>
            <a:lstStyle/>
            <a:p>
              <a:endParaRPr lang="ru-RU"/>
            </a:p>
          </p:txBody>
        </p:sp>
        <p:sp>
          <p:nvSpPr>
            <p:cNvPr id="97316" name="Rectangle 13"/>
            <p:cNvSpPr>
              <a:spLocks noChangeArrowheads="1"/>
            </p:cNvSpPr>
            <p:nvPr/>
          </p:nvSpPr>
          <p:spPr bwMode="auto">
            <a:xfrm>
              <a:off x="9" y="94"/>
              <a:ext cx="5741" cy="4124"/>
            </a:xfrm>
            <a:prstGeom prst="rect">
              <a:avLst/>
            </a:prstGeom>
            <a:solidFill>
              <a:srgbClr val="1F1A17"/>
            </a:solidFill>
            <a:ln w="9525">
              <a:noFill/>
              <a:miter lim="800000"/>
              <a:headEnd/>
              <a:tailEnd/>
            </a:ln>
          </p:spPr>
          <p:txBody>
            <a:bodyPr/>
            <a:lstStyle/>
            <a:p>
              <a:endParaRPr lang="ru-RU" sz="2000">
                <a:solidFill>
                  <a:srgbClr val="000000"/>
                </a:solidFill>
                <a:latin typeface="Times New Roman" pitchFamily="18" charset="0"/>
                <a:cs typeface="Arial" charset="0"/>
              </a:endParaRPr>
            </a:p>
          </p:txBody>
        </p:sp>
        <p:pic>
          <p:nvPicPr>
            <p:cNvPr id="97317" name="Picture 14"/>
            <p:cNvPicPr>
              <a:picLocks noChangeAspect="1" noChangeArrowheads="1"/>
            </p:cNvPicPr>
            <p:nvPr/>
          </p:nvPicPr>
          <p:blipFill>
            <a:blip r:embed="rId4"/>
            <a:srcRect/>
            <a:stretch>
              <a:fillRect/>
            </a:stretch>
          </p:blipFill>
          <p:spPr bwMode="auto">
            <a:xfrm>
              <a:off x="360" y="700"/>
              <a:ext cx="5098" cy="3052"/>
            </a:xfrm>
            <a:prstGeom prst="rect">
              <a:avLst/>
            </a:prstGeom>
            <a:noFill/>
            <a:ln w="9525">
              <a:noFill/>
              <a:miter lim="800000"/>
              <a:headEnd/>
              <a:tailEnd/>
            </a:ln>
          </p:spPr>
        </p:pic>
        <p:sp>
          <p:nvSpPr>
            <p:cNvPr id="97318" name="Rectangle 15"/>
            <p:cNvSpPr>
              <a:spLocks noChangeArrowheads="1"/>
            </p:cNvSpPr>
            <p:nvPr/>
          </p:nvSpPr>
          <p:spPr bwMode="auto">
            <a:xfrm>
              <a:off x="2822" y="3872"/>
              <a:ext cx="962"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Neutron  number</a:t>
              </a:r>
              <a:endParaRPr lang="ru-RU" sz="2000">
                <a:solidFill>
                  <a:srgbClr val="000000"/>
                </a:solidFill>
                <a:latin typeface="Times New Roman" pitchFamily="18" charset="0"/>
                <a:cs typeface="Arial" charset="0"/>
              </a:endParaRPr>
            </a:p>
          </p:txBody>
        </p:sp>
        <p:sp>
          <p:nvSpPr>
            <p:cNvPr id="97319" name="Rectangle 16"/>
            <p:cNvSpPr>
              <a:spLocks noChangeArrowheads="1"/>
            </p:cNvSpPr>
            <p:nvPr/>
          </p:nvSpPr>
          <p:spPr bwMode="auto">
            <a:xfrm rot="-5400000">
              <a:off x="66" y="1960"/>
              <a:ext cx="8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P</a:t>
              </a:r>
              <a:endParaRPr lang="ru-RU" sz="2000">
                <a:solidFill>
                  <a:srgbClr val="000000"/>
                </a:solidFill>
                <a:latin typeface="Times New Roman" pitchFamily="18" charset="0"/>
                <a:cs typeface="Arial" charset="0"/>
              </a:endParaRPr>
            </a:p>
          </p:txBody>
        </p:sp>
        <p:sp>
          <p:nvSpPr>
            <p:cNvPr id="97320" name="Rectangle 17"/>
            <p:cNvSpPr>
              <a:spLocks noChangeArrowheads="1"/>
            </p:cNvSpPr>
            <p:nvPr/>
          </p:nvSpPr>
          <p:spPr bwMode="auto">
            <a:xfrm rot="-5400000">
              <a:off x="83" y="1894"/>
              <a:ext cx="46"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r</a:t>
              </a:r>
              <a:endParaRPr lang="ru-RU" sz="2000">
                <a:solidFill>
                  <a:srgbClr val="000000"/>
                </a:solidFill>
                <a:latin typeface="Times New Roman" pitchFamily="18" charset="0"/>
                <a:cs typeface="Arial" charset="0"/>
              </a:endParaRPr>
            </a:p>
          </p:txBody>
        </p:sp>
        <p:sp>
          <p:nvSpPr>
            <p:cNvPr id="97321" name="Rectangle 18"/>
            <p:cNvSpPr>
              <a:spLocks noChangeArrowheads="1"/>
            </p:cNvSpPr>
            <p:nvPr/>
          </p:nvSpPr>
          <p:spPr bwMode="auto">
            <a:xfrm rot="-5400000">
              <a:off x="69" y="1835"/>
              <a:ext cx="72"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o</a:t>
              </a:r>
              <a:endParaRPr lang="ru-RU" sz="2000">
                <a:solidFill>
                  <a:srgbClr val="000000"/>
                </a:solidFill>
                <a:latin typeface="Times New Roman" pitchFamily="18" charset="0"/>
                <a:cs typeface="Arial" charset="0"/>
              </a:endParaRPr>
            </a:p>
          </p:txBody>
        </p:sp>
        <p:sp>
          <p:nvSpPr>
            <p:cNvPr id="97322" name="Rectangle 19"/>
            <p:cNvSpPr>
              <a:spLocks noChangeArrowheads="1"/>
            </p:cNvSpPr>
            <p:nvPr/>
          </p:nvSpPr>
          <p:spPr bwMode="auto">
            <a:xfrm rot="-5400000">
              <a:off x="86" y="1779"/>
              <a:ext cx="4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t</a:t>
              </a:r>
              <a:endParaRPr lang="ru-RU" sz="2000">
                <a:solidFill>
                  <a:srgbClr val="000000"/>
                </a:solidFill>
                <a:latin typeface="Times New Roman" pitchFamily="18" charset="0"/>
                <a:cs typeface="Arial" charset="0"/>
              </a:endParaRPr>
            </a:p>
          </p:txBody>
        </p:sp>
        <p:sp>
          <p:nvSpPr>
            <p:cNvPr id="97323" name="Rectangle 20"/>
            <p:cNvSpPr>
              <a:spLocks noChangeArrowheads="1"/>
            </p:cNvSpPr>
            <p:nvPr/>
          </p:nvSpPr>
          <p:spPr bwMode="auto">
            <a:xfrm rot="-5400000">
              <a:off x="69" y="1721"/>
              <a:ext cx="73"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o</a:t>
              </a:r>
              <a:endParaRPr lang="ru-RU" sz="2000">
                <a:solidFill>
                  <a:srgbClr val="000000"/>
                </a:solidFill>
                <a:latin typeface="Times New Roman" pitchFamily="18" charset="0"/>
                <a:cs typeface="Arial" charset="0"/>
              </a:endParaRPr>
            </a:p>
          </p:txBody>
        </p:sp>
        <p:sp>
          <p:nvSpPr>
            <p:cNvPr id="97324" name="Rectangle 21"/>
            <p:cNvSpPr>
              <a:spLocks noChangeArrowheads="1"/>
            </p:cNvSpPr>
            <p:nvPr/>
          </p:nvSpPr>
          <p:spPr bwMode="auto">
            <a:xfrm rot="-5400000">
              <a:off x="71" y="1648"/>
              <a:ext cx="72"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n</a:t>
              </a:r>
              <a:endParaRPr lang="ru-RU" sz="2000">
                <a:solidFill>
                  <a:srgbClr val="000000"/>
                </a:solidFill>
                <a:latin typeface="Times New Roman" pitchFamily="18" charset="0"/>
                <a:cs typeface="Arial" charset="0"/>
              </a:endParaRPr>
            </a:p>
          </p:txBody>
        </p:sp>
        <p:sp>
          <p:nvSpPr>
            <p:cNvPr id="97325" name="Rectangle 22"/>
            <p:cNvSpPr>
              <a:spLocks noChangeArrowheads="1"/>
            </p:cNvSpPr>
            <p:nvPr/>
          </p:nvSpPr>
          <p:spPr bwMode="auto">
            <a:xfrm rot="-5400000">
              <a:off x="89" y="1593"/>
              <a:ext cx="33"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 </a:t>
              </a:r>
              <a:endParaRPr lang="ru-RU" sz="2000">
                <a:solidFill>
                  <a:srgbClr val="000000"/>
                </a:solidFill>
                <a:latin typeface="Times New Roman" pitchFamily="18" charset="0"/>
                <a:cs typeface="Arial" charset="0"/>
              </a:endParaRPr>
            </a:p>
          </p:txBody>
        </p:sp>
        <p:sp>
          <p:nvSpPr>
            <p:cNvPr id="97326" name="Rectangle 23"/>
            <p:cNvSpPr>
              <a:spLocks noChangeArrowheads="1"/>
            </p:cNvSpPr>
            <p:nvPr/>
          </p:nvSpPr>
          <p:spPr bwMode="auto">
            <a:xfrm rot="-5400000">
              <a:off x="89" y="1558"/>
              <a:ext cx="33"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 </a:t>
              </a:r>
              <a:endParaRPr lang="ru-RU" sz="2000">
                <a:solidFill>
                  <a:srgbClr val="000000"/>
                </a:solidFill>
                <a:latin typeface="Times New Roman" pitchFamily="18" charset="0"/>
                <a:cs typeface="Arial" charset="0"/>
              </a:endParaRPr>
            </a:p>
          </p:txBody>
        </p:sp>
        <p:sp>
          <p:nvSpPr>
            <p:cNvPr id="97327" name="Rectangle 24"/>
            <p:cNvSpPr>
              <a:spLocks noChangeArrowheads="1"/>
            </p:cNvSpPr>
            <p:nvPr/>
          </p:nvSpPr>
          <p:spPr bwMode="auto">
            <a:xfrm rot="-5400000">
              <a:off x="70" y="1507"/>
              <a:ext cx="72"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n</a:t>
              </a:r>
              <a:endParaRPr lang="ru-RU" sz="2000">
                <a:solidFill>
                  <a:srgbClr val="000000"/>
                </a:solidFill>
                <a:latin typeface="Times New Roman" pitchFamily="18" charset="0"/>
                <a:cs typeface="Arial" charset="0"/>
              </a:endParaRPr>
            </a:p>
          </p:txBody>
        </p:sp>
        <p:sp>
          <p:nvSpPr>
            <p:cNvPr id="97328" name="Rectangle 25"/>
            <p:cNvSpPr>
              <a:spLocks noChangeArrowheads="1"/>
            </p:cNvSpPr>
            <p:nvPr/>
          </p:nvSpPr>
          <p:spPr bwMode="auto">
            <a:xfrm rot="-5400000">
              <a:off x="69" y="1432"/>
              <a:ext cx="73"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u</a:t>
              </a:r>
              <a:endParaRPr lang="ru-RU" sz="2000">
                <a:solidFill>
                  <a:srgbClr val="000000"/>
                </a:solidFill>
                <a:latin typeface="Times New Roman" pitchFamily="18" charset="0"/>
                <a:cs typeface="Arial" charset="0"/>
              </a:endParaRPr>
            </a:p>
          </p:txBody>
        </p:sp>
        <p:sp>
          <p:nvSpPr>
            <p:cNvPr id="97329" name="Rectangle 26"/>
            <p:cNvSpPr>
              <a:spLocks noChangeArrowheads="1"/>
            </p:cNvSpPr>
            <p:nvPr/>
          </p:nvSpPr>
          <p:spPr bwMode="auto">
            <a:xfrm rot="-5400000">
              <a:off x="52" y="1340"/>
              <a:ext cx="107"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m</a:t>
              </a:r>
              <a:endParaRPr lang="ru-RU" sz="2000">
                <a:solidFill>
                  <a:srgbClr val="000000"/>
                </a:solidFill>
                <a:latin typeface="Times New Roman" pitchFamily="18" charset="0"/>
                <a:cs typeface="Arial" charset="0"/>
              </a:endParaRPr>
            </a:p>
          </p:txBody>
        </p:sp>
        <p:sp>
          <p:nvSpPr>
            <p:cNvPr id="97330" name="Rectangle 27"/>
            <p:cNvSpPr>
              <a:spLocks noChangeArrowheads="1"/>
            </p:cNvSpPr>
            <p:nvPr/>
          </p:nvSpPr>
          <p:spPr bwMode="auto">
            <a:xfrm rot="-5400000">
              <a:off x="70" y="1251"/>
              <a:ext cx="72"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b</a:t>
              </a:r>
              <a:endParaRPr lang="ru-RU" sz="2000">
                <a:solidFill>
                  <a:srgbClr val="000000"/>
                </a:solidFill>
                <a:latin typeface="Times New Roman" pitchFamily="18" charset="0"/>
                <a:cs typeface="Arial" charset="0"/>
              </a:endParaRPr>
            </a:p>
          </p:txBody>
        </p:sp>
        <p:sp>
          <p:nvSpPr>
            <p:cNvPr id="97331" name="Rectangle 28"/>
            <p:cNvSpPr>
              <a:spLocks noChangeArrowheads="1"/>
            </p:cNvSpPr>
            <p:nvPr/>
          </p:nvSpPr>
          <p:spPr bwMode="auto">
            <a:xfrm rot="-5400000">
              <a:off x="72" y="1179"/>
              <a:ext cx="67"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e</a:t>
              </a:r>
              <a:endParaRPr lang="ru-RU" sz="2000">
                <a:solidFill>
                  <a:srgbClr val="000000"/>
                </a:solidFill>
                <a:latin typeface="Times New Roman" pitchFamily="18" charset="0"/>
                <a:cs typeface="Arial" charset="0"/>
              </a:endParaRPr>
            </a:p>
          </p:txBody>
        </p:sp>
        <p:sp>
          <p:nvSpPr>
            <p:cNvPr id="97332" name="Rectangle 29"/>
            <p:cNvSpPr>
              <a:spLocks noChangeArrowheads="1"/>
            </p:cNvSpPr>
            <p:nvPr/>
          </p:nvSpPr>
          <p:spPr bwMode="auto">
            <a:xfrm rot="-5400000">
              <a:off x="82" y="1121"/>
              <a:ext cx="47"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r</a:t>
              </a:r>
              <a:endParaRPr lang="ru-RU" sz="2000">
                <a:solidFill>
                  <a:srgbClr val="000000"/>
                </a:solidFill>
                <a:latin typeface="Times New Roman" pitchFamily="18" charset="0"/>
                <a:cs typeface="Arial" charset="0"/>
              </a:endParaRPr>
            </a:p>
          </p:txBody>
        </p:sp>
        <p:sp>
          <p:nvSpPr>
            <p:cNvPr id="97333" name="Rectangle 30"/>
            <p:cNvSpPr>
              <a:spLocks noChangeArrowheads="1"/>
            </p:cNvSpPr>
            <p:nvPr/>
          </p:nvSpPr>
          <p:spPr bwMode="auto">
            <a:xfrm>
              <a:off x="458" y="3640"/>
              <a:ext cx="5003" cy="185"/>
            </a:xfrm>
            <a:prstGeom prst="rect">
              <a:avLst/>
            </a:prstGeom>
            <a:solidFill>
              <a:srgbClr val="1F1A17"/>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34" name="Rectangle 31"/>
            <p:cNvSpPr>
              <a:spLocks noChangeArrowheads="1"/>
            </p:cNvSpPr>
            <p:nvPr/>
          </p:nvSpPr>
          <p:spPr bwMode="auto">
            <a:xfrm>
              <a:off x="472" y="526"/>
              <a:ext cx="5004" cy="185"/>
            </a:xfrm>
            <a:prstGeom prst="rect">
              <a:avLst/>
            </a:prstGeom>
            <a:solidFill>
              <a:srgbClr val="1F1A17"/>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35" name="Rectangle 32"/>
            <p:cNvSpPr>
              <a:spLocks noChangeArrowheads="1"/>
            </p:cNvSpPr>
            <p:nvPr/>
          </p:nvSpPr>
          <p:spPr bwMode="auto">
            <a:xfrm>
              <a:off x="276" y="650"/>
              <a:ext cx="196" cy="3147"/>
            </a:xfrm>
            <a:prstGeom prst="rect">
              <a:avLst/>
            </a:prstGeom>
            <a:solidFill>
              <a:srgbClr val="1F1A17"/>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36" name="Rectangle 33"/>
            <p:cNvSpPr>
              <a:spLocks noChangeArrowheads="1"/>
            </p:cNvSpPr>
            <p:nvPr/>
          </p:nvSpPr>
          <p:spPr bwMode="auto">
            <a:xfrm>
              <a:off x="401" y="3684"/>
              <a:ext cx="20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100</a:t>
              </a:r>
              <a:endParaRPr lang="ru-RU" sz="2000">
                <a:solidFill>
                  <a:srgbClr val="000000"/>
                </a:solidFill>
                <a:latin typeface="Times New Roman" pitchFamily="18" charset="0"/>
                <a:cs typeface="Arial" charset="0"/>
              </a:endParaRPr>
            </a:p>
          </p:txBody>
        </p:sp>
        <p:sp>
          <p:nvSpPr>
            <p:cNvPr id="97337" name="Rectangle 34"/>
            <p:cNvSpPr>
              <a:spLocks noChangeArrowheads="1"/>
            </p:cNvSpPr>
            <p:nvPr/>
          </p:nvSpPr>
          <p:spPr bwMode="auto">
            <a:xfrm>
              <a:off x="902" y="3684"/>
              <a:ext cx="20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110</a:t>
              </a:r>
              <a:endParaRPr lang="ru-RU" sz="2000">
                <a:solidFill>
                  <a:srgbClr val="000000"/>
                </a:solidFill>
                <a:latin typeface="Times New Roman" pitchFamily="18" charset="0"/>
                <a:cs typeface="Arial" charset="0"/>
              </a:endParaRPr>
            </a:p>
          </p:txBody>
        </p:sp>
        <p:sp>
          <p:nvSpPr>
            <p:cNvPr id="97338" name="Rectangle 35"/>
            <p:cNvSpPr>
              <a:spLocks noChangeArrowheads="1"/>
            </p:cNvSpPr>
            <p:nvPr/>
          </p:nvSpPr>
          <p:spPr bwMode="auto">
            <a:xfrm>
              <a:off x="1427" y="3685"/>
              <a:ext cx="20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120</a:t>
              </a:r>
              <a:endParaRPr lang="ru-RU" sz="2000">
                <a:solidFill>
                  <a:srgbClr val="000000"/>
                </a:solidFill>
                <a:latin typeface="Times New Roman" pitchFamily="18" charset="0"/>
                <a:cs typeface="Arial" charset="0"/>
              </a:endParaRPr>
            </a:p>
          </p:txBody>
        </p:sp>
        <p:sp>
          <p:nvSpPr>
            <p:cNvPr id="97339" name="Rectangle 36"/>
            <p:cNvSpPr>
              <a:spLocks noChangeArrowheads="1"/>
            </p:cNvSpPr>
            <p:nvPr/>
          </p:nvSpPr>
          <p:spPr bwMode="auto">
            <a:xfrm>
              <a:off x="1951" y="3684"/>
              <a:ext cx="20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130</a:t>
              </a:r>
              <a:endParaRPr lang="ru-RU" sz="2000">
                <a:solidFill>
                  <a:srgbClr val="000000"/>
                </a:solidFill>
                <a:latin typeface="Times New Roman" pitchFamily="18" charset="0"/>
                <a:cs typeface="Arial" charset="0"/>
              </a:endParaRPr>
            </a:p>
          </p:txBody>
        </p:sp>
        <p:sp>
          <p:nvSpPr>
            <p:cNvPr id="97340" name="Rectangle 37"/>
            <p:cNvSpPr>
              <a:spLocks noChangeArrowheads="1"/>
            </p:cNvSpPr>
            <p:nvPr/>
          </p:nvSpPr>
          <p:spPr bwMode="auto">
            <a:xfrm>
              <a:off x="2459" y="3684"/>
              <a:ext cx="20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140</a:t>
              </a:r>
              <a:endParaRPr lang="ru-RU" sz="2000">
                <a:solidFill>
                  <a:srgbClr val="000000"/>
                </a:solidFill>
                <a:latin typeface="Times New Roman" pitchFamily="18" charset="0"/>
                <a:cs typeface="Arial" charset="0"/>
              </a:endParaRPr>
            </a:p>
          </p:txBody>
        </p:sp>
        <p:sp>
          <p:nvSpPr>
            <p:cNvPr id="97341" name="Rectangle 38"/>
            <p:cNvSpPr>
              <a:spLocks noChangeArrowheads="1"/>
            </p:cNvSpPr>
            <p:nvPr/>
          </p:nvSpPr>
          <p:spPr bwMode="auto">
            <a:xfrm>
              <a:off x="2989" y="3682"/>
              <a:ext cx="20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150</a:t>
              </a:r>
              <a:endParaRPr lang="ru-RU" sz="2000">
                <a:solidFill>
                  <a:srgbClr val="000000"/>
                </a:solidFill>
                <a:latin typeface="Times New Roman" pitchFamily="18" charset="0"/>
                <a:cs typeface="Arial" charset="0"/>
              </a:endParaRPr>
            </a:p>
          </p:txBody>
        </p:sp>
        <p:sp>
          <p:nvSpPr>
            <p:cNvPr id="97342" name="Rectangle 39"/>
            <p:cNvSpPr>
              <a:spLocks noChangeArrowheads="1"/>
            </p:cNvSpPr>
            <p:nvPr/>
          </p:nvSpPr>
          <p:spPr bwMode="auto">
            <a:xfrm>
              <a:off x="3508" y="3685"/>
              <a:ext cx="20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160</a:t>
              </a:r>
              <a:endParaRPr lang="ru-RU" sz="2000">
                <a:solidFill>
                  <a:srgbClr val="000000"/>
                </a:solidFill>
                <a:latin typeface="Times New Roman" pitchFamily="18" charset="0"/>
                <a:cs typeface="Arial" charset="0"/>
              </a:endParaRPr>
            </a:p>
          </p:txBody>
        </p:sp>
        <p:sp>
          <p:nvSpPr>
            <p:cNvPr id="97343" name="Rectangle 40"/>
            <p:cNvSpPr>
              <a:spLocks noChangeArrowheads="1"/>
            </p:cNvSpPr>
            <p:nvPr/>
          </p:nvSpPr>
          <p:spPr bwMode="auto">
            <a:xfrm>
              <a:off x="4029" y="3682"/>
              <a:ext cx="20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170</a:t>
              </a:r>
              <a:endParaRPr lang="ru-RU" sz="2000">
                <a:solidFill>
                  <a:srgbClr val="000000"/>
                </a:solidFill>
                <a:latin typeface="Times New Roman" pitchFamily="18" charset="0"/>
                <a:cs typeface="Arial" charset="0"/>
              </a:endParaRPr>
            </a:p>
          </p:txBody>
        </p:sp>
        <p:sp>
          <p:nvSpPr>
            <p:cNvPr id="97344" name="Rectangle 41"/>
            <p:cNvSpPr>
              <a:spLocks noChangeArrowheads="1"/>
            </p:cNvSpPr>
            <p:nvPr/>
          </p:nvSpPr>
          <p:spPr bwMode="auto">
            <a:xfrm>
              <a:off x="4554" y="3685"/>
              <a:ext cx="20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180</a:t>
              </a:r>
              <a:endParaRPr lang="ru-RU" sz="2000">
                <a:solidFill>
                  <a:srgbClr val="000000"/>
                </a:solidFill>
                <a:latin typeface="Times New Roman" pitchFamily="18" charset="0"/>
                <a:cs typeface="Arial" charset="0"/>
              </a:endParaRPr>
            </a:p>
          </p:txBody>
        </p:sp>
        <p:sp>
          <p:nvSpPr>
            <p:cNvPr id="97345" name="Rectangle 42"/>
            <p:cNvSpPr>
              <a:spLocks noChangeArrowheads="1"/>
            </p:cNvSpPr>
            <p:nvPr/>
          </p:nvSpPr>
          <p:spPr bwMode="auto">
            <a:xfrm>
              <a:off x="5080" y="3684"/>
              <a:ext cx="20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190</a:t>
              </a:r>
              <a:endParaRPr lang="ru-RU" sz="2000">
                <a:solidFill>
                  <a:srgbClr val="000000"/>
                </a:solidFill>
                <a:latin typeface="Times New Roman" pitchFamily="18" charset="0"/>
                <a:cs typeface="Arial" charset="0"/>
              </a:endParaRPr>
            </a:p>
          </p:txBody>
        </p:sp>
        <p:sp>
          <p:nvSpPr>
            <p:cNvPr id="97346" name="Rectangle 43"/>
            <p:cNvSpPr>
              <a:spLocks noChangeArrowheads="1"/>
            </p:cNvSpPr>
            <p:nvPr/>
          </p:nvSpPr>
          <p:spPr bwMode="auto">
            <a:xfrm>
              <a:off x="234" y="928"/>
              <a:ext cx="200" cy="144"/>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120</a:t>
              </a:r>
              <a:endParaRPr lang="ru-RU" sz="2000">
                <a:solidFill>
                  <a:srgbClr val="000000"/>
                </a:solidFill>
                <a:latin typeface="Times New Roman" pitchFamily="18" charset="0"/>
                <a:cs typeface="Arial" charset="0"/>
              </a:endParaRPr>
            </a:p>
          </p:txBody>
        </p:sp>
        <p:sp>
          <p:nvSpPr>
            <p:cNvPr id="97347" name="Rectangle 44"/>
            <p:cNvSpPr>
              <a:spLocks noChangeArrowheads="1"/>
            </p:cNvSpPr>
            <p:nvPr/>
          </p:nvSpPr>
          <p:spPr bwMode="auto">
            <a:xfrm>
              <a:off x="236" y="1447"/>
              <a:ext cx="200"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110</a:t>
              </a:r>
              <a:endParaRPr lang="ru-RU" sz="2000">
                <a:solidFill>
                  <a:srgbClr val="000000"/>
                </a:solidFill>
                <a:latin typeface="Times New Roman" pitchFamily="18" charset="0"/>
                <a:cs typeface="Arial" charset="0"/>
              </a:endParaRPr>
            </a:p>
          </p:txBody>
        </p:sp>
        <p:sp>
          <p:nvSpPr>
            <p:cNvPr id="97348" name="Rectangle 45"/>
            <p:cNvSpPr>
              <a:spLocks noChangeArrowheads="1"/>
            </p:cNvSpPr>
            <p:nvPr/>
          </p:nvSpPr>
          <p:spPr bwMode="auto">
            <a:xfrm>
              <a:off x="232" y="1976"/>
              <a:ext cx="200" cy="144"/>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100</a:t>
              </a:r>
              <a:endParaRPr lang="ru-RU" sz="2000">
                <a:solidFill>
                  <a:srgbClr val="000000"/>
                </a:solidFill>
                <a:latin typeface="Times New Roman" pitchFamily="18" charset="0"/>
                <a:cs typeface="Arial" charset="0"/>
              </a:endParaRPr>
            </a:p>
          </p:txBody>
        </p:sp>
        <p:sp>
          <p:nvSpPr>
            <p:cNvPr id="97349" name="Rectangle 46"/>
            <p:cNvSpPr>
              <a:spLocks noChangeArrowheads="1"/>
            </p:cNvSpPr>
            <p:nvPr/>
          </p:nvSpPr>
          <p:spPr bwMode="auto">
            <a:xfrm>
              <a:off x="287" y="2493"/>
              <a:ext cx="133"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90</a:t>
              </a:r>
              <a:endParaRPr lang="ru-RU" sz="2000">
                <a:solidFill>
                  <a:srgbClr val="000000"/>
                </a:solidFill>
                <a:latin typeface="Times New Roman" pitchFamily="18" charset="0"/>
                <a:cs typeface="Arial" charset="0"/>
              </a:endParaRPr>
            </a:p>
          </p:txBody>
        </p:sp>
        <p:sp>
          <p:nvSpPr>
            <p:cNvPr id="97350" name="Rectangle 47"/>
            <p:cNvSpPr>
              <a:spLocks noChangeArrowheads="1"/>
            </p:cNvSpPr>
            <p:nvPr/>
          </p:nvSpPr>
          <p:spPr bwMode="auto">
            <a:xfrm>
              <a:off x="289" y="3020"/>
              <a:ext cx="133" cy="144"/>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80</a:t>
              </a:r>
              <a:endParaRPr lang="ru-RU" sz="2000">
                <a:solidFill>
                  <a:srgbClr val="000000"/>
                </a:solidFill>
                <a:latin typeface="Times New Roman" pitchFamily="18" charset="0"/>
                <a:cs typeface="Arial" charset="0"/>
              </a:endParaRPr>
            </a:p>
          </p:txBody>
        </p:sp>
        <p:sp>
          <p:nvSpPr>
            <p:cNvPr id="97351" name="Rectangle 48"/>
            <p:cNvSpPr>
              <a:spLocks noChangeArrowheads="1"/>
            </p:cNvSpPr>
            <p:nvPr/>
          </p:nvSpPr>
          <p:spPr bwMode="auto">
            <a:xfrm>
              <a:off x="285" y="3548"/>
              <a:ext cx="133" cy="143"/>
            </a:xfrm>
            <a:prstGeom prst="rect">
              <a:avLst/>
            </a:prstGeom>
            <a:noFill/>
            <a:ln w="9525">
              <a:noFill/>
              <a:miter lim="800000"/>
              <a:headEnd/>
              <a:tailEnd/>
            </a:ln>
          </p:spPr>
          <p:txBody>
            <a:bodyPr wrap="none" lIns="0" tIns="0" rIns="0" bIns="0">
              <a:spAutoFit/>
            </a:bodyPr>
            <a:lstStyle/>
            <a:p>
              <a:r>
                <a:rPr lang="ru-RU" sz="1500" b="1">
                  <a:solidFill>
                    <a:srgbClr val="FFFFFF"/>
                  </a:solidFill>
                  <a:latin typeface="Times New Roman" pitchFamily="18" charset="0"/>
                  <a:cs typeface="Arial" charset="0"/>
                </a:rPr>
                <a:t>70</a:t>
              </a:r>
              <a:endParaRPr lang="ru-RU" sz="2000">
                <a:solidFill>
                  <a:srgbClr val="000000"/>
                </a:solidFill>
                <a:latin typeface="Times New Roman" pitchFamily="18" charset="0"/>
                <a:cs typeface="Arial" charset="0"/>
              </a:endParaRPr>
            </a:p>
          </p:txBody>
        </p:sp>
        <p:sp>
          <p:nvSpPr>
            <p:cNvPr id="97352" name="Rectangle 49"/>
            <p:cNvSpPr>
              <a:spLocks noChangeArrowheads="1"/>
            </p:cNvSpPr>
            <p:nvPr/>
          </p:nvSpPr>
          <p:spPr bwMode="auto">
            <a:xfrm>
              <a:off x="5134" y="3574"/>
              <a:ext cx="44"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53" name="Rectangle 50"/>
            <p:cNvSpPr>
              <a:spLocks noChangeArrowheads="1"/>
            </p:cNvSpPr>
            <p:nvPr/>
          </p:nvSpPr>
          <p:spPr bwMode="auto">
            <a:xfrm>
              <a:off x="5134" y="3574"/>
              <a:ext cx="44"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54" name="Rectangle 51"/>
            <p:cNvSpPr>
              <a:spLocks noChangeArrowheads="1"/>
            </p:cNvSpPr>
            <p:nvPr/>
          </p:nvSpPr>
          <p:spPr bwMode="auto">
            <a:xfrm>
              <a:off x="4614" y="3574"/>
              <a:ext cx="43"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55" name="Rectangle 52"/>
            <p:cNvSpPr>
              <a:spLocks noChangeArrowheads="1"/>
            </p:cNvSpPr>
            <p:nvPr/>
          </p:nvSpPr>
          <p:spPr bwMode="auto">
            <a:xfrm>
              <a:off x="4614" y="3574"/>
              <a:ext cx="43"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56" name="Rectangle 53"/>
            <p:cNvSpPr>
              <a:spLocks noChangeArrowheads="1"/>
            </p:cNvSpPr>
            <p:nvPr/>
          </p:nvSpPr>
          <p:spPr bwMode="auto">
            <a:xfrm>
              <a:off x="4091" y="3574"/>
              <a:ext cx="43"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57" name="Rectangle 54"/>
            <p:cNvSpPr>
              <a:spLocks noChangeArrowheads="1"/>
            </p:cNvSpPr>
            <p:nvPr/>
          </p:nvSpPr>
          <p:spPr bwMode="auto">
            <a:xfrm>
              <a:off x="4091" y="3574"/>
              <a:ext cx="43"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58" name="Rectangle 55"/>
            <p:cNvSpPr>
              <a:spLocks noChangeArrowheads="1"/>
            </p:cNvSpPr>
            <p:nvPr/>
          </p:nvSpPr>
          <p:spPr bwMode="auto">
            <a:xfrm>
              <a:off x="3570" y="3574"/>
              <a:ext cx="44" cy="46"/>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59" name="Rectangle 56"/>
            <p:cNvSpPr>
              <a:spLocks noChangeArrowheads="1"/>
            </p:cNvSpPr>
            <p:nvPr/>
          </p:nvSpPr>
          <p:spPr bwMode="auto">
            <a:xfrm>
              <a:off x="3570" y="3574"/>
              <a:ext cx="44" cy="46"/>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60" name="Rectangle 57"/>
            <p:cNvSpPr>
              <a:spLocks noChangeArrowheads="1"/>
            </p:cNvSpPr>
            <p:nvPr/>
          </p:nvSpPr>
          <p:spPr bwMode="auto">
            <a:xfrm>
              <a:off x="3046" y="3574"/>
              <a:ext cx="45"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61" name="Rectangle 58"/>
            <p:cNvSpPr>
              <a:spLocks noChangeArrowheads="1"/>
            </p:cNvSpPr>
            <p:nvPr/>
          </p:nvSpPr>
          <p:spPr bwMode="auto">
            <a:xfrm>
              <a:off x="3046" y="3574"/>
              <a:ext cx="45"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62" name="Rectangle 59"/>
            <p:cNvSpPr>
              <a:spLocks noChangeArrowheads="1"/>
            </p:cNvSpPr>
            <p:nvPr/>
          </p:nvSpPr>
          <p:spPr bwMode="auto">
            <a:xfrm>
              <a:off x="2525" y="3574"/>
              <a:ext cx="45"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63" name="Rectangle 60"/>
            <p:cNvSpPr>
              <a:spLocks noChangeArrowheads="1"/>
            </p:cNvSpPr>
            <p:nvPr/>
          </p:nvSpPr>
          <p:spPr bwMode="auto">
            <a:xfrm>
              <a:off x="2525" y="3574"/>
              <a:ext cx="45"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64" name="Rectangle 61"/>
            <p:cNvSpPr>
              <a:spLocks noChangeArrowheads="1"/>
            </p:cNvSpPr>
            <p:nvPr/>
          </p:nvSpPr>
          <p:spPr bwMode="auto">
            <a:xfrm>
              <a:off x="490" y="2012"/>
              <a:ext cx="44"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65" name="Rectangle 62"/>
            <p:cNvSpPr>
              <a:spLocks noChangeArrowheads="1"/>
            </p:cNvSpPr>
            <p:nvPr/>
          </p:nvSpPr>
          <p:spPr bwMode="auto">
            <a:xfrm>
              <a:off x="490" y="2012"/>
              <a:ext cx="44"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66" name="Rectangle 63"/>
            <p:cNvSpPr>
              <a:spLocks noChangeArrowheads="1"/>
            </p:cNvSpPr>
            <p:nvPr/>
          </p:nvSpPr>
          <p:spPr bwMode="auto">
            <a:xfrm>
              <a:off x="5405" y="2012"/>
              <a:ext cx="43" cy="45"/>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67" name="Rectangle 64"/>
            <p:cNvSpPr>
              <a:spLocks noChangeArrowheads="1"/>
            </p:cNvSpPr>
            <p:nvPr/>
          </p:nvSpPr>
          <p:spPr bwMode="auto">
            <a:xfrm>
              <a:off x="5405" y="2012"/>
              <a:ext cx="43" cy="45"/>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68" name="Rectangle 65"/>
            <p:cNvSpPr>
              <a:spLocks noChangeArrowheads="1"/>
            </p:cNvSpPr>
            <p:nvPr/>
          </p:nvSpPr>
          <p:spPr bwMode="auto">
            <a:xfrm>
              <a:off x="488" y="1491"/>
              <a:ext cx="46" cy="46"/>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69" name="Rectangle 66"/>
            <p:cNvSpPr>
              <a:spLocks noChangeArrowheads="1"/>
            </p:cNvSpPr>
            <p:nvPr/>
          </p:nvSpPr>
          <p:spPr bwMode="auto">
            <a:xfrm>
              <a:off x="488" y="1491"/>
              <a:ext cx="46" cy="46"/>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70" name="Rectangle 67"/>
            <p:cNvSpPr>
              <a:spLocks noChangeArrowheads="1"/>
            </p:cNvSpPr>
            <p:nvPr/>
          </p:nvSpPr>
          <p:spPr bwMode="auto">
            <a:xfrm>
              <a:off x="5403" y="1490"/>
              <a:ext cx="45"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71" name="Rectangle 68"/>
            <p:cNvSpPr>
              <a:spLocks noChangeArrowheads="1"/>
            </p:cNvSpPr>
            <p:nvPr/>
          </p:nvSpPr>
          <p:spPr bwMode="auto">
            <a:xfrm>
              <a:off x="5403" y="1490"/>
              <a:ext cx="45"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72" name="Rectangle 69"/>
            <p:cNvSpPr>
              <a:spLocks noChangeArrowheads="1"/>
            </p:cNvSpPr>
            <p:nvPr/>
          </p:nvSpPr>
          <p:spPr bwMode="auto">
            <a:xfrm>
              <a:off x="487" y="971"/>
              <a:ext cx="45"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73" name="Rectangle 70"/>
            <p:cNvSpPr>
              <a:spLocks noChangeArrowheads="1"/>
            </p:cNvSpPr>
            <p:nvPr/>
          </p:nvSpPr>
          <p:spPr bwMode="auto">
            <a:xfrm>
              <a:off x="487" y="971"/>
              <a:ext cx="45"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74" name="Rectangle 71"/>
            <p:cNvSpPr>
              <a:spLocks noChangeArrowheads="1"/>
            </p:cNvSpPr>
            <p:nvPr/>
          </p:nvSpPr>
          <p:spPr bwMode="auto">
            <a:xfrm>
              <a:off x="5401" y="971"/>
              <a:ext cx="46"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75" name="Rectangle 72"/>
            <p:cNvSpPr>
              <a:spLocks noChangeArrowheads="1"/>
            </p:cNvSpPr>
            <p:nvPr/>
          </p:nvSpPr>
          <p:spPr bwMode="auto">
            <a:xfrm>
              <a:off x="5401" y="971"/>
              <a:ext cx="46"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76" name="Rectangle 73"/>
            <p:cNvSpPr>
              <a:spLocks noChangeArrowheads="1"/>
            </p:cNvSpPr>
            <p:nvPr/>
          </p:nvSpPr>
          <p:spPr bwMode="auto">
            <a:xfrm>
              <a:off x="488" y="2535"/>
              <a:ext cx="46" cy="45"/>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77" name="Rectangle 74"/>
            <p:cNvSpPr>
              <a:spLocks noChangeArrowheads="1"/>
            </p:cNvSpPr>
            <p:nvPr/>
          </p:nvSpPr>
          <p:spPr bwMode="auto">
            <a:xfrm>
              <a:off x="488" y="2535"/>
              <a:ext cx="46" cy="45"/>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78" name="Rectangle 75"/>
            <p:cNvSpPr>
              <a:spLocks noChangeArrowheads="1"/>
            </p:cNvSpPr>
            <p:nvPr/>
          </p:nvSpPr>
          <p:spPr bwMode="auto">
            <a:xfrm>
              <a:off x="5403" y="2533"/>
              <a:ext cx="45"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79" name="Rectangle 76"/>
            <p:cNvSpPr>
              <a:spLocks noChangeArrowheads="1"/>
            </p:cNvSpPr>
            <p:nvPr/>
          </p:nvSpPr>
          <p:spPr bwMode="auto">
            <a:xfrm>
              <a:off x="5403" y="2533"/>
              <a:ext cx="45"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80" name="Rectangle 77"/>
            <p:cNvSpPr>
              <a:spLocks noChangeArrowheads="1"/>
            </p:cNvSpPr>
            <p:nvPr/>
          </p:nvSpPr>
          <p:spPr bwMode="auto">
            <a:xfrm>
              <a:off x="490" y="3055"/>
              <a:ext cx="44" cy="48"/>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81" name="Rectangle 78"/>
            <p:cNvSpPr>
              <a:spLocks noChangeArrowheads="1"/>
            </p:cNvSpPr>
            <p:nvPr/>
          </p:nvSpPr>
          <p:spPr bwMode="auto">
            <a:xfrm>
              <a:off x="490" y="3055"/>
              <a:ext cx="44" cy="48"/>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82" name="Rectangle 79"/>
            <p:cNvSpPr>
              <a:spLocks noChangeArrowheads="1"/>
            </p:cNvSpPr>
            <p:nvPr/>
          </p:nvSpPr>
          <p:spPr bwMode="auto">
            <a:xfrm>
              <a:off x="5403" y="3055"/>
              <a:ext cx="45" cy="48"/>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83" name="Rectangle 80"/>
            <p:cNvSpPr>
              <a:spLocks noChangeArrowheads="1"/>
            </p:cNvSpPr>
            <p:nvPr/>
          </p:nvSpPr>
          <p:spPr bwMode="auto">
            <a:xfrm>
              <a:off x="5403" y="3055"/>
              <a:ext cx="45" cy="48"/>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84" name="Rectangle 81"/>
            <p:cNvSpPr>
              <a:spLocks noChangeArrowheads="1"/>
            </p:cNvSpPr>
            <p:nvPr/>
          </p:nvSpPr>
          <p:spPr bwMode="auto">
            <a:xfrm>
              <a:off x="2004" y="3574"/>
              <a:ext cx="45"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85" name="Rectangle 82"/>
            <p:cNvSpPr>
              <a:spLocks noChangeArrowheads="1"/>
            </p:cNvSpPr>
            <p:nvPr/>
          </p:nvSpPr>
          <p:spPr bwMode="auto">
            <a:xfrm>
              <a:off x="2004" y="3574"/>
              <a:ext cx="45"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86" name="Rectangle 83"/>
            <p:cNvSpPr>
              <a:spLocks noChangeArrowheads="1"/>
            </p:cNvSpPr>
            <p:nvPr/>
          </p:nvSpPr>
          <p:spPr bwMode="auto">
            <a:xfrm>
              <a:off x="1481" y="3574"/>
              <a:ext cx="46"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87" name="Rectangle 84"/>
            <p:cNvSpPr>
              <a:spLocks noChangeArrowheads="1"/>
            </p:cNvSpPr>
            <p:nvPr/>
          </p:nvSpPr>
          <p:spPr bwMode="auto">
            <a:xfrm>
              <a:off x="1481" y="3574"/>
              <a:ext cx="46"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88" name="Rectangle 85"/>
            <p:cNvSpPr>
              <a:spLocks noChangeArrowheads="1"/>
            </p:cNvSpPr>
            <p:nvPr/>
          </p:nvSpPr>
          <p:spPr bwMode="auto">
            <a:xfrm>
              <a:off x="960" y="3574"/>
              <a:ext cx="44"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89" name="Rectangle 86"/>
            <p:cNvSpPr>
              <a:spLocks noChangeArrowheads="1"/>
            </p:cNvSpPr>
            <p:nvPr/>
          </p:nvSpPr>
          <p:spPr bwMode="auto">
            <a:xfrm>
              <a:off x="960" y="3574"/>
              <a:ext cx="44"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90" name="Rectangle 87"/>
            <p:cNvSpPr>
              <a:spLocks noChangeArrowheads="1"/>
            </p:cNvSpPr>
            <p:nvPr/>
          </p:nvSpPr>
          <p:spPr bwMode="auto">
            <a:xfrm>
              <a:off x="487" y="3582"/>
              <a:ext cx="43" cy="45"/>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91" name="Rectangle 88"/>
            <p:cNvSpPr>
              <a:spLocks noChangeArrowheads="1"/>
            </p:cNvSpPr>
            <p:nvPr/>
          </p:nvSpPr>
          <p:spPr bwMode="auto">
            <a:xfrm>
              <a:off x="487" y="3582"/>
              <a:ext cx="43" cy="45"/>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92" name="Rectangle 89"/>
            <p:cNvSpPr>
              <a:spLocks noChangeArrowheads="1"/>
            </p:cNvSpPr>
            <p:nvPr/>
          </p:nvSpPr>
          <p:spPr bwMode="auto">
            <a:xfrm>
              <a:off x="5136" y="720"/>
              <a:ext cx="44" cy="46"/>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93" name="Rectangle 90"/>
            <p:cNvSpPr>
              <a:spLocks noChangeArrowheads="1"/>
            </p:cNvSpPr>
            <p:nvPr/>
          </p:nvSpPr>
          <p:spPr bwMode="auto">
            <a:xfrm>
              <a:off x="5136" y="720"/>
              <a:ext cx="44" cy="46"/>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94" name="Rectangle 91"/>
            <p:cNvSpPr>
              <a:spLocks noChangeArrowheads="1"/>
            </p:cNvSpPr>
            <p:nvPr/>
          </p:nvSpPr>
          <p:spPr bwMode="auto">
            <a:xfrm>
              <a:off x="4614" y="720"/>
              <a:ext cx="45" cy="46"/>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95" name="Rectangle 92"/>
            <p:cNvSpPr>
              <a:spLocks noChangeArrowheads="1"/>
            </p:cNvSpPr>
            <p:nvPr/>
          </p:nvSpPr>
          <p:spPr bwMode="auto">
            <a:xfrm>
              <a:off x="4614" y="720"/>
              <a:ext cx="45" cy="46"/>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96" name="Rectangle 93"/>
            <p:cNvSpPr>
              <a:spLocks noChangeArrowheads="1"/>
            </p:cNvSpPr>
            <p:nvPr/>
          </p:nvSpPr>
          <p:spPr bwMode="auto">
            <a:xfrm>
              <a:off x="4093" y="718"/>
              <a:ext cx="43" cy="48"/>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97" name="Rectangle 94"/>
            <p:cNvSpPr>
              <a:spLocks noChangeArrowheads="1"/>
            </p:cNvSpPr>
            <p:nvPr/>
          </p:nvSpPr>
          <p:spPr bwMode="auto">
            <a:xfrm>
              <a:off x="4093" y="718"/>
              <a:ext cx="43" cy="48"/>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398" name="Rectangle 95"/>
            <p:cNvSpPr>
              <a:spLocks noChangeArrowheads="1"/>
            </p:cNvSpPr>
            <p:nvPr/>
          </p:nvSpPr>
          <p:spPr bwMode="auto">
            <a:xfrm>
              <a:off x="3570" y="720"/>
              <a:ext cx="45"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399" name="Rectangle 96"/>
            <p:cNvSpPr>
              <a:spLocks noChangeArrowheads="1"/>
            </p:cNvSpPr>
            <p:nvPr/>
          </p:nvSpPr>
          <p:spPr bwMode="auto">
            <a:xfrm>
              <a:off x="3570" y="720"/>
              <a:ext cx="45"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400" name="Rectangle 97"/>
            <p:cNvSpPr>
              <a:spLocks noChangeArrowheads="1"/>
            </p:cNvSpPr>
            <p:nvPr/>
          </p:nvSpPr>
          <p:spPr bwMode="auto">
            <a:xfrm>
              <a:off x="3047" y="720"/>
              <a:ext cx="44" cy="46"/>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401" name="Rectangle 98"/>
            <p:cNvSpPr>
              <a:spLocks noChangeArrowheads="1"/>
            </p:cNvSpPr>
            <p:nvPr/>
          </p:nvSpPr>
          <p:spPr bwMode="auto">
            <a:xfrm>
              <a:off x="3047" y="720"/>
              <a:ext cx="44" cy="46"/>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402" name="Rectangle 99"/>
            <p:cNvSpPr>
              <a:spLocks noChangeArrowheads="1"/>
            </p:cNvSpPr>
            <p:nvPr/>
          </p:nvSpPr>
          <p:spPr bwMode="auto">
            <a:xfrm>
              <a:off x="2527" y="718"/>
              <a:ext cx="43" cy="48"/>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403" name="Rectangle 100"/>
            <p:cNvSpPr>
              <a:spLocks noChangeArrowheads="1"/>
            </p:cNvSpPr>
            <p:nvPr/>
          </p:nvSpPr>
          <p:spPr bwMode="auto">
            <a:xfrm>
              <a:off x="2527" y="718"/>
              <a:ext cx="43" cy="48"/>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404" name="Rectangle 101"/>
            <p:cNvSpPr>
              <a:spLocks noChangeArrowheads="1"/>
            </p:cNvSpPr>
            <p:nvPr/>
          </p:nvSpPr>
          <p:spPr bwMode="auto">
            <a:xfrm>
              <a:off x="2006" y="720"/>
              <a:ext cx="43"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405" name="Rectangle 102"/>
            <p:cNvSpPr>
              <a:spLocks noChangeArrowheads="1"/>
            </p:cNvSpPr>
            <p:nvPr/>
          </p:nvSpPr>
          <p:spPr bwMode="auto">
            <a:xfrm>
              <a:off x="2006" y="720"/>
              <a:ext cx="43"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406" name="Rectangle 103"/>
            <p:cNvSpPr>
              <a:spLocks noChangeArrowheads="1"/>
            </p:cNvSpPr>
            <p:nvPr/>
          </p:nvSpPr>
          <p:spPr bwMode="auto">
            <a:xfrm>
              <a:off x="1483" y="720"/>
              <a:ext cx="44"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407" name="Rectangle 104"/>
            <p:cNvSpPr>
              <a:spLocks noChangeArrowheads="1"/>
            </p:cNvSpPr>
            <p:nvPr/>
          </p:nvSpPr>
          <p:spPr bwMode="auto">
            <a:xfrm>
              <a:off x="1483" y="720"/>
              <a:ext cx="44"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408" name="Rectangle 105"/>
            <p:cNvSpPr>
              <a:spLocks noChangeArrowheads="1"/>
            </p:cNvSpPr>
            <p:nvPr/>
          </p:nvSpPr>
          <p:spPr bwMode="auto">
            <a:xfrm>
              <a:off x="962" y="718"/>
              <a:ext cx="44" cy="48"/>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409" name="Rectangle 106"/>
            <p:cNvSpPr>
              <a:spLocks noChangeArrowheads="1"/>
            </p:cNvSpPr>
            <p:nvPr/>
          </p:nvSpPr>
          <p:spPr bwMode="auto">
            <a:xfrm>
              <a:off x="962" y="718"/>
              <a:ext cx="44" cy="48"/>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410" name="Rectangle 107"/>
            <p:cNvSpPr>
              <a:spLocks noChangeArrowheads="1"/>
            </p:cNvSpPr>
            <p:nvPr/>
          </p:nvSpPr>
          <p:spPr bwMode="auto">
            <a:xfrm>
              <a:off x="487" y="713"/>
              <a:ext cx="45" cy="47"/>
            </a:xfrm>
            <a:prstGeom prst="rect">
              <a:avLst/>
            </a:prstGeom>
            <a:solidFill>
              <a:srgbClr val="FFFFFF"/>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411" name="Rectangle 108"/>
            <p:cNvSpPr>
              <a:spLocks noChangeArrowheads="1"/>
            </p:cNvSpPr>
            <p:nvPr/>
          </p:nvSpPr>
          <p:spPr bwMode="auto">
            <a:xfrm>
              <a:off x="487" y="713"/>
              <a:ext cx="45" cy="47"/>
            </a:xfrm>
            <a:prstGeom prst="rect">
              <a:avLst/>
            </a:prstGeom>
            <a:noFill/>
            <a:ln w="3175">
              <a:solidFill>
                <a:srgbClr val="1F1A17"/>
              </a:solidFill>
              <a:miter lim="800000"/>
              <a:headEnd/>
              <a:tailEnd/>
            </a:ln>
          </p:spPr>
          <p:txBody>
            <a:bodyPr/>
            <a:lstStyle/>
            <a:p>
              <a:endParaRPr lang="ru-RU">
                <a:solidFill>
                  <a:srgbClr val="000000"/>
                </a:solidFill>
                <a:latin typeface="Times New Roman" pitchFamily="18" charset="0"/>
                <a:cs typeface="Arial" charset="0"/>
              </a:endParaRPr>
            </a:p>
          </p:txBody>
        </p:sp>
        <p:sp>
          <p:nvSpPr>
            <p:cNvPr id="97412" name="Rectangle 109"/>
            <p:cNvSpPr>
              <a:spLocks noChangeArrowheads="1"/>
            </p:cNvSpPr>
            <p:nvPr/>
          </p:nvSpPr>
          <p:spPr bwMode="auto">
            <a:xfrm>
              <a:off x="5454" y="555"/>
              <a:ext cx="276" cy="151"/>
            </a:xfrm>
            <a:prstGeom prst="rect">
              <a:avLst/>
            </a:prstGeom>
            <a:solidFill>
              <a:srgbClr val="1F1A17"/>
            </a:solidFill>
            <a:ln w="9525">
              <a:noFill/>
              <a:miter lim="800000"/>
              <a:headEnd/>
              <a:tailEnd/>
            </a:ln>
          </p:spPr>
          <p:txBody>
            <a:bodyPr/>
            <a:lstStyle/>
            <a:p>
              <a:endParaRPr lang="ru-RU">
                <a:solidFill>
                  <a:srgbClr val="000000"/>
                </a:solidFill>
                <a:latin typeface="Times New Roman" pitchFamily="18" charset="0"/>
                <a:cs typeface="Arial" charset="0"/>
              </a:endParaRPr>
            </a:p>
          </p:txBody>
        </p:sp>
        <p:sp>
          <p:nvSpPr>
            <p:cNvPr id="97413" name="Rectangle 110"/>
            <p:cNvSpPr>
              <a:spLocks noChangeArrowheads="1"/>
            </p:cNvSpPr>
            <p:nvPr/>
          </p:nvSpPr>
          <p:spPr bwMode="auto">
            <a:xfrm>
              <a:off x="5380" y="3636"/>
              <a:ext cx="370" cy="151"/>
            </a:xfrm>
            <a:prstGeom prst="rect">
              <a:avLst/>
            </a:prstGeom>
            <a:solidFill>
              <a:srgbClr val="1F1A17"/>
            </a:solidFill>
            <a:ln w="9525">
              <a:noFill/>
              <a:miter lim="800000"/>
              <a:headEnd/>
              <a:tailEnd/>
            </a:ln>
          </p:spPr>
          <p:txBody>
            <a:bodyPr/>
            <a:lstStyle/>
            <a:p>
              <a:endParaRPr lang="ru-RU">
                <a:solidFill>
                  <a:srgbClr val="000000"/>
                </a:solidFill>
                <a:latin typeface="Times New Roman" pitchFamily="18" charset="0"/>
                <a:cs typeface="Arial" charset="0"/>
              </a:endParaRPr>
            </a:p>
          </p:txBody>
        </p:sp>
      </p:grpSp>
      <p:grpSp>
        <p:nvGrpSpPr>
          <p:cNvPr id="97293" name="Group 111"/>
          <p:cNvGrpSpPr>
            <a:grpSpLocks/>
          </p:cNvGrpSpPr>
          <p:nvPr/>
        </p:nvGrpSpPr>
        <p:grpSpPr bwMode="auto">
          <a:xfrm>
            <a:off x="5553075" y="1160463"/>
            <a:ext cx="2859088" cy="1063625"/>
            <a:chOff x="3515" y="799"/>
            <a:chExt cx="1801" cy="664"/>
          </a:xfrm>
        </p:grpSpPr>
        <p:sp>
          <p:nvSpPr>
            <p:cNvPr id="97313" name="Text Box 112"/>
            <p:cNvSpPr txBox="1">
              <a:spLocks noChangeArrowheads="1"/>
            </p:cNvSpPr>
            <p:nvPr/>
          </p:nvSpPr>
          <p:spPr bwMode="auto">
            <a:xfrm>
              <a:off x="4377" y="799"/>
              <a:ext cx="939" cy="515"/>
            </a:xfrm>
            <a:prstGeom prst="rect">
              <a:avLst/>
            </a:prstGeom>
            <a:noFill/>
            <a:ln w="9525">
              <a:noFill/>
              <a:miter lim="800000"/>
              <a:headEnd type="none" w="sm" len="sm"/>
              <a:tailEnd type="none" w="sm" len="sm"/>
            </a:ln>
          </p:spPr>
          <p:txBody>
            <a:bodyPr lIns="92075" tIns="46038" rIns="92075" bIns="46038">
              <a:spAutoFit/>
            </a:bodyPr>
            <a:lstStyle/>
            <a:p>
              <a:pPr eaLnBrk="0" hangingPunct="0"/>
              <a:r>
                <a:rPr lang="en-US" sz="1600" b="1">
                  <a:solidFill>
                    <a:srgbClr val="FFFFFF"/>
                  </a:solidFill>
                  <a:latin typeface="Times New Roman" pitchFamily="18" charset="0"/>
                  <a:cs typeface="Arial" charset="0"/>
                </a:rPr>
                <a:t>Island of </a:t>
              </a:r>
            </a:p>
            <a:p>
              <a:pPr eaLnBrk="0" hangingPunct="0"/>
              <a:r>
                <a:rPr lang="en-US" sz="1600" b="1">
                  <a:solidFill>
                    <a:srgbClr val="FFFFFF"/>
                  </a:solidFill>
                  <a:latin typeface="Times New Roman" pitchFamily="18" charset="0"/>
                  <a:cs typeface="Arial" charset="0"/>
                </a:rPr>
                <a:t>         Stability</a:t>
              </a:r>
            </a:p>
            <a:p>
              <a:pPr eaLnBrk="0" hangingPunct="0"/>
              <a:endParaRPr lang="en-US" sz="1600" b="1">
                <a:solidFill>
                  <a:srgbClr val="FFFFFF"/>
                </a:solidFill>
                <a:latin typeface="Times New Roman" pitchFamily="18" charset="0"/>
                <a:cs typeface="Arial" charset="0"/>
              </a:endParaRPr>
            </a:p>
          </p:txBody>
        </p:sp>
        <p:sp>
          <p:nvSpPr>
            <p:cNvPr id="97314" name="Text Box 113"/>
            <p:cNvSpPr txBox="1">
              <a:spLocks noChangeArrowheads="1"/>
            </p:cNvSpPr>
            <p:nvPr/>
          </p:nvSpPr>
          <p:spPr bwMode="auto">
            <a:xfrm>
              <a:off x="3515" y="1253"/>
              <a:ext cx="450" cy="210"/>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1600" b="1">
                  <a:solidFill>
                    <a:srgbClr val="FFFFFF"/>
                  </a:solidFill>
                  <a:latin typeface="Times New Roman" pitchFamily="18" charset="0"/>
                  <a:cs typeface="Arial" charset="0"/>
                </a:rPr>
                <a:t>shoal</a:t>
              </a:r>
            </a:p>
          </p:txBody>
        </p:sp>
      </p:grpSp>
      <p:grpSp>
        <p:nvGrpSpPr>
          <p:cNvPr id="97294" name="Group 114"/>
          <p:cNvGrpSpPr>
            <a:grpSpLocks/>
          </p:cNvGrpSpPr>
          <p:nvPr/>
        </p:nvGrpSpPr>
        <p:grpSpPr bwMode="auto">
          <a:xfrm>
            <a:off x="971550" y="2708275"/>
            <a:ext cx="3384550" cy="1273175"/>
            <a:chOff x="657" y="1797"/>
            <a:chExt cx="2132" cy="802"/>
          </a:xfrm>
        </p:grpSpPr>
        <p:sp>
          <p:nvSpPr>
            <p:cNvPr id="97311" name="Text Box 115"/>
            <p:cNvSpPr txBox="1">
              <a:spLocks noChangeArrowheads="1"/>
            </p:cNvSpPr>
            <p:nvPr/>
          </p:nvSpPr>
          <p:spPr bwMode="auto">
            <a:xfrm>
              <a:off x="2076" y="1797"/>
              <a:ext cx="713" cy="212"/>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1600" b="1">
                  <a:solidFill>
                    <a:srgbClr val="FFFFFF"/>
                  </a:solidFill>
                  <a:latin typeface="Times New Roman" pitchFamily="18" charset="0"/>
                  <a:cs typeface="Arial" charset="0"/>
                </a:rPr>
                <a:t>peninsula</a:t>
              </a:r>
            </a:p>
          </p:txBody>
        </p:sp>
        <p:sp>
          <p:nvSpPr>
            <p:cNvPr id="97312" name="Text Box 116"/>
            <p:cNvSpPr txBox="1">
              <a:spLocks noChangeArrowheads="1"/>
            </p:cNvSpPr>
            <p:nvPr/>
          </p:nvSpPr>
          <p:spPr bwMode="auto">
            <a:xfrm>
              <a:off x="657" y="2387"/>
              <a:ext cx="692" cy="212"/>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1600" b="1">
                  <a:solidFill>
                    <a:srgbClr val="FFFFFF"/>
                  </a:solidFill>
                  <a:latin typeface="Times New Roman" pitchFamily="18" charset="0"/>
                  <a:cs typeface="Arial" charset="0"/>
                </a:rPr>
                <a:t>continent</a:t>
              </a:r>
            </a:p>
          </p:txBody>
        </p:sp>
      </p:grpSp>
      <p:grpSp>
        <p:nvGrpSpPr>
          <p:cNvPr id="97295" name="Group 117"/>
          <p:cNvGrpSpPr>
            <a:grpSpLocks/>
          </p:cNvGrpSpPr>
          <p:nvPr/>
        </p:nvGrpSpPr>
        <p:grpSpPr bwMode="auto">
          <a:xfrm>
            <a:off x="828675" y="134938"/>
            <a:ext cx="1454150" cy="414337"/>
            <a:chOff x="521" y="255"/>
            <a:chExt cx="916" cy="261"/>
          </a:xfrm>
        </p:grpSpPr>
        <p:sp>
          <p:nvSpPr>
            <p:cNvPr id="97309" name="Text Box 118"/>
            <p:cNvSpPr txBox="1">
              <a:spLocks noChangeArrowheads="1"/>
            </p:cNvSpPr>
            <p:nvPr/>
          </p:nvSpPr>
          <p:spPr bwMode="auto">
            <a:xfrm>
              <a:off x="530" y="266"/>
              <a:ext cx="907" cy="250"/>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2000" b="1">
                  <a:solidFill>
                    <a:srgbClr val="FFFFFF"/>
                  </a:solidFill>
                  <a:latin typeface="Times New Roman" pitchFamily="18" charset="0"/>
                  <a:cs typeface="Arial" charset="0"/>
                </a:rPr>
                <a:t>New lands</a:t>
              </a:r>
            </a:p>
          </p:txBody>
        </p:sp>
        <p:sp>
          <p:nvSpPr>
            <p:cNvPr id="97310" name="Text Box 119"/>
            <p:cNvSpPr txBox="1">
              <a:spLocks noChangeArrowheads="1"/>
            </p:cNvSpPr>
            <p:nvPr/>
          </p:nvSpPr>
          <p:spPr bwMode="auto">
            <a:xfrm>
              <a:off x="521" y="255"/>
              <a:ext cx="907" cy="250"/>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2000" b="1">
                  <a:solidFill>
                    <a:srgbClr val="B2B2B2"/>
                  </a:solidFill>
                  <a:latin typeface="Times New Roman" pitchFamily="18" charset="0"/>
                  <a:cs typeface="Arial" charset="0"/>
                </a:rPr>
                <a:t>New lands</a:t>
              </a:r>
            </a:p>
          </p:txBody>
        </p:sp>
      </p:grpSp>
      <p:grpSp>
        <p:nvGrpSpPr>
          <p:cNvPr id="97296" name="Group 120"/>
          <p:cNvGrpSpPr>
            <a:grpSpLocks/>
          </p:cNvGrpSpPr>
          <p:nvPr/>
        </p:nvGrpSpPr>
        <p:grpSpPr bwMode="auto">
          <a:xfrm>
            <a:off x="219075" y="611188"/>
            <a:ext cx="4398963" cy="882650"/>
            <a:chOff x="2875" y="124"/>
            <a:chExt cx="2771" cy="556"/>
          </a:xfrm>
        </p:grpSpPr>
        <p:graphicFrame>
          <p:nvGraphicFramePr>
            <p:cNvPr id="97288" name="Object 8"/>
            <p:cNvGraphicFramePr>
              <a:graphicFrameLocks noChangeAspect="1"/>
            </p:cNvGraphicFramePr>
            <p:nvPr/>
          </p:nvGraphicFramePr>
          <p:xfrm>
            <a:off x="2928" y="144"/>
            <a:ext cx="2544" cy="513"/>
          </p:xfrm>
          <a:graphic>
            <a:graphicData uri="http://schemas.openxmlformats.org/presentationml/2006/ole">
              <mc:AlternateContent xmlns:mc="http://schemas.openxmlformats.org/markup-compatibility/2006">
                <mc:Choice xmlns:v="urn:schemas-microsoft-com:vml" Requires="v">
                  <p:oleObj spid="_x0000_s97298" name="CorelDRAW" r:id="rId5" imgW="8113776" imgH="1636776" progId="">
                    <p:embed/>
                  </p:oleObj>
                </mc:Choice>
                <mc:Fallback>
                  <p:oleObj name="CorelDRAW" r:id="rId5" imgW="8113776" imgH="1636776" progId="">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144"/>
                          <a:ext cx="2544" cy="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97298" name="Text Box 122"/>
            <p:cNvSpPr txBox="1">
              <a:spLocks noChangeArrowheads="1"/>
            </p:cNvSpPr>
            <p:nvPr/>
          </p:nvSpPr>
          <p:spPr bwMode="auto">
            <a:xfrm>
              <a:off x="2986" y="124"/>
              <a:ext cx="230" cy="212"/>
            </a:xfrm>
            <a:prstGeom prst="rect">
              <a:avLst/>
            </a:prstGeom>
            <a:noFill/>
            <a:ln w="9525">
              <a:noFill/>
              <a:miter lim="800000"/>
              <a:headEnd/>
              <a:tailEnd/>
            </a:ln>
          </p:spPr>
          <p:txBody>
            <a:bodyPr wrap="none">
              <a:spAutoFit/>
            </a:bodyPr>
            <a:lstStyle/>
            <a:p>
              <a:r>
                <a:rPr lang="en-US" sz="1600">
                  <a:solidFill>
                    <a:srgbClr val="FFFFFF"/>
                  </a:solidFill>
                  <a:latin typeface="Times New Roman" pitchFamily="18" charset="0"/>
                  <a:cs typeface="Arial" charset="0"/>
                </a:rPr>
                <a:t>-5</a:t>
              </a:r>
              <a:endParaRPr lang="ru-RU" sz="1600">
                <a:solidFill>
                  <a:srgbClr val="FFFFFF"/>
                </a:solidFill>
                <a:latin typeface="Times New Roman" pitchFamily="18" charset="0"/>
                <a:cs typeface="Arial" charset="0"/>
              </a:endParaRPr>
            </a:p>
          </p:txBody>
        </p:sp>
        <p:sp>
          <p:nvSpPr>
            <p:cNvPr id="97299" name="Text Box 123"/>
            <p:cNvSpPr txBox="1">
              <a:spLocks noChangeArrowheads="1"/>
            </p:cNvSpPr>
            <p:nvPr/>
          </p:nvSpPr>
          <p:spPr bwMode="auto">
            <a:xfrm>
              <a:off x="3461" y="124"/>
              <a:ext cx="187" cy="212"/>
            </a:xfrm>
            <a:prstGeom prst="rect">
              <a:avLst/>
            </a:prstGeom>
            <a:noFill/>
            <a:ln w="9525">
              <a:noFill/>
              <a:miter lim="800000"/>
              <a:headEnd/>
              <a:tailEnd/>
            </a:ln>
          </p:spPr>
          <p:txBody>
            <a:bodyPr wrap="none">
              <a:spAutoFit/>
            </a:bodyPr>
            <a:lstStyle/>
            <a:p>
              <a:r>
                <a:rPr lang="en-US" sz="1600">
                  <a:solidFill>
                    <a:srgbClr val="FFFFFF"/>
                  </a:solidFill>
                  <a:latin typeface="Times New Roman" pitchFamily="18" charset="0"/>
                  <a:cs typeface="Arial" charset="0"/>
                </a:rPr>
                <a:t>0</a:t>
              </a:r>
              <a:endParaRPr lang="ru-RU" sz="1600">
                <a:solidFill>
                  <a:srgbClr val="FFFFFF"/>
                </a:solidFill>
                <a:latin typeface="Times New Roman" pitchFamily="18" charset="0"/>
                <a:cs typeface="Arial" charset="0"/>
              </a:endParaRPr>
            </a:p>
          </p:txBody>
        </p:sp>
        <p:sp>
          <p:nvSpPr>
            <p:cNvPr id="97300" name="Text Box 124"/>
            <p:cNvSpPr txBox="1">
              <a:spLocks noChangeArrowheads="1"/>
            </p:cNvSpPr>
            <p:nvPr/>
          </p:nvSpPr>
          <p:spPr bwMode="auto">
            <a:xfrm>
              <a:off x="3900" y="124"/>
              <a:ext cx="187" cy="212"/>
            </a:xfrm>
            <a:prstGeom prst="rect">
              <a:avLst/>
            </a:prstGeom>
            <a:noFill/>
            <a:ln w="9525">
              <a:noFill/>
              <a:miter lim="800000"/>
              <a:headEnd/>
              <a:tailEnd/>
            </a:ln>
          </p:spPr>
          <p:txBody>
            <a:bodyPr wrap="none">
              <a:spAutoFit/>
            </a:bodyPr>
            <a:lstStyle/>
            <a:p>
              <a:r>
                <a:rPr lang="en-US" sz="1600">
                  <a:solidFill>
                    <a:srgbClr val="FFFFFF"/>
                  </a:solidFill>
                  <a:latin typeface="Times New Roman" pitchFamily="18" charset="0"/>
                  <a:cs typeface="Arial" charset="0"/>
                </a:rPr>
                <a:t>5</a:t>
              </a:r>
              <a:endParaRPr lang="ru-RU" sz="1600">
                <a:solidFill>
                  <a:srgbClr val="FFFFFF"/>
                </a:solidFill>
                <a:latin typeface="Times New Roman" pitchFamily="18" charset="0"/>
                <a:cs typeface="Arial" charset="0"/>
              </a:endParaRPr>
            </a:p>
          </p:txBody>
        </p:sp>
        <p:sp>
          <p:nvSpPr>
            <p:cNvPr id="97301" name="Text Box 125"/>
            <p:cNvSpPr txBox="1">
              <a:spLocks noChangeArrowheads="1"/>
            </p:cNvSpPr>
            <p:nvPr/>
          </p:nvSpPr>
          <p:spPr bwMode="auto">
            <a:xfrm>
              <a:off x="4296" y="124"/>
              <a:ext cx="258" cy="212"/>
            </a:xfrm>
            <a:prstGeom prst="rect">
              <a:avLst/>
            </a:prstGeom>
            <a:noFill/>
            <a:ln w="9525">
              <a:noFill/>
              <a:miter lim="800000"/>
              <a:headEnd/>
              <a:tailEnd/>
            </a:ln>
          </p:spPr>
          <p:txBody>
            <a:bodyPr wrap="none">
              <a:spAutoFit/>
            </a:bodyPr>
            <a:lstStyle/>
            <a:p>
              <a:r>
                <a:rPr lang="en-US" sz="1600">
                  <a:solidFill>
                    <a:srgbClr val="FFFFFF"/>
                  </a:solidFill>
                  <a:latin typeface="Times New Roman" pitchFamily="18" charset="0"/>
                  <a:cs typeface="Arial" charset="0"/>
                </a:rPr>
                <a:t>10</a:t>
              </a:r>
              <a:endParaRPr lang="ru-RU" sz="1600">
                <a:solidFill>
                  <a:srgbClr val="FFFFFF"/>
                </a:solidFill>
                <a:latin typeface="Times New Roman" pitchFamily="18" charset="0"/>
                <a:cs typeface="Arial" charset="0"/>
              </a:endParaRPr>
            </a:p>
          </p:txBody>
        </p:sp>
        <p:sp>
          <p:nvSpPr>
            <p:cNvPr id="97302" name="Text Box 126"/>
            <p:cNvSpPr txBox="1">
              <a:spLocks noChangeArrowheads="1"/>
            </p:cNvSpPr>
            <p:nvPr/>
          </p:nvSpPr>
          <p:spPr bwMode="auto">
            <a:xfrm>
              <a:off x="4726" y="124"/>
              <a:ext cx="258" cy="212"/>
            </a:xfrm>
            <a:prstGeom prst="rect">
              <a:avLst/>
            </a:prstGeom>
            <a:noFill/>
            <a:ln w="9525">
              <a:noFill/>
              <a:miter lim="800000"/>
              <a:headEnd/>
              <a:tailEnd/>
            </a:ln>
          </p:spPr>
          <p:txBody>
            <a:bodyPr wrap="none">
              <a:spAutoFit/>
            </a:bodyPr>
            <a:lstStyle/>
            <a:p>
              <a:r>
                <a:rPr lang="en-US" sz="1600">
                  <a:solidFill>
                    <a:srgbClr val="FFFFFF"/>
                  </a:solidFill>
                  <a:latin typeface="Times New Roman" pitchFamily="18" charset="0"/>
                  <a:cs typeface="Arial" charset="0"/>
                </a:rPr>
                <a:t>15</a:t>
              </a:r>
              <a:endParaRPr lang="ru-RU" sz="1600">
                <a:solidFill>
                  <a:srgbClr val="FFFFFF"/>
                </a:solidFill>
                <a:latin typeface="Times New Roman" pitchFamily="18" charset="0"/>
                <a:cs typeface="Arial" charset="0"/>
              </a:endParaRPr>
            </a:p>
          </p:txBody>
        </p:sp>
        <p:sp>
          <p:nvSpPr>
            <p:cNvPr id="97303" name="Text Box 127"/>
            <p:cNvSpPr txBox="1">
              <a:spLocks noChangeArrowheads="1"/>
            </p:cNvSpPr>
            <p:nvPr/>
          </p:nvSpPr>
          <p:spPr bwMode="auto">
            <a:xfrm>
              <a:off x="5017" y="124"/>
              <a:ext cx="629" cy="212"/>
            </a:xfrm>
            <a:prstGeom prst="rect">
              <a:avLst/>
            </a:prstGeom>
            <a:noFill/>
            <a:ln w="9525">
              <a:noFill/>
              <a:miter lim="800000"/>
              <a:headEnd/>
              <a:tailEnd/>
            </a:ln>
          </p:spPr>
          <p:txBody>
            <a:bodyPr wrap="none">
              <a:spAutoFit/>
            </a:bodyPr>
            <a:lstStyle/>
            <a:p>
              <a:r>
                <a:rPr lang="en-US" sz="1600">
                  <a:solidFill>
                    <a:srgbClr val="FFFFFF"/>
                  </a:solidFill>
                  <a:latin typeface="Times New Roman" pitchFamily="18" charset="0"/>
                  <a:cs typeface="Arial" charset="0"/>
                </a:rPr>
                <a:t>LogT</a:t>
              </a:r>
              <a:r>
                <a:rPr lang="en-US" sz="1600" baseline="-25000">
                  <a:solidFill>
                    <a:srgbClr val="FFFFFF"/>
                  </a:solidFill>
                  <a:latin typeface="Times New Roman" pitchFamily="18" charset="0"/>
                  <a:cs typeface="Arial" charset="0"/>
                </a:rPr>
                <a:t>1/2</a:t>
              </a:r>
              <a:r>
                <a:rPr lang="en-US" sz="1600">
                  <a:solidFill>
                    <a:srgbClr val="FFFFFF"/>
                  </a:solidFill>
                  <a:latin typeface="Times New Roman" pitchFamily="18" charset="0"/>
                  <a:cs typeface="Arial" charset="0"/>
                </a:rPr>
                <a:t> s</a:t>
              </a:r>
              <a:endParaRPr lang="ru-RU" sz="1600">
                <a:solidFill>
                  <a:srgbClr val="FFFFFF"/>
                </a:solidFill>
                <a:latin typeface="Times New Roman" pitchFamily="18" charset="0"/>
                <a:cs typeface="Arial" charset="0"/>
              </a:endParaRPr>
            </a:p>
          </p:txBody>
        </p:sp>
        <p:sp>
          <p:nvSpPr>
            <p:cNvPr id="97304" name="Text Box 128"/>
            <p:cNvSpPr txBox="1">
              <a:spLocks noChangeArrowheads="1"/>
            </p:cNvSpPr>
            <p:nvPr/>
          </p:nvSpPr>
          <p:spPr bwMode="auto">
            <a:xfrm>
              <a:off x="2875" y="460"/>
              <a:ext cx="325" cy="212"/>
            </a:xfrm>
            <a:prstGeom prst="rect">
              <a:avLst/>
            </a:prstGeom>
            <a:noFill/>
            <a:ln w="9525">
              <a:noFill/>
              <a:miter lim="800000"/>
              <a:headEnd/>
              <a:tailEnd/>
            </a:ln>
          </p:spPr>
          <p:txBody>
            <a:bodyPr wrap="none">
              <a:spAutoFit/>
            </a:bodyPr>
            <a:lstStyle/>
            <a:p>
              <a:r>
                <a:rPr lang="en-US" sz="1600">
                  <a:solidFill>
                    <a:srgbClr val="FFFFFF"/>
                  </a:solidFill>
                  <a:latin typeface="Times New Roman" pitchFamily="18" charset="0"/>
                  <a:cs typeface="Arial" charset="0"/>
                </a:rPr>
                <a:t>1µs</a:t>
              </a:r>
            </a:p>
          </p:txBody>
        </p:sp>
        <p:sp>
          <p:nvSpPr>
            <p:cNvPr id="97305" name="Text Box 129"/>
            <p:cNvSpPr txBox="1">
              <a:spLocks noChangeArrowheads="1"/>
            </p:cNvSpPr>
            <p:nvPr/>
          </p:nvSpPr>
          <p:spPr bwMode="auto">
            <a:xfrm>
              <a:off x="3429" y="464"/>
              <a:ext cx="251" cy="212"/>
            </a:xfrm>
            <a:prstGeom prst="rect">
              <a:avLst/>
            </a:prstGeom>
            <a:noFill/>
            <a:ln w="9525">
              <a:noFill/>
              <a:miter lim="800000"/>
              <a:headEnd/>
              <a:tailEnd/>
            </a:ln>
          </p:spPr>
          <p:txBody>
            <a:bodyPr wrap="none">
              <a:spAutoFit/>
            </a:bodyPr>
            <a:lstStyle/>
            <a:p>
              <a:r>
                <a:rPr lang="en-US" sz="1600">
                  <a:solidFill>
                    <a:srgbClr val="FFFFFF"/>
                  </a:solidFill>
                  <a:latin typeface="Times New Roman" pitchFamily="18" charset="0"/>
                  <a:cs typeface="Arial" charset="0"/>
                </a:rPr>
                <a:t>1s</a:t>
              </a:r>
            </a:p>
          </p:txBody>
        </p:sp>
        <p:sp>
          <p:nvSpPr>
            <p:cNvPr id="97306" name="Text Box 130"/>
            <p:cNvSpPr txBox="1">
              <a:spLocks noChangeArrowheads="1"/>
            </p:cNvSpPr>
            <p:nvPr/>
          </p:nvSpPr>
          <p:spPr bwMode="auto">
            <a:xfrm>
              <a:off x="3738" y="464"/>
              <a:ext cx="258" cy="212"/>
            </a:xfrm>
            <a:prstGeom prst="rect">
              <a:avLst/>
            </a:prstGeom>
            <a:noFill/>
            <a:ln w="9525">
              <a:noFill/>
              <a:miter lim="800000"/>
              <a:headEnd/>
              <a:tailEnd/>
            </a:ln>
          </p:spPr>
          <p:txBody>
            <a:bodyPr wrap="none">
              <a:spAutoFit/>
            </a:bodyPr>
            <a:lstStyle/>
            <a:p>
              <a:r>
                <a:rPr lang="en-US" sz="1600">
                  <a:solidFill>
                    <a:srgbClr val="FFFFFF"/>
                  </a:solidFill>
                  <a:latin typeface="Times New Roman" pitchFamily="18" charset="0"/>
                  <a:cs typeface="Arial" charset="0"/>
                </a:rPr>
                <a:t>1h</a:t>
              </a:r>
            </a:p>
          </p:txBody>
        </p:sp>
        <p:sp>
          <p:nvSpPr>
            <p:cNvPr id="97307" name="Text Box 131"/>
            <p:cNvSpPr txBox="1">
              <a:spLocks noChangeArrowheads="1"/>
            </p:cNvSpPr>
            <p:nvPr/>
          </p:nvSpPr>
          <p:spPr bwMode="auto">
            <a:xfrm>
              <a:off x="4078" y="468"/>
              <a:ext cx="251" cy="212"/>
            </a:xfrm>
            <a:prstGeom prst="rect">
              <a:avLst/>
            </a:prstGeom>
            <a:noFill/>
            <a:ln w="9525">
              <a:noFill/>
              <a:miter lim="800000"/>
              <a:headEnd/>
              <a:tailEnd/>
            </a:ln>
          </p:spPr>
          <p:txBody>
            <a:bodyPr wrap="none">
              <a:spAutoFit/>
            </a:bodyPr>
            <a:lstStyle/>
            <a:p>
              <a:r>
                <a:rPr lang="en-US" sz="1600">
                  <a:solidFill>
                    <a:srgbClr val="FFFFFF"/>
                  </a:solidFill>
                  <a:latin typeface="Times New Roman" pitchFamily="18" charset="0"/>
                  <a:cs typeface="Arial" charset="0"/>
                </a:rPr>
                <a:t>1y</a:t>
              </a:r>
            </a:p>
          </p:txBody>
        </p:sp>
        <p:sp>
          <p:nvSpPr>
            <p:cNvPr id="97308" name="Text Box 132"/>
            <p:cNvSpPr txBox="1">
              <a:spLocks noChangeArrowheads="1"/>
            </p:cNvSpPr>
            <p:nvPr/>
          </p:nvSpPr>
          <p:spPr bwMode="auto">
            <a:xfrm>
              <a:off x="4554" y="464"/>
              <a:ext cx="358" cy="212"/>
            </a:xfrm>
            <a:prstGeom prst="rect">
              <a:avLst/>
            </a:prstGeom>
            <a:noFill/>
            <a:ln w="9525">
              <a:noFill/>
              <a:miter lim="800000"/>
              <a:headEnd/>
              <a:tailEnd/>
            </a:ln>
          </p:spPr>
          <p:txBody>
            <a:bodyPr wrap="none">
              <a:spAutoFit/>
            </a:bodyPr>
            <a:lstStyle/>
            <a:p>
              <a:r>
                <a:rPr lang="en-US" sz="1600">
                  <a:solidFill>
                    <a:srgbClr val="FFFFFF"/>
                  </a:solidFill>
                  <a:latin typeface="Times New Roman" pitchFamily="18" charset="0"/>
                  <a:cs typeface="Arial" charset="0"/>
                </a:rPr>
                <a:t>1My</a:t>
              </a:r>
            </a:p>
          </p:txBody>
        </p:sp>
      </p:grpSp>
      <p:sp>
        <p:nvSpPr>
          <p:cNvPr id="97297" name="Text Box 133"/>
          <p:cNvSpPr txBox="1">
            <a:spLocks noChangeArrowheads="1"/>
          </p:cNvSpPr>
          <p:nvPr/>
        </p:nvSpPr>
        <p:spPr bwMode="auto">
          <a:xfrm>
            <a:off x="5632450" y="4121150"/>
            <a:ext cx="1801813" cy="336550"/>
          </a:xfrm>
          <a:prstGeom prst="rect">
            <a:avLst/>
          </a:prstGeom>
          <a:noFill/>
          <a:ln w="9525">
            <a:noFill/>
            <a:miter lim="800000"/>
            <a:headEnd/>
            <a:tailEnd/>
          </a:ln>
        </p:spPr>
        <p:txBody>
          <a:bodyPr wrap="none">
            <a:spAutoFit/>
          </a:bodyPr>
          <a:lstStyle/>
          <a:p>
            <a:r>
              <a:rPr lang="en-US" sz="1600" b="1">
                <a:solidFill>
                  <a:srgbClr val="FFFFFF"/>
                </a:solidFill>
                <a:latin typeface="Times New Roman" pitchFamily="18" charset="0"/>
                <a:cs typeface="Arial" charset="0"/>
              </a:rPr>
              <a:t>Sea of Instability</a:t>
            </a:r>
            <a:endParaRPr lang="ru-RU" sz="1600" b="1">
              <a:solidFill>
                <a:srgbClr val="FFFFFF"/>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Номер слайда 3"/>
          <p:cNvSpPr>
            <a:spLocks noGrp="1"/>
          </p:cNvSpPr>
          <p:nvPr>
            <p:ph type="sldNum" sz="quarter" idx="12"/>
          </p:nvPr>
        </p:nvSpPr>
        <p:spPr/>
        <p:txBody>
          <a:bodyPr/>
          <a:lstStyle/>
          <a:p>
            <a:pPr>
              <a:defRPr/>
            </a:pPr>
            <a:fld id="{818D7809-2B92-41FC-9444-5D52258A0B32}" type="slidenum">
              <a:rPr lang="ru-RU"/>
              <a:pPr>
                <a:defRPr/>
              </a:pPr>
              <a:t>19</a:t>
            </a:fld>
            <a:endParaRPr lang="ru-RU"/>
          </a:p>
        </p:txBody>
      </p:sp>
      <p:pic>
        <p:nvPicPr>
          <p:cNvPr id="99330" name="Picture 2" descr="Tabl_mend"/>
          <p:cNvPicPr>
            <a:picLocks noChangeAspect="1" noChangeArrowheads="1"/>
          </p:cNvPicPr>
          <p:nvPr/>
        </p:nvPicPr>
        <p:blipFill>
          <a:blip r:embed="rId3"/>
          <a:srcRect/>
          <a:stretch>
            <a:fillRect/>
          </a:stretch>
        </p:blipFill>
        <p:spPr bwMode="auto">
          <a:xfrm>
            <a:off x="900113" y="161925"/>
            <a:ext cx="7419975" cy="5354638"/>
          </a:xfrm>
          <a:prstGeom prst="rect">
            <a:avLst/>
          </a:prstGeom>
          <a:noFill/>
          <a:ln w="9525">
            <a:noFill/>
            <a:miter lim="800000"/>
            <a:headEnd/>
            <a:tailEnd/>
          </a:ln>
        </p:spPr>
      </p:pic>
      <p:sp>
        <p:nvSpPr>
          <p:cNvPr id="99331" name="Freeform 3"/>
          <p:cNvSpPr>
            <a:spLocks/>
          </p:cNvSpPr>
          <p:nvPr/>
        </p:nvSpPr>
        <p:spPr bwMode="auto">
          <a:xfrm>
            <a:off x="755650" y="4292600"/>
            <a:ext cx="2197100" cy="1223963"/>
          </a:xfrm>
          <a:custGeom>
            <a:avLst/>
            <a:gdLst>
              <a:gd name="T0" fmla="*/ 2147483647 w 1340"/>
              <a:gd name="T1" fmla="*/ 2147483647 h 726"/>
              <a:gd name="T2" fmla="*/ 2147483647 w 1340"/>
              <a:gd name="T3" fmla="*/ 2147483647 h 726"/>
              <a:gd name="T4" fmla="*/ 2147483647 w 1340"/>
              <a:gd name="T5" fmla="*/ 0 h 726"/>
              <a:gd name="T6" fmla="*/ 2147483647 w 1340"/>
              <a:gd name="T7" fmla="*/ 2147483647 h 726"/>
              <a:gd name="T8" fmla="*/ 2147483647 w 1340"/>
              <a:gd name="T9" fmla="*/ 2147483647 h 726"/>
              <a:gd name="T10" fmla="*/ 2147483647 w 1340"/>
              <a:gd name="T11" fmla="*/ 2147483647 h 726"/>
              <a:gd name="T12" fmla="*/ 0 w 1340"/>
              <a:gd name="T13" fmla="*/ 2147483647 h 726"/>
              <a:gd name="T14" fmla="*/ 2147483647 w 1340"/>
              <a:gd name="T15" fmla="*/ 2147483647 h 726"/>
              <a:gd name="T16" fmla="*/ 0 60000 65536"/>
              <a:gd name="T17" fmla="*/ 0 60000 65536"/>
              <a:gd name="T18" fmla="*/ 0 60000 65536"/>
              <a:gd name="T19" fmla="*/ 0 60000 65536"/>
              <a:gd name="T20" fmla="*/ 0 60000 65536"/>
              <a:gd name="T21" fmla="*/ 0 60000 65536"/>
              <a:gd name="T22" fmla="*/ 0 60000 65536"/>
              <a:gd name="T23" fmla="*/ 0 60000 65536"/>
              <a:gd name="T24" fmla="*/ 0 w 1340"/>
              <a:gd name="T25" fmla="*/ 0 h 726"/>
              <a:gd name="T26" fmla="*/ 1340 w 1340"/>
              <a:gd name="T27" fmla="*/ 726 h 7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0" h="726">
                <a:moveTo>
                  <a:pt x="1180" y="120"/>
                </a:moveTo>
                <a:lnTo>
                  <a:pt x="1073" y="123"/>
                </a:lnTo>
                <a:lnTo>
                  <a:pt x="1340" y="0"/>
                </a:lnTo>
                <a:lnTo>
                  <a:pt x="1205" y="231"/>
                </a:lnTo>
                <a:lnTo>
                  <a:pt x="1199" y="141"/>
                </a:lnTo>
                <a:cubicBezTo>
                  <a:pt x="1069" y="224"/>
                  <a:pt x="623" y="629"/>
                  <a:pt x="423" y="726"/>
                </a:cubicBezTo>
                <a:cubicBezTo>
                  <a:pt x="229" y="721"/>
                  <a:pt x="158" y="721"/>
                  <a:pt x="0" y="726"/>
                </a:cubicBezTo>
                <a:cubicBezTo>
                  <a:pt x="507" y="523"/>
                  <a:pt x="1001" y="220"/>
                  <a:pt x="1180" y="120"/>
                </a:cubicBezTo>
                <a:close/>
              </a:path>
            </a:pathLst>
          </a:custGeom>
          <a:gradFill rotWithShape="1">
            <a:gsLst>
              <a:gs pos="0">
                <a:schemeClr val="bg1"/>
              </a:gs>
              <a:gs pos="100000">
                <a:srgbClr val="74F2BC"/>
              </a:gs>
            </a:gsLst>
            <a:lin ang="5400000" scaled="1"/>
          </a:gradFill>
          <a:ln w="9525">
            <a:solidFill>
              <a:schemeClr val="tx1"/>
            </a:solidFill>
            <a:round/>
            <a:headEnd/>
            <a:tailEnd/>
          </a:ln>
        </p:spPr>
        <p:txBody>
          <a:bodyPr/>
          <a:lstStyle/>
          <a:p>
            <a:endParaRPr lang="ru-RU">
              <a:latin typeface="Times New Roman" pitchFamily="18" charset="0"/>
            </a:endParaRPr>
          </a:p>
        </p:txBody>
      </p:sp>
      <p:sp>
        <p:nvSpPr>
          <p:cNvPr id="99332" name="Freeform 4"/>
          <p:cNvSpPr>
            <a:spLocks/>
          </p:cNvSpPr>
          <p:nvPr/>
        </p:nvSpPr>
        <p:spPr bwMode="auto">
          <a:xfrm>
            <a:off x="6516688" y="4292600"/>
            <a:ext cx="2159000" cy="1223963"/>
          </a:xfrm>
          <a:custGeom>
            <a:avLst/>
            <a:gdLst>
              <a:gd name="T0" fmla="*/ 2147483647 w 1340"/>
              <a:gd name="T1" fmla="*/ 2147483647 h 726"/>
              <a:gd name="T2" fmla="*/ 2147483647 w 1340"/>
              <a:gd name="T3" fmla="*/ 2147483647 h 726"/>
              <a:gd name="T4" fmla="*/ 0 w 1340"/>
              <a:gd name="T5" fmla="*/ 0 h 726"/>
              <a:gd name="T6" fmla="*/ 2147483647 w 1340"/>
              <a:gd name="T7" fmla="*/ 2147483647 h 726"/>
              <a:gd name="T8" fmla="*/ 2147483647 w 1340"/>
              <a:gd name="T9" fmla="*/ 2147483647 h 726"/>
              <a:gd name="T10" fmla="*/ 2147483647 w 1340"/>
              <a:gd name="T11" fmla="*/ 2147483647 h 726"/>
              <a:gd name="T12" fmla="*/ 2147483647 w 1340"/>
              <a:gd name="T13" fmla="*/ 2147483647 h 726"/>
              <a:gd name="T14" fmla="*/ 2147483647 w 1340"/>
              <a:gd name="T15" fmla="*/ 2147483647 h 726"/>
              <a:gd name="T16" fmla="*/ 0 60000 65536"/>
              <a:gd name="T17" fmla="*/ 0 60000 65536"/>
              <a:gd name="T18" fmla="*/ 0 60000 65536"/>
              <a:gd name="T19" fmla="*/ 0 60000 65536"/>
              <a:gd name="T20" fmla="*/ 0 60000 65536"/>
              <a:gd name="T21" fmla="*/ 0 60000 65536"/>
              <a:gd name="T22" fmla="*/ 0 60000 65536"/>
              <a:gd name="T23" fmla="*/ 0 60000 65536"/>
              <a:gd name="T24" fmla="*/ 0 w 1340"/>
              <a:gd name="T25" fmla="*/ 0 h 726"/>
              <a:gd name="T26" fmla="*/ 1340 w 1340"/>
              <a:gd name="T27" fmla="*/ 726 h 7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0" h="726">
                <a:moveTo>
                  <a:pt x="160" y="120"/>
                </a:moveTo>
                <a:lnTo>
                  <a:pt x="267" y="123"/>
                </a:lnTo>
                <a:lnTo>
                  <a:pt x="0" y="0"/>
                </a:lnTo>
                <a:lnTo>
                  <a:pt x="135" y="231"/>
                </a:lnTo>
                <a:lnTo>
                  <a:pt x="141" y="141"/>
                </a:lnTo>
                <a:cubicBezTo>
                  <a:pt x="271" y="223"/>
                  <a:pt x="717" y="629"/>
                  <a:pt x="917" y="726"/>
                </a:cubicBezTo>
                <a:cubicBezTo>
                  <a:pt x="1111" y="721"/>
                  <a:pt x="1182" y="721"/>
                  <a:pt x="1340" y="726"/>
                </a:cubicBezTo>
                <a:cubicBezTo>
                  <a:pt x="992" y="631"/>
                  <a:pt x="339" y="221"/>
                  <a:pt x="160" y="120"/>
                </a:cubicBezTo>
                <a:close/>
              </a:path>
            </a:pathLst>
          </a:custGeom>
          <a:gradFill rotWithShape="1">
            <a:gsLst>
              <a:gs pos="0">
                <a:schemeClr val="bg1"/>
              </a:gs>
              <a:gs pos="100000">
                <a:srgbClr val="74F2BC"/>
              </a:gs>
            </a:gsLst>
            <a:lin ang="5400000" scaled="1"/>
          </a:gradFill>
          <a:ln w="9525">
            <a:solidFill>
              <a:schemeClr val="tx1"/>
            </a:solidFill>
            <a:round/>
            <a:headEnd/>
            <a:tailEnd/>
          </a:ln>
        </p:spPr>
        <p:txBody>
          <a:bodyPr/>
          <a:lstStyle/>
          <a:p>
            <a:endParaRPr lang="ru-RU">
              <a:latin typeface="Times New Roman" pitchFamily="18" charset="0"/>
            </a:endParaRPr>
          </a:p>
        </p:txBody>
      </p:sp>
      <p:grpSp>
        <p:nvGrpSpPr>
          <p:cNvPr id="99333" name="Group 5"/>
          <p:cNvGrpSpPr>
            <a:grpSpLocks/>
          </p:cNvGrpSpPr>
          <p:nvPr/>
        </p:nvGrpSpPr>
        <p:grpSpPr bwMode="auto">
          <a:xfrm>
            <a:off x="179388" y="5445125"/>
            <a:ext cx="1404937" cy="1125538"/>
            <a:chOff x="182" y="3294"/>
            <a:chExt cx="999" cy="544"/>
          </a:xfrm>
        </p:grpSpPr>
        <p:sp>
          <p:nvSpPr>
            <p:cNvPr id="99371" name="Rectangle 6"/>
            <p:cNvSpPr>
              <a:spLocks noChangeArrowheads="1"/>
            </p:cNvSpPr>
            <p:nvPr/>
          </p:nvSpPr>
          <p:spPr bwMode="auto">
            <a:xfrm>
              <a:off x="205" y="3294"/>
              <a:ext cx="952" cy="544"/>
            </a:xfrm>
            <a:prstGeom prst="rect">
              <a:avLst/>
            </a:prstGeom>
            <a:solidFill>
              <a:srgbClr val="0066FF"/>
            </a:solidFill>
            <a:ln w="57150" cmpd="thickThin">
              <a:solidFill>
                <a:schemeClr val="tx1"/>
              </a:solidFill>
              <a:miter lim="800000"/>
              <a:headEnd/>
              <a:tailEnd/>
            </a:ln>
          </p:spPr>
          <p:txBody>
            <a:bodyPr wrap="none" anchor="ctr"/>
            <a:lstStyle/>
            <a:p>
              <a:endParaRPr lang="ru-RU">
                <a:solidFill>
                  <a:srgbClr val="FFFFFF"/>
                </a:solidFill>
                <a:latin typeface="Times New Roman" pitchFamily="18" charset="0"/>
              </a:endParaRPr>
            </a:p>
          </p:txBody>
        </p:sp>
        <p:sp>
          <p:nvSpPr>
            <p:cNvPr id="99372" name="Text Box 7"/>
            <p:cNvSpPr txBox="1">
              <a:spLocks noChangeArrowheads="1"/>
            </p:cNvSpPr>
            <p:nvPr/>
          </p:nvSpPr>
          <p:spPr bwMode="auto">
            <a:xfrm>
              <a:off x="477" y="3325"/>
              <a:ext cx="408" cy="150"/>
            </a:xfrm>
            <a:prstGeom prst="rect">
              <a:avLst/>
            </a:prstGeom>
            <a:noFill/>
            <a:ln w="9525">
              <a:noFill/>
              <a:miter lim="800000"/>
              <a:headEnd/>
              <a:tailEnd/>
            </a:ln>
          </p:spPr>
          <p:txBody>
            <a:bodyPr>
              <a:spAutoFit/>
            </a:bodyPr>
            <a:lstStyle/>
            <a:p>
              <a:pPr>
                <a:lnSpc>
                  <a:spcPct val="80000"/>
                </a:lnSpc>
              </a:pPr>
              <a:r>
                <a:rPr lang="en-US" b="1">
                  <a:solidFill>
                    <a:srgbClr val="FFFFFF"/>
                  </a:solidFill>
                  <a:latin typeface="Times New Roman" pitchFamily="18" charset="0"/>
                </a:rPr>
                <a:t>113</a:t>
              </a:r>
            </a:p>
          </p:txBody>
        </p:sp>
        <p:sp>
          <p:nvSpPr>
            <p:cNvPr id="99373" name="Text Box 8"/>
            <p:cNvSpPr txBox="1">
              <a:spLocks noChangeArrowheads="1"/>
            </p:cNvSpPr>
            <p:nvPr/>
          </p:nvSpPr>
          <p:spPr bwMode="auto">
            <a:xfrm>
              <a:off x="182" y="3521"/>
              <a:ext cx="999" cy="307"/>
            </a:xfrm>
            <a:prstGeom prst="rect">
              <a:avLst/>
            </a:prstGeom>
            <a:noFill/>
            <a:ln w="9525">
              <a:noFill/>
              <a:miter lim="800000"/>
              <a:headEnd/>
              <a:tailEnd/>
            </a:ln>
          </p:spPr>
          <p:txBody>
            <a:bodyPr>
              <a:spAutoFit/>
            </a:bodyPr>
            <a:lstStyle/>
            <a:p>
              <a:pPr algn="ctr">
                <a:lnSpc>
                  <a:spcPct val="85000"/>
                </a:lnSpc>
              </a:pPr>
              <a:r>
                <a:rPr lang="en-US" sz="1400" b="1">
                  <a:solidFill>
                    <a:srgbClr val="FFFFFF"/>
                  </a:solidFill>
                  <a:latin typeface="Times New Roman" pitchFamily="18" charset="0"/>
                </a:rPr>
                <a:t>Discovered</a:t>
              </a:r>
              <a:br>
                <a:rPr lang="en-US" sz="1400" b="1">
                  <a:solidFill>
                    <a:srgbClr val="FFFFFF"/>
                  </a:solidFill>
                  <a:latin typeface="Times New Roman" pitchFamily="18" charset="0"/>
                </a:rPr>
              </a:br>
              <a:r>
                <a:rPr lang="en-US" sz="1400" b="1">
                  <a:solidFill>
                    <a:srgbClr val="FFFFFF"/>
                  </a:solidFill>
                  <a:latin typeface="Times New Roman" pitchFamily="18" charset="0"/>
                </a:rPr>
                <a:t>at JINR in 2003</a:t>
              </a:r>
              <a:endParaRPr lang="ru-RU" sz="1400" b="1">
                <a:solidFill>
                  <a:srgbClr val="FFFFFF"/>
                </a:solidFill>
                <a:latin typeface="Times New Roman" pitchFamily="18" charset="0"/>
              </a:endParaRPr>
            </a:p>
          </p:txBody>
        </p:sp>
      </p:grpSp>
      <p:sp>
        <p:nvSpPr>
          <p:cNvPr id="99334" name="Freeform 9"/>
          <p:cNvSpPr>
            <a:spLocks/>
          </p:cNvSpPr>
          <p:nvPr/>
        </p:nvSpPr>
        <p:spPr bwMode="auto">
          <a:xfrm>
            <a:off x="5148263" y="4292600"/>
            <a:ext cx="936625" cy="1223963"/>
          </a:xfrm>
          <a:custGeom>
            <a:avLst/>
            <a:gdLst>
              <a:gd name="T0" fmla="*/ 2147483647 w 655"/>
              <a:gd name="T1" fmla="*/ 2147483647 h 721"/>
              <a:gd name="T2" fmla="*/ 2147483647 w 655"/>
              <a:gd name="T3" fmla="*/ 2147483647 h 721"/>
              <a:gd name="T4" fmla="*/ 0 w 655"/>
              <a:gd name="T5" fmla="*/ 0 h 721"/>
              <a:gd name="T6" fmla="*/ 2147483647 w 655"/>
              <a:gd name="T7" fmla="*/ 2147483647 h 721"/>
              <a:gd name="T8" fmla="*/ 2147483647 w 655"/>
              <a:gd name="T9" fmla="*/ 2147483647 h 721"/>
              <a:gd name="T10" fmla="*/ 2147483647 w 655"/>
              <a:gd name="T11" fmla="*/ 2147483647 h 721"/>
              <a:gd name="T12" fmla="*/ 2147483647 w 655"/>
              <a:gd name="T13" fmla="*/ 2147483647 h 721"/>
              <a:gd name="T14" fmla="*/ 2147483647 w 655"/>
              <a:gd name="T15" fmla="*/ 2147483647 h 721"/>
              <a:gd name="T16" fmla="*/ 0 60000 65536"/>
              <a:gd name="T17" fmla="*/ 0 60000 65536"/>
              <a:gd name="T18" fmla="*/ 0 60000 65536"/>
              <a:gd name="T19" fmla="*/ 0 60000 65536"/>
              <a:gd name="T20" fmla="*/ 0 60000 65536"/>
              <a:gd name="T21" fmla="*/ 0 60000 65536"/>
              <a:gd name="T22" fmla="*/ 0 60000 65536"/>
              <a:gd name="T23" fmla="*/ 0 60000 65536"/>
              <a:gd name="T24" fmla="*/ 0 w 655"/>
              <a:gd name="T25" fmla="*/ 0 h 721"/>
              <a:gd name="T26" fmla="*/ 655 w 655"/>
              <a:gd name="T27" fmla="*/ 721 h 7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5" h="721">
                <a:moveTo>
                  <a:pt x="135" y="148"/>
                </a:moveTo>
                <a:lnTo>
                  <a:pt x="239" y="171"/>
                </a:lnTo>
                <a:lnTo>
                  <a:pt x="0" y="0"/>
                </a:lnTo>
                <a:lnTo>
                  <a:pt x="89" y="252"/>
                </a:lnTo>
                <a:lnTo>
                  <a:pt x="112" y="165"/>
                </a:lnTo>
                <a:cubicBezTo>
                  <a:pt x="166" y="243"/>
                  <a:pt x="325" y="624"/>
                  <a:pt x="415" y="717"/>
                </a:cubicBezTo>
                <a:cubicBezTo>
                  <a:pt x="603" y="717"/>
                  <a:pt x="503" y="709"/>
                  <a:pt x="655" y="721"/>
                </a:cubicBezTo>
                <a:cubicBezTo>
                  <a:pt x="446" y="575"/>
                  <a:pt x="235" y="267"/>
                  <a:pt x="135" y="148"/>
                </a:cubicBezTo>
                <a:close/>
              </a:path>
            </a:pathLst>
          </a:custGeom>
          <a:gradFill rotWithShape="1">
            <a:gsLst>
              <a:gs pos="0">
                <a:schemeClr val="bg1"/>
              </a:gs>
              <a:gs pos="100000">
                <a:srgbClr val="74F2BC"/>
              </a:gs>
            </a:gsLst>
            <a:lin ang="5400000" scaled="1"/>
          </a:gradFill>
          <a:ln w="9525">
            <a:solidFill>
              <a:schemeClr val="tx1"/>
            </a:solidFill>
            <a:round/>
            <a:headEnd/>
            <a:tailEnd/>
          </a:ln>
        </p:spPr>
        <p:txBody>
          <a:bodyPr/>
          <a:lstStyle/>
          <a:p>
            <a:endParaRPr lang="ru-RU">
              <a:latin typeface="Times New Roman" pitchFamily="18" charset="0"/>
            </a:endParaRPr>
          </a:p>
        </p:txBody>
      </p:sp>
      <p:grpSp>
        <p:nvGrpSpPr>
          <p:cNvPr id="99335" name="Group 10"/>
          <p:cNvGrpSpPr>
            <a:grpSpLocks/>
          </p:cNvGrpSpPr>
          <p:nvPr/>
        </p:nvGrpSpPr>
        <p:grpSpPr bwMode="auto">
          <a:xfrm>
            <a:off x="1763713" y="5445125"/>
            <a:ext cx="1404937" cy="1125538"/>
            <a:chOff x="182" y="3294"/>
            <a:chExt cx="999" cy="544"/>
          </a:xfrm>
        </p:grpSpPr>
        <p:sp>
          <p:nvSpPr>
            <p:cNvPr id="99368" name="Rectangle 11"/>
            <p:cNvSpPr>
              <a:spLocks noChangeArrowheads="1"/>
            </p:cNvSpPr>
            <p:nvPr/>
          </p:nvSpPr>
          <p:spPr bwMode="auto">
            <a:xfrm>
              <a:off x="205" y="3294"/>
              <a:ext cx="952" cy="544"/>
            </a:xfrm>
            <a:prstGeom prst="rect">
              <a:avLst/>
            </a:prstGeom>
            <a:solidFill>
              <a:srgbClr val="0066FF"/>
            </a:solidFill>
            <a:ln w="57150" cmpd="thickThin">
              <a:solidFill>
                <a:schemeClr val="tx1"/>
              </a:solidFill>
              <a:miter lim="800000"/>
              <a:headEnd/>
              <a:tailEnd/>
            </a:ln>
          </p:spPr>
          <p:txBody>
            <a:bodyPr wrap="none" anchor="ctr"/>
            <a:lstStyle/>
            <a:p>
              <a:endParaRPr lang="ru-RU">
                <a:solidFill>
                  <a:srgbClr val="FFFFFF"/>
                </a:solidFill>
                <a:latin typeface="Times New Roman" pitchFamily="18" charset="0"/>
              </a:endParaRPr>
            </a:p>
          </p:txBody>
        </p:sp>
        <p:sp>
          <p:nvSpPr>
            <p:cNvPr id="99369" name="Text Box 12"/>
            <p:cNvSpPr txBox="1">
              <a:spLocks noChangeArrowheads="1"/>
            </p:cNvSpPr>
            <p:nvPr/>
          </p:nvSpPr>
          <p:spPr bwMode="auto">
            <a:xfrm>
              <a:off x="477" y="3325"/>
              <a:ext cx="408" cy="150"/>
            </a:xfrm>
            <a:prstGeom prst="rect">
              <a:avLst/>
            </a:prstGeom>
            <a:noFill/>
            <a:ln w="9525">
              <a:noFill/>
              <a:miter lim="800000"/>
              <a:headEnd/>
              <a:tailEnd/>
            </a:ln>
          </p:spPr>
          <p:txBody>
            <a:bodyPr>
              <a:spAutoFit/>
            </a:bodyPr>
            <a:lstStyle/>
            <a:p>
              <a:pPr>
                <a:lnSpc>
                  <a:spcPct val="80000"/>
                </a:lnSpc>
              </a:pPr>
              <a:r>
                <a:rPr lang="en-US" b="1">
                  <a:solidFill>
                    <a:srgbClr val="FFFFFF"/>
                  </a:solidFill>
                  <a:latin typeface="Times New Roman" pitchFamily="18" charset="0"/>
                </a:rPr>
                <a:t>114</a:t>
              </a:r>
            </a:p>
          </p:txBody>
        </p:sp>
        <p:sp>
          <p:nvSpPr>
            <p:cNvPr id="99370" name="Text Box 13"/>
            <p:cNvSpPr txBox="1">
              <a:spLocks noChangeArrowheads="1"/>
            </p:cNvSpPr>
            <p:nvPr/>
          </p:nvSpPr>
          <p:spPr bwMode="auto">
            <a:xfrm>
              <a:off x="182" y="3521"/>
              <a:ext cx="999" cy="307"/>
            </a:xfrm>
            <a:prstGeom prst="rect">
              <a:avLst/>
            </a:prstGeom>
            <a:noFill/>
            <a:ln w="9525">
              <a:noFill/>
              <a:miter lim="800000"/>
              <a:headEnd/>
              <a:tailEnd/>
            </a:ln>
          </p:spPr>
          <p:txBody>
            <a:bodyPr>
              <a:spAutoFit/>
            </a:bodyPr>
            <a:lstStyle/>
            <a:p>
              <a:pPr algn="ctr">
                <a:lnSpc>
                  <a:spcPct val="85000"/>
                </a:lnSpc>
              </a:pPr>
              <a:r>
                <a:rPr lang="en-US" sz="1400" b="1">
                  <a:solidFill>
                    <a:srgbClr val="FFFFFF"/>
                  </a:solidFill>
                  <a:latin typeface="Times New Roman" pitchFamily="18" charset="0"/>
                </a:rPr>
                <a:t>Discovered</a:t>
              </a:r>
              <a:br>
                <a:rPr lang="en-US" sz="1400" b="1">
                  <a:solidFill>
                    <a:srgbClr val="FFFFFF"/>
                  </a:solidFill>
                  <a:latin typeface="Times New Roman" pitchFamily="18" charset="0"/>
                </a:rPr>
              </a:br>
              <a:r>
                <a:rPr lang="en-US" sz="1400" b="1">
                  <a:solidFill>
                    <a:srgbClr val="FFFFFF"/>
                  </a:solidFill>
                  <a:latin typeface="Times New Roman" pitchFamily="18" charset="0"/>
                </a:rPr>
                <a:t>at JINR in 1999</a:t>
              </a:r>
              <a:endParaRPr lang="ru-RU" sz="1400" b="1">
                <a:solidFill>
                  <a:srgbClr val="FFFFFF"/>
                </a:solidFill>
                <a:latin typeface="Times New Roman" pitchFamily="18" charset="0"/>
              </a:endParaRPr>
            </a:p>
          </p:txBody>
        </p:sp>
      </p:grpSp>
      <p:grpSp>
        <p:nvGrpSpPr>
          <p:cNvPr id="99336" name="Group 14"/>
          <p:cNvGrpSpPr>
            <a:grpSpLocks/>
          </p:cNvGrpSpPr>
          <p:nvPr/>
        </p:nvGrpSpPr>
        <p:grpSpPr bwMode="auto">
          <a:xfrm>
            <a:off x="3348038" y="5445125"/>
            <a:ext cx="1404937" cy="1125538"/>
            <a:chOff x="182" y="3294"/>
            <a:chExt cx="999" cy="544"/>
          </a:xfrm>
        </p:grpSpPr>
        <p:sp>
          <p:nvSpPr>
            <p:cNvPr id="99365" name="Rectangle 15"/>
            <p:cNvSpPr>
              <a:spLocks noChangeArrowheads="1"/>
            </p:cNvSpPr>
            <p:nvPr/>
          </p:nvSpPr>
          <p:spPr bwMode="auto">
            <a:xfrm>
              <a:off x="205" y="3294"/>
              <a:ext cx="952" cy="544"/>
            </a:xfrm>
            <a:prstGeom prst="rect">
              <a:avLst/>
            </a:prstGeom>
            <a:solidFill>
              <a:srgbClr val="0066FF"/>
            </a:solidFill>
            <a:ln w="57150" cmpd="thickThin">
              <a:solidFill>
                <a:schemeClr val="tx1"/>
              </a:solidFill>
              <a:miter lim="800000"/>
              <a:headEnd/>
              <a:tailEnd/>
            </a:ln>
          </p:spPr>
          <p:txBody>
            <a:bodyPr wrap="none" anchor="ctr"/>
            <a:lstStyle/>
            <a:p>
              <a:endParaRPr lang="ru-RU">
                <a:solidFill>
                  <a:srgbClr val="FFFFFF"/>
                </a:solidFill>
                <a:latin typeface="Times New Roman" pitchFamily="18" charset="0"/>
              </a:endParaRPr>
            </a:p>
          </p:txBody>
        </p:sp>
        <p:sp>
          <p:nvSpPr>
            <p:cNvPr id="99366" name="Text Box 16"/>
            <p:cNvSpPr txBox="1">
              <a:spLocks noChangeArrowheads="1"/>
            </p:cNvSpPr>
            <p:nvPr/>
          </p:nvSpPr>
          <p:spPr bwMode="auto">
            <a:xfrm>
              <a:off x="477" y="3325"/>
              <a:ext cx="408" cy="150"/>
            </a:xfrm>
            <a:prstGeom prst="rect">
              <a:avLst/>
            </a:prstGeom>
            <a:noFill/>
            <a:ln w="9525">
              <a:noFill/>
              <a:miter lim="800000"/>
              <a:headEnd/>
              <a:tailEnd/>
            </a:ln>
          </p:spPr>
          <p:txBody>
            <a:bodyPr>
              <a:spAutoFit/>
            </a:bodyPr>
            <a:lstStyle/>
            <a:p>
              <a:pPr>
                <a:lnSpc>
                  <a:spcPct val="80000"/>
                </a:lnSpc>
              </a:pPr>
              <a:r>
                <a:rPr lang="en-US" b="1">
                  <a:solidFill>
                    <a:srgbClr val="FFFFFF"/>
                  </a:solidFill>
                  <a:latin typeface="Times New Roman" pitchFamily="18" charset="0"/>
                </a:rPr>
                <a:t>115</a:t>
              </a:r>
            </a:p>
          </p:txBody>
        </p:sp>
        <p:sp>
          <p:nvSpPr>
            <p:cNvPr id="99367" name="Text Box 17"/>
            <p:cNvSpPr txBox="1">
              <a:spLocks noChangeArrowheads="1"/>
            </p:cNvSpPr>
            <p:nvPr/>
          </p:nvSpPr>
          <p:spPr bwMode="auto">
            <a:xfrm>
              <a:off x="182" y="3521"/>
              <a:ext cx="999" cy="307"/>
            </a:xfrm>
            <a:prstGeom prst="rect">
              <a:avLst/>
            </a:prstGeom>
            <a:noFill/>
            <a:ln w="9525">
              <a:noFill/>
              <a:miter lim="800000"/>
              <a:headEnd/>
              <a:tailEnd/>
            </a:ln>
          </p:spPr>
          <p:txBody>
            <a:bodyPr>
              <a:spAutoFit/>
            </a:bodyPr>
            <a:lstStyle/>
            <a:p>
              <a:pPr algn="ctr">
                <a:lnSpc>
                  <a:spcPct val="85000"/>
                </a:lnSpc>
              </a:pPr>
              <a:r>
                <a:rPr lang="en-US" sz="1400" b="1">
                  <a:solidFill>
                    <a:srgbClr val="FFFFFF"/>
                  </a:solidFill>
                  <a:latin typeface="Times New Roman" pitchFamily="18" charset="0"/>
                </a:rPr>
                <a:t>Discovered</a:t>
              </a:r>
              <a:br>
                <a:rPr lang="en-US" sz="1400" b="1">
                  <a:solidFill>
                    <a:srgbClr val="FFFFFF"/>
                  </a:solidFill>
                  <a:latin typeface="Times New Roman" pitchFamily="18" charset="0"/>
                </a:rPr>
              </a:br>
              <a:r>
                <a:rPr lang="en-US" sz="1400" b="1">
                  <a:solidFill>
                    <a:srgbClr val="FFFFFF"/>
                  </a:solidFill>
                  <a:latin typeface="Times New Roman" pitchFamily="18" charset="0"/>
                </a:rPr>
                <a:t>at JINR in 2003</a:t>
              </a:r>
              <a:endParaRPr lang="ru-RU" sz="1400" b="1">
                <a:solidFill>
                  <a:srgbClr val="FFFFFF"/>
                </a:solidFill>
                <a:latin typeface="Times New Roman" pitchFamily="18" charset="0"/>
              </a:endParaRPr>
            </a:p>
          </p:txBody>
        </p:sp>
      </p:grpSp>
      <p:grpSp>
        <p:nvGrpSpPr>
          <p:cNvPr id="99337" name="Group 18"/>
          <p:cNvGrpSpPr>
            <a:grpSpLocks/>
          </p:cNvGrpSpPr>
          <p:nvPr/>
        </p:nvGrpSpPr>
        <p:grpSpPr bwMode="auto">
          <a:xfrm>
            <a:off x="4932363" y="5445125"/>
            <a:ext cx="1404937" cy="1125538"/>
            <a:chOff x="182" y="3294"/>
            <a:chExt cx="999" cy="544"/>
          </a:xfrm>
        </p:grpSpPr>
        <p:sp>
          <p:nvSpPr>
            <p:cNvPr id="99362" name="Rectangle 19"/>
            <p:cNvSpPr>
              <a:spLocks noChangeArrowheads="1"/>
            </p:cNvSpPr>
            <p:nvPr/>
          </p:nvSpPr>
          <p:spPr bwMode="auto">
            <a:xfrm>
              <a:off x="205" y="3294"/>
              <a:ext cx="952" cy="544"/>
            </a:xfrm>
            <a:prstGeom prst="rect">
              <a:avLst/>
            </a:prstGeom>
            <a:solidFill>
              <a:srgbClr val="0066FF"/>
            </a:solidFill>
            <a:ln w="57150" cmpd="thickThin">
              <a:solidFill>
                <a:schemeClr val="tx1"/>
              </a:solidFill>
              <a:miter lim="800000"/>
              <a:headEnd/>
              <a:tailEnd/>
            </a:ln>
          </p:spPr>
          <p:txBody>
            <a:bodyPr wrap="none" anchor="ctr"/>
            <a:lstStyle/>
            <a:p>
              <a:endParaRPr lang="ru-RU">
                <a:solidFill>
                  <a:srgbClr val="FFFFFF"/>
                </a:solidFill>
                <a:latin typeface="Times New Roman" pitchFamily="18" charset="0"/>
              </a:endParaRPr>
            </a:p>
          </p:txBody>
        </p:sp>
        <p:sp>
          <p:nvSpPr>
            <p:cNvPr id="99363" name="Text Box 20"/>
            <p:cNvSpPr txBox="1">
              <a:spLocks noChangeArrowheads="1"/>
            </p:cNvSpPr>
            <p:nvPr/>
          </p:nvSpPr>
          <p:spPr bwMode="auto">
            <a:xfrm>
              <a:off x="477" y="3325"/>
              <a:ext cx="408" cy="150"/>
            </a:xfrm>
            <a:prstGeom prst="rect">
              <a:avLst/>
            </a:prstGeom>
            <a:noFill/>
            <a:ln w="9525">
              <a:noFill/>
              <a:miter lim="800000"/>
              <a:headEnd/>
              <a:tailEnd/>
            </a:ln>
          </p:spPr>
          <p:txBody>
            <a:bodyPr>
              <a:spAutoFit/>
            </a:bodyPr>
            <a:lstStyle/>
            <a:p>
              <a:pPr>
                <a:lnSpc>
                  <a:spcPct val="80000"/>
                </a:lnSpc>
              </a:pPr>
              <a:r>
                <a:rPr lang="en-US" b="1">
                  <a:solidFill>
                    <a:srgbClr val="FFFFFF"/>
                  </a:solidFill>
                  <a:latin typeface="Times New Roman" pitchFamily="18" charset="0"/>
                </a:rPr>
                <a:t>116</a:t>
              </a:r>
            </a:p>
          </p:txBody>
        </p:sp>
        <p:sp>
          <p:nvSpPr>
            <p:cNvPr id="99364" name="Text Box 21"/>
            <p:cNvSpPr txBox="1">
              <a:spLocks noChangeArrowheads="1"/>
            </p:cNvSpPr>
            <p:nvPr/>
          </p:nvSpPr>
          <p:spPr bwMode="auto">
            <a:xfrm>
              <a:off x="182" y="3521"/>
              <a:ext cx="999" cy="307"/>
            </a:xfrm>
            <a:prstGeom prst="rect">
              <a:avLst/>
            </a:prstGeom>
            <a:noFill/>
            <a:ln w="9525">
              <a:noFill/>
              <a:miter lim="800000"/>
              <a:headEnd/>
              <a:tailEnd/>
            </a:ln>
          </p:spPr>
          <p:txBody>
            <a:bodyPr>
              <a:spAutoFit/>
            </a:bodyPr>
            <a:lstStyle/>
            <a:p>
              <a:pPr algn="ctr">
                <a:lnSpc>
                  <a:spcPct val="85000"/>
                </a:lnSpc>
              </a:pPr>
              <a:r>
                <a:rPr lang="en-US" sz="1400" b="1">
                  <a:solidFill>
                    <a:srgbClr val="FFFFFF"/>
                  </a:solidFill>
                  <a:latin typeface="Times New Roman" pitchFamily="18" charset="0"/>
                </a:rPr>
                <a:t>Discovered</a:t>
              </a:r>
              <a:br>
                <a:rPr lang="en-US" sz="1400" b="1">
                  <a:solidFill>
                    <a:srgbClr val="FFFFFF"/>
                  </a:solidFill>
                  <a:latin typeface="Times New Roman" pitchFamily="18" charset="0"/>
                </a:rPr>
              </a:br>
              <a:r>
                <a:rPr lang="en-US" sz="1400" b="1">
                  <a:solidFill>
                    <a:srgbClr val="FFFFFF"/>
                  </a:solidFill>
                  <a:latin typeface="Times New Roman" pitchFamily="18" charset="0"/>
                </a:rPr>
                <a:t>at JINR in 2000</a:t>
              </a:r>
              <a:endParaRPr lang="ru-RU" sz="1400" b="1">
                <a:solidFill>
                  <a:srgbClr val="FFFFFF"/>
                </a:solidFill>
                <a:latin typeface="Times New Roman" pitchFamily="18" charset="0"/>
              </a:endParaRPr>
            </a:p>
          </p:txBody>
        </p:sp>
      </p:grpSp>
      <p:grpSp>
        <p:nvGrpSpPr>
          <p:cNvPr id="99338" name="Group 22"/>
          <p:cNvGrpSpPr>
            <a:grpSpLocks/>
          </p:cNvGrpSpPr>
          <p:nvPr/>
        </p:nvGrpSpPr>
        <p:grpSpPr bwMode="auto">
          <a:xfrm>
            <a:off x="7739063" y="5445125"/>
            <a:ext cx="1404937" cy="1125538"/>
            <a:chOff x="182" y="3294"/>
            <a:chExt cx="999" cy="544"/>
          </a:xfrm>
        </p:grpSpPr>
        <p:sp>
          <p:nvSpPr>
            <p:cNvPr id="99359" name="Rectangle 23"/>
            <p:cNvSpPr>
              <a:spLocks noChangeArrowheads="1"/>
            </p:cNvSpPr>
            <p:nvPr/>
          </p:nvSpPr>
          <p:spPr bwMode="auto">
            <a:xfrm>
              <a:off x="205" y="3294"/>
              <a:ext cx="952" cy="544"/>
            </a:xfrm>
            <a:prstGeom prst="rect">
              <a:avLst/>
            </a:prstGeom>
            <a:solidFill>
              <a:srgbClr val="0066FF"/>
            </a:solidFill>
            <a:ln w="57150" cmpd="thickThin">
              <a:solidFill>
                <a:schemeClr val="tx1"/>
              </a:solidFill>
              <a:miter lim="800000"/>
              <a:headEnd/>
              <a:tailEnd/>
            </a:ln>
          </p:spPr>
          <p:txBody>
            <a:bodyPr wrap="none" anchor="ctr"/>
            <a:lstStyle/>
            <a:p>
              <a:endParaRPr lang="ru-RU">
                <a:solidFill>
                  <a:srgbClr val="FFFFFF"/>
                </a:solidFill>
                <a:latin typeface="Times New Roman" pitchFamily="18" charset="0"/>
              </a:endParaRPr>
            </a:p>
          </p:txBody>
        </p:sp>
        <p:sp>
          <p:nvSpPr>
            <p:cNvPr id="99360" name="Text Box 24"/>
            <p:cNvSpPr txBox="1">
              <a:spLocks noChangeArrowheads="1"/>
            </p:cNvSpPr>
            <p:nvPr/>
          </p:nvSpPr>
          <p:spPr bwMode="auto">
            <a:xfrm>
              <a:off x="477" y="3325"/>
              <a:ext cx="408" cy="150"/>
            </a:xfrm>
            <a:prstGeom prst="rect">
              <a:avLst/>
            </a:prstGeom>
            <a:noFill/>
            <a:ln w="9525">
              <a:noFill/>
              <a:miter lim="800000"/>
              <a:headEnd/>
              <a:tailEnd/>
            </a:ln>
          </p:spPr>
          <p:txBody>
            <a:bodyPr>
              <a:spAutoFit/>
            </a:bodyPr>
            <a:lstStyle/>
            <a:p>
              <a:pPr>
                <a:lnSpc>
                  <a:spcPct val="80000"/>
                </a:lnSpc>
              </a:pPr>
              <a:r>
                <a:rPr lang="en-US" b="1">
                  <a:solidFill>
                    <a:srgbClr val="FFFFFF"/>
                  </a:solidFill>
                  <a:latin typeface="Times New Roman" pitchFamily="18" charset="0"/>
                </a:rPr>
                <a:t>118</a:t>
              </a:r>
            </a:p>
          </p:txBody>
        </p:sp>
        <p:sp>
          <p:nvSpPr>
            <p:cNvPr id="99361" name="Text Box 25"/>
            <p:cNvSpPr txBox="1">
              <a:spLocks noChangeArrowheads="1"/>
            </p:cNvSpPr>
            <p:nvPr/>
          </p:nvSpPr>
          <p:spPr bwMode="auto">
            <a:xfrm>
              <a:off x="182" y="3521"/>
              <a:ext cx="999" cy="307"/>
            </a:xfrm>
            <a:prstGeom prst="rect">
              <a:avLst/>
            </a:prstGeom>
            <a:noFill/>
            <a:ln w="9525">
              <a:noFill/>
              <a:miter lim="800000"/>
              <a:headEnd/>
              <a:tailEnd/>
            </a:ln>
          </p:spPr>
          <p:txBody>
            <a:bodyPr>
              <a:spAutoFit/>
            </a:bodyPr>
            <a:lstStyle/>
            <a:p>
              <a:pPr algn="ctr">
                <a:lnSpc>
                  <a:spcPct val="85000"/>
                </a:lnSpc>
              </a:pPr>
              <a:r>
                <a:rPr lang="en-US" sz="1400" b="1">
                  <a:solidFill>
                    <a:srgbClr val="FFFFFF"/>
                  </a:solidFill>
                  <a:latin typeface="Times New Roman" pitchFamily="18" charset="0"/>
                </a:rPr>
                <a:t>Discovered</a:t>
              </a:r>
              <a:br>
                <a:rPr lang="en-US" sz="1400" b="1">
                  <a:solidFill>
                    <a:srgbClr val="FFFFFF"/>
                  </a:solidFill>
                  <a:latin typeface="Times New Roman" pitchFamily="18" charset="0"/>
                </a:rPr>
              </a:br>
              <a:r>
                <a:rPr lang="en-US" sz="1400" b="1">
                  <a:solidFill>
                    <a:srgbClr val="FFFFFF"/>
                  </a:solidFill>
                  <a:latin typeface="Times New Roman" pitchFamily="18" charset="0"/>
                </a:rPr>
                <a:t>at JINR in 2001</a:t>
              </a:r>
              <a:endParaRPr lang="ru-RU" sz="1400" b="1">
                <a:solidFill>
                  <a:srgbClr val="FFFFFF"/>
                </a:solidFill>
                <a:latin typeface="Times New Roman" pitchFamily="18" charset="0"/>
              </a:endParaRPr>
            </a:p>
          </p:txBody>
        </p:sp>
      </p:grpSp>
      <p:sp>
        <p:nvSpPr>
          <p:cNvPr id="99339" name="Freeform 26"/>
          <p:cNvSpPr>
            <a:spLocks/>
          </p:cNvSpPr>
          <p:nvPr/>
        </p:nvSpPr>
        <p:spPr bwMode="auto">
          <a:xfrm flipH="1">
            <a:off x="2411413" y="4292600"/>
            <a:ext cx="1152525" cy="1223963"/>
          </a:xfrm>
          <a:custGeom>
            <a:avLst/>
            <a:gdLst>
              <a:gd name="T0" fmla="*/ 2147483647 w 655"/>
              <a:gd name="T1" fmla="*/ 2147483647 h 721"/>
              <a:gd name="T2" fmla="*/ 2147483647 w 655"/>
              <a:gd name="T3" fmla="*/ 2147483647 h 721"/>
              <a:gd name="T4" fmla="*/ 0 w 655"/>
              <a:gd name="T5" fmla="*/ 0 h 721"/>
              <a:gd name="T6" fmla="*/ 2147483647 w 655"/>
              <a:gd name="T7" fmla="*/ 2147483647 h 721"/>
              <a:gd name="T8" fmla="*/ 2147483647 w 655"/>
              <a:gd name="T9" fmla="*/ 2147483647 h 721"/>
              <a:gd name="T10" fmla="*/ 2147483647 w 655"/>
              <a:gd name="T11" fmla="*/ 2147483647 h 721"/>
              <a:gd name="T12" fmla="*/ 2147483647 w 655"/>
              <a:gd name="T13" fmla="*/ 2147483647 h 721"/>
              <a:gd name="T14" fmla="*/ 2147483647 w 655"/>
              <a:gd name="T15" fmla="*/ 2147483647 h 721"/>
              <a:gd name="T16" fmla="*/ 0 60000 65536"/>
              <a:gd name="T17" fmla="*/ 0 60000 65536"/>
              <a:gd name="T18" fmla="*/ 0 60000 65536"/>
              <a:gd name="T19" fmla="*/ 0 60000 65536"/>
              <a:gd name="T20" fmla="*/ 0 60000 65536"/>
              <a:gd name="T21" fmla="*/ 0 60000 65536"/>
              <a:gd name="T22" fmla="*/ 0 60000 65536"/>
              <a:gd name="T23" fmla="*/ 0 60000 65536"/>
              <a:gd name="T24" fmla="*/ 0 w 655"/>
              <a:gd name="T25" fmla="*/ 0 h 721"/>
              <a:gd name="T26" fmla="*/ 655 w 655"/>
              <a:gd name="T27" fmla="*/ 721 h 7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5" h="721">
                <a:moveTo>
                  <a:pt x="135" y="148"/>
                </a:moveTo>
                <a:lnTo>
                  <a:pt x="239" y="171"/>
                </a:lnTo>
                <a:lnTo>
                  <a:pt x="0" y="0"/>
                </a:lnTo>
                <a:lnTo>
                  <a:pt x="89" y="252"/>
                </a:lnTo>
                <a:lnTo>
                  <a:pt x="112" y="165"/>
                </a:lnTo>
                <a:cubicBezTo>
                  <a:pt x="166" y="243"/>
                  <a:pt x="325" y="624"/>
                  <a:pt x="415" y="717"/>
                </a:cubicBezTo>
                <a:cubicBezTo>
                  <a:pt x="603" y="717"/>
                  <a:pt x="503" y="709"/>
                  <a:pt x="655" y="721"/>
                </a:cubicBezTo>
                <a:cubicBezTo>
                  <a:pt x="446" y="575"/>
                  <a:pt x="235" y="267"/>
                  <a:pt x="135" y="148"/>
                </a:cubicBezTo>
                <a:close/>
              </a:path>
            </a:pathLst>
          </a:custGeom>
          <a:gradFill rotWithShape="1">
            <a:gsLst>
              <a:gs pos="0">
                <a:schemeClr val="bg1"/>
              </a:gs>
              <a:gs pos="100000">
                <a:srgbClr val="74F2BC"/>
              </a:gs>
            </a:gsLst>
            <a:lin ang="5400000" scaled="1"/>
          </a:gradFill>
          <a:ln w="9525">
            <a:solidFill>
              <a:schemeClr val="tx1"/>
            </a:solidFill>
            <a:round/>
            <a:headEnd/>
            <a:tailEnd/>
          </a:ln>
        </p:spPr>
        <p:txBody>
          <a:bodyPr/>
          <a:lstStyle/>
          <a:p>
            <a:endParaRPr lang="ru-RU">
              <a:latin typeface="Times New Roman" pitchFamily="18" charset="0"/>
            </a:endParaRPr>
          </a:p>
        </p:txBody>
      </p:sp>
      <p:grpSp>
        <p:nvGrpSpPr>
          <p:cNvPr id="99340" name="Group 27"/>
          <p:cNvGrpSpPr>
            <a:grpSpLocks/>
          </p:cNvGrpSpPr>
          <p:nvPr/>
        </p:nvGrpSpPr>
        <p:grpSpPr bwMode="auto">
          <a:xfrm>
            <a:off x="6897688" y="23813"/>
            <a:ext cx="1298575" cy="1758950"/>
            <a:chOff x="4329" y="15"/>
            <a:chExt cx="818" cy="1108"/>
          </a:xfrm>
        </p:grpSpPr>
        <p:sp>
          <p:nvSpPr>
            <p:cNvPr id="99348" name="Rectangle 28"/>
            <p:cNvSpPr>
              <a:spLocks noChangeAspect="1" noChangeArrowheads="1"/>
            </p:cNvSpPr>
            <p:nvPr/>
          </p:nvSpPr>
          <p:spPr bwMode="auto">
            <a:xfrm>
              <a:off x="4329" y="15"/>
              <a:ext cx="818" cy="1108"/>
            </a:xfrm>
            <a:prstGeom prst="rect">
              <a:avLst/>
            </a:prstGeom>
            <a:solidFill>
              <a:srgbClr val="504C4B"/>
            </a:solidFill>
            <a:ln w="9525">
              <a:noFill/>
              <a:miter lim="800000"/>
              <a:headEnd/>
              <a:tailEnd/>
            </a:ln>
          </p:spPr>
          <p:txBody>
            <a:bodyPr/>
            <a:lstStyle/>
            <a:p>
              <a:endParaRPr lang="ru-RU">
                <a:solidFill>
                  <a:srgbClr val="FFFFFF"/>
                </a:solidFill>
                <a:latin typeface="Times New Roman" pitchFamily="18" charset="0"/>
              </a:endParaRPr>
            </a:p>
          </p:txBody>
        </p:sp>
        <p:sp>
          <p:nvSpPr>
            <p:cNvPr id="99349" name="Rectangle 29"/>
            <p:cNvSpPr>
              <a:spLocks noChangeAspect="1" noChangeArrowheads="1"/>
            </p:cNvSpPr>
            <p:nvPr/>
          </p:nvSpPr>
          <p:spPr bwMode="auto">
            <a:xfrm>
              <a:off x="4333" y="15"/>
              <a:ext cx="810" cy="1104"/>
            </a:xfrm>
            <a:prstGeom prst="rect">
              <a:avLst/>
            </a:prstGeom>
            <a:solidFill>
              <a:srgbClr val="615E5D"/>
            </a:solidFill>
            <a:ln w="9525">
              <a:noFill/>
              <a:miter lim="800000"/>
              <a:headEnd/>
              <a:tailEnd/>
            </a:ln>
          </p:spPr>
          <p:txBody>
            <a:bodyPr/>
            <a:lstStyle/>
            <a:p>
              <a:endParaRPr lang="ru-RU">
                <a:solidFill>
                  <a:srgbClr val="FFFFFF"/>
                </a:solidFill>
                <a:latin typeface="Times New Roman" pitchFamily="18" charset="0"/>
              </a:endParaRPr>
            </a:p>
          </p:txBody>
        </p:sp>
        <p:sp>
          <p:nvSpPr>
            <p:cNvPr id="99350" name="Rectangle 30"/>
            <p:cNvSpPr>
              <a:spLocks noChangeAspect="1" noChangeArrowheads="1"/>
            </p:cNvSpPr>
            <p:nvPr/>
          </p:nvSpPr>
          <p:spPr bwMode="auto">
            <a:xfrm>
              <a:off x="4336" y="19"/>
              <a:ext cx="804" cy="1097"/>
            </a:xfrm>
            <a:prstGeom prst="rect">
              <a:avLst/>
            </a:prstGeom>
            <a:solidFill>
              <a:srgbClr val="72706F"/>
            </a:solidFill>
            <a:ln w="9525">
              <a:noFill/>
              <a:miter lim="800000"/>
              <a:headEnd/>
              <a:tailEnd/>
            </a:ln>
          </p:spPr>
          <p:txBody>
            <a:bodyPr/>
            <a:lstStyle/>
            <a:p>
              <a:endParaRPr lang="ru-RU">
                <a:solidFill>
                  <a:srgbClr val="FFFFFF"/>
                </a:solidFill>
                <a:latin typeface="Times New Roman" pitchFamily="18" charset="0"/>
              </a:endParaRPr>
            </a:p>
          </p:txBody>
        </p:sp>
        <p:sp>
          <p:nvSpPr>
            <p:cNvPr id="99351" name="Rectangle 31"/>
            <p:cNvSpPr>
              <a:spLocks noChangeAspect="1" noChangeArrowheads="1"/>
            </p:cNvSpPr>
            <p:nvPr/>
          </p:nvSpPr>
          <p:spPr bwMode="auto">
            <a:xfrm>
              <a:off x="4340" y="22"/>
              <a:ext cx="796" cy="1090"/>
            </a:xfrm>
            <a:prstGeom prst="rect">
              <a:avLst/>
            </a:prstGeom>
            <a:solidFill>
              <a:srgbClr val="838181"/>
            </a:solidFill>
            <a:ln w="9525">
              <a:noFill/>
              <a:miter lim="800000"/>
              <a:headEnd/>
              <a:tailEnd/>
            </a:ln>
          </p:spPr>
          <p:txBody>
            <a:bodyPr/>
            <a:lstStyle/>
            <a:p>
              <a:endParaRPr lang="ru-RU">
                <a:solidFill>
                  <a:srgbClr val="FFFFFF"/>
                </a:solidFill>
                <a:latin typeface="Times New Roman" pitchFamily="18" charset="0"/>
              </a:endParaRPr>
            </a:p>
          </p:txBody>
        </p:sp>
        <p:sp>
          <p:nvSpPr>
            <p:cNvPr id="99352" name="Rectangle 32"/>
            <p:cNvSpPr>
              <a:spLocks noChangeAspect="1" noChangeArrowheads="1"/>
            </p:cNvSpPr>
            <p:nvPr/>
          </p:nvSpPr>
          <p:spPr bwMode="auto">
            <a:xfrm>
              <a:off x="4343" y="26"/>
              <a:ext cx="790" cy="1083"/>
            </a:xfrm>
            <a:prstGeom prst="rect">
              <a:avLst/>
            </a:prstGeom>
            <a:solidFill>
              <a:srgbClr val="959493"/>
            </a:solidFill>
            <a:ln w="9525">
              <a:noFill/>
              <a:miter lim="800000"/>
              <a:headEnd/>
              <a:tailEnd/>
            </a:ln>
          </p:spPr>
          <p:txBody>
            <a:bodyPr/>
            <a:lstStyle/>
            <a:p>
              <a:endParaRPr lang="ru-RU">
                <a:solidFill>
                  <a:srgbClr val="FFFFFF"/>
                </a:solidFill>
                <a:latin typeface="Times New Roman" pitchFamily="18" charset="0"/>
              </a:endParaRPr>
            </a:p>
          </p:txBody>
        </p:sp>
        <p:sp>
          <p:nvSpPr>
            <p:cNvPr id="99353" name="Rectangle 33"/>
            <p:cNvSpPr>
              <a:spLocks noChangeAspect="1" noChangeArrowheads="1"/>
            </p:cNvSpPr>
            <p:nvPr/>
          </p:nvSpPr>
          <p:spPr bwMode="auto">
            <a:xfrm>
              <a:off x="4346" y="29"/>
              <a:ext cx="783" cy="1076"/>
            </a:xfrm>
            <a:prstGeom prst="rect">
              <a:avLst/>
            </a:prstGeom>
            <a:solidFill>
              <a:srgbClr val="A9A8A7"/>
            </a:solidFill>
            <a:ln w="9525">
              <a:noFill/>
              <a:miter lim="800000"/>
              <a:headEnd/>
              <a:tailEnd/>
            </a:ln>
          </p:spPr>
          <p:txBody>
            <a:bodyPr/>
            <a:lstStyle/>
            <a:p>
              <a:endParaRPr lang="ru-RU">
                <a:solidFill>
                  <a:srgbClr val="FFFFFF"/>
                </a:solidFill>
                <a:latin typeface="Times New Roman" pitchFamily="18" charset="0"/>
              </a:endParaRPr>
            </a:p>
          </p:txBody>
        </p:sp>
        <p:sp>
          <p:nvSpPr>
            <p:cNvPr id="99354" name="Rectangle 34"/>
            <p:cNvSpPr>
              <a:spLocks noChangeAspect="1" noChangeArrowheads="1"/>
            </p:cNvSpPr>
            <p:nvPr/>
          </p:nvSpPr>
          <p:spPr bwMode="auto">
            <a:xfrm>
              <a:off x="4350" y="33"/>
              <a:ext cx="776" cy="1069"/>
            </a:xfrm>
            <a:prstGeom prst="rect">
              <a:avLst/>
            </a:prstGeom>
            <a:solidFill>
              <a:srgbClr val="C2C1C1"/>
            </a:solidFill>
            <a:ln w="9525">
              <a:noFill/>
              <a:miter lim="800000"/>
              <a:headEnd/>
              <a:tailEnd/>
            </a:ln>
          </p:spPr>
          <p:txBody>
            <a:bodyPr/>
            <a:lstStyle/>
            <a:p>
              <a:endParaRPr lang="ru-RU">
                <a:solidFill>
                  <a:srgbClr val="FFFFFF"/>
                </a:solidFill>
                <a:latin typeface="Times New Roman" pitchFamily="18" charset="0"/>
              </a:endParaRPr>
            </a:p>
          </p:txBody>
        </p:sp>
        <p:sp>
          <p:nvSpPr>
            <p:cNvPr id="99355" name="Rectangle 35"/>
            <p:cNvSpPr>
              <a:spLocks noChangeAspect="1" noChangeArrowheads="1"/>
            </p:cNvSpPr>
            <p:nvPr/>
          </p:nvSpPr>
          <p:spPr bwMode="auto">
            <a:xfrm>
              <a:off x="4353" y="36"/>
              <a:ext cx="769" cy="1062"/>
            </a:xfrm>
            <a:prstGeom prst="rect">
              <a:avLst/>
            </a:prstGeom>
            <a:solidFill>
              <a:srgbClr val="DEDEDE"/>
            </a:solidFill>
            <a:ln w="9525">
              <a:noFill/>
              <a:miter lim="800000"/>
              <a:headEnd/>
              <a:tailEnd/>
            </a:ln>
          </p:spPr>
          <p:txBody>
            <a:bodyPr/>
            <a:lstStyle/>
            <a:p>
              <a:endParaRPr lang="ru-RU">
                <a:solidFill>
                  <a:srgbClr val="FFFFFF"/>
                </a:solidFill>
                <a:latin typeface="Times New Roman" pitchFamily="18" charset="0"/>
              </a:endParaRPr>
            </a:p>
          </p:txBody>
        </p:sp>
        <p:sp>
          <p:nvSpPr>
            <p:cNvPr id="99356" name="Rectangle 36"/>
            <p:cNvSpPr>
              <a:spLocks noChangeAspect="1" noChangeArrowheads="1"/>
            </p:cNvSpPr>
            <p:nvPr/>
          </p:nvSpPr>
          <p:spPr bwMode="auto">
            <a:xfrm>
              <a:off x="4357" y="40"/>
              <a:ext cx="762" cy="1054"/>
            </a:xfrm>
            <a:prstGeom prst="rect">
              <a:avLst/>
            </a:prstGeom>
            <a:solidFill>
              <a:srgbClr val="FFFFFF"/>
            </a:solidFill>
            <a:ln w="9525">
              <a:noFill/>
              <a:miter lim="800000"/>
              <a:headEnd/>
              <a:tailEnd/>
            </a:ln>
          </p:spPr>
          <p:txBody>
            <a:bodyPr/>
            <a:lstStyle/>
            <a:p>
              <a:endParaRPr lang="ru-RU">
                <a:solidFill>
                  <a:srgbClr val="FFFFFF"/>
                </a:solidFill>
                <a:latin typeface="Times New Roman" pitchFamily="18" charset="0"/>
              </a:endParaRPr>
            </a:p>
          </p:txBody>
        </p:sp>
        <p:pic>
          <p:nvPicPr>
            <p:cNvPr id="99357" name="Picture 37"/>
            <p:cNvPicPr>
              <a:picLocks noChangeAspect="1" noChangeArrowheads="1"/>
            </p:cNvPicPr>
            <p:nvPr/>
          </p:nvPicPr>
          <p:blipFill>
            <a:blip r:embed="rId4"/>
            <a:srcRect/>
            <a:stretch>
              <a:fillRect/>
            </a:stretch>
          </p:blipFill>
          <p:spPr bwMode="auto">
            <a:xfrm>
              <a:off x="4358" y="48"/>
              <a:ext cx="751" cy="860"/>
            </a:xfrm>
            <a:prstGeom prst="rect">
              <a:avLst/>
            </a:prstGeom>
            <a:noFill/>
            <a:ln w="9525">
              <a:noFill/>
              <a:miter lim="800000"/>
              <a:headEnd/>
              <a:tailEnd/>
            </a:ln>
          </p:spPr>
        </p:pic>
        <p:sp>
          <p:nvSpPr>
            <p:cNvPr id="99358" name="Rectangle 38"/>
            <p:cNvSpPr>
              <a:spLocks noChangeAspect="1" noChangeArrowheads="1"/>
            </p:cNvSpPr>
            <p:nvPr/>
          </p:nvSpPr>
          <p:spPr bwMode="auto">
            <a:xfrm>
              <a:off x="4398" y="904"/>
              <a:ext cx="675" cy="192"/>
            </a:xfrm>
            <a:prstGeom prst="rect">
              <a:avLst/>
            </a:prstGeom>
            <a:noFill/>
            <a:ln w="9525">
              <a:noFill/>
              <a:miter lim="800000"/>
              <a:headEnd/>
              <a:tailEnd/>
            </a:ln>
          </p:spPr>
          <p:txBody>
            <a:bodyPr wrap="none" lIns="0" tIns="0" rIns="0" bIns="0">
              <a:spAutoFit/>
            </a:bodyPr>
            <a:lstStyle/>
            <a:p>
              <a:pPr algn="ctr"/>
              <a:r>
                <a:rPr lang="ru-RU" sz="1000" b="1">
                  <a:solidFill>
                    <a:srgbClr val="25221E"/>
                  </a:solidFill>
                  <a:latin typeface="Verdana" pitchFamily="34" charset="0"/>
                </a:rPr>
                <a:t>D</a:t>
              </a:r>
              <a:r>
                <a:rPr lang="en-US" sz="1000" b="1">
                  <a:solidFill>
                    <a:srgbClr val="25221E"/>
                  </a:solidFill>
                  <a:latin typeface="Verdana" pitchFamily="34" charset="0"/>
                </a:rPr>
                <a:t>.</a:t>
              </a:r>
              <a:r>
                <a:rPr lang="ru-RU" sz="1000" b="1">
                  <a:solidFill>
                    <a:srgbClr val="25221E"/>
                  </a:solidFill>
                  <a:latin typeface="Verdana" pitchFamily="34" charset="0"/>
                </a:rPr>
                <a:t>I</a:t>
              </a:r>
              <a:r>
                <a:rPr lang="en-US" sz="1000" b="1">
                  <a:solidFill>
                    <a:srgbClr val="25221E"/>
                  </a:solidFill>
                  <a:latin typeface="Verdana" pitchFamily="34" charset="0"/>
                </a:rPr>
                <a:t>. </a:t>
              </a:r>
              <a:r>
                <a:rPr lang="ru-RU" sz="1000" b="1">
                  <a:solidFill>
                    <a:srgbClr val="25221E"/>
                  </a:solidFill>
                  <a:latin typeface="Verdana" pitchFamily="34" charset="0"/>
                </a:rPr>
                <a:t>Mendeleev</a:t>
              </a:r>
              <a:r>
                <a:rPr lang="en-US" sz="1000" b="1">
                  <a:solidFill>
                    <a:srgbClr val="25221E"/>
                  </a:solidFill>
                  <a:latin typeface="Verdana" pitchFamily="34" charset="0"/>
                </a:rPr>
                <a:t/>
              </a:r>
              <a:br>
                <a:rPr lang="en-US" sz="1000" b="1">
                  <a:solidFill>
                    <a:srgbClr val="25221E"/>
                  </a:solidFill>
                  <a:latin typeface="Verdana" pitchFamily="34" charset="0"/>
                </a:rPr>
              </a:br>
              <a:r>
                <a:rPr lang="ru-RU" sz="1000" b="1">
                  <a:solidFill>
                    <a:srgbClr val="25221E"/>
                  </a:solidFill>
                  <a:latin typeface="Verdana" pitchFamily="34" charset="0"/>
                </a:rPr>
                <a:t>1834 - 1907</a:t>
              </a:r>
              <a:endParaRPr lang="ru-RU" sz="1000" b="1">
                <a:solidFill>
                  <a:srgbClr val="FFFFFF"/>
                </a:solidFill>
                <a:latin typeface="Verdana" pitchFamily="34" charset="0"/>
              </a:endParaRPr>
            </a:p>
          </p:txBody>
        </p:sp>
      </p:grpSp>
      <p:sp>
        <p:nvSpPr>
          <p:cNvPr id="99341" name="Rectangle 39"/>
          <p:cNvSpPr>
            <a:spLocks noChangeArrowheads="1"/>
          </p:cNvSpPr>
          <p:nvPr/>
        </p:nvSpPr>
        <p:spPr bwMode="auto">
          <a:xfrm>
            <a:off x="4076700" y="3697288"/>
            <a:ext cx="649288" cy="323850"/>
          </a:xfrm>
          <a:prstGeom prst="rect">
            <a:avLst/>
          </a:prstGeom>
          <a:solidFill>
            <a:srgbClr val="FF0066">
              <a:alpha val="49019"/>
            </a:srgbClr>
          </a:solidFill>
          <a:ln w="9525">
            <a:noFill/>
            <a:miter lim="800000"/>
            <a:headEnd/>
            <a:tailEnd/>
          </a:ln>
        </p:spPr>
        <p:txBody>
          <a:bodyPr wrap="none" anchor="ctr"/>
          <a:lstStyle/>
          <a:p>
            <a:endParaRPr lang="ru-RU">
              <a:solidFill>
                <a:srgbClr val="FFFFFF"/>
              </a:solidFill>
              <a:latin typeface="Times New Roman" pitchFamily="18" charset="0"/>
            </a:endParaRPr>
          </a:p>
        </p:txBody>
      </p:sp>
      <p:sp>
        <p:nvSpPr>
          <p:cNvPr id="99342" name="Freeform 40"/>
          <p:cNvSpPr>
            <a:spLocks/>
          </p:cNvSpPr>
          <p:nvPr/>
        </p:nvSpPr>
        <p:spPr bwMode="auto">
          <a:xfrm>
            <a:off x="5795963" y="4221163"/>
            <a:ext cx="1079500" cy="1223962"/>
          </a:xfrm>
          <a:custGeom>
            <a:avLst/>
            <a:gdLst>
              <a:gd name="T0" fmla="*/ 2147483647 w 655"/>
              <a:gd name="T1" fmla="*/ 2147483647 h 721"/>
              <a:gd name="T2" fmla="*/ 2147483647 w 655"/>
              <a:gd name="T3" fmla="*/ 2147483647 h 721"/>
              <a:gd name="T4" fmla="*/ 0 w 655"/>
              <a:gd name="T5" fmla="*/ 0 h 721"/>
              <a:gd name="T6" fmla="*/ 2147483647 w 655"/>
              <a:gd name="T7" fmla="*/ 2147483647 h 721"/>
              <a:gd name="T8" fmla="*/ 2147483647 w 655"/>
              <a:gd name="T9" fmla="*/ 2147483647 h 721"/>
              <a:gd name="T10" fmla="*/ 2147483647 w 655"/>
              <a:gd name="T11" fmla="*/ 2147483647 h 721"/>
              <a:gd name="T12" fmla="*/ 2147483647 w 655"/>
              <a:gd name="T13" fmla="*/ 2147483647 h 721"/>
              <a:gd name="T14" fmla="*/ 2147483647 w 655"/>
              <a:gd name="T15" fmla="*/ 2147483647 h 721"/>
              <a:gd name="T16" fmla="*/ 0 60000 65536"/>
              <a:gd name="T17" fmla="*/ 0 60000 65536"/>
              <a:gd name="T18" fmla="*/ 0 60000 65536"/>
              <a:gd name="T19" fmla="*/ 0 60000 65536"/>
              <a:gd name="T20" fmla="*/ 0 60000 65536"/>
              <a:gd name="T21" fmla="*/ 0 60000 65536"/>
              <a:gd name="T22" fmla="*/ 0 60000 65536"/>
              <a:gd name="T23" fmla="*/ 0 60000 65536"/>
              <a:gd name="T24" fmla="*/ 0 w 655"/>
              <a:gd name="T25" fmla="*/ 0 h 721"/>
              <a:gd name="T26" fmla="*/ 655 w 655"/>
              <a:gd name="T27" fmla="*/ 721 h 7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5" h="721">
                <a:moveTo>
                  <a:pt x="135" y="148"/>
                </a:moveTo>
                <a:lnTo>
                  <a:pt x="239" y="171"/>
                </a:lnTo>
                <a:lnTo>
                  <a:pt x="0" y="0"/>
                </a:lnTo>
                <a:lnTo>
                  <a:pt x="89" y="252"/>
                </a:lnTo>
                <a:lnTo>
                  <a:pt x="112" y="165"/>
                </a:lnTo>
                <a:cubicBezTo>
                  <a:pt x="166" y="243"/>
                  <a:pt x="325" y="624"/>
                  <a:pt x="415" y="717"/>
                </a:cubicBezTo>
                <a:cubicBezTo>
                  <a:pt x="603" y="717"/>
                  <a:pt x="503" y="709"/>
                  <a:pt x="655" y="721"/>
                </a:cubicBezTo>
                <a:cubicBezTo>
                  <a:pt x="446" y="575"/>
                  <a:pt x="235" y="267"/>
                  <a:pt x="135" y="148"/>
                </a:cubicBezTo>
                <a:close/>
              </a:path>
            </a:pathLst>
          </a:custGeom>
          <a:gradFill rotWithShape="1">
            <a:gsLst>
              <a:gs pos="0">
                <a:schemeClr val="bg1"/>
              </a:gs>
              <a:gs pos="100000">
                <a:srgbClr val="74F2BC"/>
              </a:gs>
            </a:gsLst>
            <a:lin ang="5400000" scaled="1"/>
          </a:gradFill>
          <a:ln w="9525">
            <a:solidFill>
              <a:schemeClr val="tx1"/>
            </a:solidFill>
            <a:round/>
            <a:headEnd/>
            <a:tailEnd/>
          </a:ln>
        </p:spPr>
        <p:txBody>
          <a:bodyPr/>
          <a:lstStyle/>
          <a:p>
            <a:endParaRPr lang="ru-RU">
              <a:latin typeface="Times New Roman" pitchFamily="18" charset="0"/>
            </a:endParaRPr>
          </a:p>
        </p:txBody>
      </p:sp>
      <p:sp>
        <p:nvSpPr>
          <p:cNvPr id="99343" name="Freeform 41"/>
          <p:cNvSpPr>
            <a:spLocks/>
          </p:cNvSpPr>
          <p:nvPr/>
        </p:nvSpPr>
        <p:spPr bwMode="auto">
          <a:xfrm flipH="1">
            <a:off x="3708400" y="4221163"/>
            <a:ext cx="649288" cy="1296987"/>
          </a:xfrm>
          <a:custGeom>
            <a:avLst/>
            <a:gdLst>
              <a:gd name="T0" fmla="*/ 2147483647 w 655"/>
              <a:gd name="T1" fmla="*/ 2147483647 h 721"/>
              <a:gd name="T2" fmla="*/ 2147483647 w 655"/>
              <a:gd name="T3" fmla="*/ 2147483647 h 721"/>
              <a:gd name="T4" fmla="*/ 0 w 655"/>
              <a:gd name="T5" fmla="*/ 0 h 721"/>
              <a:gd name="T6" fmla="*/ 2147483647 w 655"/>
              <a:gd name="T7" fmla="*/ 2147483647 h 721"/>
              <a:gd name="T8" fmla="*/ 2147483647 w 655"/>
              <a:gd name="T9" fmla="*/ 2147483647 h 721"/>
              <a:gd name="T10" fmla="*/ 2147483647 w 655"/>
              <a:gd name="T11" fmla="*/ 2147483647 h 721"/>
              <a:gd name="T12" fmla="*/ 2147483647 w 655"/>
              <a:gd name="T13" fmla="*/ 2147483647 h 721"/>
              <a:gd name="T14" fmla="*/ 2147483647 w 655"/>
              <a:gd name="T15" fmla="*/ 2147483647 h 721"/>
              <a:gd name="T16" fmla="*/ 0 60000 65536"/>
              <a:gd name="T17" fmla="*/ 0 60000 65536"/>
              <a:gd name="T18" fmla="*/ 0 60000 65536"/>
              <a:gd name="T19" fmla="*/ 0 60000 65536"/>
              <a:gd name="T20" fmla="*/ 0 60000 65536"/>
              <a:gd name="T21" fmla="*/ 0 60000 65536"/>
              <a:gd name="T22" fmla="*/ 0 60000 65536"/>
              <a:gd name="T23" fmla="*/ 0 60000 65536"/>
              <a:gd name="T24" fmla="*/ 0 w 655"/>
              <a:gd name="T25" fmla="*/ 0 h 721"/>
              <a:gd name="T26" fmla="*/ 655 w 655"/>
              <a:gd name="T27" fmla="*/ 721 h 7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5" h="721">
                <a:moveTo>
                  <a:pt x="135" y="148"/>
                </a:moveTo>
                <a:lnTo>
                  <a:pt x="239" y="171"/>
                </a:lnTo>
                <a:lnTo>
                  <a:pt x="0" y="0"/>
                </a:lnTo>
                <a:lnTo>
                  <a:pt x="89" y="252"/>
                </a:lnTo>
                <a:lnTo>
                  <a:pt x="112" y="165"/>
                </a:lnTo>
                <a:cubicBezTo>
                  <a:pt x="166" y="243"/>
                  <a:pt x="325" y="624"/>
                  <a:pt x="415" y="717"/>
                </a:cubicBezTo>
                <a:cubicBezTo>
                  <a:pt x="603" y="717"/>
                  <a:pt x="503" y="709"/>
                  <a:pt x="655" y="721"/>
                </a:cubicBezTo>
                <a:cubicBezTo>
                  <a:pt x="446" y="575"/>
                  <a:pt x="235" y="267"/>
                  <a:pt x="135" y="148"/>
                </a:cubicBezTo>
                <a:close/>
              </a:path>
            </a:pathLst>
          </a:custGeom>
          <a:gradFill rotWithShape="1">
            <a:gsLst>
              <a:gs pos="0">
                <a:schemeClr val="bg1"/>
              </a:gs>
              <a:gs pos="100000">
                <a:srgbClr val="74F2BC"/>
              </a:gs>
            </a:gsLst>
            <a:lin ang="5400000" scaled="1"/>
          </a:gradFill>
          <a:ln w="9525">
            <a:solidFill>
              <a:schemeClr val="tx1"/>
            </a:solidFill>
            <a:round/>
            <a:headEnd/>
            <a:tailEnd/>
          </a:ln>
        </p:spPr>
        <p:txBody>
          <a:bodyPr/>
          <a:lstStyle/>
          <a:p>
            <a:endParaRPr lang="ru-RU">
              <a:latin typeface="Times New Roman" pitchFamily="18" charset="0"/>
            </a:endParaRPr>
          </a:p>
        </p:txBody>
      </p:sp>
      <p:grpSp>
        <p:nvGrpSpPr>
          <p:cNvPr id="99344" name="Group 42"/>
          <p:cNvGrpSpPr>
            <a:grpSpLocks/>
          </p:cNvGrpSpPr>
          <p:nvPr/>
        </p:nvGrpSpPr>
        <p:grpSpPr bwMode="auto">
          <a:xfrm>
            <a:off x="6300788" y="5445125"/>
            <a:ext cx="1404937" cy="1125538"/>
            <a:chOff x="182" y="3294"/>
            <a:chExt cx="999" cy="544"/>
          </a:xfrm>
        </p:grpSpPr>
        <p:sp>
          <p:nvSpPr>
            <p:cNvPr id="99345" name="Rectangle 43"/>
            <p:cNvSpPr>
              <a:spLocks noChangeArrowheads="1"/>
            </p:cNvSpPr>
            <p:nvPr/>
          </p:nvSpPr>
          <p:spPr bwMode="auto">
            <a:xfrm>
              <a:off x="205" y="3294"/>
              <a:ext cx="952" cy="544"/>
            </a:xfrm>
            <a:prstGeom prst="rect">
              <a:avLst/>
            </a:prstGeom>
            <a:solidFill>
              <a:srgbClr val="0066FF"/>
            </a:solidFill>
            <a:ln w="57150" cmpd="thickThin">
              <a:solidFill>
                <a:schemeClr val="tx1"/>
              </a:solidFill>
              <a:miter lim="800000"/>
              <a:headEnd/>
              <a:tailEnd/>
            </a:ln>
          </p:spPr>
          <p:txBody>
            <a:bodyPr wrap="none" anchor="ctr"/>
            <a:lstStyle/>
            <a:p>
              <a:endParaRPr lang="ru-RU">
                <a:solidFill>
                  <a:srgbClr val="FFFFFF"/>
                </a:solidFill>
                <a:latin typeface="Times New Roman" pitchFamily="18" charset="0"/>
              </a:endParaRPr>
            </a:p>
          </p:txBody>
        </p:sp>
        <p:sp>
          <p:nvSpPr>
            <p:cNvPr id="99346" name="Text Box 44"/>
            <p:cNvSpPr txBox="1">
              <a:spLocks noChangeArrowheads="1"/>
            </p:cNvSpPr>
            <p:nvPr/>
          </p:nvSpPr>
          <p:spPr bwMode="auto">
            <a:xfrm>
              <a:off x="477" y="3325"/>
              <a:ext cx="408" cy="150"/>
            </a:xfrm>
            <a:prstGeom prst="rect">
              <a:avLst/>
            </a:prstGeom>
            <a:noFill/>
            <a:ln w="9525">
              <a:noFill/>
              <a:miter lim="800000"/>
              <a:headEnd/>
              <a:tailEnd/>
            </a:ln>
          </p:spPr>
          <p:txBody>
            <a:bodyPr>
              <a:spAutoFit/>
            </a:bodyPr>
            <a:lstStyle/>
            <a:p>
              <a:pPr>
                <a:lnSpc>
                  <a:spcPct val="80000"/>
                </a:lnSpc>
              </a:pPr>
              <a:r>
                <a:rPr lang="en-US" b="1">
                  <a:solidFill>
                    <a:srgbClr val="FFFFFF"/>
                  </a:solidFill>
                  <a:latin typeface="Times New Roman" pitchFamily="18" charset="0"/>
                </a:rPr>
                <a:t>117</a:t>
              </a:r>
            </a:p>
          </p:txBody>
        </p:sp>
        <p:sp>
          <p:nvSpPr>
            <p:cNvPr id="99347" name="Text Box 45"/>
            <p:cNvSpPr txBox="1">
              <a:spLocks noChangeArrowheads="1"/>
            </p:cNvSpPr>
            <p:nvPr/>
          </p:nvSpPr>
          <p:spPr bwMode="auto">
            <a:xfrm>
              <a:off x="182" y="3521"/>
              <a:ext cx="999" cy="307"/>
            </a:xfrm>
            <a:prstGeom prst="rect">
              <a:avLst/>
            </a:prstGeom>
            <a:noFill/>
            <a:ln w="9525">
              <a:noFill/>
              <a:miter lim="800000"/>
              <a:headEnd/>
              <a:tailEnd/>
            </a:ln>
          </p:spPr>
          <p:txBody>
            <a:bodyPr>
              <a:spAutoFit/>
            </a:bodyPr>
            <a:lstStyle/>
            <a:p>
              <a:pPr algn="ctr">
                <a:lnSpc>
                  <a:spcPct val="85000"/>
                </a:lnSpc>
              </a:pPr>
              <a:r>
                <a:rPr lang="en-US" sz="1400" b="1">
                  <a:solidFill>
                    <a:srgbClr val="FFFFFF"/>
                  </a:solidFill>
                  <a:latin typeface="Times New Roman" pitchFamily="18" charset="0"/>
                </a:rPr>
                <a:t>Discovered</a:t>
              </a:r>
              <a:br>
                <a:rPr lang="en-US" sz="1400" b="1">
                  <a:solidFill>
                    <a:srgbClr val="FFFFFF"/>
                  </a:solidFill>
                  <a:latin typeface="Times New Roman" pitchFamily="18" charset="0"/>
                </a:rPr>
              </a:br>
              <a:r>
                <a:rPr lang="en-US" sz="1400" b="1">
                  <a:solidFill>
                    <a:srgbClr val="FFFFFF"/>
                  </a:solidFill>
                  <a:latin typeface="Times New Roman" pitchFamily="18" charset="0"/>
                </a:rPr>
                <a:t>at JINR in 2009</a:t>
              </a:r>
              <a:endParaRPr lang="ru-RU" sz="1400" b="1">
                <a:solidFill>
                  <a:srgbClr val="FFFFFF"/>
                </a:solidFill>
                <a:latin typeface="Times New Roman" pitchFamily="18" charset="0"/>
              </a:endParaRPr>
            </a:p>
          </p:txBody>
        </p:sp>
      </p:gr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p:cNvSpPr>
          <p:nvPr>
            <p:ph type="body" idx="1"/>
          </p:nvPr>
        </p:nvSpPr>
        <p:spPr/>
        <p:txBody>
          <a:bodyPr/>
          <a:lstStyle/>
          <a:p>
            <a:endParaRPr lang="ru-RU" smtClean="0"/>
          </a:p>
        </p:txBody>
      </p:sp>
      <p:pic>
        <p:nvPicPr>
          <p:cNvPr id="137220" name="Picture 4"/>
          <p:cNvPicPr>
            <a:picLocks noGrp="1" noChangeAspect="1" noChangeArrowheads="1"/>
          </p:cNvPicPr>
          <p:nvPr>
            <p:ph type="title"/>
          </p:nvPr>
        </p:nvPicPr>
        <p:blipFill>
          <a:blip r:embed="rId2"/>
          <a:srcRect/>
          <a:stretch>
            <a:fillRect/>
          </a:stretch>
        </p:blipFill>
        <p:spPr bwMode="auto">
          <a:xfrm>
            <a:off x="-100013" y="0"/>
            <a:ext cx="9396413" cy="6819900"/>
          </a:xfrm>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1414"/>
            <a:ext cx="8229600" cy="1143000"/>
          </a:xfrm>
        </p:spPr>
        <p:txBody>
          <a:bodyPr/>
          <a:lstStyle/>
          <a:p>
            <a:pPr fontAlgn="auto">
              <a:spcAft>
                <a:spcPts val="0"/>
              </a:spcAft>
              <a:defRPr/>
            </a:pPr>
            <a:r>
              <a:rPr lang="en-US" dirty="0" err="1" smtClean="0"/>
              <a:t>Dubnium</a:t>
            </a:r>
            <a:r>
              <a:rPr lang="en-US" dirty="0" smtClean="0"/>
              <a:t> and </a:t>
            </a:r>
            <a:r>
              <a:rPr lang="en-US" dirty="0" err="1" smtClean="0"/>
              <a:t>Flerovium</a:t>
            </a:r>
            <a:endParaRPr lang="ru-RU" dirty="0"/>
          </a:p>
        </p:txBody>
      </p:sp>
      <p:sp>
        <p:nvSpPr>
          <p:cNvPr id="3" name="Содержимое 2"/>
          <p:cNvSpPr>
            <a:spLocks noGrp="1"/>
          </p:cNvSpPr>
          <p:nvPr>
            <p:ph idx="1"/>
          </p:nvPr>
        </p:nvSpPr>
        <p:spPr>
          <a:xfrm>
            <a:off x="357188" y="1143000"/>
            <a:ext cx="8501062" cy="2786063"/>
          </a:xfrm>
        </p:spPr>
        <p:txBody>
          <a:bodyPr>
            <a:normAutofit fontScale="62500" lnSpcReduction="20000"/>
          </a:bodyPr>
          <a:lstStyle/>
          <a:p>
            <a:pPr marL="92075" indent="0" fontAlgn="auto">
              <a:lnSpc>
                <a:spcPct val="120000"/>
              </a:lnSpc>
              <a:spcAft>
                <a:spcPts val="0"/>
              </a:spcAft>
              <a:buClr>
                <a:schemeClr val="tx1">
                  <a:shade val="95000"/>
                </a:schemeClr>
              </a:buClr>
              <a:buFont typeface="Wingdings 2"/>
              <a:buNone/>
              <a:defRPr/>
            </a:pPr>
            <a:r>
              <a:rPr lang="en-GB" dirty="0" smtClean="0">
                <a:latin typeface="+mj-lt"/>
              </a:rPr>
              <a:t>As recognition of the outstanding contribution of JINR scientists to the research in the modern physics and chemistry, the International Union of Pure and Applied Chemistry named element 105 of the </a:t>
            </a:r>
            <a:r>
              <a:rPr lang="en-GB" dirty="0" err="1" smtClean="0">
                <a:latin typeface="+mj-lt"/>
              </a:rPr>
              <a:t>D.Mendeleev</a:t>
            </a:r>
            <a:r>
              <a:rPr lang="en-GB" dirty="0" smtClean="0">
                <a:latin typeface="+mj-lt"/>
              </a:rPr>
              <a:t> Periodic system of chemical elements "</a:t>
            </a:r>
            <a:r>
              <a:rPr lang="en-GB" b="1" i="1" dirty="0" err="1" smtClean="0">
                <a:solidFill>
                  <a:srgbClr val="FFFF00"/>
                </a:solidFill>
                <a:latin typeface="+mj-lt"/>
              </a:rPr>
              <a:t>Dubnium</a:t>
            </a:r>
            <a:r>
              <a:rPr lang="en-GB" dirty="0" smtClean="0">
                <a:latin typeface="+mj-lt"/>
              </a:rPr>
              <a:t>".</a:t>
            </a:r>
          </a:p>
          <a:p>
            <a:pPr marL="92075" indent="0" fontAlgn="auto">
              <a:lnSpc>
                <a:spcPct val="120000"/>
              </a:lnSpc>
              <a:spcAft>
                <a:spcPts val="0"/>
              </a:spcAft>
              <a:buClr>
                <a:schemeClr val="tx1">
                  <a:shade val="95000"/>
                </a:schemeClr>
              </a:buClr>
              <a:buFont typeface="Wingdings 2"/>
              <a:buNone/>
              <a:defRPr/>
            </a:pPr>
            <a:r>
              <a:rPr lang="en-US" dirty="0" smtClean="0">
                <a:solidFill>
                  <a:srgbClr val="FFFF00"/>
                </a:solidFill>
                <a:latin typeface="+mj-lt"/>
              </a:rPr>
              <a:t>Very recently IUPAC has officially approved </a:t>
            </a:r>
            <a:r>
              <a:rPr lang="en-US" dirty="0" smtClean="0">
                <a:latin typeface="+mj-lt"/>
              </a:rPr>
              <a:t>the name </a:t>
            </a:r>
            <a:r>
              <a:rPr lang="en-US" b="1" i="1" dirty="0" err="1" smtClean="0">
                <a:solidFill>
                  <a:srgbClr val="FFFF00"/>
                </a:solidFill>
                <a:latin typeface="+mj-lt"/>
              </a:rPr>
              <a:t>Flerovium</a:t>
            </a:r>
            <a:r>
              <a:rPr lang="en-US" dirty="0" smtClean="0">
                <a:latin typeface="+mj-lt"/>
              </a:rPr>
              <a:t>, with symbol Fl, for the element of atomic number 114 and the name</a:t>
            </a:r>
            <a:r>
              <a:rPr lang="en-US" b="1" dirty="0" smtClean="0">
                <a:solidFill>
                  <a:srgbClr val="FFFF00"/>
                </a:solidFill>
                <a:latin typeface="+mj-lt"/>
              </a:rPr>
              <a:t> </a:t>
            </a:r>
            <a:r>
              <a:rPr lang="en-US" b="1" i="1" dirty="0" err="1" smtClean="0">
                <a:solidFill>
                  <a:srgbClr val="FFFF00"/>
                </a:solidFill>
                <a:latin typeface="+mj-lt"/>
              </a:rPr>
              <a:t>Livermorium</a:t>
            </a:r>
            <a:r>
              <a:rPr lang="en-US" dirty="0" smtClean="0">
                <a:latin typeface="+mj-lt"/>
              </a:rPr>
              <a:t>, with symbol </a:t>
            </a:r>
            <a:r>
              <a:rPr lang="en-US" dirty="0" err="1" smtClean="0">
                <a:latin typeface="+mj-lt"/>
              </a:rPr>
              <a:t>Lv</a:t>
            </a:r>
            <a:r>
              <a:rPr lang="en-US" dirty="0" smtClean="0">
                <a:latin typeface="+mj-lt"/>
              </a:rPr>
              <a:t>, for the element of atomic number 116. Priority for the discovery of these elements was assigned to the collaboration between the JINR (Dubna, Russia) and the Lawrence Livermore National Laboratory (Livermore, California, USA). </a:t>
            </a:r>
            <a:endParaRPr lang="ru-RU" dirty="0">
              <a:latin typeface="+mj-lt"/>
            </a:endParaRPr>
          </a:p>
        </p:txBody>
      </p:sp>
      <p:sp>
        <p:nvSpPr>
          <p:cNvPr id="4" name="Номер слайда 3"/>
          <p:cNvSpPr>
            <a:spLocks noGrp="1"/>
          </p:cNvSpPr>
          <p:nvPr>
            <p:ph type="sldNum" sz="quarter" idx="12"/>
          </p:nvPr>
        </p:nvSpPr>
        <p:spPr/>
        <p:txBody>
          <a:bodyPr/>
          <a:lstStyle/>
          <a:p>
            <a:pPr>
              <a:defRPr/>
            </a:pPr>
            <a:fld id="{57568D68-D95A-47F9-844F-F668E3502263}" type="slidenum">
              <a:rPr lang="en-US"/>
              <a:pPr>
                <a:defRPr/>
              </a:pPr>
              <a:t>20</a:t>
            </a:fld>
            <a:endParaRPr lang="en-US" dirty="0"/>
          </a:p>
        </p:txBody>
      </p:sp>
      <p:pic>
        <p:nvPicPr>
          <p:cNvPr id="108548" name="Picture 3"/>
          <p:cNvPicPr>
            <a:picLocks noChangeAspect="1" noChangeArrowheads="1"/>
          </p:cNvPicPr>
          <p:nvPr/>
        </p:nvPicPr>
        <p:blipFill>
          <a:blip r:embed="rId2"/>
          <a:srcRect/>
          <a:stretch>
            <a:fillRect/>
          </a:stretch>
        </p:blipFill>
        <p:spPr bwMode="auto">
          <a:xfrm>
            <a:off x="2416175" y="4143375"/>
            <a:ext cx="5465763" cy="260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04800" y="152400"/>
            <a:ext cx="8534400" cy="1295400"/>
          </a:xfrm>
          <a:solidFill>
            <a:srgbClr val="004070"/>
          </a:solidFill>
        </p:spPr>
        <p:txBody>
          <a:bodyPr/>
          <a:lstStyle/>
          <a:p>
            <a:pPr fontAlgn="auto">
              <a:spcAft>
                <a:spcPts val="0"/>
              </a:spcAft>
              <a:defRPr/>
            </a:pPr>
            <a:r>
              <a:rPr lang="en-US" sz="4800" dirty="0" smtClean="0">
                <a:cs typeface="Arial" pitchFamily="34" charset="0"/>
              </a:rPr>
              <a:t>PROSPECTS</a:t>
            </a:r>
            <a:endParaRPr lang="ru-RU" sz="4800" dirty="0" smtClean="0">
              <a:cs typeface="Arial" pitchFamily="34" charset="0"/>
            </a:endParaRPr>
          </a:p>
        </p:txBody>
      </p:sp>
      <p:graphicFrame>
        <p:nvGraphicFramePr>
          <p:cNvPr id="343109" name="Group 69"/>
          <p:cNvGraphicFramePr>
            <a:graphicFrameLocks noGrp="1"/>
          </p:cNvGraphicFramePr>
          <p:nvPr>
            <p:ph sz="half" idx="2"/>
          </p:nvPr>
        </p:nvGraphicFramePr>
        <p:xfrm>
          <a:off x="179388" y="1844675"/>
          <a:ext cx="8763000" cy="4583137"/>
        </p:xfrm>
        <a:graphic>
          <a:graphicData uri="http://schemas.openxmlformats.org/drawingml/2006/table">
            <a:tbl>
              <a:tblPr/>
              <a:tblGrid>
                <a:gridCol w="4403725"/>
                <a:gridCol w="4359275"/>
              </a:tblGrid>
              <a:tr h="896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rPr>
                        <a:t>Superheavy</a:t>
                      </a:r>
                      <a:r>
                        <a:rPr kumimoji="0" lang="en-US" sz="2400" b="1" i="0" u="none" strike="noStrike" cap="none" normalizeH="0" baseline="0" dirty="0" smtClean="0">
                          <a:ln>
                            <a:noFill/>
                          </a:ln>
                          <a:solidFill>
                            <a:schemeClr val="tx1"/>
                          </a:solidFill>
                          <a:effectLst/>
                          <a:latin typeface="Times New Roman" pitchFamily="18" charset="0"/>
                        </a:rPr>
                        <a:t> elements (SHE)</a:t>
                      </a:r>
                      <a:endParaRPr kumimoji="0" lang="ru-RU" sz="2400" b="1" i="0" u="none" strike="noStrike" cap="none" normalizeH="0" baseline="0" dirty="0" smtClean="0">
                        <a:ln>
                          <a:noFill/>
                        </a:ln>
                        <a:solidFill>
                          <a:schemeClr val="tx1"/>
                        </a:solidFill>
                        <a:effectLst/>
                        <a:latin typeface="Times New Roman" pitchFamily="18" charset="0"/>
                      </a:endParaRPr>
                    </a:p>
                  </a:txBody>
                  <a:tcPr marT="45711" marB="45711" horzOverflow="overflow">
                    <a:lnL cap="flat">
                      <a:noFill/>
                    </a:lnL>
                    <a:lnR>
                      <a:noFill/>
                    </a:lnR>
                    <a:lnT cap="flat">
                      <a:noFill/>
                    </a:lnT>
                    <a:lnB>
                      <a:noFill/>
                    </a:lnB>
                    <a:lnTlToBr>
                      <a:noFill/>
                    </a:lnTlToBr>
                    <a:lnBlToTr>
                      <a:noFill/>
                    </a:lnBlToTr>
                    <a:solidFill>
                      <a:srgbClr val="00407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Project</a:t>
                      </a:r>
                      <a:r>
                        <a:rPr kumimoji="0" lang="ru-RU"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rPr>
                        <a:t>DRIBs-III</a:t>
                      </a:r>
                      <a:r>
                        <a:rPr kumimoji="0" lang="ru-RU" sz="2400" b="1" i="0" u="none" strike="noStrike" cap="none" normalizeH="0" baseline="0" dirty="0" smtClean="0">
                          <a:ln>
                            <a:noFill/>
                          </a:ln>
                          <a:solidFill>
                            <a:schemeClr val="tx1"/>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experimental base</a:t>
                      </a:r>
                      <a:endParaRPr kumimoji="0" lang="ru-RU" sz="2800" b="0" i="0" u="none" strike="noStrike" cap="none" normalizeH="0" baseline="0" dirty="0" smtClean="0">
                        <a:ln>
                          <a:noFill/>
                        </a:ln>
                        <a:solidFill>
                          <a:schemeClr val="tx1"/>
                        </a:solidFill>
                        <a:effectLst/>
                        <a:latin typeface="Times New Roman" pitchFamily="18" charset="0"/>
                      </a:endParaRPr>
                    </a:p>
                  </a:txBody>
                  <a:tcPr marT="45711" marB="45711" horzOverflow="overflow">
                    <a:lnL>
                      <a:noFill/>
                    </a:lnL>
                    <a:lnR cap="flat">
                      <a:noFill/>
                    </a:lnR>
                    <a:lnT cap="flat">
                      <a:noFill/>
                    </a:lnT>
                    <a:lnB>
                      <a:noFill/>
                    </a:lnB>
                    <a:lnTlToBr>
                      <a:noFill/>
                    </a:lnTlToBr>
                    <a:lnBlToTr>
                      <a:noFill/>
                    </a:lnBlToTr>
                    <a:solidFill>
                      <a:srgbClr val="004070"/>
                    </a:solidFill>
                  </a:tcPr>
                </a:tc>
              </a:tr>
              <a:tr h="3687043">
                <a:tc>
                  <a:txBody>
                    <a:bodyPr/>
                    <a:lstStyle/>
                    <a:p>
                      <a:pPr marL="342900" marR="0" lvl="0" indent="-342900" algn="l" defTabSz="914400" rtl="0" eaLnBrk="1" fontAlgn="base" latinLnBrk="0" hangingPunct="1">
                        <a:lnSpc>
                          <a:spcPct val="100000"/>
                        </a:lnSpc>
                        <a:spcBef>
                          <a:spcPct val="20000"/>
                        </a:spcBef>
                        <a:spcAft>
                          <a:spcPct val="0"/>
                        </a:spcAft>
                        <a:buClr>
                          <a:srgbClr val="003399"/>
                        </a:buClr>
                        <a:buSzTx/>
                        <a:buFont typeface="Wingdings" pitchFamily="2" charset="2"/>
                        <a:buNone/>
                        <a:tabLst/>
                      </a:pPr>
                      <a:endParaRPr kumimoji="0" lang="ru-RU" sz="2200" b="1" i="0" u="none" strike="noStrike" cap="none" normalizeH="0" baseline="0" dirty="0" smtClean="0">
                        <a:ln>
                          <a:noFill/>
                        </a:ln>
                        <a:solidFill>
                          <a:schemeClr val="tx1"/>
                        </a:solidFill>
                        <a:effectLst/>
                        <a:latin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003399"/>
                        </a:buClr>
                        <a:buSzTx/>
                        <a:buFont typeface="Wingdings" pitchFamily="2" charset="2"/>
                        <a:buChar char="Ø"/>
                        <a:tabLst/>
                      </a:pPr>
                      <a:r>
                        <a:rPr kumimoji="0" lang="en-US" sz="2200" b="1" i="0" u="none" strike="noStrike" cap="none" normalizeH="0" baseline="0" dirty="0" smtClean="0">
                          <a:ln>
                            <a:noFill/>
                          </a:ln>
                          <a:solidFill>
                            <a:schemeClr val="tx1"/>
                          </a:solidFill>
                          <a:effectLst/>
                          <a:latin typeface="Times New Roman" pitchFamily="18" charset="0"/>
                        </a:rPr>
                        <a:t>Nuclear structure and properties of SHE</a:t>
                      </a:r>
                      <a:endParaRPr kumimoji="0" lang="ru-RU" sz="2200" b="1" i="0" u="none" strike="noStrike" cap="none" normalizeH="0" baseline="0" dirty="0" smtClean="0">
                        <a:ln>
                          <a:noFill/>
                        </a:ln>
                        <a:solidFill>
                          <a:schemeClr val="tx1"/>
                        </a:solidFill>
                        <a:effectLst/>
                        <a:latin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003399"/>
                        </a:buClr>
                        <a:buSzTx/>
                        <a:buFont typeface="Wingdings" pitchFamily="2" charset="2"/>
                        <a:buChar char="Ø"/>
                        <a:tabLst/>
                      </a:pPr>
                      <a:r>
                        <a:rPr kumimoji="0" lang="en-US" sz="2200" b="1" i="0" u="none" strike="noStrike" cap="none" normalizeH="0" baseline="0" dirty="0" smtClean="0">
                          <a:ln>
                            <a:noFill/>
                          </a:ln>
                          <a:solidFill>
                            <a:schemeClr val="tx1"/>
                          </a:solidFill>
                          <a:effectLst/>
                          <a:latin typeface="Times New Roman" pitchFamily="18" charset="0"/>
                        </a:rPr>
                        <a:t>Chemical properties of SHE</a:t>
                      </a:r>
                      <a:endParaRPr kumimoji="0" lang="ru-RU" sz="2200" b="1" i="0" u="none" strike="noStrike" cap="none" normalizeH="0" baseline="0" dirty="0" smtClean="0">
                        <a:ln>
                          <a:noFill/>
                        </a:ln>
                        <a:solidFill>
                          <a:schemeClr val="tx1"/>
                        </a:solidFill>
                        <a:effectLst/>
                        <a:latin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003399"/>
                        </a:buClr>
                        <a:buSzTx/>
                        <a:buFont typeface="Wingdings" pitchFamily="2" charset="2"/>
                        <a:buChar char="Ø"/>
                        <a:tabLst/>
                      </a:pPr>
                      <a:r>
                        <a:rPr kumimoji="0" lang="en-US" sz="2200" b="1" i="0" u="none" strike="noStrike" cap="none" normalizeH="0" baseline="0" dirty="0" smtClean="0">
                          <a:ln>
                            <a:noFill/>
                          </a:ln>
                          <a:solidFill>
                            <a:schemeClr val="tx1"/>
                          </a:solidFill>
                          <a:effectLst/>
                          <a:latin typeface="Times New Roman" pitchFamily="18" charset="0"/>
                        </a:rPr>
                        <a:t>Electron structure of SH atoms</a:t>
                      </a:r>
                      <a:endParaRPr kumimoji="0" lang="ru-RU" sz="2200" b="1" i="0" u="none" strike="noStrike" cap="none" normalizeH="0" baseline="0" dirty="0" smtClean="0">
                        <a:ln>
                          <a:noFill/>
                        </a:ln>
                        <a:solidFill>
                          <a:schemeClr val="tx1"/>
                        </a:solidFill>
                        <a:effectLst/>
                        <a:latin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003399"/>
                        </a:buClr>
                        <a:buSzTx/>
                        <a:buFont typeface="Wingdings" pitchFamily="2" charset="2"/>
                        <a:buChar char="Ø"/>
                        <a:tabLst/>
                      </a:pPr>
                      <a:r>
                        <a:rPr kumimoji="0" lang="en-US" sz="2200" b="1" i="0" u="none" strike="noStrike" cap="none" normalizeH="0" baseline="0" dirty="0" smtClean="0">
                          <a:ln>
                            <a:noFill/>
                          </a:ln>
                          <a:solidFill>
                            <a:schemeClr val="tx1"/>
                          </a:solidFill>
                          <a:effectLst/>
                          <a:latin typeface="Times New Roman" pitchFamily="18" charset="0"/>
                        </a:rPr>
                        <a:t>Search for new nuclear shells</a:t>
                      </a:r>
                      <a:endParaRPr kumimoji="0" lang="ru-RU" sz="2200" b="1" i="0" u="none" strike="noStrike" cap="none" normalizeH="0" baseline="0" dirty="0" smtClean="0">
                        <a:ln>
                          <a:noFill/>
                        </a:ln>
                        <a:solidFill>
                          <a:schemeClr val="tx1"/>
                        </a:solidFill>
                        <a:effectLst/>
                        <a:latin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003399"/>
                        </a:buClr>
                        <a:buSzTx/>
                        <a:buFont typeface="Wingdings" pitchFamily="2" charset="2"/>
                        <a:buChar char="Ø"/>
                        <a:tabLst/>
                      </a:pPr>
                      <a:r>
                        <a:rPr kumimoji="0" lang="en-US" sz="2200" b="1" i="0" u="none" strike="noStrike" cap="none" normalizeH="0" baseline="0" dirty="0" smtClean="0">
                          <a:ln>
                            <a:noFill/>
                          </a:ln>
                          <a:solidFill>
                            <a:schemeClr val="tx1"/>
                          </a:solidFill>
                          <a:effectLst/>
                          <a:latin typeface="Times New Roman" pitchFamily="18" charset="0"/>
                        </a:rPr>
                        <a:t>Search for SHE in nature</a:t>
                      </a:r>
                      <a:endParaRPr kumimoji="0" lang="ru-RU" sz="2200" b="1" i="0" u="none" strike="noStrike" cap="none" normalizeH="0" baseline="0" dirty="0" smtClean="0">
                        <a:ln>
                          <a:noFill/>
                        </a:ln>
                        <a:solidFill>
                          <a:schemeClr val="tx1"/>
                        </a:solidFill>
                        <a:effectLst/>
                        <a:latin typeface="Times New Roman" pitchFamily="18" charset="0"/>
                      </a:endParaRPr>
                    </a:p>
                  </a:txBody>
                  <a:tcPr marT="45711" marB="45711" horzOverflow="overflow">
                    <a:lnL cap="flat">
                      <a:noFill/>
                    </a:lnL>
                    <a:lnR>
                      <a:noFill/>
                    </a:lnR>
                    <a:lnT>
                      <a:noFill/>
                    </a:lnT>
                    <a:lnB cap="flat">
                      <a:noFill/>
                    </a:lnB>
                    <a:lnTlToBr>
                      <a:noFill/>
                    </a:lnTlToBr>
                    <a:lnBlToTr>
                      <a:noFill/>
                    </a:lnBlToTr>
                    <a:solidFill>
                      <a:srgbClr val="004070"/>
                    </a:solidFill>
                  </a:tcPr>
                </a:tc>
                <a:tc>
                  <a:txBody>
                    <a:bodyPr/>
                    <a:lstStyle/>
                    <a:p>
                      <a:pPr marL="290513" marR="0" lvl="0" indent="-290513"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ru-RU" sz="2200" b="1" i="0" u="none" strike="noStrike" cap="none" normalizeH="0" baseline="0" dirty="0" smtClean="0">
                        <a:ln>
                          <a:noFill/>
                        </a:ln>
                        <a:solidFill>
                          <a:srgbClr val="003399"/>
                        </a:solidFill>
                        <a:effectLst/>
                        <a:latin typeface="Times New Roman" pitchFamily="18" charset="0"/>
                      </a:endParaRPr>
                    </a:p>
                    <a:p>
                      <a:pPr marL="290513" marR="0" lvl="0" indent="-290513" algn="l"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US" sz="2200" b="1" i="0" u="none" strike="noStrike" cap="none" normalizeH="0" baseline="0" dirty="0" smtClean="0">
                          <a:ln>
                            <a:noFill/>
                          </a:ln>
                          <a:solidFill>
                            <a:schemeClr val="tx1"/>
                          </a:solidFill>
                          <a:effectLst/>
                          <a:latin typeface="Times New Roman" pitchFamily="18" charset="0"/>
                        </a:rPr>
                        <a:t>Upgrade of the running accelerators U400 and U400M</a:t>
                      </a:r>
                      <a:endParaRPr kumimoji="0" lang="ru-RU" sz="2200" b="1" i="0" u="none" strike="noStrike" cap="none" normalizeH="0" baseline="0" dirty="0" smtClean="0">
                        <a:ln>
                          <a:noFill/>
                        </a:ln>
                        <a:solidFill>
                          <a:schemeClr val="tx1"/>
                        </a:solidFill>
                        <a:effectLst/>
                        <a:latin typeface="Times New Roman" pitchFamily="18" charset="0"/>
                      </a:endParaRPr>
                    </a:p>
                    <a:p>
                      <a:pPr marL="290513" marR="0" lvl="0" indent="-290513" algn="l"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US" sz="2200" b="1" i="0" u="none" strike="noStrike" cap="none" normalizeH="0" baseline="0" dirty="0" smtClean="0">
                          <a:ln>
                            <a:noFill/>
                          </a:ln>
                          <a:solidFill>
                            <a:schemeClr val="tx1"/>
                          </a:solidFill>
                          <a:effectLst/>
                          <a:latin typeface="Times New Roman" pitchFamily="18" charset="0"/>
                        </a:rPr>
                        <a:t>Construction of the new experimental hall</a:t>
                      </a:r>
                      <a:r>
                        <a:rPr kumimoji="0" lang="ru-RU" sz="2200" b="1" i="0" u="none" strike="noStrike" cap="none" normalizeH="0" baseline="0" dirty="0" smtClean="0">
                          <a:ln>
                            <a:noFill/>
                          </a:ln>
                          <a:solidFill>
                            <a:schemeClr val="tx1"/>
                          </a:solidFill>
                          <a:effectLst/>
                          <a:latin typeface="Times New Roman" pitchFamily="18" charset="0"/>
                        </a:rPr>
                        <a:t> (≈ 2</a:t>
                      </a:r>
                      <a:r>
                        <a:rPr kumimoji="0" lang="en-US" sz="2200" b="1" i="0" u="none" strike="noStrike" cap="none" normalizeH="0" baseline="0" dirty="0" smtClean="0">
                          <a:ln>
                            <a:noFill/>
                          </a:ln>
                          <a:solidFill>
                            <a:schemeClr val="tx1"/>
                          </a:solidFill>
                          <a:effectLst/>
                          <a:latin typeface="Times New Roman" pitchFamily="18" charset="0"/>
                        </a:rPr>
                        <a:t>6</a:t>
                      </a:r>
                      <a:r>
                        <a:rPr kumimoji="0" lang="ru-RU" sz="2200" b="1" i="0" u="none" strike="noStrike" cap="none" normalizeH="0" baseline="0" dirty="0" smtClean="0">
                          <a:ln>
                            <a:noFill/>
                          </a:ln>
                          <a:solidFill>
                            <a:schemeClr val="tx1"/>
                          </a:solidFill>
                          <a:effectLst/>
                          <a:latin typeface="Times New Roman" pitchFamily="18" charset="0"/>
                        </a:rPr>
                        <a:t>00 м</a:t>
                      </a:r>
                      <a:r>
                        <a:rPr kumimoji="0" lang="en-US" sz="2200" b="1" i="0" u="none" strike="noStrike" cap="none" normalizeH="0" baseline="30000" dirty="0" smtClean="0">
                          <a:ln>
                            <a:noFill/>
                          </a:ln>
                          <a:solidFill>
                            <a:schemeClr val="tx1"/>
                          </a:solidFill>
                          <a:effectLst/>
                          <a:latin typeface="Times New Roman" pitchFamily="18" charset="0"/>
                        </a:rPr>
                        <a:t>2</a:t>
                      </a:r>
                      <a:r>
                        <a:rPr kumimoji="0" lang="ru-RU" sz="2200" b="1" i="0" u="none" strike="noStrike" cap="none" normalizeH="0" baseline="0" dirty="0" smtClean="0">
                          <a:ln>
                            <a:noFill/>
                          </a:ln>
                          <a:solidFill>
                            <a:schemeClr val="tx1"/>
                          </a:solidFill>
                          <a:effectLst/>
                          <a:latin typeface="Times New Roman" pitchFamily="18" charset="0"/>
                        </a:rPr>
                        <a:t>)</a:t>
                      </a:r>
                    </a:p>
                    <a:p>
                      <a:pPr marL="290513" marR="0" lvl="0" indent="-290513" algn="l"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US" sz="2200" b="1" i="0" u="none" strike="noStrike" cap="none" normalizeH="0" baseline="0" dirty="0" smtClean="0">
                          <a:ln>
                            <a:noFill/>
                          </a:ln>
                          <a:solidFill>
                            <a:schemeClr val="tx1"/>
                          </a:solidFill>
                          <a:effectLst/>
                          <a:latin typeface="Times New Roman" pitchFamily="18" charset="0"/>
                        </a:rPr>
                        <a:t>Development and construction of the next-generation set-ups</a:t>
                      </a:r>
                    </a:p>
                    <a:p>
                      <a:pPr marL="290513" marR="0" lvl="0" indent="-290513" algn="l"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US" sz="2200" b="1" i="0" u="none" strike="noStrike" cap="none" normalizeH="0" baseline="0" dirty="0" smtClean="0">
                          <a:ln>
                            <a:noFill/>
                          </a:ln>
                          <a:solidFill>
                            <a:schemeClr val="tx1"/>
                          </a:solidFill>
                          <a:effectLst/>
                          <a:latin typeface="Times New Roman" pitchFamily="18" charset="0"/>
                        </a:rPr>
                        <a:t>Development of high current heavy ion accelerator</a:t>
                      </a:r>
                      <a:endParaRPr kumimoji="0" lang="ru-RU" sz="2200" b="1" i="0" u="none" strike="noStrike" cap="none" normalizeH="0" baseline="0" dirty="0" smtClean="0">
                        <a:ln>
                          <a:noFill/>
                        </a:ln>
                        <a:solidFill>
                          <a:schemeClr val="tx1"/>
                        </a:solidFill>
                        <a:effectLst/>
                        <a:latin typeface="Times New Roman" pitchFamily="18" charset="0"/>
                      </a:endParaRPr>
                    </a:p>
                  </a:txBody>
                  <a:tcPr marT="45711" marB="45711" horzOverflow="overflow">
                    <a:lnL>
                      <a:noFill/>
                    </a:lnL>
                    <a:lnR cap="flat">
                      <a:noFill/>
                    </a:lnR>
                    <a:lnT>
                      <a:noFill/>
                    </a:lnT>
                    <a:lnB cap="flat">
                      <a:noFill/>
                    </a:lnB>
                    <a:lnTlToBr>
                      <a:noFill/>
                    </a:lnTlToBr>
                    <a:lnBlToTr>
                      <a:noFill/>
                    </a:lnBlToTr>
                    <a:solidFill>
                      <a:srgbClr val="004070"/>
                    </a:solidFill>
                  </a:tcPr>
                </a:tc>
              </a:tr>
            </a:tbl>
          </a:graphicData>
        </a:graphic>
      </p:graphicFrame>
      <p:sp>
        <p:nvSpPr>
          <p:cNvPr id="128007" name="Прямоугольник 4"/>
          <p:cNvSpPr>
            <a:spLocks noChangeArrowheads="1"/>
          </p:cNvSpPr>
          <p:nvPr/>
        </p:nvSpPr>
        <p:spPr bwMode="auto">
          <a:xfrm>
            <a:off x="4427538" y="1844675"/>
            <a:ext cx="144462" cy="4608513"/>
          </a:xfrm>
          <a:prstGeom prst="rect">
            <a:avLst/>
          </a:prstGeom>
          <a:solidFill>
            <a:srgbClr val="FFC000"/>
          </a:solidFill>
          <a:ln w="9525" algn="ctr">
            <a:solidFill>
              <a:schemeClr val="tx1"/>
            </a:solidFill>
            <a:round/>
            <a:headEnd/>
            <a:tailEnd/>
          </a:ln>
        </p:spPr>
        <p:txBody>
          <a:bodyPr/>
          <a:lstStyle/>
          <a:p>
            <a:endParaRPr lang="ru-RU" sz="2400">
              <a:solidFill>
                <a:srgbClr val="000000"/>
              </a:solidFill>
              <a:latin typeface="Times New Roman" pitchFamily="18" charset="0"/>
              <a:cs typeface="Arial" charset="0"/>
            </a:endParaRPr>
          </a:p>
        </p:txBody>
      </p:sp>
      <p:sp>
        <p:nvSpPr>
          <p:cNvPr id="128008" name="Прямоугольник 5"/>
          <p:cNvSpPr>
            <a:spLocks noChangeArrowheads="1"/>
          </p:cNvSpPr>
          <p:nvPr/>
        </p:nvSpPr>
        <p:spPr bwMode="auto">
          <a:xfrm>
            <a:off x="0" y="1412875"/>
            <a:ext cx="9144000" cy="431800"/>
          </a:xfrm>
          <a:prstGeom prst="rect">
            <a:avLst/>
          </a:prstGeom>
          <a:solidFill>
            <a:srgbClr val="FFC000"/>
          </a:solidFill>
          <a:ln w="9525" algn="ctr">
            <a:solidFill>
              <a:schemeClr val="tx1"/>
            </a:solidFill>
            <a:round/>
            <a:headEnd/>
            <a:tailEnd/>
          </a:ln>
        </p:spPr>
        <p:txBody>
          <a:bodyPr/>
          <a:lstStyle/>
          <a:p>
            <a:endParaRPr lang="ru-RU" sz="2400">
              <a:solidFill>
                <a:srgbClr val="000000"/>
              </a:solidFill>
              <a:latin typeface="Times New Roman" pitchFamily="18" charset="0"/>
              <a:cs typeface="Arial" charset="0"/>
            </a:endParaRPr>
          </a:p>
        </p:txBody>
      </p:sp>
      <p:sp>
        <p:nvSpPr>
          <p:cNvPr id="128009" name="Прямоугольник 6"/>
          <p:cNvSpPr>
            <a:spLocks noChangeArrowheads="1"/>
          </p:cNvSpPr>
          <p:nvPr/>
        </p:nvSpPr>
        <p:spPr bwMode="auto">
          <a:xfrm>
            <a:off x="0" y="6381750"/>
            <a:ext cx="9144000" cy="71438"/>
          </a:xfrm>
          <a:prstGeom prst="rect">
            <a:avLst/>
          </a:prstGeom>
          <a:solidFill>
            <a:srgbClr val="FFC000"/>
          </a:solidFill>
          <a:ln w="9525" algn="ctr">
            <a:solidFill>
              <a:schemeClr val="tx1"/>
            </a:solidFill>
            <a:round/>
            <a:headEnd/>
            <a:tailEnd/>
          </a:ln>
        </p:spPr>
        <p:txBody>
          <a:bodyPr/>
          <a:lstStyle/>
          <a:p>
            <a:endParaRPr lang="ru-RU" sz="2400">
              <a:solidFill>
                <a:srgbClr val="000000"/>
              </a:solidFill>
              <a:latin typeface="Times New Roman" pitchFamily="18" charset="0"/>
              <a:cs typeface="Arial" charset="0"/>
            </a:endParaRPr>
          </a:p>
        </p:txBody>
      </p:sp>
      <p:sp>
        <p:nvSpPr>
          <p:cNvPr id="128010" name="Номер слайда 8"/>
          <p:cNvSpPr txBox="1">
            <a:spLocks/>
          </p:cNvSpPr>
          <p:nvPr/>
        </p:nvSpPr>
        <p:spPr bwMode="auto">
          <a:xfrm>
            <a:off x="7239000" y="6597650"/>
            <a:ext cx="1905000" cy="457200"/>
          </a:xfrm>
          <a:prstGeom prst="rect">
            <a:avLst/>
          </a:prstGeom>
          <a:noFill/>
          <a:ln w="9525">
            <a:noFill/>
            <a:miter lim="800000"/>
            <a:headEnd/>
            <a:tailEnd/>
          </a:ln>
        </p:spPr>
        <p:txBody>
          <a:bodyPr/>
          <a:lstStyle/>
          <a:p>
            <a:pPr algn="r"/>
            <a:fld id="{890635EC-4B3F-4D7C-A4C8-AE0D19EB82EE}" type="slidenum">
              <a:rPr lang="ru-RU" sz="1400" b="1">
                <a:solidFill>
                  <a:srgbClr val="000000"/>
                </a:solidFill>
                <a:latin typeface="Times New Roman" pitchFamily="18" charset="0"/>
                <a:cs typeface="Arial" charset="0"/>
              </a:rPr>
              <a:pPr algn="r"/>
              <a:t>21</a:t>
            </a:fld>
            <a:endParaRPr lang="ru-RU" sz="1400" b="1">
              <a:solidFill>
                <a:srgbClr val="000000"/>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4"/>
          <p:cNvSpPr txBox="1">
            <a:spLocks noChangeArrowheads="1"/>
          </p:cNvSpPr>
          <p:nvPr/>
        </p:nvSpPr>
        <p:spPr bwMode="auto">
          <a:xfrm>
            <a:off x="971550" y="107950"/>
            <a:ext cx="7056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sz="2800" b="1" dirty="0">
                <a:solidFill>
                  <a:srgbClr val="FFFF00"/>
                </a:solidFill>
                <a:latin typeface="Times New Roman" panose="02020603050405020304" pitchFamily="18" charset="0"/>
                <a:cs typeface="Times New Roman" panose="02020603050405020304" pitchFamily="18" charset="0"/>
              </a:rPr>
              <a:t>Schedule of the SHE factory</a:t>
            </a:r>
            <a:endParaRPr lang="ru-RU" sz="3200" b="1" dirty="0">
              <a:solidFill>
                <a:srgbClr val="FFFF00"/>
              </a:solidFill>
              <a:latin typeface="Times New Roman" panose="02020603050405020304" pitchFamily="18" charset="0"/>
              <a:cs typeface="Times New Roman" panose="02020603050405020304" pitchFamily="18" charset="0"/>
            </a:endParaRP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692150"/>
            <a:ext cx="8542338"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8" y="3357563"/>
            <a:ext cx="4278312"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Users\Admin\Documents\My ACAD\0 0 Gulbekian\DC280\2012_01_20 Bondyrev images\ЭК Вар 217 Вид 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811588"/>
            <a:ext cx="4316412"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1769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0825" y="333375"/>
            <a:ext cx="8643938" cy="2447925"/>
          </a:xfrm>
        </p:spPr>
        <p:txBody>
          <a:bodyPr>
            <a:normAutofit fontScale="70000" lnSpcReduction="20000"/>
          </a:bodyPr>
          <a:lstStyle/>
          <a:p>
            <a:pPr marL="182563" indent="-46038" fontAlgn="auto">
              <a:spcAft>
                <a:spcPts val="0"/>
              </a:spcAft>
              <a:buClr>
                <a:schemeClr val="tx1">
                  <a:shade val="95000"/>
                </a:schemeClr>
              </a:buClr>
              <a:buFont typeface="Wingdings 2"/>
              <a:buNone/>
              <a:defRPr/>
            </a:pPr>
            <a:r>
              <a:rPr lang="en-GB" sz="4600" b="1" dirty="0" smtClean="0">
                <a:solidFill>
                  <a:srgbClr val="FFFF00"/>
                </a:solidFill>
                <a:latin typeface="+mj-lt"/>
              </a:rPr>
              <a:t>IBR-2</a:t>
            </a:r>
            <a:r>
              <a:rPr lang="en-GB" sz="4600" b="1" dirty="0" smtClean="0">
                <a:solidFill>
                  <a:srgbClr val="FFFF00"/>
                </a:solidFill>
              </a:rPr>
              <a:t>:</a:t>
            </a:r>
            <a:r>
              <a:rPr lang="en-GB" sz="4100" b="1" dirty="0" smtClean="0">
                <a:solidFill>
                  <a:srgbClr val="FFFF00"/>
                </a:solidFill>
                <a:latin typeface="Arial" pitchFamily="34" charset="0"/>
                <a:cs typeface="Arial" pitchFamily="34" charset="0"/>
              </a:rPr>
              <a:t> Pulsed reactor with fast neutrons</a:t>
            </a:r>
          </a:p>
          <a:p>
            <a:pPr marL="182563" indent="-46038" fontAlgn="auto">
              <a:spcAft>
                <a:spcPts val="0"/>
              </a:spcAft>
              <a:buClr>
                <a:schemeClr val="tx1">
                  <a:shade val="95000"/>
                </a:schemeClr>
              </a:buClr>
              <a:buFont typeface="Wingdings 2"/>
              <a:buNone/>
              <a:defRPr/>
            </a:pPr>
            <a:endParaRPr lang="en-GB" sz="4100" b="1" dirty="0" smtClean="0">
              <a:solidFill>
                <a:srgbClr val="FFFF00"/>
              </a:solidFill>
              <a:latin typeface="Arial" pitchFamily="34" charset="0"/>
              <a:cs typeface="Arial" pitchFamily="34" charset="0"/>
            </a:endParaRPr>
          </a:p>
          <a:p>
            <a:pPr marL="182563" indent="-46038" fontAlgn="auto">
              <a:spcAft>
                <a:spcPts val="0"/>
              </a:spcAft>
              <a:buClr>
                <a:schemeClr val="tx1">
                  <a:shade val="95000"/>
                </a:schemeClr>
              </a:buClr>
              <a:buFont typeface="Wingdings 2"/>
              <a:buNone/>
              <a:defRPr/>
            </a:pPr>
            <a:r>
              <a:rPr lang="en-GB" sz="2400" b="1" i="1" dirty="0" smtClean="0">
                <a:latin typeface="Arial" pitchFamily="34" charset="0"/>
                <a:cs typeface="Arial" pitchFamily="34" charset="0"/>
              </a:rPr>
              <a:t>mean power </a:t>
            </a:r>
            <a:r>
              <a:rPr lang="en-GB" sz="2400" b="1" i="1" dirty="0" smtClean="0">
                <a:solidFill>
                  <a:srgbClr val="FFFF00"/>
                </a:solidFill>
                <a:latin typeface="Arial" pitchFamily="34" charset="0"/>
                <a:cs typeface="Arial" pitchFamily="34" charset="0"/>
              </a:rPr>
              <a:t>2 MW</a:t>
            </a:r>
          </a:p>
          <a:p>
            <a:pPr marL="182563" indent="-46038" fontAlgn="auto">
              <a:spcAft>
                <a:spcPts val="0"/>
              </a:spcAft>
              <a:buClr>
                <a:schemeClr val="tx1">
                  <a:shade val="95000"/>
                </a:schemeClr>
              </a:buClr>
              <a:buFont typeface="Wingdings 2"/>
              <a:buNone/>
              <a:defRPr/>
            </a:pPr>
            <a:r>
              <a:rPr lang="en-GB" sz="2400" b="1" i="1" dirty="0" smtClean="0">
                <a:latin typeface="Arial" pitchFamily="34" charset="0"/>
                <a:cs typeface="Arial" pitchFamily="34" charset="0"/>
              </a:rPr>
              <a:t>pulse frequency </a:t>
            </a:r>
            <a:r>
              <a:rPr lang="en-GB" sz="2400" b="1" i="1" dirty="0" smtClean="0">
                <a:solidFill>
                  <a:srgbClr val="FFFF00"/>
                </a:solidFill>
                <a:latin typeface="Arial" pitchFamily="34" charset="0"/>
                <a:cs typeface="Arial" pitchFamily="34" charset="0"/>
              </a:rPr>
              <a:t>5 Hz</a:t>
            </a:r>
          </a:p>
          <a:p>
            <a:pPr marL="182563" indent="-46038" fontAlgn="auto">
              <a:spcAft>
                <a:spcPts val="0"/>
              </a:spcAft>
              <a:buClr>
                <a:schemeClr val="tx1">
                  <a:shade val="95000"/>
                </a:schemeClr>
              </a:buClr>
              <a:buFont typeface="Wingdings 2"/>
              <a:buNone/>
              <a:defRPr/>
            </a:pPr>
            <a:r>
              <a:rPr lang="en-GB" sz="2400" b="1" i="1" dirty="0" smtClean="0">
                <a:latin typeface="Arial" pitchFamily="34" charset="0"/>
                <a:cs typeface="Arial" pitchFamily="34" charset="0"/>
              </a:rPr>
              <a:t>pulse width for fast neutrons  </a:t>
            </a:r>
            <a:r>
              <a:rPr lang="en-GB" sz="2400" b="1" i="1" dirty="0" smtClean="0">
                <a:solidFill>
                  <a:srgbClr val="FFFF00"/>
                </a:solidFill>
                <a:latin typeface="Arial" pitchFamily="34" charset="0"/>
                <a:cs typeface="Arial" pitchFamily="34" charset="0"/>
              </a:rPr>
              <a:t>200 </a:t>
            </a:r>
            <a:r>
              <a:rPr lang="en-GB" sz="2400" b="1" i="1" dirty="0" err="1" smtClean="0">
                <a:solidFill>
                  <a:srgbClr val="FFFF00"/>
                </a:solidFill>
                <a:latin typeface="Arial" pitchFamily="34" charset="0"/>
                <a:cs typeface="Arial" pitchFamily="34" charset="0"/>
              </a:rPr>
              <a:t>μs</a:t>
            </a:r>
            <a:endParaRPr lang="en-GB" sz="2400" b="1" i="1" dirty="0" smtClean="0">
              <a:solidFill>
                <a:srgbClr val="FFFF00"/>
              </a:solidFill>
              <a:latin typeface="Arial" pitchFamily="34" charset="0"/>
              <a:cs typeface="Arial" pitchFamily="34" charset="0"/>
            </a:endParaRPr>
          </a:p>
          <a:p>
            <a:pPr marL="182563" indent="-46038" fontAlgn="auto">
              <a:spcAft>
                <a:spcPts val="0"/>
              </a:spcAft>
              <a:buClr>
                <a:schemeClr val="tx1">
                  <a:shade val="95000"/>
                </a:schemeClr>
              </a:buClr>
              <a:buFont typeface="Wingdings 2"/>
              <a:buNone/>
              <a:defRPr/>
            </a:pPr>
            <a:r>
              <a:rPr lang="en-GB" sz="2400" b="1" i="1" dirty="0" smtClean="0">
                <a:latin typeface="Arial" pitchFamily="34" charset="0"/>
                <a:cs typeface="Arial" pitchFamily="34" charset="0"/>
              </a:rPr>
              <a:t>thermal neutrons flux density on the moderator surface:   </a:t>
            </a:r>
            <a:r>
              <a:rPr lang="en-GB" sz="2400" b="1" i="1" dirty="0" smtClean="0">
                <a:solidFill>
                  <a:srgbClr val="FFFF00"/>
                </a:solidFill>
                <a:latin typeface="Arial" pitchFamily="34" charset="0"/>
                <a:cs typeface="Arial" pitchFamily="34" charset="0"/>
              </a:rPr>
              <a:t>10</a:t>
            </a:r>
            <a:r>
              <a:rPr lang="en-GB" sz="2400" b="1" i="1" baseline="30000" dirty="0" smtClean="0">
                <a:solidFill>
                  <a:srgbClr val="FFFF00"/>
                </a:solidFill>
                <a:latin typeface="Arial" pitchFamily="34" charset="0"/>
                <a:cs typeface="Arial" pitchFamily="34" charset="0"/>
              </a:rPr>
              <a:t>13</a:t>
            </a:r>
            <a:r>
              <a:rPr lang="en-GB" sz="2400" b="1" i="1" dirty="0" smtClean="0">
                <a:solidFill>
                  <a:srgbClr val="FFFF00"/>
                </a:solidFill>
                <a:latin typeface="Arial" pitchFamily="34" charset="0"/>
                <a:cs typeface="Arial" pitchFamily="34" charset="0"/>
              </a:rPr>
              <a:t>n/cm</a:t>
            </a:r>
            <a:r>
              <a:rPr lang="en-GB" sz="2400" b="1" i="1" baseline="30000" dirty="0" smtClean="0">
                <a:solidFill>
                  <a:srgbClr val="FFFF00"/>
                </a:solidFill>
                <a:latin typeface="Arial" pitchFamily="34" charset="0"/>
                <a:cs typeface="Arial" pitchFamily="34" charset="0"/>
              </a:rPr>
              <a:t>2 </a:t>
            </a:r>
            <a:r>
              <a:rPr lang="en-GB" sz="2400" b="1" i="1" dirty="0" smtClean="0">
                <a:solidFill>
                  <a:srgbClr val="FFFF00"/>
                </a:solidFill>
                <a:latin typeface="Arial" pitchFamily="34" charset="0"/>
                <a:cs typeface="Arial" pitchFamily="34" charset="0"/>
              </a:rPr>
              <a:t>/s</a:t>
            </a:r>
          </a:p>
          <a:p>
            <a:pPr marL="182563" indent="-46038" fontAlgn="auto">
              <a:spcAft>
                <a:spcPts val="0"/>
              </a:spcAft>
              <a:buClr>
                <a:schemeClr val="tx1">
                  <a:shade val="95000"/>
                </a:schemeClr>
              </a:buClr>
              <a:buFont typeface="Wingdings 2"/>
              <a:buNone/>
              <a:defRPr/>
            </a:pPr>
            <a:r>
              <a:rPr lang="en-GB" sz="2400" b="1" i="1" dirty="0" smtClean="0">
                <a:latin typeface="Arial" pitchFamily="34" charset="0"/>
                <a:cs typeface="Arial" pitchFamily="34" charset="0"/>
              </a:rPr>
              <a:t>maximum in pulse: </a:t>
            </a:r>
            <a:r>
              <a:rPr lang="en-GB" sz="2400" b="1" i="1" dirty="0" smtClean="0">
                <a:solidFill>
                  <a:srgbClr val="FFFF00"/>
                </a:solidFill>
                <a:latin typeface="Arial" pitchFamily="34" charset="0"/>
                <a:cs typeface="Arial" pitchFamily="34" charset="0"/>
              </a:rPr>
              <a:t>10</a:t>
            </a:r>
            <a:r>
              <a:rPr lang="en-GB" sz="2400" b="1" i="1" baseline="30000" dirty="0" smtClean="0">
                <a:solidFill>
                  <a:srgbClr val="FFFF00"/>
                </a:solidFill>
                <a:latin typeface="Arial" pitchFamily="34" charset="0"/>
                <a:cs typeface="Arial" pitchFamily="34" charset="0"/>
              </a:rPr>
              <a:t>16 </a:t>
            </a:r>
            <a:r>
              <a:rPr lang="en-GB" sz="2400" b="1" i="1" dirty="0" smtClean="0">
                <a:solidFill>
                  <a:srgbClr val="FFFF00"/>
                </a:solidFill>
                <a:latin typeface="Arial" pitchFamily="34" charset="0"/>
                <a:cs typeface="Arial" pitchFamily="34" charset="0"/>
              </a:rPr>
              <a:t>n/cm</a:t>
            </a:r>
            <a:r>
              <a:rPr lang="en-GB" sz="2400" b="1" i="1" baseline="30000" dirty="0" smtClean="0">
                <a:solidFill>
                  <a:srgbClr val="FFFF00"/>
                </a:solidFill>
                <a:latin typeface="Arial" pitchFamily="34" charset="0"/>
                <a:cs typeface="Arial" pitchFamily="34" charset="0"/>
              </a:rPr>
              <a:t>2 </a:t>
            </a:r>
            <a:r>
              <a:rPr lang="en-GB" sz="2400" b="1" i="1" dirty="0" smtClean="0">
                <a:solidFill>
                  <a:srgbClr val="FFFF00"/>
                </a:solidFill>
                <a:latin typeface="Arial" pitchFamily="34" charset="0"/>
                <a:cs typeface="Arial" pitchFamily="34" charset="0"/>
              </a:rPr>
              <a:t>/s</a:t>
            </a:r>
            <a:endParaRPr lang="ru-RU" sz="2400" b="1" i="1" dirty="0" smtClean="0">
              <a:solidFill>
                <a:srgbClr val="FFFF00"/>
              </a:solidFill>
              <a:latin typeface="Arial" pitchFamily="34" charset="0"/>
              <a:cs typeface="Arial" pitchFamily="34" charset="0"/>
            </a:endParaRPr>
          </a:p>
          <a:p>
            <a:pPr marL="182563" indent="-46038" fontAlgn="auto">
              <a:spcAft>
                <a:spcPts val="0"/>
              </a:spcAft>
              <a:buClr>
                <a:schemeClr val="tx1">
                  <a:shade val="95000"/>
                </a:schemeClr>
              </a:buClr>
              <a:buFont typeface="Wingdings 2"/>
              <a:buNone/>
              <a:defRPr/>
            </a:pPr>
            <a:endParaRPr lang="ru-RU" dirty="0"/>
          </a:p>
        </p:txBody>
      </p:sp>
      <p:sp>
        <p:nvSpPr>
          <p:cNvPr id="4" name="Номер слайда 3"/>
          <p:cNvSpPr>
            <a:spLocks noGrp="1"/>
          </p:cNvSpPr>
          <p:nvPr>
            <p:ph type="sldNum" sz="quarter" idx="12"/>
          </p:nvPr>
        </p:nvSpPr>
        <p:spPr/>
        <p:txBody>
          <a:bodyPr/>
          <a:lstStyle/>
          <a:p>
            <a:pPr>
              <a:defRPr/>
            </a:pPr>
            <a:fld id="{A2AE0981-8B0F-493A-8F0D-6D75C0FF29FC}" type="slidenum">
              <a:rPr lang="en-US"/>
              <a:pPr>
                <a:defRPr/>
              </a:pPr>
              <a:t>23</a:t>
            </a:fld>
            <a:endParaRPr lang="en-US" dirty="0"/>
          </a:p>
        </p:txBody>
      </p:sp>
      <p:pic>
        <p:nvPicPr>
          <p:cNvPr id="104451" name="Picture 2" descr="C:\Users\Вадим\Desktop\Current-Work\120606-JINR-Director-talk\Photo_dlya_raskladushki\IMG_5195a2.tif"/>
          <p:cNvPicPr>
            <a:picLocks noChangeAspect="1" noChangeArrowheads="1"/>
          </p:cNvPicPr>
          <p:nvPr/>
        </p:nvPicPr>
        <p:blipFill>
          <a:blip r:embed="rId2"/>
          <a:srcRect/>
          <a:stretch>
            <a:fillRect/>
          </a:stretch>
        </p:blipFill>
        <p:spPr bwMode="auto">
          <a:xfrm>
            <a:off x="1622425" y="3262313"/>
            <a:ext cx="5878513" cy="3524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Заголовок 1"/>
          <p:cNvSpPr>
            <a:spLocks noGrp="1"/>
          </p:cNvSpPr>
          <p:nvPr>
            <p:ph type="title"/>
          </p:nvPr>
        </p:nvSpPr>
        <p:spPr>
          <a:xfrm>
            <a:off x="0" y="0"/>
            <a:ext cx="9144000" cy="1000125"/>
          </a:xfrm>
          <a:solidFill>
            <a:srgbClr val="003366"/>
          </a:solidFill>
        </p:spPr>
        <p:txBody>
          <a:bodyPr/>
          <a:lstStyle/>
          <a:p>
            <a:pPr fontAlgn="auto">
              <a:spcAft>
                <a:spcPts val="0"/>
              </a:spcAft>
              <a:defRPr/>
            </a:pPr>
            <a:r>
              <a:rPr lang="en-US" sz="2800" dirty="0" smtClean="0">
                <a:cs typeface="Arial" pitchFamily="34" charset="0"/>
              </a:rPr>
              <a:t>Upgrade and development of the IBR-2 spectrometer complex</a:t>
            </a:r>
            <a:endParaRPr lang="ru-RU" sz="2800" dirty="0" smtClean="0">
              <a:cs typeface="Arial" pitchFamily="34" charset="0"/>
            </a:endParaRPr>
          </a:p>
        </p:txBody>
      </p:sp>
      <p:grpSp>
        <p:nvGrpSpPr>
          <p:cNvPr id="105474" name="Группа 21"/>
          <p:cNvGrpSpPr>
            <a:grpSpLocks/>
          </p:cNvGrpSpPr>
          <p:nvPr/>
        </p:nvGrpSpPr>
        <p:grpSpPr bwMode="auto">
          <a:xfrm>
            <a:off x="0" y="1714500"/>
            <a:ext cx="5076825" cy="4954588"/>
            <a:chOff x="2786050" y="1357298"/>
            <a:chExt cx="5056200" cy="5132402"/>
          </a:xfrm>
        </p:grpSpPr>
        <p:pic>
          <p:nvPicPr>
            <p:cNvPr id="105489" name="Picture 2"/>
            <p:cNvPicPr>
              <a:picLocks noChangeAspect="1" noChangeArrowheads="1"/>
            </p:cNvPicPr>
            <p:nvPr/>
          </p:nvPicPr>
          <p:blipFill>
            <a:blip r:embed="rId3"/>
            <a:srcRect/>
            <a:stretch>
              <a:fillRect/>
            </a:stretch>
          </p:blipFill>
          <p:spPr bwMode="auto">
            <a:xfrm>
              <a:off x="2892845" y="1857364"/>
              <a:ext cx="4949405" cy="4632336"/>
            </a:xfrm>
            <a:prstGeom prst="rect">
              <a:avLst/>
            </a:prstGeom>
            <a:noFill/>
            <a:ln w="9525">
              <a:noFill/>
              <a:miter lim="800000"/>
              <a:headEnd/>
              <a:tailEnd/>
            </a:ln>
          </p:spPr>
        </p:pic>
        <p:sp>
          <p:nvSpPr>
            <p:cNvPr id="105490" name="Line 31"/>
            <p:cNvSpPr>
              <a:spLocks noChangeShapeType="1"/>
            </p:cNvSpPr>
            <p:nvPr/>
          </p:nvSpPr>
          <p:spPr bwMode="auto">
            <a:xfrm flipH="1" flipV="1">
              <a:off x="3286116" y="3775086"/>
              <a:ext cx="71438" cy="1657350"/>
            </a:xfrm>
            <a:prstGeom prst="line">
              <a:avLst/>
            </a:prstGeom>
            <a:noFill/>
            <a:ln w="38100">
              <a:solidFill>
                <a:srgbClr val="FF3300"/>
              </a:solidFill>
              <a:round/>
              <a:headEnd/>
              <a:tailEnd type="triangle" w="med" len="med"/>
            </a:ln>
          </p:spPr>
          <p:txBody>
            <a:bodyPr wrap="none"/>
            <a:lstStyle/>
            <a:p>
              <a:endParaRPr lang="ru-RU"/>
            </a:p>
          </p:txBody>
        </p:sp>
        <p:sp>
          <p:nvSpPr>
            <p:cNvPr id="105491" name="Line 32"/>
            <p:cNvSpPr>
              <a:spLocks noChangeShapeType="1"/>
            </p:cNvSpPr>
            <p:nvPr/>
          </p:nvSpPr>
          <p:spPr bwMode="auto">
            <a:xfrm flipV="1">
              <a:off x="3357555" y="3500438"/>
              <a:ext cx="285752" cy="1931998"/>
            </a:xfrm>
            <a:prstGeom prst="line">
              <a:avLst/>
            </a:prstGeom>
            <a:noFill/>
            <a:ln w="38100">
              <a:solidFill>
                <a:srgbClr val="FF3300"/>
              </a:solidFill>
              <a:round/>
              <a:headEnd/>
              <a:tailEnd type="triangle" w="med" len="med"/>
            </a:ln>
          </p:spPr>
          <p:txBody>
            <a:bodyPr wrap="none"/>
            <a:lstStyle/>
            <a:p>
              <a:endParaRPr lang="ru-RU"/>
            </a:p>
          </p:txBody>
        </p:sp>
        <p:sp>
          <p:nvSpPr>
            <p:cNvPr id="105492" name="Line 33"/>
            <p:cNvSpPr>
              <a:spLocks noChangeShapeType="1"/>
            </p:cNvSpPr>
            <p:nvPr/>
          </p:nvSpPr>
          <p:spPr bwMode="auto">
            <a:xfrm flipV="1">
              <a:off x="3357555" y="4857760"/>
              <a:ext cx="1214446" cy="574676"/>
            </a:xfrm>
            <a:prstGeom prst="line">
              <a:avLst/>
            </a:prstGeom>
            <a:noFill/>
            <a:ln w="38100">
              <a:solidFill>
                <a:srgbClr val="FF3300"/>
              </a:solidFill>
              <a:round/>
              <a:headEnd/>
              <a:tailEnd type="triangle" w="med" len="med"/>
            </a:ln>
          </p:spPr>
          <p:txBody>
            <a:bodyPr wrap="none"/>
            <a:lstStyle/>
            <a:p>
              <a:endParaRPr lang="ru-RU"/>
            </a:p>
          </p:txBody>
        </p:sp>
        <p:sp>
          <p:nvSpPr>
            <p:cNvPr id="105493" name="Line 34"/>
            <p:cNvSpPr>
              <a:spLocks noChangeShapeType="1"/>
            </p:cNvSpPr>
            <p:nvPr/>
          </p:nvSpPr>
          <p:spPr bwMode="auto">
            <a:xfrm>
              <a:off x="3357555" y="5432436"/>
              <a:ext cx="2000264" cy="354018"/>
            </a:xfrm>
            <a:prstGeom prst="line">
              <a:avLst/>
            </a:prstGeom>
            <a:noFill/>
            <a:ln w="38100">
              <a:solidFill>
                <a:srgbClr val="FF3300"/>
              </a:solidFill>
              <a:round/>
              <a:headEnd/>
              <a:tailEnd type="triangle" w="med" len="med"/>
            </a:ln>
          </p:spPr>
          <p:txBody>
            <a:bodyPr wrap="none"/>
            <a:lstStyle/>
            <a:p>
              <a:endParaRPr lang="ru-RU"/>
            </a:p>
          </p:txBody>
        </p:sp>
        <p:sp>
          <p:nvSpPr>
            <p:cNvPr id="105494" name="Line 35"/>
            <p:cNvSpPr>
              <a:spLocks noChangeShapeType="1"/>
            </p:cNvSpPr>
            <p:nvPr/>
          </p:nvSpPr>
          <p:spPr bwMode="auto">
            <a:xfrm>
              <a:off x="3357554" y="5429264"/>
              <a:ext cx="3000396" cy="285752"/>
            </a:xfrm>
            <a:prstGeom prst="line">
              <a:avLst/>
            </a:prstGeom>
            <a:noFill/>
            <a:ln w="38100">
              <a:solidFill>
                <a:srgbClr val="FF3300"/>
              </a:solidFill>
              <a:round/>
              <a:headEnd/>
              <a:tailEnd type="triangle" w="med" len="med"/>
            </a:ln>
          </p:spPr>
          <p:txBody>
            <a:bodyPr wrap="none"/>
            <a:lstStyle/>
            <a:p>
              <a:endParaRPr lang="ru-RU"/>
            </a:p>
          </p:txBody>
        </p:sp>
        <p:sp>
          <p:nvSpPr>
            <p:cNvPr id="105495" name="Text Box 36"/>
            <p:cNvSpPr txBox="1">
              <a:spLocks noChangeArrowheads="1"/>
            </p:cNvSpPr>
            <p:nvPr/>
          </p:nvSpPr>
          <p:spPr bwMode="auto">
            <a:xfrm>
              <a:off x="2997191" y="5648336"/>
              <a:ext cx="863600" cy="457200"/>
            </a:xfrm>
            <a:prstGeom prst="rect">
              <a:avLst/>
            </a:prstGeom>
            <a:noFill/>
            <a:ln w="9525">
              <a:noFill/>
              <a:miter lim="800000"/>
              <a:headEnd/>
              <a:tailEnd/>
            </a:ln>
          </p:spPr>
          <p:txBody>
            <a:bodyPr wrap="none">
              <a:spAutoFit/>
            </a:bodyPr>
            <a:lstStyle/>
            <a:p>
              <a:r>
                <a:rPr lang="en-GB" b="1">
                  <a:solidFill>
                    <a:srgbClr val="FF3300"/>
                  </a:solidFill>
                  <a:latin typeface="Calibri" pitchFamily="34" charset="0"/>
                  <a:cs typeface="Arial" charset="0"/>
                </a:rPr>
                <a:t>2011</a:t>
              </a:r>
              <a:endParaRPr lang="ru-RU" b="1">
                <a:solidFill>
                  <a:srgbClr val="FF3300"/>
                </a:solidFill>
                <a:latin typeface="Calibri" pitchFamily="34" charset="0"/>
                <a:cs typeface="Arial" charset="0"/>
              </a:endParaRPr>
            </a:p>
          </p:txBody>
        </p:sp>
        <p:sp>
          <p:nvSpPr>
            <p:cNvPr id="105496" name="Line 32"/>
            <p:cNvSpPr>
              <a:spLocks noChangeShapeType="1"/>
            </p:cNvSpPr>
            <p:nvPr/>
          </p:nvSpPr>
          <p:spPr bwMode="auto">
            <a:xfrm flipV="1">
              <a:off x="3357555" y="2928934"/>
              <a:ext cx="71438" cy="2517778"/>
            </a:xfrm>
            <a:prstGeom prst="line">
              <a:avLst/>
            </a:prstGeom>
            <a:noFill/>
            <a:ln w="38100">
              <a:solidFill>
                <a:srgbClr val="FF3300"/>
              </a:solidFill>
              <a:round/>
              <a:headEnd/>
              <a:tailEnd type="triangle" w="med" len="med"/>
            </a:ln>
          </p:spPr>
          <p:txBody>
            <a:bodyPr wrap="none"/>
            <a:lstStyle/>
            <a:p>
              <a:endParaRPr lang="ru-RU"/>
            </a:p>
          </p:txBody>
        </p:sp>
        <p:sp>
          <p:nvSpPr>
            <p:cNvPr id="105497" name="Line 40"/>
            <p:cNvSpPr>
              <a:spLocks noChangeShapeType="1"/>
            </p:cNvSpPr>
            <p:nvPr/>
          </p:nvSpPr>
          <p:spPr bwMode="auto">
            <a:xfrm>
              <a:off x="3214678" y="1785926"/>
              <a:ext cx="1873250" cy="792163"/>
            </a:xfrm>
            <a:prstGeom prst="line">
              <a:avLst/>
            </a:prstGeom>
            <a:noFill/>
            <a:ln w="38100">
              <a:solidFill>
                <a:srgbClr val="00B050"/>
              </a:solidFill>
              <a:round/>
              <a:headEnd/>
              <a:tailEnd type="triangle" w="med" len="med"/>
            </a:ln>
          </p:spPr>
          <p:txBody>
            <a:bodyPr wrap="none"/>
            <a:lstStyle/>
            <a:p>
              <a:endParaRPr lang="ru-RU"/>
            </a:p>
          </p:txBody>
        </p:sp>
        <p:sp>
          <p:nvSpPr>
            <p:cNvPr id="105498" name="Line 41"/>
            <p:cNvSpPr>
              <a:spLocks noChangeShapeType="1"/>
            </p:cNvSpPr>
            <p:nvPr/>
          </p:nvSpPr>
          <p:spPr bwMode="auto">
            <a:xfrm>
              <a:off x="3214678" y="1785926"/>
              <a:ext cx="1296987" cy="1008063"/>
            </a:xfrm>
            <a:prstGeom prst="line">
              <a:avLst/>
            </a:prstGeom>
            <a:noFill/>
            <a:ln w="38100">
              <a:solidFill>
                <a:srgbClr val="00B050"/>
              </a:solidFill>
              <a:round/>
              <a:headEnd/>
              <a:tailEnd type="triangle" w="med" len="med"/>
            </a:ln>
          </p:spPr>
          <p:txBody>
            <a:bodyPr wrap="none"/>
            <a:lstStyle/>
            <a:p>
              <a:endParaRPr lang="ru-RU"/>
            </a:p>
          </p:txBody>
        </p:sp>
        <p:sp>
          <p:nvSpPr>
            <p:cNvPr id="105499" name="Text Box 43"/>
            <p:cNvSpPr txBox="1">
              <a:spLocks noChangeArrowheads="1"/>
            </p:cNvSpPr>
            <p:nvPr/>
          </p:nvSpPr>
          <p:spPr bwMode="auto">
            <a:xfrm>
              <a:off x="2786050" y="1357298"/>
              <a:ext cx="652743" cy="369332"/>
            </a:xfrm>
            <a:prstGeom prst="rect">
              <a:avLst/>
            </a:prstGeom>
            <a:noFill/>
            <a:ln w="9525">
              <a:noFill/>
              <a:miter lim="800000"/>
              <a:headEnd/>
              <a:tailEnd/>
            </a:ln>
          </p:spPr>
          <p:txBody>
            <a:bodyPr wrap="none">
              <a:spAutoFit/>
            </a:bodyPr>
            <a:lstStyle/>
            <a:p>
              <a:r>
                <a:rPr lang="en-GB" b="1">
                  <a:solidFill>
                    <a:srgbClr val="00B050"/>
                  </a:solidFill>
                  <a:latin typeface="Calibri" pitchFamily="34" charset="0"/>
                  <a:cs typeface="Arial" charset="0"/>
                </a:rPr>
                <a:t>2013</a:t>
              </a:r>
              <a:endParaRPr lang="ru-RU" b="1">
                <a:solidFill>
                  <a:srgbClr val="00B050"/>
                </a:solidFill>
                <a:latin typeface="Calibri" pitchFamily="34" charset="0"/>
                <a:cs typeface="Arial" charset="0"/>
              </a:endParaRPr>
            </a:p>
          </p:txBody>
        </p:sp>
        <p:sp>
          <p:nvSpPr>
            <p:cNvPr id="105500" name="Line 42"/>
            <p:cNvSpPr>
              <a:spLocks noChangeShapeType="1"/>
            </p:cNvSpPr>
            <p:nvPr/>
          </p:nvSpPr>
          <p:spPr bwMode="auto">
            <a:xfrm>
              <a:off x="3214678" y="1785926"/>
              <a:ext cx="1152525" cy="1296988"/>
            </a:xfrm>
            <a:prstGeom prst="line">
              <a:avLst/>
            </a:prstGeom>
            <a:noFill/>
            <a:ln w="38100">
              <a:solidFill>
                <a:srgbClr val="00B050"/>
              </a:solidFill>
              <a:round/>
              <a:headEnd/>
              <a:tailEnd type="triangle" w="med" len="med"/>
            </a:ln>
          </p:spPr>
          <p:txBody>
            <a:bodyPr wrap="none"/>
            <a:lstStyle/>
            <a:p>
              <a:endParaRPr lang="ru-RU"/>
            </a:p>
          </p:txBody>
        </p:sp>
        <p:sp>
          <p:nvSpPr>
            <p:cNvPr id="105501" name="Line 38"/>
            <p:cNvSpPr>
              <a:spLocks noChangeShapeType="1"/>
            </p:cNvSpPr>
            <p:nvPr/>
          </p:nvSpPr>
          <p:spPr bwMode="auto">
            <a:xfrm>
              <a:off x="6148395" y="1789098"/>
              <a:ext cx="792162" cy="863600"/>
            </a:xfrm>
            <a:prstGeom prst="line">
              <a:avLst/>
            </a:prstGeom>
            <a:noFill/>
            <a:ln w="38100">
              <a:solidFill>
                <a:schemeClr val="hlink"/>
              </a:solidFill>
              <a:round/>
              <a:headEnd/>
              <a:tailEnd type="triangle" w="med" len="med"/>
            </a:ln>
          </p:spPr>
          <p:txBody>
            <a:bodyPr wrap="none"/>
            <a:lstStyle/>
            <a:p>
              <a:endParaRPr lang="ru-RU"/>
            </a:p>
          </p:txBody>
        </p:sp>
        <p:sp>
          <p:nvSpPr>
            <p:cNvPr id="105502" name="Text Box 39"/>
            <p:cNvSpPr txBox="1">
              <a:spLocks noChangeArrowheads="1"/>
            </p:cNvSpPr>
            <p:nvPr/>
          </p:nvSpPr>
          <p:spPr bwMode="auto">
            <a:xfrm>
              <a:off x="5643570" y="1357298"/>
              <a:ext cx="650091" cy="382587"/>
            </a:xfrm>
            <a:prstGeom prst="rect">
              <a:avLst/>
            </a:prstGeom>
            <a:noFill/>
            <a:ln w="9525">
              <a:noFill/>
              <a:miter lim="800000"/>
              <a:headEnd/>
              <a:tailEnd/>
            </a:ln>
          </p:spPr>
          <p:txBody>
            <a:bodyPr wrap="none">
              <a:spAutoFit/>
            </a:bodyPr>
            <a:lstStyle/>
            <a:p>
              <a:r>
                <a:rPr lang="en-GB" b="1">
                  <a:latin typeface="Calibri" pitchFamily="34" charset="0"/>
                  <a:cs typeface="Arial" charset="0"/>
                </a:rPr>
                <a:t>2012</a:t>
              </a:r>
              <a:endParaRPr lang="ru-RU" b="1">
                <a:latin typeface="Calibri" pitchFamily="34" charset="0"/>
                <a:cs typeface="Arial" charset="0"/>
              </a:endParaRPr>
            </a:p>
          </p:txBody>
        </p:sp>
        <p:sp>
          <p:nvSpPr>
            <p:cNvPr id="105503" name="Line 37"/>
            <p:cNvSpPr>
              <a:spLocks noChangeShapeType="1"/>
            </p:cNvSpPr>
            <p:nvPr/>
          </p:nvSpPr>
          <p:spPr bwMode="auto">
            <a:xfrm flipH="1">
              <a:off x="5929321" y="1785926"/>
              <a:ext cx="215901" cy="1000132"/>
            </a:xfrm>
            <a:prstGeom prst="line">
              <a:avLst/>
            </a:prstGeom>
            <a:noFill/>
            <a:ln w="38100">
              <a:solidFill>
                <a:schemeClr val="hlink"/>
              </a:solidFill>
              <a:round/>
              <a:headEnd/>
              <a:tailEnd type="triangle" w="med" len="med"/>
            </a:ln>
          </p:spPr>
          <p:txBody>
            <a:bodyPr wrap="none"/>
            <a:lstStyle/>
            <a:p>
              <a:endParaRPr lang="ru-RU"/>
            </a:p>
          </p:txBody>
        </p:sp>
      </p:grpSp>
      <p:sp>
        <p:nvSpPr>
          <p:cNvPr id="105475" name="Прямоугольник 40"/>
          <p:cNvSpPr>
            <a:spLocks noChangeArrowheads="1"/>
          </p:cNvSpPr>
          <p:nvPr/>
        </p:nvSpPr>
        <p:spPr bwMode="auto">
          <a:xfrm>
            <a:off x="0" y="1357313"/>
            <a:ext cx="2557463" cy="369887"/>
          </a:xfrm>
          <a:prstGeom prst="rect">
            <a:avLst/>
          </a:prstGeom>
          <a:noFill/>
          <a:ln w="9525">
            <a:noFill/>
            <a:miter lim="800000"/>
            <a:headEnd/>
            <a:tailEnd/>
          </a:ln>
        </p:spPr>
        <p:txBody>
          <a:bodyPr wrap="none">
            <a:spAutoFit/>
          </a:bodyPr>
          <a:lstStyle/>
          <a:p>
            <a:pPr>
              <a:buFontTx/>
              <a:buChar char="•"/>
              <a:tabLst>
                <a:tab pos="625475" algn="l"/>
              </a:tabLst>
            </a:pPr>
            <a:r>
              <a:rPr lang="en-US" b="1">
                <a:latin typeface="Calibri" pitchFamily="34" charset="0"/>
                <a:cs typeface="Arial" charset="0"/>
              </a:rPr>
              <a:t>Physics of Nanosystems</a:t>
            </a:r>
            <a:endParaRPr lang="ru-RU" b="1">
              <a:latin typeface="Calibri" pitchFamily="34" charset="0"/>
              <a:cs typeface="Arial" charset="0"/>
            </a:endParaRPr>
          </a:p>
        </p:txBody>
      </p:sp>
      <p:pic>
        <p:nvPicPr>
          <p:cNvPr id="105476" name="Picture 5"/>
          <p:cNvPicPr>
            <a:picLocks noChangeAspect="1" noChangeArrowheads="1"/>
          </p:cNvPicPr>
          <p:nvPr/>
        </p:nvPicPr>
        <p:blipFill>
          <a:blip r:embed="rId4"/>
          <a:srcRect/>
          <a:stretch>
            <a:fillRect/>
          </a:stretch>
        </p:blipFill>
        <p:spPr bwMode="auto">
          <a:xfrm>
            <a:off x="571500" y="857250"/>
            <a:ext cx="1358900" cy="550863"/>
          </a:xfrm>
          <a:prstGeom prst="rect">
            <a:avLst/>
          </a:prstGeom>
          <a:solidFill>
            <a:schemeClr val="bg1"/>
          </a:solidFill>
          <a:ln w="9525">
            <a:noFill/>
            <a:miter lim="800000"/>
            <a:headEnd/>
            <a:tailEnd/>
          </a:ln>
        </p:spPr>
      </p:pic>
      <p:sp>
        <p:nvSpPr>
          <p:cNvPr id="105477" name="Прямоугольник 42"/>
          <p:cNvSpPr>
            <a:spLocks noChangeArrowheads="1"/>
          </p:cNvSpPr>
          <p:nvPr/>
        </p:nvSpPr>
        <p:spPr bwMode="auto">
          <a:xfrm>
            <a:off x="2870200" y="1000125"/>
            <a:ext cx="3201988" cy="369888"/>
          </a:xfrm>
          <a:prstGeom prst="rect">
            <a:avLst/>
          </a:prstGeom>
          <a:noFill/>
          <a:ln w="9525">
            <a:noFill/>
            <a:miter lim="800000"/>
            <a:headEnd/>
            <a:tailEnd/>
          </a:ln>
        </p:spPr>
        <p:txBody>
          <a:bodyPr wrap="none">
            <a:spAutoFit/>
          </a:bodyPr>
          <a:lstStyle/>
          <a:p>
            <a:pPr>
              <a:buFontTx/>
              <a:buChar char="•"/>
              <a:tabLst>
                <a:tab pos="625475" algn="l"/>
              </a:tabLst>
            </a:pPr>
            <a:r>
              <a:rPr lang="en-US" b="1">
                <a:latin typeface="Calibri" pitchFamily="34" charset="0"/>
                <a:cs typeface="Arial" charset="0"/>
              </a:rPr>
              <a:t>Complex Liquids and Polymers</a:t>
            </a:r>
            <a:endParaRPr lang="ru-RU" b="1">
              <a:latin typeface="Calibri" pitchFamily="34" charset="0"/>
              <a:cs typeface="Arial" charset="0"/>
            </a:endParaRPr>
          </a:p>
        </p:txBody>
      </p:sp>
      <p:pic>
        <p:nvPicPr>
          <p:cNvPr id="105478" name="Picture 6"/>
          <p:cNvPicPr>
            <a:picLocks noChangeAspect="1" noChangeArrowheads="1"/>
          </p:cNvPicPr>
          <p:nvPr/>
        </p:nvPicPr>
        <p:blipFill>
          <a:blip r:embed="rId5"/>
          <a:srcRect/>
          <a:stretch>
            <a:fillRect/>
          </a:stretch>
        </p:blipFill>
        <p:spPr bwMode="auto">
          <a:xfrm>
            <a:off x="4000500" y="1357313"/>
            <a:ext cx="852488" cy="739775"/>
          </a:xfrm>
          <a:prstGeom prst="rect">
            <a:avLst/>
          </a:prstGeom>
          <a:solidFill>
            <a:schemeClr val="bg1"/>
          </a:solidFill>
          <a:ln w="9525">
            <a:noFill/>
            <a:miter lim="800000"/>
            <a:headEnd/>
            <a:tailEnd/>
          </a:ln>
        </p:spPr>
      </p:pic>
      <p:sp>
        <p:nvSpPr>
          <p:cNvPr id="105479" name="Прямоугольник 44"/>
          <p:cNvSpPr>
            <a:spLocks noChangeArrowheads="1"/>
          </p:cNvSpPr>
          <p:nvPr/>
        </p:nvSpPr>
        <p:spPr bwMode="auto">
          <a:xfrm>
            <a:off x="5286375" y="1714500"/>
            <a:ext cx="2786063" cy="646113"/>
          </a:xfrm>
          <a:prstGeom prst="rect">
            <a:avLst/>
          </a:prstGeom>
          <a:noFill/>
          <a:ln w="9525">
            <a:noFill/>
            <a:miter lim="800000"/>
            <a:headEnd/>
            <a:tailEnd/>
          </a:ln>
        </p:spPr>
        <p:txBody>
          <a:bodyPr>
            <a:spAutoFit/>
          </a:bodyPr>
          <a:lstStyle/>
          <a:p>
            <a:pPr>
              <a:buFontTx/>
              <a:buChar char="•"/>
              <a:tabLst>
                <a:tab pos="625475" algn="l"/>
              </a:tabLst>
            </a:pPr>
            <a:r>
              <a:rPr lang="en-US" b="1">
                <a:latin typeface="Calibri" pitchFamily="34" charset="0"/>
                <a:cs typeface="Arial" charset="0"/>
              </a:rPr>
              <a:t>Structure and Dynamics of Functional Materials</a:t>
            </a:r>
            <a:endParaRPr lang="ru-RU" b="1">
              <a:latin typeface="Calibri" pitchFamily="34" charset="0"/>
              <a:cs typeface="Arial" charset="0"/>
            </a:endParaRPr>
          </a:p>
        </p:txBody>
      </p:sp>
      <p:pic>
        <p:nvPicPr>
          <p:cNvPr id="105480" name="Picture 9"/>
          <p:cNvPicPr>
            <a:picLocks noChangeAspect="1" noChangeArrowheads="1"/>
          </p:cNvPicPr>
          <p:nvPr/>
        </p:nvPicPr>
        <p:blipFill>
          <a:blip r:embed="rId6"/>
          <a:srcRect/>
          <a:stretch>
            <a:fillRect/>
          </a:stretch>
        </p:blipFill>
        <p:spPr bwMode="auto">
          <a:xfrm>
            <a:off x="8031163" y="1285875"/>
            <a:ext cx="612775" cy="1368425"/>
          </a:xfrm>
          <a:prstGeom prst="rect">
            <a:avLst/>
          </a:prstGeom>
          <a:solidFill>
            <a:schemeClr val="bg1"/>
          </a:solidFill>
          <a:ln w="9525">
            <a:noFill/>
            <a:miter lim="800000"/>
            <a:headEnd/>
            <a:tailEnd/>
          </a:ln>
        </p:spPr>
      </p:pic>
      <p:pic>
        <p:nvPicPr>
          <p:cNvPr id="105481" name="Picture 7"/>
          <p:cNvPicPr>
            <a:picLocks noChangeAspect="1" noChangeArrowheads="1"/>
          </p:cNvPicPr>
          <p:nvPr/>
        </p:nvPicPr>
        <p:blipFill>
          <a:blip r:embed="rId7"/>
          <a:srcRect/>
          <a:stretch>
            <a:fillRect/>
          </a:stretch>
        </p:blipFill>
        <p:spPr bwMode="auto">
          <a:xfrm>
            <a:off x="5154613" y="2928938"/>
            <a:ext cx="917575" cy="833437"/>
          </a:xfrm>
          <a:prstGeom prst="rect">
            <a:avLst/>
          </a:prstGeom>
          <a:solidFill>
            <a:schemeClr val="bg1"/>
          </a:solidFill>
          <a:ln w="9525">
            <a:noFill/>
            <a:miter lim="800000"/>
            <a:headEnd/>
            <a:tailEnd/>
          </a:ln>
        </p:spPr>
      </p:pic>
      <p:sp>
        <p:nvSpPr>
          <p:cNvPr id="105482" name="Прямоугольник 47"/>
          <p:cNvSpPr>
            <a:spLocks noChangeArrowheads="1"/>
          </p:cNvSpPr>
          <p:nvPr/>
        </p:nvSpPr>
        <p:spPr bwMode="auto">
          <a:xfrm>
            <a:off x="6143625" y="2997200"/>
            <a:ext cx="2857500" cy="646113"/>
          </a:xfrm>
          <a:prstGeom prst="rect">
            <a:avLst/>
          </a:prstGeom>
          <a:noFill/>
          <a:ln w="9525">
            <a:noFill/>
            <a:miter lim="800000"/>
            <a:headEnd/>
            <a:tailEnd/>
          </a:ln>
        </p:spPr>
        <p:txBody>
          <a:bodyPr>
            <a:spAutoFit/>
          </a:bodyPr>
          <a:lstStyle/>
          <a:p>
            <a:pPr>
              <a:buFontTx/>
              <a:buChar char="•"/>
              <a:tabLst>
                <a:tab pos="625475" algn="l"/>
              </a:tabLst>
            </a:pPr>
            <a:r>
              <a:rPr lang="en-US" b="1">
                <a:latin typeface="Calibri" pitchFamily="34" charset="0"/>
                <a:cs typeface="Arial" charset="0"/>
              </a:rPr>
              <a:t>Molecular Biology and Pharmacology</a:t>
            </a:r>
            <a:endParaRPr lang="ru-RU" b="1">
              <a:latin typeface="Calibri" pitchFamily="34" charset="0"/>
              <a:cs typeface="Arial" charset="0"/>
            </a:endParaRPr>
          </a:p>
        </p:txBody>
      </p:sp>
      <p:pic>
        <p:nvPicPr>
          <p:cNvPr id="105483" name="Picture 8" descr="p"/>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6786563" y="4287838"/>
            <a:ext cx="2212975" cy="641350"/>
          </a:xfrm>
          <a:prstGeom prst="rect">
            <a:avLst/>
          </a:prstGeom>
          <a:solidFill>
            <a:schemeClr val="bg1"/>
          </a:solidFill>
          <a:ln w="9525">
            <a:noFill/>
            <a:miter lim="800000"/>
            <a:headEnd/>
            <a:tailEnd/>
          </a:ln>
        </p:spPr>
      </p:pic>
      <p:pic>
        <p:nvPicPr>
          <p:cNvPr id="105484" name="Picture 13"/>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6286500" y="4313238"/>
            <a:ext cx="249238" cy="615950"/>
          </a:xfrm>
          <a:prstGeom prst="rect">
            <a:avLst/>
          </a:prstGeom>
          <a:solidFill>
            <a:schemeClr val="bg1"/>
          </a:solidFill>
          <a:ln w="9525">
            <a:noFill/>
            <a:miter lim="800000"/>
            <a:headEnd/>
            <a:tailEnd/>
          </a:ln>
        </p:spPr>
      </p:pic>
      <p:sp>
        <p:nvSpPr>
          <p:cNvPr id="105485" name="Прямоугольник 50"/>
          <p:cNvSpPr>
            <a:spLocks noChangeArrowheads="1"/>
          </p:cNvSpPr>
          <p:nvPr/>
        </p:nvSpPr>
        <p:spPr bwMode="auto">
          <a:xfrm>
            <a:off x="5143500" y="5072063"/>
            <a:ext cx="3276600" cy="369887"/>
          </a:xfrm>
          <a:prstGeom prst="rect">
            <a:avLst/>
          </a:prstGeom>
          <a:noFill/>
          <a:ln w="9525">
            <a:noFill/>
            <a:miter lim="800000"/>
            <a:headEnd/>
            <a:tailEnd/>
          </a:ln>
        </p:spPr>
        <p:txBody>
          <a:bodyPr wrap="none">
            <a:spAutoFit/>
          </a:bodyPr>
          <a:lstStyle/>
          <a:p>
            <a:pPr>
              <a:buFontTx/>
              <a:buChar char="•"/>
              <a:tabLst>
                <a:tab pos="625475" algn="l"/>
              </a:tabLst>
            </a:pPr>
            <a:r>
              <a:rPr lang="en-US" b="1">
                <a:latin typeface="Calibri" pitchFamily="34" charset="0"/>
                <a:cs typeface="Arial" charset="0"/>
              </a:rPr>
              <a:t>Structure of rocks and minerals</a:t>
            </a:r>
            <a:endParaRPr lang="ru-RU" b="1">
              <a:latin typeface="Calibri" pitchFamily="34" charset="0"/>
              <a:cs typeface="Arial" charset="0"/>
            </a:endParaRPr>
          </a:p>
        </p:txBody>
      </p:sp>
      <p:pic>
        <p:nvPicPr>
          <p:cNvPr id="105486" name="Picture 11"/>
          <p:cNvPicPr>
            <a:picLocks noChangeAspect="1" noChangeArrowheads="1"/>
          </p:cNvPicPr>
          <p:nvPr/>
        </p:nvPicPr>
        <p:blipFill>
          <a:blip r:embed="rId10"/>
          <a:srcRect/>
          <a:stretch>
            <a:fillRect/>
          </a:stretch>
        </p:blipFill>
        <p:spPr bwMode="auto">
          <a:xfrm>
            <a:off x="6286500" y="5992813"/>
            <a:ext cx="1520825" cy="865187"/>
          </a:xfrm>
          <a:prstGeom prst="rect">
            <a:avLst/>
          </a:prstGeom>
          <a:solidFill>
            <a:schemeClr val="bg1"/>
          </a:solidFill>
          <a:ln w="9525">
            <a:noFill/>
            <a:miter lim="800000"/>
            <a:headEnd/>
            <a:tailEnd/>
          </a:ln>
        </p:spPr>
      </p:pic>
      <p:sp>
        <p:nvSpPr>
          <p:cNvPr id="105487" name="Прямоугольник 52"/>
          <p:cNvSpPr>
            <a:spLocks noChangeArrowheads="1"/>
          </p:cNvSpPr>
          <p:nvPr/>
        </p:nvSpPr>
        <p:spPr bwMode="auto">
          <a:xfrm>
            <a:off x="5795963" y="5516563"/>
            <a:ext cx="2562225" cy="369887"/>
          </a:xfrm>
          <a:prstGeom prst="rect">
            <a:avLst/>
          </a:prstGeom>
          <a:noFill/>
          <a:ln w="9525">
            <a:noFill/>
            <a:miter lim="800000"/>
            <a:headEnd/>
            <a:tailEnd/>
          </a:ln>
        </p:spPr>
        <p:txBody>
          <a:bodyPr wrap="none">
            <a:spAutoFit/>
          </a:bodyPr>
          <a:lstStyle/>
          <a:p>
            <a:pPr>
              <a:buFontTx/>
              <a:buChar char="•"/>
              <a:tabLst>
                <a:tab pos="625475" algn="l"/>
              </a:tabLst>
            </a:pPr>
            <a:r>
              <a:rPr lang="en-US" b="1">
                <a:latin typeface="Calibri" pitchFamily="34" charset="0"/>
                <a:cs typeface="Arial" charset="0"/>
              </a:rPr>
              <a:t>Engineering Diagnostics</a:t>
            </a:r>
            <a:endParaRPr lang="ru-RU" b="1">
              <a:latin typeface="Calibri" pitchFamily="34" charset="0"/>
              <a:cs typeface="Arial" charset="0"/>
            </a:endParaRPr>
          </a:p>
        </p:txBody>
      </p:sp>
      <p:sp>
        <p:nvSpPr>
          <p:cNvPr id="105488" name="Номер слайда 8"/>
          <p:cNvSpPr txBox="1">
            <a:spLocks/>
          </p:cNvSpPr>
          <p:nvPr/>
        </p:nvSpPr>
        <p:spPr bwMode="auto">
          <a:xfrm>
            <a:off x="7239000" y="6597650"/>
            <a:ext cx="1905000" cy="457200"/>
          </a:xfrm>
          <a:prstGeom prst="rect">
            <a:avLst/>
          </a:prstGeom>
          <a:noFill/>
          <a:ln w="9525">
            <a:noFill/>
            <a:miter lim="800000"/>
            <a:headEnd/>
            <a:tailEnd/>
          </a:ln>
        </p:spPr>
        <p:txBody>
          <a:bodyPr/>
          <a:lstStyle/>
          <a:p>
            <a:pPr algn="r"/>
            <a:fld id="{6657B817-2C4A-46BC-8FB3-7FABDCE95FAF}" type="slidenum">
              <a:rPr lang="ru-RU" sz="1400" b="1">
                <a:solidFill>
                  <a:srgbClr val="003366"/>
                </a:solidFill>
                <a:latin typeface="Times New Roman" pitchFamily="18" charset="0"/>
                <a:cs typeface="Arial" charset="0"/>
              </a:rPr>
              <a:pPr algn="r"/>
              <a:t>24</a:t>
            </a:fld>
            <a:endParaRPr lang="ru-RU" sz="1400" b="1">
              <a:solidFill>
                <a:srgbClr val="003366"/>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Подзаголовок 2"/>
          <p:cNvSpPr>
            <a:spLocks noGrp="1"/>
          </p:cNvSpPr>
          <p:nvPr>
            <p:ph type="subTitle" idx="1"/>
          </p:nvPr>
        </p:nvSpPr>
        <p:spPr>
          <a:xfrm>
            <a:off x="971550" y="1773238"/>
            <a:ext cx="6840538" cy="2736850"/>
          </a:xfrm>
        </p:spPr>
        <p:txBody>
          <a:bodyPr/>
          <a:lstStyle/>
          <a:p>
            <a:pPr>
              <a:buFont typeface="Wingdings" pitchFamily="2" charset="2"/>
              <a:buNone/>
            </a:pPr>
            <a:r>
              <a:rPr lang="en-US" sz="4700" smtClean="0">
                <a:latin typeface="Comic Sans MS" pitchFamily="66" charset="0"/>
              </a:rPr>
              <a:t>Particle Physics at External Facilities</a:t>
            </a:r>
          </a:p>
          <a:p>
            <a:pPr>
              <a:buFont typeface="Wingdings" pitchFamily="2" charset="2"/>
              <a:buNone/>
            </a:pPr>
            <a:r>
              <a:rPr lang="en-US" sz="4700" smtClean="0">
                <a:latin typeface="Comic Sans MS" pitchFamily="66" charset="0"/>
              </a:rPr>
              <a:t> (few examples)</a:t>
            </a:r>
          </a:p>
          <a:p>
            <a:pPr>
              <a:buFont typeface="Wingdings" pitchFamily="2" charset="2"/>
              <a:buNone/>
            </a:pPr>
            <a:endParaRPr lang="ru-RU" smtClean="0"/>
          </a:p>
        </p:txBody>
      </p:sp>
      <p:sp>
        <p:nvSpPr>
          <p:cNvPr id="110594" name="Номер слайда 8"/>
          <p:cNvSpPr txBox="1">
            <a:spLocks/>
          </p:cNvSpPr>
          <p:nvPr/>
        </p:nvSpPr>
        <p:spPr bwMode="auto">
          <a:xfrm>
            <a:off x="7239000" y="6597650"/>
            <a:ext cx="1905000" cy="457200"/>
          </a:xfrm>
          <a:prstGeom prst="rect">
            <a:avLst/>
          </a:prstGeom>
          <a:noFill/>
          <a:ln w="9525">
            <a:noFill/>
            <a:miter lim="800000"/>
            <a:headEnd/>
            <a:tailEnd/>
          </a:ln>
        </p:spPr>
        <p:txBody>
          <a:bodyPr/>
          <a:lstStyle/>
          <a:p>
            <a:pPr algn="r"/>
            <a:fld id="{559723DD-9E89-49E3-BD32-5D47F09156DB}" type="slidenum">
              <a:rPr lang="ru-RU" sz="1400" b="1">
                <a:solidFill>
                  <a:srgbClr val="000000"/>
                </a:solidFill>
                <a:latin typeface="Times New Roman" pitchFamily="18" charset="0"/>
                <a:cs typeface="Arial" charset="0"/>
              </a:rPr>
              <a:pPr algn="r"/>
              <a:t>25</a:t>
            </a:fld>
            <a:endParaRPr lang="ru-RU" sz="1400" b="1">
              <a:solidFill>
                <a:srgbClr val="000000"/>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3"/>
          <p:cNvSpPr>
            <a:spLocks noChangeArrowheads="1"/>
          </p:cNvSpPr>
          <p:nvPr/>
        </p:nvSpPr>
        <p:spPr bwMode="auto">
          <a:xfrm>
            <a:off x="3714750" y="2928938"/>
            <a:ext cx="5429250" cy="3714750"/>
          </a:xfrm>
          <a:prstGeom prst="rect">
            <a:avLst/>
          </a:prstGeom>
          <a:noFill/>
          <a:ln w="9525">
            <a:noFill/>
            <a:miter lim="800000"/>
            <a:headEnd/>
            <a:tailEnd/>
          </a:ln>
        </p:spPr>
        <p:txBody>
          <a:bodyPr/>
          <a:lstStyle/>
          <a:p>
            <a:pPr marL="342900" indent="-342900">
              <a:spcBef>
                <a:spcPct val="20000"/>
              </a:spcBef>
              <a:buClr>
                <a:srgbClr val="0000CC"/>
              </a:buClr>
              <a:buSzPct val="65000"/>
              <a:buFont typeface="Wingdings" pitchFamily="2" charset="2"/>
              <a:buNone/>
            </a:pPr>
            <a:r>
              <a:rPr lang="en-US" sz="2400" b="1" i="1">
                <a:solidFill>
                  <a:srgbClr val="FFFFFF"/>
                </a:solidFill>
                <a:latin typeface="Tahoma" pitchFamily="34" charset="0"/>
              </a:rPr>
              <a:t>TEXONO (2006):</a:t>
            </a:r>
            <a:r>
              <a:rPr lang="en-US" sz="2400" b="1">
                <a:solidFill>
                  <a:srgbClr val="FFFFFF"/>
                </a:solidFill>
                <a:latin typeface="Tahoma" pitchFamily="34" charset="0"/>
              </a:rPr>
              <a:t> </a:t>
            </a:r>
            <a:endParaRPr lang="ru-RU" sz="2400" b="1">
              <a:solidFill>
                <a:srgbClr val="FFFFFF"/>
              </a:solidFill>
              <a:latin typeface="Tahoma" pitchFamily="34" charset="0"/>
            </a:endParaRPr>
          </a:p>
          <a:p>
            <a:pPr marL="342900" indent="-342900">
              <a:spcBef>
                <a:spcPct val="20000"/>
              </a:spcBef>
              <a:buClr>
                <a:srgbClr val="0000CC"/>
              </a:buClr>
              <a:buSzPct val="65000"/>
              <a:buFont typeface="Wingdings" pitchFamily="2" charset="2"/>
              <a:buNone/>
            </a:pPr>
            <a:r>
              <a:rPr lang="en-US" sz="2400" b="1">
                <a:solidFill>
                  <a:srgbClr val="FFFFFF"/>
                </a:solidFill>
                <a:latin typeface="Tahoma" pitchFamily="34" charset="0"/>
              </a:rPr>
              <a:t> </a:t>
            </a:r>
            <a:r>
              <a:rPr kumimoji="1" lang="en-US" altLang="zh-TW" sz="2400" b="1">
                <a:solidFill>
                  <a:srgbClr val="FFFFFF"/>
                </a:solidFill>
                <a:latin typeface="Tahoma" pitchFamily="34" charset="0"/>
                <a:cs typeface="PMingLiU"/>
                <a:sym typeface="Symbol" pitchFamily="18" charset="2"/>
              </a:rPr>
              <a:t></a:t>
            </a:r>
            <a:r>
              <a:rPr kumimoji="1" lang="en-US" altLang="zh-TW" sz="2400" b="1" baseline="-16000">
                <a:solidFill>
                  <a:srgbClr val="FFFFFF"/>
                </a:solidFill>
                <a:latin typeface="Tahoma" pitchFamily="34" charset="0"/>
                <a:cs typeface="PMingLiU"/>
                <a:sym typeface="Symbol" pitchFamily="18" charset="2"/>
              </a:rPr>
              <a:t></a:t>
            </a:r>
            <a:r>
              <a:rPr kumimoji="1" lang="en-US" altLang="zh-TW" sz="2400" b="1">
                <a:solidFill>
                  <a:srgbClr val="FFFFFF"/>
                </a:solidFill>
                <a:latin typeface="Tahoma" pitchFamily="34" charset="0"/>
                <a:cs typeface="PMingLiU"/>
              </a:rPr>
              <a:t>&lt; 7.4 </a:t>
            </a:r>
            <a:r>
              <a:rPr kumimoji="1" lang="en-US" altLang="zh-TW" sz="2400" b="1">
                <a:solidFill>
                  <a:srgbClr val="FFFFFF"/>
                </a:solidFill>
                <a:latin typeface="Tahoma" pitchFamily="34" charset="0"/>
                <a:cs typeface="PMingLiU"/>
                <a:sym typeface="Symbol" pitchFamily="18" charset="2"/>
              </a:rPr>
              <a:t> </a:t>
            </a:r>
            <a:r>
              <a:rPr kumimoji="1" lang="en-US" altLang="zh-TW" sz="2400" b="1">
                <a:solidFill>
                  <a:srgbClr val="FFFFFF"/>
                </a:solidFill>
                <a:latin typeface="Tahoma" pitchFamily="34" charset="0"/>
                <a:cs typeface="PMingLiU"/>
              </a:rPr>
              <a:t>10 </a:t>
            </a:r>
            <a:r>
              <a:rPr kumimoji="1" lang="en-US" altLang="zh-TW" sz="2400" b="1" baseline="30000">
                <a:solidFill>
                  <a:srgbClr val="FFFFFF"/>
                </a:solidFill>
                <a:latin typeface="Tahoma" pitchFamily="34" charset="0"/>
                <a:cs typeface="PMingLiU"/>
              </a:rPr>
              <a:t>–11</a:t>
            </a:r>
            <a:r>
              <a:rPr kumimoji="1" lang="en-US" altLang="zh-TW" sz="2400" b="1">
                <a:solidFill>
                  <a:srgbClr val="FFFFFF"/>
                </a:solidFill>
                <a:latin typeface="Tahoma" pitchFamily="34" charset="0"/>
                <a:cs typeface="PMingLiU"/>
              </a:rPr>
              <a:t> </a:t>
            </a:r>
            <a:r>
              <a:rPr kumimoji="1" lang="en-US" altLang="zh-TW" sz="2400" b="1">
                <a:solidFill>
                  <a:srgbClr val="FFFFFF"/>
                </a:solidFill>
                <a:latin typeface="Tahoma" pitchFamily="34" charset="0"/>
                <a:cs typeface="PMingLiU"/>
                <a:sym typeface="Symbol" pitchFamily="18" charset="2"/>
              </a:rPr>
              <a:t></a:t>
            </a:r>
            <a:r>
              <a:rPr kumimoji="1" lang="en-US" altLang="zh-TW" sz="2400" b="1" baseline="-25000">
                <a:solidFill>
                  <a:srgbClr val="FFFFFF"/>
                </a:solidFill>
                <a:latin typeface="Tahoma" pitchFamily="34" charset="0"/>
                <a:cs typeface="PMingLiU"/>
              </a:rPr>
              <a:t>B</a:t>
            </a:r>
            <a:r>
              <a:rPr kumimoji="1" lang="en-US" altLang="zh-TW" sz="2400" b="1">
                <a:solidFill>
                  <a:srgbClr val="FFFFFF"/>
                </a:solidFill>
                <a:latin typeface="Tahoma" pitchFamily="34" charset="0"/>
                <a:cs typeface="PMingLiU"/>
              </a:rPr>
              <a:t> </a:t>
            </a:r>
          </a:p>
          <a:p>
            <a:pPr marL="342900" indent="-342900">
              <a:spcBef>
                <a:spcPct val="20000"/>
              </a:spcBef>
              <a:buClr>
                <a:srgbClr val="FF0000"/>
              </a:buClr>
              <a:buSzPct val="65000"/>
              <a:buFont typeface="Wingdings" pitchFamily="2" charset="2"/>
              <a:buNone/>
            </a:pPr>
            <a:r>
              <a:rPr kumimoji="1" lang="en-US" altLang="zh-TW" sz="2400" b="1" i="1" u="sng">
                <a:solidFill>
                  <a:srgbClr val="FFFF00"/>
                </a:solidFill>
                <a:latin typeface="Tahoma" pitchFamily="34" charset="0"/>
                <a:cs typeface="PMingLiU"/>
              </a:rPr>
              <a:t>GEMMA</a:t>
            </a:r>
            <a:r>
              <a:rPr kumimoji="1" lang="ru-RU" altLang="zh-TW" sz="2400" b="1" i="1" u="sng">
                <a:solidFill>
                  <a:srgbClr val="FFFF00"/>
                </a:solidFill>
                <a:latin typeface="Tahoma" pitchFamily="34" charset="0"/>
                <a:cs typeface="PMingLiU"/>
              </a:rPr>
              <a:t> </a:t>
            </a:r>
            <a:r>
              <a:rPr kumimoji="1" lang="en-US" altLang="zh-TW" sz="2400" b="1" i="1" u="sng">
                <a:solidFill>
                  <a:srgbClr val="FFFF00"/>
                </a:solidFill>
                <a:latin typeface="Tahoma" pitchFamily="34" charset="0"/>
                <a:cs typeface="PMingLiU"/>
              </a:rPr>
              <a:t>I (2006):</a:t>
            </a:r>
            <a:r>
              <a:rPr kumimoji="1" lang="en-US" altLang="zh-TW" sz="2400" b="1" i="1">
                <a:solidFill>
                  <a:srgbClr val="FFFF00"/>
                </a:solidFill>
                <a:latin typeface="Tahoma" pitchFamily="34" charset="0"/>
                <a:cs typeface="PMingLiU"/>
              </a:rPr>
              <a:t>    </a:t>
            </a:r>
            <a:endParaRPr kumimoji="1" lang="ru-RU" altLang="zh-TW" sz="2400" b="1" i="1">
              <a:solidFill>
                <a:srgbClr val="FFFF00"/>
              </a:solidFill>
              <a:latin typeface="Tahoma" pitchFamily="34" charset="0"/>
              <a:cs typeface="PMingLiU"/>
            </a:endParaRPr>
          </a:p>
          <a:p>
            <a:pPr marL="342900" indent="-342900">
              <a:spcBef>
                <a:spcPct val="20000"/>
              </a:spcBef>
              <a:buClr>
                <a:srgbClr val="FF0000"/>
              </a:buClr>
              <a:buSzPct val="65000"/>
              <a:buFont typeface="Wingdings" pitchFamily="2" charset="2"/>
              <a:buNone/>
            </a:pPr>
            <a:r>
              <a:rPr kumimoji="1" lang="en-US" altLang="zh-TW" sz="2400" b="1" i="1">
                <a:solidFill>
                  <a:srgbClr val="FFFF00"/>
                </a:solidFill>
                <a:latin typeface="Tahoma" pitchFamily="34" charset="0"/>
                <a:cs typeface="PMingLiU"/>
              </a:rPr>
              <a:t> </a:t>
            </a:r>
            <a:r>
              <a:rPr kumimoji="1" lang="en-US" altLang="zh-TW" sz="2400" b="1">
                <a:solidFill>
                  <a:srgbClr val="FFFF00"/>
                </a:solidFill>
                <a:latin typeface="Tahoma" pitchFamily="34" charset="0"/>
                <a:cs typeface="PMingLiU"/>
                <a:sym typeface="Symbol" pitchFamily="18" charset="2"/>
              </a:rPr>
              <a:t></a:t>
            </a:r>
            <a:r>
              <a:rPr kumimoji="1" lang="en-US" altLang="zh-TW" sz="2400" b="1" baseline="-16000">
                <a:solidFill>
                  <a:srgbClr val="FFFF00"/>
                </a:solidFill>
                <a:latin typeface="Tahoma" pitchFamily="34" charset="0"/>
                <a:cs typeface="PMingLiU"/>
                <a:sym typeface="Symbol" pitchFamily="18" charset="2"/>
              </a:rPr>
              <a:t></a:t>
            </a:r>
            <a:r>
              <a:rPr kumimoji="1" lang="en-US" altLang="zh-TW" sz="2400" b="1">
                <a:solidFill>
                  <a:srgbClr val="FFFF00"/>
                </a:solidFill>
                <a:latin typeface="Tahoma" pitchFamily="34" charset="0"/>
                <a:cs typeface="PMingLiU"/>
              </a:rPr>
              <a:t>&lt; 5.8 </a:t>
            </a:r>
            <a:r>
              <a:rPr kumimoji="1" lang="en-US" altLang="zh-TW" sz="2400" b="1">
                <a:solidFill>
                  <a:srgbClr val="FFFF00"/>
                </a:solidFill>
                <a:latin typeface="Tahoma" pitchFamily="34" charset="0"/>
                <a:cs typeface="PMingLiU"/>
                <a:sym typeface="Symbol" pitchFamily="18" charset="2"/>
              </a:rPr>
              <a:t> </a:t>
            </a:r>
            <a:r>
              <a:rPr kumimoji="1" lang="en-US" altLang="zh-TW" sz="2400" b="1">
                <a:solidFill>
                  <a:srgbClr val="FFFF00"/>
                </a:solidFill>
                <a:latin typeface="Tahoma" pitchFamily="34" charset="0"/>
                <a:cs typeface="PMingLiU"/>
              </a:rPr>
              <a:t>10 </a:t>
            </a:r>
            <a:r>
              <a:rPr kumimoji="1" lang="en-US" altLang="zh-TW" sz="2400" b="1" baseline="30000">
                <a:solidFill>
                  <a:srgbClr val="FFFF00"/>
                </a:solidFill>
                <a:latin typeface="Tahoma" pitchFamily="34" charset="0"/>
                <a:cs typeface="PMingLiU"/>
              </a:rPr>
              <a:t>–11</a:t>
            </a:r>
            <a:r>
              <a:rPr kumimoji="1" lang="en-US" altLang="zh-TW" sz="2400" b="1">
                <a:solidFill>
                  <a:srgbClr val="FFFF00"/>
                </a:solidFill>
                <a:latin typeface="Tahoma" pitchFamily="34" charset="0"/>
                <a:cs typeface="PMingLiU"/>
              </a:rPr>
              <a:t> </a:t>
            </a:r>
            <a:r>
              <a:rPr kumimoji="1" lang="en-US" altLang="zh-TW" sz="2400" b="1">
                <a:solidFill>
                  <a:srgbClr val="FFFF00"/>
                </a:solidFill>
                <a:latin typeface="Tahoma" pitchFamily="34" charset="0"/>
                <a:cs typeface="PMingLiU"/>
                <a:sym typeface="Symbol" pitchFamily="18" charset="2"/>
              </a:rPr>
              <a:t></a:t>
            </a:r>
            <a:r>
              <a:rPr kumimoji="1" lang="en-US" altLang="zh-TW" sz="2400" b="1" baseline="-25000">
                <a:solidFill>
                  <a:srgbClr val="FFFF00"/>
                </a:solidFill>
                <a:latin typeface="Tahoma" pitchFamily="34" charset="0"/>
                <a:cs typeface="PMingLiU"/>
              </a:rPr>
              <a:t>B</a:t>
            </a:r>
            <a:r>
              <a:rPr kumimoji="1" lang="en-US" altLang="zh-TW" sz="2400" b="1">
                <a:solidFill>
                  <a:srgbClr val="FFFF00"/>
                </a:solidFill>
                <a:latin typeface="Tahoma" pitchFamily="34" charset="0"/>
                <a:cs typeface="PMingLiU"/>
              </a:rPr>
              <a:t> </a:t>
            </a:r>
          </a:p>
          <a:p>
            <a:pPr marL="342900" indent="-342900">
              <a:spcBef>
                <a:spcPct val="20000"/>
              </a:spcBef>
              <a:buClr>
                <a:srgbClr val="008000"/>
              </a:buClr>
              <a:buSzPct val="65000"/>
              <a:buFont typeface="Wingdings" pitchFamily="2" charset="2"/>
              <a:buNone/>
            </a:pPr>
            <a:r>
              <a:rPr kumimoji="1" lang="en-US" altLang="zh-TW" sz="2400" b="1" i="1">
                <a:solidFill>
                  <a:srgbClr val="FFFFFF"/>
                </a:solidFill>
                <a:latin typeface="Tahoma" pitchFamily="34" charset="0"/>
                <a:cs typeface="PMingLiU"/>
              </a:rPr>
              <a:t>BOREXINO (2008)             </a:t>
            </a:r>
            <a:endParaRPr kumimoji="1" lang="ru-RU" altLang="zh-TW" sz="2400" b="1" i="1">
              <a:solidFill>
                <a:srgbClr val="FFFFFF"/>
              </a:solidFill>
              <a:latin typeface="Tahoma" pitchFamily="34" charset="0"/>
              <a:cs typeface="PMingLiU"/>
            </a:endParaRPr>
          </a:p>
          <a:p>
            <a:pPr marL="342900" indent="-342900">
              <a:spcBef>
                <a:spcPct val="20000"/>
              </a:spcBef>
              <a:buClr>
                <a:srgbClr val="008000"/>
              </a:buClr>
              <a:buSzPct val="65000"/>
              <a:buFont typeface="Wingdings" pitchFamily="2" charset="2"/>
              <a:buNone/>
            </a:pPr>
            <a:r>
              <a:rPr kumimoji="1" lang="en-US" altLang="zh-TW" sz="2400" b="1" i="1">
                <a:solidFill>
                  <a:srgbClr val="FFFFFF"/>
                </a:solidFill>
                <a:latin typeface="Tahoma" pitchFamily="34" charset="0"/>
                <a:cs typeface="PMingLiU"/>
              </a:rPr>
              <a:t> </a:t>
            </a:r>
            <a:r>
              <a:rPr kumimoji="1" lang="en-US" altLang="zh-TW" sz="2400" b="1">
                <a:solidFill>
                  <a:srgbClr val="FFFFFF"/>
                </a:solidFill>
                <a:latin typeface="Tahoma" pitchFamily="34" charset="0"/>
                <a:cs typeface="PMingLiU"/>
                <a:sym typeface="Symbol" pitchFamily="18" charset="2"/>
              </a:rPr>
              <a:t></a:t>
            </a:r>
            <a:r>
              <a:rPr kumimoji="1" lang="en-US" altLang="zh-TW" sz="2400" b="1" baseline="-16000">
                <a:solidFill>
                  <a:srgbClr val="FFFFFF"/>
                </a:solidFill>
                <a:latin typeface="Tahoma" pitchFamily="34" charset="0"/>
                <a:cs typeface="PMingLiU"/>
                <a:sym typeface="Symbol" pitchFamily="18" charset="2"/>
              </a:rPr>
              <a:t></a:t>
            </a:r>
            <a:r>
              <a:rPr kumimoji="1" lang="en-US" altLang="zh-TW" sz="2400" b="1">
                <a:solidFill>
                  <a:srgbClr val="FFFFFF"/>
                </a:solidFill>
                <a:latin typeface="Tahoma" pitchFamily="34" charset="0"/>
                <a:cs typeface="PMingLiU"/>
              </a:rPr>
              <a:t>&lt; 5.4 </a:t>
            </a:r>
            <a:r>
              <a:rPr kumimoji="1" lang="en-US" altLang="zh-TW" sz="2400" b="1">
                <a:solidFill>
                  <a:srgbClr val="FFFFFF"/>
                </a:solidFill>
                <a:latin typeface="Tahoma" pitchFamily="34" charset="0"/>
                <a:cs typeface="PMingLiU"/>
                <a:sym typeface="Symbol" pitchFamily="18" charset="2"/>
              </a:rPr>
              <a:t> </a:t>
            </a:r>
            <a:r>
              <a:rPr kumimoji="1" lang="en-US" altLang="zh-TW" sz="2400" b="1">
                <a:solidFill>
                  <a:srgbClr val="FFFFFF"/>
                </a:solidFill>
                <a:latin typeface="Tahoma" pitchFamily="34" charset="0"/>
                <a:cs typeface="PMingLiU"/>
              </a:rPr>
              <a:t>10 </a:t>
            </a:r>
            <a:r>
              <a:rPr kumimoji="1" lang="en-US" altLang="zh-TW" sz="2400" b="1" baseline="30000">
                <a:solidFill>
                  <a:srgbClr val="FFFFFF"/>
                </a:solidFill>
                <a:latin typeface="Tahoma" pitchFamily="34" charset="0"/>
                <a:cs typeface="PMingLiU"/>
              </a:rPr>
              <a:t>–11</a:t>
            </a:r>
            <a:r>
              <a:rPr kumimoji="1" lang="en-US" altLang="zh-TW" sz="2400" b="1">
                <a:solidFill>
                  <a:srgbClr val="FFFFFF"/>
                </a:solidFill>
                <a:latin typeface="Tahoma" pitchFamily="34" charset="0"/>
                <a:cs typeface="PMingLiU"/>
              </a:rPr>
              <a:t> </a:t>
            </a:r>
            <a:r>
              <a:rPr kumimoji="1" lang="en-US" altLang="zh-TW" sz="2400" b="1">
                <a:solidFill>
                  <a:srgbClr val="FFFFFF"/>
                </a:solidFill>
                <a:latin typeface="Tahoma" pitchFamily="34" charset="0"/>
                <a:cs typeface="PMingLiU"/>
                <a:sym typeface="Symbol" pitchFamily="18" charset="2"/>
              </a:rPr>
              <a:t></a:t>
            </a:r>
            <a:r>
              <a:rPr kumimoji="1" lang="en-US" altLang="zh-TW" sz="2400" b="1" baseline="-25000">
                <a:solidFill>
                  <a:srgbClr val="FFFFFF"/>
                </a:solidFill>
                <a:latin typeface="Tahoma" pitchFamily="34" charset="0"/>
                <a:cs typeface="PMingLiU"/>
              </a:rPr>
              <a:t>B</a:t>
            </a:r>
            <a:r>
              <a:rPr kumimoji="1" lang="en-US" altLang="zh-TW" sz="2400" b="1">
                <a:solidFill>
                  <a:srgbClr val="FFFFFF"/>
                </a:solidFill>
                <a:latin typeface="Tahoma" pitchFamily="34" charset="0"/>
                <a:cs typeface="PMingLiU"/>
              </a:rPr>
              <a:t> </a:t>
            </a:r>
          </a:p>
          <a:p>
            <a:pPr marL="342900" indent="-342900">
              <a:spcBef>
                <a:spcPct val="20000"/>
              </a:spcBef>
              <a:buClr>
                <a:srgbClr val="FF0000"/>
              </a:buClr>
              <a:buSzPct val="65000"/>
              <a:buFont typeface="Wingdings" pitchFamily="2" charset="2"/>
              <a:buNone/>
            </a:pPr>
            <a:r>
              <a:rPr kumimoji="1" lang="en-US" altLang="zh-TW" sz="2400" b="1" i="1" u="sng">
                <a:solidFill>
                  <a:srgbClr val="FFFF00"/>
                </a:solidFill>
                <a:latin typeface="Tahoma" pitchFamily="34" charset="0"/>
                <a:cs typeface="PMingLiU"/>
              </a:rPr>
              <a:t>GEMMA</a:t>
            </a:r>
            <a:r>
              <a:rPr kumimoji="1" lang="ru-RU" altLang="zh-TW" sz="2400" b="1" i="1" u="sng">
                <a:solidFill>
                  <a:srgbClr val="FFFF00"/>
                </a:solidFill>
                <a:latin typeface="Tahoma" pitchFamily="34" charset="0"/>
                <a:cs typeface="PMingLiU"/>
              </a:rPr>
              <a:t> </a:t>
            </a:r>
            <a:r>
              <a:rPr kumimoji="1" lang="en-US" altLang="zh-TW" sz="2400" b="1" i="1" u="sng">
                <a:solidFill>
                  <a:srgbClr val="FFFF00"/>
                </a:solidFill>
                <a:latin typeface="Tahoma" pitchFamily="34" charset="0"/>
                <a:cs typeface="PMingLiU"/>
              </a:rPr>
              <a:t>I+II (2009):</a:t>
            </a:r>
            <a:r>
              <a:rPr kumimoji="1" lang="en-US" altLang="zh-TW" sz="2400" b="1" i="1">
                <a:solidFill>
                  <a:srgbClr val="FFFF00"/>
                </a:solidFill>
                <a:latin typeface="Tahoma" pitchFamily="34" charset="0"/>
                <a:cs typeface="PMingLiU"/>
              </a:rPr>
              <a:t> </a:t>
            </a:r>
            <a:endParaRPr kumimoji="1" lang="ru-RU" altLang="zh-TW" sz="2400" b="1" i="1">
              <a:solidFill>
                <a:srgbClr val="FFFF00"/>
              </a:solidFill>
              <a:latin typeface="Tahoma" pitchFamily="34" charset="0"/>
              <a:cs typeface="PMingLiU"/>
            </a:endParaRPr>
          </a:p>
          <a:p>
            <a:pPr marL="342900" indent="-342900">
              <a:spcBef>
                <a:spcPct val="20000"/>
              </a:spcBef>
              <a:buClr>
                <a:srgbClr val="FF0000"/>
              </a:buClr>
              <a:buSzPct val="65000"/>
              <a:buFont typeface="Wingdings" pitchFamily="2" charset="2"/>
              <a:buNone/>
            </a:pPr>
            <a:r>
              <a:rPr kumimoji="1" lang="en-US" altLang="zh-TW" sz="2400" b="1">
                <a:solidFill>
                  <a:srgbClr val="FFFF00"/>
                </a:solidFill>
                <a:latin typeface="Tahoma" pitchFamily="34" charset="0"/>
                <a:cs typeface="PMingLiU"/>
                <a:sym typeface="Symbol" pitchFamily="18" charset="2"/>
              </a:rPr>
              <a:t></a:t>
            </a:r>
            <a:r>
              <a:rPr kumimoji="1" lang="en-US" altLang="zh-TW" sz="2400" b="1" baseline="-16000">
                <a:solidFill>
                  <a:srgbClr val="FFFF00"/>
                </a:solidFill>
                <a:latin typeface="Tahoma" pitchFamily="34" charset="0"/>
                <a:cs typeface="PMingLiU"/>
                <a:sym typeface="Symbol" pitchFamily="18" charset="2"/>
              </a:rPr>
              <a:t></a:t>
            </a:r>
            <a:r>
              <a:rPr kumimoji="1" lang="en-US" altLang="zh-TW" sz="2400" b="1">
                <a:solidFill>
                  <a:srgbClr val="FFFF00"/>
                </a:solidFill>
                <a:latin typeface="Tahoma" pitchFamily="34" charset="0"/>
                <a:cs typeface="PMingLiU"/>
              </a:rPr>
              <a:t>&lt; 3.2 </a:t>
            </a:r>
            <a:r>
              <a:rPr kumimoji="1" lang="en-US" altLang="zh-TW" sz="2400" b="1">
                <a:solidFill>
                  <a:srgbClr val="FFFF00"/>
                </a:solidFill>
                <a:latin typeface="Tahoma" pitchFamily="34" charset="0"/>
                <a:cs typeface="PMingLiU"/>
                <a:sym typeface="Symbol" pitchFamily="18" charset="2"/>
              </a:rPr>
              <a:t> </a:t>
            </a:r>
            <a:r>
              <a:rPr kumimoji="1" lang="en-US" altLang="zh-TW" sz="2400" b="1">
                <a:solidFill>
                  <a:srgbClr val="FFFF00"/>
                </a:solidFill>
                <a:latin typeface="Tahoma" pitchFamily="34" charset="0"/>
                <a:cs typeface="PMingLiU"/>
              </a:rPr>
              <a:t>10 </a:t>
            </a:r>
            <a:r>
              <a:rPr kumimoji="1" lang="en-US" altLang="zh-TW" sz="2400" b="1" baseline="30000">
                <a:solidFill>
                  <a:srgbClr val="FFFF00"/>
                </a:solidFill>
                <a:latin typeface="Tahoma" pitchFamily="34" charset="0"/>
                <a:cs typeface="PMingLiU"/>
              </a:rPr>
              <a:t>–11</a:t>
            </a:r>
            <a:r>
              <a:rPr kumimoji="1" lang="en-US" altLang="zh-TW" sz="2400" b="1">
                <a:solidFill>
                  <a:srgbClr val="FFFF00"/>
                </a:solidFill>
                <a:latin typeface="Tahoma" pitchFamily="34" charset="0"/>
                <a:cs typeface="PMingLiU"/>
              </a:rPr>
              <a:t> </a:t>
            </a:r>
            <a:r>
              <a:rPr kumimoji="1" lang="en-US" altLang="zh-TW" sz="2400" b="1">
                <a:solidFill>
                  <a:srgbClr val="FFFF00"/>
                </a:solidFill>
                <a:latin typeface="Tahoma" pitchFamily="34" charset="0"/>
                <a:cs typeface="PMingLiU"/>
                <a:sym typeface="Symbol" pitchFamily="18" charset="2"/>
              </a:rPr>
              <a:t></a:t>
            </a:r>
            <a:r>
              <a:rPr kumimoji="1" lang="en-US" altLang="zh-TW" sz="2400" b="1" baseline="-25000">
                <a:solidFill>
                  <a:srgbClr val="FFFF00"/>
                </a:solidFill>
                <a:latin typeface="Tahoma" pitchFamily="34" charset="0"/>
                <a:cs typeface="PMingLiU"/>
              </a:rPr>
              <a:t>B</a:t>
            </a:r>
            <a:r>
              <a:rPr kumimoji="1" lang="en-US" altLang="zh-TW" sz="2400" b="1">
                <a:solidFill>
                  <a:srgbClr val="FFFF00"/>
                </a:solidFill>
                <a:latin typeface="Tahoma" pitchFamily="34" charset="0"/>
                <a:cs typeface="PMingLiU"/>
              </a:rPr>
              <a:t>   </a:t>
            </a:r>
            <a:r>
              <a:rPr kumimoji="1" lang="en-US" altLang="zh-TW" sz="2400" b="1">
                <a:solidFill>
                  <a:srgbClr val="FF0000"/>
                </a:solidFill>
                <a:latin typeface="Tahoma" pitchFamily="34" charset="0"/>
                <a:cs typeface="PMingLiU"/>
              </a:rPr>
              <a:t>The Best limit!</a:t>
            </a:r>
            <a:endParaRPr kumimoji="1" lang="ru-RU" sz="2400" b="1" baseline="-25000">
              <a:solidFill>
                <a:srgbClr val="FF0000"/>
              </a:solidFill>
              <a:latin typeface="Tahoma" pitchFamily="34" charset="0"/>
            </a:endParaRPr>
          </a:p>
        </p:txBody>
      </p:sp>
      <p:pic>
        <p:nvPicPr>
          <p:cNvPr id="114690" name="Picture 4"/>
          <p:cNvPicPr>
            <a:picLocks noChangeAspect="1" noChangeArrowheads="1"/>
          </p:cNvPicPr>
          <p:nvPr/>
        </p:nvPicPr>
        <p:blipFill>
          <a:blip r:embed="rId3"/>
          <a:srcRect/>
          <a:stretch>
            <a:fillRect/>
          </a:stretch>
        </p:blipFill>
        <p:spPr bwMode="auto">
          <a:xfrm>
            <a:off x="398463" y="2773363"/>
            <a:ext cx="3101975" cy="3725862"/>
          </a:xfrm>
          <a:prstGeom prst="rect">
            <a:avLst/>
          </a:prstGeom>
          <a:noFill/>
          <a:ln w="9525">
            <a:noFill/>
            <a:miter lim="800000"/>
            <a:headEnd/>
            <a:tailEnd/>
          </a:ln>
        </p:spPr>
      </p:pic>
      <p:sp>
        <p:nvSpPr>
          <p:cNvPr id="114691" name="Text Box 58"/>
          <p:cNvSpPr txBox="1">
            <a:spLocks noChangeArrowheads="1"/>
          </p:cNvSpPr>
          <p:nvPr/>
        </p:nvSpPr>
        <p:spPr bwMode="auto">
          <a:xfrm>
            <a:off x="321468" y="1340768"/>
            <a:ext cx="8501063" cy="954087"/>
          </a:xfrm>
          <a:prstGeom prst="rect">
            <a:avLst/>
          </a:prstGeom>
          <a:noFill/>
          <a:ln w="28575">
            <a:noFill/>
            <a:miter lim="800000"/>
            <a:headEnd/>
            <a:tailEnd/>
          </a:ln>
        </p:spPr>
        <p:txBody>
          <a:bodyPr>
            <a:spAutoFit/>
          </a:bodyPr>
          <a:lstStyle/>
          <a:p>
            <a:pPr algn="ctr">
              <a:spcBef>
                <a:spcPct val="20000"/>
              </a:spcBef>
            </a:pPr>
            <a:r>
              <a:rPr lang="en-US" sz="2800" b="1" dirty="0">
                <a:cs typeface="Arial" charset="0"/>
              </a:rPr>
              <a:t>Search for Neutrino Magnetic moment measurement with JINR detector GEMMA  </a:t>
            </a:r>
          </a:p>
        </p:txBody>
      </p:sp>
      <p:sp>
        <p:nvSpPr>
          <p:cNvPr id="23" name="Заголовок 22"/>
          <p:cNvSpPr>
            <a:spLocks noGrp="1"/>
          </p:cNvSpPr>
          <p:nvPr>
            <p:ph type="title"/>
          </p:nvPr>
        </p:nvSpPr>
        <p:spPr/>
        <p:txBody>
          <a:bodyPr/>
          <a:lstStyle/>
          <a:p>
            <a:pPr fontAlgn="auto">
              <a:spcAft>
                <a:spcPts val="0"/>
              </a:spcAft>
              <a:defRPr/>
            </a:pPr>
            <a:r>
              <a:rPr lang="en-US" dirty="0" smtClean="0"/>
              <a:t>Neutrinos at Kalinin Power Plant</a:t>
            </a:r>
            <a:endParaRPr lang="ru-RU"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ChangeArrowheads="1"/>
          </p:cNvSpPr>
          <p:nvPr/>
        </p:nvSpPr>
        <p:spPr bwMode="auto">
          <a:xfrm>
            <a:off x="142875" y="0"/>
            <a:ext cx="8929688" cy="571500"/>
          </a:xfrm>
          <a:prstGeom prst="rect">
            <a:avLst/>
          </a:prstGeom>
          <a:noFill/>
          <a:ln w="9525">
            <a:noFill/>
            <a:miter lim="800000"/>
            <a:headEnd/>
            <a:tailEnd/>
          </a:ln>
          <a:effectLst/>
        </p:spPr>
        <p:txBody>
          <a:bodyPr anchor="ctr"/>
          <a:lstStyle/>
          <a:p>
            <a:pPr defTabSz="449263" fontAlgn="auto">
              <a:spcBef>
                <a:spcPts val="0"/>
              </a:spcBef>
              <a:spcAft>
                <a:spcPts val="0"/>
              </a:spcAft>
              <a:buClr>
                <a:srgbClr val="FFFFFF"/>
              </a:buClr>
              <a:buSzPct val="100000"/>
              <a:buFont typeface="Arial" pitchFamily="34" charset="0"/>
              <a:buNone/>
              <a:defRPr/>
            </a:pPr>
            <a:endParaRPr lang="ru-RU" sz="3200" b="1" dirty="0">
              <a:solidFill>
                <a:srgbClr val="FFFF00"/>
              </a:solidFill>
              <a:effectLst>
                <a:outerShdw blurRad="38100" dist="38100" dir="2700000" algn="tl">
                  <a:srgbClr val="000000"/>
                </a:outerShdw>
              </a:effectLst>
              <a:latin typeface="Comic Sans MS" pitchFamily="66" charset="0"/>
            </a:endParaRPr>
          </a:p>
        </p:txBody>
      </p:sp>
      <p:pic>
        <p:nvPicPr>
          <p:cNvPr id="112642" name="Picture 10"/>
          <p:cNvPicPr>
            <a:picLocks noChangeAspect="1" noChangeArrowheads="1"/>
          </p:cNvPicPr>
          <p:nvPr/>
        </p:nvPicPr>
        <p:blipFill>
          <a:blip r:embed="rId3"/>
          <a:srcRect/>
          <a:stretch>
            <a:fillRect/>
          </a:stretch>
        </p:blipFill>
        <p:spPr bwMode="auto">
          <a:xfrm>
            <a:off x="4857750" y="836613"/>
            <a:ext cx="3714750" cy="2714625"/>
          </a:xfrm>
          <a:prstGeom prst="rect">
            <a:avLst/>
          </a:prstGeom>
          <a:noFill/>
          <a:ln w="9525">
            <a:noFill/>
            <a:miter lim="800000"/>
            <a:headEnd/>
            <a:tailEnd/>
          </a:ln>
        </p:spPr>
      </p:pic>
      <p:sp>
        <p:nvSpPr>
          <p:cNvPr id="13" name="Заголовок 12"/>
          <p:cNvSpPr>
            <a:spLocks noGrp="1"/>
          </p:cNvSpPr>
          <p:nvPr>
            <p:ph type="title"/>
          </p:nvPr>
        </p:nvSpPr>
        <p:spPr>
          <a:xfrm>
            <a:off x="457200" y="-142900"/>
            <a:ext cx="8229600" cy="1143000"/>
          </a:xfrm>
        </p:spPr>
        <p:txBody>
          <a:bodyPr/>
          <a:lstStyle/>
          <a:p>
            <a:pPr fontAlgn="auto">
              <a:spcAft>
                <a:spcPts val="0"/>
              </a:spcAft>
              <a:defRPr/>
            </a:pPr>
            <a:r>
              <a:rPr lang="en-US" sz="3200" dirty="0" smtClean="0"/>
              <a:t>Experiments at LHC: ATLAS, CMS, ALICE </a:t>
            </a:r>
            <a:endParaRPr lang="ru-RU" sz="3200" dirty="0"/>
          </a:p>
        </p:txBody>
      </p:sp>
      <p:sp>
        <p:nvSpPr>
          <p:cNvPr id="79884" name="Rectangle 12"/>
          <p:cNvSpPr>
            <a:spLocks noGrp="1" noChangeArrowheads="1"/>
          </p:cNvSpPr>
          <p:nvPr>
            <p:ph type="body" idx="4294967295"/>
          </p:nvPr>
        </p:nvSpPr>
        <p:spPr>
          <a:xfrm>
            <a:off x="4857750" y="857250"/>
            <a:ext cx="3786188" cy="2428875"/>
          </a:xfrm>
        </p:spPr>
        <p:txBody>
          <a:bodyPr>
            <a:noAutofit/>
          </a:bodyPr>
          <a:lstStyle/>
          <a:p>
            <a:pPr marL="171450" indent="-34925" algn="ctr" fontAlgn="auto">
              <a:spcBef>
                <a:spcPts val="0"/>
              </a:spcBef>
              <a:spcAft>
                <a:spcPts val="0"/>
              </a:spcAft>
              <a:buClr>
                <a:schemeClr val="tx1">
                  <a:shade val="95000"/>
                </a:schemeClr>
              </a:buClr>
              <a:buSzPct val="85000"/>
              <a:buFont typeface="Wingdings 2"/>
              <a:buNone/>
              <a:defRPr/>
            </a:pPr>
            <a:r>
              <a:rPr lang="en-GB" sz="2000" b="1" dirty="0" smtClean="0">
                <a:effectLst>
                  <a:outerShdw blurRad="38100" dist="38100" dir="2700000" algn="tl">
                    <a:srgbClr val="000000"/>
                  </a:outerShdw>
                </a:effectLst>
                <a:latin typeface="+mj-lt"/>
                <a:cs typeface="Arial" pitchFamily="34" charset="0"/>
              </a:rPr>
              <a:t>JINR participates in:</a:t>
            </a:r>
          </a:p>
          <a:p>
            <a:pPr marL="171450" indent="-34925" algn="ctr" fontAlgn="auto">
              <a:spcBef>
                <a:spcPts val="0"/>
              </a:spcBef>
              <a:spcAft>
                <a:spcPts val="0"/>
              </a:spcAft>
              <a:buClr>
                <a:schemeClr val="tx1">
                  <a:shade val="95000"/>
                </a:schemeClr>
              </a:buClr>
              <a:buSzPct val="85000"/>
              <a:buFont typeface="Wingdings 2"/>
              <a:buNone/>
              <a:defRPr/>
            </a:pPr>
            <a:endParaRPr lang="en-GB" sz="2000" b="1" dirty="0" smtClean="0">
              <a:effectLst>
                <a:outerShdw blurRad="38100" dist="38100" dir="2700000" algn="tl">
                  <a:srgbClr val="000000"/>
                </a:outerShdw>
              </a:effectLst>
              <a:latin typeface="+mj-lt"/>
              <a:cs typeface="Arial" pitchFamily="34" charset="0"/>
            </a:endParaRPr>
          </a:p>
          <a:p>
            <a:pPr marL="171450" indent="-34925" fontAlgn="auto">
              <a:lnSpc>
                <a:spcPct val="80000"/>
              </a:lnSpc>
              <a:spcAft>
                <a:spcPts val="0"/>
              </a:spcAft>
              <a:buClr>
                <a:schemeClr val="tx1">
                  <a:shade val="95000"/>
                </a:schemeClr>
              </a:buClr>
              <a:buSzPct val="85000"/>
              <a:buFont typeface="Wingdings 2"/>
              <a:buNone/>
              <a:defRPr/>
            </a:pPr>
            <a:r>
              <a:rPr lang="en-GB" sz="2000" b="1" dirty="0" smtClean="0">
                <a:effectLst>
                  <a:outerShdw blurRad="38100" dist="38100" dir="2700000" algn="tl">
                    <a:srgbClr val="000000"/>
                  </a:outerShdw>
                </a:effectLst>
                <a:latin typeface="+mj-lt"/>
                <a:cs typeface="Arial" pitchFamily="34" charset="0"/>
              </a:rPr>
              <a:t>Higgs Physics</a:t>
            </a:r>
          </a:p>
          <a:p>
            <a:pPr marL="171450" indent="-34925" fontAlgn="auto">
              <a:lnSpc>
                <a:spcPct val="80000"/>
              </a:lnSpc>
              <a:spcAft>
                <a:spcPts val="0"/>
              </a:spcAft>
              <a:buClr>
                <a:schemeClr val="tx1">
                  <a:shade val="95000"/>
                </a:schemeClr>
              </a:buClr>
              <a:buSzPct val="85000"/>
              <a:buFont typeface="Wingdings 2"/>
              <a:buNone/>
              <a:defRPr/>
            </a:pPr>
            <a:r>
              <a:rPr lang="en-GB" sz="2000" b="1" dirty="0" smtClean="0">
                <a:effectLst>
                  <a:outerShdw blurRad="38100" dist="38100" dir="2700000" algn="tl">
                    <a:srgbClr val="000000"/>
                  </a:outerShdw>
                </a:effectLst>
                <a:latin typeface="+mj-lt"/>
                <a:cs typeface="Arial" pitchFamily="34" charset="0"/>
              </a:rPr>
              <a:t>QCD and SM Physics</a:t>
            </a:r>
          </a:p>
          <a:p>
            <a:pPr marL="171450" indent="-34925" fontAlgn="auto">
              <a:spcBef>
                <a:spcPts val="0"/>
              </a:spcBef>
              <a:spcAft>
                <a:spcPts val="0"/>
              </a:spcAft>
              <a:buClr>
                <a:schemeClr val="tx1">
                  <a:shade val="95000"/>
                </a:schemeClr>
              </a:buClr>
              <a:buSzPct val="85000"/>
              <a:buFont typeface="Wingdings 2"/>
              <a:buNone/>
              <a:defRPr/>
            </a:pPr>
            <a:r>
              <a:rPr lang="en-GB" sz="2000" b="1" dirty="0" smtClean="0">
                <a:effectLst>
                  <a:outerShdw blurRad="38100" dist="38100" dir="2700000" algn="tl">
                    <a:srgbClr val="000000"/>
                  </a:outerShdw>
                </a:effectLst>
                <a:latin typeface="+mj-lt"/>
                <a:cs typeface="Arial" pitchFamily="34" charset="0"/>
              </a:rPr>
              <a:t>Top quark Physics  </a:t>
            </a:r>
          </a:p>
          <a:p>
            <a:pPr marL="171450" indent="-34925" fontAlgn="auto">
              <a:lnSpc>
                <a:spcPct val="80000"/>
              </a:lnSpc>
              <a:spcAft>
                <a:spcPts val="0"/>
              </a:spcAft>
              <a:buClr>
                <a:schemeClr val="tx1">
                  <a:shade val="95000"/>
                </a:schemeClr>
              </a:buClr>
              <a:buSzPct val="85000"/>
              <a:buFont typeface="Wingdings 2"/>
              <a:buNone/>
              <a:defRPr/>
            </a:pPr>
            <a:r>
              <a:rPr lang="en-GB" sz="2000" b="1" dirty="0" smtClean="0">
                <a:effectLst>
                  <a:outerShdw blurRad="38100" dist="38100" dir="2700000" algn="tl">
                    <a:srgbClr val="000000"/>
                  </a:outerShdw>
                </a:effectLst>
                <a:latin typeface="+mj-lt"/>
                <a:cs typeface="Arial" pitchFamily="34" charset="0"/>
              </a:rPr>
              <a:t>SUSY Physics</a:t>
            </a:r>
          </a:p>
          <a:p>
            <a:pPr marL="171450" indent="-34925" fontAlgn="auto">
              <a:lnSpc>
                <a:spcPct val="80000"/>
              </a:lnSpc>
              <a:spcAft>
                <a:spcPts val="0"/>
              </a:spcAft>
              <a:buClr>
                <a:schemeClr val="tx1">
                  <a:shade val="95000"/>
                </a:schemeClr>
              </a:buClr>
              <a:buSzPct val="85000"/>
              <a:buFont typeface="Wingdings 2"/>
              <a:buNone/>
              <a:defRPr/>
            </a:pPr>
            <a:r>
              <a:rPr lang="en-GB" sz="2000" b="1" dirty="0" smtClean="0">
                <a:effectLst>
                  <a:outerShdw blurRad="38100" dist="38100" dir="2700000" algn="tl">
                    <a:srgbClr val="000000"/>
                  </a:outerShdw>
                </a:effectLst>
                <a:latin typeface="+mj-lt"/>
                <a:cs typeface="Arial" pitchFamily="34" charset="0"/>
              </a:rPr>
              <a:t>Exotics Physics</a:t>
            </a:r>
          </a:p>
          <a:p>
            <a:pPr marL="171450" indent="-34925" fontAlgn="auto">
              <a:lnSpc>
                <a:spcPct val="101000"/>
              </a:lnSpc>
              <a:spcBef>
                <a:spcPts val="400"/>
              </a:spcBef>
              <a:spcAft>
                <a:spcPts val="0"/>
              </a:spcAft>
              <a:buClr>
                <a:srgbClr val="3333CC"/>
              </a:buClr>
              <a:buSzPct val="85000"/>
              <a:buFont typeface="Wingdings 2"/>
              <a:buNone/>
              <a:defRPr/>
            </a:pPr>
            <a:r>
              <a:rPr lang="en-GB" sz="2000" b="1" dirty="0" smtClean="0">
                <a:effectLst>
                  <a:outerShdw blurRad="38100" dist="38100" dir="2700000" algn="tl">
                    <a:srgbClr val="000000"/>
                  </a:outerShdw>
                </a:effectLst>
                <a:latin typeface="+mj-lt"/>
                <a:cs typeface="Arial" pitchFamily="34" charset="0"/>
              </a:rPr>
              <a:t>Heavy Ions Physics</a:t>
            </a:r>
            <a:r>
              <a:rPr lang="en-GB" sz="2000" b="1" dirty="0" smtClean="0">
                <a:effectLst>
                  <a:outerShdw blurRad="38100" dist="38100" dir="2700000" algn="tl">
                    <a:srgbClr val="000000"/>
                  </a:outerShdw>
                </a:effectLst>
                <a:latin typeface="+mj-lt"/>
              </a:rPr>
              <a:t> </a:t>
            </a:r>
          </a:p>
        </p:txBody>
      </p:sp>
      <p:pic>
        <p:nvPicPr>
          <p:cNvPr id="112645" name="Picture 8" descr="DSC_6197bs"/>
          <p:cNvPicPr>
            <a:picLocks noChangeAspect="1" noChangeArrowheads="1"/>
          </p:cNvPicPr>
          <p:nvPr/>
        </p:nvPicPr>
        <p:blipFill>
          <a:blip r:embed="rId4"/>
          <a:srcRect/>
          <a:stretch>
            <a:fillRect/>
          </a:stretch>
        </p:blipFill>
        <p:spPr bwMode="auto">
          <a:xfrm>
            <a:off x="323850" y="3736975"/>
            <a:ext cx="3887788" cy="2830513"/>
          </a:xfrm>
          <a:prstGeom prst="rect">
            <a:avLst/>
          </a:prstGeom>
          <a:noFill/>
          <a:ln w="9525">
            <a:noFill/>
            <a:round/>
            <a:headEnd/>
            <a:tailEnd/>
          </a:ln>
        </p:spPr>
      </p:pic>
      <p:sp>
        <p:nvSpPr>
          <p:cNvPr id="112646" name="Text Box 8"/>
          <p:cNvSpPr txBox="1">
            <a:spLocks noChangeArrowheads="1"/>
          </p:cNvSpPr>
          <p:nvPr/>
        </p:nvSpPr>
        <p:spPr bwMode="auto">
          <a:xfrm>
            <a:off x="2643188" y="5929313"/>
            <a:ext cx="1500187" cy="492125"/>
          </a:xfrm>
          <a:prstGeom prst="rect">
            <a:avLst/>
          </a:prstGeom>
          <a:noFill/>
          <a:ln w="9525">
            <a:noFill/>
            <a:miter lim="800000"/>
            <a:headEnd/>
            <a:tailEnd/>
          </a:ln>
        </p:spPr>
        <p:txBody>
          <a:bodyPr lIns="9144" tIns="0" rIns="9144" bIns="0">
            <a:spAutoFit/>
          </a:bodyPr>
          <a:lstStyle/>
          <a:p>
            <a:pPr algn="ctr" eaLnBrk="0" hangingPunct="0"/>
            <a:r>
              <a:rPr lang="en-GB" sz="3200" b="1">
                <a:cs typeface="Arial" charset="0"/>
              </a:rPr>
              <a:t>CMS</a:t>
            </a:r>
            <a:r>
              <a:rPr lang="en-GB" sz="3200" b="1">
                <a:solidFill>
                  <a:schemeClr val="accent2"/>
                </a:solidFill>
                <a:latin typeface="Comic Sans MS" pitchFamily="66" charset="0"/>
              </a:rPr>
              <a:t> </a:t>
            </a:r>
            <a:endParaRPr lang="en-GB" sz="2800" b="1">
              <a:solidFill>
                <a:schemeClr val="accent2"/>
              </a:solidFill>
              <a:latin typeface="Comic Sans MS" pitchFamily="66" charset="0"/>
            </a:endParaRPr>
          </a:p>
        </p:txBody>
      </p:sp>
      <p:pic>
        <p:nvPicPr>
          <p:cNvPr id="112647" name="Picture 4"/>
          <p:cNvPicPr>
            <a:picLocks noChangeAspect="1" noChangeArrowheads="1"/>
          </p:cNvPicPr>
          <p:nvPr/>
        </p:nvPicPr>
        <p:blipFill>
          <a:blip r:embed="rId5"/>
          <a:srcRect/>
          <a:stretch>
            <a:fillRect/>
          </a:stretch>
        </p:blipFill>
        <p:spPr bwMode="auto">
          <a:xfrm>
            <a:off x="4859338" y="3716338"/>
            <a:ext cx="4033837" cy="2943225"/>
          </a:xfrm>
          <a:prstGeom prst="rect">
            <a:avLst/>
          </a:prstGeom>
          <a:noFill/>
          <a:ln w="9525">
            <a:noFill/>
            <a:miter lim="800000"/>
            <a:headEnd/>
            <a:tailEnd/>
          </a:ln>
        </p:spPr>
      </p:pic>
      <p:sp>
        <p:nvSpPr>
          <p:cNvPr id="112648" name="TextBox 3"/>
          <p:cNvSpPr txBox="1">
            <a:spLocks noChangeArrowheads="1"/>
          </p:cNvSpPr>
          <p:nvPr/>
        </p:nvSpPr>
        <p:spPr bwMode="auto">
          <a:xfrm>
            <a:off x="6786563" y="6207125"/>
            <a:ext cx="2073275" cy="579438"/>
          </a:xfrm>
          <a:prstGeom prst="rect">
            <a:avLst/>
          </a:prstGeom>
          <a:solidFill>
            <a:schemeClr val="tx1"/>
          </a:solidFill>
          <a:ln w="9525">
            <a:noFill/>
            <a:miter lim="800000"/>
            <a:headEnd/>
            <a:tailEnd/>
          </a:ln>
        </p:spPr>
        <p:txBody>
          <a:bodyPr>
            <a:spAutoFit/>
          </a:bodyPr>
          <a:lstStyle/>
          <a:p>
            <a:pPr algn="ctr"/>
            <a:r>
              <a:rPr lang="en-US" sz="3200" b="1">
                <a:solidFill>
                  <a:srgbClr val="004070"/>
                </a:solidFill>
                <a:cs typeface="Arial" charset="0"/>
              </a:rPr>
              <a:t>ALICE</a:t>
            </a:r>
            <a:r>
              <a:rPr lang="en-US" sz="3200" b="1">
                <a:solidFill>
                  <a:schemeClr val="accent2"/>
                </a:solidFill>
                <a:latin typeface="Comic Sans MS" pitchFamily="66" charset="0"/>
              </a:rPr>
              <a:t> </a:t>
            </a:r>
          </a:p>
        </p:txBody>
      </p:sp>
      <p:pic>
        <p:nvPicPr>
          <p:cNvPr id="112649" name="Picture 9" descr="ATLAS"/>
          <p:cNvPicPr>
            <a:picLocks noChangeAspect="1" noChangeArrowheads="1"/>
          </p:cNvPicPr>
          <p:nvPr/>
        </p:nvPicPr>
        <p:blipFill>
          <a:blip r:embed="rId6"/>
          <a:srcRect/>
          <a:stretch>
            <a:fillRect/>
          </a:stretch>
        </p:blipFill>
        <p:spPr bwMode="auto">
          <a:xfrm>
            <a:off x="500063" y="857250"/>
            <a:ext cx="3789362" cy="2716213"/>
          </a:xfrm>
          <a:prstGeom prst="rect">
            <a:avLst/>
          </a:prstGeom>
          <a:noFill/>
          <a:ln w="9525">
            <a:noFill/>
            <a:miter lim="800000"/>
            <a:headEnd/>
            <a:tailEnd/>
          </a:ln>
        </p:spPr>
      </p:pic>
      <p:sp>
        <p:nvSpPr>
          <p:cNvPr id="4" name="Rectangle 13"/>
          <p:cNvSpPr txBox="1">
            <a:spLocks noChangeArrowheads="1"/>
          </p:cNvSpPr>
          <p:nvPr/>
        </p:nvSpPr>
        <p:spPr bwMode="auto">
          <a:xfrm>
            <a:off x="0" y="995363"/>
            <a:ext cx="1603375" cy="576262"/>
          </a:xfrm>
          <a:prstGeom prst="rect">
            <a:avLst/>
          </a:prstGeom>
          <a:solidFill>
            <a:schemeClr val="tx1"/>
          </a:solidFill>
          <a:ln w="9525">
            <a:noFill/>
            <a:miter lim="800000"/>
            <a:headEnd/>
            <a:tailEnd/>
          </a:ln>
        </p:spPr>
        <p:txBody>
          <a:bodyPr anchor="ctr"/>
          <a:lstStyle/>
          <a:p>
            <a:pPr defTabSz="449263" fontAlgn="auto">
              <a:spcBef>
                <a:spcPts val="0"/>
              </a:spcBef>
              <a:spcAft>
                <a:spcPts val="0"/>
              </a:spcAft>
              <a:buClr>
                <a:srgbClr val="FFFFFF"/>
              </a:buClr>
              <a:buSzPct val="100000"/>
              <a:buFont typeface="Arial" pitchFamily="34" charset="0"/>
              <a:buNone/>
              <a:defRPr/>
            </a:pPr>
            <a:r>
              <a:rPr lang="en-US" sz="3000" b="1" dirty="0">
                <a:solidFill>
                  <a:srgbClr val="006699"/>
                </a:solidFill>
                <a:latin typeface="+mj-lt"/>
              </a:rPr>
              <a:t>ATLAS</a:t>
            </a:r>
            <a:r>
              <a:rPr lang="en-US" sz="3000" b="1" dirty="0">
                <a:solidFill>
                  <a:srgbClr val="006699"/>
                </a:solidFill>
                <a:effectLst>
                  <a:outerShdw blurRad="38100" dist="38100" dir="2700000" algn="tl">
                    <a:srgbClr val="000000"/>
                  </a:outerShdw>
                </a:effectLst>
                <a:latin typeface="+mj-lt"/>
              </a:rPr>
              <a:t> </a:t>
            </a:r>
            <a:endParaRPr lang="el-GR" sz="3000" b="1" dirty="0">
              <a:solidFill>
                <a:srgbClr val="006699"/>
              </a:solidFill>
              <a:effectLst>
                <a:outerShdw blurRad="38100" dist="38100" dir="2700000" algn="tl">
                  <a:srgbClr val="000000"/>
                </a:outerShdw>
              </a:effectLst>
              <a:latin typeface="+mj-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Подзаголовок 2"/>
          <p:cNvSpPr>
            <a:spLocks noGrp="1"/>
          </p:cNvSpPr>
          <p:nvPr>
            <p:ph type="subTitle" idx="4294967295"/>
          </p:nvPr>
        </p:nvSpPr>
        <p:spPr>
          <a:xfrm>
            <a:off x="1547813" y="1773238"/>
            <a:ext cx="6480175" cy="2736850"/>
          </a:xfrm>
        </p:spPr>
        <p:txBody>
          <a:bodyPr/>
          <a:lstStyle/>
          <a:p>
            <a:pPr marL="0" indent="0" algn="ctr">
              <a:buFont typeface="Wingdings" pitchFamily="2" charset="2"/>
              <a:buNone/>
            </a:pPr>
            <a:r>
              <a:rPr lang="en-US" sz="4700" smtClean="0">
                <a:solidFill>
                  <a:srgbClr val="FFFF00"/>
                </a:solidFill>
                <a:latin typeface="Comic Sans MS" pitchFamily="66" charset="0"/>
              </a:rPr>
              <a:t>Information Technologies </a:t>
            </a:r>
            <a:endParaRPr lang="ru-RU" smtClean="0">
              <a:solidFill>
                <a:srgbClr val="FFFF00"/>
              </a:solidFill>
            </a:endParaRPr>
          </a:p>
        </p:txBody>
      </p:sp>
      <p:sp>
        <p:nvSpPr>
          <p:cNvPr id="140291" name="Номер слайда 8"/>
          <p:cNvSpPr txBox="1">
            <a:spLocks/>
          </p:cNvSpPr>
          <p:nvPr/>
        </p:nvSpPr>
        <p:spPr bwMode="auto">
          <a:xfrm>
            <a:off x="7239000" y="6597650"/>
            <a:ext cx="1905000" cy="457200"/>
          </a:xfrm>
          <a:prstGeom prst="rect">
            <a:avLst/>
          </a:prstGeom>
          <a:noFill/>
          <a:ln w="9525">
            <a:noFill/>
            <a:miter lim="800000"/>
            <a:headEnd/>
            <a:tailEnd/>
          </a:ln>
        </p:spPr>
        <p:txBody>
          <a:bodyPr/>
          <a:lstStyle/>
          <a:p>
            <a:pPr algn="r"/>
            <a:fld id="{7CD5488A-C83D-4B85-BA06-80D3145FF8E9}" type="slidenum">
              <a:rPr lang="ru-RU" sz="1400" b="1">
                <a:solidFill>
                  <a:srgbClr val="000000"/>
                </a:solidFill>
                <a:latin typeface="Times New Roman" pitchFamily="18" charset="0"/>
                <a:cs typeface="Arial" charset="0"/>
              </a:rPr>
              <a:pPr algn="r"/>
              <a:t>28</a:t>
            </a:fld>
            <a:endParaRPr lang="ru-RU" sz="1400" b="1">
              <a:solidFill>
                <a:srgbClr val="000000"/>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endParaRPr lang="ru-RU" smtClean="0">
              <a:ln>
                <a:noFill/>
              </a:ln>
              <a:effectLst/>
            </a:endParaRPr>
          </a:p>
        </p:txBody>
      </p:sp>
      <p:pic>
        <p:nvPicPr>
          <p:cNvPr id="139268" name="Picture 4"/>
          <p:cNvPicPr>
            <a:picLocks noGrp="1" noChangeAspect="1" noChangeArrowheads="1"/>
          </p:cNvPicPr>
          <p:nvPr>
            <p:ph type="body" idx="1"/>
          </p:nvPr>
        </p:nvPicPr>
        <p:blipFill>
          <a:blip r:embed="rId2"/>
          <a:srcRect l="1050" t="2899" b="951"/>
          <a:stretch>
            <a:fillRect/>
          </a:stretch>
        </p:blipFill>
        <p:spPr>
          <a:xfrm>
            <a:off x="71438" y="228600"/>
            <a:ext cx="8977312" cy="6264275"/>
          </a:xfrm>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Номер слайда 3"/>
          <p:cNvSpPr>
            <a:spLocks noGrp="1"/>
          </p:cNvSpPr>
          <p:nvPr>
            <p:ph type="sldNum"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fld id="{A14C6B72-1BED-CE40-9EDA-4012918FB1F2}" type="slidenum">
              <a:rPr kumimoji="0" lang="ru-RU" sz="1200">
                <a:solidFill>
                  <a:schemeClr val="bg1"/>
                </a:solidFill>
                <a:latin typeface="Times" charset="0"/>
                <a:ea typeface="ＭＳ Ｐゴシック" charset="0"/>
                <a:cs typeface="ＭＳ Ｐゴシック" charset="0"/>
              </a:rPr>
              <a:pPr/>
              <a:t>3</a:t>
            </a:fld>
            <a:endParaRPr kumimoji="0" lang="ru-RU" sz="1200">
              <a:solidFill>
                <a:schemeClr val="bg1"/>
              </a:solidFill>
              <a:latin typeface="Times" charset="0"/>
              <a:ea typeface="ＭＳ Ｐゴシック" charset="0"/>
              <a:cs typeface="ＭＳ Ｐゴシック" charset="0"/>
            </a:endParaRPr>
          </a:p>
        </p:txBody>
      </p:sp>
      <p:pic>
        <p:nvPicPr>
          <p:cNvPr id="20482" name="Picture 10" descr="Страны-2-engl-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0013"/>
            <a:ext cx="9685338"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3"/>
          <p:cNvSpPr txBox="1">
            <a:spLocks noChangeArrowheads="1"/>
          </p:cNvSpPr>
          <p:nvPr/>
        </p:nvSpPr>
        <p:spPr bwMode="auto">
          <a:xfrm>
            <a:off x="0" y="1989138"/>
            <a:ext cx="3348038" cy="2246312"/>
          </a:xfrm>
          <a:prstGeom prst="rect">
            <a:avLst/>
          </a:prstGeom>
          <a:solidFill>
            <a:schemeClr val="bg2">
              <a:lumMod val="20000"/>
              <a:lumOff val="80000"/>
            </a:schemeClr>
          </a:solidFill>
          <a:ln w="9525">
            <a:noFill/>
            <a:miter lim="800000"/>
            <a:headEnd/>
            <a:tailEnd/>
          </a:ln>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cs typeface="ＭＳ Ｐゴシック" charset="0"/>
              </a:defRPr>
            </a:lvl2pPr>
            <a:lvl3pPr marL="1143000" indent="-228600" eaLnBrk="0" hangingPunct="0">
              <a:defRPr>
                <a:solidFill>
                  <a:schemeClr val="tx1"/>
                </a:solidFill>
                <a:latin typeface="Arial" charset="0"/>
                <a:ea typeface="ＭＳ Ｐゴシック" charset="0"/>
                <a:cs typeface="ＭＳ Ｐゴシック" charset="0"/>
              </a:defRPr>
            </a:lvl3pPr>
            <a:lvl4pPr marL="1600200" indent="-228600" eaLnBrk="0" hangingPunct="0">
              <a:defRPr>
                <a:solidFill>
                  <a:schemeClr val="tx1"/>
                </a:solidFill>
                <a:latin typeface="Arial" charset="0"/>
                <a:ea typeface="ＭＳ Ｐゴシック" charset="0"/>
                <a:cs typeface="ＭＳ Ｐゴシック" charset="0"/>
              </a:defRPr>
            </a:lvl4pPr>
            <a:lvl5pPr marL="2057400" indent="-228600" eaLnBrk="0" hangingPunct="0">
              <a:defRPr>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cs typeface="ＭＳ Ｐゴシック" charset="0"/>
              </a:defRPr>
            </a:lvl9pPr>
          </a:lstStyle>
          <a:p>
            <a:pPr algn="ctr" eaLnBrk="1" hangingPunct="1">
              <a:defRPr/>
            </a:pPr>
            <a:r>
              <a:rPr lang="en-US" sz="2000" b="1" dirty="0" smtClean="0">
                <a:solidFill>
                  <a:srgbClr val="000090"/>
                </a:solidFill>
              </a:rPr>
              <a:t>JINR</a:t>
            </a:r>
            <a:r>
              <a:rPr lang="ja-JP" altLang="en-US" sz="2000" b="1" dirty="0" smtClean="0">
                <a:solidFill>
                  <a:srgbClr val="000090"/>
                </a:solidFill>
              </a:rPr>
              <a:t>’</a:t>
            </a:r>
            <a:r>
              <a:rPr lang="en-US" altLang="ja-JP" sz="2000" b="1" dirty="0" smtClean="0">
                <a:solidFill>
                  <a:srgbClr val="000090"/>
                </a:solidFill>
              </a:rPr>
              <a:t>s partners are about 700 institutions located in 60 countries, including  about 300</a:t>
            </a:r>
            <a:r>
              <a:rPr lang="ru-RU" altLang="ja-JP" sz="2000" b="1" dirty="0" smtClean="0">
                <a:solidFill>
                  <a:srgbClr val="000090"/>
                </a:solidFill>
              </a:rPr>
              <a:t> </a:t>
            </a:r>
            <a:r>
              <a:rPr lang="en-US" altLang="ja-JP" sz="2000" b="1" dirty="0" smtClean="0">
                <a:solidFill>
                  <a:srgbClr val="000090"/>
                </a:solidFill>
              </a:rPr>
              <a:t>institutions and universities </a:t>
            </a:r>
            <a:br>
              <a:rPr lang="en-US" altLang="ja-JP" sz="2000" b="1" dirty="0" smtClean="0">
                <a:solidFill>
                  <a:srgbClr val="000090"/>
                </a:solidFill>
              </a:rPr>
            </a:br>
            <a:r>
              <a:rPr lang="en-US" altLang="ja-JP" sz="2000" b="1" dirty="0" smtClean="0">
                <a:solidFill>
                  <a:srgbClr val="000090"/>
                </a:solidFill>
              </a:rPr>
              <a:t>from the JINR Member States</a:t>
            </a:r>
            <a:endParaRPr lang="en-US" sz="2000" b="1" dirty="0" smtClean="0">
              <a:solidFill>
                <a:srgbClr val="000090"/>
              </a:solidFill>
            </a:endParaRPr>
          </a:p>
        </p:txBody>
      </p:sp>
    </p:spTree>
    <p:extLst>
      <p:ext uri="{BB962C8B-B14F-4D97-AF65-F5344CB8AC3E}">
        <p14:creationId xmlns:p14="http://schemas.microsoft.com/office/powerpoint/2010/main" val="265080709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p:cNvPicPr>
            <a:picLocks noGrp="1" noChangeAspect="1" noChangeArrowheads="1"/>
          </p:cNvPicPr>
          <p:nvPr>
            <p:ph type="body" idx="1"/>
          </p:nvPr>
        </p:nvPicPr>
        <p:blipFill>
          <a:blip r:embed="rId2"/>
          <a:srcRect b="5193"/>
          <a:stretch>
            <a:fillRect/>
          </a:stretch>
        </p:blipFill>
        <p:spPr>
          <a:xfrm>
            <a:off x="250825" y="260350"/>
            <a:ext cx="6410325" cy="4464050"/>
          </a:xfrm>
          <a:noFill/>
          <a:ln/>
        </p:spPr>
      </p:pic>
      <p:pic>
        <p:nvPicPr>
          <p:cNvPr id="142341" name="Picture 5"/>
          <p:cNvPicPr>
            <a:picLocks noChangeAspect="1" noChangeArrowheads="1"/>
          </p:cNvPicPr>
          <p:nvPr/>
        </p:nvPicPr>
        <p:blipFill>
          <a:blip r:embed="rId3"/>
          <a:srcRect t="10048"/>
          <a:stretch>
            <a:fillRect/>
          </a:stretch>
        </p:blipFill>
        <p:spPr bwMode="auto">
          <a:xfrm>
            <a:off x="2843213" y="4797425"/>
            <a:ext cx="6130925" cy="2060575"/>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Подзаголовок 2"/>
          <p:cNvSpPr>
            <a:spLocks noGrp="1"/>
          </p:cNvSpPr>
          <p:nvPr>
            <p:ph type="subTitle" idx="1"/>
          </p:nvPr>
        </p:nvSpPr>
        <p:spPr>
          <a:xfrm>
            <a:off x="1547813" y="1773238"/>
            <a:ext cx="6480175" cy="2736850"/>
          </a:xfrm>
        </p:spPr>
        <p:txBody>
          <a:bodyPr/>
          <a:lstStyle/>
          <a:p>
            <a:pPr>
              <a:buFont typeface="Wingdings" pitchFamily="2" charset="2"/>
              <a:buNone/>
            </a:pPr>
            <a:r>
              <a:rPr lang="en-US" sz="4700" smtClean="0">
                <a:latin typeface="Comic Sans MS" pitchFamily="66" charset="0"/>
              </a:rPr>
              <a:t>Education and Outreach</a:t>
            </a:r>
            <a:endParaRPr lang="ru-RU" smtClean="0"/>
          </a:p>
        </p:txBody>
      </p:sp>
      <p:sp>
        <p:nvSpPr>
          <p:cNvPr id="118786" name="Номер слайда 8"/>
          <p:cNvSpPr txBox="1">
            <a:spLocks/>
          </p:cNvSpPr>
          <p:nvPr/>
        </p:nvSpPr>
        <p:spPr bwMode="auto">
          <a:xfrm>
            <a:off x="7239000" y="6597650"/>
            <a:ext cx="1905000" cy="457200"/>
          </a:xfrm>
          <a:prstGeom prst="rect">
            <a:avLst/>
          </a:prstGeom>
          <a:noFill/>
          <a:ln w="9525">
            <a:noFill/>
            <a:miter lim="800000"/>
            <a:headEnd/>
            <a:tailEnd/>
          </a:ln>
        </p:spPr>
        <p:txBody>
          <a:bodyPr/>
          <a:lstStyle/>
          <a:p>
            <a:pPr algn="r"/>
            <a:fld id="{4D8B7D74-1297-4140-8863-ED37776BB4E8}" type="slidenum">
              <a:rPr lang="ru-RU" sz="1400" b="1">
                <a:solidFill>
                  <a:srgbClr val="000000"/>
                </a:solidFill>
                <a:latin typeface="Times New Roman" pitchFamily="18" charset="0"/>
                <a:cs typeface="Arial" charset="0"/>
              </a:rPr>
              <a:pPr algn="r"/>
              <a:t>31</a:t>
            </a:fld>
            <a:endParaRPr lang="ru-RU" sz="1400" b="1">
              <a:solidFill>
                <a:srgbClr val="000000"/>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4" descr="Uc2"/>
          <p:cNvPicPr>
            <a:picLocks noChangeAspect="1" noChangeArrowheads="1"/>
          </p:cNvPicPr>
          <p:nvPr/>
        </p:nvPicPr>
        <p:blipFill>
          <a:blip r:embed="rId3"/>
          <a:srcRect/>
          <a:stretch>
            <a:fillRect/>
          </a:stretch>
        </p:blipFill>
        <p:spPr bwMode="auto">
          <a:xfrm>
            <a:off x="7956550" y="328613"/>
            <a:ext cx="1187450" cy="968375"/>
          </a:xfrm>
          <a:prstGeom prst="rect">
            <a:avLst/>
          </a:prstGeom>
          <a:noFill/>
          <a:ln w="9525">
            <a:noFill/>
            <a:miter lim="800000"/>
            <a:headEnd/>
            <a:tailEnd/>
          </a:ln>
          <a:effectLst>
            <a:outerShdw dist="63500" dir="13987806" algn="ctr" rotWithShape="0">
              <a:schemeClr val="bg1">
                <a:alpha val="50000"/>
              </a:schemeClr>
            </a:outerShdw>
          </a:effectLst>
        </p:spPr>
      </p:pic>
      <p:sp>
        <p:nvSpPr>
          <p:cNvPr id="120834" name="Rectangle 7"/>
          <p:cNvSpPr>
            <a:spLocks noChangeArrowheads="1"/>
          </p:cNvSpPr>
          <p:nvPr/>
        </p:nvSpPr>
        <p:spPr bwMode="auto">
          <a:xfrm>
            <a:off x="8229600" y="6553200"/>
            <a:ext cx="914400" cy="304800"/>
          </a:xfrm>
          <a:prstGeom prst="rect">
            <a:avLst/>
          </a:prstGeom>
          <a:noFill/>
          <a:ln w="9525">
            <a:noFill/>
            <a:miter lim="800000"/>
            <a:headEnd/>
            <a:tailEnd/>
          </a:ln>
        </p:spPr>
        <p:txBody>
          <a:bodyPr/>
          <a:lstStyle/>
          <a:p>
            <a:pPr algn="r" eaLnBrk="0" hangingPunct="0"/>
            <a:endParaRPr lang="en-GB" sz="1400">
              <a:solidFill>
                <a:srgbClr val="FFFFFF"/>
              </a:solidFill>
              <a:latin typeface="Copperplate Gothic Bold" pitchFamily="34" charset="0"/>
            </a:endParaRPr>
          </a:p>
        </p:txBody>
      </p:sp>
      <p:sp>
        <p:nvSpPr>
          <p:cNvPr id="120835" name="TextBox 13"/>
          <p:cNvSpPr txBox="1">
            <a:spLocks noChangeArrowheads="1"/>
          </p:cNvSpPr>
          <p:nvPr/>
        </p:nvSpPr>
        <p:spPr bwMode="auto">
          <a:xfrm>
            <a:off x="3981450" y="2636838"/>
            <a:ext cx="5162550" cy="614362"/>
          </a:xfrm>
          <a:prstGeom prst="rect">
            <a:avLst/>
          </a:prstGeom>
          <a:noFill/>
          <a:ln w="9525">
            <a:noFill/>
            <a:miter lim="800000"/>
            <a:headEnd/>
            <a:tailEnd/>
          </a:ln>
        </p:spPr>
        <p:txBody>
          <a:bodyPr>
            <a:spAutoFit/>
          </a:bodyPr>
          <a:lstStyle/>
          <a:p>
            <a:pPr algn="ctr"/>
            <a:r>
              <a:rPr lang="en-US" b="1" i="1">
                <a:solidFill>
                  <a:srgbClr val="FFFF00"/>
                </a:solidFill>
                <a:latin typeface="Arial  "/>
              </a:rPr>
              <a:t>INTERNATIONAL STUDENT PRACTICE (ISP)</a:t>
            </a:r>
            <a:r>
              <a:rPr lang="en-US" sz="1600" b="1">
                <a:solidFill>
                  <a:srgbClr val="000000"/>
                </a:solidFill>
                <a:latin typeface="Arial  "/>
              </a:rPr>
              <a:t>	</a:t>
            </a:r>
            <a:endParaRPr lang="ru-RU" sz="1600" b="1">
              <a:solidFill>
                <a:srgbClr val="000000"/>
              </a:solidFill>
              <a:latin typeface="Arial  "/>
            </a:endParaRPr>
          </a:p>
        </p:txBody>
      </p:sp>
      <p:sp>
        <p:nvSpPr>
          <p:cNvPr id="120836" name="Номер слайда 12"/>
          <p:cNvSpPr>
            <a:spLocks noGrp="1"/>
          </p:cNvSpPr>
          <p:nvPr>
            <p:ph type="sldNum" sz="quarter" idx="12"/>
          </p:nvPr>
        </p:nvSpPr>
        <p:spPr bwMode="auto">
          <a:xfrm>
            <a:off x="7010400" y="6519863"/>
            <a:ext cx="2133600" cy="365125"/>
          </a:xfrm>
          <a:noFill/>
          <a:ln>
            <a:miter lim="800000"/>
            <a:headEnd/>
            <a:tailEnd/>
          </a:ln>
        </p:spPr>
        <p:txBody>
          <a:bodyPr wrap="square" tIns="45720" bIns="45720" numCol="1" anchorCtr="0" compatLnSpc="1">
            <a:prstTxWarp prst="textNoShape">
              <a:avLst/>
            </a:prstTxWarp>
          </a:bodyPr>
          <a:lstStyle/>
          <a:p>
            <a:pPr fontAlgn="base">
              <a:spcBef>
                <a:spcPct val="0"/>
              </a:spcBef>
              <a:spcAft>
                <a:spcPct val="0"/>
              </a:spcAft>
            </a:pPr>
            <a:fld id="{8DAEE7F1-061F-496D-8CA2-A504D8C69DC7}" type="slidenum">
              <a:rPr lang="ru-RU" b="1">
                <a:solidFill>
                  <a:schemeClr val="bg1"/>
                </a:solidFill>
                <a:latin typeface="Arial" charset="0"/>
                <a:cs typeface="Arial" charset="0"/>
              </a:rPr>
              <a:pPr fontAlgn="base">
                <a:spcBef>
                  <a:spcPct val="0"/>
                </a:spcBef>
                <a:spcAft>
                  <a:spcPct val="0"/>
                </a:spcAft>
              </a:pPr>
              <a:t>32</a:t>
            </a:fld>
            <a:endParaRPr lang="ru-RU" b="1">
              <a:solidFill>
                <a:schemeClr val="bg1"/>
              </a:solidFill>
              <a:latin typeface="Arial" charset="0"/>
              <a:cs typeface="Arial" charset="0"/>
            </a:endParaRPr>
          </a:p>
        </p:txBody>
      </p:sp>
      <p:sp>
        <p:nvSpPr>
          <p:cNvPr id="120837" name="TextBox 11"/>
          <p:cNvSpPr txBox="1">
            <a:spLocks noChangeArrowheads="1"/>
          </p:cNvSpPr>
          <p:nvPr/>
        </p:nvSpPr>
        <p:spPr bwMode="auto">
          <a:xfrm>
            <a:off x="107950" y="188913"/>
            <a:ext cx="3881438" cy="1262062"/>
          </a:xfrm>
          <a:prstGeom prst="rect">
            <a:avLst/>
          </a:prstGeom>
          <a:noFill/>
          <a:ln w="9525">
            <a:noFill/>
            <a:miter lim="800000"/>
            <a:headEnd/>
            <a:tailEnd/>
          </a:ln>
        </p:spPr>
        <p:txBody>
          <a:bodyPr>
            <a:spAutoFit/>
          </a:bodyPr>
          <a:lstStyle/>
          <a:p>
            <a:pPr>
              <a:lnSpc>
                <a:spcPct val="50000"/>
              </a:lnSpc>
            </a:pPr>
            <a:endParaRPr lang="en-US" sz="1600" b="1">
              <a:solidFill>
                <a:srgbClr val="C00000"/>
              </a:solidFill>
              <a:latin typeface="Arial  "/>
              <a:cs typeface="Arial" charset="0"/>
            </a:endParaRPr>
          </a:p>
          <a:p>
            <a:r>
              <a:rPr lang="en-US" sz="1700" b="1" i="1">
                <a:solidFill>
                  <a:srgbClr val="FFFF00"/>
                </a:solidFill>
                <a:latin typeface="Arial  "/>
                <a:cs typeface="Arial" charset="0"/>
              </a:rPr>
              <a:t>EDUCATION  AT JINR </a:t>
            </a:r>
            <a:r>
              <a:rPr lang="en-US" sz="1700" b="1" i="1">
                <a:latin typeface="Arial  "/>
                <a:cs typeface="Arial" charset="0"/>
              </a:rPr>
              <a:t>addresses </a:t>
            </a:r>
            <a:r>
              <a:rPr lang="en-US" sz="1700" b="1" i="1"/>
              <a:t>a vitally important task of attracting of  young people from all the JINR Member States to science</a:t>
            </a:r>
            <a:endParaRPr lang="en-US" sz="1700" b="1">
              <a:latin typeface="Arial  "/>
              <a:cs typeface="Arial" charset="0"/>
            </a:endParaRPr>
          </a:p>
        </p:txBody>
      </p:sp>
      <p:pic>
        <p:nvPicPr>
          <p:cNvPr id="120838" name="Рисунок 9" descr="PC140048.JPG"/>
          <p:cNvPicPr>
            <a:picLocks noChangeAspect="1"/>
          </p:cNvPicPr>
          <p:nvPr/>
        </p:nvPicPr>
        <p:blipFill>
          <a:blip r:embed="rId4"/>
          <a:srcRect l="3073" t="21651" r="43152" b="48918"/>
          <a:stretch>
            <a:fillRect/>
          </a:stretch>
        </p:blipFill>
        <p:spPr bwMode="auto">
          <a:xfrm>
            <a:off x="4135438" y="68263"/>
            <a:ext cx="3821112" cy="1604962"/>
          </a:xfrm>
          <a:prstGeom prst="rect">
            <a:avLst/>
          </a:prstGeom>
          <a:noFill/>
          <a:ln w="9525">
            <a:noFill/>
            <a:miter lim="800000"/>
            <a:headEnd/>
            <a:tailEnd/>
          </a:ln>
        </p:spPr>
      </p:pic>
      <p:pic>
        <p:nvPicPr>
          <p:cNvPr id="120839" name="Рисунок 11" descr="P1050078.JPG"/>
          <p:cNvPicPr>
            <a:picLocks noChangeAspect="1"/>
          </p:cNvPicPr>
          <p:nvPr/>
        </p:nvPicPr>
        <p:blipFill>
          <a:blip r:embed="rId5"/>
          <a:srcRect l="15350" t="12726" r="16138" b="45799"/>
          <a:stretch>
            <a:fillRect/>
          </a:stretch>
        </p:blipFill>
        <p:spPr bwMode="auto">
          <a:xfrm>
            <a:off x="100013" y="2746375"/>
            <a:ext cx="3898900" cy="1635125"/>
          </a:xfrm>
          <a:prstGeom prst="rect">
            <a:avLst/>
          </a:prstGeom>
          <a:noFill/>
          <a:ln w="9525">
            <a:noFill/>
            <a:miter lim="800000"/>
            <a:headEnd/>
            <a:tailEnd/>
          </a:ln>
        </p:spPr>
      </p:pic>
      <p:pic>
        <p:nvPicPr>
          <p:cNvPr id="120840" name="Picture 4" descr="P1020068"/>
          <p:cNvPicPr>
            <a:picLocks noChangeAspect="1" noChangeArrowheads="1"/>
          </p:cNvPicPr>
          <p:nvPr/>
        </p:nvPicPr>
        <p:blipFill>
          <a:blip r:embed="rId6"/>
          <a:srcRect/>
          <a:stretch>
            <a:fillRect/>
          </a:stretch>
        </p:blipFill>
        <p:spPr bwMode="auto">
          <a:xfrm>
            <a:off x="31750" y="4791075"/>
            <a:ext cx="2755900" cy="2066925"/>
          </a:xfrm>
          <a:prstGeom prst="rect">
            <a:avLst/>
          </a:prstGeom>
          <a:noFill/>
          <a:ln w="9525">
            <a:noFill/>
            <a:miter lim="800000"/>
            <a:headEnd/>
            <a:tailEnd/>
          </a:ln>
        </p:spPr>
      </p:pic>
      <p:sp>
        <p:nvSpPr>
          <p:cNvPr id="120841" name="TextBox 1"/>
          <p:cNvSpPr txBox="1">
            <a:spLocks noChangeArrowheads="1"/>
          </p:cNvSpPr>
          <p:nvPr/>
        </p:nvSpPr>
        <p:spPr bwMode="auto">
          <a:xfrm>
            <a:off x="250825" y="1673225"/>
            <a:ext cx="8701088" cy="923925"/>
          </a:xfrm>
          <a:prstGeom prst="rect">
            <a:avLst/>
          </a:prstGeom>
          <a:noFill/>
          <a:ln w="9525">
            <a:noFill/>
            <a:miter lim="800000"/>
            <a:headEnd/>
            <a:tailEnd/>
          </a:ln>
        </p:spPr>
        <p:txBody>
          <a:bodyPr>
            <a:spAutoFit/>
          </a:bodyPr>
          <a:lstStyle/>
          <a:p>
            <a:pPr marL="342900" indent="-342900">
              <a:buFont typeface="Wingdings" pitchFamily="2" charset="2"/>
              <a:buChar char="Ø"/>
            </a:pPr>
            <a:r>
              <a:rPr lang="en-US">
                <a:solidFill>
                  <a:srgbClr val="FFFF00"/>
                </a:solidFill>
                <a:latin typeface="Times New Roman" pitchFamily="18" charset="0"/>
              </a:rPr>
              <a:t>More than 400 students </a:t>
            </a:r>
            <a:r>
              <a:rPr lang="en-US">
                <a:latin typeface="Times New Roman" pitchFamily="18" charset="0"/>
              </a:rPr>
              <a:t>from different JINR MS Universities annually</a:t>
            </a:r>
          </a:p>
          <a:p>
            <a:pPr marL="342900" indent="-342900">
              <a:buFont typeface="Wingdings" pitchFamily="2" charset="2"/>
              <a:buChar char="Ø"/>
            </a:pPr>
            <a:r>
              <a:rPr lang="en-US">
                <a:latin typeface="Times New Roman" pitchFamily="18" charset="0"/>
              </a:rPr>
              <a:t>JINR-based chairs of top Russian technical universities (MSU, MPTI, MIPI, MIREA)</a:t>
            </a:r>
          </a:p>
          <a:p>
            <a:pPr marL="342900" indent="-342900">
              <a:buFont typeface="Wingdings" pitchFamily="2" charset="2"/>
              <a:buChar char="Ø"/>
            </a:pPr>
            <a:r>
              <a:rPr lang="en-US">
                <a:latin typeface="Times New Roman" pitchFamily="18" charset="0"/>
              </a:rPr>
              <a:t>Dubna University accept students from JINR MS to early start of scientific career </a:t>
            </a:r>
          </a:p>
        </p:txBody>
      </p:sp>
      <p:sp>
        <p:nvSpPr>
          <p:cNvPr id="120842" name="TextBox 2"/>
          <p:cNvSpPr txBox="1">
            <a:spLocks noChangeArrowheads="1"/>
          </p:cNvSpPr>
          <p:nvPr/>
        </p:nvSpPr>
        <p:spPr bwMode="auto">
          <a:xfrm>
            <a:off x="3998913" y="2974975"/>
            <a:ext cx="5145087" cy="1322388"/>
          </a:xfrm>
          <a:prstGeom prst="rect">
            <a:avLst/>
          </a:prstGeom>
          <a:noFill/>
          <a:ln w="9525">
            <a:noFill/>
            <a:miter lim="800000"/>
            <a:headEnd/>
            <a:tailEnd/>
          </a:ln>
        </p:spPr>
        <p:txBody>
          <a:bodyPr>
            <a:spAutoFit/>
          </a:bodyPr>
          <a:lstStyle/>
          <a:p>
            <a:pPr marL="342900" indent="-342900">
              <a:buFont typeface="Wingdings" pitchFamily="2" charset="2"/>
              <a:buChar char="Ø"/>
            </a:pPr>
            <a:r>
              <a:rPr lang="en-US" sz="2000">
                <a:solidFill>
                  <a:srgbClr val="FFFF00"/>
                </a:solidFill>
                <a:latin typeface="Times New Roman" pitchFamily="18" charset="0"/>
              </a:rPr>
              <a:t>More than 150 students </a:t>
            </a:r>
            <a:r>
              <a:rPr lang="en-US" sz="2000">
                <a:latin typeface="Times New Roman" pitchFamily="18" charset="0"/>
              </a:rPr>
              <a:t>annually</a:t>
            </a:r>
          </a:p>
          <a:p>
            <a:pPr marL="342900" indent="-342900">
              <a:buFont typeface="Wingdings" pitchFamily="2" charset="2"/>
              <a:buChar char="Ø"/>
            </a:pPr>
            <a:r>
              <a:rPr lang="en-US" sz="2000">
                <a:latin typeface="Times New Roman" pitchFamily="18" charset="0"/>
              </a:rPr>
              <a:t>Practice is organized in several stages</a:t>
            </a:r>
          </a:p>
          <a:p>
            <a:pPr marL="342900" indent="-342900">
              <a:buFont typeface="Wingdings" pitchFamily="2" charset="2"/>
              <a:buChar char="Ø"/>
            </a:pPr>
            <a:r>
              <a:rPr lang="en-US" sz="2000">
                <a:latin typeface="Times New Roman" pitchFamily="18" charset="0"/>
              </a:rPr>
              <a:t>Each stage consists of 3 weeks activity</a:t>
            </a:r>
          </a:p>
          <a:p>
            <a:pPr marL="342900" indent="-342900">
              <a:buFont typeface="Wingdings" pitchFamily="2" charset="2"/>
              <a:buChar char="Ø"/>
            </a:pPr>
            <a:r>
              <a:rPr lang="en-US" sz="2000">
                <a:latin typeface="Times New Roman" pitchFamily="18" charset="0"/>
              </a:rPr>
              <a:t>Coming HEP Data Analysis Practices</a:t>
            </a:r>
          </a:p>
        </p:txBody>
      </p:sp>
      <p:sp>
        <p:nvSpPr>
          <p:cNvPr id="120843" name="TextBox 4"/>
          <p:cNvSpPr txBox="1">
            <a:spLocks noChangeArrowheads="1"/>
          </p:cNvSpPr>
          <p:nvPr/>
        </p:nvSpPr>
        <p:spPr bwMode="auto">
          <a:xfrm>
            <a:off x="100013" y="4421188"/>
            <a:ext cx="3308350" cy="369887"/>
          </a:xfrm>
          <a:prstGeom prst="rect">
            <a:avLst/>
          </a:prstGeom>
          <a:noFill/>
          <a:ln w="9525">
            <a:noFill/>
            <a:miter lim="800000"/>
            <a:headEnd/>
            <a:tailEnd/>
          </a:ln>
        </p:spPr>
        <p:txBody>
          <a:bodyPr wrap="none">
            <a:spAutoFit/>
          </a:bodyPr>
          <a:lstStyle/>
          <a:p>
            <a:r>
              <a:rPr lang="en-US" b="1" i="1">
                <a:solidFill>
                  <a:srgbClr val="FFFF00"/>
                </a:solidFill>
                <a:latin typeface="Arial  "/>
              </a:rPr>
              <a:t>INTERNATIONAL SCHOOLS</a:t>
            </a:r>
          </a:p>
        </p:txBody>
      </p:sp>
      <p:pic>
        <p:nvPicPr>
          <p:cNvPr id="120844" name="Picture 5" descr="_MG_8060c_gr.jpg"/>
          <p:cNvPicPr>
            <a:picLocks noChangeAspect="1"/>
          </p:cNvPicPr>
          <p:nvPr/>
        </p:nvPicPr>
        <p:blipFill>
          <a:blip r:embed="rId7"/>
          <a:srcRect l="2744" t="41660" r="2100" b="8070"/>
          <a:stretch>
            <a:fillRect/>
          </a:stretch>
        </p:blipFill>
        <p:spPr bwMode="auto">
          <a:xfrm>
            <a:off x="2916238" y="4911725"/>
            <a:ext cx="6099175" cy="1871663"/>
          </a:xfrm>
          <a:prstGeom prst="rect">
            <a:avLst/>
          </a:prstGeom>
          <a:noFill/>
          <a:ln w="9525">
            <a:noFill/>
            <a:miter lim="800000"/>
            <a:headEnd/>
            <a:tailEnd/>
          </a:ln>
        </p:spPr>
      </p:pic>
      <p:sp>
        <p:nvSpPr>
          <p:cNvPr id="120845" name="TextBox 6"/>
          <p:cNvSpPr txBox="1">
            <a:spLocks noChangeArrowheads="1"/>
          </p:cNvSpPr>
          <p:nvPr/>
        </p:nvSpPr>
        <p:spPr bwMode="auto">
          <a:xfrm>
            <a:off x="3421063" y="4421188"/>
            <a:ext cx="5497512" cy="369887"/>
          </a:xfrm>
          <a:prstGeom prst="rect">
            <a:avLst/>
          </a:prstGeom>
          <a:noFill/>
          <a:ln w="9525">
            <a:noFill/>
            <a:miter lim="800000"/>
            <a:headEnd/>
            <a:tailEnd/>
          </a:ln>
        </p:spPr>
        <p:txBody>
          <a:bodyPr wrap="none">
            <a:spAutoFit/>
          </a:bodyPr>
          <a:lstStyle/>
          <a:p>
            <a:r>
              <a:rPr lang="en-US" b="1">
                <a:latin typeface="Times New Roman" pitchFamily="18" charset="0"/>
              </a:rPr>
              <a:t>More than 30 schools annually at different JINR Labs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idx="4294967295"/>
          </p:nvPr>
        </p:nvSpPr>
        <p:spPr>
          <a:xfrm>
            <a:off x="496888" y="0"/>
            <a:ext cx="8286750" cy="500063"/>
          </a:xfrm>
        </p:spPr>
        <p:txBody>
          <a:bodyPr>
            <a:normAutofit fontScale="90000"/>
          </a:bodyPr>
          <a:lstStyle/>
          <a:p>
            <a:pPr fontAlgn="auto">
              <a:spcAft>
                <a:spcPts val="0"/>
              </a:spcAft>
              <a:defRPr/>
            </a:pPr>
            <a:r>
              <a:rPr lang="en-US" sz="4000" dirty="0" smtClean="0"/>
              <a:t>Outreach Activity at JINR</a:t>
            </a:r>
            <a:endParaRPr lang="ru-RU" sz="4000" dirty="0" smtClean="0"/>
          </a:p>
        </p:txBody>
      </p:sp>
      <p:pic>
        <p:nvPicPr>
          <p:cNvPr id="16386" name="Picture 14" descr="Uc2"/>
          <p:cNvPicPr>
            <a:picLocks noChangeAspect="1" noChangeArrowheads="1"/>
          </p:cNvPicPr>
          <p:nvPr/>
        </p:nvPicPr>
        <p:blipFill>
          <a:blip r:embed="rId3"/>
          <a:srcRect/>
          <a:stretch>
            <a:fillRect/>
          </a:stretch>
        </p:blipFill>
        <p:spPr bwMode="auto">
          <a:xfrm>
            <a:off x="3354388" y="3470275"/>
            <a:ext cx="849312" cy="692150"/>
          </a:xfrm>
          <a:prstGeom prst="rect">
            <a:avLst/>
          </a:prstGeom>
          <a:noFill/>
          <a:ln w="9525">
            <a:noFill/>
            <a:miter lim="800000"/>
            <a:headEnd/>
            <a:tailEnd/>
          </a:ln>
          <a:effectLst>
            <a:outerShdw dist="63500" dir="13987806" algn="ctr" rotWithShape="0">
              <a:schemeClr val="bg1">
                <a:alpha val="50000"/>
              </a:schemeClr>
            </a:outerShdw>
          </a:effectLst>
        </p:spPr>
      </p:pic>
      <p:sp>
        <p:nvSpPr>
          <p:cNvPr id="122883" name="Rectangle 7"/>
          <p:cNvSpPr>
            <a:spLocks noChangeArrowheads="1"/>
          </p:cNvSpPr>
          <p:nvPr/>
        </p:nvSpPr>
        <p:spPr bwMode="auto">
          <a:xfrm>
            <a:off x="8229600" y="6553200"/>
            <a:ext cx="914400" cy="304800"/>
          </a:xfrm>
          <a:prstGeom prst="rect">
            <a:avLst/>
          </a:prstGeom>
          <a:noFill/>
          <a:ln w="9525">
            <a:noFill/>
            <a:miter lim="800000"/>
            <a:headEnd/>
            <a:tailEnd/>
          </a:ln>
        </p:spPr>
        <p:txBody>
          <a:bodyPr/>
          <a:lstStyle/>
          <a:p>
            <a:pPr algn="r" eaLnBrk="0" hangingPunct="0"/>
            <a:endParaRPr lang="en-GB" sz="1400">
              <a:solidFill>
                <a:srgbClr val="FFFFFF"/>
              </a:solidFill>
              <a:latin typeface="Copperplate Gothic Bold" pitchFamily="34" charset="0"/>
            </a:endParaRPr>
          </a:p>
        </p:txBody>
      </p:sp>
      <p:sp>
        <p:nvSpPr>
          <p:cNvPr id="122884" name="Номер слайда 12"/>
          <p:cNvSpPr>
            <a:spLocks noGrp="1"/>
          </p:cNvSpPr>
          <p:nvPr>
            <p:ph type="sldNum" sz="quarter" idx="12"/>
          </p:nvPr>
        </p:nvSpPr>
        <p:spPr bwMode="auto">
          <a:xfrm>
            <a:off x="7010400" y="6519863"/>
            <a:ext cx="2133600" cy="365125"/>
          </a:xfrm>
          <a:noFill/>
          <a:ln>
            <a:miter lim="800000"/>
            <a:headEnd/>
            <a:tailEnd/>
          </a:ln>
        </p:spPr>
        <p:txBody>
          <a:bodyPr wrap="square" tIns="45720" bIns="45720" numCol="1" anchorCtr="0" compatLnSpc="1">
            <a:prstTxWarp prst="textNoShape">
              <a:avLst/>
            </a:prstTxWarp>
          </a:bodyPr>
          <a:lstStyle/>
          <a:p>
            <a:pPr fontAlgn="base">
              <a:spcBef>
                <a:spcPct val="0"/>
              </a:spcBef>
              <a:spcAft>
                <a:spcPct val="0"/>
              </a:spcAft>
            </a:pPr>
            <a:fld id="{5C1159D9-8EDA-4EFB-BD99-CA3E07F67F75}" type="slidenum">
              <a:rPr lang="ru-RU" b="1">
                <a:solidFill>
                  <a:schemeClr val="bg1"/>
                </a:solidFill>
                <a:latin typeface="Arial" charset="0"/>
                <a:cs typeface="Arial" charset="0"/>
              </a:rPr>
              <a:pPr fontAlgn="base">
                <a:spcBef>
                  <a:spcPct val="0"/>
                </a:spcBef>
                <a:spcAft>
                  <a:spcPct val="0"/>
                </a:spcAft>
              </a:pPr>
              <a:t>33</a:t>
            </a:fld>
            <a:endParaRPr lang="ru-RU" b="1">
              <a:solidFill>
                <a:schemeClr val="bg1"/>
              </a:solidFill>
              <a:latin typeface="Arial" charset="0"/>
              <a:cs typeface="Arial" charset="0"/>
            </a:endParaRPr>
          </a:p>
        </p:txBody>
      </p:sp>
      <p:pic>
        <p:nvPicPr>
          <p:cNvPr id="122885" name="Рисунок 15" descr="_MG_7791c.jpg"/>
          <p:cNvPicPr>
            <a:picLocks noChangeAspect="1"/>
          </p:cNvPicPr>
          <p:nvPr/>
        </p:nvPicPr>
        <p:blipFill>
          <a:blip r:embed="rId4"/>
          <a:srcRect l="3328" t="22508" r="6662" b="13344"/>
          <a:stretch>
            <a:fillRect/>
          </a:stretch>
        </p:blipFill>
        <p:spPr bwMode="auto">
          <a:xfrm>
            <a:off x="5594350" y="812800"/>
            <a:ext cx="3565525" cy="1539875"/>
          </a:xfrm>
          <a:prstGeom prst="rect">
            <a:avLst/>
          </a:prstGeom>
          <a:noFill/>
          <a:ln w="9525">
            <a:noFill/>
            <a:miter lim="800000"/>
            <a:headEnd/>
            <a:tailEnd/>
          </a:ln>
        </p:spPr>
      </p:pic>
      <p:pic>
        <p:nvPicPr>
          <p:cNvPr id="122886" name="Содержимое 6" descr="_MG_4361.jpg"/>
          <p:cNvPicPr>
            <a:picLocks noChangeAspect="1"/>
          </p:cNvPicPr>
          <p:nvPr/>
        </p:nvPicPr>
        <p:blipFill>
          <a:blip r:embed="rId5"/>
          <a:srcRect l="7635" t="19315" r="17514" b="17838"/>
          <a:stretch>
            <a:fillRect/>
          </a:stretch>
        </p:blipFill>
        <p:spPr bwMode="auto">
          <a:xfrm>
            <a:off x="6619875" y="2473325"/>
            <a:ext cx="2524125" cy="1404938"/>
          </a:xfrm>
          <a:prstGeom prst="rect">
            <a:avLst/>
          </a:prstGeom>
          <a:noFill/>
          <a:ln w="9525">
            <a:noFill/>
            <a:miter lim="800000"/>
            <a:headEnd/>
            <a:tailEnd/>
          </a:ln>
        </p:spPr>
      </p:pic>
      <p:sp>
        <p:nvSpPr>
          <p:cNvPr id="122887" name="TextBox 1"/>
          <p:cNvSpPr txBox="1">
            <a:spLocks noChangeArrowheads="1"/>
          </p:cNvSpPr>
          <p:nvPr/>
        </p:nvSpPr>
        <p:spPr bwMode="auto">
          <a:xfrm>
            <a:off x="2460625" y="841375"/>
            <a:ext cx="3398838" cy="1631950"/>
          </a:xfrm>
          <a:prstGeom prst="rect">
            <a:avLst/>
          </a:prstGeom>
          <a:noFill/>
          <a:ln w="9525">
            <a:noFill/>
            <a:miter lim="800000"/>
            <a:headEnd/>
            <a:tailEnd/>
          </a:ln>
        </p:spPr>
        <p:txBody>
          <a:bodyPr>
            <a:spAutoFit/>
          </a:bodyPr>
          <a:lstStyle/>
          <a:p>
            <a:pPr marL="342900" indent="-342900">
              <a:buFont typeface="Wingdings" pitchFamily="2" charset="2"/>
              <a:buChar char="Ø"/>
            </a:pPr>
            <a:r>
              <a:rPr lang="en-US" sz="2000">
                <a:latin typeface="Times New Roman" pitchFamily="18" charset="0"/>
              </a:rPr>
              <a:t>3 programs at CERN</a:t>
            </a:r>
          </a:p>
          <a:p>
            <a:pPr marL="342900" indent="-342900">
              <a:buFont typeface="Wingdings" pitchFamily="2" charset="2"/>
              <a:buChar char="Ø"/>
            </a:pPr>
            <a:r>
              <a:rPr lang="en-US" sz="2000">
                <a:latin typeface="Times New Roman" pitchFamily="18" charset="0"/>
              </a:rPr>
              <a:t>2 programs at JINR</a:t>
            </a:r>
          </a:p>
          <a:p>
            <a:pPr marL="342900" indent="-342900">
              <a:buFont typeface="Wingdings" pitchFamily="2" charset="2"/>
              <a:buChar char="Ø"/>
            </a:pPr>
            <a:r>
              <a:rPr lang="en-US" sz="2000">
                <a:latin typeface="Times New Roman" pitchFamily="18" charset="0"/>
              </a:rPr>
              <a:t>136 teachers visited CERN</a:t>
            </a:r>
          </a:p>
          <a:p>
            <a:pPr marL="342900" indent="-342900">
              <a:buFont typeface="Wingdings" pitchFamily="2" charset="2"/>
              <a:buChar char="Ø"/>
            </a:pPr>
            <a:r>
              <a:rPr lang="en-US" sz="2000">
                <a:latin typeface="Times New Roman" pitchFamily="18" charset="0"/>
              </a:rPr>
              <a:t>94 teachers visited JINR together with best pupils</a:t>
            </a:r>
          </a:p>
        </p:txBody>
      </p:sp>
      <p:sp>
        <p:nvSpPr>
          <p:cNvPr id="122888" name="TextBox 2"/>
          <p:cNvSpPr txBox="1">
            <a:spLocks noChangeArrowheads="1"/>
          </p:cNvSpPr>
          <p:nvPr/>
        </p:nvSpPr>
        <p:spPr bwMode="auto">
          <a:xfrm>
            <a:off x="2582863" y="541338"/>
            <a:ext cx="2878137" cy="646112"/>
          </a:xfrm>
          <a:prstGeom prst="rect">
            <a:avLst/>
          </a:prstGeom>
          <a:noFill/>
          <a:ln w="9525">
            <a:noFill/>
            <a:miter lim="800000"/>
            <a:headEnd/>
            <a:tailEnd/>
          </a:ln>
        </p:spPr>
        <p:txBody>
          <a:bodyPr wrap="none">
            <a:spAutoFit/>
          </a:bodyPr>
          <a:lstStyle/>
          <a:p>
            <a:r>
              <a:rPr lang="en-US" b="1" i="1">
                <a:solidFill>
                  <a:srgbClr val="FFFF00"/>
                </a:solidFill>
                <a:latin typeface="Arial  "/>
              </a:rPr>
              <a:t>TEACHERS PROGRAMS</a:t>
            </a:r>
          </a:p>
          <a:p>
            <a:endParaRPr lang="en-US">
              <a:latin typeface="Times New Roman" pitchFamily="18" charset="0"/>
            </a:endParaRPr>
          </a:p>
        </p:txBody>
      </p:sp>
      <p:sp>
        <p:nvSpPr>
          <p:cNvPr id="122889" name="TextBox 4"/>
          <p:cNvSpPr txBox="1">
            <a:spLocks noChangeArrowheads="1"/>
          </p:cNvSpPr>
          <p:nvPr/>
        </p:nvSpPr>
        <p:spPr bwMode="auto">
          <a:xfrm>
            <a:off x="174625" y="2657475"/>
            <a:ext cx="6445250" cy="369888"/>
          </a:xfrm>
          <a:prstGeom prst="rect">
            <a:avLst/>
          </a:prstGeom>
          <a:noFill/>
          <a:ln w="9525">
            <a:noFill/>
            <a:miter lim="800000"/>
            <a:headEnd/>
            <a:tailEnd/>
          </a:ln>
        </p:spPr>
        <p:txBody>
          <a:bodyPr wrap="none">
            <a:spAutoFit/>
          </a:bodyPr>
          <a:lstStyle/>
          <a:p>
            <a:r>
              <a:rPr lang="en-US" b="1" i="1">
                <a:solidFill>
                  <a:srgbClr val="FFFF00"/>
                </a:solidFill>
                <a:latin typeface="Arial  "/>
              </a:rPr>
              <a:t>VIDEO-CONFERENCES CERN-JINR-RUSSIAN SCHOOLS</a:t>
            </a:r>
          </a:p>
        </p:txBody>
      </p:sp>
      <p:sp>
        <p:nvSpPr>
          <p:cNvPr id="122890" name="TextBox 5"/>
          <p:cNvSpPr txBox="1">
            <a:spLocks noChangeArrowheads="1"/>
          </p:cNvSpPr>
          <p:nvPr/>
        </p:nvSpPr>
        <p:spPr bwMode="auto">
          <a:xfrm>
            <a:off x="188913" y="3046413"/>
            <a:ext cx="6616700" cy="708025"/>
          </a:xfrm>
          <a:prstGeom prst="rect">
            <a:avLst/>
          </a:prstGeom>
          <a:noFill/>
          <a:ln w="9525">
            <a:noFill/>
            <a:miter lim="800000"/>
            <a:headEnd/>
            <a:tailEnd/>
          </a:ln>
        </p:spPr>
        <p:txBody>
          <a:bodyPr>
            <a:spAutoFit/>
          </a:bodyPr>
          <a:lstStyle/>
          <a:p>
            <a:r>
              <a:rPr lang="en-US" sz="2000">
                <a:latin typeface="Times New Roman" pitchFamily="18" charset="0"/>
              </a:rPr>
              <a:t>More than 20 video-conferences with middle schools from </a:t>
            </a:r>
          </a:p>
          <a:p>
            <a:r>
              <a:rPr lang="en-US" sz="2000">
                <a:latin typeface="Times New Roman" pitchFamily="18" charset="0"/>
              </a:rPr>
              <a:t>different regions of Russia  </a:t>
            </a:r>
          </a:p>
        </p:txBody>
      </p:sp>
      <p:sp>
        <p:nvSpPr>
          <p:cNvPr id="122891" name="TextBox 6"/>
          <p:cNvSpPr txBox="1">
            <a:spLocks noChangeArrowheads="1"/>
          </p:cNvSpPr>
          <p:nvPr/>
        </p:nvSpPr>
        <p:spPr bwMode="auto">
          <a:xfrm>
            <a:off x="-15875" y="4194175"/>
            <a:ext cx="3389313" cy="368300"/>
          </a:xfrm>
          <a:prstGeom prst="rect">
            <a:avLst/>
          </a:prstGeom>
          <a:noFill/>
          <a:ln w="9525">
            <a:noFill/>
            <a:miter lim="800000"/>
            <a:headEnd/>
            <a:tailEnd/>
          </a:ln>
        </p:spPr>
        <p:txBody>
          <a:bodyPr wrap="none">
            <a:spAutoFit/>
          </a:bodyPr>
          <a:lstStyle/>
          <a:p>
            <a:r>
              <a:rPr lang="en-US" b="1" i="1">
                <a:solidFill>
                  <a:srgbClr val="FFFF00"/>
                </a:solidFill>
                <a:latin typeface="Arial  "/>
              </a:rPr>
              <a:t>EXCURSIONS TO JINR LABS</a:t>
            </a:r>
            <a:endParaRPr lang="en-US">
              <a:solidFill>
                <a:srgbClr val="FFFF00"/>
              </a:solidFill>
              <a:latin typeface="Times New Roman" pitchFamily="18" charset="0"/>
            </a:endParaRPr>
          </a:p>
        </p:txBody>
      </p:sp>
      <p:sp>
        <p:nvSpPr>
          <p:cNvPr id="122892" name="TextBox 7"/>
          <p:cNvSpPr txBox="1">
            <a:spLocks noChangeArrowheads="1"/>
          </p:cNvSpPr>
          <p:nvPr/>
        </p:nvSpPr>
        <p:spPr bwMode="auto">
          <a:xfrm>
            <a:off x="3998913" y="4037013"/>
            <a:ext cx="5160962" cy="646112"/>
          </a:xfrm>
          <a:prstGeom prst="rect">
            <a:avLst/>
          </a:prstGeom>
          <a:noFill/>
          <a:ln w="9525">
            <a:noFill/>
            <a:miter lim="800000"/>
            <a:headEnd/>
            <a:tailEnd/>
          </a:ln>
        </p:spPr>
        <p:txBody>
          <a:bodyPr>
            <a:spAutoFit/>
          </a:bodyPr>
          <a:lstStyle/>
          <a:p>
            <a:pPr algn="r"/>
            <a:r>
              <a:rPr lang="en-US" b="1" i="1">
                <a:solidFill>
                  <a:srgbClr val="FFFF00"/>
                </a:solidFill>
                <a:latin typeface="Arial  "/>
              </a:rPr>
              <a:t>VIRTUAL TRIPT TO JINR BASIC FACILITIES </a:t>
            </a:r>
          </a:p>
          <a:p>
            <a:pPr algn="r"/>
            <a:r>
              <a:rPr lang="en-US" b="1" i="1">
                <a:solidFill>
                  <a:srgbClr val="FFFF00"/>
                </a:solidFill>
                <a:latin typeface="Arial  "/>
              </a:rPr>
              <a:t>at http://uc.jinr.ru/</a:t>
            </a:r>
            <a:endParaRPr lang="en-US">
              <a:solidFill>
                <a:srgbClr val="FFFF00"/>
              </a:solidFill>
              <a:latin typeface="Times New Roman" pitchFamily="18" charset="0"/>
            </a:endParaRPr>
          </a:p>
        </p:txBody>
      </p:sp>
      <p:pic>
        <p:nvPicPr>
          <p:cNvPr id="122893" name="Picture 2"/>
          <p:cNvPicPr>
            <a:picLocks noChangeAspect="1" noChangeArrowheads="1"/>
          </p:cNvPicPr>
          <p:nvPr/>
        </p:nvPicPr>
        <p:blipFill>
          <a:blip r:embed="rId6"/>
          <a:srcRect/>
          <a:stretch>
            <a:fillRect/>
          </a:stretch>
        </p:blipFill>
        <p:spPr bwMode="auto">
          <a:xfrm>
            <a:off x="79375" y="4614863"/>
            <a:ext cx="4778375" cy="2120900"/>
          </a:xfrm>
          <a:prstGeom prst="rect">
            <a:avLst/>
          </a:prstGeom>
          <a:noFill/>
          <a:ln w="9525">
            <a:noFill/>
            <a:miter lim="800000"/>
            <a:headEnd/>
            <a:tailEnd/>
          </a:ln>
        </p:spPr>
      </p:pic>
      <p:pic>
        <p:nvPicPr>
          <p:cNvPr id="122894" name="Picture 2"/>
          <p:cNvPicPr>
            <a:picLocks noChangeAspect="1" noChangeArrowheads="1"/>
          </p:cNvPicPr>
          <p:nvPr/>
        </p:nvPicPr>
        <p:blipFill>
          <a:blip r:embed="rId7"/>
          <a:srcRect l="6593" b="23289"/>
          <a:stretch>
            <a:fillRect/>
          </a:stretch>
        </p:blipFill>
        <p:spPr bwMode="auto">
          <a:xfrm>
            <a:off x="5010150" y="4683125"/>
            <a:ext cx="4000500" cy="2052638"/>
          </a:xfrm>
          <a:prstGeom prst="rect">
            <a:avLst/>
          </a:prstGeom>
          <a:noFill/>
          <a:ln w="9525">
            <a:noFill/>
            <a:miter lim="800000"/>
            <a:headEnd/>
            <a:tailEnd/>
          </a:ln>
        </p:spPr>
      </p:pic>
      <p:pic>
        <p:nvPicPr>
          <p:cNvPr id="122895" name="Picture 2"/>
          <p:cNvPicPr>
            <a:picLocks noChangeAspect="1" noChangeArrowheads="1"/>
          </p:cNvPicPr>
          <p:nvPr/>
        </p:nvPicPr>
        <p:blipFill>
          <a:blip r:embed="rId8"/>
          <a:srcRect l="5107" t="1965" r="6615" b="3056"/>
          <a:stretch>
            <a:fillRect/>
          </a:stretch>
        </p:blipFill>
        <p:spPr bwMode="auto">
          <a:xfrm>
            <a:off x="0" y="723900"/>
            <a:ext cx="2519363" cy="1811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Подзаголовок 2"/>
          <p:cNvSpPr>
            <a:spLocks noGrp="1"/>
          </p:cNvSpPr>
          <p:nvPr>
            <p:ph type="subTitle" idx="1"/>
          </p:nvPr>
        </p:nvSpPr>
        <p:spPr>
          <a:xfrm>
            <a:off x="1835150" y="404813"/>
            <a:ext cx="6480175" cy="2736850"/>
          </a:xfrm>
        </p:spPr>
        <p:txBody>
          <a:bodyPr/>
          <a:lstStyle/>
          <a:p>
            <a:pPr>
              <a:buFont typeface="Wingdings" pitchFamily="2" charset="2"/>
              <a:buNone/>
            </a:pPr>
            <a:r>
              <a:rPr lang="en-US" sz="4700" smtClean="0">
                <a:latin typeface="Comic Sans MS" pitchFamily="66" charset="0"/>
              </a:rPr>
              <a:t>Innovations &amp; Technology Transfer</a:t>
            </a:r>
            <a:endParaRPr lang="ru-RU" smtClean="0"/>
          </a:p>
        </p:txBody>
      </p:sp>
      <p:sp>
        <p:nvSpPr>
          <p:cNvPr id="124930" name="Номер слайда 8"/>
          <p:cNvSpPr txBox="1">
            <a:spLocks/>
          </p:cNvSpPr>
          <p:nvPr/>
        </p:nvSpPr>
        <p:spPr bwMode="auto">
          <a:xfrm>
            <a:off x="7239000" y="6597650"/>
            <a:ext cx="1905000" cy="457200"/>
          </a:xfrm>
          <a:prstGeom prst="rect">
            <a:avLst/>
          </a:prstGeom>
          <a:noFill/>
          <a:ln w="9525">
            <a:noFill/>
            <a:miter lim="800000"/>
            <a:headEnd/>
            <a:tailEnd/>
          </a:ln>
        </p:spPr>
        <p:txBody>
          <a:bodyPr/>
          <a:lstStyle/>
          <a:p>
            <a:pPr algn="r"/>
            <a:fld id="{EC071459-A33F-4771-9B72-F64AF4868F29}" type="slidenum">
              <a:rPr lang="ru-RU" sz="1400" b="1">
                <a:solidFill>
                  <a:srgbClr val="000000"/>
                </a:solidFill>
                <a:latin typeface="Times New Roman" pitchFamily="18" charset="0"/>
                <a:cs typeface="Arial" charset="0"/>
              </a:rPr>
              <a:pPr algn="r"/>
              <a:t>34</a:t>
            </a:fld>
            <a:endParaRPr lang="ru-RU" sz="1400" b="1">
              <a:solidFill>
                <a:srgbClr val="000000"/>
              </a:solidFill>
              <a:latin typeface="Times New Roman" pitchFamily="18" charset="0"/>
              <a:cs typeface="Arial" charset="0"/>
            </a:endParaRPr>
          </a:p>
        </p:txBody>
      </p:sp>
      <p:pic>
        <p:nvPicPr>
          <p:cNvPr id="124931" name="Picture 2" descr="C:\Users\Вадим\Desktop\Current-Work\120606-JINR-Director-talk\Photo_dlya_raskladushki\_MG_9956c.jpg"/>
          <p:cNvPicPr>
            <a:picLocks noChangeAspect="1" noChangeArrowheads="1"/>
          </p:cNvPicPr>
          <p:nvPr/>
        </p:nvPicPr>
        <p:blipFill>
          <a:blip r:embed="rId3"/>
          <a:srcRect/>
          <a:stretch>
            <a:fillRect/>
          </a:stretch>
        </p:blipFill>
        <p:spPr bwMode="auto">
          <a:xfrm>
            <a:off x="539750" y="2492375"/>
            <a:ext cx="5697538" cy="3021013"/>
          </a:xfrm>
          <a:prstGeom prst="rect">
            <a:avLst/>
          </a:prstGeom>
          <a:noFill/>
          <a:ln w="9525">
            <a:noFill/>
            <a:miter lim="800000"/>
            <a:headEnd/>
            <a:tailEnd/>
          </a:ln>
        </p:spPr>
      </p:pic>
      <p:sp>
        <p:nvSpPr>
          <p:cNvPr id="6" name="Содержимое 2"/>
          <p:cNvSpPr txBox="1">
            <a:spLocks/>
          </p:cNvSpPr>
          <p:nvPr/>
        </p:nvSpPr>
        <p:spPr>
          <a:xfrm>
            <a:off x="468313" y="5815013"/>
            <a:ext cx="8229600" cy="1042987"/>
          </a:xfrm>
          <a:prstGeom prst="rect">
            <a:avLst/>
          </a:prstGeom>
        </p:spPr>
        <p:txBody>
          <a:bodyPr>
            <a:normAutofit/>
          </a:bodyPr>
          <a:lstStyle/>
          <a:p>
            <a:pPr algn="ctr" fontAlgn="auto">
              <a:spcBef>
                <a:spcPct val="20000"/>
              </a:spcBef>
              <a:spcAft>
                <a:spcPts val="0"/>
              </a:spcAft>
              <a:buClr>
                <a:schemeClr val="tx1">
                  <a:shade val="95000"/>
                </a:schemeClr>
              </a:buClr>
              <a:buSzPct val="65000"/>
              <a:buFont typeface="Wingdings 2"/>
              <a:buNone/>
              <a:defRPr/>
            </a:pPr>
            <a:r>
              <a:rPr lang="en-US" sz="2800" dirty="0">
                <a:solidFill>
                  <a:srgbClr val="FFFF00"/>
                </a:solidFill>
                <a:latin typeface="+mn-lt"/>
              </a:rPr>
              <a:t>JINR is an active participant of the innovation </a:t>
            </a:r>
            <a:r>
              <a:rPr lang="en-US" sz="2800" dirty="0" err="1">
                <a:solidFill>
                  <a:srgbClr val="FFFF00"/>
                </a:solidFill>
                <a:latin typeface="+mn-lt"/>
              </a:rPr>
              <a:t>programme</a:t>
            </a:r>
            <a:r>
              <a:rPr lang="en-US" sz="2800" dirty="0">
                <a:solidFill>
                  <a:srgbClr val="FFFF00"/>
                </a:solidFill>
                <a:latin typeface="+mn-lt"/>
              </a:rPr>
              <a:t> of the Special Economic Zone “</a:t>
            </a:r>
            <a:r>
              <a:rPr lang="en-US" sz="2800" dirty="0" err="1">
                <a:solidFill>
                  <a:srgbClr val="FFFF00"/>
                </a:solidFill>
                <a:latin typeface="+mn-lt"/>
              </a:rPr>
              <a:t>Dubna</a:t>
            </a:r>
            <a:r>
              <a:rPr lang="en-US" sz="2800" dirty="0">
                <a:solidFill>
                  <a:srgbClr val="FFFF00"/>
                </a:solidFill>
                <a:latin typeface="+mn-lt"/>
              </a:rPr>
              <a:t>”.</a:t>
            </a:r>
            <a:endParaRPr lang="ru-RU" sz="2800" dirty="0">
              <a:solidFill>
                <a:srgbClr val="FFFF00"/>
              </a:solidFill>
              <a:latin typeface="+mn-lt"/>
            </a:endParaRPr>
          </a:p>
          <a:p>
            <a:pPr algn="ctr" fontAlgn="auto">
              <a:spcBef>
                <a:spcPct val="20000"/>
              </a:spcBef>
              <a:spcAft>
                <a:spcPts val="0"/>
              </a:spcAft>
              <a:buClr>
                <a:schemeClr val="tx1">
                  <a:shade val="95000"/>
                </a:schemeClr>
              </a:buClr>
              <a:buSzPct val="65000"/>
              <a:buFont typeface="Wingdings 2"/>
              <a:buNone/>
              <a:defRPr/>
            </a:pPr>
            <a:endParaRPr lang="ru-RU" sz="2800" dirty="0">
              <a:solidFill>
                <a:srgbClr val="FFFF00"/>
              </a:solidFill>
              <a:latin typeface="+mn-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4" descr="C:\Documents and Settings\kovalenko\My Documents\1_ЛФВЭ\Кекелидзе\сканирование0001.jpg"/>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6324600" y="152400"/>
            <a:ext cx="2451100" cy="3200400"/>
          </a:xfrm>
          <a:prstGeom prst="rect">
            <a:avLst/>
          </a:prstGeom>
          <a:noFill/>
          <a:ln w="9525">
            <a:solidFill>
              <a:srgbClr val="99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1571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65700"/>
            <a:ext cx="2895600" cy="13303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15715" name="Text Box 15"/>
          <p:cNvSpPr txBox="1">
            <a:spLocks noChangeArrowheads="1"/>
          </p:cNvSpPr>
          <p:nvPr/>
        </p:nvSpPr>
        <p:spPr bwMode="auto">
          <a:xfrm>
            <a:off x="0" y="4572000"/>
            <a:ext cx="2819400" cy="369888"/>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buClr>
                <a:srgbClr val="000000"/>
              </a:buClr>
              <a:buSzPct val="100000"/>
              <a:buFont typeface="Arial" charset="0"/>
              <a:buNone/>
            </a:pPr>
            <a:r>
              <a:rPr kumimoji="0" lang="en-US" sz="1800">
                <a:solidFill>
                  <a:srgbClr val="FFFFFF"/>
                </a:solidFill>
              </a:rPr>
              <a:t>Ion tracking technologies</a:t>
            </a:r>
            <a:r>
              <a:rPr kumimoji="0" lang="ru-RU" sz="1800">
                <a:solidFill>
                  <a:srgbClr val="FFFFFF"/>
                </a:solidFill>
              </a:rPr>
              <a:t>:</a:t>
            </a:r>
          </a:p>
        </p:txBody>
      </p:sp>
      <p:pic>
        <p:nvPicPr>
          <p:cNvPr id="1157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411288"/>
            <a:ext cx="2576513"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7" name="Прямоугольник 24"/>
          <p:cNvSpPr>
            <a:spLocks noChangeArrowheads="1"/>
          </p:cNvSpPr>
          <p:nvPr/>
        </p:nvSpPr>
        <p:spPr bwMode="auto">
          <a:xfrm>
            <a:off x="-36513" y="3573463"/>
            <a:ext cx="270033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600" i="1"/>
              <a:t>Obtaining the basic data for design of set-ups for nuclear waste processing</a:t>
            </a:r>
            <a:endParaRPr lang="ru-RU" sz="1600" i="1"/>
          </a:p>
        </p:txBody>
      </p:sp>
      <p:sp>
        <p:nvSpPr>
          <p:cNvPr id="115718" name="Прямоугольник 25"/>
          <p:cNvSpPr>
            <a:spLocks noChangeArrowheads="1"/>
          </p:cNvSpPr>
          <p:nvPr/>
        </p:nvSpPr>
        <p:spPr bwMode="auto">
          <a:xfrm>
            <a:off x="2667000" y="2743200"/>
            <a:ext cx="3124200" cy="830263"/>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925" eaLnBrk="0" hangingPunct="0"/>
            <a:r>
              <a:rPr lang="en-US" sz="1600" i="1">
                <a:solidFill>
                  <a:srgbClr val="FFFF00"/>
                </a:solidFill>
              </a:rPr>
              <a:t>Study of molecular mechanisms </a:t>
            </a:r>
          </a:p>
          <a:p>
            <a:pPr marL="34925" eaLnBrk="0" hangingPunct="0"/>
            <a:r>
              <a:rPr lang="en-US" sz="1600" i="1">
                <a:solidFill>
                  <a:srgbClr val="FFFF00"/>
                </a:solidFill>
              </a:rPr>
              <a:t>of genetic influence on human</a:t>
            </a:r>
          </a:p>
          <a:p>
            <a:pPr marL="34925" algn="r" eaLnBrk="0" hangingPunct="0"/>
            <a:r>
              <a:rPr lang="en-US" sz="1600" i="1">
                <a:solidFill>
                  <a:srgbClr val="FFFF00"/>
                </a:solidFill>
              </a:rPr>
              <a:t> &amp; mammal </a:t>
            </a:r>
            <a:endParaRPr lang="ru-RU" sz="1600" i="1">
              <a:solidFill>
                <a:srgbClr val="FFFF00"/>
              </a:solidFill>
            </a:endParaRPr>
          </a:p>
        </p:txBody>
      </p:sp>
      <p:pic>
        <p:nvPicPr>
          <p:cNvPr id="115719" name="Picture 2" descr="pupi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1509713"/>
            <a:ext cx="1368425"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20" name="Рисунок 27" descr="Рисунок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646113"/>
            <a:ext cx="1284287" cy="2109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21" name="Прямоугольник 29"/>
          <p:cNvSpPr>
            <a:spLocks noChangeArrowheads="1"/>
          </p:cNvSpPr>
          <p:nvPr/>
        </p:nvSpPr>
        <p:spPr bwMode="auto">
          <a:xfrm>
            <a:off x="2771775" y="646113"/>
            <a:ext cx="1557338" cy="646112"/>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rgbClr val="FFFFFF"/>
                </a:solidFill>
              </a:rPr>
              <a:t>Radiobiology </a:t>
            </a:r>
          </a:p>
          <a:p>
            <a:r>
              <a:rPr lang="en-US">
                <a:solidFill>
                  <a:srgbClr val="FFFFFF"/>
                </a:solidFill>
              </a:rPr>
              <a:t>and medicine</a:t>
            </a:r>
            <a:endParaRPr lang="ru-RU">
              <a:solidFill>
                <a:srgbClr val="FFFFFF"/>
              </a:solidFill>
            </a:endParaRPr>
          </a:p>
        </p:txBody>
      </p:sp>
      <p:sp>
        <p:nvSpPr>
          <p:cNvPr id="115722" name="Прямоугольник 32"/>
          <p:cNvSpPr>
            <a:spLocks noChangeArrowheads="1"/>
          </p:cNvSpPr>
          <p:nvPr/>
        </p:nvSpPr>
        <p:spPr bwMode="auto">
          <a:xfrm>
            <a:off x="107950" y="646113"/>
            <a:ext cx="2376488" cy="646112"/>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solidFill>
                  <a:srgbClr val="FFFFFF"/>
                </a:solidFill>
              </a:rPr>
              <a:t>Transmutaion of nuclear fuel waste</a:t>
            </a:r>
            <a:endParaRPr lang="ru-RU">
              <a:solidFill>
                <a:srgbClr val="FFFFFF"/>
              </a:solidFill>
            </a:endParaRPr>
          </a:p>
        </p:txBody>
      </p:sp>
      <p:pic>
        <p:nvPicPr>
          <p:cNvPr id="11572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4349750"/>
            <a:ext cx="1982788" cy="241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9" name="Прямоугольник 32"/>
          <p:cNvSpPr>
            <a:spLocks noChangeArrowheads="1"/>
          </p:cNvSpPr>
          <p:nvPr/>
        </p:nvSpPr>
        <p:spPr bwMode="auto">
          <a:xfrm>
            <a:off x="0" y="0"/>
            <a:ext cx="6324600" cy="400110"/>
          </a:xfrm>
          <a:prstGeom prst="rect">
            <a:avLst/>
          </a:pr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blurRad="63500" dist="20000" dir="5400000" rotWithShape="0">
              <a:srgbClr val="000000">
                <a:alpha val="37999"/>
              </a:srgbClr>
            </a:outerShdw>
          </a:effectLst>
        </p:spPr>
        <p:txBody>
          <a:bodyPr>
            <a:spAutoFit/>
          </a:bodyPr>
          <a:lstStyle/>
          <a:p>
            <a:pPr algn="ctr">
              <a:defRPr/>
            </a:pPr>
            <a:r>
              <a:rPr lang="en-US" sz="2000" b="1" dirty="0">
                <a:solidFill>
                  <a:srgbClr val="0C1167"/>
                </a:solidFill>
                <a:latin typeface="+mj-lt"/>
                <a:ea typeface="+mn-ea"/>
                <a:cs typeface="Arial" pitchFamily="34" charset="0"/>
              </a:rPr>
              <a:t>Innovations based on </a:t>
            </a:r>
            <a:r>
              <a:rPr lang="en-US" sz="2000" b="1" dirty="0" smtClean="0">
                <a:solidFill>
                  <a:srgbClr val="0C1167"/>
                </a:solidFill>
                <a:latin typeface="+mj-lt"/>
                <a:ea typeface="+mn-ea"/>
                <a:cs typeface="Arial" pitchFamily="34" charset="0"/>
              </a:rPr>
              <a:t>Accelerator  </a:t>
            </a:r>
            <a:r>
              <a:rPr lang="en-US" sz="2000" b="1" dirty="0">
                <a:solidFill>
                  <a:srgbClr val="0C1167"/>
                </a:solidFill>
                <a:latin typeface="+mj-lt"/>
                <a:ea typeface="+mn-ea"/>
                <a:cs typeface="Arial" pitchFamily="34" charset="0"/>
              </a:rPr>
              <a:t>technologies</a:t>
            </a:r>
            <a:endParaRPr lang="ru-RU" sz="2000" b="1" dirty="0">
              <a:solidFill>
                <a:srgbClr val="0C1167"/>
              </a:solidFill>
              <a:latin typeface="+mj-lt"/>
              <a:ea typeface="+mn-ea"/>
              <a:cs typeface="Arial" pitchFamily="34" charset="0"/>
            </a:endParaRPr>
          </a:p>
        </p:txBody>
      </p:sp>
      <p:pic>
        <p:nvPicPr>
          <p:cNvPr id="115725" name="Picture 18" descr="pamel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3088" y="762000"/>
            <a:ext cx="2220912"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26" name="Прямоугольник 30"/>
          <p:cNvSpPr>
            <a:spLocks noChangeArrowheads="1"/>
          </p:cNvSpPr>
          <p:nvPr/>
        </p:nvSpPr>
        <p:spPr bwMode="auto">
          <a:xfrm>
            <a:off x="5638800" y="914400"/>
            <a:ext cx="2273300" cy="120015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solidFill>
                  <a:srgbClr val="FFFFFF"/>
                </a:solidFill>
              </a:rPr>
              <a:t>Irradiation treatment of space craft elements  </a:t>
            </a:r>
            <a:endParaRPr lang="ru-RU">
              <a:solidFill>
                <a:srgbClr val="FFFFFF"/>
              </a:solidFill>
            </a:endParaRPr>
          </a:p>
          <a:p>
            <a:r>
              <a:rPr lang="en-US">
                <a:solidFill>
                  <a:srgbClr val="FFFFFF"/>
                </a:solidFill>
              </a:rPr>
              <a:t>and electronics</a:t>
            </a:r>
            <a:endParaRPr lang="ru-RU">
              <a:solidFill>
                <a:srgbClr val="FFFFFF"/>
              </a:solidFill>
            </a:endParaRPr>
          </a:p>
        </p:txBody>
      </p:sp>
      <p:sp>
        <p:nvSpPr>
          <p:cNvPr id="41996" name="Прямоугольник 31"/>
          <p:cNvSpPr>
            <a:spLocks noChangeArrowheads="1"/>
          </p:cNvSpPr>
          <p:nvPr/>
        </p:nvSpPr>
        <p:spPr bwMode="auto">
          <a:xfrm>
            <a:off x="5562600" y="4005263"/>
            <a:ext cx="3429000" cy="646112"/>
          </a:xfrm>
          <a:prstGeom prst="rect">
            <a:avLst/>
          </a:prstGeom>
          <a:solidFill>
            <a:schemeClr val="accent2">
              <a:lumMod val="40000"/>
              <a:lumOff val="60000"/>
            </a:schemeClr>
          </a:solidFill>
          <a:ln w="9525">
            <a:noFill/>
            <a:miter lim="800000"/>
            <a:headEnd/>
            <a:tailEnd/>
          </a:ln>
        </p:spPr>
        <p:txBody>
          <a:bodyPr>
            <a:spAutoFit/>
          </a:bodyPr>
          <a:lstStyle/>
          <a:p>
            <a:pPr>
              <a:defRPr/>
            </a:pPr>
            <a:r>
              <a:rPr lang="en-US">
                <a:solidFill>
                  <a:srgbClr val="0C1167"/>
                </a:solidFill>
                <a:latin typeface="Arial" pitchFamily="34" charset="0"/>
                <a:ea typeface="+mn-ea"/>
                <a:cs typeface="Arial" pitchFamily="34" charset="0"/>
              </a:rPr>
              <a:t>Design and Development of accelerator and detector </a:t>
            </a:r>
            <a:endParaRPr lang="ru-RU">
              <a:solidFill>
                <a:srgbClr val="0C1167"/>
              </a:solidFill>
              <a:latin typeface="Arial" pitchFamily="34" charset="0"/>
              <a:ea typeface="+mn-ea"/>
              <a:cs typeface="Arial" pitchFamily="34" charset="0"/>
            </a:endParaRPr>
          </a:p>
        </p:txBody>
      </p:sp>
      <p:sp>
        <p:nvSpPr>
          <p:cNvPr id="21" name="Прямоугольник 31"/>
          <p:cNvSpPr>
            <a:spLocks noChangeArrowheads="1"/>
          </p:cNvSpPr>
          <p:nvPr/>
        </p:nvSpPr>
        <p:spPr bwMode="auto">
          <a:xfrm>
            <a:off x="5562600" y="4572000"/>
            <a:ext cx="1565275" cy="646113"/>
          </a:xfrm>
          <a:prstGeom prst="rect">
            <a:avLst/>
          </a:prstGeom>
          <a:solidFill>
            <a:schemeClr val="accent2">
              <a:lumMod val="40000"/>
              <a:lumOff val="60000"/>
            </a:schemeClr>
          </a:solidFill>
          <a:ln w="9525">
            <a:noFill/>
            <a:miter lim="800000"/>
            <a:headEnd/>
            <a:tailEnd/>
          </a:ln>
        </p:spPr>
        <p:txBody>
          <a:bodyPr>
            <a:spAutoFit/>
          </a:bodyPr>
          <a:lstStyle/>
          <a:p>
            <a:pPr>
              <a:defRPr/>
            </a:pPr>
            <a:r>
              <a:rPr lang="en-US">
                <a:solidFill>
                  <a:srgbClr val="0C1167"/>
                </a:solidFill>
                <a:latin typeface="Arial" pitchFamily="34" charset="0"/>
                <a:ea typeface="+mn-ea"/>
                <a:cs typeface="Arial" pitchFamily="34" charset="0"/>
              </a:rPr>
              <a:t>technologies </a:t>
            </a:r>
            <a:endParaRPr lang="ru-RU">
              <a:solidFill>
                <a:srgbClr val="0C1167"/>
              </a:solidFill>
              <a:latin typeface="Arial" pitchFamily="34" charset="0"/>
              <a:ea typeface="+mn-ea"/>
              <a:cs typeface="Arial" pitchFamily="34" charset="0"/>
            </a:endParaRPr>
          </a:p>
          <a:p>
            <a:pPr>
              <a:defRPr/>
            </a:pPr>
            <a:r>
              <a:rPr lang="en-US">
                <a:solidFill>
                  <a:srgbClr val="0C1167"/>
                </a:solidFill>
                <a:latin typeface="Arial" pitchFamily="34" charset="0"/>
                <a:ea typeface="+mn-ea"/>
                <a:cs typeface="Arial" pitchFamily="34" charset="0"/>
              </a:rPr>
              <a:t>for medicine</a:t>
            </a:r>
            <a:endParaRPr lang="ru-RU">
              <a:solidFill>
                <a:srgbClr val="0C1167"/>
              </a:solidFill>
              <a:latin typeface="Arial" pitchFamily="34" charset="0"/>
              <a:ea typeface="+mn-ea"/>
              <a:cs typeface="Arial" pitchFamily="34" charset="0"/>
            </a:endParaRPr>
          </a:p>
        </p:txBody>
      </p:sp>
      <p:grpSp>
        <p:nvGrpSpPr>
          <p:cNvPr id="115729" name="Group 23"/>
          <p:cNvGrpSpPr>
            <a:grpSpLocks/>
          </p:cNvGrpSpPr>
          <p:nvPr/>
        </p:nvGrpSpPr>
        <p:grpSpPr bwMode="auto">
          <a:xfrm>
            <a:off x="2895600" y="4191000"/>
            <a:ext cx="2514600" cy="2405063"/>
            <a:chOff x="2895600" y="4191000"/>
            <a:chExt cx="2514600" cy="2405466"/>
          </a:xfrm>
        </p:grpSpPr>
        <p:pic>
          <p:nvPicPr>
            <p:cNvPr id="115733" name="Picture 4"/>
            <p:cNvPicPr>
              <a:picLocks noChangeAspect="1" noChangeArrowheads="1"/>
            </p:cNvPicPr>
            <p:nvPr/>
          </p:nvPicPr>
          <p:blipFill>
            <a:blip r:embed="rId10">
              <a:extLst>
                <a:ext uri="{28A0092B-C50C-407E-A947-70E740481C1C}">
                  <a14:useLocalDpi xmlns:a14="http://schemas.microsoft.com/office/drawing/2010/main" val="0"/>
                </a:ext>
              </a:extLst>
            </a:blip>
            <a:srcRect l="2803" t="51111" r="53250" b="673"/>
            <a:stretch>
              <a:fillRect/>
            </a:stretch>
          </p:blipFill>
          <p:spPr bwMode="auto">
            <a:xfrm>
              <a:off x="2895600" y="4572000"/>
              <a:ext cx="2514600" cy="2024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34" name="Прямоугольник 29"/>
            <p:cNvSpPr>
              <a:spLocks noChangeArrowheads="1"/>
            </p:cNvSpPr>
            <p:nvPr/>
          </p:nvSpPr>
          <p:spPr bwMode="auto">
            <a:xfrm>
              <a:off x="3124200" y="4191000"/>
              <a:ext cx="1749425" cy="36995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rgbClr val="FFFFFF"/>
                  </a:solidFill>
                </a:rPr>
                <a:t>Safety systems </a:t>
              </a:r>
            </a:p>
          </p:txBody>
        </p:sp>
        <p:sp>
          <p:nvSpPr>
            <p:cNvPr id="115735" name="Rectangle 22"/>
            <p:cNvSpPr>
              <a:spLocks noChangeArrowheads="1"/>
            </p:cNvSpPr>
            <p:nvPr/>
          </p:nvSpPr>
          <p:spPr bwMode="auto">
            <a:xfrm>
              <a:off x="2895600" y="6324600"/>
              <a:ext cx="2514600" cy="228600"/>
            </a:xfrm>
            <a:prstGeom prst="rect">
              <a:avLst/>
            </a:prstGeom>
            <a:solidFill>
              <a:srgbClr val="00009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ru-RU" sz="2400">
                <a:ea typeface="ＭＳ Ｐゴシック" charset="0"/>
                <a:cs typeface="ＭＳ Ｐゴシック" charset="0"/>
              </a:endParaRPr>
            </a:p>
          </p:txBody>
        </p:sp>
      </p:grpSp>
      <p:sp>
        <p:nvSpPr>
          <p:cNvPr id="115731" name="Slide Number Placeholder 2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fld id="{619F40DC-B1C5-344E-BD20-B221CC9DF7B3}" type="slidenum">
              <a:rPr kumimoji="0" lang="ru-RU" sz="1400">
                <a:latin typeface="Times" charset="0"/>
                <a:ea typeface="ＭＳ Ｐゴシック" charset="0"/>
                <a:cs typeface="ＭＳ Ｐゴシック" charset="0"/>
              </a:rPr>
              <a:pPr/>
              <a:t>35</a:t>
            </a:fld>
            <a:endParaRPr kumimoji="0" lang="ru-RU" sz="1400">
              <a:latin typeface="Times" charset="0"/>
              <a:ea typeface="ＭＳ Ｐゴシック" charset="0"/>
              <a:cs typeface="ＭＳ Ｐゴシック" charset="0"/>
            </a:endParaRPr>
          </a:p>
        </p:txBody>
      </p:sp>
    </p:spTree>
    <p:extLst>
      <p:ext uri="{BB962C8B-B14F-4D97-AF65-F5344CB8AC3E}">
        <p14:creationId xmlns:p14="http://schemas.microsoft.com/office/powerpoint/2010/main" val="38487639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217775" y="188640"/>
            <a:ext cx="9361775" cy="935038"/>
          </a:xfrm>
        </p:spPr>
        <p:txBody>
          <a:bodyPr/>
          <a:lstStyle/>
          <a:p>
            <a:pPr fontAlgn="auto">
              <a:spcAft>
                <a:spcPts val="0"/>
              </a:spcAft>
              <a:defRPr/>
            </a:pPr>
            <a:r>
              <a:rPr lang="en-US" sz="3200" dirty="0" smtClean="0">
                <a:effectLst>
                  <a:outerShdw blurRad="38100" dist="38100" dir="2700000" algn="tl">
                    <a:srgbClr val="000000"/>
                  </a:outerShdw>
                </a:effectLst>
              </a:rPr>
              <a:t>Proton </a:t>
            </a:r>
            <a:r>
              <a:rPr lang="en-US" sz="3200" dirty="0">
                <a:effectLst>
                  <a:outerShdw blurRad="38100" dist="38100" dir="2700000" algn="tl">
                    <a:srgbClr val="000000"/>
                  </a:outerShdw>
                </a:effectLst>
              </a:rPr>
              <a:t>therapy and </a:t>
            </a:r>
            <a:r>
              <a:rPr lang="en-US" sz="3200" dirty="0" smtClean="0">
                <a:effectLst>
                  <a:outerShdw blurRad="38100" dist="38100" dir="2700000" algn="tl">
                    <a:srgbClr val="000000"/>
                  </a:outerShdw>
                </a:effectLst>
              </a:rPr>
              <a:t>medical accelerators</a:t>
            </a:r>
            <a:endParaRPr lang="ru-RU" sz="3200" dirty="0">
              <a:effectLst>
                <a:outerShdw blurRad="38100" dist="38100" dir="2700000" algn="tl">
                  <a:srgbClr val="000000"/>
                </a:outerShdw>
              </a:effectLst>
            </a:endParaRPr>
          </a:p>
        </p:txBody>
      </p:sp>
      <p:sp>
        <p:nvSpPr>
          <p:cNvPr id="2052" name="Rectangle 3"/>
          <p:cNvSpPr>
            <a:spLocks noGrp="1" noChangeArrowheads="1"/>
          </p:cNvSpPr>
          <p:nvPr>
            <p:ph type="body" sz="half" idx="4294967295"/>
          </p:nvPr>
        </p:nvSpPr>
        <p:spPr>
          <a:xfrm>
            <a:off x="323850" y="1773238"/>
            <a:ext cx="5226050" cy="1368425"/>
          </a:xfrm>
        </p:spPr>
        <p:txBody>
          <a:bodyPr>
            <a:normAutofit/>
          </a:bodyPr>
          <a:lstStyle/>
          <a:p>
            <a:pPr marL="171450" lvl="1" indent="-171450" fontAlgn="auto">
              <a:spcAft>
                <a:spcPts val="0"/>
              </a:spcAft>
              <a:buFont typeface="Wingdings 2"/>
              <a:buChar char=""/>
              <a:defRPr/>
            </a:pPr>
            <a:r>
              <a:rPr lang="en-US" sz="1800" dirty="0">
                <a:latin typeface="Arial" pitchFamily="34" charset="0"/>
                <a:cs typeface="Arial" pitchFamily="34" charset="0"/>
              </a:rPr>
              <a:t>Unique in Russia experience of application of </a:t>
            </a:r>
          </a:p>
          <a:p>
            <a:pPr marL="171450" lvl="1" indent="-171450" fontAlgn="auto">
              <a:spcAft>
                <a:spcPts val="0"/>
              </a:spcAft>
              <a:buFont typeface="Wingdings" pitchFamily="2" charset="2"/>
              <a:buNone/>
              <a:defRPr/>
            </a:pPr>
            <a:r>
              <a:rPr lang="en-US" sz="1800" dirty="0">
                <a:solidFill>
                  <a:srgbClr val="FFFF00"/>
                </a:solidFill>
                <a:latin typeface="Arial" pitchFamily="34" charset="0"/>
                <a:cs typeface="Arial" pitchFamily="34" charset="0"/>
              </a:rPr>
              <a:t>    conformal 3D therapy method</a:t>
            </a:r>
          </a:p>
          <a:p>
            <a:pPr marL="171450" lvl="1" indent="-171450" fontAlgn="auto">
              <a:spcAft>
                <a:spcPts val="0"/>
              </a:spcAft>
              <a:buFont typeface="Wingdings 2"/>
              <a:buChar char=""/>
              <a:defRPr/>
            </a:pPr>
            <a:r>
              <a:rPr lang="en-US" sz="1800" dirty="0">
                <a:latin typeface="Arial" pitchFamily="34" charset="0"/>
                <a:cs typeface="Arial" pitchFamily="34" charset="0"/>
              </a:rPr>
              <a:t>About </a:t>
            </a:r>
            <a:r>
              <a:rPr lang="en-US" sz="1800" dirty="0">
                <a:solidFill>
                  <a:srgbClr val="FFFF00"/>
                </a:solidFill>
                <a:latin typeface="Arial" pitchFamily="34" charset="0"/>
                <a:cs typeface="Arial" pitchFamily="34" charset="0"/>
              </a:rPr>
              <a:t>100 patients per year since 2000</a:t>
            </a:r>
            <a:r>
              <a:rPr lang="en-US" sz="1800" dirty="0">
                <a:latin typeface="Arial" pitchFamily="34" charset="0"/>
                <a:cs typeface="Arial" pitchFamily="34" charset="0"/>
              </a:rPr>
              <a:t> </a:t>
            </a:r>
          </a:p>
          <a:p>
            <a:pPr marL="171450" lvl="1" indent="-171450" fontAlgn="auto">
              <a:spcAft>
                <a:spcPts val="0"/>
              </a:spcAft>
              <a:buFont typeface="Wingdings 2"/>
              <a:buChar char=""/>
              <a:defRPr/>
            </a:pPr>
            <a:r>
              <a:rPr lang="en-US" sz="1800" dirty="0">
                <a:latin typeface="Arial" pitchFamily="34" charset="0"/>
                <a:cs typeface="Arial" pitchFamily="34" charset="0"/>
              </a:rPr>
              <a:t>Development of the project of PT Center </a:t>
            </a:r>
          </a:p>
          <a:p>
            <a:pPr marL="868680" lvl="1" indent="-283464" fontAlgn="auto">
              <a:spcAft>
                <a:spcPts val="0"/>
              </a:spcAft>
              <a:buFont typeface="Wingdings" pitchFamily="2" charset="2"/>
              <a:buNone/>
              <a:defRPr/>
            </a:pPr>
            <a:endParaRPr lang="ru-RU" sz="1600" dirty="0"/>
          </a:p>
        </p:txBody>
      </p:sp>
      <p:graphicFrame>
        <p:nvGraphicFramePr>
          <p:cNvPr id="102408" name="Object 8"/>
          <p:cNvGraphicFramePr>
            <a:graphicFrameLocks noGrp="1" noChangeAspect="1"/>
          </p:cNvGraphicFramePr>
          <p:nvPr>
            <p:ph sz="quarter" idx="4294967295"/>
          </p:nvPr>
        </p:nvGraphicFramePr>
        <p:xfrm>
          <a:off x="5651500" y="1341438"/>
          <a:ext cx="2881313" cy="1933575"/>
        </p:xfrm>
        <a:graphic>
          <a:graphicData uri="http://schemas.openxmlformats.org/presentationml/2006/ole">
            <mc:AlternateContent xmlns:mc="http://schemas.openxmlformats.org/markup-compatibility/2006">
              <mc:Choice xmlns:v="urn:schemas-microsoft-com:vml" Requires="v">
                <p:oleObj spid="_x0000_s102418" name="CorelDRAW" r:id="rId4" imgW="10477080" imgH="7031880" progId="">
                  <p:embed/>
                </p:oleObj>
              </mc:Choice>
              <mc:Fallback>
                <p:oleObj name="CorelDRAW" r:id="rId4" imgW="10477080" imgH="7031880" progId="">
                  <p:embed/>
                  <p:pic>
                    <p:nvPicPr>
                      <p:cNvPr id="0" name="Picture 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1341438"/>
                        <a:ext cx="2881313" cy="1933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4" name="Rectangle 13"/>
          <p:cNvSpPr txBox="1">
            <a:spLocks noChangeArrowheads="1"/>
          </p:cNvSpPr>
          <p:nvPr/>
        </p:nvSpPr>
        <p:spPr bwMode="auto">
          <a:xfrm>
            <a:off x="250825" y="1123950"/>
            <a:ext cx="5832475" cy="576263"/>
          </a:xfrm>
          <a:prstGeom prst="rect">
            <a:avLst/>
          </a:prstGeom>
          <a:noFill/>
          <a:ln w="9525">
            <a:noFill/>
            <a:miter lim="800000"/>
            <a:headEnd/>
            <a:tailEnd/>
          </a:ln>
        </p:spPr>
        <p:txBody>
          <a:bodyPr anchor="ctr"/>
          <a:lstStyle/>
          <a:p>
            <a:pPr defTabSz="449263" fontAlgn="auto">
              <a:spcBef>
                <a:spcPts val="0"/>
              </a:spcBef>
              <a:spcAft>
                <a:spcPts val="0"/>
              </a:spcAft>
              <a:buClr>
                <a:srgbClr val="FFFFFF"/>
              </a:buClr>
              <a:buSzPct val="100000"/>
              <a:buFont typeface="Arial" charset="0"/>
              <a:buNone/>
              <a:defRPr/>
            </a:pPr>
            <a:r>
              <a:rPr lang="en-US" sz="2400" b="1" dirty="0">
                <a:latin typeface="+mn-lt"/>
              </a:rPr>
              <a:t>Proton Therapy at JINR’s </a:t>
            </a:r>
            <a:r>
              <a:rPr lang="en-US" sz="2400" b="1" dirty="0" err="1">
                <a:latin typeface="+mn-lt"/>
              </a:rPr>
              <a:t>Phasotron</a:t>
            </a:r>
            <a:r>
              <a:rPr lang="en-US" sz="2400" b="1" dirty="0">
                <a:effectLst>
                  <a:outerShdw blurRad="38100" dist="38100" dir="2700000" algn="tl">
                    <a:srgbClr val="000000"/>
                  </a:outerShdw>
                </a:effectLst>
                <a:latin typeface="+mn-lt"/>
              </a:rPr>
              <a:t> </a:t>
            </a:r>
            <a:endParaRPr lang="el-GR" sz="2400" b="1" dirty="0">
              <a:effectLst>
                <a:outerShdw blurRad="38100" dist="38100" dir="2700000" algn="tl">
                  <a:srgbClr val="000000"/>
                </a:outerShdw>
              </a:effectLst>
              <a:latin typeface="+mn-lt"/>
            </a:endParaRPr>
          </a:p>
        </p:txBody>
      </p:sp>
      <p:sp>
        <p:nvSpPr>
          <p:cNvPr id="2" name="Rectangle 13"/>
          <p:cNvSpPr txBox="1">
            <a:spLocks noChangeArrowheads="1"/>
          </p:cNvSpPr>
          <p:nvPr/>
        </p:nvSpPr>
        <p:spPr bwMode="auto">
          <a:xfrm>
            <a:off x="468313" y="3357563"/>
            <a:ext cx="7272337" cy="576262"/>
          </a:xfrm>
          <a:prstGeom prst="rect">
            <a:avLst/>
          </a:prstGeom>
          <a:noFill/>
          <a:ln w="9525">
            <a:noFill/>
            <a:miter lim="800000"/>
            <a:headEnd/>
            <a:tailEnd/>
          </a:ln>
        </p:spPr>
        <p:txBody>
          <a:bodyPr anchor="ctr"/>
          <a:lstStyle/>
          <a:p>
            <a:pPr defTabSz="449263" fontAlgn="auto">
              <a:spcBef>
                <a:spcPts val="0"/>
              </a:spcBef>
              <a:spcAft>
                <a:spcPts val="0"/>
              </a:spcAft>
              <a:buClr>
                <a:srgbClr val="FFFFFF"/>
              </a:buClr>
              <a:buSzPct val="100000"/>
              <a:buFont typeface="Arial" pitchFamily="34" charset="0"/>
              <a:buNone/>
              <a:defRPr/>
            </a:pPr>
            <a:r>
              <a:rPr lang="en-US" sz="2400" b="1" dirty="0">
                <a:solidFill>
                  <a:srgbClr val="FFFF00"/>
                </a:solidFill>
                <a:latin typeface="+mn-lt"/>
              </a:rPr>
              <a:t>C400  SC Cyclotron Project for p &amp; C Therapy </a:t>
            </a:r>
            <a:r>
              <a:rPr lang="en-US" sz="2200" b="1" dirty="0">
                <a:latin typeface="+mn-lt"/>
              </a:rPr>
              <a:t>(together with IBA)</a:t>
            </a:r>
            <a:r>
              <a:rPr lang="en-US" sz="2200" b="1" dirty="0">
                <a:effectLst>
                  <a:outerShdw blurRad="38100" dist="38100" dir="2700000" algn="tl">
                    <a:srgbClr val="FFFFFF"/>
                  </a:outerShdw>
                </a:effectLst>
                <a:latin typeface="+mn-lt"/>
              </a:rPr>
              <a:t> </a:t>
            </a:r>
            <a:endParaRPr lang="el-GR" sz="2200" b="1" dirty="0">
              <a:effectLst>
                <a:outerShdw blurRad="38100" dist="38100" dir="2700000" algn="tl">
                  <a:srgbClr val="FFFFFF"/>
                </a:outerShdw>
              </a:effectLst>
              <a:latin typeface="+mn-lt"/>
            </a:endParaRPr>
          </a:p>
        </p:txBody>
      </p:sp>
      <p:pic>
        <p:nvPicPr>
          <p:cNvPr id="102413" name="Picture 2"/>
          <p:cNvPicPr>
            <a:picLocks noChangeAspect="1" noChangeArrowheads="1"/>
          </p:cNvPicPr>
          <p:nvPr/>
        </p:nvPicPr>
        <p:blipFill>
          <a:blip r:embed="rId6"/>
          <a:srcRect/>
          <a:stretch>
            <a:fillRect/>
          </a:stretch>
        </p:blipFill>
        <p:spPr bwMode="auto">
          <a:xfrm>
            <a:off x="250825" y="4243388"/>
            <a:ext cx="4249738" cy="2498725"/>
          </a:xfrm>
          <a:prstGeom prst="rect">
            <a:avLst/>
          </a:prstGeom>
          <a:noFill/>
          <a:ln w="9525">
            <a:noFill/>
            <a:miter lim="800000"/>
            <a:headEnd/>
            <a:tailEnd/>
          </a:ln>
        </p:spPr>
      </p:pic>
      <p:pic>
        <p:nvPicPr>
          <p:cNvPr id="102414" name="Picture 10"/>
          <p:cNvPicPr>
            <a:picLocks noChangeAspect="1" noChangeArrowheads="1"/>
          </p:cNvPicPr>
          <p:nvPr/>
        </p:nvPicPr>
        <p:blipFill>
          <a:blip r:embed="rId7"/>
          <a:srcRect/>
          <a:stretch>
            <a:fillRect/>
          </a:stretch>
        </p:blipFill>
        <p:spPr bwMode="auto">
          <a:xfrm>
            <a:off x="4787900" y="4056063"/>
            <a:ext cx="4025900" cy="2686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457200" y="260648"/>
            <a:ext cx="8219256" cy="1156990"/>
          </a:xfrm>
          <a:ln>
            <a:miter lim="800000"/>
            <a:headEnd/>
            <a:tailEnd/>
          </a:ln>
        </p:spPr>
        <p:txBody>
          <a:bodyPr wrap="square" lIns="91440" tIns="45720" rIns="91440" bIns="45720" numCol="1" anchor="t" anchorCtr="0" compatLnSpc="1">
            <a:prstTxWarp prst="textNoShape">
              <a:avLst/>
            </a:prstTxWarp>
          </a:bodyPr>
          <a:lstStyle/>
          <a:p>
            <a:pPr fontAlgn="auto">
              <a:spcAft>
                <a:spcPts val="0"/>
              </a:spcAft>
              <a:defRPr/>
            </a:pPr>
            <a:r>
              <a:rPr lang="en-US" dirty="0" smtClean="0"/>
              <a:t>Conclusions</a:t>
            </a:r>
            <a:endParaRPr lang="ru-RU" dirty="0" smtClean="0"/>
          </a:p>
        </p:txBody>
      </p:sp>
      <p:sp>
        <p:nvSpPr>
          <p:cNvPr id="52227" name="Rectangle 3"/>
          <p:cNvSpPr>
            <a:spLocks noGrp="1" noChangeArrowheads="1"/>
          </p:cNvSpPr>
          <p:nvPr>
            <p:ph type="body" idx="1"/>
          </p:nvPr>
        </p:nvSpPr>
        <p:spPr>
          <a:xfrm>
            <a:off x="179512" y="1124744"/>
            <a:ext cx="8784976" cy="5472608"/>
          </a:xfrm>
        </p:spPr>
        <p:txBody>
          <a:bodyPr>
            <a:noAutofit/>
          </a:bodyPr>
          <a:lstStyle/>
          <a:p>
            <a:pPr marL="548640" indent="-411480" fontAlgn="auto">
              <a:lnSpc>
                <a:spcPct val="90000"/>
              </a:lnSpc>
              <a:spcAft>
                <a:spcPts val="0"/>
              </a:spcAft>
              <a:buClr>
                <a:schemeClr val="tx1">
                  <a:shade val="95000"/>
                </a:schemeClr>
              </a:buClr>
              <a:buFont typeface="Wingdings 2"/>
              <a:buChar char=""/>
              <a:defRPr/>
            </a:pPr>
            <a:r>
              <a:rPr lang="en-US" sz="2600" dirty="0" smtClean="0">
                <a:solidFill>
                  <a:srgbClr val="FFFF00"/>
                </a:solidFill>
              </a:rPr>
              <a:t>Integration into the world research infrastructure is fully consistent with the mission of JINR as International Research Center. This initiative is strongly supported by JINR’s governing body (CP) and Scientific Council.</a:t>
            </a:r>
          </a:p>
          <a:p>
            <a:pPr marL="548640" indent="-411480" fontAlgn="auto">
              <a:lnSpc>
                <a:spcPct val="90000"/>
              </a:lnSpc>
              <a:spcAft>
                <a:spcPts val="0"/>
              </a:spcAft>
              <a:buClr>
                <a:schemeClr val="tx1">
                  <a:shade val="95000"/>
                </a:schemeClr>
              </a:buClr>
              <a:buFont typeface="Wingdings 2"/>
              <a:buChar char=""/>
              <a:defRPr/>
            </a:pPr>
            <a:endParaRPr lang="en-US" sz="2600" dirty="0" smtClean="0">
              <a:solidFill>
                <a:srgbClr val="FFFF00"/>
              </a:solidFill>
            </a:endParaRPr>
          </a:p>
          <a:p>
            <a:pPr marL="548640" indent="-411480" fontAlgn="auto">
              <a:lnSpc>
                <a:spcPct val="90000"/>
              </a:lnSpc>
              <a:spcAft>
                <a:spcPts val="0"/>
              </a:spcAft>
              <a:buClr>
                <a:schemeClr val="tx1">
                  <a:shade val="95000"/>
                </a:schemeClr>
              </a:buClr>
              <a:buFont typeface="Wingdings 2"/>
              <a:buChar char=""/>
              <a:defRPr/>
            </a:pPr>
            <a:r>
              <a:rPr lang="en-US" sz="2600" dirty="0" smtClean="0">
                <a:solidFill>
                  <a:srgbClr val="FFFF00"/>
                </a:solidFill>
              </a:rPr>
              <a:t>Besides of a set of unique facilities being used for a long time by physicists from different countries, JINR owns infrastructure providing relevant access to these facilities.</a:t>
            </a:r>
          </a:p>
          <a:p>
            <a:pPr marL="548640" indent="-411480" fontAlgn="auto">
              <a:lnSpc>
                <a:spcPct val="90000"/>
              </a:lnSpc>
              <a:spcAft>
                <a:spcPts val="0"/>
              </a:spcAft>
              <a:buClr>
                <a:schemeClr val="tx1">
                  <a:shade val="95000"/>
                </a:schemeClr>
              </a:buClr>
              <a:buFont typeface="Wingdings 2"/>
              <a:buNone/>
              <a:defRPr/>
            </a:pPr>
            <a:r>
              <a:rPr lang="en-US" sz="2600" dirty="0" smtClean="0">
                <a:solidFill>
                  <a:srgbClr val="FFFF00"/>
                </a:solidFill>
              </a:rPr>
              <a:t> </a:t>
            </a:r>
          </a:p>
          <a:p>
            <a:pPr marL="548640" indent="-411480" fontAlgn="auto">
              <a:lnSpc>
                <a:spcPct val="90000"/>
              </a:lnSpc>
              <a:spcAft>
                <a:spcPts val="0"/>
              </a:spcAft>
              <a:buClr>
                <a:schemeClr val="tx1">
                  <a:shade val="95000"/>
                </a:schemeClr>
              </a:buClr>
              <a:buFont typeface="Wingdings 2"/>
              <a:buChar char=""/>
              <a:defRPr/>
            </a:pPr>
            <a:r>
              <a:rPr lang="en-US" sz="2600" dirty="0" smtClean="0">
                <a:solidFill>
                  <a:srgbClr val="FFFF00"/>
                </a:solidFill>
              </a:rPr>
              <a:t>Currently, upgrades of major facilities of the JINR (reactor IBR-2M, DRIBS-III and NICA-MPD) are well guaranteed by  increasing budget of the Institute, as a result of clear support from JINR’s member countries and especially from Russian Federation.</a:t>
            </a:r>
          </a:p>
          <a:p>
            <a:pPr marL="548640" indent="-411480" fontAlgn="auto">
              <a:lnSpc>
                <a:spcPct val="90000"/>
              </a:lnSpc>
              <a:spcAft>
                <a:spcPts val="0"/>
              </a:spcAft>
              <a:buClr>
                <a:schemeClr val="tx1">
                  <a:shade val="95000"/>
                </a:schemeClr>
              </a:buClr>
              <a:buFont typeface="Wingdings 2"/>
              <a:buChar char=""/>
              <a:defRPr/>
            </a:pPr>
            <a:endParaRPr lang="ru-RU" sz="2600" dirty="0" smtClean="0">
              <a:solidFill>
                <a:srgbClr val="FFFF00"/>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3"/>
          <p:cNvSpPr>
            <a:spLocks noGrp="1" noChangeArrowheads="1"/>
          </p:cNvSpPr>
          <p:nvPr>
            <p:ph type="body" idx="1"/>
          </p:nvPr>
        </p:nvSpPr>
        <p:spPr>
          <a:xfrm>
            <a:off x="395288" y="1557338"/>
            <a:ext cx="8229600" cy="4525962"/>
          </a:xfrm>
        </p:spPr>
        <p:txBody>
          <a:bodyPr/>
          <a:lstStyle/>
          <a:p>
            <a:r>
              <a:rPr lang="en-US" sz="2600" dirty="0" smtClean="0">
                <a:solidFill>
                  <a:srgbClr val="FFFF00"/>
                </a:solidFill>
              </a:rPr>
              <a:t>Being a world leader in some domains of Nuclear Physics (e.g., synthesis of </a:t>
            </a:r>
            <a:r>
              <a:rPr lang="en-US" sz="2600" dirty="0" err="1" smtClean="0">
                <a:solidFill>
                  <a:srgbClr val="FFFF00"/>
                </a:solidFill>
              </a:rPr>
              <a:t>superheavy</a:t>
            </a:r>
            <a:r>
              <a:rPr lang="en-US" sz="2600" dirty="0" smtClean="0">
                <a:solidFill>
                  <a:srgbClr val="FFFF00"/>
                </a:solidFill>
              </a:rPr>
              <a:t> elements) and visible partner in major world projects (</a:t>
            </a:r>
            <a:r>
              <a:rPr lang="en-US" sz="2600" dirty="0" err="1" smtClean="0">
                <a:solidFill>
                  <a:srgbClr val="FFFF00"/>
                </a:solidFill>
              </a:rPr>
              <a:t>Tevatron</a:t>
            </a:r>
            <a:r>
              <a:rPr lang="en-US" sz="2600" dirty="0" smtClean="0">
                <a:solidFill>
                  <a:srgbClr val="FFFF00"/>
                </a:solidFill>
              </a:rPr>
              <a:t>, RHIC, LHC, ILC, FAIR, XFEL and others) JINR now proposes its home facilities and services to become available for wider  scientific community. </a:t>
            </a:r>
          </a:p>
          <a:p>
            <a:r>
              <a:rPr lang="en-US" sz="2600" dirty="0" smtClean="0">
                <a:solidFill>
                  <a:srgbClr val="FFFF00"/>
                </a:solidFill>
              </a:rPr>
              <a:t>Information Technologies at JINR are in active development with wide international collaboration and State support (grants, international responsibilities, </a:t>
            </a:r>
            <a:r>
              <a:rPr lang="en-US" sz="2600" dirty="0" err="1" smtClean="0">
                <a:solidFill>
                  <a:srgbClr val="FFFF00"/>
                </a:solidFill>
              </a:rPr>
              <a:t>etc</a:t>
            </a:r>
            <a:r>
              <a:rPr lang="en-US" sz="2600" dirty="0" smtClean="0">
                <a:solidFill>
                  <a:srgbClr val="FFFF00"/>
                </a:solidFill>
              </a:rPr>
              <a:t>):</a:t>
            </a:r>
            <a:r>
              <a:rPr lang="en-US" sz="2600" dirty="0">
                <a:solidFill>
                  <a:srgbClr val="FFFF00"/>
                </a:solidFill>
              </a:rPr>
              <a:t> </a:t>
            </a:r>
            <a:r>
              <a:rPr lang="en-US" sz="2600" dirty="0" smtClean="0">
                <a:solidFill>
                  <a:srgbClr val="FFFF00"/>
                </a:solidFill>
              </a:rPr>
              <a:t>GRID, Cloud technologies, Supercomputers, </a:t>
            </a:r>
            <a:r>
              <a:rPr lang="en-US" sz="2600" dirty="0" err="1" smtClean="0">
                <a:solidFill>
                  <a:srgbClr val="FFFF00"/>
                </a:solidFill>
              </a:rPr>
              <a:t>Automatization</a:t>
            </a:r>
            <a:r>
              <a:rPr lang="en-US" sz="2600" dirty="0" smtClean="0">
                <a:solidFill>
                  <a:srgbClr val="FFFF00"/>
                </a:solidFill>
              </a:rPr>
              <a:t> of administrative tools, web, etc. </a:t>
            </a:r>
          </a:p>
        </p:txBody>
      </p:sp>
      <p:sp>
        <p:nvSpPr>
          <p:cNvPr id="3" name="Rectangle 2"/>
          <p:cNvSpPr>
            <a:spLocks noGrp="1" noChangeArrowheads="1"/>
          </p:cNvSpPr>
          <p:nvPr>
            <p:ph type="title"/>
          </p:nvPr>
        </p:nvSpPr>
        <p:spPr bwMode="auto">
          <a:xfrm>
            <a:off x="457200" y="260648"/>
            <a:ext cx="8219256" cy="1156990"/>
          </a:xfrm>
          <a:ln>
            <a:miter lim="800000"/>
            <a:headEnd/>
            <a:tailEnd/>
          </a:ln>
        </p:spPr>
        <p:txBody>
          <a:bodyPr wrap="square" lIns="91440" tIns="45720" rIns="91440" bIns="45720" numCol="1" anchor="t" anchorCtr="0" compatLnSpc="1">
            <a:prstTxWarp prst="textNoShape">
              <a:avLst/>
            </a:prstTxWarp>
          </a:bodyPr>
          <a:lstStyle/>
          <a:p>
            <a:pPr fontAlgn="auto">
              <a:spcAft>
                <a:spcPts val="0"/>
              </a:spcAft>
              <a:defRPr/>
            </a:pPr>
            <a:r>
              <a:rPr lang="en-US" dirty="0" smtClean="0"/>
              <a:t>Conclusions</a:t>
            </a:r>
            <a:endParaRPr lang="ru-RU" dirty="0"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60" y="0"/>
            <a:ext cx="8229600" cy="1143000"/>
          </a:xfrm>
        </p:spPr>
        <p:txBody>
          <a:bodyPr/>
          <a:lstStyle/>
          <a:p>
            <a:pPr fontAlgn="auto">
              <a:spcAft>
                <a:spcPts val="0"/>
              </a:spcAft>
              <a:defRPr/>
            </a:pPr>
            <a:r>
              <a:rPr lang="en-US" dirty="0" smtClean="0"/>
              <a:t>Welcome to Dubna!</a:t>
            </a:r>
            <a:endParaRPr lang="ru-RU" dirty="0"/>
          </a:p>
        </p:txBody>
      </p:sp>
      <p:sp>
        <p:nvSpPr>
          <p:cNvPr id="2" name="Номер слайда 1"/>
          <p:cNvSpPr>
            <a:spLocks noGrp="1"/>
          </p:cNvSpPr>
          <p:nvPr>
            <p:ph type="sldNum" sz="quarter" idx="12"/>
          </p:nvPr>
        </p:nvSpPr>
        <p:spPr/>
        <p:txBody>
          <a:bodyPr/>
          <a:lstStyle/>
          <a:p>
            <a:pPr>
              <a:defRPr/>
            </a:pPr>
            <a:fld id="{1D5930C4-2B7A-42DE-8BCE-905027F11233}" type="slidenum">
              <a:rPr lang="en-US"/>
              <a:pPr>
                <a:defRPr/>
              </a:pPr>
              <a:t>39</a:t>
            </a:fld>
            <a:endParaRPr lang="en-US" dirty="0"/>
          </a:p>
        </p:txBody>
      </p:sp>
      <p:pic>
        <p:nvPicPr>
          <p:cNvPr id="135172" name="Picture 4" descr="C:\Users\Вадим\Desktop\Current-Work\120606-JINR-Director-talk\Photo_dlya_raskladushki\IMG_0722c2.jpg"/>
          <p:cNvPicPr>
            <a:picLocks noChangeAspect="1" noChangeArrowheads="1"/>
          </p:cNvPicPr>
          <p:nvPr/>
        </p:nvPicPr>
        <p:blipFill>
          <a:blip r:embed="rId2"/>
          <a:srcRect/>
          <a:stretch>
            <a:fillRect/>
          </a:stretch>
        </p:blipFill>
        <p:spPr bwMode="auto">
          <a:xfrm>
            <a:off x="611560" y="3690290"/>
            <a:ext cx="2306637" cy="3024187"/>
          </a:xfrm>
          <a:prstGeom prst="rect">
            <a:avLst/>
          </a:prstGeom>
          <a:noFill/>
          <a:ln w="9525">
            <a:noFill/>
            <a:miter lim="800000"/>
            <a:headEnd/>
            <a:tailEnd/>
          </a:ln>
        </p:spPr>
      </p:pic>
      <p:pic>
        <p:nvPicPr>
          <p:cNvPr id="135176"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28" t="8019" r="35872" b="-8019"/>
          <a:stretch/>
        </p:blipFill>
        <p:spPr bwMode="auto">
          <a:xfrm>
            <a:off x="3347864" y="3284964"/>
            <a:ext cx="2736304" cy="3834840"/>
          </a:xfrm>
          <a:prstGeom prst="rect">
            <a:avLst/>
          </a:prstGeom>
          <a:noFill/>
          <a:ln w="9525">
            <a:noFill/>
            <a:miter lim="800000"/>
            <a:headEnd/>
            <a:tailEnd/>
          </a:ln>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0192" y="3460676"/>
            <a:ext cx="2382338" cy="3283013"/>
          </a:xfrm>
          <a:prstGeom prst="rect">
            <a:avLst/>
          </a:prstGeom>
        </p:spPr>
      </p:pic>
      <p:pic>
        <p:nvPicPr>
          <p:cNvPr id="103426"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050728" y="915679"/>
            <a:ext cx="3913760" cy="23631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427"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31377" y="908720"/>
            <a:ext cx="3908963" cy="2862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Номер слайда 4"/>
          <p:cNvSpPr>
            <a:spLocks noGrp="1"/>
          </p:cNvSpPr>
          <p:nvPr>
            <p:ph type="sldNum" sz="quarter" idx="11"/>
          </p:nvPr>
        </p:nvSpPr>
        <p:spPr bwMode="auto">
          <a:xfrm>
            <a:off x="6409506" y="5936655"/>
            <a:ext cx="2133600" cy="1793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fld id="{5EE0E1FB-AF85-8541-98FE-F4E4BF745E5E}" type="slidenum">
              <a:rPr kumimoji="0" lang="en-US" sz="1200">
                <a:solidFill>
                  <a:schemeClr val="bg1"/>
                </a:solidFill>
                <a:latin typeface="Times" charset="0"/>
                <a:ea typeface="ＭＳ Ｐゴシック" charset="0"/>
                <a:cs typeface="ＭＳ Ｐゴシック" charset="0"/>
              </a:rPr>
              <a:pPr/>
              <a:t>4</a:t>
            </a:fld>
            <a:endParaRPr kumimoji="0" lang="en-US" sz="1200">
              <a:solidFill>
                <a:schemeClr val="bg1"/>
              </a:solidFill>
              <a:latin typeface="Times" charset="0"/>
              <a:ea typeface="ＭＳ Ｐゴシック" charset="0"/>
              <a:cs typeface="ＭＳ Ｐゴシック" charset="0"/>
            </a:endParaRPr>
          </a:p>
        </p:txBody>
      </p:sp>
      <p:sp>
        <p:nvSpPr>
          <p:cNvPr id="22530" name="Text Box 2"/>
          <p:cNvSpPr txBox="1">
            <a:spLocks noChangeArrowheads="1"/>
          </p:cNvSpPr>
          <p:nvPr/>
        </p:nvSpPr>
        <p:spPr bwMode="auto">
          <a:xfrm>
            <a:off x="251520" y="548680"/>
            <a:ext cx="8424788" cy="3933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4000" b="1" dirty="0">
                <a:solidFill>
                  <a:schemeClr val="accent3">
                    <a:lumMod val="40000"/>
                    <a:lumOff val="60000"/>
                  </a:schemeClr>
                </a:solidFill>
                <a:ea typeface="ＭＳ Ｐゴシック" charset="0"/>
                <a:cs typeface="ＭＳ Ｐゴシック" charset="0"/>
              </a:rPr>
              <a:t>JINR’s staff members </a:t>
            </a:r>
            <a:r>
              <a:rPr kumimoji="0" lang="ru-RU" sz="4000" b="1" dirty="0">
                <a:solidFill>
                  <a:schemeClr val="accent3">
                    <a:lumMod val="40000"/>
                    <a:lumOff val="60000"/>
                  </a:schemeClr>
                </a:solidFill>
                <a:ea typeface="ＭＳ Ｐゴシック" charset="0"/>
                <a:cs typeface="ＭＳ Ｐゴシック" charset="0"/>
              </a:rPr>
              <a:t> </a:t>
            </a:r>
            <a:r>
              <a:rPr kumimoji="0" lang="en-US" sz="4000" b="1" dirty="0">
                <a:solidFill>
                  <a:schemeClr val="accent3">
                    <a:lumMod val="40000"/>
                    <a:lumOff val="60000"/>
                  </a:schemeClr>
                </a:solidFill>
                <a:ea typeface="ＭＳ Ｐゴシック" charset="0"/>
                <a:cs typeface="ＭＳ Ｐゴシック" charset="0"/>
              </a:rPr>
              <a:t>~</a:t>
            </a:r>
            <a:r>
              <a:rPr kumimoji="0" lang="ru-RU" sz="4000" b="1" dirty="0">
                <a:solidFill>
                  <a:schemeClr val="accent3">
                    <a:lumMod val="40000"/>
                    <a:lumOff val="60000"/>
                  </a:schemeClr>
                </a:solidFill>
                <a:ea typeface="ＭＳ Ｐゴシック" charset="0"/>
                <a:cs typeface="ＭＳ Ｐゴシック" charset="0"/>
              </a:rPr>
              <a:t> </a:t>
            </a:r>
            <a:r>
              <a:rPr kumimoji="0" lang="en-US" sz="4000" b="1" dirty="0">
                <a:solidFill>
                  <a:schemeClr val="accent3">
                    <a:lumMod val="40000"/>
                    <a:lumOff val="60000"/>
                  </a:schemeClr>
                </a:solidFill>
                <a:ea typeface="ＭＳ Ｐゴシック" charset="0"/>
                <a:cs typeface="ＭＳ Ｐゴシック" charset="0"/>
              </a:rPr>
              <a:t>4500</a:t>
            </a:r>
            <a:r>
              <a:rPr kumimoji="0" lang="ru-RU" sz="4000" b="1" dirty="0">
                <a:solidFill>
                  <a:schemeClr val="accent3">
                    <a:lumMod val="40000"/>
                    <a:lumOff val="60000"/>
                  </a:schemeClr>
                </a:solidFill>
                <a:ea typeface="ＭＳ Ｐゴシック" charset="0"/>
                <a:cs typeface="ＭＳ Ｐゴシック" charset="0"/>
              </a:rPr>
              <a:t> </a:t>
            </a:r>
            <a:endParaRPr kumimoji="0" lang="en-US" sz="4000" b="1" dirty="0" smtClean="0">
              <a:solidFill>
                <a:schemeClr val="accent3">
                  <a:lumMod val="40000"/>
                  <a:lumOff val="60000"/>
                </a:schemeClr>
              </a:solidFill>
              <a:ea typeface="ＭＳ Ｐゴシック" charset="0"/>
              <a:cs typeface="ＭＳ Ｐゴシック" charset="0"/>
            </a:endParaRPr>
          </a:p>
          <a:p>
            <a:endParaRPr kumimoji="0" lang="en-US" sz="4000" b="1" dirty="0">
              <a:solidFill>
                <a:schemeClr val="accent3">
                  <a:lumMod val="40000"/>
                  <a:lumOff val="60000"/>
                </a:schemeClr>
              </a:solidFill>
              <a:ea typeface="ＭＳ Ｐゴシック" charset="0"/>
              <a:cs typeface="ＭＳ Ｐゴシック" charset="0"/>
            </a:endParaRPr>
          </a:p>
          <a:p>
            <a:r>
              <a:rPr kumimoji="0" lang="en-US" sz="4000" b="1" dirty="0">
                <a:solidFill>
                  <a:schemeClr val="accent3">
                    <a:lumMod val="40000"/>
                    <a:lumOff val="60000"/>
                  </a:schemeClr>
                </a:solidFill>
                <a:ea typeface="ＭＳ Ｐゴシック" charset="0"/>
                <a:cs typeface="ＭＳ Ｐゴシック" charset="0"/>
              </a:rPr>
              <a:t>Researchers</a:t>
            </a:r>
            <a:r>
              <a:rPr kumimoji="0" lang="ru-RU" sz="4000" b="1" dirty="0">
                <a:solidFill>
                  <a:schemeClr val="accent3">
                    <a:lumMod val="40000"/>
                    <a:lumOff val="60000"/>
                  </a:schemeClr>
                </a:solidFill>
                <a:ea typeface="ＭＳ Ｐゴシック" charset="0"/>
                <a:cs typeface="ＭＳ Ｐゴシック" charset="0"/>
              </a:rPr>
              <a:t> </a:t>
            </a:r>
            <a:r>
              <a:rPr kumimoji="0" lang="en-US" sz="4000" b="1" dirty="0">
                <a:solidFill>
                  <a:schemeClr val="accent3">
                    <a:lumMod val="40000"/>
                    <a:lumOff val="60000"/>
                  </a:schemeClr>
                </a:solidFill>
                <a:ea typeface="ＭＳ Ｐゴシック" charset="0"/>
                <a:cs typeface="ＭＳ Ｐゴシック" charset="0"/>
              </a:rPr>
              <a:t>~</a:t>
            </a:r>
            <a:r>
              <a:rPr kumimoji="0" lang="ru-RU" sz="4000" b="1" dirty="0">
                <a:solidFill>
                  <a:schemeClr val="accent3">
                    <a:lumMod val="40000"/>
                    <a:lumOff val="60000"/>
                  </a:schemeClr>
                </a:solidFill>
                <a:ea typeface="ＭＳ Ｐゴシック" charset="0"/>
                <a:cs typeface="ＭＳ Ｐゴシック" charset="0"/>
              </a:rPr>
              <a:t> 1</a:t>
            </a:r>
            <a:r>
              <a:rPr kumimoji="0" lang="en-US" sz="4000" b="1" dirty="0">
                <a:solidFill>
                  <a:schemeClr val="accent3">
                    <a:lumMod val="40000"/>
                    <a:lumOff val="60000"/>
                  </a:schemeClr>
                </a:solidFill>
                <a:ea typeface="ＭＳ Ｐゴシック" charset="0"/>
                <a:cs typeface="ＭＳ Ｐゴシック" charset="0"/>
              </a:rPr>
              <a:t>2</a:t>
            </a:r>
            <a:r>
              <a:rPr kumimoji="0" lang="ru-RU" sz="4000" b="1" dirty="0">
                <a:solidFill>
                  <a:schemeClr val="accent3">
                    <a:lumMod val="40000"/>
                    <a:lumOff val="60000"/>
                  </a:schemeClr>
                </a:solidFill>
                <a:ea typeface="ＭＳ Ｐゴシック" charset="0"/>
                <a:cs typeface="ＭＳ Ｐゴシック" charset="0"/>
              </a:rPr>
              <a:t>00 </a:t>
            </a:r>
          </a:p>
          <a:p>
            <a:endParaRPr kumimoji="0" lang="en-US" sz="3200" b="1" i="1" dirty="0" smtClean="0">
              <a:solidFill>
                <a:schemeClr val="accent3">
                  <a:lumMod val="40000"/>
                  <a:lumOff val="60000"/>
                </a:schemeClr>
              </a:solidFill>
              <a:ea typeface="ＭＳ Ｐゴシック" charset="0"/>
              <a:cs typeface="ＭＳ Ｐゴシック" charset="0"/>
            </a:endParaRPr>
          </a:p>
          <a:p>
            <a:r>
              <a:rPr kumimoji="0" lang="en-US" sz="3200" b="1" i="1" dirty="0" smtClean="0">
                <a:solidFill>
                  <a:schemeClr val="accent3">
                    <a:lumMod val="40000"/>
                    <a:lumOff val="60000"/>
                  </a:schemeClr>
                </a:solidFill>
                <a:ea typeface="ＭＳ Ｐゴシック" charset="0"/>
                <a:cs typeface="ＭＳ Ｐゴシック" charset="0"/>
              </a:rPr>
              <a:t>including </a:t>
            </a:r>
            <a:r>
              <a:rPr kumimoji="0" lang="en-US" sz="3200" b="1" i="1" dirty="0">
                <a:solidFill>
                  <a:schemeClr val="accent3">
                    <a:lumMod val="40000"/>
                    <a:lumOff val="60000"/>
                  </a:schemeClr>
                </a:solidFill>
                <a:ea typeface="ＭＳ Ｐゴシック" charset="0"/>
                <a:cs typeface="ＭＳ Ｐゴシック" charset="0"/>
              </a:rPr>
              <a:t>from the Member States ~</a:t>
            </a:r>
            <a:r>
              <a:rPr kumimoji="0" lang="ru-RU" sz="3200" b="1" i="1" dirty="0">
                <a:solidFill>
                  <a:schemeClr val="accent3">
                    <a:lumMod val="40000"/>
                    <a:lumOff val="60000"/>
                  </a:schemeClr>
                </a:solidFill>
                <a:ea typeface="ＭＳ Ｐゴシック" charset="0"/>
                <a:cs typeface="ＭＳ Ｐゴシック" charset="0"/>
              </a:rPr>
              <a:t> </a:t>
            </a:r>
            <a:r>
              <a:rPr kumimoji="0" lang="en-US" sz="3200" b="1" i="1" dirty="0">
                <a:solidFill>
                  <a:schemeClr val="accent3">
                    <a:lumMod val="40000"/>
                    <a:lumOff val="60000"/>
                  </a:schemeClr>
                </a:solidFill>
                <a:ea typeface="ＭＳ Ｐゴシック" charset="0"/>
                <a:cs typeface="ＭＳ Ｐゴシック" charset="0"/>
              </a:rPr>
              <a:t>500</a:t>
            </a:r>
            <a:endParaRPr kumimoji="0" lang="ru-RU" sz="3200" b="1" i="1" dirty="0">
              <a:solidFill>
                <a:schemeClr val="accent3">
                  <a:lumMod val="40000"/>
                  <a:lumOff val="60000"/>
                </a:schemeClr>
              </a:solidFill>
              <a:ea typeface="ＭＳ Ｐゴシック" charset="0"/>
              <a:cs typeface="ＭＳ Ｐゴシック" charset="0"/>
            </a:endParaRPr>
          </a:p>
          <a:p>
            <a:pPr>
              <a:lnSpc>
                <a:spcPct val="80000"/>
              </a:lnSpc>
            </a:pPr>
            <a:endParaRPr kumimoji="0" lang="ru-RU" sz="3200" b="1" i="1" dirty="0">
              <a:solidFill>
                <a:schemeClr val="accent3">
                  <a:lumMod val="40000"/>
                  <a:lumOff val="60000"/>
                </a:schemeClr>
              </a:solidFill>
              <a:ea typeface="ＭＳ Ｐゴシック" charset="0"/>
              <a:cs typeface="ＭＳ Ｐゴシック" charset="0"/>
            </a:endParaRPr>
          </a:p>
          <a:p>
            <a:r>
              <a:rPr kumimoji="0" lang="en-US" sz="4000" b="1" dirty="0">
                <a:solidFill>
                  <a:schemeClr val="accent3">
                    <a:lumMod val="40000"/>
                    <a:lumOff val="60000"/>
                  </a:schemeClr>
                </a:solidFill>
                <a:ea typeface="ＭＳ Ｐゴシック" charset="0"/>
                <a:cs typeface="ＭＳ Ｐゴシック" charset="0"/>
              </a:rPr>
              <a:t>Doctors and PhD ~ 1</a:t>
            </a:r>
            <a:r>
              <a:rPr kumimoji="0" lang="ru-RU" sz="4000" b="1" dirty="0">
                <a:solidFill>
                  <a:schemeClr val="accent3">
                    <a:lumMod val="40000"/>
                    <a:lumOff val="60000"/>
                  </a:schemeClr>
                </a:solidFill>
                <a:ea typeface="ＭＳ Ｐゴシック" charset="0"/>
                <a:cs typeface="ＭＳ Ｐゴシック" charset="0"/>
              </a:rPr>
              <a:t>0</a:t>
            </a:r>
            <a:r>
              <a:rPr kumimoji="0" lang="en-US" sz="4000" b="1" dirty="0">
                <a:solidFill>
                  <a:schemeClr val="accent3">
                    <a:lumMod val="40000"/>
                    <a:lumOff val="60000"/>
                  </a:schemeClr>
                </a:solidFill>
                <a:ea typeface="ＭＳ Ｐゴシック" charset="0"/>
                <a:cs typeface="ＭＳ Ｐゴシック" charset="0"/>
              </a:rPr>
              <a:t>00</a:t>
            </a:r>
          </a:p>
        </p:txBody>
      </p:sp>
      <p:sp>
        <p:nvSpPr>
          <p:cNvPr id="22531" name="Text Box 6"/>
          <p:cNvSpPr txBox="1">
            <a:spLocks noChangeArrowheads="1"/>
          </p:cNvSpPr>
          <p:nvPr/>
        </p:nvSpPr>
        <p:spPr bwMode="auto">
          <a:xfrm>
            <a:off x="611560" y="4797152"/>
            <a:ext cx="7848872" cy="584776"/>
          </a:xfrm>
          <a:prstGeom prst="rect">
            <a:avLst/>
          </a:prstGeom>
          <a:solidFill>
            <a:schemeClr val="tx1">
              <a:alpha val="705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spcBef>
                <a:spcPct val="50000"/>
              </a:spcBef>
            </a:pPr>
            <a:r>
              <a:rPr kumimoji="0" lang="en-US" sz="3200" b="1" dirty="0" smtClean="0">
                <a:ea typeface="ＭＳ Ｐゴシック" charset="0"/>
                <a:cs typeface="ＭＳ Ｐゴシック" charset="0"/>
              </a:rPr>
              <a:t>&gt; </a:t>
            </a:r>
            <a:r>
              <a:rPr kumimoji="0" lang="en-US" sz="3200" b="1" dirty="0">
                <a:ea typeface="ＭＳ Ｐゴシック" charset="0"/>
                <a:cs typeface="ＭＳ Ｐゴシック" charset="0"/>
              </a:rPr>
              <a:t>6</a:t>
            </a:r>
            <a:r>
              <a:rPr kumimoji="0" lang="en-US" sz="3200" b="1" dirty="0" smtClean="0">
                <a:ea typeface="ＭＳ Ｐゴシック" charset="0"/>
                <a:cs typeface="ＭＳ Ｐゴシック" charset="0"/>
              </a:rPr>
              <a:t>0 </a:t>
            </a:r>
            <a:r>
              <a:rPr kumimoji="0" lang="en-US" sz="3200" b="1" dirty="0">
                <a:ea typeface="ＭＳ Ｐゴシック" charset="0"/>
                <a:cs typeface="ＭＳ Ｐゴシック" charset="0"/>
              </a:rPr>
              <a:t>Conferences/Workshops yearly</a:t>
            </a:r>
            <a:endParaRPr kumimoji="0" lang="ru-RU" sz="3200" b="1" dirty="0">
              <a:ea typeface="ＭＳ Ｐゴシック" charset="0"/>
              <a:cs typeface="ＭＳ Ｐゴシック" charset="0"/>
            </a:endParaRPr>
          </a:p>
        </p:txBody>
      </p:sp>
    </p:spTree>
    <p:extLst>
      <p:ext uri="{BB962C8B-B14F-4D97-AF65-F5344CB8AC3E}">
        <p14:creationId xmlns:p14="http://schemas.microsoft.com/office/powerpoint/2010/main" val="313215890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1" descr="un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0"/>
            <a:ext cx="6286500"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4" name="Picture 3" descr="P1030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713" y="0"/>
            <a:ext cx="153828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5" name="Picture 6" descr="P10100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3973513"/>
            <a:ext cx="5724525" cy="235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6" name="Picture 8" descr="P103009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3849688"/>
            <a:ext cx="3268663" cy="245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7" name="Picture 12" descr="mo3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00213"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8" name="Picture 4" descr="P10200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8" y="2122488"/>
            <a:ext cx="2159001"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9" name="Picture 13" descr="IMG_55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363" y="2133600"/>
            <a:ext cx="4206875"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40" name="Picture 15" descr="15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6313" y="2133600"/>
            <a:ext cx="2592387"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6137538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4"/>
          <p:cNvSpPr txBox="1">
            <a:spLocks noChangeArrowheads="1"/>
          </p:cNvSpPr>
          <p:nvPr/>
        </p:nvSpPr>
        <p:spPr bwMode="auto">
          <a:xfrm>
            <a:off x="1042988" y="180975"/>
            <a:ext cx="71088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3200" b="1">
                <a:ea typeface="ＭＳ Ｐゴシック" charset="0"/>
                <a:cs typeface="ＭＳ Ｐゴシック" charset="0"/>
              </a:rPr>
              <a:t>JINR Governing Bodies &amp; Structure</a:t>
            </a:r>
            <a:endParaRPr kumimoji="0" lang="ru-RU" sz="3200" b="1">
              <a:ea typeface="ＭＳ Ｐゴシック" charset="0"/>
              <a:cs typeface="ＭＳ Ｐゴシック" charset="0"/>
            </a:endParaRPr>
          </a:p>
        </p:txBody>
      </p:sp>
      <p:sp>
        <p:nvSpPr>
          <p:cNvPr id="24579" name="TextBox 5"/>
          <p:cNvSpPr txBox="1">
            <a:spLocks noChangeArrowheads="1"/>
          </p:cNvSpPr>
          <p:nvPr/>
        </p:nvSpPr>
        <p:spPr bwMode="auto">
          <a:xfrm>
            <a:off x="1547813" y="1125538"/>
            <a:ext cx="6218237" cy="584200"/>
          </a:xfrm>
          <a:prstGeom prst="rect">
            <a:avLst/>
          </a:prstGeom>
          <a:solidFill>
            <a:srgbClr val="000090"/>
          </a:solidFill>
          <a:ln w="9525">
            <a:solidFill>
              <a:srgbClr val="00B0F0"/>
            </a:solidFill>
            <a:miter lim="800000"/>
            <a:headEnd/>
            <a:tailEnd/>
          </a:ln>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3200" b="1">
                <a:ea typeface="ＭＳ Ｐゴシック" charset="0"/>
                <a:cs typeface="ＭＳ Ｐゴシック" charset="0"/>
              </a:rPr>
              <a:t>Committee of Plenipotentiaries</a:t>
            </a:r>
            <a:endParaRPr kumimoji="0" lang="ru-RU" sz="3200" b="1">
              <a:ea typeface="ＭＳ Ｐゴシック" charset="0"/>
              <a:cs typeface="ＭＳ Ｐゴシック" charset="0"/>
            </a:endParaRPr>
          </a:p>
        </p:txBody>
      </p:sp>
      <p:sp>
        <p:nvSpPr>
          <p:cNvPr id="24580" name="TextBox 6"/>
          <p:cNvSpPr txBox="1">
            <a:spLocks noChangeArrowheads="1"/>
          </p:cNvSpPr>
          <p:nvPr/>
        </p:nvSpPr>
        <p:spPr bwMode="auto">
          <a:xfrm>
            <a:off x="684213" y="2452688"/>
            <a:ext cx="2763837" cy="461962"/>
          </a:xfrm>
          <a:prstGeom prst="rect">
            <a:avLst/>
          </a:prstGeom>
          <a:solidFill>
            <a:srgbClr val="000090"/>
          </a:solidFill>
          <a:ln w="9525">
            <a:solidFill>
              <a:srgbClr val="00B0F0"/>
            </a:solidFill>
            <a:miter lim="800000"/>
            <a:headEnd/>
            <a:tailEnd/>
          </a:ln>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b="1">
                <a:ea typeface="ＭＳ Ｐゴシック" charset="0"/>
                <a:cs typeface="ＭＳ Ｐゴシック" charset="0"/>
              </a:rPr>
              <a:t>Scientific Council</a:t>
            </a:r>
            <a:endParaRPr kumimoji="0" lang="ru-RU" b="1">
              <a:ea typeface="ＭＳ Ｐゴシック" charset="0"/>
              <a:cs typeface="ＭＳ Ｐゴシック" charset="0"/>
            </a:endParaRPr>
          </a:p>
        </p:txBody>
      </p:sp>
      <p:sp>
        <p:nvSpPr>
          <p:cNvPr id="24581" name="TextBox 7"/>
          <p:cNvSpPr txBox="1">
            <a:spLocks noChangeArrowheads="1"/>
          </p:cNvSpPr>
          <p:nvPr/>
        </p:nvSpPr>
        <p:spPr bwMode="auto">
          <a:xfrm>
            <a:off x="3751263" y="2452688"/>
            <a:ext cx="1811337" cy="461962"/>
          </a:xfrm>
          <a:prstGeom prst="rect">
            <a:avLst/>
          </a:prstGeom>
          <a:solidFill>
            <a:srgbClr val="000090"/>
          </a:solidFill>
          <a:ln w="9525">
            <a:solidFill>
              <a:srgbClr val="00B0F0"/>
            </a:solidFill>
            <a:miter lim="800000"/>
            <a:headEnd/>
            <a:tailEnd/>
          </a:ln>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b="1">
                <a:ea typeface="ＭＳ Ｐゴシック" charset="0"/>
                <a:cs typeface="ＭＳ Ｐゴシック" charset="0"/>
              </a:rPr>
              <a:t>Directorate</a:t>
            </a:r>
            <a:endParaRPr kumimoji="0" lang="ru-RU" b="1">
              <a:ea typeface="ＭＳ Ｐゴシック" charset="0"/>
              <a:cs typeface="ＭＳ Ｐゴシック" charset="0"/>
            </a:endParaRPr>
          </a:p>
        </p:txBody>
      </p:sp>
      <p:sp>
        <p:nvSpPr>
          <p:cNvPr id="24582" name="TextBox 8"/>
          <p:cNvSpPr txBox="1">
            <a:spLocks noChangeArrowheads="1"/>
          </p:cNvSpPr>
          <p:nvPr/>
        </p:nvSpPr>
        <p:spPr bwMode="auto">
          <a:xfrm>
            <a:off x="5867400" y="2452688"/>
            <a:ext cx="3024188" cy="461962"/>
          </a:xfrm>
          <a:prstGeom prst="rect">
            <a:avLst/>
          </a:prstGeom>
          <a:solidFill>
            <a:srgbClr val="000090"/>
          </a:solidFill>
          <a:ln w="9525">
            <a:solidFill>
              <a:srgbClr val="00B0F0"/>
            </a:solidFill>
            <a:miter lim="800000"/>
            <a:headEnd/>
            <a:tailEnd/>
          </a:ln>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b="1">
                <a:ea typeface="ＭＳ Ｐゴシック" charset="0"/>
                <a:cs typeface="ＭＳ Ｐゴシック" charset="0"/>
              </a:rPr>
              <a:t>Finance Committee</a:t>
            </a:r>
            <a:endParaRPr kumimoji="0" lang="ru-RU" b="1">
              <a:ea typeface="ＭＳ Ｐゴシック" charset="0"/>
              <a:cs typeface="ＭＳ Ｐゴシック" charset="0"/>
            </a:endParaRPr>
          </a:p>
        </p:txBody>
      </p:sp>
      <p:sp>
        <p:nvSpPr>
          <p:cNvPr id="24583" name="TextBox 9"/>
          <p:cNvSpPr txBox="1">
            <a:spLocks noChangeArrowheads="1"/>
          </p:cNvSpPr>
          <p:nvPr/>
        </p:nvSpPr>
        <p:spPr bwMode="auto">
          <a:xfrm>
            <a:off x="684213" y="3389313"/>
            <a:ext cx="2944812" cy="400050"/>
          </a:xfrm>
          <a:prstGeom prst="rect">
            <a:avLst/>
          </a:prstGeom>
          <a:solidFill>
            <a:srgbClr val="000090"/>
          </a:solidFill>
          <a:ln w="9525">
            <a:solidFill>
              <a:srgbClr val="00B0F0"/>
            </a:solidFill>
            <a:miter lim="800000"/>
            <a:headEnd/>
            <a:tailEnd/>
          </a:ln>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2000">
                <a:ea typeface="ＭＳ Ｐゴシック" charset="0"/>
                <a:cs typeface="ＭＳ Ｐゴシック" charset="0"/>
              </a:rPr>
              <a:t>PAC for Particle Physics</a:t>
            </a:r>
            <a:endParaRPr kumimoji="0" lang="ru-RU" sz="2000">
              <a:ea typeface="ＭＳ Ｐゴシック" charset="0"/>
              <a:cs typeface="ＭＳ Ｐゴシック" charset="0"/>
            </a:endParaRPr>
          </a:p>
        </p:txBody>
      </p:sp>
      <p:sp>
        <p:nvSpPr>
          <p:cNvPr id="24584" name="TextBox 10"/>
          <p:cNvSpPr txBox="1">
            <a:spLocks noChangeArrowheads="1"/>
          </p:cNvSpPr>
          <p:nvPr/>
        </p:nvSpPr>
        <p:spPr bwMode="auto">
          <a:xfrm>
            <a:off x="684213" y="4221163"/>
            <a:ext cx="2973387" cy="400050"/>
          </a:xfrm>
          <a:prstGeom prst="rect">
            <a:avLst/>
          </a:prstGeom>
          <a:solidFill>
            <a:srgbClr val="000090"/>
          </a:solidFill>
          <a:ln w="9525">
            <a:solidFill>
              <a:srgbClr val="00B0F0"/>
            </a:solidFill>
            <a:miter lim="800000"/>
            <a:headEnd/>
            <a:tailEnd/>
          </a:ln>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2000">
                <a:ea typeface="ＭＳ Ｐゴシック" charset="0"/>
                <a:cs typeface="ＭＳ Ｐゴシック" charset="0"/>
              </a:rPr>
              <a:t>PAC for Nuclear Physics</a:t>
            </a:r>
            <a:endParaRPr kumimoji="0" lang="ru-RU" sz="2000">
              <a:ea typeface="ＭＳ Ｐゴシック" charset="0"/>
              <a:cs typeface="ＭＳ Ｐゴシック" charset="0"/>
            </a:endParaRPr>
          </a:p>
        </p:txBody>
      </p:sp>
      <p:sp>
        <p:nvSpPr>
          <p:cNvPr id="24585" name="TextBox 11"/>
          <p:cNvSpPr txBox="1">
            <a:spLocks noChangeArrowheads="1"/>
          </p:cNvSpPr>
          <p:nvPr/>
        </p:nvSpPr>
        <p:spPr bwMode="auto">
          <a:xfrm>
            <a:off x="684213" y="5097463"/>
            <a:ext cx="3241675" cy="708025"/>
          </a:xfrm>
          <a:prstGeom prst="rect">
            <a:avLst/>
          </a:prstGeom>
          <a:solidFill>
            <a:srgbClr val="000090"/>
          </a:solidFill>
          <a:ln w="9525">
            <a:solidFill>
              <a:srgbClr val="00B0F0"/>
            </a:solidFill>
            <a:miter lim="800000"/>
            <a:headEnd/>
            <a:tailEnd/>
          </a:ln>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2000">
                <a:ea typeface="ＭＳ Ｐゴシック" charset="0"/>
                <a:cs typeface="ＭＳ Ｐゴシック" charset="0"/>
              </a:rPr>
              <a:t>PAC for Condensed Matter</a:t>
            </a:r>
          </a:p>
          <a:p>
            <a:r>
              <a:rPr kumimoji="0" lang="en-US" sz="2000">
                <a:ea typeface="ＭＳ Ｐゴシック" charset="0"/>
                <a:cs typeface="ＭＳ Ｐゴシック" charset="0"/>
              </a:rPr>
              <a:t>Physics</a:t>
            </a:r>
            <a:endParaRPr kumimoji="0" lang="ru-RU" sz="2000">
              <a:ea typeface="ＭＳ Ｐゴシック" charset="0"/>
              <a:cs typeface="ＭＳ Ｐゴシック" charset="0"/>
            </a:endParaRPr>
          </a:p>
        </p:txBody>
      </p:sp>
      <p:sp>
        <p:nvSpPr>
          <p:cNvPr id="24586" name="TextBox 12"/>
          <p:cNvSpPr txBox="1">
            <a:spLocks noChangeArrowheads="1"/>
          </p:cNvSpPr>
          <p:nvPr/>
        </p:nvSpPr>
        <p:spPr bwMode="auto">
          <a:xfrm>
            <a:off x="5181600" y="3389313"/>
            <a:ext cx="3711575" cy="400050"/>
          </a:xfrm>
          <a:prstGeom prst="rect">
            <a:avLst/>
          </a:prstGeom>
          <a:solidFill>
            <a:srgbClr val="000090"/>
          </a:solidFill>
          <a:ln w="9525">
            <a:solidFill>
              <a:srgbClr val="00B0F0"/>
            </a:solidFill>
            <a:miter lim="800000"/>
            <a:headEnd/>
            <a:tailEnd/>
          </a:ln>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2000">
                <a:solidFill>
                  <a:srgbClr val="FFFF00"/>
                </a:solidFill>
                <a:ea typeface="ＭＳ Ｐゴシック" charset="0"/>
                <a:cs typeface="ＭＳ Ｐゴシック" charset="0"/>
              </a:rPr>
              <a:t>Scientific-Technical Council</a:t>
            </a:r>
            <a:endParaRPr kumimoji="0" lang="ru-RU" sz="2000">
              <a:solidFill>
                <a:srgbClr val="FFFF00"/>
              </a:solidFill>
              <a:ea typeface="ＭＳ Ｐゴシック" charset="0"/>
              <a:cs typeface="ＭＳ Ｐゴシック" charset="0"/>
            </a:endParaRPr>
          </a:p>
        </p:txBody>
      </p:sp>
      <p:sp>
        <p:nvSpPr>
          <p:cNvPr id="24587" name="TextBox 13"/>
          <p:cNvSpPr txBox="1">
            <a:spLocks noChangeArrowheads="1"/>
          </p:cNvSpPr>
          <p:nvPr/>
        </p:nvSpPr>
        <p:spPr bwMode="auto">
          <a:xfrm>
            <a:off x="5219700" y="4221163"/>
            <a:ext cx="2921000" cy="400050"/>
          </a:xfrm>
          <a:prstGeom prst="rect">
            <a:avLst/>
          </a:prstGeom>
          <a:solidFill>
            <a:srgbClr val="000090"/>
          </a:solidFill>
          <a:ln w="9525">
            <a:solidFill>
              <a:srgbClr val="00B0F0"/>
            </a:solidFill>
            <a:miter lim="800000"/>
            <a:headEnd/>
            <a:tailEnd/>
          </a:ln>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2000">
                <a:solidFill>
                  <a:srgbClr val="FFFF00"/>
                </a:solidFill>
                <a:ea typeface="ＭＳ Ｐゴシック" charset="0"/>
                <a:cs typeface="ＭＳ Ｐゴシック" charset="0"/>
              </a:rPr>
              <a:t>7 Scientific Laboratories</a:t>
            </a:r>
            <a:endParaRPr kumimoji="0" lang="ru-RU" sz="2000">
              <a:solidFill>
                <a:srgbClr val="FFFF00"/>
              </a:solidFill>
              <a:ea typeface="ＭＳ Ｐゴシック" charset="0"/>
              <a:cs typeface="ＭＳ Ｐゴシック" charset="0"/>
            </a:endParaRPr>
          </a:p>
        </p:txBody>
      </p:sp>
      <p:sp>
        <p:nvSpPr>
          <p:cNvPr id="24588" name="TextBox 14"/>
          <p:cNvSpPr txBox="1">
            <a:spLocks noChangeArrowheads="1"/>
          </p:cNvSpPr>
          <p:nvPr/>
        </p:nvSpPr>
        <p:spPr bwMode="auto">
          <a:xfrm>
            <a:off x="5241925" y="5097463"/>
            <a:ext cx="2151063" cy="400050"/>
          </a:xfrm>
          <a:prstGeom prst="rect">
            <a:avLst/>
          </a:prstGeom>
          <a:solidFill>
            <a:srgbClr val="000090"/>
          </a:solidFill>
          <a:ln w="9525">
            <a:solidFill>
              <a:srgbClr val="00B0F0"/>
            </a:solidFill>
            <a:miter lim="800000"/>
            <a:headEnd/>
            <a:tailEnd/>
          </a:ln>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2000">
                <a:ea typeface="ＭＳ Ｐゴシック" charset="0"/>
                <a:cs typeface="ＭＳ Ｐゴシック" charset="0"/>
              </a:rPr>
              <a:t>University Center</a:t>
            </a:r>
            <a:endParaRPr kumimoji="0" lang="ru-RU" sz="2000">
              <a:ea typeface="ＭＳ Ｐゴシック" charset="0"/>
              <a:cs typeface="ＭＳ Ｐゴシック" charset="0"/>
            </a:endParaRPr>
          </a:p>
        </p:txBody>
      </p:sp>
      <p:sp>
        <p:nvSpPr>
          <p:cNvPr id="24589" name="TextBox 15"/>
          <p:cNvSpPr txBox="1">
            <a:spLocks noChangeArrowheads="1"/>
          </p:cNvSpPr>
          <p:nvPr/>
        </p:nvSpPr>
        <p:spPr bwMode="auto">
          <a:xfrm>
            <a:off x="5219700" y="5949950"/>
            <a:ext cx="3333750" cy="400050"/>
          </a:xfrm>
          <a:prstGeom prst="rect">
            <a:avLst/>
          </a:prstGeom>
          <a:solidFill>
            <a:srgbClr val="000090"/>
          </a:solidFill>
          <a:ln w="9525">
            <a:solidFill>
              <a:srgbClr val="00B0F0"/>
            </a:solidFill>
            <a:miter lim="800000"/>
            <a:headEnd/>
            <a:tailEnd/>
          </a:ln>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2000">
                <a:solidFill>
                  <a:srgbClr val="FFFF00"/>
                </a:solidFill>
                <a:ea typeface="ＭＳ Ｐゴシック" charset="0"/>
                <a:cs typeface="ＭＳ Ｐゴシック" charset="0"/>
              </a:rPr>
              <a:t>Administrative Departments</a:t>
            </a:r>
            <a:endParaRPr kumimoji="0" lang="ru-RU" sz="2000">
              <a:solidFill>
                <a:srgbClr val="FFFF00"/>
              </a:solidFill>
              <a:ea typeface="ＭＳ Ｐゴシック" charset="0"/>
              <a:cs typeface="ＭＳ Ｐゴシック" charset="0"/>
            </a:endParaRPr>
          </a:p>
        </p:txBody>
      </p:sp>
      <p:cxnSp>
        <p:nvCxnSpPr>
          <p:cNvPr id="24590" name="Straight Connector 17"/>
          <p:cNvCxnSpPr>
            <a:cxnSpLocks noChangeShapeType="1"/>
          </p:cNvCxnSpPr>
          <p:nvPr/>
        </p:nvCxnSpPr>
        <p:spPr bwMode="auto">
          <a:xfrm>
            <a:off x="4427538" y="1709738"/>
            <a:ext cx="0" cy="35083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591" name="Straight Connector 22"/>
          <p:cNvCxnSpPr>
            <a:cxnSpLocks noChangeShapeType="1"/>
          </p:cNvCxnSpPr>
          <p:nvPr/>
        </p:nvCxnSpPr>
        <p:spPr bwMode="auto">
          <a:xfrm>
            <a:off x="2155825" y="2101850"/>
            <a:ext cx="0" cy="35083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592" name="Straight Connector 23"/>
          <p:cNvCxnSpPr>
            <a:cxnSpLocks noChangeShapeType="1"/>
          </p:cNvCxnSpPr>
          <p:nvPr/>
        </p:nvCxnSpPr>
        <p:spPr bwMode="auto">
          <a:xfrm>
            <a:off x="4427538" y="2068513"/>
            <a:ext cx="0" cy="352425"/>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593" name="Straight Connector 24"/>
          <p:cNvCxnSpPr>
            <a:cxnSpLocks noChangeShapeType="1"/>
          </p:cNvCxnSpPr>
          <p:nvPr/>
        </p:nvCxnSpPr>
        <p:spPr bwMode="auto">
          <a:xfrm>
            <a:off x="6521450" y="2074863"/>
            <a:ext cx="0" cy="35083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594" name="Straight Connector 25"/>
          <p:cNvCxnSpPr>
            <a:cxnSpLocks noChangeShapeType="1"/>
          </p:cNvCxnSpPr>
          <p:nvPr/>
        </p:nvCxnSpPr>
        <p:spPr bwMode="auto">
          <a:xfrm>
            <a:off x="4716463" y="4421188"/>
            <a:ext cx="4445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595" name="Straight Connector 27"/>
          <p:cNvCxnSpPr>
            <a:cxnSpLocks noChangeShapeType="1"/>
          </p:cNvCxnSpPr>
          <p:nvPr/>
        </p:nvCxnSpPr>
        <p:spPr bwMode="auto">
          <a:xfrm>
            <a:off x="4738688" y="5297488"/>
            <a:ext cx="446087"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596" name="Straight Connector 28"/>
          <p:cNvCxnSpPr>
            <a:cxnSpLocks noChangeShapeType="1"/>
          </p:cNvCxnSpPr>
          <p:nvPr/>
        </p:nvCxnSpPr>
        <p:spPr bwMode="auto">
          <a:xfrm>
            <a:off x="4741863" y="6149975"/>
            <a:ext cx="4445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597" name="Straight Connector 29"/>
          <p:cNvCxnSpPr>
            <a:cxnSpLocks noChangeShapeType="1"/>
          </p:cNvCxnSpPr>
          <p:nvPr/>
        </p:nvCxnSpPr>
        <p:spPr bwMode="auto">
          <a:xfrm>
            <a:off x="238125" y="3589338"/>
            <a:ext cx="44608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598" name="Straight Connector 30"/>
          <p:cNvCxnSpPr>
            <a:cxnSpLocks noChangeShapeType="1"/>
          </p:cNvCxnSpPr>
          <p:nvPr/>
        </p:nvCxnSpPr>
        <p:spPr bwMode="auto">
          <a:xfrm>
            <a:off x="238125" y="4408488"/>
            <a:ext cx="44608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599" name="Straight Connector 31"/>
          <p:cNvCxnSpPr>
            <a:cxnSpLocks noChangeShapeType="1"/>
          </p:cNvCxnSpPr>
          <p:nvPr/>
        </p:nvCxnSpPr>
        <p:spPr bwMode="auto">
          <a:xfrm>
            <a:off x="238125" y="5497513"/>
            <a:ext cx="44608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600" name="Straight Connector 32"/>
          <p:cNvCxnSpPr>
            <a:cxnSpLocks noChangeShapeType="1"/>
          </p:cNvCxnSpPr>
          <p:nvPr/>
        </p:nvCxnSpPr>
        <p:spPr bwMode="auto">
          <a:xfrm>
            <a:off x="2155825" y="2074863"/>
            <a:ext cx="4365625" cy="2698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601" name="Straight Connector 36"/>
          <p:cNvCxnSpPr>
            <a:cxnSpLocks noChangeShapeType="1"/>
          </p:cNvCxnSpPr>
          <p:nvPr/>
        </p:nvCxnSpPr>
        <p:spPr bwMode="auto">
          <a:xfrm>
            <a:off x="5435600" y="2914650"/>
            <a:ext cx="0" cy="474663"/>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602" name="Straight Connector 38"/>
          <p:cNvCxnSpPr>
            <a:cxnSpLocks noChangeShapeType="1"/>
          </p:cNvCxnSpPr>
          <p:nvPr/>
        </p:nvCxnSpPr>
        <p:spPr bwMode="auto">
          <a:xfrm flipH="1">
            <a:off x="4716463" y="2914650"/>
            <a:ext cx="15875" cy="3235325"/>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603" name="Straight Connector 40"/>
          <p:cNvCxnSpPr>
            <a:cxnSpLocks noChangeShapeType="1"/>
          </p:cNvCxnSpPr>
          <p:nvPr/>
        </p:nvCxnSpPr>
        <p:spPr bwMode="auto">
          <a:xfrm>
            <a:off x="238125" y="2733675"/>
            <a:ext cx="0" cy="276383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cxnSp>
        <p:nvCxnSpPr>
          <p:cNvPr id="24604" name="Straight Connector 42"/>
          <p:cNvCxnSpPr>
            <a:cxnSpLocks noChangeShapeType="1"/>
          </p:cNvCxnSpPr>
          <p:nvPr/>
        </p:nvCxnSpPr>
        <p:spPr bwMode="auto">
          <a:xfrm>
            <a:off x="238125" y="2733675"/>
            <a:ext cx="44608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39525000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2"/>
          <p:cNvGrpSpPr>
            <a:grpSpLocks/>
          </p:cNvGrpSpPr>
          <p:nvPr/>
        </p:nvGrpSpPr>
        <p:grpSpPr bwMode="auto">
          <a:xfrm>
            <a:off x="107950" y="1916113"/>
            <a:ext cx="7056438" cy="3455987"/>
            <a:chOff x="1066" y="636"/>
            <a:chExt cx="3673" cy="3116"/>
          </a:xfrm>
        </p:grpSpPr>
        <p:sp>
          <p:nvSpPr>
            <p:cNvPr id="25624" name="Freeform 3"/>
            <p:cNvSpPr>
              <a:spLocks/>
            </p:cNvSpPr>
            <p:nvPr/>
          </p:nvSpPr>
          <p:spPr bwMode="auto">
            <a:xfrm>
              <a:off x="1066" y="2057"/>
              <a:ext cx="1841" cy="1692"/>
            </a:xfrm>
            <a:custGeom>
              <a:avLst/>
              <a:gdLst>
                <a:gd name="T0" fmla="*/ 0 w 1841"/>
                <a:gd name="T1" fmla="*/ 1691 h 1692"/>
                <a:gd name="T2" fmla="*/ 991 w 1841"/>
                <a:gd name="T3" fmla="*/ 0 h 1692"/>
                <a:gd name="T4" fmla="*/ 1841 w 1841"/>
                <a:gd name="T5" fmla="*/ 530 h 1692"/>
                <a:gd name="T6" fmla="*/ 1841 w 1841"/>
                <a:gd name="T7" fmla="*/ 1692 h 1692"/>
                <a:gd name="T8" fmla="*/ 0 w 1841"/>
                <a:gd name="T9" fmla="*/ 1691 h 1692"/>
                <a:gd name="T10" fmla="*/ 0 60000 65536"/>
                <a:gd name="T11" fmla="*/ 0 60000 65536"/>
                <a:gd name="T12" fmla="*/ 0 60000 65536"/>
                <a:gd name="T13" fmla="*/ 0 60000 65536"/>
                <a:gd name="T14" fmla="*/ 0 60000 65536"/>
                <a:gd name="T15" fmla="*/ 0 w 1841"/>
                <a:gd name="T16" fmla="*/ 0 h 1692"/>
                <a:gd name="T17" fmla="*/ 1841 w 1841"/>
                <a:gd name="T18" fmla="*/ 1692 h 1692"/>
              </a:gdLst>
              <a:ahLst/>
              <a:cxnLst>
                <a:cxn ang="T10">
                  <a:pos x="T0" y="T1"/>
                </a:cxn>
                <a:cxn ang="T11">
                  <a:pos x="T2" y="T3"/>
                </a:cxn>
                <a:cxn ang="T12">
                  <a:pos x="T4" y="T5"/>
                </a:cxn>
                <a:cxn ang="T13">
                  <a:pos x="T6" y="T7"/>
                </a:cxn>
                <a:cxn ang="T14">
                  <a:pos x="T8" y="T9"/>
                </a:cxn>
              </a:cxnLst>
              <a:rect l="T15" t="T16" r="T17" b="T18"/>
              <a:pathLst>
                <a:path w="1841" h="1692">
                  <a:moveTo>
                    <a:pt x="0" y="1691"/>
                  </a:moveTo>
                  <a:lnTo>
                    <a:pt x="991" y="0"/>
                  </a:lnTo>
                  <a:lnTo>
                    <a:pt x="1841" y="530"/>
                  </a:lnTo>
                  <a:lnTo>
                    <a:pt x="1841" y="1692"/>
                  </a:lnTo>
                  <a:lnTo>
                    <a:pt x="0" y="1691"/>
                  </a:lnTo>
                  <a:close/>
                </a:path>
              </a:pathLst>
            </a:custGeom>
            <a:gradFill rotWithShape="1">
              <a:gsLst>
                <a:gs pos="0">
                  <a:srgbClr val="FF6600"/>
                </a:gs>
                <a:gs pos="100000">
                  <a:srgbClr val="FF9966"/>
                </a:gs>
              </a:gsLst>
              <a:lin ang="0" scaled="1"/>
            </a:gradFill>
            <a:ln w="9525">
              <a:solidFill>
                <a:schemeClr val="tx1"/>
              </a:solidFill>
              <a:round/>
              <a:headEnd/>
              <a:tailEnd/>
            </a:ln>
          </p:spPr>
          <p:txBody>
            <a:bodyPr wrap="none" anchor="ctr"/>
            <a:lstStyle/>
            <a:p>
              <a:endParaRPr lang="ru-RU"/>
            </a:p>
          </p:txBody>
        </p:sp>
        <p:sp>
          <p:nvSpPr>
            <p:cNvPr id="25625" name="Freeform 4"/>
            <p:cNvSpPr>
              <a:spLocks/>
            </p:cNvSpPr>
            <p:nvPr/>
          </p:nvSpPr>
          <p:spPr bwMode="auto">
            <a:xfrm flipH="1">
              <a:off x="2898" y="2060"/>
              <a:ext cx="1841" cy="1692"/>
            </a:xfrm>
            <a:custGeom>
              <a:avLst/>
              <a:gdLst>
                <a:gd name="T0" fmla="*/ 0 w 1841"/>
                <a:gd name="T1" fmla="*/ 1691 h 1692"/>
                <a:gd name="T2" fmla="*/ 991 w 1841"/>
                <a:gd name="T3" fmla="*/ 0 h 1692"/>
                <a:gd name="T4" fmla="*/ 1841 w 1841"/>
                <a:gd name="T5" fmla="*/ 530 h 1692"/>
                <a:gd name="T6" fmla="*/ 1841 w 1841"/>
                <a:gd name="T7" fmla="*/ 1692 h 1692"/>
                <a:gd name="T8" fmla="*/ 0 w 1841"/>
                <a:gd name="T9" fmla="*/ 1691 h 1692"/>
                <a:gd name="T10" fmla="*/ 0 60000 65536"/>
                <a:gd name="T11" fmla="*/ 0 60000 65536"/>
                <a:gd name="T12" fmla="*/ 0 60000 65536"/>
                <a:gd name="T13" fmla="*/ 0 60000 65536"/>
                <a:gd name="T14" fmla="*/ 0 60000 65536"/>
                <a:gd name="T15" fmla="*/ 0 w 1841"/>
                <a:gd name="T16" fmla="*/ 0 h 1692"/>
                <a:gd name="T17" fmla="*/ 1841 w 1841"/>
                <a:gd name="T18" fmla="*/ 1692 h 1692"/>
              </a:gdLst>
              <a:ahLst/>
              <a:cxnLst>
                <a:cxn ang="T10">
                  <a:pos x="T0" y="T1"/>
                </a:cxn>
                <a:cxn ang="T11">
                  <a:pos x="T2" y="T3"/>
                </a:cxn>
                <a:cxn ang="T12">
                  <a:pos x="T4" y="T5"/>
                </a:cxn>
                <a:cxn ang="T13">
                  <a:pos x="T6" y="T7"/>
                </a:cxn>
                <a:cxn ang="T14">
                  <a:pos x="T8" y="T9"/>
                </a:cxn>
              </a:cxnLst>
              <a:rect l="T15" t="T16" r="T17" b="T18"/>
              <a:pathLst>
                <a:path w="1841" h="1692">
                  <a:moveTo>
                    <a:pt x="0" y="1691"/>
                  </a:moveTo>
                  <a:lnTo>
                    <a:pt x="991" y="0"/>
                  </a:lnTo>
                  <a:lnTo>
                    <a:pt x="1841" y="530"/>
                  </a:lnTo>
                  <a:lnTo>
                    <a:pt x="1841" y="1692"/>
                  </a:lnTo>
                  <a:lnTo>
                    <a:pt x="0" y="1691"/>
                  </a:lnTo>
                  <a:close/>
                </a:path>
              </a:pathLst>
            </a:custGeom>
            <a:gradFill rotWithShape="1">
              <a:gsLst>
                <a:gs pos="0">
                  <a:srgbClr val="669900"/>
                </a:gs>
                <a:gs pos="100000">
                  <a:srgbClr val="99FF66"/>
                </a:gs>
              </a:gsLst>
              <a:lin ang="0" scaled="1"/>
            </a:gradFill>
            <a:ln w="9525">
              <a:solidFill>
                <a:schemeClr val="tx1"/>
              </a:solidFill>
              <a:round/>
              <a:headEnd/>
              <a:tailEnd/>
            </a:ln>
          </p:spPr>
          <p:txBody>
            <a:bodyPr wrap="none" anchor="ctr"/>
            <a:lstStyle/>
            <a:p>
              <a:endParaRPr lang="ru-RU"/>
            </a:p>
          </p:txBody>
        </p:sp>
        <p:sp>
          <p:nvSpPr>
            <p:cNvPr id="25626" name="Freeform 5"/>
            <p:cNvSpPr>
              <a:spLocks/>
            </p:cNvSpPr>
            <p:nvPr/>
          </p:nvSpPr>
          <p:spPr bwMode="auto">
            <a:xfrm>
              <a:off x="2011" y="636"/>
              <a:ext cx="1765" cy="2015"/>
            </a:xfrm>
            <a:custGeom>
              <a:avLst/>
              <a:gdLst>
                <a:gd name="T0" fmla="*/ 0 w 1765"/>
                <a:gd name="T1" fmla="*/ 1476 h 2015"/>
                <a:gd name="T2" fmla="*/ 869 w 1765"/>
                <a:gd name="T3" fmla="*/ 0 h 2015"/>
                <a:gd name="T4" fmla="*/ 1765 w 1765"/>
                <a:gd name="T5" fmla="*/ 1476 h 2015"/>
                <a:gd name="T6" fmla="*/ 887 w 1765"/>
                <a:gd name="T7" fmla="*/ 2015 h 2015"/>
                <a:gd name="T8" fmla="*/ 0 w 1765"/>
                <a:gd name="T9" fmla="*/ 1476 h 2015"/>
                <a:gd name="T10" fmla="*/ 0 60000 65536"/>
                <a:gd name="T11" fmla="*/ 0 60000 65536"/>
                <a:gd name="T12" fmla="*/ 0 60000 65536"/>
                <a:gd name="T13" fmla="*/ 0 60000 65536"/>
                <a:gd name="T14" fmla="*/ 0 60000 65536"/>
                <a:gd name="T15" fmla="*/ 0 w 1765"/>
                <a:gd name="T16" fmla="*/ 0 h 2015"/>
                <a:gd name="T17" fmla="*/ 1765 w 1765"/>
                <a:gd name="T18" fmla="*/ 2015 h 2015"/>
              </a:gdLst>
              <a:ahLst/>
              <a:cxnLst>
                <a:cxn ang="T10">
                  <a:pos x="T0" y="T1"/>
                </a:cxn>
                <a:cxn ang="T11">
                  <a:pos x="T2" y="T3"/>
                </a:cxn>
                <a:cxn ang="T12">
                  <a:pos x="T4" y="T5"/>
                </a:cxn>
                <a:cxn ang="T13">
                  <a:pos x="T6" y="T7"/>
                </a:cxn>
                <a:cxn ang="T14">
                  <a:pos x="T8" y="T9"/>
                </a:cxn>
              </a:cxnLst>
              <a:rect l="T15" t="T16" r="T17" b="T18"/>
              <a:pathLst>
                <a:path w="1765" h="2015">
                  <a:moveTo>
                    <a:pt x="0" y="1476"/>
                  </a:moveTo>
                  <a:lnTo>
                    <a:pt x="869" y="0"/>
                  </a:lnTo>
                  <a:lnTo>
                    <a:pt x="1765" y="1476"/>
                  </a:lnTo>
                  <a:lnTo>
                    <a:pt x="887" y="2015"/>
                  </a:lnTo>
                  <a:lnTo>
                    <a:pt x="0" y="1476"/>
                  </a:lnTo>
                  <a:close/>
                </a:path>
              </a:pathLst>
            </a:custGeom>
            <a:gradFill rotWithShape="1">
              <a:gsLst>
                <a:gs pos="0">
                  <a:srgbClr val="3399FF"/>
                </a:gs>
                <a:gs pos="100000">
                  <a:srgbClr val="66CCFF"/>
                </a:gs>
              </a:gsLst>
              <a:lin ang="5400000" scaled="1"/>
            </a:gradFill>
            <a:ln w="9525">
              <a:solidFill>
                <a:schemeClr val="tx1"/>
              </a:solidFill>
              <a:round/>
              <a:headEnd/>
              <a:tailEnd/>
            </a:ln>
          </p:spPr>
          <p:txBody>
            <a:bodyPr/>
            <a:lstStyle/>
            <a:p>
              <a:endParaRPr lang="ru-RU"/>
            </a:p>
          </p:txBody>
        </p:sp>
      </p:grpSp>
      <p:sp>
        <p:nvSpPr>
          <p:cNvPr id="25602" name="Rectangle 6"/>
          <p:cNvSpPr>
            <a:spLocks noChangeArrowheads="1"/>
          </p:cNvSpPr>
          <p:nvPr/>
        </p:nvSpPr>
        <p:spPr bwMode="auto">
          <a:xfrm>
            <a:off x="107950" y="5834063"/>
            <a:ext cx="4032250" cy="763587"/>
          </a:xfrm>
          <a:prstGeom prst="rect">
            <a:avLst/>
          </a:prstGeom>
          <a:gradFill rotWithShape="1">
            <a:gsLst>
              <a:gs pos="0">
                <a:schemeClr val="bg1"/>
              </a:gs>
              <a:gs pos="100000">
                <a:srgbClr val="FFFF66"/>
              </a:gs>
            </a:gsLst>
            <a:lin ang="5400000" scaled="1"/>
          </a:gradFill>
          <a:ln>
            <a:noFill/>
          </a:ln>
          <a:extLst>
            <a:ext uri="{91240B29-F687-4f45-9708-019B960494DF}">
              <a14:hiddenLine xmlns:a14="http://schemas.microsoft.com/office/drawing/2010/main" xmlns="" w="57150" cmpd="thinThick">
                <a:solidFill>
                  <a:srgbClr val="000000"/>
                </a:solidFill>
                <a:miter lim="800000"/>
                <a:headEnd/>
                <a:tailEnd/>
              </a14:hiddenLine>
            </a:ext>
          </a:extLst>
        </p:spPr>
        <p:txBody>
          <a:bodyPr wrap="none" anchor="ctr"/>
          <a:lstStyle/>
          <a:p>
            <a:endParaRPr lang="ru-RU"/>
          </a:p>
        </p:txBody>
      </p:sp>
      <p:sp>
        <p:nvSpPr>
          <p:cNvPr id="25603" name="Text Box 7"/>
          <p:cNvSpPr txBox="1">
            <a:spLocks noChangeArrowheads="1"/>
          </p:cNvSpPr>
          <p:nvPr/>
        </p:nvSpPr>
        <p:spPr bwMode="auto">
          <a:xfrm>
            <a:off x="0" y="5805488"/>
            <a:ext cx="42846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2000" b="1">
                <a:solidFill>
                  <a:srgbClr val="0C1167"/>
                </a:solidFill>
                <a:ea typeface="ＭＳ Ｐゴシック" charset="0"/>
                <a:cs typeface="ＭＳ Ｐゴシック" charset="0"/>
              </a:rPr>
              <a:t>Special Economic Zone “Dubna”</a:t>
            </a:r>
          </a:p>
          <a:p>
            <a:pPr algn="ctr"/>
            <a:r>
              <a:rPr kumimoji="0" lang="en-US" sz="2000" b="1">
                <a:solidFill>
                  <a:srgbClr val="0C1167"/>
                </a:solidFill>
                <a:ea typeface="ＭＳ Ｐゴシック" charset="0"/>
                <a:cs typeface="ＭＳ Ｐゴシック" charset="0"/>
              </a:rPr>
              <a:t>Public-Private-Partnership </a:t>
            </a:r>
            <a:endParaRPr kumimoji="0" lang="ru-RU" sz="2000" b="1">
              <a:solidFill>
                <a:srgbClr val="0C1167"/>
              </a:solidFill>
              <a:ea typeface="ＭＳ Ｐゴシック" charset="0"/>
              <a:cs typeface="ＭＳ Ｐゴシック" charset="0"/>
            </a:endParaRPr>
          </a:p>
        </p:txBody>
      </p:sp>
      <p:sp>
        <p:nvSpPr>
          <p:cNvPr id="25604" name="Rectangle 8"/>
          <p:cNvSpPr>
            <a:spLocks noChangeArrowheads="1"/>
          </p:cNvSpPr>
          <p:nvPr/>
        </p:nvSpPr>
        <p:spPr bwMode="auto">
          <a:xfrm>
            <a:off x="4283075" y="5834063"/>
            <a:ext cx="3529013" cy="763587"/>
          </a:xfrm>
          <a:prstGeom prst="rect">
            <a:avLst/>
          </a:prstGeom>
          <a:gradFill rotWithShape="1">
            <a:gsLst>
              <a:gs pos="0">
                <a:schemeClr val="bg1"/>
              </a:gs>
              <a:gs pos="100000">
                <a:srgbClr val="FFFF66"/>
              </a:gs>
            </a:gsLst>
            <a:lin ang="5400000" scaled="1"/>
          </a:gradFill>
          <a:ln>
            <a:noFill/>
          </a:ln>
          <a:extLst>
            <a:ext uri="{91240B29-F687-4f45-9708-019B960494DF}">
              <a14:hiddenLine xmlns:a14="http://schemas.microsoft.com/office/drawing/2010/main" xmlns="" w="57150" cmpd="thinThick">
                <a:solidFill>
                  <a:srgbClr val="000000"/>
                </a:solidFill>
                <a:miter lim="800000"/>
                <a:headEnd/>
                <a:tailEnd/>
              </a14:hiddenLine>
            </a:ext>
          </a:extLst>
        </p:spPr>
        <p:txBody>
          <a:bodyPr wrap="none" anchor="ctr"/>
          <a:lstStyle/>
          <a:p>
            <a:endParaRPr lang="ru-RU"/>
          </a:p>
        </p:txBody>
      </p:sp>
      <p:sp>
        <p:nvSpPr>
          <p:cNvPr id="25605" name="Text Box 9"/>
          <p:cNvSpPr txBox="1">
            <a:spLocks noChangeArrowheads="1"/>
          </p:cNvSpPr>
          <p:nvPr/>
        </p:nvSpPr>
        <p:spPr bwMode="auto">
          <a:xfrm>
            <a:off x="4291013" y="5805488"/>
            <a:ext cx="352901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2000" b="1">
                <a:solidFill>
                  <a:srgbClr val="0C1167"/>
                </a:solidFill>
                <a:ea typeface="ＭＳ Ｐゴシック" charset="0"/>
                <a:cs typeface="ＭＳ Ｐゴシック" charset="0"/>
              </a:rPr>
              <a:t>UC, DIAS-TH</a:t>
            </a:r>
          </a:p>
          <a:p>
            <a:pPr algn="ctr"/>
            <a:r>
              <a:rPr kumimoji="0" lang="en-US" sz="2000" b="1">
                <a:solidFill>
                  <a:srgbClr val="0C1167"/>
                </a:solidFill>
                <a:ea typeface="ＭＳ Ｐゴシック" charset="0"/>
                <a:cs typeface="ＭＳ Ｐゴシック" charset="0"/>
              </a:rPr>
              <a:t>International Univ. “Dubna”</a:t>
            </a:r>
            <a:endParaRPr kumimoji="0" lang="ru-RU" sz="2000" b="1">
              <a:solidFill>
                <a:srgbClr val="0C1167"/>
              </a:solidFill>
              <a:ea typeface="ＭＳ Ｐゴシック" charset="0"/>
              <a:cs typeface="ＭＳ Ｐゴシック" charset="0"/>
            </a:endParaRPr>
          </a:p>
        </p:txBody>
      </p:sp>
      <p:sp>
        <p:nvSpPr>
          <p:cNvPr id="25606" name="Text Box 10"/>
          <p:cNvSpPr txBox="1">
            <a:spLocks noChangeArrowheads="1"/>
          </p:cNvSpPr>
          <p:nvPr/>
        </p:nvSpPr>
        <p:spPr bwMode="auto">
          <a:xfrm>
            <a:off x="3914775" y="4211638"/>
            <a:ext cx="2160588"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2800" b="1">
                <a:ea typeface="ＭＳ Ｐゴシック" charset="0"/>
                <a:cs typeface="ＭＳ Ｐゴシック" charset="0"/>
              </a:rPr>
              <a:t>Education</a:t>
            </a:r>
          </a:p>
          <a:p>
            <a:pPr algn="ctr"/>
            <a:r>
              <a:rPr kumimoji="0" lang="en-US" sz="2800" b="1">
                <a:ea typeface="ＭＳ Ｐゴシック" charset="0"/>
                <a:cs typeface="ＭＳ Ｐゴシック" charset="0"/>
              </a:rPr>
              <a:t>programme</a:t>
            </a:r>
            <a:endParaRPr kumimoji="0" lang="ru-RU" sz="2800" b="1">
              <a:ea typeface="ＭＳ Ｐゴシック" charset="0"/>
              <a:cs typeface="ＭＳ Ｐゴシック" charset="0"/>
            </a:endParaRPr>
          </a:p>
        </p:txBody>
      </p:sp>
      <p:sp>
        <p:nvSpPr>
          <p:cNvPr id="25607" name="Text Box 11"/>
          <p:cNvSpPr txBox="1">
            <a:spLocks noChangeArrowheads="1"/>
          </p:cNvSpPr>
          <p:nvPr/>
        </p:nvSpPr>
        <p:spPr bwMode="auto">
          <a:xfrm>
            <a:off x="1343025" y="4211638"/>
            <a:ext cx="196215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2800" b="1">
                <a:ea typeface="ＭＳ Ｐゴシック" charset="0"/>
                <a:cs typeface="ＭＳ Ｐゴシック" charset="0"/>
              </a:rPr>
              <a:t>Innovative</a:t>
            </a:r>
          </a:p>
          <a:p>
            <a:pPr algn="ctr"/>
            <a:r>
              <a:rPr kumimoji="0" lang="en-US" sz="2800" b="1">
                <a:ea typeface="ＭＳ Ｐゴシック" charset="0"/>
                <a:cs typeface="ＭＳ Ｐゴシック" charset="0"/>
              </a:rPr>
              <a:t>activities</a:t>
            </a:r>
            <a:endParaRPr kumimoji="0" lang="ru-RU" sz="2800" b="1">
              <a:ea typeface="ＭＳ Ｐゴシック" charset="0"/>
              <a:cs typeface="ＭＳ Ｐゴシック" charset="0"/>
            </a:endParaRPr>
          </a:p>
        </p:txBody>
      </p:sp>
      <p:sp>
        <p:nvSpPr>
          <p:cNvPr id="25608" name="AutoShape 12"/>
          <p:cNvSpPr>
            <a:spLocks noChangeArrowheads="1"/>
          </p:cNvSpPr>
          <p:nvPr/>
        </p:nvSpPr>
        <p:spPr bwMode="auto">
          <a:xfrm>
            <a:off x="1908175" y="5372100"/>
            <a:ext cx="431800" cy="504825"/>
          </a:xfrm>
          <a:prstGeom prst="downArrow">
            <a:avLst>
              <a:gd name="adj1" fmla="val 50000"/>
              <a:gd name="adj2" fmla="val 29228"/>
            </a:avLst>
          </a:prstGeom>
          <a:gradFill rotWithShape="1">
            <a:gsLst>
              <a:gs pos="0">
                <a:srgbClr val="FF6600"/>
              </a:gs>
              <a:gs pos="100000">
                <a:srgbClr val="FF9966"/>
              </a:gs>
            </a:gsLst>
            <a:lin ang="5400000" scaled="1"/>
          </a:gradFill>
          <a:ln w="9525">
            <a:solidFill>
              <a:schemeClr val="tx1"/>
            </a:solidFill>
            <a:miter lim="800000"/>
            <a:headEnd/>
            <a:tailEnd/>
          </a:ln>
        </p:spPr>
        <p:txBody>
          <a:bodyPr wrap="none" anchor="ctr"/>
          <a:lstStyle/>
          <a:p>
            <a:endParaRPr lang="ru-RU"/>
          </a:p>
        </p:txBody>
      </p:sp>
      <p:sp>
        <p:nvSpPr>
          <p:cNvPr id="25609" name="AutoShape 13"/>
          <p:cNvSpPr>
            <a:spLocks noChangeArrowheads="1"/>
          </p:cNvSpPr>
          <p:nvPr/>
        </p:nvSpPr>
        <p:spPr bwMode="auto">
          <a:xfrm>
            <a:off x="5148263" y="5372100"/>
            <a:ext cx="431800" cy="504825"/>
          </a:xfrm>
          <a:prstGeom prst="downArrow">
            <a:avLst>
              <a:gd name="adj1" fmla="val 50000"/>
              <a:gd name="adj2" fmla="val 29228"/>
            </a:avLst>
          </a:prstGeom>
          <a:gradFill rotWithShape="1">
            <a:gsLst>
              <a:gs pos="0">
                <a:srgbClr val="669900"/>
              </a:gs>
              <a:gs pos="100000">
                <a:srgbClr val="99FF66"/>
              </a:gs>
            </a:gsLst>
            <a:lin ang="5400000" scaled="1"/>
          </a:gradFill>
          <a:ln w="9525">
            <a:solidFill>
              <a:schemeClr val="tx1"/>
            </a:solidFill>
            <a:miter lim="800000"/>
            <a:headEnd/>
            <a:tailEnd/>
          </a:ln>
        </p:spPr>
        <p:txBody>
          <a:bodyPr wrap="none" anchor="ctr"/>
          <a:lstStyle/>
          <a:p>
            <a:endParaRPr lang="ru-RU"/>
          </a:p>
        </p:txBody>
      </p:sp>
      <p:sp>
        <p:nvSpPr>
          <p:cNvPr id="25610" name="Text Box 14"/>
          <p:cNvSpPr txBox="1">
            <a:spLocks noChangeArrowheads="1"/>
          </p:cNvSpPr>
          <p:nvPr/>
        </p:nvSpPr>
        <p:spPr bwMode="auto">
          <a:xfrm>
            <a:off x="-107950" y="73025"/>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3200" b="1">
                <a:ea typeface="ＭＳ Ｐゴシック" charset="0"/>
                <a:cs typeface="ＭＳ Ｐゴシック" charset="0"/>
              </a:rPr>
              <a:t>JINR’s Science Policy</a:t>
            </a:r>
            <a:endParaRPr kumimoji="0" lang="ru-RU" sz="3200" b="1">
              <a:ea typeface="ＭＳ Ｐゴシック" charset="0"/>
              <a:cs typeface="ＭＳ Ｐゴシック" charset="0"/>
            </a:endParaRPr>
          </a:p>
        </p:txBody>
      </p:sp>
      <p:sp>
        <p:nvSpPr>
          <p:cNvPr id="25611" name="Text Box 15"/>
          <p:cNvSpPr txBox="1">
            <a:spLocks noChangeArrowheads="1"/>
          </p:cNvSpPr>
          <p:nvPr/>
        </p:nvSpPr>
        <p:spPr bwMode="auto">
          <a:xfrm>
            <a:off x="1979613" y="765175"/>
            <a:ext cx="6769100" cy="830263"/>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2800" b="1">
                <a:solidFill>
                  <a:srgbClr val="000066"/>
                </a:solidFill>
                <a:ea typeface="ＭＳ Ｐゴシック" charset="0"/>
                <a:cs typeface="ＭＳ Ｐゴシック" charset="0"/>
              </a:rPr>
              <a:t>7-Year Program:   ‘20</a:t>
            </a:r>
            <a:r>
              <a:rPr kumimoji="0" lang="ru-RU" sz="2800" b="1">
                <a:solidFill>
                  <a:srgbClr val="000066"/>
                </a:solidFill>
                <a:ea typeface="ＭＳ Ｐゴシック" charset="0"/>
                <a:cs typeface="ＭＳ Ｐゴシック" charset="0"/>
              </a:rPr>
              <a:t>10</a:t>
            </a:r>
            <a:r>
              <a:rPr kumimoji="0" lang="en-US" sz="2800" b="1">
                <a:solidFill>
                  <a:srgbClr val="000066"/>
                </a:solidFill>
                <a:ea typeface="ＭＳ Ｐゴシック" charset="0"/>
                <a:cs typeface="ＭＳ Ｐゴシック" charset="0"/>
              </a:rPr>
              <a:t> – 20</a:t>
            </a:r>
            <a:r>
              <a:rPr kumimoji="0" lang="ru-RU" sz="2800" b="1">
                <a:solidFill>
                  <a:srgbClr val="000066"/>
                </a:solidFill>
                <a:ea typeface="ＭＳ Ｐゴシック" charset="0"/>
                <a:cs typeface="ＭＳ Ｐゴシック" charset="0"/>
              </a:rPr>
              <a:t>16</a:t>
            </a:r>
            <a:r>
              <a:rPr kumimoji="0" lang="en-US" sz="2800" b="1">
                <a:solidFill>
                  <a:srgbClr val="000066"/>
                </a:solidFill>
                <a:ea typeface="ＭＳ Ｐゴシック" charset="0"/>
                <a:cs typeface="ＭＳ Ｐゴシック" charset="0"/>
              </a:rPr>
              <a:t>’</a:t>
            </a:r>
          </a:p>
          <a:p>
            <a:r>
              <a:rPr kumimoji="0" lang="ru-RU" sz="2000" b="1">
                <a:solidFill>
                  <a:srgbClr val="000066"/>
                </a:solidFill>
                <a:ea typeface="ＭＳ Ｐゴシック" charset="0"/>
                <a:cs typeface="ＭＳ Ｐゴシック" charset="0"/>
              </a:rPr>
              <a:t>		            </a:t>
            </a:r>
            <a:endParaRPr kumimoji="0" lang="en-US" sz="1700" b="1">
              <a:solidFill>
                <a:srgbClr val="FF0066"/>
              </a:solidFill>
              <a:ea typeface="ＭＳ Ｐゴシック" charset="0"/>
              <a:cs typeface="ＭＳ Ｐゴシック" charset="0"/>
            </a:endParaRPr>
          </a:p>
        </p:txBody>
      </p:sp>
      <p:sp>
        <p:nvSpPr>
          <p:cNvPr id="879634" name="Text Box 18"/>
          <p:cNvSpPr txBox="1">
            <a:spLocks noChangeArrowheads="1"/>
          </p:cNvSpPr>
          <p:nvPr/>
        </p:nvSpPr>
        <p:spPr bwMode="auto">
          <a:xfrm>
            <a:off x="5678488" y="2317750"/>
            <a:ext cx="3465512" cy="1616075"/>
          </a:xfrm>
          <a:prstGeom prst="rect">
            <a:avLst/>
          </a:prstGeom>
          <a:solidFill>
            <a:srgbClr val="FFFFCC"/>
          </a:solidFill>
          <a:ln w="9525">
            <a:noFill/>
            <a:miter lim="800000"/>
            <a:headEnd/>
            <a:tailEnd/>
          </a:ln>
          <a:effectLst/>
        </p:spPr>
        <p:txBody>
          <a:bodyPr>
            <a:spAutoFit/>
          </a:bodyPr>
          <a:lstStyle/>
          <a:p>
            <a:pPr>
              <a:defRPr/>
            </a:pPr>
            <a:r>
              <a:rPr lang="en-US" sz="2000" b="1" dirty="0">
                <a:solidFill>
                  <a:srgbClr val="000066"/>
                </a:solidFill>
                <a:effectLst>
                  <a:outerShdw blurRad="38100" dist="38100" dir="2700000" algn="tl">
                    <a:srgbClr val="000000"/>
                  </a:outerShdw>
                </a:effectLst>
                <a:ea typeface="MS PGothic" pitchFamily="34" charset="-128"/>
                <a:cs typeface="+mn-cs"/>
              </a:rPr>
              <a:t>  </a:t>
            </a:r>
            <a:r>
              <a:rPr lang="en-US" sz="2000" b="1" dirty="0">
                <a:solidFill>
                  <a:srgbClr val="000090"/>
                </a:solidFill>
                <a:ea typeface="MS PGothic" pitchFamily="34" charset="-128"/>
                <a:cs typeface="+mn-cs"/>
              </a:rPr>
              <a:t>High Energy Physics</a:t>
            </a:r>
          </a:p>
          <a:p>
            <a:pPr>
              <a:defRPr/>
            </a:pPr>
            <a:endParaRPr lang="en-US" sz="2000" b="1" dirty="0">
              <a:solidFill>
                <a:srgbClr val="000090"/>
              </a:solidFill>
              <a:ea typeface="MS PGothic" pitchFamily="34" charset="-128"/>
              <a:cs typeface="+mn-cs"/>
            </a:endParaRPr>
          </a:p>
          <a:p>
            <a:pPr>
              <a:defRPr/>
            </a:pPr>
            <a:r>
              <a:rPr lang="en-US" sz="2000" b="1" dirty="0">
                <a:solidFill>
                  <a:srgbClr val="000090"/>
                </a:solidFill>
                <a:ea typeface="MS PGothic" pitchFamily="34" charset="-128"/>
                <a:cs typeface="+mn-cs"/>
              </a:rPr>
              <a:t>  Nuclear Physics</a:t>
            </a:r>
          </a:p>
          <a:p>
            <a:pPr>
              <a:defRPr/>
            </a:pPr>
            <a:endParaRPr lang="en-US" sz="2000" b="1" dirty="0">
              <a:solidFill>
                <a:srgbClr val="000090"/>
              </a:solidFill>
              <a:ea typeface="MS PGothic" pitchFamily="34" charset="-128"/>
              <a:cs typeface="+mn-cs"/>
            </a:endParaRPr>
          </a:p>
          <a:p>
            <a:pPr>
              <a:defRPr/>
            </a:pPr>
            <a:r>
              <a:rPr lang="en-US" b="1" dirty="0">
                <a:solidFill>
                  <a:srgbClr val="000090"/>
                </a:solidFill>
                <a:ea typeface="MS PGothic" pitchFamily="34" charset="-128"/>
                <a:cs typeface="+mn-cs"/>
              </a:rPr>
              <a:t>  </a:t>
            </a:r>
            <a:r>
              <a:rPr lang="en-US" sz="1900" b="1" dirty="0">
                <a:solidFill>
                  <a:srgbClr val="000090"/>
                </a:solidFill>
                <a:ea typeface="MS PGothic" pitchFamily="34" charset="-128"/>
                <a:cs typeface="+mn-cs"/>
              </a:rPr>
              <a:t>Condensed Matter Physics</a:t>
            </a:r>
            <a:endParaRPr lang="ru-RU" sz="1900" b="1" dirty="0">
              <a:solidFill>
                <a:srgbClr val="000090"/>
              </a:solidFill>
              <a:ea typeface="MS PGothic" pitchFamily="34" charset="-128"/>
              <a:cs typeface="+mn-cs"/>
            </a:endParaRPr>
          </a:p>
        </p:txBody>
      </p:sp>
      <p:sp>
        <p:nvSpPr>
          <p:cNvPr id="25613" name="Rectangle 19"/>
          <p:cNvSpPr>
            <a:spLocks noChangeArrowheads="1"/>
          </p:cNvSpPr>
          <p:nvPr/>
        </p:nvSpPr>
        <p:spPr bwMode="auto">
          <a:xfrm>
            <a:off x="5724525" y="1916113"/>
            <a:ext cx="3384550" cy="396875"/>
          </a:xfrm>
          <a:prstGeom prst="rect">
            <a:avLst/>
          </a:prstGeom>
          <a:solidFill>
            <a:srgbClr val="0033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b="1" dirty="0">
                <a:solidFill>
                  <a:srgbClr val="EEECE1"/>
                </a:solidFill>
              </a:rPr>
              <a:t>Basic Scientific Directions</a:t>
            </a:r>
            <a:endParaRPr lang="ru-RU" sz="2000" b="1" dirty="0">
              <a:solidFill>
                <a:srgbClr val="EEECE1"/>
              </a:solidFill>
            </a:endParaRPr>
          </a:p>
        </p:txBody>
      </p:sp>
      <p:sp>
        <p:nvSpPr>
          <p:cNvPr id="25614" name="Rectangle 20"/>
          <p:cNvSpPr>
            <a:spLocks noChangeArrowheads="1"/>
          </p:cNvSpPr>
          <p:nvPr/>
        </p:nvSpPr>
        <p:spPr bwMode="auto">
          <a:xfrm>
            <a:off x="5724525" y="2454275"/>
            <a:ext cx="142875" cy="146050"/>
          </a:xfrm>
          <a:prstGeom prst="rect">
            <a:avLst/>
          </a:prstGeom>
          <a:gradFill rotWithShape="1">
            <a:gsLst>
              <a:gs pos="0">
                <a:srgbClr val="FCF3F0"/>
              </a:gs>
              <a:gs pos="100000">
                <a:srgbClr val="CC3300"/>
              </a:gs>
            </a:gsLst>
            <a:path path="shape">
              <a:fillToRect l="50000" t="50000" r="50000" b="50000"/>
            </a:path>
          </a:gradFill>
          <a:ln w="9525">
            <a:solidFill>
              <a:schemeClr val="tx1"/>
            </a:solidFill>
            <a:miter lim="800000"/>
            <a:headEnd/>
            <a:tailEnd/>
          </a:ln>
        </p:spPr>
        <p:txBody>
          <a:bodyPr wrap="none" anchor="ctr"/>
          <a:lstStyle/>
          <a:p>
            <a:endParaRPr lang="ru-RU"/>
          </a:p>
        </p:txBody>
      </p:sp>
      <p:sp>
        <p:nvSpPr>
          <p:cNvPr id="25615" name="Rectangle 21"/>
          <p:cNvSpPr>
            <a:spLocks noChangeArrowheads="1"/>
          </p:cNvSpPr>
          <p:nvPr/>
        </p:nvSpPr>
        <p:spPr bwMode="auto">
          <a:xfrm>
            <a:off x="5724525" y="3067050"/>
            <a:ext cx="142875" cy="146050"/>
          </a:xfrm>
          <a:prstGeom prst="rect">
            <a:avLst/>
          </a:prstGeom>
          <a:gradFill rotWithShape="1">
            <a:gsLst>
              <a:gs pos="0">
                <a:srgbClr val="FCF3F0"/>
              </a:gs>
              <a:gs pos="100000">
                <a:srgbClr val="CC3300"/>
              </a:gs>
            </a:gsLst>
            <a:path path="shape">
              <a:fillToRect l="50000" t="50000" r="50000" b="50000"/>
            </a:path>
          </a:gradFill>
          <a:ln w="9525">
            <a:solidFill>
              <a:schemeClr val="tx1"/>
            </a:solidFill>
            <a:miter lim="800000"/>
            <a:headEnd/>
            <a:tailEnd/>
          </a:ln>
        </p:spPr>
        <p:txBody>
          <a:bodyPr wrap="none" anchor="ctr"/>
          <a:lstStyle/>
          <a:p>
            <a:endParaRPr lang="ru-RU"/>
          </a:p>
        </p:txBody>
      </p:sp>
      <p:sp>
        <p:nvSpPr>
          <p:cNvPr id="25616" name="Rectangle 22"/>
          <p:cNvSpPr>
            <a:spLocks noChangeArrowheads="1"/>
          </p:cNvSpPr>
          <p:nvPr/>
        </p:nvSpPr>
        <p:spPr bwMode="auto">
          <a:xfrm>
            <a:off x="5724525" y="3643313"/>
            <a:ext cx="142875" cy="146050"/>
          </a:xfrm>
          <a:prstGeom prst="rect">
            <a:avLst/>
          </a:prstGeom>
          <a:gradFill rotWithShape="1">
            <a:gsLst>
              <a:gs pos="0">
                <a:srgbClr val="FCF3F0"/>
              </a:gs>
              <a:gs pos="100000">
                <a:srgbClr val="CC3300"/>
              </a:gs>
            </a:gsLst>
            <a:path path="shape">
              <a:fillToRect l="50000" t="50000" r="50000" b="50000"/>
            </a:path>
          </a:gradFill>
          <a:ln w="9525">
            <a:solidFill>
              <a:schemeClr val="tx1"/>
            </a:solidFill>
            <a:miter lim="800000"/>
            <a:headEnd/>
            <a:tailEnd/>
          </a:ln>
        </p:spPr>
        <p:txBody>
          <a:bodyPr wrap="none" anchor="ctr"/>
          <a:lstStyle/>
          <a:p>
            <a:endParaRPr lang="ru-RU"/>
          </a:p>
        </p:txBody>
      </p:sp>
      <p:sp>
        <p:nvSpPr>
          <p:cNvPr id="25617" name="AutoShape 23"/>
          <p:cNvSpPr>
            <a:spLocks noChangeArrowheads="1"/>
          </p:cNvSpPr>
          <p:nvPr/>
        </p:nvSpPr>
        <p:spPr bwMode="auto">
          <a:xfrm rot="-7112571">
            <a:off x="4946650" y="1974850"/>
            <a:ext cx="427038" cy="1176338"/>
          </a:xfrm>
          <a:prstGeom prst="downArrow">
            <a:avLst>
              <a:gd name="adj1" fmla="val 50000"/>
              <a:gd name="adj2" fmla="val 68866"/>
            </a:avLst>
          </a:prstGeom>
          <a:solidFill>
            <a:srgbClr val="0099FF"/>
          </a:solidFill>
          <a:ln w="9525">
            <a:solidFill>
              <a:schemeClr val="tx1"/>
            </a:solidFill>
            <a:miter lim="800000"/>
            <a:headEnd/>
            <a:tailEnd/>
          </a:ln>
        </p:spPr>
        <p:txBody>
          <a:bodyPr wrap="none" anchor="ctr"/>
          <a:lstStyle/>
          <a:p>
            <a:endParaRPr lang="ru-RU"/>
          </a:p>
        </p:txBody>
      </p:sp>
      <p:pic>
        <p:nvPicPr>
          <p:cNvPr id="25618" name="Picture 24" descr="Лаборат+фото-e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3933825"/>
            <a:ext cx="1276350" cy="2663825"/>
          </a:xfrm>
          <a:prstGeom prst="rect">
            <a:avLst/>
          </a:prstGeom>
          <a:solidFill>
            <a:srgbClr val="008000"/>
          </a:solidFill>
          <a:ln w="9525">
            <a:solidFill>
              <a:srgbClr val="003366"/>
            </a:solidFill>
            <a:miter lim="800000"/>
            <a:headEnd/>
            <a:tailEnd/>
          </a:ln>
        </p:spPr>
      </p:pic>
      <p:sp>
        <p:nvSpPr>
          <p:cNvPr id="25619" name="Freeform 25"/>
          <p:cNvSpPr>
            <a:spLocks/>
          </p:cNvSpPr>
          <p:nvPr/>
        </p:nvSpPr>
        <p:spPr bwMode="auto">
          <a:xfrm>
            <a:off x="1319213" y="1916113"/>
            <a:ext cx="4621212" cy="2238375"/>
          </a:xfrm>
          <a:custGeom>
            <a:avLst/>
            <a:gdLst>
              <a:gd name="T0" fmla="*/ 0 w 2911"/>
              <a:gd name="T1" fmla="*/ 2147483647 h 1410"/>
              <a:gd name="T2" fmla="*/ 2147483647 w 2911"/>
              <a:gd name="T3" fmla="*/ 0 h 1410"/>
              <a:gd name="T4" fmla="*/ 2147483647 w 2911"/>
              <a:gd name="T5" fmla="*/ 2147483647 h 1410"/>
              <a:gd name="T6" fmla="*/ 0 w 2911"/>
              <a:gd name="T7" fmla="*/ 2147483647 h 1410"/>
              <a:gd name="T8" fmla="*/ 0 60000 65536"/>
              <a:gd name="T9" fmla="*/ 0 60000 65536"/>
              <a:gd name="T10" fmla="*/ 0 60000 65536"/>
              <a:gd name="T11" fmla="*/ 0 60000 65536"/>
              <a:gd name="T12" fmla="*/ 0 w 2911"/>
              <a:gd name="T13" fmla="*/ 0 h 1410"/>
              <a:gd name="T14" fmla="*/ 2911 w 2911"/>
              <a:gd name="T15" fmla="*/ 1410 h 1410"/>
            </a:gdLst>
            <a:ahLst/>
            <a:cxnLst>
              <a:cxn ang="T8">
                <a:pos x="T0" y="T1"/>
              </a:cxn>
              <a:cxn ang="T9">
                <a:pos x="T2" y="T3"/>
              </a:cxn>
              <a:cxn ang="T10">
                <a:pos x="T4" y="T5"/>
              </a:cxn>
              <a:cxn ang="T11">
                <a:pos x="T6" y="T7"/>
              </a:cxn>
            </a:cxnLst>
            <a:rect l="T12" t="T13" r="T14" b="T15"/>
            <a:pathLst>
              <a:path w="2911" h="1410">
                <a:moveTo>
                  <a:pt x="0" y="1410"/>
                </a:moveTo>
                <a:lnTo>
                  <a:pt x="1431" y="0"/>
                </a:lnTo>
                <a:lnTo>
                  <a:pt x="2911" y="1410"/>
                </a:lnTo>
                <a:lnTo>
                  <a:pt x="0" y="1410"/>
                </a:lnTo>
                <a:close/>
              </a:path>
            </a:pathLst>
          </a:custGeom>
          <a:gradFill rotWithShape="1">
            <a:gsLst>
              <a:gs pos="0">
                <a:srgbClr val="3399FF"/>
              </a:gs>
              <a:gs pos="100000">
                <a:srgbClr val="66CCFF"/>
              </a:gs>
            </a:gsLst>
            <a:lin ang="5400000" scaled="1"/>
          </a:gradFill>
          <a:ln w="9525">
            <a:solidFill>
              <a:schemeClr val="tx1"/>
            </a:solidFill>
            <a:round/>
            <a:headEnd/>
            <a:tailEnd/>
          </a:ln>
        </p:spPr>
        <p:txBody>
          <a:bodyPr/>
          <a:lstStyle/>
          <a:p>
            <a:endParaRPr lang="ru-RU"/>
          </a:p>
        </p:txBody>
      </p:sp>
      <p:sp>
        <p:nvSpPr>
          <p:cNvPr id="25620" name="Text Box 26"/>
          <p:cNvSpPr txBox="1">
            <a:spLocks noChangeArrowheads="1"/>
          </p:cNvSpPr>
          <p:nvPr/>
        </p:nvSpPr>
        <p:spPr bwMode="auto">
          <a:xfrm>
            <a:off x="2401888" y="3068638"/>
            <a:ext cx="241935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2800" b="1">
                <a:ea typeface="ＭＳ Ｐゴシック" charset="0"/>
                <a:cs typeface="ＭＳ Ｐゴシック" charset="0"/>
              </a:rPr>
              <a:t>Fundamental</a:t>
            </a:r>
          </a:p>
          <a:p>
            <a:pPr algn="ctr"/>
            <a:r>
              <a:rPr kumimoji="0" lang="en-US" sz="2800" b="1">
                <a:ea typeface="ＭＳ Ｐゴシック" charset="0"/>
                <a:cs typeface="ＭＳ Ｐゴシック" charset="0"/>
              </a:rPr>
              <a:t>Science</a:t>
            </a:r>
            <a:endParaRPr kumimoji="0" lang="ru-RU" sz="2800" b="1">
              <a:ea typeface="ＭＳ Ｐゴシック" charset="0"/>
              <a:cs typeface="ＭＳ Ｐゴシック" charset="0"/>
            </a:endParaRPr>
          </a:p>
        </p:txBody>
      </p:sp>
      <p:pic>
        <p:nvPicPr>
          <p:cNvPr id="25621"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349500"/>
            <a:ext cx="71437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22" name="Rectangle 32"/>
          <p:cNvSpPr>
            <a:spLocks noChangeArrowheads="1"/>
          </p:cNvSpPr>
          <p:nvPr/>
        </p:nvSpPr>
        <p:spPr bwMode="black">
          <a:xfrm>
            <a:off x="0" y="6589713"/>
            <a:ext cx="4608513"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b="1">
              <a:solidFill>
                <a:srgbClr val="FF0000"/>
              </a:solidFill>
            </a:endParaRPr>
          </a:p>
        </p:txBody>
      </p:sp>
      <p:pic>
        <p:nvPicPr>
          <p:cNvPr id="2562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14438"/>
            <a:ext cx="1857375" cy="295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4731481"/>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154230"/>
          </a:xfrm>
        </p:spPr>
        <p:txBody>
          <a:bodyPr>
            <a:noAutofit/>
          </a:bodyPr>
          <a:lstStyle/>
          <a:p>
            <a:pPr fontAlgn="auto">
              <a:spcAft>
                <a:spcPts val="0"/>
              </a:spcAft>
              <a:defRPr/>
            </a:pPr>
            <a:r>
              <a:rPr lang="en-US" sz="2400" dirty="0" smtClean="0"/>
              <a:t>The research policy of JINR is determined by the </a:t>
            </a:r>
            <a:r>
              <a:rPr lang="en-US" sz="2400" u="sng" dirty="0" smtClean="0"/>
              <a:t>Scientific Council</a:t>
            </a:r>
            <a:r>
              <a:rPr lang="en-US" sz="2400" dirty="0" smtClean="0"/>
              <a:t>, which consists of eminent scientists from the Member States, as well as famous researchers from China, France, Germany, Greece, Hungary, India, Italy, and CERN</a:t>
            </a:r>
            <a:endParaRPr lang="ru-RU" sz="2400" dirty="0"/>
          </a:p>
        </p:txBody>
      </p:sp>
      <p:sp>
        <p:nvSpPr>
          <p:cNvPr id="3" name="Номер слайда 2"/>
          <p:cNvSpPr>
            <a:spLocks noGrp="1"/>
          </p:cNvSpPr>
          <p:nvPr>
            <p:ph type="sldNum" sz="quarter" idx="12"/>
          </p:nvPr>
        </p:nvSpPr>
        <p:spPr/>
        <p:txBody>
          <a:bodyPr/>
          <a:lstStyle/>
          <a:p>
            <a:pPr>
              <a:defRPr/>
            </a:pPr>
            <a:fld id="{EE5D1EF0-C4D1-4523-9FE9-FAF63D90A3E9}" type="slidenum">
              <a:rPr lang="en-US"/>
              <a:pPr>
                <a:defRPr/>
              </a:pPr>
              <a:t>7</a:t>
            </a:fld>
            <a:endParaRPr lang="en-US" dirty="0"/>
          </a:p>
        </p:txBody>
      </p:sp>
      <p:pic>
        <p:nvPicPr>
          <p:cNvPr id="15363" name="Picture 4" descr="C:\Users\Вадим\Desktop\_MG_6265__MG_6271-2c.jpg"/>
          <p:cNvPicPr>
            <a:picLocks noChangeAspect="1" noChangeArrowheads="1"/>
          </p:cNvPicPr>
          <p:nvPr/>
        </p:nvPicPr>
        <p:blipFill>
          <a:blip r:embed="rId2"/>
          <a:srcRect/>
          <a:stretch>
            <a:fillRect/>
          </a:stretch>
        </p:blipFill>
        <p:spPr bwMode="auto">
          <a:xfrm>
            <a:off x="214313" y="2786063"/>
            <a:ext cx="8624887" cy="2928937"/>
          </a:xfrm>
          <a:prstGeom prst="rect">
            <a:avLst/>
          </a:prstGeom>
          <a:noFill/>
          <a:ln w="9525">
            <a:noFill/>
            <a:miter lim="800000"/>
            <a:headEnd/>
            <a:tailEnd/>
          </a:ln>
        </p:spPr>
      </p:pic>
      <p:sp>
        <p:nvSpPr>
          <p:cNvPr id="15364" name="Прямоугольник 6"/>
          <p:cNvSpPr>
            <a:spLocks noChangeArrowheads="1"/>
          </p:cNvSpPr>
          <p:nvPr/>
        </p:nvSpPr>
        <p:spPr bwMode="auto">
          <a:xfrm>
            <a:off x="1928813" y="6000750"/>
            <a:ext cx="5405437" cy="369888"/>
          </a:xfrm>
          <a:prstGeom prst="rect">
            <a:avLst/>
          </a:prstGeom>
          <a:noFill/>
          <a:ln w="9525">
            <a:noFill/>
            <a:miter lim="800000"/>
            <a:headEnd/>
            <a:tailEnd/>
          </a:ln>
        </p:spPr>
        <p:txBody>
          <a:bodyPr wrap="none">
            <a:spAutoFit/>
          </a:bodyPr>
          <a:lstStyle/>
          <a:p>
            <a:r>
              <a:rPr lang="en-US" b="1">
                <a:latin typeface="Times New Roman" pitchFamily="18" charset="0"/>
                <a:cs typeface="Times New Roman" pitchFamily="18" charset="0"/>
              </a:rPr>
              <a:t>111</a:t>
            </a:r>
            <a:r>
              <a:rPr lang="en-US" b="1" baseline="30000">
                <a:latin typeface="Times New Roman" pitchFamily="18" charset="0"/>
                <a:cs typeface="Times New Roman" pitchFamily="18" charset="0"/>
              </a:rPr>
              <a:t>th</a:t>
            </a:r>
            <a:r>
              <a:rPr lang="en-US" b="1">
                <a:latin typeface="Times New Roman" pitchFamily="18" charset="0"/>
                <a:cs typeface="Times New Roman" pitchFamily="18" charset="0"/>
              </a:rPr>
              <a:t> session of the Scientific Council , February 2012</a:t>
            </a:r>
            <a:endParaRPr lang="ru-RU">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a:spLocks noGrp="1"/>
          </p:cNvSpPr>
          <p:nvPr>
            <p:ph type="title"/>
          </p:nvPr>
        </p:nvSpPr>
        <p:spPr/>
        <p:txBody>
          <a:bodyPr/>
          <a:lstStyle/>
          <a:p>
            <a:pPr eaLnBrk="1" hangingPunct="1"/>
            <a:r>
              <a:rPr lang="en-US" dirty="0" smtClean="0">
                <a:latin typeface="Georgia" charset="0"/>
                <a:cs typeface="Arial" charset="0"/>
              </a:rPr>
              <a:t>JINR – strategic development</a:t>
            </a:r>
            <a:endParaRPr lang="ru-RU" dirty="0">
              <a:latin typeface="Georgia" charset="0"/>
              <a:cs typeface="Arial" charset="0"/>
            </a:endParaRPr>
          </a:p>
        </p:txBody>
      </p:sp>
      <p:pic>
        <p:nvPicPr>
          <p:cNvPr id="29700" name="Picture 2" descr="D:\Users\User\Pictures\cover.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500188"/>
            <a:ext cx="3319462"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Диаграмма 11"/>
          <p:cNvGraphicFramePr>
            <a:graphicFrameLocks/>
          </p:cNvGraphicFramePr>
          <p:nvPr>
            <p:extLst>
              <p:ext uri="{D42A27DB-BD31-4B8C-83A1-F6EECF244321}">
                <p14:modId xmlns:p14="http://schemas.microsoft.com/office/powerpoint/2010/main" val="2344500670"/>
              </p:ext>
            </p:extLst>
          </p:nvPr>
        </p:nvGraphicFramePr>
        <p:xfrm>
          <a:off x="3836988" y="1550988"/>
          <a:ext cx="5043487" cy="3409950"/>
        </p:xfrm>
        <a:graphic>
          <a:graphicData uri="http://schemas.openxmlformats.org/drawingml/2006/chart">
            <c:chart xmlns:c="http://schemas.openxmlformats.org/drawingml/2006/chart" xmlns:r="http://schemas.openxmlformats.org/officeDocument/2006/relationships" r:id="rId3"/>
          </a:graphicData>
        </a:graphic>
      </p:graphicFrame>
      <p:sp>
        <p:nvSpPr>
          <p:cNvPr id="17" name="Прямоугольник 3"/>
          <p:cNvSpPr/>
          <p:nvPr/>
        </p:nvSpPr>
        <p:spPr>
          <a:xfrm>
            <a:off x="4357688" y="5143500"/>
            <a:ext cx="200025" cy="200025"/>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endParaRPr lang="ru-RU"/>
          </a:p>
        </p:txBody>
      </p:sp>
      <p:sp>
        <p:nvSpPr>
          <p:cNvPr id="18" name="Прямоугольник 4"/>
          <p:cNvSpPr/>
          <p:nvPr/>
        </p:nvSpPr>
        <p:spPr>
          <a:xfrm>
            <a:off x="4357688" y="5572125"/>
            <a:ext cx="200025" cy="200025"/>
          </a:xfrm>
          <a:prstGeom prst="rect">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endParaRPr lang="ru-RU"/>
          </a:p>
        </p:txBody>
      </p:sp>
      <p:sp>
        <p:nvSpPr>
          <p:cNvPr id="29704" name="TextBox 18"/>
          <p:cNvSpPr txBox="1">
            <a:spLocks noChangeArrowheads="1"/>
          </p:cNvSpPr>
          <p:nvPr/>
        </p:nvSpPr>
        <p:spPr bwMode="auto">
          <a:xfrm>
            <a:off x="4643438" y="5072063"/>
            <a:ext cx="421481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1600" dirty="0" smtClean="0">
                <a:latin typeface="Georgia" charset="0"/>
              </a:rPr>
              <a:t>Planned JINR budget</a:t>
            </a:r>
            <a:r>
              <a:rPr kumimoji="0" lang="ru-RU" sz="1600" dirty="0" smtClean="0">
                <a:latin typeface="Georgia" charset="0"/>
              </a:rPr>
              <a:t> М</a:t>
            </a:r>
            <a:r>
              <a:rPr kumimoji="0" lang="en-US" sz="1600" dirty="0">
                <a:latin typeface="Georgia" charset="0"/>
              </a:rPr>
              <a:t>$ </a:t>
            </a:r>
            <a:r>
              <a:rPr kumimoji="0" lang="en-US" sz="1600" dirty="0" smtClean="0">
                <a:latin typeface="Georgia" charset="0"/>
              </a:rPr>
              <a:t>(7-years plan</a:t>
            </a:r>
            <a:r>
              <a:rPr kumimoji="0" lang="ru-RU" sz="1600" dirty="0" smtClean="0">
                <a:latin typeface="Georgia" charset="0"/>
              </a:rPr>
              <a:t>)</a:t>
            </a:r>
            <a:endParaRPr kumimoji="0" lang="ru-RU" sz="1600" dirty="0">
              <a:latin typeface="Georgia" charset="0"/>
            </a:endParaRPr>
          </a:p>
        </p:txBody>
      </p:sp>
      <p:sp>
        <p:nvSpPr>
          <p:cNvPr id="29705" name="TextBox 19"/>
          <p:cNvSpPr txBox="1">
            <a:spLocks noChangeArrowheads="1"/>
          </p:cNvSpPr>
          <p:nvPr/>
        </p:nvSpPr>
        <p:spPr bwMode="auto">
          <a:xfrm>
            <a:off x="4643438" y="5500688"/>
            <a:ext cx="42148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1600" dirty="0" smtClean="0">
                <a:latin typeface="Georgia" charset="0"/>
              </a:rPr>
              <a:t>Actual JINR budget, </a:t>
            </a:r>
            <a:r>
              <a:rPr kumimoji="0" lang="ru-RU" sz="1600" dirty="0" smtClean="0">
                <a:latin typeface="Georgia" charset="0"/>
              </a:rPr>
              <a:t>М</a:t>
            </a:r>
            <a:r>
              <a:rPr kumimoji="0" lang="en-US" sz="1600" dirty="0" smtClean="0">
                <a:latin typeface="Georgia" charset="0"/>
              </a:rPr>
              <a:t>$ </a:t>
            </a:r>
            <a:endParaRPr kumimoji="0" lang="ru-RU" sz="1600" dirty="0">
              <a:latin typeface="Georgia" charset="0"/>
            </a:endParaRPr>
          </a:p>
        </p:txBody>
      </p:sp>
    </p:spTree>
    <p:extLst>
      <p:ext uri="{BB962C8B-B14F-4D97-AF65-F5344CB8AC3E}">
        <p14:creationId xmlns:p14="http://schemas.microsoft.com/office/powerpoint/2010/main" val="2428053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1414"/>
            <a:ext cx="9144000" cy="1439850"/>
          </a:xfrm>
        </p:spPr>
        <p:txBody>
          <a:bodyPr>
            <a:normAutofit fontScale="90000"/>
          </a:bodyPr>
          <a:lstStyle/>
          <a:p>
            <a:pPr fontAlgn="auto">
              <a:spcAft>
                <a:spcPts val="0"/>
              </a:spcAft>
              <a:defRPr/>
            </a:pPr>
            <a:r>
              <a:rPr lang="en-US" sz="3100" dirty="0" smtClean="0"/>
              <a:t>JINR comprises 7 Laboratories, each being</a:t>
            </a:r>
            <a:br>
              <a:rPr lang="en-US" sz="3100" dirty="0" smtClean="0"/>
            </a:br>
            <a:r>
              <a:rPr lang="en-US" sz="3100" dirty="0" smtClean="0"/>
              <a:t> comparable with a large institute in the scale and scope of investigations performed</a:t>
            </a:r>
            <a:endParaRPr lang="ru-RU" dirty="0"/>
          </a:p>
        </p:txBody>
      </p:sp>
      <p:sp>
        <p:nvSpPr>
          <p:cNvPr id="4" name="Номер слайда 3"/>
          <p:cNvSpPr>
            <a:spLocks noGrp="1"/>
          </p:cNvSpPr>
          <p:nvPr>
            <p:ph type="sldNum" sz="quarter" idx="12"/>
          </p:nvPr>
        </p:nvSpPr>
        <p:spPr/>
        <p:txBody>
          <a:bodyPr/>
          <a:lstStyle/>
          <a:p>
            <a:pPr>
              <a:defRPr/>
            </a:pPr>
            <a:fld id="{BAD03FFA-8D92-45A7-9782-5E8BFB5F0207}" type="slidenum">
              <a:rPr lang="en-US"/>
              <a:pPr>
                <a:defRPr/>
              </a:pPr>
              <a:t>9</a:t>
            </a:fld>
            <a:endParaRPr lang="en-US" dirty="0"/>
          </a:p>
        </p:txBody>
      </p:sp>
      <p:pic>
        <p:nvPicPr>
          <p:cNvPr id="16387" name="Picture 1" descr="C:\Users\Вадим\Desktop\port2-07.jpg"/>
          <p:cNvPicPr>
            <a:picLocks noChangeAspect="1" noChangeArrowheads="1"/>
          </p:cNvPicPr>
          <p:nvPr/>
        </p:nvPicPr>
        <p:blipFill>
          <a:blip r:embed="rId3"/>
          <a:srcRect/>
          <a:stretch>
            <a:fillRect/>
          </a:stretch>
        </p:blipFill>
        <p:spPr bwMode="auto">
          <a:xfrm>
            <a:off x="2857500" y="1606550"/>
            <a:ext cx="3546475" cy="1822450"/>
          </a:xfrm>
          <a:prstGeom prst="rect">
            <a:avLst/>
          </a:prstGeom>
          <a:noFill/>
          <a:ln w="9525">
            <a:noFill/>
            <a:miter lim="800000"/>
            <a:headEnd/>
            <a:tailEnd/>
          </a:ln>
        </p:spPr>
      </p:pic>
      <p:pic>
        <p:nvPicPr>
          <p:cNvPr id="16388" name="Picture 2" descr="C:\Users\Вадим\Desktop\IMG_5909.JPG"/>
          <p:cNvPicPr>
            <a:picLocks noChangeAspect="1" noChangeArrowheads="1"/>
          </p:cNvPicPr>
          <p:nvPr/>
        </p:nvPicPr>
        <p:blipFill>
          <a:blip r:embed="rId4"/>
          <a:srcRect l="14037" r="17543" b="36842"/>
          <a:stretch>
            <a:fillRect/>
          </a:stretch>
        </p:blipFill>
        <p:spPr bwMode="auto">
          <a:xfrm>
            <a:off x="0" y="3956050"/>
            <a:ext cx="2857500" cy="1758950"/>
          </a:xfrm>
          <a:prstGeom prst="rect">
            <a:avLst/>
          </a:prstGeom>
          <a:noFill/>
          <a:ln w="9525">
            <a:noFill/>
            <a:miter lim="800000"/>
            <a:headEnd/>
            <a:tailEnd/>
          </a:ln>
        </p:spPr>
      </p:pic>
      <p:pic>
        <p:nvPicPr>
          <p:cNvPr id="16389" name="Picture 3" descr="C:\Users\Вадим\Desktop\2009.06.15 ЛРБ корпус.jpg"/>
          <p:cNvPicPr>
            <a:picLocks noChangeAspect="1" noChangeArrowheads="1"/>
          </p:cNvPicPr>
          <p:nvPr/>
        </p:nvPicPr>
        <p:blipFill>
          <a:blip r:embed="rId5"/>
          <a:srcRect l="7031" t="28906" b="10156"/>
          <a:stretch>
            <a:fillRect/>
          </a:stretch>
        </p:blipFill>
        <p:spPr bwMode="auto">
          <a:xfrm>
            <a:off x="3000375" y="5287963"/>
            <a:ext cx="3429000" cy="1498600"/>
          </a:xfrm>
          <a:prstGeom prst="rect">
            <a:avLst/>
          </a:prstGeom>
          <a:noFill/>
          <a:ln w="9525">
            <a:noFill/>
            <a:miter lim="800000"/>
            <a:headEnd/>
            <a:tailEnd/>
          </a:ln>
        </p:spPr>
      </p:pic>
      <p:pic>
        <p:nvPicPr>
          <p:cNvPr id="16390" name="Picture 4" descr="C:\Users\Вадим\Desktop\IMG_2369.JPG"/>
          <p:cNvPicPr>
            <a:picLocks noChangeAspect="1" noChangeArrowheads="1"/>
          </p:cNvPicPr>
          <p:nvPr/>
        </p:nvPicPr>
        <p:blipFill>
          <a:blip r:embed="rId6"/>
          <a:srcRect l="20313" t="7471" r="12500" b="15445"/>
          <a:stretch>
            <a:fillRect/>
          </a:stretch>
        </p:blipFill>
        <p:spPr bwMode="auto">
          <a:xfrm>
            <a:off x="6564313" y="1643063"/>
            <a:ext cx="2436812" cy="1643062"/>
          </a:xfrm>
          <a:prstGeom prst="rect">
            <a:avLst/>
          </a:prstGeom>
          <a:noFill/>
          <a:ln w="9525">
            <a:noFill/>
            <a:miter lim="800000"/>
            <a:headEnd/>
            <a:tailEnd/>
          </a:ln>
        </p:spPr>
      </p:pic>
      <p:pic>
        <p:nvPicPr>
          <p:cNvPr id="16391" name="Picture 5" descr="C:\Users\Вадим\Desktop\_MG_2232.jpg"/>
          <p:cNvPicPr>
            <a:picLocks noChangeAspect="1" noChangeArrowheads="1"/>
          </p:cNvPicPr>
          <p:nvPr/>
        </p:nvPicPr>
        <p:blipFill>
          <a:blip r:embed="rId7"/>
          <a:srcRect l="10770" r="22456" b="16196"/>
          <a:stretch>
            <a:fillRect/>
          </a:stretch>
        </p:blipFill>
        <p:spPr bwMode="auto">
          <a:xfrm>
            <a:off x="6715125" y="3857625"/>
            <a:ext cx="2305050" cy="1928813"/>
          </a:xfrm>
          <a:prstGeom prst="rect">
            <a:avLst/>
          </a:prstGeom>
          <a:noFill/>
          <a:ln w="9525">
            <a:noFill/>
            <a:miter lim="800000"/>
            <a:headEnd/>
            <a:tailEnd/>
          </a:ln>
        </p:spPr>
      </p:pic>
      <p:pic>
        <p:nvPicPr>
          <p:cNvPr id="16392" name="Picture 6" descr="C:\Users\Вадим\Desktop\P1120087.JPG"/>
          <p:cNvPicPr>
            <a:picLocks noChangeAspect="1" noChangeArrowheads="1"/>
          </p:cNvPicPr>
          <p:nvPr/>
        </p:nvPicPr>
        <p:blipFill>
          <a:blip r:embed="rId8"/>
          <a:srcRect t="21904" r="12500" b="14880"/>
          <a:stretch>
            <a:fillRect/>
          </a:stretch>
        </p:blipFill>
        <p:spPr bwMode="auto">
          <a:xfrm>
            <a:off x="3000375" y="3571875"/>
            <a:ext cx="3357563" cy="1619250"/>
          </a:xfrm>
          <a:prstGeom prst="rect">
            <a:avLst/>
          </a:prstGeom>
          <a:noFill/>
          <a:ln w="9525">
            <a:noFill/>
            <a:miter lim="800000"/>
            <a:headEnd/>
            <a:tailEnd/>
          </a:ln>
        </p:spPr>
      </p:pic>
      <p:pic>
        <p:nvPicPr>
          <p:cNvPr id="16393" name="Picture 7" descr="C:\Users\Вадим\Desktop\IMG_5889o.jpg"/>
          <p:cNvPicPr>
            <a:picLocks noChangeAspect="1" noChangeArrowheads="1"/>
          </p:cNvPicPr>
          <p:nvPr/>
        </p:nvPicPr>
        <p:blipFill>
          <a:blip r:embed="rId9"/>
          <a:srcRect l="17188" r="21875" b="23354"/>
          <a:stretch>
            <a:fillRect/>
          </a:stretch>
        </p:blipFill>
        <p:spPr bwMode="auto">
          <a:xfrm>
            <a:off x="71438" y="1571625"/>
            <a:ext cx="2571750" cy="1801813"/>
          </a:xfrm>
          <a:prstGeom prst="rect">
            <a:avLst/>
          </a:prstGeom>
          <a:noFill/>
          <a:ln w="9525">
            <a:noFill/>
            <a:miter lim="800000"/>
            <a:headEnd/>
            <a:tailEnd/>
          </a:ln>
        </p:spPr>
      </p:pic>
      <p:sp>
        <p:nvSpPr>
          <p:cNvPr id="16394" name="Прямоугольник 13"/>
          <p:cNvSpPr>
            <a:spLocks noChangeArrowheads="1"/>
          </p:cNvSpPr>
          <p:nvPr/>
        </p:nvSpPr>
        <p:spPr bwMode="auto">
          <a:xfrm>
            <a:off x="2987675" y="2924175"/>
            <a:ext cx="3214688" cy="523875"/>
          </a:xfrm>
          <a:prstGeom prst="rect">
            <a:avLst/>
          </a:prstGeom>
          <a:solidFill>
            <a:schemeClr val="tx1"/>
          </a:solidFill>
          <a:ln w="9525">
            <a:noFill/>
            <a:miter lim="800000"/>
            <a:headEnd/>
            <a:tailEnd/>
          </a:ln>
        </p:spPr>
        <p:txBody>
          <a:bodyPr>
            <a:spAutoFit/>
          </a:bodyPr>
          <a:lstStyle/>
          <a:p>
            <a:r>
              <a:rPr lang="en-US" sz="1400" b="1">
                <a:solidFill>
                  <a:srgbClr val="006699"/>
                </a:solidFill>
                <a:cs typeface="Arial" charset="0"/>
              </a:rPr>
              <a:t>Veksler and Baldin</a:t>
            </a:r>
            <a:br>
              <a:rPr lang="en-US" sz="1400" b="1">
                <a:solidFill>
                  <a:srgbClr val="006699"/>
                </a:solidFill>
                <a:cs typeface="Arial" charset="0"/>
              </a:rPr>
            </a:br>
            <a:r>
              <a:rPr lang="en-US" sz="1400" b="1">
                <a:solidFill>
                  <a:srgbClr val="006699"/>
                </a:solidFill>
                <a:cs typeface="Arial" charset="0"/>
              </a:rPr>
              <a:t>Laboratory of High Energy Physics</a:t>
            </a:r>
          </a:p>
        </p:txBody>
      </p:sp>
      <p:sp>
        <p:nvSpPr>
          <p:cNvPr id="16395" name="Прямоугольник 14"/>
          <p:cNvSpPr>
            <a:spLocks noChangeArrowheads="1"/>
          </p:cNvSpPr>
          <p:nvPr/>
        </p:nvSpPr>
        <p:spPr bwMode="auto">
          <a:xfrm>
            <a:off x="0" y="3214688"/>
            <a:ext cx="2911475" cy="523875"/>
          </a:xfrm>
          <a:prstGeom prst="rect">
            <a:avLst/>
          </a:prstGeom>
          <a:solidFill>
            <a:schemeClr val="tx1"/>
          </a:solidFill>
          <a:ln w="9525">
            <a:noFill/>
            <a:miter lim="800000"/>
            <a:headEnd/>
            <a:tailEnd/>
          </a:ln>
        </p:spPr>
        <p:txBody>
          <a:bodyPr wrap="none">
            <a:spAutoFit/>
          </a:bodyPr>
          <a:lstStyle/>
          <a:p>
            <a:r>
              <a:rPr lang="en-US" sz="1400" b="1">
                <a:solidFill>
                  <a:srgbClr val="006699"/>
                </a:solidFill>
                <a:cs typeface="Arial" charset="0"/>
              </a:rPr>
              <a:t>Dzhelepov </a:t>
            </a:r>
          </a:p>
          <a:p>
            <a:r>
              <a:rPr lang="en-US" sz="1400" b="1">
                <a:solidFill>
                  <a:srgbClr val="006699"/>
                </a:solidFill>
                <a:cs typeface="Arial" charset="0"/>
              </a:rPr>
              <a:t>Laboratory of Nuclear Problems</a:t>
            </a:r>
            <a:endParaRPr lang="ru-RU" sz="1400" b="1">
              <a:solidFill>
                <a:srgbClr val="006699"/>
              </a:solidFill>
              <a:cs typeface="Arial" charset="0"/>
            </a:endParaRPr>
          </a:p>
        </p:txBody>
      </p:sp>
      <p:sp>
        <p:nvSpPr>
          <p:cNvPr id="16396" name="Прямоугольник 15"/>
          <p:cNvSpPr>
            <a:spLocks noChangeArrowheads="1"/>
          </p:cNvSpPr>
          <p:nvPr/>
        </p:nvSpPr>
        <p:spPr bwMode="auto">
          <a:xfrm>
            <a:off x="6143625" y="3214688"/>
            <a:ext cx="3071813" cy="523875"/>
          </a:xfrm>
          <a:prstGeom prst="rect">
            <a:avLst/>
          </a:prstGeom>
          <a:solidFill>
            <a:schemeClr val="tx1"/>
          </a:solidFill>
          <a:ln w="9525">
            <a:noFill/>
            <a:miter lim="800000"/>
            <a:headEnd/>
            <a:tailEnd/>
          </a:ln>
        </p:spPr>
        <p:txBody>
          <a:bodyPr>
            <a:spAutoFit/>
          </a:bodyPr>
          <a:lstStyle/>
          <a:p>
            <a:r>
              <a:rPr lang="en-US" sz="1400" b="1">
                <a:solidFill>
                  <a:srgbClr val="006699"/>
                </a:solidFill>
                <a:cs typeface="Arial" charset="0"/>
              </a:rPr>
              <a:t>Bogoliubov </a:t>
            </a:r>
          </a:p>
          <a:p>
            <a:r>
              <a:rPr lang="en-US" sz="1400" b="1">
                <a:solidFill>
                  <a:srgbClr val="006699"/>
                </a:solidFill>
                <a:cs typeface="Arial" charset="0"/>
              </a:rPr>
              <a:t>Laboratory of Theoretical Physics</a:t>
            </a:r>
            <a:endParaRPr lang="en-US" sz="1400">
              <a:solidFill>
                <a:srgbClr val="006699"/>
              </a:solidFill>
              <a:cs typeface="Arial" charset="0"/>
            </a:endParaRPr>
          </a:p>
        </p:txBody>
      </p:sp>
      <p:sp>
        <p:nvSpPr>
          <p:cNvPr id="16397" name="Прямоугольник 16"/>
          <p:cNvSpPr>
            <a:spLocks noChangeArrowheads="1"/>
          </p:cNvSpPr>
          <p:nvPr/>
        </p:nvSpPr>
        <p:spPr bwMode="auto">
          <a:xfrm>
            <a:off x="3000375" y="4857750"/>
            <a:ext cx="3336925" cy="307975"/>
          </a:xfrm>
          <a:prstGeom prst="rect">
            <a:avLst/>
          </a:prstGeom>
          <a:solidFill>
            <a:schemeClr val="tx1"/>
          </a:solidFill>
          <a:ln w="9525">
            <a:noFill/>
            <a:miter lim="800000"/>
            <a:headEnd/>
            <a:tailEnd/>
          </a:ln>
        </p:spPr>
        <p:txBody>
          <a:bodyPr wrap="none">
            <a:spAutoFit/>
          </a:bodyPr>
          <a:lstStyle/>
          <a:p>
            <a:r>
              <a:rPr lang="en-US" sz="1400" b="1">
                <a:solidFill>
                  <a:srgbClr val="006699"/>
                </a:solidFill>
                <a:cs typeface="Arial" charset="0"/>
              </a:rPr>
              <a:t>Frank Laboratory of Neutron Physics</a:t>
            </a:r>
            <a:endParaRPr lang="ru-RU" sz="1400" b="1">
              <a:solidFill>
                <a:srgbClr val="006699"/>
              </a:solidFill>
              <a:cs typeface="Arial" charset="0"/>
            </a:endParaRPr>
          </a:p>
        </p:txBody>
      </p:sp>
      <p:sp>
        <p:nvSpPr>
          <p:cNvPr id="16398" name="Прямоугольник 19"/>
          <p:cNvSpPr>
            <a:spLocks noChangeArrowheads="1"/>
          </p:cNvSpPr>
          <p:nvPr/>
        </p:nvSpPr>
        <p:spPr bwMode="auto">
          <a:xfrm>
            <a:off x="0" y="5786438"/>
            <a:ext cx="3143250" cy="523875"/>
          </a:xfrm>
          <a:prstGeom prst="rect">
            <a:avLst/>
          </a:prstGeom>
          <a:solidFill>
            <a:schemeClr val="tx1"/>
          </a:solidFill>
          <a:ln w="9525">
            <a:noFill/>
            <a:miter lim="800000"/>
            <a:headEnd/>
            <a:tailEnd/>
          </a:ln>
        </p:spPr>
        <p:txBody>
          <a:bodyPr>
            <a:spAutoFit/>
          </a:bodyPr>
          <a:lstStyle/>
          <a:p>
            <a:r>
              <a:rPr lang="en-US" sz="1400" b="1">
                <a:solidFill>
                  <a:srgbClr val="006699"/>
                </a:solidFill>
                <a:cs typeface="Arial" charset="0"/>
              </a:rPr>
              <a:t>Flerov </a:t>
            </a:r>
          </a:p>
          <a:p>
            <a:r>
              <a:rPr lang="en-US" sz="1400" b="1">
                <a:solidFill>
                  <a:srgbClr val="006699"/>
                </a:solidFill>
                <a:cs typeface="Arial" charset="0"/>
              </a:rPr>
              <a:t>Laboratory of Nuclear  Reactions </a:t>
            </a:r>
          </a:p>
        </p:txBody>
      </p:sp>
      <p:sp>
        <p:nvSpPr>
          <p:cNvPr id="16399" name="Прямоугольник 20"/>
          <p:cNvSpPr>
            <a:spLocks noChangeArrowheads="1"/>
          </p:cNvSpPr>
          <p:nvPr/>
        </p:nvSpPr>
        <p:spPr bwMode="auto">
          <a:xfrm>
            <a:off x="6858000" y="5548313"/>
            <a:ext cx="2355850" cy="523875"/>
          </a:xfrm>
          <a:prstGeom prst="rect">
            <a:avLst/>
          </a:prstGeom>
          <a:solidFill>
            <a:schemeClr val="tx1"/>
          </a:solidFill>
          <a:ln w="9525">
            <a:noFill/>
            <a:miter lim="800000"/>
            <a:headEnd/>
            <a:tailEnd/>
          </a:ln>
        </p:spPr>
        <p:txBody>
          <a:bodyPr wrap="none">
            <a:spAutoFit/>
          </a:bodyPr>
          <a:lstStyle/>
          <a:p>
            <a:r>
              <a:rPr lang="en-US" sz="1400" b="1">
                <a:solidFill>
                  <a:srgbClr val="006699"/>
                </a:solidFill>
                <a:cs typeface="Arial" charset="0"/>
              </a:rPr>
              <a:t>Laboratory of </a:t>
            </a:r>
          </a:p>
          <a:p>
            <a:r>
              <a:rPr lang="en-US" sz="1400" b="1">
                <a:solidFill>
                  <a:srgbClr val="006699"/>
                </a:solidFill>
                <a:cs typeface="Arial" charset="0"/>
              </a:rPr>
              <a:t>Information Technologies</a:t>
            </a:r>
            <a:endParaRPr lang="ru-RU" sz="1400" b="1">
              <a:solidFill>
                <a:srgbClr val="006699"/>
              </a:solidFill>
              <a:cs typeface="Arial" charset="0"/>
            </a:endParaRPr>
          </a:p>
        </p:txBody>
      </p:sp>
      <p:sp>
        <p:nvSpPr>
          <p:cNvPr id="16400" name="Прямоугольник 21"/>
          <p:cNvSpPr>
            <a:spLocks noChangeArrowheads="1"/>
          </p:cNvSpPr>
          <p:nvPr/>
        </p:nvSpPr>
        <p:spPr bwMode="auto">
          <a:xfrm>
            <a:off x="3643313" y="6550025"/>
            <a:ext cx="3000375" cy="307975"/>
          </a:xfrm>
          <a:prstGeom prst="rect">
            <a:avLst/>
          </a:prstGeom>
          <a:solidFill>
            <a:schemeClr val="tx1"/>
          </a:solidFill>
          <a:ln w="9525">
            <a:noFill/>
            <a:miter lim="800000"/>
            <a:headEnd/>
            <a:tailEnd/>
          </a:ln>
        </p:spPr>
        <p:txBody>
          <a:bodyPr>
            <a:spAutoFit/>
          </a:bodyPr>
          <a:lstStyle/>
          <a:p>
            <a:r>
              <a:rPr lang="en-US" sz="1400" b="1">
                <a:solidFill>
                  <a:srgbClr val="006699"/>
                </a:solidFill>
                <a:cs typeface="Arial" charset="0"/>
              </a:rPr>
              <a:t>Laboratory of Radiation Biology</a:t>
            </a:r>
            <a:endParaRPr lang="ru-RU" sz="1400">
              <a:solidFill>
                <a:srgbClr val="006699"/>
              </a:solidFill>
              <a:cs typeface="Arial"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1368</TotalTime>
  <Words>2091</Words>
  <Application>Microsoft Office PowerPoint</Application>
  <PresentationFormat>Экран (4:3)</PresentationFormat>
  <Paragraphs>367</Paragraphs>
  <Slides>40</Slides>
  <Notes>26</Notes>
  <HiddenSlides>0</HiddenSlides>
  <MMClips>0</MMClips>
  <ScaleCrop>false</ScaleCrop>
  <HeadingPairs>
    <vt:vector size="8" baseType="variant">
      <vt:variant>
        <vt:lpstr>Использованные шрифты</vt:lpstr>
      </vt:variant>
      <vt:variant>
        <vt:i4>20</vt:i4>
      </vt:variant>
      <vt:variant>
        <vt:lpstr>Тема</vt:lpstr>
      </vt:variant>
      <vt:variant>
        <vt:i4>1</vt:i4>
      </vt:variant>
      <vt:variant>
        <vt:lpstr>Внедренные серверы OLE</vt:lpstr>
      </vt:variant>
      <vt:variant>
        <vt:i4>1</vt:i4>
      </vt:variant>
      <vt:variant>
        <vt:lpstr>Заголовки слайдов</vt:lpstr>
      </vt:variant>
      <vt:variant>
        <vt:i4>40</vt:i4>
      </vt:variant>
    </vt:vector>
  </HeadingPairs>
  <TitlesOfParts>
    <vt:vector size="62" baseType="lpstr">
      <vt:lpstr>MS PGothic</vt:lpstr>
      <vt:lpstr>MS PGothic</vt:lpstr>
      <vt:lpstr>PMingLiU</vt:lpstr>
      <vt:lpstr>PMingLiU</vt:lpstr>
      <vt:lpstr>Arial</vt:lpstr>
      <vt:lpstr>Arial  </vt:lpstr>
      <vt:lpstr>Calibri</vt:lpstr>
      <vt:lpstr>Comic Sans MS</vt:lpstr>
      <vt:lpstr>Copperplate Gothic Bold</vt:lpstr>
      <vt:lpstr>Georgia</vt:lpstr>
      <vt:lpstr>Helvetica</vt:lpstr>
      <vt:lpstr>Symbol</vt:lpstr>
      <vt:lpstr>SymbolPS</vt:lpstr>
      <vt:lpstr>Tahoma</vt:lpstr>
      <vt:lpstr>Times</vt:lpstr>
      <vt:lpstr>Times New Roman</vt:lpstr>
      <vt:lpstr>Verdana</vt:lpstr>
      <vt:lpstr>Wingdings</vt:lpstr>
      <vt:lpstr>Wingdings 2</vt:lpstr>
      <vt:lpstr>Wingdings 3</vt:lpstr>
      <vt:lpstr>Apex</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research policy of JINR is determined by the Scientific Council, which consists of eminent scientists from the Member States, as well as famous researchers from China, France, Germany, Greece, Hungary, India, Italy, and CERN</vt:lpstr>
      <vt:lpstr>JINR – strategic development</vt:lpstr>
      <vt:lpstr>JINR comprises 7 Laboratories, each being  comparable with a large institute in the scale and scope of investigations performed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Dubnium and Flerovium</vt:lpstr>
      <vt:lpstr>PROSPECTS</vt:lpstr>
      <vt:lpstr>Презентация PowerPoint</vt:lpstr>
      <vt:lpstr>Презентация PowerPoint</vt:lpstr>
      <vt:lpstr>Upgrade and development of the IBR-2 spectrometer complex</vt:lpstr>
      <vt:lpstr>Презентация PowerPoint</vt:lpstr>
      <vt:lpstr>Neutrinos at Kalinin Power Plant</vt:lpstr>
      <vt:lpstr>Experiments at LHC: ATLAS, CMS, ALICE </vt:lpstr>
      <vt:lpstr>Презентация PowerPoint</vt:lpstr>
      <vt:lpstr>Презентация PowerPoint</vt:lpstr>
      <vt:lpstr>Презентация PowerPoint</vt:lpstr>
      <vt:lpstr>Презентация PowerPoint</vt:lpstr>
      <vt:lpstr>Презентация PowerPoint</vt:lpstr>
      <vt:lpstr>Outreach Activity at JINR</vt:lpstr>
      <vt:lpstr>Презентация PowerPoint</vt:lpstr>
      <vt:lpstr>Презентация PowerPoint</vt:lpstr>
      <vt:lpstr>Proton therapy and medical accelerators</vt:lpstr>
      <vt:lpstr>Conclusions</vt:lpstr>
      <vt:lpstr>Conclusions</vt:lpstr>
      <vt:lpstr>Welcome to Dubna!</vt:lpstr>
      <vt:lpstr>Презентация PowerPoint</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JINR</dc:title>
  <dc:creator>Вадим</dc:creator>
  <cp:lastModifiedBy>TRUBNIKOV</cp:lastModifiedBy>
  <cp:revision>110</cp:revision>
  <dcterms:created xsi:type="dcterms:W3CDTF">2012-06-06T15:23:17Z</dcterms:created>
  <dcterms:modified xsi:type="dcterms:W3CDTF">2014-06-30T05:11:16Z</dcterms:modified>
</cp:coreProperties>
</file>