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72" r:id="rId7"/>
    <p:sldId id="273" r:id="rId8"/>
    <p:sldId id="275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037B2-B5A7-4600-960D-03DD9BDB6DCC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50925-2DA3-4651-A0EF-B10C83FE4A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SPD ECAL Module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2928" cy="415401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	Калориметр размещен внутри </a:t>
            </a:r>
            <a:r>
              <a:rPr lang="ru-RU" dirty="0" err="1">
                <a:solidFill>
                  <a:schemeClr val="tx1"/>
                </a:solidFill>
              </a:rPr>
              <a:t>мюонной</a:t>
            </a:r>
            <a:r>
              <a:rPr lang="ru-RU" dirty="0">
                <a:solidFill>
                  <a:schemeClr val="tx1"/>
                </a:solidFill>
              </a:rPr>
              <a:t> системы, которая представляет собой жесткий контур установки. </a:t>
            </a:r>
            <a:r>
              <a:rPr lang="ru-RU" dirty="0" err="1">
                <a:solidFill>
                  <a:schemeClr val="tx1"/>
                </a:solidFill>
              </a:rPr>
              <a:t>Барельная</a:t>
            </a:r>
            <a:r>
              <a:rPr lang="ru-RU" dirty="0">
                <a:solidFill>
                  <a:schemeClr val="tx1"/>
                </a:solidFill>
              </a:rPr>
              <a:t> часть </a:t>
            </a:r>
            <a:r>
              <a:rPr lang="ru-RU" dirty="0" err="1">
                <a:solidFill>
                  <a:schemeClr val="tx1"/>
                </a:solidFill>
              </a:rPr>
              <a:t>мюонной</a:t>
            </a:r>
            <a:r>
              <a:rPr lang="ru-RU" dirty="0">
                <a:solidFill>
                  <a:schemeClr val="tx1"/>
                </a:solidFill>
              </a:rPr>
              <a:t> системы выполняется в виде восьмиугольных секторов из черной стали, выполняющей роль магнит провода и является поддержкой для  всех  детекторов внутри ее. Торцевые части калориметра выполнены в виде диска с диаметром, равному внешнему диаметру </a:t>
            </a:r>
            <a:r>
              <a:rPr lang="ru-RU" dirty="0" err="1">
                <a:solidFill>
                  <a:schemeClr val="tx1"/>
                </a:solidFill>
              </a:rPr>
              <a:t>бареля</a:t>
            </a:r>
            <a:r>
              <a:rPr lang="ru-RU" dirty="0">
                <a:solidFill>
                  <a:schemeClr val="tx1"/>
                </a:solidFill>
              </a:rPr>
              <a:t>. Блочная схема установки показана на рис.1.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Рама калориметра по внутреннему  контуру повторяет  восьмиугольную форму </a:t>
            </a:r>
            <a:r>
              <a:rPr lang="ru-RU" dirty="0" err="1">
                <a:solidFill>
                  <a:schemeClr val="tx1"/>
                </a:solidFill>
              </a:rPr>
              <a:t>мюонной</a:t>
            </a:r>
            <a:r>
              <a:rPr lang="ru-RU" dirty="0">
                <a:solidFill>
                  <a:schemeClr val="tx1"/>
                </a:solidFill>
              </a:rPr>
              <a:t> системы.  Она  опирается на внутреннюю часть </a:t>
            </a:r>
            <a:r>
              <a:rPr lang="ru-RU" dirty="0" err="1">
                <a:solidFill>
                  <a:schemeClr val="tx1"/>
                </a:solidFill>
              </a:rPr>
              <a:t>мюонной</a:t>
            </a:r>
            <a:r>
              <a:rPr lang="ru-RU" dirty="0">
                <a:solidFill>
                  <a:schemeClr val="tx1"/>
                </a:solidFill>
              </a:rPr>
              <a:t> системы,  а также крепится к нему. В целом геометрия калориметра имеет по углу </a:t>
            </a:r>
            <a:r>
              <a:rPr lang="ru-RU" dirty="0" err="1">
                <a:solidFill>
                  <a:schemeClr val="tx1"/>
                </a:solidFill>
              </a:rPr>
              <a:t>φ  </a:t>
            </a:r>
            <a:r>
              <a:rPr lang="ru-RU" dirty="0">
                <a:solidFill>
                  <a:schemeClr val="tx1"/>
                </a:solidFill>
              </a:rPr>
              <a:t>(поперек оси пучка) круговую симметрию , поэтому она не обязательно должна иметь восьмиугольную форму. В данной проработке </a:t>
            </a:r>
            <a:r>
              <a:rPr lang="ru-RU" dirty="0" err="1">
                <a:solidFill>
                  <a:schemeClr val="tx1"/>
                </a:solidFill>
              </a:rPr>
              <a:t>барель</a:t>
            </a:r>
            <a:r>
              <a:rPr lang="ru-RU" dirty="0">
                <a:solidFill>
                  <a:schemeClr val="tx1"/>
                </a:solidFill>
              </a:rPr>
              <a:t> калориметр имеет форму цилиндра, помещенный в восьмиугольную раму. 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Блочная схема установки показана на рис.1.</a:t>
            </a:r>
            <a:endParaRPr lang="ru-RU" sz="1800" dirty="0"/>
          </a:p>
        </p:txBody>
      </p:sp>
      <p:pic>
        <p:nvPicPr>
          <p:cNvPr id="4" name="Содержимое 3" descr="ecal_40+barrel_zz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902128"/>
            <a:ext cx="7272808" cy="57512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Барель</a:t>
            </a:r>
            <a:r>
              <a:rPr lang="ru-RU" dirty="0" smtClean="0"/>
              <a:t> , вид с торца</a:t>
            </a:r>
            <a:endParaRPr lang="ru-RU" dirty="0"/>
          </a:p>
        </p:txBody>
      </p:sp>
      <p:pic>
        <p:nvPicPr>
          <p:cNvPr id="4" name="Содержимое 3" descr="ecal_40_barrl-te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0564" y="1600200"/>
            <a:ext cx="5002872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ECAL </a:t>
            </a:r>
            <a:r>
              <a:rPr lang="ru-RU" dirty="0" smtClean="0"/>
              <a:t>внутри </a:t>
            </a:r>
            <a:r>
              <a:rPr lang="en-US" dirty="0" smtClean="0"/>
              <a:t>RS</a:t>
            </a:r>
            <a:endParaRPr lang="ru-RU" dirty="0"/>
          </a:p>
        </p:txBody>
      </p:sp>
      <p:pic>
        <p:nvPicPr>
          <p:cNvPr id="4" name="Содержимое 3" descr="ecal_40_28.01.2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75895" y="1600200"/>
            <a:ext cx="7392210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Сектор</a:t>
            </a:r>
            <a:endParaRPr lang="ru-RU" dirty="0"/>
          </a:p>
        </p:txBody>
      </p:sp>
      <p:pic>
        <p:nvPicPr>
          <p:cNvPr id="4" name="Содержимое 3" descr="ecal_40_gasket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9786" y="1600200"/>
            <a:ext cx="6044427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design</a:t>
            </a:r>
            <a:endParaRPr lang="ru-RU" dirty="0"/>
          </a:p>
        </p:txBody>
      </p:sp>
      <p:pic>
        <p:nvPicPr>
          <p:cNvPr id="4" name="Содержимое 3" descr="ecal_40_17.02.21.module_2-Mod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95393" y="1600200"/>
            <a:ext cx="4953214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SPD CDR 2020 Dim</a:t>
            </a:r>
            <a:endParaRPr lang="ru-RU" dirty="0"/>
          </a:p>
        </p:txBody>
      </p:sp>
      <p:pic>
        <p:nvPicPr>
          <p:cNvPr id="4" name="Содержимое 3" descr="ecal_40_17.02.21.module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3964" y="1600200"/>
            <a:ext cx="7276071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SPD  2021 ???</a:t>
            </a:r>
            <a:endParaRPr lang="ru-RU" dirty="0"/>
          </a:p>
        </p:txBody>
      </p:sp>
      <p:pic>
        <p:nvPicPr>
          <p:cNvPr id="4" name="Содержимое 3" descr="ecal_40_17.02.21.module_2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30068"/>
            <a:ext cx="8229600" cy="406622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28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SPD ECAL Module</vt:lpstr>
      <vt:lpstr>Блочная схема установки показана на рис.1.</vt:lpstr>
      <vt:lpstr>Барель , вид с торца</vt:lpstr>
      <vt:lpstr>ECAL внутри RS</vt:lpstr>
      <vt:lpstr>Сектор</vt:lpstr>
      <vt:lpstr>Module design</vt:lpstr>
      <vt:lpstr>SPD CDR 2020 Dim</vt:lpstr>
      <vt:lpstr>SPD  2021 ???</vt:lpstr>
      <vt:lpstr>Слайд 9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Общий дизайн поддержки (рамы) калориметра.</dc:title>
  <dc:creator>oleg</dc:creator>
  <cp:lastModifiedBy>oleg</cp:lastModifiedBy>
  <cp:revision>8</cp:revision>
  <dcterms:created xsi:type="dcterms:W3CDTF">2021-02-10T13:16:28Z</dcterms:created>
  <dcterms:modified xsi:type="dcterms:W3CDTF">2021-02-17T18:11:49Z</dcterms:modified>
</cp:coreProperties>
</file>