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08" r:id="rId2"/>
  </p:sldMasterIdLst>
  <p:notesMasterIdLst>
    <p:notesMasterId r:id="rId24"/>
  </p:notesMasterIdLst>
  <p:sldIdLst>
    <p:sldId id="310" r:id="rId3"/>
    <p:sldId id="305" r:id="rId4"/>
    <p:sldId id="355" r:id="rId5"/>
    <p:sldId id="356" r:id="rId6"/>
    <p:sldId id="373" r:id="rId7"/>
    <p:sldId id="369" r:id="rId8"/>
    <p:sldId id="359" r:id="rId9"/>
    <p:sldId id="361" r:id="rId10"/>
    <p:sldId id="362" r:id="rId11"/>
    <p:sldId id="353" r:id="rId12"/>
    <p:sldId id="358" r:id="rId13"/>
    <p:sldId id="360" r:id="rId14"/>
    <p:sldId id="351" r:id="rId15"/>
    <p:sldId id="352" r:id="rId16"/>
    <p:sldId id="370" r:id="rId17"/>
    <p:sldId id="364" r:id="rId18"/>
    <p:sldId id="365" r:id="rId19"/>
    <p:sldId id="368" r:id="rId20"/>
    <p:sldId id="374" r:id="rId21"/>
    <p:sldId id="367" r:id="rId22"/>
    <p:sldId id="35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CF7"/>
    <a:srgbClr val="BA066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994" autoAdjust="0"/>
  </p:normalViewPr>
  <p:slideViewPr>
    <p:cSldViewPr>
      <p:cViewPr>
        <p:scale>
          <a:sx n="84" d="100"/>
          <a:sy n="84" d="100"/>
        </p:scale>
        <p:origin x="-239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EA209-BBF8-4536-9982-4422EB7407A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724E7-EF73-4708-A4DD-9A56C8A26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8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16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7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7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199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02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13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83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06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4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6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35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4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A2720-6BE6-4619-B02D-2EA4D94DFFC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                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                  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04664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NICA</a:t>
            </a:r>
            <a:endParaRPr lang="ru-RU" sz="5400" b="1" dirty="0" smtClean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Инжекция </a:t>
            </a:r>
            <a:r>
              <a:rPr lang="ru-RU" sz="36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ионов </a:t>
            </a:r>
            <a:r>
              <a:rPr lang="en-US" sz="36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600" b="1" baseline="30000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Бустер.</a:t>
            </a:r>
          </a:p>
          <a:p>
            <a:pPr algn="ctr"/>
            <a:r>
              <a:rPr lang="ru-RU" sz="36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Декабрь, 2020 г</a:t>
            </a:r>
          </a:p>
          <a:p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624701"/>
            <a:ext cx="3143272" cy="29289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92080" y="6389007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Levterov</a:t>
            </a:r>
            <a:r>
              <a:rPr lang="ru-RU" b="1" dirty="0" smtClean="0">
                <a:solidFill>
                  <a:srgbClr val="0070C0"/>
                </a:solidFill>
              </a:rPr>
              <a:t> К. </a:t>
            </a:r>
            <a:r>
              <a:rPr lang="en-US" b="1" dirty="0">
                <a:solidFill>
                  <a:srgbClr val="0070C0"/>
                </a:solidFill>
              </a:rPr>
              <a:t>e</a:t>
            </a:r>
            <a:r>
              <a:rPr lang="en-US" b="1" dirty="0" smtClean="0">
                <a:solidFill>
                  <a:srgbClr val="0070C0"/>
                </a:solidFill>
              </a:rPr>
              <a:t>t al., DUBNA,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LHEP </a:t>
            </a:r>
            <a:r>
              <a:rPr lang="en-US" b="1" dirty="0" smtClean="0">
                <a:solidFill>
                  <a:srgbClr val="0070C0"/>
                </a:solidFill>
              </a:rPr>
              <a:t>JINR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1098" y="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CF7"/>
                </a:solidFill>
              </a:rPr>
              <a:t>Мониторинг интенсивности пучка по сигналам трансформаторов тока </a:t>
            </a:r>
            <a:endParaRPr lang="ru-RU" sz="2000" b="1" dirty="0">
              <a:solidFill>
                <a:srgbClr val="333CF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1" y="2188482"/>
            <a:ext cx="7114011" cy="4742673"/>
          </a:xfrm>
          <a:prstGeom prst="rect">
            <a:avLst/>
          </a:prstGeom>
        </p:spPr>
      </p:pic>
      <p:sp>
        <p:nvSpPr>
          <p:cNvPr id="5" name="Выноска 1 4"/>
          <p:cNvSpPr/>
          <p:nvPr/>
        </p:nvSpPr>
        <p:spPr>
          <a:xfrm>
            <a:off x="3472843" y="2924944"/>
            <a:ext cx="595102" cy="311667"/>
          </a:xfrm>
          <a:prstGeom prst="borderCallout1">
            <a:avLst>
              <a:gd name="adj1" fmla="val 18750"/>
              <a:gd name="adj2" fmla="val -8333"/>
              <a:gd name="adj3" fmla="val 128443"/>
              <a:gd name="adj4" fmla="val -127984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СТ1</a:t>
            </a:r>
            <a:endPara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7мА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1 5"/>
          <p:cNvSpPr/>
          <p:nvPr/>
        </p:nvSpPr>
        <p:spPr>
          <a:xfrm>
            <a:off x="4932040" y="3501008"/>
            <a:ext cx="633006" cy="441194"/>
          </a:xfrm>
          <a:prstGeom prst="borderCallout1">
            <a:avLst>
              <a:gd name="adj1" fmla="val 18750"/>
              <a:gd name="adj2" fmla="val -8333"/>
              <a:gd name="adj3" fmla="val 326420"/>
              <a:gd name="adj4" fmla="val -379766"/>
            </a:avLst>
          </a:prstGeom>
          <a:solidFill>
            <a:schemeClr val="bg1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СТ3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мА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4932040" y="4069317"/>
            <a:ext cx="686777" cy="418493"/>
          </a:xfrm>
          <a:prstGeom prst="borderCallout1">
            <a:avLst>
              <a:gd name="adj1" fmla="val 18750"/>
              <a:gd name="adj2" fmla="val -8333"/>
              <a:gd name="adj3" fmla="val 305007"/>
              <a:gd name="adj4" fmla="val -32931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СТ4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мА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4932040" y="2924944"/>
            <a:ext cx="686777" cy="413756"/>
          </a:xfrm>
          <a:prstGeom prst="borderCallout1">
            <a:avLst>
              <a:gd name="adj1" fmla="val 18750"/>
              <a:gd name="adj2" fmla="val -8333"/>
              <a:gd name="adj3" fmla="val 325819"/>
              <a:gd name="adj4" fmla="val -347063"/>
            </a:avLst>
          </a:prstGeom>
          <a:solidFill>
            <a:schemeClr val="bg1"/>
          </a:solidFill>
          <a:ln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СТ2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5.5 мА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933642"/>
              </p:ext>
            </p:extLst>
          </p:nvPr>
        </p:nvGraphicFramePr>
        <p:xfrm>
          <a:off x="1403648" y="692696"/>
          <a:ext cx="6157035" cy="1226820"/>
        </p:xfrm>
        <a:graphic>
          <a:graphicData uri="http://schemas.openxmlformats.org/drawingml/2006/table">
            <a:tbl>
              <a:tblPr firstRow="1" firstCol="1" bandRow="1"/>
              <a:tblGrid>
                <a:gridCol w="1278302"/>
                <a:gridCol w="1219524"/>
                <a:gridCol w="1219524"/>
                <a:gridCol w="1219524"/>
                <a:gridCol w="1220161"/>
              </a:tblGrid>
              <a:tr h="652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5V/10mA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10V/10mA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5V/1A (20 </a:t>
                      </a: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dB)=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50мВ/1мА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5V/1A </a:t>
                      </a: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(20 dB)=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мВ</a:t>
                      </a: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/1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5V/1A </a:t>
                      </a: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(40 dB)=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500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мВ</a:t>
                      </a: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/1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GB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en-GB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мА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70879"/>
            <a:ext cx="8820472" cy="5887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617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фазовых датчиков и длительности </a:t>
            </a:r>
            <a:r>
              <a:rPr lang="ru-RU" sz="2400" b="1" dirty="0" err="1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микробанчей</a:t>
            </a:r>
            <a:endParaRPr lang="ru-RU" sz="2400" b="1" dirty="0" smtClean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РР1-выход </a:t>
            </a:r>
            <a:r>
              <a:rPr lang="en-US" sz="24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RFQ, PP2-</a:t>
            </a:r>
            <a:r>
              <a:rPr lang="ru-RU" sz="24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 </a:t>
            </a:r>
            <a:r>
              <a:rPr lang="en-US" sz="24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IH1</a:t>
            </a:r>
            <a:r>
              <a:rPr lang="ru-RU" sz="24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РР3- выход </a:t>
            </a:r>
            <a:r>
              <a:rPr lang="en-US" sz="24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IH2</a:t>
            </a:r>
            <a:endParaRPr lang="ru-RU" sz="2400" b="1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1 3"/>
          <p:cNvSpPr/>
          <p:nvPr/>
        </p:nvSpPr>
        <p:spPr>
          <a:xfrm>
            <a:off x="2627784" y="2339734"/>
            <a:ext cx="432048" cy="306324"/>
          </a:xfrm>
          <a:prstGeom prst="borderCallout1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РР1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1 5"/>
          <p:cNvSpPr/>
          <p:nvPr/>
        </p:nvSpPr>
        <p:spPr>
          <a:xfrm>
            <a:off x="6268309" y="2173335"/>
            <a:ext cx="432048" cy="306324"/>
          </a:xfrm>
          <a:prstGeom prst="borderCallout1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РР2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7956376" y="2493882"/>
            <a:ext cx="432048" cy="306324"/>
          </a:xfrm>
          <a:prstGeom prst="borderCallout1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РР3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12160" y="2479659"/>
            <a:ext cx="0" cy="23408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660232" y="4293096"/>
            <a:ext cx="0" cy="5274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6084168" y="4820521"/>
            <a:ext cx="50405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40152" y="44371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812360" y="2861616"/>
            <a:ext cx="0" cy="19448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417473" y="3741697"/>
            <a:ext cx="0" cy="10788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40352" y="445302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7884368" y="4822355"/>
            <a:ext cx="50405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267744" y="2663599"/>
            <a:ext cx="0" cy="23233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63888" y="4281109"/>
            <a:ext cx="0" cy="7058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2339752" y="4972922"/>
            <a:ext cx="1152128" cy="139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483768" y="45568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7" y="2463629"/>
            <a:ext cx="9126571" cy="416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35944" y="332656"/>
            <a:ext cx="7218548" cy="85359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пучка, полученные с помощью профилометров РМ2 и РМ5  </a:t>
            </a:r>
            <a:endParaRPr lang="ru-RU" sz="2800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333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169876" y="0"/>
            <a:ext cx="7218548" cy="85359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с пикапов в резонаторах ускорителя,</a:t>
            </a:r>
          </a:p>
          <a:p>
            <a:r>
              <a:rPr lang="ru-RU" sz="28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ток пучка </a:t>
            </a:r>
            <a:r>
              <a:rPr lang="en-US" sz="28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800" b="1" baseline="30000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b="1" baseline="30000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5.5 мА</a:t>
            </a:r>
            <a:endParaRPr lang="ru-RU" sz="2800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333CF7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07407"/>
            <a:ext cx="8820472" cy="5880315"/>
          </a:xfrm>
          <a:prstGeom prst="rect">
            <a:avLst/>
          </a:prstGeom>
        </p:spPr>
      </p:pic>
      <p:sp>
        <p:nvSpPr>
          <p:cNvPr id="15" name="Выноска 1 14"/>
          <p:cNvSpPr/>
          <p:nvPr/>
        </p:nvSpPr>
        <p:spPr>
          <a:xfrm>
            <a:off x="5508104" y="1876865"/>
            <a:ext cx="576064" cy="306324"/>
          </a:xfrm>
          <a:prstGeom prst="borderCallout1">
            <a:avLst>
              <a:gd name="adj1" fmla="val 96141"/>
              <a:gd name="adj2" fmla="val -4414"/>
              <a:gd name="adj3" fmla="val 189891"/>
              <a:gd name="adj4" fmla="val -3572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IH2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2483768" y="1876865"/>
            <a:ext cx="612068" cy="306324"/>
          </a:xfrm>
          <a:prstGeom prst="borderCallout1">
            <a:avLst>
              <a:gd name="adj1" fmla="val 88770"/>
              <a:gd name="adj2" fmla="val 100486"/>
              <a:gd name="adj3" fmla="val 466286"/>
              <a:gd name="adj4" fmla="val 224954"/>
            </a:avLst>
          </a:prstGeom>
          <a:solidFill>
            <a:schemeClr val="bg1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IH1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 1 16"/>
          <p:cNvSpPr/>
          <p:nvPr/>
        </p:nvSpPr>
        <p:spPr>
          <a:xfrm>
            <a:off x="3994749" y="3891230"/>
            <a:ext cx="936104" cy="306324"/>
          </a:xfrm>
          <a:prstGeom prst="borderCallout1">
            <a:avLst>
              <a:gd name="adj1" fmla="val 110882"/>
              <a:gd name="adj2" fmla="val 50758"/>
              <a:gd name="adj3" fmla="val 259911"/>
              <a:gd name="adj4" fmla="val 49701"/>
            </a:avLst>
          </a:prstGeom>
          <a:solidFill>
            <a:schemeClr val="bg1"/>
          </a:solidFill>
          <a:ln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BUNCHER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3873039" y="1876865"/>
            <a:ext cx="576064" cy="306324"/>
          </a:xfrm>
          <a:prstGeom prst="borderCallout1">
            <a:avLst>
              <a:gd name="adj1" fmla="val 110882"/>
              <a:gd name="adj2" fmla="val 50457"/>
              <a:gd name="adj3" fmla="val 245170"/>
              <a:gd name="adj4" fmla="val 49198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RFQ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83" y="0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CF7"/>
                </a:solidFill>
              </a:rPr>
              <a:t> </a:t>
            </a:r>
            <a:r>
              <a:rPr lang="ru-RU" sz="2800" b="1" dirty="0" smtClean="0">
                <a:solidFill>
                  <a:srgbClr val="333CF7"/>
                </a:solidFill>
              </a:rPr>
              <a:t>Циркуляция.</a:t>
            </a:r>
          </a:p>
          <a:p>
            <a:pPr algn="ctr"/>
            <a:r>
              <a:rPr lang="ru-RU" sz="2000" b="1" dirty="0" smtClean="0">
                <a:solidFill>
                  <a:srgbClr val="333CF7"/>
                </a:solidFill>
              </a:rPr>
              <a:t>Наблюдалось максимальное значение сигнала с трансформатора тока </a:t>
            </a:r>
            <a:r>
              <a:rPr lang="en-US" sz="2000" b="1" dirty="0" smtClean="0">
                <a:solidFill>
                  <a:srgbClr val="333CF7"/>
                </a:solidFill>
              </a:rPr>
              <a:t>FCT</a:t>
            </a:r>
            <a:r>
              <a:rPr lang="ru-RU" sz="2000" b="1" dirty="0">
                <a:solidFill>
                  <a:srgbClr val="333CF7"/>
                </a:solidFill>
              </a:rPr>
              <a:t> </a:t>
            </a:r>
            <a:r>
              <a:rPr lang="ru-RU" sz="2000" b="1" dirty="0" smtClean="0">
                <a:solidFill>
                  <a:srgbClr val="333CF7"/>
                </a:solidFill>
              </a:rPr>
              <a:t>равное 1.5 В, что соответствовало току пучка 3 мА, при этом падение амплитуды сигнала после первого оборота составило 25%.</a:t>
            </a:r>
            <a:endParaRPr lang="en-US" sz="2000" b="1" dirty="0" smtClean="0">
              <a:solidFill>
                <a:srgbClr val="333CF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1" y="1525364"/>
            <a:ext cx="8460432" cy="5332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538503" cy="17910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333CF7"/>
                </a:solidFill>
              </a:rPr>
              <a:t>Циркуляция.</a:t>
            </a:r>
            <a:br>
              <a:rPr lang="ru-RU" sz="2400" b="1" dirty="0">
                <a:solidFill>
                  <a:srgbClr val="333CF7"/>
                </a:solidFill>
              </a:rPr>
            </a:br>
            <a:r>
              <a:rPr lang="ru-RU" sz="2400" b="1" dirty="0" smtClean="0">
                <a:solidFill>
                  <a:srgbClr val="333CF7"/>
                </a:solidFill>
              </a:rPr>
              <a:t>Значение </a:t>
            </a:r>
            <a:r>
              <a:rPr lang="ru-RU" sz="2400" b="1" dirty="0">
                <a:solidFill>
                  <a:srgbClr val="333CF7"/>
                </a:solidFill>
              </a:rPr>
              <a:t>сигнала с трансформатора </a:t>
            </a:r>
            <a:r>
              <a:rPr lang="ru-RU" sz="2400" b="1" dirty="0" smtClean="0">
                <a:solidFill>
                  <a:srgbClr val="333CF7"/>
                </a:solidFill>
              </a:rPr>
              <a:t>тока</a:t>
            </a:r>
            <a:r>
              <a:rPr lang="en-US" sz="2400" b="1" dirty="0" smtClean="0">
                <a:solidFill>
                  <a:srgbClr val="333CF7"/>
                </a:solidFill>
              </a:rPr>
              <a:t> FCT </a:t>
            </a:r>
            <a:r>
              <a:rPr lang="ru-RU" sz="2400" b="1" dirty="0" smtClean="0">
                <a:solidFill>
                  <a:srgbClr val="333CF7"/>
                </a:solidFill>
              </a:rPr>
              <a:t>1.4 </a:t>
            </a:r>
            <a:r>
              <a:rPr lang="ru-RU" sz="2400" b="1" dirty="0">
                <a:solidFill>
                  <a:srgbClr val="333CF7"/>
                </a:solidFill>
              </a:rPr>
              <a:t>В, что </a:t>
            </a:r>
            <a:r>
              <a:rPr lang="ru-RU" sz="2400" b="1" dirty="0" smtClean="0">
                <a:solidFill>
                  <a:srgbClr val="333CF7"/>
                </a:solidFill>
              </a:rPr>
              <a:t>соответствует </a:t>
            </a:r>
            <a:r>
              <a:rPr lang="ru-RU" sz="2400" b="1" dirty="0">
                <a:solidFill>
                  <a:srgbClr val="333CF7"/>
                </a:solidFill>
              </a:rPr>
              <a:t>току пучка </a:t>
            </a:r>
            <a:r>
              <a:rPr lang="ru-RU" sz="2400" b="1" dirty="0" smtClean="0">
                <a:solidFill>
                  <a:srgbClr val="333CF7"/>
                </a:solidFill>
              </a:rPr>
              <a:t>2.8 мА</a:t>
            </a:r>
            <a:r>
              <a:rPr lang="ru-RU" sz="2400" b="1" dirty="0">
                <a:solidFill>
                  <a:srgbClr val="333CF7"/>
                </a:solidFill>
              </a:rPr>
              <a:t>. </a:t>
            </a:r>
            <a:br>
              <a:rPr lang="ru-RU" sz="2400" b="1" dirty="0">
                <a:solidFill>
                  <a:srgbClr val="333CF7"/>
                </a:solidFill>
              </a:rPr>
            </a:br>
            <a:r>
              <a:rPr lang="ru-RU" sz="2400" b="1" dirty="0" smtClean="0">
                <a:solidFill>
                  <a:srgbClr val="333CF7"/>
                </a:solidFill>
              </a:rPr>
              <a:t>Падение </a:t>
            </a:r>
            <a:r>
              <a:rPr lang="ru-RU" sz="2400" b="1" dirty="0">
                <a:solidFill>
                  <a:srgbClr val="333CF7"/>
                </a:solidFill>
              </a:rPr>
              <a:t>амплитуды сигнала после первого оборота </a:t>
            </a:r>
            <a:r>
              <a:rPr lang="ru-RU" sz="2400" b="1" dirty="0" smtClean="0">
                <a:solidFill>
                  <a:srgbClr val="333CF7"/>
                </a:solidFill>
              </a:rPr>
              <a:t>-30%.</a:t>
            </a:r>
            <a:r>
              <a:rPr lang="en-US" sz="2400" b="1" dirty="0">
                <a:solidFill>
                  <a:srgbClr val="333CF7"/>
                </a:solidFill>
              </a:rPr>
              <a:t/>
            </a:r>
            <a:br>
              <a:rPr lang="en-US" sz="2400" b="1" dirty="0">
                <a:solidFill>
                  <a:srgbClr val="333CF7"/>
                </a:solidFill>
              </a:rPr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9153"/>
            <a:ext cx="8250471" cy="49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53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442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0236" y="-675466"/>
            <a:ext cx="6286873" cy="8657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740" y="-99392"/>
            <a:ext cx="5495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НАЧАЛО, Апрель, </a:t>
            </a:r>
            <a:r>
              <a:rPr lang="en-US" sz="36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ru-RU" sz="36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3600" b="1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909_084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35" y="476672"/>
            <a:ext cx="5248582" cy="2952328"/>
          </a:xfrm>
          <a:prstGeom prst="rect">
            <a:avLst/>
          </a:prstGeom>
        </p:spPr>
      </p:pic>
      <p:pic>
        <p:nvPicPr>
          <p:cNvPr id="5" name="Рисунок 4" descr="20160909_085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88" y="3645023"/>
            <a:ext cx="5271777" cy="2965375"/>
          </a:xfrm>
          <a:prstGeom prst="rect">
            <a:avLst/>
          </a:prstGeom>
        </p:spPr>
      </p:pic>
      <p:pic>
        <p:nvPicPr>
          <p:cNvPr id="9" name="Рисунок 8" descr="20160909_085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261527" y="1901168"/>
            <a:ext cx="6027815" cy="33906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2284" y="-133584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36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3600" b="1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" y="0"/>
            <a:ext cx="4464496" cy="3348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92" y="0"/>
            <a:ext cx="4464496" cy="3348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40537"/>
            <a:ext cx="45720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3" y="3429000"/>
            <a:ext cx="4520105" cy="3390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6289" y="33867"/>
            <a:ext cx="1433406" cy="646331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36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3600" b="1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85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" y="908720"/>
            <a:ext cx="7776864" cy="5832649"/>
          </a:xfrm>
        </p:spPr>
      </p:pic>
      <p:sp>
        <p:nvSpPr>
          <p:cNvPr id="6" name="TextBox 5"/>
          <p:cNvSpPr txBox="1"/>
          <p:nvPr/>
        </p:nvSpPr>
        <p:spPr>
          <a:xfrm>
            <a:off x="2941464" y="15350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2012-2021</a:t>
            </a:r>
            <a:r>
              <a:rPr lang="ru-RU" sz="36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3600" b="1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1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Лазерный </a:t>
            </a:r>
            <a:r>
              <a:rPr lang="ru-RU" sz="27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</a:t>
            </a:r>
            <a:r>
              <a:rPr lang="ru-RU" sz="27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ионов</a:t>
            </a:r>
            <a:br>
              <a:rPr lang="ru-RU" sz="27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baseline="30000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7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sz="2700" b="1" baseline="30000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700" b="1" baseline="30000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7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baseline="30000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7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sz="2700" b="1" baseline="30000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ru-RU" sz="27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ru-RU" sz="2700" b="1" baseline="30000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ru-RU" sz="27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ru-RU" sz="2700" b="1" baseline="30000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ru-RU" sz="27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ru-RU" sz="2700" b="1" baseline="30000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</a:t>
            </a:r>
            <a:r>
              <a:rPr lang="ru-RU" sz="27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ru-RU" sz="2700" b="1" baseline="30000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6+</a:t>
            </a:r>
            <a:r>
              <a:rPr lang="ru-RU" sz="27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ru-RU" sz="2700" b="1" baseline="30000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7+</a:t>
            </a:r>
            <a:r>
              <a:rPr lang="ru-RU" sz="27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Mg</a:t>
            </a:r>
            <a:r>
              <a:rPr lang="ru-RU" sz="2700" b="1" baseline="30000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8+</a:t>
            </a:r>
            <a:r>
              <a:rPr lang="ru-RU" sz="27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</a:t>
            </a:r>
            <a:r>
              <a:rPr lang="ru-RU" sz="2700" b="1" baseline="30000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11+</a:t>
            </a:r>
            <a:r>
              <a:rPr lang="ru-RU" sz="27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2700" b="1" baseline="30000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700" b="1" baseline="30000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700" b="1" baseline="30000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8046154" cy="4525962"/>
          </a:xfrm>
        </p:spPr>
      </p:pic>
      <p:sp>
        <p:nvSpPr>
          <p:cNvPr id="7" name="TextBox 6"/>
          <p:cNvSpPr txBox="1"/>
          <p:nvPr/>
        </p:nvSpPr>
        <p:spPr>
          <a:xfrm>
            <a:off x="-108520" y="1877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8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сеанса с </a:t>
            </a:r>
            <a:r>
              <a:rPr lang="ru-RU" sz="28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Бустером </a:t>
            </a:r>
            <a:r>
              <a:rPr lang="ru-RU" sz="28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подготовлены</a:t>
            </a:r>
          </a:p>
          <a:p>
            <a:pPr algn="ctr"/>
            <a:r>
              <a:rPr lang="ru-RU" sz="28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 </a:t>
            </a:r>
            <a:r>
              <a:rPr lang="ru-RU" sz="28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</a:t>
            </a:r>
            <a:r>
              <a:rPr lang="ru-RU" sz="28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ионов</a:t>
            </a:r>
            <a:endParaRPr lang="ru-RU" sz="2800" b="1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Настроить инжектор на максимальный коэффициент прохождения пучка от источника ионов до входа в Бустер</a:t>
            </a:r>
          </a:p>
          <a:p>
            <a:pPr algn="just"/>
            <a:r>
              <a:rPr lang="ru-RU" sz="20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системы к </a:t>
            </a:r>
            <a:r>
              <a:rPr lang="ru-RU" sz="2000" b="1" dirty="0" err="1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трехоборотной</a:t>
            </a:r>
            <a:r>
              <a:rPr lang="ru-RU" sz="20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инжекции</a:t>
            </a:r>
          </a:p>
          <a:p>
            <a:pPr algn="just"/>
            <a:r>
              <a:rPr lang="ru-RU" sz="20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и отладить полномасштабную систему диагностики</a:t>
            </a:r>
          </a:p>
          <a:p>
            <a:pPr algn="just"/>
            <a:r>
              <a:rPr lang="ru-RU" sz="20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Компенсировать просадку ВЧ поля в резонаторах путем подачи на входы ВЧ усилителей сигнала с модулированной амплитудой </a:t>
            </a:r>
          </a:p>
          <a:p>
            <a:pPr algn="just"/>
            <a:r>
              <a:rPr lang="ru-RU" sz="20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надежность системы ВЧ питания</a:t>
            </a:r>
          </a:p>
          <a:p>
            <a:pPr algn="just"/>
            <a:r>
              <a:rPr lang="ru-RU" sz="20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Заменить обмотки поворотных магнитов на </a:t>
            </a:r>
            <a:r>
              <a:rPr lang="ru-RU" sz="2000" b="1" dirty="0" err="1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водоохлаждаемые</a:t>
            </a:r>
            <a:endParaRPr lang="ru-RU" sz="2000" b="1" dirty="0" smtClean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приемке и вводе в эксплуатацию нового ускорителя легких ионов</a:t>
            </a:r>
          </a:p>
          <a:p>
            <a:endParaRPr lang="ru-RU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143380"/>
            <a:ext cx="8358246" cy="15716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u-RU" sz="5300" b="1" dirty="0" smtClean="0">
                <a:solidFill>
                  <a:srgbClr val="333CF7"/>
                </a:solidFill>
              </a:rPr>
              <a:t>СПАСИБО</a:t>
            </a:r>
            <a:br>
              <a:rPr lang="ru-RU" sz="5300" b="1" dirty="0" smtClean="0">
                <a:solidFill>
                  <a:srgbClr val="333CF7"/>
                </a:solidFill>
              </a:rPr>
            </a:br>
            <a:r>
              <a:rPr lang="en-US" sz="2700" b="1" dirty="0" smtClean="0">
                <a:solidFill>
                  <a:srgbClr val="002060"/>
                </a:solidFill>
              </a:rPr>
              <a:t> </a:t>
            </a:r>
            <a:endParaRPr lang="ru-RU" sz="2700" b="1" dirty="0">
              <a:solidFill>
                <a:srgbClr val="002060"/>
              </a:solidFill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29212"/>
            <a:ext cx="3744912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74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000_ОИЯИ\62_гранты\Конкурс ЛФВЭ 2020\IMG_2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37" y="1330824"/>
            <a:ext cx="9130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 плазменного источника ионов             </a:t>
            </a:r>
            <a:r>
              <a:rPr lang="en-US" sz="24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 c</a:t>
            </a:r>
            <a:r>
              <a:rPr lang="ru-RU" sz="2400" b="1" dirty="0" err="1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пектры</a:t>
            </a:r>
            <a:r>
              <a:rPr lang="ru-RU" sz="24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ионов</a:t>
            </a:r>
            <a:r>
              <a:rPr lang="en-US" sz="24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72" y="2759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источник ионов гелия </a:t>
            </a:r>
            <a:r>
              <a:rPr lang="en-US" sz="2800" b="1" baseline="-25000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800" b="1" baseline="30000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33" y="2132856"/>
            <a:ext cx="280506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556863" y="4786393"/>
            <a:ext cx="2291725" cy="1973127"/>
            <a:chOff x="17174172" y="18362540"/>
            <a:chExt cx="3981792" cy="244437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853" b="8789"/>
            <a:stretch/>
          </p:blipFill>
          <p:spPr>
            <a:xfrm>
              <a:off x="17174172" y="18362540"/>
              <a:ext cx="3981792" cy="24443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cxnSp>
          <p:nvCxnSpPr>
            <p:cNvPr id="8" name="Прямая со стрелкой 7"/>
            <p:cNvCxnSpPr/>
            <p:nvPr/>
          </p:nvCxnSpPr>
          <p:spPr>
            <a:xfrm>
              <a:off x="18078589" y="19820221"/>
              <a:ext cx="47540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7466840" y="19330365"/>
              <a:ext cx="1087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0,78 </a:t>
              </a:r>
              <a:r>
                <a:rPr lang="el-GR" sz="2400" dirty="0" smtClean="0"/>
                <a:t>μ</a:t>
              </a:r>
              <a:r>
                <a:rPr lang="en-US" sz="2400" dirty="0" smtClean="0"/>
                <a:t>s</a:t>
              </a:r>
              <a:endParaRPr lang="ru-RU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662911" y="18550073"/>
              <a:ext cx="877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r>
                <a:rPr lang="en-US" sz="2800" baseline="30000" dirty="0" smtClean="0"/>
                <a:t>+</a:t>
              </a:r>
              <a:endParaRPr lang="ru-RU" sz="2800" baseline="30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610733" y="19690586"/>
              <a:ext cx="877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r>
                <a:rPr lang="en-US" sz="1400" dirty="0" smtClean="0"/>
                <a:t>2</a:t>
              </a:r>
              <a:r>
                <a:rPr lang="en-US" sz="2800" baseline="30000" dirty="0" smtClean="0"/>
                <a:t>+</a:t>
              </a:r>
              <a:endParaRPr lang="ru-RU" sz="2800" baseline="30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64239" y="20074057"/>
              <a:ext cx="877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r>
                <a:rPr lang="en-US" sz="1400" dirty="0" smtClean="0"/>
                <a:t>3</a:t>
              </a:r>
              <a:r>
                <a:rPr lang="en-US" sz="2800" baseline="30000" dirty="0" smtClean="0"/>
                <a:t>+</a:t>
              </a:r>
              <a:endParaRPr lang="ru-RU" sz="28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309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65004"/>
            <a:ext cx="4464496" cy="3348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836712"/>
            <a:ext cx="6191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ионов гелия на платформе</a:t>
            </a:r>
            <a:endParaRPr lang="en-GB" sz="2800" b="1" dirty="0" smtClean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апряжение инжекции</a:t>
            </a:r>
          </a:p>
          <a:p>
            <a:pPr algn="ctr"/>
            <a:r>
              <a:rPr lang="ru-RU" sz="28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 </a:t>
            </a:r>
            <a:r>
              <a:rPr lang="ru-RU" sz="2800" b="1" dirty="0" err="1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endParaRPr lang="ru-RU" sz="2800" b="1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63333"/>
            <a:ext cx="4466724" cy="33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3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создания системы синхронизации </a:t>
            </a:r>
            <a:r>
              <a:rPr lang="en-US" sz="24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NICA</a:t>
            </a:r>
            <a:r>
              <a:rPr lang="ru-RU" sz="24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введена в действия новая система синхронизации</a:t>
            </a:r>
            <a:br>
              <a:rPr lang="ru-RU" sz="24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инжектора тяжелых ионов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8166"/>
            <a:ext cx="8229600" cy="403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6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717" y="45156"/>
            <a:ext cx="58750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системы синхронизации </a:t>
            </a:r>
          </a:p>
          <a:p>
            <a:pPr algn="ctr"/>
            <a:r>
              <a:rPr lang="ru-RU" sz="24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инжектора тяжелых ионов</a:t>
            </a:r>
            <a:r>
              <a:rPr lang="ru-RU" sz="28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sun9-3.userapi.com/g08AlOlWzhV5EvAEZ1A3MA2oIJrVAbj99kFHDQ/XyiWQchFUY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5028"/>
            <a:ext cx="3456384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s://sun9-56.userapi.com/zDNZKl5fW6UOtSY5p-hPH47KTq-7kY9mpeaAAg/0VjfHH_JRV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r="26875" b="9378"/>
          <a:stretch/>
        </p:blipFill>
        <p:spPr bwMode="auto">
          <a:xfrm>
            <a:off x="6588224" y="1219218"/>
            <a:ext cx="2451100" cy="564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sun9-3.userapi.com/TIhiq0o-PMO_88OrDhfiAcyCSvGqLVpmLvQoaw/a6qLQ74Jv8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7" b="4377"/>
          <a:stretch/>
        </p:blipFill>
        <p:spPr bwMode="auto">
          <a:xfrm>
            <a:off x="3566381" y="3573016"/>
            <a:ext cx="2949835" cy="323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0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" y="746498"/>
            <a:ext cx="5203635" cy="249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31" y="1412776"/>
            <a:ext cx="3878701" cy="1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трелка вправо 1"/>
          <p:cNvSpPr/>
          <p:nvPr/>
        </p:nvSpPr>
        <p:spPr>
          <a:xfrm>
            <a:off x="539552" y="1658292"/>
            <a:ext cx="698663" cy="242316"/>
          </a:xfrm>
          <a:prstGeom prst="rightArrow">
            <a:avLst/>
          </a:prstGeom>
          <a:solidFill>
            <a:srgbClr val="333CF7"/>
          </a:solidFill>
          <a:ln>
            <a:solidFill>
              <a:srgbClr val="333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CF7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886965" y="1540537"/>
            <a:ext cx="698663" cy="242316"/>
          </a:xfrm>
          <a:prstGeom prst="rightArrow">
            <a:avLst/>
          </a:prstGeom>
          <a:solidFill>
            <a:srgbClr val="333CF7"/>
          </a:solidFill>
          <a:ln>
            <a:solidFill>
              <a:srgbClr val="333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CF7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64416" y="4221088"/>
            <a:ext cx="698663" cy="242316"/>
          </a:xfrm>
          <a:prstGeom prst="rightArrow">
            <a:avLst/>
          </a:prstGeom>
          <a:solidFill>
            <a:srgbClr val="333CF7"/>
          </a:solidFill>
          <a:ln>
            <a:solidFill>
              <a:srgbClr val="333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CF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353918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2249" y="1200029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416" y="3878595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2100" y="934118"/>
            <a:ext cx="468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FC1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220072" y="1200029"/>
            <a:ext cx="360040" cy="792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67" y="3936489"/>
            <a:ext cx="53816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84228" y="3624118"/>
            <a:ext cx="468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FC3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735267" y="3918429"/>
            <a:ext cx="234026" cy="34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5" idx="2"/>
          </p:cNvCxnSpPr>
          <p:nvPr/>
        </p:nvCxnSpPr>
        <p:spPr>
          <a:xfrm flipH="1">
            <a:off x="4094359" y="3819101"/>
            <a:ext cx="180020" cy="421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8035644" y="1337571"/>
            <a:ext cx="234026" cy="405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40353" y="3572880"/>
            <a:ext cx="468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CT3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72100" y="3624116"/>
            <a:ext cx="468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CT4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183" y="77723"/>
            <a:ext cx="9000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 оборудование, установленное к началу сеанса</a:t>
            </a:r>
          </a:p>
          <a:p>
            <a:pPr algn="ctr"/>
            <a:r>
              <a:rPr lang="ru-RU" sz="24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запуску бустера</a:t>
            </a:r>
            <a:endParaRPr lang="ru-RU" sz="2400" b="1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2160" y="3632374"/>
            <a:ext cx="734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28384" y="1076918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 2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5636026" y="3840703"/>
            <a:ext cx="70100" cy="421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181472" y="3878674"/>
            <a:ext cx="198044" cy="37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5536" y="5322694"/>
            <a:ext cx="816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 –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 тока (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Bergoz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FC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цилиндр  Фарадея,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профилометр, РР- фазовый датчик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7174261" y="4267714"/>
            <a:ext cx="698663" cy="242316"/>
          </a:xfrm>
          <a:prstGeom prst="rightArrow">
            <a:avLst/>
          </a:prstGeom>
          <a:solidFill>
            <a:srgbClr val="333CF7"/>
          </a:solidFill>
          <a:ln>
            <a:solidFill>
              <a:srgbClr val="333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CF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84401" y="3972989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22149" y="421458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172400" cy="544826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35944" y="332656"/>
            <a:ext cx="7218548" cy="85359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сигналов, полученных при регистрации пучка цилиндром Фарадея С</a:t>
            </a:r>
            <a:r>
              <a:rPr lang="en-US" sz="21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F1 </a:t>
            </a:r>
            <a:r>
              <a:rPr lang="ru-RU" sz="21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трансформатором тока </a:t>
            </a:r>
            <a:r>
              <a:rPr lang="en-US" sz="21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CT2</a:t>
            </a:r>
            <a:r>
              <a:rPr lang="ru-RU" sz="21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расположенными на выходе ЛУТИ.</a:t>
            </a:r>
            <a:endParaRPr lang="ru-RU" sz="2100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333CF7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6516216" y="1988840"/>
            <a:ext cx="1224136" cy="648072"/>
          </a:xfrm>
          <a:prstGeom prst="borderCallout1">
            <a:avLst>
              <a:gd name="adj1" fmla="val 18750"/>
              <a:gd name="adj2" fmla="val -8333"/>
              <a:gd name="adj3" fmla="val 53541"/>
              <a:gd name="adj4" fmla="val -90174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1мА/дел </a:t>
            </a:r>
            <a:endPara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4.8 мА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1 5"/>
          <p:cNvSpPr/>
          <p:nvPr/>
        </p:nvSpPr>
        <p:spPr>
          <a:xfrm>
            <a:off x="6503510" y="2924944"/>
            <a:ext cx="1236842" cy="720080"/>
          </a:xfrm>
          <a:prstGeom prst="borderCallout1">
            <a:avLst>
              <a:gd name="adj1" fmla="val 18750"/>
              <a:gd name="adj2" fmla="val -8333"/>
              <a:gd name="adj3" fmla="val 56170"/>
              <a:gd name="adj4" fmla="val -86938"/>
            </a:avLst>
          </a:prstGeom>
          <a:solidFill>
            <a:schemeClr val="bg1"/>
          </a:solidFill>
          <a:ln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СТ2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1мА/дел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4.8 мА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35944" y="332656"/>
            <a:ext cx="7218548" cy="85359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Сигналы, полученные </a:t>
            </a:r>
            <a:r>
              <a:rPr lang="ru-RU" sz="21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трансформатора тока </a:t>
            </a:r>
            <a:r>
              <a:rPr lang="en-US" sz="2100" b="1" dirty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CT2 </a:t>
            </a:r>
            <a:r>
              <a:rPr lang="ru-RU" sz="21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цилиндра Фарадея С</a:t>
            </a:r>
            <a:r>
              <a:rPr lang="en-US" sz="21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1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smtClean="0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расположенного на входе во второй поворотный магнит.</a:t>
            </a:r>
            <a:endParaRPr lang="ru-RU" sz="2100" dirty="0">
              <a:solidFill>
                <a:srgbClr val="333C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333CF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383859" cy="5589240"/>
          </a:xfrm>
          <a:prstGeom prst="rect">
            <a:avLst/>
          </a:prstGeom>
        </p:spPr>
      </p:pic>
      <p:sp>
        <p:nvSpPr>
          <p:cNvPr id="6" name="Выноска 1 5"/>
          <p:cNvSpPr/>
          <p:nvPr/>
        </p:nvSpPr>
        <p:spPr>
          <a:xfrm>
            <a:off x="5508104" y="1916832"/>
            <a:ext cx="1224136" cy="648072"/>
          </a:xfrm>
          <a:prstGeom prst="borderCallout1">
            <a:avLst>
              <a:gd name="adj1" fmla="val 18750"/>
              <a:gd name="adj2" fmla="val -8333"/>
              <a:gd name="adj3" fmla="val 53541"/>
              <a:gd name="adj4" fmla="val -90174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1мА/дел </a:t>
            </a:r>
            <a:endPara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4.3 мА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5508104" y="2796078"/>
            <a:ext cx="1236842" cy="720080"/>
          </a:xfrm>
          <a:prstGeom prst="borderCallout1">
            <a:avLst>
              <a:gd name="adj1" fmla="val 18750"/>
              <a:gd name="adj2" fmla="val -8333"/>
              <a:gd name="adj3" fmla="val 40493"/>
              <a:gd name="adj4" fmla="val -53167"/>
            </a:avLst>
          </a:prstGeom>
          <a:solidFill>
            <a:schemeClr val="bg1"/>
          </a:solidFill>
          <a:ln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СТ2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1мА/дел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4.8 мА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19717</TotalTime>
  <Words>433</Words>
  <Application>Microsoft Office PowerPoint</Application>
  <PresentationFormat>Экран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2_Тема Office</vt:lpstr>
      <vt:lpstr>                                                                                                                                                                                                            </vt:lpstr>
      <vt:lpstr> Лазерный источника ионов 6Li3+, 7Li3+, B4+, C4+, N5+, O6+, F7+, Mg8+, Si11+, Fe17+  </vt:lpstr>
      <vt:lpstr>Презентация PowerPoint</vt:lpstr>
      <vt:lpstr>Презентация PowerPoint</vt:lpstr>
      <vt:lpstr>В рамках создания системы синхронизации NICA введена в действия новая система синхронизации  инжектора тяжелых ионов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Циркуляция. Значение сигнала с трансформатора тока FCT 1.4 В, что соответствует току пучка 2.8 мА.  Падение амплитуды сигнала после первого оборота -30%.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</vt:lpstr>
      <vt:lpstr> СПАСИБО  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Kostas</dc:creator>
  <cp:lastModifiedBy>Konstantin</cp:lastModifiedBy>
  <cp:revision>446</cp:revision>
  <dcterms:created xsi:type="dcterms:W3CDTF">2014-09-11T13:09:52Z</dcterms:created>
  <dcterms:modified xsi:type="dcterms:W3CDTF">2021-02-11T08:43:12Z</dcterms:modified>
</cp:coreProperties>
</file>