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</p:sldMasterIdLst>
  <p:notesMasterIdLst>
    <p:notesMasterId r:id="rId24"/>
  </p:notesMasterIdLst>
  <p:sldIdLst>
    <p:sldId id="257" r:id="rId3"/>
    <p:sldId id="631" r:id="rId4"/>
    <p:sldId id="693" r:id="rId5"/>
    <p:sldId id="694" r:id="rId6"/>
    <p:sldId id="695" r:id="rId7"/>
    <p:sldId id="696" r:id="rId8"/>
    <p:sldId id="700" r:id="rId9"/>
    <p:sldId id="697" r:id="rId10"/>
    <p:sldId id="698" r:id="rId11"/>
    <p:sldId id="699" r:id="rId12"/>
    <p:sldId id="701" r:id="rId13"/>
    <p:sldId id="702" r:id="rId14"/>
    <p:sldId id="703" r:id="rId15"/>
    <p:sldId id="705" r:id="rId16"/>
    <p:sldId id="706" r:id="rId17"/>
    <p:sldId id="708" r:id="rId18"/>
    <p:sldId id="707" r:id="rId19"/>
    <p:sldId id="710" r:id="rId20"/>
    <p:sldId id="711" r:id="rId21"/>
    <p:sldId id="709" r:id="rId22"/>
    <p:sldId id="27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C3520"/>
    <a:srgbClr val="EF1903"/>
    <a:srgbClr val="E87F6A"/>
    <a:srgbClr val="CCCCFF"/>
    <a:srgbClr val="99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110" d="100"/>
          <a:sy n="110" d="100"/>
        </p:scale>
        <p:origin x="174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C967BF-02C5-4669-9610-8C47ED7F8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15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12C59-44FB-40FA-8E03-7967C36DE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C30D5-1F5C-42AE-ABB4-87DA44A90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BFA3B-1BC7-4003-BF30-CC5FCBD8E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FDDAC-7E2A-4C68-B4AF-CF58C32BD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FEE64-07F6-4F62-9EE6-376B7D9BE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70EC4-A2F5-4E28-8041-9F21FEB9D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882F6-DE83-4417-881E-18B39CB6E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A8C6D-0C72-4A47-91A0-F8259906A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5320-771B-4A74-BCC1-5953B97C8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E3E82-E391-4810-BF04-524EA82519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A047-FD5D-41C1-B0F6-188299E68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EF8E-F351-4EE5-9249-5011D647B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8DC6B00-EE54-45EA-A848-FBBCFD5C4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8DC6B00-EE54-45EA-A848-FBBCFD5C4A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0825" y="1916832"/>
            <a:ext cx="8686800" cy="2462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</a:t>
            </a:r>
            <a:r>
              <a:rPr lang="en-US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/>
            </a:r>
            <a:br>
              <a:rPr lang="en-US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НАСТРОЙКА КАНАЛА </a:t>
            </a:r>
          </a:p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И РЕЖИМОВ ИНЖЕКЦИИ В БУСТЕР</a:t>
            </a:r>
          </a:p>
          <a:p>
            <a:pPr algn="ctr" eaLnBrk="1" hangingPunct="1">
              <a:defRPr/>
            </a:pPr>
            <a:endParaRPr lang="en-US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algn="ctr" eaLnBrk="1" hangingPunct="1">
              <a:defRPr/>
            </a:pPr>
            <a:endParaRPr lang="en-US" sz="24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defRPr/>
            </a:pPr>
            <a:endParaRPr lang="ru-RU" sz="24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r>
              <a:rPr lang="ru-RU" sz="1400" b="1" i="1" u="sng" dirty="0" smtClean="0">
                <a:solidFill>
                  <a:schemeClr val="tx2"/>
                </a:solidFill>
                <a:latin typeface="Tahoma" pitchFamily="34" charset="0"/>
              </a:rPr>
              <a:t>А.В. Тузиков</a:t>
            </a:r>
            <a:r>
              <a:rPr lang="ru-RU" sz="1400" b="1" i="1" dirty="0" smtClean="0">
                <a:solidFill>
                  <a:schemeClr val="tx2"/>
                </a:solidFill>
                <a:latin typeface="Tahoma" pitchFamily="34" charset="0"/>
              </a:rPr>
              <a:t>, коллектив УО</a:t>
            </a:r>
            <a:endParaRPr lang="ru-RU" sz="2000" dirty="0" smtClean="0">
              <a:latin typeface="Times New Roman" pitchFamily="18" charset="0"/>
            </a:endParaRPr>
          </a:p>
        </p:txBody>
      </p:sp>
      <p:pic>
        <p:nvPicPr>
          <p:cNvPr id="28675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Пучок в канале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10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20620" b="47997"/>
          <a:stretch/>
        </p:blipFill>
        <p:spPr>
          <a:xfrm>
            <a:off x="107504" y="594810"/>
            <a:ext cx="9019048" cy="12241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2132856"/>
            <a:ext cx="866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</a:t>
            </a:r>
            <a:r>
              <a:rPr lang="ru-RU" dirty="0"/>
              <a:t>Измерение положения и угла движения пучка на профилометре П</a:t>
            </a:r>
            <a:r>
              <a:rPr lang="ru-RU" dirty="0" smtClean="0"/>
              <a:t>2, коррекция </a:t>
            </a:r>
            <a:r>
              <a:rPr lang="ru-RU" dirty="0"/>
              <a:t>траектории пучка на участке перед </a:t>
            </a:r>
            <a:r>
              <a:rPr lang="ru-RU" dirty="0" err="1"/>
              <a:t>дебанчером</a:t>
            </a:r>
            <a:r>
              <a:rPr lang="ru-RU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2854677"/>
            <a:ext cx="866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 </a:t>
            </a:r>
            <a:r>
              <a:rPr lang="ru-RU" dirty="0"/>
              <a:t>Измерение положения и угла движения пучка на профилометре </a:t>
            </a:r>
            <a:r>
              <a:rPr lang="ru-RU" dirty="0" smtClean="0"/>
              <a:t>П5, </a:t>
            </a:r>
            <a:r>
              <a:rPr lang="ru-RU" dirty="0"/>
              <a:t>коррекция траектории пучка на участке перед </a:t>
            </a:r>
            <a:r>
              <a:rPr lang="ru-RU" dirty="0" err="1" smtClean="0"/>
              <a:t>септумом</a:t>
            </a:r>
            <a:r>
              <a:rPr lang="ru-RU" dirty="0" smtClean="0"/>
              <a:t>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520" y="3574757"/>
                <a:ext cx="86638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3</a:t>
                </a:r>
                <a:r>
                  <a:rPr lang="ru-RU" dirty="0" smtClean="0"/>
                  <a:t>. </a:t>
                </a:r>
                <a:r>
                  <a:rPr lang="ru-RU" dirty="0"/>
                  <a:t>Измерение энергии пучка по углу поворота </a:t>
                </a:r>
                <a:r>
                  <a:rPr lang="ru-RU" dirty="0" smtClean="0"/>
                  <a:t>в дипольных магнитах: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≈3,15 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МэВ/н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574757"/>
                <a:ext cx="8663880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563" t="-4717" b="-84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1520" y="4238340"/>
                <a:ext cx="86638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4. </a:t>
                </a:r>
                <a:r>
                  <a:rPr lang="ru-RU" dirty="0"/>
                  <a:t>Измерение дисперсии </a:t>
                </a:r>
                <a:r>
                  <a:rPr lang="ru-RU" dirty="0" smtClean="0"/>
                  <a:t>пучка </a:t>
                </a:r>
                <a:r>
                  <a:rPr lang="ru-RU" dirty="0"/>
                  <a:t>на профилометре </a:t>
                </a:r>
                <a:r>
                  <a:rPr lang="ru-RU" dirty="0" smtClean="0"/>
                  <a:t>П5: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≈0,6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м</m:t>
                    </m:r>
                  </m:oMath>
                </a14:m>
                <a:r>
                  <a:rPr lang="en-US" dirty="0" smtClean="0"/>
                  <a:t> (</a:t>
                </a:r>
                <a:r>
                  <a:rPr lang="ru-RU" dirty="0" smtClean="0"/>
                  <a:t>расчет 0,9 м)</a:t>
                </a:r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238340"/>
                <a:ext cx="866388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563" t="-4717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1520" y="4881934"/>
                <a:ext cx="8663880" cy="1279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5. </a:t>
                </a:r>
                <a:r>
                  <a:rPr lang="ru-RU" dirty="0"/>
                  <a:t>Измерение продольного импульсного разброса </a:t>
                </a:r>
                <a:r>
                  <a:rPr lang="ru-RU" dirty="0" smtClean="0"/>
                  <a:t>по </a:t>
                </a:r>
                <a:r>
                  <a:rPr lang="ru-RU" dirty="0"/>
                  <a:t>изменению размеров пучка на профилометре </a:t>
                </a:r>
                <a:r>
                  <a:rPr lang="ru-RU" dirty="0" smtClean="0"/>
                  <a:t>П5</a:t>
                </a:r>
                <a:r>
                  <a:rPr lang="ru-RU" dirty="0"/>
                  <a:t>:</a:t>
                </a:r>
                <a:r>
                  <a:rPr lang="ru-RU" dirty="0" smtClean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𝐻𝐼𝐿𝐴𝐶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≈4∙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881934"/>
                <a:ext cx="8663880" cy="1279004"/>
              </a:xfrm>
              <a:prstGeom prst="rect">
                <a:avLst/>
              </a:prstGeom>
              <a:blipFill rotWithShape="0">
                <a:blip r:embed="rId5"/>
                <a:stretch>
                  <a:fillRect l="-563" t="-2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Овал 2"/>
          <p:cNvSpPr/>
          <p:nvPr/>
        </p:nvSpPr>
        <p:spPr>
          <a:xfrm>
            <a:off x="1340266" y="963476"/>
            <a:ext cx="288032" cy="504056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996450" y="1193939"/>
            <a:ext cx="144016" cy="33697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734296" y="1196752"/>
            <a:ext cx="144016" cy="33697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581926" y="1187629"/>
            <a:ext cx="144016" cy="33697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129784" y="972102"/>
            <a:ext cx="288032" cy="504056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7723100" y="1188126"/>
            <a:ext cx="144016" cy="33697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451806" y="1196752"/>
            <a:ext cx="144016" cy="33697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622214" y="1196752"/>
            <a:ext cx="144016" cy="33697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779912" y="1159617"/>
            <a:ext cx="466552" cy="41657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139438" y="1141996"/>
            <a:ext cx="466552" cy="41657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140466" y="1178145"/>
            <a:ext cx="424138" cy="344277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6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3" grpId="1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Инжекция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11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528" y="654453"/>
            <a:ext cx="85102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19 декабря 2020 г. </a:t>
            </a:r>
          </a:p>
          <a:p>
            <a:pPr algn="just"/>
            <a:r>
              <a:rPr lang="ru-RU" sz="2400" b="1" dirty="0" smtClean="0"/>
              <a:t>после открывания проходного затвора на входе </a:t>
            </a:r>
            <a:r>
              <a:rPr lang="ru-RU" sz="2400" b="1" dirty="0" err="1" smtClean="0"/>
              <a:t>септума</a:t>
            </a:r>
            <a:r>
              <a:rPr lang="ru-RU" sz="2400" b="1" dirty="0" smtClean="0"/>
              <a:t> сразу получена циркуляция пучка в Бустере</a:t>
            </a:r>
            <a:endParaRPr lang="ru-RU" sz="2400" b="1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624117"/>
              </p:ext>
            </p:extLst>
          </p:nvPr>
        </p:nvGraphicFramePr>
        <p:xfrm>
          <a:off x="360805" y="1988840"/>
          <a:ext cx="8498847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3203"/>
                <a:gridCol w="2088232"/>
                <a:gridCol w="212741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Теория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Настройка 19.12.2020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Ток в цепи питания магнитов Бустера, 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Напряжение на катоде </a:t>
                      </a:r>
                      <a:r>
                        <a:rPr lang="ru-RU" sz="1400" dirty="0" err="1" smtClean="0">
                          <a:effectLst/>
                        </a:rPr>
                        <a:t>септума</a:t>
                      </a:r>
                      <a:r>
                        <a:rPr lang="ru-RU" sz="1400" dirty="0" smtClean="0">
                          <a:effectLst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Напряжение на пластинах ИП3,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78" y="2996952"/>
            <a:ext cx="6617844" cy="32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</a:rPr>
              <a:t>Инжекция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20620" b="47997"/>
          <a:stretch/>
        </p:blipFill>
        <p:spPr>
          <a:xfrm>
            <a:off x="107504" y="594810"/>
            <a:ext cx="4680520" cy="724551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stCxn id="17" idx="0"/>
          </p:cNvCxnSpPr>
          <p:nvPr/>
        </p:nvCxnSpPr>
        <p:spPr>
          <a:xfrm flipH="1" flipV="1">
            <a:off x="3987310" y="1116118"/>
            <a:ext cx="660890" cy="872722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4921624" y="704322"/>
            <a:ext cx="3988873" cy="521308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 rotWithShape="1">
          <a:blip r:embed="rId4"/>
          <a:srcRect t="90" r="-341" b="1"/>
          <a:stretch/>
        </p:blipFill>
        <p:spPr>
          <a:xfrm>
            <a:off x="1587860" y="1988840"/>
            <a:ext cx="6120680" cy="4112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0218" y="3501008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4 мА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</a:rPr>
              <a:t>Инжекция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20620" b="47997"/>
          <a:stretch/>
        </p:blipFill>
        <p:spPr>
          <a:xfrm>
            <a:off x="107504" y="594810"/>
            <a:ext cx="4680520" cy="7245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4921624" y="704322"/>
            <a:ext cx="3988873" cy="521308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9363"/>
          <a:stretch/>
        </p:blipFill>
        <p:spPr>
          <a:xfrm>
            <a:off x="565050" y="1556792"/>
            <a:ext cx="8166300" cy="40837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5696" y="1932646"/>
            <a:ext cx="10339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2,8 мА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7092280" y="1141996"/>
            <a:ext cx="432445" cy="50564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0057" y="5550331"/>
            <a:ext cx="850044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Прохождение пучка в финальной части канала и в связке </a:t>
            </a:r>
            <a:r>
              <a:rPr lang="ru-RU" sz="2400" b="1" dirty="0" err="1" smtClean="0">
                <a:solidFill>
                  <a:srgbClr val="FF0000"/>
                </a:solidFill>
              </a:rPr>
              <a:t>септума</a:t>
            </a:r>
            <a:r>
              <a:rPr lang="ru-RU" sz="2400" b="1" dirty="0" smtClean="0">
                <a:solidFill>
                  <a:srgbClr val="FF0000"/>
                </a:solidFill>
              </a:rPr>
              <a:t> с ИП2 – 70-75%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0" y="764704"/>
            <a:ext cx="9144000" cy="2704124"/>
          </a:xfrm>
          <a:prstGeom prst="rect">
            <a:avLst/>
          </a:prstGeom>
        </p:spPr>
      </p:pic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</a:rPr>
              <a:t>Инжекция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195736" y="2637709"/>
            <a:ext cx="1368152" cy="30405"/>
          </a:xfrm>
          <a:prstGeom prst="straightConnector1">
            <a:avLst/>
          </a:prstGeom>
          <a:ln w="476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0057" y="4077072"/>
            <a:ext cx="8500440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Напряжение на катоде </a:t>
            </a:r>
            <a:r>
              <a:rPr lang="ru-RU" sz="2400" b="1" dirty="0" err="1" smtClean="0"/>
              <a:t>септума</a:t>
            </a:r>
            <a:r>
              <a:rPr lang="ru-RU" sz="2400" b="1" dirty="0" smtClean="0"/>
              <a:t> 76,6 </a:t>
            </a:r>
            <a:r>
              <a:rPr lang="ru-RU" sz="2400" b="1" dirty="0" err="1" smtClean="0"/>
              <a:t>кВ</a:t>
            </a:r>
            <a:endParaRPr lang="ru-RU" sz="2400" b="1" dirty="0" smtClean="0"/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Настройка </a:t>
            </a:r>
            <a:r>
              <a:rPr lang="ru-RU" sz="2400" b="1" dirty="0" err="1" smtClean="0">
                <a:solidFill>
                  <a:srgbClr val="FF0000"/>
                </a:solidFill>
              </a:rPr>
              <a:t>септума</a:t>
            </a:r>
            <a:r>
              <a:rPr lang="ru-RU" sz="2400" b="1" dirty="0" smtClean="0">
                <a:solidFill>
                  <a:srgbClr val="FF0000"/>
                </a:solidFill>
              </a:rPr>
              <a:t> близка к его теоретической настройке для многооборотной инжекции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9800" y="5733256"/>
            <a:ext cx="370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?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8199199" y="1956660"/>
            <a:ext cx="711298" cy="173757"/>
          </a:xfrm>
          <a:prstGeom prst="straightConnector1">
            <a:avLst/>
          </a:prstGeom>
          <a:ln w="476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74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Бустере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15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528" y="654453"/>
            <a:ext cx="8510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26</a:t>
            </a:r>
            <a:r>
              <a:rPr lang="en-US" sz="2800" b="1" dirty="0" smtClean="0">
                <a:solidFill>
                  <a:srgbClr val="FF0000"/>
                </a:solidFill>
              </a:rPr>
              <a:t>-29</a:t>
            </a:r>
            <a:r>
              <a:rPr lang="ru-RU" sz="2800" b="1" dirty="0" smtClean="0">
                <a:solidFill>
                  <a:srgbClr val="FF0000"/>
                </a:solidFill>
              </a:rPr>
              <a:t> декабря 2020 г. </a:t>
            </a:r>
          </a:p>
          <a:p>
            <a:pPr algn="just"/>
            <a:r>
              <a:rPr lang="ru-RU" sz="2400" b="1" dirty="0" smtClean="0"/>
              <a:t>получена максимальная в пусконаладочном сеансе интенсивность циркулирующего  пучка в Бустере</a:t>
            </a:r>
          </a:p>
          <a:p>
            <a:pPr algn="ctr"/>
            <a:r>
              <a:rPr lang="ru-RU" sz="2400" b="1" dirty="0" smtClean="0"/>
              <a:t>до 7∙10</a:t>
            </a:r>
            <a:r>
              <a:rPr lang="ru-RU" sz="2400" b="1" baseline="30000" dirty="0" smtClean="0"/>
              <a:t>10</a:t>
            </a:r>
            <a:r>
              <a:rPr lang="ru-RU" sz="2400" b="1" dirty="0" smtClean="0"/>
              <a:t> ионов </a:t>
            </a:r>
            <a:r>
              <a:rPr lang="en-US" sz="2400" b="1" dirty="0" smtClean="0"/>
              <a:t>He</a:t>
            </a:r>
            <a:r>
              <a:rPr lang="ru-RU" sz="2400" b="1" baseline="30000" dirty="0" smtClean="0"/>
              <a:t>1+</a:t>
            </a:r>
            <a:r>
              <a:rPr lang="ru-RU" sz="2400" b="1" dirty="0" smtClean="0"/>
              <a:t> (средний ток 1,3 мА)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400" r="3538" b="17801"/>
          <a:stretch/>
        </p:blipFill>
        <p:spPr>
          <a:xfrm>
            <a:off x="251520" y="2276872"/>
            <a:ext cx="856895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Бустере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528" y="654453"/>
            <a:ext cx="8510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26-29 декабря 2020 г. </a:t>
            </a:r>
          </a:p>
          <a:p>
            <a:pPr algn="just"/>
            <a:r>
              <a:rPr lang="ru-RU" sz="2400" b="1" dirty="0" smtClean="0"/>
              <a:t>получена максимальная в пусконаладочном сеансе интенсивность циркулирующего  пучка в Бустере</a:t>
            </a:r>
          </a:p>
          <a:p>
            <a:pPr algn="ctr"/>
            <a:r>
              <a:rPr lang="ru-RU" sz="2400" b="1" dirty="0" smtClean="0"/>
              <a:t>до 7∙10</a:t>
            </a:r>
            <a:r>
              <a:rPr lang="ru-RU" sz="2400" b="1" baseline="30000" dirty="0" smtClean="0"/>
              <a:t>10</a:t>
            </a:r>
            <a:r>
              <a:rPr lang="ru-RU" sz="2400" b="1" dirty="0" smtClean="0"/>
              <a:t> ионов </a:t>
            </a:r>
            <a:r>
              <a:rPr lang="en-US" sz="2400" b="1" dirty="0" smtClean="0"/>
              <a:t>He</a:t>
            </a:r>
            <a:r>
              <a:rPr lang="ru-RU" sz="2400" b="1" baseline="30000" dirty="0" smtClean="0"/>
              <a:t>1+</a:t>
            </a:r>
            <a:r>
              <a:rPr lang="ru-RU" sz="2400" b="1" dirty="0" smtClean="0"/>
              <a:t> (ток 1,3 мА)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0057" y="5831142"/>
            <a:ext cx="850044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Потери пучка после инжекции – не более 10%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8" y="2246730"/>
            <a:ext cx="7064374" cy="35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0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437014"/>
              </p:ext>
            </p:extLst>
          </p:nvPr>
        </p:nvGraphicFramePr>
        <p:xfrm>
          <a:off x="360805" y="764704"/>
          <a:ext cx="8498847" cy="1472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3203"/>
                <a:gridCol w="2088232"/>
                <a:gridCol w="212741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Теория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Настройка 26.12.2020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Магнитное поле на столе инжекции, </a:t>
                      </a: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Гс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740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Ток источника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токоотбора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Ips2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, 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Ток источника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токодобавки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Ips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, 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25,2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Напряжение на катоде </a:t>
                      </a:r>
                      <a:r>
                        <a:rPr lang="ru-RU" sz="1400" dirty="0" err="1" smtClean="0">
                          <a:effectLst/>
                        </a:rPr>
                        <a:t>септума</a:t>
                      </a:r>
                      <a:r>
                        <a:rPr lang="ru-RU" sz="1400" dirty="0" smtClean="0">
                          <a:effectLst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76,6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Напряжение на пластинах ИП3,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6872"/>
            <a:ext cx="7056784" cy="392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4534" y="5910371"/>
            <a:ext cx="477373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Измерение замкнутой орбиты на участке инжекции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8"/>
          <a:stretch/>
        </p:blipFill>
        <p:spPr>
          <a:xfrm>
            <a:off x="539552" y="1709434"/>
            <a:ext cx="8064896" cy="4193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385902" y="603436"/>
            <a:ext cx="8524596" cy="1114084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1262632" y="1509756"/>
            <a:ext cx="288032" cy="20776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740352" y="1494449"/>
            <a:ext cx="288032" cy="22307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3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02" y="4725144"/>
            <a:ext cx="895019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Локальный </a:t>
            </a:r>
            <a:r>
              <a:rPr lang="ru-RU" sz="2400" b="1" dirty="0" err="1" smtClean="0">
                <a:solidFill>
                  <a:srgbClr val="FF0000"/>
                </a:solidFill>
              </a:rPr>
              <a:t>бамп</a:t>
            </a:r>
            <a:r>
              <a:rPr lang="ru-RU" sz="2400" b="1" dirty="0" smtClean="0">
                <a:solidFill>
                  <a:srgbClr val="FF0000"/>
                </a:solidFill>
              </a:rPr>
              <a:t> замкнутой орбиты на участке инжекции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7816" r="49212" b="7980"/>
          <a:stretch/>
        </p:blipFill>
        <p:spPr>
          <a:xfrm>
            <a:off x="160160" y="1124744"/>
            <a:ext cx="3979792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9019" r="48490" b="7794"/>
          <a:stretch/>
        </p:blipFill>
        <p:spPr>
          <a:xfrm>
            <a:off x="4716016" y="1124744"/>
            <a:ext cx="4186684" cy="3528392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4157204" y="2780928"/>
            <a:ext cx="576064" cy="0"/>
          </a:xfrm>
          <a:prstGeom prst="straightConnector1">
            <a:avLst/>
          </a:prstGeom>
          <a:ln w="889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5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107504" y="536472"/>
            <a:ext cx="9019048" cy="3900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1" y="1203152"/>
            <a:ext cx="5331552" cy="3998664"/>
          </a:xfrm>
          <a:prstGeom prst="rect">
            <a:avLst/>
          </a:prstGeom>
        </p:spPr>
      </p:pic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4590"/>
            <a:ext cx="5532107" cy="4149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04" y="1203152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20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32217"/>
              </p:ext>
            </p:extLst>
          </p:nvPr>
        </p:nvGraphicFramePr>
        <p:xfrm>
          <a:off x="360805" y="764704"/>
          <a:ext cx="8498847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3203"/>
                <a:gridCol w="2088232"/>
                <a:gridCol w="212741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Теория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Настройка 26.12.2020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Магнитное поле на столе инжекции, </a:t>
                      </a: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Гс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740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Ток источника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токоотбора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Ips2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, 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Ток источника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токодобавки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Ips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, 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25,2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972" y="1847150"/>
            <a:ext cx="4899424" cy="48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996950" y="2971800"/>
            <a:ext cx="7607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</a:rPr>
              <a:t>THANK YOU FOR ATTENTION</a:t>
            </a:r>
            <a:endParaRPr lang="ru-RU" sz="3200">
              <a:latin typeface="Times New Roman" pitchFamily="18" charset="0"/>
            </a:endParaRPr>
          </a:p>
        </p:txBody>
      </p:sp>
      <p:pic>
        <p:nvPicPr>
          <p:cNvPr id="59395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Участок инжекции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88"/>
          <a:stretch/>
        </p:blipFill>
        <p:spPr bwMode="auto">
          <a:xfrm>
            <a:off x="379413" y="1015826"/>
            <a:ext cx="85359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014413" y="645939"/>
            <a:ext cx="566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IP1</a:t>
            </a:r>
            <a:endParaRPr lang="ru-RU" dirty="0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499993" y="684039"/>
            <a:ext cx="872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ESS</a:t>
            </a:r>
            <a:endParaRPr lang="ru-RU" dirty="0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529263" y="671339"/>
            <a:ext cx="56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IP2</a:t>
            </a:r>
            <a:endParaRPr lang="ru-RU" dirty="0"/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7245350" y="679276"/>
            <a:ext cx="566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IP3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32931" y="1243913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93577"/>
            <a:ext cx="3658528" cy="27438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4" y="2060848"/>
            <a:ext cx="3277630" cy="4370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7" y="2052089"/>
            <a:ext cx="3248963" cy="43319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6" t="33697" r="24179" b="26009"/>
          <a:stretch/>
        </p:blipFill>
        <p:spPr>
          <a:xfrm>
            <a:off x="4644008" y="2123414"/>
            <a:ext cx="3704318" cy="288113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949807" y="5013585"/>
            <a:ext cx="5128608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Испытания ИП3: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изоляционный вакуум 1∙10</a:t>
            </a:r>
            <a:r>
              <a:rPr lang="ru-RU" sz="2000" b="1" baseline="30000" dirty="0" smtClean="0">
                <a:solidFill>
                  <a:srgbClr val="FF0000"/>
                </a:solidFill>
              </a:rPr>
              <a:t>-5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Торр</a:t>
            </a:r>
            <a:r>
              <a:rPr lang="ru-RU" sz="2000" b="1" dirty="0" smtClean="0">
                <a:solidFill>
                  <a:srgbClr val="FF0000"/>
                </a:solidFill>
              </a:rPr>
              <a:t>;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напряжение на пластинах 62 </a:t>
            </a:r>
            <a:r>
              <a:rPr lang="ru-RU" sz="2000" b="1" dirty="0" err="1" smtClean="0">
                <a:solidFill>
                  <a:srgbClr val="FF0000"/>
                </a:solidFill>
              </a:rPr>
              <a:t>кВ</a:t>
            </a:r>
            <a:r>
              <a:rPr lang="ru-RU" sz="2000" b="1" dirty="0" smtClean="0">
                <a:solidFill>
                  <a:srgbClr val="FF0000"/>
                </a:solidFill>
              </a:rPr>
              <a:t>;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длительность импульса 1 </a:t>
            </a:r>
            <a:r>
              <a:rPr lang="ru-RU" sz="2000" b="1" dirty="0" err="1" smtClean="0">
                <a:solidFill>
                  <a:srgbClr val="FF0000"/>
                </a:solidFill>
              </a:rPr>
              <a:t>мс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7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Участок инжекции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35696" y="5661248"/>
            <a:ext cx="545549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Испытания </a:t>
            </a:r>
            <a:r>
              <a:rPr lang="ru-RU" sz="2400" b="1" dirty="0" err="1" smtClean="0">
                <a:solidFill>
                  <a:srgbClr val="FF0000"/>
                </a:solidFill>
              </a:rPr>
              <a:t>септума</a:t>
            </a:r>
            <a:r>
              <a:rPr lang="ru-RU" sz="2400" b="1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напряжение на электродах 130 </a:t>
            </a:r>
            <a:r>
              <a:rPr lang="ru-RU" sz="2400" b="1" dirty="0" err="1" smtClean="0">
                <a:solidFill>
                  <a:srgbClr val="FF0000"/>
                </a:solidFill>
              </a:rPr>
              <a:t>кВ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385902" y="603436"/>
            <a:ext cx="8524596" cy="1114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6" y="1721060"/>
            <a:ext cx="8365380" cy="3863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1260" y="1004857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0377" y="1006606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7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Пучок в канале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5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47664" y="5606492"/>
            <a:ext cx="6501258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Первый пучок в канале – декабрь 2019 г.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612368" y="578539"/>
            <a:ext cx="7920072" cy="4250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8" t="28970" b="15283"/>
          <a:stretch/>
        </p:blipFill>
        <p:spPr>
          <a:xfrm>
            <a:off x="4113763" y="2861148"/>
            <a:ext cx="4793366" cy="2728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 t="9563" b="12861"/>
          <a:stretch/>
        </p:blipFill>
        <p:spPr>
          <a:xfrm>
            <a:off x="251520" y="2864882"/>
            <a:ext cx="3844873" cy="27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8" b="6602"/>
          <a:stretch/>
        </p:blipFill>
        <p:spPr>
          <a:xfrm>
            <a:off x="1070612" y="1942501"/>
            <a:ext cx="7092832" cy="4163365"/>
          </a:xfrm>
          <a:prstGeom prst="rect">
            <a:avLst/>
          </a:prstGeom>
        </p:spPr>
      </p:pic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Пучок в канале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20620" b="47997"/>
          <a:stretch/>
        </p:blipFill>
        <p:spPr>
          <a:xfrm>
            <a:off x="107504" y="594810"/>
            <a:ext cx="9019048" cy="1224136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297650" y="1438654"/>
            <a:ext cx="2520280" cy="2304256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24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Пучок в канале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20620" b="47997"/>
          <a:stretch/>
        </p:blipFill>
        <p:spPr>
          <a:xfrm>
            <a:off x="107504" y="594810"/>
            <a:ext cx="9019048" cy="12241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5154" y="5517232"/>
            <a:ext cx="851024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Подсадка пучком ВЧ ЛУТИ и </a:t>
            </a:r>
            <a:r>
              <a:rPr lang="ru-RU" sz="2400" b="1" dirty="0" err="1" smtClean="0">
                <a:solidFill>
                  <a:srgbClr val="FF0000"/>
                </a:solidFill>
              </a:rPr>
              <a:t>дебанчера</a:t>
            </a:r>
            <a:r>
              <a:rPr lang="ru-RU" sz="2400" b="1" dirty="0" smtClean="0">
                <a:solidFill>
                  <a:srgbClr val="FF0000"/>
                </a:solidFill>
              </a:rPr>
              <a:t> канала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99"/>
          <a:stretch/>
        </p:blipFill>
        <p:spPr>
          <a:xfrm>
            <a:off x="4639503" y="2060848"/>
            <a:ext cx="4324985" cy="30581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14"/>
          <a:stretch/>
        </p:blipFill>
        <p:spPr>
          <a:xfrm>
            <a:off x="179512" y="2060847"/>
            <a:ext cx="4307093" cy="3050463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 flipV="1">
            <a:off x="5156690" y="1430028"/>
            <a:ext cx="1647558" cy="243102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4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Пучок в канале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20620" b="47997"/>
          <a:stretch/>
        </p:blipFill>
        <p:spPr>
          <a:xfrm>
            <a:off x="107504" y="594810"/>
            <a:ext cx="9019048" cy="122413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8282" y="1843843"/>
            <a:ext cx="6299835" cy="419989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395536" y="1484784"/>
            <a:ext cx="4392488" cy="2088232"/>
          </a:xfrm>
          <a:prstGeom prst="straightConnector1">
            <a:avLst/>
          </a:prstGeom>
          <a:ln w="2540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5148064" y="1493684"/>
            <a:ext cx="792088" cy="272740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436096" y="1484784"/>
            <a:ext cx="2160240" cy="2459004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42154" y="5733256"/>
            <a:ext cx="703624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Прохождение пучка в канале – не менее 90%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 rotWithShape="1">
          <a:blip r:embed="rId2"/>
          <a:srcRect l="14859" t="2563"/>
          <a:stretch/>
        </p:blipFill>
        <p:spPr>
          <a:xfrm>
            <a:off x="2598144" y="1988839"/>
            <a:ext cx="6398483" cy="3456385"/>
          </a:xfrm>
          <a:prstGeom prst="rect">
            <a:avLst/>
          </a:prstGeom>
        </p:spPr>
      </p:pic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Пучок в канале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adimir Script" panose="03050402040407070305" pitchFamily="66" charset="0"/>
              </a:rPr>
              <a:t> 2021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20620" b="47997"/>
          <a:stretch/>
        </p:blipFill>
        <p:spPr>
          <a:xfrm>
            <a:off x="107504" y="594810"/>
            <a:ext cx="9019048" cy="1224136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3068458" y="1476158"/>
            <a:ext cx="108012" cy="50213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664549" y="1450280"/>
            <a:ext cx="109124" cy="510757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765852"/>
              </p:ext>
            </p:extLst>
          </p:nvPr>
        </p:nvGraphicFramePr>
        <p:xfrm>
          <a:off x="102965" y="1986915"/>
          <a:ext cx="2474377" cy="1966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0527"/>
                <a:gridCol w="803674"/>
                <a:gridCol w="980176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Линзы канала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Токи в обмотках, 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Теория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Настройка </a:t>
                      </a:r>
                      <a:r>
                        <a:rPr lang="ru-RU" sz="1200" dirty="0" smtClean="0">
                          <a:effectLst/>
                        </a:rPr>
                        <a:t>2</a:t>
                      </a:r>
                      <a:r>
                        <a:rPr lang="en-US" sz="1200" dirty="0" smtClean="0">
                          <a:effectLst/>
                        </a:rPr>
                        <a:t>7</a:t>
                      </a:r>
                      <a:r>
                        <a:rPr lang="ru-RU" sz="1200" dirty="0" smtClean="0">
                          <a:effectLst/>
                        </a:rPr>
                        <a:t>.12.2020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Q1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77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Q2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95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Q3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Q4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Q5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122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Q6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111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Q7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9</a:t>
                      </a:r>
                      <a:r>
                        <a:rPr lang="ru-RU" sz="1100" dirty="0" smtClean="0">
                          <a:effectLst/>
                        </a:rPr>
                        <a:t>6</a:t>
                      </a:r>
                      <a:endParaRPr lang="en-US" sz="1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512586"/>
              </p:ext>
            </p:extLst>
          </p:nvPr>
        </p:nvGraphicFramePr>
        <p:xfrm>
          <a:off x="98878" y="4005064"/>
          <a:ext cx="2474377" cy="1598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0527"/>
                <a:gridCol w="803674"/>
                <a:gridCol w="980176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ПФ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Полуразмеры</a:t>
                      </a:r>
                      <a:r>
                        <a:rPr lang="ru-RU" sz="1200" dirty="0" smtClean="0">
                          <a:effectLst/>
                        </a:rPr>
                        <a:t> пучка, мм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Теория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Настройка </a:t>
                      </a:r>
                      <a:r>
                        <a:rPr lang="ru-RU" sz="1200" dirty="0" smtClean="0">
                          <a:effectLst/>
                        </a:rPr>
                        <a:t>2</a:t>
                      </a:r>
                      <a:r>
                        <a:rPr lang="en-US" sz="1200" dirty="0" smtClean="0">
                          <a:effectLst/>
                        </a:rPr>
                        <a:t>7</a:t>
                      </a:r>
                      <a:r>
                        <a:rPr lang="ru-RU" sz="1200" dirty="0" smtClean="0">
                          <a:effectLst/>
                        </a:rPr>
                        <a:t>.12.2020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П2,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П2,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П5,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П5,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8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18714</TotalTime>
  <Words>576</Words>
  <Application>Microsoft Office PowerPoint</Application>
  <PresentationFormat>Экран (4:3)</PresentationFormat>
  <Paragraphs>186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Georgia</vt:lpstr>
      <vt:lpstr>Tahoma</vt:lpstr>
      <vt:lpstr>Times New Roman</vt:lpstr>
      <vt:lpstr>Trebuchet MS</vt:lpstr>
      <vt:lpstr>Vladimir Script</vt:lpstr>
      <vt:lpstr>Оформление по умолчанию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kazarinov</dc:creator>
  <cp:lastModifiedBy>Alexey</cp:lastModifiedBy>
  <cp:revision>3699</cp:revision>
  <cp:lastPrinted>2013-10-16T18:17:09Z</cp:lastPrinted>
  <dcterms:created xsi:type="dcterms:W3CDTF">2008-04-02T06:03:17Z</dcterms:created>
  <dcterms:modified xsi:type="dcterms:W3CDTF">2021-02-11T11:07:40Z</dcterms:modified>
</cp:coreProperties>
</file>