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69" r:id="rId4"/>
    <p:sldId id="270" r:id="rId5"/>
    <p:sldId id="260" r:id="rId6"/>
    <p:sldId id="257" r:id="rId7"/>
    <p:sldId id="271" r:id="rId8"/>
    <p:sldId id="259" r:id="rId9"/>
    <p:sldId id="261" r:id="rId10"/>
    <p:sldId id="262" r:id="rId11"/>
    <p:sldId id="265" r:id="rId12"/>
    <p:sldId id="264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91B18610-CEA2-4A17-B3DF-EE7A6A0F076F}">
          <p14:sldIdLst>
            <p14:sldId id="256"/>
          </p14:sldIdLst>
        </p14:section>
        <p14:section name="Talks" id="{4BC526FA-163E-432C-9908-7A18CD2135A8}">
          <p14:sldIdLst>
            <p14:sldId id="268"/>
            <p14:sldId id="269"/>
            <p14:sldId id="270"/>
            <p14:sldId id="260"/>
            <p14:sldId id="257"/>
            <p14:sldId id="271"/>
            <p14:sldId id="259"/>
            <p14:sldId id="261"/>
            <p14:sldId id="262"/>
            <p14:sldId id="265"/>
            <p14:sldId id="264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2" autoAdjust="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DE541-7993-46A4-BBBE-5ABE5A67616B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36057-1160-4319-9E99-48B9B7B50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67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AA3F1-627F-4F8C-8E04-01AC852A089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3F077-9C4F-4B46-8B5B-D1101A9C0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18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F077-9C4F-4B46-8B5B-D1101A9C0B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7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F077-9C4F-4B46-8B5B-D1101A9C0BC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50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F077-9C4F-4B46-8B5B-D1101A9C0BC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827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F077-9C4F-4B46-8B5B-D1101A9C0BC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5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F077-9C4F-4B46-8B5B-D1101A9C0BC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09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F077-9C4F-4B46-8B5B-D1101A9C0BC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32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F077-9C4F-4B46-8B5B-D1101A9C0BC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40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3F077-9C4F-4B46-8B5B-D1101A9C0BC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75B2-B7EE-4D59-ACAB-FA498BFEDADC}" type="datetime1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41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6FB1-B0BB-4CAD-92CD-E0985D3D0138}" type="datetime1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dirty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33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519E-BC7A-49FB-AB8F-DCC5B5AFDD1A}" type="datetime1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dirty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74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7FE0-0D07-4847-ADBB-742807F82D06}" type="datetime1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dirty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1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6C65-69C9-496A-A3C1-3591425A94F1}" type="datetime1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6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8C0E-71F9-44D6-8294-08DC56FEF323}" type="datetime1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dirty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70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440D-751C-47B7-B1F0-53F280437FC8}" type="datetime1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dirty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72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35B3-868A-4FC5-91E6-B80AF24C69FF}" type="datetime1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dirty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22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35B-232C-4E90-8F37-23CEAAA724C3}" type="datetime1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dirty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18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C016-93F9-4E1B-85B4-D9C2FCE5D047}" type="datetime1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dirty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99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21B4-3F81-495B-888A-C1204CB4A0CA}" type="datetime1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‹#›</a:t>
            </a:fld>
            <a:r>
              <a:rPr lang="en-US" dirty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88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C9106-8BC0-492F-BD6E-6278F28E3FCE}" type="datetime1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248DC-51D0-45FA-9EE6-C5D354FA11EA}" type="slidenum">
              <a:rPr lang="ru-RU" smtClean="0"/>
              <a:pPr/>
              <a:t>‹#›</a:t>
            </a:fld>
            <a:r>
              <a:rPr lang="en-US" dirty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84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Вакуумная система в сеансе Бустера и интегральная оценка вакуумных условий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А. Р. Галимов и А</a:t>
            </a:r>
            <a:r>
              <a:rPr lang="en-US" dirty="0"/>
              <a:t>. </a:t>
            </a:r>
            <a:r>
              <a:rPr lang="ru-RU" dirty="0"/>
              <a:t>В</a:t>
            </a:r>
            <a:r>
              <a:rPr lang="en-US" dirty="0"/>
              <a:t>. </a:t>
            </a:r>
            <a:r>
              <a:rPr lang="ru-RU" dirty="0"/>
              <a:t>Филиппов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11.02.2021</a:t>
            </a:r>
            <a:r>
              <a:rPr lang="ru-RU" dirty="0"/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833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701040" y="3526053"/>
            <a:ext cx="10515600" cy="1092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1800" i="1" dirty="0"/>
              <a:t>Рис. 3. Спектрограмма состава остаточных газов в вакуумной камере Бустера (28 декабря 2020 г., в этот день велась работа с пучком, согласно отметкам в оперативном журнале сеанса) в подпись вынесены массы для четырёх выделенных пиков, иные массы показаны перевёрнутыми треугольниками серого цвета</a:t>
            </a:r>
            <a:endParaRPr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-368402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/>
              <a:t>Интегральная оценка вакуумных условий (продолж.)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t>10</a:t>
            </a:fld>
            <a:r>
              <a:rPr lang="en-US" dirty="0"/>
              <a:t>/10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065" y="681037"/>
            <a:ext cx="5939790" cy="2877185"/>
          </a:xfrm>
          <a:prstGeom prst="rect">
            <a:avLst/>
          </a:prstGeom>
          <a:noFill/>
        </p:spPr>
      </p:pic>
      <p:graphicFrame>
        <p:nvGraphicFramePr>
          <p:cNvPr id="7" name="Объект 5">
            <a:extLst>
              <a:ext uri="{FF2B5EF4-FFF2-40B4-BE49-F238E27FC236}">
                <a16:creationId xmlns="" xmlns:a16="http://schemas.microsoft.com/office/drawing/2014/main" id="{7EC04ED8-6ED8-4507-9BF1-96F33E6231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234889"/>
              </p:ext>
            </p:extLst>
          </p:nvPr>
        </p:nvGraphicFramePr>
        <p:xfrm>
          <a:off x="2436803" y="4618456"/>
          <a:ext cx="7738554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488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324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 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Пропорция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Замечание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90%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16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10% суммарно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ru-RU" sz="16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6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Теоретически возможный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67%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16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6%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24%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Имеется азотная течь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67%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16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6%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24%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6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kern="1200" baseline="-25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Имеется азотная течь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67%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6%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24%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6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kern="1200" baseline="-25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Имеется гелиевая и азотная течи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368B5B73-C66B-45E1-8197-380DCF7FDA60}"/>
              </a:ext>
            </a:extLst>
          </p:cNvPr>
          <p:cNvSpPr txBox="1">
            <a:spLocks/>
          </p:cNvSpPr>
          <p:nvPr/>
        </p:nvSpPr>
        <p:spPr>
          <a:xfrm>
            <a:off x="2659380" y="5935345"/>
            <a:ext cx="7871460" cy="483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1800" i="1" dirty="0"/>
              <a:t>Табл. 2. Возможные составы остаточного газа в «тёплом» ПП в Бустере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6144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1800" dirty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1800" dirty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1800" dirty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1800" dirty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1800" dirty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1800" dirty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1800" dirty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1800" dirty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1800" dirty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1800" i="1" dirty="0"/>
          </a:p>
          <a:p>
            <a:pPr marL="0" indent="0">
              <a:lnSpc>
                <a:spcPct val="80000"/>
              </a:lnSpc>
              <a:buNone/>
            </a:pPr>
            <a:r>
              <a:rPr lang="ru-RU" sz="1800" i="1" dirty="0"/>
              <a:t>Рис. 4. Сечения ионизации (левый) и захвата (правый) электрона однозарядным ионом гелия на атомах водорода (H), гелия (He), углерода (C), азота (N) и кислорода (O</a:t>
            </a:r>
            <a:r>
              <a:rPr lang="ru-RU" sz="1800" i="1" dirty="0" smtClean="0"/>
              <a:t>)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ru-RU" sz="1800" i="1" dirty="0" smtClean="0"/>
              <a:t>Расчёты сделаны В. П. Шевелько</a:t>
            </a:r>
            <a:endParaRPr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Интегральная оценка вакуумных условий</a:t>
            </a:r>
            <a:br>
              <a:rPr lang="ru-RU" dirty="0"/>
            </a:br>
            <a:r>
              <a:rPr lang="ru-RU" dirty="0"/>
              <a:t>(продолж.)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t>11</a:t>
            </a:fld>
            <a:r>
              <a:rPr lang="en-US" dirty="0"/>
              <a:t>/10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52071" y="1701794"/>
            <a:ext cx="11287858" cy="3465328"/>
            <a:chOff x="688112" y="1701794"/>
            <a:chExt cx="11287858" cy="346532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12" y="1701794"/>
              <a:ext cx="5873818" cy="3446549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92" y="1770368"/>
              <a:ext cx="6046578" cy="339675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01119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/>
              <p:cNvSpPr txBox="1">
                <a:spLocks/>
              </p:cNvSpPr>
              <p:nvPr/>
            </p:nvSpPr>
            <p:spPr>
              <a:xfrm>
                <a:off x="838200" y="111696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800" dirty="0"/>
                  <a:t>Время жизни в ускорителе, имеющего «тёплые» и «холодные» участки вакуумной камеры имеет вид: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nary>
                      <m:r>
                        <a:rPr lang="ru-RU" sz="18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  <m:r>
                        <a:rPr lang="ru-RU" sz="18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/>
              </a:p>
              <a:p>
                <a:pPr marL="0" indent="0">
                  <a:buNone/>
                </a:pPr>
                <a:r>
                  <a:rPr lang="ru-RU" sz="1800" dirty="0"/>
                  <a:t>Здесь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ru-RU" sz="1800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p>
                          <m:sSup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800" dirty="0"/>
                  <a:t> </a:t>
                </a:r>
                <a:r>
                  <a:rPr lang="ru-RU" sz="1800" dirty="0"/>
                  <a:t>— сечения перезарядки на остаточном газе;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ru-RU" sz="1800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p>
                          <m:sSup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800" dirty="0"/>
                  <a:t> </a:t>
                </a:r>
                <a:r>
                  <a:rPr lang="ru-RU" sz="1800" dirty="0"/>
                  <a:t>— концентрации остаточного газа, а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sz="1800" dirty="0"/>
                  <a:t> 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/>
                  <a:t> </a:t>
                </a:r>
                <a:r>
                  <a:rPr lang="ru-RU" sz="1800" dirty="0"/>
                  <a:t>— сорта остаточного газа соответственно в «тёплой» и «холодной» частях вакуумной камеры Бустера. Для концентраций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ru-RU" sz="1800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p>
                          <m:sSup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ru-RU" sz="1800" dirty="0"/>
                  <a:t> использовались выражения: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ru-RU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тёпл.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,тёпл.</m:t>
                          </m:r>
                        </m:sub>
                      </m:sSub>
                      <m:r>
                        <a:rPr lang="ru-RU" sz="1800" i="1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ru-RU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хол.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,хол.</m:t>
                          </m:r>
                        </m:sub>
                      </m:sSub>
                      <m:r>
                        <a:rPr lang="ru-RU" sz="1800" i="1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,хол.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,тёпл.</m:t>
                              </m:r>
                            </m:sub>
                          </m:sSub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тёпл.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хол.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ru-RU" sz="18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/>
              </a:p>
              <a:p>
                <a:pPr marL="0" indent="0">
                  <a:buNone/>
                </a:pPr>
                <a:r>
                  <a:rPr lang="ru-RU" sz="1800" dirty="0"/>
                  <a:t>Здесь концентрация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p>
                          <m:sSup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,хол.</m:t>
                        </m:r>
                      </m:sub>
                    </m:sSub>
                  </m:oMath>
                </a14:m>
                <a:r>
                  <a:rPr lang="ru-RU" sz="1800" dirty="0"/>
                  <a:t> на «холодном» участке рассчитывалась по формуле Кнудсена,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ru-RU" sz="1800" b="0" i="1" dirty="0" smtClean="0">
                                <a:latin typeface="Cambria Math" panose="02040503050406030204" pitchFamily="18" charset="0"/>
                              </a:rPr>
                              <m:t>тепл.</m:t>
                            </m:r>
                          </m:sub>
                        </m:sSub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ru-RU" sz="1800" dirty="0"/>
                  <a:t> и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ru-RU" sz="1800" b="0" i="1" dirty="0" smtClean="0">
                                <a:latin typeface="Cambria Math" panose="02040503050406030204" pitchFamily="18" charset="0"/>
                              </a:rPr>
                              <m:t>хол.</m:t>
                            </m:r>
                          </m:sub>
                        </m:sSub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ru-RU" sz="1800" dirty="0"/>
                  <a:t> — доли «тёплого» и «холодного» участков вакуумной камеры Бустера, а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ru-RU" sz="1800" b="0" i="1" dirty="0" smtClean="0">
                                <a:latin typeface="Cambria Math" panose="02040503050406030204" pitchFamily="18" charset="0"/>
                              </a:rPr>
                              <m:t>тепл.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ru-RU" sz="1800" b="0" i="1" dirty="0" smtClean="0">
                                <a:latin typeface="Cambria Math" panose="02040503050406030204" pitchFamily="18" charset="0"/>
                              </a:rPr>
                              <m:t>хол.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 </a:t>
                </a:r>
                <a:r>
                  <a:rPr lang="ru-RU" sz="1800" dirty="0"/>
                  <a:t>— отношение температур в этих участках.</a:t>
                </a:r>
              </a:p>
              <a:p>
                <a:pPr marL="0" indent="0">
                  <a:buNone/>
                </a:pPr>
                <a:r>
                  <a:rPr lang="ru-RU" sz="1800" b="1" dirty="0"/>
                  <a:t>Используя приведённые формулы мы можем вычислить давление (концентрацию) остаточного газа в вакуумной камере Бустера (в «тёплой» части) приняв время жизни пучка найденному среднему значению — 1,32 с.</a:t>
                </a:r>
              </a:p>
            </p:txBody>
          </p:sp>
        </mc:Choice>
        <mc:Fallback xmlns="">
          <p:sp>
            <p:nvSpPr>
              <p:cNvPr id="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16965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l="-522" t="-17787" r="-754" b="-11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9880" y="67945"/>
            <a:ext cx="8039100" cy="51879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Интегральная оценка вакуумных условий (продолж.)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t>12</a:t>
            </a:fld>
            <a:r>
              <a:rPr lang="en-US" dirty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3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На основе приведённых результатов измерений интенсивности однократно ионизованного пучка гелия от времени при энергии инжекции 3,2 МэВ/н (Рис. 1) в первом ускорительном сеансе Бустера найдено среднее временя жизни пучка обусловленное рассеянием на остаточном газе в вакуумной камере Бустера. </a:t>
            </a:r>
            <a:r>
              <a:rPr lang="ru-RU" sz="1800" b="1" dirty="0"/>
              <a:t>Среднее временя жизни равно 1,32 с.</a:t>
            </a:r>
          </a:p>
          <a:p>
            <a:pPr marL="0" indent="0">
              <a:buNone/>
            </a:pPr>
            <a:r>
              <a:rPr lang="ru-RU" sz="1800" dirty="0"/>
              <a:t>За время работы с пучком с 19 по 27 декабря 2020 г. рассчитанное по данным вакуумных измерений</a:t>
            </a:r>
            <a:r>
              <a:rPr lang="en-US" sz="1800" dirty="0"/>
              <a:t> (</a:t>
            </a:r>
            <a:r>
              <a:rPr lang="ru-RU" sz="1800" dirty="0"/>
              <a:t>Табл. 1</a:t>
            </a:r>
            <a:r>
              <a:rPr lang="en-US" sz="1800" dirty="0"/>
              <a:t>)</a:t>
            </a:r>
            <a:r>
              <a:rPr lang="ru-RU" sz="1800" dirty="0"/>
              <a:t>, с учётом длин всех «тёплых» и всех «холодных» участков, среднее давление по кольцу Бустера равно 0,14 нТорр (19 нПа).</a:t>
            </a:r>
          </a:p>
          <a:p>
            <a:pPr marL="0" indent="0">
              <a:buNone/>
            </a:pPr>
            <a:r>
              <a:rPr lang="ru-RU" sz="1800" dirty="0"/>
              <a:t>Для величины среднего времени жизни пучка (1,32 с), вне зависимости от принятого предположения о составе остаточного газов в вакуумной камере Бустера</a:t>
            </a:r>
            <a:r>
              <a:rPr lang="ru-RU" sz="1800"/>
              <a:t>, рассчитанное </a:t>
            </a:r>
            <a:r>
              <a:rPr lang="ru-RU" sz="1800" dirty="0"/>
              <a:t>среднее давление остаточного газа по кольцу Бустера равно 0,03 нТорр (4 нПа) и 0,11 нТорр (15 нПа) при величине температуры поверхности вакуумной камеры в «холодной» части 10 °К и 30 °К соответственно.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t>13</a:t>
            </a:fld>
            <a:r>
              <a:rPr lang="en-US" dirty="0"/>
              <a:t>/10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410A7C37-6E57-4522-95A8-45DB6106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880" y="67945"/>
            <a:ext cx="8039100" cy="51879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Интегральная оценка вакуумных условий (продолж.)</a:t>
            </a:r>
          </a:p>
        </p:txBody>
      </p:sp>
    </p:spTree>
    <p:extLst>
      <p:ext uri="{BB962C8B-B14F-4D97-AF65-F5344CB8AC3E}">
        <p14:creationId xmlns:p14="http://schemas.microsoft.com/office/powerpoint/2010/main" val="205333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C11FCA-89CC-4D7B-8402-EE5C2C4F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B68DDF-CD4D-4204-BB7F-67A0290E7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Схема вакуумных </a:t>
            </a:r>
            <a:r>
              <a:rPr lang="ru-RU" dirty="0" smtClean="0"/>
              <a:t>объёмов Бустера</a:t>
            </a:r>
            <a:endParaRPr lang="ru-RU" dirty="0"/>
          </a:p>
          <a:p>
            <a:r>
              <a:rPr lang="ru-RU" dirty="0"/>
              <a:t>События и проблемы при работе ВС </a:t>
            </a:r>
          </a:p>
          <a:p>
            <a:r>
              <a:rPr lang="ru-RU" dirty="0"/>
              <a:t>История изменения давления в ПК</a:t>
            </a:r>
          </a:p>
          <a:p>
            <a:r>
              <a:rPr lang="ru-RU" dirty="0"/>
              <a:t>Состав остаточного газа в ПК ПП3 после прогрева до охлаждения</a:t>
            </a:r>
          </a:p>
          <a:p>
            <a:r>
              <a:rPr lang="ru-RU" dirty="0"/>
              <a:t>Состав остаточного газа в ПК ПП3 после образования течи</a:t>
            </a:r>
          </a:p>
          <a:p>
            <a:r>
              <a:rPr lang="ru-RU" dirty="0"/>
              <a:t>Интегральная оценка вакуумных </a:t>
            </a:r>
            <a:r>
              <a:rPr lang="ru-RU" dirty="0" smtClean="0"/>
              <a:t>условий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CBB81DD-69CC-4485-BB09-228FEE05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2</a:t>
            </a:fld>
            <a:r>
              <a:rPr lang="en-US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25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3713C98-C4EF-4B98-9164-9A6C68A3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3</a:t>
            </a:fld>
            <a:r>
              <a:rPr lang="en-US"/>
              <a:t>/10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61C0894-5D41-4087-875E-3C8ECA1C6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41" y="478719"/>
            <a:ext cx="10083579" cy="637928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C59CBB7-6E9E-4610-8D66-098505F1A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34"/>
            <a:ext cx="12192000" cy="89782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Схема вакуумных объемов и расположение постов откачки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9" name="Номер слайда 3">
            <a:extLst>
              <a:ext uri="{FF2B5EF4-FFF2-40B4-BE49-F238E27FC236}">
                <a16:creationId xmlns="" xmlns:a16="http://schemas.microsoft.com/office/drawing/2014/main" id="{160E46E9-126A-4919-B018-46A6D223E2F0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5248DC-51D0-45FA-9EE6-C5D354FA11EA}" type="slidenum">
              <a:rPr lang="ru-RU" smtClean="0"/>
              <a:pPr/>
              <a:t>3</a:t>
            </a:fld>
            <a:r>
              <a:rPr lang="en-US"/>
              <a:t>/10</a:t>
            </a:r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28399C24-F1C3-4432-9751-016999DB385B}"/>
              </a:ext>
            </a:extLst>
          </p:cNvPr>
          <p:cNvSpPr/>
          <p:nvPr/>
        </p:nvSpPr>
        <p:spPr>
          <a:xfrm>
            <a:off x="4427220" y="838200"/>
            <a:ext cx="419100" cy="426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41207676-B5F3-46B9-81B1-6FF0AC2A9973}"/>
              </a:ext>
            </a:extLst>
          </p:cNvPr>
          <p:cNvSpPr/>
          <p:nvPr/>
        </p:nvSpPr>
        <p:spPr>
          <a:xfrm>
            <a:off x="4427220" y="6325552"/>
            <a:ext cx="419100" cy="426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A1A0FD95-9098-46D2-953A-ADBA465BE275}"/>
              </a:ext>
            </a:extLst>
          </p:cNvPr>
          <p:cNvSpPr/>
          <p:nvPr/>
        </p:nvSpPr>
        <p:spPr>
          <a:xfrm>
            <a:off x="7231380" y="6356350"/>
            <a:ext cx="419100" cy="426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D4394A5D-B3A5-4BAC-BA4A-C149C47A19B7}"/>
              </a:ext>
            </a:extLst>
          </p:cNvPr>
          <p:cNvSpPr/>
          <p:nvPr/>
        </p:nvSpPr>
        <p:spPr>
          <a:xfrm>
            <a:off x="8553450" y="2103120"/>
            <a:ext cx="419100" cy="426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CFBDF8C9-BB00-4E04-8582-1B66A7DC3406}"/>
              </a:ext>
            </a:extLst>
          </p:cNvPr>
          <p:cNvCxnSpPr>
            <a:cxnSpLocks/>
          </p:cNvCxnSpPr>
          <p:nvPr/>
        </p:nvCxnSpPr>
        <p:spPr>
          <a:xfrm>
            <a:off x="2727960" y="3185160"/>
            <a:ext cx="685800" cy="2438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755ABB4-BB0E-49AB-8569-08071445B131}"/>
              </a:ext>
            </a:extLst>
          </p:cNvPr>
          <p:cNvSpPr txBox="1"/>
          <p:nvPr/>
        </p:nvSpPr>
        <p:spPr>
          <a:xfrm>
            <a:off x="950798" y="2938939"/>
            <a:ext cx="2188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Место установки масс-спектрометра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0019FE9F-70DD-4D05-91C7-9B79BB8BA038}"/>
              </a:ext>
            </a:extLst>
          </p:cNvPr>
          <p:cNvCxnSpPr>
            <a:cxnSpLocks/>
          </p:cNvCxnSpPr>
          <p:nvPr/>
        </p:nvCxnSpPr>
        <p:spPr>
          <a:xfrm flipV="1">
            <a:off x="5158123" y="1264920"/>
            <a:ext cx="320657" cy="5689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F397CE4E-8FFA-411C-987A-06AC9B1B38E7}"/>
              </a:ext>
            </a:extLst>
          </p:cNvPr>
          <p:cNvCxnSpPr>
            <a:cxnSpLocks/>
          </p:cNvCxnSpPr>
          <p:nvPr/>
        </p:nvCxnSpPr>
        <p:spPr>
          <a:xfrm flipH="1" flipV="1">
            <a:off x="6591302" y="1264920"/>
            <a:ext cx="243840" cy="6109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7D006EB0-051D-44B6-80B3-E26D07DC8384}"/>
              </a:ext>
            </a:extLst>
          </p:cNvPr>
          <p:cNvCxnSpPr>
            <a:cxnSpLocks/>
          </p:cNvCxnSpPr>
          <p:nvPr/>
        </p:nvCxnSpPr>
        <p:spPr>
          <a:xfrm flipV="1">
            <a:off x="8046720" y="4366260"/>
            <a:ext cx="487372" cy="160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C278DAAB-9F59-4A84-82BF-A764F0F81EA2}"/>
              </a:ext>
            </a:extLst>
          </p:cNvPr>
          <p:cNvCxnSpPr>
            <a:cxnSpLocks/>
          </p:cNvCxnSpPr>
          <p:nvPr/>
        </p:nvCxnSpPr>
        <p:spPr>
          <a:xfrm flipH="1" flipV="1">
            <a:off x="3482340" y="3238500"/>
            <a:ext cx="609600" cy="1235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2A3897C-1170-4FFA-A96F-AD0D4B54801B}"/>
              </a:ext>
            </a:extLst>
          </p:cNvPr>
          <p:cNvSpPr txBox="1"/>
          <p:nvPr/>
        </p:nvSpPr>
        <p:spPr>
          <a:xfrm>
            <a:off x="4885319" y="1752770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Течь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6F33E51-39DC-4FDA-9735-45FDD9185B2E}"/>
              </a:ext>
            </a:extLst>
          </p:cNvPr>
          <p:cNvSpPr txBox="1"/>
          <p:nvPr/>
        </p:nvSpPr>
        <p:spPr>
          <a:xfrm>
            <a:off x="6805253" y="1760708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Течь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8D9F75-F8C2-4257-8411-35186E383971}"/>
              </a:ext>
            </a:extLst>
          </p:cNvPr>
          <p:cNvSpPr txBox="1"/>
          <p:nvPr/>
        </p:nvSpPr>
        <p:spPr>
          <a:xfrm>
            <a:off x="7680368" y="4411107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Течь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48F9EF6-0F6C-4599-B022-DBBA13CFA369}"/>
              </a:ext>
            </a:extLst>
          </p:cNvPr>
          <p:cNvSpPr txBox="1"/>
          <p:nvPr/>
        </p:nvSpPr>
        <p:spPr>
          <a:xfrm>
            <a:off x="3994383" y="3221011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Течь</a:t>
            </a: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="" xmlns:a16="http://schemas.microsoft.com/office/drawing/2014/main" id="{A06D8F6D-2850-4A34-9193-CF88655D4922}"/>
              </a:ext>
            </a:extLst>
          </p:cNvPr>
          <p:cNvCxnSpPr>
            <a:cxnSpLocks/>
          </p:cNvCxnSpPr>
          <p:nvPr/>
        </p:nvCxnSpPr>
        <p:spPr>
          <a:xfrm>
            <a:off x="4960621" y="5524500"/>
            <a:ext cx="685799" cy="8547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6360CAE-427E-4665-B9AF-F2C706920E8F}"/>
              </a:ext>
            </a:extLst>
          </p:cNvPr>
          <p:cNvSpPr txBox="1"/>
          <p:nvPr/>
        </p:nvSpPr>
        <p:spPr>
          <a:xfrm>
            <a:off x="4744055" y="5296023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Течь</a:t>
            </a:r>
          </a:p>
        </p:txBody>
      </p:sp>
    </p:spTree>
    <p:extLst>
      <p:ext uri="{BB962C8B-B14F-4D97-AF65-F5344CB8AC3E}">
        <p14:creationId xmlns:p14="http://schemas.microsoft.com/office/powerpoint/2010/main" val="331281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E938C3D-7AA8-45DA-B4C3-482B9C43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pPr/>
              <a:t>4</a:t>
            </a:fld>
            <a:r>
              <a:rPr lang="en-US" dirty="0"/>
              <a:t>/10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20977776-DD75-4867-9AAC-E7088CFB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34"/>
            <a:ext cx="12192000" cy="89782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События и проблемы при работе ВС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2E26E00-7D88-4CAB-90AA-8EBC269536C8}"/>
              </a:ext>
            </a:extLst>
          </p:cNvPr>
          <p:cNvSpPr txBox="1"/>
          <p:nvPr/>
        </p:nvSpPr>
        <p:spPr>
          <a:xfrm>
            <a:off x="342900" y="1066800"/>
            <a:ext cx="1082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Нарушена герметичность в шести модулях дублетов линз;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После первичного срабатывания пучковых затворов в присоединительных фланцах четырех из 8 затворов образовались течи</a:t>
            </a:r>
            <a:r>
              <a:rPr lang="ru-RU" sz="2400" dirty="0" smtClean="0"/>
              <a:t>. Три</a:t>
            </a:r>
            <a:r>
              <a:rPr lang="ru-RU" sz="2400" dirty="0"/>
              <a:t>, из которых, имеют уровень порядка 10</a:t>
            </a:r>
            <a:r>
              <a:rPr lang="ru-RU" sz="2400" baseline="30000" dirty="0"/>
              <a:t>-7</a:t>
            </a:r>
            <a:r>
              <a:rPr lang="ru-RU" sz="2400" dirty="0"/>
              <a:t> Па·м</a:t>
            </a:r>
            <a:r>
              <a:rPr lang="ru-RU" sz="2400" baseline="30000" dirty="0"/>
              <a:t>3</a:t>
            </a:r>
            <a:r>
              <a:rPr lang="ru-RU" sz="2400" dirty="0"/>
              <a:t>/с;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Был обнаружен течь в ПК СЭО в районе корректора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423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1066800" y="697547"/>
            <a:ext cx="10751820" cy="887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1800" i="1" dirty="0"/>
              <a:t>Табл. 1. Показания вакуумметров в сеансе Бустера, давление приведено в нТорр (133,3 нПа), светло-красным выделены «тёплые» участки, «холодные» — синим. Рассчитанное с учётом длин всех «тёплых» и всех «холодных» участков </a:t>
            </a:r>
            <a:r>
              <a:rPr lang="ru-RU" sz="1800" b="1" i="1" dirty="0"/>
              <a:t>среднее давление</a:t>
            </a:r>
            <a:r>
              <a:rPr lang="ru-RU" sz="1800" i="1" dirty="0"/>
              <a:t> по кольцу Бустера около </a:t>
            </a:r>
            <a:r>
              <a:rPr lang="ru-RU" sz="1800" b="1" i="1" dirty="0"/>
              <a:t>0,14 нТорр</a:t>
            </a:r>
            <a:r>
              <a:rPr lang="ru-RU" sz="1800" i="1" dirty="0"/>
              <a:t> (</a:t>
            </a:r>
            <a:r>
              <a:rPr lang="ru-RU" sz="1800" b="1" i="1" dirty="0"/>
              <a:t>19 нПа</a:t>
            </a:r>
            <a:r>
              <a:rPr lang="ru-RU" sz="1800" i="1" dirty="0"/>
              <a:t>)</a:t>
            </a:r>
            <a:endParaRPr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3816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История изменения давления в ПК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271562"/>
              </p:ext>
            </p:extLst>
          </p:nvPr>
        </p:nvGraphicFramePr>
        <p:xfrm>
          <a:off x="340922" y="1917443"/>
          <a:ext cx="6974279" cy="3763680"/>
        </p:xfrm>
        <a:graphic>
          <a:graphicData uri="http://schemas.openxmlformats.org/drawingml/2006/table">
            <a:tbl>
              <a:tblPr firstRow="1" firstCol="1" bandRow="1"/>
              <a:tblGrid>
                <a:gridCol w="1090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98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04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5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04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30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9291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030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1806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Дата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ЭСС (ПП</a:t>
                      </a:r>
                      <a:r>
                        <a:rPr lang="en-US" sz="1600" b="1" dirty="0">
                          <a:effectLst/>
                        </a:rPr>
                        <a:t> </a:t>
                      </a:r>
                      <a:r>
                        <a:rPr lang="ru-RU" sz="1600" b="1" dirty="0">
                          <a:effectLst/>
                        </a:rPr>
                        <a:t>1)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Арка</a:t>
                      </a:r>
                      <a:r>
                        <a:rPr lang="en-US" sz="1600" b="1" dirty="0">
                          <a:effectLst/>
                        </a:rPr>
                        <a:t> </a:t>
                      </a: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ВЧ (ПП</a:t>
                      </a:r>
                      <a:r>
                        <a:rPr lang="en-US" sz="1600" b="1" dirty="0">
                          <a:effectLst/>
                        </a:rPr>
                        <a:t> </a:t>
                      </a:r>
                      <a:r>
                        <a:rPr lang="ru-RU" sz="1600" b="1" dirty="0">
                          <a:effectLst/>
                        </a:rPr>
                        <a:t>2)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Арка 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Вывод (ПП</a:t>
                      </a:r>
                      <a:r>
                        <a:rPr lang="en-US" sz="1600" b="1" dirty="0">
                          <a:effectLst/>
                        </a:rPr>
                        <a:t> </a:t>
                      </a:r>
                      <a:r>
                        <a:rPr lang="ru-RU" sz="1600" b="1" dirty="0">
                          <a:effectLst/>
                        </a:rPr>
                        <a:t>3)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Арка 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СЭО (ПП</a:t>
                      </a:r>
                      <a:r>
                        <a:rPr lang="en-US" sz="1600" b="1" dirty="0">
                          <a:effectLst/>
                        </a:rPr>
                        <a:t> </a:t>
                      </a:r>
                      <a:r>
                        <a:rPr lang="ru-RU" sz="1600" b="1" dirty="0">
                          <a:effectLst/>
                        </a:rPr>
                        <a:t>4)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Арка 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10.12.2020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0,12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14.12.2020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0,14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0,35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17.12.2020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0,98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19.12.2020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0,35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2,56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0,02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0,03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0,23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0,05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20.12.2020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0,57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3,01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0,30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0,23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21.12.2020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0,47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3,01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0,32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0,03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0,23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22.12.2020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0,45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3,01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0,02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0,33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0,03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0,23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23.12.2020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0,45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3,01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0,36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0,25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24.12.2020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0,44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3,08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0,02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0,37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0,26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25.12.2020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0,50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3,08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0,02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0,38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0,03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0,23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26.12.2020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0,45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3,31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0,02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0,40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0,02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0,21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27.12.2020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0,45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3,31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0,02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0,40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0,02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0,21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29.12.2020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0,47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0,03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t>5</a:t>
            </a:fld>
            <a:r>
              <a:rPr lang="en-US" dirty="0"/>
              <a:t>/10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5716878-8A90-4ADF-9075-C04DFA113C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17443"/>
            <a:ext cx="4876799" cy="3763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534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683592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" y="5059589"/>
            <a:ext cx="11353800" cy="149107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P=</a:t>
            </a:r>
            <a:r>
              <a:rPr lang="ru-RU" dirty="0"/>
              <a:t>3,5·10</a:t>
            </a:r>
            <a:r>
              <a:rPr lang="ru-RU" baseline="30000" dirty="0"/>
              <a:t>-9</a:t>
            </a:r>
            <a:r>
              <a:rPr lang="ru-RU" dirty="0"/>
              <a:t>Па</a:t>
            </a:r>
          </a:p>
          <a:p>
            <a:pPr marL="0" indent="0">
              <a:buNone/>
            </a:pPr>
            <a:r>
              <a:rPr lang="ru-RU" dirty="0"/>
              <a:t>Состав </a:t>
            </a:r>
            <a:r>
              <a:rPr lang="ru-RU" dirty="0" err="1"/>
              <a:t>газы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1 –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(2</a:t>
            </a:r>
            <a:r>
              <a:rPr lang="ru-RU" dirty="0" err="1"/>
              <a:t>а.е.м</a:t>
            </a:r>
            <a:r>
              <a:rPr lang="ru-RU" dirty="0"/>
              <a:t>.); 2 –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O(18</a:t>
            </a:r>
            <a:r>
              <a:rPr lang="ru-RU" dirty="0" err="1"/>
              <a:t>а.е.м</a:t>
            </a:r>
            <a:r>
              <a:rPr lang="ru-RU" dirty="0"/>
              <a:t>.); </a:t>
            </a:r>
            <a:r>
              <a:rPr lang="en-US" dirty="0"/>
              <a:t>3</a:t>
            </a:r>
            <a:r>
              <a:rPr lang="ru-RU" dirty="0"/>
              <a:t> – </a:t>
            </a:r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/CO (28</a:t>
            </a:r>
            <a:r>
              <a:rPr lang="ru-RU" dirty="0" err="1"/>
              <a:t>а.е.м</a:t>
            </a:r>
            <a:r>
              <a:rPr lang="ru-RU" dirty="0"/>
              <a:t>.);</a:t>
            </a:r>
            <a:r>
              <a:rPr lang="en-US" dirty="0"/>
              <a:t> 4</a:t>
            </a:r>
            <a:r>
              <a:rPr lang="ru-RU" dirty="0"/>
              <a:t> –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(44</a:t>
            </a:r>
            <a:r>
              <a:rPr lang="ru-RU" dirty="0" err="1"/>
              <a:t>а.е.м</a:t>
            </a:r>
            <a:r>
              <a:rPr lang="ru-RU" dirty="0"/>
              <a:t>.);</a:t>
            </a:r>
            <a:r>
              <a:rPr lang="en-US" dirty="0"/>
              <a:t>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1376"/>
          <a:stretch/>
        </p:blipFill>
        <p:spPr>
          <a:xfrm>
            <a:off x="0" y="815339"/>
            <a:ext cx="12192001" cy="387086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009651" y="1061417"/>
            <a:ext cx="381000" cy="361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71776" y="2321363"/>
            <a:ext cx="381000" cy="361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76676" y="2321363"/>
            <a:ext cx="381000" cy="361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619751" y="2683313"/>
            <a:ext cx="381000" cy="361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66747" y="909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5047" y="20091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3641" y="20710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14844" y="24311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C5BB301-E18A-4FD5-9713-EEEBBDA4BE8F}"/>
              </a:ext>
            </a:extLst>
          </p:cNvPr>
          <p:cNvSpPr txBox="1">
            <a:spLocks/>
          </p:cNvSpPr>
          <p:nvPr/>
        </p:nvSpPr>
        <p:spPr>
          <a:xfrm>
            <a:off x="289560" y="-13244"/>
            <a:ext cx="12192000" cy="897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Состав остаточного газа в ПК ПП3 после прогрева до охлаждения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14" name="Номер слайда 3">
            <a:extLst>
              <a:ext uri="{FF2B5EF4-FFF2-40B4-BE49-F238E27FC236}">
                <a16:creationId xmlns="" xmlns:a16="http://schemas.microsoft.com/office/drawing/2014/main" id="{23118E6B-C7AA-42C5-9876-C492FF24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D5248DC-51D0-45FA-9EE6-C5D354FA11EA}" type="slidenum">
              <a:rPr lang="ru-RU" smtClean="0"/>
              <a:pPr/>
              <a:t>6</a:t>
            </a:fld>
            <a:r>
              <a:rPr lang="en-US" dirty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56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11796"/>
          <a:stretch/>
        </p:blipFill>
        <p:spPr>
          <a:xfrm>
            <a:off x="-10111" y="514172"/>
            <a:ext cx="12202111" cy="384466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009650" y="676275"/>
            <a:ext cx="381000" cy="361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333625" y="1352550"/>
            <a:ext cx="381000" cy="361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867150" y="952500"/>
            <a:ext cx="381000" cy="361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267200" y="1815882"/>
            <a:ext cx="381000" cy="361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153025" y="1842870"/>
            <a:ext cx="381000" cy="361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657850" y="2198907"/>
            <a:ext cx="381000" cy="361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373157" y="5141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12939" y="1013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0136" y="6336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59336" y="15117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83182" y="1568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59536" y="2003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10111" y="4930714"/>
            <a:ext cx="10883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P=</a:t>
            </a:r>
            <a:r>
              <a:rPr lang="ru-RU" sz="1600" dirty="0"/>
              <a:t>3,5·10</a:t>
            </a:r>
            <a:r>
              <a:rPr lang="ru-RU" sz="1600" baseline="30000" dirty="0"/>
              <a:t>-9</a:t>
            </a:r>
            <a:r>
              <a:rPr lang="ru-RU" sz="1600" dirty="0"/>
              <a:t>Па</a:t>
            </a:r>
          </a:p>
          <a:p>
            <a:r>
              <a:rPr lang="ru-RU" sz="1600" dirty="0"/>
              <a:t>Предполагаемые газы:</a:t>
            </a:r>
          </a:p>
          <a:p>
            <a:r>
              <a:rPr lang="ru-RU" sz="1600" dirty="0"/>
              <a:t>1 – </a:t>
            </a:r>
            <a:r>
              <a:rPr lang="en-US" sz="1600" dirty="0"/>
              <a:t>H</a:t>
            </a:r>
            <a:r>
              <a:rPr lang="en-US" sz="1600" baseline="-25000" dirty="0"/>
              <a:t>2</a:t>
            </a:r>
            <a:r>
              <a:rPr lang="en-US" sz="1600" dirty="0"/>
              <a:t>(2</a:t>
            </a:r>
            <a:r>
              <a:rPr lang="ru-RU" sz="1600" dirty="0" err="1"/>
              <a:t>а.е.м</a:t>
            </a:r>
            <a:r>
              <a:rPr lang="ru-RU" sz="1600" dirty="0"/>
              <a:t>.); 2 – </a:t>
            </a:r>
            <a:r>
              <a:rPr lang="en-US" sz="1600" dirty="0"/>
              <a:t>N(14</a:t>
            </a:r>
            <a:r>
              <a:rPr lang="ru-RU" sz="1600" dirty="0" err="1"/>
              <a:t>а.е.м</a:t>
            </a:r>
            <a:r>
              <a:rPr lang="ru-RU" sz="1600" dirty="0"/>
              <a:t>.); </a:t>
            </a:r>
            <a:r>
              <a:rPr lang="en-US" sz="1600" dirty="0"/>
              <a:t>3</a:t>
            </a:r>
            <a:r>
              <a:rPr lang="ru-RU" sz="1600" dirty="0"/>
              <a:t> – </a:t>
            </a:r>
            <a:r>
              <a:rPr lang="en-US" sz="1600" dirty="0"/>
              <a:t>N</a:t>
            </a:r>
            <a:r>
              <a:rPr lang="en-US" sz="1600" baseline="-25000" dirty="0"/>
              <a:t>2</a:t>
            </a:r>
            <a:r>
              <a:rPr lang="en-US" sz="1600" dirty="0"/>
              <a:t>/CO (28</a:t>
            </a:r>
            <a:r>
              <a:rPr lang="ru-RU" sz="1600" dirty="0" err="1"/>
              <a:t>а.е.м</a:t>
            </a:r>
            <a:r>
              <a:rPr lang="ru-RU" sz="1600" dirty="0"/>
              <a:t>.);</a:t>
            </a:r>
            <a:r>
              <a:rPr lang="en-US" sz="1600" dirty="0"/>
              <a:t> 4</a:t>
            </a:r>
            <a:r>
              <a:rPr lang="ru-RU" sz="1600" dirty="0"/>
              <a:t> –</a:t>
            </a:r>
            <a:r>
              <a:rPr lang="en-US" sz="1600" dirty="0"/>
              <a:t>O</a:t>
            </a:r>
            <a:r>
              <a:rPr lang="en-US" sz="1600" baseline="-25000" dirty="0"/>
              <a:t>2</a:t>
            </a:r>
            <a:r>
              <a:rPr lang="en-US" sz="1600" dirty="0"/>
              <a:t>(4</a:t>
            </a:r>
            <a:r>
              <a:rPr lang="ru-RU" sz="1600" dirty="0"/>
              <a:t>2а.е.м.); 5 –</a:t>
            </a:r>
            <a:r>
              <a:rPr lang="en-US" sz="1600" dirty="0" err="1"/>
              <a:t>Ar</a:t>
            </a:r>
            <a:r>
              <a:rPr lang="en-US" sz="1600" dirty="0"/>
              <a:t>(4</a:t>
            </a:r>
            <a:r>
              <a:rPr lang="ru-RU" sz="1600" dirty="0"/>
              <a:t>0а.е.м.);</a:t>
            </a:r>
            <a:r>
              <a:rPr lang="en-US" sz="1600" dirty="0"/>
              <a:t> </a:t>
            </a:r>
            <a:r>
              <a:rPr lang="ru-RU" sz="1600" dirty="0"/>
              <a:t>6 –</a:t>
            </a:r>
            <a:r>
              <a:rPr lang="en-US" sz="1600" dirty="0"/>
              <a:t>CO</a:t>
            </a:r>
            <a:r>
              <a:rPr lang="en-US" sz="1600" baseline="-25000" dirty="0"/>
              <a:t>2 </a:t>
            </a:r>
            <a:r>
              <a:rPr lang="en-US" sz="1600" dirty="0"/>
              <a:t>(44</a:t>
            </a:r>
            <a:r>
              <a:rPr lang="ru-RU" sz="1600" dirty="0" err="1"/>
              <a:t>а.е.м</a:t>
            </a:r>
            <a:r>
              <a:rPr lang="ru-RU" sz="1600" dirty="0"/>
              <a:t>.);</a:t>
            </a:r>
            <a:r>
              <a:rPr lang="en-US" sz="1600" dirty="0"/>
              <a:t> </a:t>
            </a:r>
            <a:endParaRPr lang="ru-RU" sz="1600" dirty="0"/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C8D0AA7D-4B41-4798-AD99-FE0053D341D3}"/>
              </a:ext>
            </a:extLst>
          </p:cNvPr>
          <p:cNvSpPr txBox="1">
            <a:spLocks/>
          </p:cNvSpPr>
          <p:nvPr/>
        </p:nvSpPr>
        <p:spPr>
          <a:xfrm>
            <a:off x="251460" y="13010"/>
            <a:ext cx="12192000" cy="897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Состав остаточного газа в ПК ПП3 после образования течи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23" name="Номер слайда 3">
            <a:extLst>
              <a:ext uri="{FF2B5EF4-FFF2-40B4-BE49-F238E27FC236}">
                <a16:creationId xmlns="" xmlns:a16="http://schemas.microsoft.com/office/drawing/2014/main" id="{3FF00523-8E82-4E92-8AD2-115F03EB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D5248DC-51D0-45FA-9EE6-C5D354FA11EA}" type="slidenum">
              <a:rPr lang="ru-RU" smtClean="0"/>
              <a:pPr/>
              <a:t>7</a:t>
            </a:fld>
            <a:r>
              <a:rPr lang="en-US" dirty="0"/>
              <a:t>/10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046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7618" y="-215785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/>
              <a:t>Интегральная оценка вакуумных условий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72430"/>
            <a:ext cx="10515600" cy="118745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1600" i="1" dirty="0"/>
              <a:t>Сигнал </a:t>
            </a:r>
            <a:r>
              <a:rPr lang="en-US" sz="1600" i="1" dirty="0"/>
              <a:t>c </a:t>
            </a:r>
            <a:r>
              <a:rPr lang="ru-RU" sz="1600" i="1" dirty="0"/>
              <a:t>параметрического трансформатора тока (20 декабря 2020 г.) при циркуляции на столе магнитного поля на энергии инжекции 3,2 МэВ/н;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600" i="1" dirty="0">
                <a:solidFill>
                  <a:srgbClr val="FFC000"/>
                </a:solidFill>
              </a:rPr>
              <a:t>Оранжевая кривая</a:t>
            </a:r>
            <a:r>
              <a:rPr lang="ru-RU" sz="1600" i="1" dirty="0"/>
              <a:t> — интенсивность пучка однозарядных ионов гелия от времени в мс;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i="1" dirty="0">
                <a:solidFill>
                  <a:srgbClr val="00B050"/>
                </a:solidFill>
              </a:rPr>
              <a:t>Зелёная кривая</a:t>
            </a:r>
            <a:r>
              <a:rPr lang="ru-RU" sz="1600" i="1" dirty="0"/>
              <a:t> — магнитное поле от времени в </a:t>
            </a:r>
            <a:r>
              <a:rPr lang="ru-RU" sz="1600" i="1" dirty="0" err="1"/>
              <a:t>мс</a:t>
            </a:r>
            <a:r>
              <a:rPr lang="ru-RU" sz="1600" i="1" dirty="0"/>
              <a:t>.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i="1" dirty="0"/>
              <a:t>Среднее время жизни — 1,32 с</a:t>
            </a:r>
            <a:endParaRPr lang="en-US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t>8</a:t>
            </a:fld>
            <a:r>
              <a:rPr lang="en-US" dirty="0"/>
              <a:t>/10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3558" r="3490" b="17830"/>
          <a:stretch/>
        </p:blipFill>
        <p:spPr>
          <a:xfrm>
            <a:off x="190500" y="762000"/>
            <a:ext cx="5777968" cy="45720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3015" r="3153" b="17394"/>
          <a:stretch/>
        </p:blipFill>
        <p:spPr>
          <a:xfrm>
            <a:off x="6143626" y="762000"/>
            <a:ext cx="5777968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19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1800" dirty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1800" dirty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1800" dirty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1800" dirty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1800" dirty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1800" dirty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1800" dirty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1800" dirty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1800" dirty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1800" i="1" dirty="0"/>
          </a:p>
          <a:p>
            <a:pPr marL="0" indent="0">
              <a:lnSpc>
                <a:spcPct val="80000"/>
              </a:lnSpc>
              <a:buNone/>
            </a:pPr>
            <a:r>
              <a:rPr lang="ru-RU" sz="1800" i="1" dirty="0"/>
              <a:t>Рис. 2. Измеренное давление ко кольцу Бустера, среднее давление (0,14 нТорр) по кольцу Бустера с учётом соотношения между длинами «тёплых» и «холодных» участков приведено чёрным пунктиром на нижнем графике</a:t>
            </a:r>
            <a:endParaRPr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260" y="136525"/>
            <a:ext cx="10515600" cy="593408"/>
          </a:xfrm>
        </p:spPr>
        <p:txBody>
          <a:bodyPr>
            <a:normAutofit/>
          </a:bodyPr>
          <a:lstStyle/>
          <a:p>
            <a:r>
              <a:rPr lang="ru-RU" sz="2800" dirty="0"/>
              <a:t>Интегральная оценка вакуумных условий (продолж.)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48DC-51D0-45FA-9EE6-C5D354FA11EA}" type="slidenum">
              <a:rPr lang="ru-RU" smtClean="0"/>
              <a:t>9</a:t>
            </a:fld>
            <a:r>
              <a:rPr lang="en-US" dirty="0"/>
              <a:t>/10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729933"/>
            <a:ext cx="6652109" cy="4533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74539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907</Words>
  <Application>Microsoft Office PowerPoint</Application>
  <PresentationFormat>Широкоэкранный</PresentationFormat>
  <Paragraphs>247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Тема Office</vt:lpstr>
      <vt:lpstr>Вакуумная система в сеансе Бустера и интегральная оценка вакуумных условий</vt:lpstr>
      <vt:lpstr>Содержание</vt:lpstr>
      <vt:lpstr>Схема вакуумных объемов и расположение постов откачки </vt:lpstr>
      <vt:lpstr>События и проблемы при работе ВС </vt:lpstr>
      <vt:lpstr>История изменения давления в ПК</vt:lpstr>
      <vt:lpstr>Презентация PowerPoint</vt:lpstr>
      <vt:lpstr>Презентация PowerPoint</vt:lpstr>
      <vt:lpstr>Интегральная оценка вакуумных условий </vt:lpstr>
      <vt:lpstr>Интегральная оценка вакуумных условий (продолж.)</vt:lpstr>
      <vt:lpstr>Интегральная оценка вакуумных условий (продолж.)</vt:lpstr>
      <vt:lpstr>Интегральная оценка вакуумных условий (продолж.)</vt:lpstr>
      <vt:lpstr>Интегральная оценка вакуумных условий (продолж.)</vt:lpstr>
      <vt:lpstr>Интегральная оценка вакуумных условий (продолж.)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Intrabeam scattering calculations in NICA Collider from 2010 to 2020</dc:title>
  <dc:creator>Philippov, A. V.</dc:creator>
  <cp:keywords>NICA project;Collider optics;IBS calculations</cp:keywords>
  <cp:lastModifiedBy>Philippov, A. V.</cp:lastModifiedBy>
  <cp:revision>229</cp:revision>
  <dcterms:created xsi:type="dcterms:W3CDTF">2020-10-15T07:47:22Z</dcterms:created>
  <dcterms:modified xsi:type="dcterms:W3CDTF">2021-02-11T10:52:36Z</dcterms:modified>
</cp:coreProperties>
</file>