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697" r:id="rId3"/>
    <p:sldMasterId id="2147483685" r:id="rId4"/>
    <p:sldMasterId id="2147483673" r:id="rId5"/>
    <p:sldMasterId id="2147483661" r:id="rId6"/>
  </p:sldMasterIdLst>
  <p:notesMasterIdLst>
    <p:notesMasterId r:id="rId18"/>
  </p:notesMasterIdLst>
  <p:sldIdLst>
    <p:sldId id="303" r:id="rId7"/>
    <p:sldId id="392" r:id="rId8"/>
    <p:sldId id="401" r:id="rId9"/>
    <p:sldId id="406" r:id="rId10"/>
    <p:sldId id="408" r:id="rId11"/>
    <p:sldId id="413" r:id="rId12"/>
    <p:sldId id="409" r:id="rId13"/>
    <p:sldId id="416" r:id="rId14"/>
    <p:sldId id="418" r:id="rId15"/>
    <p:sldId id="412" r:id="rId16"/>
    <p:sldId id="417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5D"/>
    <a:srgbClr val="FFAFAF"/>
    <a:srgbClr val="FF7D7D"/>
    <a:srgbClr val="FFFFB7"/>
    <a:srgbClr val="00FF00"/>
    <a:srgbClr val="E4E5F8"/>
    <a:srgbClr val="D3D3D3"/>
    <a:srgbClr val="FFFF57"/>
    <a:srgbClr val="757FFF"/>
    <a:srgbClr val="C198E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0" autoAdjust="0"/>
    <p:restoredTop sz="84947" autoAdjust="0"/>
  </p:normalViewPr>
  <p:slideViewPr>
    <p:cSldViewPr>
      <p:cViewPr>
        <p:scale>
          <a:sx n="100" d="100"/>
          <a:sy n="100" d="100"/>
        </p:scale>
        <p:origin x="-51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B5F35D-3C96-4A18-B831-1785787C5006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C37CB3-1ABC-4ED6-8203-636E6FE102A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54485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7CB3-1ABC-4ED6-8203-636E6FE102AB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7CB3-1ABC-4ED6-8203-636E6FE102AB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7CB3-1ABC-4ED6-8203-636E6FE102AB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7CB3-1ABC-4ED6-8203-636E6FE102AB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7CB3-1ABC-4ED6-8203-636E6FE102AB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7CB3-1ABC-4ED6-8203-636E6FE102AB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7CB3-1ABC-4ED6-8203-636E6FE102A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С</a:t>
            </a:r>
            <a:endParaRPr lang="ru-RU" baseline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37CB3-1ABC-4ED6-8203-636E6FE102AB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6805-C5B6-4160-BDC8-F5FF3BEA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97348030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6805-C5B6-4160-BDC8-F5FF3BEA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5706556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6805-C5B6-4160-BDC8-F5FF3BEA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07665005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48237455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7280136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86055457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275674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25298346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1874352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25195719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1079130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6805-C5B6-4160-BDC8-F5FF3BEA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0250715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11558314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5628440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4851976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114902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53819802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75299847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0967086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51028057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50597388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8081365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6805-C5B6-4160-BDC8-F5FF3BEA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74926384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0668193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4404379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51479904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77008940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97699162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38658679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44563819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86357034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2050285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072467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6805-C5B6-4160-BDC8-F5FF3BEA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9262540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26503782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37412549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3592702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51127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937768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3949248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654590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71606975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6239783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35689048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6805-C5B6-4160-BDC8-F5FF3BEA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215375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1140043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1648673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3242005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43596240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14889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9260665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12220722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5593998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16834425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7931941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6805-C5B6-4160-BDC8-F5FF3BEA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9439160"/>
      </p:ext>
    </p:extLst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67656804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21204067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6177738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8017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86378228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33065705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6999143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504056" cy="365125"/>
          </a:xfrm>
        </p:spPr>
        <p:txBody>
          <a:bodyPr/>
          <a:lstStyle/>
          <a:p>
            <a:fld id="{17156805-C5B6-4160-BDC8-F5FF3BEA1C6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44287717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6805-C5B6-4160-BDC8-F5FF3BEA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41629009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156805-C5B6-4160-BDC8-F5FF3BEA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6319125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56805-C5B6-4160-BDC8-F5FF3BEA1C6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6681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D0E696-4F33-4076-8CB0-EC4E3B25FD61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FA035-5F2E-4F6C-94F0-4046EE7777A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79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8D30D4-51BF-4DFC-BEA4-5B396BFE1980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05734C-D3F3-410A-A70B-79FA8D93B54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721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818D4-D7E7-4369-BCAF-2378D238E8B5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C1BE2-4097-48C8-95A0-F94BD1024F7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4805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22CBF9-D40C-4B93-9F3F-6E7007D1999F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68F1A-C124-4340-8407-B07215FC33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9742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417C5-6012-4CF4-AB2F-A8FCCC20A027}" type="datetimeFigureOut">
              <a:rPr lang="ru-RU" smtClean="0"/>
              <a:pPr/>
              <a:t>11.02.2021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79D8D-3512-45D8-BD8F-61BE1376F2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3109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1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9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14554"/>
            <a:ext cx="8352928" cy="1470025"/>
          </a:xfrm>
        </p:spPr>
        <p:txBody>
          <a:bodyPr>
            <a:normAutofit/>
          </a:bodyPr>
          <a:lstStyle/>
          <a:p>
            <a:r>
              <a:rPr lang="ru-RU" b="1" dirty="0"/>
              <a:t>1 сеанс Бустера </a:t>
            </a:r>
            <a:r>
              <a:rPr lang="en-US" b="1" dirty="0"/>
              <a:t>NICA</a:t>
            </a:r>
            <a:r>
              <a:rPr lang="ru-RU" b="1" dirty="0"/>
              <a:t>.</a:t>
            </a:r>
            <a:br>
              <a:rPr lang="ru-RU" b="1" dirty="0"/>
            </a:br>
            <a:r>
              <a:rPr lang="ru-RU" sz="3600" b="1" dirty="0"/>
              <a:t>Система питания структурных магнитов.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599E0C4B-0717-439A-A4AF-422065C6AB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9" y="0"/>
            <a:ext cx="1076351" cy="5632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01400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633423" y="65352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9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9E0C4B-0717-439A-A4AF-422065C6A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9" y="0"/>
            <a:ext cx="1076351" cy="563239"/>
          </a:xfrm>
          <a:prstGeom prst="rect">
            <a:avLst/>
          </a:prstGeom>
        </p:spPr>
      </p:pic>
      <p:sp>
        <p:nvSpPr>
          <p:cNvPr id="92161" name="Rectangle 1"/>
          <p:cNvSpPr>
            <a:spLocks noChangeArrowheads="1"/>
          </p:cNvSpPr>
          <p:nvPr/>
        </p:nvSpPr>
        <p:spPr bwMode="auto">
          <a:xfrm>
            <a:off x="785786" y="642918"/>
            <a:ext cx="8143932" cy="5447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000" b="1" u="sng" dirty="0"/>
              <a:t>Выводы:</a:t>
            </a:r>
          </a:p>
          <a:p>
            <a:r>
              <a:rPr lang="ru-RU" dirty="0"/>
              <a:t>1.  Подтверждена правильность выбора схемотехнического решения построения источника с накопителем энергии.</a:t>
            </a:r>
          </a:p>
          <a:p>
            <a:endParaRPr lang="ru-RU" sz="800" dirty="0"/>
          </a:p>
          <a:p>
            <a:r>
              <a:rPr lang="ru-RU" dirty="0"/>
              <a:t>2.  Достигнуты проектные параметры цикла по энергетике.</a:t>
            </a:r>
          </a:p>
          <a:p>
            <a:endParaRPr lang="ru-RU" sz="800" dirty="0"/>
          </a:p>
          <a:p>
            <a:r>
              <a:rPr lang="ru-RU" dirty="0"/>
              <a:t>3. Обеспечена надежная работа системы защит СП магнитов при аварийных событиях.</a:t>
            </a:r>
          </a:p>
          <a:p>
            <a:endParaRPr lang="ru-RU" sz="800" dirty="0"/>
          </a:p>
          <a:p>
            <a:r>
              <a:rPr lang="ru-RU" dirty="0"/>
              <a:t>4. Введена в работу прецизионная система измерения токов.</a:t>
            </a:r>
          </a:p>
          <a:p>
            <a:endParaRPr lang="ru-RU" dirty="0"/>
          </a:p>
          <a:p>
            <a:r>
              <a:rPr lang="ru-RU" sz="2000" b="1" u="sng" dirty="0"/>
              <a:t>Работы по подготовке ко 2-му сеансу Бустера:</a:t>
            </a:r>
          </a:p>
          <a:p>
            <a:pPr>
              <a:buAutoNum type="arabicPeriod"/>
              <a:tabLst>
                <a:tab pos="0" algn="l"/>
              </a:tabLst>
            </a:pPr>
            <a:r>
              <a:rPr lang="ru-RU" b="1" dirty="0">
                <a:solidFill>
                  <a:srgbClr val="C00000"/>
                </a:solidFill>
              </a:rPr>
              <a:t>  Доработать регуляторы источников ПИТ11, 06, 03 для получения требуемой точности тока в динамике.</a:t>
            </a:r>
          </a:p>
          <a:p>
            <a:r>
              <a:rPr lang="ru-RU" sz="1400" dirty="0"/>
              <a:t> 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(применить наработки регулятора системы питания </a:t>
            </a:r>
            <a:r>
              <a:rPr lang="ru-RU" sz="1400" b="1" dirty="0" err="1">
                <a:solidFill>
                  <a:schemeClr val="accent3">
                    <a:lumMod val="75000"/>
                  </a:schemeClr>
                </a:solidFill>
              </a:rPr>
              <a:t>Нуклотрона</a:t>
            </a:r>
            <a:r>
              <a:rPr lang="ru-RU" sz="1400" b="1" dirty="0">
                <a:solidFill>
                  <a:schemeClr val="accent3">
                    <a:lumMod val="75000"/>
                  </a:schemeClr>
                </a:solidFill>
              </a:rPr>
              <a:t> ?)</a:t>
            </a:r>
          </a:p>
          <a:p>
            <a:endParaRPr lang="ru-RU" sz="800" b="1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ru-RU" dirty="0"/>
              <a:t>2. Повысить качество диагностики тока в динамических фазах цикла </a:t>
            </a:r>
            <a:endParaRPr lang="ru-RU" dirty="0" smtClean="0"/>
          </a:p>
          <a:p>
            <a:r>
              <a:rPr lang="ru-RU" sz="1400" dirty="0" smtClean="0"/>
              <a:t>(</a:t>
            </a:r>
            <a:r>
              <a:rPr lang="ru-RU" sz="1400" dirty="0"/>
              <a:t>за счет увеличения частоты дискретизации АЦП системы измерения).</a:t>
            </a:r>
          </a:p>
          <a:p>
            <a:endParaRPr lang="ru-RU" sz="800" dirty="0"/>
          </a:p>
          <a:p>
            <a:pPr lvl="0">
              <a:buAutoNum type="arabicPeriod" startAt="3"/>
            </a:pPr>
            <a:r>
              <a:rPr lang="ru-RU" dirty="0"/>
              <a:t> Ввести в эксплуатацию АСУ системы питания Бустера.</a:t>
            </a:r>
          </a:p>
          <a:p>
            <a:pPr lvl="0">
              <a:buAutoNum type="arabicPeriod" startAt="3"/>
            </a:pPr>
            <a:endParaRPr lang="ru-RU" sz="800" dirty="0"/>
          </a:p>
          <a:p>
            <a:pPr lvl="0">
              <a:buAutoNum type="arabicPeriod" startAt="3"/>
            </a:pPr>
            <a:r>
              <a:rPr lang="ru-RU" dirty="0"/>
              <a:t> Повысить техническую подготовку персонала.</a:t>
            </a:r>
          </a:p>
          <a:p>
            <a:pPr lvl="0">
              <a:buAutoNum type="arabicPeriod" startAt="3"/>
            </a:pPr>
            <a:endParaRPr lang="ru-RU" sz="800" dirty="0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587467" y="0"/>
            <a:ext cx="8229600" cy="60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питания Бустера</a:t>
            </a:r>
            <a:r>
              <a:rPr lang="ru-RU" sz="2400" b="1" dirty="0"/>
              <a:t> , 1й сеанс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4520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люди_1 цикл_ГорбачевЕ..jpg"/>
          <p:cNvPicPr>
            <a:picLocks noChangeAspect="1"/>
          </p:cNvPicPr>
          <p:nvPr/>
        </p:nvPicPr>
        <p:blipFill>
          <a:blip r:embed="rId2" cstate="print"/>
          <a:srcRect r="27083" b="-1"/>
          <a:stretch>
            <a:fillRect/>
          </a:stretch>
        </p:blipFill>
        <p:spPr>
          <a:xfrm>
            <a:off x="142844" y="4357694"/>
            <a:ext cx="2870750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люди_1 цикл Бустера_+ Шиянов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0554" y="4357694"/>
            <a:ext cx="3937028" cy="22145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люди_1 цикл Бустера_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9520" y="3500438"/>
            <a:ext cx="1583187" cy="28145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люди_1 цикл Бустера_Саша+_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86182" y="285728"/>
            <a:ext cx="3429024" cy="192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 descr="сила_ВВР+КАВ_дек2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500042"/>
            <a:ext cx="1567158" cy="2786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20191220_150955_пульт_сжат.jpg"/>
          <p:cNvPicPr>
            <a:picLocks noChangeAspect="1"/>
          </p:cNvPicPr>
          <p:nvPr/>
        </p:nvPicPr>
        <p:blipFill>
          <a:blip r:embed="rId7"/>
          <a:srcRect l="4348" b="1449"/>
          <a:stretch>
            <a:fillRect/>
          </a:stretch>
        </p:blipFill>
        <p:spPr>
          <a:xfrm>
            <a:off x="214282" y="285728"/>
            <a:ext cx="3357586" cy="2594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714612" y="3214686"/>
            <a:ext cx="4357718" cy="60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7890">
            <a:off x="1289849" y="3004426"/>
            <a:ext cx="957463" cy="9572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42020275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7467" y="0"/>
            <a:ext cx="8229600" cy="605226"/>
          </a:xfrm>
        </p:spPr>
        <p:txBody>
          <a:bodyPr>
            <a:normAutofit/>
          </a:bodyPr>
          <a:lstStyle/>
          <a:p>
            <a:r>
              <a:rPr lang="ru-RU" sz="2400" b="1" dirty="0"/>
              <a:t>Система питания Бустера, 1й сеанс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633423" y="65352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71538" y="4071942"/>
            <a:ext cx="70723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/>
              <a:t>Основные параметры источник</a:t>
            </a:r>
            <a:r>
              <a:rPr lang="ru-RU" dirty="0" err="1"/>
              <a:t>ов</a:t>
            </a:r>
            <a:r>
              <a:rPr lang="ru-RU" dirty="0"/>
              <a:t> тока структурных магнитов Бустера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472" y="1643050"/>
            <a:ext cx="25003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Принципиальная схема системы </a:t>
            </a:r>
          </a:p>
          <a:p>
            <a:r>
              <a:rPr lang="ru-RU" dirty="0"/>
              <a:t>питания Бустера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599E0C4B-0717-439A-A4AF-422065C6A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9" y="0"/>
            <a:ext cx="1076351" cy="56323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85576123"/>
              </p:ext>
            </p:extLst>
          </p:nvPr>
        </p:nvGraphicFramePr>
        <p:xfrm>
          <a:off x="1285852" y="4500570"/>
          <a:ext cx="6739681" cy="2050951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>
                      <a:alpha val="30000"/>
                    </a:schemeClr>
                  </a:outerShdw>
                </a:effectLst>
              </a:tblPr>
              <a:tblGrid>
                <a:gridCol w="45237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0029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78494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0644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6956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38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ПИТ11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ПИТ06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ПИТ03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405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Максимальная мощность источника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,</a:t>
                      </a:r>
                      <a:r>
                        <a:rPr lang="sk-SK" sz="1400" b="1" i="1" u="none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М</a:t>
                      </a:r>
                      <a:r>
                        <a:rPr lang="en-US" sz="1400" b="1" i="1" u="none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W</a:t>
                      </a:r>
                      <a:endParaRPr lang="ru-RU" sz="1400" b="1" i="1" u="none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2,86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0,04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0,015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3247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Максимальное в</a:t>
                      </a:r>
                      <a:r>
                        <a:rPr lang="sk-SK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ыходное напряжение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sk-SK" sz="1400" b="1" i="1" u="none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В</a:t>
                      </a:r>
                      <a:r>
                        <a:rPr kumimoji="0" lang="en-US" sz="1400" b="1" i="1" u="none" kern="1200" baseline="-250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DC</a:t>
                      </a:r>
                      <a:endParaRPr lang="ru-RU" sz="1400" b="1" i="1" u="none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+/-260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+/-60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+/-</a:t>
                      </a:r>
                      <a:r>
                        <a:rPr kumimoji="0" lang="ru-RU" sz="14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4</a:t>
                      </a:r>
                      <a:r>
                        <a:rPr kumimoji="0" lang="en-US" sz="1400" b="1" kern="1200" dirty="0">
                          <a:solidFill>
                            <a:schemeClr val="tx1"/>
                          </a:solidFill>
                          <a:latin typeface="Calibri" pitchFamily="34" charset="0"/>
                          <a:ea typeface="+mn-ea"/>
                          <a:cs typeface="Calibri" pitchFamily="34" charset="0"/>
                        </a:rPr>
                        <a:t>0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Выходной ток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sk-SK" sz="1400" b="1" i="1" u="none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А</a:t>
                      </a:r>
                      <a:r>
                        <a:rPr lang="en-US" sz="1400" b="1" i="1" u="none" kern="50" baseline="-25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DC</a:t>
                      </a:r>
                      <a:endParaRPr lang="ru-RU" sz="1400" b="1" i="1" u="none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r>
                        <a:rPr lang="ru-RU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r>
                        <a:rPr lang="sk-SK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000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600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300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Относительная стабильность тока при di/dt 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≠0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k-SK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2*10</a:t>
                      </a:r>
                      <a:r>
                        <a:rPr lang="sk-SK" sz="1400" b="1" kern="50" baseline="30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-4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2*10</a:t>
                      </a:r>
                      <a:r>
                        <a:rPr lang="sk-SK" sz="1400" b="1" kern="50" baseline="30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-4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2*10</a:t>
                      </a:r>
                      <a:r>
                        <a:rPr lang="sk-SK" sz="1400" b="1" kern="50" baseline="30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-4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7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Относительная стабильность тока при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sk-SK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di/dt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=0</a:t>
                      </a:r>
                      <a:endParaRPr lang="ru-RU" sz="1400" b="1" i="1" u="none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</a:t>
                      </a:r>
                      <a:r>
                        <a:rPr lang="sk-SK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*10</a:t>
                      </a:r>
                      <a:r>
                        <a:rPr lang="sk-SK" sz="1400" b="1" kern="50" baseline="30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</a:t>
                      </a:r>
                      <a:r>
                        <a:rPr lang="ru-RU" sz="1400" b="1" kern="50" baseline="30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5    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FA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2*10</a:t>
                      </a:r>
                      <a:r>
                        <a:rPr lang="sk-SK" sz="1400" b="1" kern="50" baseline="30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-4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400" b="1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2*10</a:t>
                      </a:r>
                      <a:r>
                        <a:rPr lang="sk-SK" sz="1400" b="1" kern="50" baseline="3000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-4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15623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6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Max 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рост/спад тока</a:t>
                      </a:r>
                      <a:r>
                        <a:rPr lang="sk-SK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400" b="1" i="1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</a:t>
                      </a:r>
                      <a:r>
                        <a:rPr lang="sk-SK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en-US" sz="1400" b="1" i="1" u="none" kern="120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dt</a:t>
                      </a:r>
                      <a:r>
                        <a:rPr lang="ru-RU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к</a:t>
                      </a:r>
                      <a:r>
                        <a:rPr lang="en-US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sk-SK" sz="1400" b="1" i="1" u="none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/с</a:t>
                      </a:r>
                      <a:endParaRPr lang="ru-RU" sz="1400" b="1" i="1" u="none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E5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+/-7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+/-0,6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+/-0,3</a:t>
                      </a:r>
                      <a:endParaRPr lang="ru-RU" sz="1400" b="1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B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11" name="Рисунок 10" descr="схема Бустера_упрощ_для презент_10февр2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57554" y="785794"/>
            <a:ext cx="4786346" cy="30840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6466708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633423" y="65352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2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9E0C4B-0717-439A-A4AF-422065C6A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9" y="0"/>
            <a:ext cx="1076351" cy="563239"/>
          </a:xfrm>
          <a:prstGeom prst="rect">
            <a:avLst/>
          </a:prstGeom>
        </p:spPr>
      </p:pic>
      <p:pic>
        <p:nvPicPr>
          <p:cNvPr id="15" name="Picture 2" descr="СЭП Б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785926"/>
            <a:ext cx="4408103" cy="42930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5"/>
          <a:stretch>
            <a:fillRect/>
          </a:stretch>
        </p:blipFill>
        <p:spPr>
          <a:xfrm>
            <a:off x="5000628" y="1500174"/>
            <a:ext cx="3929090" cy="48148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587467" y="0"/>
            <a:ext cx="8229600" cy="60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питания Бустера, 1й</a:t>
            </a: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сеанс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785794"/>
            <a:ext cx="39290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Принципиально монтажная схема систем питания Бустера и </a:t>
            </a:r>
            <a:r>
              <a:rPr lang="ru-RU" dirty="0" err="1"/>
              <a:t>Нуклотрона</a:t>
            </a:r>
            <a:r>
              <a:rPr lang="ru-RU" dirty="0"/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429256" y="714356"/>
            <a:ext cx="32861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Структурная схема системы </a:t>
            </a:r>
          </a:p>
          <a:p>
            <a:pPr algn="ctr"/>
            <a:r>
              <a:rPr lang="ru-RU" dirty="0"/>
              <a:t>питания Бустера </a:t>
            </a:r>
          </a:p>
        </p:txBody>
      </p:sp>
    </p:spTree>
    <p:extLst>
      <p:ext uri="{BB962C8B-B14F-4D97-AF65-F5344CB8AC3E}">
        <p14:creationId xmlns="" xmlns:p14="http://schemas.microsoft.com/office/powerpoint/2010/main" val="364520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655019115"/>
              </p:ext>
            </p:extLst>
          </p:nvPr>
        </p:nvGraphicFramePr>
        <p:xfrm>
          <a:off x="1071538" y="4357694"/>
          <a:ext cx="7572427" cy="2015234"/>
        </p:xfrm>
        <a:graphic>
          <a:graphicData uri="http://schemas.openxmlformats.org/drawingml/2006/table">
            <a:tbl>
              <a:tblPr>
                <a:effectLst>
                  <a:outerShdw blurRad="50800" dist="50800" dir="5400000" algn="ctr" rotWithShape="0">
                    <a:schemeClr val="tx1">
                      <a:alpha val="30000"/>
                    </a:schemeClr>
                  </a:outerShdw>
                </a:effectLst>
              </a:tblPr>
              <a:tblGrid>
                <a:gridCol w="5082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195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148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79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929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658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ПИТ11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ПИТ06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ПИТ03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807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1</a:t>
                      </a: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Диапазон измерений тока, А</a:t>
                      </a:r>
                      <a:endParaRPr lang="ru-RU" sz="1400" b="0" kern="5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0…10 000</a:t>
                      </a:r>
                      <a:endParaRPr lang="ru-RU" sz="1400" b="0" kern="5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0…600</a:t>
                      </a:r>
                      <a:endParaRPr lang="ru-RU" sz="1400" b="0" kern="5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0…300</a:t>
                      </a:r>
                      <a:endParaRPr lang="ru-RU" sz="1400" b="0" kern="5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8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2</a:t>
                      </a: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l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buFontTx/>
                        <a:buNone/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Точность измерения в статическом режиме</a:t>
                      </a:r>
                      <a:endParaRPr lang="ru-RU" sz="600" dirty="0">
                        <a:solidFill>
                          <a:prstClr val="black"/>
                        </a:solidFill>
                        <a:latin typeface="+mj-lt"/>
                        <a:cs typeface="Arial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400" b="1" dirty="0" smtClean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1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* 10</a:t>
                      </a:r>
                      <a:r>
                        <a:rPr lang="ru-RU" sz="1400" b="1" baseline="300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ru-RU" sz="1400" b="1" kern="5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2 * 10</a:t>
                      </a:r>
                      <a:r>
                        <a:rPr lang="ru-RU" sz="1400" b="1" baseline="300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ru-RU" sz="1400" b="1" kern="5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2 * 10</a:t>
                      </a:r>
                      <a:r>
                        <a:rPr lang="ru-RU" sz="1400" b="1" baseline="300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ru-RU" sz="1400" b="1" kern="5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088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3</a:t>
                      </a: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Точность измерения в динамическом режиме</a:t>
                      </a:r>
                      <a:endParaRPr lang="ru-RU" sz="1400" b="0" kern="5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1 * 10</a:t>
                      </a:r>
                      <a:r>
                        <a:rPr lang="ru-RU" sz="1400" b="1" baseline="300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-4</a:t>
                      </a:r>
                      <a:endParaRPr lang="ru-RU" sz="1400" b="1" kern="5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2 * 10</a:t>
                      </a:r>
                      <a:r>
                        <a:rPr lang="ru-RU" sz="1400" b="1" baseline="300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ru-RU" sz="1400" b="1" kern="5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2 * 10</a:t>
                      </a:r>
                      <a:r>
                        <a:rPr lang="ru-RU" sz="1400" b="1" baseline="300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-5</a:t>
                      </a:r>
                      <a:endParaRPr lang="ru-RU" sz="1400" b="1" kern="50" dirty="0">
                        <a:latin typeface="+mj-lt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35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 kern="50" dirty="0">
                          <a:latin typeface="Calibri" pitchFamily="34" charset="0"/>
                          <a:ea typeface="Times New Roman"/>
                          <a:cs typeface="Calibri" pitchFamily="34" charset="0"/>
                        </a:rPr>
                        <a:t>4</a:t>
                      </a:r>
                      <a:endParaRPr lang="ru-RU" sz="14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Частота измерения,</a:t>
                      </a:r>
                      <a:r>
                        <a:rPr lang="ru-RU" sz="1400" baseline="0" dirty="0">
                          <a:solidFill>
                            <a:prstClr val="black"/>
                          </a:solidFill>
                          <a:latin typeface="+mj-lt"/>
                          <a:ea typeface="Times New Roman" pitchFamily="18" charset="0"/>
                          <a:cs typeface="Times New Roman" pitchFamily="18" charset="0"/>
                        </a:rPr>
                        <a:t> Гц</a:t>
                      </a:r>
                      <a:endParaRPr lang="ru-RU" sz="14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0" kern="50" dirty="0">
                          <a:latin typeface="+mj-lt"/>
                          <a:ea typeface="Times New Roman"/>
                          <a:cs typeface="Calibri" pitchFamily="34" charset="0"/>
                        </a:rPr>
                        <a:t>800 </a:t>
                      </a: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200" b="0" kern="50" dirty="0">
                        <a:latin typeface="Calibri" pitchFamily="34" charset="0"/>
                        <a:ea typeface="Times New Roman"/>
                        <a:cs typeface="Calibri" pitchFamily="34" charset="0"/>
                      </a:endParaRPr>
                    </a:p>
                  </a:txBody>
                  <a:tcPr marL="68027" marR="6802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1" name="Рисунок 10" descr="D:\РАБОЧАЯ\Мониторирование токов\FOTO\03.02.2021 booster pits\IMG_4379.JPG"/>
          <p:cNvPicPr/>
          <p:nvPr/>
        </p:nvPicPr>
        <p:blipFill>
          <a:blip r:embed="rId3" cstate="print"/>
          <a:srcRect l="10261"/>
          <a:stretch>
            <a:fillRect/>
          </a:stretch>
        </p:blipFill>
        <p:spPr bwMode="auto">
          <a:xfrm>
            <a:off x="7072330" y="2928934"/>
            <a:ext cx="857256" cy="78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Рисунок 11" descr="D:\РАБОЧАЯ\Мониторирование токов\FOTO\03.02.2021 booster pits\IMG_4380.JPG"/>
          <p:cNvPicPr/>
          <p:nvPr/>
        </p:nvPicPr>
        <p:blipFill>
          <a:blip r:embed="rId4" cstate="print"/>
          <a:srcRect l="28961" b="5447"/>
          <a:stretch>
            <a:fillRect/>
          </a:stretch>
        </p:blipFill>
        <p:spPr bwMode="auto">
          <a:xfrm>
            <a:off x="8072462" y="2928934"/>
            <a:ext cx="785818" cy="7858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8633423" y="65352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3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9E0C4B-0717-439A-A4AF-422065C6AB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9" y="0"/>
            <a:ext cx="1076351" cy="563239"/>
          </a:xfrm>
          <a:prstGeom prst="rect">
            <a:avLst/>
          </a:prstGeom>
        </p:spPr>
      </p:pic>
      <p:pic>
        <p:nvPicPr>
          <p:cNvPr id="8" name="Рисунок 7" descr="C:\Users\Шурыгин\AppData\Local\Microsoft\Windows\INetCache\Content.Word\217E~1~1.jpg"/>
          <p:cNvPicPr/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1214422"/>
            <a:ext cx="3214710" cy="25003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86182" y="1357298"/>
            <a:ext cx="3143272" cy="235745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105" r="12054"/>
          <a:stretch>
            <a:fillRect/>
          </a:stretch>
        </p:blipFill>
        <p:spPr bwMode="auto">
          <a:xfrm>
            <a:off x="7429520" y="1643050"/>
            <a:ext cx="1143008" cy="10715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9" name="Заголовок 1"/>
          <p:cNvSpPr txBox="1">
            <a:spLocks/>
          </p:cNvSpPr>
          <p:nvPr/>
        </p:nvSpPr>
        <p:spPr>
          <a:xfrm>
            <a:off x="587467" y="0"/>
            <a:ext cx="8229600" cy="60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питания Бустера</a:t>
            </a:r>
            <a:r>
              <a:rPr lang="ru-RU" sz="2400" b="1" dirty="0"/>
              <a:t> , 1й сеанс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785794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Токовый режим системы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29058" y="571480"/>
            <a:ext cx="4786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Пульт управления, корп.1.</a:t>
            </a:r>
          </a:p>
          <a:p>
            <a:pPr algn="ctr"/>
            <a:r>
              <a:rPr lang="ru-RU" dirty="0"/>
              <a:t>Измерительная и управляющая аппаратура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5206" y="1285860"/>
            <a:ext cx="1643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Датчики тока </a:t>
            </a:r>
            <a:r>
              <a:rPr lang="en-US" sz="1400" dirty="0"/>
              <a:t>LEM</a:t>
            </a:r>
            <a:endParaRPr lang="ru-RU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2214546" y="4000504"/>
            <a:ext cx="6072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Основные параметры системы измерения токов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364520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633423" y="65352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4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9E0C4B-0717-439A-A4AF-422065C6A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9" y="0"/>
            <a:ext cx="1076351" cy="563239"/>
          </a:xfrm>
          <a:prstGeom prst="rect">
            <a:avLst/>
          </a:prstGeom>
        </p:spPr>
      </p:pic>
      <p:pic>
        <p:nvPicPr>
          <p:cNvPr id="13" name="Рисунок 12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71472" y="785794"/>
            <a:ext cx="3643338" cy="27860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TextBox 14"/>
          <p:cNvSpPr txBox="1"/>
          <p:nvPr/>
        </p:nvSpPr>
        <p:spPr>
          <a:xfrm>
            <a:off x="4714876" y="1142984"/>
            <a:ext cx="23574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Первый цикл Бустера </a:t>
            </a:r>
          </a:p>
          <a:p>
            <a:pPr algn="ctr"/>
            <a:r>
              <a:rPr lang="ru-RU" dirty="0"/>
              <a:t>12.12.2020, 00:34</a:t>
            </a:r>
          </a:p>
          <a:p>
            <a:pPr algn="ctr"/>
            <a:r>
              <a:rPr lang="ru-RU" dirty="0"/>
              <a:t>ток 100А</a:t>
            </a:r>
          </a:p>
        </p:txBody>
      </p:sp>
      <p:pic>
        <p:nvPicPr>
          <p:cNvPr id="16" name="Рисунок 1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4214818"/>
            <a:ext cx="2857520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214818"/>
            <a:ext cx="2500330" cy="20002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4214818"/>
            <a:ext cx="2500330" cy="20036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500562" y="2500306"/>
            <a:ext cx="42862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Произведена настройка и наладка  технологических режимов при работе на сверхпроводящие магниты, доработана силовая схема с целью устранения паразитного напряжения относительно земли.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14282" y="6273225"/>
            <a:ext cx="3143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Штатный цикл – </a:t>
            </a:r>
          </a:p>
          <a:p>
            <a:pPr algn="ctr"/>
            <a:r>
              <a:rPr lang="ru-RU" sz="1400" dirty="0"/>
              <a:t>работа 3х источников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428992" y="6273225"/>
            <a:ext cx="25717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Аварийное снятие цикла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15074" y="6273225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/>
              <a:t>Срыв сверхпроводимости с эвакуацией энергии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87467" y="0"/>
            <a:ext cx="8229600" cy="60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питания Бустера</a:t>
            </a:r>
            <a:r>
              <a:rPr lang="ru-RU" sz="2400" b="1" dirty="0"/>
              <a:t> , 1й сеанс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428728" y="3714752"/>
            <a:ext cx="63579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Технологические режимы</a:t>
            </a:r>
          </a:p>
        </p:txBody>
      </p:sp>
    </p:spTree>
    <p:extLst>
      <p:ext uri="{BB962C8B-B14F-4D97-AF65-F5344CB8AC3E}">
        <p14:creationId xmlns="" xmlns:p14="http://schemas.microsoft.com/office/powerpoint/2010/main" val="364520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8633423" y="65352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5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9E0C4B-0717-439A-A4AF-422065C6AB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9" y="0"/>
            <a:ext cx="1076351" cy="5632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57158" y="642918"/>
            <a:ext cx="41434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Режим ускорение пучка</a:t>
            </a:r>
          </a:p>
          <a:p>
            <a:pPr algn="ctr"/>
            <a:r>
              <a:rPr lang="ru-RU" dirty="0"/>
              <a:t>26.12.2020, 19:34</a:t>
            </a:r>
          </a:p>
        </p:txBody>
      </p:sp>
      <p:sp>
        <p:nvSpPr>
          <p:cNvPr id="25" name="Заголовок 1"/>
          <p:cNvSpPr txBox="1">
            <a:spLocks/>
          </p:cNvSpPr>
          <p:nvPr/>
        </p:nvSpPr>
        <p:spPr>
          <a:xfrm>
            <a:off x="587467" y="0"/>
            <a:ext cx="8229600" cy="60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питания Бустера</a:t>
            </a:r>
            <a:r>
              <a:rPr lang="ru-RU" sz="2400" b="1" dirty="0"/>
              <a:t> , 1й сеанс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736"/>
            <a:ext cx="4595818" cy="335758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85786" y="4857760"/>
            <a:ext cx="321471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Токи источников ПИТ11, ПИТ03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1000108"/>
            <a:ext cx="3286148" cy="22995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4" y="3429000"/>
            <a:ext cx="3286148" cy="22961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429256" y="642918"/>
            <a:ext cx="250033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Сигнал ошибки ПИТ11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429256" y="5786454"/>
            <a:ext cx="24288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/>
              <a:t>Сигнал ошибки ПИТ03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57158" y="5357826"/>
            <a:ext cx="4000528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/>
              <a:t>Точность </a:t>
            </a:r>
            <a:r>
              <a:rPr lang="ru-RU" sz="1600" b="1" dirty="0"/>
              <a:t>тока ПИТ11 </a:t>
            </a:r>
            <a:r>
              <a:rPr lang="ru-RU" sz="1600" dirty="0"/>
              <a:t>-  </a:t>
            </a:r>
            <a:r>
              <a:rPr lang="ru-RU" sz="1600" b="1" dirty="0">
                <a:solidFill>
                  <a:srgbClr val="C00000"/>
                </a:solidFill>
                <a:cs typeface="Times New Roman" pitchFamily="18" charset="0"/>
              </a:rPr>
              <a:t>3</a:t>
            </a:r>
            <a:r>
              <a:rPr lang="ru-RU" sz="1600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* 10</a:t>
            </a:r>
            <a:r>
              <a:rPr lang="ru-RU" sz="1600" b="1" baseline="30000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-4</a:t>
            </a:r>
            <a:endParaRPr lang="ru-RU" sz="1600" b="1" kern="50" dirty="0">
              <a:solidFill>
                <a:srgbClr val="C00000"/>
              </a:solidFill>
              <a:ea typeface="Times New Roman"/>
              <a:cs typeface="Calibri" pitchFamily="34" charset="0"/>
            </a:endParaRPr>
          </a:p>
          <a:p>
            <a:pPr algn="ctr"/>
            <a:r>
              <a:rPr lang="ru-RU" sz="1600" b="1" dirty="0"/>
              <a:t>    </a:t>
            </a:r>
          </a:p>
          <a:p>
            <a:pPr algn="ctr"/>
            <a:r>
              <a:rPr lang="ru-RU" sz="1600" b="1" dirty="0" smtClean="0"/>
              <a:t>Точность </a:t>
            </a:r>
            <a:r>
              <a:rPr lang="ru-RU" sz="1600" b="1" dirty="0"/>
              <a:t>тока ПИТ03 </a:t>
            </a:r>
            <a:r>
              <a:rPr lang="ru-RU" sz="1600" dirty="0"/>
              <a:t>-  </a:t>
            </a:r>
            <a:r>
              <a:rPr lang="ru-RU" sz="1600" b="1" dirty="0">
                <a:solidFill>
                  <a:srgbClr val="FF0000"/>
                </a:solidFill>
                <a:cs typeface="Times New Roman" pitchFamily="18" charset="0"/>
              </a:rPr>
              <a:t>1</a:t>
            </a:r>
            <a:r>
              <a:rPr lang="ru-RU" sz="1600" b="1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 * 10</a:t>
            </a:r>
            <a:r>
              <a:rPr lang="ru-RU" sz="1600" b="1" baseline="30000" dirty="0">
                <a:solidFill>
                  <a:srgbClr val="FF0000"/>
                </a:solidFill>
                <a:ea typeface="Times New Roman" pitchFamily="18" charset="0"/>
                <a:cs typeface="Times New Roman" pitchFamily="18" charset="0"/>
              </a:rPr>
              <a:t>-2</a:t>
            </a:r>
            <a:endParaRPr lang="ru-RU" sz="1600" b="1" kern="50" dirty="0">
              <a:solidFill>
                <a:srgbClr val="FF0000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72066" y="6286520"/>
            <a:ext cx="2928958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Сигнал ошибки = </a:t>
            </a:r>
            <a:r>
              <a:rPr lang="en-US" sz="1400" dirty="0" smtClean="0"/>
              <a:t>I</a:t>
            </a:r>
            <a:r>
              <a:rPr lang="ru-RU" sz="1400" dirty="0" err="1" smtClean="0"/>
              <a:t>измер</a:t>
            </a:r>
            <a:r>
              <a:rPr lang="ru-RU" sz="1400" dirty="0" smtClean="0"/>
              <a:t> – </a:t>
            </a:r>
            <a:r>
              <a:rPr lang="en-US" sz="1400" dirty="0" smtClean="0"/>
              <a:t>I</a:t>
            </a:r>
            <a:r>
              <a:rPr lang="ru-RU" sz="1400" dirty="0" smtClean="0"/>
              <a:t>опоры  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364520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Screenshot_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714356"/>
            <a:ext cx="5000660" cy="36649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5" name="TextBox 34"/>
          <p:cNvSpPr txBox="1"/>
          <p:nvPr/>
        </p:nvSpPr>
        <p:spPr>
          <a:xfrm>
            <a:off x="8633423" y="65352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6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9E0C4B-0717-439A-A4AF-422065C6AB0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9" y="0"/>
            <a:ext cx="1076351" cy="5632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500694" y="1285860"/>
            <a:ext cx="2786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/>
              <a:t>Проектный цикл Бустера </a:t>
            </a:r>
          </a:p>
          <a:p>
            <a:pPr algn="ctr"/>
            <a:r>
              <a:rPr lang="ru-RU" dirty="0"/>
              <a:t>ток 9,7кА</a:t>
            </a:r>
          </a:p>
          <a:p>
            <a:pPr algn="ctr"/>
            <a:r>
              <a:rPr lang="ru-RU" dirty="0"/>
              <a:t>рост тока 7кА/с</a:t>
            </a:r>
          </a:p>
          <a:p>
            <a:pPr algn="ctr"/>
            <a:r>
              <a:rPr lang="ru-RU" dirty="0"/>
              <a:t>30.12.2020, 06:30</a:t>
            </a:r>
          </a:p>
        </p:txBody>
      </p:sp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14686"/>
            <a:ext cx="4071966" cy="30718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428596" y="5857892"/>
            <a:ext cx="3857652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точность тока ПИТ11 -  </a:t>
            </a:r>
            <a:r>
              <a:rPr lang="ru-RU" b="1" dirty="0">
                <a:solidFill>
                  <a:srgbClr val="C00000"/>
                </a:solidFill>
                <a:cs typeface="Times New Roman" pitchFamily="18" charset="0"/>
              </a:rPr>
              <a:t>4</a:t>
            </a:r>
            <a:r>
              <a:rPr lang="ru-RU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* 10</a:t>
            </a:r>
            <a:r>
              <a:rPr lang="ru-RU" b="1" baseline="30000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-3</a:t>
            </a:r>
            <a:endParaRPr lang="ru-RU" b="1" kern="50" dirty="0">
              <a:solidFill>
                <a:srgbClr val="C00000"/>
              </a:solidFill>
              <a:ea typeface="Times New Roman"/>
              <a:cs typeface="Calibri" pitchFamily="34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587467" y="0"/>
            <a:ext cx="8229600" cy="60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питания Бустера</a:t>
            </a:r>
            <a:r>
              <a:rPr lang="ru-RU" sz="2400" b="1" dirty="0"/>
              <a:t> , 1й сеанс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2976" y="5143512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Сигнал ошибки </a:t>
            </a:r>
            <a:r>
              <a:rPr lang="ru-RU" dirty="0" smtClean="0"/>
              <a:t>тока ПИТ11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4520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Рисунок 31" descr="1я произв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48" y="3643314"/>
            <a:ext cx="3571900" cy="1358177"/>
          </a:xfrm>
          <a:prstGeom prst="rect">
            <a:avLst/>
          </a:prstGeom>
        </p:spPr>
      </p:pic>
      <p:pic>
        <p:nvPicPr>
          <p:cNvPr id="29" name="Рисунок 28" descr="сигнал ошибки.png"/>
          <p:cNvPicPr>
            <a:picLocks noChangeAspect="1"/>
          </p:cNvPicPr>
          <p:nvPr/>
        </p:nvPicPr>
        <p:blipFill>
          <a:blip r:embed="rId4"/>
          <a:srcRect t="4545"/>
          <a:stretch>
            <a:fillRect/>
          </a:stretch>
        </p:blipFill>
        <p:spPr>
          <a:xfrm>
            <a:off x="785786" y="2285992"/>
            <a:ext cx="3533682" cy="1314218"/>
          </a:xfrm>
          <a:prstGeom prst="rect">
            <a:avLst/>
          </a:prstGeom>
        </p:spPr>
      </p:pic>
      <p:pic>
        <p:nvPicPr>
          <p:cNvPr id="31" name="Рисунок 30" descr="Опора.png"/>
          <p:cNvPicPr>
            <a:picLocks noChangeAspect="1"/>
          </p:cNvPicPr>
          <p:nvPr/>
        </p:nvPicPr>
        <p:blipFill>
          <a:blip r:embed="rId5"/>
          <a:srcRect b="1122"/>
          <a:stretch>
            <a:fillRect/>
          </a:stretch>
        </p:blipFill>
        <p:spPr>
          <a:xfrm>
            <a:off x="642910" y="714356"/>
            <a:ext cx="3714776" cy="1391749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8633423" y="6535216"/>
            <a:ext cx="5040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7</a:t>
            </a:r>
          </a:p>
        </p:txBody>
      </p:sp>
      <p:cxnSp>
        <p:nvCxnSpPr>
          <p:cNvPr id="38" name="Прямая соединительная линия 37"/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599E0C4B-0717-439A-A4AF-422065C6AB0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9" y="0"/>
            <a:ext cx="1076351" cy="5632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43438" y="571480"/>
            <a:ext cx="42148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Стабильность тока </a:t>
            </a:r>
            <a:endParaRPr lang="ru-RU" b="1" dirty="0"/>
          </a:p>
          <a:p>
            <a:pPr algn="ctr"/>
            <a:r>
              <a:rPr lang="ru-RU" sz="1400" b="1" dirty="0" smtClean="0"/>
              <a:t>(по </a:t>
            </a:r>
            <a:r>
              <a:rPr lang="ru-RU" sz="1400" b="1" dirty="0"/>
              <a:t>данным 30 непрерывных </a:t>
            </a:r>
            <a:r>
              <a:rPr lang="ru-RU" sz="1400" b="1" dirty="0" smtClean="0"/>
              <a:t>циклов) </a:t>
            </a:r>
            <a:endParaRPr lang="ru-RU" sz="1400" b="1" dirty="0"/>
          </a:p>
        </p:txBody>
      </p:sp>
      <p:sp>
        <p:nvSpPr>
          <p:cNvPr id="20" name="Rectangle 1"/>
          <p:cNvSpPr>
            <a:spLocks noChangeArrowheads="1"/>
          </p:cNvSpPr>
          <p:nvPr/>
        </p:nvSpPr>
        <p:spPr bwMode="auto">
          <a:xfrm>
            <a:off x="1000100" y="2571744"/>
            <a:ext cx="500066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0.014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1"/>
          <p:cNvSpPr>
            <a:spLocks noChangeArrowheads="1"/>
          </p:cNvSpPr>
          <p:nvPr/>
        </p:nvSpPr>
        <p:spPr bwMode="auto">
          <a:xfrm>
            <a:off x="1785918" y="2571744"/>
            <a:ext cx="500066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0.037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1"/>
          <p:cNvSpPr>
            <a:spLocks noChangeArrowheads="1"/>
          </p:cNvSpPr>
          <p:nvPr/>
        </p:nvSpPr>
        <p:spPr bwMode="auto">
          <a:xfrm>
            <a:off x="3500430" y="2643182"/>
            <a:ext cx="500066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/>
              <a:t>∆</a:t>
            </a:r>
            <a:r>
              <a:rPr lang="en-US" sz="1000" dirty="0"/>
              <a:t>I</a:t>
            </a:r>
            <a:r>
              <a:rPr lang="ru-RU" sz="1000" dirty="0"/>
              <a:t> (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А)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1"/>
          <p:cNvSpPr>
            <a:spLocks noChangeArrowheads="1"/>
          </p:cNvSpPr>
          <p:nvPr/>
        </p:nvSpPr>
        <p:spPr bwMode="auto">
          <a:xfrm>
            <a:off x="2000232" y="3929066"/>
            <a:ext cx="428628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  <a:cs typeface="Times New Roman" pitchFamily="18" charset="0"/>
              </a:rPr>
              <a:t>1.45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2714612" y="3071810"/>
            <a:ext cx="500066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0.049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143240" y="3929066"/>
            <a:ext cx="857256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800" dirty="0"/>
              <a:t>∆(</a:t>
            </a:r>
            <a:r>
              <a:rPr lang="en-US" sz="1000" dirty="0"/>
              <a:t>I</a:t>
            </a:r>
            <a:r>
              <a:rPr lang="ru-RU" sz="1000" dirty="0"/>
              <a:t>/</a:t>
            </a:r>
            <a:r>
              <a:rPr lang="en-US" sz="1000" dirty="0"/>
              <a:t>t</a:t>
            </a:r>
            <a:r>
              <a:rPr lang="ru-RU" sz="1000" dirty="0"/>
              <a:t>) (</a:t>
            </a: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А/с)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"/>
          <p:cNvSpPr>
            <a:spLocks noChangeArrowheads="1"/>
          </p:cNvSpPr>
          <p:nvPr/>
        </p:nvSpPr>
        <p:spPr bwMode="auto">
          <a:xfrm>
            <a:off x="1643042" y="4429132"/>
            <a:ext cx="428628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>
                <a:latin typeface="Arial" pitchFamily="34" charset="0"/>
                <a:cs typeface="Times New Roman" pitchFamily="18" charset="0"/>
              </a:rPr>
              <a:t>2.04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1"/>
          <p:cNvSpPr>
            <a:spLocks noChangeArrowheads="1"/>
          </p:cNvSpPr>
          <p:nvPr/>
        </p:nvSpPr>
        <p:spPr bwMode="auto">
          <a:xfrm>
            <a:off x="1000100" y="4429132"/>
            <a:ext cx="428628" cy="24622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Times New Roman" pitchFamily="18" charset="0"/>
              </a:rPr>
              <a:t>6,49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Заголовок 1"/>
          <p:cNvSpPr txBox="1">
            <a:spLocks/>
          </p:cNvSpPr>
          <p:nvPr/>
        </p:nvSpPr>
        <p:spPr>
          <a:xfrm>
            <a:off x="587467" y="0"/>
            <a:ext cx="8229600" cy="60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питания Бустера</a:t>
            </a:r>
            <a:r>
              <a:rPr lang="ru-RU" sz="2400" b="1" dirty="0"/>
              <a:t> , 1й сеанс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429124" y="2285992"/>
            <a:ext cx="4214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Средне квадратичное отклонение (СКО)  величины тока на «столах»</a:t>
            </a:r>
          </a:p>
          <a:p>
            <a:r>
              <a:rPr lang="ru-RU" b="1" dirty="0" smtClean="0">
                <a:solidFill>
                  <a:srgbClr val="00B050"/>
                </a:solidFill>
              </a:rPr>
              <a:t>Стабильность лучше  </a:t>
            </a:r>
            <a:r>
              <a:rPr lang="ru-RU" b="1" dirty="0" smtClean="0">
                <a:solidFill>
                  <a:srgbClr val="00B050"/>
                </a:solidFill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 * 10</a:t>
            </a:r>
            <a:r>
              <a:rPr lang="ru-RU" b="1" baseline="30000" dirty="0" smtClean="0">
                <a:solidFill>
                  <a:srgbClr val="00B050"/>
                </a:solidFill>
                <a:ea typeface="Times New Roman" pitchFamily="18" charset="0"/>
                <a:cs typeface="Times New Roman" pitchFamily="18" charset="0"/>
              </a:rPr>
              <a:t>-6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/>
            <a:endParaRPr lang="ru-RU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2571736" y="5000636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/>
              <a:t>2-я производная</a:t>
            </a:r>
            <a:r>
              <a:rPr lang="ru-RU" sz="1400" dirty="0"/>
              <a:t>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071934" y="1214422"/>
            <a:ext cx="30718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Цикл, амплитуда тока 7кА </a:t>
            </a:r>
            <a:endParaRPr lang="ru-RU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500562" y="3714752"/>
            <a:ext cx="42148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СКО скорости роста тока на линейных фазах цикла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стабильность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</a:rPr>
              <a:t>тока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en-US" b="1" dirty="0" smtClean="0">
                <a:solidFill>
                  <a:srgbClr val="C00000"/>
                </a:solidFill>
              </a:rPr>
              <a:t>~</a:t>
            </a:r>
            <a:r>
              <a:rPr lang="ru-RU" b="1" dirty="0" smtClean="0">
                <a:solidFill>
                  <a:srgbClr val="C00000"/>
                </a:solidFill>
              </a:rPr>
              <a:t>  </a:t>
            </a:r>
            <a:r>
              <a:rPr lang="ru-RU" b="1" dirty="0" smtClean="0">
                <a:solidFill>
                  <a:srgbClr val="C00000"/>
                </a:solidFill>
                <a:cs typeface="Times New Roman" pitchFamily="18" charset="0"/>
              </a:rPr>
              <a:t>4</a:t>
            </a:r>
            <a:r>
              <a:rPr lang="ru-RU" b="1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 * 10</a:t>
            </a:r>
            <a:r>
              <a:rPr lang="ru-RU" b="1" baseline="30000" dirty="0" smtClean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-4</a:t>
            </a:r>
            <a:endParaRPr lang="ru-RU" b="1" dirty="0" smtClean="0">
              <a:solidFill>
                <a:srgbClr val="C00000"/>
              </a:solidFill>
            </a:endParaRPr>
          </a:p>
          <a:p>
            <a:pPr algn="ctr"/>
            <a:endParaRPr lang="ru-RU" sz="1600" dirty="0"/>
          </a:p>
        </p:txBody>
      </p:sp>
      <p:pic>
        <p:nvPicPr>
          <p:cNvPr id="30" name="Рисунок 29"/>
          <p:cNvPicPr/>
          <p:nvPr/>
        </p:nvPicPr>
        <p:blipFill>
          <a:blip r:embed="rId7" cstate="print"/>
          <a:srcRect r="186" b="51524"/>
          <a:stretch>
            <a:fillRect/>
          </a:stretch>
        </p:blipFill>
        <p:spPr bwMode="auto">
          <a:xfrm>
            <a:off x="642910" y="4929198"/>
            <a:ext cx="3643338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Рисунок 38"/>
          <p:cNvPicPr/>
          <p:nvPr/>
        </p:nvPicPr>
        <p:blipFill>
          <a:blip r:embed="rId8" cstate="print"/>
          <a:srcRect t="48476" r="-509"/>
          <a:stretch>
            <a:fillRect/>
          </a:stretch>
        </p:blipFill>
        <p:spPr bwMode="auto">
          <a:xfrm>
            <a:off x="4572000" y="5286388"/>
            <a:ext cx="3571900" cy="126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" name="Развернутая стрелка 56"/>
          <p:cNvSpPr/>
          <p:nvPr/>
        </p:nvSpPr>
        <p:spPr>
          <a:xfrm flipV="1">
            <a:off x="2571736" y="6000768"/>
            <a:ext cx="2714644" cy="642942"/>
          </a:xfrm>
          <a:prstGeom prst="uturnArrow">
            <a:avLst>
              <a:gd name="adj1" fmla="val 0"/>
              <a:gd name="adj2" fmla="val 5834"/>
              <a:gd name="adj3" fmla="val 23333"/>
              <a:gd name="adj4" fmla="val 43750"/>
              <a:gd name="adj5" fmla="val 4226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286116" y="2357430"/>
            <a:ext cx="7858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«стол»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59" name="TextBox 58"/>
          <p:cNvSpPr txBox="1"/>
          <p:nvPr/>
        </p:nvSpPr>
        <p:spPr>
          <a:xfrm>
            <a:off x="2786050" y="3643314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1-я производная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60" name="TextBox 59"/>
          <p:cNvSpPr txBox="1"/>
          <p:nvPr/>
        </p:nvSpPr>
        <p:spPr>
          <a:xfrm>
            <a:off x="2714612" y="4929198"/>
            <a:ext cx="1500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2-я производная</a:t>
            </a:r>
            <a:r>
              <a:rPr lang="ru-RU" sz="1400" dirty="0" smtClean="0"/>
              <a:t> 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1214414" y="2071678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сигнал ошибки  (</a:t>
            </a:r>
            <a:r>
              <a:rPr lang="en-US" sz="1400" b="1" dirty="0" smtClean="0"/>
              <a:t>I</a:t>
            </a:r>
            <a:r>
              <a:rPr lang="ru-RU" sz="1200" b="1" dirty="0" smtClean="0"/>
              <a:t>оп</a:t>
            </a:r>
            <a:r>
              <a:rPr lang="ru-RU" sz="1400" b="1" dirty="0" smtClean="0"/>
              <a:t> – </a:t>
            </a:r>
            <a:r>
              <a:rPr lang="en-US" sz="1400" b="1" dirty="0" smtClean="0"/>
              <a:t>I</a:t>
            </a:r>
            <a:r>
              <a:rPr lang="ru-RU" sz="1200" b="1" dirty="0" err="1" smtClean="0"/>
              <a:t>изм</a:t>
            </a:r>
            <a:r>
              <a:rPr lang="ru-RU" sz="1200" b="1" dirty="0" smtClean="0"/>
              <a:t>)</a:t>
            </a:r>
            <a:endParaRPr lang="ru-RU" sz="1200" dirty="0"/>
          </a:p>
        </p:txBody>
      </p:sp>
    </p:spTree>
    <p:extLst>
      <p:ext uri="{BB962C8B-B14F-4D97-AF65-F5344CB8AC3E}">
        <p14:creationId xmlns="" xmlns:p14="http://schemas.microsoft.com/office/powerpoint/2010/main" val="364520966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="" xmlns:a16="http://schemas.microsoft.com/office/drawing/2014/main" id="{5C15670F-FC84-48CE-95EB-FA5DD4415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</a:p>
        </p:txBody>
      </p:sp>
      <p:pic>
        <p:nvPicPr>
          <p:cNvPr id="4" name="Рисунок 3" descr="D:\downloads\34 - Настя\3D2.jpg">
            <a:extLst>
              <a:ext uri="{FF2B5EF4-FFF2-40B4-BE49-F238E27FC236}">
                <a16:creationId xmlns="" xmlns:a16="http://schemas.microsoft.com/office/drawing/2014/main" id="{2B321D40-DE36-42DB-A18D-6C1C5F08A2E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314" y="2428868"/>
            <a:ext cx="4061347" cy="38696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25D08311-0033-4A51-A5A5-BA7E6423C1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58" y="2428868"/>
            <a:ext cx="4190253" cy="3859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092C715-EED1-4734-B3A5-A6B23F8AA4D4}"/>
              </a:ext>
            </a:extLst>
          </p:cNvPr>
          <p:cNvSpPr txBox="1"/>
          <p:nvPr/>
        </p:nvSpPr>
        <p:spPr>
          <a:xfrm>
            <a:off x="1357290" y="1928802"/>
            <a:ext cx="2500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опорная функция</a:t>
            </a:r>
            <a:endParaRPr lang="ru-RU" u="sng" dirty="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E9938523-6477-4605-A15F-7567525A6686}"/>
              </a:ext>
            </a:extLst>
          </p:cNvPr>
          <p:cNvSpPr txBox="1"/>
          <p:nvPr/>
        </p:nvSpPr>
        <p:spPr>
          <a:xfrm>
            <a:off x="1928794" y="642918"/>
            <a:ext cx="5857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Стабильность опорного </a:t>
            </a:r>
            <a:r>
              <a:rPr lang="ru-RU" b="1" dirty="0" smtClean="0"/>
              <a:t> и токового сигналов  </a:t>
            </a:r>
            <a:endParaRPr lang="ru-RU" b="1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4955B56E-7EB0-4DDC-B77B-DAAE7DEA165D}"/>
              </a:ext>
            </a:extLst>
          </p:cNvPr>
          <p:cNvCxnSpPr/>
          <p:nvPr/>
        </p:nvCxnSpPr>
        <p:spPr>
          <a:xfrm>
            <a:off x="251520" y="476672"/>
            <a:ext cx="87129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DFCB24A3-537A-4110-B6FD-0F6ED5B650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1439" y="0"/>
            <a:ext cx="1076351" cy="563239"/>
          </a:xfrm>
          <a:prstGeom prst="rect">
            <a:avLst/>
          </a:prstGeom>
        </p:spPr>
      </p:pic>
      <p:sp>
        <p:nvSpPr>
          <p:cNvPr id="14" name="Заголовок 1">
            <a:extLst>
              <a:ext uri="{FF2B5EF4-FFF2-40B4-BE49-F238E27FC236}">
                <a16:creationId xmlns="" xmlns:a16="http://schemas.microsoft.com/office/drawing/2014/main" id="{9C5F5182-31BD-4937-924C-3122E69C7E26}"/>
              </a:ext>
            </a:extLst>
          </p:cNvPr>
          <p:cNvSpPr txBox="1">
            <a:spLocks/>
          </p:cNvSpPr>
          <p:nvPr/>
        </p:nvSpPr>
        <p:spPr>
          <a:xfrm>
            <a:off x="587467" y="0"/>
            <a:ext cx="8229600" cy="605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Система питания Бустера</a:t>
            </a:r>
            <a:r>
              <a:rPr lang="ru-RU" sz="2400" b="1" dirty="0"/>
              <a:t> , 1й сеанс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092C715-EED1-4734-B3A5-A6B23F8AA4D4}"/>
              </a:ext>
            </a:extLst>
          </p:cNvPr>
          <p:cNvSpPr txBox="1"/>
          <p:nvPr/>
        </p:nvSpPr>
        <p:spPr>
          <a:xfrm>
            <a:off x="571472" y="1214422"/>
            <a:ext cx="785818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3</a:t>
            </a:r>
            <a:r>
              <a:rPr lang="en-US" dirty="0"/>
              <a:t>d</a:t>
            </a:r>
            <a:r>
              <a:rPr lang="ru-RU" dirty="0"/>
              <a:t> диаграмма </a:t>
            </a:r>
            <a:r>
              <a:rPr lang="ru-RU" dirty="0" smtClean="0"/>
              <a:t>отклонения исследуемого сигнала от эталонного, </a:t>
            </a:r>
          </a:p>
          <a:p>
            <a:pPr algn="ctr"/>
            <a:r>
              <a:rPr lang="ru-RU" dirty="0" smtClean="0"/>
              <a:t>за эталон принят 1-й цикл, проанализированы 60 непрерывных циклов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D092C715-EED1-4734-B3A5-A6B23F8AA4D4}"/>
              </a:ext>
            </a:extLst>
          </p:cNvPr>
          <p:cNvSpPr txBox="1"/>
          <p:nvPr/>
        </p:nvSpPr>
        <p:spPr>
          <a:xfrm>
            <a:off x="5500694" y="1928802"/>
            <a:ext cx="25003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u="sng" dirty="0" smtClean="0"/>
              <a:t>измеренный ток</a:t>
            </a:r>
            <a:endParaRPr lang="ru-RU" u="sng" dirty="0"/>
          </a:p>
        </p:txBody>
      </p:sp>
    </p:spTree>
    <p:extLst>
      <p:ext uri="{BB962C8B-B14F-4D97-AF65-F5344CB8AC3E}">
        <p14:creationId xmlns="" xmlns:p14="http://schemas.microsoft.com/office/powerpoint/2010/main" val="10080837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592</Words>
  <Application>Microsoft Office PowerPoint</Application>
  <PresentationFormat>Экран (4:3)</PresentationFormat>
  <Paragraphs>162</Paragraphs>
  <Slides>11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6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Тема Office</vt:lpstr>
      <vt:lpstr>4_Специальное оформление</vt:lpstr>
      <vt:lpstr>3_Специальное оформление</vt:lpstr>
      <vt:lpstr>2_Специальное оформление</vt:lpstr>
      <vt:lpstr>1_Специальное оформление</vt:lpstr>
      <vt:lpstr>Специальное оформление</vt:lpstr>
      <vt:lpstr>1 сеанс Бустера NICA. Система питания структурных магнитов.</vt:lpstr>
      <vt:lpstr>Система питания Бустера, 1й сеанс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Shurygin</dc:creator>
  <cp:lastModifiedBy>admin</cp:lastModifiedBy>
  <cp:revision>680</cp:revision>
  <dcterms:created xsi:type="dcterms:W3CDTF">2016-03-09T06:12:25Z</dcterms:created>
  <dcterms:modified xsi:type="dcterms:W3CDTF">2021-02-11T09:27:02Z</dcterms:modified>
</cp:coreProperties>
</file>