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5DFF3-C9BB-47FE-B9C3-57A4F910C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B90B7E-2F9D-4515-A5B8-C629F8408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0F40B1-9E7D-4AA4-A69C-CD33CF69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EC88EC-6821-42D8-833F-02250C9C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589E26-D909-4BFB-B19A-18752F9E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0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526A5-E544-4375-A219-5B77D904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E70649-C436-4EA2-B2C1-09687D078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16F9DF-D42B-4EFF-9736-8290F54F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74D8AE-B001-4ED3-84B1-32DAEF04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DADF25-206D-4E18-92E9-12C5F02D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0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9A4E5D-7118-4632-B5BB-EBC961969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4E2F29-B063-4D55-83CD-72A1D4B80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797D4F-23A1-4D42-A53D-6376FD496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442A16-5D8A-416B-B46C-08F3577B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FC3B8E-F29C-423B-BA10-19A73255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D0692-6604-4ACA-89CD-79152137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695E2-9B37-4911-875B-AC8CB63D7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F215D3-7F7B-423C-8302-1F52FD42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44EAF1-643A-4DBE-A5AE-9032E725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590269-4AA8-4312-9D05-6CF8A887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0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F9150-5A95-4F55-AD1A-3177322A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FA6539-0C24-45A8-84A8-5316C2D9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3256E-FA70-454C-8F92-891AC194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4718F-608D-4FAC-BD38-883B0BEA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0ED78A-66C0-4722-9496-95714DF0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0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A293F-13FD-43B2-9BFA-B2798360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A0BD69-D63B-48B7-8650-0992EBD06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10E77C-6551-4682-89EC-5F4E6E988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7BCDFCA-7618-490D-BB85-B8B52888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67181D-8B61-451F-AB7F-1C1C8FBC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A35914-68EC-425B-9CA6-491DEB138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9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C0ABB-BD88-426E-8E3A-80097050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2BB549-B372-4523-8BEA-6308B5BFF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34CC79-D9CC-406D-AB68-49012F8DF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F3CBD74-98D9-47F8-A55F-50915A425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CD33C2-81AA-42AE-9A4F-F1F623361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19FD258-F920-452B-AF0B-562DDD67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CD7315-BD2C-49F3-9217-C2B2E6B1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E18476-0FA9-4810-A05B-4460B66B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76AAC-652C-4311-917A-82D109A0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B4C753-11EA-43A7-86AD-D48E794F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1CF6A4-A00C-4E49-A1A7-6DDEC844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6149E1A-2CAA-46E6-A342-2728E573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2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53582C-9067-457B-957B-279CD3CA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49C336-89C6-42AA-B58E-2D3124F4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855F77-69EF-4FB9-A76F-ED981D1A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0D4B99-2CF7-4EA0-B3D2-9467485F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AF69B0-870A-4BE5-A61E-9C72AB068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E9C891-EA4E-4204-8639-6F908C7D1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543AC1-19C7-4C7A-93CC-E90E11C7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8E21FC-93D8-448B-987A-0C23622D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0DB92F-4F09-4A7C-BD38-3587A82A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1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D6A18-19AC-4F87-9304-1B69277D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4234B1-24C2-4A39-B9F8-A46556CB7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5D4829-1395-4804-AFC4-57666D821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F154B4-A3D5-4B21-8B10-E28A9051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20FE8A-5C38-4CC6-BA10-4455B7CD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BE4C6F-1400-48A1-A883-FE73B2ED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87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6D0D3-74FB-4E84-A9EB-617F8D61A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C6686F-A7F0-47A1-9867-BB7B15CCF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79A325-EFDB-46F7-B71C-B67AC52AD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F75D-595A-40BD-A20F-1D5153EB815A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85AF5-D2FC-4AA6-BFD5-D3C11EE24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1087D8-5A98-43E9-A2E8-85AC684CA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35004-6BBB-4244-BDB4-EDB8A2965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E0B13F-7BCA-4D6E-BC58-30E987583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5254"/>
          </a:xfrm>
        </p:spPr>
        <p:txBody>
          <a:bodyPr/>
          <a:lstStyle/>
          <a:p>
            <a:r>
              <a:rPr lang="ru-RU"/>
              <a:t>Первый сеанс Бустера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AF77A9-DFBA-492E-9E80-21BBE9529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7252"/>
            <a:ext cx="9144000" cy="1180548"/>
          </a:xfrm>
        </p:spPr>
        <p:txBody>
          <a:bodyPr/>
          <a:lstStyle/>
          <a:p>
            <a:r>
              <a:rPr lang="ru-RU" dirty="0"/>
              <a:t>Системы защит магнитно-</a:t>
            </a:r>
            <a:r>
              <a:rPr lang="ru-RU" dirty="0" err="1"/>
              <a:t>криостатной</a:t>
            </a:r>
            <a:r>
              <a:rPr lang="ru-RU" dirty="0"/>
              <a:t> системы ускорителя</a:t>
            </a:r>
          </a:p>
        </p:txBody>
      </p:sp>
    </p:spTree>
    <p:extLst>
      <p:ext uri="{BB962C8B-B14F-4D97-AF65-F5344CB8AC3E}">
        <p14:creationId xmlns:p14="http://schemas.microsoft.com/office/powerpoint/2010/main" val="22238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6AD44A-F3DF-4DD4-B9B8-E19CC746D8FB}"/>
              </a:ext>
            </a:extLst>
          </p:cNvPr>
          <p:cNvSpPr txBox="1"/>
          <p:nvPr/>
        </p:nvSpPr>
        <p:spPr>
          <a:xfrm>
            <a:off x="3253380" y="255090"/>
            <a:ext cx="3590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Первое включение системы защит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897B1A-080C-4F82-A58E-64FF9D0A009F}"/>
              </a:ext>
            </a:extLst>
          </p:cNvPr>
          <p:cNvSpPr txBox="1"/>
          <p:nvPr/>
        </p:nvSpPr>
        <p:spPr>
          <a:xfrm>
            <a:off x="1350015" y="726025"/>
            <a:ext cx="784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Главное отличие системы защит Бустера от системы защит </a:t>
            </a:r>
            <a:r>
              <a:rPr lang="ru-RU" dirty="0" err="1"/>
              <a:t>Нуклотрона</a:t>
            </a:r>
            <a:r>
              <a:rPr lang="ru-RU" dirty="0"/>
              <a:t> – отсутствие защитных резисторов в потенциальных измерительных цепях 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4D629B-1898-4263-8673-A669E6D1D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74" y="1799689"/>
            <a:ext cx="2622605" cy="41801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FC60B9-D052-4554-881E-04DD8E44DD78}"/>
              </a:ext>
            </a:extLst>
          </p:cNvPr>
          <p:cNvSpPr txBox="1"/>
          <p:nvPr/>
        </p:nvSpPr>
        <p:spPr>
          <a:xfrm>
            <a:off x="4573947" y="1859340"/>
            <a:ext cx="4676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 результате индивидуальная балансировка датчиков при их замене и перестановке перестала быть необходимой.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08DE4-FF80-4B39-B1CF-2671ABF55977}"/>
              </a:ext>
            </a:extLst>
          </p:cNvPr>
          <p:cNvSpPr txBox="1"/>
          <p:nvPr/>
        </p:nvSpPr>
        <p:spPr>
          <a:xfrm>
            <a:off x="4348306" y="3948010"/>
            <a:ext cx="5729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балансировки блоков «на столе» при настройке, подстройка датчиков в системе не потребовалась и не была произведена ни разу за время сеанса.</a:t>
            </a:r>
          </a:p>
        </p:txBody>
      </p:sp>
    </p:spTree>
    <p:extLst>
      <p:ext uri="{BB962C8B-B14F-4D97-AF65-F5344CB8AC3E}">
        <p14:creationId xmlns:p14="http://schemas.microsoft.com/office/powerpoint/2010/main" val="107644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BCA4D4A-A969-4907-B3D3-D31D2F94D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97" y="947738"/>
            <a:ext cx="10440565" cy="4311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0D49E8-2378-487A-BDCD-7B33253EA649}"/>
              </a:ext>
            </a:extLst>
          </p:cNvPr>
          <p:cNvSpPr txBox="1"/>
          <p:nvPr/>
        </p:nvSpPr>
        <p:spPr>
          <a:xfrm>
            <a:off x="1499145" y="215845"/>
            <a:ext cx="827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ЭТО не отсутствие тока! ЭТО ЦИКЛ!!!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AE84B-3E50-489D-A5C5-53DF8A7EA050}"/>
              </a:ext>
            </a:extLst>
          </p:cNvPr>
          <p:cNvSpPr txBox="1"/>
          <p:nvPr/>
        </p:nvSpPr>
        <p:spPr>
          <a:xfrm>
            <a:off x="1899441" y="5345119"/>
            <a:ext cx="918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Во входные цепи датчиков были добавлены фильтры НЧ и изменена входная измерительная цепь. В результате этого, а также за счет малой индуктивности магнитов практически отсутствуют помехи и выбросы на переходных процессах. Включение мостов со средней точкой на одном элементе тоже сыграло свою положительную роль.</a:t>
            </a:r>
          </a:p>
        </p:txBody>
      </p:sp>
    </p:spTree>
    <p:extLst>
      <p:ext uri="{BB962C8B-B14F-4D97-AF65-F5344CB8AC3E}">
        <p14:creationId xmlns:p14="http://schemas.microsoft.com/office/powerpoint/2010/main" val="233906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8A0A43-3D22-40BD-9199-AAD5D35F510F}"/>
              </a:ext>
            </a:extLst>
          </p:cNvPr>
          <p:cNvSpPr txBox="1"/>
          <p:nvPr/>
        </p:nvSpPr>
        <p:spPr>
          <a:xfrm>
            <a:off x="1495221" y="361051"/>
            <a:ext cx="7664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Большую часть сеанса, до начала тренировки элементов и поднятия тока датчики не срабатывали ни разу! Зато потом началось! За время тренировки зафиксировано более сотни переходов.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D327CB-C2CB-4F86-BD0F-071BE3C2A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3" y="1320561"/>
            <a:ext cx="11287125" cy="4962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8882A6-0F0D-46F9-866B-20E12FCDA2DF}"/>
              </a:ext>
            </a:extLst>
          </p:cNvPr>
          <p:cNvSpPr txBox="1"/>
          <p:nvPr/>
        </p:nvSpPr>
        <p:spPr>
          <a:xfrm>
            <a:off x="1353940" y="6432196"/>
            <a:ext cx="932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Первый </a:t>
            </a:r>
            <a:r>
              <a:rPr lang="en-US" dirty="0"/>
              <a:t>Quench</a:t>
            </a:r>
            <a:r>
              <a:rPr lang="ru-RU" dirty="0"/>
              <a:t> на Бустере</a:t>
            </a:r>
          </a:p>
        </p:txBody>
      </p:sp>
    </p:spTree>
    <p:extLst>
      <p:ext uri="{BB962C8B-B14F-4D97-AF65-F5344CB8AC3E}">
        <p14:creationId xmlns:p14="http://schemas.microsoft.com/office/powerpoint/2010/main" val="200165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D7B646-D068-40D7-95FB-4129D36706BA}"/>
              </a:ext>
            </a:extLst>
          </p:cNvPr>
          <p:cNvSpPr txBox="1"/>
          <p:nvPr/>
        </p:nvSpPr>
        <p:spPr>
          <a:xfrm>
            <a:off x="2182002" y="282561"/>
            <a:ext cx="633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 еще несколько: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966105-5563-474F-AFFB-B27F729B9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947737"/>
            <a:ext cx="112871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3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00A7AB-D95F-4C92-A44C-A4B8000966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37" y="947737"/>
            <a:ext cx="112871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0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3A54C8-DA6E-4887-91D6-D92F4B936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1" y="343370"/>
            <a:ext cx="11287125" cy="4962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9BABA5-2BDF-410A-A569-16D74992A779}"/>
              </a:ext>
            </a:extLst>
          </p:cNvPr>
          <p:cNvSpPr txBox="1"/>
          <p:nvPr/>
        </p:nvSpPr>
        <p:spPr>
          <a:xfrm>
            <a:off x="580821" y="5584512"/>
            <a:ext cx="11000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Переход на длинном обратном проводе внутри. За счет длины и распределенной емкости видна несбалансированная наводка.</a:t>
            </a:r>
          </a:p>
        </p:txBody>
      </p:sp>
    </p:spTree>
    <p:extLst>
      <p:ext uri="{BB962C8B-B14F-4D97-AF65-F5344CB8AC3E}">
        <p14:creationId xmlns:p14="http://schemas.microsoft.com/office/powerpoint/2010/main" val="268683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2" descr="Монитор">
            <a:extLst>
              <a:ext uri="{FF2B5EF4-FFF2-40B4-BE49-F238E27FC236}">
                <a16:creationId xmlns:a16="http://schemas.microsoft.com/office/drawing/2014/main" id="{78A71BAA-EBE0-452F-8BB1-5791F4C1AEA9}"/>
              </a:ext>
            </a:extLst>
          </p:cNvPr>
          <p:cNvSpPr/>
          <p:nvPr/>
        </p:nvSpPr>
        <p:spPr>
          <a:xfrm>
            <a:off x="6756620" y="1901062"/>
            <a:ext cx="1487480" cy="1264358"/>
          </a:xfrm>
          <a:custGeom>
            <a:avLst/>
            <a:gdLst>
              <a:gd name="connsiteX0" fmla="*/ 1375920 w 1487480"/>
              <a:gd name="connsiteY0" fmla="*/ 929676 h 1264358"/>
              <a:gd name="connsiteX1" fmla="*/ 111561 w 1487480"/>
              <a:gd name="connsiteY1" fmla="*/ 929676 h 1264358"/>
              <a:gd name="connsiteX2" fmla="*/ 111561 w 1487480"/>
              <a:gd name="connsiteY2" fmla="*/ 111561 h 1264358"/>
              <a:gd name="connsiteX3" fmla="*/ 1375920 w 1487480"/>
              <a:gd name="connsiteY3" fmla="*/ 111561 h 1264358"/>
              <a:gd name="connsiteX4" fmla="*/ 1375920 w 1487480"/>
              <a:gd name="connsiteY4" fmla="*/ 929676 h 1264358"/>
              <a:gd name="connsiteX5" fmla="*/ 1413107 w 1487480"/>
              <a:gd name="connsiteY5" fmla="*/ 0 h 1264358"/>
              <a:gd name="connsiteX6" fmla="*/ 74374 w 1487480"/>
              <a:gd name="connsiteY6" fmla="*/ 0 h 1264358"/>
              <a:gd name="connsiteX7" fmla="*/ 0 w 1487480"/>
              <a:gd name="connsiteY7" fmla="*/ 74374 h 1264358"/>
              <a:gd name="connsiteX8" fmla="*/ 0 w 1487480"/>
              <a:gd name="connsiteY8" fmla="*/ 966863 h 1264358"/>
              <a:gd name="connsiteX9" fmla="*/ 74374 w 1487480"/>
              <a:gd name="connsiteY9" fmla="*/ 1041237 h 1264358"/>
              <a:gd name="connsiteX10" fmla="*/ 594992 w 1487480"/>
              <a:gd name="connsiteY10" fmla="*/ 1041237 h 1264358"/>
              <a:gd name="connsiteX11" fmla="*/ 594992 w 1487480"/>
              <a:gd name="connsiteY11" fmla="*/ 1152798 h 1264358"/>
              <a:gd name="connsiteX12" fmla="*/ 409057 w 1487480"/>
              <a:gd name="connsiteY12" fmla="*/ 1152798 h 1264358"/>
              <a:gd name="connsiteX13" fmla="*/ 409057 w 1487480"/>
              <a:gd name="connsiteY13" fmla="*/ 1264359 h 1264358"/>
              <a:gd name="connsiteX14" fmla="*/ 1078424 w 1487480"/>
              <a:gd name="connsiteY14" fmla="*/ 1264359 h 1264358"/>
              <a:gd name="connsiteX15" fmla="*/ 1078424 w 1487480"/>
              <a:gd name="connsiteY15" fmla="*/ 1152798 h 1264358"/>
              <a:gd name="connsiteX16" fmla="*/ 892489 w 1487480"/>
              <a:gd name="connsiteY16" fmla="*/ 1152798 h 1264358"/>
              <a:gd name="connsiteX17" fmla="*/ 892489 w 1487480"/>
              <a:gd name="connsiteY17" fmla="*/ 1041237 h 1264358"/>
              <a:gd name="connsiteX18" fmla="*/ 1413107 w 1487480"/>
              <a:gd name="connsiteY18" fmla="*/ 1041237 h 1264358"/>
              <a:gd name="connsiteX19" fmla="*/ 1487481 w 1487480"/>
              <a:gd name="connsiteY19" fmla="*/ 966863 h 1264358"/>
              <a:gd name="connsiteX20" fmla="*/ 1487481 w 1487480"/>
              <a:gd name="connsiteY20" fmla="*/ 74374 h 1264358"/>
              <a:gd name="connsiteX21" fmla="*/ 1413107 w 1487480"/>
              <a:gd name="connsiteY21" fmla="*/ 0 h 126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87480" h="1264358">
                <a:moveTo>
                  <a:pt x="1375920" y="929676"/>
                </a:moveTo>
                <a:lnTo>
                  <a:pt x="111561" y="929676"/>
                </a:lnTo>
                <a:lnTo>
                  <a:pt x="111561" y="111561"/>
                </a:lnTo>
                <a:lnTo>
                  <a:pt x="1375920" y="111561"/>
                </a:lnTo>
                <a:lnTo>
                  <a:pt x="1375920" y="929676"/>
                </a:lnTo>
                <a:close/>
                <a:moveTo>
                  <a:pt x="1413107" y="0"/>
                </a:moveTo>
                <a:lnTo>
                  <a:pt x="74374" y="0"/>
                </a:lnTo>
                <a:cubicBezTo>
                  <a:pt x="33468" y="0"/>
                  <a:pt x="0" y="33468"/>
                  <a:pt x="0" y="74374"/>
                </a:cubicBezTo>
                <a:lnTo>
                  <a:pt x="0" y="966863"/>
                </a:lnTo>
                <a:cubicBezTo>
                  <a:pt x="0" y="1007768"/>
                  <a:pt x="33468" y="1041237"/>
                  <a:pt x="74374" y="1041237"/>
                </a:cubicBezTo>
                <a:lnTo>
                  <a:pt x="594992" y="1041237"/>
                </a:lnTo>
                <a:lnTo>
                  <a:pt x="594992" y="1152798"/>
                </a:lnTo>
                <a:lnTo>
                  <a:pt x="409057" y="1152798"/>
                </a:lnTo>
                <a:lnTo>
                  <a:pt x="409057" y="1264359"/>
                </a:lnTo>
                <a:lnTo>
                  <a:pt x="1078424" y="1264359"/>
                </a:lnTo>
                <a:lnTo>
                  <a:pt x="1078424" y="1152798"/>
                </a:lnTo>
                <a:lnTo>
                  <a:pt x="892489" y="1152798"/>
                </a:lnTo>
                <a:lnTo>
                  <a:pt x="892489" y="1041237"/>
                </a:lnTo>
                <a:lnTo>
                  <a:pt x="1413107" y="1041237"/>
                </a:lnTo>
                <a:cubicBezTo>
                  <a:pt x="1454013" y="1041237"/>
                  <a:pt x="1487481" y="1007768"/>
                  <a:pt x="1487481" y="966863"/>
                </a:cubicBezTo>
                <a:lnTo>
                  <a:pt x="1487481" y="74374"/>
                </a:lnTo>
                <a:cubicBezTo>
                  <a:pt x="1487481" y="33468"/>
                  <a:pt x="1454013" y="0"/>
                  <a:pt x="1413107" y="0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63A737DF-CEC9-4A35-91C7-C86989888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934" y="1066198"/>
            <a:ext cx="2750068" cy="2750068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02519B-9003-40AC-B5A1-12CBADAA4BF9}"/>
              </a:ext>
            </a:extLst>
          </p:cNvPr>
          <p:cNvSpPr/>
          <p:nvPr/>
        </p:nvSpPr>
        <p:spPr>
          <a:xfrm>
            <a:off x="3665449" y="2054116"/>
            <a:ext cx="1769933" cy="898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A7567F-6DB7-4271-A5B5-9B0CDADF4923}"/>
              </a:ext>
            </a:extLst>
          </p:cNvPr>
          <p:cNvSpPr txBox="1"/>
          <p:nvPr/>
        </p:nvSpPr>
        <p:spPr>
          <a:xfrm>
            <a:off x="1298998" y="757421"/>
            <a:ext cx="82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СДП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EA0D0F-5604-42AE-8246-E14D2F1E56D6}"/>
              </a:ext>
            </a:extLst>
          </p:cNvPr>
          <p:cNvSpPr txBox="1"/>
          <p:nvPr/>
        </p:nvSpPr>
        <p:spPr>
          <a:xfrm>
            <a:off x="3900916" y="2256566"/>
            <a:ext cx="139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&lt;-&gt;USB</a:t>
            </a:r>
            <a:endParaRPr lang="ru-RU" dirty="0"/>
          </a:p>
        </p:txBody>
      </p:sp>
      <p:sp>
        <p:nvSpPr>
          <p:cNvPr id="11" name="Стрелка: влево-вправо 10">
            <a:extLst>
              <a:ext uri="{FF2B5EF4-FFF2-40B4-BE49-F238E27FC236}">
                <a16:creationId xmlns:a16="http://schemas.microsoft.com/office/drawing/2014/main" id="{C476EF45-6619-406C-9ACD-05D98DFA9D84}"/>
              </a:ext>
            </a:extLst>
          </p:cNvPr>
          <p:cNvSpPr/>
          <p:nvPr/>
        </p:nvSpPr>
        <p:spPr>
          <a:xfrm>
            <a:off x="2329498" y="2364829"/>
            <a:ext cx="1259752" cy="2515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лево-вправо 11">
            <a:extLst>
              <a:ext uri="{FF2B5EF4-FFF2-40B4-BE49-F238E27FC236}">
                <a16:creationId xmlns:a16="http://schemas.microsoft.com/office/drawing/2014/main" id="{EDC5CA25-65B9-47B5-BDF5-62FC101ABEDB}"/>
              </a:ext>
            </a:extLst>
          </p:cNvPr>
          <p:cNvSpPr/>
          <p:nvPr/>
        </p:nvSpPr>
        <p:spPr>
          <a:xfrm>
            <a:off x="5466125" y="2344990"/>
            <a:ext cx="1259752" cy="25159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289B8644-2525-4FE9-AAA2-256EE9F63C13}"/>
              </a:ext>
            </a:extLst>
          </p:cNvPr>
          <p:cNvSpPr/>
          <p:nvPr/>
        </p:nvSpPr>
        <p:spPr>
          <a:xfrm>
            <a:off x="1196961" y="1714991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850EA91-9EDC-441D-81A4-54CC25BB9D64}"/>
              </a:ext>
            </a:extLst>
          </p:cNvPr>
          <p:cNvSpPr/>
          <p:nvPr/>
        </p:nvSpPr>
        <p:spPr>
          <a:xfrm>
            <a:off x="1400379" y="1714991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: прозрачная заливка 14">
            <a:extLst>
              <a:ext uri="{FF2B5EF4-FFF2-40B4-BE49-F238E27FC236}">
                <a16:creationId xmlns:a16="http://schemas.microsoft.com/office/drawing/2014/main" id="{B348D439-CA16-48F1-99DF-75E0997FCD93}"/>
              </a:ext>
            </a:extLst>
          </p:cNvPr>
          <p:cNvSpPr/>
          <p:nvPr/>
        </p:nvSpPr>
        <p:spPr>
          <a:xfrm>
            <a:off x="1610337" y="1714991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B5525F19-6A18-4905-BF82-E61EEFBFAEF7}"/>
              </a:ext>
            </a:extLst>
          </p:cNvPr>
          <p:cNvSpPr/>
          <p:nvPr/>
        </p:nvSpPr>
        <p:spPr>
          <a:xfrm>
            <a:off x="1807867" y="1714991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Круг: прозрачная заливка 16">
            <a:extLst>
              <a:ext uri="{FF2B5EF4-FFF2-40B4-BE49-F238E27FC236}">
                <a16:creationId xmlns:a16="http://schemas.microsoft.com/office/drawing/2014/main" id="{FA4923CE-51C4-4A2A-92C0-CA1E31AE3B42}"/>
              </a:ext>
            </a:extLst>
          </p:cNvPr>
          <p:cNvSpPr/>
          <p:nvPr/>
        </p:nvSpPr>
        <p:spPr>
          <a:xfrm>
            <a:off x="1196961" y="194815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C532B04A-F28E-426B-9E0A-B7553628F15C}"/>
              </a:ext>
            </a:extLst>
          </p:cNvPr>
          <p:cNvSpPr/>
          <p:nvPr/>
        </p:nvSpPr>
        <p:spPr>
          <a:xfrm>
            <a:off x="1400379" y="194815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руг: прозрачная заливка 18">
            <a:extLst>
              <a:ext uri="{FF2B5EF4-FFF2-40B4-BE49-F238E27FC236}">
                <a16:creationId xmlns:a16="http://schemas.microsoft.com/office/drawing/2014/main" id="{CB96CA6C-6A5D-4BE5-B8EF-AEA774C9F8EC}"/>
              </a:ext>
            </a:extLst>
          </p:cNvPr>
          <p:cNvSpPr/>
          <p:nvPr/>
        </p:nvSpPr>
        <p:spPr>
          <a:xfrm>
            <a:off x="1610337" y="194815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Круг: прозрачная заливка 19">
            <a:extLst>
              <a:ext uri="{FF2B5EF4-FFF2-40B4-BE49-F238E27FC236}">
                <a16:creationId xmlns:a16="http://schemas.microsoft.com/office/drawing/2014/main" id="{20E09FCA-2D4E-4A14-B24C-67C36F8C9A8C}"/>
              </a:ext>
            </a:extLst>
          </p:cNvPr>
          <p:cNvSpPr/>
          <p:nvPr/>
        </p:nvSpPr>
        <p:spPr>
          <a:xfrm>
            <a:off x="1807867" y="194815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9F5FF731-7B7B-464A-832A-3D77028621A6}"/>
              </a:ext>
            </a:extLst>
          </p:cNvPr>
          <p:cNvSpPr/>
          <p:nvPr/>
        </p:nvSpPr>
        <p:spPr>
          <a:xfrm>
            <a:off x="1196961" y="215060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Круг: прозрачная заливка 21">
            <a:extLst>
              <a:ext uri="{FF2B5EF4-FFF2-40B4-BE49-F238E27FC236}">
                <a16:creationId xmlns:a16="http://schemas.microsoft.com/office/drawing/2014/main" id="{B9439D90-851E-4B32-9811-794652165DBF}"/>
              </a:ext>
            </a:extLst>
          </p:cNvPr>
          <p:cNvSpPr/>
          <p:nvPr/>
        </p:nvSpPr>
        <p:spPr>
          <a:xfrm>
            <a:off x="1400379" y="215060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руг: прозрачная заливка 22">
            <a:extLst>
              <a:ext uri="{FF2B5EF4-FFF2-40B4-BE49-F238E27FC236}">
                <a16:creationId xmlns:a16="http://schemas.microsoft.com/office/drawing/2014/main" id="{AD94A90D-5119-4D96-9179-7892E11770F2}"/>
              </a:ext>
            </a:extLst>
          </p:cNvPr>
          <p:cNvSpPr/>
          <p:nvPr/>
        </p:nvSpPr>
        <p:spPr>
          <a:xfrm>
            <a:off x="1610337" y="215060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Круг: прозрачная заливка 23">
            <a:extLst>
              <a:ext uri="{FF2B5EF4-FFF2-40B4-BE49-F238E27FC236}">
                <a16:creationId xmlns:a16="http://schemas.microsoft.com/office/drawing/2014/main" id="{89EE65AC-7CCC-4316-8FF2-71A8E2A9D6C5}"/>
              </a:ext>
            </a:extLst>
          </p:cNvPr>
          <p:cNvSpPr/>
          <p:nvPr/>
        </p:nvSpPr>
        <p:spPr>
          <a:xfrm>
            <a:off x="1807867" y="2150606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руг: прозрачная заливка 24">
            <a:extLst>
              <a:ext uri="{FF2B5EF4-FFF2-40B4-BE49-F238E27FC236}">
                <a16:creationId xmlns:a16="http://schemas.microsoft.com/office/drawing/2014/main" id="{750E2156-358B-408B-8AE8-78D9EDC28E57}"/>
              </a:ext>
            </a:extLst>
          </p:cNvPr>
          <p:cNvSpPr/>
          <p:nvPr/>
        </p:nvSpPr>
        <p:spPr>
          <a:xfrm>
            <a:off x="1196961" y="2364829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руг: прозрачная заливка 25">
            <a:extLst>
              <a:ext uri="{FF2B5EF4-FFF2-40B4-BE49-F238E27FC236}">
                <a16:creationId xmlns:a16="http://schemas.microsoft.com/office/drawing/2014/main" id="{7C269F41-0450-432F-9753-1A142B366159}"/>
              </a:ext>
            </a:extLst>
          </p:cNvPr>
          <p:cNvSpPr/>
          <p:nvPr/>
        </p:nvSpPr>
        <p:spPr>
          <a:xfrm>
            <a:off x="1400379" y="2364829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руг: прозрачная заливка 26">
            <a:extLst>
              <a:ext uri="{FF2B5EF4-FFF2-40B4-BE49-F238E27FC236}">
                <a16:creationId xmlns:a16="http://schemas.microsoft.com/office/drawing/2014/main" id="{5684782B-4E30-4626-87E9-26D8EA54C5AD}"/>
              </a:ext>
            </a:extLst>
          </p:cNvPr>
          <p:cNvSpPr/>
          <p:nvPr/>
        </p:nvSpPr>
        <p:spPr>
          <a:xfrm>
            <a:off x="1610337" y="2364829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Круг: прозрачная заливка 27">
            <a:extLst>
              <a:ext uri="{FF2B5EF4-FFF2-40B4-BE49-F238E27FC236}">
                <a16:creationId xmlns:a16="http://schemas.microsoft.com/office/drawing/2014/main" id="{DA130D4F-5E27-4E9A-8855-D4F6F70EF6B5}"/>
              </a:ext>
            </a:extLst>
          </p:cNvPr>
          <p:cNvSpPr/>
          <p:nvPr/>
        </p:nvSpPr>
        <p:spPr>
          <a:xfrm>
            <a:off x="1807867" y="2364829"/>
            <a:ext cx="102037" cy="105960"/>
          </a:xfrm>
          <a:prstGeom prst="don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66355B-54BE-4A0E-8D0C-24D10A81632B}"/>
              </a:ext>
            </a:extLst>
          </p:cNvPr>
          <p:cNvSpPr txBox="1"/>
          <p:nvPr/>
        </p:nvSpPr>
        <p:spPr>
          <a:xfrm>
            <a:off x="2382805" y="1995497"/>
            <a:ext cx="125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CAN_BUS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1161F7-D98F-42CB-9471-617B548AE1FC}"/>
              </a:ext>
            </a:extLst>
          </p:cNvPr>
          <p:cNvSpPr txBox="1"/>
          <p:nvPr/>
        </p:nvSpPr>
        <p:spPr>
          <a:xfrm>
            <a:off x="5858571" y="1948156"/>
            <a:ext cx="580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USB</a:t>
            </a:r>
            <a:endParaRPr lang="ru-RU" dirty="0"/>
          </a:p>
        </p:txBody>
      </p:sp>
      <p:sp>
        <p:nvSpPr>
          <p:cNvPr id="33" name="Стрелка: влево-вправо 32">
            <a:extLst>
              <a:ext uri="{FF2B5EF4-FFF2-40B4-BE49-F238E27FC236}">
                <a16:creationId xmlns:a16="http://schemas.microsoft.com/office/drawing/2014/main" id="{2FADD9BC-DC90-4DE3-9620-5DADA24C582D}"/>
              </a:ext>
            </a:extLst>
          </p:cNvPr>
          <p:cNvSpPr/>
          <p:nvPr/>
        </p:nvSpPr>
        <p:spPr>
          <a:xfrm>
            <a:off x="8244100" y="2344990"/>
            <a:ext cx="1618402" cy="2412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F3231B-A5FC-4208-8CC8-94822252009A}"/>
              </a:ext>
            </a:extLst>
          </p:cNvPr>
          <p:cNvSpPr txBox="1"/>
          <p:nvPr/>
        </p:nvSpPr>
        <p:spPr>
          <a:xfrm>
            <a:off x="8429148" y="1912040"/>
            <a:ext cx="134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ETHERNET</a:t>
            </a:r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660F3D-A377-4EFE-B049-1BBE1273B647}"/>
              </a:ext>
            </a:extLst>
          </p:cNvPr>
          <p:cNvSpPr txBox="1"/>
          <p:nvPr/>
        </p:nvSpPr>
        <p:spPr>
          <a:xfrm>
            <a:off x="2597995" y="207997"/>
            <a:ext cx="583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Изменено ПО. Расширенная клиент-серверная модель.</a:t>
            </a:r>
          </a:p>
        </p:txBody>
      </p:sp>
      <p:pic>
        <p:nvPicPr>
          <p:cNvPr id="37" name="Рисунок 36" descr="Отзыв клиента">
            <a:extLst>
              <a:ext uri="{FF2B5EF4-FFF2-40B4-BE49-F238E27FC236}">
                <a16:creationId xmlns:a16="http://schemas.microsoft.com/office/drawing/2014/main" id="{6EADFFDD-26BC-47B6-8152-271EDD1E2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26933" y="1984032"/>
            <a:ext cx="914400" cy="914400"/>
          </a:xfrm>
          <a:prstGeom prst="rect">
            <a:avLst/>
          </a:prstGeom>
        </p:spPr>
      </p:pic>
      <p:pic>
        <p:nvPicPr>
          <p:cNvPr id="39" name="Рисунок 38" descr="Сеть">
            <a:extLst>
              <a:ext uri="{FF2B5EF4-FFF2-40B4-BE49-F238E27FC236}">
                <a16:creationId xmlns:a16="http://schemas.microsoft.com/office/drawing/2014/main" id="{6EFD65C0-5A24-4BF3-A07B-8F18EF96A3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2328" y="2172203"/>
            <a:ext cx="491212" cy="491212"/>
          </a:xfrm>
          <a:prstGeom prst="rect">
            <a:avLst/>
          </a:prstGeom>
        </p:spPr>
      </p:pic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1F953EC3-90FA-417C-B981-1F6F97D4F802}"/>
              </a:ext>
            </a:extLst>
          </p:cNvPr>
          <p:cNvCxnSpPr/>
          <p:nvPr/>
        </p:nvCxnSpPr>
        <p:spPr>
          <a:xfrm>
            <a:off x="4550415" y="3033610"/>
            <a:ext cx="0" cy="1455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63C880B-371B-4560-9B58-E70DC653741F}"/>
              </a:ext>
            </a:extLst>
          </p:cNvPr>
          <p:cNvSpPr txBox="1"/>
          <p:nvPr/>
        </p:nvSpPr>
        <p:spPr>
          <a:xfrm>
            <a:off x="3665449" y="4483291"/>
            <a:ext cx="195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разработке: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E4B0CA19-4E04-467E-9769-A4EC4AE492B2}"/>
              </a:ext>
            </a:extLst>
          </p:cNvPr>
          <p:cNvSpPr/>
          <p:nvPr/>
        </p:nvSpPr>
        <p:spPr>
          <a:xfrm>
            <a:off x="2832152" y="5036200"/>
            <a:ext cx="3715161" cy="898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685819-7BEA-43AC-AD98-4A5B2C416D38}"/>
              </a:ext>
            </a:extLst>
          </p:cNvPr>
          <p:cNvSpPr txBox="1"/>
          <p:nvPr/>
        </p:nvSpPr>
        <p:spPr>
          <a:xfrm>
            <a:off x="3528092" y="5300885"/>
            <a:ext cx="2323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CAN&lt;-&gt;ETHERNET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932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202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Первый сеанс Бустера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сеанс Бустера</dc:title>
  <dc:creator>Ivanov Евгений</dc:creator>
  <cp:lastModifiedBy>Ivanov Евгений</cp:lastModifiedBy>
  <cp:revision>9</cp:revision>
  <dcterms:created xsi:type="dcterms:W3CDTF">2021-02-10T18:37:52Z</dcterms:created>
  <dcterms:modified xsi:type="dcterms:W3CDTF">2021-02-10T19:48:41Z</dcterms:modified>
</cp:coreProperties>
</file>