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60"/>
  </p:normalViewPr>
  <p:slideViewPr>
    <p:cSldViewPr snapToGrid="0">
      <p:cViewPr varScale="1">
        <p:scale>
          <a:sx n="79" d="100"/>
          <a:sy n="79" d="100"/>
        </p:scale>
        <p:origin x="9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15F84-6785-488B-A286-D94B193E0C6C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5299E-8B40-45E7-9A0A-C42185EBCB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869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EC5F-6B41-4E73-B7B7-68BD0F0C69FB}" type="datetime1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698A-1483-4D7F-A6E9-2BC920DB6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35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DE39-CAD2-4F1D-95DF-2DA5D3170F97}" type="datetime1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698A-1483-4D7F-A6E9-2BC920DB6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23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ADE8-3000-4C94-8D11-2804319D74D5}" type="datetime1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698A-1483-4D7F-A6E9-2BC920DB6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80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0F9AF-35D8-4EAA-910C-EA0083CA9CC9}" type="datetime1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698A-1483-4D7F-A6E9-2BC920DB6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86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9DA48-E2EB-4354-B01D-E992744D6EF9}" type="datetime1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698A-1483-4D7F-A6E9-2BC920DB6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45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A0DE3-6D8A-4300-89B6-781179575B72}" type="datetime1">
              <a:rPr lang="ru-RU" smtClean="0"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698A-1483-4D7F-A6E9-2BC920DB6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12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6049-C3CA-48CE-9A32-2679239F1C9A}" type="datetime1">
              <a:rPr lang="ru-RU" smtClean="0"/>
              <a:t>11.02.2021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698A-1483-4D7F-A6E9-2BC920DB6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83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6F90-D0FA-4557-89C6-ABDC93F35586}" type="datetime1">
              <a:rPr lang="ru-RU" smtClean="0"/>
              <a:t>11.02.2021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698A-1483-4D7F-A6E9-2BC920DB6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45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DA81-6212-43D3-9D04-37F2AEF82880}" type="datetime1">
              <a:rPr lang="ru-RU" smtClean="0"/>
              <a:t>11.02.2021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698A-1483-4D7F-A6E9-2BC920DB6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39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050C-2043-4CF0-BD82-AE32C9232B10}" type="datetime1">
              <a:rPr lang="ru-RU" smtClean="0"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698A-1483-4D7F-A6E9-2BC920DB6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49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6E71-78A0-40E8-9FEC-B0C7AEBCB8F8}" type="datetime1">
              <a:rPr lang="ru-RU" smtClean="0"/>
              <a:t>11.02.2021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698A-1483-4D7F-A6E9-2BC920DB6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39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A233B-B02D-4F0B-AC5C-C31E5B957431}" type="datetime1">
              <a:rPr lang="ru-RU" smtClean="0"/>
              <a:t>11.02.2021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3698A-1483-4D7F-A6E9-2BC920DB67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406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NICA-Logo_4c">
            <a:extLst>
              <a:ext uri="{FF2B5EF4-FFF2-40B4-BE49-F238E27FC236}">
                <a16:creationId xmlns:a16="http://schemas.microsoft.com/office/drawing/2014/main" id="{4E27F045-C088-4789-958D-A97875A5A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31" y="262497"/>
            <a:ext cx="870863" cy="437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D2C7073-37F2-48B3-AF42-5C072BA86ADB}"/>
              </a:ext>
            </a:extLst>
          </p:cNvPr>
          <p:cNvSpPr txBox="1"/>
          <p:nvPr/>
        </p:nvSpPr>
        <p:spPr>
          <a:xfrm>
            <a:off x="0" y="174698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Семинар УО ЛФВЭ ОИЯИ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«Результаты первого сеанса Бустера </a:t>
            </a:r>
            <a:r>
              <a:rPr lang="en-US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NICA</a:t>
            </a:r>
            <a:r>
              <a:rPr lang="ru-RU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Результаты пробного пуска СЭО Бустера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с тестовым пучком Не</a:t>
            </a:r>
            <a:r>
              <a:rPr lang="ru-RU" sz="2800" b="1" baseline="30000" dirty="0">
                <a:solidFill>
                  <a:srgbClr val="002060"/>
                </a:solidFill>
              </a:rPr>
              <a:t>1+</a:t>
            </a:r>
            <a:endParaRPr lang="en-US" sz="4000" b="1" dirty="0">
              <a:solidFill>
                <a:srgbClr val="002060"/>
              </a:solidFill>
            </a:endParaRPr>
          </a:p>
          <a:p>
            <a:pPr algn="ctr"/>
            <a:endParaRPr lang="ru-RU" sz="20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i="0" dirty="0">
                <a:solidFill>
                  <a:srgbClr val="002060"/>
                </a:solidFill>
                <a:effectLst/>
              </a:rPr>
              <a:t>25 декабря (ночная смена)</a:t>
            </a:r>
          </a:p>
          <a:p>
            <a:r>
              <a:rPr lang="ru-RU" sz="2400" b="1" i="0" dirty="0">
                <a:solidFill>
                  <a:srgbClr val="002060"/>
                </a:solidFill>
                <a:effectLst/>
              </a:rPr>
              <a:t>		</a:t>
            </a:r>
            <a:r>
              <a:rPr lang="en-US" sz="2400" b="1" i="0" dirty="0">
                <a:solidFill>
                  <a:srgbClr val="002060"/>
                </a:solidFill>
                <a:effectLst/>
              </a:rPr>
              <a:t>		</a:t>
            </a:r>
            <a:r>
              <a:rPr lang="ru-RU" sz="2400" b="1" i="0" dirty="0">
                <a:solidFill>
                  <a:srgbClr val="002060"/>
                </a:solidFill>
                <a:effectLst/>
              </a:rPr>
              <a:t>начальник смены Сидорин А. О.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		</a:t>
            </a:r>
            <a:r>
              <a:rPr lang="en-US" sz="2400" b="1" dirty="0">
                <a:solidFill>
                  <a:srgbClr val="002060"/>
                </a:solidFill>
              </a:rPr>
              <a:t>		</a:t>
            </a:r>
            <a:r>
              <a:rPr lang="ru-RU" sz="2400" b="1" i="0" dirty="0">
                <a:solidFill>
                  <a:srgbClr val="002060"/>
                </a:solidFill>
                <a:effectLst/>
              </a:rPr>
              <a:t>диспетчеры Филиппов А. В., Сливин А.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		</a:t>
            </a:r>
            <a:r>
              <a:rPr lang="en-US" sz="2400" b="1" dirty="0">
                <a:solidFill>
                  <a:srgbClr val="002060"/>
                </a:solidFill>
              </a:rPr>
              <a:t>		</a:t>
            </a:r>
            <a:r>
              <a:rPr lang="ru-RU" sz="2400" b="1" i="0" dirty="0">
                <a:solidFill>
                  <a:srgbClr val="002060"/>
                </a:solidFill>
                <a:effectLst/>
              </a:rPr>
              <a:t>дежурные на ЛУТИ Акимов В. П., Травин Н. В.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		</a:t>
            </a:r>
            <a:r>
              <a:rPr lang="en-US" sz="2400" b="1" dirty="0">
                <a:solidFill>
                  <a:srgbClr val="002060"/>
                </a:solidFill>
              </a:rPr>
              <a:t>		</a:t>
            </a:r>
            <a:r>
              <a:rPr lang="ru-RU" sz="2400" b="1" i="0" dirty="0">
                <a:solidFill>
                  <a:srgbClr val="002060"/>
                </a:solidFill>
                <a:effectLst/>
              </a:rPr>
              <a:t>дежурный по кольцу Нестеров А. В.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		</a:t>
            </a:r>
            <a:r>
              <a:rPr lang="en-US" sz="2400" b="1" dirty="0">
                <a:solidFill>
                  <a:srgbClr val="002060"/>
                </a:solidFill>
              </a:rPr>
              <a:t>		</a:t>
            </a:r>
            <a:r>
              <a:rPr lang="ru-RU" sz="2400" b="1" i="0" dirty="0">
                <a:solidFill>
                  <a:srgbClr val="002060"/>
                </a:solidFill>
                <a:effectLst/>
              </a:rPr>
              <a:t>дежурные на СЭО Кобец А. Г., Сидорин А. А</a:t>
            </a:r>
            <a:r>
              <a:rPr lang="ru-RU" sz="2800" b="0" i="0" dirty="0"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.</a:t>
            </a:r>
          </a:p>
          <a:p>
            <a:r>
              <a:rPr lang="ru-RU" sz="2800" dirty="0">
                <a:solidFill>
                  <a:srgbClr val="333333"/>
                </a:solidFill>
                <a:latin typeface="Courier New" panose="02070309020205020404" pitchFamily="49" charset="0"/>
              </a:rPr>
              <a:t>		</a:t>
            </a:r>
            <a:r>
              <a:rPr lang="en-US" sz="2800" dirty="0">
                <a:solidFill>
                  <a:srgbClr val="333333"/>
                </a:solidFill>
                <a:latin typeface="Courier New" panose="02070309020205020404" pitchFamily="49" charset="0"/>
              </a:rPr>
              <a:t>		</a:t>
            </a:r>
            <a:r>
              <a:rPr lang="ru-RU" sz="2400" b="1" dirty="0">
                <a:solidFill>
                  <a:srgbClr val="002060"/>
                </a:solidFill>
              </a:rPr>
              <a:t>команда ионизационного профилометра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							      Балдин А.А., </a:t>
            </a:r>
            <a:r>
              <a:rPr lang="ru-RU" sz="2400" b="1" dirty="0" err="1">
                <a:solidFill>
                  <a:srgbClr val="002060"/>
                </a:solidFill>
              </a:rPr>
              <a:t>Харьюзов</a:t>
            </a:r>
            <a:r>
              <a:rPr lang="ru-RU" sz="2400" b="1" dirty="0">
                <a:solidFill>
                  <a:srgbClr val="002060"/>
                </a:solidFill>
              </a:rPr>
              <a:t> П. Р. и др.</a:t>
            </a:r>
          </a:p>
          <a:p>
            <a:r>
              <a:rPr lang="ru-RU" sz="2800" b="1" dirty="0">
                <a:solidFill>
                  <a:srgbClr val="333333"/>
                </a:solidFill>
                <a:latin typeface="Courier New" panose="02070309020205020404" pitchFamily="49" charset="0"/>
              </a:rPr>
              <a:t>				</a:t>
            </a:r>
            <a:r>
              <a:rPr lang="ru-RU" sz="2400" b="1" dirty="0">
                <a:solidFill>
                  <a:srgbClr val="002060"/>
                </a:solidFill>
              </a:rPr>
              <a:t>удалённый участник: Мешков И.Н.</a:t>
            </a:r>
            <a:endParaRPr lang="ru-RU" sz="2400" b="1" i="0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2270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D2F4FF04-4E78-4A5E-891C-D0B7103037C2}"/>
              </a:ext>
            </a:extLst>
          </p:cNvPr>
          <p:cNvGrpSpPr/>
          <p:nvPr/>
        </p:nvGrpSpPr>
        <p:grpSpPr>
          <a:xfrm>
            <a:off x="97277" y="49755"/>
            <a:ext cx="9090497" cy="6492813"/>
            <a:chOff x="97277" y="49755"/>
            <a:chExt cx="9090497" cy="649281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6A61A1EB-23A6-40D9-96A4-5991A625F1EB}"/>
                </a:ext>
              </a:extLst>
            </p:cNvPr>
            <p:cNvSpPr txBox="1"/>
            <p:nvPr/>
          </p:nvSpPr>
          <p:spPr>
            <a:xfrm>
              <a:off x="248055" y="49755"/>
              <a:ext cx="8647889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>
                  <a:solidFill>
                    <a:srgbClr val="002060"/>
                  </a:solidFill>
                </a:rPr>
                <a:t>Зависимость от времени интегрального сигнала</a:t>
              </a:r>
            </a:p>
            <a:p>
              <a:pPr algn="ctr"/>
              <a:r>
                <a:rPr lang="ru-RU" sz="2400" b="1" dirty="0">
                  <a:solidFill>
                    <a:srgbClr val="002060"/>
                  </a:solidFill>
                </a:rPr>
                <a:t>ионизационного профилометра</a:t>
              </a:r>
            </a:p>
            <a:p>
              <a:pPr algn="ctr"/>
              <a:r>
                <a:rPr lang="ru-RU" sz="2000" b="1" dirty="0">
                  <a:solidFill>
                    <a:srgbClr val="002060"/>
                  </a:solidFill>
                </a:rPr>
                <a:t>Поперечные степени свободы: </a:t>
              </a:r>
              <a:r>
                <a:rPr lang="en-US" sz="2000" b="1" dirty="0">
                  <a:solidFill>
                    <a:srgbClr val="FF0000"/>
                  </a:solidFill>
                </a:rPr>
                <a:t>x(t) </a:t>
              </a:r>
              <a:r>
                <a:rPr lang="ru-RU" sz="2000" b="1" dirty="0">
                  <a:solidFill>
                    <a:srgbClr val="002060"/>
                  </a:solidFill>
                </a:rPr>
                <a:t>и </a:t>
              </a:r>
              <a:r>
                <a:rPr lang="en-US" sz="2000" b="1" dirty="0">
                  <a:solidFill>
                    <a:srgbClr val="0000CC"/>
                  </a:solidFill>
                </a:rPr>
                <a:t>y(t)</a:t>
              </a:r>
            </a:p>
          </p:txBody>
        </p:sp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id="{5E72124F-969A-4E0E-A851-6BEC642EB138}"/>
                </a:ext>
              </a:extLst>
            </p:cNvPr>
            <p:cNvGrpSpPr/>
            <p:nvPr/>
          </p:nvGrpSpPr>
          <p:grpSpPr>
            <a:xfrm>
              <a:off x="97277" y="1153843"/>
              <a:ext cx="9090497" cy="5388725"/>
              <a:chOff x="0" y="1362111"/>
              <a:chExt cx="9090497" cy="5388725"/>
            </a:xfrm>
          </p:grpSpPr>
          <p:pic>
            <p:nvPicPr>
              <p:cNvPr id="2" name="Рисунок 1">
                <a:extLst>
                  <a:ext uri="{FF2B5EF4-FFF2-40B4-BE49-F238E27FC236}">
                    <a16:creationId xmlns:a16="http://schemas.microsoft.com/office/drawing/2014/main" id="{5C212940-D04C-4D43-9F6C-AD7DEC569EB7}"/>
                  </a:ext>
                </a:extLst>
              </p:cNvPr>
              <p:cNvPicPr/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581462"/>
                <a:ext cx="9075906" cy="4961106"/>
              </a:xfrm>
              <a:prstGeom prst="rect">
                <a:avLst/>
              </a:prstGeom>
              <a:noFill/>
            </p:spPr>
          </p:pic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CDCE965-76FF-4B30-B146-A8057515CCDC}"/>
                  </a:ext>
                </a:extLst>
              </p:cNvPr>
              <p:cNvSpPr txBox="1"/>
              <p:nvPr/>
            </p:nvSpPr>
            <p:spPr>
              <a:xfrm>
                <a:off x="457201" y="1396796"/>
                <a:ext cx="261674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solidFill>
                      <a:srgbClr val="FF0000"/>
                    </a:solidFill>
                  </a:rPr>
                  <a:t>СЭО выкл. </a:t>
                </a:r>
                <a:r>
                  <a:rPr lang="en-US" b="1" dirty="0" err="1">
                    <a:solidFill>
                      <a:srgbClr val="FF0000"/>
                    </a:solidFill>
                  </a:rPr>
                  <a:t>E</a:t>
                </a:r>
                <a:r>
                  <a:rPr lang="en-US" b="1" baseline="-25000" dirty="0" err="1">
                    <a:solidFill>
                      <a:srgbClr val="FF0000"/>
                    </a:solidFill>
                  </a:rPr>
                  <a:t>e</a:t>
                </a:r>
                <a:r>
                  <a:rPr lang="en-US" b="1" dirty="0">
                    <a:solidFill>
                      <a:srgbClr val="FF0000"/>
                    </a:solidFill>
                  </a:rPr>
                  <a:t> = 1.72 keV </a:t>
                </a:r>
                <a:endParaRPr lang="ru-RU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E12B852-EAAD-4107-AEA0-E4C36EFF47F9}"/>
                  </a:ext>
                </a:extLst>
              </p:cNvPr>
              <p:cNvSpPr txBox="1"/>
              <p:nvPr/>
            </p:nvSpPr>
            <p:spPr>
              <a:xfrm>
                <a:off x="3453321" y="1396796"/>
                <a:ext cx="261674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solidFill>
                      <a:srgbClr val="006600"/>
                    </a:solidFill>
                  </a:rPr>
                  <a:t>СЭО вкл. </a:t>
                </a:r>
                <a:r>
                  <a:rPr lang="en-US" b="1" dirty="0" err="1">
                    <a:solidFill>
                      <a:srgbClr val="006600"/>
                    </a:solidFill>
                  </a:rPr>
                  <a:t>E</a:t>
                </a:r>
                <a:r>
                  <a:rPr lang="en-US" b="1" baseline="-25000" dirty="0" err="1">
                    <a:solidFill>
                      <a:srgbClr val="006600"/>
                    </a:solidFill>
                  </a:rPr>
                  <a:t>e</a:t>
                </a:r>
                <a:r>
                  <a:rPr lang="en-US" b="1" dirty="0">
                    <a:solidFill>
                      <a:srgbClr val="006600"/>
                    </a:solidFill>
                  </a:rPr>
                  <a:t> = 1.72 keV </a:t>
                </a:r>
                <a:endParaRPr lang="ru-RU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FA34FC9-4BF9-4B1F-A7F4-4B256C037A1D}"/>
                  </a:ext>
                </a:extLst>
              </p:cNvPr>
              <p:cNvSpPr txBox="1"/>
              <p:nvPr/>
            </p:nvSpPr>
            <p:spPr>
              <a:xfrm>
                <a:off x="6429983" y="1362111"/>
                <a:ext cx="261674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solidFill>
                      <a:srgbClr val="006600"/>
                    </a:solidFill>
                  </a:rPr>
                  <a:t>СЭО вкл. </a:t>
                </a:r>
                <a:r>
                  <a:rPr lang="en-US" b="1" dirty="0" err="1">
                    <a:solidFill>
                      <a:srgbClr val="006600"/>
                    </a:solidFill>
                  </a:rPr>
                  <a:t>E</a:t>
                </a:r>
                <a:r>
                  <a:rPr lang="en-US" b="1" baseline="-25000" dirty="0" err="1">
                    <a:solidFill>
                      <a:srgbClr val="006600"/>
                    </a:solidFill>
                  </a:rPr>
                  <a:t>e</a:t>
                </a:r>
                <a:r>
                  <a:rPr lang="en-US" b="1" dirty="0">
                    <a:solidFill>
                      <a:srgbClr val="006600"/>
                    </a:solidFill>
                  </a:rPr>
                  <a:t> = 1.76 keV </a:t>
                </a:r>
                <a:endParaRPr lang="ru-RU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B0EB817-5203-45B0-822C-546C663EDBFB}"/>
                  </a:ext>
                </a:extLst>
              </p:cNvPr>
              <p:cNvSpPr txBox="1"/>
              <p:nvPr/>
            </p:nvSpPr>
            <p:spPr>
              <a:xfrm>
                <a:off x="473414" y="3887077"/>
                <a:ext cx="261674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ru-RU" b="1" dirty="0">
                    <a:solidFill>
                      <a:srgbClr val="FF0000"/>
                    </a:solidFill>
                  </a:rPr>
                  <a:t>СЭО выкл. </a:t>
                </a:r>
                <a:r>
                  <a:rPr lang="en-US" b="1" dirty="0" err="1">
                    <a:solidFill>
                      <a:srgbClr val="FF0000"/>
                    </a:solidFill>
                  </a:rPr>
                  <a:t>E</a:t>
                </a:r>
                <a:r>
                  <a:rPr lang="en-US" b="1" baseline="-25000" dirty="0" err="1">
                    <a:solidFill>
                      <a:srgbClr val="FF0000"/>
                    </a:solidFill>
                  </a:rPr>
                  <a:t>e</a:t>
                </a:r>
                <a:r>
                  <a:rPr lang="en-US" b="1" dirty="0">
                    <a:solidFill>
                      <a:srgbClr val="FF0000"/>
                    </a:solidFill>
                  </a:rPr>
                  <a:t> = 1.78 keV </a:t>
                </a:r>
                <a:endParaRPr lang="ru-RU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E602376-776C-4676-8622-FF1705880C33}"/>
                  </a:ext>
                </a:extLst>
              </p:cNvPr>
              <p:cNvSpPr txBox="1"/>
              <p:nvPr/>
            </p:nvSpPr>
            <p:spPr>
              <a:xfrm>
                <a:off x="3437107" y="3887077"/>
                <a:ext cx="261674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solidFill>
                      <a:srgbClr val="006600"/>
                    </a:solidFill>
                  </a:rPr>
                  <a:t>СЭО вкл. </a:t>
                </a:r>
                <a:r>
                  <a:rPr lang="en-US" b="1" dirty="0" err="1">
                    <a:solidFill>
                      <a:srgbClr val="006600"/>
                    </a:solidFill>
                  </a:rPr>
                  <a:t>E</a:t>
                </a:r>
                <a:r>
                  <a:rPr lang="en-US" b="1" baseline="-25000" dirty="0" err="1">
                    <a:solidFill>
                      <a:srgbClr val="006600"/>
                    </a:solidFill>
                  </a:rPr>
                  <a:t>e</a:t>
                </a:r>
                <a:r>
                  <a:rPr lang="en-US" b="1" dirty="0">
                    <a:solidFill>
                      <a:srgbClr val="006600"/>
                    </a:solidFill>
                  </a:rPr>
                  <a:t> = 1.78 keV </a:t>
                </a:r>
                <a:endParaRPr lang="ru-RU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22527EB-A8C7-4E61-8BFD-39CACDE6B0CD}"/>
                  </a:ext>
                </a:extLst>
              </p:cNvPr>
              <p:cNvSpPr txBox="1"/>
              <p:nvPr/>
            </p:nvSpPr>
            <p:spPr>
              <a:xfrm>
                <a:off x="6400800" y="3897602"/>
                <a:ext cx="261674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>
                    <a:solidFill>
                      <a:srgbClr val="006600"/>
                    </a:solidFill>
                  </a:rPr>
                  <a:t>СЭО вкл. </a:t>
                </a:r>
                <a:r>
                  <a:rPr lang="en-US" b="1" dirty="0" err="1">
                    <a:solidFill>
                      <a:srgbClr val="006600"/>
                    </a:solidFill>
                  </a:rPr>
                  <a:t>E</a:t>
                </a:r>
                <a:r>
                  <a:rPr lang="en-US" b="1" baseline="-25000" dirty="0" err="1">
                    <a:solidFill>
                      <a:srgbClr val="006600"/>
                    </a:solidFill>
                  </a:rPr>
                  <a:t>e</a:t>
                </a:r>
                <a:r>
                  <a:rPr lang="en-US" b="1" dirty="0">
                    <a:solidFill>
                      <a:srgbClr val="006600"/>
                    </a:solidFill>
                  </a:rPr>
                  <a:t> = 1.82 keV </a:t>
                </a:r>
                <a:endParaRPr lang="ru-RU" b="1" dirty="0">
                  <a:solidFill>
                    <a:srgbClr val="006600"/>
                  </a:solidFill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37F4001-A71D-4400-8288-C30D07B6862D}"/>
                  </a:ext>
                </a:extLst>
              </p:cNvPr>
              <p:cNvSpPr txBox="1"/>
              <p:nvPr/>
            </p:nvSpPr>
            <p:spPr>
              <a:xfrm>
                <a:off x="366409" y="6142459"/>
                <a:ext cx="2723745" cy="5847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/>
                  <a:t>0         0.5       1.0        1.5      2.0</a:t>
                </a:r>
              </a:p>
              <a:p>
                <a:pPr algn="ctr"/>
                <a:r>
                  <a:rPr lang="en-US" sz="1600" b="1" dirty="0"/>
                  <a:t>t, sec</a:t>
                </a:r>
                <a:endParaRPr lang="ru-RU" sz="1600" b="1" dirty="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004EAE1-CED8-4CC1-917E-96F061E74AE7}"/>
                  </a:ext>
                </a:extLst>
              </p:cNvPr>
              <p:cNvSpPr txBox="1"/>
              <p:nvPr/>
            </p:nvSpPr>
            <p:spPr>
              <a:xfrm>
                <a:off x="3437107" y="6166061"/>
                <a:ext cx="2723745" cy="5847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/>
                  <a:t>0         0.5       1.0        1.5      2.0</a:t>
                </a:r>
              </a:p>
              <a:p>
                <a:pPr algn="ctr"/>
                <a:r>
                  <a:rPr lang="en-US" sz="1600" b="1" dirty="0"/>
                  <a:t>t, sec</a:t>
                </a:r>
                <a:endParaRPr lang="ru-RU" sz="1600" b="1" dirty="0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B5AC09A-B7B0-4F25-B5B5-61E6C9F723D8}"/>
                  </a:ext>
                </a:extLst>
              </p:cNvPr>
              <p:cNvSpPr txBox="1"/>
              <p:nvPr/>
            </p:nvSpPr>
            <p:spPr>
              <a:xfrm>
                <a:off x="6473758" y="6142459"/>
                <a:ext cx="2572965" cy="5847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/>
                  <a:t>0         0.5       1.0        1.5   2.0</a:t>
                </a:r>
              </a:p>
              <a:p>
                <a:pPr algn="ctr"/>
                <a:r>
                  <a:rPr lang="en-US" sz="1600" b="1" dirty="0"/>
                  <a:t>t, sec</a:t>
                </a:r>
                <a:endParaRPr lang="ru-RU" sz="1600" b="1" dirty="0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0DBC1C5-910C-425E-849E-F5F35C22C857}"/>
                  </a:ext>
                </a:extLst>
              </p:cNvPr>
              <p:cNvSpPr txBox="1"/>
              <p:nvPr/>
            </p:nvSpPr>
            <p:spPr>
              <a:xfrm>
                <a:off x="366409" y="3635992"/>
                <a:ext cx="2723745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/>
                  <a:t>0           0.5         1.0         1.5         2.0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3888445-D91D-4249-9FE9-7BBFACD0B608}"/>
                  </a:ext>
                </a:extLst>
              </p:cNvPr>
              <p:cNvSpPr txBox="1"/>
              <p:nvPr/>
            </p:nvSpPr>
            <p:spPr>
              <a:xfrm>
                <a:off x="3399818" y="3635992"/>
                <a:ext cx="2723745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/>
                  <a:t>0           0.5         1.0         1.5         2.0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10F1993-1E8F-47AE-9418-27C6F235C68F}"/>
                  </a:ext>
                </a:extLst>
              </p:cNvPr>
              <p:cNvSpPr txBox="1"/>
              <p:nvPr/>
            </p:nvSpPr>
            <p:spPr>
              <a:xfrm>
                <a:off x="6488348" y="3635992"/>
                <a:ext cx="2602149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/>
                  <a:t>0           0.5         1.0         1.5      2.0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78838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41A6A192-D3F4-4D05-878F-C4302B13D319}"/>
              </a:ext>
            </a:extLst>
          </p:cNvPr>
          <p:cNvGrpSpPr/>
          <p:nvPr/>
        </p:nvGrpSpPr>
        <p:grpSpPr>
          <a:xfrm>
            <a:off x="248055" y="49755"/>
            <a:ext cx="8647889" cy="6636896"/>
            <a:chOff x="248055" y="49755"/>
            <a:chExt cx="8647889" cy="6636896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5BCF095-3B04-486D-9DB7-040B419D5B4B}"/>
                </a:ext>
              </a:extLst>
            </p:cNvPr>
            <p:cNvSpPr txBox="1"/>
            <p:nvPr/>
          </p:nvSpPr>
          <p:spPr>
            <a:xfrm>
              <a:off x="248055" y="49755"/>
              <a:ext cx="8647889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>
                  <a:solidFill>
                    <a:srgbClr val="002060"/>
                  </a:solidFill>
                </a:rPr>
                <a:t>Зависимость времени жизни пучка Не</a:t>
              </a:r>
              <a:r>
                <a:rPr lang="ru-RU" sz="2800" b="1" baseline="30000" dirty="0">
                  <a:solidFill>
                    <a:srgbClr val="002060"/>
                  </a:solidFill>
                </a:rPr>
                <a:t>1+ </a:t>
              </a:r>
              <a:r>
                <a:rPr lang="ru-RU" sz="2800" b="1" dirty="0">
                  <a:solidFill>
                    <a:srgbClr val="002060"/>
                  </a:solidFill>
                </a:rPr>
                <a:t>от энергии охлаждающих электронов </a:t>
              </a:r>
            </a:p>
            <a:p>
              <a:pPr algn="just"/>
              <a:r>
                <a:rPr lang="ru-RU" sz="2400" b="1" dirty="0">
                  <a:solidFill>
                    <a:srgbClr val="002060"/>
                  </a:solidFill>
                </a:rPr>
                <a:t>	Время жизни измерялось по интегральным сигналам</a:t>
              </a:r>
            </a:p>
            <a:p>
              <a:pPr algn="just"/>
              <a:r>
                <a:rPr lang="ru-RU" sz="2400" b="1" dirty="0">
                  <a:solidFill>
                    <a:srgbClr val="002060"/>
                  </a:solidFill>
                </a:rPr>
                <a:t>	 ионизационного профилометра.</a:t>
              </a: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8E7790C8-3460-4A70-A2CC-9E229D8681D4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803" y="1848256"/>
              <a:ext cx="7956087" cy="3472774"/>
            </a:xfrm>
            <a:prstGeom prst="rect">
              <a:avLst/>
            </a:prstGeom>
            <a:noFill/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AA7C0C7D-CBFF-48A1-BB72-CB996F3CE39A}"/>
                    </a:ext>
                  </a:extLst>
                </p:cNvPr>
                <p:cNvSpPr txBox="1"/>
                <p:nvPr/>
              </p:nvSpPr>
              <p:spPr>
                <a:xfrm>
                  <a:off x="2372411" y="5425353"/>
                  <a:ext cx="4642681" cy="403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𝒐𝒑𝒕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𝒊𝒐𝒏</m:t>
                              </m:r>
                            </m:sub>
                          </m:sSub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𝒊𝒐𝒏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US" b="1" dirty="0"/>
                    <a:t>7543</a:t>
                  </a:r>
                  <a:r>
                    <a:rPr lang="ru-RU" b="1" dirty="0"/>
                    <a:t> кэВ при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ru-RU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𝒊𝒐𝒏</m:t>
                          </m:r>
                        </m:sub>
                      </m:sSub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a14:m>
                  <a:endParaRPr lang="ru-RU" b="1" dirty="0"/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AA7C0C7D-CBFF-48A1-BB72-CB996F3CE39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2411" y="5425353"/>
                  <a:ext cx="4642681" cy="403444"/>
                </a:xfrm>
                <a:prstGeom prst="rect">
                  <a:avLst/>
                </a:prstGeom>
                <a:blipFill>
                  <a:blip r:embed="rId3"/>
                  <a:stretch>
                    <a:fillRect l="-1706" t="-10606" r="-919" b="-1212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207C439-BE99-4A74-A2A1-B60AD31DEBDD}"/>
                </a:ext>
              </a:extLst>
            </p:cNvPr>
            <p:cNvSpPr txBox="1"/>
            <p:nvPr/>
          </p:nvSpPr>
          <p:spPr>
            <a:xfrm>
              <a:off x="645750" y="5419508"/>
              <a:ext cx="17266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Условие 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n-US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n-US" b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56493AE-F71C-4D3C-82DA-946FA98D18AF}"/>
                </a:ext>
              </a:extLst>
            </p:cNvPr>
            <p:cNvSpPr txBox="1"/>
            <p:nvPr/>
          </p:nvSpPr>
          <p:spPr>
            <a:xfrm>
              <a:off x="7022229" y="5419508"/>
              <a:ext cx="17266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cs typeface="Times New Roman" panose="02020603050405020304" pitchFamily="18" charset="0"/>
                </a:rPr>
                <a:t>МэВ</a:t>
              </a:r>
              <a:r>
                <a:rPr lang="en-US" b="1" dirty="0">
                  <a:cs typeface="Times New Roman" panose="02020603050405020304" pitchFamily="18" charset="0"/>
                </a:rPr>
                <a:t>/</a:t>
              </a:r>
              <a:r>
                <a:rPr lang="ru-RU" b="1" dirty="0">
                  <a:cs typeface="Times New Roman" panose="02020603050405020304" pitchFamily="18" charset="0"/>
                </a:rPr>
                <a:t>нуклон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7BC61AC9-14DD-4CC7-9B21-81DABB62A577}"/>
                    </a:ext>
                  </a:extLst>
                </p:cNvPr>
                <p:cNvSpPr txBox="1"/>
                <p:nvPr/>
              </p:nvSpPr>
              <p:spPr>
                <a:xfrm>
                  <a:off x="2982819" y="5971968"/>
                  <a:ext cx="5766071" cy="714683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b="1" i="1" smtClean="0">
                            <a:latin typeface="Cambria Math" panose="02040503050406030204" pitchFamily="18" charset="0"/>
                          </a:rPr>
                          <m:t>𝚫</m:t>
                        </m:r>
                        <m:r>
                          <a:rPr lang="ru-RU" b="1" i="1"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ru-RU" b="1" i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ru-RU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sub>
                        </m:sSub>
                        <m:sSup>
                          <m:sSupPr>
                            <m:ctrlPr>
                              <a:rPr lang="ru-RU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b="1" i="1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ru-RU" b="1" i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d>
                          <m:dPr>
                            <m:ctrlPr>
                              <a:rPr lang="ru-RU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ru-RU" b="1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b="1" i="1">
                                    <a:latin typeface="Cambria Math" panose="02040503050406030204" pitchFamily="18" charset="0"/>
                                  </a:rPr>
                                  <m:t>𝜸</m:t>
                                </m:r>
                              </m:e>
                              <m:sub>
                                <m:r>
                                  <a:rPr lang="ru-RU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b="1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b="1" i="1">
                                    <a:latin typeface="Cambria Math" panose="02040503050406030204" pitchFamily="18" charset="0"/>
                                  </a:rPr>
                                  <m:t>𝜸</m:t>
                                </m:r>
                              </m:e>
                              <m:sub>
                                <m:r>
                                  <a:rPr lang="ru-RU" b="1" i="1">
                                    <a:latin typeface="Cambria Math" panose="02040503050406030204" pitchFamily="18" charset="0"/>
                                  </a:rPr>
                                  <m:t>𝒆</m:t>
                                </m:r>
                              </m:sub>
                            </m:sSub>
                            <m:r>
                              <a:rPr lang="ru-RU" b="1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ru-RU" b="1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ru-RU" b="1" i="0">
                                    <a:latin typeface="Cambria Math" panose="02040503050406030204" pitchFamily="18" charset="0"/>
                                  </a:rPr>
                                  <m:t>𝐜𝐨𝐬</m:t>
                                </m:r>
                              </m:fName>
                              <m:e>
                                <m:r>
                                  <a:rPr lang="ru-RU" b="1" i="1"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e>
                            </m:func>
                            <m:rad>
                              <m:radPr>
                                <m:degHide m:val="on"/>
                                <m:ctrlPr>
                                  <a:rPr lang="ru-RU" b="1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d>
                                  <m:dPr>
                                    <m:ctrlPr>
                                      <a:rPr lang="ru-RU" b="1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ru-RU" b="1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ru-RU" b="1" i="1">
                                            <a:latin typeface="Cambria Math" panose="02040503050406030204" pitchFamily="18" charset="0"/>
                                          </a:rPr>
                                          <m:t>𝜸</m:t>
                                        </m:r>
                                      </m:e>
                                      <m:sub>
                                        <m:r>
                                          <a:rPr lang="ru-RU" b="1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  <m:sup>
                                        <m:r>
                                          <a:rPr lang="ru-RU" b="1" i="0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bSup>
                                    <m:r>
                                      <a:rPr lang="ru-RU" b="1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ru-RU" b="1" i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d>
                                <m:d>
                                  <m:dPr>
                                    <m:ctrlPr>
                                      <a:rPr lang="ru-RU" b="1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ru-RU" b="1" i="1">
                                            <a:solidFill>
                                              <a:srgbClr val="836967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ru-RU" b="1" i="1">
                                            <a:latin typeface="Cambria Math" panose="02040503050406030204" pitchFamily="18" charset="0"/>
                                          </a:rPr>
                                          <m:t>𝜸</m:t>
                                        </m:r>
                                      </m:e>
                                      <m:sub>
                                        <m:r>
                                          <a:rPr lang="ru-RU" b="1" i="1">
                                            <a:latin typeface="Cambria Math" panose="02040503050406030204" pitchFamily="18" charset="0"/>
                                          </a:rPr>
                                          <m:t>𝒆</m:t>
                                        </m:r>
                                      </m:sub>
                                      <m:sup>
                                        <m:r>
                                          <a:rPr lang="ru-RU" b="1" i="0"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bSup>
                                    <m:r>
                                      <a:rPr lang="ru-RU" b="1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ru-RU" b="1" i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e>
                                </m:d>
                              </m:e>
                            </m:rad>
                            <m:r>
                              <a:rPr lang="ru-RU" b="1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ru-RU" b="1" i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  <m:r>
                          <a:rPr lang="ru-RU" i="0"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7BC61AC9-14DD-4CC7-9B21-81DABB62A57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2819" y="5971968"/>
                  <a:ext cx="5766071" cy="71468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F5630C8-1569-44C1-B805-05C6FBB63E67}"/>
                </a:ext>
              </a:extLst>
            </p:cNvPr>
            <p:cNvSpPr txBox="1"/>
            <p:nvPr/>
          </p:nvSpPr>
          <p:spPr>
            <a:xfrm>
              <a:off x="645750" y="6006145"/>
              <a:ext cx="22859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/>
                <a:t>Энергия электрона в системе покоя иона</a:t>
              </a:r>
              <a:endParaRPr lang="ru-RU" b="1" dirty="0">
                <a:cs typeface="Times New Roman" panose="02020603050405020304" pitchFamily="18" charset="0"/>
              </a:endParaRP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335F42AB-D61B-41B8-94E8-144A595D28EE}"/>
                </a:ext>
              </a:extLst>
            </p:cNvPr>
            <p:cNvSpPr/>
            <p:nvPr/>
          </p:nvSpPr>
          <p:spPr>
            <a:xfrm>
              <a:off x="248055" y="5901822"/>
              <a:ext cx="8647889" cy="784829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C89A8E41-5A67-4227-B1D1-BE8562B353BD}"/>
                </a:ext>
              </a:extLst>
            </p:cNvPr>
            <p:cNvSpPr/>
            <p:nvPr/>
          </p:nvSpPr>
          <p:spPr>
            <a:xfrm>
              <a:off x="248055" y="5321029"/>
              <a:ext cx="8647889" cy="574647"/>
            </a:xfrm>
            <a:prstGeom prst="rect">
              <a:avLst/>
            </a:prstGeom>
            <a:noFill/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88794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BCF095-3B04-486D-9DB7-040B419D5B4B}"/>
              </a:ext>
            </a:extLst>
          </p:cNvPr>
          <p:cNvSpPr txBox="1"/>
          <p:nvPr/>
        </p:nvSpPr>
        <p:spPr>
          <a:xfrm>
            <a:off x="248055" y="366623"/>
            <a:ext cx="864788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Выводы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	1. Наличие минимума времени жизни ионов указывает на действие пучка системы электронного охлаждения на ионный пучок, которое может быть вызвано одной из двух причин: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	</a:t>
            </a:r>
            <a:r>
              <a:rPr lang="ru-RU" sz="2000" b="1" dirty="0">
                <a:solidFill>
                  <a:srgbClr val="002060"/>
                </a:solidFill>
              </a:rPr>
              <a:t>1.1. рекомбинация ионов Не</a:t>
            </a:r>
            <a:r>
              <a:rPr lang="ru-RU" sz="2000" b="1" baseline="30000" dirty="0">
                <a:solidFill>
                  <a:srgbClr val="002060"/>
                </a:solidFill>
              </a:rPr>
              <a:t>1+</a:t>
            </a:r>
            <a:r>
              <a:rPr lang="ru-RU" sz="2000" b="1" dirty="0">
                <a:solidFill>
                  <a:srgbClr val="002060"/>
                </a:solidFill>
              </a:rPr>
              <a:t> с охлаждающими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электронами,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	1.2. «увлечение» ионного пучка - подстройка энергии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ионов </a:t>
            </a:r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2000" b="1" dirty="0">
                <a:solidFill>
                  <a:srgbClr val="002060"/>
                </a:solidFill>
              </a:rPr>
              <a:t>		</a:t>
            </a:r>
            <a:r>
              <a:rPr lang="ru-RU" sz="2000" b="1" dirty="0">
                <a:solidFill>
                  <a:srgbClr val="002060"/>
                </a:solidFill>
              </a:rPr>
              <a:t>к равенству скоростей ионов и электронов, что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приводит </a:t>
            </a:r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2000" b="1" dirty="0">
                <a:solidFill>
                  <a:srgbClr val="002060"/>
                </a:solidFill>
              </a:rPr>
              <a:t>		</a:t>
            </a:r>
            <a:r>
              <a:rPr lang="ru-RU" sz="2000" b="1" dirty="0">
                <a:solidFill>
                  <a:srgbClr val="002060"/>
                </a:solidFill>
              </a:rPr>
              <a:t>к смещению орбиты ионов и их потери на апертуре. </a:t>
            </a:r>
          </a:p>
          <a:p>
            <a:r>
              <a:rPr lang="ru-RU" sz="2400" b="1" i="1" dirty="0">
                <a:solidFill>
                  <a:srgbClr val="002060"/>
                </a:solidFill>
              </a:rPr>
              <a:t>	</a:t>
            </a:r>
            <a:r>
              <a:rPr lang="ru-RU" sz="2000" b="1" i="1" dirty="0">
                <a:solidFill>
                  <a:srgbClr val="FF0000"/>
                </a:solidFill>
              </a:rPr>
              <a:t>Энергия ионов в синхротронах с электронным охлаждением </a:t>
            </a:r>
          </a:p>
          <a:p>
            <a:r>
              <a:rPr lang="ru-RU" sz="2000" b="1" i="1" dirty="0">
                <a:solidFill>
                  <a:srgbClr val="FF0000"/>
                </a:solidFill>
              </a:rPr>
              <a:t>	точнее 	всего измеряется по энергии охлаждающих электронов!</a:t>
            </a:r>
            <a:endParaRPr lang="ru-RU" sz="2000" b="1" dirty="0">
              <a:solidFill>
                <a:srgbClr val="FF0000"/>
              </a:solidFill>
            </a:endParaRPr>
          </a:p>
          <a:p>
            <a:pPr algn="just"/>
            <a:r>
              <a:rPr lang="ru-RU" sz="800" b="1" dirty="0">
                <a:solidFill>
                  <a:srgbClr val="002060"/>
                </a:solidFill>
              </a:rPr>
              <a:t>	</a:t>
            </a:r>
            <a:endParaRPr lang="en-US" sz="800" b="1" dirty="0">
              <a:solidFill>
                <a:srgbClr val="002060"/>
              </a:solidFill>
            </a:endParaRPr>
          </a:p>
          <a:p>
            <a:pPr algn="just"/>
            <a:r>
              <a:rPr lang="en-US" sz="2400" b="1" dirty="0">
                <a:solidFill>
                  <a:srgbClr val="002060"/>
                </a:solidFill>
              </a:rPr>
              <a:t>	</a:t>
            </a:r>
            <a:r>
              <a:rPr lang="ru-RU" sz="2400" b="1" dirty="0">
                <a:solidFill>
                  <a:srgbClr val="002060"/>
                </a:solidFill>
              </a:rPr>
              <a:t>2. Требуется усовершенствование</a:t>
            </a:r>
            <a:r>
              <a:rPr lang="en-US" sz="2400" b="1" dirty="0">
                <a:solidFill>
                  <a:srgbClr val="002060"/>
                </a:solidFill>
              </a:rPr>
              <a:t>/</a:t>
            </a:r>
            <a:r>
              <a:rPr lang="ru-RU" sz="2400" b="1" dirty="0">
                <a:solidFill>
                  <a:srgbClr val="002060"/>
                </a:solidFill>
              </a:rPr>
              <a:t>создание системы диагностики охлаждаемого ионного пучка:</a:t>
            </a: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	</a:t>
            </a:r>
            <a:r>
              <a:rPr lang="ru-RU" sz="2000" b="1" dirty="0">
                <a:solidFill>
                  <a:srgbClr val="002060"/>
                </a:solidFill>
              </a:rPr>
              <a:t>2.1. усовершенствование ионизационного профилометра – диапазон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		 линейной характеристики сигнал</a:t>
            </a:r>
            <a:r>
              <a:rPr lang="en-US" sz="2000" b="1" dirty="0">
                <a:solidFill>
                  <a:srgbClr val="002060"/>
                </a:solidFill>
              </a:rPr>
              <a:t>/</a:t>
            </a:r>
            <a:r>
              <a:rPr lang="ru-RU" sz="2000" b="1" dirty="0">
                <a:solidFill>
                  <a:srgbClr val="002060"/>
                </a:solidFill>
              </a:rPr>
              <a:t>ток пучка, измерение профиля;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	2.2. </a:t>
            </a:r>
            <a:r>
              <a:rPr lang="ru-RU" sz="2000" b="1" dirty="0">
                <a:solidFill>
                  <a:srgbClr val="002060"/>
                </a:solidFill>
              </a:rPr>
              <a:t>настройка</a:t>
            </a:r>
            <a:r>
              <a:rPr lang="en-US" sz="2000" b="1" dirty="0">
                <a:solidFill>
                  <a:srgbClr val="002060"/>
                </a:solidFill>
              </a:rPr>
              <a:t>/</a:t>
            </a:r>
            <a:r>
              <a:rPr lang="ru-RU" sz="2000" b="1" dirty="0">
                <a:solidFill>
                  <a:srgbClr val="002060"/>
                </a:solidFill>
              </a:rPr>
              <a:t>надёжная работа ПТТ (</a:t>
            </a:r>
            <a:r>
              <a:rPr lang="en-US" sz="2000" b="1" dirty="0">
                <a:solidFill>
                  <a:srgbClr val="002060"/>
                </a:solidFill>
              </a:rPr>
              <a:t>“</a:t>
            </a:r>
            <a:r>
              <a:rPr lang="en-US" sz="2000" b="1" dirty="0" err="1">
                <a:solidFill>
                  <a:srgbClr val="002060"/>
                </a:solidFill>
              </a:rPr>
              <a:t>Bergoz</a:t>
            </a:r>
            <a:r>
              <a:rPr lang="en-US" sz="2000" b="1" dirty="0">
                <a:solidFill>
                  <a:srgbClr val="002060"/>
                </a:solidFill>
              </a:rPr>
              <a:t>”)</a:t>
            </a:r>
            <a:r>
              <a:rPr lang="ru-RU" sz="2000" b="1" dirty="0">
                <a:solidFill>
                  <a:srgbClr val="002060"/>
                </a:solidFill>
              </a:rPr>
              <a:t>	</a:t>
            </a:r>
            <a:endParaRPr lang="en-US" sz="2000" b="1" dirty="0">
              <a:solidFill>
                <a:srgbClr val="002060"/>
              </a:solidFill>
            </a:endParaRPr>
          </a:p>
          <a:p>
            <a:r>
              <a:rPr lang="en-US" sz="2000" b="1" dirty="0">
                <a:solidFill>
                  <a:srgbClr val="002060"/>
                </a:solidFill>
              </a:rPr>
              <a:t>	</a:t>
            </a:r>
            <a:r>
              <a:rPr lang="ru-RU" sz="2000" b="1" dirty="0">
                <a:solidFill>
                  <a:srgbClr val="002060"/>
                </a:solidFill>
              </a:rPr>
              <a:t>2.</a:t>
            </a:r>
            <a:r>
              <a:rPr lang="en-US" sz="2000" b="1" dirty="0">
                <a:solidFill>
                  <a:srgbClr val="002060"/>
                </a:solidFill>
              </a:rPr>
              <a:t>3</a:t>
            </a:r>
            <a:r>
              <a:rPr lang="ru-RU" sz="2000" b="1" dirty="0">
                <a:solidFill>
                  <a:srgbClr val="002060"/>
                </a:solidFill>
              </a:rPr>
              <a:t>. разработка детектора ионов, перезарядившихся в СЭО –измерение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		интенсивности и размера / профиля ионного пучка.</a:t>
            </a:r>
            <a:r>
              <a:rPr lang="ru-RU" sz="2400" b="1" dirty="0">
                <a:solidFill>
                  <a:srgbClr val="00206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07783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611</TotalTime>
  <Words>464</Words>
  <Application>Microsoft Office PowerPoint</Application>
  <PresentationFormat>Экран (4:3)</PresentationFormat>
  <Paragraphs>52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Courier New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 Николаевич Мешков</dc:creator>
  <cp:lastModifiedBy>Игорь Николаевич Мешков</cp:lastModifiedBy>
  <cp:revision>23</cp:revision>
  <dcterms:created xsi:type="dcterms:W3CDTF">2021-02-10T07:46:36Z</dcterms:created>
  <dcterms:modified xsi:type="dcterms:W3CDTF">2021-02-11T11:34:20Z</dcterms:modified>
</cp:coreProperties>
</file>