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3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5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22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3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90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90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58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6074-358B-4C61-8896-0724301361E8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4625-0A63-463B-BFC8-574CEB1AD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330" y="2495507"/>
            <a:ext cx="10515600" cy="34769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/>
              <a:t>СБиС успешно отработала сеанс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Есть пожелания от сектора № 2 по её модернизации для удобства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Разбиение зоны циркуляции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Ответственный за ключницу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Необходимо определить порядок доступа служб через удаленные двери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Задание режима с АСУ ускорителя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75717" y="659027"/>
            <a:ext cx="10190206" cy="125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/>
              <a:t>Семинар ОУ по итогам сеанса на Бустере. </a:t>
            </a:r>
          </a:p>
          <a:p>
            <a:r>
              <a:rPr lang="ru-RU" sz="3600" dirty="0"/>
              <a:t>СБиС</a:t>
            </a:r>
          </a:p>
        </p:txBody>
      </p:sp>
    </p:spTree>
    <p:extLst>
      <p:ext uri="{BB962C8B-B14F-4D97-AF65-F5344CB8AC3E}">
        <p14:creationId xmlns:p14="http://schemas.microsoft.com/office/powerpoint/2010/main" val="8427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44D543-9FF6-496B-96C7-1F4D473EC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3" y="335454"/>
            <a:ext cx="10999273" cy="6187091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63146D-1E1C-466B-A285-20AAF5DE782E}"/>
              </a:ext>
            </a:extLst>
          </p:cNvPr>
          <p:cNvSpPr/>
          <p:nvPr/>
        </p:nvSpPr>
        <p:spPr>
          <a:xfrm>
            <a:off x="4308202" y="0"/>
            <a:ext cx="357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СБиС успешно отработала сеанс</a:t>
            </a:r>
          </a:p>
        </p:txBody>
      </p:sp>
    </p:spTree>
    <p:extLst>
      <p:ext uri="{BB962C8B-B14F-4D97-AF65-F5344CB8AC3E}">
        <p14:creationId xmlns:p14="http://schemas.microsoft.com/office/powerpoint/2010/main" val="216982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4606" y="0"/>
            <a:ext cx="7705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2. Есть пожелания от сектора № 2 по её модернизации для удобства работы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222" y="1869989"/>
            <a:ext cx="5316915" cy="40016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3" b="4363"/>
          <a:stretch/>
        </p:blipFill>
        <p:spPr bwMode="auto">
          <a:xfrm>
            <a:off x="301290" y="1869989"/>
            <a:ext cx="5975942" cy="4050259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696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3" b="15930"/>
          <a:stretch/>
        </p:blipFill>
        <p:spPr bwMode="auto">
          <a:xfrm>
            <a:off x="853439" y="1091184"/>
            <a:ext cx="10485120" cy="5456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31537" y="150534"/>
            <a:ext cx="7328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Разбиение зоны циркуляции. Ответственный за ключницу.</a:t>
            </a:r>
          </a:p>
          <a:p>
            <a:pPr algn="ctr"/>
            <a:r>
              <a:rPr lang="ru-RU" dirty="0"/>
              <a:t>Необходимо определить порядок доступа служб через удаленные двери</a:t>
            </a:r>
          </a:p>
        </p:txBody>
      </p:sp>
    </p:spTree>
    <p:extLst>
      <p:ext uri="{BB962C8B-B14F-4D97-AF65-F5344CB8AC3E}">
        <p14:creationId xmlns:p14="http://schemas.microsoft.com/office/powerpoint/2010/main" val="217769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4">
            <a:extLst>
              <a:ext uri="{FF2B5EF4-FFF2-40B4-BE49-F238E27FC236}">
                <a16:creationId xmlns:a16="http://schemas.microsoft.com/office/drawing/2014/main" id="{81081949-50BF-4E21-A142-A13F5B2824C1}"/>
              </a:ext>
            </a:extLst>
          </p:cNvPr>
          <p:cNvSpPr/>
          <p:nvPr/>
        </p:nvSpPr>
        <p:spPr>
          <a:xfrm>
            <a:off x="2698386" y="1977946"/>
            <a:ext cx="1176528" cy="542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АСУ сервер</a:t>
            </a:r>
            <a:endParaRPr lang="en-US" sz="1000" dirty="0"/>
          </a:p>
          <a:p>
            <a:pPr algn="ctr"/>
            <a:r>
              <a:rPr lang="en-US" sz="1000" dirty="0"/>
              <a:t>192.168.126.100</a:t>
            </a:r>
            <a:endParaRPr lang="ru-RU" sz="1000" dirty="0"/>
          </a:p>
        </p:txBody>
      </p:sp>
      <p:sp>
        <p:nvSpPr>
          <p:cNvPr id="5" name="Прямоугольник: скругленные углы 5">
            <a:extLst>
              <a:ext uri="{FF2B5EF4-FFF2-40B4-BE49-F238E27FC236}">
                <a16:creationId xmlns:a16="http://schemas.microsoft.com/office/drawing/2014/main" id="{751F81AC-7320-4283-885E-D42C5C5C591B}"/>
              </a:ext>
            </a:extLst>
          </p:cNvPr>
          <p:cNvSpPr/>
          <p:nvPr/>
        </p:nvSpPr>
        <p:spPr>
          <a:xfrm>
            <a:off x="2698386" y="3021375"/>
            <a:ext cx="1176528" cy="5425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192.168.126.101</a:t>
            </a:r>
            <a:endParaRPr lang="ru-RU" sz="1000" dirty="0"/>
          </a:p>
          <a:p>
            <a:pPr algn="ctr"/>
            <a:r>
              <a:rPr lang="en-US" sz="1000" dirty="0"/>
              <a:t>B&amp;R PLC</a:t>
            </a:r>
            <a:endParaRPr lang="ru-RU" sz="1000" dirty="0"/>
          </a:p>
          <a:p>
            <a:pPr algn="ctr"/>
            <a:r>
              <a:rPr lang="ru-RU" sz="1000" dirty="0"/>
              <a:t>10.0.0.1</a:t>
            </a:r>
            <a:r>
              <a:rPr lang="en-US" sz="1000" dirty="0"/>
              <a:t>0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31FE245-CB4C-406A-8156-EC21A177FA26}"/>
              </a:ext>
            </a:extLst>
          </p:cNvPr>
          <p:cNvCxnSpPr>
            <a:cxnSpLocks/>
          </p:cNvCxnSpPr>
          <p:nvPr/>
        </p:nvCxnSpPr>
        <p:spPr>
          <a:xfrm>
            <a:off x="3400950" y="2520490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9">
            <a:extLst>
              <a:ext uri="{FF2B5EF4-FFF2-40B4-BE49-F238E27FC236}">
                <a16:creationId xmlns:a16="http://schemas.microsoft.com/office/drawing/2014/main" id="{61AE0725-9DBB-4123-9BE5-230E807E8591}"/>
              </a:ext>
            </a:extLst>
          </p:cNvPr>
          <p:cNvSpPr/>
          <p:nvPr/>
        </p:nvSpPr>
        <p:spPr>
          <a:xfrm>
            <a:off x="2698386" y="934517"/>
            <a:ext cx="1176528" cy="542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АРМ</a:t>
            </a:r>
            <a:endParaRPr lang="en-US" sz="1000" dirty="0"/>
          </a:p>
          <a:p>
            <a:pPr algn="ctr"/>
            <a:r>
              <a:rPr lang="en-US" sz="1000" dirty="0"/>
              <a:t>192.168.126.51</a:t>
            </a:r>
            <a:endParaRPr lang="ru-RU" sz="1000" dirty="0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636CB79-9193-4E92-83CC-91F4CAD1F2B6}"/>
              </a:ext>
            </a:extLst>
          </p:cNvPr>
          <p:cNvCxnSpPr>
            <a:cxnSpLocks/>
          </p:cNvCxnSpPr>
          <p:nvPr/>
        </p:nvCxnSpPr>
        <p:spPr>
          <a:xfrm>
            <a:off x="3413650" y="1477061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139F0E62-F669-4497-862F-E436B9829645}"/>
              </a:ext>
            </a:extLst>
          </p:cNvPr>
          <p:cNvSpPr/>
          <p:nvPr/>
        </p:nvSpPr>
        <p:spPr>
          <a:xfrm>
            <a:off x="2698386" y="4065185"/>
            <a:ext cx="1176528" cy="5425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B&amp;R PLC</a:t>
            </a:r>
            <a:endParaRPr lang="ru-RU" sz="1000" dirty="0"/>
          </a:p>
          <a:p>
            <a:pPr algn="ctr"/>
            <a:r>
              <a:rPr lang="ru-RU" sz="1000" dirty="0"/>
              <a:t>10.0.0.</a:t>
            </a:r>
            <a:r>
              <a:rPr lang="en-US" sz="1000" dirty="0"/>
              <a:t>5</a:t>
            </a:r>
            <a:r>
              <a:rPr lang="ru-RU" sz="1000" dirty="0"/>
              <a:t>1</a:t>
            </a:r>
            <a:endParaRPr lang="en-US" sz="1000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4684851-982B-4D79-990C-4BC5A5A98A99}"/>
              </a:ext>
            </a:extLst>
          </p:cNvPr>
          <p:cNvCxnSpPr>
            <a:cxnSpLocks/>
          </p:cNvCxnSpPr>
          <p:nvPr/>
        </p:nvCxnSpPr>
        <p:spPr>
          <a:xfrm>
            <a:off x="3412380" y="3563919"/>
            <a:ext cx="0" cy="501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8">
            <a:extLst>
              <a:ext uri="{FF2B5EF4-FFF2-40B4-BE49-F238E27FC236}">
                <a16:creationId xmlns:a16="http://schemas.microsoft.com/office/drawing/2014/main" id="{1736E83E-CA78-4CB4-B925-292A5A43AA98}"/>
              </a:ext>
            </a:extLst>
          </p:cNvPr>
          <p:cNvSpPr/>
          <p:nvPr/>
        </p:nvSpPr>
        <p:spPr>
          <a:xfrm>
            <a:off x="4758834" y="4076480"/>
            <a:ext cx="1176528" cy="54254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SIEMENS PLC</a:t>
            </a:r>
            <a:endParaRPr lang="ru-RU" sz="1000" dirty="0"/>
          </a:p>
          <a:p>
            <a:pPr algn="ctr"/>
            <a:r>
              <a:rPr lang="ru-RU" sz="1000" dirty="0"/>
              <a:t>10.</a:t>
            </a:r>
            <a:r>
              <a:rPr lang="en-US" sz="1000" dirty="0"/>
              <a:t>1</a:t>
            </a:r>
            <a:r>
              <a:rPr lang="ru-RU" sz="1000" dirty="0"/>
              <a:t>.0.31</a:t>
            </a:r>
            <a:endParaRPr lang="en-US" sz="1000" dirty="0"/>
          </a:p>
        </p:txBody>
      </p:sp>
      <p:sp>
        <p:nvSpPr>
          <p:cNvPr id="12" name="Прямоугольник: скругленные углы 19">
            <a:extLst>
              <a:ext uri="{FF2B5EF4-FFF2-40B4-BE49-F238E27FC236}">
                <a16:creationId xmlns:a16="http://schemas.microsoft.com/office/drawing/2014/main" id="{E33720B3-93A2-4532-B687-22CCFF0EB825}"/>
              </a:ext>
            </a:extLst>
          </p:cNvPr>
          <p:cNvSpPr/>
          <p:nvPr/>
        </p:nvSpPr>
        <p:spPr>
          <a:xfrm>
            <a:off x="4758834" y="3021375"/>
            <a:ext cx="1176528" cy="54254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SIEMENS PLC</a:t>
            </a:r>
            <a:endParaRPr lang="ru-RU" sz="1000" dirty="0"/>
          </a:p>
          <a:p>
            <a:pPr algn="ctr"/>
            <a:r>
              <a:rPr lang="ru-RU" sz="1000" dirty="0"/>
              <a:t>10.</a:t>
            </a:r>
            <a:r>
              <a:rPr lang="en-US" sz="1000" dirty="0"/>
              <a:t>1</a:t>
            </a:r>
            <a:r>
              <a:rPr lang="ru-RU" sz="1000" dirty="0"/>
              <a:t>.0.21</a:t>
            </a:r>
            <a:endParaRPr lang="en-US" sz="1000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BBFEB9B-C982-411B-9C1A-DCB411951330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flipV="1">
            <a:off x="5347098" y="3563919"/>
            <a:ext cx="0" cy="512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: скругленные углы 26">
            <a:extLst>
              <a:ext uri="{FF2B5EF4-FFF2-40B4-BE49-F238E27FC236}">
                <a16:creationId xmlns:a16="http://schemas.microsoft.com/office/drawing/2014/main" id="{6428A641-A4CD-4BE4-880E-A680697780CE}"/>
              </a:ext>
            </a:extLst>
          </p:cNvPr>
          <p:cNvSpPr/>
          <p:nvPr/>
        </p:nvSpPr>
        <p:spPr>
          <a:xfrm>
            <a:off x="4758834" y="1982518"/>
            <a:ext cx="1176528" cy="54254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АРМ</a:t>
            </a:r>
          </a:p>
          <a:p>
            <a:pPr algn="ctr"/>
            <a:r>
              <a:rPr lang="ru-RU" sz="1000" dirty="0"/>
              <a:t>10.</a:t>
            </a:r>
            <a:r>
              <a:rPr lang="en-US" sz="1000" dirty="0"/>
              <a:t>1</a:t>
            </a:r>
            <a:r>
              <a:rPr lang="ru-RU" sz="1000" dirty="0"/>
              <a:t>.0.11</a:t>
            </a:r>
            <a:endParaRPr lang="en-US" sz="1000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23325F9-9806-4BF4-A998-F8B683427461}"/>
              </a:ext>
            </a:extLst>
          </p:cNvPr>
          <p:cNvCxnSpPr>
            <a:cxnSpLocks/>
            <a:stCxn id="12" idx="0"/>
            <a:endCxn id="14" idx="2"/>
          </p:cNvCxnSpPr>
          <p:nvPr/>
        </p:nvCxnSpPr>
        <p:spPr>
          <a:xfrm flipV="1">
            <a:off x="5347098" y="2525062"/>
            <a:ext cx="0" cy="4963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FF2F1C58-4A34-4BAD-969C-66F24DF95FAE}"/>
              </a:ext>
            </a:extLst>
          </p:cNvPr>
          <p:cNvCxnSpPr>
            <a:cxnSpLocks/>
          </p:cNvCxnSpPr>
          <p:nvPr/>
        </p:nvCxnSpPr>
        <p:spPr>
          <a:xfrm>
            <a:off x="5142882" y="2520490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CCC23C78-CFA1-46A4-8406-BB7E3A8EA9AB}"/>
              </a:ext>
            </a:extLst>
          </p:cNvPr>
          <p:cNvCxnSpPr>
            <a:cxnSpLocks/>
          </p:cNvCxnSpPr>
          <p:nvPr/>
        </p:nvCxnSpPr>
        <p:spPr>
          <a:xfrm>
            <a:off x="5138310" y="3555665"/>
            <a:ext cx="4572" cy="520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2ABAB6DA-A80D-4A91-8432-DB75B4B47AE1}"/>
              </a:ext>
            </a:extLst>
          </p:cNvPr>
          <p:cNvCxnSpPr>
            <a:cxnSpLocks/>
          </p:cNvCxnSpPr>
          <p:nvPr/>
        </p:nvCxnSpPr>
        <p:spPr>
          <a:xfrm flipV="1">
            <a:off x="3631074" y="3563919"/>
            <a:ext cx="0" cy="501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C6B9F4B-A522-45BA-BD29-0C0D2664DF98}"/>
              </a:ext>
            </a:extLst>
          </p:cNvPr>
          <p:cNvCxnSpPr>
            <a:cxnSpLocks/>
          </p:cNvCxnSpPr>
          <p:nvPr/>
        </p:nvCxnSpPr>
        <p:spPr>
          <a:xfrm flipV="1">
            <a:off x="3631074" y="2512870"/>
            <a:ext cx="0" cy="5085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642CAEAE-84F1-4F6C-9711-DBDE6568AF6B}"/>
              </a:ext>
            </a:extLst>
          </p:cNvPr>
          <p:cNvCxnSpPr>
            <a:cxnSpLocks/>
          </p:cNvCxnSpPr>
          <p:nvPr/>
        </p:nvCxnSpPr>
        <p:spPr>
          <a:xfrm flipV="1">
            <a:off x="3619263" y="4604554"/>
            <a:ext cx="0" cy="283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5C42C480-D5FF-4D6C-8027-449655C41E06}"/>
              </a:ext>
            </a:extLst>
          </p:cNvPr>
          <p:cNvCxnSpPr>
            <a:cxnSpLocks/>
          </p:cNvCxnSpPr>
          <p:nvPr/>
        </p:nvCxnSpPr>
        <p:spPr>
          <a:xfrm flipV="1">
            <a:off x="3622311" y="4886044"/>
            <a:ext cx="1529715" cy="197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FC094EF-5C8C-471D-A193-DD417A1B597F}"/>
              </a:ext>
            </a:extLst>
          </p:cNvPr>
          <p:cNvCxnSpPr>
            <a:cxnSpLocks/>
          </p:cNvCxnSpPr>
          <p:nvPr/>
        </p:nvCxnSpPr>
        <p:spPr>
          <a:xfrm flipV="1">
            <a:off x="5152026" y="4619024"/>
            <a:ext cx="0" cy="26708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62">
            <a:extLst>
              <a:ext uri="{FF2B5EF4-FFF2-40B4-BE49-F238E27FC236}">
                <a16:creationId xmlns:a16="http://schemas.microsoft.com/office/drawing/2014/main" id="{173817B2-11F2-4894-8978-78603E84EB54}"/>
              </a:ext>
            </a:extLst>
          </p:cNvPr>
          <p:cNvSpPr/>
          <p:nvPr/>
        </p:nvSpPr>
        <p:spPr>
          <a:xfrm>
            <a:off x="552594" y="1977946"/>
            <a:ext cx="1176528" cy="5425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АРМ</a:t>
            </a:r>
          </a:p>
          <a:p>
            <a:pPr algn="ctr"/>
            <a:r>
              <a:rPr lang="ru-RU" sz="1000" dirty="0"/>
              <a:t>10.</a:t>
            </a:r>
            <a:r>
              <a:rPr lang="en-US" sz="1000" dirty="0"/>
              <a:t>2</a:t>
            </a:r>
            <a:r>
              <a:rPr lang="ru-RU" sz="1000" dirty="0"/>
              <a:t>.0.11</a:t>
            </a:r>
            <a:endParaRPr lang="en-US" sz="1000" dirty="0"/>
          </a:p>
        </p:txBody>
      </p:sp>
      <p:sp>
        <p:nvSpPr>
          <p:cNvPr id="24" name="Прямоугольник: скругленные углы 63">
            <a:extLst>
              <a:ext uri="{FF2B5EF4-FFF2-40B4-BE49-F238E27FC236}">
                <a16:creationId xmlns:a16="http://schemas.microsoft.com/office/drawing/2014/main" id="{99FC2495-DC18-40D5-808C-07B88A1E6C1F}"/>
              </a:ext>
            </a:extLst>
          </p:cNvPr>
          <p:cNvSpPr/>
          <p:nvPr/>
        </p:nvSpPr>
        <p:spPr>
          <a:xfrm>
            <a:off x="552595" y="3021375"/>
            <a:ext cx="1176528" cy="5425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сервер</a:t>
            </a:r>
          </a:p>
          <a:p>
            <a:pPr algn="ctr"/>
            <a:r>
              <a:rPr lang="ru-RU" sz="1000" dirty="0"/>
              <a:t>10.</a:t>
            </a:r>
            <a:r>
              <a:rPr lang="en-US" sz="1000" dirty="0"/>
              <a:t>2</a:t>
            </a:r>
            <a:r>
              <a:rPr lang="ru-RU" sz="1000" dirty="0"/>
              <a:t>.0.21</a:t>
            </a:r>
            <a:endParaRPr lang="en-US" sz="1000" dirty="0"/>
          </a:p>
        </p:txBody>
      </p:sp>
      <p:sp>
        <p:nvSpPr>
          <p:cNvPr id="25" name="Прямоугольник: скругленные углы 64">
            <a:extLst>
              <a:ext uri="{FF2B5EF4-FFF2-40B4-BE49-F238E27FC236}">
                <a16:creationId xmlns:a16="http://schemas.microsoft.com/office/drawing/2014/main" id="{F1844E31-98AD-414A-98CC-0B66BD38E99F}"/>
              </a:ext>
            </a:extLst>
          </p:cNvPr>
          <p:cNvSpPr/>
          <p:nvPr/>
        </p:nvSpPr>
        <p:spPr>
          <a:xfrm>
            <a:off x="552594" y="4067592"/>
            <a:ext cx="1176528" cy="5425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PLC</a:t>
            </a:r>
            <a:endParaRPr lang="ru-RU" sz="1000" dirty="0"/>
          </a:p>
          <a:p>
            <a:pPr algn="ctr"/>
            <a:r>
              <a:rPr lang="ru-RU" sz="1000" dirty="0"/>
              <a:t>10.2.0.31</a:t>
            </a:r>
            <a:endParaRPr lang="en-US" sz="1000" dirty="0"/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31D943EA-1012-491E-B358-413642ED5DE5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H="1" flipV="1">
            <a:off x="1140858" y="2520490"/>
            <a:ext cx="1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EAED4A8-970D-46B7-A89E-EA9E2F6EA988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V="1">
            <a:off x="1140858" y="3563919"/>
            <a:ext cx="1" cy="5036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3E2F922-69E2-4C22-BC55-B6940CCB372B}"/>
              </a:ext>
            </a:extLst>
          </p:cNvPr>
          <p:cNvCxnSpPr>
            <a:cxnSpLocks/>
          </p:cNvCxnSpPr>
          <p:nvPr/>
        </p:nvCxnSpPr>
        <p:spPr>
          <a:xfrm>
            <a:off x="1446039" y="3555665"/>
            <a:ext cx="0" cy="509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Соединитель: уступ 79">
            <a:extLst>
              <a:ext uri="{FF2B5EF4-FFF2-40B4-BE49-F238E27FC236}">
                <a16:creationId xmlns:a16="http://schemas.microsoft.com/office/drawing/2014/main" id="{295C9F5D-E3AA-4944-9D65-A8A4AEBA18D2}"/>
              </a:ext>
            </a:extLst>
          </p:cNvPr>
          <p:cNvCxnSpPr>
            <a:cxnSpLocks/>
          </p:cNvCxnSpPr>
          <p:nvPr/>
        </p:nvCxnSpPr>
        <p:spPr>
          <a:xfrm rot="5400000">
            <a:off x="2094441" y="3536036"/>
            <a:ext cx="2407" cy="2145792"/>
          </a:xfrm>
          <a:prstGeom prst="bentConnector3">
            <a:avLst>
              <a:gd name="adj1" fmla="val 2125803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3BE608DB-24DD-45AA-B97B-5075901F9832}"/>
              </a:ext>
            </a:extLst>
          </p:cNvPr>
          <p:cNvCxnSpPr>
            <a:cxnSpLocks/>
          </p:cNvCxnSpPr>
          <p:nvPr/>
        </p:nvCxnSpPr>
        <p:spPr>
          <a:xfrm flipV="1">
            <a:off x="3055002" y="4607729"/>
            <a:ext cx="0" cy="283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BE8C5D40-2D54-410E-9AAD-945C30D9C6E4}"/>
              </a:ext>
            </a:extLst>
          </p:cNvPr>
          <p:cNvCxnSpPr/>
          <p:nvPr/>
        </p:nvCxnSpPr>
        <p:spPr>
          <a:xfrm flipV="1">
            <a:off x="1444516" y="4605189"/>
            <a:ext cx="0" cy="2898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DC1C5B2-3AEC-4E52-A911-9C969077BE51}"/>
              </a:ext>
            </a:extLst>
          </p:cNvPr>
          <p:cNvCxnSpPr>
            <a:cxnSpLocks/>
          </p:cNvCxnSpPr>
          <p:nvPr/>
        </p:nvCxnSpPr>
        <p:spPr>
          <a:xfrm>
            <a:off x="1446039" y="4891193"/>
            <a:ext cx="16089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6CA08E6E-79D4-4647-B702-46DF83AD08E5}"/>
              </a:ext>
            </a:extLst>
          </p:cNvPr>
          <p:cNvCxnSpPr>
            <a:cxnSpLocks/>
          </p:cNvCxnSpPr>
          <p:nvPr/>
        </p:nvCxnSpPr>
        <p:spPr>
          <a:xfrm flipV="1">
            <a:off x="2882282" y="3568873"/>
            <a:ext cx="0" cy="4963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9C9F6735-C051-4F48-B483-CA5B55A861C0}"/>
              </a:ext>
            </a:extLst>
          </p:cNvPr>
          <p:cNvCxnSpPr>
            <a:cxnSpLocks/>
          </p:cNvCxnSpPr>
          <p:nvPr/>
        </p:nvCxnSpPr>
        <p:spPr>
          <a:xfrm flipV="1">
            <a:off x="2882282" y="2514394"/>
            <a:ext cx="0" cy="506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0BD83736-2D14-42F0-BF96-3368BE72A54E}"/>
              </a:ext>
            </a:extLst>
          </p:cNvPr>
          <p:cNvCxnSpPr>
            <a:cxnSpLocks/>
          </p:cNvCxnSpPr>
          <p:nvPr/>
        </p:nvCxnSpPr>
        <p:spPr>
          <a:xfrm flipV="1">
            <a:off x="2889902" y="1477061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: скругленные углы 89">
            <a:extLst>
              <a:ext uri="{FF2B5EF4-FFF2-40B4-BE49-F238E27FC236}">
                <a16:creationId xmlns:a16="http://schemas.microsoft.com/office/drawing/2014/main" id="{44469D6B-ADE3-4F27-A6EC-3C5A6A18EB15}"/>
              </a:ext>
            </a:extLst>
          </p:cNvPr>
          <p:cNvSpPr/>
          <p:nvPr/>
        </p:nvSpPr>
        <p:spPr>
          <a:xfrm>
            <a:off x="2698386" y="6311207"/>
            <a:ext cx="1176528" cy="542544"/>
          </a:xfrm>
          <a:prstGeom prst="roundRect">
            <a:avLst/>
          </a:prstGeom>
          <a:solidFill>
            <a:srgbClr val="E75F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ВЧ ЛУТИ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F9B1A114-8321-454A-9107-410EC54FB093}"/>
              </a:ext>
            </a:extLst>
          </p:cNvPr>
          <p:cNvCxnSpPr>
            <a:cxnSpLocks/>
          </p:cNvCxnSpPr>
          <p:nvPr/>
        </p:nvCxnSpPr>
        <p:spPr>
          <a:xfrm>
            <a:off x="3279284" y="4607729"/>
            <a:ext cx="5623" cy="1047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9F70AE1-3112-42C8-9420-C7176C18030A}"/>
              </a:ext>
            </a:extLst>
          </p:cNvPr>
          <p:cNvSpPr txBox="1"/>
          <p:nvPr/>
        </p:nvSpPr>
        <p:spPr>
          <a:xfrm>
            <a:off x="2650964" y="160420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22</a:t>
            </a:r>
            <a:endParaRPr lang="ru-RU" sz="1000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DC74854-B063-4B1F-987C-99A8099B66A5}"/>
              </a:ext>
            </a:extLst>
          </p:cNvPr>
          <p:cNvSpPr/>
          <p:nvPr/>
        </p:nvSpPr>
        <p:spPr>
          <a:xfrm>
            <a:off x="2733515" y="1668639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B41DE1-7256-45DB-8497-5CA5B7D8062B}"/>
              </a:ext>
            </a:extLst>
          </p:cNvPr>
          <p:cNvSpPr txBox="1"/>
          <p:nvPr/>
        </p:nvSpPr>
        <p:spPr>
          <a:xfrm>
            <a:off x="3364987" y="155818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</a:t>
            </a:r>
            <a:endParaRPr lang="ru-RU" sz="1000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7C058959-6D0B-47F1-AA97-6FCFE70DDE31}"/>
              </a:ext>
            </a:extLst>
          </p:cNvPr>
          <p:cNvSpPr/>
          <p:nvPr/>
        </p:nvSpPr>
        <p:spPr>
          <a:xfrm>
            <a:off x="3413828" y="162223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8E9DB6-BABA-4CBB-B2A4-CD1AADC2F8F8}"/>
              </a:ext>
            </a:extLst>
          </p:cNvPr>
          <p:cNvSpPr txBox="1"/>
          <p:nvPr/>
        </p:nvSpPr>
        <p:spPr>
          <a:xfrm>
            <a:off x="3352241" y="262699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endParaRPr lang="ru-RU" sz="1000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6843FFA-57ED-4B9D-AEBF-0A3B716C087D}"/>
              </a:ext>
            </a:extLst>
          </p:cNvPr>
          <p:cNvSpPr/>
          <p:nvPr/>
        </p:nvSpPr>
        <p:spPr>
          <a:xfrm>
            <a:off x="3401082" y="2691048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617C24-D7F8-46BB-BBE2-DC88CA5C30F0}"/>
              </a:ext>
            </a:extLst>
          </p:cNvPr>
          <p:cNvSpPr txBox="1"/>
          <p:nvPr/>
        </p:nvSpPr>
        <p:spPr>
          <a:xfrm>
            <a:off x="3363671" y="365195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3</a:t>
            </a:r>
            <a:endParaRPr lang="ru-RU" sz="1000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A3BA7C6F-C979-47A2-BB71-7A5B89F31CFA}"/>
              </a:ext>
            </a:extLst>
          </p:cNvPr>
          <p:cNvSpPr/>
          <p:nvPr/>
        </p:nvSpPr>
        <p:spPr>
          <a:xfrm>
            <a:off x="3412512" y="3716008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8D6D3C-6C72-4F86-BF38-FD0941AB4777}"/>
              </a:ext>
            </a:extLst>
          </p:cNvPr>
          <p:cNvSpPr txBox="1"/>
          <p:nvPr/>
        </p:nvSpPr>
        <p:spPr>
          <a:xfrm>
            <a:off x="4554296" y="4948257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</a:t>
            </a:r>
            <a:endParaRPr lang="ru-RU" sz="1000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640EC03-0BE5-46C2-8647-F93E452230C5}"/>
              </a:ext>
            </a:extLst>
          </p:cNvPr>
          <p:cNvSpPr/>
          <p:nvPr/>
        </p:nvSpPr>
        <p:spPr>
          <a:xfrm>
            <a:off x="4604819" y="5002151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3E4C53D-AEC5-4649-8838-9FEAB6453F43}"/>
              </a:ext>
            </a:extLst>
          </p:cNvPr>
          <p:cNvSpPr txBox="1"/>
          <p:nvPr/>
        </p:nvSpPr>
        <p:spPr>
          <a:xfrm>
            <a:off x="5298388" y="373144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5</a:t>
            </a:r>
            <a:endParaRPr lang="ru-RU" sz="1000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08ADA89D-F898-4834-A801-8C7B2E73157A}"/>
              </a:ext>
            </a:extLst>
          </p:cNvPr>
          <p:cNvSpPr/>
          <p:nvPr/>
        </p:nvSpPr>
        <p:spPr>
          <a:xfrm>
            <a:off x="5347229" y="379549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20B21F-3D62-40C0-A6B1-DD524F8E8153}"/>
              </a:ext>
            </a:extLst>
          </p:cNvPr>
          <p:cNvSpPr txBox="1"/>
          <p:nvPr/>
        </p:nvSpPr>
        <p:spPr>
          <a:xfrm>
            <a:off x="5298388" y="2663598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</a:t>
            </a:r>
            <a:endParaRPr lang="ru-RU" sz="1000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80E52561-E2E5-4EC5-B0FE-CF14954725AD}"/>
              </a:ext>
            </a:extLst>
          </p:cNvPr>
          <p:cNvSpPr/>
          <p:nvPr/>
        </p:nvSpPr>
        <p:spPr>
          <a:xfrm>
            <a:off x="5347229" y="2727653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550BB54-2837-46D0-99AE-270A36D8ACE0}"/>
              </a:ext>
            </a:extLst>
          </p:cNvPr>
          <p:cNvSpPr txBox="1"/>
          <p:nvPr/>
        </p:nvSpPr>
        <p:spPr>
          <a:xfrm>
            <a:off x="4939711" y="263562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7</a:t>
            </a:r>
            <a:endParaRPr lang="ru-RU" sz="1000" dirty="0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C5F1E2EA-57AC-4A7D-8CB9-29219EB5B1A4}"/>
              </a:ext>
            </a:extLst>
          </p:cNvPr>
          <p:cNvSpPr/>
          <p:nvPr/>
        </p:nvSpPr>
        <p:spPr>
          <a:xfrm>
            <a:off x="4988552" y="269967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5F5707-C16C-4655-A765-F30C8CACF859}"/>
              </a:ext>
            </a:extLst>
          </p:cNvPr>
          <p:cNvSpPr txBox="1"/>
          <p:nvPr/>
        </p:nvSpPr>
        <p:spPr>
          <a:xfrm>
            <a:off x="4939711" y="3675475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</a:t>
            </a:r>
            <a:endParaRPr lang="ru-RU" sz="1000" dirty="0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3118C295-AF22-4619-896B-5CF6E7BC1886}"/>
              </a:ext>
            </a:extLst>
          </p:cNvPr>
          <p:cNvSpPr/>
          <p:nvPr/>
        </p:nvSpPr>
        <p:spPr>
          <a:xfrm>
            <a:off x="4988552" y="3739530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BFDAD30-FC03-468A-9105-857075C1B9CF}"/>
              </a:ext>
            </a:extLst>
          </p:cNvPr>
          <p:cNvSpPr txBox="1"/>
          <p:nvPr/>
        </p:nvSpPr>
        <p:spPr>
          <a:xfrm>
            <a:off x="4403258" y="4703879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9</a:t>
            </a:r>
            <a:endParaRPr lang="ru-RU" sz="1000" dirty="0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054C209C-373A-4EEC-90C9-CABD4DD81378}"/>
              </a:ext>
            </a:extLst>
          </p:cNvPr>
          <p:cNvSpPr/>
          <p:nvPr/>
        </p:nvSpPr>
        <p:spPr>
          <a:xfrm>
            <a:off x="4452099" y="4767934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473711B-8A31-42F5-8276-23B5809CE31C}"/>
              </a:ext>
            </a:extLst>
          </p:cNvPr>
          <p:cNvSpPr txBox="1"/>
          <p:nvPr/>
        </p:nvSpPr>
        <p:spPr>
          <a:xfrm>
            <a:off x="3551827" y="3718965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</a:t>
            </a:r>
            <a:endParaRPr lang="ru-RU" sz="1000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9839AB8F-41AE-4CB1-AF3C-0CC95AD71B9E}"/>
              </a:ext>
            </a:extLst>
          </p:cNvPr>
          <p:cNvSpPr/>
          <p:nvPr/>
        </p:nvSpPr>
        <p:spPr>
          <a:xfrm>
            <a:off x="3631148" y="3783020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898A6B-F87A-44B5-BAEA-A1A75CABD4AA}"/>
              </a:ext>
            </a:extLst>
          </p:cNvPr>
          <p:cNvSpPr txBox="1"/>
          <p:nvPr/>
        </p:nvSpPr>
        <p:spPr>
          <a:xfrm>
            <a:off x="3549214" y="267261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</a:t>
            </a:r>
            <a:endParaRPr lang="ru-RU" sz="1000" dirty="0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ACB109AB-EED5-470C-9D6E-EFFD1BA31407}"/>
              </a:ext>
            </a:extLst>
          </p:cNvPr>
          <p:cNvSpPr/>
          <p:nvPr/>
        </p:nvSpPr>
        <p:spPr>
          <a:xfrm>
            <a:off x="3633615" y="273666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82AEBD69-17B1-49D6-8BE8-4C11B0407817}"/>
              </a:ext>
            </a:extLst>
          </p:cNvPr>
          <p:cNvCxnSpPr>
            <a:cxnSpLocks/>
          </p:cNvCxnSpPr>
          <p:nvPr/>
        </p:nvCxnSpPr>
        <p:spPr>
          <a:xfrm>
            <a:off x="3080323" y="2522961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36A9D2B4-3B51-40A2-AAC6-0704A1428B01}"/>
              </a:ext>
            </a:extLst>
          </p:cNvPr>
          <p:cNvSpPr txBox="1"/>
          <p:nvPr/>
        </p:nvSpPr>
        <p:spPr>
          <a:xfrm>
            <a:off x="2847464" y="2629464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13</a:t>
            </a:r>
            <a:endParaRPr lang="ru-RU" sz="1000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80EF81A1-CB76-4DDB-9CD8-379489BE6F15}"/>
              </a:ext>
            </a:extLst>
          </p:cNvPr>
          <p:cNvSpPr/>
          <p:nvPr/>
        </p:nvSpPr>
        <p:spPr>
          <a:xfrm>
            <a:off x="2922975" y="2693519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D696222B-0703-46B3-98A7-20A73A93FEAE}"/>
              </a:ext>
            </a:extLst>
          </p:cNvPr>
          <p:cNvCxnSpPr>
            <a:cxnSpLocks/>
          </p:cNvCxnSpPr>
          <p:nvPr/>
        </p:nvCxnSpPr>
        <p:spPr>
          <a:xfrm>
            <a:off x="3098401" y="3563402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A008552-B028-4C1F-ADA6-24038E419E7E}"/>
              </a:ext>
            </a:extLst>
          </p:cNvPr>
          <p:cNvSpPr txBox="1"/>
          <p:nvPr/>
        </p:nvSpPr>
        <p:spPr>
          <a:xfrm>
            <a:off x="2865542" y="3669905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14</a:t>
            </a:r>
            <a:endParaRPr lang="ru-RU" sz="1000" dirty="0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4241EEBD-1E92-47C0-8ED2-34871497916B}"/>
              </a:ext>
            </a:extLst>
          </p:cNvPr>
          <p:cNvSpPr/>
          <p:nvPr/>
        </p:nvSpPr>
        <p:spPr>
          <a:xfrm>
            <a:off x="2941053" y="3733960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1E439C2-731E-41A1-9126-D8ECC79973BE}"/>
              </a:ext>
            </a:extLst>
          </p:cNvPr>
          <p:cNvSpPr txBox="1"/>
          <p:nvPr/>
        </p:nvSpPr>
        <p:spPr>
          <a:xfrm>
            <a:off x="1285662" y="494000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15</a:t>
            </a:r>
            <a:endParaRPr lang="ru-RU" sz="1000" dirty="0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A8901002-1B43-4AAB-8EF6-75FE4EF93C1F}"/>
              </a:ext>
            </a:extLst>
          </p:cNvPr>
          <p:cNvSpPr/>
          <p:nvPr/>
        </p:nvSpPr>
        <p:spPr>
          <a:xfrm>
            <a:off x="1361173" y="500405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037B92E-FE3F-4CB5-8A10-5FAE6E9C120E}"/>
              </a:ext>
            </a:extLst>
          </p:cNvPr>
          <p:cNvSpPr txBox="1"/>
          <p:nvPr/>
        </p:nvSpPr>
        <p:spPr>
          <a:xfrm>
            <a:off x="907364" y="3695789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16</a:t>
            </a:r>
            <a:endParaRPr lang="ru-RU" sz="1000" dirty="0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D70EE15D-5A85-4941-8A32-960CEA43E1E5}"/>
              </a:ext>
            </a:extLst>
          </p:cNvPr>
          <p:cNvSpPr/>
          <p:nvPr/>
        </p:nvSpPr>
        <p:spPr>
          <a:xfrm>
            <a:off x="982875" y="3759844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295B6E8-B31D-4E91-B9DA-5C8054BEFD35}"/>
              </a:ext>
            </a:extLst>
          </p:cNvPr>
          <p:cNvSpPr txBox="1"/>
          <p:nvPr/>
        </p:nvSpPr>
        <p:spPr>
          <a:xfrm>
            <a:off x="907364" y="2635621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17</a:t>
            </a:r>
            <a:endParaRPr lang="ru-RU" sz="1000" dirty="0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7C7C0850-32A3-483F-A298-5B28D2DC1DE2}"/>
              </a:ext>
            </a:extLst>
          </p:cNvPr>
          <p:cNvSpPr/>
          <p:nvPr/>
        </p:nvSpPr>
        <p:spPr>
          <a:xfrm>
            <a:off x="982875" y="2699676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656FB2-501F-4030-AB47-ECE026B1E3E3}"/>
              </a:ext>
            </a:extLst>
          </p:cNvPr>
          <p:cNvSpPr txBox="1"/>
          <p:nvPr/>
        </p:nvSpPr>
        <p:spPr>
          <a:xfrm>
            <a:off x="1371715" y="3685286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18</a:t>
            </a:r>
            <a:endParaRPr lang="ru-RU" sz="1000" dirty="0"/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1815A0DB-BBAA-45B6-B89C-805F2384B8F2}"/>
              </a:ext>
            </a:extLst>
          </p:cNvPr>
          <p:cNvSpPr/>
          <p:nvPr/>
        </p:nvSpPr>
        <p:spPr>
          <a:xfrm>
            <a:off x="1447226" y="3749341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D3387D3-B1A8-458D-BDE2-30B294E61A75}"/>
              </a:ext>
            </a:extLst>
          </p:cNvPr>
          <p:cNvSpPr txBox="1"/>
          <p:nvPr/>
        </p:nvSpPr>
        <p:spPr>
          <a:xfrm>
            <a:off x="2288996" y="4664827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19</a:t>
            </a:r>
            <a:endParaRPr lang="ru-RU" sz="1000" dirty="0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CAC03E74-156F-458A-9195-B0E46EABCF17}"/>
              </a:ext>
            </a:extLst>
          </p:cNvPr>
          <p:cNvSpPr/>
          <p:nvPr/>
        </p:nvSpPr>
        <p:spPr>
          <a:xfrm>
            <a:off x="2364507" y="4728882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BA0F912-BF0F-442C-9A3C-FA257A8BEAB4}"/>
              </a:ext>
            </a:extLst>
          </p:cNvPr>
          <p:cNvSpPr txBox="1"/>
          <p:nvPr/>
        </p:nvSpPr>
        <p:spPr>
          <a:xfrm>
            <a:off x="2651397" y="3697356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20</a:t>
            </a:r>
            <a:endParaRPr lang="ru-RU" sz="1000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D738476A-035B-4830-9C7B-E90E7E1E392D}"/>
              </a:ext>
            </a:extLst>
          </p:cNvPr>
          <p:cNvSpPr/>
          <p:nvPr/>
        </p:nvSpPr>
        <p:spPr>
          <a:xfrm>
            <a:off x="2726908" y="3761411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C13B36-190E-441B-A412-94A74ABB2868}"/>
              </a:ext>
            </a:extLst>
          </p:cNvPr>
          <p:cNvSpPr txBox="1"/>
          <p:nvPr/>
        </p:nvSpPr>
        <p:spPr>
          <a:xfrm>
            <a:off x="2654519" y="2656915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21</a:t>
            </a:r>
            <a:endParaRPr lang="ru-RU" sz="1000" dirty="0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D8610DB9-9552-46AE-96EC-36327935F56E}"/>
              </a:ext>
            </a:extLst>
          </p:cNvPr>
          <p:cNvSpPr/>
          <p:nvPr/>
        </p:nvSpPr>
        <p:spPr>
          <a:xfrm>
            <a:off x="2730030" y="2720970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3676D68F-119F-446F-8921-972CAD3DA569}"/>
              </a:ext>
            </a:extLst>
          </p:cNvPr>
          <p:cNvCxnSpPr>
            <a:cxnSpLocks/>
          </p:cNvCxnSpPr>
          <p:nvPr/>
        </p:nvCxnSpPr>
        <p:spPr>
          <a:xfrm flipV="1">
            <a:off x="3631074" y="1465998"/>
            <a:ext cx="0" cy="5085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FFD74EF9-E2B5-472D-AAC6-63738244C198}"/>
              </a:ext>
            </a:extLst>
          </p:cNvPr>
          <p:cNvSpPr txBox="1"/>
          <p:nvPr/>
        </p:nvSpPr>
        <p:spPr>
          <a:xfrm>
            <a:off x="3549214" y="1625739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12</a:t>
            </a:r>
            <a:endParaRPr lang="ru-RU" sz="1000" dirty="0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3297EC0D-1E46-4F9E-B45D-C5EF439B301E}"/>
              </a:ext>
            </a:extLst>
          </p:cNvPr>
          <p:cNvSpPr/>
          <p:nvPr/>
        </p:nvSpPr>
        <p:spPr>
          <a:xfrm>
            <a:off x="3633615" y="1689794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285D490C-0540-4B33-A78F-2A81DD4B5BD1}"/>
              </a:ext>
            </a:extLst>
          </p:cNvPr>
          <p:cNvCxnSpPr>
            <a:cxnSpLocks/>
          </p:cNvCxnSpPr>
          <p:nvPr/>
        </p:nvCxnSpPr>
        <p:spPr>
          <a:xfrm>
            <a:off x="3278308" y="1482200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FD66B458-3B03-43A8-980F-EC93C964B84A}"/>
              </a:ext>
            </a:extLst>
          </p:cNvPr>
          <p:cNvSpPr txBox="1"/>
          <p:nvPr/>
        </p:nvSpPr>
        <p:spPr>
          <a:xfrm>
            <a:off x="3045449" y="158870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23</a:t>
            </a:r>
            <a:endParaRPr lang="ru-RU" sz="1000" dirty="0"/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0D2FC797-DE6F-4A55-A1CA-4FE1924A8323}"/>
              </a:ext>
            </a:extLst>
          </p:cNvPr>
          <p:cNvSpPr/>
          <p:nvPr/>
        </p:nvSpPr>
        <p:spPr>
          <a:xfrm>
            <a:off x="3120960" y="1652758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26507AF5-23FD-4B24-839B-2A32577D7741}"/>
              </a:ext>
            </a:extLst>
          </p:cNvPr>
          <p:cNvCxnSpPr>
            <a:cxnSpLocks/>
          </p:cNvCxnSpPr>
          <p:nvPr/>
        </p:nvCxnSpPr>
        <p:spPr>
          <a:xfrm>
            <a:off x="3277880" y="2522961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88CBCDB-BA9C-4DD1-B75D-81DB4EF2FA65}"/>
              </a:ext>
            </a:extLst>
          </p:cNvPr>
          <p:cNvSpPr txBox="1"/>
          <p:nvPr/>
        </p:nvSpPr>
        <p:spPr>
          <a:xfrm>
            <a:off x="3045021" y="2629464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24</a:t>
            </a:r>
            <a:endParaRPr lang="ru-RU" sz="1000" dirty="0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A22B8F4F-84DE-46EA-A2BF-376F701D98B2}"/>
              </a:ext>
            </a:extLst>
          </p:cNvPr>
          <p:cNvSpPr/>
          <p:nvPr/>
        </p:nvSpPr>
        <p:spPr>
          <a:xfrm>
            <a:off x="3120532" y="2693519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E707A5D6-3B7A-4BDF-8961-E23C3E61CB71}"/>
              </a:ext>
            </a:extLst>
          </p:cNvPr>
          <p:cNvCxnSpPr>
            <a:cxnSpLocks/>
          </p:cNvCxnSpPr>
          <p:nvPr/>
        </p:nvCxnSpPr>
        <p:spPr>
          <a:xfrm>
            <a:off x="3298675" y="3568862"/>
            <a:ext cx="0" cy="50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9D01BD4-B272-4FB1-8B5B-A0C62FC3F6B5}"/>
              </a:ext>
            </a:extLst>
          </p:cNvPr>
          <p:cNvSpPr txBox="1"/>
          <p:nvPr/>
        </p:nvSpPr>
        <p:spPr>
          <a:xfrm>
            <a:off x="3210758" y="540390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26</a:t>
            </a:r>
            <a:endParaRPr lang="ru-RU" sz="1000" dirty="0"/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06FB6B00-44C6-4102-A7E6-53A6363A98A5}"/>
              </a:ext>
            </a:extLst>
          </p:cNvPr>
          <p:cNvSpPr/>
          <p:nvPr/>
        </p:nvSpPr>
        <p:spPr>
          <a:xfrm>
            <a:off x="3286269" y="5467955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DBB15F10-F872-4F1C-8669-5C96B1859F05}"/>
              </a:ext>
            </a:extLst>
          </p:cNvPr>
          <p:cNvCxnSpPr/>
          <p:nvPr/>
        </p:nvCxnSpPr>
        <p:spPr>
          <a:xfrm>
            <a:off x="3479055" y="4607729"/>
            <a:ext cx="0" cy="520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>
            <a:extLst>
              <a:ext uri="{FF2B5EF4-FFF2-40B4-BE49-F238E27FC236}">
                <a16:creationId xmlns:a16="http://schemas.microsoft.com/office/drawing/2014/main" id="{659484CB-0AA4-4B7F-93D5-9D3DF3396EF4}"/>
              </a:ext>
            </a:extLst>
          </p:cNvPr>
          <p:cNvCxnSpPr>
            <a:cxnSpLocks/>
          </p:cNvCxnSpPr>
          <p:nvPr/>
        </p:nvCxnSpPr>
        <p:spPr>
          <a:xfrm flipV="1">
            <a:off x="3479055" y="5120261"/>
            <a:ext cx="1864536" cy="1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FB5A5F7E-3FAE-4BE5-AE6B-7F00A73BC481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5347098" y="4619024"/>
            <a:ext cx="0" cy="508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Соединитель: уступ 218">
            <a:extLst>
              <a:ext uri="{FF2B5EF4-FFF2-40B4-BE49-F238E27FC236}">
                <a16:creationId xmlns:a16="http://schemas.microsoft.com/office/drawing/2014/main" id="{46A95D13-8CD4-492B-8344-AA7659370F77}"/>
              </a:ext>
            </a:extLst>
          </p:cNvPr>
          <p:cNvCxnSpPr>
            <a:cxnSpLocks/>
            <a:endCxn id="98" idx="6"/>
          </p:cNvCxnSpPr>
          <p:nvPr/>
        </p:nvCxnSpPr>
        <p:spPr>
          <a:xfrm rot="10800000" flipV="1">
            <a:off x="3424490" y="4615849"/>
            <a:ext cx="2523064" cy="1148430"/>
          </a:xfrm>
          <a:prstGeom prst="bentConnector3">
            <a:avLst>
              <a:gd name="adj1" fmla="val 9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Овал 97">
            <a:extLst>
              <a:ext uri="{FF2B5EF4-FFF2-40B4-BE49-F238E27FC236}">
                <a16:creationId xmlns:a16="http://schemas.microsoft.com/office/drawing/2014/main" id="{72099685-9789-4E60-8CDA-1D9EA2B49870}"/>
              </a:ext>
            </a:extLst>
          </p:cNvPr>
          <p:cNvSpPr/>
          <p:nvPr/>
        </p:nvSpPr>
        <p:spPr>
          <a:xfrm>
            <a:off x="3148808" y="5641168"/>
            <a:ext cx="275682" cy="24622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&amp;</a:t>
            </a:r>
            <a:endParaRPr lang="ru-RU" dirty="0"/>
          </a:p>
        </p:txBody>
      </p: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A4CFE651-9BE8-402E-A599-7274C5CBFAFA}"/>
              </a:ext>
            </a:extLst>
          </p:cNvPr>
          <p:cNvCxnSpPr>
            <a:stCxn id="98" idx="4"/>
            <a:endCxn id="36" idx="0"/>
          </p:cNvCxnSpPr>
          <p:nvPr/>
        </p:nvCxnSpPr>
        <p:spPr>
          <a:xfrm>
            <a:off x="3286649" y="5887389"/>
            <a:ext cx="1" cy="423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1B7C83F-27BB-49CE-BA9B-82FFAA9998A0}"/>
              </a:ext>
            </a:extLst>
          </p:cNvPr>
          <p:cNvSpPr txBox="1"/>
          <p:nvPr/>
        </p:nvSpPr>
        <p:spPr>
          <a:xfrm>
            <a:off x="4529308" y="5581860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ru-RU" sz="1000" dirty="0"/>
              <a:t>7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DE3DCEB8-4BD6-4707-A482-06DF5197960A}"/>
              </a:ext>
            </a:extLst>
          </p:cNvPr>
          <p:cNvSpPr/>
          <p:nvPr/>
        </p:nvSpPr>
        <p:spPr>
          <a:xfrm>
            <a:off x="4604819" y="5645915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D44DC9D-291A-4BE1-BBCA-99B4CD1D68FC}"/>
              </a:ext>
            </a:extLst>
          </p:cNvPr>
          <p:cNvSpPr txBox="1"/>
          <p:nvPr/>
        </p:nvSpPr>
        <p:spPr>
          <a:xfrm>
            <a:off x="3219939" y="5925773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ru-RU" sz="1000" dirty="0"/>
              <a:t>8</a:t>
            </a: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9C06885F-FB60-4299-B87C-0CF44272F1A2}"/>
              </a:ext>
            </a:extLst>
          </p:cNvPr>
          <p:cNvSpPr/>
          <p:nvPr/>
        </p:nvSpPr>
        <p:spPr>
          <a:xfrm>
            <a:off x="3295450" y="5989828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1C32D6F-FCB2-4346-8B85-250A676C6A89}"/>
              </a:ext>
            </a:extLst>
          </p:cNvPr>
          <p:cNvSpPr txBox="1"/>
          <p:nvPr/>
        </p:nvSpPr>
        <p:spPr>
          <a:xfrm>
            <a:off x="6509767" y="1028200"/>
            <a:ext cx="5780689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900" dirty="0"/>
              <a:t>запрос режима от АРМ АСУ на сервер АСУ (переменная </a:t>
            </a:r>
            <a:r>
              <a:rPr lang="en-US" sz="900" dirty="0" err="1"/>
              <a:t>OperModeST</a:t>
            </a:r>
            <a:r>
              <a:rPr lang="en-US" sz="900" dirty="0"/>
              <a:t>) </a:t>
            </a:r>
            <a:r>
              <a:rPr lang="ru-RU" sz="900" dirty="0"/>
              <a:t> – </a:t>
            </a:r>
            <a:r>
              <a:rPr lang="en-US" sz="900" dirty="0"/>
              <a:t>ethernet</a:t>
            </a:r>
          </a:p>
          <a:p>
            <a:pPr marL="228600" indent="-228600">
              <a:buAutoNum type="arabicPeriod"/>
            </a:pPr>
            <a:r>
              <a:rPr lang="ru-RU" sz="900" dirty="0"/>
              <a:t>запрос режима от сервера в центральный ПЛК (переменная </a:t>
            </a:r>
            <a:r>
              <a:rPr lang="en-US" sz="900" dirty="0" err="1"/>
              <a:t>OperModeST</a:t>
            </a:r>
            <a:r>
              <a:rPr lang="ru-RU" sz="900" dirty="0"/>
              <a:t>) – </a:t>
            </a:r>
            <a:r>
              <a:rPr lang="en-US" sz="900" dirty="0"/>
              <a:t>ethernet/</a:t>
            </a:r>
            <a:r>
              <a:rPr lang="en-US" sz="900" dirty="0" err="1"/>
              <a:t>ModbusTCP</a:t>
            </a:r>
            <a:endParaRPr lang="ru-RU" sz="900" dirty="0"/>
          </a:p>
          <a:p>
            <a:pPr marL="228600" indent="-228600">
              <a:buAutoNum type="arabicPeriod"/>
            </a:pPr>
            <a:r>
              <a:rPr lang="ru-RU" sz="900" dirty="0"/>
              <a:t>запрос режима от центрального ПЛК на локальный ПЛК (переменная </a:t>
            </a:r>
            <a:r>
              <a:rPr lang="en-US" sz="900" dirty="0" err="1"/>
              <a:t>OperModeST</a:t>
            </a:r>
            <a:r>
              <a:rPr lang="ru-RU" sz="900" dirty="0"/>
              <a:t>) – </a:t>
            </a:r>
            <a:r>
              <a:rPr lang="en-US" sz="900" dirty="0"/>
              <a:t>ethernet/Powerlink</a:t>
            </a:r>
          </a:p>
          <a:p>
            <a:pPr marL="228600" indent="-228600">
              <a:buAutoNum type="arabicPeriod"/>
            </a:pPr>
            <a:r>
              <a:rPr lang="ru-RU" sz="900" dirty="0"/>
              <a:t>запрос режима от ПЛК АСУ в СБИС на локальный ПЛК (</a:t>
            </a:r>
            <a:r>
              <a:rPr lang="en-US" sz="900" dirty="0"/>
              <a:t>DO1-DO5) </a:t>
            </a:r>
            <a:r>
              <a:rPr lang="ru-RU" sz="900" dirty="0"/>
              <a:t>– сухой контакт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режима от локального ПЛК на центральный (переменная </a:t>
            </a:r>
            <a:r>
              <a:rPr lang="en-US" sz="900" dirty="0" err="1"/>
              <a:t>OperModeST</a:t>
            </a:r>
            <a:r>
              <a:rPr lang="ru-RU" sz="900" dirty="0"/>
              <a:t>)– </a:t>
            </a:r>
            <a:r>
              <a:rPr lang="en-US" sz="900" dirty="0"/>
              <a:t>ethernet/</a:t>
            </a:r>
            <a:r>
              <a:rPr lang="en-US" sz="900" dirty="0" err="1"/>
              <a:t>Profinet</a:t>
            </a:r>
            <a:endParaRPr lang="en-US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на подготовку зон к режиму от ПЛК в АРМ (переменная </a:t>
            </a:r>
            <a:r>
              <a:rPr lang="en-US" sz="900" dirty="0" err="1"/>
              <a:t>OperModeST</a:t>
            </a:r>
            <a:r>
              <a:rPr lang="ru-RU" sz="900" dirty="0"/>
              <a:t>)</a:t>
            </a:r>
            <a:r>
              <a:rPr lang="en-US" sz="900" dirty="0"/>
              <a:t> </a:t>
            </a:r>
            <a:r>
              <a:rPr lang="ru-RU" sz="900" dirty="0"/>
              <a:t>– </a:t>
            </a:r>
            <a:r>
              <a:rPr lang="en-US" sz="900" dirty="0"/>
              <a:t>ethernet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</a:t>
            </a:r>
            <a:r>
              <a:rPr lang="en-US" sz="900" dirty="0"/>
              <a:t> </a:t>
            </a:r>
            <a:r>
              <a:rPr lang="ru-RU" sz="900" dirty="0"/>
              <a:t>в центральный ПЛК (переменная </a:t>
            </a:r>
            <a:r>
              <a:rPr lang="en-US" sz="900" dirty="0" err="1"/>
              <a:t>OperModeSR</a:t>
            </a:r>
            <a:r>
              <a:rPr lang="ru-RU" sz="900" dirty="0"/>
              <a:t>)– </a:t>
            </a:r>
            <a:r>
              <a:rPr lang="en-US" sz="900" dirty="0"/>
              <a:t>ethernet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</a:t>
            </a:r>
            <a:r>
              <a:rPr lang="en-US" sz="900" dirty="0"/>
              <a:t> </a:t>
            </a:r>
            <a:r>
              <a:rPr lang="ru-RU" sz="900" dirty="0"/>
              <a:t>в локальный ПЛК</a:t>
            </a:r>
            <a:r>
              <a:rPr lang="en-US" sz="900" dirty="0"/>
              <a:t> </a:t>
            </a:r>
            <a:r>
              <a:rPr lang="ru-RU" sz="900" dirty="0"/>
              <a:t>(переменная </a:t>
            </a:r>
            <a:r>
              <a:rPr lang="en-US" sz="900" dirty="0" err="1"/>
              <a:t>OperModeSR</a:t>
            </a:r>
            <a:r>
              <a:rPr lang="ru-RU" sz="900" dirty="0"/>
              <a:t>)</a:t>
            </a:r>
            <a:r>
              <a:rPr lang="en-US" sz="900" dirty="0"/>
              <a:t> - ethernet/</a:t>
            </a:r>
            <a:r>
              <a:rPr lang="en-US" sz="900" dirty="0" err="1"/>
              <a:t>Profinet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</a:t>
            </a:r>
            <a:r>
              <a:rPr lang="en-US" sz="900" dirty="0"/>
              <a:t> </a:t>
            </a:r>
            <a:r>
              <a:rPr lang="ru-RU" sz="900" dirty="0"/>
              <a:t>в локальный ПЛК АСУ</a:t>
            </a:r>
            <a:r>
              <a:rPr lang="en-US" sz="900" dirty="0"/>
              <a:t> </a:t>
            </a:r>
            <a:r>
              <a:rPr lang="ru-RU" sz="900" dirty="0"/>
              <a:t>(</a:t>
            </a:r>
            <a:r>
              <a:rPr lang="en-US" sz="900" dirty="0"/>
              <a:t>DO1-DO5) </a:t>
            </a:r>
            <a:r>
              <a:rPr lang="ru-RU" sz="900" dirty="0"/>
              <a:t>– сухой контакт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</a:t>
            </a:r>
            <a:r>
              <a:rPr lang="en-US" sz="900" dirty="0"/>
              <a:t> </a:t>
            </a:r>
            <a:r>
              <a:rPr lang="ru-RU" sz="900" dirty="0"/>
              <a:t>в центральный ПЛК (переменная </a:t>
            </a:r>
            <a:r>
              <a:rPr lang="en-US" sz="900" dirty="0" err="1"/>
              <a:t>OperModeSR</a:t>
            </a:r>
            <a:r>
              <a:rPr lang="ru-RU" sz="900" dirty="0"/>
              <a:t>) – </a:t>
            </a:r>
            <a:r>
              <a:rPr lang="en-US" sz="900" dirty="0"/>
              <a:t>ethernet/Powerlink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в</a:t>
            </a:r>
            <a:r>
              <a:rPr lang="en-US" sz="900" dirty="0"/>
              <a:t> tango server </a:t>
            </a:r>
            <a:r>
              <a:rPr lang="ru-RU" sz="900" dirty="0"/>
              <a:t>(переменная </a:t>
            </a:r>
            <a:r>
              <a:rPr lang="en-US" sz="900" dirty="0" err="1"/>
              <a:t>OperModeSR</a:t>
            </a:r>
            <a:r>
              <a:rPr lang="en-US" sz="900" dirty="0"/>
              <a:t>) </a:t>
            </a:r>
            <a:r>
              <a:rPr lang="ru-RU" sz="900" dirty="0"/>
              <a:t> – </a:t>
            </a:r>
            <a:r>
              <a:rPr lang="en-US" sz="900" dirty="0"/>
              <a:t>ethernet/</a:t>
            </a:r>
            <a:r>
              <a:rPr lang="en-US" sz="900" dirty="0" err="1"/>
              <a:t>ModbusTCP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в АРМ АСУ</a:t>
            </a:r>
            <a:r>
              <a:rPr lang="en-US" sz="900" dirty="0"/>
              <a:t> - </a:t>
            </a:r>
            <a:r>
              <a:rPr lang="ru-RU" sz="900" dirty="0"/>
              <a:t>(переменная </a:t>
            </a:r>
            <a:r>
              <a:rPr lang="en-US" sz="900" dirty="0" err="1"/>
              <a:t>OperModeSR</a:t>
            </a:r>
            <a:r>
              <a:rPr lang="en-US" sz="900" dirty="0"/>
              <a:t>) </a:t>
            </a:r>
            <a:r>
              <a:rPr lang="ru-RU" sz="900" dirty="0"/>
              <a:t> – </a:t>
            </a:r>
            <a:r>
              <a:rPr lang="en-US" sz="900" dirty="0"/>
              <a:t>ethernet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режима от сервера АСУ в центральный ПЛК (переменная </a:t>
            </a:r>
            <a:r>
              <a:rPr lang="en-US" sz="900" dirty="0" err="1"/>
              <a:t>OperModeAT</a:t>
            </a:r>
            <a:r>
              <a:rPr lang="en-US" sz="900" dirty="0"/>
              <a:t>)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режима от центрального ПЛК АСУ на локальный ПЛК (переменная </a:t>
            </a:r>
            <a:r>
              <a:rPr lang="en-US" sz="900" dirty="0" err="1"/>
              <a:t>OperModeAT</a:t>
            </a:r>
            <a:r>
              <a:rPr lang="ru-RU" sz="900" dirty="0"/>
              <a:t>)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режима от АСУ в АСРК на локальный ПЛК (</a:t>
            </a:r>
            <a:r>
              <a:rPr lang="en-US" sz="900" dirty="0"/>
              <a:t>DO1-DO5) - </a:t>
            </a:r>
            <a:r>
              <a:rPr lang="ru-RU" sz="900" dirty="0"/>
              <a:t>сухой контакт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запрос режима от ПЛК в сервер АСРК (переменная </a:t>
            </a:r>
            <a:r>
              <a:rPr lang="en-US" sz="900" dirty="0" err="1"/>
              <a:t>OperMode</a:t>
            </a:r>
            <a:r>
              <a:rPr lang="en-US" sz="900" dirty="0"/>
              <a:t>)</a:t>
            </a:r>
            <a:r>
              <a:rPr lang="ru-RU" sz="900" dirty="0"/>
              <a:t> - </a:t>
            </a:r>
            <a:r>
              <a:rPr lang="en-US" sz="900" dirty="0"/>
              <a:t>ethernet/</a:t>
            </a:r>
            <a:r>
              <a:rPr lang="en-US" sz="900" dirty="0" err="1"/>
              <a:t>ModbusTCP</a:t>
            </a:r>
            <a:endParaRPr lang="en-US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вывод режима (переменная </a:t>
            </a:r>
            <a:r>
              <a:rPr lang="en-US" sz="900" dirty="0" err="1"/>
              <a:t>OpenModeAA</a:t>
            </a:r>
            <a:r>
              <a:rPr lang="en-US" sz="900" dirty="0"/>
              <a:t>)</a:t>
            </a:r>
            <a:r>
              <a:rPr lang="ru-RU" sz="900" dirty="0"/>
              <a:t> - </a:t>
            </a:r>
            <a:r>
              <a:rPr lang="en-US" sz="900" dirty="0"/>
              <a:t>ethernet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от Сервера АСРК в ПЛК (переменная </a:t>
            </a:r>
            <a:r>
              <a:rPr lang="en-US" sz="900" dirty="0" err="1"/>
              <a:t>OpenModeAA</a:t>
            </a:r>
            <a:r>
              <a:rPr lang="en-US" sz="900" dirty="0"/>
              <a:t>) </a:t>
            </a:r>
            <a:r>
              <a:rPr lang="ru-RU" sz="900" dirty="0"/>
              <a:t>- </a:t>
            </a:r>
            <a:r>
              <a:rPr lang="en-US" sz="900" dirty="0"/>
              <a:t>ethernet/</a:t>
            </a:r>
            <a:r>
              <a:rPr lang="en-US" sz="900" dirty="0" err="1"/>
              <a:t>ModbusTCP</a:t>
            </a:r>
            <a:endParaRPr lang="en-US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от ПЛК</a:t>
            </a:r>
            <a:r>
              <a:rPr lang="en-US" sz="900" dirty="0"/>
              <a:t> </a:t>
            </a:r>
            <a:r>
              <a:rPr lang="ru-RU" sz="900" dirty="0"/>
              <a:t>АСРК в</a:t>
            </a:r>
            <a:r>
              <a:rPr lang="en-US" sz="900" dirty="0"/>
              <a:t> </a:t>
            </a:r>
            <a:r>
              <a:rPr lang="ru-RU" sz="900" dirty="0"/>
              <a:t>локальный ПЛК АСУ (</a:t>
            </a:r>
            <a:r>
              <a:rPr lang="en-US" sz="900" dirty="0"/>
              <a:t>D1-DO5)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от локального ПЛК АСУ в центральный ПЛК АСУ (переменная </a:t>
            </a:r>
            <a:r>
              <a:rPr lang="en-US" sz="900" dirty="0" err="1"/>
              <a:t>OpenModeAA</a:t>
            </a:r>
            <a:r>
              <a:rPr lang="en-US" sz="900" dirty="0"/>
              <a:t>) </a:t>
            </a:r>
            <a:r>
              <a:rPr lang="ru-RU" sz="900" dirty="0"/>
              <a:t>- </a:t>
            </a:r>
            <a:r>
              <a:rPr lang="en-US" sz="900" dirty="0"/>
              <a:t>ethernet/Powerlink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от центрального ПЛК АСУ в сервер АСУ (переменная </a:t>
            </a:r>
            <a:r>
              <a:rPr lang="en-US" sz="900" dirty="0" err="1"/>
              <a:t>OpenModeAA</a:t>
            </a:r>
            <a:r>
              <a:rPr lang="en-US" sz="900" dirty="0"/>
              <a:t>) </a:t>
            </a:r>
            <a:r>
              <a:rPr lang="ru-RU" sz="900" dirty="0"/>
              <a:t>- </a:t>
            </a:r>
            <a:r>
              <a:rPr lang="en-US" sz="900" dirty="0"/>
              <a:t>ethernet/</a:t>
            </a:r>
            <a:r>
              <a:rPr lang="en-US" sz="900" dirty="0" err="1"/>
              <a:t>ModbusTCP</a:t>
            </a:r>
            <a:endParaRPr lang="en-US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подтверждение режима от сервера АСУ в АРМ АСУ (переменная </a:t>
            </a:r>
            <a:r>
              <a:rPr lang="en-US" sz="900" dirty="0" err="1"/>
              <a:t>OpenModeAA</a:t>
            </a:r>
            <a:r>
              <a:rPr lang="en-US" sz="900" dirty="0"/>
              <a:t>) </a:t>
            </a:r>
            <a:r>
              <a:rPr lang="ru-RU" sz="900" dirty="0"/>
              <a:t>– </a:t>
            </a:r>
            <a:r>
              <a:rPr lang="en-US" sz="900" dirty="0"/>
              <a:t>ethernet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на запуск ускорителя от АРМ АСУ в сервер АСУ (переменная </a:t>
            </a:r>
            <a:r>
              <a:rPr lang="en-US" sz="900" dirty="0" err="1"/>
              <a:t>OperMode</a:t>
            </a:r>
            <a:r>
              <a:rPr lang="en-US" sz="900" dirty="0"/>
              <a:t>) - ethernet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на запуск ускорителя от сервера АСУ в центральный ПЛК АСУ (переменная </a:t>
            </a:r>
            <a:r>
              <a:rPr lang="en-US" sz="900" dirty="0" err="1"/>
              <a:t>OperMode</a:t>
            </a:r>
            <a:r>
              <a:rPr lang="en-US" sz="900" dirty="0"/>
              <a:t>) – ethernet</a:t>
            </a:r>
            <a:r>
              <a:rPr lang="ru-RU" sz="900" dirty="0"/>
              <a:t>/</a:t>
            </a:r>
            <a:r>
              <a:rPr lang="en-US" sz="900" dirty="0" err="1"/>
              <a:t>ModbusTCP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на запуск ускорителя от центрального ПЛК АСУ в локальный ПЛК АСУ (переменная </a:t>
            </a:r>
            <a:r>
              <a:rPr lang="en-US" sz="900" dirty="0" err="1"/>
              <a:t>OperMode</a:t>
            </a:r>
            <a:r>
              <a:rPr lang="en-US" sz="900" dirty="0"/>
              <a:t>) - ethernet/Powerlink</a:t>
            </a:r>
            <a:endParaRPr lang="ru-RU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на запуск ускорителя от локального ПЛК АСУ в системы ускорителя – сухой контакт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разрешения ускорения от локального ПЛК СБИС в системы ускорителя – сухой контакт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единый сигнал разрешения ускорения с учетом блокировок</a:t>
            </a:r>
            <a:endParaRPr lang="en-US" sz="900" dirty="0"/>
          </a:p>
          <a:p>
            <a:pPr marL="228600" indent="-228600">
              <a:buFontTx/>
              <a:buAutoNum type="arabicPeriod"/>
            </a:pPr>
            <a:r>
              <a:rPr lang="ru-RU" sz="900" dirty="0"/>
              <a:t>разрешение от АСРК на открытие дверей снаружи</a:t>
            </a:r>
          </a:p>
          <a:p>
            <a:pPr marL="228600" indent="-228600">
              <a:buFontTx/>
              <a:buAutoNum type="arabicPeriod"/>
            </a:pPr>
            <a:r>
              <a:rPr lang="ru-RU" sz="900" dirty="0"/>
              <a:t>сигнал о нештатном прекращении ускорения</a:t>
            </a:r>
          </a:p>
          <a:p>
            <a:pPr marL="228600" indent="-228600">
              <a:buFontTx/>
              <a:buAutoNum type="arabicPeriod"/>
            </a:pPr>
            <a:endParaRPr lang="ru-RU" sz="900" dirty="0"/>
          </a:p>
          <a:p>
            <a:r>
              <a:rPr lang="ru-RU" sz="900" dirty="0"/>
              <a:t>переменные:</a:t>
            </a:r>
          </a:p>
          <a:p>
            <a:r>
              <a:rPr lang="en-US" sz="900" dirty="0" err="1"/>
              <a:t>OperMode</a:t>
            </a:r>
            <a:r>
              <a:rPr lang="en-US" sz="900" dirty="0"/>
              <a:t> –</a:t>
            </a:r>
            <a:r>
              <a:rPr lang="ru-RU" sz="900" dirty="0"/>
              <a:t>  номер режима, целочисленная от 1 до 32, используется для передачи от АРС АСУ в ПЛК</a:t>
            </a:r>
          </a:p>
          <a:p>
            <a:r>
              <a:rPr lang="en-US" sz="900" dirty="0" err="1"/>
              <a:t>OperModeSR</a:t>
            </a:r>
            <a:r>
              <a:rPr lang="en-US" sz="900" dirty="0"/>
              <a:t> – </a:t>
            </a:r>
            <a:r>
              <a:rPr lang="ru-RU" sz="900" dirty="0"/>
              <a:t>номер режима, целочисленная от 1 до </a:t>
            </a:r>
            <a:r>
              <a:rPr lang="en-US" sz="900" dirty="0"/>
              <a:t>32</a:t>
            </a:r>
            <a:r>
              <a:rPr lang="ru-RU" sz="900" dirty="0"/>
              <a:t>, используется для передачи из АСУ в </a:t>
            </a:r>
            <a:r>
              <a:rPr lang="ru-RU" sz="900" dirty="0" err="1"/>
              <a:t>СБиС</a:t>
            </a:r>
            <a:endParaRPr lang="en-US" sz="900" dirty="0"/>
          </a:p>
          <a:p>
            <a:r>
              <a:rPr lang="en-US" sz="900" dirty="0" err="1"/>
              <a:t>OperModeSA</a:t>
            </a:r>
            <a:r>
              <a:rPr lang="en-US" sz="900" dirty="0"/>
              <a:t> – </a:t>
            </a:r>
            <a:r>
              <a:rPr lang="ru-RU" sz="900" dirty="0"/>
              <a:t>номер режима, целочисленная от 1 до </a:t>
            </a:r>
            <a:r>
              <a:rPr lang="en-US" sz="900" dirty="0"/>
              <a:t>32</a:t>
            </a:r>
            <a:r>
              <a:rPr lang="ru-RU" sz="900" dirty="0"/>
              <a:t>, используется для передачи из </a:t>
            </a:r>
            <a:r>
              <a:rPr lang="ru-RU" sz="900" dirty="0" err="1"/>
              <a:t>СБиС</a:t>
            </a:r>
            <a:r>
              <a:rPr lang="ru-RU" sz="900" dirty="0"/>
              <a:t> в АСУ</a:t>
            </a:r>
            <a:endParaRPr lang="en-US" sz="900" dirty="0"/>
          </a:p>
          <a:p>
            <a:r>
              <a:rPr lang="en-US" sz="900" dirty="0" err="1"/>
              <a:t>OperModeAR</a:t>
            </a:r>
            <a:r>
              <a:rPr lang="en-US" sz="900" dirty="0"/>
              <a:t> – </a:t>
            </a:r>
            <a:r>
              <a:rPr lang="ru-RU" sz="900" dirty="0"/>
              <a:t>номер режима, целочисленная от 1 до </a:t>
            </a:r>
            <a:r>
              <a:rPr lang="en-US" sz="900" dirty="0"/>
              <a:t>32</a:t>
            </a:r>
            <a:r>
              <a:rPr lang="ru-RU" sz="900" dirty="0"/>
              <a:t>, используется для передачи из АСУ в АСРК</a:t>
            </a:r>
            <a:endParaRPr lang="en-US" sz="900" dirty="0"/>
          </a:p>
          <a:p>
            <a:r>
              <a:rPr lang="en-US" sz="900" dirty="0" err="1"/>
              <a:t>OperModeAA</a:t>
            </a:r>
            <a:r>
              <a:rPr lang="en-US" sz="900" dirty="0"/>
              <a:t> – </a:t>
            </a:r>
            <a:r>
              <a:rPr lang="ru-RU" sz="900" dirty="0"/>
              <a:t>номер режима, целочисленная от 1 до </a:t>
            </a:r>
            <a:r>
              <a:rPr lang="en-US" sz="900" dirty="0"/>
              <a:t>32</a:t>
            </a:r>
            <a:r>
              <a:rPr lang="ru-RU" sz="900" dirty="0"/>
              <a:t>, используется для передачи из АСРК в АС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7C210FF-349D-4F1B-B217-ED71C51441A9}"/>
              </a:ext>
            </a:extLst>
          </p:cNvPr>
          <p:cNvSpPr txBox="1"/>
          <p:nvPr/>
        </p:nvSpPr>
        <p:spPr>
          <a:xfrm>
            <a:off x="3065699" y="3674789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25</a:t>
            </a:r>
            <a:endParaRPr lang="ru-RU" sz="1000" dirty="0"/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A6B8BA95-B0B4-4626-A093-45B177AD5D90}"/>
              </a:ext>
            </a:extLst>
          </p:cNvPr>
          <p:cNvSpPr/>
          <p:nvPr/>
        </p:nvSpPr>
        <p:spPr>
          <a:xfrm>
            <a:off x="3141210" y="3738844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: скругленные углы 2">
            <a:extLst>
              <a:ext uri="{FF2B5EF4-FFF2-40B4-BE49-F238E27FC236}">
                <a16:creationId xmlns:a16="http://schemas.microsoft.com/office/drawing/2014/main" id="{C121CE4D-B7A6-4751-A1E0-0F8C3650E1FA}"/>
              </a:ext>
            </a:extLst>
          </p:cNvPr>
          <p:cNvSpPr/>
          <p:nvPr/>
        </p:nvSpPr>
        <p:spPr>
          <a:xfrm>
            <a:off x="179588" y="836470"/>
            <a:ext cx="1877383" cy="440267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АСРК</a:t>
            </a:r>
          </a:p>
        </p:txBody>
      </p:sp>
      <p:sp>
        <p:nvSpPr>
          <p:cNvPr id="108" name="Прямоугольник: скругленные углы 106">
            <a:extLst>
              <a:ext uri="{FF2B5EF4-FFF2-40B4-BE49-F238E27FC236}">
                <a16:creationId xmlns:a16="http://schemas.microsoft.com/office/drawing/2014/main" id="{75273280-CC96-4B20-9A2F-73CC7DF6C7A3}"/>
              </a:ext>
            </a:extLst>
          </p:cNvPr>
          <p:cNvSpPr/>
          <p:nvPr/>
        </p:nvSpPr>
        <p:spPr>
          <a:xfrm>
            <a:off x="2293006" y="446326"/>
            <a:ext cx="1877383" cy="479281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АСУ</a:t>
            </a:r>
          </a:p>
        </p:txBody>
      </p:sp>
      <p:sp>
        <p:nvSpPr>
          <p:cNvPr id="109" name="Прямоугольник: скругленные углы 107">
            <a:extLst>
              <a:ext uri="{FF2B5EF4-FFF2-40B4-BE49-F238E27FC236}">
                <a16:creationId xmlns:a16="http://schemas.microsoft.com/office/drawing/2014/main" id="{B694F9CA-A9F9-49F5-B08D-22650DF8A84F}"/>
              </a:ext>
            </a:extLst>
          </p:cNvPr>
          <p:cNvSpPr/>
          <p:nvPr/>
        </p:nvSpPr>
        <p:spPr>
          <a:xfrm>
            <a:off x="4404900" y="831898"/>
            <a:ext cx="1877383" cy="440267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СБИС</a:t>
            </a:r>
          </a:p>
        </p:txBody>
      </p: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BE8C5D40-2D54-410E-9AAD-945C30D9C6E4}"/>
              </a:ext>
            </a:extLst>
          </p:cNvPr>
          <p:cNvCxnSpPr/>
          <p:nvPr/>
        </p:nvCxnSpPr>
        <p:spPr>
          <a:xfrm flipV="1">
            <a:off x="754021" y="4604554"/>
            <a:ext cx="1523" cy="8205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>
            <a:extLst>
              <a:ext uri="{FF2B5EF4-FFF2-40B4-BE49-F238E27FC236}">
                <a16:creationId xmlns:a16="http://schemas.microsoft.com/office/drawing/2014/main" id="{6DC1C5B2-3AEC-4E52-A911-9C969077BE51}"/>
              </a:ext>
            </a:extLst>
          </p:cNvPr>
          <p:cNvCxnSpPr>
            <a:cxnSpLocks/>
          </p:cNvCxnSpPr>
          <p:nvPr/>
        </p:nvCxnSpPr>
        <p:spPr>
          <a:xfrm flipV="1">
            <a:off x="755544" y="5403903"/>
            <a:ext cx="4937008" cy="174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19D01BD4-B272-4FB1-8B5B-A0C62FC3F6B5}"/>
              </a:ext>
            </a:extLst>
          </p:cNvPr>
          <p:cNvSpPr txBox="1"/>
          <p:nvPr/>
        </p:nvSpPr>
        <p:spPr>
          <a:xfrm>
            <a:off x="2030504" y="5222528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29</a:t>
            </a:r>
            <a:endParaRPr lang="ru-RU" sz="1000" dirty="0"/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06FB6B00-44C6-4102-A7E6-53A6363A98A5}"/>
              </a:ext>
            </a:extLst>
          </p:cNvPr>
          <p:cNvSpPr/>
          <p:nvPr/>
        </p:nvSpPr>
        <p:spPr>
          <a:xfrm>
            <a:off x="2110076" y="5285251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3BE608DB-24DD-45AA-B97B-5075901F9832}"/>
              </a:ext>
            </a:extLst>
          </p:cNvPr>
          <p:cNvCxnSpPr>
            <a:cxnSpLocks/>
          </p:cNvCxnSpPr>
          <p:nvPr/>
        </p:nvCxnSpPr>
        <p:spPr>
          <a:xfrm flipV="1">
            <a:off x="5692552" y="4615849"/>
            <a:ext cx="0" cy="7967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CAC03E74-156F-458A-9195-B0E46EABCF17}"/>
              </a:ext>
            </a:extLst>
          </p:cNvPr>
          <p:cNvSpPr/>
          <p:nvPr/>
        </p:nvSpPr>
        <p:spPr>
          <a:xfrm>
            <a:off x="3794143" y="4821669"/>
            <a:ext cx="156210" cy="1181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id="{6DC1C5B2-3AEC-4E52-A911-9C969077BE51}"/>
              </a:ext>
            </a:extLst>
          </p:cNvPr>
          <p:cNvCxnSpPr>
            <a:cxnSpLocks/>
          </p:cNvCxnSpPr>
          <p:nvPr/>
        </p:nvCxnSpPr>
        <p:spPr>
          <a:xfrm>
            <a:off x="3533622" y="4950928"/>
            <a:ext cx="1719975" cy="26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BE8C5D40-2D54-410E-9AAD-945C30D9C6E4}"/>
              </a:ext>
            </a:extLst>
          </p:cNvPr>
          <p:cNvCxnSpPr/>
          <p:nvPr/>
        </p:nvCxnSpPr>
        <p:spPr>
          <a:xfrm flipV="1">
            <a:off x="5253597" y="4624087"/>
            <a:ext cx="0" cy="3241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8" name="Прямая со стрелкой 117">
            <a:extLst>
              <a:ext uri="{FF2B5EF4-FFF2-40B4-BE49-F238E27FC236}">
                <a16:creationId xmlns:a16="http://schemas.microsoft.com/office/drawing/2014/main" id="{3BE608DB-24DD-45AA-B97B-5075901F9832}"/>
              </a:ext>
            </a:extLst>
          </p:cNvPr>
          <p:cNvCxnSpPr>
            <a:cxnSpLocks/>
          </p:cNvCxnSpPr>
          <p:nvPr/>
        </p:nvCxnSpPr>
        <p:spPr>
          <a:xfrm flipV="1">
            <a:off x="3541195" y="4604554"/>
            <a:ext cx="4279" cy="3455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BD3387D3-B1A8-458D-BDE2-30B294E61A75}"/>
              </a:ext>
            </a:extLst>
          </p:cNvPr>
          <p:cNvSpPr txBox="1"/>
          <p:nvPr/>
        </p:nvSpPr>
        <p:spPr>
          <a:xfrm>
            <a:off x="3717451" y="4757614"/>
            <a:ext cx="31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30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933712" y="21620"/>
            <a:ext cx="3798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6. Задание режима с АСУ ускорителя</a:t>
            </a:r>
          </a:p>
        </p:txBody>
      </p:sp>
    </p:spTree>
    <p:extLst>
      <p:ext uri="{BB962C8B-B14F-4D97-AF65-F5344CB8AC3E}">
        <p14:creationId xmlns:p14="http://schemas.microsoft.com/office/powerpoint/2010/main" val="1715747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665</Words>
  <Application>Microsoft Office PowerPoint</Application>
  <PresentationFormat>Широкоэкранный</PresentationFormat>
  <Paragraphs>106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GrPc41</dc:creator>
  <cp:lastModifiedBy>romanpivin romanpivin</cp:lastModifiedBy>
  <cp:revision>4</cp:revision>
  <dcterms:created xsi:type="dcterms:W3CDTF">2021-02-11T10:58:24Z</dcterms:created>
  <dcterms:modified xsi:type="dcterms:W3CDTF">2021-02-11T11:20:42Z</dcterms:modified>
</cp:coreProperties>
</file>