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77" r:id="rId2"/>
    <p:sldId id="419" r:id="rId3"/>
    <p:sldId id="423" r:id="rId4"/>
    <p:sldId id="421" r:id="rId5"/>
    <p:sldId id="420" r:id="rId6"/>
    <p:sldId id="422" r:id="rId7"/>
    <p:sldId id="418" r:id="rId8"/>
    <p:sldId id="412" r:id="rId9"/>
    <p:sldId id="411" r:id="rId10"/>
    <p:sldId id="415" r:id="rId11"/>
    <p:sldId id="41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4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830" autoAdjust="0"/>
  </p:normalViewPr>
  <p:slideViewPr>
    <p:cSldViewPr snapToGrid="0" snapToObjects="1" showGuides="1">
      <p:cViewPr>
        <p:scale>
          <a:sx n="150" d="100"/>
          <a:sy n="150" d="100"/>
        </p:scale>
        <p:origin x="200" y="-80"/>
      </p:cViewPr>
      <p:guideLst>
        <p:guide orient="horz" pos="437"/>
        <p:guide pos="4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7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EB9F74-8E16-FD49-8A19-BADDEB8B95F9}" type="datetimeFigureOut">
              <a:rPr lang="en-US" smtClean="0"/>
              <a:t>11.02.21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55CF2-1224-1A46-9EB1-78B3864C1A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896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38454-C436-F244-A693-F7FCCB3041D8}" type="datetimeFigureOut">
              <a:rPr lang="en-US" smtClean="0"/>
              <a:t>11.02.21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FC43BA-3937-6E48-A707-6DC697FB3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580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CCE55-0F41-C94D-BCFC-9A4D008F5502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8B44-3269-CE42-87F8-3D614CC3FC7B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25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7A7D6-2031-FB47-A9AE-CAA1DB3F1597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64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0FA8A-C1EC-8A48-917B-D54BA695BF30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46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BD633-CD8F-D744-B9B6-C2604456D246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42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9476D-1972-684F-A439-7D726E31EF47}" type="datetime1">
              <a:rPr lang="ru-RU" smtClean="0"/>
              <a:t>11.02.21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0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B63D6-71BE-D540-9D33-A6C4CB7A1B44}" type="datetime1">
              <a:rPr lang="ru-RU" smtClean="0"/>
              <a:t>11.02.21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13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53CADE-F752-4C47-87E8-25E693F5B6FF}" type="datetime1">
              <a:rPr lang="ru-RU" smtClean="0"/>
              <a:t>11.02.21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466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51F17-40BD-1B4D-B918-C5838EA88AFE}" type="datetime1">
              <a:rPr lang="ru-RU" smtClean="0"/>
              <a:t>11.02.21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1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662E1-25B4-EF44-B869-AA18FE81D110}" type="datetime1">
              <a:rPr lang="ru-RU" smtClean="0"/>
              <a:t>11.02.21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580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5BBB-CAD0-8348-911F-200AEC5CE1F2}" type="datetime1">
              <a:rPr lang="ru-RU" smtClean="0"/>
              <a:t>11.02.21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3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9A387F-E44C-104A-A21C-77F125B8B3B1}" type="datetime1">
              <a:rPr lang="ru-RU" smtClean="0"/>
              <a:t>11.02.21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0C10-EA00-3C44-9CB2-8D51EC53E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38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jinr.ru/event/1907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cern.ch/event/985652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indico.jinr.ru/event/1840/" TargetMode="External"/><Relationship Id="rId3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ndico.jinr.ru/event/1840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283" y="1412875"/>
            <a:ext cx="868045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en-US" sz="3200" dirty="0">
                <a:solidFill>
                  <a:srgbClr val="0000FF"/>
                </a:solidFill>
              </a:rPr>
              <a:t>Brief news form the Physics Council meeting 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882900"/>
            <a:ext cx="6400800" cy="1752600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5600" dirty="0" err="1">
                <a:solidFill>
                  <a:schemeClr val="tx1"/>
                </a:solidFill>
              </a:rPr>
              <a:t>G.Feofilov</a:t>
            </a:r>
            <a:endParaRPr lang="en-US" sz="5600" dirty="0">
              <a:solidFill>
                <a:schemeClr val="tx1"/>
              </a:solidFill>
            </a:endParaRPr>
          </a:p>
          <a:p>
            <a:r>
              <a:rPr lang="en-US" sz="5600" b="1" dirty="0"/>
              <a:t>MPD/NICA </a:t>
            </a:r>
            <a:r>
              <a:rPr lang="ru-RU" sz="5600" b="1" dirty="0"/>
              <a:t> </a:t>
            </a:r>
            <a:r>
              <a:rPr lang="en-US" sz="5600" b="1" dirty="0"/>
              <a:t>PWG1 meeting </a:t>
            </a:r>
            <a:r>
              <a:rPr lang="ru-RU" sz="5600" dirty="0">
                <a:solidFill>
                  <a:srgbClr val="0000FF"/>
                </a:solidFill>
              </a:rPr>
              <a:t>11</a:t>
            </a:r>
            <a:r>
              <a:rPr lang="en-US" sz="5600" dirty="0">
                <a:solidFill>
                  <a:srgbClr val="0000FF"/>
                </a:solidFill>
              </a:rPr>
              <a:t>/0</a:t>
            </a:r>
            <a:r>
              <a:rPr lang="ru-RU" sz="5600" dirty="0">
                <a:solidFill>
                  <a:srgbClr val="0000FF"/>
                </a:solidFill>
              </a:rPr>
              <a:t>2</a:t>
            </a:r>
            <a:r>
              <a:rPr lang="en-US" sz="5600" dirty="0">
                <a:solidFill>
                  <a:srgbClr val="0000FF"/>
                </a:solidFill>
              </a:rPr>
              <a:t>/</a:t>
            </a:r>
            <a:r>
              <a:rPr lang="en-US" sz="5600" dirty="0" smtClean="0">
                <a:solidFill>
                  <a:srgbClr val="0000FF"/>
                </a:solidFill>
              </a:rPr>
              <a:t>2021</a:t>
            </a:r>
            <a:r>
              <a:rPr lang="en-US" sz="5600" dirty="0"/>
              <a:t> </a:t>
            </a:r>
            <a:endParaRPr lang="en-US" sz="5600" dirty="0" smtClean="0"/>
          </a:p>
          <a:p>
            <a:r>
              <a:rPr lang="ru-RU" sz="5600" u="sng" dirty="0" err="1"/>
              <a:t>https</a:t>
            </a:r>
            <a:r>
              <a:rPr lang="ru-RU" sz="5600" u="sng" dirty="0"/>
              <a:t>://</a:t>
            </a:r>
            <a:r>
              <a:rPr lang="ru-RU" sz="5600" u="sng" dirty="0" err="1"/>
              <a:t>indico.jinr.ru</a:t>
            </a:r>
            <a:r>
              <a:rPr lang="ru-RU" sz="5600" u="sng" dirty="0"/>
              <a:t>/</a:t>
            </a:r>
            <a:r>
              <a:rPr lang="ru-RU" sz="5600" u="sng" dirty="0" err="1"/>
              <a:t>event</a:t>
            </a:r>
            <a:r>
              <a:rPr lang="ru-RU" sz="5600" u="sng" dirty="0"/>
              <a:t>/1927/</a:t>
            </a:r>
            <a:r>
              <a:rPr lang="ru-RU" sz="5600" dirty="0"/>
              <a:t> </a:t>
            </a:r>
            <a:endParaRPr lang="ru-RU" sz="5600" dirty="0"/>
          </a:p>
          <a:p>
            <a:r>
              <a:rPr lang="ru-RU" dirty="0"/>
              <a:t> </a:t>
            </a:r>
            <a:endParaRPr lang="en-US" dirty="0" smtClean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b="1" dirty="0" smtClean="0"/>
          </a:p>
        </p:txBody>
      </p:sp>
      <p:pic>
        <p:nvPicPr>
          <p:cNvPr id="4" name="Picture 6" descr="NICA-Logo_4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567" y="351102"/>
            <a:ext cx="14986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1551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67" y="99218"/>
            <a:ext cx="8229600" cy="8006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2000" dirty="0" smtClean="0"/>
              <a:t>Some </a:t>
            </a:r>
            <a:r>
              <a:rPr lang="en-US" sz="2000" dirty="0"/>
              <a:t>proposals to move </a:t>
            </a:r>
            <a:r>
              <a:rPr lang="en-US" sz="2000" dirty="0" smtClean="0"/>
              <a:t>further:</a:t>
            </a:r>
            <a:r>
              <a:rPr lang="en-US" sz="2000" b="1" dirty="0" smtClean="0">
                <a:solidFill>
                  <a:schemeClr val="accent2"/>
                </a:solidFill>
              </a:rPr>
              <a:t/>
            </a:r>
            <a:br>
              <a:rPr lang="en-US" sz="2000" b="1" dirty="0" smtClean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   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7" y="792162"/>
            <a:ext cx="8669866" cy="2628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Coordination of the MC simulations software  by the PWG:</a:t>
            </a:r>
          </a:p>
          <a:p>
            <a:pPr>
              <a:buFont typeface="Wingdings" charset="2"/>
              <a:buChar char="Ø"/>
            </a:pPr>
            <a:r>
              <a:rPr lang="en-US" sz="2400" dirty="0" smtClean="0">
                <a:solidFill>
                  <a:srgbClr val="324BF3"/>
                </a:solidFill>
                <a:sym typeface="Wingdings"/>
              </a:rPr>
              <a:t>The 1</a:t>
            </a:r>
            <a:r>
              <a:rPr lang="en-US" sz="2400" baseline="30000" dirty="0" smtClean="0">
                <a:solidFill>
                  <a:srgbClr val="324BF3"/>
                </a:solidFill>
                <a:sym typeface="Wingdings"/>
              </a:rPr>
              <a:t>st</a:t>
            </a:r>
            <a:r>
              <a:rPr lang="en-US" sz="2400" dirty="0" smtClean="0">
                <a:solidFill>
                  <a:srgbClr val="324BF3"/>
                </a:solidFill>
                <a:sym typeface="Wingdings"/>
              </a:rPr>
              <a:t> step: </a:t>
            </a:r>
            <a:r>
              <a:rPr lang="en-US" sz="2400" dirty="0" smtClean="0">
                <a:sym typeface="Wingdings"/>
              </a:rPr>
              <a:t>to </a:t>
            </a:r>
            <a:r>
              <a:rPr lang="en-US" sz="2400" dirty="0">
                <a:sym typeface="Wingdings"/>
              </a:rPr>
              <a:t>define </a:t>
            </a:r>
            <a:r>
              <a:rPr lang="en-US" sz="2400" dirty="0" smtClean="0">
                <a:sym typeface="Wingdings"/>
              </a:rPr>
              <a:t>the wish-list of participants, for e</a:t>
            </a:r>
            <a:r>
              <a:rPr lang="en-US" sz="2400" dirty="0" smtClean="0"/>
              <a:t>xample for the PWG1:</a:t>
            </a: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 lvl="1">
              <a:buFont typeface="Wingdings" charset="2"/>
              <a:buChar char="Ø"/>
            </a:pPr>
            <a:endParaRPr lang="en-US" sz="2400" dirty="0" smtClean="0">
              <a:sym typeface="Wingdings"/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10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3133" y="660400"/>
            <a:ext cx="8703734" cy="0"/>
          </a:xfrm>
          <a:prstGeom prst="line">
            <a:avLst/>
          </a:prstGeom>
          <a:ln w="44450">
            <a:solidFill>
              <a:srgbClr val="324BF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NICA-Logo_4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14105" cy="4995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704424"/>
              </p:ext>
            </p:extLst>
          </p:nvPr>
        </p:nvGraphicFramePr>
        <p:xfrm>
          <a:off x="584199" y="2225886"/>
          <a:ext cx="7958667" cy="4617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2889"/>
                <a:gridCol w="2652889"/>
                <a:gridCol w="2652889"/>
              </a:tblGrid>
              <a:tr h="599132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Groups</a:t>
                      </a:r>
                      <a:r>
                        <a:rPr lang="en-US" baseline="0" dirty="0" smtClean="0"/>
                        <a:t>  and people  interested/contacts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Experts</a:t>
                      </a:r>
                      <a:r>
                        <a:rPr lang="en-US" baseline="0" dirty="0" smtClean="0"/>
                        <a:t> and code developers/contacts</a:t>
                      </a:r>
                      <a:endParaRPr lang="en-US" dirty="0"/>
                    </a:p>
                  </a:txBody>
                  <a:tcPr/>
                </a:tc>
              </a:tr>
              <a:tr h="113644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Centrality determination and different estimators</a:t>
                      </a:r>
                      <a:endParaRPr lang="ru-RU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SPbSU</a:t>
                      </a:r>
                      <a:r>
                        <a:rPr lang="en-US" sz="1400" dirty="0" smtClean="0"/>
                        <a:t>, INR RAS, </a:t>
                      </a:r>
                      <a:r>
                        <a:rPr lang="en-US" sz="1400" dirty="0" err="1" smtClean="0"/>
                        <a:t>MePHI</a:t>
                      </a:r>
                      <a:r>
                        <a:rPr lang="en-US" sz="1400" dirty="0" smtClean="0"/>
                        <a:t>….</a:t>
                      </a:r>
                    </a:p>
                    <a:p>
                      <a:r>
                        <a:rPr lang="en-US" sz="1400" dirty="0" smtClean="0"/>
                        <a:t>1)GF</a:t>
                      </a:r>
                      <a:r>
                        <a:rPr lang="en-US" sz="1400" baseline="0" dirty="0" smtClean="0"/>
                        <a:t> – </a:t>
                      </a:r>
                      <a:r>
                        <a:rPr lang="en-US" sz="1100" baseline="0" dirty="0" smtClean="0"/>
                        <a:t>e-mail: </a:t>
                      </a:r>
                      <a:r>
                        <a:rPr lang="en-US" sz="1100" baseline="0" dirty="0" err="1" smtClean="0"/>
                        <a:t>grigory-feofilov@yandex.ru</a:t>
                      </a:r>
                      <a:endParaRPr lang="en-US" sz="1100" dirty="0" smtClean="0"/>
                    </a:p>
                    <a:p>
                      <a:r>
                        <a:rPr lang="en-US" sz="1400" dirty="0" smtClean="0"/>
                        <a:t>2)AI---</a:t>
                      </a:r>
                      <a:r>
                        <a:rPr lang="en-US" sz="1400" baseline="0" dirty="0" smtClean="0"/>
                        <a:t>e-mail: …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3) AS ---</a:t>
                      </a:r>
                      <a:r>
                        <a:rPr lang="en-US" sz="1400" baseline="0" dirty="0" smtClean="0"/>
                        <a:t>e-mail:… 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4) NN----</a:t>
                      </a:r>
                      <a:r>
                        <a:rPr lang="en-US" sz="1400" baseline="0" dirty="0" smtClean="0"/>
                        <a:t>e-mail:  …                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etc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e-mail:…</a:t>
                      </a:r>
                      <a:endParaRPr lang="en-US" sz="1400" dirty="0" smtClean="0"/>
                    </a:p>
                  </a:txBody>
                  <a:tcPr/>
                </a:tc>
              </a:tr>
              <a:tr h="5075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Event plane reconstruction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e-mail: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683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Multiplicity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baseline="0" dirty="0" err="1" smtClean="0"/>
                        <a:t>pseudor</a:t>
                      </a:r>
                      <a:r>
                        <a:rPr lang="en-US" sz="1400" dirty="0" err="1" smtClean="0"/>
                        <a:t>apidity</a:t>
                      </a:r>
                      <a:r>
                        <a:rPr lang="en-US" sz="1400" dirty="0" smtClean="0"/>
                        <a:t> distribution measurements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MexNICA</a:t>
                      </a:r>
                      <a:r>
                        <a:rPr lang="en-US" sz="1400" dirty="0" smtClean="0"/>
                        <a:t>…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aseline="0" dirty="0" smtClean="0"/>
                        <a:t>e-mail: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251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Total cross-section measurement</a:t>
                      </a:r>
                      <a:endParaRPr lang="ru-RU" sz="1400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…</a:t>
                      </a:r>
                      <a:r>
                        <a:rPr lang="en-US" sz="1400" baseline="0" dirty="0" smtClean="0"/>
                        <a:t>e-mail: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599132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r>
                        <a:rPr lang="en-US" dirty="0" err="1" smtClean="0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…</a:t>
                      </a:r>
                      <a:r>
                        <a:rPr lang="en-US" sz="1800" baseline="0" dirty="0" smtClean="0"/>
                        <a:t>e-mail:</a:t>
                      </a:r>
                      <a:endParaRPr lang="en-US" sz="1800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683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67" y="99218"/>
            <a:ext cx="8229600" cy="8006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2000" dirty="0" smtClean="0"/>
              <a:t>Some </a:t>
            </a:r>
            <a:r>
              <a:rPr lang="en-US" sz="2000" dirty="0"/>
              <a:t>proposals to move </a:t>
            </a:r>
            <a:r>
              <a:rPr lang="en-US" sz="2000" dirty="0" smtClean="0"/>
              <a:t>further:</a:t>
            </a:r>
            <a:r>
              <a:rPr lang="en-US" sz="2000" b="1" dirty="0" smtClean="0">
                <a:solidFill>
                  <a:schemeClr val="accent2"/>
                </a:solidFill>
              </a:rPr>
              <a:t/>
            </a:r>
            <a:br>
              <a:rPr lang="en-US" sz="2000" b="1" dirty="0" smtClean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   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67" y="792162"/>
            <a:ext cx="8669866" cy="2628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Coordination of the MC simulations software  by the PWG:</a:t>
            </a:r>
          </a:p>
          <a:p>
            <a:pPr>
              <a:buFont typeface="Wingdings" charset="2"/>
              <a:buChar char="Ø"/>
            </a:pPr>
            <a:r>
              <a:rPr lang="en-US" sz="2400" dirty="0">
                <a:solidFill>
                  <a:srgbClr val="FF0000"/>
                </a:solidFill>
                <a:sym typeface="Wingdings"/>
              </a:rPr>
              <a:t>The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2</a:t>
            </a:r>
            <a:r>
              <a:rPr lang="en-US" sz="2400" baseline="30000" dirty="0" smtClean="0">
                <a:solidFill>
                  <a:srgbClr val="FF0000"/>
                </a:solidFill>
                <a:sym typeface="Wingdings"/>
              </a:rPr>
              <a:t>nd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/>
              </a:rPr>
              <a:t>step: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 </a:t>
            </a:r>
            <a:r>
              <a:rPr lang="en-US" sz="2400" dirty="0" smtClean="0">
                <a:sym typeface="Wingdings"/>
              </a:rPr>
              <a:t>to define Codes,  location, </a:t>
            </a:r>
            <a:r>
              <a:rPr lang="en-US" sz="2400" dirty="0" smtClean="0">
                <a:solidFill>
                  <a:srgbClr val="FF0000"/>
                </a:solidFill>
                <a:sym typeface="Wingdings"/>
              </a:rPr>
              <a:t>responsibility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Wingdings" charset="2"/>
              <a:buChar char="Ø"/>
            </a:pPr>
            <a:endParaRPr lang="en-US" sz="2400" dirty="0" smtClean="0"/>
          </a:p>
          <a:p>
            <a:pPr lvl="1">
              <a:buFont typeface="Wingdings" charset="2"/>
              <a:buChar char="Ø"/>
            </a:pPr>
            <a:endParaRPr lang="en-US" sz="2400" dirty="0" smtClean="0">
              <a:sym typeface="Wingdings"/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11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93133" y="660400"/>
            <a:ext cx="8703734" cy="0"/>
          </a:xfrm>
          <a:prstGeom prst="line">
            <a:avLst/>
          </a:prstGeom>
          <a:ln w="44450">
            <a:solidFill>
              <a:srgbClr val="324BF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NICA-Logo_4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14105" cy="4995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0580167"/>
              </p:ext>
            </p:extLst>
          </p:nvPr>
        </p:nvGraphicFramePr>
        <p:xfrm>
          <a:off x="381001" y="1862666"/>
          <a:ext cx="8161866" cy="47895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622"/>
                <a:gridCol w="2720622"/>
                <a:gridCol w="2720622"/>
              </a:tblGrid>
              <a:tr h="542290"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Code name and location in </a:t>
                      </a:r>
                      <a:r>
                        <a:rPr lang="en-US" dirty="0" err="1" smtClean="0"/>
                        <a:t>MPDRoot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Experts</a:t>
                      </a:r>
                      <a:r>
                        <a:rPr lang="en-US" baseline="0" dirty="0" smtClean="0"/>
                        <a:t> and code developers/contacts</a:t>
                      </a:r>
                      <a:endParaRPr lang="en-US" dirty="0"/>
                    </a:p>
                  </a:txBody>
                  <a:tcPr/>
                </a:tc>
              </a:tr>
              <a:tr h="121412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Centrality determination and different estimators</a:t>
                      </a:r>
                      <a:endParaRPr lang="ru-RU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en-US" sz="1400" dirty="0" smtClean="0"/>
                        <a:t>Multiplicity</a:t>
                      </a:r>
                      <a:r>
                        <a:rPr lang="en-US" sz="1400" baseline="0" dirty="0" smtClean="0"/>
                        <a:t> classes in standard procedure:……</a:t>
                      </a:r>
                    </a:p>
                    <a:p>
                      <a:pPr marL="0" indent="0">
                        <a:buNone/>
                      </a:pPr>
                      <a:endParaRPr lang="en-US" sz="1400" baseline="0" dirty="0" smtClean="0"/>
                    </a:p>
                    <a:p>
                      <a:pPr marL="342900" indent="-342900">
                        <a:buAutoNum type="arabicParenR"/>
                      </a:pPr>
                      <a:r>
                        <a:rPr lang="en-US" sz="1400" baseline="0" dirty="0" smtClean="0"/>
                        <a:t>Centrality classes by the calorimeter:……….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Name….e-mail:…</a:t>
                      </a:r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endParaRPr lang="en-US" sz="1400" baseline="0" dirty="0" smtClean="0"/>
                    </a:p>
                    <a:p>
                      <a:r>
                        <a:rPr lang="en-US" sz="1400" baseline="0" dirty="0" smtClean="0"/>
                        <a:t>Name….e-mail:…</a:t>
                      </a:r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54229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Event plane reconstruction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Event plane reconstruction code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Name….e-mail:…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82084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Multiplicity</a:t>
                      </a:r>
                      <a:r>
                        <a:rPr lang="en-US" sz="1400" baseline="0" dirty="0" smtClean="0"/>
                        <a:t> and </a:t>
                      </a:r>
                      <a:r>
                        <a:rPr lang="en-US" sz="1400" baseline="0" dirty="0" err="1" smtClean="0"/>
                        <a:t>pseudor</a:t>
                      </a:r>
                      <a:r>
                        <a:rPr lang="en-US" sz="1400" dirty="0" err="1" smtClean="0"/>
                        <a:t>apidity</a:t>
                      </a:r>
                      <a:r>
                        <a:rPr lang="en-US" sz="1400" dirty="0" smtClean="0"/>
                        <a:t> distribution measurements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Name….e-mail:…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</a:rPr>
                        <a:t>Total cross-section measurement</a:t>
                      </a:r>
                      <a:endParaRPr lang="ru-RU" sz="1400" dirty="0" smtClean="0">
                        <a:solidFill>
                          <a:srgbClr val="000000"/>
                        </a:solidFill>
                      </a:endParaRPr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…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Name….e-mail:…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r>
                        <a:rPr lang="en-US" dirty="0" err="1" smtClean="0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Name….e-mail:…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5932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Layout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Discussion </a:t>
            </a:r>
            <a:r>
              <a:rPr lang="en-US" dirty="0"/>
              <a:t>on the beam energy and number of events in the first run with </a:t>
            </a:r>
            <a:r>
              <a:rPr lang="en-US" dirty="0" err="1"/>
              <a:t>Bi+Bi</a:t>
            </a:r>
            <a:r>
              <a:rPr lang="en-US" dirty="0"/>
              <a:t> </a:t>
            </a:r>
            <a:r>
              <a:rPr lang="en-US" dirty="0" err="1"/>
              <a:t>collisons</a:t>
            </a:r>
            <a:r>
              <a:rPr lang="en-US" dirty="0"/>
              <a:t> at </a:t>
            </a:r>
            <a:r>
              <a:rPr lang="en-US" dirty="0" smtClean="0"/>
              <a:t>NICA</a:t>
            </a: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514350" indent="-514350">
              <a:buAutoNum type="arabicParenR"/>
            </a:pPr>
            <a:r>
              <a:rPr lang="en-US" dirty="0" smtClean="0"/>
              <a:t>Strategy </a:t>
            </a:r>
            <a:r>
              <a:rPr lang="en-US" dirty="0"/>
              <a:t>for simulations and physics analysis </a:t>
            </a:r>
            <a:r>
              <a:rPr lang="en-US" dirty="0" smtClean="0"/>
              <a:t>codes</a:t>
            </a:r>
          </a:p>
          <a:p>
            <a:pPr marL="514350" indent="-514350">
              <a:buAutoNum type="arabicParenR"/>
            </a:pPr>
            <a:r>
              <a:rPr lang="en-US" dirty="0" smtClean="0"/>
              <a:t>Conferences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885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00FF"/>
                </a:solidFill>
              </a:rPr>
              <a:t>Brief news form the Physics Council </a:t>
            </a:r>
            <a:r>
              <a:rPr lang="en-US" dirty="0" smtClean="0">
                <a:solidFill>
                  <a:srgbClr val="0000FF"/>
                </a:solidFill>
              </a:rPr>
              <a:t>meeting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Bi+Bi</a:t>
            </a:r>
            <a:r>
              <a:rPr lang="en-US" dirty="0" smtClean="0"/>
              <a:t> collisions: </a:t>
            </a:r>
            <a:r>
              <a:rPr lang="en-US" dirty="0"/>
              <a:t>beam energy and number of events in the first run with </a:t>
            </a:r>
            <a:r>
              <a:rPr lang="en-US" dirty="0" err="1"/>
              <a:t>Bi+Bi</a:t>
            </a:r>
            <a:r>
              <a:rPr lang="en-US" dirty="0"/>
              <a:t> </a:t>
            </a:r>
            <a:r>
              <a:rPr lang="en-US" dirty="0" err="1"/>
              <a:t>collisons</a:t>
            </a:r>
            <a:r>
              <a:rPr lang="en-US" dirty="0"/>
              <a:t> at </a:t>
            </a:r>
            <a:r>
              <a:rPr lang="en-US" dirty="0" smtClean="0"/>
              <a:t>NICA</a:t>
            </a:r>
          </a:p>
          <a:p>
            <a:r>
              <a:rPr lang="en-US" dirty="0" smtClean="0"/>
              <a:t>Report at the last </a:t>
            </a:r>
            <a:r>
              <a:rPr lang="ru-RU" dirty="0"/>
              <a:t>MPD </a:t>
            </a:r>
            <a:r>
              <a:rPr lang="ru-RU" dirty="0" err="1"/>
              <a:t>Physics</a:t>
            </a:r>
            <a:r>
              <a:rPr lang="ru-RU" dirty="0"/>
              <a:t> </a:t>
            </a:r>
            <a:r>
              <a:rPr lang="ru-RU" dirty="0" err="1"/>
              <a:t>Seminar</a:t>
            </a:r>
            <a:r>
              <a:rPr lang="ru-RU" dirty="0"/>
              <a:t> </a:t>
            </a:r>
            <a:r>
              <a:rPr lang="en-US" dirty="0" smtClean="0"/>
              <a:t>04.02.2021</a:t>
            </a:r>
            <a:r>
              <a:rPr lang="ru-RU" dirty="0" smtClean="0"/>
              <a:t>:</a:t>
            </a:r>
            <a:r>
              <a:rPr lang="ru-RU" dirty="0"/>
              <a:t> Grigory </a:t>
            </a:r>
            <a:r>
              <a:rPr lang="ru-RU" dirty="0" err="1"/>
              <a:t>Nigmatkulov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MEPhI</a:t>
            </a:r>
            <a:r>
              <a:rPr lang="en-US" dirty="0" smtClean="0"/>
              <a:t>)</a:t>
            </a:r>
            <a:r>
              <a:rPr lang="ru-RU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“</a:t>
            </a:r>
            <a:r>
              <a:rPr lang="ru-RU" dirty="0" smtClean="0"/>
              <a:t> </a:t>
            </a:r>
            <a:r>
              <a:rPr lang="ru-RU" dirty="0" err="1"/>
              <a:t>Energy</a:t>
            </a:r>
            <a:r>
              <a:rPr lang="ru-RU" dirty="0"/>
              <a:t> </a:t>
            </a:r>
            <a:r>
              <a:rPr lang="ru-RU" dirty="0" err="1"/>
              <a:t>for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/>
              <a:t>collisions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MPD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smtClean="0"/>
              <a:t>NICA</a:t>
            </a:r>
            <a:r>
              <a:rPr lang="en-US" dirty="0" smtClean="0"/>
              <a:t>”</a:t>
            </a:r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(See </a:t>
            </a:r>
            <a:r>
              <a:rPr lang="ru-RU" dirty="0" smtClean="0"/>
              <a:t>:</a:t>
            </a:r>
            <a:r>
              <a:rPr lang="ru-RU" dirty="0"/>
              <a:t> </a:t>
            </a:r>
            <a:r>
              <a:rPr lang="ru-RU" u="sng" dirty="0">
                <a:hlinkClick r:id="rId2"/>
              </a:rPr>
              <a:t>https://indico.jinr.ru/event/1907</a:t>
            </a:r>
            <a:r>
              <a:rPr lang="ru-RU" u="sng" dirty="0" smtClean="0">
                <a:hlinkClick r:id="rId2"/>
              </a:rPr>
              <a:t>/</a:t>
            </a:r>
            <a:r>
              <a:rPr lang="en-US" u="sng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From the report by </a:t>
            </a:r>
            <a:r>
              <a:rPr lang="ru-RU" dirty="0" smtClean="0">
                <a:solidFill>
                  <a:srgbClr val="0000FF"/>
                </a:solidFill>
              </a:rPr>
              <a:t>Grigory </a:t>
            </a:r>
            <a:r>
              <a:rPr lang="ru-RU" dirty="0" err="1">
                <a:solidFill>
                  <a:srgbClr val="0000FF"/>
                </a:solidFill>
              </a:rPr>
              <a:t>Nigmatkulov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  <a:p>
            <a:pPr marL="0" indent="0">
              <a:buNone/>
            </a:pPr>
            <a:r>
              <a:rPr lang="en-US" dirty="0" smtClean="0"/>
              <a:t> “</a:t>
            </a:r>
            <a:r>
              <a:rPr lang="ru-RU" dirty="0" err="1" smtClean="0"/>
              <a:t>Only</a:t>
            </a:r>
            <a:r>
              <a:rPr lang="en-US" dirty="0" smtClean="0"/>
              <a:t> </a:t>
            </a:r>
            <a:r>
              <a:rPr lang="ru-RU" dirty="0" smtClean="0"/>
              <a:t>√</a:t>
            </a:r>
            <a:r>
              <a:rPr lang="ru-RU" dirty="0" err="1"/>
              <a:t>sNN</a:t>
            </a:r>
            <a:r>
              <a:rPr lang="ru-RU" dirty="0"/>
              <a:t>=9.2 </a:t>
            </a:r>
            <a:r>
              <a:rPr lang="ru-RU" dirty="0" err="1"/>
              <a:t>GeV</a:t>
            </a:r>
            <a:r>
              <a:rPr lang="ru-RU" dirty="0"/>
              <a:t> 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already</a:t>
            </a:r>
            <a:r>
              <a:rPr lang="ru-RU" dirty="0"/>
              <a:t> </a:t>
            </a:r>
            <a:r>
              <a:rPr lang="ru-RU" dirty="0" err="1"/>
              <a:t>been</a:t>
            </a:r>
            <a:r>
              <a:rPr lang="ru-RU" dirty="0"/>
              <a:t> </a:t>
            </a:r>
            <a:r>
              <a:rPr lang="ru-RU" dirty="0" err="1"/>
              <a:t>measured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RHIC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smtClean="0"/>
              <a:t>COLLIDER</a:t>
            </a:r>
            <a:r>
              <a:rPr lang="en-US" dirty="0" smtClean="0"/>
              <a:t> </a:t>
            </a:r>
            <a:r>
              <a:rPr lang="ru-RU" dirty="0" err="1" smtClean="0"/>
              <a:t>mode</a:t>
            </a:r>
            <a:r>
              <a:rPr lang="ru-RU" dirty="0" smtClean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year</a:t>
            </a:r>
            <a:r>
              <a:rPr lang="ru-RU" dirty="0"/>
              <a:t> 2008 (</a:t>
            </a:r>
            <a:r>
              <a:rPr lang="ru-RU" dirty="0" err="1"/>
              <a:t>low</a:t>
            </a:r>
            <a:r>
              <a:rPr lang="ru-RU" dirty="0"/>
              <a:t> </a:t>
            </a:r>
            <a:r>
              <a:rPr lang="ru-RU" dirty="0" err="1"/>
              <a:t>statistics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Theoretically</a:t>
            </a:r>
            <a:r>
              <a:rPr lang="ru-RU" dirty="0"/>
              <a:t> </a:t>
            </a:r>
            <a:r>
              <a:rPr lang="ru-RU" dirty="0" err="1"/>
              <a:t>motivated</a:t>
            </a:r>
            <a:r>
              <a:rPr lang="ru-RU" dirty="0"/>
              <a:t> (</a:t>
            </a:r>
            <a:r>
              <a:rPr lang="ru-RU" dirty="0" err="1"/>
              <a:t>peak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trace</a:t>
            </a:r>
            <a:r>
              <a:rPr lang="ru-RU" dirty="0"/>
              <a:t> </a:t>
            </a:r>
            <a:r>
              <a:rPr lang="ru-RU" dirty="0" err="1"/>
              <a:t>anomaly</a:t>
            </a:r>
            <a:r>
              <a:rPr lang="ru-RU" dirty="0"/>
              <a:t>) K.A. </a:t>
            </a:r>
            <a:r>
              <a:rPr lang="ru-RU" dirty="0" err="1"/>
              <a:t>Bugaev</a:t>
            </a:r>
            <a:r>
              <a:rPr lang="ru-RU" dirty="0"/>
              <a:t> </a:t>
            </a:r>
            <a:r>
              <a:rPr lang="ru-RU" dirty="0" err="1"/>
              <a:t>et</a:t>
            </a:r>
            <a:r>
              <a:rPr lang="ru-RU" dirty="0"/>
              <a:t> </a:t>
            </a:r>
            <a:r>
              <a:rPr lang="ru-RU" dirty="0" err="1"/>
              <a:t>al</a:t>
            </a:r>
            <a:r>
              <a:rPr lang="ru-RU" dirty="0"/>
              <a:t>. PEPAN 15, 210 (2018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/>
              <a:t>STAR </a:t>
            </a:r>
            <a:r>
              <a:rPr lang="ru-RU" dirty="0" err="1"/>
              <a:t>took</a:t>
            </a:r>
            <a:r>
              <a:rPr lang="ru-RU" dirty="0"/>
              <a:t> </a:t>
            </a:r>
            <a:r>
              <a:rPr lang="ru-RU" dirty="0" err="1"/>
              <a:t>data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√</a:t>
            </a:r>
            <a:r>
              <a:rPr lang="ru-RU" dirty="0" err="1"/>
              <a:t>sNN</a:t>
            </a:r>
            <a:r>
              <a:rPr lang="ru-RU" dirty="0"/>
              <a:t>=9.2 </a:t>
            </a:r>
            <a:r>
              <a:rPr lang="ru-RU" dirty="0" err="1"/>
              <a:t>GeV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year</a:t>
            </a:r>
            <a:r>
              <a:rPr lang="ru-RU" dirty="0"/>
              <a:t> 2020 (~160M </a:t>
            </a:r>
            <a:r>
              <a:rPr lang="ru-RU" dirty="0" err="1"/>
              <a:t>events</a:t>
            </a:r>
            <a:r>
              <a:rPr lang="ru-RU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case</a:t>
            </a:r>
            <a:r>
              <a:rPr lang="ru-RU" dirty="0"/>
              <a:t> </a:t>
            </a:r>
            <a:r>
              <a:rPr lang="ru-RU" dirty="0" err="1"/>
              <a:t>first</a:t>
            </a:r>
            <a:r>
              <a:rPr lang="ru-RU" dirty="0"/>
              <a:t> </a:t>
            </a:r>
            <a:r>
              <a:rPr lang="ru-RU" dirty="0" err="1"/>
              <a:t>heavy-ion</a:t>
            </a:r>
            <a:r>
              <a:rPr lang="ru-RU" dirty="0"/>
              <a:t> </a:t>
            </a:r>
            <a:r>
              <a:rPr lang="ru-RU" dirty="0" err="1"/>
              <a:t>collisions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NICA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√</a:t>
            </a:r>
            <a:r>
              <a:rPr lang="ru-RU" dirty="0" err="1"/>
              <a:t>sNN</a:t>
            </a:r>
            <a:r>
              <a:rPr lang="ru-RU" dirty="0"/>
              <a:t>=9.2 </a:t>
            </a:r>
            <a:r>
              <a:rPr lang="ru-RU" dirty="0" err="1"/>
              <a:t>GeV</a:t>
            </a:r>
            <a:r>
              <a:rPr lang="ru-RU" dirty="0"/>
              <a:t> 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Allow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test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collider</a:t>
            </a:r>
            <a:r>
              <a:rPr lang="ru-RU" dirty="0"/>
              <a:t> </a:t>
            </a:r>
            <a:r>
              <a:rPr lang="ru-RU" dirty="0" err="1" smtClean="0"/>
              <a:t>capabilities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•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a</a:t>
            </a:r>
            <a:r>
              <a:rPr lang="ru-RU" dirty="0"/>
              <a:t> </a:t>
            </a:r>
            <a:r>
              <a:rPr lang="ru-RU" dirty="0" err="1"/>
              <a:t>compelling</a:t>
            </a:r>
            <a:r>
              <a:rPr lang="ru-RU" dirty="0"/>
              <a:t> </a:t>
            </a:r>
            <a:r>
              <a:rPr lang="ru-RU" dirty="0" err="1"/>
              <a:t>and</a:t>
            </a:r>
            <a:r>
              <a:rPr lang="ru-RU" dirty="0"/>
              <a:t> </a:t>
            </a:r>
            <a:r>
              <a:rPr lang="ru-RU" dirty="0" err="1"/>
              <a:t>timely</a:t>
            </a:r>
            <a:r>
              <a:rPr lang="ru-RU" dirty="0"/>
              <a:t> </a:t>
            </a:r>
            <a:r>
              <a:rPr lang="ru-RU" dirty="0" err="1" smtClean="0"/>
              <a:t>measurement</a:t>
            </a:r>
            <a:r>
              <a:rPr lang="en-US" dirty="0" smtClean="0"/>
              <a:t>”</a:t>
            </a:r>
            <a:endParaRPr lang="ru-RU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Physics Council discussion:</a:t>
            </a:r>
          </a:p>
          <a:p>
            <a:pPr>
              <a:buFont typeface="Wingdings" charset="2"/>
              <a:buChar char="Ø"/>
            </a:pPr>
            <a:r>
              <a:rPr lang="en-US" dirty="0" err="1"/>
              <a:t>Bi+Bi</a:t>
            </a:r>
            <a:r>
              <a:rPr lang="en-US" dirty="0"/>
              <a:t> collisions: </a:t>
            </a:r>
            <a:r>
              <a:rPr lang="ru-RU" dirty="0"/>
              <a:t>√</a:t>
            </a:r>
            <a:r>
              <a:rPr lang="ru-RU" dirty="0" err="1"/>
              <a:t>sNN</a:t>
            </a:r>
            <a:r>
              <a:rPr lang="ru-RU" dirty="0"/>
              <a:t>=9.2 </a:t>
            </a:r>
            <a:r>
              <a:rPr lang="ru-RU" dirty="0" err="1"/>
              <a:t>GeV</a:t>
            </a:r>
            <a:r>
              <a:rPr lang="ru-RU" dirty="0"/>
              <a:t> </a:t>
            </a:r>
            <a:r>
              <a:rPr lang="en-US" dirty="0" smtClean="0"/>
              <a:t>and 7.7 </a:t>
            </a:r>
            <a:r>
              <a:rPr lang="en-US" dirty="0" err="1" smtClean="0"/>
              <a:t>GeV</a:t>
            </a:r>
            <a:endParaRPr lang="en-US" dirty="0" smtClean="0"/>
          </a:p>
          <a:p>
            <a:pPr>
              <a:buFont typeface="Wingdings" charset="2"/>
              <a:buChar char="Ø"/>
            </a:pPr>
            <a:r>
              <a:rPr lang="en-US" dirty="0"/>
              <a:t> </a:t>
            </a:r>
            <a:r>
              <a:rPr lang="en-US" dirty="0" smtClean="0"/>
              <a:t>&lt;100 </a:t>
            </a:r>
            <a:r>
              <a:rPr lang="en-US" dirty="0" err="1" smtClean="0"/>
              <a:t>mln</a:t>
            </a:r>
            <a:r>
              <a:rPr lang="en-US" dirty="0" smtClean="0"/>
              <a:t> events at the first  Run with </a:t>
            </a:r>
            <a:r>
              <a:rPr lang="en-US" dirty="0" err="1"/>
              <a:t>Bi+Bi</a:t>
            </a:r>
            <a:r>
              <a:rPr lang="en-US" dirty="0"/>
              <a:t> </a:t>
            </a:r>
            <a:r>
              <a:rPr lang="en-US" dirty="0" smtClean="0"/>
              <a:t>collisions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Beam energy scan program – after  the first results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20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Brief news form the Physics Council </a:t>
            </a:r>
            <a:r>
              <a:rPr lang="en-US" dirty="0" smtClean="0"/>
              <a:t>meeting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2) Strategy </a:t>
            </a:r>
            <a:r>
              <a:rPr lang="en-US" dirty="0"/>
              <a:t>for simulations and physics analysis </a:t>
            </a:r>
            <a:r>
              <a:rPr lang="en-US" dirty="0" smtClean="0"/>
              <a:t>codes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proposal is to continue MC simulations  with the given values</a:t>
            </a: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 err="1"/>
              <a:t>Bi+Bi</a:t>
            </a:r>
            <a:r>
              <a:rPr lang="en-US" dirty="0"/>
              <a:t> collisions: </a:t>
            </a:r>
            <a:r>
              <a:rPr lang="ru-RU" dirty="0"/>
              <a:t>√</a:t>
            </a:r>
            <a:r>
              <a:rPr lang="ru-RU" dirty="0" err="1"/>
              <a:t>sNN</a:t>
            </a:r>
            <a:r>
              <a:rPr lang="ru-RU" dirty="0"/>
              <a:t>=9.2 </a:t>
            </a:r>
            <a:r>
              <a:rPr lang="ru-RU" dirty="0" err="1"/>
              <a:t>GeV</a:t>
            </a:r>
            <a:r>
              <a:rPr lang="ru-RU" dirty="0"/>
              <a:t> </a:t>
            </a:r>
            <a:r>
              <a:rPr lang="en-US" dirty="0"/>
              <a:t>and 7.7 </a:t>
            </a:r>
            <a:r>
              <a:rPr lang="en-US" dirty="0" err="1"/>
              <a:t>GeV</a:t>
            </a:r>
            <a:endParaRPr lang="en-US" dirty="0"/>
          </a:p>
          <a:p>
            <a:pPr>
              <a:buFont typeface="Wingdings" charset="2"/>
              <a:buChar char="Ø"/>
            </a:pPr>
            <a:r>
              <a:rPr lang="en-US" dirty="0"/>
              <a:t> &lt;100 </a:t>
            </a:r>
            <a:r>
              <a:rPr lang="en-US" dirty="0" err="1"/>
              <a:t>mln</a:t>
            </a:r>
            <a:r>
              <a:rPr lang="en-US" dirty="0"/>
              <a:t> events at the first  Run with </a:t>
            </a:r>
            <a:r>
              <a:rPr lang="en-US" dirty="0" err="1"/>
              <a:t>Bi+Bi</a:t>
            </a:r>
            <a:r>
              <a:rPr lang="en-US" dirty="0"/>
              <a:t> </a:t>
            </a:r>
            <a:r>
              <a:rPr lang="en-US" dirty="0" smtClean="0"/>
              <a:t>collisions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Beam </a:t>
            </a:r>
            <a:r>
              <a:rPr lang="en-US" dirty="0"/>
              <a:t>energy scan program – </a:t>
            </a:r>
            <a:r>
              <a:rPr lang="en-US" dirty="0" smtClean="0"/>
              <a:t> more </a:t>
            </a:r>
            <a:r>
              <a:rPr lang="en-US" dirty="0" err="1" smtClean="0"/>
              <a:t>undesratbding</a:t>
            </a:r>
            <a:r>
              <a:rPr lang="en-US" dirty="0" smtClean="0"/>
              <a:t> from the theoretical point of view is needed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critical issues for the PWG1: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Centrality classes codes (the first exercise to  be available soon for the </a:t>
            </a:r>
            <a:r>
              <a:rPr lang="en-US" dirty="0" err="1" smtClean="0"/>
              <a:t>collabortion</a:t>
            </a:r>
            <a:r>
              <a:rPr lang="en-US" dirty="0" smtClean="0"/>
              <a:t> as an example) 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Event-plane determination codes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Finding people?</a:t>
            </a:r>
          </a:p>
          <a:p>
            <a:pPr>
              <a:buFont typeface="Wingdings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855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Conferences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SQM2021 </a:t>
            </a:r>
            <a:r>
              <a:rPr lang="en-US" dirty="0"/>
              <a:t>online through BNL on the dates originally foreseen, May 17-22, 2021.  </a:t>
            </a:r>
          </a:p>
          <a:p>
            <a:r>
              <a:rPr lang="en-US" dirty="0"/>
              <a:t>An </a:t>
            </a:r>
            <a:r>
              <a:rPr lang="en-US" dirty="0" err="1"/>
              <a:t>Indico</a:t>
            </a:r>
            <a:r>
              <a:rPr lang="en-US" dirty="0"/>
              <a:t> page for the virtual conference has been setup. </a:t>
            </a:r>
          </a:p>
          <a:p>
            <a:r>
              <a:rPr lang="en-US" dirty="0">
                <a:hlinkClick r:id="rId2" tooltip="https://indico.cern.ch/event/985652/"/>
              </a:rPr>
              <a:t>https://indico.cern.ch/event/985652/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82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4866" y="4656667"/>
            <a:ext cx="651933" cy="146949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442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7283" y="1412875"/>
            <a:ext cx="8680450" cy="1470025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r>
              <a:rPr lang="ru-RU" sz="3600" dirty="0" err="1" smtClean="0"/>
              <a:t>Development</a:t>
            </a:r>
            <a:r>
              <a:rPr lang="ru-RU" sz="3600" dirty="0" smtClean="0"/>
              <a:t> </a:t>
            </a:r>
            <a:r>
              <a:rPr lang="ru-RU" sz="3600" dirty="0" err="1"/>
              <a:t>of</a:t>
            </a:r>
            <a:r>
              <a:rPr lang="ru-RU" sz="3600" dirty="0"/>
              <a:t> </a:t>
            </a:r>
            <a:r>
              <a:rPr lang="ru-RU" sz="3600" dirty="0" err="1"/>
              <a:t>the</a:t>
            </a:r>
            <a:r>
              <a:rPr lang="ru-RU" sz="3600" dirty="0"/>
              <a:t> MPD </a:t>
            </a:r>
            <a:r>
              <a:rPr lang="ru-RU" sz="3600" dirty="0" err="1"/>
              <a:t>common</a:t>
            </a:r>
            <a:r>
              <a:rPr lang="ru-RU" sz="3600" dirty="0"/>
              <a:t> </a:t>
            </a:r>
            <a:r>
              <a:rPr lang="ru-RU" sz="3600" dirty="0" err="1" smtClean="0"/>
              <a:t>software</a:t>
            </a:r>
            <a:r>
              <a:rPr lang="en-US" sz="3600" dirty="0" smtClean="0"/>
              <a:t>:</a:t>
            </a:r>
            <a:br>
              <a:rPr lang="en-US" sz="3600" dirty="0" smtClean="0"/>
            </a:br>
            <a:r>
              <a:rPr lang="en-US" sz="3600" dirty="0" smtClean="0"/>
              <a:t>some proposals to move further</a:t>
            </a:r>
            <a:r>
              <a:rPr lang="ru-RU" sz="3600" dirty="0" smtClean="0"/>
              <a:t>.</a:t>
            </a:r>
            <a:r>
              <a:rPr lang="ru-RU" sz="3600" dirty="0"/>
              <a:t/>
            </a:r>
            <a:br>
              <a:rPr lang="ru-RU" sz="3600" dirty="0"/>
            </a:br>
            <a:r>
              <a:rPr lang="en-US" sz="4000" dirty="0" smtClean="0">
                <a:solidFill>
                  <a:srgbClr val="0000FF"/>
                </a:solidFill>
              </a:rPr>
              <a:t/>
            </a:r>
            <a:br>
              <a:rPr lang="en-US" sz="4000" dirty="0" smtClean="0">
                <a:solidFill>
                  <a:srgbClr val="0000FF"/>
                </a:solidFill>
              </a:rPr>
            </a:br>
            <a:endParaRPr lang="en-US" sz="4000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882900"/>
            <a:ext cx="6400800" cy="1752600"/>
          </a:xfrm>
        </p:spPr>
        <p:txBody>
          <a:bodyPr>
            <a:normAutofit fontScale="40000" lnSpcReduction="20000"/>
          </a:bodyPr>
          <a:lstStyle/>
          <a:p>
            <a:endParaRPr lang="en-US" dirty="0"/>
          </a:p>
          <a:p>
            <a:r>
              <a:rPr lang="en-US" sz="5000" dirty="0" err="1" smtClean="0">
                <a:solidFill>
                  <a:schemeClr val="tx1"/>
                </a:solidFill>
              </a:rPr>
              <a:t>G.Feofilov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b="1" dirty="0" smtClean="0"/>
              <a:t>MPD/NICA </a:t>
            </a:r>
            <a:r>
              <a:rPr lang="en-US" b="1" dirty="0" smtClean="0"/>
              <a:t> Physics Council</a:t>
            </a:r>
            <a:r>
              <a:rPr lang="en-US" dirty="0" smtClean="0">
                <a:solidFill>
                  <a:srgbClr val="0000FF"/>
                </a:solidFill>
              </a:rPr>
              <a:t>27/01/</a:t>
            </a:r>
            <a:r>
              <a:rPr lang="en-US" dirty="0" smtClean="0">
                <a:solidFill>
                  <a:srgbClr val="0000FF"/>
                </a:solidFill>
              </a:rPr>
              <a:t>2021</a:t>
            </a:r>
            <a:endParaRPr lang="en-US" b="1" dirty="0" smtClean="0"/>
          </a:p>
          <a:p>
            <a:r>
              <a:rPr lang="en-US" dirty="0"/>
              <a:t> </a:t>
            </a:r>
            <a:endParaRPr lang="en-US" dirty="0" smtClean="0"/>
          </a:p>
          <a:p>
            <a:endParaRPr lang="ru-RU" dirty="0"/>
          </a:p>
          <a:p>
            <a:r>
              <a:rPr lang="ru-RU" dirty="0"/>
              <a:t> </a:t>
            </a:r>
            <a:endParaRPr lang="en-US" dirty="0" smtClean="0"/>
          </a:p>
          <a:p>
            <a:r>
              <a:rPr lang="ru-RU" dirty="0" smtClean="0"/>
              <a:t>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en-US" b="1" dirty="0" smtClean="0"/>
          </a:p>
        </p:txBody>
      </p:sp>
      <p:pic>
        <p:nvPicPr>
          <p:cNvPr id="4" name="Picture 6" descr="NICA-Logo_4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567" y="351102"/>
            <a:ext cx="1498600" cy="738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2261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267" y="499533"/>
            <a:ext cx="8229600" cy="80062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lang="en-US" sz="2000" b="1" dirty="0" smtClean="0">
                <a:solidFill>
                  <a:schemeClr val="accent2"/>
                </a:solidFill>
              </a:rPr>
              <a:t>One slide from the report by </a:t>
            </a:r>
            <a:r>
              <a:rPr lang="en-US" sz="2000" dirty="0" err="1" smtClean="0"/>
              <a:t>G.Feofilov</a:t>
            </a:r>
            <a:r>
              <a:rPr lang="en-US" sz="2000" dirty="0"/>
              <a:t>, </a:t>
            </a:r>
            <a:r>
              <a:rPr lang="en-US" sz="2000" dirty="0" err="1" smtClean="0"/>
              <a:t>A.Ivashkin</a:t>
            </a:r>
            <a:r>
              <a:rPr lang="en-US" sz="2000" dirty="0" smtClean="0"/>
              <a:t>: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1" dirty="0" smtClean="0">
                <a:solidFill>
                  <a:schemeClr val="accent2"/>
                </a:solidFill>
              </a:rPr>
              <a:t>“</a:t>
            </a:r>
            <a:r>
              <a:rPr lang="en-US" sz="2000" dirty="0" smtClean="0">
                <a:solidFill>
                  <a:srgbClr val="0000FF"/>
                </a:solidFill>
              </a:rPr>
              <a:t>Tentative </a:t>
            </a:r>
            <a:r>
              <a:rPr lang="en-US" sz="2000" dirty="0">
                <a:solidFill>
                  <a:srgbClr val="0000FF"/>
                </a:solidFill>
              </a:rPr>
              <a:t>plans and tasks  </a:t>
            </a:r>
            <a:r>
              <a:rPr lang="en-US" sz="2000" dirty="0" smtClean="0">
                <a:solidFill>
                  <a:srgbClr val="0000FF"/>
                </a:solidFill>
              </a:rPr>
              <a:t>of </a:t>
            </a:r>
            <a:r>
              <a:rPr lang="en-US" sz="2000" dirty="0">
                <a:solidFill>
                  <a:srgbClr val="0000FF"/>
                </a:solidFill>
              </a:rPr>
              <a:t>the MPD/PWG1  </a:t>
            </a:r>
            <a:r>
              <a:rPr lang="en-US" sz="2000" dirty="0" smtClean="0">
                <a:solidFill>
                  <a:srgbClr val="0000FF"/>
                </a:solidFill>
              </a:rPr>
              <a:t>for </a:t>
            </a:r>
            <a:r>
              <a:rPr lang="en-US" sz="2000" dirty="0">
                <a:solidFill>
                  <a:srgbClr val="0000FF"/>
                </a:solidFill>
              </a:rPr>
              <a:t>the year </a:t>
            </a:r>
            <a:r>
              <a:rPr lang="en-US" sz="2000" dirty="0" smtClean="0">
                <a:solidFill>
                  <a:srgbClr val="0000FF"/>
                </a:solidFill>
              </a:rPr>
              <a:t>2021</a:t>
            </a:r>
            <a:r>
              <a:rPr lang="en-US" sz="2000" b="1" dirty="0" smtClean="0">
                <a:solidFill>
                  <a:schemeClr val="accent2"/>
                </a:solidFill>
              </a:rPr>
              <a:t/>
            </a:r>
            <a:br>
              <a:rPr lang="en-US" sz="2000" b="1" dirty="0" smtClean="0">
                <a:solidFill>
                  <a:schemeClr val="accent2"/>
                </a:solidFill>
              </a:rPr>
            </a:br>
            <a:r>
              <a:rPr lang="en-US" sz="1800" dirty="0">
                <a:hlinkClick r:id="rId2"/>
              </a:rPr>
              <a:t>https://indico.jinr.ru/event/1840/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2000" b="1" dirty="0" smtClean="0">
                <a:solidFill>
                  <a:schemeClr val="accent2"/>
                </a:solidFill>
              </a:rPr>
              <a:t/>
            </a:r>
            <a:br>
              <a:rPr lang="en-US" sz="2000" b="1" dirty="0" smtClean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What </a:t>
            </a:r>
            <a:r>
              <a:rPr lang="en-US" b="1" dirty="0">
                <a:solidFill>
                  <a:schemeClr val="accent2"/>
                </a:solidFill>
              </a:rPr>
              <a:t>we are </a:t>
            </a:r>
            <a:r>
              <a:rPr lang="en-US" b="1" dirty="0" smtClean="0">
                <a:solidFill>
                  <a:schemeClr val="accent2"/>
                </a:solidFill>
              </a:rPr>
              <a:t>missing: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b="1" dirty="0" smtClean="0">
                <a:solidFill>
                  <a:schemeClr val="accent2"/>
                </a:solidFill>
              </a:rPr>
              <a:t>                                     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15867" cy="3539066"/>
          </a:xfrm>
        </p:spPr>
        <p:txBody>
          <a:bodyPr>
            <a:normAutofit fontScale="85000" lnSpcReduction="10000"/>
          </a:bodyPr>
          <a:lstStyle/>
          <a:p>
            <a:pPr>
              <a:buFont typeface="Wingdings" charset="2"/>
              <a:buChar char="Ø"/>
            </a:pPr>
            <a:r>
              <a:rPr lang="en-US" sz="2400" dirty="0" smtClean="0"/>
              <a:t>Coordination of MC simulations:</a:t>
            </a:r>
          </a:p>
          <a:p>
            <a:pPr lvl="1"/>
            <a:r>
              <a:rPr lang="en-US" sz="2400" dirty="0">
                <a:solidFill>
                  <a:srgbClr val="0000FF"/>
                </a:solidFill>
              </a:rPr>
              <a:t>MC simulations for various  observables  vs. centrality, (Theoretical predictions are important  for these observables vs. centrality  estimator </a:t>
            </a:r>
            <a:r>
              <a:rPr lang="en-US" sz="2400" dirty="0" smtClean="0">
                <a:solidFill>
                  <a:srgbClr val="0000FF"/>
                </a:solidFill>
              </a:rPr>
              <a:t>class)</a:t>
            </a:r>
            <a:endParaRPr lang="en-US" sz="2400" dirty="0">
              <a:solidFill>
                <a:srgbClr val="0000FF"/>
              </a:solidFill>
            </a:endParaRPr>
          </a:p>
          <a:p>
            <a:pPr lvl="1"/>
            <a:r>
              <a:rPr lang="en-US" sz="2400" dirty="0" smtClean="0"/>
              <a:t>Physics  requirements and requests for MC production:</a:t>
            </a:r>
          </a:p>
          <a:p>
            <a:pPr marL="457200" lvl="1" indent="0">
              <a:buNone/>
            </a:pPr>
            <a:r>
              <a:rPr lang="en-US" sz="2400" dirty="0" smtClean="0"/>
              <a:t>  task from various  PWGs </a:t>
            </a:r>
            <a:r>
              <a:rPr lang="en-US" sz="2400" dirty="0" smtClean="0">
                <a:sym typeface="Wingdings"/>
              </a:rPr>
              <a:t></a:t>
            </a:r>
            <a:r>
              <a:rPr lang="en-US" sz="2400" dirty="0" smtClean="0"/>
              <a:t>MC simulations </a:t>
            </a:r>
            <a:r>
              <a:rPr lang="en-US" sz="2400" dirty="0" smtClean="0">
                <a:sym typeface="Wingdings"/>
              </a:rPr>
              <a:t>Analysis</a:t>
            </a:r>
          </a:p>
          <a:p>
            <a:pPr lvl="1"/>
            <a:r>
              <a:rPr lang="en-US" sz="2400" dirty="0" smtClean="0">
                <a:sym typeface="Wingdings"/>
              </a:rPr>
              <a:t>We need to define the experts/representative(s)  of the PWG1 to work on the MC simulations in contact with the JINR  software representatives</a:t>
            </a:r>
          </a:p>
          <a:p>
            <a:pPr>
              <a:buFont typeface="Wingdings" charset="2"/>
              <a:buChar char="Ø"/>
            </a:pPr>
            <a:r>
              <a:rPr lang="en-US" sz="2400" b="1" dirty="0" smtClean="0">
                <a:solidFill>
                  <a:schemeClr val="accent2"/>
                </a:solidFill>
              </a:rPr>
              <a:t>Task </a:t>
            </a:r>
            <a:r>
              <a:rPr lang="en-US" sz="2400" b="1" dirty="0">
                <a:solidFill>
                  <a:schemeClr val="accent2"/>
                </a:solidFill>
              </a:rPr>
              <a:t>No1: Centrality class codes should be implemented in the </a:t>
            </a:r>
            <a:r>
              <a:rPr lang="en-US" sz="2400" b="1" dirty="0" err="1">
                <a:solidFill>
                  <a:schemeClr val="accent2"/>
                </a:solidFill>
              </a:rPr>
              <a:t>MPDRoot</a:t>
            </a:r>
            <a:endParaRPr lang="en-US" sz="2400" b="1" dirty="0">
              <a:solidFill>
                <a:schemeClr val="accent2"/>
              </a:solidFill>
            </a:endParaRPr>
          </a:p>
          <a:p>
            <a:pPr>
              <a:buFont typeface="Wingdings" charset="2"/>
              <a:buChar char="Ø"/>
            </a:pPr>
            <a:r>
              <a:rPr lang="en-US" sz="2400" b="1" dirty="0">
                <a:solidFill>
                  <a:schemeClr val="accent2"/>
                </a:solidFill>
              </a:rPr>
              <a:t>…</a:t>
            </a:r>
            <a:r>
              <a:rPr lang="en-US" sz="2400" b="1" dirty="0" smtClean="0">
                <a:solidFill>
                  <a:schemeClr val="accent2"/>
                </a:solidFill>
              </a:rPr>
              <a:t>.as well as as other codes in the future</a:t>
            </a:r>
            <a:endParaRPr lang="en-US" sz="2400" b="1" dirty="0">
              <a:solidFill>
                <a:schemeClr val="accent2"/>
              </a:solidFill>
            </a:endParaRP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169333" y="1024467"/>
            <a:ext cx="8703734" cy="0"/>
          </a:xfrm>
          <a:prstGeom prst="line">
            <a:avLst/>
          </a:prstGeom>
          <a:ln w="44450">
            <a:solidFill>
              <a:srgbClr val="324BF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Picture 6" descr="NICA-Logo_4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14105" cy="49953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71308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203267" y="2523065"/>
            <a:ext cx="474132" cy="1786466"/>
          </a:xfrm>
        </p:spPr>
        <p:txBody>
          <a:bodyPr>
            <a:normAutofit/>
          </a:bodyPr>
          <a:lstStyle/>
          <a:p>
            <a:r>
              <a:rPr lang="en-US" sz="800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0267" y="4969932"/>
            <a:ext cx="897466" cy="2138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800" dirty="0" smtClean="0"/>
              <a:t>.</a:t>
            </a: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B0C10-EA00-3C44-9CB2-8D51EC53E0A4}" type="slidenum">
              <a:rPr lang="en-US" smtClean="0"/>
              <a:t>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2910"/>
            <a:ext cx="9144000" cy="544748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64267" y="-6641"/>
            <a:ext cx="68241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One slide from the report by </a:t>
            </a:r>
            <a:r>
              <a:rPr lang="en-US" dirty="0" err="1" smtClean="0"/>
              <a:t>Eleazar</a:t>
            </a:r>
            <a:r>
              <a:rPr lang="en-US" dirty="0" smtClean="0"/>
              <a:t> </a:t>
            </a:r>
            <a:r>
              <a:rPr lang="en-US" dirty="0" err="1" smtClean="0"/>
              <a:t>Cuautle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solidFill>
                  <a:schemeClr val="accent2"/>
                </a:solidFill>
              </a:rPr>
              <a:t>“</a:t>
            </a:r>
            <a:r>
              <a:rPr lang="en-US" dirty="0" err="1" smtClean="0">
                <a:solidFill>
                  <a:srgbClr val="0000FF"/>
                </a:solidFill>
              </a:rPr>
              <a:t>MexNICA</a:t>
            </a:r>
            <a:r>
              <a:rPr lang="en-US" dirty="0" smtClean="0">
                <a:solidFill>
                  <a:srgbClr val="0000FF"/>
                </a:solidFill>
              </a:rPr>
              <a:t> Plans for  2021”</a:t>
            </a:r>
            <a:r>
              <a:rPr lang="en-US" b="1" dirty="0">
                <a:solidFill>
                  <a:schemeClr val="accent2"/>
                </a:solidFill>
              </a:rPr>
              <a:t/>
            </a:r>
            <a:br>
              <a:rPr lang="en-US" b="1" dirty="0">
                <a:solidFill>
                  <a:schemeClr val="accent2"/>
                </a:solidFill>
              </a:rPr>
            </a:br>
            <a:r>
              <a:rPr lang="en-US" sz="1600" dirty="0">
                <a:hlinkClick r:id="rId3"/>
              </a:rPr>
              <a:t>https://indico.jinr.ru/event/1840/</a:t>
            </a:r>
            <a:r>
              <a:rPr lang="en-US" sz="1600" dirty="0"/>
              <a:t/>
            </a:r>
            <a:br>
              <a:rPr lang="en-US" sz="1600" dirty="0"/>
            </a:br>
            <a:endParaRPr lang="en-US" dirty="0"/>
          </a:p>
        </p:txBody>
      </p:sp>
      <p:pic>
        <p:nvPicPr>
          <p:cNvPr id="9" name="Picture 6" descr="NICA-Logo_4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901" y="-6641"/>
            <a:ext cx="952500" cy="469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cxnSp>
        <p:nvCxnSpPr>
          <p:cNvPr id="10" name="Straight Connector 9"/>
          <p:cNvCxnSpPr/>
          <p:nvPr/>
        </p:nvCxnSpPr>
        <p:spPr>
          <a:xfrm>
            <a:off x="169333" y="1024467"/>
            <a:ext cx="8703734" cy="0"/>
          </a:xfrm>
          <a:prstGeom prst="line">
            <a:avLst/>
          </a:prstGeom>
          <a:ln w="44450">
            <a:solidFill>
              <a:srgbClr val="324BF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224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5305</TotalTime>
  <Words>499</Words>
  <Application>Microsoft Macintosh PowerPoint</Application>
  <PresentationFormat>On-screen Show (4:3)</PresentationFormat>
  <Paragraphs>132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Brief news form the Physics Council meeting   </vt:lpstr>
      <vt:lpstr>Layout </vt:lpstr>
      <vt:lpstr>Brief news form the Physics Council meeting  </vt:lpstr>
      <vt:lpstr>Brief news form the Physics Council meeting  </vt:lpstr>
      <vt:lpstr>Conferences </vt:lpstr>
      <vt:lpstr>BACK-UP SLIDES</vt:lpstr>
      <vt:lpstr> Development of the MPD common software: some proposals to move further.  </vt:lpstr>
      <vt:lpstr> One slide from the report by G.Feofilov, A.Ivashkin: “Tentative plans and tasks  of the MPD/PWG1  for the year 2021 https://indico.jinr.ru/event/1840/  What we are missing:                                           </vt:lpstr>
      <vt:lpstr>.</vt:lpstr>
      <vt:lpstr>  Some proposals to move further:                                            </vt:lpstr>
      <vt:lpstr>  Some proposals to move further:                                           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MPD/NICA PWG1 Global Observables</dc:title>
  <dc:subject/>
  <dc:creator>Grigory</dc:creator>
  <cp:keywords/>
  <dc:description/>
  <cp:lastModifiedBy>Grigory</cp:lastModifiedBy>
  <cp:revision>125</cp:revision>
  <dcterms:created xsi:type="dcterms:W3CDTF">2019-07-22T20:16:05Z</dcterms:created>
  <dcterms:modified xsi:type="dcterms:W3CDTF">2021-02-11T14:56:23Z</dcterms:modified>
  <cp:category/>
</cp:coreProperties>
</file>