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49"/>
  </p:notesMasterIdLst>
  <p:sldIdLst>
    <p:sldId id="372" r:id="rId3"/>
    <p:sldId id="367" r:id="rId4"/>
    <p:sldId id="365" r:id="rId5"/>
    <p:sldId id="369" r:id="rId6"/>
    <p:sldId id="375" r:id="rId7"/>
    <p:sldId id="371" r:id="rId8"/>
    <p:sldId id="373" r:id="rId9"/>
    <p:sldId id="377" r:id="rId10"/>
    <p:sldId id="379" r:id="rId11"/>
    <p:sldId id="384" r:id="rId12"/>
    <p:sldId id="415" r:id="rId13"/>
    <p:sldId id="383" r:id="rId14"/>
    <p:sldId id="270" r:id="rId15"/>
    <p:sldId id="385" r:id="rId16"/>
    <p:sldId id="416" r:id="rId17"/>
    <p:sldId id="386" r:id="rId18"/>
    <p:sldId id="440" r:id="rId19"/>
    <p:sldId id="439" r:id="rId20"/>
    <p:sldId id="425" r:id="rId21"/>
    <p:sldId id="409" r:id="rId22"/>
    <p:sldId id="424" r:id="rId23"/>
    <p:sldId id="432" r:id="rId24"/>
    <p:sldId id="437" r:id="rId25"/>
    <p:sldId id="436" r:id="rId26"/>
    <p:sldId id="435" r:id="rId27"/>
    <p:sldId id="441" r:id="rId28"/>
    <p:sldId id="257" r:id="rId29"/>
    <p:sldId id="258" r:id="rId30"/>
    <p:sldId id="259" r:id="rId31"/>
    <p:sldId id="260" r:id="rId32"/>
    <p:sldId id="434" r:id="rId33"/>
    <p:sldId id="399" r:id="rId34"/>
    <p:sldId id="442" r:id="rId35"/>
    <p:sldId id="274" r:id="rId36"/>
    <p:sldId id="443" r:id="rId37"/>
    <p:sldId id="444" r:id="rId38"/>
    <p:sldId id="445" r:id="rId39"/>
    <p:sldId id="398" r:id="rId40"/>
    <p:sldId id="387" r:id="rId41"/>
    <p:sldId id="388" r:id="rId42"/>
    <p:sldId id="389" r:id="rId43"/>
    <p:sldId id="390" r:id="rId44"/>
    <p:sldId id="393" r:id="rId45"/>
    <p:sldId id="394" r:id="rId46"/>
    <p:sldId id="395" r:id="rId47"/>
    <p:sldId id="438" r:id="rId48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0EC"/>
    <a:srgbClr val="008A3E"/>
    <a:srgbClr val="00682F"/>
    <a:srgbClr val="FF4747"/>
    <a:srgbClr val="04680E"/>
    <a:srgbClr val="C6D9F1"/>
    <a:srgbClr val="140076"/>
    <a:srgbClr val="000000"/>
    <a:srgbClr val="9CAAE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22" autoAdjust="0"/>
  </p:normalViewPr>
  <p:slideViewPr>
    <p:cSldViewPr snapToGrid="0">
      <p:cViewPr>
        <p:scale>
          <a:sx n="100" d="100"/>
          <a:sy n="100" d="100"/>
        </p:scale>
        <p:origin x="2118" y="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407253-409B-416F-B308-31EA53515C0D}" type="datetimeFigureOut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417CF6A-5C99-455C-95F3-09BDB65779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200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906676" y="4715828"/>
            <a:ext cx="4984324" cy="4467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72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>
              <a:cs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C69BF9-C51F-4C21-B659-9C084AC8292B}" type="slidenum">
              <a:rPr lang="ru-RU" altLang="ru-RU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51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ACAC-5EDD-4D6B-B2F3-2D62FA9A8DC3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994E5-FC91-4EB1-B192-4D33F1114477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6E26-5BBC-4E8A-AECC-C4D0F1C4D424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CE422-80A1-47B4-8B5D-FEF25DAF09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9DA0-8DEB-45BE-AF49-5A9402F49FEE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BE30-C319-4499-B4F0-D60A7AC3CD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03CB-C3C8-4EEF-B613-0C89A28C7EC7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7F6B8-D97A-41A3-8292-F98D293B86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CC69-2939-405E-8807-0C9504E1D419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F5446-E266-4C3F-BF03-2477265E460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85F79-00AF-4963-8833-0A2448BFC0CB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E3059-2DC2-4CC6-867C-A5997B3A8B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BFBF-0F55-426B-8AAF-7C49F104DF6E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72CAE-9501-4565-90F7-CA5F997C64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DC83-C24F-40F1-8199-C964925AC969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7A8CE-033B-499B-AA7F-EF0F7ED05F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C8D6-1D1D-4A75-BCC9-208A46E1FAE4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645F1-B022-49B0-A3A2-0C2B060D6C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7981-2F79-4E8B-9391-A0F98F863443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3969-9D44-4395-A6E1-E810A7C3EE16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F84E-B3E9-469B-B003-99DC0AF04C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5C0-33D0-4057-BDBC-F38FE7480171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C5A41-7848-4EB0-98E5-185428381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C852-1182-4889-9570-C77DE3DA31EA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68BD5-7413-4DD6-82A5-FC8F0142A2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7FC9-F6B9-453E-BB8E-9224E813DE69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D7ECA-C43C-4019-8AB1-4ED8004D5384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7A97B-19D7-4A15-85FA-60D9C748BFE2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C972-46BC-46E7-9D75-5E3D74946119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941B4-51C7-48A2-A29A-9E3A0E4F4C2C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9C8AC-9A17-4085-8059-F58D52CF98E3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3D80-82BA-4488-8F43-891BED7AD2A1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944C02-8B36-4C56-992C-1042E76873ED}" type="datetime1">
              <a:rPr lang="ru-RU"/>
              <a:pPr>
                <a:defRPr/>
              </a:pPr>
              <a:t>26.09.2021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2F8778A-1891-48DE-89D6-6E38E5CCBB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28.jpeg"/><Relationship Id="rId4" Type="http://schemas.openxmlformats.org/officeDocument/2006/relationships/image" Target="../media/image24.emf"/><Relationship Id="rId9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8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png"/><Relationship Id="rId7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_MG_0835_2a_prin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53" y="929225"/>
            <a:ext cx="9135547" cy="537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/>
          </p:cNvSpPr>
          <p:nvPr/>
        </p:nvSpPr>
        <p:spPr bwMode="auto">
          <a:xfrm>
            <a:off x="3897329" y="1990519"/>
            <a:ext cx="5246671" cy="533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 eaLnBrk="0" hangingPunct="0"/>
            <a:r>
              <a:rPr lang="en-US" sz="2400" dirty="0" err="1">
                <a:latin typeface="Georgia" pitchFamily="18" charset="0"/>
                <a:sym typeface="Arial" pitchFamily="34" charset="0"/>
              </a:rPr>
              <a:t>A.Butenko</a:t>
            </a:r>
            <a:r>
              <a:rPr lang="en-US" sz="2400" dirty="0">
                <a:latin typeface="Georgia" pitchFamily="18" charset="0"/>
                <a:sym typeface="Arial" pitchFamily="34" charset="0"/>
              </a:rPr>
              <a:t> </a:t>
            </a:r>
            <a:r>
              <a:rPr lang="en-US" sz="2400" dirty="0">
                <a:latin typeface="Georgia" pitchFamily="18" charset="0"/>
              </a:rPr>
              <a:t>on behalf of the team</a:t>
            </a:r>
            <a:endParaRPr lang="ru-RU" sz="2400" dirty="0">
              <a:latin typeface="Georgia" pitchFamily="18" charset="0"/>
            </a:endParaRPr>
          </a:p>
          <a:p>
            <a:pPr marL="39688" algn="ctr">
              <a:defRPr/>
            </a:pPr>
            <a:endParaRPr lang="en-US" sz="2400" b="1" i="1" dirty="0">
              <a:solidFill>
                <a:srgbClr val="262673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</a:t>
            </a:fld>
            <a:endParaRPr lang="ru-RU" altLang="ru-RU"/>
          </a:p>
        </p:txBody>
      </p:sp>
      <p:grpSp>
        <p:nvGrpSpPr>
          <p:cNvPr id="5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6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7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185263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10" name="Rectangle 81"/>
          <p:cNvSpPr>
            <a:spLocks noChangeArrowheads="1"/>
          </p:cNvSpPr>
          <p:nvPr/>
        </p:nvSpPr>
        <p:spPr bwMode="auto">
          <a:xfrm>
            <a:off x="584668" y="0"/>
            <a:ext cx="7941145" cy="18249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The NICA complex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			Injection facility</a:t>
            </a:r>
            <a:endParaRPr lang="ru-RU" sz="4000" b="1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 descr="NICA-Logo_4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5683" y="0"/>
            <a:ext cx="1757362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3" name="Полилиния 22"/>
          <p:cNvSpPr/>
          <p:nvPr/>
        </p:nvSpPr>
        <p:spPr>
          <a:xfrm rot="2159837">
            <a:off x="-556179" y="2670591"/>
            <a:ext cx="6346681" cy="183765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0AFB7FC0-C1F2-47ED-8BA8-C7379B41F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D3F4D-C272-4658-85BB-47F95FE7BADE}"/>
              </a:ext>
            </a:extLst>
          </p:cNvPr>
          <p:cNvSpPr txBox="1"/>
          <p:nvPr/>
        </p:nvSpPr>
        <p:spPr>
          <a:xfrm>
            <a:off x="7190912" y="0"/>
            <a:ext cx="1953088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K. </a:t>
            </a:r>
            <a:r>
              <a:rPr lang="en-US" sz="2400" b="1" i="1" dirty="0" err="1">
                <a:solidFill>
                  <a:srgbClr val="FF0000"/>
                </a:solidFill>
              </a:rPr>
              <a:t>Levterov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TextBox 3"/>
          <p:cNvSpPr txBox="1"/>
          <p:nvPr/>
        </p:nvSpPr>
        <p:spPr>
          <a:xfrm>
            <a:off x="1" y="0"/>
            <a:ext cx="647174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Ion source for beam commissioning</a:t>
            </a:r>
          </a:p>
        </p:txBody>
      </p:sp>
      <p:grpSp>
        <p:nvGrpSpPr>
          <p:cNvPr id="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A458B5-4901-49B2-9D17-3609D05151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848" y="1588599"/>
            <a:ext cx="2727315" cy="312301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D87D6F-72D7-427C-A82B-74BA585EC468}"/>
              </a:ext>
            </a:extLst>
          </p:cNvPr>
          <p:cNvSpPr/>
          <p:nvPr/>
        </p:nvSpPr>
        <p:spPr>
          <a:xfrm>
            <a:off x="108474" y="1042275"/>
            <a:ext cx="4898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Ion source with a cold magnetron cathode and magnetic plasma compression.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BE71D3-57C7-4EFC-B876-995810C344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455" y="1156058"/>
            <a:ext cx="2682863" cy="201214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17B9980-CB3E-4AF1-86FB-70A1C8E0A4BB}"/>
              </a:ext>
            </a:extLst>
          </p:cNvPr>
          <p:cNvSpPr/>
          <p:nvPr/>
        </p:nvSpPr>
        <p:spPr>
          <a:xfrm>
            <a:off x="3452922" y="1690584"/>
            <a:ext cx="2325413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For the Booster commissioning </a:t>
            </a:r>
          </a:p>
          <a:p>
            <a:pPr algn="ctr"/>
            <a:r>
              <a:rPr lang="en-US" b="1" i="1" dirty="0"/>
              <a:t>the He</a:t>
            </a:r>
            <a:r>
              <a:rPr lang="en-US" b="1" i="1" baseline="30000" dirty="0"/>
              <a:t>1+  </a:t>
            </a:r>
            <a:r>
              <a:rPr lang="en-US" b="1" i="1" dirty="0"/>
              <a:t>ion beam was used.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9AF364-142E-4941-8AAB-68B059B4D535}"/>
              </a:ext>
            </a:extLst>
          </p:cNvPr>
          <p:cNvSpPr/>
          <p:nvPr/>
        </p:nvSpPr>
        <p:spPr>
          <a:xfrm>
            <a:off x="3900901" y="3199477"/>
            <a:ext cx="4582055" cy="3108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Why do we use </a:t>
            </a:r>
            <a:r>
              <a:rPr lang="en-US" sz="1600" b="1" i="1" dirty="0"/>
              <a:t>He</a:t>
            </a:r>
            <a:r>
              <a:rPr lang="en-US" sz="1600" b="1" i="1" baseline="30000" dirty="0"/>
              <a:t>1+</a:t>
            </a:r>
            <a:r>
              <a:rPr lang="en-US" sz="1600" b="1" dirty="0"/>
              <a:t> ions?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/>
              <a:t>  “Mono” beam after the</a:t>
            </a:r>
          </a:p>
          <a:p>
            <a:r>
              <a:rPr lang="en-US" sz="1600" b="1" dirty="0"/>
              <a:t>      linear injector (no other species) </a:t>
            </a:r>
          </a:p>
          <a:p>
            <a:r>
              <a:rPr lang="en-US" sz="1600" b="1" dirty="0"/>
              <a:t>      99% of </a:t>
            </a:r>
            <a:r>
              <a:rPr lang="en-US" sz="1600" b="1" i="1" dirty="0"/>
              <a:t>He</a:t>
            </a:r>
            <a:r>
              <a:rPr lang="en-US" sz="1600" b="1" i="1" baseline="30000" dirty="0"/>
              <a:t>1+</a:t>
            </a:r>
            <a:endParaRPr lang="en-US" sz="1600" b="1" dirty="0"/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/>
              <a:t> A/q = 4 more closer to the project beam for </a:t>
            </a:r>
          </a:p>
          <a:p>
            <a:r>
              <a:rPr lang="en-US" sz="1600" b="1" dirty="0"/>
              <a:t>    the linac and Booster ring (compare to   </a:t>
            </a:r>
          </a:p>
          <a:p>
            <a:r>
              <a:rPr lang="en-US" sz="1600" b="1" dirty="0"/>
              <a:t>    other possible ions). Magnetic rigidity. 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/>
              <a:t> Good beam for measuring of integral </a:t>
            </a:r>
          </a:p>
          <a:p>
            <a:r>
              <a:rPr lang="en-US" sz="1600" b="1" dirty="0"/>
              <a:t>    vacuum conditions in the ring beam pipe.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1600" b="1" dirty="0"/>
              <a:t> Very stable in time, high current, simple </a:t>
            </a:r>
          </a:p>
          <a:p>
            <a:r>
              <a:rPr lang="en-US" sz="1600" b="1" dirty="0"/>
              <a:t>    source in operation.</a:t>
            </a:r>
            <a:endParaRPr lang="ru-RU" sz="1600" b="1" dirty="0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413B774A-E0E5-4B7E-9FFB-133128788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F921E-4460-4F1B-B3E2-3058F61D3F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99" y="4678411"/>
            <a:ext cx="3302492" cy="178353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EB64FAE-55A2-46FD-9007-122D3A09D83D}"/>
              </a:ext>
            </a:extLst>
          </p:cNvPr>
          <p:cNvSpPr txBox="1"/>
          <p:nvPr/>
        </p:nvSpPr>
        <p:spPr>
          <a:xfrm>
            <a:off x="168676" y="4704006"/>
            <a:ext cx="1500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Beam at the entrance of the </a:t>
            </a:r>
            <a:r>
              <a:rPr lang="en-US" sz="1600" dirty="0" err="1">
                <a:solidFill>
                  <a:srgbClr val="92D050"/>
                </a:solidFill>
              </a:rPr>
              <a:t>Linac</a:t>
            </a:r>
            <a:endParaRPr lang="ru-RU" sz="16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41"/>
    </mc:Choice>
    <mc:Fallback xmlns="">
      <p:transition spd="slow" advTm="5064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718" y="104436"/>
            <a:ext cx="6944245" cy="726944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HILac</a:t>
            </a:r>
            <a:r>
              <a:rPr lang="en-US" sz="3600" b="1" dirty="0"/>
              <a:t> status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26"/>
          <a:stretch/>
        </p:blipFill>
        <p:spPr>
          <a:xfrm>
            <a:off x="5574134" y="3505903"/>
            <a:ext cx="3374217" cy="2855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1813" y="2834256"/>
            <a:ext cx="3098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Phase probe’s signals</a:t>
            </a:r>
          </a:p>
          <a:p>
            <a:pPr algn="ctr"/>
            <a:r>
              <a:rPr lang="en-US" sz="1600" b="1" dirty="0"/>
              <a:t>RFQ (red), IH1 (yellow), IH2 (blue) </a:t>
            </a:r>
            <a:endParaRPr lang="ru-RU" sz="1600" b="1" dirty="0"/>
          </a:p>
        </p:txBody>
      </p:sp>
      <p:pic>
        <p:nvPicPr>
          <p:cNvPr id="11" name="Picture 84" descr="D:\!Butenko\-=Work=-\=NICA=\HILAC\Photos\Photo HILAC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25" y="1867546"/>
            <a:ext cx="5290384" cy="311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010343"/>
              </p:ext>
            </p:extLst>
          </p:nvPr>
        </p:nvGraphicFramePr>
        <p:xfrm>
          <a:off x="338718" y="5193599"/>
          <a:ext cx="3759363" cy="1162752"/>
        </p:xfrm>
        <a:graphic>
          <a:graphicData uri="http://schemas.openxmlformats.org/drawingml/2006/table">
            <a:tbl>
              <a:tblPr/>
              <a:tblGrid>
                <a:gridCol w="253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A/q   (Target Ion</a:t>
                      </a:r>
                      <a:r>
                        <a:rPr lang="en-US" sz="1600" b="1" i="1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Au</a:t>
                      </a:r>
                      <a:r>
                        <a:rPr lang="en-US" sz="1600" b="1" i="1" baseline="3000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31+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)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6.25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Beam current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emA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Repetition rate</a:t>
                      </a:r>
                      <a:endParaRPr lang="en-US" sz="1600" b="1" i="1" noProof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Hz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Output energy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3.2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MeV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/u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5710775" y="1384310"/>
            <a:ext cx="3198939" cy="1521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1700C0"/>
                </a:solidFill>
              </a:rPr>
              <a:t>Transmission of carbon ions about 70% from RFQ to the exit of linac, 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1700C0"/>
                </a:solidFill>
              </a:rPr>
              <a:t>3.2 MeV</a:t>
            </a:r>
            <a:r>
              <a:rPr lang="ru-RU" sz="3600" b="1" dirty="0">
                <a:solidFill>
                  <a:srgbClr val="1700C0"/>
                </a:solidFill>
              </a:rPr>
              <a:t>/</a:t>
            </a:r>
            <a:r>
              <a:rPr lang="en-US" sz="3600" b="1" dirty="0">
                <a:solidFill>
                  <a:srgbClr val="1700C0"/>
                </a:solidFill>
              </a:rPr>
              <a:t>u</a:t>
            </a:r>
            <a:endParaRPr lang="ru-RU" sz="3600" dirty="0">
              <a:solidFill>
                <a:srgbClr val="1700C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20117511">
            <a:off x="1076407" y="3141377"/>
            <a:ext cx="3949780" cy="114548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  in 2018</a:t>
            </a:r>
          </a:p>
        </p:txBody>
      </p:sp>
      <p:pic>
        <p:nvPicPr>
          <p:cNvPr id="10" name="Picture 9" descr="NICA_header_bl-wh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15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6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9" name="TextBox 3"/>
          <p:cNvSpPr txBox="1"/>
          <p:nvPr/>
        </p:nvSpPr>
        <p:spPr>
          <a:xfrm>
            <a:off x="0" y="0"/>
            <a:ext cx="282047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6042" y="1039573"/>
            <a:ext cx="8667241" cy="71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>
                <a:solidFill>
                  <a:srgbClr val="1700C0"/>
                </a:solidFill>
              </a:rPr>
              <a:t>Stable and safe operation during Booster commissioning with </a:t>
            </a:r>
            <a:r>
              <a:rPr lang="en-US" sz="3600" b="1" i="1" dirty="0">
                <a:solidFill>
                  <a:srgbClr val="FF0000"/>
                </a:solidFill>
              </a:rPr>
              <a:t>He</a:t>
            </a:r>
            <a:r>
              <a:rPr lang="en-US" sz="3600" b="1" i="1" baseline="30000" dirty="0">
                <a:solidFill>
                  <a:srgbClr val="FF0000"/>
                </a:solidFill>
              </a:rPr>
              <a:t>1+</a:t>
            </a:r>
            <a:r>
              <a:rPr lang="en-US" sz="3600" b="1" i="1" baseline="30000" dirty="0">
                <a:solidFill>
                  <a:srgbClr val="1700C0"/>
                </a:solidFill>
              </a:rPr>
              <a:t> </a:t>
            </a:r>
            <a:r>
              <a:rPr lang="en-US" sz="3600" b="1" i="1" dirty="0">
                <a:solidFill>
                  <a:srgbClr val="1700C0"/>
                </a:solidFill>
              </a:rPr>
              <a:t> and  </a:t>
            </a:r>
            <a:r>
              <a:rPr lang="en-US" sz="3600" b="1" i="1" dirty="0">
                <a:solidFill>
                  <a:srgbClr val="FF0000"/>
                </a:solidFill>
              </a:rPr>
              <a:t>Fe </a:t>
            </a:r>
            <a:r>
              <a:rPr lang="en-US" sz="3600" b="1" i="1" baseline="30000" dirty="0">
                <a:solidFill>
                  <a:srgbClr val="FF0000"/>
                </a:solidFill>
              </a:rPr>
              <a:t>14+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>
                <a:solidFill>
                  <a:srgbClr val="1700C0"/>
                </a:solidFill>
              </a:rPr>
              <a:t>beams</a:t>
            </a:r>
            <a:endParaRPr lang="ru-RU" sz="3600" i="1" dirty="0">
              <a:solidFill>
                <a:srgbClr val="1700C0"/>
              </a:solidFill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766607C0-41D1-421B-9851-733309991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50733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MG_20191011_095735.jpg"/>
          <p:cNvPicPr>
            <a:picLocks noChangeAspect="1"/>
          </p:cNvPicPr>
          <p:nvPr/>
        </p:nvPicPr>
        <p:blipFill>
          <a:blip r:embed="rId2" cstate="print"/>
          <a:srcRect t="27043"/>
          <a:stretch>
            <a:fillRect/>
          </a:stretch>
        </p:blipFill>
        <p:spPr>
          <a:xfrm>
            <a:off x="214313" y="1867436"/>
            <a:ext cx="3921653" cy="212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079663-BDAD-484A-B7DA-CC2F4DF70A6B}" type="slidenum">
              <a:rPr lang="ru-RU" altLang="ru-RU"/>
              <a:pPr/>
              <a:t>13</a:t>
            </a:fld>
            <a:endParaRPr lang="ru-RU" altLang="ru-RU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CF0"/>
              </a:clrFrom>
              <a:clrTo>
                <a:srgbClr val="FFFCF0">
                  <a:alpha val="0"/>
                </a:srgbClr>
              </a:clrTo>
            </a:clrChange>
          </a:blip>
          <a:srcRect l="4292" r="7318"/>
          <a:stretch>
            <a:fillRect/>
          </a:stretch>
        </p:blipFill>
        <p:spPr bwMode="auto">
          <a:xfrm>
            <a:off x="6387921" y="1586918"/>
            <a:ext cx="2601533" cy="355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075" y="759340"/>
            <a:ext cx="8924925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Загрузки Chrom\IMG_20190611_1153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70430">
            <a:off x="4234532" y="1826677"/>
            <a:ext cx="2071687" cy="155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130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5133" name="JINR_logo_alpha.png" descr="JINR_logo_alpha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134" name="NICA_logo_alpha.png" descr="NICA_logo_alpha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9" name="Рисунок 18" descr="IMG_20191011_095824.jpg"/>
          <p:cNvPicPr>
            <a:picLocks noChangeAspect="1"/>
          </p:cNvPicPr>
          <p:nvPr/>
        </p:nvPicPr>
        <p:blipFill>
          <a:blip r:embed="rId9" cstate="print"/>
          <a:srcRect l="13951"/>
          <a:stretch>
            <a:fillRect/>
          </a:stretch>
        </p:blipFill>
        <p:spPr>
          <a:xfrm rot="21368134">
            <a:off x="4100535" y="3607861"/>
            <a:ext cx="1864043" cy="2887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 r="16633"/>
          <a:stretch>
            <a:fillRect/>
          </a:stretch>
        </p:blipFill>
        <p:spPr bwMode="auto">
          <a:xfrm rot="188445">
            <a:off x="230314" y="4226453"/>
            <a:ext cx="3762247" cy="201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 rot="828631">
            <a:off x="1811273" y="2905240"/>
            <a:ext cx="4784559" cy="1503787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accent1"/>
            </a:solidFill>
          </a:ln>
          <a:effectLst>
            <a:outerShdw blurRad="50800" dist="2794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FF0000"/>
                </a:solidFill>
                <a:latin typeface="+mn-lt"/>
              </a:rPr>
              <a:t>Commissioned </a:t>
            </a:r>
          </a:p>
          <a:p>
            <a:pPr algn="ctr"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beam transmission ~75%</a:t>
            </a:r>
            <a:endParaRPr lang="ru-RU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6080036" y="5137262"/>
            <a:ext cx="3063964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44000" indent="-108000" algn="just">
              <a:buFont typeface="Wingdings" pitchFamily="2" charset="2"/>
              <a:buChar char="ü"/>
            </a:pPr>
            <a:r>
              <a:rPr lang="en-US" sz="1200" dirty="0" err="1">
                <a:latin typeface="Calibri" pitchFamily="34" charset="0"/>
              </a:rPr>
              <a:t>Debunching</a:t>
            </a:r>
            <a:endParaRPr lang="en-US" sz="1200" dirty="0">
              <a:latin typeface="Calibri" pitchFamily="34" charset="0"/>
            </a:endParaRPr>
          </a:p>
          <a:p>
            <a:pPr marL="144000" indent="-108000" algn="just">
              <a:buFont typeface="Wingdings" pitchFamily="2" charset="2"/>
              <a:buChar char="ü"/>
            </a:pPr>
            <a:r>
              <a:rPr lang="en-US" sz="1200" dirty="0">
                <a:latin typeface="Calibri" pitchFamily="34" charset="0"/>
              </a:rPr>
              <a:t>Matching</a:t>
            </a:r>
          </a:p>
          <a:p>
            <a:pPr marL="144000" indent="-108000" algn="just">
              <a:buFont typeface="Wingdings" pitchFamily="2" charset="2"/>
              <a:buChar char="ü"/>
            </a:pPr>
            <a:r>
              <a:rPr lang="en-US" sz="1200" dirty="0">
                <a:latin typeface="Calibri" pitchFamily="34" charset="0"/>
              </a:rPr>
              <a:t>Separation and adsorption of neighbor charge states of ions.</a:t>
            </a:r>
          </a:p>
          <a:p>
            <a:pPr marL="144000" indent="-108000" algn="just">
              <a:buFont typeface="Wingdings" pitchFamily="2" charset="2"/>
              <a:buChar char="ü"/>
            </a:pPr>
            <a:r>
              <a:rPr lang="en-US" sz="1200" dirty="0">
                <a:latin typeface="Calibri" pitchFamily="34" charset="0"/>
              </a:rPr>
              <a:t>Provide different schemes of the beam injection into the Booster.</a:t>
            </a:r>
          </a:p>
        </p:txBody>
      </p:sp>
      <p:sp>
        <p:nvSpPr>
          <p:cNvPr id="25" name="TextBox 3"/>
          <p:cNvSpPr txBox="1"/>
          <p:nvPr/>
        </p:nvSpPr>
        <p:spPr>
          <a:xfrm>
            <a:off x="0" y="0"/>
            <a:ext cx="551215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Booster injection beam line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CA80322D-46DB-4E30-BBCD-23654F1DB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14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1000677" y="2924754"/>
            <a:ext cx="7186411" cy="99167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85D4D41B-3EEA-4B63-A1D3-E258B4E18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AFBFD-8A41-42FD-89E5-69ABA6153A9B}"/>
              </a:ext>
            </a:extLst>
          </p:cNvPr>
          <p:cNvSpPr txBox="1"/>
          <p:nvPr/>
        </p:nvSpPr>
        <p:spPr>
          <a:xfrm>
            <a:off x="1717974" y="1015805"/>
            <a:ext cx="6574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SPI &amp; 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Beam transfer line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</a:t>
            </a:r>
            <a:r>
              <a:rPr lang="en-US" sz="2400" b="1" dirty="0" err="1">
                <a:solidFill>
                  <a:srgbClr val="002060"/>
                </a:solidFill>
              </a:rPr>
              <a:t>Nuclotron</a:t>
            </a:r>
            <a:r>
              <a:rPr lang="en-US" sz="2400" b="1" dirty="0">
                <a:solidFill>
                  <a:srgbClr val="002060"/>
                </a:solidFill>
              </a:rPr>
              <a:t>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panorama.jpg">
            <a:extLst>
              <a:ext uri="{FF2B5EF4-FFF2-40B4-BE49-F238E27FC236}">
                <a16:creationId xmlns:a16="http://schemas.microsoft.com/office/drawing/2014/main" id="{89F4BBFB-F1DC-433F-B094-2FE19CCEC86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0831" y="4007767"/>
            <a:ext cx="7093258" cy="234555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NICA_header_bl-wh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6147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6158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6159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83363"/>
            <a:ext cx="2133600" cy="27463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03BB61F-7CE8-4B82-A83F-E94AE0328371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8" name="TextBox 3"/>
          <p:cNvSpPr txBox="1"/>
          <p:nvPr/>
        </p:nvSpPr>
        <p:spPr>
          <a:xfrm>
            <a:off x="0" y="0"/>
            <a:ext cx="551215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Booster  ring  layout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6BF117-336C-4F81-9A6F-49EA7A8A8DD6}"/>
              </a:ext>
            </a:extLst>
          </p:cNvPr>
          <p:cNvGrpSpPr/>
          <p:nvPr/>
        </p:nvGrpSpPr>
        <p:grpSpPr>
          <a:xfrm>
            <a:off x="168194" y="937565"/>
            <a:ext cx="8869274" cy="5526087"/>
            <a:chOff x="141561" y="946443"/>
            <a:chExt cx="8869274" cy="5526087"/>
          </a:xfrm>
        </p:grpSpPr>
        <p:pic>
          <p:nvPicPr>
            <p:cNvPr id="6149" name="Picture 2" descr="D:\Lib\RI\_Проекты\NICA\MAC\2019-06-06_07\Presentation\Galimov\Data\полный 2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C2DCF5"/>
                </a:clrFrom>
                <a:clrTo>
                  <a:srgbClr val="C2DCF5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4313" y="946443"/>
              <a:ext cx="8702675" cy="5526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Скругленная прямоугольная выноска 82"/>
            <p:cNvSpPr/>
            <p:nvPr/>
          </p:nvSpPr>
          <p:spPr>
            <a:xfrm>
              <a:off x="6656388" y="1001713"/>
              <a:ext cx="1584325" cy="287337"/>
            </a:xfrm>
            <a:prstGeom prst="wedgeRoundRectCallout">
              <a:avLst>
                <a:gd name="adj1" fmla="val -85627"/>
                <a:gd name="adj2" fmla="val 141969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E-cooling</a:t>
              </a:r>
              <a:r>
                <a:rPr lang="ru-RU" sz="1200" dirty="0"/>
                <a:t> </a:t>
              </a:r>
              <a:r>
                <a:rPr lang="en-US" sz="1200" dirty="0"/>
                <a:t>system</a:t>
              </a:r>
            </a:p>
          </p:txBody>
        </p:sp>
        <p:sp>
          <p:nvSpPr>
            <p:cNvPr id="88" name="Скругленная прямоугольная выноска 87"/>
            <p:cNvSpPr/>
            <p:nvPr/>
          </p:nvSpPr>
          <p:spPr>
            <a:xfrm>
              <a:off x="1323406" y="5045938"/>
              <a:ext cx="1266825" cy="360363"/>
            </a:xfrm>
            <a:prstGeom prst="wedgeRoundRectCallout">
              <a:avLst>
                <a:gd name="adj1" fmla="val 34401"/>
                <a:gd name="adj2" fmla="val -387366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Reference magnets section</a:t>
              </a:r>
              <a:endParaRPr lang="ru-RU" sz="1200" dirty="0"/>
            </a:p>
          </p:txBody>
        </p:sp>
        <p:sp>
          <p:nvSpPr>
            <p:cNvPr id="94" name="Скругленная прямоугольная выноска 93"/>
            <p:cNvSpPr/>
            <p:nvPr/>
          </p:nvSpPr>
          <p:spPr>
            <a:xfrm>
              <a:off x="8031163" y="5461000"/>
              <a:ext cx="885825" cy="336118"/>
            </a:xfrm>
            <a:prstGeom prst="wedgeRoundRectCallout">
              <a:avLst>
                <a:gd name="adj1" fmla="val -49675"/>
                <a:gd name="adj2" fmla="val -135542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err="1"/>
                <a:t>Nuclotron</a:t>
              </a:r>
              <a:r>
                <a:rPr lang="en-US" sz="1200" dirty="0"/>
                <a:t> ring</a:t>
              </a:r>
              <a:endParaRPr lang="ru-RU" sz="1200" dirty="0"/>
            </a:p>
          </p:txBody>
        </p:sp>
        <p:sp>
          <p:nvSpPr>
            <p:cNvPr id="95" name="Скругленная прямоугольная выноска 94"/>
            <p:cNvSpPr/>
            <p:nvPr/>
          </p:nvSpPr>
          <p:spPr>
            <a:xfrm>
              <a:off x="1471613" y="1044575"/>
              <a:ext cx="1223962" cy="303213"/>
            </a:xfrm>
            <a:prstGeom prst="wedgeRoundRectCallout">
              <a:avLst>
                <a:gd name="adj1" fmla="val 60370"/>
                <a:gd name="adj2" fmla="val 18775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Injection system</a:t>
              </a:r>
              <a:endParaRPr lang="ru-RU" sz="1200" dirty="0"/>
            </a:p>
          </p:txBody>
        </p:sp>
        <p:sp>
          <p:nvSpPr>
            <p:cNvPr id="97" name="Скругленная прямоугольная выноска 96"/>
            <p:cNvSpPr/>
            <p:nvPr/>
          </p:nvSpPr>
          <p:spPr>
            <a:xfrm>
              <a:off x="3268432" y="5101686"/>
              <a:ext cx="1263650" cy="647700"/>
            </a:xfrm>
            <a:prstGeom prst="wedgeRoundRectCallout">
              <a:avLst>
                <a:gd name="adj1" fmla="val -34087"/>
                <a:gd name="adj2" fmla="val -197038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Power supply &amp; energy evacuation</a:t>
              </a:r>
              <a:endParaRPr lang="ru-RU" sz="1200" dirty="0"/>
            </a:p>
          </p:txBody>
        </p:sp>
        <p:sp>
          <p:nvSpPr>
            <p:cNvPr id="99" name="Скругленная прямоугольная выноска 98"/>
            <p:cNvSpPr/>
            <p:nvPr/>
          </p:nvSpPr>
          <p:spPr>
            <a:xfrm>
              <a:off x="468313" y="4508500"/>
              <a:ext cx="1008062" cy="288925"/>
            </a:xfrm>
            <a:prstGeom prst="wedgeRoundRectCallout">
              <a:avLst>
                <a:gd name="adj1" fmla="val 100931"/>
                <a:gd name="adj2" fmla="val -21220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RF system</a:t>
              </a:r>
              <a:endParaRPr lang="ru-RU" sz="1200" dirty="0"/>
            </a:p>
          </p:txBody>
        </p:sp>
        <p:sp>
          <p:nvSpPr>
            <p:cNvPr id="100" name="Скругленная прямоугольная выноска 99"/>
            <p:cNvSpPr/>
            <p:nvPr/>
          </p:nvSpPr>
          <p:spPr>
            <a:xfrm>
              <a:off x="7642410" y="4078271"/>
              <a:ext cx="1368425" cy="449263"/>
            </a:xfrm>
            <a:prstGeom prst="wedgeRoundRectCallout">
              <a:avLst>
                <a:gd name="adj1" fmla="val -48031"/>
                <a:gd name="adj2" fmla="val -138050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/>
                <a:t>Fast Extraction system</a:t>
              </a:r>
              <a:endParaRPr lang="ru-RU" sz="1200" dirty="0"/>
            </a:p>
          </p:txBody>
        </p:sp>
        <p:sp>
          <p:nvSpPr>
            <p:cNvPr id="19" name="Скругленная прямоугольная выноска 18"/>
            <p:cNvSpPr/>
            <p:nvPr/>
          </p:nvSpPr>
          <p:spPr>
            <a:xfrm>
              <a:off x="141561" y="1657679"/>
              <a:ext cx="1368425" cy="449263"/>
            </a:xfrm>
            <a:prstGeom prst="wedgeRoundRectCallout">
              <a:avLst>
                <a:gd name="adj1" fmla="val 58097"/>
                <a:gd name="adj2" fmla="val 110933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err="1"/>
                <a:t>Synchrophasotron</a:t>
              </a:r>
              <a:r>
                <a:rPr lang="en-US" sz="1200" dirty="0"/>
                <a:t> iron yoke</a:t>
              </a:r>
              <a:endParaRPr lang="ru-RU" sz="1200" dirty="0"/>
            </a:p>
          </p:txBody>
        </p: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4C4D6E-8CB4-46B1-A47A-005EF816D8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58610" y="2010709"/>
          <a:ext cx="3781887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8711">
                  <a:extLst>
                    <a:ext uri="{9D8B030D-6E8A-4147-A177-3AD203B41FA5}">
                      <a16:colId xmlns:a16="http://schemas.microsoft.com/office/drawing/2014/main" val="1725799772"/>
                    </a:ext>
                  </a:extLst>
                </a:gridCol>
                <a:gridCol w="1003176">
                  <a:extLst>
                    <a:ext uri="{9D8B030D-6E8A-4147-A177-3AD203B41FA5}">
                      <a16:colId xmlns:a16="http://schemas.microsoft.com/office/drawing/2014/main" val="3187027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Parameter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Value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9825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Circumference, m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210.96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246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Lattice type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DFO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1820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Injection energy, MeV/u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3.2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316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Maximum energy, MeV/u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5</a:t>
                      </a:r>
                      <a:r>
                        <a:rPr lang="en-GB" sz="1400">
                          <a:effectLst/>
                        </a:rPr>
                        <a:t>78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422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Magnetic rigidity at injection, Т∙m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1.6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033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Maximum magnetic rigidity, Т∙m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25.0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8358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</a:rPr>
                        <a:t>Ions species (project)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baseline="30000" dirty="0">
                          <a:effectLst/>
                        </a:rPr>
                        <a:t>197</a:t>
                      </a:r>
                      <a:r>
                        <a:rPr lang="en-GB" sz="1400" kern="800" dirty="0">
                          <a:effectLst/>
                        </a:rPr>
                        <a:t>Au</a:t>
                      </a:r>
                      <a:r>
                        <a:rPr lang="en-GB" sz="1400" kern="800" baseline="30000" dirty="0">
                          <a:effectLst/>
                        </a:rPr>
                        <a:t>31+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369570"/>
                  </a:ext>
                </a:extLst>
              </a:tr>
            </a:tbl>
          </a:graphicData>
        </a:graphic>
      </p:graphicFrame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3EA744CD-85AA-4EDE-98C6-AC5C74387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D43CEF05-5DBE-4521-9A0C-0EA34424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7"/>
    </mc:Choice>
    <mc:Fallback xmlns="">
      <p:transition spd="slow" advTm="18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94BF87-264A-4B4B-845D-AB054A5D2C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5"/>
          <a:stretch/>
        </p:blipFill>
        <p:spPr>
          <a:xfrm flipH="1">
            <a:off x="6014544" y="3601015"/>
            <a:ext cx="2465025" cy="272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16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8" name="TextBox 3"/>
          <p:cNvSpPr txBox="1"/>
          <p:nvPr/>
        </p:nvSpPr>
        <p:spPr>
          <a:xfrm>
            <a:off x="0" y="0"/>
            <a:ext cx="551215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Vacuum  system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814" y="3638518"/>
            <a:ext cx="2448889" cy="26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D:\Lib\RI\_Проекты\NICA\MAC\2019-06-06_07\Presentation\Galimov\Data\Тихомирова\B-122.00.00.000СБ_пост LV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256" y="899714"/>
            <a:ext cx="3174714" cy="302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354612" y="1037278"/>
            <a:ext cx="1434003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 stations of insulation volumes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14231" y="1057898"/>
            <a:ext cx="1347836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Pump stations of “cold” beam pipe</a:t>
            </a:r>
          </a:p>
        </p:txBody>
      </p:sp>
      <p:pic>
        <p:nvPicPr>
          <p:cNvPr id="35842" name="Picture 2" descr="D:\Загрузки Chrom\IMG_20200914_1514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5214" y="3643820"/>
            <a:ext cx="2151993" cy="2688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9FD15A-2480-4DD4-930F-75D1D7CAAA78}"/>
              </a:ext>
            </a:extLst>
          </p:cNvPr>
          <p:cNvSpPr txBox="1"/>
          <p:nvPr/>
        </p:nvSpPr>
        <p:spPr>
          <a:xfrm>
            <a:off x="6977849" y="0"/>
            <a:ext cx="2166151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A. </a:t>
            </a:r>
            <a:r>
              <a:rPr lang="en-US" sz="2400" b="1" i="1" dirty="0" err="1">
                <a:solidFill>
                  <a:srgbClr val="FF0000"/>
                </a:solidFill>
              </a:rPr>
              <a:t>Galimov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79F01DE-325F-4077-A4E2-5D98934EF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pic>
        <p:nvPicPr>
          <p:cNvPr id="13" name="Picture 2" descr="D:\Lib\RI\_Проекты\NICA\MAC\2019-06-06_07\Presentation\Galimov\Data\Тихомирова\B-123.00.00.000СБ_пост HV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2612"/>
            <a:ext cx="3243874" cy="307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420BD1B6-6057-49A6-925C-C55AAA96EE6D}"/>
              </a:ext>
            </a:extLst>
          </p:cNvPr>
          <p:cNvSpPr txBox="1">
            <a:spLocks/>
          </p:cNvSpPr>
          <p:nvPr/>
        </p:nvSpPr>
        <p:spPr>
          <a:xfrm rot="684075">
            <a:off x="2506678" y="2742386"/>
            <a:ext cx="3585983" cy="1503787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solidFill>
              <a:schemeClr val="accent1"/>
            </a:solidFill>
          </a:ln>
          <a:effectLst>
            <a:outerShdw blurRad="50800" dist="2794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600" b="1" u="sng" dirty="0">
                <a:solidFill>
                  <a:srgbClr val="FF0000"/>
                </a:solidFill>
                <a:latin typeface="+mn-lt"/>
              </a:rPr>
              <a:t>Beam pipe pressure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3600" b="1" u="sng" dirty="0">
              <a:solidFill>
                <a:srgbClr val="FF0000"/>
              </a:solidFill>
              <a:latin typeface="+mn-lt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&lt; 10 </a:t>
            </a:r>
            <a:r>
              <a:rPr lang="en-US" sz="3600" b="1" baseline="30000" dirty="0">
                <a:solidFill>
                  <a:srgbClr val="FF0000"/>
                </a:solidFill>
                <a:latin typeface="+mn-lt"/>
              </a:rPr>
              <a:t>-8 </a:t>
            </a:r>
            <a:r>
              <a:rPr lang="en-US" sz="3200" b="1" dirty="0">
                <a:solidFill>
                  <a:srgbClr val="FF0000"/>
                </a:solidFill>
              </a:rPr>
              <a:t>Pa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3200" b="1" dirty="0">
              <a:solidFill>
                <a:srgbClr val="FF0000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000" b="1" baseline="30000" dirty="0">
                <a:solidFill>
                  <a:srgbClr val="FF0000"/>
                </a:solidFill>
                <a:latin typeface="+mn-lt"/>
              </a:rPr>
              <a:t>for the 1st stage of project</a:t>
            </a:r>
            <a:endParaRPr lang="ru-RU" sz="4000" b="1" baseline="30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024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E6841D2B-FCD3-44B1-8682-5BD1A419187A}" type="slidenum">
              <a:rPr lang="ru-RU" altLang="ru-RU"/>
              <a:pPr/>
              <a:t>17</a:t>
            </a:fld>
            <a:endParaRPr lang="ru-RU" altLang="ru-RU"/>
          </a:p>
        </p:txBody>
      </p:sp>
      <p:grpSp>
        <p:nvGrpSpPr>
          <p:cNvPr id="10245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0255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0256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247" name="Номер слайда 3"/>
          <p:cNvSpPr txBox="1">
            <a:spLocks/>
          </p:cNvSpPr>
          <p:nvPr/>
        </p:nvSpPr>
        <p:spPr bwMode="auto">
          <a:xfrm>
            <a:off x="6705600" y="5849938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C05490B-FE75-4139-802E-2EF96F7BE31B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17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0248" name="Picture 2" descr="D:\Lib\RI\_Проекты\NICA\MAC\2019-06-06_07\Presentation\Galimov\Data\2 участок ИП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171" y="1071563"/>
            <a:ext cx="6429829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123451" y="2132013"/>
            <a:ext cx="1298575" cy="2778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  <a:cs typeface="+mn-cs"/>
              </a:rPr>
              <a:t>Cryogenic feeders</a:t>
            </a: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2740023" y="1154611"/>
            <a:ext cx="1368425" cy="185737"/>
          </a:xfrm>
          <a:prstGeom prst="wedgeRoundRectCallout">
            <a:avLst>
              <a:gd name="adj1" fmla="val 17871"/>
              <a:gd name="adj2" fmla="val 44491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Reference magnet</a:t>
            </a:r>
            <a:endParaRPr lang="ru-RU" sz="1200" dirty="0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7677150" y="2844800"/>
            <a:ext cx="1368425" cy="185738"/>
          </a:xfrm>
          <a:prstGeom prst="wedgeRoundRectCallout">
            <a:avLst>
              <a:gd name="adj1" fmla="val -38197"/>
              <a:gd name="adj2" fmla="val 4312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Reference quads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1117107"/>
            <a:ext cx="27923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system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i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BINP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magnets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lead-in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  <a:defRPr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cryogenic feedboxes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0" y="0"/>
            <a:ext cx="432525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Reference section &amp; RF</a:t>
            </a:r>
          </a:p>
        </p:txBody>
      </p:sp>
      <p:sp>
        <p:nvSpPr>
          <p:cNvPr id="23" name="TextBox 3"/>
          <p:cNvSpPr txBox="1"/>
          <p:nvPr/>
        </p:nvSpPr>
        <p:spPr>
          <a:xfrm>
            <a:off x="3926113" y="457199"/>
            <a:ext cx="2359277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2-nd  str. Sect.  </a:t>
            </a:r>
            <a:endParaRPr lang="en-US" altLang="ru-RU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 descr="D:\Загрузки Chrom\IMG_20200220_123630 (1)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3977195"/>
            <a:ext cx="3366377" cy="238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3406764" y="5354773"/>
            <a:ext cx="1203325" cy="287337"/>
          </a:xfrm>
          <a:prstGeom prst="wedgeRoundRectCallout">
            <a:avLst>
              <a:gd name="adj1" fmla="val 127014"/>
              <a:gd name="adj2" fmla="val -32149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Two RF stations</a:t>
            </a:r>
            <a:endParaRPr lang="ru-RU" sz="1200" dirty="0"/>
          </a:p>
        </p:txBody>
      </p:sp>
      <p:pic>
        <p:nvPicPr>
          <p:cNvPr id="39939" name="Picture 3" descr="D:\Загрузки Chrom\IMG_20200415_122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5152">
            <a:off x="6532806" y="4667294"/>
            <a:ext cx="1918022" cy="1763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Скругленная прямоугольная выноска 25"/>
          <p:cNvSpPr/>
          <p:nvPr/>
        </p:nvSpPr>
        <p:spPr>
          <a:xfrm>
            <a:off x="6992937" y="4320382"/>
            <a:ext cx="1368425" cy="185737"/>
          </a:xfrm>
          <a:prstGeom prst="wedgeRoundRectCallout">
            <a:avLst>
              <a:gd name="adj1" fmla="val -42869"/>
              <a:gd name="adj2" fmla="val -50760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Current Lead-Ins</a:t>
            </a:r>
            <a:endParaRPr lang="ru-RU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55F9D4-B386-480C-8C25-697F24D84D50}"/>
              </a:ext>
            </a:extLst>
          </p:cNvPr>
          <p:cNvSpPr txBox="1"/>
          <p:nvPr/>
        </p:nvSpPr>
        <p:spPr>
          <a:xfrm rot="1283020">
            <a:off x="3631169" y="3406192"/>
            <a:ext cx="1049903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atin typeface="+mn-lt"/>
                <a:cs typeface="+mn-cs"/>
              </a:rPr>
              <a:t>Left half-ring </a:t>
            </a:r>
            <a:endParaRPr lang="ru-RU" sz="1200" b="1" i="1" dirty="0">
              <a:latin typeface="+mn-lt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BF0C7C-2C2F-4A3D-99A8-059C232B9859}"/>
              </a:ext>
            </a:extLst>
          </p:cNvPr>
          <p:cNvSpPr txBox="1"/>
          <p:nvPr/>
        </p:nvSpPr>
        <p:spPr>
          <a:xfrm rot="1283020">
            <a:off x="5940060" y="4329044"/>
            <a:ext cx="1148263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atin typeface="+mn-lt"/>
                <a:cs typeface="+mn-cs"/>
              </a:rPr>
              <a:t>Right half-ring </a:t>
            </a:r>
            <a:endParaRPr lang="ru-RU" sz="1200" b="1" i="1" dirty="0">
              <a:latin typeface="+mn-lt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61087E-B06D-45D4-BF6A-A0B0017CFACE}"/>
              </a:ext>
            </a:extLst>
          </p:cNvPr>
          <p:cNvSpPr/>
          <p:nvPr/>
        </p:nvSpPr>
        <p:spPr>
          <a:xfrm rot="19300871">
            <a:off x="4577314" y="1526871"/>
            <a:ext cx="17338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/>
              <a:t>Temporary </a:t>
            </a:r>
            <a:r>
              <a:rPr lang="en-US" sz="1200" b="1" i="1" dirty="0" err="1"/>
              <a:t>cryo</a:t>
            </a:r>
            <a:r>
              <a:rPr lang="en-US" sz="1200" b="1" i="1" dirty="0"/>
              <a:t> lines</a:t>
            </a:r>
            <a:endParaRPr lang="ru-RU" sz="1200" b="1" i="1" dirty="0"/>
          </a:p>
        </p:txBody>
      </p:sp>
      <p:sp>
        <p:nvSpPr>
          <p:cNvPr id="27" name="Скругленная прямоугольная выноска 25">
            <a:extLst>
              <a:ext uri="{FF2B5EF4-FFF2-40B4-BE49-F238E27FC236}">
                <a16:creationId xmlns:a16="http://schemas.microsoft.com/office/drawing/2014/main" id="{726C0063-F0DE-43D8-956C-90F4FDE45474}"/>
              </a:ext>
            </a:extLst>
          </p:cNvPr>
          <p:cNvSpPr/>
          <p:nvPr/>
        </p:nvSpPr>
        <p:spPr>
          <a:xfrm>
            <a:off x="3889103" y="1399838"/>
            <a:ext cx="1224435" cy="207211"/>
          </a:xfrm>
          <a:prstGeom prst="wedgeRoundRectCallout">
            <a:avLst>
              <a:gd name="adj1" fmla="val 5764"/>
              <a:gd name="adj2" fmla="val 37571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Current Lead-Ins</a:t>
            </a:r>
            <a:endParaRPr lang="ru-RU" sz="1200" dirty="0"/>
          </a:p>
        </p:txBody>
      </p:sp>
      <p:sp>
        <p:nvSpPr>
          <p:cNvPr id="32" name="Скругленная прямоугольная выноска 25">
            <a:extLst>
              <a:ext uri="{FF2B5EF4-FFF2-40B4-BE49-F238E27FC236}">
                <a16:creationId xmlns:a16="http://schemas.microsoft.com/office/drawing/2014/main" id="{C68A154C-502B-4F57-A98F-A7D9049D443B}"/>
              </a:ext>
            </a:extLst>
          </p:cNvPr>
          <p:cNvSpPr/>
          <p:nvPr/>
        </p:nvSpPr>
        <p:spPr>
          <a:xfrm>
            <a:off x="5443255" y="2143236"/>
            <a:ext cx="899088" cy="231192"/>
          </a:xfrm>
          <a:prstGeom prst="wedgeRoundRectCallout">
            <a:avLst>
              <a:gd name="adj1" fmla="val -68754"/>
              <a:gd name="adj2" fmla="val 16306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Feedboxes</a:t>
            </a:r>
            <a:endParaRPr lang="ru-RU" sz="1200" dirty="0"/>
          </a:p>
        </p:txBody>
      </p:sp>
      <p:sp>
        <p:nvSpPr>
          <p:cNvPr id="34" name="Скругленная прямоугольная выноска 25">
            <a:extLst>
              <a:ext uri="{FF2B5EF4-FFF2-40B4-BE49-F238E27FC236}">
                <a16:creationId xmlns:a16="http://schemas.microsoft.com/office/drawing/2014/main" id="{2F79D074-E543-47B5-A250-B2B1292A83CB}"/>
              </a:ext>
            </a:extLst>
          </p:cNvPr>
          <p:cNvSpPr/>
          <p:nvPr/>
        </p:nvSpPr>
        <p:spPr>
          <a:xfrm>
            <a:off x="5443255" y="2143236"/>
            <a:ext cx="899088" cy="231192"/>
          </a:xfrm>
          <a:prstGeom prst="wedgeRoundRectCallout">
            <a:avLst>
              <a:gd name="adj1" fmla="val 52697"/>
              <a:gd name="adj2" fmla="val 30897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Feedboxes</a:t>
            </a:r>
            <a:endParaRPr lang="ru-RU" sz="12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4A448EA-C95C-49A0-A39C-2DADFB929067}"/>
              </a:ext>
            </a:extLst>
          </p:cNvPr>
          <p:cNvCxnSpPr>
            <a:cxnSpLocks/>
          </p:cNvCxnSpPr>
          <p:nvPr/>
        </p:nvCxnSpPr>
        <p:spPr>
          <a:xfrm flipH="1">
            <a:off x="5663962" y="1997476"/>
            <a:ext cx="9980" cy="398978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TextBox 2">
            <a:extLst>
              <a:ext uri="{FF2B5EF4-FFF2-40B4-BE49-F238E27FC236}">
                <a16:creationId xmlns:a16="http://schemas.microsoft.com/office/drawing/2014/main" id="{02D4F75E-959E-494D-BFD9-A94C70793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E1AE0F-781F-4BDC-BC11-2C378ED624AD}"/>
              </a:ext>
            </a:extLst>
          </p:cNvPr>
          <p:cNvSpPr txBox="1"/>
          <p:nvPr/>
        </p:nvSpPr>
        <p:spPr>
          <a:xfrm>
            <a:off x="6800850" y="0"/>
            <a:ext cx="2343150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A. </a:t>
            </a:r>
            <a:r>
              <a:rPr lang="en-US" sz="2400" b="1" i="1" dirty="0" err="1">
                <a:solidFill>
                  <a:srgbClr val="FF0000"/>
                </a:solidFill>
              </a:rPr>
              <a:t>Grebentsov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26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0D4997B-DCB6-48BE-A9E6-7CF94F14BD98}" type="slidenum">
              <a:rPr lang="ru-RU" altLang="ru-RU"/>
              <a:pPr/>
              <a:t>18</a:t>
            </a:fld>
            <a:endParaRPr lang="ru-RU" altLang="ru-RU"/>
          </a:p>
        </p:txBody>
      </p:sp>
      <p:grpSp>
        <p:nvGrpSpPr>
          <p:cNvPr id="11268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1273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1274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5180" y="1005414"/>
            <a:ext cx="4986111" cy="3831207"/>
          </a:xfrm>
          <a:prstGeom prst="rect">
            <a:avLst/>
          </a:prstGeom>
        </p:spPr>
      </p:pic>
      <p:pic>
        <p:nvPicPr>
          <p:cNvPr id="12" name="Рисунок 1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599" y="4887234"/>
            <a:ext cx="4934760" cy="1605641"/>
          </a:xfrm>
          <a:prstGeom prst="rect">
            <a:avLst/>
          </a:prstGeom>
          <a:solidFill>
            <a:schemeClr val="bg2">
              <a:lumMod val="20000"/>
              <a:lumOff val="80000"/>
              <a:alpha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58509" y="1000125"/>
          <a:ext cx="3657600" cy="292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2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913">
                <a:tc>
                  <a:txBody>
                    <a:bodyPr/>
                    <a:lstStyle/>
                    <a:p>
                      <a:r>
                        <a:rPr lang="en-US" sz="2000" dirty="0"/>
                        <a:t>Achieved</a:t>
                      </a:r>
                      <a:r>
                        <a:rPr lang="en-US" sz="2000" baseline="0" dirty="0"/>
                        <a:t> p</a:t>
                      </a:r>
                      <a:r>
                        <a:rPr lang="en-US" sz="2000" dirty="0"/>
                        <a:t>arameters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Value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913">
                <a:tc>
                  <a:txBody>
                    <a:bodyPr/>
                    <a:lstStyle/>
                    <a:p>
                      <a:r>
                        <a:rPr lang="en-US" sz="2000" dirty="0"/>
                        <a:t>Electron energy, </a:t>
                      </a:r>
                      <a:r>
                        <a:rPr lang="en-US" sz="2000" dirty="0" err="1"/>
                        <a:t>keV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913">
                <a:tc>
                  <a:txBody>
                    <a:bodyPr/>
                    <a:lstStyle/>
                    <a:p>
                      <a:r>
                        <a:rPr lang="en-US" sz="2000" dirty="0"/>
                        <a:t>Electron current, mA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170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913">
                <a:tc>
                  <a:txBody>
                    <a:bodyPr/>
                    <a:lstStyle/>
                    <a:p>
                      <a:r>
                        <a:rPr lang="en-US" sz="2000" dirty="0"/>
                        <a:t>Magnetic field,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baseline="0" dirty="0" err="1"/>
                        <a:t>kGs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9" marR="91439"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3913">
                <a:tc>
                  <a:txBody>
                    <a:bodyPr/>
                    <a:lstStyle/>
                    <a:p>
                      <a:r>
                        <a:rPr lang="en-US" sz="2000" dirty="0"/>
                        <a:t>Filed homogeneity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2×10</a:t>
                      </a:r>
                      <a:r>
                        <a:rPr lang="en-US" sz="2000" baseline="30000" dirty="0"/>
                        <a:t>-5</a:t>
                      </a:r>
                      <a:endParaRPr lang="ru-RU" sz="2000" baseline="30000" dirty="0"/>
                    </a:p>
                  </a:txBody>
                  <a:tcPr marL="91439" marR="91439" marT="45710" marB="457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913">
                <a:tc>
                  <a:txBody>
                    <a:bodyPr/>
                    <a:lstStyle/>
                    <a:p>
                      <a:r>
                        <a:rPr lang="en-US" sz="2000" dirty="0"/>
                        <a:t>Vacuum</a:t>
                      </a:r>
                      <a:r>
                        <a:rPr lang="en-US" sz="2000" baseline="0" dirty="0"/>
                        <a:t> pressure, Pa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3×10</a:t>
                      </a:r>
                      <a:r>
                        <a:rPr lang="en-US" sz="2000" baseline="30000" dirty="0"/>
                        <a:t>-9</a:t>
                      </a:r>
                      <a:endParaRPr lang="ru-RU" sz="2000" dirty="0"/>
                    </a:p>
                  </a:txBody>
                  <a:tcPr marL="91439" marR="91439" marT="45710" marB="4571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TextBox 3"/>
          <p:cNvSpPr txBox="1"/>
          <p:nvPr/>
        </p:nvSpPr>
        <p:spPr>
          <a:xfrm>
            <a:off x="0" y="0"/>
            <a:ext cx="44994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Electron cooling section</a:t>
            </a:r>
          </a:p>
        </p:txBody>
      </p:sp>
      <p:sp>
        <p:nvSpPr>
          <p:cNvPr id="23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4-th  str. sect.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72DD2D-9206-4C65-B141-AA08FD5E9B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09" y="3981480"/>
            <a:ext cx="2873012" cy="2330423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 rot="20117511">
            <a:off x="2431876" y="3485477"/>
            <a:ext cx="3949780" cy="114548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2B62CDC5-94F8-4F18-A580-0523CED60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01B97-4FCE-49EC-81EE-460558A9EB9B}"/>
              </a:ext>
            </a:extLst>
          </p:cNvPr>
          <p:cNvSpPr txBox="1"/>
          <p:nvPr/>
        </p:nvSpPr>
        <p:spPr>
          <a:xfrm>
            <a:off x="7096125" y="0"/>
            <a:ext cx="2047875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S. Melnikov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id="{2A0A3F93-D227-455C-8FBE-48E0D0601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87" y="544491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</p:spTree>
    <p:extLst>
      <p:ext uri="{BB962C8B-B14F-4D97-AF65-F5344CB8AC3E}">
        <p14:creationId xmlns:p14="http://schemas.microsoft.com/office/powerpoint/2010/main" val="144925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IMG_20200910_1055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657" y="1008782"/>
            <a:ext cx="7021190" cy="5265893"/>
          </a:xfrm>
          <a:prstGeom prst="rect">
            <a:avLst/>
          </a:prstGeom>
        </p:spPr>
      </p:pic>
      <p:pic>
        <p:nvPicPr>
          <p:cNvPr id="12290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229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CFE34FF-1C54-4B17-8BD9-4BE5A0BCAD0A}" type="slidenum">
              <a:rPr lang="ru-RU" altLang="ru-RU"/>
              <a:pPr/>
              <a:t>19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2301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2302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5405480" y="5178903"/>
            <a:ext cx="124989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Racks of correctors 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6326" y="5065599"/>
            <a:ext cx="184590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Rack of BPM and thermometry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3680" y="4124295"/>
            <a:ext cx="150531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Control rack of vacuum system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19890" y="1543647"/>
            <a:ext cx="2024109" cy="45243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diagnostics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Control system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“1st gen”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system control (1 stage)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8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3"/>
          <p:cNvSpPr txBox="1"/>
          <p:nvPr/>
        </p:nvSpPr>
        <p:spPr>
          <a:xfrm>
            <a:off x="-1" y="0"/>
            <a:ext cx="697624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Control, diagnostics &amp; orbit correction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1412" y="3810000"/>
            <a:ext cx="97239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RF racks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18EDE62F-579E-48D4-B6D2-DE7454F6A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AA162F-B5AF-4A45-8A56-B45C4DB67957}"/>
              </a:ext>
            </a:extLst>
          </p:cNvPr>
          <p:cNvSpPr txBox="1"/>
          <p:nvPr/>
        </p:nvSpPr>
        <p:spPr>
          <a:xfrm>
            <a:off x="6977849" y="0"/>
            <a:ext cx="2166151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E. Gorbachev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9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DBA493-C1E4-5E40-89FD-DFAC5D07D4CD}"/>
              </a:ext>
            </a:extLst>
          </p:cNvPr>
          <p:cNvSpPr txBox="1"/>
          <p:nvPr/>
        </p:nvSpPr>
        <p:spPr>
          <a:xfrm>
            <a:off x="1487155" y="1246624"/>
            <a:ext cx="65746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SPI &amp; 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Beam transfer line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</a:t>
            </a:r>
            <a:r>
              <a:rPr lang="en-US" sz="2400" b="1" dirty="0" err="1">
                <a:solidFill>
                  <a:srgbClr val="002060"/>
                </a:solidFill>
              </a:rPr>
              <a:t>Nuclotron</a:t>
            </a:r>
            <a:r>
              <a:rPr lang="en-US" sz="2400" b="1" dirty="0">
                <a:solidFill>
                  <a:srgbClr val="002060"/>
                </a:solidFill>
              </a:rPr>
              <a:t>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41F6B7F3-27AD-4410-A8E3-2551479F1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098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331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6B7AE2F-8402-41B8-9369-2BC718E81796}" type="slidenum">
              <a:rPr lang="ru-RU" altLang="ru-RU"/>
              <a:pPr/>
              <a:t>20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76200" y="6278563"/>
            <a:ext cx="8799513" cy="568325"/>
            <a:chOff x="0" y="0"/>
            <a:chExt cx="8799077" cy="567611"/>
          </a:xfrm>
        </p:grpSpPr>
        <p:pic>
          <p:nvPicPr>
            <p:cNvPr id="13325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326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3318" name="Picture 2" descr="D:\Lib\RI\_Проекты\NICA\MAC\2019-06-06_07\Presentation\Galimov\Data\ИП Бустер_Бутырина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" y="1320800"/>
            <a:ext cx="857091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2268538" y="3068638"/>
            <a:ext cx="1439862" cy="185737"/>
          </a:xfrm>
          <a:prstGeom prst="wedgeRoundRectCallout">
            <a:avLst>
              <a:gd name="adj1" fmla="val 36437"/>
              <a:gd name="adj2" fmla="val 32193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Power supplies</a:t>
            </a:r>
            <a:endParaRPr lang="ru-RU" sz="120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28600" y="5559425"/>
            <a:ext cx="1223963" cy="185738"/>
          </a:xfrm>
          <a:prstGeom prst="wedgeRoundRectCallout">
            <a:avLst>
              <a:gd name="adj1" fmla="val 66213"/>
              <a:gd name="adj2" fmla="val -45408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Control room</a:t>
            </a:r>
            <a:endParaRPr lang="ru-RU" sz="1200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941638" y="2636838"/>
            <a:ext cx="1223962" cy="185737"/>
          </a:xfrm>
          <a:prstGeom prst="wedgeRoundRectCallout">
            <a:avLst>
              <a:gd name="adj1" fmla="val 73476"/>
              <a:gd name="adj2" fmla="val -23538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Equivalent load</a:t>
            </a:r>
            <a:endParaRPr lang="ru-RU" sz="1200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443663" y="1728788"/>
            <a:ext cx="1223962" cy="185737"/>
          </a:xfrm>
          <a:prstGeom prst="wedgeRoundRectCallout">
            <a:avLst>
              <a:gd name="adj1" fmla="val -64507"/>
              <a:gd name="adj2" fmla="val 40659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Switchboards</a:t>
            </a:r>
            <a:endParaRPr lang="ru-RU" sz="1200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5724525" y="1341438"/>
            <a:ext cx="1727200" cy="185737"/>
          </a:xfrm>
          <a:prstGeom prst="wedgeRoundRectCallout">
            <a:avLst>
              <a:gd name="adj1" fmla="val -64507"/>
              <a:gd name="adj2" fmla="val 40659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Evacuation energy keys</a:t>
            </a:r>
            <a:endParaRPr lang="ru-RU" sz="1200" dirty="0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7208838" y="2349500"/>
            <a:ext cx="1223962" cy="185738"/>
          </a:xfrm>
          <a:prstGeom prst="wedgeRoundRectCallout">
            <a:avLst>
              <a:gd name="adj1" fmla="val -64507"/>
              <a:gd name="adj2" fmla="val 40659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/>
              <a:t>Current lines</a:t>
            </a:r>
            <a:endParaRPr lang="ru-RU" sz="1200" dirty="0"/>
          </a:p>
        </p:txBody>
      </p:sp>
      <p:sp>
        <p:nvSpPr>
          <p:cNvPr id="20" name="TextBox 3"/>
          <p:cNvSpPr txBox="1"/>
          <p:nvPr/>
        </p:nvSpPr>
        <p:spPr>
          <a:xfrm>
            <a:off x="0" y="0"/>
            <a:ext cx="5892800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Power supply &amp; machine safety 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B01C09A7-4B53-4FB5-B1ED-88999DCDB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BD9BDD-4C1E-433F-B6EB-3C9841403B1E}"/>
              </a:ext>
            </a:extLst>
          </p:cNvPr>
          <p:cNvSpPr txBox="1"/>
          <p:nvPr/>
        </p:nvSpPr>
        <p:spPr>
          <a:xfrm>
            <a:off x="7057748" y="0"/>
            <a:ext cx="2086252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V. </a:t>
            </a:r>
            <a:r>
              <a:rPr lang="en-US" sz="2400" b="1" i="1" dirty="0" err="1">
                <a:solidFill>
                  <a:srgbClr val="FF0000"/>
                </a:solidFill>
              </a:rPr>
              <a:t>Karpinsky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4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31"/>
          <p:cNvGrpSpPr/>
          <p:nvPr/>
        </p:nvGrpSpPr>
        <p:grpSpPr>
          <a:xfrm>
            <a:off x="5088622" y="3924961"/>
            <a:ext cx="3240260" cy="2435380"/>
            <a:chOff x="2714612" y="4422045"/>
            <a:chExt cx="2762237" cy="2150203"/>
          </a:xfrm>
        </p:grpSpPr>
        <p:pic>
          <p:nvPicPr>
            <p:cNvPr id="30" name="Рисунок 29" descr="20191220_150955_пульт_сжат.jpg"/>
            <p:cNvPicPr>
              <a:picLocks noChangeAspect="1"/>
            </p:cNvPicPr>
            <p:nvPr/>
          </p:nvPicPr>
          <p:blipFill>
            <a:blip r:embed="rId2" cstate="print">
              <a:lum brigh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4612" y="4500570"/>
              <a:ext cx="2762237" cy="20716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 useBgFill="1">
          <p:nvSpPr>
            <p:cNvPr id="31" name="Прямоугольник 30"/>
            <p:cNvSpPr/>
            <p:nvPr/>
          </p:nvSpPr>
          <p:spPr>
            <a:xfrm>
              <a:off x="3594248" y="4422045"/>
              <a:ext cx="1882601" cy="326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Local control room</a:t>
              </a:r>
              <a:endParaRPr lang="ru-RU" dirty="0"/>
            </a:p>
          </p:txBody>
        </p:sp>
      </p:grpSp>
      <p:pic>
        <p:nvPicPr>
          <p:cNvPr id="13314" name="Picture 9" descr="NICA_header_bl-wh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331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6B7AE2F-8402-41B8-9369-2BC718E81796}" type="slidenum">
              <a:rPr lang="ru-RU" altLang="ru-RU"/>
              <a:pPr/>
              <a:t>21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76200" y="6278563"/>
            <a:ext cx="8799513" cy="568325"/>
            <a:chOff x="0" y="0"/>
            <a:chExt cx="8799077" cy="567611"/>
          </a:xfrm>
        </p:grpSpPr>
        <p:pic>
          <p:nvPicPr>
            <p:cNvPr id="13325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326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0" name="TextBox 3"/>
          <p:cNvSpPr txBox="1"/>
          <p:nvPr/>
        </p:nvSpPr>
        <p:spPr>
          <a:xfrm>
            <a:off x="0" y="0"/>
            <a:ext cx="5892800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Main Power supply</a:t>
            </a:r>
          </a:p>
        </p:txBody>
      </p:sp>
      <p:sp>
        <p:nvSpPr>
          <p:cNvPr id="16" name="Номер слайда 15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24" name="Группа 27"/>
          <p:cNvGrpSpPr/>
          <p:nvPr/>
        </p:nvGrpSpPr>
        <p:grpSpPr>
          <a:xfrm>
            <a:off x="376048" y="993227"/>
            <a:ext cx="3609349" cy="2519135"/>
            <a:chOff x="285720" y="928670"/>
            <a:chExt cx="3238523" cy="2256557"/>
          </a:xfrm>
        </p:grpSpPr>
        <p:pic>
          <p:nvPicPr>
            <p:cNvPr id="34" name="Рисунок 33" descr="20190722_143501_ИП бустера.jpg"/>
            <p:cNvPicPr>
              <a:picLocks noChangeAspect="1"/>
            </p:cNvPicPr>
            <p:nvPr/>
          </p:nvPicPr>
          <p:blipFill>
            <a:blip r:embed="rId7" cstate="print">
              <a:lum bright="1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5720" y="1000108"/>
              <a:ext cx="3238523" cy="21851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 useBgFill="1">
          <p:nvSpPr>
            <p:cNvPr id="35" name="Прямоугольник 34"/>
            <p:cNvSpPr/>
            <p:nvPr/>
          </p:nvSpPr>
          <p:spPr>
            <a:xfrm>
              <a:off x="285720" y="928670"/>
              <a:ext cx="3168170" cy="322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Main Power supply</a:t>
              </a:r>
              <a:endParaRPr lang="ru-RU" sz="1600" dirty="0"/>
            </a:p>
          </p:txBody>
        </p:sp>
      </p:grpSp>
      <p:grpSp>
        <p:nvGrpSpPr>
          <p:cNvPr id="25" name="Группа 29"/>
          <p:cNvGrpSpPr/>
          <p:nvPr/>
        </p:nvGrpSpPr>
        <p:grpSpPr>
          <a:xfrm>
            <a:off x="688637" y="3720661"/>
            <a:ext cx="2860751" cy="2617077"/>
            <a:chOff x="112107" y="4104493"/>
            <a:chExt cx="2214578" cy="2528111"/>
          </a:xfrm>
        </p:grpSpPr>
        <p:pic>
          <p:nvPicPr>
            <p:cNvPr id="32" name="Рисунок 31" descr="20190722_143406.jpg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0960" y="4144911"/>
              <a:ext cx="2196720" cy="24876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 useBgFill="1">
          <p:nvSpPr>
            <p:cNvPr id="33" name="Прямоугольник 32"/>
            <p:cNvSpPr/>
            <p:nvPr/>
          </p:nvSpPr>
          <p:spPr>
            <a:xfrm>
              <a:off x="112107" y="4104493"/>
              <a:ext cx="22145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water cooling subsystem</a:t>
              </a:r>
              <a:endParaRPr lang="ru-RU" sz="1600" dirty="0"/>
            </a:p>
          </p:txBody>
        </p:sp>
      </p:grpSp>
      <p:grpSp>
        <p:nvGrpSpPr>
          <p:cNvPr id="27" name="Группа 33"/>
          <p:cNvGrpSpPr/>
          <p:nvPr/>
        </p:nvGrpSpPr>
        <p:grpSpPr>
          <a:xfrm>
            <a:off x="4766209" y="1074208"/>
            <a:ext cx="3900309" cy="2705068"/>
            <a:chOff x="5857883" y="4357694"/>
            <a:chExt cx="2762238" cy="2071678"/>
          </a:xfrm>
        </p:grpSpPr>
        <p:pic>
          <p:nvPicPr>
            <p:cNvPr id="28" name="Рисунок 27" descr="20191118_113730_АК10_сжат.jpg"/>
            <p:cNvPicPr>
              <a:picLocks noChangeAspect="1"/>
            </p:cNvPicPr>
            <p:nvPr/>
          </p:nvPicPr>
          <p:blipFill>
            <a:blip r:embed="rId11" cstate="print">
              <a:lum bright="1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7883" y="4357694"/>
              <a:ext cx="2762238" cy="20716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 useBgFill="1">
          <p:nvSpPr>
            <p:cNvPr id="29" name="Прямоугольник 28"/>
            <p:cNvSpPr/>
            <p:nvPr/>
          </p:nvSpPr>
          <p:spPr>
            <a:xfrm>
              <a:off x="7318362" y="6078404"/>
              <a:ext cx="1247881" cy="282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power switches</a:t>
              </a:r>
              <a:endParaRPr lang="ru-RU" dirty="0"/>
            </a:p>
          </p:txBody>
        </p:sp>
      </p:grpSp>
      <p:sp>
        <p:nvSpPr>
          <p:cNvPr id="22" name="TextBox 2">
            <a:extLst>
              <a:ext uri="{FF2B5EF4-FFF2-40B4-BE49-F238E27FC236}">
                <a16:creationId xmlns:a16="http://schemas.microsoft.com/office/drawing/2014/main" id="{C8BF2488-D47D-45F8-B6AB-6932033D0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A1ADA99-C463-43D6-B713-8049BCEF8DFB}"/>
              </a:ext>
            </a:extLst>
          </p:cNvPr>
          <p:cNvSpPr txBox="1">
            <a:spLocks/>
          </p:cNvSpPr>
          <p:nvPr/>
        </p:nvSpPr>
        <p:spPr>
          <a:xfrm rot="20117511">
            <a:off x="2240844" y="3037187"/>
            <a:ext cx="4438114" cy="1145480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!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+mn-lt"/>
              </a:rPr>
              <a:t>Project parameters achieved</a:t>
            </a:r>
          </a:p>
        </p:txBody>
      </p:sp>
    </p:spTree>
    <p:extLst>
      <p:ext uri="{BB962C8B-B14F-4D97-AF65-F5344CB8AC3E}">
        <p14:creationId xmlns:p14="http://schemas.microsoft.com/office/powerpoint/2010/main" val="98521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22</a:t>
            </a:fld>
            <a:endParaRPr lang="ru-RU" altLang="ru-RU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2" y="0"/>
            <a:ext cx="775020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 ring commissioning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4A43365-8272-4476-AD45-6DA479C7ECCD}"/>
              </a:ext>
            </a:extLst>
          </p:cNvPr>
          <p:cNvSpPr/>
          <p:nvPr/>
        </p:nvSpPr>
        <p:spPr>
          <a:xfrm>
            <a:off x="0" y="951953"/>
            <a:ext cx="8972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.12.2020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19:56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Moscow time.  First beam in the ring.</a:t>
            </a:r>
            <a:endParaRPr lang="ru-RU" sz="2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257A0BD-C06A-495D-9619-3AFF7EC93C2A}"/>
              </a:ext>
            </a:extLst>
          </p:cNvPr>
          <p:cNvSpPr/>
          <p:nvPr/>
        </p:nvSpPr>
        <p:spPr>
          <a:xfrm>
            <a:off x="1053114" y="1446359"/>
            <a:ext cx="6768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/>
              <a:t>Start of beam commissioning of the Booster ring, first cycle</a:t>
            </a:r>
            <a:endParaRPr lang="ru-RU" b="1" i="1" u="sng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D43BC9-EACC-4C30-BF1F-FD9540880E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1637"/>
          <a:stretch/>
        </p:blipFill>
        <p:spPr>
          <a:xfrm>
            <a:off x="247650" y="2009775"/>
            <a:ext cx="3162300" cy="191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D65A31-B30C-445E-BDF8-78B33DCE3F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4"/>
          <a:stretch/>
        </p:blipFill>
        <p:spPr>
          <a:xfrm>
            <a:off x="4210051" y="1847851"/>
            <a:ext cx="3800474" cy="244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60C5A2-3882-4811-8D7C-B9D4105862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4610"/>
          <a:stretch/>
        </p:blipFill>
        <p:spPr>
          <a:xfrm rot="250044">
            <a:off x="4300588" y="4226327"/>
            <a:ext cx="3715236" cy="22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D2EC8D-7AFE-4513-A514-814A7A4CD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590">
            <a:off x="456855" y="3798828"/>
            <a:ext cx="3300550" cy="247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A66383-9F4B-4D35-ACE9-92692ABC8F54}"/>
              </a:ext>
            </a:extLst>
          </p:cNvPr>
          <p:cNvSpPr/>
          <p:nvPr/>
        </p:nvSpPr>
        <p:spPr>
          <a:xfrm>
            <a:off x="5445909" y="2472809"/>
            <a:ext cx="21707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First beam in the ring.</a:t>
            </a:r>
            <a:endParaRPr lang="ru-RU" sz="1600" dirty="0">
              <a:highlight>
                <a:srgbClr val="FFFF00"/>
              </a:highlight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8377C8F-F81E-498E-803F-010BC59D6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678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1"/>
    </mc:Choice>
    <mc:Fallback xmlns="">
      <p:transition spd="slow" advTm="2697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98F8DA5-1D62-4FA4-80BF-9EC5AB479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5" y="1096947"/>
            <a:ext cx="5060273" cy="284640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23</a:t>
            </a:fld>
            <a:endParaRPr lang="ru-RU" alt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87821-C984-4864-9572-C604E79C23F9}"/>
              </a:ext>
            </a:extLst>
          </p:cNvPr>
          <p:cNvSpPr txBox="1"/>
          <p:nvPr/>
        </p:nvSpPr>
        <p:spPr>
          <a:xfrm>
            <a:off x="74236" y="4462255"/>
            <a:ext cx="3736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Beam losses &lt; 10%  </a:t>
            </a:r>
          </a:p>
          <a:p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	just on the first 5 turns.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522007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injection &amp; circulation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9E625A-2650-4D61-B2E7-47C83F85D4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52" y="3577702"/>
            <a:ext cx="5159279" cy="2610845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2470F66-4D51-4888-9995-E817DEEB2218}"/>
              </a:ext>
            </a:extLst>
          </p:cNvPr>
          <p:cNvSpPr/>
          <p:nvPr/>
        </p:nvSpPr>
        <p:spPr>
          <a:xfrm>
            <a:off x="5852712" y="308453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26.12.2020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04EFB-98D6-4AD3-B23C-4250A1701878}"/>
              </a:ext>
            </a:extLst>
          </p:cNvPr>
          <p:cNvSpPr txBox="1"/>
          <p:nvPr/>
        </p:nvSpPr>
        <p:spPr>
          <a:xfrm>
            <a:off x="5262337" y="1243613"/>
            <a:ext cx="369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Fast Current Transformer (FCT)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8F74112-1AFD-4509-A9AC-822B9931F254}"/>
              </a:ext>
            </a:extLst>
          </p:cNvPr>
          <p:cNvSpPr/>
          <p:nvPr/>
        </p:nvSpPr>
        <p:spPr>
          <a:xfrm>
            <a:off x="5295530" y="1845206"/>
            <a:ext cx="3564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Circulating beam </a:t>
            </a:r>
          </a:p>
          <a:p>
            <a:r>
              <a:rPr lang="en-US" dirty="0"/>
              <a:t>at the injection energy 3.2 MeV/u</a:t>
            </a:r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4A43365-8272-4476-AD45-6DA479C7ECCD}"/>
              </a:ext>
            </a:extLst>
          </p:cNvPr>
          <p:cNvSpPr/>
          <p:nvPr/>
        </p:nvSpPr>
        <p:spPr>
          <a:xfrm>
            <a:off x="1752708" y="158568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22.12.2020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3770A93-D45D-477E-9C50-46D1A5EDB65D}"/>
              </a:ext>
            </a:extLst>
          </p:cNvPr>
          <p:cNvSpPr/>
          <p:nvPr/>
        </p:nvSpPr>
        <p:spPr>
          <a:xfrm>
            <a:off x="1610666" y="277529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600 </a:t>
            </a:r>
            <a:r>
              <a:rPr lang="en-US" b="1" dirty="0" err="1"/>
              <a:t>ms</a:t>
            </a:r>
            <a:r>
              <a:rPr lang="en-US" b="1" dirty="0"/>
              <a:t> circulation</a:t>
            </a:r>
            <a:endParaRPr lang="ru-RU" dirty="0"/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DDF1FCCD-E838-42DB-9EA8-B4DFF2F73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314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7"/>
    </mc:Choice>
    <mc:Fallback xmlns="">
      <p:transition spd="slow" advTm="1996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24</a:t>
            </a:fld>
            <a:endParaRPr lang="ru-RU" altLang="ru-RU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0" y="0"/>
            <a:ext cx="337351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acceleration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1EAB079-717A-4770-8121-2DF7DA518748}"/>
              </a:ext>
            </a:extLst>
          </p:cNvPr>
          <p:cNvSpPr/>
          <p:nvPr/>
        </p:nvSpPr>
        <p:spPr>
          <a:xfrm>
            <a:off x="5329356" y="1914169"/>
            <a:ext cx="3317493" cy="1323439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signal when beam injecting into rising field, capturing (~60%), accelerating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decelerating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r"/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transient losses on the MF table &amp; after.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42DCB8F-48BB-4550-89BE-54468BC14E61}"/>
              </a:ext>
            </a:extLst>
          </p:cNvPr>
          <p:cNvGrpSpPr/>
          <p:nvPr/>
        </p:nvGrpSpPr>
        <p:grpSpPr>
          <a:xfrm>
            <a:off x="124858" y="929433"/>
            <a:ext cx="4953172" cy="2728168"/>
            <a:chOff x="260549" y="1441871"/>
            <a:chExt cx="5359016" cy="282052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182D1B-997E-4E00-92E3-91FFFC8199EA}"/>
                </a:ext>
              </a:extLst>
            </p:cNvPr>
            <p:cNvSpPr txBox="1"/>
            <p:nvPr/>
          </p:nvSpPr>
          <p:spPr>
            <a:xfrm>
              <a:off x="791221" y="4020596"/>
              <a:ext cx="448100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1000                   1500                     2000                   2500                    3000                   3500</a:t>
              </a:r>
              <a:endParaRPr lang="ru-RU" sz="800" b="1" dirty="0"/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3CD3A153-0C1B-4E07-890F-90B997042353}"/>
                </a:ext>
              </a:extLst>
            </p:cNvPr>
            <p:cNvGrpSpPr/>
            <p:nvPr/>
          </p:nvGrpSpPr>
          <p:grpSpPr>
            <a:xfrm>
              <a:off x="260549" y="1441871"/>
              <a:ext cx="5359016" cy="2820522"/>
              <a:chOff x="1263724" y="1708201"/>
              <a:chExt cx="4848275" cy="2398050"/>
            </a:xfrm>
          </p:grpSpPr>
          <p:pic>
            <p:nvPicPr>
              <p:cNvPr id="14" name="Рисунок 6">
                <a:extLst>
                  <a:ext uri="{FF2B5EF4-FFF2-40B4-BE49-F238E27FC236}">
                    <a16:creationId xmlns:a16="http://schemas.microsoft.com/office/drawing/2014/main" id="{CF0740FB-EF49-4586-8C01-FA85CEDF4635}"/>
                  </a:ext>
                </a:extLst>
              </p:cNvPr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333"/>
              <a:stretch/>
            </p:blipFill>
            <p:spPr bwMode="auto">
              <a:xfrm>
                <a:off x="1263724" y="1708201"/>
                <a:ext cx="4848275" cy="219158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4F7688CC-BDC9-4B4E-B2F3-07CA99D5B035}"/>
                  </a:ext>
                </a:extLst>
              </p:cNvPr>
              <p:cNvGrpSpPr/>
              <p:nvPr/>
            </p:nvGrpSpPr>
            <p:grpSpPr>
              <a:xfrm>
                <a:off x="2528969" y="2073704"/>
                <a:ext cx="2962732" cy="1294049"/>
                <a:chOff x="5481719" y="854504"/>
                <a:chExt cx="2962732" cy="129404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F710E67-1BF1-467E-BEA5-B3569F0A3D28}"/>
                    </a:ext>
                  </a:extLst>
                </p:cNvPr>
                <p:cNvSpPr txBox="1"/>
                <p:nvPr/>
              </p:nvSpPr>
              <p:spPr>
                <a:xfrm>
                  <a:off x="5481719" y="1500236"/>
                  <a:ext cx="837089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Acceleration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A34A6CC-A9B3-4B4F-A4BE-25E73B0DAD3D}"/>
                    </a:ext>
                  </a:extLst>
                </p:cNvPr>
                <p:cNvSpPr txBox="1"/>
                <p:nvPr/>
              </p:nvSpPr>
              <p:spPr>
                <a:xfrm>
                  <a:off x="6601725" y="854504"/>
                  <a:ext cx="99931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Circulation</a:t>
                  </a:r>
                </a:p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100 MeV/u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1A080C7-12D2-4DF1-A235-4050F0149138}"/>
                    </a:ext>
                  </a:extLst>
                </p:cNvPr>
                <p:cNvSpPr txBox="1"/>
                <p:nvPr/>
              </p:nvSpPr>
              <p:spPr>
                <a:xfrm>
                  <a:off x="7391399" y="1503997"/>
                  <a:ext cx="85151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Deceleration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5320590-A38E-478E-AEAA-3FC51A8AA9DE}"/>
                    </a:ext>
                  </a:extLst>
                </p:cNvPr>
                <p:cNvSpPr txBox="1"/>
                <p:nvPr/>
              </p:nvSpPr>
              <p:spPr>
                <a:xfrm rot="16200000">
                  <a:off x="8078326" y="1782427"/>
                  <a:ext cx="48603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solidFill>
                        <a:schemeClr val="bg1"/>
                      </a:solidFill>
                    </a:rPr>
                    <a:t>RF off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269B26-F3D0-41A5-B045-1E17AD30CB70}"/>
                    </a:ext>
                  </a:extLst>
                </p:cNvPr>
                <p:cNvSpPr txBox="1"/>
                <p:nvPr/>
              </p:nvSpPr>
              <p:spPr>
                <a:xfrm rot="2237319">
                  <a:off x="7427305" y="1051216"/>
                  <a:ext cx="94863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solidFill>
                        <a:srgbClr val="00CC00"/>
                      </a:solidFill>
                    </a:rPr>
                    <a:t>Magnetic field</a:t>
                  </a:r>
                  <a:endParaRPr lang="ru-RU" sz="1000" dirty="0">
                    <a:solidFill>
                      <a:srgbClr val="00CC00"/>
                    </a:solidFill>
                  </a:endParaRPr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25F07-0B30-482A-9D35-2504DBD2C3B2}"/>
                  </a:ext>
                </a:extLst>
              </p:cNvPr>
              <p:cNvSpPr txBox="1"/>
              <p:nvPr/>
            </p:nvSpPr>
            <p:spPr>
              <a:xfrm rot="16200000">
                <a:off x="1521109" y="2133245"/>
                <a:ext cx="6953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FF9933"/>
                    </a:solidFill>
                  </a:rPr>
                  <a:t>Injection</a:t>
                </a:r>
                <a:endParaRPr lang="ru-RU" sz="1000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6C6F6B-947A-4A01-82C3-7D6025A21CF0}"/>
                  </a:ext>
                </a:extLst>
              </p:cNvPr>
              <p:cNvSpPr txBox="1"/>
              <p:nvPr/>
            </p:nvSpPr>
            <p:spPr>
              <a:xfrm rot="16200000">
                <a:off x="970982" y="2676020"/>
                <a:ext cx="963649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r>
                  <a:rPr lang="en-US" sz="800" b="1" dirty="0">
                    <a:solidFill>
                      <a:srgbClr val="FF9933"/>
                    </a:solidFill>
                  </a:rPr>
                  <a:t>Beam Intensity</a:t>
                </a:r>
                <a:endParaRPr lang="ru-RU" sz="800" b="1" dirty="0">
                  <a:solidFill>
                    <a:srgbClr val="FF9933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1A597E-C4D0-47A7-88F6-2EF46DC4242C}"/>
                  </a:ext>
                </a:extLst>
              </p:cNvPr>
              <p:cNvSpPr txBox="1"/>
              <p:nvPr/>
            </p:nvSpPr>
            <p:spPr>
              <a:xfrm rot="16200000">
                <a:off x="5505610" y="2861238"/>
                <a:ext cx="809598" cy="90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pPr>
                  <a:lnSpc>
                    <a:spcPts val="700"/>
                  </a:lnSpc>
                </a:pPr>
                <a:r>
                  <a:rPr lang="en-US" sz="800" b="1" dirty="0">
                    <a:solidFill>
                      <a:srgbClr val="00CC00"/>
                    </a:solidFill>
                  </a:rPr>
                  <a:t>Magnetic field</a:t>
                </a:r>
                <a:endParaRPr lang="ru-RU" sz="800" b="1" dirty="0">
                  <a:solidFill>
                    <a:srgbClr val="00CC00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13449F3-1814-4BBB-BB1D-D7FA958D38A4}"/>
                  </a:ext>
                </a:extLst>
              </p:cNvPr>
              <p:cNvSpPr txBox="1"/>
              <p:nvPr/>
            </p:nvSpPr>
            <p:spPr>
              <a:xfrm>
                <a:off x="1475300" y="3990835"/>
                <a:ext cx="4616390" cy="1154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36000" tIns="0" rIns="36000" bIns="0" rtlCol="0">
                <a:spAutoFit/>
              </a:bodyPr>
              <a:lstStyle/>
              <a:p>
                <a:pPr algn="ctr">
                  <a:lnSpc>
                    <a:spcPts val="900"/>
                  </a:lnSpc>
                </a:pPr>
                <a:r>
                  <a:rPr lang="en-US" sz="800" b="1" dirty="0"/>
                  <a:t>Cycle time, </a:t>
                </a:r>
                <a:r>
                  <a:rPr lang="en-US" sz="800" b="1" dirty="0" err="1"/>
                  <a:t>ms</a:t>
                </a:r>
                <a:r>
                  <a:rPr lang="en-US" sz="800" b="1" dirty="0"/>
                  <a:t>   </a:t>
                </a:r>
                <a:endParaRPr lang="ru-RU" sz="800" b="1" dirty="0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3021739-C6D9-4625-B7AF-6DBB6F8BDC12}"/>
              </a:ext>
            </a:extLst>
          </p:cNvPr>
          <p:cNvSpPr txBox="1"/>
          <p:nvPr/>
        </p:nvSpPr>
        <p:spPr>
          <a:xfrm>
            <a:off x="1380021" y="729818"/>
            <a:ext cx="62247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Parametric beam current transformer signal (DC mode)</a:t>
            </a:r>
            <a:endParaRPr lang="ru-RU" b="1" dirty="0"/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2AB3E679-578A-4C6B-8660-19278073686F}"/>
              </a:ext>
            </a:extLst>
          </p:cNvPr>
          <p:cNvSpPr/>
          <p:nvPr/>
        </p:nvSpPr>
        <p:spPr>
          <a:xfrm>
            <a:off x="142043" y="4694357"/>
            <a:ext cx="4021584" cy="1569660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injection with adiabatic capturing 5 harmonic (&gt;95%),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accelerating up to 65 MeV/u,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recapturing 1 harmonic (close to 100%)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up to 578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dB/dt = 1.2 T/s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46" name="TextBox 2">
            <a:extLst>
              <a:ext uri="{FF2B5EF4-FFF2-40B4-BE49-F238E27FC236}">
                <a16:creationId xmlns:a16="http://schemas.microsoft.com/office/drawing/2014/main" id="{37130190-E038-4A75-8B4E-D545038B7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A4035C-349A-46EA-A35F-5C401C174793}"/>
              </a:ext>
            </a:extLst>
          </p:cNvPr>
          <p:cNvSpPr txBox="1"/>
          <p:nvPr/>
        </p:nvSpPr>
        <p:spPr>
          <a:xfrm>
            <a:off x="538123" y="3936135"/>
            <a:ext cx="36118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 2 of commissioning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14-23 of September 2021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5A74E11-DF71-4FAA-B535-2039DBAD332F}"/>
              </a:ext>
            </a:extLst>
          </p:cNvPr>
          <p:cNvGrpSpPr/>
          <p:nvPr/>
        </p:nvGrpSpPr>
        <p:grpSpPr>
          <a:xfrm>
            <a:off x="4193406" y="3652992"/>
            <a:ext cx="4852939" cy="2773712"/>
            <a:chOff x="4193406" y="3652992"/>
            <a:chExt cx="4852939" cy="2773712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D99D83-328E-4196-A3B5-787C70ADAD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7"/>
            <a:stretch/>
          </p:blipFill>
          <p:spPr>
            <a:xfrm>
              <a:off x="4193406" y="3764132"/>
              <a:ext cx="4852939" cy="264414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06CB73-359C-4BA9-9A5B-594AB947775B}"/>
                </a:ext>
              </a:extLst>
            </p:cNvPr>
            <p:cNvSpPr txBox="1"/>
            <p:nvPr/>
          </p:nvSpPr>
          <p:spPr>
            <a:xfrm>
              <a:off x="4271639" y="6213255"/>
              <a:ext cx="447286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 500              1000                1500                2000               2500                3000               3500     </a:t>
              </a:r>
              <a:endParaRPr lang="ru-RU" sz="8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B53E16F-F56C-4B19-90B3-FB5779B6C1C8}"/>
                </a:ext>
              </a:extLst>
            </p:cNvPr>
            <p:cNvSpPr txBox="1"/>
            <p:nvPr/>
          </p:nvSpPr>
          <p:spPr>
            <a:xfrm>
              <a:off x="5825231" y="6311288"/>
              <a:ext cx="1864311" cy="115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800" b="1" dirty="0"/>
                <a:t>Cycle time, </a:t>
              </a:r>
              <a:r>
                <a:rPr lang="en-US" sz="800" b="1" dirty="0" err="1"/>
                <a:t>ms</a:t>
              </a:r>
              <a:r>
                <a:rPr lang="en-US" sz="800" b="1" dirty="0"/>
                <a:t>   </a:t>
              </a:r>
              <a:endParaRPr lang="ru-RU" sz="800" b="1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8D1CF2C-4776-4CFA-B691-F0B4BCBDE244}"/>
                </a:ext>
              </a:extLst>
            </p:cNvPr>
            <p:cNvSpPr txBox="1"/>
            <p:nvPr/>
          </p:nvSpPr>
          <p:spPr>
            <a:xfrm>
              <a:off x="5972791" y="4599494"/>
              <a:ext cx="930307" cy="291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Acceleration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A6C0747-F8DB-49F3-9A05-7319E6F28E6C}"/>
                </a:ext>
              </a:extLst>
            </p:cNvPr>
            <p:cNvSpPr txBox="1"/>
            <p:nvPr/>
          </p:nvSpPr>
          <p:spPr>
            <a:xfrm>
              <a:off x="6755882" y="4535129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Circulation</a:t>
              </a:r>
            </a:p>
            <a:p>
              <a:r>
                <a:rPr lang="en-US" sz="1000" u="sng" dirty="0">
                  <a:solidFill>
                    <a:schemeClr val="bg1"/>
                  </a:solidFill>
                </a:rPr>
                <a:t>578 MeV/u</a:t>
              </a:r>
              <a:endParaRPr lang="ru-RU" sz="1000" u="sng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4B6D58-A628-4550-93E7-0EB1D54565D0}"/>
                </a:ext>
              </a:extLst>
            </p:cNvPr>
            <p:cNvSpPr txBox="1"/>
            <p:nvPr/>
          </p:nvSpPr>
          <p:spPr>
            <a:xfrm rot="16200000">
              <a:off x="4184377" y="4160949"/>
              <a:ext cx="13837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RF capturing 5 harm.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Acceleration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1E921D-FC64-469E-9765-F48B2A4BE1F6}"/>
                </a:ext>
              </a:extLst>
            </p:cNvPr>
            <p:cNvSpPr txBox="1"/>
            <p:nvPr/>
          </p:nvSpPr>
          <p:spPr>
            <a:xfrm rot="3555645">
              <a:off x="7377578" y="4795006"/>
              <a:ext cx="15381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CC00"/>
                  </a:solidFill>
                </a:rPr>
                <a:t>Magnetic field 1,2 T/s</a:t>
              </a:r>
              <a:endParaRPr lang="ru-RU" sz="1000" dirty="0">
                <a:solidFill>
                  <a:srgbClr val="00CC0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6DA40C5-40AA-463E-8C64-77970030068C}"/>
                </a:ext>
              </a:extLst>
            </p:cNvPr>
            <p:cNvSpPr txBox="1"/>
            <p:nvPr/>
          </p:nvSpPr>
          <p:spPr>
            <a:xfrm rot="16200000">
              <a:off x="4232018" y="4481730"/>
              <a:ext cx="824496" cy="273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FF9933"/>
                  </a:solidFill>
                </a:rPr>
                <a:t>Injection</a:t>
              </a:r>
              <a:endParaRPr lang="ru-RU" sz="1000" dirty="0">
                <a:solidFill>
                  <a:srgbClr val="FF9933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586744-B2FA-4A89-B856-35FAF349587C}"/>
                </a:ext>
              </a:extLst>
            </p:cNvPr>
            <p:cNvSpPr txBox="1"/>
            <p:nvPr/>
          </p:nvSpPr>
          <p:spPr>
            <a:xfrm>
              <a:off x="5079482" y="4509976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Circulation</a:t>
              </a:r>
            </a:p>
            <a:p>
              <a:r>
                <a:rPr lang="en-US" sz="1000" dirty="0">
                  <a:solidFill>
                    <a:schemeClr val="bg1"/>
                  </a:solidFill>
                </a:rPr>
                <a:t> 65 MeV/u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DC16255-4E9B-4442-9BCD-259C459B9B93}"/>
                </a:ext>
              </a:extLst>
            </p:cNvPr>
            <p:cNvSpPr txBox="1"/>
            <p:nvPr/>
          </p:nvSpPr>
          <p:spPr>
            <a:xfrm rot="16200000">
              <a:off x="5171404" y="4239370"/>
              <a:ext cx="1418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Re-capturing 1 harm.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032F287-F3D1-4633-B553-B2B810F09578}"/>
                </a:ext>
              </a:extLst>
            </p:cNvPr>
            <p:cNvSpPr/>
            <p:nvPr/>
          </p:nvSpPr>
          <p:spPr>
            <a:xfrm>
              <a:off x="6789695" y="4176489"/>
              <a:ext cx="713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14+</a:t>
              </a:r>
              <a:endParaRPr lang="ru-RU" dirty="0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4C71EB-519C-4967-966F-87D6630BAB68}"/>
              </a:ext>
            </a:extLst>
          </p:cNvPr>
          <p:cNvSpPr/>
          <p:nvPr/>
        </p:nvSpPr>
        <p:spPr>
          <a:xfrm>
            <a:off x="2617190" y="2081359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endParaRPr lang="ru-RU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FB3B0B-C04F-429D-AE57-ABEA04AB9A35}"/>
              </a:ext>
            </a:extLst>
          </p:cNvPr>
          <p:cNvSpPr txBox="1"/>
          <p:nvPr/>
        </p:nvSpPr>
        <p:spPr>
          <a:xfrm>
            <a:off x="5377933" y="1176660"/>
            <a:ext cx="31422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Cycle-1 of commissioning 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of December 2020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0337B66-67D6-4A8C-8228-A48807D30D0B}"/>
              </a:ext>
            </a:extLst>
          </p:cNvPr>
          <p:cNvCxnSpPr>
            <a:cxnSpLocks/>
          </p:cNvCxnSpPr>
          <p:nvPr/>
        </p:nvCxnSpPr>
        <p:spPr>
          <a:xfrm flipV="1">
            <a:off x="239697" y="3631472"/>
            <a:ext cx="8664606" cy="61639"/>
          </a:xfrm>
          <a:prstGeom prst="line">
            <a:avLst/>
          </a:prstGeom>
          <a:ln w="38100">
            <a:solidFill>
              <a:srgbClr val="008A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40C39AAD-F3D4-4BC8-9828-E6D6010A44DF}"/>
              </a:ext>
            </a:extLst>
          </p:cNvPr>
          <p:cNvSpPr/>
          <p:nvPr/>
        </p:nvSpPr>
        <p:spPr>
          <a:xfrm>
            <a:off x="4770756" y="4991100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: вниз 44">
            <a:extLst>
              <a:ext uri="{FF2B5EF4-FFF2-40B4-BE49-F238E27FC236}">
                <a16:creationId xmlns:a16="http://schemas.microsoft.com/office/drawing/2014/main" id="{1C824EA4-5F3E-4CB2-81C2-9A2FAE537AD2}"/>
              </a:ext>
            </a:extLst>
          </p:cNvPr>
          <p:cNvSpPr/>
          <p:nvPr/>
        </p:nvSpPr>
        <p:spPr>
          <a:xfrm>
            <a:off x="5853431" y="5006975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8">
            <a:extLst>
              <a:ext uri="{FF2B5EF4-FFF2-40B4-BE49-F238E27FC236}">
                <a16:creationId xmlns:a16="http://schemas.microsoft.com/office/drawing/2014/main" id="{AE31CDB3-8192-45C4-9EE4-1CEF8FC31002}"/>
              </a:ext>
            </a:extLst>
          </p:cNvPr>
          <p:cNvSpPr/>
          <p:nvPr/>
        </p:nvSpPr>
        <p:spPr>
          <a:xfrm rot="10800000">
            <a:off x="6765702" y="4486761"/>
            <a:ext cx="854297" cy="590063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6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4"/>
    </mc:Choice>
    <mc:Fallback xmlns="">
      <p:transition spd="slow" advTm="20524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25</a:t>
            </a:fld>
            <a:endParaRPr lang="ru-RU" alt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230A2-0CFA-437A-B34E-BD65E47C8BF3}"/>
              </a:ext>
            </a:extLst>
          </p:cNvPr>
          <p:cNvSpPr txBox="1"/>
          <p:nvPr/>
        </p:nvSpPr>
        <p:spPr>
          <a:xfrm>
            <a:off x="3398931" y="5294318"/>
            <a:ext cx="1824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23 </a:t>
            </a:r>
            <a:r>
              <a:rPr lang="en-US" sz="1500" i="1" dirty="0">
                <a:solidFill>
                  <a:schemeClr val="bg1"/>
                </a:solidFill>
              </a:rPr>
              <a:t>December</a:t>
            </a:r>
            <a:r>
              <a:rPr lang="ru-RU" sz="1500" i="1" dirty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87821-C984-4864-9572-C604E79C23F9}"/>
              </a:ext>
            </a:extLst>
          </p:cNvPr>
          <p:cNvSpPr txBox="1"/>
          <p:nvPr/>
        </p:nvSpPr>
        <p:spPr>
          <a:xfrm>
            <a:off x="455421" y="5613394"/>
            <a:ext cx="846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u="sng" dirty="0">
                <a:solidFill>
                  <a:srgbClr val="FF0000"/>
                </a:solidFill>
              </a:rPr>
              <a:t>7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10</a:t>
            </a:r>
            <a:r>
              <a:rPr lang="en-US" b="1" i="1" u="sng" baseline="30000" dirty="0">
                <a:solidFill>
                  <a:srgbClr val="FF0000"/>
                </a:solidFill>
                <a:sym typeface="Symbol" panose="05050102010706020507" pitchFamily="18" charset="2"/>
              </a:rPr>
              <a:t>10 </a:t>
            </a: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e</a:t>
            </a:r>
            <a:r>
              <a:rPr lang="en-US" b="1" i="1" dirty="0">
                <a:solidFill>
                  <a:srgbClr val="FF0000"/>
                </a:solidFill>
              </a:rPr>
              <a:t>lementary charges ~ </a:t>
            </a:r>
            <a:r>
              <a:rPr lang="en-US" b="1" i="1" u="sng" dirty="0">
                <a:solidFill>
                  <a:srgbClr val="FF0000"/>
                </a:solidFill>
              </a:rPr>
              <a:t>2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10</a:t>
            </a:r>
            <a:r>
              <a:rPr lang="en-US" b="1" i="1" u="sng" baseline="30000" dirty="0">
                <a:solidFill>
                  <a:srgbClr val="FF0000"/>
                </a:solidFill>
                <a:sym typeface="Symbol" panose="05050102010706020507" pitchFamily="18" charset="2"/>
              </a:rPr>
              <a:t>9 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of Au</a:t>
            </a:r>
            <a:r>
              <a:rPr lang="en-US" b="1" i="1" u="sng" baseline="30000" dirty="0">
                <a:solidFill>
                  <a:srgbClr val="FF0000"/>
                </a:solidFill>
                <a:sym typeface="Symbol" panose="05050102010706020507" pitchFamily="18" charset="2"/>
              </a:rPr>
              <a:t>31</a:t>
            </a:r>
            <a:r>
              <a:rPr lang="en-US" b="1" i="1" baseline="30000" dirty="0">
                <a:solidFill>
                  <a:srgbClr val="FF0000"/>
                </a:solidFill>
                <a:sym typeface="Symbol" panose="05050102010706020507" pitchFamily="18" charset="2"/>
              </a:rPr>
              <a:t>+ </a:t>
            </a:r>
            <a:r>
              <a:rPr lang="en-US" b="1" i="1" dirty="0">
                <a:solidFill>
                  <a:srgbClr val="FF0000"/>
                </a:solidFill>
              </a:rPr>
              <a:t>(design intensity) </a:t>
            </a:r>
            <a:endParaRPr lang="en-US" b="1" i="1" baseline="30000" dirty="0">
              <a:solidFill>
                <a:srgbClr val="FF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Life-time is about 1.3 s, equivalent pressure of residual gas is 3410</a:t>
            </a:r>
            <a:r>
              <a:rPr lang="en-US" b="1" i="1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-8</a:t>
            </a: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 Pa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04EFB-98D6-4AD3-B23C-4250A1701878}"/>
              </a:ext>
            </a:extLst>
          </p:cNvPr>
          <p:cNvSpPr txBox="1"/>
          <p:nvPr/>
        </p:nvSpPr>
        <p:spPr>
          <a:xfrm>
            <a:off x="1420710" y="1937181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Parametric beam current transformer signal (DC mode)</a:t>
            </a:r>
            <a:endParaRPr lang="ru-RU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45EFC-3EDB-4172-8A70-3682064791BC}"/>
              </a:ext>
            </a:extLst>
          </p:cNvPr>
          <p:cNvSpPr txBox="1"/>
          <p:nvPr/>
        </p:nvSpPr>
        <p:spPr>
          <a:xfrm>
            <a:off x="0" y="1109046"/>
            <a:ext cx="9144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26.12.20: Orbit correction, Injection optimization </a:t>
            </a:r>
            <a:r>
              <a:rPr lang="en-US" dirty="0"/>
              <a:t>– </a:t>
            </a:r>
            <a:r>
              <a:rPr lang="en-US" kern="1100" spc="-10" dirty="0"/>
              <a:t>design current of circulating beam, </a:t>
            </a:r>
          </a:p>
          <a:p>
            <a:pPr>
              <a:spcBef>
                <a:spcPts val="600"/>
              </a:spcBef>
            </a:pPr>
            <a:r>
              <a:rPr lang="en-US" kern="1100" spc="-10" dirty="0"/>
              <a:t>Measurements of integral vacuum conditions by intensity decrement of circulating He</a:t>
            </a:r>
            <a:r>
              <a:rPr lang="en-US" kern="1100" spc="-10" baseline="30000" dirty="0"/>
              <a:t>1+</a:t>
            </a:r>
            <a:endParaRPr lang="ru-RU" kern="1100" spc="-10" baseline="30000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630314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current &amp; vacuum conditions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307B027-AF5E-4649-B69E-8507966C11B2}"/>
              </a:ext>
            </a:extLst>
          </p:cNvPr>
          <p:cNvGrpSpPr/>
          <p:nvPr/>
        </p:nvGrpSpPr>
        <p:grpSpPr>
          <a:xfrm>
            <a:off x="1252823" y="2281430"/>
            <a:ext cx="6445247" cy="3301044"/>
            <a:chOff x="1252823" y="2281430"/>
            <a:chExt cx="6445247" cy="3301044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C360704-F40C-4CF7-BEFE-0F88925E1665}"/>
                </a:ext>
              </a:extLst>
            </p:cNvPr>
            <p:cNvGrpSpPr/>
            <p:nvPr/>
          </p:nvGrpSpPr>
          <p:grpSpPr>
            <a:xfrm>
              <a:off x="1252823" y="2281430"/>
              <a:ext cx="6177787" cy="3070265"/>
              <a:chOff x="1190680" y="2343574"/>
              <a:chExt cx="6177787" cy="3070265"/>
            </a:xfrm>
          </p:grpSpPr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5C6A13C8-5CF6-4CCF-8DF4-154918756561}"/>
                  </a:ext>
                </a:extLst>
              </p:cNvPr>
              <p:cNvGrpSpPr/>
              <p:nvPr/>
            </p:nvGrpSpPr>
            <p:grpSpPr>
              <a:xfrm>
                <a:off x="1190680" y="2343574"/>
                <a:ext cx="6177787" cy="3070265"/>
                <a:chOff x="593320" y="764703"/>
                <a:chExt cx="7968940" cy="3960440"/>
              </a:xfrm>
            </p:grpSpPr>
            <p:pic>
              <p:nvPicPr>
                <p:cNvPr id="6" name="Рисунок 5">
                  <a:extLst>
                    <a:ext uri="{FF2B5EF4-FFF2-40B4-BE49-F238E27FC236}">
                      <a16:creationId xmlns:a16="http://schemas.microsoft.com/office/drawing/2014/main" id="{D3495A3D-55F9-46DF-9BBB-0C837C5301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24" t="2400" r="8525" b="20601"/>
                <a:stretch/>
              </p:blipFill>
              <p:spPr>
                <a:xfrm>
                  <a:off x="593320" y="764703"/>
                  <a:ext cx="7968940" cy="3960440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315ED732-295D-4E72-A01C-FC1A75FF6E2F}"/>
                    </a:ext>
                  </a:extLst>
                </p:cNvPr>
                <p:cNvSpPr txBox="1"/>
                <p:nvPr/>
              </p:nvSpPr>
              <p:spPr>
                <a:xfrm rot="16200000">
                  <a:off x="440099" y="2211146"/>
                  <a:ext cx="1832457" cy="3771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b="1" dirty="0">
                      <a:solidFill>
                        <a:srgbClr val="FB9C33"/>
                      </a:solidFill>
                    </a:rPr>
                    <a:t>Beam  intensity</a:t>
                  </a:r>
                  <a:endParaRPr lang="ru-RU" sz="1300" b="1" dirty="0">
                    <a:solidFill>
                      <a:srgbClr val="FB9C33"/>
                    </a:solidFill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1C4267D-6315-4361-B77D-B533C07FFBA2}"/>
                    </a:ext>
                  </a:extLst>
                </p:cNvPr>
                <p:cNvSpPr txBox="1"/>
                <p:nvPr/>
              </p:nvSpPr>
              <p:spPr>
                <a:xfrm>
                  <a:off x="2165811" y="1083718"/>
                  <a:ext cx="813047" cy="3771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b="1" dirty="0">
                      <a:solidFill>
                        <a:srgbClr val="FB9C33"/>
                      </a:solidFill>
                    </a:rPr>
                    <a:t>7</a:t>
                  </a:r>
                  <a:r>
                    <a:rPr lang="en-US" sz="1300" b="1" dirty="0">
                      <a:solidFill>
                        <a:srgbClr val="FB9C33"/>
                      </a:solidFill>
                      <a:sym typeface="Symbol" panose="05050102010706020507" pitchFamily="18" charset="2"/>
                    </a:rPr>
                    <a:t>10</a:t>
                  </a:r>
                  <a:r>
                    <a:rPr lang="en-US" sz="1300" b="1" baseline="30000" dirty="0">
                      <a:solidFill>
                        <a:srgbClr val="FB9C33"/>
                      </a:solidFill>
                      <a:sym typeface="Symbol" panose="05050102010706020507" pitchFamily="18" charset="2"/>
                    </a:rPr>
                    <a:t>10</a:t>
                  </a:r>
                  <a:endParaRPr lang="ru-RU" sz="1300" b="1" baseline="30000" dirty="0">
                    <a:solidFill>
                      <a:srgbClr val="FB9C33"/>
                    </a:solidFill>
                  </a:endParaRPr>
                </a:p>
              </p:txBody>
            </p:sp>
            <p:cxnSp>
              <p:nvCxnSpPr>
                <p:cNvPr id="9" name="Прямая со стрелкой 8">
                  <a:extLst>
                    <a:ext uri="{FF2B5EF4-FFF2-40B4-BE49-F238E27FC236}">
                      <a16:creationId xmlns:a16="http://schemas.microsoft.com/office/drawing/2014/main" id="{EC3C24CC-8332-4099-B5ED-8D42765E0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3401" y="2283951"/>
                  <a:ext cx="1036718" cy="146547"/>
                </a:xfrm>
                <a:prstGeom prst="straightConnector1">
                  <a:avLst/>
                </a:prstGeom>
                <a:ln w="31750">
                  <a:solidFill>
                    <a:srgbClr val="FB9C3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CA7894-9E00-4B91-BF78-E07CBDEFEACB}"/>
                  </a:ext>
                </a:extLst>
              </p:cNvPr>
              <p:cNvSpPr txBox="1"/>
              <p:nvPr/>
            </p:nvSpPr>
            <p:spPr>
              <a:xfrm rot="16200000">
                <a:off x="5878878" y="3515891"/>
                <a:ext cx="202811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1" dirty="0">
                    <a:solidFill>
                      <a:srgbClr val="00CC00"/>
                    </a:solidFill>
                  </a:rPr>
                  <a:t>Magnetic  field  plateau</a:t>
                </a:r>
                <a:endParaRPr lang="ru-RU" sz="1300" b="1" dirty="0">
                  <a:solidFill>
                    <a:srgbClr val="00CC00"/>
                  </a:solidFill>
                </a:endParaRPr>
              </a:p>
            </p:txBody>
          </p:sp>
          <p:cxnSp>
            <p:nvCxnSpPr>
              <p:cNvPr id="15" name="Прямая со стрелкой 14">
                <a:extLst>
                  <a:ext uri="{FF2B5EF4-FFF2-40B4-BE49-F238E27FC236}">
                    <a16:creationId xmlns:a16="http://schemas.microsoft.com/office/drawing/2014/main" id="{1E4D4024-7132-43AA-94BE-9BD7E2D09A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320079" y="3168951"/>
                <a:ext cx="1444705" cy="550792"/>
              </a:xfrm>
              <a:prstGeom prst="straightConnector1">
                <a:avLst/>
              </a:prstGeom>
              <a:ln w="31750">
                <a:solidFill>
                  <a:srgbClr val="00C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877A06-80B3-4CBD-AA14-1F08DC1189D8}"/>
                  </a:ext>
                </a:extLst>
              </p:cNvPr>
              <p:cNvSpPr txBox="1"/>
              <p:nvPr/>
            </p:nvSpPr>
            <p:spPr>
              <a:xfrm>
                <a:off x="3711604" y="4631613"/>
                <a:ext cx="99758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solidFill>
                      <a:srgbClr val="2A20EC"/>
                    </a:solidFill>
                  </a:rPr>
                  <a:t>PCT signal</a:t>
                </a:r>
                <a:endParaRPr lang="ru-RU" sz="1300" dirty="0">
                  <a:solidFill>
                    <a:srgbClr val="2A20EC"/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2D05E3-8B55-4B78-B5AF-3733FAB48150}"/>
                </a:ext>
              </a:extLst>
            </p:cNvPr>
            <p:cNvSpPr txBox="1"/>
            <p:nvPr/>
          </p:nvSpPr>
          <p:spPr>
            <a:xfrm>
              <a:off x="1467033" y="5281163"/>
              <a:ext cx="596357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0           500        1000        1500        2000       2500       3000        3500        4000</a:t>
              </a:r>
              <a:endParaRPr lang="ru-RU" sz="12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9CB11E-30A7-4BDF-882A-2A0D42811723}"/>
                </a:ext>
              </a:extLst>
            </p:cNvPr>
            <p:cNvSpPr txBox="1"/>
            <p:nvPr/>
          </p:nvSpPr>
          <p:spPr>
            <a:xfrm>
              <a:off x="7066166" y="5243920"/>
              <a:ext cx="631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t, </a:t>
              </a:r>
              <a:r>
                <a:rPr lang="en-US" sz="1600" dirty="0" err="1"/>
                <a:t>ms</a:t>
              </a:r>
              <a:endParaRPr lang="ru-RU" sz="1600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D609C08-AFF3-4AD3-916D-33E9464CB6DA}"/>
              </a:ext>
            </a:extLst>
          </p:cNvPr>
          <p:cNvSpPr txBox="1"/>
          <p:nvPr/>
        </p:nvSpPr>
        <p:spPr>
          <a:xfrm>
            <a:off x="3595254" y="3430650"/>
            <a:ext cx="2548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Circulation of 3.2 MeV/u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     1.3 s He</a:t>
            </a:r>
            <a:r>
              <a:rPr lang="en-US" sz="1300" baseline="30000" dirty="0">
                <a:solidFill>
                  <a:schemeClr val="bg1"/>
                </a:solidFill>
              </a:rPr>
              <a:t>1+</a:t>
            </a:r>
            <a:r>
              <a:rPr lang="en-US" sz="1300" dirty="0">
                <a:solidFill>
                  <a:schemeClr val="bg1"/>
                </a:solidFill>
              </a:rPr>
              <a:t> beam lifetime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83AAF-C15C-4396-8958-4A4337A5B53E}"/>
              </a:ext>
            </a:extLst>
          </p:cNvPr>
          <p:cNvSpPr txBox="1"/>
          <p:nvPr/>
        </p:nvSpPr>
        <p:spPr>
          <a:xfrm rot="16200000">
            <a:off x="660297" y="3644455"/>
            <a:ext cx="1142683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000" b="1" dirty="0">
                <a:solidFill>
                  <a:srgbClr val="FF9933"/>
                </a:solidFill>
              </a:rPr>
              <a:t>Beam Intensity</a:t>
            </a:r>
            <a:endParaRPr lang="ru-RU" sz="1000" b="1" dirty="0">
              <a:solidFill>
                <a:srgbClr val="FF993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76FA48-633E-44FB-BB01-F2B45C25EAD3}"/>
              </a:ext>
            </a:extLst>
          </p:cNvPr>
          <p:cNvSpPr txBox="1"/>
          <p:nvPr/>
        </p:nvSpPr>
        <p:spPr>
          <a:xfrm rot="16200000">
            <a:off x="6912996" y="3678232"/>
            <a:ext cx="960011" cy="9650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1000" b="1" dirty="0">
                <a:solidFill>
                  <a:srgbClr val="00CC00"/>
                </a:solidFill>
              </a:rPr>
              <a:t>Magnetic field</a:t>
            </a:r>
            <a:endParaRPr lang="ru-RU" sz="1000" b="1" dirty="0">
              <a:solidFill>
                <a:srgbClr val="00CC00"/>
              </a:solidFill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E2EC9589-AF6C-4EEB-9514-F83D4EBE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41913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1"/>
    </mc:Choice>
    <mc:Fallback xmlns="">
      <p:transition spd="slow" advTm="3832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54DC37-4500-423C-8AE0-8DFC5377E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7152" r="21843" b="18630"/>
          <a:stretch/>
        </p:blipFill>
        <p:spPr>
          <a:xfrm>
            <a:off x="849093" y="1823525"/>
            <a:ext cx="6764871" cy="381739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26</a:t>
            </a:fld>
            <a:endParaRPr lang="ru-RU" alt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230A2-0CFA-437A-B34E-BD65E47C8BF3}"/>
              </a:ext>
            </a:extLst>
          </p:cNvPr>
          <p:cNvSpPr txBox="1"/>
          <p:nvPr/>
        </p:nvSpPr>
        <p:spPr>
          <a:xfrm>
            <a:off x="3426092" y="4995555"/>
            <a:ext cx="19303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16</a:t>
            </a:r>
            <a:r>
              <a:rPr lang="ru-RU" sz="1500" i="1" dirty="0">
                <a:solidFill>
                  <a:schemeClr val="bg1"/>
                </a:solidFill>
              </a:rPr>
              <a:t> </a:t>
            </a:r>
            <a:r>
              <a:rPr lang="en-US" sz="1500" i="1" dirty="0">
                <a:solidFill>
                  <a:schemeClr val="bg1"/>
                </a:solidFill>
              </a:rPr>
              <a:t>September </a:t>
            </a:r>
            <a:r>
              <a:rPr lang="ru-RU" sz="1500" i="1" dirty="0">
                <a:solidFill>
                  <a:schemeClr val="bg1"/>
                </a:solidFill>
              </a:rPr>
              <a:t> 20</a:t>
            </a:r>
            <a:r>
              <a:rPr lang="en-US" sz="1500" i="1" dirty="0">
                <a:solidFill>
                  <a:schemeClr val="bg1"/>
                </a:solidFill>
              </a:rPr>
              <a:t>21</a:t>
            </a:r>
            <a:endParaRPr lang="ru-RU" sz="1500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87821-C984-4864-9572-C604E79C23F9}"/>
              </a:ext>
            </a:extLst>
          </p:cNvPr>
          <p:cNvSpPr txBox="1"/>
          <p:nvPr/>
        </p:nvSpPr>
        <p:spPr>
          <a:xfrm>
            <a:off x="491634" y="5722035"/>
            <a:ext cx="785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Life-time up to 10 s (3x more), equivalent pressure of residual gas </a:t>
            </a:r>
          </a:p>
          <a:p>
            <a:pPr lvl="7"/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			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is about 8910</a:t>
            </a:r>
            <a:r>
              <a:rPr lang="en-US" b="1" i="1" u="sng" baseline="30000" dirty="0">
                <a:solidFill>
                  <a:srgbClr val="FF0000"/>
                </a:solidFill>
                <a:sym typeface="Symbol" panose="05050102010706020507" pitchFamily="18" charset="2"/>
              </a:rPr>
              <a:t>-9</a:t>
            </a:r>
            <a:r>
              <a:rPr lang="en-US" b="1" i="1" u="sng" dirty="0">
                <a:solidFill>
                  <a:srgbClr val="FF0000"/>
                </a:solidFill>
                <a:sym typeface="Symbol" panose="05050102010706020507" pitchFamily="18" charset="2"/>
              </a:rPr>
              <a:t> Pa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04EFB-98D6-4AD3-B23C-4250A1701878}"/>
              </a:ext>
            </a:extLst>
          </p:cNvPr>
          <p:cNvSpPr txBox="1"/>
          <p:nvPr/>
        </p:nvSpPr>
        <p:spPr>
          <a:xfrm>
            <a:off x="1242629" y="1467456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Parametric beam current transformer signal (DC mode)</a:t>
            </a:r>
            <a:endParaRPr lang="ru-RU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745EFC-3EDB-4172-8A70-3682064791BC}"/>
              </a:ext>
            </a:extLst>
          </p:cNvPr>
          <p:cNvSpPr txBox="1"/>
          <p:nvPr/>
        </p:nvSpPr>
        <p:spPr>
          <a:xfrm>
            <a:off x="0" y="91892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16.09.2021:   </a:t>
            </a:r>
            <a:r>
              <a:rPr lang="en-US" kern="1100" spc="-10" dirty="0"/>
              <a:t>Measurements of integral vacuum conditions by intensity decrement of circulating He</a:t>
            </a:r>
            <a:r>
              <a:rPr lang="en-US" kern="1100" spc="-10" baseline="30000" dirty="0"/>
              <a:t>1+</a:t>
            </a:r>
            <a:endParaRPr lang="ru-RU" kern="1100" spc="-10" baseline="30000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630314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current &amp; vacuum conditions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ED732-295D-4E72-A01C-FC1A75FF6E2F}"/>
              </a:ext>
            </a:extLst>
          </p:cNvPr>
          <p:cNvSpPr txBox="1"/>
          <p:nvPr/>
        </p:nvSpPr>
        <p:spPr>
          <a:xfrm rot="16200000">
            <a:off x="1043506" y="3592884"/>
            <a:ext cx="1420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solidFill>
                  <a:srgbClr val="FB9C33"/>
                </a:solidFill>
              </a:rPr>
              <a:t>Beam  intensity</a:t>
            </a:r>
            <a:endParaRPr lang="ru-RU" sz="1300" b="1" dirty="0">
              <a:solidFill>
                <a:srgbClr val="FB9C33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C3C24CC-8332-4099-B5ED-8D42765E0A56}"/>
              </a:ext>
            </a:extLst>
          </p:cNvPr>
          <p:cNvCxnSpPr>
            <a:cxnSpLocks/>
          </p:cNvCxnSpPr>
          <p:nvPr/>
        </p:nvCxnSpPr>
        <p:spPr>
          <a:xfrm flipV="1">
            <a:off x="1892372" y="3195874"/>
            <a:ext cx="724079" cy="440310"/>
          </a:xfrm>
          <a:prstGeom prst="straightConnector1">
            <a:avLst/>
          </a:prstGeom>
          <a:ln w="31750">
            <a:solidFill>
              <a:srgbClr val="FB9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0877A06-80B3-4CBD-AA14-1F08DC1189D8}"/>
              </a:ext>
            </a:extLst>
          </p:cNvPr>
          <p:cNvSpPr txBox="1"/>
          <p:nvPr/>
        </p:nvSpPr>
        <p:spPr>
          <a:xfrm>
            <a:off x="5394318" y="2541493"/>
            <a:ext cx="9975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2A20EC"/>
                </a:solidFill>
              </a:rPr>
              <a:t>PCT signal</a:t>
            </a:r>
            <a:endParaRPr lang="ru-RU" sz="1300" dirty="0">
              <a:solidFill>
                <a:srgbClr val="2A20EC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2D05E3-8B55-4B78-B5AF-3733FAB48150}"/>
              </a:ext>
            </a:extLst>
          </p:cNvPr>
          <p:cNvSpPr txBox="1"/>
          <p:nvPr/>
        </p:nvSpPr>
        <p:spPr>
          <a:xfrm>
            <a:off x="1095841" y="5498446"/>
            <a:ext cx="66267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0            500         1000         1500         2000        2500        3000         3500        4000</a:t>
            </a:r>
            <a:endParaRPr lang="ru-RU" sz="1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CB11E-30A7-4BDF-882A-2A0D42811723}"/>
              </a:ext>
            </a:extLst>
          </p:cNvPr>
          <p:cNvSpPr txBox="1"/>
          <p:nvPr/>
        </p:nvSpPr>
        <p:spPr>
          <a:xfrm>
            <a:off x="7066165" y="5424990"/>
            <a:ext cx="631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t, </a:t>
            </a:r>
            <a:r>
              <a:rPr lang="en-US" sz="1600" dirty="0" err="1"/>
              <a:t>ms</a:t>
            </a:r>
            <a:endParaRPr lang="ru-RU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609C08-AFF3-4AD3-916D-33E9464CB6DA}"/>
              </a:ext>
            </a:extLst>
          </p:cNvPr>
          <p:cNvSpPr txBox="1"/>
          <p:nvPr/>
        </p:nvSpPr>
        <p:spPr>
          <a:xfrm>
            <a:off x="3305543" y="3475918"/>
            <a:ext cx="2548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Circulation of 3.2 MeV/u  He</a:t>
            </a:r>
            <a:r>
              <a:rPr lang="en-US" sz="1300" baseline="30000" dirty="0">
                <a:solidFill>
                  <a:schemeClr val="bg1"/>
                </a:solidFill>
              </a:rPr>
              <a:t>1+</a:t>
            </a:r>
            <a:endParaRPr lang="en-US" sz="1300" dirty="0">
              <a:solidFill>
                <a:schemeClr val="bg1"/>
              </a:solidFill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     ~10 s beam lifetime</a:t>
            </a: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83AAF-C15C-4396-8958-4A4337A5B53E}"/>
              </a:ext>
            </a:extLst>
          </p:cNvPr>
          <p:cNvSpPr txBox="1"/>
          <p:nvPr/>
        </p:nvSpPr>
        <p:spPr>
          <a:xfrm rot="16200000">
            <a:off x="44937" y="3345964"/>
            <a:ext cx="1431846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US" sz="1000" b="1" dirty="0">
                <a:solidFill>
                  <a:srgbClr val="FF9933"/>
                </a:solidFill>
              </a:rPr>
              <a:t>Beam Intensity, PPC</a:t>
            </a:r>
            <a:endParaRPr lang="ru-RU" sz="1000" b="1" dirty="0">
              <a:solidFill>
                <a:srgbClr val="FF993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76FA48-633E-44FB-BB01-F2B45C25EAD3}"/>
              </a:ext>
            </a:extLst>
          </p:cNvPr>
          <p:cNvSpPr txBox="1"/>
          <p:nvPr/>
        </p:nvSpPr>
        <p:spPr>
          <a:xfrm rot="16200000">
            <a:off x="7104102" y="3600296"/>
            <a:ext cx="1321806" cy="96501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ts val="700"/>
              </a:lnSpc>
            </a:pPr>
            <a:r>
              <a:rPr lang="en-US" sz="1000" b="1" dirty="0">
                <a:solidFill>
                  <a:srgbClr val="00CC00"/>
                </a:solidFill>
              </a:rPr>
              <a:t>Magnetic field,  Gs</a:t>
            </a:r>
            <a:endParaRPr lang="ru-RU" sz="1000" b="1" dirty="0">
              <a:solidFill>
                <a:srgbClr val="00CC00"/>
              </a:solidFill>
            </a:endParaRPr>
          </a:p>
        </p:txBody>
      </p:sp>
      <p:sp>
        <p:nvSpPr>
          <p:cNvPr id="35" name="TextBox 2">
            <a:extLst>
              <a:ext uri="{FF2B5EF4-FFF2-40B4-BE49-F238E27FC236}">
                <a16:creationId xmlns:a16="http://schemas.microsoft.com/office/drawing/2014/main" id="{E2EC9589-AF6C-4EEB-9514-F83D4EBE3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2648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1"/>
    </mc:Choice>
    <mc:Fallback xmlns="">
      <p:transition spd="slow" advTm="3832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NICA_header_bl-wh.tif">
            <a:extLst>
              <a:ext uri="{FF2B5EF4-FFF2-40B4-BE49-F238E27FC236}">
                <a16:creationId xmlns:a16="http://schemas.microsoft.com/office/drawing/2014/main" id="{BBCD3727-6A24-40AB-83B2-05E44EF3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7" y="1255014"/>
            <a:ext cx="7543800" cy="4282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484" y="558927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Schottky</a:t>
            </a:r>
            <a:r>
              <a:rPr lang="en-US" dirty="0"/>
              <a:t> spectrum at 4-th harmonics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17002" y="103170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I.Meshkov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42238" y="862599"/>
            <a:ext cx="63161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Electron cooling of Fe</a:t>
            </a:r>
            <a:r>
              <a:rPr lang="en-US" sz="2100" b="1" baseline="30000" dirty="0"/>
              <a:t>14+</a:t>
            </a:r>
            <a:r>
              <a:rPr lang="en-US" sz="2100" b="1" dirty="0"/>
              <a:t> at 3.2 MeV/u during 2 s</a:t>
            </a:r>
            <a:endParaRPr lang="ru-RU" sz="2100" b="1" dirty="0"/>
          </a:p>
        </p:txBody>
      </p: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84DD27B5-2983-4CC1-B881-C3A4B93004D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0" name="JINR_logo_alpha.png" descr="JINR_logo_alpha.png">
              <a:extLst>
                <a:ext uri="{FF2B5EF4-FFF2-40B4-BE49-F238E27FC236}">
                  <a16:creationId xmlns:a16="http://schemas.microsoft.com/office/drawing/2014/main" id="{CB0E4649-ACA4-43E3-A2F4-D4A94F469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1" name="NICA_logo_alpha.png" descr="NICA_logo_alpha.png">
              <a:extLst>
                <a:ext uri="{FF2B5EF4-FFF2-40B4-BE49-F238E27FC236}">
                  <a16:creationId xmlns:a16="http://schemas.microsoft.com/office/drawing/2014/main" id="{C616AC27-812B-4ACC-BA94-E290369AA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7453F142-6E0D-48A2-B2B0-A08B92B2D8BF}"/>
              </a:ext>
            </a:extLst>
          </p:cNvPr>
          <p:cNvSpPr txBox="1"/>
          <p:nvPr/>
        </p:nvSpPr>
        <p:spPr>
          <a:xfrm>
            <a:off x="0" y="0"/>
            <a:ext cx="44994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Electron cooling section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F5EEECCC-4BAF-4F73-97C0-2B3B60062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150604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NICA_header_bl-wh.tif">
            <a:extLst>
              <a:ext uri="{FF2B5EF4-FFF2-40B4-BE49-F238E27FC236}">
                <a16:creationId xmlns:a16="http://schemas.microsoft.com/office/drawing/2014/main" id="{12C103CE-AC95-47DD-B6A7-57F9A786C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7" y="1255014"/>
            <a:ext cx="7543800" cy="4282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484" y="558927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Schottky</a:t>
            </a:r>
            <a:r>
              <a:rPr lang="en-US" dirty="0"/>
              <a:t> spectrum at 4-th harmonics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17002" y="103170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I.Meshkov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42238" y="862599"/>
            <a:ext cx="63161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Electron cooling of Fe</a:t>
            </a:r>
            <a:r>
              <a:rPr lang="en-US" sz="2100" b="1" baseline="30000" dirty="0"/>
              <a:t>14+</a:t>
            </a:r>
            <a:r>
              <a:rPr lang="en-US" sz="2100" b="1" dirty="0"/>
              <a:t> at 3.2 MeV/u during 2 s</a:t>
            </a:r>
            <a:endParaRPr lang="ru-RU" sz="2100" b="1" dirty="0"/>
          </a:p>
        </p:txBody>
      </p: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D374506A-4B98-4585-81D2-B407D7BBBF85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9" name="JINR_logo_alpha.png" descr="JINR_logo_alpha.png">
              <a:extLst>
                <a:ext uri="{FF2B5EF4-FFF2-40B4-BE49-F238E27FC236}">
                  <a16:creationId xmlns:a16="http://schemas.microsoft.com/office/drawing/2014/main" id="{ABE357D2-25AC-4A13-9F1F-001A332D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1" name="NICA_logo_alpha.png" descr="NICA_logo_alpha.png">
              <a:extLst>
                <a:ext uri="{FF2B5EF4-FFF2-40B4-BE49-F238E27FC236}">
                  <a16:creationId xmlns:a16="http://schemas.microsoft.com/office/drawing/2014/main" id="{CF7C7133-E773-4F00-8F49-53B15EAB2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CBD8C481-24C6-4CFA-9168-250BE681BB37}"/>
              </a:ext>
            </a:extLst>
          </p:cNvPr>
          <p:cNvSpPr txBox="1"/>
          <p:nvPr/>
        </p:nvSpPr>
        <p:spPr>
          <a:xfrm>
            <a:off x="0" y="0"/>
            <a:ext cx="44994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Electron cooling section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274C598-B220-4654-AC9B-43D3B64B8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54559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NICA_header_bl-wh.tif">
            <a:extLst>
              <a:ext uri="{FF2B5EF4-FFF2-40B4-BE49-F238E27FC236}">
                <a16:creationId xmlns:a16="http://schemas.microsoft.com/office/drawing/2014/main" id="{C105C9E5-709E-4F4C-90EC-5D6CACFD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7" y="1255014"/>
            <a:ext cx="7543800" cy="42826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9484" y="558927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Schottky</a:t>
            </a:r>
            <a:r>
              <a:rPr lang="en-US" dirty="0"/>
              <a:t> spectrum at 4-th harmonics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17002" y="103170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I.Meshkov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42238" y="862599"/>
            <a:ext cx="63161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Electron cooling of Fe</a:t>
            </a:r>
            <a:r>
              <a:rPr lang="en-US" sz="2100" b="1" baseline="30000" dirty="0"/>
              <a:t>14+</a:t>
            </a:r>
            <a:r>
              <a:rPr lang="en-US" sz="2100" b="1" dirty="0"/>
              <a:t> at 3.2 MeV/u during 2 s</a:t>
            </a:r>
            <a:endParaRPr lang="ru-RU" sz="2100" b="1" dirty="0"/>
          </a:p>
        </p:txBody>
      </p:sp>
      <p:grpSp>
        <p:nvGrpSpPr>
          <p:cNvPr id="8" name="Gruppieren">
            <a:extLst>
              <a:ext uri="{FF2B5EF4-FFF2-40B4-BE49-F238E27FC236}">
                <a16:creationId xmlns:a16="http://schemas.microsoft.com/office/drawing/2014/main" id="{0AA8A7A4-378C-462B-8272-00D02566AB64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0" name="JINR_logo_alpha.png" descr="JINR_logo_alpha.png">
              <a:extLst>
                <a:ext uri="{FF2B5EF4-FFF2-40B4-BE49-F238E27FC236}">
                  <a16:creationId xmlns:a16="http://schemas.microsoft.com/office/drawing/2014/main" id="{BB99A3A9-780F-49CD-B0CA-B7FB6A6A3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1" name="NICA_logo_alpha.png" descr="NICA_logo_alpha.png">
              <a:extLst>
                <a:ext uri="{FF2B5EF4-FFF2-40B4-BE49-F238E27FC236}">
                  <a16:creationId xmlns:a16="http://schemas.microsoft.com/office/drawing/2014/main" id="{9F33D9C6-CF6F-4E29-87E7-EC4C069B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2" name="TextBox 3">
            <a:extLst>
              <a:ext uri="{FF2B5EF4-FFF2-40B4-BE49-F238E27FC236}">
                <a16:creationId xmlns:a16="http://schemas.microsoft.com/office/drawing/2014/main" id="{C1498D56-A96A-4ABF-8B8D-91D15165B1B2}"/>
              </a:ext>
            </a:extLst>
          </p:cNvPr>
          <p:cNvSpPr txBox="1"/>
          <p:nvPr/>
        </p:nvSpPr>
        <p:spPr>
          <a:xfrm>
            <a:off x="0" y="0"/>
            <a:ext cx="44994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Electron cooling section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94F8A21F-5EC6-4123-B4A8-03CE88C21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103087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3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51" name="TextBox 3"/>
          <p:cNvSpPr txBox="1"/>
          <p:nvPr/>
        </p:nvSpPr>
        <p:spPr>
          <a:xfrm>
            <a:off x="0" y="0"/>
            <a:ext cx="373749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complex</a:t>
            </a:r>
          </a:p>
        </p:txBody>
      </p:sp>
      <p:cxnSp>
        <p:nvCxnSpPr>
          <p:cNvPr id="55" name="Straight Arrow Connector 5"/>
          <p:cNvCxnSpPr/>
          <p:nvPr/>
        </p:nvCxnSpPr>
        <p:spPr>
          <a:xfrm flipV="1">
            <a:off x="1714500" y="4791166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1" descr="NICA_scheme_v_2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415"/>
            <a:ext cx="9144000" cy="5140990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5597372" y="4296791"/>
            <a:ext cx="3173766" cy="1731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 82"/>
          <p:cNvSpPr/>
          <p:nvPr/>
        </p:nvSpPr>
        <p:spPr>
          <a:xfrm rot="10461421">
            <a:off x="823509" y="3607700"/>
            <a:ext cx="3127279" cy="235578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Group 70">
            <a:extLst>
              <a:ext uri="{FF2B5EF4-FFF2-40B4-BE49-F238E27FC236}">
                <a16:creationId xmlns:a16="http://schemas.microsoft.com/office/drawing/2014/main" id="{6D99F39E-FC2F-DB46-9453-27002682B69E}"/>
              </a:ext>
            </a:extLst>
          </p:cNvPr>
          <p:cNvGrpSpPr/>
          <p:nvPr/>
        </p:nvGrpSpPr>
        <p:grpSpPr>
          <a:xfrm>
            <a:off x="1743075" y="3747646"/>
            <a:ext cx="6017608" cy="2041162"/>
            <a:chOff x="1743075" y="4022854"/>
            <a:chExt cx="6017608" cy="2041162"/>
          </a:xfrm>
        </p:grpSpPr>
        <p:cxnSp>
          <p:nvCxnSpPr>
            <p:cNvPr id="60" name="Straight Arrow Connector 20"/>
            <p:cNvCxnSpPr>
              <a:cxnSpLocks/>
              <a:stCxn id="61" idx="2"/>
              <a:endCxn id="63" idx="0"/>
            </p:cNvCxnSpPr>
            <p:nvPr/>
          </p:nvCxnSpPr>
          <p:spPr>
            <a:xfrm rot="16200000" flipH="1">
              <a:off x="2390180" y="4456089"/>
              <a:ext cx="209576" cy="2021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978BA4F-179E-A14D-9BEE-4EACD1156AC9}"/>
                </a:ext>
              </a:extLst>
            </p:cNvPr>
            <p:cNvSpPr txBox="1"/>
            <p:nvPr/>
          </p:nvSpPr>
          <p:spPr>
            <a:xfrm>
              <a:off x="5697298" y="5694684"/>
              <a:ext cx="2063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 err="1">
                  <a:solidFill>
                    <a:srgbClr val="002060"/>
                  </a:solidFill>
                </a:rPr>
                <a:t>Nuclotron</a:t>
              </a:r>
              <a:r>
                <a:rPr lang="en-US" b="1" i="1" dirty="0">
                  <a:solidFill>
                    <a:srgbClr val="002060"/>
                  </a:solidFill>
                </a:rPr>
                <a:t> ring</a:t>
              </a:r>
              <a:endParaRPr lang="ru-RU" b="1" i="1" dirty="0">
                <a:solidFill>
                  <a:srgbClr val="002060"/>
                </a:solidFill>
              </a:endParaRPr>
            </a:p>
          </p:txBody>
        </p:sp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D3D6C6C7-D1A4-2742-8983-8C8FB6FE2DD3}"/>
                </a:ext>
              </a:extLst>
            </p:cNvPr>
            <p:cNvSpPr/>
            <p:nvPr/>
          </p:nvSpPr>
          <p:spPr>
            <a:xfrm>
              <a:off x="1743075" y="4570984"/>
              <a:ext cx="1524000" cy="1113352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11"/>
            <p:cNvSpPr txBox="1">
              <a:spLocks noChangeArrowheads="1"/>
            </p:cNvSpPr>
            <p:nvPr/>
          </p:nvSpPr>
          <p:spPr bwMode="auto">
            <a:xfrm>
              <a:off x="1802237" y="4022854"/>
              <a:ext cx="1365250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060"/>
                  </a:solidFill>
                </a:rPr>
                <a:t>Nuclotron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4" name="Group 67">
            <a:extLst>
              <a:ext uri="{FF2B5EF4-FFF2-40B4-BE49-F238E27FC236}">
                <a16:creationId xmlns:a16="http://schemas.microsoft.com/office/drawing/2014/main" id="{41E0294B-A3E2-F44D-B803-7C0FFBFB9DD8}"/>
              </a:ext>
            </a:extLst>
          </p:cNvPr>
          <p:cNvGrpSpPr/>
          <p:nvPr/>
        </p:nvGrpSpPr>
        <p:grpSpPr>
          <a:xfrm>
            <a:off x="193183" y="3135803"/>
            <a:ext cx="8697493" cy="1864382"/>
            <a:chOff x="193183" y="3411011"/>
            <a:chExt cx="8697493" cy="186438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1CD041-C7D9-F846-A35A-2893856518B7}"/>
                </a:ext>
              </a:extLst>
            </p:cNvPr>
            <p:cNvSpPr txBox="1"/>
            <p:nvPr/>
          </p:nvSpPr>
          <p:spPr>
            <a:xfrm>
              <a:off x="5679541" y="4629062"/>
              <a:ext cx="32111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/>
                <a:t>Two Linear Injectors </a:t>
              </a:r>
            </a:p>
            <a:p>
              <a:pPr marL="285750" indent="-285750"/>
              <a:r>
                <a:rPr lang="en-US" b="1" i="1" dirty="0"/>
                <a:t>			&amp; sources </a:t>
              </a:r>
              <a:endParaRPr lang="ru-RU" b="1" i="1" dirty="0"/>
            </a:p>
          </p:txBody>
        </p:sp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0A41A1B0-CEDB-FF49-9F86-15C4BEA6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183" y="3411011"/>
              <a:ext cx="2034497" cy="584775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Two </a:t>
              </a:r>
              <a:r>
                <a:rPr lang="en-US" sz="1600" b="1" dirty="0" err="1"/>
                <a:t>linacs</a:t>
              </a:r>
              <a:r>
                <a:rPr lang="en-US" sz="1600" b="1" dirty="0"/>
                <a:t>:</a:t>
              </a:r>
            </a:p>
            <a:p>
              <a:pPr algn="ctr"/>
              <a:r>
                <a:rPr lang="en-US" sz="1600" b="1" dirty="0"/>
                <a:t>HILAC &amp; LILAC</a:t>
              </a:r>
              <a:endParaRPr lang="en-US" sz="1600" dirty="0"/>
            </a:p>
          </p:txBody>
        </p:sp>
        <p:cxnSp>
          <p:nvCxnSpPr>
            <p:cNvPr id="67" name="Straight Arrow Connector 46">
              <a:extLst>
                <a:ext uri="{FF2B5EF4-FFF2-40B4-BE49-F238E27FC236}">
                  <a16:creationId xmlns:a16="http://schemas.microsoft.com/office/drawing/2014/main" id="{DB8D43D6-C025-9343-A069-78FF8E830EDC}"/>
                </a:ext>
              </a:extLst>
            </p:cNvPr>
            <p:cNvCxnSpPr>
              <a:cxnSpLocks/>
            </p:cNvCxnSpPr>
            <p:nvPr/>
          </p:nvCxnSpPr>
          <p:spPr>
            <a:xfrm>
              <a:off x="1475741" y="3967057"/>
              <a:ext cx="19684" cy="98066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0">
              <a:extLst>
                <a:ext uri="{FF2B5EF4-FFF2-40B4-BE49-F238E27FC236}">
                  <a16:creationId xmlns:a16="http://schemas.microsoft.com/office/drawing/2014/main" id="{0AFE317A-C673-3349-9CDB-609687604B1D}"/>
                </a:ext>
              </a:extLst>
            </p:cNvPr>
            <p:cNvCxnSpPr>
              <a:cxnSpLocks/>
              <a:endCxn id="63" idx="2"/>
            </p:cNvCxnSpPr>
            <p:nvPr/>
          </p:nvCxnSpPr>
          <p:spPr>
            <a:xfrm>
              <a:off x="1339403" y="5027512"/>
              <a:ext cx="403672" cy="10014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4C441B-C859-EC44-B260-D98BF35D17E9}"/>
              </a:ext>
            </a:extLst>
          </p:cNvPr>
          <p:cNvGrpSpPr/>
          <p:nvPr/>
        </p:nvGrpSpPr>
        <p:grpSpPr>
          <a:xfrm>
            <a:off x="1855470" y="4371976"/>
            <a:ext cx="6529944" cy="944700"/>
            <a:chOff x="1855470" y="4647184"/>
            <a:chExt cx="6529944" cy="94470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CB74C19-62DC-224D-B6A0-866EBA0C1EB5}"/>
                </a:ext>
              </a:extLst>
            </p:cNvPr>
            <p:cNvSpPr txBox="1"/>
            <p:nvPr/>
          </p:nvSpPr>
          <p:spPr>
            <a:xfrm>
              <a:off x="5680827" y="5178944"/>
              <a:ext cx="2704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04680E"/>
                  </a:solidFill>
                </a:rPr>
                <a:t>Booster &amp; beam line</a:t>
              </a:r>
              <a:endParaRPr lang="ru-RU" b="1" i="1" dirty="0">
                <a:solidFill>
                  <a:srgbClr val="04680E"/>
                </a:solidFill>
              </a:endParaRPr>
            </a:p>
          </p:txBody>
        </p:sp>
        <p:sp>
          <p:nvSpPr>
            <p:cNvPr id="71" name="Oval 53">
              <a:extLst>
                <a:ext uri="{FF2B5EF4-FFF2-40B4-BE49-F238E27FC236}">
                  <a16:creationId xmlns:a16="http://schemas.microsoft.com/office/drawing/2014/main" id="{5DEC0CA2-E440-A04D-A386-6AC35902AF4A}"/>
                </a:ext>
              </a:extLst>
            </p:cNvPr>
            <p:cNvSpPr/>
            <p:nvPr/>
          </p:nvSpPr>
          <p:spPr>
            <a:xfrm>
              <a:off x="1855470" y="4647184"/>
              <a:ext cx="1297305" cy="944700"/>
            </a:xfrm>
            <a:prstGeom prst="ellipse">
              <a:avLst/>
            </a:prstGeom>
            <a:noFill/>
            <a:ln w="38100">
              <a:solidFill>
                <a:srgbClr val="04680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11">
              <a:extLst>
                <a:ext uri="{FF2B5EF4-FFF2-40B4-BE49-F238E27FC236}">
                  <a16:creationId xmlns:a16="http://schemas.microsoft.com/office/drawing/2014/main" id="{269A359A-EA2F-1F4D-A8FA-B6A6B28AE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624" y="4909233"/>
              <a:ext cx="962025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4680E"/>
                  </a:solidFill>
                </a:rPr>
                <a:t>Booster</a:t>
              </a:r>
              <a:endParaRPr lang="en-US" sz="1600" dirty="0">
                <a:solidFill>
                  <a:srgbClr val="04680E"/>
                </a:solidFill>
              </a:endParaRPr>
            </a:p>
          </p:txBody>
        </p:sp>
        <p:cxnSp>
          <p:nvCxnSpPr>
            <p:cNvPr id="73" name="Straight Arrow Connector 55">
              <a:extLst>
                <a:ext uri="{FF2B5EF4-FFF2-40B4-BE49-F238E27FC236}">
                  <a16:creationId xmlns:a16="http://schemas.microsoft.com/office/drawing/2014/main" id="{E5E10B7A-CAA0-FB4D-A8BA-09B2F9E0DD87}"/>
                </a:ext>
              </a:extLst>
            </p:cNvPr>
            <p:cNvCxnSpPr>
              <a:cxnSpLocks/>
            </p:cNvCxnSpPr>
            <p:nvPr/>
          </p:nvCxnSpPr>
          <p:spPr>
            <a:xfrm>
              <a:off x="2737440" y="5235896"/>
              <a:ext cx="93706" cy="29907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50">
            <a:extLst>
              <a:ext uri="{FF2B5EF4-FFF2-40B4-BE49-F238E27FC236}">
                <a16:creationId xmlns:a16="http://schemas.microsoft.com/office/drawing/2014/main" id="{0AFE317A-C673-3349-9CDB-609687604B1D}"/>
              </a:ext>
            </a:extLst>
          </p:cNvPr>
          <p:cNvCxnSpPr>
            <a:cxnSpLocks/>
          </p:cNvCxnSpPr>
          <p:nvPr/>
        </p:nvCxnSpPr>
        <p:spPr>
          <a:xfrm>
            <a:off x="1651247" y="4643021"/>
            <a:ext cx="230856" cy="1839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F1641CDE-9B6F-4F00-9A9C-2B5B26B17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242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NICA_header_bl-wh.tif">
            <a:extLst>
              <a:ext uri="{FF2B5EF4-FFF2-40B4-BE49-F238E27FC236}">
                <a16:creationId xmlns:a16="http://schemas.microsoft.com/office/drawing/2014/main" id="{BC70145A-CEB8-4BE8-B04E-FCC52B6B5C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01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7" y="1255014"/>
            <a:ext cx="7543800" cy="4282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2238" y="862599"/>
            <a:ext cx="63161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Electron cooling of Fe</a:t>
            </a:r>
            <a:r>
              <a:rPr lang="en-US" sz="2100" b="1" baseline="30000" dirty="0"/>
              <a:t>14+</a:t>
            </a:r>
            <a:r>
              <a:rPr lang="en-US" sz="2100" b="1" dirty="0"/>
              <a:t> at 3.2 MeV/u during 2 s</a:t>
            </a:r>
            <a:endParaRPr lang="ru-RU" sz="21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29484" y="558927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Schottky</a:t>
            </a:r>
            <a:r>
              <a:rPr lang="en-US" dirty="0"/>
              <a:t> spectrum at 4-th harmonics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017002" y="103170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I.Meshkov</a:t>
            </a:r>
            <a:endParaRPr lang="ru-RU" dirty="0"/>
          </a:p>
        </p:txBody>
      </p:sp>
      <p:grpSp>
        <p:nvGrpSpPr>
          <p:cNvPr id="7" name="Gruppieren">
            <a:extLst>
              <a:ext uri="{FF2B5EF4-FFF2-40B4-BE49-F238E27FC236}">
                <a16:creationId xmlns:a16="http://schemas.microsoft.com/office/drawing/2014/main" id="{D0A8EB9A-BD75-4A9A-8D5E-B07216F59A07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9" name="JINR_logo_alpha.png" descr="JINR_logo_alpha.png">
              <a:extLst>
                <a:ext uri="{FF2B5EF4-FFF2-40B4-BE49-F238E27FC236}">
                  <a16:creationId xmlns:a16="http://schemas.microsoft.com/office/drawing/2014/main" id="{154429E1-565D-4024-8BAA-9D798BC9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0" name="NICA_logo_alpha.png" descr="NICA_logo_alpha.png">
              <a:extLst>
                <a:ext uri="{FF2B5EF4-FFF2-40B4-BE49-F238E27FC236}">
                  <a16:creationId xmlns:a16="http://schemas.microsoft.com/office/drawing/2014/main" id="{CDA83FAE-1469-437E-9B7C-39421CF79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>
            <a:extLst>
              <a:ext uri="{FF2B5EF4-FFF2-40B4-BE49-F238E27FC236}">
                <a16:creationId xmlns:a16="http://schemas.microsoft.com/office/drawing/2014/main" id="{4D57D0C9-9BEB-4088-9D4A-46A2F0D2EB02}"/>
              </a:ext>
            </a:extLst>
          </p:cNvPr>
          <p:cNvSpPr txBox="1"/>
          <p:nvPr/>
        </p:nvSpPr>
        <p:spPr>
          <a:xfrm>
            <a:off x="0" y="0"/>
            <a:ext cx="44994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Electron cooling section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8DE4D36D-DC63-4043-A124-5561AB32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953091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31</a:t>
            </a:fld>
            <a:endParaRPr lang="ru-RU" altLang="ru-RU" dirty="0"/>
          </a:p>
        </p:txBody>
      </p:sp>
      <p:pic>
        <p:nvPicPr>
          <p:cNvPr id="19" name="Picture 9" descr="NICA_header_bl-wh.tif">
            <a:extLst>
              <a:ext uri="{FF2B5EF4-FFF2-40B4-BE49-F238E27FC236}">
                <a16:creationId xmlns:a16="http://schemas.microsoft.com/office/drawing/2014/main" id="{20DD5C6B-3655-4031-960B-BCCF4405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-1" y="0"/>
            <a:ext cx="857363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magnetic field amplitude &amp; ramping rate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F59C3E-72F5-4F2A-8074-F8F74ABD4EA8}"/>
              </a:ext>
            </a:extLst>
          </p:cNvPr>
          <p:cNvSpPr txBox="1"/>
          <p:nvPr/>
        </p:nvSpPr>
        <p:spPr>
          <a:xfrm>
            <a:off x="301533" y="692856"/>
            <a:ext cx="48208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30.12.20: design magnetic field cycle</a:t>
            </a:r>
            <a:endParaRPr lang="ru-RU" sz="2000" b="1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5FEA755-0B98-4ABA-ACDF-8E17A52FB159}"/>
              </a:ext>
            </a:extLst>
          </p:cNvPr>
          <p:cNvGrpSpPr/>
          <p:nvPr/>
        </p:nvGrpSpPr>
        <p:grpSpPr>
          <a:xfrm>
            <a:off x="177553" y="1065320"/>
            <a:ext cx="8842160" cy="5211193"/>
            <a:chOff x="-387476" y="642498"/>
            <a:chExt cx="7903083" cy="478962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4D8E27D-3A80-47A5-8A37-486DB0F895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75" b="21278"/>
            <a:stretch/>
          </p:blipFill>
          <p:spPr>
            <a:xfrm>
              <a:off x="-387476" y="642498"/>
              <a:ext cx="7903083" cy="478962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B2BD33D-43DA-47E3-A854-4B9AE2D9BF41}"/>
                </a:ext>
              </a:extLst>
            </p:cNvPr>
            <p:cNvSpPr txBox="1"/>
            <p:nvPr/>
          </p:nvSpPr>
          <p:spPr>
            <a:xfrm>
              <a:off x="179110" y="4425166"/>
              <a:ext cx="1480935" cy="30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Injection plateau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186FDF8-861D-4A3F-B76F-86A69A4C146C}"/>
                </a:ext>
              </a:extLst>
            </p:cNvPr>
            <p:cNvSpPr txBox="1"/>
            <p:nvPr/>
          </p:nvSpPr>
          <p:spPr>
            <a:xfrm>
              <a:off x="629180" y="3972985"/>
              <a:ext cx="2085625" cy="30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Electron cooling plateau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589DDE-02A5-4554-8A0B-6ABA0A2B2DDA}"/>
                </a:ext>
              </a:extLst>
            </p:cNvPr>
            <p:cNvSpPr txBox="1"/>
            <p:nvPr/>
          </p:nvSpPr>
          <p:spPr>
            <a:xfrm>
              <a:off x="2401946" y="1256335"/>
              <a:ext cx="1312692" cy="2828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Maximum 1.8 T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AB73D0-5EA5-43FE-8ED4-12AA241C512F}"/>
                </a:ext>
              </a:extLst>
            </p:cNvPr>
            <p:cNvSpPr txBox="1"/>
            <p:nvPr/>
          </p:nvSpPr>
          <p:spPr>
            <a:xfrm rot="18205723">
              <a:off x="648248" y="2598540"/>
              <a:ext cx="1287983" cy="275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dB/</a:t>
              </a:r>
              <a:r>
                <a:rPr lang="en-US" sz="1400" b="1" dirty="0" err="1">
                  <a:solidFill>
                    <a:schemeClr val="bg1"/>
                  </a:solidFill>
                </a:rPr>
                <a:t>dt</a:t>
              </a:r>
              <a:r>
                <a:rPr lang="en-US" sz="1400" b="1" dirty="0">
                  <a:solidFill>
                    <a:schemeClr val="bg1"/>
                  </a:solidFill>
                </a:rPr>
                <a:t> = 1.2 T/s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3BEC9F3-B450-4EE5-A8D6-574EC893489D}"/>
              </a:ext>
            </a:extLst>
          </p:cNvPr>
          <p:cNvSpPr txBox="1"/>
          <p:nvPr/>
        </p:nvSpPr>
        <p:spPr>
          <a:xfrm>
            <a:off x="5817471" y="516981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3.6 s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8" name="Полилиния 22">
            <a:extLst>
              <a:ext uri="{FF2B5EF4-FFF2-40B4-BE49-F238E27FC236}">
                <a16:creationId xmlns:a16="http://schemas.microsoft.com/office/drawing/2014/main" id="{E473A342-AFF8-4F4E-B5F9-951FE12721FE}"/>
              </a:ext>
            </a:extLst>
          </p:cNvPr>
          <p:cNvSpPr/>
          <p:nvPr/>
        </p:nvSpPr>
        <p:spPr>
          <a:xfrm rot="21344943">
            <a:off x="7297444" y="4039138"/>
            <a:ext cx="1074198" cy="364187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41FD8153-BB80-46D2-B82F-CD204FE3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A04C4-F5EE-452B-AC4C-CA54D069DAE4}"/>
              </a:ext>
            </a:extLst>
          </p:cNvPr>
          <p:cNvSpPr txBox="1"/>
          <p:nvPr/>
        </p:nvSpPr>
        <p:spPr>
          <a:xfrm>
            <a:off x="7562850" y="3486150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solidFill>
                  <a:srgbClr val="FF0000"/>
                </a:solidFill>
              </a:rPr>
              <a:t>17999</a:t>
            </a:r>
            <a:r>
              <a:rPr lang="en-US" u="sng" dirty="0">
                <a:solidFill>
                  <a:srgbClr val="FF0000"/>
                </a:solidFill>
              </a:rPr>
              <a:t>.</a:t>
            </a:r>
            <a:r>
              <a:rPr lang="ru-RU" u="sng" dirty="0">
                <a:solidFill>
                  <a:srgbClr val="FF0000"/>
                </a:solidFill>
              </a:rPr>
              <a:t>96</a:t>
            </a:r>
            <a:r>
              <a:rPr lang="en-US" u="sng" dirty="0">
                <a:solidFill>
                  <a:srgbClr val="FF0000"/>
                </a:solidFill>
              </a:rPr>
              <a:t>Gs</a:t>
            </a:r>
            <a:endParaRPr lang="ru-RU" u="sng" dirty="0">
              <a:solidFill>
                <a:srgbClr val="FF0000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F7C51A3-1DFB-407A-9279-3F9513E53152}"/>
              </a:ext>
            </a:extLst>
          </p:cNvPr>
          <p:cNvCxnSpPr>
            <a:cxnSpLocks/>
            <a:stCxn id="2" idx="2"/>
            <a:endCxn id="18" idx="6"/>
          </p:cNvCxnSpPr>
          <p:nvPr/>
        </p:nvCxnSpPr>
        <p:spPr>
          <a:xfrm flipH="1">
            <a:off x="8157635" y="3855482"/>
            <a:ext cx="119590" cy="2266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4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6"/>
    </mc:Choice>
    <mc:Fallback xmlns="">
      <p:transition spd="slow" advTm="2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32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1098330" y="4362937"/>
            <a:ext cx="7186411" cy="99167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85D4D41B-3EEA-4B63-A1D3-E258B4E18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2AFBFD-8A41-42FD-89E5-69ABA6153A9B}"/>
              </a:ext>
            </a:extLst>
          </p:cNvPr>
          <p:cNvSpPr txBox="1"/>
          <p:nvPr/>
        </p:nvSpPr>
        <p:spPr>
          <a:xfrm>
            <a:off x="1744607" y="1344279"/>
            <a:ext cx="65746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SPI &amp; 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Beam transfer line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</a:t>
            </a:r>
            <a:r>
              <a:rPr lang="en-US" sz="2400" b="1" dirty="0" err="1">
                <a:solidFill>
                  <a:srgbClr val="002060"/>
                </a:solidFill>
              </a:rPr>
              <a:t>Nuclotron</a:t>
            </a:r>
            <a:r>
              <a:rPr lang="en-US" sz="2400" b="1" dirty="0">
                <a:solidFill>
                  <a:srgbClr val="002060"/>
                </a:solidFill>
              </a:rPr>
              <a:t>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42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6306601" y="1835619"/>
            <a:ext cx="2508250" cy="369331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dynamic optimization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extraction elements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Magnets &amp; PS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pipe &amp; vacuum system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diagnostics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9400" y="1209675"/>
            <a:ext cx="568960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5980727" y="1139294"/>
            <a:ext cx="2970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FFE832C-90C8-41C1-8B24-22B95723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503000-6FFC-4030-A9C4-42F4BE153F59}"/>
              </a:ext>
            </a:extLst>
          </p:cNvPr>
          <p:cNvSpPr txBox="1"/>
          <p:nvPr/>
        </p:nvSpPr>
        <p:spPr>
          <a:xfrm>
            <a:off x="7190912" y="0"/>
            <a:ext cx="1953088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A. </a:t>
            </a:r>
            <a:r>
              <a:rPr lang="en-US" sz="2400" b="1" i="1" dirty="0" err="1">
                <a:solidFill>
                  <a:srgbClr val="FF0000"/>
                </a:solidFill>
              </a:rPr>
              <a:t>Tuzikov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26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139220" y="624389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FFE832C-90C8-41C1-8B24-22B95723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503000-6FFC-4030-A9C4-42F4BE153F59}"/>
              </a:ext>
            </a:extLst>
          </p:cNvPr>
          <p:cNvSpPr txBox="1"/>
          <p:nvPr/>
        </p:nvSpPr>
        <p:spPr>
          <a:xfrm>
            <a:off x="7190912" y="0"/>
            <a:ext cx="1953088" cy="461665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A. </a:t>
            </a:r>
            <a:r>
              <a:rPr lang="en-US" sz="2400" b="1" i="1" dirty="0" err="1">
                <a:solidFill>
                  <a:srgbClr val="FF0000"/>
                </a:solidFill>
              </a:rPr>
              <a:t>Tuzikov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209D635-EA82-4086-91EA-2F1B1781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</a:blip>
          <a:srcRect t="21527" b="2584"/>
          <a:stretch/>
        </p:blipFill>
        <p:spPr bwMode="auto">
          <a:xfrm>
            <a:off x="310719" y="3564688"/>
            <a:ext cx="8555701" cy="264080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BFCA8A9-E3D0-4679-A6F4-1E9C65AD83CF}"/>
              </a:ext>
            </a:extLst>
          </p:cNvPr>
          <p:cNvGrpSpPr/>
          <p:nvPr/>
        </p:nvGrpSpPr>
        <p:grpSpPr>
          <a:xfrm>
            <a:off x="108568" y="1274480"/>
            <a:ext cx="9035432" cy="2001380"/>
            <a:chOff x="214282" y="857232"/>
            <a:chExt cx="9035432" cy="208047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2689F04-F4B1-4FB6-8D77-E23BA79BEE4B}"/>
                </a:ext>
              </a:extLst>
            </p:cNvPr>
            <p:cNvGrpSpPr/>
            <p:nvPr/>
          </p:nvGrpSpPr>
          <p:grpSpPr>
            <a:xfrm>
              <a:off x="214282" y="857232"/>
              <a:ext cx="8715436" cy="2080472"/>
              <a:chOff x="214282" y="857232"/>
              <a:chExt cx="8715436" cy="2080472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A67C1A6D-1324-4DE9-BCD2-87E35523C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13" t="45503" r="26607" b="33655"/>
              <a:stretch/>
            </p:blipFill>
            <p:spPr bwMode="auto">
              <a:xfrm>
                <a:off x="428596" y="857232"/>
                <a:ext cx="8244115" cy="208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282FE903-0DA3-4E82-B947-D983E6FF991E}"/>
                  </a:ext>
                </a:extLst>
              </p:cNvPr>
              <p:cNvGrpSpPr/>
              <p:nvPr/>
            </p:nvGrpSpPr>
            <p:grpSpPr>
              <a:xfrm>
                <a:off x="214282" y="1643050"/>
                <a:ext cx="8715436" cy="785817"/>
                <a:chOff x="214282" y="1643050"/>
                <a:chExt cx="8715436" cy="785817"/>
              </a:xfrm>
            </p:grpSpPr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6342E9F0-B4BE-49B3-8F90-BEA41135C016}"/>
                    </a:ext>
                  </a:extLst>
                </p:cNvPr>
                <p:cNvCxnSpPr/>
                <p:nvPr/>
              </p:nvCxnSpPr>
              <p:spPr>
                <a:xfrm>
                  <a:off x="214282" y="1643050"/>
                  <a:ext cx="8715436" cy="71438"/>
                </a:xfrm>
                <a:prstGeom prst="line">
                  <a:avLst/>
                </a:prstGeom>
                <a:ln w="28575">
                  <a:solidFill>
                    <a:srgbClr val="2A20EC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5" name="Дуга 24">
                  <a:extLst>
                    <a:ext uri="{FF2B5EF4-FFF2-40B4-BE49-F238E27FC236}">
                      <a16:creationId xmlns:a16="http://schemas.microsoft.com/office/drawing/2014/main" id="{88ABBB23-E07E-4BC5-BCCE-B6FF4FF1A49F}"/>
                    </a:ext>
                  </a:extLst>
                </p:cNvPr>
                <p:cNvSpPr/>
                <p:nvPr/>
              </p:nvSpPr>
              <p:spPr>
                <a:xfrm>
                  <a:off x="1928794" y="1714488"/>
                  <a:ext cx="4572032" cy="428628"/>
                </a:xfrm>
                <a:prstGeom prst="arc">
                  <a:avLst>
                    <a:gd name="adj1" fmla="val 17233999"/>
                    <a:gd name="adj2" fmla="val 21461259"/>
                  </a:avLst>
                </a:prstGeom>
                <a:ln w="28575">
                  <a:solidFill>
                    <a:srgbClr val="FC35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6" name="Прямая со стрелкой 25">
                  <a:extLst>
                    <a:ext uri="{FF2B5EF4-FFF2-40B4-BE49-F238E27FC236}">
                      <a16:creationId xmlns:a16="http://schemas.microsoft.com/office/drawing/2014/main" id="{6D3EA608-DBFD-4C0F-831B-347C969FBA0C}"/>
                    </a:ext>
                  </a:extLst>
                </p:cNvPr>
                <p:cNvCxnSpPr>
                  <a:stCxn id="25" idx="2"/>
                </p:cNvCxnSpPr>
                <p:nvPr/>
              </p:nvCxnSpPr>
              <p:spPr>
                <a:xfrm rot="16200000" flipH="1">
                  <a:off x="7258171" y="900196"/>
                  <a:ext cx="584847" cy="2472496"/>
                </a:xfrm>
                <a:prstGeom prst="straightConnector1">
                  <a:avLst/>
                </a:prstGeom>
                <a:ln w="28575">
                  <a:solidFill>
                    <a:srgbClr val="FC352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5DF6BE-AA08-447F-932F-36A35F45470E}"/>
                </a:ext>
              </a:extLst>
            </p:cNvPr>
            <p:cNvSpPr txBox="1"/>
            <p:nvPr/>
          </p:nvSpPr>
          <p:spPr>
            <a:xfrm rot="798557">
              <a:off x="8088755" y="2415903"/>
              <a:ext cx="11609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FC3520"/>
                  </a:solidFill>
                </a:rPr>
                <a:t>В Нуклотрон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64A780-4EAD-4D8A-B71E-B6BD26F02AD6}"/>
                </a:ext>
              </a:extLst>
            </p:cNvPr>
            <p:cNvSpPr txBox="1"/>
            <p:nvPr/>
          </p:nvSpPr>
          <p:spPr>
            <a:xfrm>
              <a:off x="7080374" y="1437633"/>
              <a:ext cx="2000233" cy="271949"/>
            </a:xfrm>
            <a:prstGeom prst="rect">
              <a:avLst/>
            </a:prstGeom>
            <a:noFill/>
            <a:ln>
              <a:solidFill>
                <a:srgbClr val="2A20E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2A20EC"/>
                  </a:solidFill>
                </a:rPr>
                <a:t>Циркулирующий пучок</a:t>
              </a:r>
            </a:p>
          </p:txBody>
        </p:sp>
      </p:grp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4B49653B-E759-45BE-BDF2-DB398637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987" y="1051997"/>
            <a:ext cx="4918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fast extraction section</a:t>
            </a: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id="{63DAAC6F-F59E-4F38-8677-A964F524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171" y="3636879"/>
            <a:ext cx="4401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 of the transfer line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112587" y="544491"/>
            <a:ext cx="30212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Contract with BINP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FFE832C-90C8-41C1-8B24-22B95723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F23CD68-4BB7-4377-903C-45FB431E2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50" y="1100502"/>
            <a:ext cx="3775476" cy="503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7C15FA-A19A-4470-ABFC-F41A89AEB1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8" y="1066542"/>
            <a:ext cx="3940055" cy="2955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FB8190-74FA-4EF2-9FAB-43C5B1A9DB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64" b="18765"/>
          <a:stretch/>
        </p:blipFill>
        <p:spPr>
          <a:xfrm>
            <a:off x="408375" y="3977195"/>
            <a:ext cx="4776186" cy="237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85955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17416" name="Прямоугольник 2"/>
          <p:cNvSpPr>
            <a:spLocks noChangeArrowheads="1"/>
          </p:cNvSpPr>
          <p:nvPr/>
        </p:nvSpPr>
        <p:spPr bwMode="auto">
          <a:xfrm>
            <a:off x="719090" y="1006129"/>
            <a:ext cx="6782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</a:rPr>
              <a:t>BINP team during beam line commissioning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FFE832C-90C8-41C1-8B24-22B95723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pic>
        <p:nvPicPr>
          <p:cNvPr id="16" name="Picture 2" descr="C:\Users\ADmin\Desktop\20210918-_DSC4362.jpg">
            <a:extLst>
              <a:ext uri="{FF2B5EF4-FFF2-40B4-BE49-F238E27FC236}">
                <a16:creationId xmlns:a16="http://schemas.microsoft.com/office/drawing/2014/main" id="{7CCCAB00-D5C9-4FDD-B76E-B527AA62B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11717" r="13649"/>
          <a:stretch/>
        </p:blipFill>
        <p:spPr bwMode="auto">
          <a:xfrm>
            <a:off x="238704" y="1502182"/>
            <a:ext cx="5927720" cy="433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71418-2AF0-4249-B445-8ED50C4F6F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8764"/>
          <a:stretch/>
        </p:blipFill>
        <p:spPr>
          <a:xfrm>
            <a:off x="5788241" y="4000603"/>
            <a:ext cx="3178206" cy="215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854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266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11" name="TextBox 3"/>
          <p:cNvSpPr txBox="1"/>
          <p:nvPr/>
        </p:nvSpPr>
        <p:spPr>
          <a:xfrm>
            <a:off x="0" y="0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extraction &amp; transfer line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3897084" y="442685"/>
            <a:ext cx="2605315" cy="461665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3-rd  str. sect.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DFFE832C-90C8-41C1-8B24-22B95723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pic>
        <p:nvPicPr>
          <p:cNvPr id="12" name="Picture 2" descr="C:\Users\ADmin\Desktop\IMG-20210921-WA0004.jpg">
            <a:extLst>
              <a:ext uri="{FF2B5EF4-FFF2-40B4-BE49-F238E27FC236}">
                <a16:creationId xmlns:a16="http://schemas.microsoft.com/office/drawing/2014/main" id="{1786DF5B-B34B-4621-BF07-5402134A7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26171"/>
          <a:stretch>
            <a:fillRect/>
          </a:stretch>
        </p:blipFill>
        <p:spPr bwMode="auto">
          <a:xfrm>
            <a:off x="1534010" y="1835443"/>
            <a:ext cx="5834456" cy="4445269"/>
          </a:xfrm>
          <a:prstGeom prst="rect">
            <a:avLst/>
          </a:prstGeom>
          <a:noFill/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9693088A-3679-4A85-925C-59850EF7A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85" y="1268760"/>
            <a:ext cx="8620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</a:t>
            </a: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beam portrait at the exit of the transfer line Booster- </a:t>
            </a:r>
            <a:r>
              <a:rPr lang="en-US" sz="2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Nuclotron</a:t>
            </a:r>
            <a:endParaRPr lang="ru-RU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641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4500563"/>
            <a:ext cx="2590800" cy="1766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0"/>
            <a:ext cx="9144000" cy="9985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34925" y="6246813"/>
            <a:ext cx="8799513" cy="568325"/>
            <a:chOff x="0" y="0"/>
            <a:chExt cx="8799077" cy="567611"/>
          </a:xfrm>
        </p:grpSpPr>
        <p:pic>
          <p:nvPicPr>
            <p:cNvPr id="1844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844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843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B70568BC-D906-4253-8AAA-3D852502B69A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6929438" y="1128486"/>
            <a:ext cx="2214562" cy="28623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Lambertson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magnet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4-rod kicker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&amp; mounting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.202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0" name="Номер слайда 1"/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766A1534-806B-4B97-8AD5-9467BD21246F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1" hangingPunct="1"/>
              <a:t>38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1071563"/>
            <a:ext cx="6072188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Рисунок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3714750"/>
            <a:ext cx="3571875" cy="251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4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5" y="3714750"/>
            <a:ext cx="2592388" cy="176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3"/>
          <p:cNvSpPr txBox="1"/>
          <p:nvPr/>
        </p:nvSpPr>
        <p:spPr>
          <a:xfrm>
            <a:off x="0" y="0"/>
            <a:ext cx="6305550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Beam injection system (Nuclotron)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EE2E3599-C4BF-4DAD-8847-95E33FC5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39</a:t>
            </a:fld>
            <a:endParaRPr lang="ru-RU" altLang="ru-RU" dirty="0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1003213" y="5045109"/>
            <a:ext cx="7186411" cy="991674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C5016-70AC-46DB-8A6F-8431E52A580B}"/>
              </a:ext>
            </a:extLst>
          </p:cNvPr>
          <p:cNvSpPr txBox="1"/>
          <p:nvPr/>
        </p:nvSpPr>
        <p:spPr>
          <a:xfrm>
            <a:off x="1487155" y="1246624"/>
            <a:ext cx="65746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SPI &amp; 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Beam transfer line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</a:t>
            </a:r>
            <a:r>
              <a:rPr lang="en-US" sz="2400" b="1" dirty="0" err="1">
                <a:solidFill>
                  <a:srgbClr val="002060"/>
                </a:solidFill>
              </a:rPr>
              <a:t>Nuclotron</a:t>
            </a:r>
            <a:r>
              <a:rPr lang="en-US" sz="2400" b="1" dirty="0">
                <a:solidFill>
                  <a:srgbClr val="002060"/>
                </a:solidFill>
              </a:rPr>
              <a:t>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C1E19FC9-D526-46FF-979C-D6B4E374C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444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4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Oval 611"/>
          <p:cNvSpPr>
            <a:spLocks noChangeArrowheads="1"/>
          </p:cNvSpPr>
          <p:nvPr/>
        </p:nvSpPr>
        <p:spPr bwMode="auto">
          <a:xfrm>
            <a:off x="4700625" y="2107096"/>
            <a:ext cx="3751868" cy="17476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cs typeface="+mn-cs"/>
            </a:endParaRPr>
          </a:p>
        </p:txBody>
      </p:sp>
      <p:sp>
        <p:nvSpPr>
          <p:cNvPr id="11" name="Text Box 607"/>
          <p:cNvSpPr txBox="1">
            <a:spLocks noChangeArrowheads="1"/>
          </p:cNvSpPr>
          <p:nvPr/>
        </p:nvSpPr>
        <p:spPr bwMode="auto">
          <a:xfrm>
            <a:off x="586173" y="3185629"/>
            <a:ext cx="842601" cy="6032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SPP </a:t>
            </a:r>
            <a:endParaRPr lang="ru-RU" sz="2400" b="1" dirty="0">
              <a:cs typeface="+mn-cs"/>
            </a:endParaRPr>
          </a:p>
        </p:txBody>
      </p:sp>
      <p:sp>
        <p:nvSpPr>
          <p:cNvPr id="12" name="Text Box 609"/>
          <p:cNvSpPr txBox="1">
            <a:spLocks noChangeArrowheads="1"/>
          </p:cNvSpPr>
          <p:nvPr/>
        </p:nvSpPr>
        <p:spPr bwMode="auto">
          <a:xfrm>
            <a:off x="3213104" y="3531989"/>
            <a:ext cx="1632816" cy="600215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lnSpc>
                <a:spcPct val="130000"/>
              </a:lnSpc>
              <a:spcBef>
                <a:spcPts val="0"/>
              </a:spcBef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LU-20</a:t>
            </a:r>
            <a:endParaRPr lang="ru-RU" sz="2400" b="1" dirty="0">
              <a:cs typeface="+mn-cs"/>
            </a:endParaRPr>
          </a:p>
        </p:txBody>
      </p:sp>
      <p:sp>
        <p:nvSpPr>
          <p:cNvPr id="13" name="Text Box 612"/>
          <p:cNvSpPr txBox="1">
            <a:spLocks noChangeArrowheads="1"/>
          </p:cNvSpPr>
          <p:nvPr/>
        </p:nvSpPr>
        <p:spPr bwMode="auto">
          <a:xfrm>
            <a:off x="5573216" y="2253406"/>
            <a:ext cx="2084860" cy="5612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800" b="1" dirty="0">
                <a:latin typeface="Times New Roman" pitchFamily="18" charset="0"/>
                <a:ea typeface="SimSun" pitchFamily="2" charset="-122"/>
                <a:cs typeface="+mn-cs"/>
              </a:rPr>
              <a:t>Nuclotron</a:t>
            </a:r>
            <a:endParaRPr lang="ru-RU" sz="2800" b="1" dirty="0">
              <a:cs typeface="+mn-cs"/>
            </a:endParaRPr>
          </a:p>
        </p:txBody>
      </p:sp>
      <p:sp>
        <p:nvSpPr>
          <p:cNvPr id="14" name="Text Box 613"/>
          <p:cNvSpPr txBox="1">
            <a:spLocks noChangeArrowheads="1"/>
          </p:cNvSpPr>
          <p:nvPr/>
        </p:nvSpPr>
        <p:spPr bwMode="auto">
          <a:xfrm>
            <a:off x="560692" y="5428535"/>
            <a:ext cx="1071962" cy="494285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ESIS</a:t>
            </a:r>
            <a:endParaRPr lang="ru-RU" sz="2400" b="1" dirty="0">
              <a:cs typeface="+mn-cs"/>
            </a:endParaRPr>
          </a:p>
        </p:txBody>
      </p:sp>
      <p:sp>
        <p:nvSpPr>
          <p:cNvPr id="15" name="Oval 616"/>
          <p:cNvSpPr>
            <a:spLocks noChangeArrowheads="1"/>
          </p:cNvSpPr>
          <p:nvPr/>
        </p:nvSpPr>
        <p:spPr bwMode="auto">
          <a:xfrm>
            <a:off x="5509779" y="4574790"/>
            <a:ext cx="3124303" cy="11345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cs typeface="+mn-cs"/>
            </a:endParaRPr>
          </a:p>
        </p:txBody>
      </p:sp>
      <p:sp>
        <p:nvSpPr>
          <p:cNvPr id="16" name="Text Box 618"/>
          <p:cNvSpPr txBox="1">
            <a:spLocks noChangeArrowheads="1"/>
          </p:cNvSpPr>
          <p:nvPr/>
        </p:nvSpPr>
        <p:spPr bwMode="auto">
          <a:xfrm>
            <a:off x="6274636" y="4685274"/>
            <a:ext cx="1548296" cy="45656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800" b="1" dirty="0">
                <a:latin typeface="Times New Roman" pitchFamily="18" charset="0"/>
                <a:ea typeface="SimSun" pitchFamily="2" charset="-122"/>
                <a:cs typeface="+mn-cs"/>
              </a:rPr>
              <a:t>Booster</a:t>
            </a:r>
            <a:endParaRPr lang="ru-RU" sz="2800" b="1" dirty="0">
              <a:cs typeface="+mn-cs"/>
            </a:endParaRPr>
          </a:p>
        </p:txBody>
      </p:sp>
      <p:sp>
        <p:nvSpPr>
          <p:cNvPr id="17" name="Text Box 621"/>
          <p:cNvSpPr txBox="1">
            <a:spLocks noChangeArrowheads="1"/>
          </p:cNvSpPr>
          <p:nvPr/>
        </p:nvSpPr>
        <p:spPr bwMode="auto">
          <a:xfrm>
            <a:off x="4539345" y="1068398"/>
            <a:ext cx="2358317" cy="816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>
              <a:defRPr/>
            </a:pPr>
            <a:r>
              <a:rPr lang="en-US" altLang="zh-CN" sz="2000" b="1" dirty="0">
                <a:latin typeface="Times New Roman" pitchFamily="18" charset="0"/>
                <a:ea typeface="SimSun" pitchFamily="2" charset="-122"/>
                <a:cs typeface="+mn-cs"/>
              </a:rPr>
              <a:t>Transfer to the collider rings</a:t>
            </a:r>
            <a:endParaRPr lang="ru-RU" sz="2000" b="1" dirty="0">
              <a:cs typeface="+mn-cs"/>
            </a:endParaRPr>
          </a:p>
        </p:txBody>
      </p:sp>
      <p:sp>
        <p:nvSpPr>
          <p:cNvPr id="18" name="Text Box 607"/>
          <p:cNvSpPr txBox="1">
            <a:spLocks noChangeArrowheads="1"/>
          </p:cNvSpPr>
          <p:nvPr/>
        </p:nvSpPr>
        <p:spPr bwMode="auto">
          <a:xfrm>
            <a:off x="586173" y="3889416"/>
            <a:ext cx="842601" cy="552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LIS</a:t>
            </a:r>
            <a:endParaRPr lang="ru-RU" sz="2400" b="1" dirty="0">
              <a:cs typeface="+mn-cs"/>
            </a:endParaRPr>
          </a:p>
        </p:txBody>
      </p:sp>
      <p:sp>
        <p:nvSpPr>
          <p:cNvPr id="19" name="Text Box 607"/>
          <p:cNvSpPr txBox="1">
            <a:spLocks noChangeArrowheads="1"/>
          </p:cNvSpPr>
          <p:nvPr/>
        </p:nvSpPr>
        <p:spPr bwMode="auto">
          <a:xfrm>
            <a:off x="1856902" y="3527826"/>
            <a:ext cx="991295" cy="60324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zh-CN" sz="2400" b="1" dirty="0">
                <a:latin typeface="Times New Roman" pitchFamily="18" charset="0"/>
                <a:ea typeface="SimSun" pitchFamily="2" charset="-122"/>
                <a:cs typeface="+mn-cs"/>
              </a:rPr>
              <a:t>RFQ </a:t>
            </a:r>
            <a:endParaRPr lang="ru-RU" sz="2400" b="1" dirty="0">
              <a:cs typeface="+mn-cs"/>
            </a:endParaRPr>
          </a:p>
        </p:txBody>
      </p:sp>
      <p:cxnSp>
        <p:nvCxnSpPr>
          <p:cNvPr id="20" name="Прямая со стрелкой 19"/>
          <p:cNvCxnSpPr>
            <a:stCxn id="14" idx="3"/>
          </p:cNvCxnSpPr>
          <p:nvPr/>
        </p:nvCxnSpPr>
        <p:spPr bwMode="auto">
          <a:xfrm>
            <a:off x="1632654" y="5675678"/>
            <a:ext cx="266286" cy="421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1" name="Группа 110"/>
          <p:cNvGrpSpPr/>
          <p:nvPr/>
        </p:nvGrpSpPr>
        <p:grpSpPr>
          <a:xfrm>
            <a:off x="1898940" y="5378265"/>
            <a:ext cx="2577366" cy="653517"/>
            <a:chOff x="17687948" y="19959628"/>
            <a:chExt cx="3714776" cy="928695"/>
          </a:xfrm>
          <a:solidFill>
            <a:schemeClr val="accent5"/>
          </a:solidFill>
        </p:grpSpPr>
        <p:sp>
          <p:nvSpPr>
            <p:cNvPr id="22" name="Text Box 615"/>
            <p:cNvSpPr txBox="1">
              <a:spLocks noChangeArrowheads="1"/>
            </p:cNvSpPr>
            <p:nvPr/>
          </p:nvSpPr>
          <p:spPr bwMode="auto">
            <a:xfrm>
              <a:off x="17687948" y="19959628"/>
              <a:ext cx="3714776" cy="928695"/>
            </a:xfrm>
            <a:prstGeom prst="rect">
              <a:avLst/>
            </a:prstGeom>
            <a:grpFill/>
            <a:ln w="38100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114800">
                <a:defRPr/>
              </a:pPr>
              <a:endParaRPr lang="ru-RU" sz="2400" b="1" dirty="0">
                <a:cs typeface="+mn-cs"/>
              </a:endParaRPr>
            </a:p>
          </p:txBody>
        </p:sp>
        <p:sp>
          <p:nvSpPr>
            <p:cNvPr id="23" name="Text Box 607"/>
            <p:cNvSpPr txBox="1">
              <a:spLocks noChangeArrowheads="1"/>
            </p:cNvSpPr>
            <p:nvPr/>
          </p:nvSpPr>
          <p:spPr bwMode="auto">
            <a:xfrm>
              <a:off x="17759386" y="20031064"/>
              <a:ext cx="1214446" cy="78581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RFQ </a:t>
              </a:r>
              <a:endParaRPr lang="ru-RU" sz="2400" b="1" dirty="0">
                <a:cs typeface="+mn-cs"/>
              </a:endParaRPr>
            </a:p>
          </p:txBody>
        </p:sp>
        <p:sp>
          <p:nvSpPr>
            <p:cNvPr id="24" name="Text Box 607"/>
            <p:cNvSpPr txBox="1">
              <a:spLocks noChangeArrowheads="1"/>
            </p:cNvSpPr>
            <p:nvPr/>
          </p:nvSpPr>
          <p:spPr bwMode="auto">
            <a:xfrm>
              <a:off x="19116708" y="20031064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IH1</a:t>
              </a:r>
              <a:endParaRPr lang="ru-RU" sz="2400" b="1" dirty="0">
                <a:cs typeface="+mn-cs"/>
              </a:endParaRPr>
            </a:p>
          </p:txBody>
        </p:sp>
        <p:sp>
          <p:nvSpPr>
            <p:cNvPr id="25" name="Text Box 607"/>
            <p:cNvSpPr txBox="1">
              <a:spLocks noChangeArrowheads="1"/>
            </p:cNvSpPr>
            <p:nvPr/>
          </p:nvSpPr>
          <p:spPr bwMode="auto">
            <a:xfrm>
              <a:off x="20259716" y="20031066"/>
              <a:ext cx="1000132" cy="78581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defTabSz="4114800">
                <a:lnSpc>
                  <a:spcPct val="150000"/>
                </a:lnSpc>
                <a:spcBef>
                  <a:spcPts val="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ea typeface="SimSun" pitchFamily="2" charset="-122"/>
                  <a:cs typeface="+mn-cs"/>
                </a:rPr>
                <a:t>IH2</a:t>
              </a:r>
              <a:endParaRPr lang="ru-RU" sz="2400" b="1" dirty="0">
                <a:cs typeface="+mn-cs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617011" y="4849630"/>
            <a:ext cx="1107997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  <a:ea typeface="SimSun" pitchFamily="2" charset="-122"/>
                <a:cs typeface="+mn-cs"/>
              </a:rPr>
              <a:t>HILAc</a:t>
            </a:r>
            <a:endParaRPr lang="ru-RU" sz="2400" dirty="0">
              <a:cs typeface="+mn-cs"/>
            </a:endParaRPr>
          </a:p>
        </p:txBody>
      </p:sp>
      <p:cxnSp>
        <p:nvCxnSpPr>
          <p:cNvPr id="27" name="Прямая со стрелкой 26"/>
          <p:cNvCxnSpPr>
            <a:stCxn id="19" idx="3"/>
            <a:endCxn id="12" idx="1"/>
          </p:cNvCxnSpPr>
          <p:nvPr/>
        </p:nvCxnSpPr>
        <p:spPr bwMode="auto">
          <a:xfrm>
            <a:off x="2848197" y="3829449"/>
            <a:ext cx="364907" cy="264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Прямая со стрелкой 27"/>
          <p:cNvCxnSpPr>
            <a:stCxn id="12" idx="3"/>
            <a:endCxn id="9" idx="4"/>
          </p:cNvCxnSpPr>
          <p:nvPr/>
        </p:nvCxnSpPr>
        <p:spPr bwMode="auto">
          <a:xfrm>
            <a:off x="4845920" y="3832097"/>
            <a:ext cx="1730639" cy="22671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Прямая со стрелкой 28"/>
          <p:cNvCxnSpPr>
            <a:endCxn id="15" idx="4"/>
          </p:cNvCxnSpPr>
          <p:nvPr/>
        </p:nvCxnSpPr>
        <p:spPr bwMode="auto">
          <a:xfrm>
            <a:off x="4542568" y="5705024"/>
            <a:ext cx="2529363" cy="4358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Прямая со стрелкой 29"/>
          <p:cNvCxnSpPr>
            <a:stCxn id="15" idx="6"/>
            <a:endCxn id="9" idx="6"/>
          </p:cNvCxnSpPr>
          <p:nvPr/>
        </p:nvCxnSpPr>
        <p:spPr bwMode="auto">
          <a:xfrm flipH="1" flipV="1">
            <a:off x="8452493" y="2980932"/>
            <a:ext cx="181589" cy="2161154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Прямая со стрелкой 30"/>
          <p:cNvCxnSpPr>
            <a:stCxn id="9" idx="7"/>
          </p:cNvCxnSpPr>
          <p:nvPr/>
        </p:nvCxnSpPr>
        <p:spPr bwMode="auto">
          <a:xfrm rot="16200000" flipV="1">
            <a:off x="6730258" y="1190250"/>
            <a:ext cx="688782" cy="1656790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Прямая со стрелкой 31"/>
          <p:cNvCxnSpPr>
            <a:stCxn id="11" idx="3"/>
            <a:endCxn id="19" idx="1"/>
          </p:cNvCxnSpPr>
          <p:nvPr/>
        </p:nvCxnSpPr>
        <p:spPr bwMode="auto">
          <a:xfrm>
            <a:off x="1428774" y="3487252"/>
            <a:ext cx="428128" cy="342197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Прямая со стрелкой 32"/>
          <p:cNvCxnSpPr>
            <a:stCxn id="18" idx="3"/>
            <a:endCxn id="19" idx="1"/>
          </p:cNvCxnSpPr>
          <p:nvPr/>
        </p:nvCxnSpPr>
        <p:spPr bwMode="auto">
          <a:xfrm flipV="1">
            <a:off x="1428774" y="3829449"/>
            <a:ext cx="428128" cy="33645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4654407" y="5767603"/>
            <a:ext cx="174625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66"/>
                </a:solidFill>
              </a:rPr>
              <a:t>Au</a:t>
            </a:r>
            <a:r>
              <a:rPr lang="en-US" sz="1600" b="1" baseline="30000" dirty="0">
                <a:solidFill>
                  <a:srgbClr val="000066"/>
                </a:solidFill>
              </a:rPr>
              <a:t>31+</a:t>
            </a:r>
            <a:r>
              <a:rPr lang="en-US" sz="1600" b="1" dirty="0">
                <a:solidFill>
                  <a:srgbClr val="000066"/>
                </a:solidFill>
              </a:rPr>
              <a:t>  3.2 </a:t>
            </a:r>
            <a:r>
              <a:rPr lang="en-US" sz="1600" b="1" dirty="0" err="1">
                <a:solidFill>
                  <a:srgbClr val="000066"/>
                </a:solidFill>
              </a:rPr>
              <a:t>MeV</a:t>
            </a:r>
            <a:r>
              <a:rPr lang="en-US" sz="1600" b="1" dirty="0">
                <a:solidFill>
                  <a:srgbClr val="000066"/>
                </a:solidFill>
              </a:rPr>
              <a:t>/u</a:t>
            </a:r>
            <a:endParaRPr lang="ru-RU" sz="1600" b="1" dirty="0">
              <a:solidFill>
                <a:srgbClr val="000066"/>
              </a:solidFill>
            </a:endParaRP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4937508" y="3919760"/>
            <a:ext cx="30800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66"/>
                </a:solidFill>
              </a:rPr>
              <a:t>p↑, </a:t>
            </a:r>
            <a:r>
              <a:rPr lang="ru-RU" sz="1600" b="1" dirty="0" err="1">
                <a:solidFill>
                  <a:srgbClr val="000066"/>
                </a:solidFill>
              </a:rPr>
              <a:t>d</a:t>
            </a:r>
            <a:r>
              <a:rPr lang="en-US" sz="1600" b="1" dirty="0">
                <a:solidFill>
                  <a:srgbClr val="000066"/>
                </a:solidFill>
              </a:rPr>
              <a:t>↑, ions z/A&gt;0.3, 5 </a:t>
            </a:r>
            <a:r>
              <a:rPr lang="en-US" sz="1600" b="1" dirty="0" err="1">
                <a:solidFill>
                  <a:srgbClr val="000066"/>
                </a:solidFill>
              </a:rPr>
              <a:t>MeV</a:t>
            </a:r>
            <a:r>
              <a:rPr lang="en-US" sz="1600" b="1" dirty="0">
                <a:solidFill>
                  <a:srgbClr val="000066"/>
                </a:solidFill>
              </a:rPr>
              <a:t>/u</a:t>
            </a:r>
            <a:endParaRPr lang="ru-RU" sz="1600" b="1" dirty="0">
              <a:solidFill>
                <a:srgbClr val="000066"/>
              </a:solidFill>
            </a:endParaRPr>
          </a:p>
        </p:txBody>
      </p:sp>
      <p:cxnSp>
        <p:nvCxnSpPr>
          <p:cNvPr id="41" name="Прямая со стрелкой 40"/>
          <p:cNvCxnSpPr>
            <a:stCxn id="9" idx="0"/>
          </p:cNvCxnSpPr>
          <p:nvPr/>
        </p:nvCxnSpPr>
        <p:spPr bwMode="auto">
          <a:xfrm rot="16200000" flipV="1">
            <a:off x="5348993" y="879529"/>
            <a:ext cx="1588" cy="2455133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Прямая со стрелкой 43"/>
          <p:cNvCxnSpPr>
            <a:stCxn id="9" idx="7"/>
          </p:cNvCxnSpPr>
          <p:nvPr/>
        </p:nvCxnSpPr>
        <p:spPr bwMode="auto">
          <a:xfrm rot="16200000" flipV="1">
            <a:off x="6607909" y="1067900"/>
            <a:ext cx="1100906" cy="1489365"/>
          </a:xfrm>
          <a:prstGeom prst="straightConnector1">
            <a:avLst/>
          </a:prstGeom>
          <a:solidFill>
            <a:schemeClr val="accent5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 Box 621"/>
          <p:cNvSpPr txBox="1">
            <a:spLocks noChangeArrowheads="1"/>
          </p:cNvSpPr>
          <p:nvPr/>
        </p:nvSpPr>
        <p:spPr bwMode="auto">
          <a:xfrm>
            <a:off x="2008271" y="1831143"/>
            <a:ext cx="3133571" cy="8164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defTabSz="4114800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Slow extraction </a:t>
            </a:r>
          </a:p>
          <a:p>
            <a:pPr defTabSz="4114800"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itchFamily="18" charset="0"/>
                <a:ea typeface="SimSun" pitchFamily="2" charset="-122"/>
                <a:cs typeface="+mn-cs"/>
              </a:rPr>
              <a:t>&amp; transfer to BM@N</a:t>
            </a:r>
            <a:endParaRPr lang="ru-RU" sz="2000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17619" y="2961195"/>
            <a:ext cx="1074333" cy="4616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400" b="1" dirty="0" err="1">
                <a:latin typeface="Times New Roman" pitchFamily="18" charset="0"/>
                <a:ea typeface="SimSun" pitchFamily="2" charset="-122"/>
                <a:cs typeface="+mn-cs"/>
              </a:rPr>
              <a:t>LILAc</a:t>
            </a:r>
            <a:endParaRPr lang="ru-RU" sz="2400" dirty="0">
              <a:cs typeface="+mn-cs"/>
            </a:endParaRPr>
          </a:p>
        </p:txBody>
      </p:sp>
      <p:grpSp>
        <p:nvGrpSpPr>
          <p:cNvPr id="50" name="Group 59"/>
          <p:cNvGrpSpPr>
            <a:grpSpLocks/>
          </p:cNvGrpSpPr>
          <p:nvPr/>
        </p:nvGrpSpPr>
        <p:grpSpPr bwMode="auto">
          <a:xfrm>
            <a:off x="6440973" y="4257807"/>
            <a:ext cx="2384426" cy="234949"/>
            <a:chOff x="1081" y="2059"/>
            <a:chExt cx="1502" cy="148"/>
          </a:xfrm>
        </p:grpSpPr>
        <p:sp>
          <p:nvSpPr>
            <p:cNvPr id="51" name="Rectangle 81" descr="Темный диагональный 2"/>
            <p:cNvSpPr>
              <a:spLocks noChangeArrowheads="1"/>
            </p:cNvSpPr>
            <p:nvPr/>
          </p:nvSpPr>
          <p:spPr bwMode="auto">
            <a:xfrm rot="16200000">
              <a:off x="2398" y="1996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 vert="eaVert"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baseline="30000">
                <a:latin typeface="Arial" pitchFamily="34" charset="0"/>
              </a:endParaRPr>
            </a:p>
          </p:txBody>
        </p: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1081" y="2059"/>
              <a:ext cx="1169" cy="14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Bookman Old Style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man Old Style" pitchFamily="18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Stripping Au</a:t>
              </a:r>
              <a:r>
                <a:rPr lang="en-US" altLang="ru-RU" sz="1200" b="1" baseline="30000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31+</a:t>
              </a: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  <a:sym typeface="Apple Chancery"/>
                </a:rPr>
                <a:t>=&gt;</a:t>
              </a:r>
              <a:r>
                <a:rPr lang="en-US" altLang="ru-RU" sz="1200" b="1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Au</a:t>
              </a:r>
              <a:r>
                <a:rPr lang="en-US" altLang="ru-RU" sz="1200" b="1" baseline="30000" dirty="0">
                  <a:solidFill>
                    <a:srgbClr val="00682F"/>
                  </a:solidFill>
                  <a:latin typeface="Arial" pitchFamily="34" charset="0"/>
                  <a:cs typeface="Arial" pitchFamily="34" charset="0"/>
                </a:rPr>
                <a:t>79+</a:t>
              </a:r>
              <a:endParaRPr lang="ru-RU" altLang="ru-RU" sz="1200" b="1" dirty="0">
                <a:solidFill>
                  <a:srgbClr val="00682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5" name="Text Box 22"/>
          <p:cNvSpPr txBox="1">
            <a:spLocks noChangeArrowheads="1"/>
          </p:cNvSpPr>
          <p:nvPr/>
        </p:nvSpPr>
        <p:spPr bwMode="auto">
          <a:xfrm>
            <a:off x="6079016" y="5098368"/>
            <a:ext cx="2044567" cy="3085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(</a:t>
            </a:r>
            <a:r>
              <a:rPr lang="ru-RU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2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  <a:sym typeface="Symbol" pitchFamily="18" charset="2"/>
              </a:rPr>
              <a:t>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4)×10</a:t>
            </a:r>
            <a:r>
              <a:rPr lang="en-US" altLang="ru-RU" sz="1600" b="1" baseline="30000" dirty="0">
                <a:latin typeface="Times New Roman" pitchFamily="18" charset="0"/>
                <a:ea typeface="SimSun" pitchFamily="2" charset="-122"/>
                <a:cs typeface="+mn-cs"/>
              </a:rPr>
              <a:t>9</a:t>
            </a:r>
            <a:r>
              <a:rPr lang="en-US" altLang="ru-RU" sz="1600" b="1" dirty="0">
                <a:latin typeface="Times New Roman" pitchFamily="18" charset="0"/>
                <a:ea typeface="SimSun" pitchFamily="2" charset="-122"/>
                <a:cs typeface="+mn-cs"/>
              </a:rPr>
              <a:t> ions  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  <a:cs typeface="+mn-cs"/>
              </a:rPr>
              <a:t>Au</a:t>
            </a:r>
            <a:r>
              <a:rPr lang="en-US" altLang="zh-CN" sz="1600" b="1" baseline="30000" dirty="0">
                <a:latin typeface="Times New Roman" pitchFamily="18" charset="0"/>
                <a:ea typeface="SimSun" pitchFamily="2" charset="-122"/>
                <a:cs typeface="+mn-cs"/>
              </a:rPr>
              <a:t>31+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</a:rPr>
              <a:t> 570 </a:t>
            </a:r>
            <a:r>
              <a:rPr lang="en-US" altLang="zh-CN" sz="1600" b="1" dirty="0" err="1">
                <a:latin typeface="Times New Roman" pitchFamily="18" charset="0"/>
                <a:ea typeface="SimSun" pitchFamily="2" charset="-122"/>
                <a:cs typeface="+mn-cs"/>
              </a:rPr>
              <a:t>MeV</a:t>
            </a:r>
            <a:r>
              <a:rPr lang="en-US" altLang="zh-CN" sz="1600" b="1" dirty="0">
                <a:latin typeface="Times New Roman" pitchFamily="18" charset="0"/>
                <a:ea typeface="SimSun" pitchFamily="2" charset="-122"/>
                <a:cs typeface="+mn-cs"/>
              </a:rPr>
              <a:t>/u</a:t>
            </a:r>
            <a:endParaRPr lang="ru-RU" altLang="zh-CN" sz="1600" b="1" dirty="0"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4919449" y="2732855"/>
            <a:ext cx="3270394" cy="3814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/>
          <a:lstStyle/>
          <a:p>
            <a:pPr algn="ctr" defTabSz="4114800">
              <a:defRPr/>
            </a:pPr>
            <a:r>
              <a:rPr lang="ru-RU" altLang="ru-RU" b="1" dirty="0">
                <a:latin typeface="Times New Roman" pitchFamily="18" charset="0"/>
                <a:ea typeface="SimSun" pitchFamily="2" charset="-122"/>
                <a:cs typeface="+mn-cs"/>
              </a:rPr>
              <a:t>2</a:t>
            </a:r>
            <a:r>
              <a:rPr lang="en-US" altLang="ru-RU" b="1" dirty="0">
                <a:latin typeface="Times New Roman" pitchFamily="18" charset="0"/>
                <a:ea typeface="SimSun" pitchFamily="2" charset="-122"/>
                <a:cs typeface="+mn-cs"/>
              </a:rPr>
              <a:t>×10</a:t>
            </a:r>
            <a:r>
              <a:rPr lang="en-US" altLang="ru-RU" b="1" baseline="30000" dirty="0">
                <a:latin typeface="Times New Roman" pitchFamily="18" charset="0"/>
                <a:ea typeface="SimSun" pitchFamily="2" charset="-122"/>
                <a:cs typeface="+mn-cs"/>
              </a:rPr>
              <a:t>9</a:t>
            </a:r>
            <a:r>
              <a:rPr lang="en-US" altLang="ru-RU" b="1" dirty="0">
                <a:latin typeface="Times New Roman" pitchFamily="18" charset="0"/>
                <a:ea typeface="SimSun" pitchFamily="2" charset="-122"/>
                <a:cs typeface="+mn-cs"/>
              </a:rPr>
              <a:t>  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Au</a:t>
            </a:r>
            <a:r>
              <a:rPr lang="en-US" altLang="zh-CN" b="1" baseline="30000" dirty="0">
                <a:latin typeface="Times New Roman" pitchFamily="18" charset="0"/>
                <a:ea typeface="SimSun" pitchFamily="2" charset="-122"/>
                <a:cs typeface="+mn-cs"/>
              </a:rPr>
              <a:t>79+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, 3.9 </a:t>
            </a:r>
            <a:r>
              <a:rPr lang="en-US" altLang="zh-CN" b="1" dirty="0" err="1">
                <a:latin typeface="Times New Roman" pitchFamily="18" charset="0"/>
                <a:ea typeface="SimSun" pitchFamily="2" charset="-122"/>
                <a:cs typeface="+mn-cs"/>
              </a:rPr>
              <a:t>GeV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/u</a:t>
            </a:r>
          </a:p>
          <a:p>
            <a:pPr algn="ctr" defTabSz="4114800">
              <a:defRPr/>
            </a:pP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or</a:t>
            </a:r>
          </a:p>
          <a:p>
            <a:pPr algn="ctr" defTabSz="4114800">
              <a:defRPr/>
            </a:pPr>
            <a:r>
              <a:rPr lang="en-US" altLang="zh-CN" b="1" dirty="0">
                <a:latin typeface="Times New Roman" pitchFamily="18" charset="0"/>
                <a:ea typeface="SimSun" pitchFamily="2" charset="-122"/>
                <a:cs typeface="+mn-cs"/>
              </a:rPr>
              <a:t>light ions,  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5 </a:t>
            </a:r>
            <a:r>
              <a:rPr lang="en-US" altLang="zh-CN" b="1" dirty="0" err="1">
                <a:latin typeface="Times New Roman" pitchFamily="18" charset="0"/>
                <a:ea typeface="SimSun" pitchFamily="2" charset="-122"/>
              </a:rPr>
              <a:t>GeV</a:t>
            </a:r>
            <a:r>
              <a:rPr lang="en-US" altLang="zh-CN" b="1" dirty="0">
                <a:latin typeface="Times New Roman" pitchFamily="18" charset="0"/>
                <a:ea typeface="SimSun" pitchFamily="2" charset="-122"/>
              </a:rPr>
              <a:t>/u</a:t>
            </a:r>
          </a:p>
          <a:p>
            <a:pPr algn="ctr" defTabSz="4114800">
              <a:defRPr/>
            </a:pPr>
            <a:endParaRPr lang="en-US" altLang="zh-CN" b="1" dirty="0">
              <a:latin typeface="Times New Roman" pitchFamily="18" charset="0"/>
              <a:ea typeface="SimSun" pitchFamily="2" charset="-122"/>
              <a:cs typeface="+mn-cs"/>
            </a:endParaRPr>
          </a:p>
          <a:p>
            <a:pPr algn="ctr" defTabSz="4114800">
              <a:defRPr/>
            </a:pPr>
            <a:endParaRPr lang="en-US" altLang="zh-CN" b="1" dirty="0">
              <a:latin typeface="Times New Roman" pitchFamily="18" charset="0"/>
              <a:ea typeface="SimSun" pitchFamily="2" charset="-122"/>
              <a:cs typeface="+mn-cs"/>
            </a:endParaRPr>
          </a:p>
          <a:p>
            <a:pPr algn="ctr" defTabSz="4114800">
              <a:defRPr/>
            </a:pPr>
            <a:endParaRPr lang="ru-RU" altLang="zh-CN" b="1" dirty="0">
              <a:latin typeface="Times New Roman" pitchFamily="18" charset="0"/>
              <a:ea typeface="SimSun" pitchFamily="2" charset="-122"/>
              <a:cs typeface="+mn-cs"/>
            </a:endParaRPr>
          </a:p>
        </p:txBody>
      </p:sp>
      <p:sp>
        <p:nvSpPr>
          <p:cNvPr id="68" name="TextBox 3"/>
          <p:cNvSpPr txBox="1"/>
          <p:nvPr/>
        </p:nvSpPr>
        <p:spPr>
          <a:xfrm>
            <a:off x="0" y="0"/>
            <a:ext cx="629776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the Injection complex</a:t>
            </a: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DE5BE8D1-1B6E-4F0E-B3B7-E9D0D885B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609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Рисунок 3" descr="Nuclotron_tunnel_2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" b="6409"/>
          <a:stretch>
            <a:fillRect/>
          </a:stretch>
        </p:blipFill>
        <p:spPr bwMode="auto">
          <a:xfrm>
            <a:off x="214282" y="1428736"/>
            <a:ext cx="5948363" cy="392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57950" y="1428736"/>
            <a:ext cx="2643188" cy="78075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44000" bIns="108000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kumimoji="1" lang="en-US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The project approved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kumimoji="1" lang="en-US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 in </a:t>
            </a:r>
            <a:r>
              <a:rPr kumimoji="1" lang="ru-RU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1986 </a:t>
            </a:r>
            <a:r>
              <a:rPr kumimoji="1" lang="en-US" altLang="ru-RU" b="1" i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year</a:t>
            </a:r>
          </a:p>
        </p:txBody>
      </p:sp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6357950" y="2357430"/>
            <a:ext cx="2647950" cy="114950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FontTx/>
              <a:buNone/>
            </a:pP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Commissioning &amp;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fist beam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March</a:t>
            </a:r>
            <a:r>
              <a:rPr lang="ru-RU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 1993 </a:t>
            </a:r>
            <a:r>
              <a:rPr lang="en-US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year</a:t>
            </a:r>
            <a:endParaRPr lang="ru-RU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6357950" y="4572008"/>
            <a:ext cx="2643188" cy="76095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2000" bIns="72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The last RUN #55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Feb. - April 2018 </a:t>
            </a: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6357950" y="3643314"/>
            <a:ext cx="2643188" cy="79731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72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Slow extraction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2000 year</a:t>
            </a:r>
          </a:p>
        </p:txBody>
      </p:sp>
      <p:sp>
        <p:nvSpPr>
          <p:cNvPr id="11274" name="TextBox 8"/>
          <p:cNvSpPr txBox="1">
            <a:spLocks noChangeArrowheads="1"/>
          </p:cNvSpPr>
          <p:nvPr/>
        </p:nvSpPr>
        <p:spPr bwMode="auto">
          <a:xfrm>
            <a:off x="142844" y="5429264"/>
            <a:ext cx="45370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Accelerated: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Ions from p to Xe (C, Mg, Fe, Ar, Kr)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Polarized p &amp; d beams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ru-RU" sz="1800" b="1" dirty="0">
              <a:solidFill>
                <a:srgbClr val="C00000"/>
              </a:solidFill>
              <a:latin typeface="Bookman Old Style" pitchFamily="18" charset="0"/>
              <a:ea typeface="ＭＳ Ｐゴシック" pitchFamily="34" charset="-128"/>
            </a:endParaRPr>
          </a:p>
        </p:txBody>
      </p:sp>
      <p:sp>
        <p:nvSpPr>
          <p:cNvPr id="11275" name="Прямоугольник 1"/>
          <p:cNvSpPr>
            <a:spLocks noChangeArrowheads="1"/>
          </p:cNvSpPr>
          <p:nvPr/>
        </p:nvSpPr>
        <p:spPr bwMode="auto">
          <a:xfrm>
            <a:off x="5040281" y="5446726"/>
            <a:ext cx="367163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Proton energy     max 12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Light ions            max 6 GeV/u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Heavy ions          max 4.5 GeV/u</a:t>
            </a:r>
            <a:endParaRPr kumimoji="0" lang="ru-RU" altLang="ru-RU" sz="1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1000108"/>
            <a:ext cx="5190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ru-RU" sz="2400" b="1" dirty="0">
                <a:solidFill>
                  <a:srgbClr val="003366"/>
                </a:solidFill>
                <a:latin typeface="Comic Sans MS" pitchFamily="66" charset="0"/>
              </a:rPr>
              <a:t>Circumference ~251m, Br&lt;43 Tm</a:t>
            </a:r>
            <a:endParaRPr lang="ru-RU" altLang="ru-RU" sz="2400" b="1" dirty="0">
              <a:solidFill>
                <a:srgbClr val="003366"/>
              </a:solidFill>
              <a:latin typeface="Comic Sans MS" pitchFamily="66" charset="0"/>
            </a:endParaRPr>
          </a:p>
        </p:txBody>
      </p:sp>
      <p:grpSp>
        <p:nvGrpSpPr>
          <p:cNvPr id="1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" name="TextBox 3"/>
          <p:cNvSpPr txBox="1"/>
          <p:nvPr/>
        </p:nvSpPr>
        <p:spPr>
          <a:xfrm>
            <a:off x="1" y="0"/>
            <a:ext cx="334508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Nuclotron status</a:t>
            </a:r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40</a:t>
            </a:fld>
            <a:endParaRPr lang="ru-RU" altLang="ru-RU" dirty="0"/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E57EE99C-7ACB-468C-A76A-A232B2D94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731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60313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7226424" y="3785467"/>
            <a:ext cx="1846556" cy="4616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Nuclotron-N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5026241" y="4199120"/>
            <a:ext cx="21653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&gt;10^7 ppc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(with KRION-2)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5188974" y="2921182"/>
            <a:ext cx="1779603" cy="1131879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6 Gev/n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(for Z/A = 1/2)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~ 2T,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B’&lt; 0,8 T/s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5931116" y="2332220"/>
            <a:ext cx="1390124" cy="369332"/>
          </a:xfrm>
          <a:prstGeom prst="rect">
            <a:avLst/>
          </a:prstGeom>
          <a:noFill/>
          <a:ln w="28575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ions 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5969216" y="4996045"/>
            <a:ext cx="16446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Stable, safe,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operation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Shape 129"/>
          <p:cNvCxnSpPr>
            <a:cxnSpLocks/>
          </p:cNvCxnSpPr>
          <p:nvPr/>
        </p:nvCxnSpPr>
        <p:spPr>
          <a:xfrm>
            <a:off x="7402728" y="2621145"/>
            <a:ext cx="1008063" cy="1079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Shape 130"/>
          <p:cNvCxnSpPr>
            <a:cxnSpLocks/>
          </p:cNvCxnSpPr>
          <p:nvPr/>
        </p:nvCxnSpPr>
        <p:spPr>
          <a:xfrm>
            <a:off x="6969341" y="3556182"/>
            <a:ext cx="360362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Shape 131"/>
          <p:cNvCxnSpPr>
            <a:cxnSpLocks/>
          </p:cNvCxnSpPr>
          <p:nvPr/>
        </p:nvCxnSpPr>
        <p:spPr>
          <a:xfrm flipV="1">
            <a:off x="7186828" y="4276907"/>
            <a:ext cx="503238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Shape 132"/>
          <p:cNvCxnSpPr>
            <a:cxnSpLocks/>
          </p:cNvCxnSpPr>
          <p:nvPr/>
        </p:nvCxnSpPr>
        <p:spPr>
          <a:xfrm flipV="1">
            <a:off x="7618628" y="4276908"/>
            <a:ext cx="792163" cy="100806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" name="Shape 133"/>
          <p:cNvSpPr txBox="1"/>
          <p:nvPr/>
        </p:nvSpPr>
        <p:spPr>
          <a:xfrm>
            <a:off x="481228" y="1671820"/>
            <a:ext cx="2241550" cy="65405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the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KRION ESIS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481226" y="3949882"/>
            <a:ext cx="280987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Vacuum improvement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3041666" y="1772317"/>
            <a:ext cx="2444750" cy="358774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Injector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Shape 136"/>
          <p:cNvCxnSpPr/>
          <p:nvPr/>
        </p:nvCxnSpPr>
        <p:spPr>
          <a:xfrm>
            <a:off x="5491378" y="2117907"/>
            <a:ext cx="368300" cy="228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Shape 137"/>
          <p:cNvSpPr txBox="1"/>
          <p:nvPr/>
        </p:nvSpPr>
        <p:spPr>
          <a:xfrm>
            <a:off x="2722778" y="1773420"/>
            <a:ext cx="273050" cy="3667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481227" y="2451282"/>
            <a:ext cx="2876551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evacuation system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481226" y="2921182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Quench protection system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Shape 140"/>
          <p:cNvCxnSpPr/>
          <p:nvPr/>
        </p:nvCxnSpPr>
        <p:spPr>
          <a:xfrm>
            <a:off x="3611778" y="3133907"/>
            <a:ext cx="1587500" cy="431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Shape 141"/>
          <p:cNvSpPr txBox="1"/>
          <p:nvPr/>
        </p:nvSpPr>
        <p:spPr>
          <a:xfrm>
            <a:off x="481226" y="3391082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 extraction at HE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3357778" y="2435407"/>
            <a:ext cx="203200" cy="1371600"/>
          </a:xfrm>
          <a:prstGeom prst="rightBrace">
            <a:avLst>
              <a:gd name="adj1" fmla="val 56250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478053" y="4431836"/>
            <a:ext cx="28130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Control, diagnostics, RF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3357778" y="3883207"/>
            <a:ext cx="203200" cy="977900"/>
          </a:xfrm>
          <a:prstGeom prst="rightBrace">
            <a:avLst>
              <a:gd name="adj1" fmla="val 40104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Shape 145"/>
          <p:cNvCxnSpPr/>
          <p:nvPr/>
        </p:nvCxnSpPr>
        <p:spPr>
          <a:xfrm>
            <a:off x="3611778" y="4365807"/>
            <a:ext cx="1409700" cy="10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" name="Shape 146"/>
          <p:cNvSpPr txBox="1"/>
          <p:nvPr/>
        </p:nvSpPr>
        <p:spPr>
          <a:xfrm>
            <a:off x="481226" y="5410382"/>
            <a:ext cx="388302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supply system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478053" y="4978582"/>
            <a:ext cx="388620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Cryogenics modernization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478053" y="5842182"/>
            <a:ext cx="38925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Radiation safety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411878" y="4962707"/>
            <a:ext cx="228600" cy="1270000"/>
          </a:xfrm>
          <a:prstGeom prst="rightBrace">
            <a:avLst>
              <a:gd name="adj1" fmla="val 5208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Shape 150"/>
          <p:cNvCxnSpPr/>
          <p:nvPr/>
        </p:nvCxnSpPr>
        <p:spPr>
          <a:xfrm rot="10800000" flipH="1">
            <a:off x="4691278" y="5343707"/>
            <a:ext cx="1219200" cy="254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Shape 151"/>
          <p:cNvSpPr/>
          <p:nvPr/>
        </p:nvSpPr>
        <p:spPr>
          <a:xfrm>
            <a:off x="793986" y="758249"/>
            <a:ext cx="7643866" cy="61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Nuclotron-</a:t>
            </a:r>
            <a:r>
              <a:rPr lang="en-US" sz="2400" b="1" i="1" u="none" dirty="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dirty="0"/>
          </a:p>
        </p:txBody>
      </p:sp>
      <p:sp>
        <p:nvSpPr>
          <p:cNvPr id="152" name="Shape 152"/>
          <p:cNvSpPr/>
          <p:nvPr/>
        </p:nvSpPr>
        <p:spPr>
          <a:xfrm>
            <a:off x="745698" y="1103864"/>
            <a:ext cx="778674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modernization of the ring for NICA project</a:t>
            </a:r>
            <a:endParaRPr sz="2000" b="1" i="1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"/>
          <p:cNvSpPr txBox="1"/>
          <p:nvPr/>
        </p:nvSpPr>
        <p:spPr>
          <a:xfrm>
            <a:off x="0" y="0"/>
            <a:ext cx="4490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Deep modernization</a:t>
            </a:r>
          </a:p>
        </p:txBody>
      </p:sp>
      <p:grpSp>
        <p:nvGrpSpPr>
          <p:cNvPr id="35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36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37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41</a:t>
            </a:fld>
            <a:endParaRPr lang="ru-RU" altLang="ru-RU" dirty="0"/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5E7F2584-68FB-4D3D-B6FD-EFF862A8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098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911927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NICA_header_bl-w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9448800" y="6492875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9B90D4-73ED-4D05-9BB3-7A7234D4981F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kumimoji="0" lang="ru-RU" altLang="ru-RU" sz="1200" dirty="0">
              <a:solidFill>
                <a:srgbClr val="89898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6" t="15031" r="30148" b="13104"/>
          <a:stretch>
            <a:fillRect/>
          </a:stretch>
        </p:blipFill>
        <p:spPr bwMode="auto">
          <a:xfrm>
            <a:off x="1214414" y="1071546"/>
            <a:ext cx="269081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929058" y="1214422"/>
            <a:ext cx="16208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Cooling, 7.3%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895946" y="1647583"/>
            <a:ext cx="15351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Tuning, 8.7%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970332" y="2082786"/>
            <a:ext cx="14414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Repairs, 4%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827457" y="2571736"/>
            <a:ext cx="150554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Unexpected </a:t>
            </a:r>
            <a:endParaRPr kumimoji="0" lang="ru-RU" altLang="ru-RU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Losses</a:t>
            </a:r>
            <a:r>
              <a:rPr kumimoji="0" lang="ru-RU" altLang="ru-RU" sz="1800" dirty="0">
                <a:latin typeface="Arial" pitchFamily="34" charset="0"/>
              </a:rPr>
              <a:t> 2,5%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85500" y="3093130"/>
            <a:ext cx="14747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ru-RU" sz="18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Experiments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02974" y="2980417"/>
            <a:ext cx="838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77.6%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983" y="742042"/>
            <a:ext cx="17240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                        </a:t>
            </a:r>
            <a:endParaRPr kumimoji="0" lang="ru-RU" altLang="ru-RU" sz="1800" dirty="0">
              <a:latin typeface="Arial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857232"/>
            <a:ext cx="4802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FF0000"/>
                </a:solidFill>
                <a:latin typeface="Arial" pitchFamily="34" charset="0"/>
              </a:rPr>
              <a:t>Run #53, 1450 h, Oct-Dec 201</a:t>
            </a:r>
            <a:r>
              <a:rPr kumimoji="0" lang="ru-RU" altLang="ru-RU" sz="2400" b="1" dirty="0">
                <a:solidFill>
                  <a:srgbClr val="FF0000"/>
                </a:solidFill>
                <a:latin typeface="Arial" pitchFamily="34" charset="0"/>
              </a:rPr>
              <a:t>6</a:t>
            </a:r>
            <a:r>
              <a:rPr kumimoji="0" lang="en-US" altLang="ru-RU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kumimoji="0" lang="ru-RU" altLang="ru-RU" sz="2400" b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000760" y="1214422"/>
            <a:ext cx="262731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Polarized, unpolarized deuterons,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maximum energy of extracted beam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u="sng" dirty="0">
                <a:latin typeface="Arial" pitchFamily="34" charset="0"/>
              </a:rPr>
              <a:t>4.6 GeV/u</a:t>
            </a:r>
            <a:r>
              <a:rPr kumimoji="0" lang="en-US" altLang="ru-RU" sz="1800" dirty="0">
                <a:latin typeface="Arial" pitchFamily="34" charset="0"/>
              </a:rPr>
              <a:t> </a:t>
            </a:r>
            <a:endParaRPr kumimoji="0" lang="ru-RU" altLang="ru-RU" sz="1800" dirty="0">
              <a:latin typeface="Arial" pitchFamily="34" charset="0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r="21852"/>
          <a:stretch/>
        </p:blipFill>
        <p:spPr bwMode="auto">
          <a:xfrm>
            <a:off x="3577839" y="3643314"/>
            <a:ext cx="3077028" cy="301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143240" y="3571876"/>
            <a:ext cx="48637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400" b="1" dirty="0">
                <a:solidFill>
                  <a:srgbClr val="FF0000"/>
                </a:solidFill>
              </a:rPr>
              <a:t>Run #55, </a:t>
            </a:r>
            <a:r>
              <a:rPr lang="ru-RU" altLang="ru-RU" sz="2400" b="1" dirty="0">
                <a:solidFill>
                  <a:srgbClr val="FF0000"/>
                </a:solidFill>
              </a:rPr>
              <a:t>1020 </a:t>
            </a:r>
            <a:r>
              <a:rPr lang="en-US" altLang="ru-RU" sz="2400" b="1" dirty="0">
                <a:solidFill>
                  <a:srgbClr val="FF0000"/>
                </a:solidFill>
              </a:rPr>
              <a:t>h, Feb-Apr 2018</a:t>
            </a:r>
            <a:endParaRPr lang="ru-RU" altLang="ru-RU" sz="2400" dirty="0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792549" y="4071942"/>
            <a:ext cx="118864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latin typeface="Arial" pitchFamily="34" charset="0"/>
              </a:rPr>
              <a:t>Cooling, 9.9%</a:t>
            </a:r>
            <a:endParaRPr kumimoji="0" lang="ru-RU" altLang="ru-RU" sz="1600" dirty="0">
              <a:latin typeface="Arial" pitchFamily="34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6792549" y="4714884"/>
            <a:ext cx="121996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latin typeface="Arial" pitchFamily="34" charset="0"/>
              </a:rPr>
              <a:t>Tuning, 25.6%</a:t>
            </a:r>
            <a:endParaRPr kumimoji="0" lang="ru-RU" altLang="ru-RU" sz="1600" dirty="0">
              <a:latin typeface="Arial" pitchFamily="34" charset="0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6935425" y="5429264"/>
            <a:ext cx="119804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latin typeface="Arial" pitchFamily="34" charset="0"/>
              </a:rPr>
              <a:t>Repairs, 4.2%</a:t>
            </a:r>
            <a:endParaRPr kumimoji="0" lang="ru-RU" altLang="ru-RU" sz="1600" dirty="0">
              <a:latin typeface="Arial" pitchFamily="34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6891264" y="5929330"/>
            <a:ext cx="204439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600" dirty="0">
                <a:latin typeface="Arial" pitchFamily="34" charset="0"/>
              </a:rPr>
              <a:t>Unexpected losses, 1.1%</a:t>
            </a:r>
            <a:endParaRPr kumimoji="0" lang="ru-RU" altLang="ru-RU" sz="1600" dirty="0">
              <a:latin typeface="Arial" pitchFamily="34" charset="0"/>
            </a:endParaRPr>
          </a:p>
        </p:txBody>
      </p: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2143108" y="5286388"/>
            <a:ext cx="14952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dirty="0">
                <a:latin typeface="Arial" pitchFamily="34" charset="0"/>
              </a:rPr>
              <a:t>Experiments</a:t>
            </a:r>
            <a:r>
              <a:rPr kumimoji="0" lang="ru-RU" altLang="ru-RU" sz="1800" dirty="0">
                <a:latin typeface="Arial" pitchFamily="34" charset="0"/>
              </a:rPr>
              <a:t> 60%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596" y="4429132"/>
            <a:ext cx="1785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latin typeface="Arial" pitchFamily="34" charset="0"/>
              </a:rPr>
              <a:t>Accelerating and slow extraction of heavy Ion beams: </a:t>
            </a:r>
          </a:p>
          <a:p>
            <a:r>
              <a:rPr lang="en-US" altLang="ru-RU" dirty="0">
                <a:latin typeface="Arial" pitchFamily="34" charset="0"/>
              </a:rPr>
              <a:t>C, </a:t>
            </a:r>
            <a:r>
              <a:rPr lang="en-US" altLang="ru-RU" dirty="0" err="1">
                <a:latin typeface="Arial" pitchFamily="34" charset="0"/>
              </a:rPr>
              <a:t>Ar</a:t>
            </a:r>
            <a:r>
              <a:rPr lang="en-US" altLang="ru-RU" dirty="0">
                <a:latin typeface="Arial" pitchFamily="34" charset="0"/>
              </a:rPr>
              <a:t>, Kr </a:t>
            </a:r>
            <a:endParaRPr lang="ru-RU" dirty="0"/>
          </a:p>
        </p:txBody>
      </p:sp>
      <p:sp>
        <p:nvSpPr>
          <p:cNvPr id="26" name="TextBox 3"/>
          <p:cNvSpPr txBox="1"/>
          <p:nvPr/>
        </p:nvSpPr>
        <p:spPr>
          <a:xfrm>
            <a:off x="0" y="0"/>
            <a:ext cx="4490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RUNs</a:t>
            </a:r>
          </a:p>
        </p:txBody>
      </p:sp>
      <p:grpSp>
        <p:nvGrpSpPr>
          <p:cNvPr id="27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8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9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0" name="TextBox 2">
            <a:extLst>
              <a:ext uri="{FF2B5EF4-FFF2-40B4-BE49-F238E27FC236}">
                <a16:creationId xmlns:a16="http://schemas.microsoft.com/office/drawing/2014/main" id="{B18BF617-27DD-425B-B3B3-3B649A64A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42844" y="785794"/>
            <a:ext cx="65598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</a:t>
            </a: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+26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extraction (2,8 Gev/u) 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#55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0" r="14952" b="12539"/>
          <a:stretch/>
        </p:blipFill>
        <p:spPr>
          <a:xfrm>
            <a:off x="0" y="4429132"/>
            <a:ext cx="8977593" cy="2000264"/>
          </a:xfrm>
          <a:prstGeom prst="rect">
            <a:avLst/>
          </a:prstGeom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285984" y="5000636"/>
            <a:ext cx="5060616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   2*10</a:t>
            </a: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10s,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99,3%</a:t>
            </a:r>
            <a:endParaRPr lang="ru-RU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22"/>
            <a:ext cx="9144000" cy="321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-1" y="0"/>
            <a:ext cx="525490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ion beams acceleration</a:t>
            </a:r>
          </a:p>
        </p:txBody>
      </p:sp>
      <p:grpSp>
        <p:nvGrpSpPr>
          <p:cNvPr id="1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" name="TextBox 2">
            <a:extLst>
              <a:ext uri="{FF2B5EF4-FFF2-40B4-BE49-F238E27FC236}">
                <a16:creationId xmlns:a16="http://schemas.microsoft.com/office/drawing/2014/main" id="{4C4A93C6-3F95-45AC-8917-45D769FE8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251184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966314"/>
              </p:ext>
            </p:extLst>
          </p:nvPr>
        </p:nvGraphicFramePr>
        <p:xfrm>
          <a:off x="192087" y="930276"/>
          <a:ext cx="8772401" cy="5409932"/>
        </p:xfrm>
        <a:graphic>
          <a:graphicData uri="http://schemas.openxmlformats.org/drawingml/2006/table">
            <a:tbl>
              <a:tblPr/>
              <a:tblGrid>
                <a:gridCol w="2965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1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650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79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Parameter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Project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Status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(2020)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8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Max.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magn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. field, T</a:t>
                      </a: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(1.7 T routine)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9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B-field ramp, T/s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0.8 (0.7 routine)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9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Accelerated particles</a:t>
                      </a:r>
                      <a:endParaRPr kumimoji="0" lang="ru-RU" sz="20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p–U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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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, 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,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 –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  <a:sym typeface="Symbol" pitchFamily="18" charset="2"/>
                      </a:endParaRP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9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Max. energy,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/u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 (p), 5.8 (d)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4.5( 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197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Au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79+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5.6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(d, 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C),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3.6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(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)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29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Intensity, ions/cycle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4002" marR="54002" marT="72003" marB="7200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E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11(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p,d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),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2E9 (A &gt; 100) 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d 4*10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(2*10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routine),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7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Li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3+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   3*10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C</a:t>
                      </a:r>
                      <a:r>
                        <a:rPr kumimoji="0" lang="en-US" sz="2000" b="1" i="0" u="none" strike="noStrike" kern="1200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  <a:sym typeface="Times New Roman" pitchFamily="18" charset="0"/>
                        </a:rPr>
                        <a:t>6+      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2*10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Ar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16+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1*10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78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Kr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26+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2*10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124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Xe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42+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1*10</a:t>
                      </a:r>
                      <a:r>
                        <a:rPr kumimoji="0" 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4</a:t>
                      </a:r>
                    </a:p>
                  </a:txBody>
                  <a:tcPr marL="54002" marR="54002" marT="72003" marB="7200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E65C6D-9F09-4360-BD58-7973B6DE26C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0" y="0"/>
            <a:ext cx="4490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table </a:t>
            </a:r>
          </a:p>
        </p:txBody>
      </p:sp>
      <p:grpSp>
        <p:nvGrpSpPr>
          <p:cNvPr id="9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0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2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4" name="TextBox 2">
            <a:extLst>
              <a:ext uri="{FF2B5EF4-FFF2-40B4-BE49-F238E27FC236}">
                <a16:creationId xmlns:a16="http://schemas.microsoft.com/office/drawing/2014/main" id="{F0D65E52-C008-438B-9C95-080789F3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238612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8" descr="https://docs.google.com/spreadsheets/d/15CfIiAB_0BMnQy9zXgZSd5fLoAS8oT8tuCXOm72lo40/pubchart?oid=1129729142&amp;format=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42844" y="928670"/>
            <a:ext cx="8576121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800" b="1" dirty="0">
                <a:solidFill>
                  <a:srgbClr val="170CF4"/>
                </a:solidFill>
              </a:rPr>
              <a:t>During last beam runs of the injection complex elements was demonstrated: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/>
              <a:t>Stable operation; 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/>
              <a:t>Low beam losses at all stages of acceleration;</a:t>
            </a:r>
            <a:endParaRPr lang="ru-RU" altLang="ru-RU" sz="2000" dirty="0"/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/>
              <a:t>Real possibility for efficient acceleration of different ions:</a:t>
            </a:r>
          </a:p>
          <a:p>
            <a:pPr marL="1485900" lvl="2" indent="-34290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/>
              <a:t>polarized protons and deuterons;</a:t>
            </a:r>
          </a:p>
          <a:p>
            <a:pPr marL="1485900" lvl="2" indent="-34290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/>
              <a:t>light ions (d+, Li, C et. set.);</a:t>
            </a:r>
          </a:p>
          <a:p>
            <a:pPr marL="1485900" lvl="2" indent="-34290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/>
              <a:t>heavy ions (</a:t>
            </a:r>
            <a:r>
              <a:rPr lang="en-US" altLang="ru-RU" sz="2000" dirty="0" err="1"/>
              <a:t>Ar</a:t>
            </a:r>
            <a:r>
              <a:rPr lang="en-US" altLang="ru-RU" sz="2000" dirty="0"/>
              <a:t>, Fe, Kr, earlier </a:t>
            </a:r>
            <a:r>
              <a:rPr lang="en-US" altLang="ru-RU" sz="2000" dirty="0" err="1"/>
              <a:t>Xe</a:t>
            </a:r>
            <a:r>
              <a:rPr lang="en-US" altLang="ru-RU" sz="2000" dirty="0"/>
              <a:t>…).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r>
              <a:rPr lang="en-US" altLang="ru-RU" sz="2000" dirty="0"/>
              <a:t>High quality of the slowly extracted beam form the NUCLOTRON - </a:t>
            </a:r>
          </a:p>
          <a:p>
            <a:pPr eaLnBrk="1" hangingPunct="1"/>
            <a:r>
              <a:rPr lang="en-US" altLang="ru-RU" sz="2000" dirty="0"/>
              <a:t>		emittances, profiles, excellent spill structure;</a:t>
            </a:r>
          </a:p>
          <a:p>
            <a:pPr marL="342900" indent="-342900" eaLnBrk="1" hangingPunct="1">
              <a:buFont typeface="Wingdings" panose="05000000000000000000" pitchFamily="2" charset="2"/>
              <a:buChar char="ü"/>
            </a:pPr>
            <a:endParaRPr lang="en-US" altLang="ru-RU" sz="2000" dirty="0"/>
          </a:p>
          <a:p>
            <a:pPr lvl="2" indent="0" eaLnBrk="1" hangingPunct="1"/>
            <a:endParaRPr lang="en-US" alt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22139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400" b="1" dirty="0">
                <a:solidFill>
                  <a:srgbClr val="FF0000"/>
                </a:solidFill>
              </a:rPr>
              <a:t>For operation of the NICA injection complex for collider,</a:t>
            </a:r>
            <a:endParaRPr lang="ru-RU" sz="2400" b="1" dirty="0">
              <a:solidFill>
                <a:srgbClr val="00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2758" y="5859934"/>
            <a:ext cx="3214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400" b="1" dirty="0">
                <a:solidFill>
                  <a:srgbClr val="FF0000"/>
                </a:solidFill>
              </a:rPr>
              <a:t>systems are needed.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45</a:t>
            </a:fld>
            <a:endParaRPr lang="ru-RU" altLang="ru-RU" dirty="0"/>
          </a:p>
        </p:txBody>
      </p:sp>
      <p:sp>
        <p:nvSpPr>
          <p:cNvPr id="10" name="TextBox 3"/>
          <p:cNvSpPr txBox="1"/>
          <p:nvPr/>
        </p:nvSpPr>
        <p:spPr>
          <a:xfrm>
            <a:off x="0" y="0"/>
            <a:ext cx="4490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Summary</a:t>
            </a:r>
          </a:p>
        </p:txBody>
      </p:sp>
      <p:grpSp>
        <p:nvGrpSpPr>
          <p:cNvPr id="11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1609725" y="4611415"/>
            <a:ext cx="75342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</a:t>
            </a:r>
            <a:r>
              <a:rPr lang="en-US" altLang="ru-RU" sz="2000" b="1" i="1" u="sng" dirty="0">
                <a:solidFill>
                  <a:srgbClr val="00B050"/>
                </a:solidFill>
              </a:rPr>
              <a:t>new current lead-ins (high temp. SC) for the </a:t>
            </a:r>
            <a:r>
              <a:rPr lang="en-US" altLang="ru-RU" sz="2000" b="1" i="1" u="sng" dirty="0" err="1">
                <a:solidFill>
                  <a:srgbClr val="00B050"/>
                </a:solidFill>
              </a:rPr>
              <a:t>Nuclotron</a:t>
            </a:r>
            <a:r>
              <a:rPr lang="en-US" altLang="ru-RU" sz="2000" b="1" i="1" u="sng" dirty="0">
                <a:solidFill>
                  <a:srgbClr val="00B050"/>
                </a:solidFill>
              </a:rPr>
              <a:t>,</a:t>
            </a:r>
            <a:r>
              <a:rPr lang="en-US" altLang="ru-RU" sz="2000" b="1" i="1" dirty="0">
                <a:solidFill>
                  <a:srgbClr val="00B050"/>
                </a:solidFill>
              </a:rPr>
              <a:t> </a:t>
            </a:r>
          </a:p>
          <a:p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beam </a:t>
            </a:r>
            <a:r>
              <a:rPr lang="en-US" altLang="ru-RU" sz="2000" b="1" i="1" u="sng" dirty="0">
                <a:solidFill>
                  <a:srgbClr val="00B050"/>
                </a:solidFill>
              </a:rPr>
              <a:t>injection from the Booster</a:t>
            </a:r>
          </a:p>
          <a:p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</a:t>
            </a:r>
            <a:r>
              <a:rPr lang="en-US" altLang="ru-RU" sz="2000" b="1" i="1" u="sng" dirty="0">
                <a:solidFill>
                  <a:srgbClr val="00B050"/>
                </a:solidFill>
              </a:rPr>
              <a:t>fast extraction from the </a:t>
            </a:r>
            <a:r>
              <a:rPr lang="en-US" altLang="ru-RU" sz="2000" b="1" i="1" u="sng" dirty="0" err="1">
                <a:solidFill>
                  <a:srgbClr val="00B050"/>
                </a:solidFill>
              </a:rPr>
              <a:t>Nuclotron</a:t>
            </a:r>
            <a:endParaRPr lang="en-US" altLang="ru-RU" sz="2000" b="1" i="1" u="sng" dirty="0">
              <a:solidFill>
                <a:srgbClr val="00B050"/>
              </a:solidFill>
            </a:endParaRPr>
          </a:p>
          <a:p>
            <a:r>
              <a:rPr lang="en-US" altLang="ru-RU" sz="2000" b="1" i="1" u="sng" dirty="0">
                <a:solidFill>
                  <a:srgbClr val="00B050"/>
                </a:solidFill>
                <a:sym typeface="Symbol" panose="05050102010706020507" pitchFamily="18" charset="2"/>
              </a:rPr>
              <a:t> new  global synchronization </a:t>
            </a:r>
            <a:endParaRPr lang="en-US" altLang="ru-RU" sz="2000" b="1" i="1" u="sng" dirty="0">
              <a:solidFill>
                <a:srgbClr val="00B050"/>
              </a:solidFill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8B236869-5F15-455E-A959-F4AB86445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52516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EA2ED8-E891-4D38-BBC1-B1950AC1FE54}" type="slidenum">
              <a:rPr lang="ru-RU" altLang="ru-RU"/>
              <a:pPr/>
              <a:t>46</a:t>
            </a:fld>
            <a:endParaRPr lang="ru-RU" altLang="ru-RU"/>
          </a:p>
        </p:txBody>
      </p:sp>
      <p:pic>
        <p:nvPicPr>
          <p:cNvPr id="348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8" name="Gruppieren">
            <a:extLst>
              <a:ext uri="{FF2B5EF4-FFF2-40B4-BE49-F238E27FC236}">
                <a16:creationId xmlns:a16="http://schemas.microsoft.com/office/drawing/2014/main" id="{D34AD0FC-B541-470E-9202-738AC0013898}"/>
              </a:ext>
            </a:extLst>
          </p:cNvPr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9" name="JINR_logo_alpha.png" descr="JINR_logo_alpha.png">
              <a:extLst>
                <a:ext uri="{FF2B5EF4-FFF2-40B4-BE49-F238E27FC236}">
                  <a16:creationId xmlns:a16="http://schemas.microsoft.com/office/drawing/2014/main" id="{9D9C7058-DE49-410E-8FA6-978DD2EF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0" name="NICA_logo_alpha.png" descr="NICA_logo_alpha.png">
              <a:extLst>
                <a:ext uri="{FF2B5EF4-FFF2-40B4-BE49-F238E27FC236}">
                  <a16:creationId xmlns:a16="http://schemas.microsoft.com/office/drawing/2014/main" id="{F1BD40C3-4E63-4333-9361-9486149EC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BF16DF-12CB-46DB-9E09-4FE4BFB617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10803" r="5049" b="5443"/>
          <a:stretch/>
        </p:blipFill>
        <p:spPr>
          <a:xfrm>
            <a:off x="905521" y="1207042"/>
            <a:ext cx="7771389" cy="5122649"/>
          </a:xfrm>
          <a:prstGeom prst="rect">
            <a:avLst/>
          </a:prstGeom>
        </p:spPr>
      </p:pic>
      <p:sp>
        <p:nvSpPr>
          <p:cNvPr id="50178" name="Rectangle 2"/>
          <p:cNvSpPr>
            <a:spLocks/>
          </p:cNvSpPr>
          <p:nvPr/>
        </p:nvSpPr>
        <p:spPr bwMode="auto">
          <a:xfrm>
            <a:off x="1946006" y="2447259"/>
            <a:ext cx="5946243" cy="651048"/>
          </a:xfrm>
          <a:prstGeom prst="rect">
            <a:avLst/>
          </a:prstGeom>
          <a:solidFill>
            <a:srgbClr val="00CC00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 eaLnBrk="1" hangingPunct="1">
              <a:spcBef>
                <a:spcPts val="3050"/>
              </a:spcBef>
              <a:defRPr/>
            </a:pPr>
            <a:r>
              <a:rPr lang="en-US" sz="40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>Thank you for attention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C1489C5-8FCF-4EA2-B323-AB8298A8A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697194917"/>
      </p:ext>
    </p:extLst>
  </p:cSld>
  <p:clrMapOvr>
    <a:masterClrMapping/>
  </p:clrMapOvr>
  <p:transition advTm="560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5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770772" y="1741124"/>
            <a:ext cx="7924128" cy="1809943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2D95748-3F2B-4DF5-A61D-00BF797DE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120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C61D9-3A1F-4DAF-AAA4-F8AD43234387}"/>
              </a:ext>
            </a:extLst>
          </p:cNvPr>
          <p:cNvSpPr txBox="1"/>
          <p:nvPr/>
        </p:nvSpPr>
        <p:spPr>
          <a:xfrm>
            <a:off x="1717974" y="1326523"/>
            <a:ext cx="6574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Two LINACs &amp; ion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SPI &amp; LU-20/</a:t>
            </a:r>
            <a:r>
              <a:rPr lang="en-US" sz="2400" i="1" dirty="0" err="1">
                <a:solidFill>
                  <a:srgbClr val="002060"/>
                </a:solidFill>
              </a:rPr>
              <a:t>LILAc</a:t>
            </a:r>
            <a:r>
              <a:rPr lang="en-US" sz="2400" i="1" dirty="0">
                <a:solidFill>
                  <a:srgbClr val="002060"/>
                </a:solidFill>
              </a:rPr>
              <a:t> (light &amp; pol.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 (heavy ions)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Booster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Beam transfer line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2060"/>
                </a:solidFill>
              </a:rPr>
              <a:t>The </a:t>
            </a:r>
            <a:r>
              <a:rPr lang="en-US" sz="2400" b="1" dirty="0" err="1">
                <a:solidFill>
                  <a:srgbClr val="002060"/>
                </a:solidFill>
              </a:rPr>
              <a:t>Nuclotron</a:t>
            </a:r>
            <a:r>
              <a:rPr lang="en-US" sz="2400" b="1" dirty="0">
                <a:solidFill>
                  <a:srgbClr val="002060"/>
                </a:solidFill>
              </a:rPr>
              <a:t> ring 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9" descr="NICA_header_bl-wh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124075" y="2997200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0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/>
          <a:srcRect t="3096" b="5879"/>
          <a:stretch>
            <a:fillRect/>
          </a:stretch>
        </p:blipFill>
        <p:spPr bwMode="auto">
          <a:xfrm>
            <a:off x="188685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6" y="874953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ions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4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39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651861" y="3942716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52844" y="3969851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HILAc</a:t>
            </a:r>
            <a:r>
              <a:rPr lang="en-US" b="1" dirty="0"/>
              <a:t>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46373"/>
            <a:ext cx="11977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Booster</a:t>
            </a:r>
          </a:p>
          <a:p>
            <a:r>
              <a:rPr lang="en-US" b="1" dirty="0"/>
              <a:t>Injection </a:t>
            </a:r>
          </a:p>
          <a:p>
            <a:r>
              <a:rPr lang="en-US" b="1" dirty="0"/>
              <a:t>channel</a:t>
            </a:r>
            <a:endParaRPr lang="ru-RU" sz="1400" b="1" baseline="30000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1027734" y="5366265"/>
            <a:ext cx="1396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Nuclotron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170849" y="5056240"/>
            <a:ext cx="1217000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Booster</a:t>
            </a:r>
            <a:endParaRPr lang="ru-RU" sz="3200" b="1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218890" y="5266554"/>
            <a:ext cx="1355389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RF amplifier for LU-20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4" y="1266922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7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LU-20 building</a:t>
            </a:r>
            <a:endParaRPr lang="en-US" sz="1400" b="1" dirty="0"/>
          </a:p>
          <a:p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1" y="0"/>
            <a:ext cx="53447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Layout of the linear Injectors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Полилиния 28"/>
          <p:cNvSpPr/>
          <p:nvPr/>
        </p:nvSpPr>
        <p:spPr>
          <a:xfrm rot="10800000">
            <a:off x="3366138" y="477892"/>
            <a:ext cx="6053070" cy="254051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B4046C02-24AE-417E-9687-9817D1022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07948" y="651690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6BDA0A-9F5B-47AA-A9DB-D8726C0234B9}" type="slidenum">
              <a:rPr lang="ru-RU" altLang="ru-RU" smtClean="0">
                <a:solidFill>
                  <a:srgbClr val="898989"/>
                </a:solidFill>
                <a:latin typeface="Calibri" pitchFamily="34" charset="0"/>
              </a:rPr>
              <a:pPr eaLnBrk="1" hangingPunct="1"/>
              <a:t>7</a:t>
            </a:fld>
            <a:endParaRPr lang="ru-RU" altLang="ru-RU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219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" y="-1269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9" t="14330" r="7091"/>
          <a:stretch/>
        </p:blipFill>
        <p:spPr>
          <a:xfrm>
            <a:off x="334850" y="2003963"/>
            <a:ext cx="6439437" cy="4364214"/>
          </a:xfrm>
          <a:prstGeom prst="rect">
            <a:avLst/>
          </a:prstGeom>
        </p:spPr>
      </p:pic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72278" y="901684"/>
            <a:ext cx="89717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2000" b="1" dirty="0">
                <a:latin typeface="Arial" pitchFamily="34" charset="0"/>
              </a:rPr>
              <a:t>SPI “source of polarized ions” was transported, installed on the HV terminal and commissioned with the new fore-injector &amp; LU-20</a:t>
            </a:r>
            <a:endParaRPr kumimoji="0" lang="ru-RU" altLang="ru-RU" sz="2000" b="1" dirty="0">
              <a:latin typeface="Arial" pitchFamily="34" charset="0"/>
            </a:endParaRPr>
          </a:p>
        </p:txBody>
      </p:sp>
      <p:sp>
        <p:nvSpPr>
          <p:cNvPr id="7" name="TextBox 3"/>
          <p:cNvSpPr txBox="1"/>
          <p:nvPr/>
        </p:nvSpPr>
        <p:spPr>
          <a:xfrm>
            <a:off x="1" y="0"/>
            <a:ext cx="595003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SPI,  polarized beams of d &amp; p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98365" y="1747932"/>
            <a:ext cx="2345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303FD"/>
                </a:solidFill>
              </a:rPr>
              <a:t>The SPI-project was started more then 10 year ago. </a:t>
            </a:r>
          </a:p>
          <a:p>
            <a:pPr algn="ctr"/>
            <a:r>
              <a:rPr lang="en-US" sz="1600" dirty="0">
                <a:solidFill>
                  <a:srgbClr val="0303FD"/>
                </a:solidFill>
              </a:rPr>
              <a:t>Main purpose is to provide the intensity of the accelerated polarized beams (D+,H+) up to </a:t>
            </a:r>
            <a:r>
              <a:rPr lang="en-US" sz="1600" b="1" u="sng" dirty="0">
                <a:solidFill>
                  <a:srgbClr val="0303FD"/>
                </a:solidFill>
              </a:rPr>
              <a:t>10</a:t>
            </a:r>
            <a:r>
              <a:rPr lang="en-US" sz="1600" b="1" u="sng" baseline="30000" dirty="0">
                <a:solidFill>
                  <a:srgbClr val="0303FD"/>
                </a:solidFill>
              </a:rPr>
              <a:t>10</a:t>
            </a:r>
            <a:r>
              <a:rPr lang="en-US" sz="1600" b="1" u="sng" dirty="0">
                <a:solidFill>
                  <a:srgbClr val="0303FD"/>
                </a:solidFill>
              </a:rPr>
              <a:t> p/pulse</a:t>
            </a:r>
            <a:endParaRPr lang="ru-RU" sz="1600" u="sng" dirty="0">
              <a:solidFill>
                <a:srgbClr val="0303FD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00045" y="4327456"/>
            <a:ext cx="23439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latin typeface="Arial" pitchFamily="34" charset="0"/>
              </a:rPr>
              <a:t>The SPI provided by polarized d &amp; p </a:t>
            </a:r>
            <a:r>
              <a:rPr lang="en-US" altLang="ru-RU" b="1" dirty="0" err="1">
                <a:latin typeface="Arial" pitchFamily="34" charset="0"/>
              </a:rPr>
              <a:t>Nuclotron</a:t>
            </a:r>
            <a:r>
              <a:rPr lang="en-US" altLang="ru-RU" b="1" dirty="0">
                <a:latin typeface="Arial" pitchFamily="34" charset="0"/>
              </a:rPr>
              <a:t> complex during two beam RUNs in 2016-17.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8491" y="1508299"/>
            <a:ext cx="19078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000" b="1" u="sng" dirty="0">
                <a:solidFill>
                  <a:srgbClr val="FF0000"/>
                </a:solidFill>
                <a:latin typeface="Arial" pitchFamily="34" charset="0"/>
              </a:rPr>
              <a:t>in spring 2016</a:t>
            </a:r>
            <a:endParaRPr lang="ru-RU" sz="20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40180" y="1596978"/>
            <a:ext cx="2485625" cy="17937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16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0" name="Заголовок 1"/>
          <p:cNvSpPr txBox="1">
            <a:spLocks/>
          </p:cNvSpPr>
          <p:nvPr/>
        </p:nvSpPr>
        <p:spPr>
          <a:xfrm rot="1110325">
            <a:off x="1691513" y="3492527"/>
            <a:ext cx="4636607" cy="12040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 in 2016 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two Nuclotron beam RUNs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was provided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378FB5E1-3F0F-4A0B-A7BD-38AA4F36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39931"/>
            <a:ext cx="4254499" cy="277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 rot="16200000">
            <a:off x="-439949" y="2851421"/>
            <a:ext cx="1036876" cy="346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0000"/>
                </a:solidFill>
              </a:rPr>
              <a:t>source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20"/>
          <p:cNvGrpSpPr/>
          <p:nvPr/>
        </p:nvGrpSpPr>
        <p:grpSpPr>
          <a:xfrm>
            <a:off x="212942" y="1081162"/>
            <a:ext cx="8931058" cy="3252299"/>
            <a:chOff x="154546" y="442576"/>
            <a:chExt cx="9156878" cy="3519309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-20000"/>
            </a:blip>
            <a:srcRect/>
            <a:stretch>
              <a:fillRect/>
            </a:stretch>
          </p:blipFill>
          <p:spPr bwMode="auto">
            <a:xfrm>
              <a:off x="154546" y="442576"/>
              <a:ext cx="8989454" cy="351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Прямоугольник 8"/>
            <p:cNvSpPr/>
            <p:nvPr/>
          </p:nvSpPr>
          <p:spPr>
            <a:xfrm>
              <a:off x="734097" y="949216"/>
              <a:ext cx="2434106" cy="428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</a:rPr>
                <a:t>LEBT + </a:t>
              </a:r>
              <a:r>
                <a:rPr lang="en-US" sz="2000" b="1" dirty="0" err="1">
                  <a:solidFill>
                    <a:srgbClr val="FF0000"/>
                  </a:solidFill>
                </a:rPr>
                <a:t>Buncher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19349" y="958995"/>
              <a:ext cx="3258488" cy="353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4 wane  RFQ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(3 sections) 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851561" y="922662"/>
              <a:ext cx="2459863" cy="535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MEBT        LU-20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QT + Bu +QT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Правая фигурная скобка 14"/>
            <p:cNvSpPr/>
            <p:nvPr/>
          </p:nvSpPr>
          <p:spPr>
            <a:xfrm rot="16200000">
              <a:off x="1674255" y="12876"/>
              <a:ext cx="334849" cy="3193963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16200000">
              <a:off x="5059250" y="-79421"/>
              <a:ext cx="311240" cy="3402171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авая фигурная скобка 16"/>
            <p:cNvSpPr/>
            <p:nvPr/>
          </p:nvSpPr>
          <p:spPr>
            <a:xfrm rot="16200000">
              <a:off x="7701141" y="789797"/>
              <a:ext cx="278719" cy="1662125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9" name="Прямая со стрелкой 18"/>
          <p:cNvCxnSpPr/>
          <p:nvPr/>
        </p:nvCxnSpPr>
        <p:spPr>
          <a:xfrm rot="16200000" flipV="1">
            <a:off x="2382594" y="3979574"/>
            <a:ext cx="2060619" cy="257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0" y="892742"/>
            <a:ext cx="89624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u="sng" dirty="0" err="1">
                <a:solidFill>
                  <a:srgbClr val="00339A"/>
                </a:solidFill>
                <a:latin typeface="Calibri" pitchFamily="34" charset="0"/>
              </a:rPr>
              <a:t>Designe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 has been started in 2012 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In collaboration with 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ITEPH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en-US" b="1" i="1" u="sng" dirty="0">
                <a:solidFill>
                  <a:srgbClr val="00339A"/>
                </a:solidFill>
                <a:latin typeface="Calibri" pitchFamily="34" charset="0"/>
              </a:rPr>
              <a:t>MEPHI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en-US" b="1" i="1" u="sng" dirty="0" err="1">
                <a:solidFill>
                  <a:srgbClr val="00339A"/>
                </a:solidFill>
                <a:latin typeface="Calibri" pitchFamily="34" charset="0"/>
              </a:rPr>
              <a:t>Snezhinsk</a:t>
            </a:r>
            <a:r>
              <a:rPr lang="en-US" b="1" i="1" dirty="0">
                <a:solidFill>
                  <a:srgbClr val="00339A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20" name="Picture 3" descr="NICA_header_blu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" y="-12695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"/>
          <p:cNvSpPr txBox="1"/>
          <p:nvPr/>
        </p:nvSpPr>
        <p:spPr>
          <a:xfrm>
            <a:off x="0" y="0"/>
            <a:ext cx="500932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New fore-injector for LU-20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4739425" y="3528811"/>
            <a:ext cx="3459969" cy="282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 rot="20108400">
            <a:off x="1870864" y="2589590"/>
            <a:ext cx="4636607" cy="12040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Commissioned  in 2016 </a:t>
            </a:r>
          </a:p>
          <a:p>
            <a:pPr algn="ctr">
              <a:spcBef>
                <a:spcPts val="600"/>
              </a:spcBef>
            </a:pPr>
            <a:r>
              <a:rPr lang="en-US" sz="3600" b="1" dirty="0">
                <a:solidFill>
                  <a:srgbClr val="FF0000"/>
                </a:solidFill>
                <a:latin typeface="+mn-lt"/>
              </a:rPr>
              <a:t>4 Nuclotron beam RUNs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+mn-lt"/>
              </a:rPr>
              <a:t>was provided</a:t>
            </a:r>
            <a:endParaRPr lang="ru-RU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315F9319-8ADE-4544-8CCB-FCC09269E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9</a:t>
            </a:fld>
            <a:endParaRPr lang="ru-RU" altLang="ru-RU"/>
          </a:p>
        </p:txBody>
      </p:sp>
      <p:pic>
        <p:nvPicPr>
          <p:cNvPr id="4099" name="Picture 9" descr="NICA_header_bl-wh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457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0" y="6278563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0" y="0"/>
            <a:ext cx="551215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Deep modernization of LU-20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01544" y="1031870"/>
            <a:ext cx="3453950" cy="194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 r="6231"/>
          <a:stretch>
            <a:fillRect/>
          </a:stretch>
        </p:blipFill>
        <p:spPr>
          <a:xfrm rot="211166">
            <a:off x="5829904" y="2738347"/>
            <a:ext cx="3240697" cy="2490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3"/>
          <a:stretch>
            <a:fillRect/>
          </a:stretch>
        </p:blipFill>
        <p:spPr>
          <a:xfrm rot="21245264">
            <a:off x="3060627" y="2807816"/>
            <a:ext cx="2824395" cy="203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48328" y="1013990"/>
            <a:ext cx="4053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Drift-tube </a:t>
            </a:r>
            <a:r>
              <a:rPr lang="en-US" sz="2000" b="1" dirty="0" err="1"/>
              <a:t>linac</a:t>
            </a:r>
            <a:r>
              <a:rPr lang="en-US" sz="2000" b="1" dirty="0"/>
              <a:t> (DTL)</a:t>
            </a:r>
          </a:p>
          <a:p>
            <a:r>
              <a:rPr lang="en-US" sz="2000" b="1" dirty="0"/>
              <a:t>Output energy = 5 </a:t>
            </a:r>
            <a:r>
              <a:rPr lang="en-US" sz="2000" b="1" dirty="0" err="1"/>
              <a:t>MeV</a:t>
            </a:r>
            <a:r>
              <a:rPr lang="en-US" sz="2000" b="1" dirty="0"/>
              <a:t>/u, A/q&lt;3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9093" y="1687288"/>
            <a:ext cx="3825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solidFill>
                  <a:srgbClr val="FF0000"/>
                </a:solidFill>
                <a:latin typeface="Arial" pitchFamily="34" charset="0"/>
              </a:rPr>
              <a:t>During  2009 - 2018 years</a:t>
            </a:r>
          </a:p>
          <a:p>
            <a:pPr algn="ctr"/>
            <a:r>
              <a:rPr lang="en-US" b="1" u="sng" dirty="0">
                <a:latin typeface="Arial" pitchFamily="34" charset="0"/>
              </a:rPr>
              <a:t>Completely modernized all of the main systems of the </a:t>
            </a:r>
            <a:r>
              <a:rPr lang="en-US" b="1" u="sng" dirty="0" err="1">
                <a:latin typeface="Arial" pitchFamily="34" charset="0"/>
              </a:rPr>
              <a:t>Linac</a:t>
            </a:r>
            <a:r>
              <a:rPr lang="en-US" b="1" u="sng" dirty="0">
                <a:latin typeface="Arial" pitchFamily="34" charset="0"/>
              </a:rPr>
              <a:t>:</a:t>
            </a:r>
            <a:endParaRPr lang="ru-RU" u="sng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8940" y="2612420"/>
            <a:ext cx="35932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RF power amplifiers 	(5MW/pulse)</a:t>
            </a: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Drift tubes PS </a:t>
            </a: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Beam diagnostics</a:t>
            </a: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HV terminal</a:t>
            </a: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US" altLang="ru-RU" b="1" i="1" dirty="0" err="1">
                <a:solidFill>
                  <a:srgbClr val="002060"/>
                </a:solidFill>
                <a:latin typeface="Arial" pitchFamily="34" charset="0"/>
              </a:rPr>
              <a:t>Foreinjector</a:t>
            </a:r>
            <a:endParaRPr lang="en-US" altLang="ru-RU" b="1" i="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LLRF system</a:t>
            </a: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Synchronization</a:t>
            </a: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Vacuum system</a:t>
            </a:r>
          </a:p>
          <a:p>
            <a:pPr>
              <a:buFont typeface="Wingdings" pitchFamily="2" charset="2"/>
              <a:buChar char="ü"/>
            </a:pPr>
            <a:r>
              <a:rPr lang="en-US" altLang="ru-RU" b="1" i="1" dirty="0">
                <a:solidFill>
                  <a:srgbClr val="002060"/>
                </a:solidFill>
                <a:latin typeface="Arial" pitchFamily="34" charset="0"/>
              </a:rPr>
              <a:t> PS system of the inj. line</a:t>
            </a:r>
          </a:p>
          <a:p>
            <a:pPr algn="ctr"/>
            <a:endParaRPr lang="en-US" altLang="ru-RU" b="1" i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8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t="-1203" b="24869"/>
          <a:stretch>
            <a:fillRect/>
          </a:stretch>
        </p:blipFill>
        <p:spPr bwMode="auto">
          <a:xfrm>
            <a:off x="4391696" y="4279492"/>
            <a:ext cx="3384387" cy="200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5A8E428C-A230-43A7-A2A9-41C0DC2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997" y="6519446"/>
            <a:ext cx="57306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 err="1"/>
              <a:t>RuPAC</a:t>
            </a:r>
            <a:r>
              <a:rPr lang="en-US" sz="1600" i="1" dirty="0"/>
              <a:t> 2021, Crimea, </a:t>
            </a:r>
            <a:r>
              <a:rPr lang="en-US" sz="1600" i="1" dirty="0" err="1"/>
              <a:t>Alushta</a:t>
            </a:r>
            <a:r>
              <a:rPr lang="en-US" sz="1600" i="1" dirty="0"/>
              <a:t>, 27 of September 2021</a:t>
            </a:r>
            <a:endParaRPr lang="ru-RU" sz="1600" i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3973</TotalTime>
  <Words>2883</Words>
  <Application>Microsoft Office PowerPoint</Application>
  <PresentationFormat>Экран (4:3)</PresentationFormat>
  <Paragraphs>651</Paragraphs>
  <Slides>46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Arial</vt:lpstr>
      <vt:lpstr>Bookman Old Style</vt:lpstr>
      <vt:lpstr>Calibri</vt:lpstr>
      <vt:lpstr>Comic Sans MS</vt:lpstr>
      <vt:lpstr>Georgia</vt:lpstr>
      <vt:lpstr>Times</vt:lpstr>
      <vt:lpstr>Times New Roman</vt:lpstr>
      <vt:lpstr>Wingdings</vt:lpstr>
      <vt:lpstr>Тема Office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HILac status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Серг;Andrey</dc:creator>
  <cp:lastModifiedBy>Бутенко</cp:lastModifiedBy>
  <cp:revision>281</cp:revision>
  <cp:lastPrinted>2019-06-04T15:57:44Z</cp:lastPrinted>
  <dcterms:created xsi:type="dcterms:W3CDTF">2019-04-25T09:57:14Z</dcterms:created>
  <dcterms:modified xsi:type="dcterms:W3CDTF">2021-09-26T20:16:37Z</dcterms:modified>
</cp:coreProperties>
</file>