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320" r:id="rId3"/>
    <p:sldId id="263" r:id="rId4"/>
    <p:sldId id="265" r:id="rId5"/>
    <p:sldId id="321" r:id="rId6"/>
    <p:sldId id="322" r:id="rId7"/>
    <p:sldId id="323" r:id="rId8"/>
    <p:sldId id="330" r:id="rId9"/>
    <p:sldId id="367" r:id="rId10"/>
    <p:sldId id="331" r:id="rId11"/>
    <p:sldId id="332" r:id="rId12"/>
    <p:sldId id="333" r:id="rId13"/>
    <p:sldId id="335" r:id="rId14"/>
    <p:sldId id="346" r:id="rId15"/>
    <p:sldId id="347" r:id="rId16"/>
    <p:sldId id="334" r:id="rId17"/>
    <p:sldId id="372" r:id="rId18"/>
    <p:sldId id="356" r:id="rId19"/>
    <p:sldId id="366" r:id="rId20"/>
    <p:sldId id="369" r:id="rId21"/>
    <p:sldId id="282" r:id="rId22"/>
    <p:sldId id="345" r:id="rId23"/>
    <p:sldId id="349" r:id="rId24"/>
    <p:sldId id="341" r:id="rId25"/>
    <p:sldId id="357" r:id="rId26"/>
    <p:sldId id="358" r:id="rId27"/>
    <p:sldId id="360" r:id="rId28"/>
    <p:sldId id="361" r:id="rId29"/>
    <p:sldId id="294" r:id="rId30"/>
    <p:sldId id="371" r:id="rId31"/>
    <p:sldId id="351" r:id="rId32"/>
    <p:sldId id="362" r:id="rId33"/>
    <p:sldId id="296" r:id="rId34"/>
    <p:sldId id="309" r:id="rId35"/>
    <p:sldId id="350" r:id="rId36"/>
    <p:sldId id="324" r:id="rId37"/>
    <p:sldId id="289" r:id="rId38"/>
    <p:sldId id="293" r:id="rId39"/>
    <p:sldId id="295" r:id="rId40"/>
    <p:sldId id="301" r:id="rId41"/>
    <p:sldId id="312" r:id="rId42"/>
    <p:sldId id="313" r:id="rId43"/>
    <p:sldId id="314" r:id="rId44"/>
    <p:sldId id="315" r:id="rId45"/>
    <p:sldId id="316" r:id="rId46"/>
    <p:sldId id="317" r:id="rId47"/>
    <p:sldId id="328" r:id="rId48"/>
    <p:sldId id="329" r:id="rId49"/>
    <p:sldId id="336" r:id="rId50"/>
    <p:sldId id="337" r:id="rId51"/>
    <p:sldId id="338" r:id="rId52"/>
    <p:sldId id="339" r:id="rId53"/>
    <p:sldId id="340" r:id="rId54"/>
    <p:sldId id="363" r:id="rId55"/>
    <p:sldId id="364" r:id="rId56"/>
    <p:sldId id="365" r:id="rId57"/>
    <p:sldId id="368" r:id="rId58"/>
    <p:sldId id="370" r:id="rId5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000099"/>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1571" autoAdjust="0"/>
  </p:normalViewPr>
  <p:slideViewPr>
    <p:cSldViewPr>
      <p:cViewPr>
        <p:scale>
          <a:sx n="63" d="100"/>
          <a:sy n="63" d="100"/>
        </p:scale>
        <p:origin x="864"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B22E03-14AB-41BA-9E90-8E8C7DB49986}" type="datetimeFigureOut">
              <a:rPr lang="ru-RU" smtClean="0"/>
              <a:pPr/>
              <a:t>27.09.2021</a:t>
            </a:fld>
            <a:endParaRPr lang="ru-R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F6D928-657D-4E6F-B29D-56450F50C3B1}" type="slidenum">
              <a:rPr lang="ru-RU" smtClean="0"/>
              <a:pPr/>
              <a:t>‹#›</a:t>
            </a:fld>
            <a:endParaRPr lang="ru-RU"/>
          </a:p>
        </p:txBody>
      </p:sp>
    </p:spTree>
    <p:extLst>
      <p:ext uri="{BB962C8B-B14F-4D97-AF65-F5344CB8AC3E}">
        <p14:creationId xmlns:p14="http://schemas.microsoft.com/office/powerpoint/2010/main" val="341823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50156D-867F-4440-A932-EEFA5ED27695}" type="slidenum">
              <a:rPr lang="ru-RU" altLang="en-US" smtClean="0">
                <a:cs typeface="Arial" panose="020B0604020202020204" pitchFamily="34" charset="0"/>
              </a:rPr>
              <a:pPr fontAlgn="base">
                <a:spcBef>
                  <a:spcPct val="0"/>
                </a:spcBef>
                <a:spcAft>
                  <a:spcPct val="0"/>
                </a:spcAft>
              </a:pPr>
              <a:t>2</a:t>
            </a:fld>
            <a:endParaRPr lang="ru-RU" altLang="en-US" smtClean="0">
              <a:cs typeface="Arial" panose="020B0604020202020204" pitchFamily="34" charset="0"/>
            </a:endParaRPr>
          </a:p>
        </p:txBody>
      </p:sp>
    </p:spTree>
    <p:extLst>
      <p:ext uri="{BB962C8B-B14F-4D97-AF65-F5344CB8AC3E}">
        <p14:creationId xmlns:p14="http://schemas.microsoft.com/office/powerpoint/2010/main" val="216205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1F9E31D-3859-4973-8012-5F044A572C08}" type="slidenum">
              <a:rPr lang="fr-FR" smtClean="0">
                <a:latin typeface="Arial" pitchFamily="34" charset="0"/>
              </a:rPr>
              <a:pPr/>
              <a:t>45</a:t>
            </a:fld>
            <a:endParaRPr lang="fr-FR" smtClean="0">
              <a:latin typeface="Arial" pitchFamily="34" charset="0"/>
            </a:endParaRPr>
          </a:p>
        </p:txBody>
      </p:sp>
      <p:sp>
        <p:nvSpPr>
          <p:cNvPr id="51203" name="Rectangle 2"/>
          <p:cNvSpPr>
            <a:spLocks noGrp="1" noRot="1" noChangeAspect="1" noChangeArrowheads="1" noTextEdit="1"/>
          </p:cNvSpPr>
          <p:nvPr>
            <p:ph type="sldImg"/>
          </p:nvPr>
        </p:nvSpPr>
        <p:spPr>
          <a:xfrm>
            <a:off x="381000" y="685800"/>
            <a:ext cx="6096000" cy="3429000"/>
          </a:xfrm>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p:spPr>
      </p:sp>
      <p:sp>
        <p:nvSpPr>
          <p:cNvPr id="419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Схема с элементами ускорителя и  основные параметры ускорителя</a:t>
            </a:r>
          </a:p>
        </p:txBody>
      </p:sp>
      <p:sp>
        <p:nvSpPr>
          <p:cNvPr id="419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3E7485-67EB-4D5F-B902-BEBFE64F89E4}" type="slidenum">
              <a:rPr lang="ru-RU" smtClean="0"/>
              <a:pPr fontAlgn="base">
                <a:spcBef>
                  <a:spcPct val="0"/>
                </a:spcBef>
                <a:spcAft>
                  <a:spcPct val="0"/>
                </a:spcAft>
                <a:defRPr/>
              </a:pPr>
              <a:t>57</a:t>
            </a:fld>
            <a:endParaRPr lang="ru-RU" smtClean="0"/>
          </a:p>
        </p:txBody>
      </p:sp>
    </p:spTree>
    <p:extLst>
      <p:ext uri="{BB962C8B-B14F-4D97-AF65-F5344CB8AC3E}">
        <p14:creationId xmlns:p14="http://schemas.microsoft.com/office/powerpoint/2010/main" val="196717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5AC6503-FD1D-4D66-9372-3AFCFB8B574A}" type="slidenum">
              <a:rPr lang="en-GB" altLang="en-US">
                <a:latin typeface="Calibri" panose="020F0502020204030204" pitchFamily="34" charset="0"/>
              </a:rPr>
              <a:pPr>
                <a:spcBef>
                  <a:spcPct val="0"/>
                </a:spcBef>
                <a:buClrTx/>
                <a:buFontTx/>
                <a:buNone/>
              </a:pPr>
              <a:t>7</a:t>
            </a:fld>
            <a:endParaRPr lang="en-GB" altLang="en-US">
              <a:latin typeface="Calibri" panose="020F0502020204030204" pitchFamily="34" charset="0"/>
            </a:endParaRPr>
          </a:p>
        </p:txBody>
      </p:sp>
      <p:sp>
        <p:nvSpPr>
          <p:cNvPr id="21507" name="Rectangle 1"/>
          <p:cNvSpPr>
            <a:spLocks noGrp="1" noRot="1" noChangeAspect="1" noChangeArrowheads="1" noTextEdit="1"/>
          </p:cNvSpPr>
          <p:nvPr>
            <p:ph type="sldImg"/>
          </p:nvPr>
        </p:nvSpPr>
        <p:spPr>
          <a:xfrm>
            <a:off x="685800" y="685800"/>
            <a:ext cx="54864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89567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373063" y="679450"/>
            <a:ext cx="6048375" cy="3403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3" name="Rectangle 3"/>
          <p:cNvSpPr>
            <a:spLocks noGrp="1" noChangeArrowheads="1"/>
          </p:cNvSpPr>
          <p:nvPr>
            <p:ph type="body" idx="1"/>
          </p:nvPr>
        </p:nvSpPr>
        <p:spPr bwMode="auto">
          <a:xfrm>
            <a:off x="679074" y="4311746"/>
            <a:ext cx="5435790" cy="408365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675" tIns="45338" rIns="90675" bIns="45338"/>
          <a:lstStyle/>
          <a:p>
            <a:pPr eaLnBrk="1" hangingPunct="1"/>
            <a:r>
              <a:rPr lang="en-GB" altLang="en-US" dirty="0" smtClean="0"/>
              <a:t>The choice of the “square” cross section has mechanical advantages like well accessible planar surfaces to machine, it allows also accessibility for the apertures (tuners, couplers, vacuum ports..) and it has a favourable area over perimeter ratio for each quadrant (beneficial for shunt impedance). </a:t>
            </a:r>
            <a:endParaRPr lang="it-IT" altLang="en-US" dirty="0" smtClean="0"/>
          </a:p>
        </p:txBody>
      </p:sp>
    </p:spTree>
    <p:extLst>
      <p:ext uri="{BB962C8B-B14F-4D97-AF65-F5344CB8AC3E}">
        <p14:creationId xmlns:p14="http://schemas.microsoft.com/office/powerpoint/2010/main" val="33643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F6D928-657D-4E6F-B29D-56450F50C3B1}" type="slidenum">
              <a:rPr lang="ru-RU" smtClean="0"/>
              <a:pPr/>
              <a:t>16</a:t>
            </a:fld>
            <a:endParaRPr lang="ru-RU"/>
          </a:p>
        </p:txBody>
      </p:sp>
    </p:spTree>
    <p:extLst>
      <p:ext uri="{BB962C8B-B14F-4D97-AF65-F5344CB8AC3E}">
        <p14:creationId xmlns:p14="http://schemas.microsoft.com/office/powerpoint/2010/main" val="5520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F6D928-657D-4E6F-B29D-56450F50C3B1}" type="slidenum">
              <a:rPr lang="ru-RU" smtClean="0"/>
              <a:pPr/>
              <a:t>18</a:t>
            </a:fld>
            <a:endParaRPr lang="ru-RU"/>
          </a:p>
        </p:txBody>
      </p:sp>
    </p:spTree>
    <p:extLst>
      <p:ext uri="{BB962C8B-B14F-4D97-AF65-F5344CB8AC3E}">
        <p14:creationId xmlns:p14="http://schemas.microsoft.com/office/powerpoint/2010/main" val="183736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F6D928-657D-4E6F-B29D-56450F50C3B1}" type="slidenum">
              <a:rPr lang="ru-RU" smtClean="0"/>
              <a:pPr/>
              <a:t>19</a:t>
            </a:fld>
            <a:endParaRPr lang="ru-RU"/>
          </a:p>
        </p:txBody>
      </p:sp>
    </p:spTree>
    <p:extLst>
      <p:ext uri="{BB962C8B-B14F-4D97-AF65-F5344CB8AC3E}">
        <p14:creationId xmlns:p14="http://schemas.microsoft.com/office/powerpoint/2010/main" val="213678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3201019-95C7-4802-BB32-DEA929314D19}" type="slidenum">
              <a:rPr lang="en-GB" altLang="en-US">
                <a:latin typeface="Calibri" panose="020F0502020204030204" pitchFamily="34" charset="0"/>
              </a:rPr>
              <a:pPr>
                <a:spcBef>
                  <a:spcPct val="0"/>
                </a:spcBef>
                <a:buClrTx/>
                <a:buFontTx/>
                <a:buNone/>
              </a:pPr>
              <a:t>26</a:t>
            </a:fld>
            <a:endParaRPr lang="en-GB" altLang="en-US">
              <a:latin typeface="Calibri" panose="020F0502020204030204" pitchFamily="34" charset="0"/>
            </a:endParaRPr>
          </a:p>
        </p:txBody>
      </p:sp>
      <p:sp>
        <p:nvSpPr>
          <p:cNvPr id="22531" name="Rectangle 1"/>
          <p:cNvSpPr>
            <a:spLocks noGrp="1" noRot="1" noChangeAspect="1" noChangeArrowheads="1" noTextEdit="1"/>
          </p:cNvSpPr>
          <p:nvPr>
            <p:ph type="sldImg"/>
          </p:nvPr>
        </p:nvSpPr>
        <p:spPr>
          <a:xfrm>
            <a:off x="685800" y="685800"/>
            <a:ext cx="54864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
        <p:nvSpPr>
          <p:cNvPr id="2253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0A540CB-6FBB-4671-825C-FC80553E739C}" type="slidenum">
              <a:rPr lang="en-GB" altLang="en-US">
                <a:latin typeface="Calibri" panose="020F0502020204030204" pitchFamily="34" charset="0"/>
                <a:cs typeface="Arial" panose="020B0604020202020204" pitchFamily="34" charset="0"/>
              </a:rPr>
              <a:pPr algn="r" eaLnBrk="1" hangingPunct="1">
                <a:spcBef>
                  <a:spcPct val="0"/>
                </a:spcBef>
                <a:buClrTx/>
                <a:buFontTx/>
                <a:buNone/>
              </a:pPr>
              <a:t>26</a:t>
            </a:fld>
            <a:endParaRPr lang="en-GB"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1907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3A7A003-F7B4-484C-B437-D9BEAB860DBD}" type="slidenum">
              <a:rPr lang="en-GB" altLang="en-US">
                <a:latin typeface="Calibri" panose="020F0502020204030204" pitchFamily="34" charset="0"/>
              </a:rPr>
              <a:pPr>
                <a:spcBef>
                  <a:spcPct val="0"/>
                </a:spcBef>
                <a:buClrTx/>
                <a:buFontTx/>
                <a:buNone/>
              </a:pPr>
              <a:t>27</a:t>
            </a:fld>
            <a:endParaRPr lang="en-GB" altLang="en-US">
              <a:latin typeface="Calibri" panose="020F0502020204030204" pitchFamily="34" charset="0"/>
            </a:endParaRPr>
          </a:p>
        </p:txBody>
      </p:sp>
      <p:sp>
        <p:nvSpPr>
          <p:cNvPr id="23555" name="Rectangle 1"/>
          <p:cNvSpPr>
            <a:spLocks noGrp="1" noRot="1" noChangeAspect="1" noChangeArrowheads="1" noTextEdit="1"/>
          </p:cNvSpPr>
          <p:nvPr>
            <p:ph type="sldImg"/>
          </p:nvPr>
        </p:nvSpPr>
        <p:spPr>
          <a:xfrm>
            <a:off x="685800" y="685800"/>
            <a:ext cx="54864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4547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641BB84-FD9C-471B-9DE5-2866FF1E9419}" type="slidenum">
              <a:rPr lang="en-GB" altLang="en-US">
                <a:latin typeface="Calibri" panose="020F0502020204030204" pitchFamily="34" charset="0"/>
              </a:rPr>
              <a:pPr>
                <a:spcBef>
                  <a:spcPct val="0"/>
                </a:spcBef>
                <a:buClrTx/>
                <a:buFontTx/>
                <a:buNone/>
              </a:pPr>
              <a:t>28</a:t>
            </a:fld>
            <a:endParaRPr lang="en-GB" altLang="en-US">
              <a:latin typeface="Calibri" panose="020F0502020204030204" pitchFamily="34" charset="0"/>
            </a:endParaRPr>
          </a:p>
        </p:txBody>
      </p:sp>
      <p:sp>
        <p:nvSpPr>
          <p:cNvPr id="24579" name="Rectangle 1"/>
          <p:cNvSpPr>
            <a:spLocks noGrp="1" noRot="1" noChangeAspect="1" noChangeArrowheads="1" noTextEdit="1"/>
          </p:cNvSpPr>
          <p:nvPr>
            <p:ph type="sldImg"/>
          </p:nvPr>
        </p:nvSpPr>
        <p:spPr>
          <a:xfrm>
            <a:off x="685800" y="685800"/>
            <a:ext cx="54864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2855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9ADF4166-9A35-48D1-BAC0-4447712F34E1}" type="datetime1">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22D2BDC0-C029-4E04-A686-5813838ED34D}" type="datetime1">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A23327CB-7CCE-4A8C-B5F2-224FFCCDF848}" type="datetime1">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fld id="{1F9FD7B8-00C9-4C1D-AB59-236BE15BAD24}" type="datetime1">
              <a:rPr lang="ru-RU" smtClean="0"/>
              <a:t>27.09.2021</a:t>
            </a:fld>
            <a:endParaRPr lang="ru-RU"/>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ru-RU"/>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495FA2C-B179-4DF9-AA39-D4EBF219C1E7}"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7F5619C3-5D02-4137-B085-BA8E1C200E09}" type="datetime1">
              <a:rPr lang="ru-RU" altLang="ru-RU" smtClean="0"/>
              <a:t>27.09.2021</a:t>
            </a:fld>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E1A696DC-F677-408D-90D6-1157116AEFD5}" type="slidenum">
              <a:rPr lang="ru-RU" altLang="ru-RU"/>
              <a:pPr>
                <a:defRPr/>
              </a:pPr>
              <a:t>‹#›</a:t>
            </a:fld>
            <a:endParaRPr lang="ru-RU" altLang="ru-RU"/>
          </a:p>
        </p:txBody>
      </p:sp>
    </p:spTree>
    <p:extLst>
      <p:ext uri="{BB962C8B-B14F-4D97-AF65-F5344CB8AC3E}">
        <p14:creationId xmlns:p14="http://schemas.microsoft.com/office/powerpoint/2010/main" val="230266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B8F4E2F1-AA83-422E-9A27-D4EC134BFFB8}" type="datetime1">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1CA609-95C0-45E1-9F75-70DAFABB1823}" type="datetime1">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A8EFF26A-13D0-4865-873C-6F3A0B5D2714}" type="datetime1">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719A0E95-1A42-4757-8F7F-CC6D13586C55}" type="datetime1">
              <a:rPr lang="ru-RU" smtClean="0"/>
              <a:t>27.09.2021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2E198532-70D5-489A-918F-6046024E215D}" type="datetime1">
              <a:rPr lang="ru-RU" smtClean="0"/>
              <a:t>27.09.2021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F15DD-C0F5-4DAA-8A26-EFDDE8779479}" type="datetime1">
              <a:rPr lang="ru-RU" smtClean="0"/>
              <a:t>27.09.2021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F2AECA-F91C-4E2E-BA78-913E69949CE6}" type="datetime1">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5506DB-87FE-4840-BC05-808E6CEF8132}" type="datetime1">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0AD0D33-5A4B-4F2E-A401-45554CC979B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28739-E1E6-4F4F-94F5-CABFCE34D3FF}" type="datetime1">
              <a:rPr lang="ru-RU" smtClean="0"/>
              <a:t>27.09.2021</a:t>
            </a:fld>
            <a:endParaRPr lang="ru-R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D0D33-5A4B-4F2E-A401-45554CC979B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file:////var/folders/0g/c5048jrs4pjdhzrl87tztcy00000gn/T/com.microsoft.Powerpoint/converted_emf.emf" TargetMode="Externa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tiff"/><Relationship Id="rId10" Type="http://schemas.openxmlformats.org/officeDocument/2006/relationships/image" Target="../media/image46.png"/><Relationship Id="rId4" Type="http://schemas.openxmlformats.org/officeDocument/2006/relationships/image" Target="../media/image3.jpe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xml"/><Relationship Id="rId7"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56.emf"/></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5.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1.emf"/><Relationship Id="rId4" Type="http://schemas.openxmlformats.org/officeDocument/2006/relationships/image" Target="../media/image62.jpeg"/><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6.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7.emf"/><Relationship Id="rId5" Type="http://schemas.openxmlformats.org/officeDocument/2006/relationships/oleObject" Target="../embeddings/oleObject7.bin"/><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emf"/><Relationship Id="rId9" Type="http://schemas.openxmlformats.org/officeDocument/2006/relationships/image" Target="../media/image10.jpeg"/><Relationship Id="rId1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1.e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73.emf"/><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emf"/><Relationship Id="rId10" Type="http://schemas.openxmlformats.org/officeDocument/2006/relationships/image" Target="../media/image82.jpeg"/><Relationship Id="rId4" Type="http://schemas.openxmlformats.org/officeDocument/2006/relationships/image" Target="../media/image76.emf"/><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83.emf"/></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1.jpeg"/><Relationship Id="rId7" Type="http://schemas.openxmlformats.org/officeDocument/2006/relationships/image" Target="../media/image102.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3.jpeg"/><Relationship Id="rId10" Type="http://schemas.openxmlformats.org/officeDocument/2006/relationships/image" Target="../media/image105.png"/><Relationship Id="rId4" Type="http://schemas.openxmlformats.org/officeDocument/2006/relationships/image" Target="../media/image2.png"/><Relationship Id="rId9"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31.jpeg"/><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hyperlink" Target="e_gun_movie_a.wmv" TargetMode="External"/><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3.emf"/></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png"/><Relationship Id="rId7" Type="http://schemas.openxmlformats.org/officeDocument/2006/relationships/image" Target="../media/image12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3.jpeg"/><Relationship Id="rId9"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3.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8.jpe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wmf"/><Relationship Id="rId2" Type="http://schemas.openxmlformats.org/officeDocument/2006/relationships/image" Target="../media/image129.wmf"/><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wmf"/><Relationship Id="rId4" Type="http://schemas.openxmlformats.org/officeDocument/2006/relationships/image" Target="../media/image131.wmf"/></Relationships>
</file>

<file path=ppt/slides/_rels/slide52.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13.xml"/><Relationship Id="rId6" Type="http://schemas.openxmlformats.org/officeDocument/2006/relationships/image" Target="../media/image139.jpe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3.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wmf"/><Relationship Id="rId5" Type="http://schemas.openxmlformats.org/officeDocument/2006/relationships/image" Target="../media/image153.wmf"/><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55.emf"/><Relationship Id="rId4" Type="http://schemas.openxmlformats.org/officeDocument/2006/relationships/oleObject" Target="../embeddings/oleObject14.bin"/></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66875" y="1556792"/>
            <a:ext cx="8929688" cy="2044700"/>
          </a:xfrm>
        </p:spPr>
        <p:txBody>
          <a:bodyPr>
            <a:normAutofit/>
          </a:bodyPr>
          <a:lstStyle/>
          <a:p>
            <a:r>
              <a:rPr lang="en-GB" sz="4800" b="1" i="1" dirty="0">
                <a:solidFill>
                  <a:srgbClr val="FF0000"/>
                </a:solidFill>
                <a:effectLst>
                  <a:outerShdw blurRad="38100" dist="38100" dir="2700000" algn="tl">
                    <a:srgbClr val="000000">
                      <a:alpha val="43137"/>
                    </a:srgbClr>
                  </a:outerShdw>
                </a:effectLst>
              </a:rPr>
              <a:t>Review of Linear Ion Accelerators for Physics and </a:t>
            </a:r>
            <a:r>
              <a:rPr lang="en-GB" sz="4800" b="1" i="1" dirty="0" err="1">
                <a:solidFill>
                  <a:srgbClr val="FF0000"/>
                </a:solidFill>
                <a:effectLst>
                  <a:outerShdw blurRad="38100" dist="38100" dir="2700000" algn="tl">
                    <a:srgbClr val="000000">
                      <a:alpha val="43137"/>
                    </a:srgbClr>
                  </a:outerShdw>
                </a:effectLst>
              </a:rPr>
              <a:t>Industr</a:t>
            </a:r>
            <a:endParaRPr lang="ru-RU" sz="4800" i="1" dirty="0">
              <a:solidFill>
                <a:srgbClr val="FF0000"/>
              </a:solidFill>
              <a:effectLst>
                <a:outerShdw blurRad="38100" dist="38100" dir="2700000" algn="tl">
                  <a:srgbClr val="000000">
                    <a:alpha val="43137"/>
                  </a:srgbClr>
                </a:outerShdw>
              </a:effectLst>
            </a:endParaRPr>
          </a:p>
        </p:txBody>
      </p:sp>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1</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0"/>
            <a:ext cx="914400" cy="914400"/>
          </a:xfrm>
          <a:prstGeom prst="rect">
            <a:avLst/>
          </a:prstGeom>
          <a:noFill/>
          <a:ln w="9525">
            <a:noFill/>
            <a:miter lim="800000"/>
            <a:headEnd/>
            <a:tailEnd/>
          </a:ln>
        </p:spPr>
      </p:pic>
      <p:sp>
        <p:nvSpPr>
          <p:cNvPr id="7" name="TextBox 6"/>
          <p:cNvSpPr txBox="1"/>
          <p:nvPr/>
        </p:nvSpPr>
        <p:spPr>
          <a:xfrm>
            <a:off x="5123892" y="3717032"/>
            <a:ext cx="1944216" cy="369332"/>
          </a:xfrm>
          <a:prstGeom prst="rect">
            <a:avLst/>
          </a:prstGeom>
          <a:noFill/>
        </p:spPr>
        <p:txBody>
          <a:bodyPr wrap="square" rtlCol="0">
            <a:spAutoFit/>
          </a:bodyPr>
          <a:lstStyle/>
          <a:p>
            <a:pPr algn="ctr"/>
            <a:r>
              <a:rPr lang="en-US" b="1" i="1" dirty="0" err="1">
                <a:latin typeface="Arial" pitchFamily="34" charset="0"/>
                <a:cs typeface="Arial" pitchFamily="34" charset="0"/>
              </a:rPr>
              <a:t>Timur</a:t>
            </a:r>
            <a:r>
              <a:rPr lang="en-US" b="1" i="1" dirty="0">
                <a:latin typeface="Arial" pitchFamily="34" charset="0"/>
                <a:cs typeface="Arial" pitchFamily="34" charset="0"/>
              </a:rPr>
              <a:t> Kulevoy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0AD0D33-5A4B-4F2E-A401-45554CC979B9}" type="slidenum">
              <a:rPr lang="ru-RU" smtClean="0"/>
              <a:pPr/>
              <a:t>10</a:t>
            </a:fld>
            <a:endParaRPr lang="ru-RU"/>
          </a:p>
        </p:txBody>
      </p:sp>
      <p:pic>
        <p:nvPicPr>
          <p:cNvPr id="3" name="Рисунок 2"/>
          <p:cNvPicPr>
            <a:picLocks noChangeAspect="1"/>
          </p:cNvPicPr>
          <p:nvPr/>
        </p:nvPicPr>
        <p:blipFill>
          <a:blip r:embed="rId2"/>
          <a:stretch>
            <a:fillRect/>
          </a:stretch>
        </p:blipFill>
        <p:spPr>
          <a:xfrm>
            <a:off x="0" y="-1"/>
            <a:ext cx="12192000" cy="6880839"/>
          </a:xfrm>
          <a:prstGeom prst="rect">
            <a:avLst/>
          </a:prstGeom>
        </p:spPr>
      </p:pic>
      <p:pic>
        <p:nvPicPr>
          <p:cNvPr id="4" name="Рисунок 3"/>
          <p:cNvPicPr>
            <a:picLocks noChangeAspect="1"/>
          </p:cNvPicPr>
          <p:nvPr/>
        </p:nvPicPr>
        <p:blipFill>
          <a:blip r:embed="rId3"/>
          <a:stretch>
            <a:fillRect/>
          </a:stretch>
        </p:blipFill>
        <p:spPr>
          <a:xfrm>
            <a:off x="838200" y="4572000"/>
            <a:ext cx="10515600" cy="1937914"/>
          </a:xfrm>
          <a:prstGeom prst="rect">
            <a:avLst/>
          </a:prstGeom>
        </p:spPr>
      </p:pic>
    </p:spTree>
    <p:extLst>
      <p:ext uri="{BB962C8B-B14F-4D97-AF65-F5344CB8AC3E}">
        <p14:creationId xmlns:p14="http://schemas.microsoft.com/office/powerpoint/2010/main" val="1055525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0AD0D33-5A4B-4F2E-A401-45554CC979B9}" type="slidenum">
              <a:rPr lang="ru-RU" smtClean="0"/>
              <a:pPr/>
              <a:t>11</a:t>
            </a:fld>
            <a:endParaRPr lang="ru-RU"/>
          </a:p>
        </p:txBody>
      </p:sp>
      <p:pic>
        <p:nvPicPr>
          <p:cNvPr id="3" name="Рисунок 2"/>
          <p:cNvPicPr>
            <a:picLocks noChangeAspect="1"/>
          </p:cNvPicPr>
          <p:nvPr/>
        </p:nvPicPr>
        <p:blipFill>
          <a:blip r:embed="rId2"/>
          <a:stretch>
            <a:fillRect/>
          </a:stretch>
        </p:blipFill>
        <p:spPr>
          <a:xfrm>
            <a:off x="0" y="0"/>
            <a:ext cx="12192000" cy="6896406"/>
          </a:xfrm>
          <a:prstGeom prst="rect">
            <a:avLst/>
          </a:prstGeom>
        </p:spPr>
      </p:pic>
    </p:spTree>
    <p:extLst>
      <p:ext uri="{BB962C8B-B14F-4D97-AF65-F5344CB8AC3E}">
        <p14:creationId xmlns:p14="http://schemas.microsoft.com/office/powerpoint/2010/main" val="360728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 descr="itep_summer01"/>
          <p:cNvPicPr>
            <a:picLocks noChangeAspect="1" noChangeArrowheads="1"/>
          </p:cNvPicPr>
          <p:nvPr/>
        </p:nvPicPr>
        <p:blipFill>
          <a:blip r:embed="rId2" cstate="print">
            <a:lum bright="70000" contrast="-70000"/>
          </a:blip>
          <a:srcRect/>
          <a:stretch>
            <a:fillRect/>
          </a:stretch>
        </p:blipFill>
        <p:spPr bwMode="auto">
          <a:xfrm>
            <a:off x="1524000" y="99392"/>
            <a:ext cx="9144000" cy="6858000"/>
          </a:xfrm>
          <a:prstGeom prst="rect">
            <a:avLst/>
          </a:prstGeom>
          <a:noFill/>
          <a:ln w="9525">
            <a:noFill/>
            <a:miter lim="800000"/>
            <a:headEnd/>
            <a:tailEnd/>
          </a:ln>
        </p:spPr>
      </p:pic>
      <p:pic>
        <p:nvPicPr>
          <p:cNvPr id="17416" name="Picture 12" descr="coat.jpg"/>
          <p:cNvPicPr>
            <a:picLocks noChangeAspect="1"/>
          </p:cNvPicPr>
          <p:nvPr/>
        </p:nvPicPr>
        <p:blipFill>
          <a:blip r:embed="rId3" cstate="print"/>
          <a:srcRect/>
          <a:stretch>
            <a:fillRect/>
          </a:stretch>
        </p:blipFill>
        <p:spPr bwMode="auto">
          <a:xfrm>
            <a:off x="1981200" y="113176"/>
            <a:ext cx="1432520" cy="143252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25C68B6-61C2-468F-89AB-4B9F7531AA68}" type="slidenum">
              <a:rPr lang="ru-RU" smtClean="0"/>
              <a:pPr/>
              <a:t>12</a:t>
            </a:fld>
            <a:endParaRPr lang="ru-RU"/>
          </a:p>
        </p:txBody>
      </p:sp>
      <p:pic>
        <p:nvPicPr>
          <p:cNvPr id="4" name="Рисунок 3"/>
          <p:cNvPicPr>
            <a:picLocks noChangeAspect="1"/>
          </p:cNvPicPr>
          <p:nvPr/>
        </p:nvPicPr>
        <p:blipFill>
          <a:blip r:embed="rId4"/>
          <a:stretch>
            <a:fillRect/>
          </a:stretch>
        </p:blipFill>
        <p:spPr>
          <a:xfrm>
            <a:off x="8440609" y="82751"/>
            <a:ext cx="1922591" cy="1922591"/>
          </a:xfrm>
          <a:prstGeom prst="rect">
            <a:avLst/>
          </a:prstGeom>
        </p:spPr>
      </p:pic>
      <p:grpSp>
        <p:nvGrpSpPr>
          <p:cNvPr id="5" name="Группа 4"/>
          <p:cNvGrpSpPr/>
          <p:nvPr/>
        </p:nvGrpSpPr>
        <p:grpSpPr>
          <a:xfrm>
            <a:off x="228600" y="1855524"/>
            <a:ext cx="11811000" cy="4839970"/>
            <a:chOff x="-1295401" y="910095"/>
            <a:chExt cx="11811000" cy="4839970"/>
          </a:xfrm>
        </p:grpSpPr>
        <p:grpSp>
          <p:nvGrpSpPr>
            <p:cNvPr id="14" name="Group 22"/>
            <p:cNvGrpSpPr/>
            <p:nvPr/>
          </p:nvGrpSpPr>
          <p:grpSpPr>
            <a:xfrm>
              <a:off x="-1295401" y="910095"/>
              <a:ext cx="6352735" cy="4669987"/>
              <a:chOff x="-1291980" y="1790700"/>
              <a:chExt cx="6352735" cy="4669987"/>
            </a:xfrm>
          </p:grpSpPr>
          <p:pic>
            <p:nvPicPr>
              <p:cNvPr id="15" name="Picture 15" descr="BELA.jpg"/>
              <p:cNvPicPr>
                <a:picLocks noChangeAspect="1"/>
              </p:cNvPicPr>
              <p:nvPr/>
            </p:nvPicPr>
            <p:blipFill>
              <a:blip r:embed="rId5"/>
              <a:stretch>
                <a:fillRect/>
              </a:stretch>
            </p:blipFill>
            <p:spPr>
              <a:xfrm>
                <a:off x="-1291980" y="2319990"/>
                <a:ext cx="6352735" cy="4140697"/>
              </a:xfrm>
              <a:prstGeom prst="rect">
                <a:avLst/>
              </a:prstGeom>
            </p:spPr>
          </p:pic>
          <p:sp>
            <p:nvSpPr>
              <p:cNvPr id="18" name="TextBox 17"/>
              <p:cNvSpPr txBox="1"/>
              <p:nvPr/>
            </p:nvSpPr>
            <p:spPr>
              <a:xfrm>
                <a:off x="79620" y="1790700"/>
                <a:ext cx="2286000" cy="523220"/>
              </a:xfrm>
              <a:prstGeom prst="rect">
                <a:avLst/>
              </a:prstGeom>
              <a:noFill/>
            </p:spPr>
            <p:txBody>
              <a:bodyPr wrap="square" rtlCol="0">
                <a:spAutoFit/>
              </a:bodyPr>
              <a:lstStyle/>
              <a:p>
                <a:pPr algn="ctr"/>
                <a:r>
                  <a:rPr lang="en-US" sz="2800" b="1" i="1" dirty="0">
                    <a:ln w="17780" cmpd="sng">
                      <a:solidFill>
                        <a:srgbClr val="FFFFFF"/>
                      </a:solidFill>
                      <a:prstDash val="solid"/>
                      <a:miter lim="800000"/>
                    </a:ln>
                    <a:solidFill>
                      <a:srgbClr val="C00000"/>
                    </a:solidFill>
                    <a:effectLst>
                      <a:outerShdw blurRad="50800" algn="tl" rotWithShape="0">
                        <a:srgbClr val="000000"/>
                      </a:outerShdw>
                    </a:effectLst>
                    <a:latin typeface="Arial" pitchFamily="34" charset="0"/>
                    <a:cs typeface="Arial" pitchFamily="34" charset="0"/>
                  </a:rPr>
                  <a:t>BELA</a:t>
                </a:r>
                <a:endParaRPr lang="ru-RU" sz="2800" dirty="0"/>
              </a:p>
            </p:txBody>
          </p:sp>
        </p:grpSp>
        <p:grpSp>
          <p:nvGrpSpPr>
            <p:cNvPr id="21" name="Group 24"/>
            <p:cNvGrpSpPr/>
            <p:nvPr/>
          </p:nvGrpSpPr>
          <p:grpSpPr>
            <a:xfrm>
              <a:off x="4826941" y="910095"/>
              <a:ext cx="5688658" cy="4839970"/>
              <a:chOff x="4826941" y="1790700"/>
              <a:chExt cx="5688658" cy="4839970"/>
            </a:xfrm>
          </p:grpSpPr>
          <p:pic>
            <p:nvPicPr>
              <p:cNvPr id="22" name="Picture 2"/>
              <p:cNvPicPr>
                <a:picLocks noChangeAspect="1" noChangeArrowheads="1"/>
              </p:cNvPicPr>
              <p:nvPr/>
            </p:nvPicPr>
            <p:blipFill>
              <a:blip r:embed="rId6"/>
              <a:srcRect/>
              <a:stretch>
                <a:fillRect/>
              </a:stretch>
            </p:blipFill>
            <p:spPr bwMode="auto">
              <a:xfrm>
                <a:off x="4826941" y="2362200"/>
                <a:ext cx="5688658" cy="4268470"/>
              </a:xfrm>
              <a:prstGeom prst="rect">
                <a:avLst/>
              </a:prstGeom>
              <a:noFill/>
              <a:ln w="9525">
                <a:noFill/>
                <a:miter lim="800000"/>
                <a:headEnd/>
                <a:tailEnd/>
              </a:ln>
            </p:spPr>
          </p:pic>
          <p:sp>
            <p:nvSpPr>
              <p:cNvPr id="24" name="TextBox 23"/>
              <p:cNvSpPr txBox="1"/>
              <p:nvPr/>
            </p:nvSpPr>
            <p:spPr>
              <a:xfrm>
                <a:off x="6781799" y="1790700"/>
                <a:ext cx="2286000" cy="523220"/>
              </a:xfrm>
              <a:prstGeom prst="rect">
                <a:avLst/>
              </a:prstGeom>
              <a:noFill/>
            </p:spPr>
            <p:txBody>
              <a:bodyPr wrap="square" rtlCol="0">
                <a:spAutoFit/>
              </a:bodyPr>
              <a:lstStyle/>
              <a:p>
                <a:pPr algn="ctr"/>
                <a:r>
                  <a:rPr lang="en-US" sz="2800" b="1" i="1" dirty="0">
                    <a:ln w="17780" cmpd="sng">
                      <a:solidFill>
                        <a:srgbClr val="FFFFFF"/>
                      </a:solidFill>
                      <a:prstDash val="solid"/>
                      <a:miter lim="800000"/>
                    </a:ln>
                    <a:solidFill>
                      <a:srgbClr val="002060"/>
                    </a:solidFill>
                    <a:effectLst>
                      <a:outerShdw blurRad="50800" algn="tl" rotWithShape="0">
                        <a:srgbClr val="000000"/>
                      </a:outerShdw>
                    </a:effectLst>
                    <a:latin typeface="Arial" pitchFamily="34" charset="0"/>
                    <a:cs typeface="Arial" pitchFamily="34" charset="0"/>
                  </a:rPr>
                  <a:t>DARIA</a:t>
                </a:r>
                <a:endParaRPr lang="ru-RU" sz="2800" dirty="0">
                  <a:solidFill>
                    <a:srgbClr val="002060"/>
                  </a:solidFill>
                </a:endParaRPr>
              </a:p>
            </p:txBody>
          </p:sp>
        </p:grpSp>
      </p:grpSp>
    </p:spTree>
    <p:extLst>
      <p:ext uri="{BB962C8B-B14F-4D97-AF65-F5344CB8AC3E}">
        <p14:creationId xmlns:p14="http://schemas.microsoft.com/office/powerpoint/2010/main" val="371540530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A1EDD5-82C6-3B4E-BF47-BCCC985E9340}"/>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21A23A7D-766C-2B48-857C-D1926B1606B3}"/>
              </a:ext>
            </a:extLst>
          </p:cNvPr>
          <p:cNvSpPr>
            <a:spLocks noGrp="1"/>
          </p:cNvSpPr>
          <p:nvPr>
            <p:ph type="subTitle" idx="1"/>
          </p:nvPr>
        </p:nvSpPr>
        <p:spPr/>
        <p:txBody>
          <a:bodyPr/>
          <a:lstStyle/>
          <a:p>
            <a:endParaRPr lang="ru-RU"/>
          </a:p>
        </p:txBody>
      </p:sp>
      <p:pic>
        <p:nvPicPr>
          <p:cNvPr id="5" name="Рисунок 4">
            <a:extLst>
              <a:ext uri="{FF2B5EF4-FFF2-40B4-BE49-F238E27FC236}">
                <a16:creationId xmlns:a16="http://schemas.microsoft.com/office/drawing/2014/main" id="{591959B0-7377-9348-9A06-D06DEF239B8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24000" y="-8626"/>
            <a:ext cx="9144000" cy="6858000"/>
          </a:xfrm>
          <a:prstGeom prst="rect">
            <a:avLst/>
          </a:prstGeom>
        </p:spPr>
      </p:pic>
      <p:sp>
        <p:nvSpPr>
          <p:cNvPr id="6" name="Прямоугольник 5"/>
          <p:cNvSpPr/>
          <p:nvPr/>
        </p:nvSpPr>
        <p:spPr>
          <a:xfrm>
            <a:off x="1524000" y="1571308"/>
            <a:ext cx="9144000" cy="1569660"/>
          </a:xfrm>
          <a:prstGeom prst="rect">
            <a:avLst/>
          </a:prstGeom>
        </p:spPr>
        <p:txBody>
          <a:bodyPr wrap="square">
            <a:spAutoFit/>
          </a:bodyPr>
          <a:lstStyle/>
          <a:p>
            <a:pPr algn="ctr"/>
            <a:r>
              <a:rPr lang="ru-RU" sz="3200" b="1" dirty="0">
                <a:solidFill>
                  <a:schemeClr val="bg1"/>
                </a:solidFill>
                <a:latin typeface="Times New Roman" pitchFamily="18" charset="0"/>
                <a:cs typeface="Times New Roman" pitchFamily="18" charset="0"/>
              </a:rPr>
              <a:t>«Компактные источники фотонов и нейтронов на базе линейных ускорителей электронов и протонов»</a:t>
            </a:r>
          </a:p>
        </p:txBody>
      </p:sp>
      <p:sp>
        <p:nvSpPr>
          <p:cNvPr id="8" name="Прямоугольник 7"/>
          <p:cNvSpPr/>
          <p:nvPr/>
        </p:nvSpPr>
        <p:spPr>
          <a:xfrm>
            <a:off x="1524000" y="3185682"/>
            <a:ext cx="9144000" cy="1323439"/>
          </a:xfrm>
          <a:prstGeom prst="rect">
            <a:avLst/>
          </a:prstGeom>
        </p:spPr>
        <p:txBody>
          <a:bodyPr wrap="square">
            <a:spAutoFit/>
          </a:bodyPr>
          <a:lstStyle/>
          <a:p>
            <a:pPr algn="ctr"/>
            <a:r>
              <a:rPr lang="ru-RU" sz="2000" b="1" dirty="0">
                <a:solidFill>
                  <a:srgbClr val="FFFF00"/>
                </a:solidFill>
                <a:latin typeface="Times New Roman" pitchFamily="18" charset="0"/>
                <a:cs typeface="Times New Roman" pitchFamily="18" charset="0"/>
              </a:rPr>
              <a:t>Лот №  </a:t>
            </a:r>
            <a:r>
              <a:rPr lang="ru-RU" sz="2000" b="1" i="1" dirty="0">
                <a:solidFill>
                  <a:srgbClr val="FFFF00"/>
                </a:solidFill>
                <a:latin typeface="Times New Roman" pitchFamily="18" charset="0"/>
                <a:cs typeface="Times New Roman" pitchFamily="18" charset="0"/>
              </a:rPr>
              <a:t>8</a:t>
            </a:r>
            <a:r>
              <a:rPr lang="ru-RU" sz="2000" b="1" dirty="0">
                <a:solidFill>
                  <a:srgbClr val="FFFF00"/>
                </a:solidFill>
                <a:latin typeface="Times New Roman" pitchFamily="18" charset="0"/>
                <a:cs typeface="Times New Roman" pitchFamily="18" charset="0"/>
              </a:rPr>
              <a:t>  «</a:t>
            </a:r>
            <a:r>
              <a:rPr lang="ru-RU" sz="2000" b="1" i="1" dirty="0">
                <a:solidFill>
                  <a:srgbClr val="FFFF00"/>
                </a:solidFill>
                <a:latin typeface="Times New Roman" pitchFamily="18" charset="0"/>
                <a:cs typeface="Times New Roman" pitchFamily="18" charset="0"/>
              </a:rPr>
              <a:t>Новые технологии ускорителей электронов и протонов, необходимые для создания новых источников синхротронного излучения 4-го и последующих поколений, рентгеновского лазера на свободных электронах и импульсных нейтронных источников</a:t>
            </a:r>
            <a:r>
              <a:rPr lang="ru-RU" sz="2000" b="1" dirty="0">
                <a:solidFill>
                  <a:srgbClr val="FFFF00"/>
                </a:solidFill>
                <a:latin typeface="Times New Roman" pitchFamily="18" charset="0"/>
                <a:cs typeface="Times New Roman" pitchFamily="18" charset="0"/>
              </a:rPr>
              <a:t>»</a:t>
            </a:r>
          </a:p>
        </p:txBody>
      </p:sp>
      <p:sp>
        <p:nvSpPr>
          <p:cNvPr id="9" name="Прямоугольник 8"/>
          <p:cNvSpPr/>
          <p:nvPr/>
        </p:nvSpPr>
        <p:spPr>
          <a:xfrm>
            <a:off x="1524000" y="4542220"/>
            <a:ext cx="9144000" cy="830997"/>
          </a:xfrm>
          <a:prstGeom prst="rect">
            <a:avLst/>
          </a:prstGeom>
        </p:spPr>
        <p:txBody>
          <a:bodyPr wrap="square">
            <a:spAutoFit/>
          </a:bodyPr>
          <a:lstStyle/>
          <a:p>
            <a:pPr algn="ctr"/>
            <a:r>
              <a:rPr lang="ru-RU" sz="1600" b="1" dirty="0">
                <a:solidFill>
                  <a:schemeClr val="bg1"/>
                </a:solidFill>
                <a:latin typeface="Times New Roman" pitchFamily="18" charset="0"/>
                <a:cs typeface="Times New Roman" pitchFamily="18" charset="0"/>
              </a:rPr>
              <a:t>Институт теоретической и экспериментальной физики </a:t>
            </a:r>
            <a:endParaRPr lang="en-US" sz="1600" b="1" dirty="0">
              <a:solidFill>
                <a:schemeClr val="bg1"/>
              </a:solidFill>
              <a:latin typeface="Times New Roman" pitchFamily="18" charset="0"/>
              <a:cs typeface="Times New Roman" pitchFamily="18" charset="0"/>
            </a:endParaRPr>
          </a:p>
          <a:p>
            <a:pPr algn="ctr"/>
            <a:r>
              <a:rPr lang="ru-RU" sz="1600" b="1" dirty="0">
                <a:solidFill>
                  <a:schemeClr val="bg1"/>
                </a:solidFill>
                <a:latin typeface="Times New Roman" pitchFamily="18" charset="0"/>
                <a:cs typeface="Times New Roman" pitchFamily="18" charset="0"/>
              </a:rPr>
              <a:t>имени А.И. Алиханова </a:t>
            </a:r>
          </a:p>
          <a:p>
            <a:pPr algn="ctr"/>
            <a:r>
              <a:rPr lang="ru-RU" sz="1600" b="1" dirty="0">
                <a:solidFill>
                  <a:schemeClr val="bg1"/>
                </a:solidFill>
                <a:latin typeface="Times New Roman" pitchFamily="18" charset="0"/>
                <a:cs typeface="Times New Roman" pitchFamily="18" charset="0"/>
              </a:rPr>
              <a:t>Национального исследовательского центра «Курчатовский институт»</a:t>
            </a:r>
          </a:p>
        </p:txBody>
      </p:sp>
      <p:pic>
        <p:nvPicPr>
          <p:cNvPr id="13" name="Рисунок 12">
            <a:extLst>
              <a:ext uri="{FF2B5EF4-FFF2-40B4-BE49-F238E27FC236}">
                <a16:creationId xmlns:a16="http://schemas.microsoft.com/office/drawing/2014/main" id="{E8CC31D3-AF6A-814F-B0B1-FD02A60755FB}"/>
              </a:ext>
            </a:extLst>
          </p:cNvPr>
          <p:cNvPicPr>
            <a:picLocks noChangeAspect="1"/>
          </p:cNvPicPr>
          <p:nvPr/>
        </p:nvPicPr>
        <p:blipFill>
          <a:blip r:link="rId3"/>
          <a:stretch>
            <a:fillRect/>
          </a:stretch>
        </p:blipFill>
        <p:spPr>
          <a:xfrm>
            <a:off x="2476501" y="1270000"/>
            <a:ext cx="47625" cy="76200"/>
          </a:xfrm>
          <a:prstGeom prst="rect">
            <a:avLst/>
          </a:prstGeom>
        </p:spPr>
      </p:pic>
      <p:grpSp>
        <p:nvGrpSpPr>
          <p:cNvPr id="29" name="Group 28"/>
          <p:cNvGrpSpPr/>
          <p:nvPr/>
        </p:nvGrpSpPr>
        <p:grpSpPr>
          <a:xfrm>
            <a:off x="1604948" y="5891430"/>
            <a:ext cx="8982107" cy="914400"/>
            <a:chOff x="19560" y="5891430"/>
            <a:chExt cx="8982107" cy="914400"/>
          </a:xfrm>
        </p:grpSpPr>
        <p:pic>
          <p:nvPicPr>
            <p:cNvPr id="20" name="Picture 7" descr="coat.jpg"/>
            <p:cNvPicPr>
              <a:picLocks noChangeAspect="1"/>
            </p:cNvPicPr>
            <p:nvPr/>
          </p:nvPicPr>
          <p:blipFill>
            <a:blip r:embed="rId4" cstate="print"/>
            <a:srcRect/>
            <a:stretch>
              <a:fillRect/>
            </a:stretch>
          </p:blipFill>
          <p:spPr bwMode="auto">
            <a:xfrm>
              <a:off x="19560" y="5891430"/>
              <a:ext cx="914400" cy="914400"/>
            </a:xfrm>
            <a:prstGeom prst="rect">
              <a:avLst/>
            </a:prstGeom>
            <a:noFill/>
            <a:ln w="9525">
              <a:noFill/>
              <a:miter lim="800000"/>
              <a:headEnd/>
              <a:tailEnd/>
            </a:ln>
          </p:spPr>
        </p:pic>
        <p:pic>
          <p:nvPicPr>
            <p:cNvPr id="21" name="Рисунок 3">
              <a:extLst>
                <a:ext uri="{FF2B5EF4-FFF2-40B4-BE49-F238E27FC236}">
                  <a16:creationId xmlns:a16="http://schemas.microsoft.com/office/drawing/2014/main" id="{87E8DAB6-1787-5745-B2DE-788BEA0C0DF7}"/>
                </a:ext>
              </a:extLst>
            </p:cNvPr>
            <p:cNvPicPr>
              <a:picLocks noChangeAspect="1"/>
            </p:cNvPicPr>
            <p:nvPr/>
          </p:nvPicPr>
          <p:blipFill>
            <a:blip r:embed="rId5"/>
            <a:stretch>
              <a:fillRect/>
            </a:stretch>
          </p:blipFill>
          <p:spPr>
            <a:xfrm>
              <a:off x="1928087" y="5891430"/>
              <a:ext cx="731519" cy="91440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4582" y="5891430"/>
              <a:ext cx="914400" cy="91440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5891430"/>
              <a:ext cx="914400" cy="914400"/>
            </a:xfrm>
            <a:prstGeom prst="rect">
              <a:avLst/>
            </a:prstGeom>
            <a:solidFill>
              <a:schemeClr val="bg1"/>
            </a:solidFill>
          </p:spPr>
        </p:pic>
        <p:pic>
          <p:nvPicPr>
            <p:cNvPr id="24" name="Picture 23"/>
            <p:cNvPicPr>
              <a:picLocks noChangeAspect="1"/>
            </p:cNvPicPr>
            <p:nvPr/>
          </p:nvPicPr>
          <p:blipFill>
            <a:blip r:embed="rId8"/>
            <a:stretch>
              <a:fillRect/>
            </a:stretch>
          </p:blipFill>
          <p:spPr>
            <a:xfrm>
              <a:off x="2699656" y="5891430"/>
              <a:ext cx="914400" cy="91440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7291" y="5891430"/>
              <a:ext cx="1348673" cy="914400"/>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9639" y="5891430"/>
              <a:ext cx="914400" cy="914400"/>
            </a:xfrm>
            <a:prstGeom prst="rect">
              <a:avLst/>
            </a:prstGeom>
            <a:solidFill>
              <a:schemeClr val="bg1"/>
            </a:solidFill>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8469" y="5891430"/>
              <a:ext cx="914400" cy="914400"/>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8622" y="5891430"/>
              <a:ext cx="1083045" cy="914400"/>
            </a:xfrm>
            <a:prstGeom prst="rect">
              <a:avLst/>
            </a:prstGeom>
            <a:solidFill>
              <a:schemeClr val="bg1"/>
            </a:solidFill>
          </p:spPr>
        </p:pic>
      </p:grpSp>
    </p:spTree>
    <p:extLst>
      <p:ext uri="{BB962C8B-B14F-4D97-AF65-F5344CB8AC3E}">
        <p14:creationId xmlns:p14="http://schemas.microsoft.com/office/powerpoint/2010/main" val="2202943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142852"/>
            <a:ext cx="9143999" cy="705394"/>
          </a:xfrm>
        </p:spPr>
        <p:txBody>
          <a:bodyPr>
            <a:normAutofit/>
          </a:bodyPr>
          <a:lstStyle/>
          <a:p>
            <a:r>
              <a:rPr lang="en-US" sz="3600" dirty="0">
                <a:solidFill>
                  <a:srgbClr val="002060"/>
                </a:solidFill>
                <a:latin typeface="Arial" pitchFamily="34" charset="0"/>
                <a:ea typeface="+mn-ea"/>
                <a:cs typeface="Arial" pitchFamily="34" charset="0"/>
              </a:rPr>
              <a:t>ECR ion source (IAP RAS, </a:t>
            </a:r>
            <a:r>
              <a:rPr lang="en-US" sz="3600" dirty="0" err="1">
                <a:solidFill>
                  <a:srgbClr val="002060"/>
                </a:solidFill>
                <a:latin typeface="Arial" pitchFamily="34" charset="0"/>
                <a:ea typeface="+mn-ea"/>
                <a:cs typeface="Arial" pitchFamily="34" charset="0"/>
              </a:rPr>
              <a:t>N.Novgorod</a:t>
            </a:r>
            <a:r>
              <a:rPr lang="en-US" sz="3600" dirty="0">
                <a:solidFill>
                  <a:srgbClr val="002060"/>
                </a:solidFill>
                <a:latin typeface="Arial" pitchFamily="34" charset="0"/>
                <a:ea typeface="+mn-ea"/>
                <a:cs typeface="Arial" pitchFamily="34" charset="0"/>
              </a:rPr>
              <a:t>)</a:t>
            </a:r>
            <a:endParaRPr lang="ru-RU" sz="2200" dirty="0">
              <a:solidFill>
                <a:srgbClr val="002060"/>
              </a:solidFill>
              <a:latin typeface="Arial" pitchFamily="34" charset="0"/>
              <a:ea typeface="+mn-ea"/>
              <a:cs typeface="Arial" pitchFamily="34" charset="0"/>
            </a:endParaRPr>
          </a:p>
        </p:txBody>
      </p:sp>
      <p:sp>
        <p:nvSpPr>
          <p:cNvPr id="6" name="TextBox 5"/>
          <p:cNvSpPr txBox="1"/>
          <p:nvPr/>
        </p:nvSpPr>
        <p:spPr>
          <a:xfrm>
            <a:off x="6401534" y="914400"/>
            <a:ext cx="4799866" cy="5276253"/>
          </a:xfrm>
          <a:prstGeom prst="rect">
            <a:avLst/>
          </a:prstGeom>
          <a:solidFill>
            <a:schemeClr val="bg1"/>
          </a:solidFill>
        </p:spPr>
        <p:txBody>
          <a:bodyPr wrap="square" rtlCol="0">
            <a:spAutoFit/>
          </a:bodyPr>
          <a:lstStyle/>
          <a:p>
            <a:pPr>
              <a:lnSpc>
                <a:spcPct val="120000"/>
              </a:lnSpc>
            </a:pPr>
            <a:r>
              <a:rPr lang="ru-RU" b="1" i="1" dirty="0">
                <a:solidFill>
                  <a:srgbClr val="002060"/>
                </a:solidFill>
                <a:latin typeface="Times New Roman" panose="02020603050405020304" pitchFamily="18" charset="0"/>
                <a:cs typeface="Times New Roman" panose="02020603050405020304" pitchFamily="18" charset="0"/>
              </a:rPr>
              <a:t>Гиротрон</a:t>
            </a:r>
            <a:r>
              <a:rPr lang="en-US" b="1" i="1" dirty="0">
                <a:solidFill>
                  <a:srgbClr val="002060"/>
                </a:solidFill>
                <a:latin typeface="Times New Roman" panose="02020603050405020304" pitchFamily="18" charset="0"/>
                <a:cs typeface="Times New Roman" panose="02020603050405020304" pitchFamily="18" charset="0"/>
              </a:rPr>
              <a:t> </a:t>
            </a:r>
            <a:r>
              <a:rPr lang="ru-RU" b="1" i="1" dirty="0">
                <a:solidFill>
                  <a:srgbClr val="002060"/>
                </a:solidFill>
                <a:latin typeface="Times New Roman" panose="02020603050405020304" pitchFamily="18" charset="0"/>
                <a:cs typeface="Times New Roman" panose="02020603050405020304" pitchFamily="18" charset="0"/>
              </a:rPr>
              <a:t>24 - 37</a:t>
            </a:r>
            <a:r>
              <a:rPr lang="en-US" b="1" i="1" dirty="0">
                <a:solidFill>
                  <a:srgbClr val="002060"/>
                </a:solidFill>
                <a:latin typeface="Times New Roman" panose="02020603050405020304" pitchFamily="18" charset="0"/>
                <a:cs typeface="Times New Roman" panose="02020603050405020304" pitchFamily="18" charset="0"/>
              </a:rPr>
              <a:t> </a:t>
            </a:r>
            <a:r>
              <a:rPr lang="ru-RU" b="1" i="1" dirty="0">
                <a:solidFill>
                  <a:srgbClr val="002060"/>
                </a:solidFill>
                <a:latin typeface="Times New Roman" panose="02020603050405020304" pitchFamily="18" charset="0"/>
                <a:cs typeface="Times New Roman" panose="02020603050405020304" pitchFamily="18" charset="0"/>
              </a:rPr>
              <a:t>ГГц</a:t>
            </a:r>
            <a:r>
              <a:rPr lang="en-US" b="1" i="1" dirty="0">
                <a:solidFill>
                  <a:srgbClr val="002060"/>
                </a:solidFill>
                <a:latin typeface="Times New Roman" panose="02020603050405020304" pitchFamily="18" charset="0"/>
                <a:cs typeface="Times New Roman" panose="02020603050405020304" pitchFamily="18" charset="0"/>
              </a:rPr>
              <a:t>, 10 </a:t>
            </a:r>
            <a:r>
              <a:rPr lang="ru-RU" b="1" i="1" dirty="0">
                <a:solidFill>
                  <a:srgbClr val="002060"/>
                </a:solidFill>
                <a:latin typeface="Times New Roman" panose="02020603050405020304" pitchFamily="18" charset="0"/>
                <a:cs typeface="Times New Roman" panose="02020603050405020304" pitchFamily="18" charset="0"/>
              </a:rPr>
              <a:t>кВт</a:t>
            </a:r>
            <a:r>
              <a:rPr lang="en-US" b="1" i="1" dirty="0">
                <a:solidFill>
                  <a:srgbClr val="002060"/>
                </a:solidFill>
                <a:latin typeface="Times New Roman" panose="02020603050405020304" pitchFamily="18" charset="0"/>
                <a:cs typeface="Times New Roman" panose="02020603050405020304" pitchFamily="18" charset="0"/>
              </a:rPr>
              <a:t> </a:t>
            </a:r>
          </a:p>
          <a:p>
            <a:pPr>
              <a:lnSpc>
                <a:spcPct val="120000"/>
              </a:lnSpc>
            </a:pPr>
            <a:r>
              <a:rPr lang="ru-RU" b="1" i="1" dirty="0">
                <a:solidFill>
                  <a:srgbClr val="002060"/>
                </a:solidFill>
                <a:latin typeface="Times New Roman" panose="02020603050405020304" pitchFamily="18" charset="0"/>
                <a:cs typeface="Times New Roman" panose="02020603050405020304" pitchFamily="18" charset="0"/>
              </a:rPr>
              <a:t>Режим работы: Непрерывный / импульсный</a:t>
            </a:r>
            <a:endParaRPr lang="en-US" b="1" i="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Магнитная ловушка на постоянных магнитах</a:t>
            </a:r>
            <a:endParaRPr lang="en-US" i="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chemeClr val="accent5">
                    <a:lumMod val="50000"/>
                  </a:schemeClr>
                </a:solidFill>
                <a:latin typeface="Times New Roman" panose="02020603050405020304" pitchFamily="18" charset="0"/>
                <a:cs typeface="Times New Roman" panose="02020603050405020304" pitchFamily="18" charset="0"/>
              </a:rPr>
              <a:t>Диапазон давлений в разряде </a:t>
            </a:r>
            <a:r>
              <a:rPr lang="en-US" i="1" dirty="0">
                <a:solidFill>
                  <a:schemeClr val="accent5">
                    <a:lumMod val="50000"/>
                  </a:schemeClr>
                </a:solidFill>
                <a:latin typeface="Times New Roman" panose="02020603050405020304" pitchFamily="18" charset="0"/>
                <a:cs typeface="Times New Roman" panose="02020603050405020304" pitchFamily="18" charset="0"/>
              </a:rPr>
              <a:t>10</a:t>
            </a:r>
            <a:r>
              <a:rPr lang="en-US" i="1" baseline="30000" dirty="0">
                <a:solidFill>
                  <a:schemeClr val="accent5">
                    <a:lumMod val="50000"/>
                  </a:schemeClr>
                </a:solidFill>
                <a:latin typeface="Times New Roman" panose="02020603050405020304" pitchFamily="18" charset="0"/>
                <a:cs typeface="Times New Roman" panose="02020603050405020304" pitchFamily="18" charset="0"/>
              </a:rPr>
              <a:t>-6</a:t>
            </a:r>
            <a:r>
              <a:rPr lang="en-US" i="1" dirty="0">
                <a:solidFill>
                  <a:schemeClr val="accent5">
                    <a:lumMod val="50000"/>
                  </a:schemeClr>
                </a:solidFill>
                <a:latin typeface="Times New Roman" panose="02020603050405020304" pitchFamily="18" charset="0"/>
                <a:cs typeface="Times New Roman" panose="02020603050405020304" pitchFamily="18" charset="0"/>
              </a:rPr>
              <a:t> – 10</a:t>
            </a:r>
            <a:r>
              <a:rPr lang="en-US" i="1" baseline="30000" dirty="0">
                <a:solidFill>
                  <a:schemeClr val="accent5">
                    <a:lumMod val="50000"/>
                  </a:schemeClr>
                </a:solidFill>
                <a:latin typeface="Times New Roman" panose="02020603050405020304" pitchFamily="18" charset="0"/>
                <a:cs typeface="Times New Roman" panose="02020603050405020304" pitchFamily="18" charset="0"/>
              </a:rPr>
              <a:t>-2</a:t>
            </a:r>
            <a:r>
              <a:rPr lang="en-US" i="1" dirty="0">
                <a:solidFill>
                  <a:schemeClr val="accent5">
                    <a:lumMod val="50000"/>
                  </a:schemeClr>
                </a:solidFill>
                <a:latin typeface="Times New Roman" panose="02020603050405020304" pitchFamily="18" charset="0"/>
                <a:cs typeface="Times New Roman" panose="02020603050405020304" pitchFamily="18" charset="0"/>
              </a:rPr>
              <a:t> </a:t>
            </a:r>
            <a:r>
              <a:rPr lang="ru-RU" i="1" dirty="0">
                <a:solidFill>
                  <a:schemeClr val="accent5">
                    <a:lumMod val="50000"/>
                  </a:schemeClr>
                </a:solidFill>
                <a:latin typeface="Times New Roman" panose="02020603050405020304" pitchFamily="18" charset="0"/>
                <a:cs typeface="Times New Roman" panose="02020603050405020304" pitchFamily="18" charset="0"/>
              </a:rPr>
              <a:t>торр</a:t>
            </a:r>
          </a:p>
          <a:p>
            <a:pPr>
              <a:lnSpc>
                <a:spcPct val="120000"/>
              </a:lnSpc>
            </a:pPr>
            <a:r>
              <a:rPr lang="ru-RU" i="1" dirty="0">
                <a:solidFill>
                  <a:schemeClr val="accent5">
                    <a:lumMod val="50000"/>
                  </a:schemeClr>
                </a:solidFill>
                <a:latin typeface="Times New Roman" panose="02020603050405020304" pitchFamily="18" charset="0"/>
                <a:cs typeface="Times New Roman" panose="02020603050405020304" pitchFamily="18" charset="0"/>
              </a:rPr>
              <a:t>Удельный энерговклад</a:t>
            </a:r>
            <a:r>
              <a:rPr lang="en-US" i="1" dirty="0">
                <a:solidFill>
                  <a:schemeClr val="accent5">
                    <a:lumMod val="50000"/>
                  </a:schemeClr>
                </a:solidFill>
                <a:latin typeface="Times New Roman" panose="02020603050405020304" pitchFamily="18" charset="0"/>
                <a:cs typeface="Times New Roman" panose="02020603050405020304" pitchFamily="18" charset="0"/>
              </a:rPr>
              <a:t> </a:t>
            </a:r>
            <a:r>
              <a:rPr lang="ru-RU" i="1" dirty="0">
                <a:solidFill>
                  <a:schemeClr val="accent5">
                    <a:lumMod val="50000"/>
                  </a:schemeClr>
                </a:solidFill>
                <a:latin typeface="Times New Roman" panose="02020603050405020304" pitchFamily="18" charset="0"/>
                <a:cs typeface="Times New Roman" panose="02020603050405020304" pitchFamily="18" charset="0"/>
              </a:rPr>
              <a:t>до </a:t>
            </a:r>
            <a:r>
              <a:rPr lang="en-US" i="1" dirty="0">
                <a:solidFill>
                  <a:schemeClr val="accent5">
                    <a:lumMod val="50000"/>
                  </a:schemeClr>
                </a:solidFill>
                <a:latin typeface="Times New Roman" panose="02020603050405020304" pitchFamily="18" charset="0"/>
                <a:cs typeface="Times New Roman" panose="02020603050405020304" pitchFamily="18" charset="0"/>
              </a:rPr>
              <a:t>100 </a:t>
            </a:r>
            <a:r>
              <a:rPr lang="ru-RU" i="1" dirty="0">
                <a:solidFill>
                  <a:schemeClr val="accent5">
                    <a:lumMod val="50000"/>
                  </a:schemeClr>
                </a:solidFill>
                <a:latin typeface="Times New Roman" panose="02020603050405020304" pitchFamily="18" charset="0"/>
                <a:cs typeface="Times New Roman" panose="02020603050405020304" pitchFamily="18" charset="0"/>
              </a:rPr>
              <a:t>Вт</a:t>
            </a:r>
            <a:r>
              <a:rPr lang="en-US" i="1" dirty="0">
                <a:solidFill>
                  <a:schemeClr val="accent5">
                    <a:lumMod val="50000"/>
                  </a:schemeClr>
                </a:solidFill>
                <a:latin typeface="Times New Roman" panose="02020603050405020304" pitchFamily="18" charset="0"/>
                <a:cs typeface="Times New Roman" panose="02020603050405020304" pitchFamily="18" charset="0"/>
              </a:rPr>
              <a:t>/c</a:t>
            </a:r>
            <a:r>
              <a:rPr lang="ru-RU" i="1" dirty="0">
                <a:solidFill>
                  <a:schemeClr val="accent5">
                    <a:lumMod val="50000"/>
                  </a:schemeClr>
                </a:solidFill>
                <a:latin typeface="Times New Roman" panose="02020603050405020304" pitchFamily="18" charset="0"/>
                <a:cs typeface="Times New Roman" panose="02020603050405020304" pitchFamily="18" charset="0"/>
              </a:rPr>
              <a:t>м</a:t>
            </a:r>
            <a:r>
              <a:rPr lang="en-US" i="1" baseline="30000" dirty="0">
                <a:solidFill>
                  <a:schemeClr val="accent5">
                    <a:lumMod val="50000"/>
                  </a:schemeClr>
                </a:solidFill>
                <a:latin typeface="Times New Roman" panose="02020603050405020304" pitchFamily="18" charset="0"/>
                <a:cs typeface="Times New Roman" panose="02020603050405020304" pitchFamily="18" charset="0"/>
              </a:rPr>
              <a:t>3</a:t>
            </a:r>
            <a:endParaRPr lang="ru-RU" i="1" baseline="30000" dirty="0">
              <a:solidFill>
                <a:schemeClr val="accent5">
                  <a:lumMod val="50000"/>
                </a:schemeClr>
              </a:solidFill>
              <a:latin typeface="Times New Roman" panose="02020603050405020304" pitchFamily="18" charset="0"/>
              <a:cs typeface="Times New Roman" panose="02020603050405020304" pitchFamily="18" charset="0"/>
            </a:endParaRPr>
          </a:p>
          <a:p>
            <a:pPr>
              <a:lnSpc>
                <a:spcPct val="120000"/>
              </a:lnSpc>
            </a:pPr>
            <a:endParaRPr lang="ru-RU" baseline="30000" dirty="0">
              <a:solidFill>
                <a:schemeClr val="accent5">
                  <a:lumMod val="50000"/>
                </a:schemeClr>
              </a:solidFill>
              <a:latin typeface="Times New Roman" panose="02020603050405020304" pitchFamily="18" charset="0"/>
              <a:cs typeface="Times New Roman" panose="02020603050405020304" pitchFamily="18" charset="0"/>
            </a:endParaRPr>
          </a:p>
          <a:p>
            <a:pPr>
              <a:lnSpc>
                <a:spcPct val="120000"/>
              </a:lnSpc>
            </a:pPr>
            <a:r>
              <a:rPr lang="ru-RU" b="1" dirty="0">
                <a:solidFill>
                  <a:srgbClr val="002060"/>
                </a:solidFill>
                <a:latin typeface="Times New Roman" panose="02020603050405020304" pitchFamily="18" charset="0"/>
                <a:cs typeface="Times New Roman" panose="02020603050405020304" pitchFamily="18" charset="0"/>
              </a:rPr>
              <a:t>Параметры водородного пучка:</a:t>
            </a: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Ток пучка до</a:t>
            </a:r>
            <a:r>
              <a:rPr lang="en-US" i="1" dirty="0">
                <a:solidFill>
                  <a:srgbClr val="002060"/>
                </a:solidFill>
                <a:latin typeface="Times New Roman" panose="02020603050405020304" pitchFamily="18" charset="0"/>
                <a:cs typeface="Times New Roman" panose="02020603050405020304" pitchFamily="18" charset="0"/>
              </a:rPr>
              <a:t> 5</a:t>
            </a:r>
            <a:r>
              <a:rPr lang="ru-RU" i="1" dirty="0">
                <a:solidFill>
                  <a:srgbClr val="002060"/>
                </a:solidFill>
                <a:latin typeface="Times New Roman" panose="02020603050405020304" pitchFamily="18" charset="0"/>
                <a:cs typeface="Times New Roman" panose="02020603050405020304" pitchFamily="18" charset="0"/>
              </a:rPr>
              <a:t>00 мА</a:t>
            </a: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Нормализованная яркость до 50 А/(</a:t>
            </a:r>
            <a:r>
              <a:rPr lang="el-GR" i="1" dirty="0">
                <a:solidFill>
                  <a:srgbClr val="002060"/>
                </a:solidFill>
                <a:latin typeface="Times New Roman" panose="02020603050405020304" pitchFamily="18" charset="0"/>
                <a:cs typeface="Times New Roman" panose="02020603050405020304" pitchFamily="18" charset="0"/>
              </a:rPr>
              <a:t>π·</a:t>
            </a:r>
            <a:r>
              <a:rPr lang="ru-RU" i="1" dirty="0">
                <a:solidFill>
                  <a:srgbClr val="002060"/>
                </a:solidFill>
                <a:latin typeface="Times New Roman" panose="02020603050405020304" pitchFamily="18" charset="0"/>
                <a:cs typeface="Times New Roman" panose="02020603050405020304" pitchFamily="18" charset="0"/>
              </a:rPr>
              <a:t>мм</a:t>
            </a:r>
            <a:r>
              <a:rPr lang="el-GR" i="1" dirty="0">
                <a:solidFill>
                  <a:srgbClr val="002060"/>
                </a:solidFill>
                <a:latin typeface="Times New Roman" panose="02020603050405020304" pitchFamily="18" charset="0"/>
                <a:cs typeface="Times New Roman" panose="02020603050405020304" pitchFamily="18" charset="0"/>
              </a:rPr>
              <a:t>·</a:t>
            </a:r>
            <a:r>
              <a:rPr lang="ru-RU" i="1" dirty="0">
                <a:solidFill>
                  <a:srgbClr val="002060"/>
                </a:solidFill>
                <a:latin typeface="Times New Roman" panose="02020603050405020304" pitchFamily="18" charset="0"/>
                <a:cs typeface="Times New Roman" panose="02020603050405020304" pitchFamily="18" charset="0"/>
              </a:rPr>
              <a:t>мрад)</a:t>
            </a:r>
            <a:r>
              <a:rPr lang="ru-RU" i="1" baseline="30000" dirty="0">
                <a:solidFill>
                  <a:srgbClr val="002060"/>
                </a:solidFill>
                <a:latin typeface="Times New Roman" panose="02020603050405020304" pitchFamily="18" charset="0"/>
                <a:cs typeface="Times New Roman" panose="02020603050405020304" pitchFamily="18" charset="0"/>
              </a:rPr>
              <a:t>2</a:t>
            </a:r>
            <a:endParaRPr lang="en-US" i="1" baseline="30000"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Доля атомарных ионов </a:t>
            </a:r>
            <a:r>
              <a:rPr lang="en-US" i="1" dirty="0">
                <a:solidFill>
                  <a:srgbClr val="002060"/>
                </a:solidFill>
                <a:latin typeface="Times New Roman" panose="02020603050405020304" pitchFamily="18" charset="0"/>
                <a:cs typeface="Times New Roman" panose="02020603050405020304" pitchFamily="18" charset="0"/>
              </a:rPr>
              <a:t>&gt; 90 %</a:t>
            </a:r>
            <a:endParaRPr lang="ru-RU" i="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Энергия ионного пучка до 100 кэВ</a:t>
            </a: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Пучок непрерывный или импульсный</a:t>
            </a: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Импульсный режим: </a:t>
            </a:r>
            <a:endParaRPr lang="en-US" i="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Частота импульсов до 1 кГц</a:t>
            </a:r>
            <a:endParaRPr lang="en-US" i="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i="1" dirty="0">
                <a:solidFill>
                  <a:srgbClr val="002060"/>
                </a:solidFill>
                <a:latin typeface="Times New Roman" panose="02020603050405020304" pitchFamily="18" charset="0"/>
                <a:cs typeface="Times New Roman" panose="02020603050405020304" pitchFamily="18" charset="0"/>
              </a:rPr>
              <a:t>Длительность импульса от 100 мкс</a:t>
            </a:r>
            <a:endParaRPr lang="ru-RU" dirty="0"/>
          </a:p>
        </p:txBody>
      </p:sp>
      <p:sp>
        <p:nvSpPr>
          <p:cNvPr id="7" name="TextBox 6"/>
          <p:cNvSpPr txBox="1"/>
          <p:nvPr/>
        </p:nvSpPr>
        <p:spPr>
          <a:xfrm>
            <a:off x="0" y="6103203"/>
            <a:ext cx="12039599" cy="830997"/>
          </a:xfrm>
          <a:prstGeom prst="rect">
            <a:avLst/>
          </a:prstGeom>
          <a:noFill/>
        </p:spPr>
        <p:txBody>
          <a:bodyPr wrap="square" rtlCol="0">
            <a:spAutoFit/>
          </a:bodyPr>
          <a:lstStyle/>
          <a:p>
            <a:pPr marL="228600" indent="-228600">
              <a:buAutoNum type="arabicPeriod"/>
            </a:pPr>
            <a:r>
              <a:rPr lang="en-US" sz="1200" dirty="0" err="1">
                <a:latin typeface="Times New Roman" panose="02020603050405020304" pitchFamily="18" charset="0"/>
                <a:cs typeface="Times New Roman" panose="02020603050405020304" pitchFamily="18" charset="0"/>
              </a:rPr>
              <a:t>V.Skalyga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I.Izotov</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S.Golubev</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A.Sidorov</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S.Razin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A.Vodopyanov</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O.Tarvainen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H.Koivisto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T.Kalvas</a:t>
            </a:r>
            <a:r>
              <a:rPr lang="en-US" sz="1200" dirty="0">
                <a:latin typeface="Times New Roman" panose="02020603050405020304" pitchFamily="18" charset="0"/>
                <a:cs typeface="Times New Roman" panose="02020603050405020304" pitchFamily="18" charset="0"/>
              </a:rPr>
              <a:t>. New progress of high current </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gasdynamic</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ion source. Review of </a:t>
            </a:r>
            <a:r>
              <a:rPr lang="en-US" sz="1200" dirty="0" smtClean="0">
                <a:latin typeface="Times New Roman" panose="02020603050405020304" pitchFamily="18" charset="0"/>
                <a:cs typeface="Times New Roman" panose="02020603050405020304" pitchFamily="18" charset="0"/>
              </a:rPr>
              <a:t>Scientific Instruments</a:t>
            </a:r>
            <a:r>
              <a:rPr lang="en-US" sz="1200" dirty="0">
                <a:latin typeface="Times New Roman" panose="02020603050405020304" pitchFamily="18" charset="0"/>
                <a:cs typeface="Times New Roman" panose="02020603050405020304" pitchFamily="18" charset="0"/>
              </a:rPr>
              <a:t>. 87, 02A716 (2016); http://dx.doi.org/10.1063/1.4934213</a:t>
            </a:r>
          </a:p>
          <a:p>
            <a:r>
              <a:rPr lang="en-US" sz="1200" dirty="0">
                <a:latin typeface="Times New Roman" panose="02020603050405020304" pitchFamily="18" charset="0"/>
                <a:cs typeface="Times New Roman" panose="02020603050405020304" pitchFamily="18" charset="0"/>
              </a:rPr>
              <a:t>2. V. Skalyga, I. Izotov, S. </a:t>
            </a:r>
            <a:r>
              <a:rPr lang="en-US" sz="1200" dirty="0" err="1">
                <a:latin typeface="Times New Roman" panose="02020603050405020304" pitchFamily="18" charset="0"/>
                <a:cs typeface="Times New Roman" panose="02020603050405020304" pitchFamily="18" charset="0"/>
              </a:rPr>
              <a:t>Razin</a:t>
            </a:r>
            <a:r>
              <a:rPr lang="en-US" sz="1200" dirty="0">
                <a:latin typeface="Times New Roman" panose="02020603050405020304" pitchFamily="18" charset="0"/>
                <a:cs typeface="Times New Roman" panose="02020603050405020304" pitchFamily="18" charset="0"/>
              </a:rPr>
              <a:t>, A. </a:t>
            </a:r>
            <a:r>
              <a:rPr lang="en-US" sz="1200" dirty="0" err="1">
                <a:latin typeface="Times New Roman" panose="02020603050405020304" pitchFamily="18" charset="0"/>
                <a:cs typeface="Times New Roman" panose="02020603050405020304" pitchFamily="18" charset="0"/>
              </a:rPr>
              <a:t>Sidorov</a:t>
            </a:r>
            <a:r>
              <a:rPr lang="en-US" sz="1200" dirty="0">
                <a:latin typeface="Times New Roman" panose="02020603050405020304" pitchFamily="18" charset="0"/>
                <a:cs typeface="Times New Roman" panose="02020603050405020304" pitchFamily="18" charset="0"/>
              </a:rPr>
              <a:t>, S. </a:t>
            </a:r>
            <a:r>
              <a:rPr lang="en-US" sz="1200" dirty="0" err="1">
                <a:latin typeface="Times New Roman" panose="02020603050405020304" pitchFamily="18" charset="0"/>
                <a:cs typeface="Times New Roman" panose="02020603050405020304" pitchFamily="18" charset="0"/>
              </a:rPr>
              <a:t>Golubev</a:t>
            </a:r>
            <a:r>
              <a:rPr lang="en-US" sz="1200" dirty="0">
                <a:latin typeface="Times New Roman" panose="02020603050405020304" pitchFamily="18" charset="0"/>
                <a:cs typeface="Times New Roman" panose="02020603050405020304" pitchFamily="18" charset="0"/>
              </a:rPr>
              <a:t>, T. </a:t>
            </a:r>
            <a:r>
              <a:rPr lang="en-US" sz="1200" dirty="0" err="1">
                <a:latin typeface="Times New Roman" panose="02020603050405020304" pitchFamily="18" charset="0"/>
                <a:cs typeface="Times New Roman" panose="02020603050405020304" pitchFamily="18" charset="0"/>
              </a:rPr>
              <a:t>Kalvas</a:t>
            </a:r>
            <a:r>
              <a:rPr lang="en-US" sz="1200" dirty="0">
                <a:latin typeface="Times New Roman" panose="02020603050405020304" pitchFamily="18" charset="0"/>
                <a:cs typeface="Times New Roman" panose="02020603050405020304" pitchFamily="18" charset="0"/>
              </a:rPr>
              <a:t>, H. </a:t>
            </a:r>
            <a:r>
              <a:rPr lang="en-US" sz="1200" dirty="0" err="1">
                <a:latin typeface="Times New Roman" panose="02020603050405020304" pitchFamily="18" charset="0"/>
                <a:cs typeface="Times New Roman" panose="02020603050405020304" pitchFamily="18" charset="0"/>
              </a:rPr>
              <a:t>Koivisto</a:t>
            </a:r>
            <a:r>
              <a:rPr lang="en-US" sz="1200" dirty="0">
                <a:latin typeface="Times New Roman" panose="02020603050405020304" pitchFamily="18" charset="0"/>
                <a:cs typeface="Times New Roman" panose="02020603050405020304" pitchFamily="18" charset="0"/>
              </a:rPr>
              <a:t>, and O. </a:t>
            </a:r>
            <a:r>
              <a:rPr lang="en-US" sz="1200" dirty="0" err="1">
                <a:latin typeface="Times New Roman" panose="02020603050405020304" pitchFamily="18" charset="0"/>
                <a:cs typeface="Times New Roman" panose="02020603050405020304" pitchFamily="18" charset="0"/>
              </a:rPr>
              <a:t>Tarvainen</a:t>
            </a:r>
            <a:r>
              <a:rPr lang="en-US" sz="1200" dirty="0">
                <a:latin typeface="Times New Roman" panose="02020603050405020304" pitchFamily="18" charset="0"/>
                <a:cs typeface="Times New Roman" panose="02020603050405020304" pitchFamily="18" charset="0"/>
              </a:rPr>
              <a:t>. “High current proton beams production </a:t>
            </a:r>
            <a:r>
              <a:rPr lang="en-US" sz="1200" dirty="0" smtClean="0">
                <a:latin typeface="Times New Roman" panose="02020603050405020304" pitchFamily="18" charset="0"/>
                <a:cs typeface="Times New Roman" panose="02020603050405020304" pitchFamily="18" charset="0"/>
              </a:rPr>
              <a:t>at Simple </a:t>
            </a:r>
            <a:r>
              <a:rPr lang="en-US" sz="1200" dirty="0">
                <a:latin typeface="Times New Roman" panose="02020603050405020304" pitchFamily="18" charset="0"/>
                <a:cs typeface="Times New Roman" panose="02020603050405020304" pitchFamily="18" charset="0"/>
              </a:rPr>
              <a:t>Mirror Ion Source 37”. // Review of Scientific Instruments, v. 85, no. 2, 2014, p. 02A702-1 – 02A702-3.   DOI: 10.1063/1.4825074</a:t>
            </a:r>
            <a:endParaRPr lang="ru-RU" sz="12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022254"/>
            <a:ext cx="4877533" cy="2763936"/>
          </a:xfrm>
          <a:prstGeom prst="rect">
            <a:avLst/>
          </a:prstGeom>
        </p:spPr>
      </p:pic>
      <p:cxnSp>
        <p:nvCxnSpPr>
          <p:cNvPr id="10" name="Прямая соединительная линия 9"/>
          <p:cNvCxnSpPr/>
          <p:nvPr/>
        </p:nvCxnSpPr>
        <p:spPr>
          <a:xfrm>
            <a:off x="304800" y="848246"/>
            <a:ext cx="11734800" cy="0"/>
          </a:xfrm>
          <a:prstGeom prst="line">
            <a:avLst/>
          </a:prstGeom>
          <a:ln w="63500" cmpd="dbl"/>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9061" b="32476"/>
          <a:stretch/>
        </p:blipFill>
        <p:spPr>
          <a:xfrm>
            <a:off x="1060518" y="3786190"/>
            <a:ext cx="4719797" cy="2214834"/>
          </a:xfrm>
          <a:prstGeom prst="rect">
            <a:avLst/>
          </a:prstGeom>
        </p:spPr>
      </p:pic>
      <p:sp>
        <p:nvSpPr>
          <p:cNvPr id="9" name="Номер слайда 8"/>
          <p:cNvSpPr>
            <a:spLocks noGrp="1"/>
          </p:cNvSpPr>
          <p:nvPr>
            <p:ph type="sldNum" sz="quarter" idx="12"/>
          </p:nvPr>
        </p:nvSpPr>
        <p:spPr>
          <a:xfrm>
            <a:off x="9347200" y="6492875"/>
            <a:ext cx="2844800" cy="365125"/>
          </a:xfrm>
        </p:spPr>
        <p:txBody>
          <a:bodyPr/>
          <a:lstStyle/>
          <a:p>
            <a:fld id="{725C68B6-61C2-468F-89AB-4B9F7531AA68}" type="slidenum">
              <a:rPr lang="ru-RU" smtClean="0"/>
              <a:pPr/>
              <a:t>14</a:t>
            </a:fld>
            <a:endParaRPr lang="ru-RU" dirty="0"/>
          </a:p>
        </p:txBody>
      </p:sp>
    </p:spTree>
    <p:extLst>
      <p:ext uri="{BB962C8B-B14F-4D97-AF65-F5344CB8AC3E}">
        <p14:creationId xmlns:p14="http://schemas.microsoft.com/office/powerpoint/2010/main" val="4031690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38282" y="231140"/>
            <a:ext cx="8715436" cy="584775"/>
          </a:xfrm>
          <a:prstGeom prst="rect">
            <a:avLst/>
          </a:prstGeom>
        </p:spPr>
        <p:txBody>
          <a:bodyPr wrap="square">
            <a:spAutoFit/>
          </a:bodyPr>
          <a:lstStyle/>
          <a:p>
            <a:pPr algn="ctr"/>
            <a:r>
              <a:rPr lang="en-US" sz="3200" dirty="0">
                <a:solidFill>
                  <a:srgbClr val="002060"/>
                </a:solidFill>
                <a:latin typeface="Arial" pitchFamily="34" charset="0"/>
                <a:cs typeface="Arial" pitchFamily="34" charset="0"/>
              </a:rPr>
              <a:t>Emittance measurements</a:t>
            </a:r>
            <a:endParaRPr lang="ru-RU" sz="3200" dirty="0">
              <a:solidFill>
                <a:srgbClr val="002060"/>
              </a:solidFill>
              <a:latin typeface="Arial" pitchFamily="34" charset="0"/>
              <a:cs typeface="Arial" pitchFamily="34" charset="0"/>
            </a:endParaRPr>
          </a:p>
        </p:txBody>
      </p:sp>
      <p:cxnSp>
        <p:nvCxnSpPr>
          <p:cNvPr id="5" name="Прямая соединительная линия 4"/>
          <p:cNvCxnSpPr/>
          <p:nvPr/>
        </p:nvCxnSpPr>
        <p:spPr>
          <a:xfrm>
            <a:off x="304800" y="815915"/>
            <a:ext cx="11582400" cy="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2" name="Номер слайда 11"/>
          <p:cNvSpPr>
            <a:spLocks noGrp="1"/>
          </p:cNvSpPr>
          <p:nvPr>
            <p:ph type="sldNum" sz="quarter" idx="12"/>
          </p:nvPr>
        </p:nvSpPr>
        <p:spPr>
          <a:xfrm>
            <a:off x="8534400" y="6479028"/>
            <a:ext cx="2133600" cy="365125"/>
          </a:xfrm>
        </p:spPr>
        <p:txBody>
          <a:bodyPr/>
          <a:lstStyle/>
          <a:p>
            <a:fld id="{725C68B6-61C2-468F-89AB-4B9F7531AA68}" type="slidenum">
              <a:rPr lang="ru-RU" smtClean="0"/>
              <a:pPr/>
              <a:t>15</a:t>
            </a:fld>
            <a:endParaRPr lang="ru-RU" dirty="0"/>
          </a:p>
        </p:txBody>
      </p:sp>
      <p:pic>
        <p:nvPicPr>
          <p:cNvPr id="15" name="Рисунок 14"/>
          <p:cNvPicPr/>
          <p:nvPr/>
        </p:nvPicPr>
        <p:blipFill>
          <a:blip r:embed="rId2" cstate="print">
            <a:extLst>
              <a:ext uri="{28A0092B-C50C-407E-A947-70E740481C1C}">
                <a14:useLocalDpi xmlns:a14="http://schemas.microsoft.com/office/drawing/2010/main" val="0"/>
              </a:ext>
            </a:extLst>
          </a:blip>
          <a:stretch>
            <a:fillRect/>
          </a:stretch>
        </p:blipFill>
        <p:spPr>
          <a:xfrm>
            <a:off x="304800" y="1076325"/>
            <a:ext cx="6781800" cy="2664934"/>
          </a:xfrm>
          <a:prstGeom prst="rect">
            <a:avLst/>
          </a:prstGeom>
        </p:spPr>
      </p:pic>
      <p:pic>
        <p:nvPicPr>
          <p:cNvPr id="31747" name="Picture 3"/>
          <p:cNvPicPr>
            <a:picLocks noChangeAspect="1" noChangeArrowheads="1"/>
          </p:cNvPicPr>
          <p:nvPr/>
        </p:nvPicPr>
        <p:blipFill>
          <a:blip r:embed="rId3" cstate="print"/>
          <a:srcRect/>
          <a:stretch>
            <a:fillRect/>
          </a:stretch>
        </p:blipFill>
        <p:spPr bwMode="auto">
          <a:xfrm>
            <a:off x="7848600" y="1015157"/>
            <a:ext cx="3786214" cy="2839661"/>
          </a:xfrm>
          <a:prstGeom prst="rect">
            <a:avLst/>
          </a:prstGeom>
          <a:noFill/>
          <a:ln w="9525">
            <a:noFill/>
            <a:miter lim="800000"/>
            <a:headEnd/>
            <a:tailEnd/>
          </a:ln>
          <a:effectLst/>
        </p:spPr>
      </p:pic>
      <p:grpSp>
        <p:nvGrpSpPr>
          <p:cNvPr id="6" name="Группа 5"/>
          <p:cNvGrpSpPr/>
          <p:nvPr/>
        </p:nvGrpSpPr>
        <p:grpSpPr>
          <a:xfrm>
            <a:off x="2857492" y="3854818"/>
            <a:ext cx="6477016" cy="2959073"/>
            <a:chOff x="1447784" y="3854818"/>
            <a:chExt cx="6477016" cy="2959073"/>
          </a:xfrm>
        </p:grpSpPr>
        <p:pic>
          <p:nvPicPr>
            <p:cNvPr id="31749" name="Picture 5" descr="https://dm2306files.storage.live.com/y4mxPbQRf-y5HiWuOAodEDzpmAsHSqque4UbVRX6dr7Fo79ZidMiI892Q8O2HBST5RYFaOQX4HWMbzNt69mVMDKZ7gqH6TUmxOrxomDWxLZD_o4k8U7_s4A_mlX9APWLRrna9dmeBK4z24hI6wpW58JUaOo-nsUcpAt_l0WZSNd3RNMlYniq83cztv9LPiG1ivB9UVHbYBcnMIGz8GQR_LaLw/7_00000_15-23-06-199.tif?psid=1&amp;width=1133&amp;height=846"/>
            <p:cNvPicPr>
              <a:picLocks noChangeAspect="1" noChangeArrowheads="1"/>
            </p:cNvPicPr>
            <p:nvPr/>
          </p:nvPicPr>
          <p:blipFill>
            <a:blip r:embed="rId4"/>
            <a:srcRect l="25699" t="38179" r="39879" b="18381"/>
            <a:stretch>
              <a:fillRect/>
            </a:stretch>
          </p:blipFill>
          <p:spPr bwMode="auto">
            <a:xfrm>
              <a:off x="1447784" y="3939123"/>
              <a:ext cx="2857516" cy="2692659"/>
            </a:xfrm>
            <a:prstGeom prst="rect">
              <a:avLst/>
            </a:prstGeom>
            <a:noFill/>
          </p:spPr>
        </p:pic>
        <p:pic>
          <p:nvPicPr>
            <p:cNvPr id="31753" name="Picture 9" descr="https://dm2306files.storage.live.com/y4mjXva4VnYhdqtxYKuMKRb5MZDyksxyBOknPxoyrH5l6P1b-FhTQ7ckqDogMNtwYVzWTD52wKOGZNw7tVEfLU05zvCEMMF84IguoO4qJYsSsVcMg3l3AcNNgDRJRE0Cp7DI-dbLgn_GBSP7V0UpexcFo7q-GdNjBqOcPNXRvVi8rrtTEC_vmj7S7lUxmYEz2AGoF0NqZBViLSgAod8-O8B7Q/Prfl_u49_c22_exp20_gain700_1_sp_hc_bmin0.5_bmax1.bmp?psid=1&amp;width=987&amp;height=846"/>
            <p:cNvPicPr>
              <a:picLocks noChangeAspect="1" noChangeArrowheads="1"/>
            </p:cNvPicPr>
            <p:nvPr/>
          </p:nvPicPr>
          <p:blipFill>
            <a:blip r:embed="rId5"/>
            <a:srcRect l="5184" t="2718" r="7430" b="4196"/>
            <a:stretch>
              <a:fillRect/>
            </a:stretch>
          </p:blipFill>
          <p:spPr bwMode="auto">
            <a:xfrm>
              <a:off x="4683911" y="3854818"/>
              <a:ext cx="3240889" cy="2959073"/>
            </a:xfrm>
            <a:prstGeom prst="rect">
              <a:avLst/>
            </a:prstGeom>
            <a:noFill/>
          </p:spPr>
        </p:pic>
      </p:grpSp>
    </p:spTree>
    <p:extLst>
      <p:ext uri="{BB962C8B-B14F-4D97-AF65-F5344CB8AC3E}">
        <p14:creationId xmlns:p14="http://schemas.microsoft.com/office/powerpoint/2010/main" val="2092077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4" cstate="print"/>
          <a:srcRect/>
          <a:stretch>
            <a:fillRect/>
          </a:stretch>
        </p:blipFill>
        <p:spPr bwMode="auto">
          <a:xfrm>
            <a:off x="762001" y="1295399"/>
            <a:ext cx="10461454" cy="5212227"/>
          </a:xfrm>
          <a:prstGeom prst="rect">
            <a:avLst/>
          </a:prstGeom>
          <a:noFill/>
          <a:ln w="9525">
            <a:noFill/>
            <a:miter lim="800000"/>
            <a:headEnd/>
            <a:tailEnd/>
          </a:ln>
          <a:effectLst/>
        </p:spPr>
      </p:pic>
      <p:sp>
        <p:nvSpPr>
          <p:cNvPr id="5" name="Прямоугольник 4"/>
          <p:cNvSpPr/>
          <p:nvPr/>
        </p:nvSpPr>
        <p:spPr>
          <a:xfrm>
            <a:off x="1738282" y="0"/>
            <a:ext cx="8715436" cy="584775"/>
          </a:xfrm>
          <a:prstGeom prst="rect">
            <a:avLst/>
          </a:prstGeom>
        </p:spPr>
        <p:txBody>
          <a:bodyPr wrap="square">
            <a:spAutoFit/>
          </a:bodyPr>
          <a:lstStyle/>
          <a:p>
            <a:pPr algn="ctr"/>
            <a:r>
              <a:rPr lang="en-US" sz="3200" dirty="0" smtClean="0">
                <a:solidFill>
                  <a:srgbClr val="002060"/>
                </a:solidFill>
                <a:latin typeface="Arial" pitchFamily="34" charset="0"/>
                <a:cs typeface="Arial" pitchFamily="34" charset="0"/>
              </a:rPr>
              <a:t>Proton </a:t>
            </a:r>
            <a:r>
              <a:rPr lang="en-US" sz="3200" dirty="0" err="1" smtClean="0">
                <a:solidFill>
                  <a:srgbClr val="002060"/>
                </a:solidFill>
                <a:latin typeface="Arial" pitchFamily="34" charset="0"/>
                <a:cs typeface="Arial" pitchFamily="34" charset="0"/>
              </a:rPr>
              <a:t>linac</a:t>
            </a:r>
            <a:r>
              <a:rPr lang="en-US" sz="3200" dirty="0" smtClean="0">
                <a:solidFill>
                  <a:srgbClr val="002060"/>
                </a:solidFill>
                <a:latin typeface="Arial" pitchFamily="34" charset="0"/>
                <a:cs typeface="Arial" pitchFamily="34" charset="0"/>
              </a:rPr>
              <a:t> for DARIA</a:t>
            </a:r>
            <a:endParaRPr lang="ru-RU" sz="3200" dirty="0">
              <a:solidFill>
                <a:srgbClr val="002060"/>
              </a:solidFill>
              <a:latin typeface="Arial" pitchFamily="34" charset="0"/>
              <a:cs typeface="Arial" pitchFamily="34" charset="0"/>
            </a:endParaRPr>
          </a:p>
        </p:txBody>
      </p:sp>
      <p:cxnSp>
        <p:nvCxnSpPr>
          <p:cNvPr id="6" name="Прямая соединительная линия 5"/>
          <p:cNvCxnSpPr/>
          <p:nvPr/>
        </p:nvCxnSpPr>
        <p:spPr>
          <a:xfrm>
            <a:off x="1750994" y="723857"/>
            <a:ext cx="8715436" cy="1588"/>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rot="10800000">
            <a:off x="7367953" y="4054593"/>
            <a:ext cx="1212166" cy="64294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Номер слайда 12"/>
          <p:cNvSpPr>
            <a:spLocks noGrp="1"/>
          </p:cNvSpPr>
          <p:nvPr>
            <p:ph type="sldNum" sz="quarter" idx="12"/>
          </p:nvPr>
        </p:nvSpPr>
        <p:spPr/>
        <p:txBody>
          <a:bodyPr/>
          <a:lstStyle/>
          <a:p>
            <a:fld id="{725C68B6-61C2-468F-89AB-4B9F7531AA68}" type="slidenum">
              <a:rPr lang="ru-RU" smtClean="0"/>
              <a:pPr/>
              <a:t>16</a:t>
            </a:fld>
            <a:endParaRPr lang="ru-RU"/>
          </a:p>
        </p:txBody>
      </p:sp>
      <p:pic>
        <p:nvPicPr>
          <p:cNvPr id="39938" name="Picture 2"/>
          <p:cNvPicPr>
            <a:picLocks noChangeAspect="1" noChangeArrowheads="1"/>
          </p:cNvPicPr>
          <p:nvPr/>
        </p:nvPicPr>
        <p:blipFill>
          <a:blip r:embed="rId5"/>
          <a:srcRect l="28344" t="7024" r="40612" b="2865"/>
          <a:stretch>
            <a:fillRect/>
          </a:stretch>
        </p:blipFill>
        <p:spPr bwMode="auto">
          <a:xfrm>
            <a:off x="228600" y="864527"/>
            <a:ext cx="3581400" cy="3373782"/>
          </a:xfrm>
          <a:prstGeom prst="rect">
            <a:avLst/>
          </a:prstGeom>
          <a:noFill/>
          <a:ln w="9525">
            <a:noFill/>
            <a:miter lim="800000"/>
            <a:headEnd/>
            <a:tailEnd/>
          </a:ln>
          <a:effectLst/>
        </p:spPr>
      </p:pic>
      <p:cxnSp>
        <p:nvCxnSpPr>
          <p:cNvPr id="3" name="Прямая со стрелкой 2"/>
          <p:cNvCxnSpPr/>
          <p:nvPr/>
        </p:nvCxnSpPr>
        <p:spPr>
          <a:xfrm>
            <a:off x="2438400" y="4114800"/>
            <a:ext cx="1209312" cy="610344"/>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1"/>
          <p:cNvGraphicFramePr>
            <a:graphicFrameLocks noChangeAspect="1"/>
          </p:cNvGraphicFramePr>
          <p:nvPr>
            <p:extLst>
              <p:ext uri="{D42A27DB-BD31-4B8C-83A1-F6EECF244321}">
                <p14:modId xmlns:p14="http://schemas.microsoft.com/office/powerpoint/2010/main" val="4224327169"/>
              </p:ext>
            </p:extLst>
          </p:nvPr>
        </p:nvGraphicFramePr>
        <p:xfrm>
          <a:off x="4288632" y="4997450"/>
          <a:ext cx="5040312" cy="1784350"/>
        </p:xfrm>
        <a:graphic>
          <a:graphicData uri="http://schemas.openxmlformats.org/presentationml/2006/ole">
            <mc:AlternateContent xmlns:mc="http://schemas.openxmlformats.org/markup-compatibility/2006">
              <mc:Choice xmlns:v="urn:schemas-microsoft-com:vml" Requires="v">
                <p:oleObj spid="_x0000_s71696" name="Document" r:id="rId6" imgW="5672961" imgH="2128197" progId="Word.Document.8">
                  <p:embed/>
                </p:oleObj>
              </mc:Choice>
              <mc:Fallback>
                <p:oleObj name="Document" r:id="rId6" imgW="5672961" imgH="2128197" progId="Word.Document.8">
                  <p:embed/>
                  <p:pic>
                    <p:nvPicPr>
                      <p:cNvPr id="5122" name="Object 11"/>
                      <p:cNvPicPr>
                        <a:picLocks noChangeAspect="1" noChangeArrowheads="1"/>
                      </p:cNvPicPr>
                      <p:nvPr/>
                    </p:nvPicPr>
                    <p:blipFill>
                      <a:blip r:embed="rId7"/>
                      <a:srcRect/>
                      <a:stretch>
                        <a:fillRect/>
                      </a:stretch>
                    </p:blipFill>
                    <p:spPr bwMode="auto">
                      <a:xfrm>
                        <a:off x="4288632" y="4997450"/>
                        <a:ext cx="5040312" cy="1784350"/>
                      </a:xfrm>
                      <a:prstGeom prst="rect">
                        <a:avLst/>
                      </a:prstGeom>
                      <a:solidFill>
                        <a:schemeClr val="bg1"/>
                      </a:solidFill>
                      <a:extLst/>
                    </p:spPr>
                  </p:pic>
                </p:oleObj>
              </mc:Fallback>
            </mc:AlternateContent>
          </a:graphicData>
        </a:graphic>
      </p:graphicFrame>
      <p:graphicFrame>
        <p:nvGraphicFramePr>
          <p:cNvPr id="17" name="Object 11"/>
          <p:cNvGraphicFramePr>
            <a:graphicFrameLocks noChangeAspect="1"/>
          </p:cNvGraphicFramePr>
          <p:nvPr>
            <p:extLst>
              <p:ext uri="{D42A27DB-BD31-4B8C-83A1-F6EECF244321}">
                <p14:modId xmlns:p14="http://schemas.microsoft.com/office/powerpoint/2010/main" val="3207608706"/>
              </p:ext>
            </p:extLst>
          </p:nvPr>
        </p:nvGraphicFramePr>
        <p:xfrm>
          <a:off x="4114800" y="1010743"/>
          <a:ext cx="4465319" cy="1903953"/>
        </p:xfrm>
        <a:graphic>
          <a:graphicData uri="http://schemas.openxmlformats.org/presentationml/2006/ole">
            <mc:AlternateContent xmlns:mc="http://schemas.openxmlformats.org/markup-compatibility/2006">
              <mc:Choice xmlns:v="urn:schemas-microsoft-com:vml" Requires="v">
                <p:oleObj spid="_x0000_s71697" name="Document" r:id="rId8" imgW="3933840" imgH="1673156" progId="Word.Document.8">
                  <p:embed/>
                </p:oleObj>
              </mc:Choice>
              <mc:Fallback>
                <p:oleObj name="Document" r:id="rId8" imgW="3933840" imgH="1673156" progId="Word.Document.8">
                  <p:embed/>
                  <p:pic>
                    <p:nvPicPr>
                      <p:cNvPr id="5122" name="Object 11"/>
                      <p:cNvPicPr>
                        <a:picLocks noChangeAspect="1" noChangeArrowheads="1"/>
                      </p:cNvPicPr>
                      <p:nvPr/>
                    </p:nvPicPr>
                    <p:blipFill>
                      <a:blip r:embed="rId9"/>
                      <a:srcRect/>
                      <a:stretch>
                        <a:fillRect/>
                      </a:stretch>
                    </p:blipFill>
                    <p:spPr bwMode="auto">
                      <a:xfrm>
                        <a:off x="4114800" y="1010743"/>
                        <a:ext cx="4465319" cy="1903953"/>
                      </a:xfrm>
                      <a:prstGeom prst="rect">
                        <a:avLst/>
                      </a:prstGeom>
                      <a:solidFill>
                        <a:schemeClr val="bg1"/>
                      </a:solidFill>
                      <a:extLst/>
                    </p:spPr>
                  </p:pic>
                </p:oleObj>
              </mc:Fallback>
            </mc:AlternateContent>
          </a:graphicData>
        </a:graphic>
      </p:graphicFrame>
      <p:pic>
        <p:nvPicPr>
          <p:cNvPr id="46081" name="Picture 1"/>
          <p:cNvPicPr>
            <a:picLocks noChangeAspect="1" noChangeArrowheads="1"/>
          </p:cNvPicPr>
          <p:nvPr/>
        </p:nvPicPr>
        <p:blipFill>
          <a:blip r:embed="rId10"/>
          <a:srcRect l="38693" t="6521" r="31613" b="10598"/>
          <a:stretch>
            <a:fillRect/>
          </a:stretch>
        </p:blipFill>
        <p:spPr bwMode="auto">
          <a:xfrm>
            <a:off x="8742407" y="3557863"/>
            <a:ext cx="3373393" cy="3117833"/>
          </a:xfrm>
          <a:prstGeom prst="rect">
            <a:avLst/>
          </a:prstGeom>
          <a:noFill/>
          <a:ln w="9525">
            <a:noFill/>
            <a:miter lim="800000"/>
            <a:headEnd/>
            <a:tailEnd/>
          </a:ln>
          <a:effectLst/>
        </p:spPr>
      </p:pic>
    </p:spTree>
    <p:extLst>
      <p:ext uri="{BB962C8B-B14F-4D97-AF65-F5344CB8AC3E}">
        <p14:creationId xmlns:p14="http://schemas.microsoft.com/office/powerpoint/2010/main" val="2836742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143000"/>
          </a:xfrm>
        </p:spPr>
        <p:txBody>
          <a:bodyPr/>
          <a:lstStyle/>
          <a:p>
            <a:r>
              <a:rPr lang="en-US" i="1" dirty="0" smtClean="0">
                <a:solidFill>
                  <a:srgbClr val="C00000"/>
                </a:solidFill>
                <a:latin typeface="Arial Black" panose="020B0A04020102020204" pitchFamily="34" charset="0"/>
              </a:rPr>
              <a:t>PROTON BEAM THERAPY</a:t>
            </a:r>
            <a:endParaRPr lang="ru-RU" i="1"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17</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525" y="1582603"/>
            <a:ext cx="8023675" cy="5199197"/>
          </a:xfrm>
          <a:prstGeom prst="rect">
            <a:avLst/>
          </a:prstGeom>
        </p:spPr>
      </p:pic>
      <p:sp>
        <p:nvSpPr>
          <p:cNvPr id="7" name="TextBox 6"/>
          <p:cNvSpPr txBox="1"/>
          <p:nvPr/>
        </p:nvSpPr>
        <p:spPr>
          <a:xfrm>
            <a:off x="457200" y="990600"/>
            <a:ext cx="11506200" cy="369332"/>
          </a:xfrm>
          <a:prstGeom prst="rect">
            <a:avLst/>
          </a:prstGeom>
          <a:noFill/>
        </p:spPr>
        <p:txBody>
          <a:bodyPr wrap="square" rtlCol="0">
            <a:spAutoFit/>
          </a:bodyPr>
          <a:lstStyle/>
          <a:p>
            <a:pPr algn="ctr"/>
            <a:r>
              <a:rPr lang="en-US" i="1" dirty="0" smtClean="0">
                <a:solidFill>
                  <a:srgbClr val="C00000"/>
                </a:solidFill>
                <a:latin typeface="Arial Black" panose="020B0A04020102020204" pitchFamily="34" charset="0"/>
              </a:rPr>
              <a:t>Proton beam therapy complex with a proton accelerator for an energy of 250 MeV</a:t>
            </a:r>
            <a:endParaRPr lang="ru-RU" i="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840746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6200"/>
            <a:ext cx="10972800" cy="1143000"/>
          </a:xfrm>
        </p:spPr>
        <p:txBody>
          <a:bodyPr/>
          <a:lstStyle/>
          <a:p>
            <a:r>
              <a:rPr lang="en-US" i="1" dirty="0" smtClean="0">
                <a:solidFill>
                  <a:srgbClr val="C00000"/>
                </a:solidFill>
                <a:latin typeface="Arial Black" panose="020B0A04020102020204" pitchFamily="34" charset="0"/>
              </a:rPr>
              <a:t>Heavy ion pulse </a:t>
            </a:r>
            <a:r>
              <a:rPr lang="en-US" i="1" dirty="0" err="1" smtClean="0">
                <a:solidFill>
                  <a:srgbClr val="C00000"/>
                </a:solidFill>
                <a:latin typeface="Arial Black" panose="020B0A04020102020204" pitchFamily="34" charset="0"/>
              </a:rPr>
              <a:t>linac</a:t>
            </a:r>
            <a:endParaRPr lang="ru-RU" i="1"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18</a:t>
            </a:fld>
            <a:endParaRPr lang="ru-RU"/>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9167" t="8889" r="8333" b="5556"/>
          <a:stretch/>
        </p:blipFill>
        <p:spPr>
          <a:xfrm>
            <a:off x="1600200" y="1523316"/>
            <a:ext cx="6629400" cy="5156200"/>
          </a:xfrm>
          <a:prstGeom prst="rect">
            <a:avLst/>
          </a:prstGeom>
        </p:spPr>
      </p:pic>
      <p:grpSp>
        <p:nvGrpSpPr>
          <p:cNvPr id="8" name="Группа 7"/>
          <p:cNvGrpSpPr/>
          <p:nvPr/>
        </p:nvGrpSpPr>
        <p:grpSpPr>
          <a:xfrm>
            <a:off x="0" y="3480253"/>
            <a:ext cx="1997729" cy="2158547"/>
            <a:chOff x="175167" y="3733800"/>
            <a:chExt cx="2236484" cy="2246531"/>
          </a:xfrm>
        </p:grpSpPr>
        <p:sp>
          <p:nvSpPr>
            <p:cNvPr id="6" name="TextBox 5"/>
            <p:cNvSpPr txBox="1"/>
            <p:nvPr/>
          </p:nvSpPr>
          <p:spPr>
            <a:xfrm>
              <a:off x="175168" y="3733800"/>
              <a:ext cx="2236483" cy="672676"/>
            </a:xfrm>
            <a:prstGeom prst="rect">
              <a:avLst/>
            </a:prstGeom>
            <a:solidFill>
              <a:schemeClr val="bg1"/>
            </a:solidFill>
          </p:spPr>
          <p:txBody>
            <a:bodyPr wrap="square" rtlCol="0">
              <a:spAutoFit/>
            </a:bodyPr>
            <a:lstStyle/>
            <a:p>
              <a:pPr algn="ctr"/>
              <a:r>
                <a:rPr lang="en-US" b="1" dirty="0" smtClean="0">
                  <a:latin typeface="Arial" panose="020B0604020202020204" pitchFamily="34" charset="0"/>
                  <a:cs typeface="Arial" panose="020B0604020202020204" pitchFamily="34" charset="0"/>
                </a:rPr>
                <a:t>Laser ion source (5.3GW)</a:t>
              </a:r>
              <a:endParaRPr lang="ru-RU"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6820" t="8889" r="9175"/>
            <a:stretch/>
          </p:blipFill>
          <p:spPr>
            <a:xfrm>
              <a:off x="175167" y="4380131"/>
              <a:ext cx="2088066" cy="1600200"/>
            </a:xfrm>
            <a:prstGeom prst="rect">
              <a:avLst/>
            </a:prstGeom>
          </p:spPr>
        </p:pic>
      </p:grpSp>
      <p:grpSp>
        <p:nvGrpSpPr>
          <p:cNvPr id="12" name="Группа 11"/>
          <p:cNvGrpSpPr/>
          <p:nvPr/>
        </p:nvGrpSpPr>
        <p:grpSpPr>
          <a:xfrm>
            <a:off x="5709790" y="4977659"/>
            <a:ext cx="1681610" cy="1807535"/>
            <a:chOff x="5105400" y="5029200"/>
            <a:chExt cx="1681610" cy="1807535"/>
          </a:xfrm>
        </p:grpSpPr>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11539" t="5128" r="9615" b="5128"/>
            <a:stretch/>
          </p:blipFill>
          <p:spPr>
            <a:xfrm>
              <a:off x="5105400" y="5401214"/>
              <a:ext cx="1681610" cy="1435521"/>
            </a:xfrm>
            <a:prstGeom prst="rect">
              <a:avLst/>
            </a:prstGeom>
          </p:spPr>
        </p:pic>
        <p:sp>
          <p:nvSpPr>
            <p:cNvPr id="11" name="TextBox 10"/>
            <p:cNvSpPr txBox="1"/>
            <p:nvPr/>
          </p:nvSpPr>
          <p:spPr>
            <a:xfrm>
              <a:off x="5489005" y="5029200"/>
              <a:ext cx="914400" cy="372014"/>
            </a:xfrm>
            <a:prstGeom prst="rect">
              <a:avLst/>
            </a:prstGeom>
            <a:noFill/>
          </p:spPr>
          <p:txBody>
            <a:bodyPr wrap="square" rtlCol="0">
              <a:spAutoFit/>
            </a:bodyPr>
            <a:lstStyle/>
            <a:p>
              <a:pPr algn="ctr"/>
              <a:r>
                <a:rPr lang="en-US" dirty="0" smtClean="0">
                  <a:latin typeface="Arial Black" panose="020B0A04020102020204" pitchFamily="34" charset="0"/>
                </a:rPr>
                <a:t>RFQ</a:t>
              </a:r>
              <a:endParaRPr lang="ru-RU" dirty="0">
                <a:latin typeface="Arial Black" panose="020B0A04020102020204" pitchFamily="34" charset="0"/>
              </a:endParaRPr>
            </a:p>
          </p:txBody>
        </p:sp>
      </p:grpSp>
      <p:cxnSp>
        <p:nvCxnSpPr>
          <p:cNvPr id="14" name="Прямая со стрелкой 13"/>
          <p:cNvCxnSpPr/>
          <p:nvPr/>
        </p:nvCxnSpPr>
        <p:spPr>
          <a:xfrm flipH="1" flipV="1">
            <a:off x="4613921" y="5349673"/>
            <a:ext cx="982872" cy="71776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Группа 17"/>
          <p:cNvGrpSpPr/>
          <p:nvPr/>
        </p:nvGrpSpPr>
        <p:grpSpPr>
          <a:xfrm>
            <a:off x="1467628" y="771413"/>
            <a:ext cx="1633254" cy="2667000"/>
            <a:chOff x="2083187" y="1219200"/>
            <a:chExt cx="1633254" cy="2667000"/>
          </a:xfrm>
        </p:grpSpPr>
        <p:pic>
          <p:nvPicPr>
            <p:cNvPr id="16" name="Рисунок 15"/>
            <p:cNvPicPr>
              <a:picLocks noChangeAspect="1"/>
            </p:cNvPicPr>
            <p:nvPr/>
          </p:nvPicPr>
          <p:blipFill rotWithShape="1">
            <a:blip r:embed="rId7">
              <a:extLst>
                <a:ext uri="{28A0092B-C50C-407E-A947-70E740481C1C}">
                  <a14:useLocalDpi xmlns:a14="http://schemas.microsoft.com/office/drawing/2010/main" val="0"/>
                </a:ext>
              </a:extLst>
            </a:blip>
            <a:srcRect l="35884" t="18068" r="39735" b="20349"/>
            <a:stretch/>
          </p:blipFill>
          <p:spPr>
            <a:xfrm>
              <a:off x="2083187" y="1565262"/>
              <a:ext cx="1633254" cy="2320938"/>
            </a:xfrm>
            <a:prstGeom prst="rect">
              <a:avLst/>
            </a:prstGeom>
          </p:spPr>
        </p:pic>
        <p:sp>
          <p:nvSpPr>
            <p:cNvPr id="17" name="TextBox 16"/>
            <p:cNvSpPr txBox="1"/>
            <p:nvPr/>
          </p:nvSpPr>
          <p:spPr>
            <a:xfrm>
              <a:off x="2480714" y="1219200"/>
              <a:ext cx="838200" cy="369332"/>
            </a:xfrm>
            <a:prstGeom prst="rect">
              <a:avLst/>
            </a:prstGeom>
            <a:noFill/>
          </p:spPr>
          <p:txBody>
            <a:bodyPr wrap="square" rtlCol="0">
              <a:spAutoFit/>
            </a:bodyPr>
            <a:lstStyle/>
            <a:p>
              <a:r>
                <a:rPr lang="en-US" b="1" dirty="0" smtClean="0">
                  <a:latin typeface="Arial Black" panose="020B0A04020102020204" pitchFamily="34" charset="0"/>
                </a:rPr>
                <a:t>DTL1</a:t>
              </a:r>
              <a:endParaRPr lang="ru-RU" b="1" dirty="0">
                <a:latin typeface="Arial Black" panose="020B0A04020102020204" pitchFamily="34" charset="0"/>
              </a:endParaRPr>
            </a:p>
          </p:txBody>
        </p:sp>
      </p:grpSp>
      <p:cxnSp>
        <p:nvCxnSpPr>
          <p:cNvPr id="19" name="Прямая со стрелкой 18"/>
          <p:cNvCxnSpPr/>
          <p:nvPr/>
        </p:nvCxnSpPr>
        <p:spPr>
          <a:xfrm>
            <a:off x="2763028" y="3438413"/>
            <a:ext cx="1624700" cy="61901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rotWithShape="1">
          <a:blip r:embed="rId8"/>
          <a:srcRect l="19678" t="11410" r="20917" b="10361"/>
          <a:stretch/>
        </p:blipFill>
        <p:spPr>
          <a:xfrm>
            <a:off x="3958910" y="1140745"/>
            <a:ext cx="1904050" cy="1870646"/>
          </a:xfrm>
          <a:prstGeom prst="rect">
            <a:avLst/>
          </a:prstGeom>
        </p:spPr>
      </p:pic>
      <p:cxnSp>
        <p:nvCxnSpPr>
          <p:cNvPr id="26" name="Прямая со стрелкой 25"/>
          <p:cNvCxnSpPr/>
          <p:nvPr/>
        </p:nvCxnSpPr>
        <p:spPr>
          <a:xfrm>
            <a:off x="4910935" y="3088920"/>
            <a:ext cx="522214" cy="39133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Объект 8"/>
          <p:cNvGraphicFramePr>
            <a:graphicFrameLocks noChangeAspect="1"/>
          </p:cNvGraphicFramePr>
          <p:nvPr>
            <p:extLst>
              <p:ext uri="{D42A27DB-BD31-4B8C-83A1-F6EECF244321}">
                <p14:modId xmlns:p14="http://schemas.microsoft.com/office/powerpoint/2010/main" val="4083827883"/>
              </p:ext>
            </p:extLst>
          </p:nvPr>
        </p:nvGraphicFramePr>
        <p:xfrm>
          <a:off x="7848600" y="2808288"/>
          <a:ext cx="4343400" cy="3973512"/>
        </p:xfrm>
        <a:graphic>
          <a:graphicData uri="http://schemas.openxmlformats.org/presentationml/2006/ole">
            <mc:AlternateContent xmlns:mc="http://schemas.openxmlformats.org/markup-compatibility/2006">
              <mc:Choice xmlns:v="urn:schemas-microsoft-com:vml" Requires="v">
                <p:oleObj spid="_x0000_s68621" name="Document" r:id="rId9" imgW="6072373" imgH="5526881" progId="Word.Document.8">
                  <p:embed/>
                </p:oleObj>
              </mc:Choice>
              <mc:Fallback>
                <p:oleObj name="Document" r:id="rId9" imgW="6072373" imgH="5526881" progId="Word.Document.8">
                  <p:embed/>
                  <p:pic>
                    <p:nvPicPr>
                      <p:cNvPr id="0" name=""/>
                      <p:cNvPicPr/>
                      <p:nvPr/>
                    </p:nvPicPr>
                    <p:blipFill>
                      <a:blip r:embed="rId10"/>
                      <a:stretch>
                        <a:fillRect/>
                      </a:stretch>
                    </p:blipFill>
                    <p:spPr>
                      <a:xfrm>
                        <a:off x="7848600" y="2808288"/>
                        <a:ext cx="4343400" cy="397351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521539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i="1" dirty="0" smtClean="0">
                <a:solidFill>
                  <a:srgbClr val="C00000"/>
                </a:solidFill>
                <a:latin typeface="Arial Black" panose="020B0A04020102020204" pitchFamily="34" charset="0"/>
              </a:rPr>
              <a:t>MICROELECTRONICS</a:t>
            </a:r>
            <a:br>
              <a:rPr lang="en-US" i="1" dirty="0" smtClean="0">
                <a:solidFill>
                  <a:srgbClr val="C00000"/>
                </a:solidFill>
                <a:latin typeface="Arial Black" panose="020B0A04020102020204" pitchFamily="34" charset="0"/>
              </a:rPr>
            </a:br>
            <a:r>
              <a:rPr lang="en-US" i="1" dirty="0" smtClean="0">
                <a:solidFill>
                  <a:srgbClr val="C00000"/>
                </a:solidFill>
                <a:latin typeface="Arial Black" panose="020B0A04020102020204" pitchFamily="34" charset="0"/>
              </a:rPr>
              <a:t>semiconductor features modification by the ion beams</a:t>
            </a:r>
            <a:endParaRPr lang="ru-RU" i="1"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19</a:t>
            </a:fld>
            <a:endParaRPr lang="ru-RU"/>
          </a:p>
        </p:txBody>
      </p:sp>
      <p:grpSp>
        <p:nvGrpSpPr>
          <p:cNvPr id="5" name="Group 26"/>
          <p:cNvGrpSpPr/>
          <p:nvPr/>
        </p:nvGrpSpPr>
        <p:grpSpPr>
          <a:xfrm>
            <a:off x="609600" y="1564877"/>
            <a:ext cx="3472058" cy="4974036"/>
            <a:chOff x="477535" y="532490"/>
            <a:chExt cx="3472058" cy="4974036"/>
          </a:xfrm>
        </p:grpSpPr>
        <p:grpSp>
          <p:nvGrpSpPr>
            <p:cNvPr id="6" name="Group 24"/>
            <p:cNvGrpSpPr/>
            <p:nvPr/>
          </p:nvGrpSpPr>
          <p:grpSpPr>
            <a:xfrm>
              <a:off x="477535" y="1117265"/>
              <a:ext cx="3472058" cy="4389261"/>
              <a:chOff x="477535" y="1193465"/>
              <a:chExt cx="3472058" cy="4389261"/>
            </a:xfrm>
          </p:grpSpPr>
          <p:pic>
            <p:nvPicPr>
              <p:cNvPr id="8" name="Picture 7"/>
              <p:cNvPicPr>
                <a:picLocks noChangeAspect="1" noChangeArrowheads="1"/>
              </p:cNvPicPr>
              <p:nvPr/>
            </p:nvPicPr>
            <p:blipFill>
              <a:blip r:embed="rId4" cstate="print"/>
              <a:srcRect/>
              <a:stretch>
                <a:fillRect/>
              </a:stretch>
            </p:blipFill>
            <p:spPr bwMode="auto">
              <a:xfrm>
                <a:off x="533400" y="1193465"/>
                <a:ext cx="3360328" cy="2569768"/>
              </a:xfrm>
              <a:prstGeom prst="rect">
                <a:avLst/>
              </a:prstGeom>
              <a:noFill/>
              <a:ln w="9525">
                <a:noFill/>
                <a:miter lim="800000"/>
                <a:headEnd/>
                <a:tailEnd/>
              </a:ln>
            </p:spPr>
          </p:pic>
          <p:graphicFrame>
            <p:nvGraphicFramePr>
              <p:cNvPr id="9" name="Object 2"/>
              <p:cNvGraphicFramePr>
                <a:graphicFrameLocks noChangeAspect="1"/>
              </p:cNvGraphicFramePr>
              <p:nvPr>
                <p:extLst>
                  <p:ext uri="{D42A27DB-BD31-4B8C-83A1-F6EECF244321}">
                    <p14:modId xmlns:p14="http://schemas.microsoft.com/office/powerpoint/2010/main" val="1869803479"/>
                  </p:ext>
                </p:extLst>
              </p:nvPr>
            </p:nvGraphicFramePr>
            <p:xfrm>
              <a:off x="477535" y="3778751"/>
              <a:ext cx="3472058" cy="1803975"/>
            </p:xfrm>
            <a:graphic>
              <a:graphicData uri="http://schemas.openxmlformats.org/presentationml/2006/ole">
                <mc:AlternateContent xmlns:mc="http://schemas.openxmlformats.org/markup-compatibility/2006">
                  <mc:Choice xmlns:v="urn:schemas-microsoft-com:vml" Requires="v">
                    <p:oleObj spid="_x0000_s70666" name="Document" r:id="rId5" imgW="4398035" imgH="2418703" progId="Word.Document.8">
                      <p:embed/>
                    </p:oleObj>
                  </mc:Choice>
                  <mc:Fallback>
                    <p:oleObj name="Document" r:id="rId5" imgW="4398035" imgH="2418703" progId="Word.Document.8">
                      <p:embed/>
                      <p:pic>
                        <p:nvPicPr>
                          <p:cNvPr id="102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535" y="3778751"/>
                            <a:ext cx="3472058" cy="1803975"/>
                          </a:xfrm>
                          <a:prstGeom prst="rect">
                            <a:avLst/>
                          </a:prstGeom>
                          <a:solidFill>
                            <a:srgbClr val="CCFFFF"/>
                          </a:solidFill>
                        </p:spPr>
                      </p:pic>
                    </p:oleObj>
                  </mc:Fallback>
                </mc:AlternateContent>
              </a:graphicData>
            </a:graphic>
          </p:graphicFrame>
        </p:grpSp>
        <p:sp>
          <p:nvSpPr>
            <p:cNvPr id="7" name="TextBox 6"/>
            <p:cNvSpPr txBox="1"/>
            <p:nvPr/>
          </p:nvSpPr>
          <p:spPr>
            <a:xfrm>
              <a:off x="1184864" y="533400"/>
              <a:ext cx="2057400" cy="584775"/>
            </a:xfrm>
            <a:prstGeom prst="rect">
              <a:avLst/>
            </a:prstGeom>
            <a:solidFill>
              <a:schemeClr val="bg1"/>
            </a:solidFill>
          </p:spPr>
          <p:txBody>
            <a:bodyPr wrap="square" rtlCol="0">
              <a:spAutoFit/>
            </a:bodyPr>
            <a:lstStyle/>
            <a:p>
              <a:pPr algn="ctr"/>
              <a:r>
                <a:rPr lang="en-US" sz="1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Proton Alvarez for ITEP and  IPHE</a:t>
              </a:r>
              <a:endParaRPr lang="en-US" sz="16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1184864" y="532490"/>
              <a:ext cx="2057400" cy="584775"/>
            </a:xfrm>
            <a:prstGeom prst="rect">
              <a:avLst/>
            </a:prstGeom>
            <a:solidFill>
              <a:schemeClr val="bg1"/>
            </a:solidFill>
          </p:spPr>
          <p:txBody>
            <a:bodyPr wrap="square" rtlCol="0">
              <a:spAutoFit/>
            </a:bodyPr>
            <a:lstStyle/>
            <a:p>
              <a:pPr algn="ctr"/>
              <a:r>
                <a:rPr lang="en-US" sz="16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Proton Alvarez for ITEP and  IPHE</a:t>
              </a:r>
              <a:endParaRPr lang="en-US" sz="16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3" name="TextBox 12"/>
          <p:cNvSpPr txBox="1"/>
          <p:nvPr/>
        </p:nvSpPr>
        <p:spPr>
          <a:xfrm>
            <a:off x="7543800" y="1857264"/>
            <a:ext cx="2616200"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Heavy ion </a:t>
            </a:r>
            <a:r>
              <a:rPr lang="en-US" b="1" dirty="0" err="1" smtClean="0">
                <a:latin typeface="Arial" panose="020B0604020202020204" pitchFamily="34" charset="0"/>
                <a:cs typeface="Arial" panose="020B0604020202020204" pitchFamily="34" charset="0"/>
              </a:rPr>
              <a:t>linac</a:t>
            </a:r>
            <a:endParaRPr lang="ru-RU" b="1" dirty="0">
              <a:latin typeface="Arial" panose="020B0604020202020204" pitchFamily="34" charset="0"/>
              <a:cs typeface="Arial" panose="020B0604020202020204" pitchFamily="34" charset="0"/>
            </a:endParaRPr>
          </a:p>
        </p:txBody>
      </p:sp>
      <p:grpSp>
        <p:nvGrpSpPr>
          <p:cNvPr id="15" name="Группа 14"/>
          <p:cNvGrpSpPr/>
          <p:nvPr/>
        </p:nvGrpSpPr>
        <p:grpSpPr>
          <a:xfrm>
            <a:off x="4572000" y="2203990"/>
            <a:ext cx="7592013" cy="2151481"/>
            <a:chOff x="4572000" y="2203990"/>
            <a:chExt cx="7592013" cy="2151481"/>
          </a:xfrm>
        </p:grpSpPr>
        <p:pic>
          <p:nvPicPr>
            <p:cNvPr id="11" name="Рисунок 10"/>
            <p:cNvPicPr>
              <a:picLocks noChangeAspect="1"/>
            </p:cNvPicPr>
            <p:nvPr/>
          </p:nvPicPr>
          <p:blipFill>
            <a:blip r:embed="rId7"/>
            <a:stretch>
              <a:fillRect/>
            </a:stretch>
          </p:blipFill>
          <p:spPr>
            <a:xfrm>
              <a:off x="4572000" y="2203990"/>
              <a:ext cx="4652253" cy="2151481"/>
            </a:xfrm>
            <a:prstGeom prst="rect">
              <a:avLst/>
            </a:prstGeom>
          </p:spPr>
        </p:pic>
        <p:pic>
          <p:nvPicPr>
            <p:cNvPr id="14" name="Рисунок 13"/>
            <p:cNvPicPr>
              <a:picLocks noChangeAspect="1"/>
            </p:cNvPicPr>
            <p:nvPr/>
          </p:nvPicPr>
          <p:blipFill>
            <a:blip r:embed="rId8"/>
            <a:stretch>
              <a:fillRect/>
            </a:stretch>
          </p:blipFill>
          <p:spPr>
            <a:xfrm>
              <a:off x="9241377" y="2321523"/>
              <a:ext cx="2922636" cy="1916414"/>
            </a:xfrm>
            <a:prstGeom prst="rect">
              <a:avLst/>
            </a:prstGeom>
          </p:spPr>
        </p:pic>
      </p:grpSp>
      <p:graphicFrame>
        <p:nvGraphicFramePr>
          <p:cNvPr id="16" name="Таблица 15"/>
          <p:cNvGraphicFramePr>
            <a:graphicFrameLocks noGrp="1"/>
          </p:cNvGraphicFramePr>
          <p:nvPr>
            <p:extLst>
              <p:ext uri="{D42A27DB-BD31-4B8C-83A1-F6EECF244321}">
                <p14:modId xmlns:p14="http://schemas.microsoft.com/office/powerpoint/2010/main" val="2349712780"/>
              </p:ext>
            </p:extLst>
          </p:nvPr>
        </p:nvGraphicFramePr>
        <p:xfrm>
          <a:off x="4648200" y="4580060"/>
          <a:ext cx="7391400" cy="1958854"/>
        </p:xfrm>
        <a:graphic>
          <a:graphicData uri="http://schemas.openxmlformats.org/drawingml/2006/table">
            <a:tbl>
              <a:tblPr firstRow="1" firstCol="1" bandRow="1"/>
              <a:tblGrid>
                <a:gridCol w="2507284">
                  <a:extLst>
                    <a:ext uri="{9D8B030D-6E8A-4147-A177-3AD203B41FA5}">
                      <a16:colId xmlns:a16="http://schemas.microsoft.com/office/drawing/2014/main" val="538650996"/>
                    </a:ext>
                  </a:extLst>
                </a:gridCol>
                <a:gridCol w="1279075">
                  <a:extLst>
                    <a:ext uri="{9D8B030D-6E8A-4147-A177-3AD203B41FA5}">
                      <a16:colId xmlns:a16="http://schemas.microsoft.com/office/drawing/2014/main" val="510726367"/>
                    </a:ext>
                  </a:extLst>
                </a:gridCol>
                <a:gridCol w="1354557">
                  <a:extLst>
                    <a:ext uri="{9D8B030D-6E8A-4147-A177-3AD203B41FA5}">
                      <a16:colId xmlns:a16="http://schemas.microsoft.com/office/drawing/2014/main" val="2440787153"/>
                    </a:ext>
                  </a:extLst>
                </a:gridCol>
                <a:gridCol w="2250484">
                  <a:extLst>
                    <a:ext uri="{9D8B030D-6E8A-4147-A177-3AD203B41FA5}">
                      <a16:colId xmlns:a16="http://schemas.microsoft.com/office/drawing/2014/main" val="3222507713"/>
                    </a:ext>
                  </a:extLst>
                </a:gridCol>
              </a:tblGrid>
              <a:tr h="429287">
                <a:tc>
                  <a:txBody>
                    <a:bodyPr/>
                    <a:lstStyle/>
                    <a:p>
                      <a:pPr indent="0" algn="l">
                        <a:lnSpc>
                          <a:spcPct val="150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Irradiation</a:t>
                      </a:r>
                      <a:r>
                        <a:rPr lang="en-US" sz="1400" b="1" spc="26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spc="-30" dirty="0">
                          <a:effectLst/>
                          <a:latin typeface="Arial" panose="020B0604020202020204" pitchFamily="34" charset="0"/>
                          <a:ea typeface="Times New Roman" panose="02020603050405020304" pitchFamily="18" charset="0"/>
                          <a:cs typeface="Times New Roman" panose="02020603050405020304" pitchFamily="18" charset="0"/>
                        </a:rPr>
                        <a:t>b</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y</a:t>
                      </a:r>
                      <a:r>
                        <a:rPr lang="en-US" sz="1400" b="1" spc="7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C3+</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b="1" i="1">
                          <a:effectLst/>
                          <a:latin typeface="Arial" panose="020B0604020202020204" pitchFamily="34" charset="0"/>
                          <a:ea typeface="Times New Roman" panose="02020603050405020304" pitchFamily="18" charset="0"/>
                          <a:cs typeface="Times New Roman" panose="02020603050405020304" pitchFamily="18" charset="0"/>
                        </a:rPr>
                        <a:t>t</a:t>
                      </a:r>
                      <a:r>
                        <a:rPr lang="en-US" sz="1400" b="1" i="1" spc="25">
                          <a:effectLst/>
                          <a:latin typeface="Arial" panose="020B0604020202020204" pitchFamily="34" charset="0"/>
                          <a:ea typeface="Times New Roman" panose="02020603050405020304" pitchFamily="18" charset="0"/>
                          <a:cs typeface="Times New Roman" panose="02020603050405020304" pitchFamily="18" charset="0"/>
                        </a:rPr>
                        <a:t>r</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r</a:t>
                      </a:r>
                      <a:r>
                        <a:rPr lang="en-US" sz="1400" b="1" i="1" spc="-15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5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ns</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b="1" i="1">
                          <a:effectLst/>
                          <a:latin typeface="Arial" panose="020B0604020202020204" pitchFamily="34" charset="0"/>
                          <a:ea typeface="Times New Roman" panose="02020603050405020304" pitchFamily="18" charset="0"/>
                          <a:cs typeface="Times New Roman" panose="02020603050405020304" pitchFamily="18" charset="0"/>
                        </a:rPr>
                        <a:t>I</a:t>
                      </a:r>
                      <a:r>
                        <a:rPr lang="en-US" sz="1400" b="1" i="1" spc="55">
                          <a:effectLst/>
                          <a:latin typeface="Arial" panose="020B0604020202020204" pitchFamily="34" charset="0"/>
                          <a:ea typeface="Times New Roman" panose="02020603050405020304" pitchFamily="18" charset="0"/>
                          <a:cs typeface="Times New Roman" panose="02020603050405020304" pitchFamily="18" charset="0"/>
                        </a:rPr>
                        <a:t>R</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6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nA</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b="1" i="1">
                          <a:effectLst/>
                          <a:latin typeface="Arial" panose="020B0604020202020204" pitchFamily="34" charset="0"/>
                          <a:ea typeface="Times New Roman" panose="02020603050405020304" pitchFamily="18" charset="0"/>
                          <a:cs typeface="Times New Roman" panose="02020603050405020304" pitchFamily="18" charset="0"/>
                        </a:rPr>
                        <a:t>UF</a:t>
                      </a:r>
                      <a:r>
                        <a:rPr lang="en-US" sz="1400" b="1" i="1" spc="-6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5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V</a:t>
                      </a:r>
                      <a:r>
                        <a:rPr lang="en-US" sz="1400" b="1" spc="14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a:t>
                      </a:r>
                      <a:r>
                        <a:rPr lang="en-US" sz="1400" b="1" spc="16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IF</a:t>
                      </a:r>
                      <a:r>
                        <a:rPr lang="en-US" sz="1400" b="1" i="1" spc="17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1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10</a:t>
                      </a:r>
                      <a:r>
                        <a:rPr lang="en-US" sz="1400" b="1" spc="-7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mA)</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30120049"/>
                  </a:ext>
                </a:extLst>
              </a:tr>
              <a:tr h="429287">
                <a:tc>
                  <a:txBody>
                    <a:bodyPr/>
                    <a:lstStyle/>
                    <a:p>
                      <a:pPr indent="0" algn="l">
                        <a:lnSpc>
                          <a:spcPct val="150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Initial</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&gt;</a:t>
                      </a:r>
                      <a:r>
                        <a:rPr lang="en-US" sz="1400" i="1" spc="-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i="1">
                          <a:effectLst/>
                          <a:latin typeface="Arial" panose="020B0604020202020204" pitchFamily="34" charset="0"/>
                          <a:ea typeface="Times New Roman" panose="02020603050405020304" pitchFamily="18" charset="0"/>
                          <a:cs typeface="Times New Roman" panose="02020603050405020304" pitchFamily="18" charset="0"/>
                        </a:rPr>
                        <a:t>&lt;</a:t>
                      </a:r>
                      <a:r>
                        <a:rPr lang="en-US" sz="1400" i="1" spc="-95">
                          <a:effectLst/>
                          <a:latin typeface="Arial" panose="020B0604020202020204" pitchFamily="34" charset="0"/>
                          <a:ea typeface="Times New Roman" panose="02020603050405020304" pitchFamily="18" charset="0"/>
                          <a:cs typeface="Times New Roman" panose="02020603050405020304" pitchFamily="18" charset="0"/>
                        </a:rPr>
                        <a:t> </a:t>
                      </a:r>
                      <a:r>
                        <a:rPr lang="en-US" sz="1400">
                          <a:effectLst/>
                          <a:latin typeface="Arial" panose="020B0604020202020204" pitchFamily="34" charset="0"/>
                          <a:ea typeface="Times New Roman" panose="02020603050405020304" pitchFamily="18" charset="0"/>
                          <a:cs typeface="Times New Roman" panose="02020603050405020304" pitchFamily="18" charset="0"/>
                        </a:rPr>
                        <a:t>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ct val="1500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81</a:t>
                      </a:r>
                      <a:r>
                        <a:rPr lang="en-US" sz="1400" spc="-3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5">
                          <a:effectLst/>
                          <a:latin typeface="Arial" panose="020B0604020202020204" pitchFamily="34" charset="0"/>
                          <a:ea typeface="Times New Roman" panose="02020603050405020304" pitchFamily="18" charset="0"/>
                          <a:cs typeface="Times New Roman" panose="02020603050405020304" pitchFamily="18" charset="0"/>
                        </a:rPr>
                        <a:t> </a:t>
                      </a:r>
                      <a:r>
                        <a:rPr lang="en-US" sz="140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01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1587041"/>
                  </a:ext>
                </a:extLst>
              </a:tr>
              <a:tr h="366760">
                <a:tc>
                  <a:txBody>
                    <a:bodyPr/>
                    <a:lstStyle/>
                    <a:p>
                      <a:pPr indent="0" algn="l">
                        <a:lnSpc>
                          <a:spcPts val="13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8.4</a:t>
                      </a:r>
                      <a:r>
                        <a:rPr lang="en-US" sz="1400" b="1" spc="-8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MeV,</a:t>
                      </a:r>
                      <a:r>
                        <a:rPr lang="en-US" sz="1400" b="1" spc="8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F</a:t>
                      </a:r>
                      <a:r>
                        <a:rPr lang="en-US" sz="1400" b="1" spc="9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3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a:t>
                      </a:r>
                      <a:r>
                        <a:rPr lang="en-US" sz="1400" b="1" spc="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i="1" spc="-3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1012</a:t>
                      </a:r>
                      <a:r>
                        <a:rPr lang="en-US" sz="1400" b="1" spc="1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cm</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a:effectLst/>
                          <a:latin typeface="Arial" panose="020B0604020202020204" pitchFamily="34" charset="0"/>
                          <a:ea typeface="Times New Roman" panose="02020603050405020304" pitchFamily="18" charset="0"/>
                          <a:cs typeface="Times New Roman" panose="02020603050405020304" pitchFamily="18" charset="0"/>
                        </a:rPr>
                        <a:t>2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18</a:t>
                      </a:r>
                      <a:r>
                        <a:rPr lang="en-US" sz="14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&lt;</a:t>
                      </a:r>
                      <a:r>
                        <a:rPr lang="en-US" sz="1400" i="1" spc="-9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80</a:t>
                      </a:r>
                      <a:r>
                        <a:rPr lang="en-US" sz="1400" spc="-3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5">
                          <a:effectLst/>
                          <a:latin typeface="Arial" panose="020B0604020202020204" pitchFamily="34" charset="0"/>
                          <a:ea typeface="Times New Roman" panose="02020603050405020304" pitchFamily="18" charset="0"/>
                          <a:cs typeface="Times New Roman" panose="02020603050405020304" pitchFamily="18" charset="0"/>
                        </a:rPr>
                        <a:t> </a:t>
                      </a:r>
                      <a:r>
                        <a:rPr lang="en-US" sz="140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01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1710724"/>
                  </a:ext>
                </a:extLst>
              </a:tr>
              <a:tr h="366760">
                <a:tc>
                  <a:txBody>
                    <a:bodyPr/>
                    <a:lstStyle/>
                    <a:p>
                      <a:pPr indent="0" algn="l">
                        <a:lnSpc>
                          <a:spcPts val="13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8.4</a:t>
                      </a:r>
                      <a:r>
                        <a:rPr lang="en-US" sz="1400" b="1" spc="-8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MeV,</a:t>
                      </a:r>
                      <a:r>
                        <a:rPr lang="en-US" sz="1400" b="1" spc="8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F</a:t>
                      </a:r>
                      <a:r>
                        <a:rPr lang="en-US" sz="1400" b="1" spc="9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spc="-3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4</a:t>
                      </a:r>
                      <a:r>
                        <a:rPr lang="en-US" sz="1400" b="1" spc="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i="1" spc="-3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1012</a:t>
                      </a:r>
                      <a:r>
                        <a:rPr lang="en-US" sz="1400" b="1" spc="15">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a:effectLst/>
                          <a:latin typeface="Arial" panose="020B0604020202020204" pitchFamily="34" charset="0"/>
                          <a:ea typeface="Times New Roman" panose="02020603050405020304" pitchFamily="18" charset="0"/>
                          <a:cs typeface="Times New Roman" panose="02020603050405020304" pitchFamily="18" charset="0"/>
                        </a:rPr>
                        <a:t>cm</a:t>
                      </a:r>
                      <a:r>
                        <a:rPr lang="en-US" sz="1400" b="1" i="1">
                          <a:effectLst/>
                          <a:latin typeface="Arial" panose="020B0604020202020204" pitchFamily="34" charset="0"/>
                          <a:ea typeface="Times New Roman" panose="02020603050405020304" pitchFamily="18" charset="0"/>
                          <a:cs typeface="Times New Roman" panose="02020603050405020304" pitchFamily="18" charset="0"/>
                        </a:rPr>
                        <a:t>−</a:t>
                      </a:r>
                      <a:r>
                        <a:rPr lang="en-US" sz="1400" b="1">
                          <a:effectLst/>
                          <a:latin typeface="Arial" panose="020B0604020202020204" pitchFamily="34" charset="0"/>
                          <a:ea typeface="Times New Roman" panose="02020603050405020304" pitchFamily="18" charset="0"/>
                          <a:cs typeface="Times New Roman" panose="02020603050405020304" pitchFamily="18" charset="0"/>
                        </a:rPr>
                        <a:t>2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5</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5</a:t>
                      </a:r>
                      <a:r>
                        <a:rPr lang="en-US" sz="1400" spc="-2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5">
                          <a:effectLst/>
                          <a:latin typeface="Arial" panose="020B0604020202020204" pitchFamily="34" charset="0"/>
                          <a:ea typeface="Times New Roman" panose="02020603050405020304" pitchFamily="18" charset="0"/>
                          <a:cs typeface="Times New Roman" panose="02020603050405020304" pitchFamily="18" charset="0"/>
                        </a:rPr>
                        <a:t> </a:t>
                      </a:r>
                      <a:r>
                        <a:rPr lang="en-US" sz="140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a:effectLst/>
                          <a:latin typeface="Arial" panose="020B0604020202020204" pitchFamily="34" charset="0"/>
                          <a:ea typeface="Times New Roman" panose="02020603050405020304" pitchFamily="18" charset="0"/>
                          <a:cs typeface="Times New Roman" panose="02020603050405020304" pitchFamily="18" charset="0"/>
                        </a:rPr>
                        <a:t>.</a:t>
                      </a:r>
                      <a:r>
                        <a:rPr lang="en-US" sz="1400">
                          <a:effectLst/>
                          <a:latin typeface="Arial" panose="020B0604020202020204" pitchFamily="34" charset="0"/>
                          <a:ea typeface="Times New Roman" panose="02020603050405020304" pitchFamily="18" charset="0"/>
                          <a:cs typeface="Times New Roman" panose="02020603050405020304" pitchFamily="18" charset="0"/>
                        </a:rPr>
                        <a:t>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900</a:t>
                      </a:r>
                      <a:r>
                        <a:rPr lang="en-US" sz="14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100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76</a:t>
                      </a:r>
                      <a:r>
                        <a:rPr lang="en-US" sz="14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i="1" spc="-18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0</a:t>
                      </a: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01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787722"/>
                  </a:ext>
                </a:extLst>
              </a:tr>
              <a:tr h="366760">
                <a:tc>
                  <a:txBody>
                    <a:bodyPr/>
                    <a:lstStyle/>
                    <a:p>
                      <a:pPr indent="0" algn="l">
                        <a:lnSpc>
                          <a:spcPts val="1300"/>
                        </a:lnSpc>
                        <a:spcBef>
                          <a:spcPts val="0"/>
                        </a:spcBef>
                        <a:spcAft>
                          <a:spcPts val="0"/>
                        </a:spcAft>
                      </a:pPr>
                      <a:r>
                        <a:rPr lang="ru-RU" sz="1400" b="1">
                          <a:effectLst/>
                          <a:latin typeface="Arial" panose="020B0604020202020204" pitchFamily="34" charset="0"/>
                          <a:ea typeface="Times New Roman" panose="02020603050405020304" pitchFamily="18" charset="0"/>
                          <a:cs typeface="Times New Roman" panose="02020603050405020304" pitchFamily="18" charset="0"/>
                        </a:rPr>
                        <a:t>8.7</a:t>
                      </a:r>
                      <a:r>
                        <a:rPr lang="ru-RU" sz="1400" b="1" spc="-80">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MeV,</a:t>
                      </a:r>
                      <a:r>
                        <a:rPr lang="ru-RU" sz="1400" b="1" spc="85">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F</a:t>
                      </a:r>
                      <a:r>
                        <a:rPr lang="ru-RU" sz="1400" b="1" spc="95">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a:t>
                      </a:r>
                      <a:r>
                        <a:rPr lang="ru-RU" sz="1400" b="1" spc="-35">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2</a:t>
                      </a:r>
                      <a:r>
                        <a:rPr lang="ru-RU" sz="1400" b="1" spc="5">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i="1">
                          <a:effectLst/>
                          <a:latin typeface="Arial" panose="020B0604020202020204" pitchFamily="34" charset="0"/>
                          <a:ea typeface="Times New Roman" panose="02020603050405020304" pitchFamily="18" charset="0"/>
                          <a:cs typeface="Times New Roman" panose="02020603050405020304" pitchFamily="18" charset="0"/>
                        </a:rPr>
                        <a:t>·</a:t>
                      </a:r>
                      <a:r>
                        <a:rPr lang="ru-RU" sz="1400" b="1" i="1" spc="-30">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1012</a:t>
                      </a:r>
                      <a:r>
                        <a:rPr lang="ru-RU" sz="1400" b="1" spc="15">
                          <a:effectLst/>
                          <a:latin typeface="Arial" panose="020B0604020202020204" pitchFamily="34" charset="0"/>
                          <a:ea typeface="Times New Roman" panose="02020603050405020304" pitchFamily="18" charset="0"/>
                          <a:cs typeface="Times New Roman" panose="02020603050405020304" pitchFamily="18" charset="0"/>
                        </a:rPr>
                        <a:t> </a:t>
                      </a:r>
                      <a:r>
                        <a:rPr lang="ru-RU" sz="1400" b="1">
                          <a:effectLst/>
                          <a:latin typeface="Arial" panose="020B0604020202020204" pitchFamily="34" charset="0"/>
                          <a:ea typeface="Times New Roman" panose="02020603050405020304" pitchFamily="18" charset="0"/>
                          <a:cs typeface="Times New Roman" panose="02020603050405020304" pitchFamily="18" charset="0"/>
                        </a:rPr>
                        <a:t>cm</a:t>
                      </a:r>
                      <a:r>
                        <a:rPr lang="ru-RU" sz="1400" b="1" i="1">
                          <a:effectLst/>
                          <a:latin typeface="Arial" panose="020B0604020202020204" pitchFamily="34" charset="0"/>
                          <a:ea typeface="Times New Roman" panose="02020603050405020304" pitchFamily="18" charset="0"/>
                          <a:cs typeface="Times New Roman" panose="02020603050405020304" pitchFamily="18" charset="0"/>
                        </a:rPr>
                        <a:t>−</a:t>
                      </a:r>
                      <a:r>
                        <a:rPr lang="ru-RU" sz="1400" b="1">
                          <a:effectLst/>
                          <a:latin typeface="Arial" panose="020B0604020202020204" pitchFamily="34" charset="0"/>
                          <a:ea typeface="Times New Roman" panose="02020603050405020304" pitchFamily="18" charset="0"/>
                          <a:cs typeface="Times New Roman" panose="02020603050405020304" pitchFamily="18" charset="0"/>
                        </a:rPr>
                        <a:t>2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ru-RU" sz="1400">
                          <a:effectLst/>
                          <a:latin typeface="Arial" panose="020B0604020202020204" pitchFamily="34" charset="0"/>
                          <a:ea typeface="Times New Roman" panose="02020603050405020304" pitchFamily="18" charset="0"/>
                          <a:cs typeface="Times New Roman" panose="02020603050405020304" pitchFamily="18" charset="0"/>
                        </a:rPr>
                        <a:t>2</a:t>
                      </a:r>
                      <a:r>
                        <a:rPr lang="ru-RU" sz="1400" i="1">
                          <a:effectLst/>
                          <a:latin typeface="Arial" panose="020B0604020202020204" pitchFamily="34" charset="0"/>
                          <a:ea typeface="Times New Roman" panose="02020603050405020304" pitchFamily="18" charset="0"/>
                          <a:cs typeface="Times New Roman" panose="02020603050405020304" pitchFamily="18" charset="0"/>
                        </a:rPr>
                        <a:t>.</a:t>
                      </a:r>
                      <a:r>
                        <a:rPr lang="ru-RU" sz="1400">
                          <a:effectLst/>
                          <a:latin typeface="Arial" panose="020B0604020202020204" pitchFamily="34" charset="0"/>
                          <a:ea typeface="Times New Roman" panose="02020603050405020304" pitchFamily="18" charset="0"/>
                          <a:cs typeface="Times New Roman" panose="02020603050405020304" pitchFamily="18" charset="0"/>
                        </a:rPr>
                        <a:t>2</a:t>
                      </a:r>
                      <a:r>
                        <a:rPr lang="ru-RU" sz="1400" spc="-20">
                          <a:effectLst/>
                          <a:latin typeface="Arial" panose="020B0604020202020204" pitchFamily="34" charset="0"/>
                          <a:ea typeface="Times New Roman" panose="02020603050405020304" pitchFamily="18" charset="0"/>
                          <a:cs typeface="Times New Roman" panose="02020603050405020304" pitchFamily="18" charset="0"/>
                        </a:rPr>
                        <a:t> </a:t>
                      </a:r>
                      <a:r>
                        <a:rPr lang="ru-RU" sz="1400" i="1">
                          <a:effectLst/>
                          <a:latin typeface="Arial" panose="020B0604020202020204" pitchFamily="34" charset="0"/>
                          <a:ea typeface="Times New Roman" panose="02020603050405020304" pitchFamily="18" charset="0"/>
                          <a:cs typeface="Times New Roman" panose="02020603050405020304" pitchFamily="18" charset="0"/>
                        </a:rPr>
                        <a:t>±</a:t>
                      </a:r>
                      <a:r>
                        <a:rPr lang="ru-RU" sz="1400" i="1" spc="-185">
                          <a:effectLst/>
                          <a:latin typeface="Arial" panose="020B0604020202020204" pitchFamily="34" charset="0"/>
                          <a:ea typeface="Times New Roman" panose="02020603050405020304" pitchFamily="18" charset="0"/>
                          <a:cs typeface="Times New Roman" panose="02020603050405020304" pitchFamily="18" charset="0"/>
                        </a:rPr>
                        <a:t> </a:t>
                      </a:r>
                      <a:r>
                        <a:rPr lang="ru-RU" sz="1400">
                          <a:effectLst/>
                          <a:latin typeface="Arial" panose="020B0604020202020204" pitchFamily="34" charset="0"/>
                          <a:ea typeface="Times New Roman" panose="02020603050405020304" pitchFamily="18" charset="0"/>
                          <a:cs typeface="Times New Roman" panose="02020603050405020304" pitchFamily="18" charset="0"/>
                        </a:rPr>
                        <a:t>0</a:t>
                      </a:r>
                      <a:r>
                        <a:rPr lang="ru-RU" sz="1400" i="1">
                          <a:effectLst/>
                          <a:latin typeface="Arial" panose="020B0604020202020204" pitchFamily="34" charset="0"/>
                          <a:ea typeface="Times New Roman" panose="02020603050405020304" pitchFamily="18" charset="0"/>
                          <a:cs typeface="Times New Roman" panose="02020603050405020304" pitchFamily="18" charset="0"/>
                        </a:rPr>
                        <a:t>.</a:t>
                      </a:r>
                      <a:r>
                        <a:rPr lang="ru-RU" sz="1400">
                          <a:effectLst/>
                          <a:latin typeface="Arial" panose="020B0604020202020204" pitchFamily="34" charset="0"/>
                          <a:ea typeface="Times New Roman" panose="02020603050405020304" pitchFamily="18" charset="0"/>
                          <a:cs typeface="Times New Roman" panose="02020603050405020304" pitchFamily="18" charset="0"/>
                        </a:rPr>
                        <a:t>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ru-RU" sz="1400" i="1">
                          <a:effectLst/>
                          <a:latin typeface="Arial" panose="020B0604020202020204" pitchFamily="34" charset="0"/>
                          <a:ea typeface="Times New Roman" panose="02020603050405020304" pitchFamily="18" charset="0"/>
                          <a:cs typeface="Times New Roman" panose="02020603050405020304" pitchFamily="18" charset="0"/>
                        </a:rPr>
                        <a:t>&lt;</a:t>
                      </a:r>
                      <a:r>
                        <a:rPr lang="ru-RU" sz="1400" i="1" spc="-95">
                          <a:effectLst/>
                          <a:latin typeface="Arial" panose="020B0604020202020204" pitchFamily="34" charset="0"/>
                          <a:ea typeface="Times New Roman" panose="02020603050405020304" pitchFamily="18" charset="0"/>
                          <a:cs typeface="Times New Roman" panose="02020603050405020304" pitchFamily="18" charset="0"/>
                        </a:rPr>
                        <a:t> </a:t>
                      </a:r>
                      <a:r>
                        <a:rPr lang="ru-RU" sz="1400">
                          <a:effectLst/>
                          <a:latin typeface="Arial" panose="020B0604020202020204" pitchFamily="34" charset="0"/>
                          <a:ea typeface="Times New Roman" panose="02020603050405020304" pitchFamily="18" charset="0"/>
                          <a:cs typeface="Times New Roman" panose="02020603050405020304" pitchFamily="18" charset="0"/>
                        </a:rPr>
                        <a:t>10</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lnSpc>
                          <a:spcPts val="1300"/>
                        </a:lnSpc>
                        <a:spcBef>
                          <a:spcPts val="0"/>
                        </a:spcBef>
                        <a:spcAft>
                          <a:spcPts val="0"/>
                        </a:spcAft>
                      </a:pPr>
                      <a:r>
                        <a:rPr lang="ru-RU" sz="1400" dirty="0">
                          <a:effectLst/>
                          <a:latin typeface="Arial" panose="020B0604020202020204" pitchFamily="34" charset="0"/>
                          <a:ea typeface="Times New Roman" panose="02020603050405020304" pitchFamily="18" charset="0"/>
                          <a:cs typeface="Times New Roman" panose="02020603050405020304" pitchFamily="18" charset="0"/>
                        </a:rPr>
                        <a:t>0</a:t>
                      </a:r>
                      <a:r>
                        <a:rPr lang="ru-RU"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ru-RU" sz="1400" dirty="0">
                          <a:effectLst/>
                          <a:latin typeface="Arial" panose="020B0604020202020204" pitchFamily="34" charset="0"/>
                          <a:ea typeface="Times New Roman" panose="02020603050405020304" pitchFamily="18" charset="0"/>
                          <a:cs typeface="Times New Roman" panose="02020603050405020304" pitchFamily="18" charset="0"/>
                        </a:rPr>
                        <a:t>78</a:t>
                      </a:r>
                      <a:r>
                        <a:rPr lang="ru-RU" sz="14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ru-RU" sz="1400" i="1" spc="-185"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400" dirty="0">
                          <a:effectLst/>
                          <a:latin typeface="Arial" panose="020B0604020202020204" pitchFamily="34" charset="0"/>
                          <a:ea typeface="Times New Roman" panose="02020603050405020304" pitchFamily="18" charset="0"/>
                          <a:cs typeface="Times New Roman" panose="02020603050405020304" pitchFamily="18" charset="0"/>
                        </a:rPr>
                        <a:t>0</a:t>
                      </a:r>
                      <a:r>
                        <a:rPr lang="ru-RU" sz="1400" i="1" dirty="0">
                          <a:effectLst/>
                          <a:latin typeface="Arial" panose="020B0604020202020204" pitchFamily="34" charset="0"/>
                          <a:ea typeface="Times New Roman" panose="02020603050405020304" pitchFamily="18" charset="0"/>
                          <a:cs typeface="Times New Roman" panose="02020603050405020304" pitchFamily="18" charset="0"/>
                        </a:rPr>
                        <a:t>.</a:t>
                      </a:r>
                      <a:r>
                        <a:rPr lang="ru-RU" sz="1400" dirty="0">
                          <a:effectLst/>
                          <a:latin typeface="Arial" panose="020B0604020202020204" pitchFamily="34" charset="0"/>
                          <a:ea typeface="Times New Roman" panose="02020603050405020304" pitchFamily="18" charset="0"/>
                          <a:cs typeface="Times New Roman" panose="02020603050405020304" pitchFamily="18" charset="0"/>
                        </a:rPr>
                        <a:t>01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4693752"/>
                  </a:ext>
                </a:extLst>
              </a:tr>
            </a:tbl>
          </a:graphicData>
        </a:graphic>
      </p:graphicFrame>
    </p:spTree>
    <p:extLst>
      <p:ext uri="{BB962C8B-B14F-4D97-AF65-F5344CB8AC3E}">
        <p14:creationId xmlns:p14="http://schemas.microsoft.com/office/powerpoint/2010/main" val="1656274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1083045" y="354444"/>
            <a:ext cx="10748571" cy="536972"/>
          </a:xfrm>
        </p:spPr>
        <p:txBody>
          <a:bodyPr>
            <a:normAutofit fontScale="90000"/>
          </a:bodyPr>
          <a:lstStyle/>
          <a:p>
            <a:pPr eaLnBrk="1" hangingPunct="1"/>
            <a:r>
              <a:rPr lang="en-US" altLang="en-US" sz="3100" dirty="0">
                <a:latin typeface="Arial Black" panose="020B0A04020102020204" pitchFamily="34" charset="0"/>
              </a:rPr>
              <a:t>Russian National Synchrotron/Neutron Program</a:t>
            </a:r>
            <a:r>
              <a:rPr lang="en-US" altLang="en-US" sz="2100" dirty="0">
                <a:latin typeface="Arial Black" panose="020B0A04020102020204" pitchFamily="34" charset="0"/>
              </a:rPr>
              <a:t/>
            </a:r>
            <a:br>
              <a:rPr lang="en-US" altLang="en-US" sz="2100" dirty="0">
                <a:latin typeface="Arial Black" panose="020B0A04020102020204" pitchFamily="34" charset="0"/>
              </a:rPr>
            </a:br>
            <a:r>
              <a:rPr lang="en-US" altLang="en-US" sz="825" dirty="0">
                <a:latin typeface="Arial Black" panose="020B0A04020102020204" pitchFamily="34" charset="0"/>
              </a:rPr>
              <a:t>Russian Government: Resolution no. 287, date of publication: 16.03.2020</a:t>
            </a:r>
            <a:endParaRPr lang="ru-RU" altLang="en-US" sz="825" dirty="0">
              <a:latin typeface="Arial Black" panose="020B0A04020102020204" pitchFamily="34" charset="0"/>
            </a:endParaRPr>
          </a:p>
        </p:txBody>
      </p:sp>
      <p:pic>
        <p:nvPicPr>
          <p:cNvPr id="4099"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79" y="63497"/>
            <a:ext cx="97393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Группа 9"/>
          <p:cNvGrpSpPr>
            <a:grpSpLocks noChangeAspect="1"/>
          </p:cNvGrpSpPr>
          <p:nvPr/>
        </p:nvGrpSpPr>
        <p:grpSpPr bwMode="auto">
          <a:xfrm>
            <a:off x="190989" y="1143000"/>
            <a:ext cx="11810023" cy="5410200"/>
            <a:chOff x="-230369" y="974725"/>
            <a:chExt cx="12346169" cy="5655727"/>
          </a:xfrm>
        </p:grpSpPr>
        <p:grpSp>
          <p:nvGrpSpPr>
            <p:cNvPr id="4101" name="Группа 2"/>
            <p:cNvGrpSpPr>
              <a:grpSpLocks/>
            </p:cNvGrpSpPr>
            <p:nvPr/>
          </p:nvGrpSpPr>
          <p:grpSpPr bwMode="auto">
            <a:xfrm>
              <a:off x="-230369" y="1066800"/>
              <a:ext cx="12346169" cy="5563652"/>
              <a:chOff x="-230369" y="1066800"/>
              <a:chExt cx="12346169" cy="5563652"/>
            </a:xfrm>
          </p:grpSpPr>
          <p:pic>
            <p:nvPicPr>
              <p:cNvPr id="9" name="Рисунок 26"/>
              <p:cNvPicPr/>
              <p:nvPr/>
            </p:nvPicPr>
            <p:blipFill>
              <a:blip r:embed="rId5"/>
              <a:stretch/>
            </p:blipFill>
            <p:spPr bwMode="auto">
              <a:xfrm>
                <a:off x="-230369" y="1066800"/>
                <a:ext cx="12278473" cy="5357597"/>
              </a:xfrm>
              <a:prstGeom prst="rect">
                <a:avLst/>
              </a:prstGeom>
              <a:ln w="0">
                <a:noFill/>
              </a:ln>
              <a:effectLst>
                <a:softEdge rad="50760"/>
              </a:effectLst>
            </p:spPr>
          </p:pic>
          <p:pic>
            <p:nvPicPr>
              <p:cNvPr id="4106" name="Рисунок 7"/>
              <p:cNvPicPr>
                <a:picLocks noChangeAspect="1" noChangeArrowheads="1"/>
              </p:cNvPicPr>
              <p:nvPr/>
            </p:nvPicPr>
            <p:blipFill>
              <a:blip r:embed="rId6">
                <a:extLst>
                  <a:ext uri="{28A0092B-C50C-407E-A947-70E740481C1C}">
                    <a14:useLocalDpi xmlns:a14="http://schemas.microsoft.com/office/drawing/2010/main" val="0"/>
                  </a:ext>
                </a:extLst>
              </a:blip>
              <a:srcRect t="4007"/>
              <a:stretch>
                <a:fillRect/>
              </a:stretch>
            </p:blipFill>
            <p:spPr bwMode="auto">
              <a:xfrm>
                <a:off x="162236" y="1181616"/>
                <a:ext cx="11953564" cy="51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1" name="CustomShape 2"/>
              <p:cNvSpPr/>
              <p:nvPr/>
            </p:nvSpPr>
            <p:spPr bwMode="auto">
              <a:xfrm>
                <a:off x="1469938" y="5392140"/>
                <a:ext cx="2890130" cy="1032257"/>
              </a:xfrm>
              <a:prstGeom prst="ellipse">
                <a:avLst/>
              </a:prstGeom>
              <a:blipFill rotWithShape="0">
                <a:blip r:embed="rId7"/>
                <a:srcRect l="16720" t="6354" r="18820" b="23309"/>
                <a:stretch/>
              </a:blipFill>
              <a:ln w="19080" cap="rnd">
                <a:solidFill>
                  <a:srgbClr val="C00000"/>
                </a:solidFill>
                <a:round/>
              </a:ln>
              <a:effectLst>
                <a:outerShdw blurRad="381000" dist="291960" dir="5400000" sx="-80000" sy="-18000" rotWithShape="0">
                  <a:srgbClr val="000000">
                    <a:alpha val="28000"/>
                  </a:srgbClr>
                </a:outerShdw>
              </a:effectLst>
              <a:scene3d>
                <a:camera prst="orthographicFront"/>
                <a:lightRig rig="contrasting" dir="t">
                  <a:rot lat="0" lon="0" rev="3000000"/>
                </a:lightRig>
              </a:scene3d>
              <a:sp3d>
                <a:bevelT w="95250" h="31750"/>
                <a:contourClr>
                  <a:srgbClr val="333333"/>
                </a:contourClr>
              </a:sp3d>
            </p:spPr>
            <p:style>
              <a:lnRef idx="0">
                <a:scrgbClr r="0" g="0" b="0"/>
              </a:lnRef>
              <a:fillRef idx="0">
                <a:scrgbClr r="0" g="0" b="0"/>
              </a:fillRef>
              <a:effectRef idx="0">
                <a:scrgbClr r="0" g="0" b="0"/>
              </a:effectRef>
              <a:fontRef idx="minor"/>
            </p:style>
          </p:sp>
          <p:sp>
            <p:nvSpPr>
              <p:cNvPr id="12" name="CustomShape 3"/>
              <p:cNvSpPr/>
              <p:nvPr/>
            </p:nvSpPr>
            <p:spPr bwMode="auto">
              <a:xfrm>
                <a:off x="9416881" y="4406606"/>
                <a:ext cx="1514296" cy="615008"/>
              </a:xfrm>
              <a:prstGeom prst="ellipse">
                <a:avLst/>
              </a:prstGeom>
              <a:blipFill rotWithShape="0">
                <a:blip r:embed="rId8"/>
                <a:srcRect l="-1779" t="79" r="-2450"/>
                <a:stretch/>
              </a:blipFill>
              <a:ln w="31680" cap="rnd">
                <a:solidFill>
                  <a:srgbClr val="C00000"/>
                </a:solidFill>
                <a:round/>
              </a:ln>
              <a:effectLst>
                <a:outerShdw blurRad="381000" dist="291960" dir="5400000" sx="-80000" sy="-18000" rotWithShape="0">
                  <a:srgbClr val="000000">
                    <a:alpha val="28000"/>
                  </a:srgbClr>
                </a:outerShdw>
              </a:effectLst>
              <a:scene3d>
                <a:camera prst="orthographicFront"/>
                <a:lightRig rig="contrasting" dir="t">
                  <a:rot lat="0" lon="0" rev="3000000"/>
                </a:lightRig>
              </a:scene3d>
              <a:sp3d>
                <a:bevelT w="95250" h="31750"/>
                <a:contourClr>
                  <a:srgbClr val="333333"/>
                </a:contourClr>
              </a:sp3d>
            </p:spPr>
            <p:style>
              <a:lnRef idx="0">
                <a:scrgbClr r="0" g="0" b="0"/>
              </a:lnRef>
              <a:fillRef idx="0">
                <a:scrgbClr r="0" g="0" b="0"/>
              </a:fillRef>
              <a:effectRef idx="0">
                <a:scrgbClr r="0" g="0" b="0"/>
              </a:effectRef>
              <a:fontRef idx="minor"/>
            </p:style>
          </p:sp>
          <p:sp>
            <p:nvSpPr>
              <p:cNvPr id="14" name="CustomShape 5"/>
              <p:cNvSpPr/>
              <p:nvPr/>
            </p:nvSpPr>
            <p:spPr bwMode="auto">
              <a:xfrm flipH="1">
                <a:off x="1962001" y="2652713"/>
                <a:ext cx="1422421" cy="811212"/>
              </a:xfrm>
              <a:custGeom>
                <a:avLst/>
                <a:gdLst/>
                <a:ahLst/>
                <a:cxnLst/>
                <a:rect l="l" t="t" r="r" b="b"/>
                <a:pathLst>
                  <a:path w="21600" h="21600">
                    <a:moveTo>
                      <a:pt x="0" y="0"/>
                    </a:moveTo>
                    <a:lnTo>
                      <a:pt x="21600" y="21600"/>
                    </a:lnTo>
                  </a:path>
                </a:pathLst>
              </a:custGeom>
              <a:noFill/>
              <a:ln w="28440">
                <a:solidFill>
                  <a:srgbClr val="C00000"/>
                </a:solidFill>
                <a:round/>
                <a:tailEnd type="oval" w="med" len="med"/>
              </a:ln>
            </p:spPr>
            <p:style>
              <a:lnRef idx="1">
                <a:schemeClr val="accent1"/>
              </a:lnRef>
              <a:fillRef idx="0">
                <a:schemeClr val="accent1"/>
              </a:fillRef>
              <a:effectRef idx="0">
                <a:schemeClr val="accent1"/>
              </a:effectRef>
              <a:fontRef idx="minor"/>
            </p:style>
          </p:sp>
          <p:sp>
            <p:nvSpPr>
              <p:cNvPr id="15" name="CustomShape 6"/>
              <p:cNvSpPr/>
              <p:nvPr/>
            </p:nvSpPr>
            <p:spPr bwMode="auto">
              <a:xfrm flipH="1">
                <a:off x="1536545" y="4060826"/>
                <a:ext cx="1357333" cy="0"/>
              </a:xfrm>
              <a:custGeom>
                <a:avLst/>
                <a:gdLst/>
                <a:ahLst/>
                <a:cxnLst/>
                <a:rect l="l" t="t" r="r" b="b"/>
                <a:pathLst>
                  <a:path w="21600" h="21600">
                    <a:moveTo>
                      <a:pt x="0" y="0"/>
                    </a:moveTo>
                    <a:lnTo>
                      <a:pt x="21600" y="21600"/>
                    </a:lnTo>
                  </a:path>
                </a:pathLst>
              </a:custGeom>
              <a:noFill/>
              <a:ln w="28440">
                <a:solidFill>
                  <a:srgbClr val="C00000"/>
                </a:solidFill>
                <a:round/>
                <a:tailEnd type="oval" w="med" len="med"/>
              </a:ln>
            </p:spPr>
            <p:style>
              <a:lnRef idx="1">
                <a:schemeClr val="accent1"/>
              </a:lnRef>
              <a:fillRef idx="0">
                <a:schemeClr val="accent1"/>
              </a:fillRef>
              <a:effectRef idx="0">
                <a:schemeClr val="accent1"/>
              </a:effectRef>
              <a:fontRef idx="minor"/>
            </p:style>
          </p:sp>
          <p:sp>
            <p:nvSpPr>
              <p:cNvPr id="16" name="CustomShape 7"/>
              <p:cNvSpPr/>
              <p:nvPr/>
            </p:nvSpPr>
            <p:spPr bwMode="auto">
              <a:xfrm>
                <a:off x="10174260" y="5022851"/>
                <a:ext cx="388943" cy="649288"/>
              </a:xfrm>
              <a:custGeom>
                <a:avLst/>
                <a:gdLst/>
                <a:ahLst/>
                <a:cxnLst/>
                <a:rect l="l" t="t" r="r" b="b"/>
                <a:pathLst>
                  <a:path w="21600" h="21600">
                    <a:moveTo>
                      <a:pt x="0" y="0"/>
                    </a:moveTo>
                    <a:lnTo>
                      <a:pt x="21600" y="21600"/>
                    </a:lnTo>
                  </a:path>
                </a:pathLst>
              </a:custGeom>
              <a:noFill/>
              <a:ln w="28440">
                <a:solidFill>
                  <a:srgbClr val="C00000"/>
                </a:solidFill>
                <a:round/>
                <a:tailEnd type="oval" w="med" len="med"/>
              </a:ln>
            </p:spPr>
            <p:style>
              <a:lnRef idx="1">
                <a:schemeClr val="accent1"/>
              </a:lnRef>
              <a:fillRef idx="0">
                <a:schemeClr val="accent1"/>
              </a:fillRef>
              <a:effectRef idx="0">
                <a:schemeClr val="accent1"/>
              </a:effectRef>
              <a:fontRef idx="minor"/>
            </p:style>
          </p:sp>
          <p:sp>
            <p:nvSpPr>
              <p:cNvPr id="17" name="CustomShape 8"/>
              <p:cNvSpPr/>
              <p:nvPr/>
            </p:nvSpPr>
            <p:spPr bwMode="auto">
              <a:xfrm>
                <a:off x="2800716" y="3628972"/>
                <a:ext cx="2428955" cy="862026"/>
              </a:xfrm>
              <a:prstGeom prst="ellipse">
                <a:avLst/>
              </a:prstGeom>
              <a:blipFill rotWithShape="0">
                <a:blip r:embed="rId9"/>
                <a:srcRect t="15326"/>
                <a:stretch/>
              </a:blipFill>
              <a:ln w="15840" cap="rnd">
                <a:solidFill>
                  <a:srgbClr val="C00000"/>
                </a:solidFill>
                <a:round/>
              </a:ln>
              <a:effectLst>
                <a:outerShdw blurRad="381000" dist="291960" dir="5400000" sx="-80000" sy="-18000" rotWithShape="0">
                  <a:srgbClr val="000000">
                    <a:alpha val="28000"/>
                  </a:srgbClr>
                </a:outerShdw>
              </a:effectLst>
              <a:scene3d>
                <a:camera prst="orthographicFront"/>
                <a:lightRig rig="contrasting" dir="t">
                  <a:rot lat="0" lon="0" rev="3000000"/>
                </a:lightRig>
              </a:scene3d>
              <a:sp3d>
                <a:bevelT w="95250" h="31750"/>
                <a:contourClr>
                  <a:srgbClr val="333333"/>
                </a:contourClr>
              </a:sp3d>
            </p:spPr>
            <p:style>
              <a:lnRef idx="0">
                <a:scrgbClr r="0" g="0" b="0"/>
              </a:lnRef>
              <a:fillRef idx="0">
                <a:scrgbClr r="0" g="0" b="0"/>
              </a:fillRef>
              <a:effectRef idx="0">
                <a:scrgbClr r="0" g="0" b="0"/>
              </a:effectRef>
              <a:fontRef idx="minor"/>
            </p:style>
          </p:sp>
          <p:sp>
            <p:nvSpPr>
              <p:cNvPr id="18" name="CustomShape 9"/>
              <p:cNvSpPr/>
              <p:nvPr/>
            </p:nvSpPr>
            <p:spPr bwMode="auto">
              <a:xfrm>
                <a:off x="3560639" y="1479551"/>
                <a:ext cx="1583091" cy="413801"/>
              </a:xfrm>
              <a:prstGeom prst="rect">
                <a:avLst/>
              </a:prstGeom>
              <a:noFill/>
              <a:ln w="0">
                <a:noFill/>
              </a:ln>
            </p:spPr>
            <p:style>
              <a:lnRef idx="0">
                <a:scrgbClr r="0" g="0" b="0"/>
              </a:lnRef>
              <a:fillRef idx="0">
                <a:scrgbClr r="0" g="0" b="0"/>
              </a:fillRef>
              <a:effectRef idx="0">
                <a:scrgbClr r="0" g="0" b="0"/>
              </a:effectRef>
              <a:fontRef idx="minor"/>
            </p:style>
            <p:txBody>
              <a:bodyPr wrap="none" lIns="89910" tIns="45090" rIns="89910" bIns="45090">
                <a:spAutoFit/>
              </a:bodyPr>
              <a:lstStyle/>
              <a:p>
                <a:pPr eaLnBrk="1" hangingPunct="1">
                  <a:defRPr/>
                </a:pPr>
                <a:r>
                  <a:rPr lang="en-US" sz="1425" b="1" spc="-1">
                    <a:solidFill>
                      <a:srgbClr val="000000"/>
                    </a:solidFill>
                  </a:rPr>
                  <a:t>PIK, Gatchina</a:t>
                </a:r>
                <a:endParaRPr lang="ru-RU" sz="1425" spc="-1">
                  <a:latin typeface="Arial"/>
                </a:endParaRPr>
              </a:p>
            </p:txBody>
          </p:sp>
          <p:sp>
            <p:nvSpPr>
              <p:cNvPr id="19" name="CustomShape 10"/>
              <p:cNvSpPr/>
              <p:nvPr/>
            </p:nvSpPr>
            <p:spPr bwMode="auto">
              <a:xfrm>
                <a:off x="3814641" y="6216651"/>
                <a:ext cx="1749976" cy="413801"/>
              </a:xfrm>
              <a:prstGeom prst="rect">
                <a:avLst/>
              </a:prstGeom>
              <a:noFill/>
              <a:ln w="0">
                <a:noFill/>
              </a:ln>
            </p:spPr>
            <p:style>
              <a:lnRef idx="0">
                <a:scrgbClr r="0" g="0" b="0"/>
              </a:lnRef>
              <a:fillRef idx="0">
                <a:scrgbClr r="0" g="0" b="0"/>
              </a:fillRef>
              <a:effectRef idx="0">
                <a:scrgbClr r="0" g="0" b="0"/>
              </a:effectRef>
              <a:fontRef idx="minor"/>
            </p:style>
            <p:txBody>
              <a:bodyPr wrap="none" lIns="89910" tIns="45090" rIns="89910" bIns="45090">
                <a:spAutoFit/>
              </a:bodyPr>
              <a:lstStyle/>
              <a:p>
                <a:pPr eaLnBrk="1" hangingPunct="1">
                  <a:defRPr/>
                </a:pPr>
                <a:r>
                  <a:rPr lang="en-US" sz="1425" b="1" u="sng" spc="-1" dirty="0">
                    <a:solidFill>
                      <a:srgbClr val="B20EA2"/>
                    </a:solidFill>
                    <a:effectLst>
                      <a:outerShdw blurRad="38100" dist="38100" dir="2700000" algn="tl">
                        <a:srgbClr val="000000">
                          <a:alpha val="43137"/>
                        </a:srgbClr>
                      </a:outerShdw>
                    </a:effectLst>
                  </a:rPr>
                  <a:t>USSR, </a:t>
                </a:r>
                <a:r>
                  <a:rPr lang="en-US" sz="1425" b="1" u="sng" spc="-1" dirty="0" err="1">
                    <a:solidFill>
                      <a:srgbClr val="B20EA2"/>
                    </a:solidFill>
                    <a:effectLst>
                      <a:outerShdw blurRad="38100" dist="38100" dir="2700000" algn="tl">
                        <a:srgbClr val="000000">
                          <a:alpha val="43137"/>
                        </a:srgbClr>
                      </a:outerShdw>
                    </a:effectLst>
                  </a:rPr>
                  <a:t>Protvino</a:t>
                </a:r>
                <a:endParaRPr lang="ru-RU" sz="1425" u="sng" spc="-1" dirty="0">
                  <a:solidFill>
                    <a:srgbClr val="B20EA2"/>
                  </a:solidFill>
                  <a:effectLst>
                    <a:outerShdw blurRad="38100" dist="38100" dir="2700000" algn="tl">
                      <a:srgbClr val="000000">
                        <a:alpha val="43137"/>
                      </a:srgbClr>
                    </a:outerShdw>
                  </a:effectLst>
                  <a:latin typeface="Arial"/>
                </a:endParaRPr>
              </a:p>
            </p:txBody>
          </p:sp>
          <p:sp>
            <p:nvSpPr>
              <p:cNvPr id="20" name="CustomShape 11"/>
              <p:cNvSpPr/>
              <p:nvPr/>
            </p:nvSpPr>
            <p:spPr bwMode="auto">
              <a:xfrm>
                <a:off x="3090730" y="3048000"/>
                <a:ext cx="2218743" cy="413801"/>
              </a:xfrm>
              <a:prstGeom prst="rect">
                <a:avLst/>
              </a:prstGeom>
              <a:noFill/>
              <a:ln w="0">
                <a:noFill/>
              </a:ln>
            </p:spPr>
            <p:style>
              <a:lnRef idx="0">
                <a:scrgbClr r="0" g="0" b="0"/>
              </a:lnRef>
              <a:fillRef idx="0">
                <a:scrgbClr r="0" g="0" b="0"/>
              </a:fillRef>
              <a:effectRef idx="0">
                <a:scrgbClr r="0" g="0" b="0"/>
              </a:effectRef>
              <a:fontRef idx="minor"/>
            </p:style>
            <p:txBody>
              <a:bodyPr wrap="none" lIns="89910" tIns="45090" rIns="89910" bIns="45090">
                <a:spAutoFit/>
              </a:bodyPr>
              <a:lstStyle/>
              <a:p>
                <a:pPr eaLnBrk="1" hangingPunct="1">
                  <a:defRPr/>
                </a:pPr>
                <a:r>
                  <a:rPr lang="en-US" sz="1425" b="1" spc="-1">
                    <a:solidFill>
                      <a:srgbClr val="000000"/>
                    </a:solidFill>
                  </a:rPr>
                  <a:t>Kurchatov, Moscow</a:t>
                </a:r>
                <a:endParaRPr lang="ru-RU" sz="1425" spc="-1">
                  <a:latin typeface="Arial"/>
                </a:endParaRPr>
              </a:p>
            </p:txBody>
          </p:sp>
          <p:sp>
            <p:nvSpPr>
              <p:cNvPr id="21" name="CustomShape 12"/>
              <p:cNvSpPr/>
              <p:nvPr/>
            </p:nvSpPr>
            <p:spPr bwMode="auto">
              <a:xfrm>
                <a:off x="10028207" y="3851276"/>
                <a:ext cx="1829144" cy="413801"/>
              </a:xfrm>
              <a:prstGeom prst="rect">
                <a:avLst/>
              </a:prstGeom>
              <a:noFill/>
              <a:ln w="0">
                <a:noFill/>
              </a:ln>
            </p:spPr>
            <p:style>
              <a:lnRef idx="0">
                <a:scrgbClr r="0" g="0" b="0"/>
              </a:lnRef>
              <a:fillRef idx="0">
                <a:scrgbClr r="0" g="0" b="0"/>
              </a:fillRef>
              <a:effectRef idx="0">
                <a:scrgbClr r="0" g="0" b="0"/>
              </a:effectRef>
              <a:fontRef idx="minor"/>
            </p:style>
            <p:txBody>
              <a:bodyPr wrap="none" lIns="89910" tIns="45090" rIns="89910" bIns="45090">
                <a:spAutoFit/>
              </a:bodyPr>
              <a:lstStyle/>
              <a:p>
                <a:pPr eaLnBrk="1" hangingPunct="1">
                  <a:defRPr/>
                </a:pPr>
                <a:r>
                  <a:rPr lang="en-US" sz="1425" b="1" spc="-1">
                    <a:solidFill>
                      <a:srgbClr val="000000"/>
                    </a:solidFill>
                  </a:rPr>
                  <a:t>RIF, Vladivostok</a:t>
                </a:r>
                <a:endParaRPr lang="ru-RU" sz="1425" spc="-1">
                  <a:latin typeface="Arial"/>
                </a:endParaRPr>
              </a:p>
            </p:txBody>
          </p:sp>
          <p:sp>
            <p:nvSpPr>
              <p:cNvPr id="22" name="CustomShape 13"/>
              <p:cNvSpPr/>
              <p:nvPr/>
            </p:nvSpPr>
            <p:spPr bwMode="auto">
              <a:xfrm flipH="1">
                <a:off x="4910032" y="5351464"/>
                <a:ext cx="1358920" cy="0"/>
              </a:xfrm>
              <a:custGeom>
                <a:avLst/>
                <a:gdLst/>
                <a:ahLst/>
                <a:cxnLst/>
                <a:rect l="l" t="t" r="r" b="b"/>
                <a:pathLst>
                  <a:path w="21600" h="21600">
                    <a:moveTo>
                      <a:pt x="0" y="0"/>
                    </a:moveTo>
                    <a:lnTo>
                      <a:pt x="21600" y="21600"/>
                    </a:lnTo>
                  </a:path>
                </a:pathLst>
              </a:custGeom>
              <a:noFill/>
              <a:ln w="28440">
                <a:solidFill>
                  <a:srgbClr val="C00000"/>
                </a:solidFill>
                <a:round/>
                <a:tailEnd type="oval" w="med" len="med"/>
              </a:ln>
            </p:spPr>
            <p:style>
              <a:lnRef idx="1">
                <a:schemeClr val="accent1"/>
              </a:lnRef>
              <a:fillRef idx="0">
                <a:schemeClr val="accent1"/>
              </a:fillRef>
              <a:effectRef idx="0">
                <a:schemeClr val="accent1"/>
              </a:effectRef>
              <a:fontRef idx="minor"/>
            </p:style>
          </p:sp>
          <p:sp>
            <p:nvSpPr>
              <p:cNvPr id="23" name="CustomShape 14"/>
              <p:cNvSpPr/>
              <p:nvPr/>
            </p:nvSpPr>
            <p:spPr bwMode="auto">
              <a:xfrm>
                <a:off x="6799185" y="6042027"/>
                <a:ext cx="1937295" cy="413801"/>
              </a:xfrm>
              <a:prstGeom prst="rect">
                <a:avLst/>
              </a:prstGeom>
              <a:noFill/>
              <a:ln w="0">
                <a:noFill/>
              </a:ln>
            </p:spPr>
            <p:style>
              <a:lnRef idx="0">
                <a:scrgbClr r="0" g="0" b="0"/>
              </a:lnRef>
              <a:fillRef idx="0">
                <a:scrgbClr r="0" g="0" b="0"/>
              </a:fillRef>
              <a:effectRef idx="0">
                <a:scrgbClr r="0" g="0" b="0"/>
              </a:effectRef>
              <a:fontRef idx="minor"/>
            </p:style>
            <p:txBody>
              <a:bodyPr wrap="none" lIns="89910" tIns="45090" rIns="89910" bIns="45090">
                <a:spAutoFit/>
              </a:bodyPr>
              <a:lstStyle/>
              <a:p>
                <a:pPr eaLnBrk="1" hangingPunct="1">
                  <a:defRPr/>
                </a:pPr>
                <a:r>
                  <a:rPr lang="en-US" sz="1425" b="1" spc="-1">
                    <a:solidFill>
                      <a:srgbClr val="000000"/>
                    </a:solidFill>
                  </a:rPr>
                  <a:t>SKIF, Novosibirsk</a:t>
                </a:r>
                <a:endParaRPr lang="ru-RU" sz="1425" spc="-1">
                  <a:latin typeface="Arial"/>
                </a:endParaRPr>
              </a:p>
            </p:txBody>
          </p:sp>
          <p:sp>
            <p:nvSpPr>
              <p:cNvPr id="24" name="CustomShape 15"/>
              <p:cNvSpPr/>
              <p:nvPr/>
            </p:nvSpPr>
            <p:spPr bwMode="auto">
              <a:xfrm>
                <a:off x="6426749" y="4833996"/>
                <a:ext cx="2106608" cy="1115563"/>
              </a:xfrm>
              <a:prstGeom prst="ellipse">
                <a:avLst/>
              </a:prstGeom>
              <a:blipFill rotWithShape="0">
                <a:blip r:embed="rId10"/>
                <a:stretch/>
              </a:blipFill>
              <a:ln w="19080" cap="rnd">
                <a:solidFill>
                  <a:srgbClr val="FF0000"/>
                </a:solidFill>
                <a:round/>
              </a:ln>
              <a:effectLst>
                <a:outerShdw blurRad="38100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25" name="CustomShape 16"/>
              <p:cNvSpPr/>
              <p:nvPr/>
            </p:nvSpPr>
            <p:spPr bwMode="auto">
              <a:xfrm flipH="1" flipV="1">
                <a:off x="1312705" y="4152901"/>
                <a:ext cx="901713" cy="1322388"/>
              </a:xfrm>
              <a:custGeom>
                <a:avLst/>
                <a:gdLst/>
                <a:ahLst/>
                <a:cxnLst/>
                <a:rect l="l" t="t" r="r" b="b"/>
                <a:pathLst>
                  <a:path w="21600" h="21600">
                    <a:moveTo>
                      <a:pt x="0" y="0"/>
                    </a:moveTo>
                    <a:lnTo>
                      <a:pt x="21600" y="21600"/>
                    </a:lnTo>
                  </a:path>
                </a:pathLst>
              </a:custGeom>
              <a:noFill/>
              <a:ln w="28440">
                <a:solidFill>
                  <a:srgbClr val="C00000"/>
                </a:solidFill>
                <a:round/>
                <a:tailEnd type="oval" w="med" len="med"/>
              </a:ln>
            </p:spPr>
            <p:style>
              <a:lnRef idx="1">
                <a:schemeClr val="accent1"/>
              </a:lnRef>
              <a:fillRef idx="0">
                <a:schemeClr val="accent1"/>
              </a:fillRef>
              <a:effectRef idx="0">
                <a:schemeClr val="accent1"/>
              </a:effectRef>
              <a:fontRef idx="minor"/>
            </p:style>
          </p:sp>
          <p:pic>
            <p:nvPicPr>
              <p:cNvPr id="412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9392" y="1436964"/>
                <a:ext cx="1831515" cy="270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130" name="Прямоугольник 1"/>
              <p:cNvSpPr>
                <a:spLocks noChangeArrowheads="1"/>
              </p:cNvSpPr>
              <p:nvPr/>
            </p:nvSpPr>
            <p:spPr bwMode="auto">
              <a:xfrm>
                <a:off x="961816" y="1407947"/>
                <a:ext cx="2270481" cy="899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450"/>
                  </a:spcAft>
                  <a:buNone/>
                </a:pPr>
                <a:r>
                  <a:rPr lang="en-US" altLang="ru-RU" sz="675" b="1">
                    <a:latin typeface="Arial" panose="020B0604020202020204" pitchFamily="34" charset="0"/>
                    <a:cs typeface="Arial" panose="020B0604020202020204" pitchFamily="34" charset="0"/>
                  </a:rPr>
                  <a:t>Engineering Sciences</a:t>
                </a:r>
                <a:endParaRPr lang="ru-RU" altLang="ru-RU" sz="675" b="1">
                  <a:latin typeface="Arial" panose="020B0604020202020204" pitchFamily="34" charset="0"/>
                  <a:cs typeface="Arial" panose="020B0604020202020204" pitchFamily="34" charset="0"/>
                </a:endParaRPr>
              </a:p>
              <a:p>
                <a:pPr>
                  <a:lnSpc>
                    <a:spcPct val="100000"/>
                  </a:lnSpc>
                  <a:spcBef>
                    <a:spcPct val="0"/>
                  </a:spcBef>
                  <a:spcAft>
                    <a:spcPts val="300"/>
                  </a:spcAft>
                  <a:buNone/>
                </a:pPr>
                <a:r>
                  <a:rPr lang="en-US" altLang="ru-RU" sz="675" b="1">
                    <a:latin typeface="Arial" panose="020B0604020202020204" pitchFamily="34" charset="0"/>
                    <a:cs typeface="Arial" panose="020B0604020202020204" pitchFamily="34" charset="0"/>
                  </a:rPr>
                  <a:t>Natural Sciences</a:t>
                </a:r>
                <a:endParaRPr lang="ru-RU" altLang="ru-RU" sz="675" b="1">
                  <a:latin typeface="Arial" panose="020B0604020202020204" pitchFamily="34" charset="0"/>
                  <a:cs typeface="Arial" panose="020B0604020202020204" pitchFamily="34" charset="0"/>
                </a:endParaRPr>
              </a:p>
              <a:p>
                <a:pPr>
                  <a:lnSpc>
                    <a:spcPct val="100000"/>
                  </a:lnSpc>
                  <a:spcBef>
                    <a:spcPct val="0"/>
                  </a:spcBef>
                  <a:spcAft>
                    <a:spcPts val="450"/>
                  </a:spcAft>
                  <a:buNone/>
                </a:pPr>
                <a:r>
                  <a:rPr lang="en-US" altLang="ru-RU" sz="675" b="1">
                    <a:latin typeface="Arial" panose="020B0604020202020204" pitchFamily="34" charset="0"/>
                    <a:cs typeface="Arial" panose="020B0604020202020204" pitchFamily="34" charset="0"/>
                  </a:rPr>
                  <a:t>Social sciences and humanities</a:t>
                </a:r>
                <a:endParaRPr lang="ru-RU" altLang="ru-RU" sz="675" b="1">
                  <a:latin typeface="Arial" panose="020B0604020202020204" pitchFamily="34" charset="0"/>
                  <a:cs typeface="Arial" panose="020B0604020202020204" pitchFamily="34" charset="0"/>
                </a:endParaRPr>
              </a:p>
              <a:p>
                <a:pPr>
                  <a:lnSpc>
                    <a:spcPct val="100000"/>
                  </a:lnSpc>
                  <a:spcBef>
                    <a:spcPct val="0"/>
                  </a:spcBef>
                  <a:spcAft>
                    <a:spcPts val="450"/>
                  </a:spcAft>
                  <a:buNone/>
                </a:pPr>
                <a:endParaRPr lang="ru-RU" altLang="ru-RU" sz="675" b="1">
                  <a:latin typeface="Arial" panose="020B0604020202020204" pitchFamily="34" charset="0"/>
                  <a:cs typeface="Arial" panose="020B0604020202020204" pitchFamily="34" charset="0"/>
                </a:endParaRPr>
              </a:p>
            </p:txBody>
          </p:sp>
          <p:sp>
            <p:nvSpPr>
              <p:cNvPr id="13" name="CustomShape 4"/>
              <p:cNvSpPr/>
              <p:nvPr/>
            </p:nvSpPr>
            <p:spPr bwMode="auto">
              <a:xfrm>
                <a:off x="2953831" y="1842623"/>
                <a:ext cx="2949471" cy="947141"/>
              </a:xfrm>
              <a:prstGeom prst="ellipse">
                <a:avLst/>
              </a:prstGeom>
              <a:blipFill rotWithShape="0">
                <a:blip r:embed="rId12"/>
                <a:srcRect t="16636"/>
                <a:stretch/>
              </a:blipFill>
              <a:ln w="15840" cap="rnd">
                <a:solidFill>
                  <a:srgbClr val="C00000"/>
                </a:solidFill>
                <a:round/>
              </a:ln>
              <a:effectLst>
                <a:outerShdw blurRad="381000" dist="291960" dir="5400000" sx="-80000" sy="-18000" rotWithShape="0">
                  <a:srgbClr val="000000">
                    <a:alpha val="28000"/>
                  </a:srgbClr>
                </a:outerShdw>
              </a:effectLst>
              <a:scene3d>
                <a:camera prst="orthographicFront"/>
                <a:lightRig rig="contrasting" dir="t">
                  <a:rot lat="0" lon="0" rev="3000000"/>
                </a:lightRig>
              </a:scene3d>
              <a:sp3d>
                <a:bevelT w="95250" h="31750"/>
                <a:contourClr>
                  <a:srgbClr val="333333"/>
                </a:contourClr>
              </a:sp3d>
            </p:spPr>
            <p:style>
              <a:lnRef idx="0">
                <a:scrgbClr r="0" g="0" b="0"/>
              </a:lnRef>
              <a:fillRef idx="0">
                <a:scrgbClr r="0" g="0" b="0"/>
              </a:fillRef>
              <a:effectRef idx="0">
                <a:scrgbClr r="0" g="0" b="0"/>
              </a:effectRef>
              <a:fontRef idx="minor"/>
            </p:style>
          </p:sp>
        </p:grpSp>
        <p:grpSp>
          <p:nvGrpSpPr>
            <p:cNvPr id="4102" name="Группа 7"/>
            <p:cNvGrpSpPr>
              <a:grpSpLocks/>
            </p:cNvGrpSpPr>
            <p:nvPr/>
          </p:nvGrpSpPr>
          <p:grpSpPr bwMode="auto">
            <a:xfrm>
              <a:off x="9080205" y="974725"/>
              <a:ext cx="2881423" cy="1911350"/>
              <a:chOff x="9080205" y="974725"/>
              <a:chExt cx="2881423" cy="1911350"/>
            </a:xfrm>
          </p:grpSpPr>
          <p:sp>
            <p:nvSpPr>
              <p:cNvPr id="6" name="Скругленная прямоугольная выноска 5"/>
              <p:cNvSpPr/>
              <p:nvPr/>
            </p:nvSpPr>
            <p:spPr>
              <a:xfrm>
                <a:off x="9080455" y="1031875"/>
                <a:ext cx="2881355" cy="1620838"/>
              </a:xfrm>
              <a:prstGeom prst="wedgeRoundRectCallout">
                <a:avLst>
                  <a:gd name="adj1" fmla="val -62161"/>
                  <a:gd name="adj2" fmla="val 38236"/>
                  <a:gd name="adj3" fmla="val 16667"/>
                </a:avLst>
              </a:prstGeom>
              <a:solidFill>
                <a:schemeClr val="bg1"/>
              </a:solidFill>
              <a:ln w="28575">
                <a:solidFill>
                  <a:srgbClr val="B20E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graphicFrame>
            <p:nvGraphicFramePr>
              <p:cNvPr id="4104" name="Объект 4"/>
              <p:cNvGraphicFramePr>
                <a:graphicFrameLocks noChangeAspect="1"/>
              </p:cNvGraphicFramePr>
              <p:nvPr/>
            </p:nvGraphicFramePr>
            <p:xfrm>
              <a:off x="9194800" y="974725"/>
              <a:ext cx="2713038" cy="1911350"/>
            </p:xfrm>
            <a:graphic>
              <a:graphicData uri="http://schemas.openxmlformats.org/presentationml/2006/ole">
                <mc:AlternateContent xmlns:mc="http://schemas.openxmlformats.org/markup-compatibility/2006">
                  <mc:Choice xmlns:v="urn:schemas-microsoft-com:vml" Requires="v">
                    <p:oleObj spid="_x0000_s64530" name="Document" r:id="rId13" imgW="5090603" imgH="3605822" progId="Word.Document.8">
                      <p:embed/>
                    </p:oleObj>
                  </mc:Choice>
                  <mc:Fallback>
                    <p:oleObj name="Document" r:id="rId13" imgW="5090603" imgH="3605822" progId="Word.Document.8">
                      <p:embed/>
                      <p:pic>
                        <p:nvPicPr>
                          <p:cNvPr id="4104" name="Объект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74725"/>
                            <a:ext cx="271303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2" name="Номер слайда 1"/>
          <p:cNvSpPr>
            <a:spLocks noGrp="1"/>
          </p:cNvSpPr>
          <p:nvPr>
            <p:ph type="sldNum" sz="quarter" idx="12"/>
          </p:nvPr>
        </p:nvSpPr>
        <p:spPr/>
        <p:txBody>
          <a:bodyPr/>
          <a:lstStyle/>
          <a:p>
            <a:fld id="{C0AD0D33-5A4B-4F2E-A401-45554CC979B9}" type="slidenum">
              <a:rPr lang="ru-RU" smtClean="0"/>
              <a:pPr/>
              <a:t>2</a:t>
            </a:fld>
            <a:endParaRPr lang="ru-RU"/>
          </a:p>
        </p:txBody>
      </p:sp>
    </p:spTree>
    <p:extLst>
      <p:ext uri="{BB962C8B-B14F-4D97-AF65-F5344CB8AC3E}">
        <p14:creationId xmlns:p14="http://schemas.microsoft.com/office/powerpoint/2010/main" val="1628127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C0AD0D33-5A4B-4F2E-A401-45554CC979B9}" type="slidenum">
              <a:rPr lang="ru-RU" smtClean="0"/>
              <a:pPr/>
              <a:t>20</a:t>
            </a:fld>
            <a:endParaRPr lang="ru-RU"/>
          </a:p>
        </p:txBody>
      </p:sp>
      <p:sp>
        <p:nvSpPr>
          <p:cNvPr id="7" name="Прямоугольник 6"/>
          <p:cNvSpPr/>
          <p:nvPr/>
        </p:nvSpPr>
        <p:spPr>
          <a:xfrm>
            <a:off x="3048000" y="-76200"/>
            <a:ext cx="6096000" cy="1077218"/>
          </a:xfrm>
          <a:prstGeom prst="rect">
            <a:avLst/>
          </a:prstGeom>
        </p:spPr>
        <p:txBody>
          <a:bodyPr>
            <a:spAutoFit/>
          </a:bodyPr>
          <a:lstStyle/>
          <a:p>
            <a:pPr algn="ctr"/>
            <a:r>
              <a:rPr lang="en-US" sz="3200" b="1" i="1" dirty="0" err="1" smtClean="0">
                <a:solidFill>
                  <a:srgbClr val="C00000"/>
                </a:solidFill>
                <a:latin typeface="Arial Black" panose="020B0A04020102020204" pitchFamily="34" charset="0"/>
                <a:ea typeface="Times New Roman" panose="02020603050405020304" pitchFamily="18" charset="0"/>
              </a:rPr>
              <a:t>Radioisotops</a:t>
            </a:r>
            <a:r>
              <a:rPr lang="en-US" sz="3200" b="1" i="1" dirty="0" smtClean="0">
                <a:solidFill>
                  <a:srgbClr val="C00000"/>
                </a:solidFill>
                <a:latin typeface="Arial Black" panose="020B0A04020102020204" pitchFamily="34" charset="0"/>
                <a:ea typeface="Times New Roman" panose="02020603050405020304" pitchFamily="18" charset="0"/>
              </a:rPr>
              <a:t> for medicine </a:t>
            </a:r>
          </a:p>
          <a:p>
            <a:pPr algn="ctr"/>
            <a:r>
              <a:rPr lang="en-US" sz="3200" b="1" i="1" dirty="0">
                <a:solidFill>
                  <a:srgbClr val="C00000"/>
                </a:solidFill>
                <a:latin typeface="Arial Black" panose="020B0A04020102020204" pitchFamily="34" charset="0"/>
              </a:rPr>
              <a:t>g</a:t>
            </a:r>
            <a:r>
              <a:rPr lang="en-US" sz="3200" b="1" i="1" dirty="0" smtClean="0">
                <a:solidFill>
                  <a:srgbClr val="C00000"/>
                </a:solidFill>
                <a:latin typeface="Arial Black" panose="020B0A04020102020204" pitchFamily="34" charset="0"/>
              </a:rPr>
              <a:t>enerated by proton beam</a:t>
            </a:r>
            <a:endParaRPr lang="ru-RU" sz="3200" i="1" dirty="0">
              <a:solidFill>
                <a:srgbClr val="C00000"/>
              </a:solidFill>
              <a:latin typeface="Arial Black" panose="020B0A04020102020204" pitchFamily="34" charset="0"/>
            </a:endParaRPr>
          </a:p>
        </p:txBody>
      </p:sp>
      <p:pic>
        <p:nvPicPr>
          <p:cNvPr id="12" name="Picture 5" descr="G:\TVK\KI\Proekt\CDR\Semennikov\чертежи ускоритель\Structure1.jpg"/>
          <p:cNvPicPr>
            <a:picLocks noChangeAspect="1" noChangeArrowheads="1"/>
          </p:cNvPicPr>
          <p:nvPr/>
        </p:nvPicPr>
        <p:blipFill>
          <a:blip r:embed="rId3" cstate="print"/>
          <a:srcRect l="1379" t="16553" b="13564"/>
          <a:stretch>
            <a:fillRect/>
          </a:stretch>
        </p:blipFill>
        <p:spPr bwMode="auto">
          <a:xfrm>
            <a:off x="4386141" y="2743200"/>
            <a:ext cx="7703029" cy="4093779"/>
          </a:xfrm>
          <a:prstGeom prst="rect">
            <a:avLst/>
          </a:prstGeom>
          <a:noFill/>
          <a:ln w="9525">
            <a:noFill/>
            <a:miter lim="800000"/>
            <a:headEnd/>
            <a:tailEnd/>
          </a:ln>
        </p:spPr>
      </p:pic>
      <p:grpSp>
        <p:nvGrpSpPr>
          <p:cNvPr id="11" name="Группа 10"/>
          <p:cNvGrpSpPr/>
          <p:nvPr/>
        </p:nvGrpSpPr>
        <p:grpSpPr>
          <a:xfrm>
            <a:off x="-734338" y="968356"/>
            <a:ext cx="12011938" cy="3146444"/>
            <a:chOff x="-201970" y="1120756"/>
            <a:chExt cx="12011938" cy="3146444"/>
          </a:xfrm>
        </p:grpSpPr>
        <p:sp>
          <p:nvSpPr>
            <p:cNvPr id="8" name="Скругленный прямоугольник 7"/>
            <p:cNvSpPr/>
            <p:nvPr/>
          </p:nvSpPr>
          <p:spPr>
            <a:xfrm>
              <a:off x="609600" y="1120756"/>
              <a:ext cx="10439400" cy="2819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3849567913"/>
                </p:ext>
              </p:extLst>
            </p:nvPr>
          </p:nvGraphicFramePr>
          <p:xfrm>
            <a:off x="-201970" y="1443038"/>
            <a:ext cx="12011938" cy="2824162"/>
          </p:xfrm>
          <a:graphic>
            <a:graphicData uri="http://schemas.openxmlformats.org/presentationml/2006/ole">
              <mc:AlternateContent xmlns:mc="http://schemas.openxmlformats.org/markup-compatibility/2006">
                <mc:Choice xmlns:v="urn:schemas-microsoft-com:vml" Requires="v">
                  <p:oleObj spid="_x0000_s73734" name="Document" r:id="rId4" imgW="6351769" imgH="1506118" progId="Word.Document.8">
                    <p:embed/>
                  </p:oleObj>
                </mc:Choice>
                <mc:Fallback>
                  <p:oleObj name="Document" r:id="rId4" imgW="6351769" imgH="1506118" progId="Word.Document.8">
                    <p:embed/>
                    <p:pic>
                      <p:nvPicPr>
                        <p:cNvPr id="0" name=""/>
                        <p:cNvPicPr/>
                        <p:nvPr/>
                      </p:nvPicPr>
                      <p:blipFill>
                        <a:blip r:embed="rId5"/>
                        <a:stretch>
                          <a:fillRect/>
                        </a:stretch>
                      </p:blipFill>
                      <p:spPr>
                        <a:xfrm>
                          <a:off x="-201970" y="1443038"/>
                          <a:ext cx="12011938" cy="2824162"/>
                        </a:xfrm>
                        <a:prstGeom prst="rect">
                          <a:avLst/>
                        </a:prstGeom>
                      </p:spPr>
                    </p:pic>
                  </p:oleObj>
                </mc:Fallback>
              </mc:AlternateContent>
            </a:graphicData>
          </a:graphic>
        </p:graphicFrame>
      </p:grpSp>
    </p:spTree>
    <p:extLst>
      <p:ext uri="{BB962C8B-B14F-4D97-AF65-F5344CB8AC3E}">
        <p14:creationId xmlns:p14="http://schemas.microsoft.com/office/powerpoint/2010/main" val="627497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itep_summer01"/>
          <p:cNvPicPr>
            <a:picLocks noChangeAspect="1" noChangeArrowheads="1"/>
          </p:cNvPicPr>
          <p:nvPr/>
        </p:nvPicPr>
        <p:blipFill>
          <a:blip r:embed="rId3"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4099" name="Slide Number Placeholder 4"/>
          <p:cNvSpPr>
            <a:spLocks noGrp="1"/>
          </p:cNvSpPr>
          <p:nvPr>
            <p:ph type="sldNum" sz="quarter" idx="12"/>
          </p:nvPr>
        </p:nvSpPr>
        <p:spPr>
          <a:noFill/>
        </p:spPr>
        <p:txBody>
          <a:bodyPr/>
          <a:lstStyle/>
          <a:p>
            <a:fld id="{53F0FFC2-557D-4D9E-810A-3B76BD1AE79F}" type="slidenum">
              <a:rPr lang="ru-RU" smtClean="0">
                <a:latin typeface="Arial" pitchFamily="34" charset="0"/>
              </a:rPr>
              <a:pPr/>
              <a:t>21</a:t>
            </a:fld>
            <a:endParaRPr lang="ru-RU" smtClean="0">
              <a:latin typeface="Arial" pitchFamily="34" charset="0"/>
            </a:endParaRPr>
          </a:p>
        </p:txBody>
      </p:sp>
      <p:graphicFrame>
        <p:nvGraphicFramePr>
          <p:cNvPr id="4098" name="Object 2"/>
          <p:cNvGraphicFramePr>
            <a:graphicFrameLocks noChangeAspect="1"/>
          </p:cNvGraphicFramePr>
          <p:nvPr>
            <p:extLst>
              <p:ext uri="{D42A27DB-BD31-4B8C-83A1-F6EECF244321}">
                <p14:modId xmlns:p14="http://schemas.microsoft.com/office/powerpoint/2010/main" val="1521726245"/>
              </p:ext>
            </p:extLst>
          </p:nvPr>
        </p:nvGraphicFramePr>
        <p:xfrm>
          <a:off x="1425575" y="544513"/>
          <a:ext cx="9253538" cy="6813550"/>
        </p:xfrm>
        <a:graphic>
          <a:graphicData uri="http://schemas.openxmlformats.org/presentationml/2006/ole">
            <mc:AlternateContent xmlns:mc="http://schemas.openxmlformats.org/markup-compatibility/2006">
              <mc:Choice xmlns:v="urn:schemas-microsoft-com:vml" Requires="v">
                <p:oleObj spid="_x0000_s5143" name="Document" r:id="rId4" imgW="8551025" imgH="6320505" progId="Word.Document.8">
                  <p:embed/>
                </p:oleObj>
              </mc:Choice>
              <mc:Fallback>
                <p:oleObj name="Document" r:id="rId4" imgW="8551025" imgH="6320505" progId="Word.Document.8">
                  <p:embed/>
                  <p:pic>
                    <p:nvPicPr>
                      <p:cNvPr id="0" name="Object 2"/>
                      <p:cNvPicPr>
                        <a:picLocks noChangeAspect="1" noChangeArrowheads="1"/>
                      </p:cNvPicPr>
                      <p:nvPr/>
                    </p:nvPicPr>
                    <p:blipFill>
                      <a:blip r:embed="rId5"/>
                      <a:srcRect/>
                      <a:stretch>
                        <a:fillRect/>
                      </a:stretch>
                    </p:blipFill>
                    <p:spPr bwMode="auto">
                      <a:xfrm>
                        <a:off x="1425575" y="544513"/>
                        <a:ext cx="9253538" cy="6813550"/>
                      </a:xfrm>
                      <a:prstGeom prst="rect">
                        <a:avLst/>
                      </a:prstGeom>
                      <a:solidFill>
                        <a:schemeClr val="bg1"/>
                      </a:solidFill>
                      <a:extLst/>
                    </p:spPr>
                  </p:pic>
                </p:oleObj>
              </mc:Fallback>
            </mc:AlternateContent>
          </a:graphicData>
        </a:graphic>
      </p:graphicFrame>
      <p:sp>
        <p:nvSpPr>
          <p:cNvPr id="5" name="Text Box 97"/>
          <p:cNvSpPr txBox="1">
            <a:spLocks noChangeArrowheads="1"/>
          </p:cNvSpPr>
          <p:nvPr/>
        </p:nvSpPr>
        <p:spPr bwMode="auto">
          <a:xfrm>
            <a:off x="3962400" y="1676400"/>
            <a:ext cx="4751388" cy="1568450"/>
          </a:xfrm>
          <a:prstGeom prst="rect">
            <a:avLst/>
          </a:prstGeom>
          <a:noFill/>
          <a:ln w="9525">
            <a:noFill/>
            <a:miter lim="800000"/>
            <a:headEnd/>
            <a:tailEnd/>
          </a:ln>
          <a:effectLst/>
        </p:spPr>
        <p:txBody>
          <a:bodyPr>
            <a:spAutoFit/>
          </a:bodyPr>
          <a:lstStyle/>
          <a:p>
            <a:pPr algn="ctr">
              <a:spcBef>
                <a:spcPct val="50000"/>
              </a:spcBef>
              <a:defRPr/>
            </a:pPr>
            <a:r>
              <a:rPr lang="ru-RU" sz="9600" b="1" i="1" dirty="0">
                <a:effectLst>
                  <a:outerShdw blurRad="38100" dist="38100" dir="2700000" algn="tl">
                    <a:srgbClr val="000000">
                      <a:alpha val="43137"/>
                    </a:srgbClr>
                  </a:outerShdw>
                </a:effectLst>
                <a:latin typeface="Times New Roman" pitchFamily="18" charset="0"/>
              </a:rPr>
              <a:t>Кадры ?</a:t>
            </a:r>
          </a:p>
        </p:txBody>
      </p:sp>
      <p:sp>
        <p:nvSpPr>
          <p:cNvPr id="6" name="TextBox 5"/>
          <p:cNvSpPr txBox="1"/>
          <p:nvPr/>
        </p:nvSpPr>
        <p:spPr>
          <a:xfrm>
            <a:off x="1524000" y="0"/>
            <a:ext cx="9144000" cy="523220"/>
          </a:xfrm>
          <a:prstGeom prst="rect">
            <a:avLst/>
          </a:prstGeom>
          <a:noFill/>
        </p:spPr>
        <p:txBody>
          <a:bodyPr>
            <a:spAutoFit/>
          </a:bodyPr>
          <a:lstStyle/>
          <a:p>
            <a:pPr algn="ctr">
              <a:defRPr/>
            </a:pPr>
            <a:r>
              <a:rPr lang="ru-RU" sz="2800" b="1" i="1" dirty="0">
                <a:solidFill>
                  <a:srgbClr val="C00000"/>
                </a:solidFill>
                <a:effectLst>
                  <a:outerShdw blurRad="38100" dist="38100" dir="2700000" algn="tl">
                    <a:srgbClr val="000000">
                      <a:alpha val="43137"/>
                    </a:srgbClr>
                  </a:outerShdw>
                </a:effectLst>
                <a:cs typeface="Arial" pitchFamily="34" charset="0"/>
              </a:rPr>
              <a:t>Технологии создания линейного ускорителя в России</a:t>
            </a:r>
            <a:endParaRPr lang="en-US" sz="2800" b="1" i="1" dirty="0">
              <a:solidFill>
                <a:srgbClr val="C00000"/>
              </a:solidFill>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381000" y="1600200"/>
            <a:ext cx="11506200" cy="4038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smtClean="0">
                <a:solidFill>
                  <a:srgbClr val="C00000"/>
                </a:solidFill>
                <a:latin typeface="Arial Black" panose="020B0A04020102020204" pitchFamily="34" charset="0"/>
              </a:rPr>
              <a:t>Pulse vs CW</a:t>
            </a:r>
            <a:endParaRPr lang="ru-RU"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22</a:t>
            </a:fld>
            <a:endParaRPr lang="ru-RU"/>
          </a:p>
        </p:txBody>
      </p:sp>
      <p:sp>
        <p:nvSpPr>
          <p:cNvPr id="5" name="TextBox 4"/>
          <p:cNvSpPr txBox="1"/>
          <p:nvPr/>
        </p:nvSpPr>
        <p:spPr>
          <a:xfrm>
            <a:off x="698205" y="1905000"/>
            <a:ext cx="10896600" cy="3600986"/>
          </a:xfrm>
          <a:prstGeom prst="rect">
            <a:avLst/>
          </a:prstGeom>
          <a:noFill/>
        </p:spPr>
        <p:txBody>
          <a:bodyPr wrap="square" rtlCol="0">
            <a:spAutoFit/>
          </a:bodyPr>
          <a:lstStyle/>
          <a:p>
            <a:pPr>
              <a:spcAft>
                <a:spcPts val="1200"/>
              </a:spcAft>
            </a:pPr>
            <a:r>
              <a:rPr lang="en-US" sz="2400" b="1" dirty="0" smtClean="0">
                <a:latin typeface="Arial" panose="020B0604020202020204" pitchFamily="34" charset="0"/>
                <a:cs typeface="Arial" panose="020B0604020202020204" pitchFamily="34" charset="0"/>
              </a:rPr>
              <a:t>Beam dynamics: </a:t>
            </a:r>
          </a:p>
          <a:p>
            <a:pPr marL="285750" indent="-285750">
              <a:spcAft>
                <a:spcPts val="1200"/>
              </a:spcAft>
              <a:buFont typeface="Wingdings" panose="05000000000000000000" pitchFamily="2" charset="2"/>
              <a:buChar char="Ø"/>
            </a:pPr>
            <a:r>
              <a:rPr lang="en-US" sz="2400" b="1" dirty="0" err="1" smtClean="0">
                <a:solidFill>
                  <a:srgbClr val="FF0000"/>
                </a:solidFill>
                <a:latin typeface="Arial" panose="020B0604020202020204" pitchFamily="34" charset="0"/>
                <a:cs typeface="Arial" panose="020B0604020202020204" pitchFamily="34" charset="0"/>
              </a:rPr>
              <a:t>E</a:t>
            </a:r>
            <a:r>
              <a:rPr lang="en-US" sz="2400" b="1" baseline="-25000" dirty="0" err="1" smtClean="0">
                <a:solidFill>
                  <a:srgbClr val="FF0000"/>
                </a:solidFill>
                <a:latin typeface="Arial" panose="020B0604020202020204" pitchFamily="34" charset="0"/>
                <a:cs typeface="Arial" panose="020B0604020202020204" pitchFamily="34" charset="0"/>
              </a:rPr>
              <a:t>k</a:t>
            </a:r>
            <a:r>
              <a:rPr lang="en-US" sz="2400" b="1" dirty="0" smtClean="0">
                <a:solidFill>
                  <a:srgbClr val="FF0000"/>
                </a:solidFill>
                <a:latin typeface="Arial" panose="020B0604020202020204" pitchFamily="34" charset="0"/>
                <a:cs typeface="Arial" panose="020B0604020202020204" pitchFamily="34" charset="0"/>
              </a:rPr>
              <a:t>(pulse) &gt; </a:t>
            </a:r>
            <a:r>
              <a:rPr lang="en-US" sz="2400" b="1" dirty="0" err="1" smtClean="0">
                <a:solidFill>
                  <a:srgbClr val="FF0000"/>
                </a:solidFill>
                <a:latin typeface="Arial" panose="020B0604020202020204" pitchFamily="34" charset="0"/>
                <a:cs typeface="Arial" panose="020B0604020202020204" pitchFamily="34" charset="0"/>
              </a:rPr>
              <a:t>E</a:t>
            </a:r>
            <a:r>
              <a:rPr lang="en-US" sz="2400" b="1" baseline="-25000" dirty="0" err="1" smtClean="0">
                <a:solidFill>
                  <a:srgbClr val="FF0000"/>
                </a:solidFill>
                <a:latin typeface="Arial" panose="020B0604020202020204" pitchFamily="34" charset="0"/>
                <a:cs typeface="Arial" panose="020B0604020202020204" pitchFamily="34" charset="0"/>
              </a:rPr>
              <a:t>k</a:t>
            </a:r>
            <a:r>
              <a:rPr lang="en-US" sz="2400" b="1" dirty="0" smtClean="0">
                <a:solidFill>
                  <a:srgbClr val="FF0000"/>
                </a:solidFill>
                <a:latin typeface="Arial" panose="020B0604020202020204" pitchFamily="34" charset="0"/>
                <a:cs typeface="Arial" panose="020B0604020202020204" pitchFamily="34" charset="0"/>
              </a:rPr>
              <a:t>(</a:t>
            </a:r>
            <a:r>
              <a:rPr lang="en-US" sz="2400" b="1" dirty="0" err="1" smtClean="0">
                <a:solidFill>
                  <a:srgbClr val="FF0000"/>
                </a:solidFill>
                <a:latin typeface="Arial" panose="020B0604020202020204" pitchFamily="34" charset="0"/>
                <a:cs typeface="Arial" panose="020B0604020202020204" pitchFamily="34" charset="0"/>
              </a:rPr>
              <a:t>cw</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E</a:t>
            </a:r>
            <a:r>
              <a:rPr lang="en-US" sz="2400" b="1" baseline="-25000" dirty="0" err="1" smtClean="0">
                <a:solidFill>
                  <a:srgbClr val="FF0000"/>
                </a:solidFill>
                <a:latin typeface="Arial" panose="020B0604020202020204" pitchFamily="34" charset="0"/>
                <a:cs typeface="Arial" panose="020B0604020202020204" pitchFamily="34" charset="0"/>
              </a:rPr>
              <a:t>k</a:t>
            </a:r>
            <a:r>
              <a:rPr lang="en-US" sz="2400" b="1" dirty="0" smtClean="0">
                <a:solidFill>
                  <a:srgbClr val="FF0000"/>
                </a:solidFill>
                <a:latin typeface="Arial" panose="020B0604020202020204" pitchFamily="34" charset="0"/>
                <a:cs typeface="Arial" panose="020B0604020202020204" pitchFamily="34" charset="0"/>
              </a:rPr>
              <a:t>(</a:t>
            </a:r>
            <a:r>
              <a:rPr lang="en-US" sz="2400" b="1" dirty="0" err="1" smtClean="0">
                <a:solidFill>
                  <a:srgbClr val="FF0000"/>
                </a:solidFill>
                <a:latin typeface="Arial" panose="020B0604020202020204" pitchFamily="34" charset="0"/>
                <a:cs typeface="Arial" panose="020B0604020202020204" pitchFamily="34" charset="0"/>
              </a:rPr>
              <a:t>cw</a:t>
            </a:r>
            <a:r>
              <a:rPr lang="en-US" sz="2400" b="1" dirty="0" smtClean="0">
                <a:solidFill>
                  <a:srgbClr val="FF0000"/>
                </a:solidFill>
                <a:latin typeface="Arial" panose="020B0604020202020204" pitchFamily="34" charset="0"/>
                <a:cs typeface="Arial" panose="020B0604020202020204" pitchFamily="34" charset="0"/>
              </a:rPr>
              <a:t>) ≤ 1.4</a:t>
            </a:r>
          </a:p>
          <a:p>
            <a:pPr marL="285750" indent="-285750">
              <a:spcAft>
                <a:spcPts val="1200"/>
              </a:spcAft>
              <a:buFont typeface="Wingdings" panose="05000000000000000000" pitchFamily="2" charset="2"/>
              <a:buChar char="Ø"/>
            </a:pPr>
            <a:r>
              <a:rPr lang="en-US" sz="2400" b="1" dirty="0" smtClean="0">
                <a:solidFill>
                  <a:schemeClr val="tx2">
                    <a:lumMod val="75000"/>
                  </a:schemeClr>
                </a:solidFill>
                <a:latin typeface="Arial" panose="020B0604020202020204" pitchFamily="34" charset="0"/>
                <a:cs typeface="Arial" panose="020B0604020202020204" pitchFamily="34" charset="0"/>
              </a:rPr>
              <a:t>Acceptance/emittance(pulse)&lt;Acceptance/emittance(</a:t>
            </a:r>
            <a:r>
              <a:rPr lang="en-US" sz="2400" b="1" dirty="0" err="1" smtClean="0">
                <a:solidFill>
                  <a:schemeClr val="tx2">
                    <a:lumMod val="75000"/>
                  </a:schemeClr>
                </a:solidFill>
                <a:latin typeface="Arial" panose="020B0604020202020204" pitchFamily="34" charset="0"/>
                <a:cs typeface="Arial" panose="020B0604020202020204" pitchFamily="34" charset="0"/>
              </a:rPr>
              <a:t>cw</a:t>
            </a:r>
            <a:r>
              <a:rPr lang="en-US" sz="2400" b="1" dirty="0" smtClean="0">
                <a:solidFill>
                  <a:schemeClr val="tx2">
                    <a:lumMod val="75000"/>
                  </a:schemeClr>
                </a:solidFill>
                <a:latin typeface="Arial" panose="020B0604020202020204" pitchFamily="34" charset="0"/>
                <a:cs typeface="Arial" panose="020B0604020202020204" pitchFamily="34" charset="0"/>
              </a:rPr>
              <a:t>)</a:t>
            </a:r>
          </a:p>
          <a:p>
            <a:pPr marL="285750" indent="-285750">
              <a:spcAft>
                <a:spcPts val="1200"/>
              </a:spcAft>
              <a:buFont typeface="Wingdings" panose="05000000000000000000" pitchFamily="2" charset="2"/>
              <a:buChar char="Ø"/>
            </a:pPr>
            <a:r>
              <a:rPr lang="en-US" sz="2400" b="1" dirty="0" smtClean="0">
                <a:solidFill>
                  <a:schemeClr val="tx2">
                    <a:lumMod val="75000"/>
                  </a:schemeClr>
                </a:solidFill>
                <a:latin typeface="Arial" panose="020B0604020202020204" pitchFamily="34" charset="0"/>
                <a:cs typeface="Arial" panose="020B0604020202020204" pitchFamily="34" charset="0"/>
              </a:rPr>
              <a:t>Frequency(pulse) &gt; Frequency (</a:t>
            </a:r>
            <a:r>
              <a:rPr lang="en-US" sz="2400" b="1" dirty="0" err="1" smtClean="0">
                <a:solidFill>
                  <a:schemeClr val="tx2">
                    <a:lumMod val="75000"/>
                  </a:schemeClr>
                </a:solidFill>
                <a:latin typeface="Arial" panose="020B0604020202020204" pitchFamily="34" charset="0"/>
                <a:cs typeface="Arial" panose="020B0604020202020204" pitchFamily="34" charset="0"/>
              </a:rPr>
              <a:t>cw</a:t>
            </a:r>
            <a:r>
              <a:rPr lang="en-US" sz="2400" b="1" dirty="0" smtClean="0">
                <a:solidFill>
                  <a:schemeClr val="tx2">
                    <a:lumMod val="75000"/>
                  </a:schemeClr>
                </a:solidFill>
                <a:latin typeface="Arial" panose="020B0604020202020204" pitchFamily="34" charset="0"/>
                <a:cs typeface="Arial" panose="020B0604020202020204" pitchFamily="34" charset="0"/>
              </a:rPr>
              <a:t>)</a:t>
            </a:r>
          </a:p>
          <a:p>
            <a:pPr marL="285750" indent="-285750">
              <a:spcAft>
                <a:spcPts val="1200"/>
              </a:spcAft>
              <a:buFont typeface="Wingdings" panose="05000000000000000000" pitchFamily="2" charset="2"/>
              <a:buChar char="Ø"/>
            </a:pPr>
            <a:r>
              <a:rPr lang="en-US" sz="2400" b="1" dirty="0" smtClean="0">
                <a:solidFill>
                  <a:srgbClr val="00B050"/>
                </a:solidFill>
                <a:latin typeface="Arial" panose="020B0604020202020204" pitchFamily="34" charset="0"/>
                <a:cs typeface="Arial" panose="020B0604020202020204" pitchFamily="34" charset="0"/>
              </a:rPr>
              <a:t>Transport </a:t>
            </a:r>
            <a:r>
              <a:rPr lang="en-US" sz="2400" b="1" baseline="-25000" dirty="0" smtClean="0">
                <a:solidFill>
                  <a:srgbClr val="00B050"/>
                </a:solidFill>
                <a:latin typeface="Arial" panose="020B0604020202020204" pitchFamily="34" charset="0"/>
                <a:cs typeface="Arial" panose="020B0604020202020204" pitchFamily="34" charset="0"/>
              </a:rPr>
              <a:t>(</a:t>
            </a:r>
            <a:r>
              <a:rPr lang="en-US" sz="2400" b="1" baseline="-25000" dirty="0" err="1" smtClean="0">
                <a:solidFill>
                  <a:srgbClr val="00B050"/>
                </a:solidFill>
                <a:latin typeface="Arial" panose="020B0604020202020204" pitchFamily="34" charset="0"/>
                <a:cs typeface="Arial" panose="020B0604020202020204" pitchFamily="34" charset="0"/>
              </a:rPr>
              <a:t>Iin</a:t>
            </a:r>
            <a:r>
              <a:rPr lang="en-US" sz="2400" b="1" baseline="-25000" dirty="0" smtClean="0">
                <a:solidFill>
                  <a:srgbClr val="00B050"/>
                </a:solidFill>
                <a:latin typeface="Arial" panose="020B0604020202020204" pitchFamily="34" charset="0"/>
                <a:cs typeface="Arial" panose="020B0604020202020204" pitchFamily="34" charset="0"/>
              </a:rPr>
              <a:t>/</a:t>
            </a:r>
            <a:r>
              <a:rPr lang="en-US" sz="2400" b="1" baseline="-25000" dirty="0" err="1" smtClean="0">
                <a:solidFill>
                  <a:srgbClr val="00B050"/>
                </a:solidFill>
                <a:latin typeface="Arial" panose="020B0604020202020204" pitchFamily="34" charset="0"/>
                <a:cs typeface="Arial" panose="020B0604020202020204" pitchFamily="34" charset="0"/>
              </a:rPr>
              <a:t>Iout</a:t>
            </a:r>
            <a:r>
              <a:rPr lang="en-US" sz="2400" b="1" baseline="-25000" dirty="0" smtClean="0">
                <a:solidFill>
                  <a:srgbClr val="00B050"/>
                </a:solidFill>
                <a:latin typeface="Arial" panose="020B0604020202020204" pitchFamily="34" charset="0"/>
                <a:cs typeface="Arial" panose="020B0604020202020204" pitchFamily="34" charset="0"/>
              </a:rPr>
              <a:t>) </a:t>
            </a:r>
            <a:r>
              <a:rPr lang="en-US" sz="2400" b="1" dirty="0" smtClean="0">
                <a:solidFill>
                  <a:srgbClr val="00B050"/>
                </a:solidFill>
                <a:latin typeface="Arial" panose="020B0604020202020204" pitchFamily="34" charset="0"/>
                <a:cs typeface="Arial" panose="020B0604020202020204" pitchFamily="34" charset="0"/>
              </a:rPr>
              <a:t>(pulse)=&gt;95-98% </a:t>
            </a:r>
            <a:r>
              <a:rPr lang="en-US" sz="2400" b="1" dirty="0">
                <a:solidFill>
                  <a:srgbClr val="00B050"/>
                </a:solidFill>
                <a:latin typeface="Arial" panose="020B0604020202020204" pitchFamily="34" charset="0"/>
                <a:cs typeface="Arial" panose="020B0604020202020204" pitchFamily="34" charset="0"/>
              </a:rPr>
              <a:t>vs Transport </a:t>
            </a:r>
            <a:r>
              <a:rPr lang="en-US" sz="2400" b="1" baseline="-25000" dirty="0">
                <a:solidFill>
                  <a:srgbClr val="00B050"/>
                </a:solidFill>
                <a:latin typeface="Arial" panose="020B0604020202020204" pitchFamily="34" charset="0"/>
                <a:cs typeface="Arial" panose="020B0604020202020204" pitchFamily="34" charset="0"/>
              </a:rPr>
              <a:t>(</a:t>
            </a:r>
            <a:r>
              <a:rPr lang="en-US" sz="2400" b="1" baseline="-25000" dirty="0" err="1">
                <a:solidFill>
                  <a:srgbClr val="00B050"/>
                </a:solidFill>
                <a:latin typeface="Arial" panose="020B0604020202020204" pitchFamily="34" charset="0"/>
                <a:cs typeface="Arial" panose="020B0604020202020204" pitchFamily="34" charset="0"/>
              </a:rPr>
              <a:t>Iin</a:t>
            </a:r>
            <a:r>
              <a:rPr lang="en-US" sz="2400" b="1" baseline="-25000" dirty="0">
                <a:solidFill>
                  <a:srgbClr val="00B050"/>
                </a:solidFill>
                <a:latin typeface="Arial" panose="020B0604020202020204" pitchFamily="34" charset="0"/>
                <a:cs typeface="Arial" panose="020B0604020202020204" pitchFamily="34" charset="0"/>
              </a:rPr>
              <a:t>/</a:t>
            </a:r>
            <a:r>
              <a:rPr lang="en-US" sz="2400" b="1" baseline="-25000" dirty="0" err="1">
                <a:solidFill>
                  <a:srgbClr val="00B050"/>
                </a:solidFill>
                <a:latin typeface="Arial" panose="020B0604020202020204" pitchFamily="34" charset="0"/>
                <a:cs typeface="Arial" panose="020B0604020202020204" pitchFamily="34" charset="0"/>
              </a:rPr>
              <a:t>Iout</a:t>
            </a:r>
            <a:r>
              <a:rPr lang="en-US" sz="2400" b="1" baseline="-25000" dirty="0">
                <a:solidFill>
                  <a:srgbClr val="00B050"/>
                </a:solidFill>
                <a:latin typeface="Arial" panose="020B0604020202020204" pitchFamily="34" charset="0"/>
                <a:cs typeface="Arial" panose="020B0604020202020204" pitchFamily="34" charset="0"/>
              </a:rPr>
              <a:t>) </a:t>
            </a:r>
            <a:r>
              <a:rPr lang="en-US" sz="2400" b="1" dirty="0" smtClean="0">
                <a:solidFill>
                  <a:srgbClr val="00B050"/>
                </a:solidFill>
                <a:latin typeface="Arial" panose="020B0604020202020204" pitchFamily="34" charset="0"/>
                <a:cs typeface="Arial" panose="020B0604020202020204" pitchFamily="34" charset="0"/>
              </a:rPr>
              <a:t>(</a:t>
            </a:r>
            <a:r>
              <a:rPr lang="en-US" sz="2400" b="1" dirty="0" err="1" smtClean="0">
                <a:solidFill>
                  <a:srgbClr val="00B050"/>
                </a:solidFill>
                <a:latin typeface="Arial" panose="020B0604020202020204" pitchFamily="34" charset="0"/>
                <a:cs typeface="Arial" panose="020B0604020202020204" pitchFamily="34" charset="0"/>
              </a:rPr>
              <a:t>cw</a:t>
            </a:r>
            <a:r>
              <a:rPr lang="en-US" sz="2400" b="1" dirty="0" smtClean="0">
                <a:solidFill>
                  <a:srgbClr val="00B050"/>
                </a:solidFill>
                <a:latin typeface="Arial" panose="020B0604020202020204" pitchFamily="34" charset="0"/>
                <a:cs typeface="Arial" panose="020B0604020202020204" pitchFamily="34" charset="0"/>
              </a:rPr>
              <a:t>)=&gt; 100%</a:t>
            </a:r>
          </a:p>
          <a:p>
            <a:pPr marL="285750" indent="-285750">
              <a:spcAft>
                <a:spcPts val="1200"/>
              </a:spcAft>
              <a:buFont typeface="Wingdings" panose="05000000000000000000" pitchFamily="2" charset="2"/>
              <a:buChar char="Ø"/>
            </a:pPr>
            <a:r>
              <a:rPr lang="en-US" sz="2400" b="1" dirty="0" smtClean="0">
                <a:solidFill>
                  <a:srgbClr val="00B050"/>
                </a:solidFill>
                <a:latin typeface="Arial" panose="020B0604020202020204" pitchFamily="34" charset="0"/>
                <a:cs typeface="Arial" panose="020B0604020202020204" pitchFamily="34" charset="0"/>
              </a:rPr>
              <a:t>Transmission </a:t>
            </a:r>
            <a:r>
              <a:rPr lang="en-US" sz="2400" b="1" baseline="-25000" dirty="0" smtClean="0">
                <a:solidFill>
                  <a:srgbClr val="00B050"/>
                </a:solidFill>
                <a:latin typeface="Arial" panose="020B0604020202020204" pitchFamily="34" charset="0"/>
                <a:cs typeface="Arial" panose="020B0604020202020204" pitchFamily="34" charset="0"/>
              </a:rPr>
              <a:t>(</a:t>
            </a:r>
            <a:r>
              <a:rPr lang="en-US" sz="2400" b="1" baseline="-25000" dirty="0" err="1" smtClean="0">
                <a:solidFill>
                  <a:srgbClr val="00B050"/>
                </a:solidFill>
                <a:latin typeface="Arial" panose="020B0604020202020204" pitchFamily="34" charset="0"/>
                <a:cs typeface="Arial" panose="020B0604020202020204" pitchFamily="34" charset="0"/>
              </a:rPr>
              <a:t>Iac</a:t>
            </a:r>
            <a:r>
              <a:rPr lang="en-US" sz="2400" b="1" baseline="-25000" dirty="0" smtClean="0">
                <a:solidFill>
                  <a:srgbClr val="00B050"/>
                </a:solidFill>
                <a:latin typeface="Arial" panose="020B0604020202020204" pitchFamily="34" charset="0"/>
                <a:cs typeface="Arial" panose="020B0604020202020204" pitchFamily="34" charset="0"/>
              </a:rPr>
              <a:t>/</a:t>
            </a:r>
            <a:r>
              <a:rPr lang="en-US" sz="2400" b="1" baseline="-25000" dirty="0" err="1" smtClean="0">
                <a:solidFill>
                  <a:srgbClr val="00B050"/>
                </a:solidFill>
                <a:latin typeface="Arial" panose="020B0604020202020204" pitchFamily="34" charset="0"/>
                <a:cs typeface="Arial" panose="020B0604020202020204" pitchFamily="34" charset="0"/>
              </a:rPr>
              <a:t>Iout</a:t>
            </a:r>
            <a:r>
              <a:rPr lang="en-US" sz="2400" b="1" baseline="-25000" dirty="0" smtClean="0">
                <a:solidFill>
                  <a:srgbClr val="00B050"/>
                </a:solidFill>
                <a:latin typeface="Arial" panose="020B0604020202020204" pitchFamily="34" charset="0"/>
                <a:cs typeface="Arial" panose="020B0604020202020204" pitchFamily="34" charset="0"/>
              </a:rPr>
              <a:t>) </a:t>
            </a:r>
            <a:r>
              <a:rPr lang="en-US" sz="2400" b="1" dirty="0" smtClean="0">
                <a:solidFill>
                  <a:srgbClr val="00B050"/>
                </a:solidFill>
                <a:latin typeface="Arial" panose="020B0604020202020204" pitchFamily="34" charset="0"/>
                <a:cs typeface="Arial" panose="020B0604020202020204" pitchFamily="34" charset="0"/>
              </a:rPr>
              <a:t>(pulse)=&gt;95 vs </a:t>
            </a:r>
            <a:r>
              <a:rPr lang="en-US" sz="2400" b="1" dirty="0">
                <a:solidFill>
                  <a:srgbClr val="00B050"/>
                </a:solidFill>
                <a:latin typeface="Arial" panose="020B0604020202020204" pitchFamily="34" charset="0"/>
                <a:cs typeface="Arial" panose="020B0604020202020204" pitchFamily="34" charset="0"/>
              </a:rPr>
              <a:t>Transmission </a:t>
            </a:r>
            <a:r>
              <a:rPr lang="en-US" sz="2400" b="1" baseline="-25000" dirty="0">
                <a:solidFill>
                  <a:srgbClr val="00B050"/>
                </a:solidFill>
                <a:latin typeface="Arial" panose="020B0604020202020204" pitchFamily="34" charset="0"/>
                <a:cs typeface="Arial" panose="020B0604020202020204" pitchFamily="34" charset="0"/>
              </a:rPr>
              <a:t>(</a:t>
            </a:r>
            <a:r>
              <a:rPr lang="en-US" sz="2400" b="1" baseline="-25000" dirty="0" err="1">
                <a:solidFill>
                  <a:srgbClr val="00B050"/>
                </a:solidFill>
                <a:latin typeface="Arial" panose="020B0604020202020204" pitchFamily="34" charset="0"/>
                <a:cs typeface="Arial" panose="020B0604020202020204" pitchFamily="34" charset="0"/>
              </a:rPr>
              <a:t>Iac</a:t>
            </a:r>
            <a:r>
              <a:rPr lang="en-US" sz="2400" b="1" baseline="-25000" dirty="0">
                <a:solidFill>
                  <a:srgbClr val="00B050"/>
                </a:solidFill>
                <a:latin typeface="Arial" panose="020B0604020202020204" pitchFamily="34" charset="0"/>
                <a:cs typeface="Arial" panose="020B0604020202020204" pitchFamily="34" charset="0"/>
              </a:rPr>
              <a:t>/</a:t>
            </a:r>
            <a:r>
              <a:rPr lang="en-US" sz="2400" b="1" baseline="-25000" dirty="0" err="1">
                <a:solidFill>
                  <a:srgbClr val="00B050"/>
                </a:solidFill>
                <a:latin typeface="Arial" panose="020B0604020202020204" pitchFamily="34" charset="0"/>
                <a:cs typeface="Arial" panose="020B0604020202020204" pitchFamily="34" charset="0"/>
              </a:rPr>
              <a:t>Iout</a:t>
            </a:r>
            <a:r>
              <a:rPr lang="en-US" sz="2400" b="1" baseline="-25000" dirty="0">
                <a:solidFill>
                  <a:srgbClr val="00B050"/>
                </a:solidFill>
                <a:latin typeface="Arial" panose="020B0604020202020204" pitchFamily="34" charset="0"/>
                <a:cs typeface="Arial" panose="020B0604020202020204" pitchFamily="34" charset="0"/>
              </a:rPr>
              <a:t>) </a:t>
            </a:r>
            <a:r>
              <a:rPr lang="en-US" sz="2400" b="1" dirty="0">
                <a:solidFill>
                  <a:srgbClr val="00B050"/>
                </a:solidFill>
                <a:latin typeface="Arial" panose="020B0604020202020204" pitchFamily="34" charset="0"/>
                <a:cs typeface="Arial" panose="020B0604020202020204" pitchFamily="34" charset="0"/>
              </a:rPr>
              <a:t>(pulse</a:t>
            </a:r>
            <a:r>
              <a:rPr lang="en-US" sz="2400" b="1" dirty="0" smtClean="0">
                <a:solidFill>
                  <a:srgbClr val="00B050"/>
                </a:solidFill>
                <a:latin typeface="Arial" panose="020B0604020202020204" pitchFamily="34" charset="0"/>
                <a:cs typeface="Arial" panose="020B0604020202020204" pitchFamily="34" charset="0"/>
              </a:rPr>
              <a:t>)=&gt;100%</a:t>
            </a:r>
          </a:p>
          <a:p>
            <a:pPr marL="285750" indent="-285750">
              <a:spcAft>
                <a:spcPts val="1200"/>
              </a:spcAft>
              <a:buFont typeface="Wingdings" panose="05000000000000000000" pitchFamily="2" charset="2"/>
              <a:buChar char="Ø"/>
            </a:pPr>
            <a:r>
              <a:rPr lang="en-US" sz="2400" b="1" dirty="0" smtClean="0">
                <a:solidFill>
                  <a:srgbClr val="7030A0"/>
                </a:solidFill>
                <a:latin typeface="Arial" panose="020B0604020202020204" pitchFamily="34" charset="0"/>
                <a:cs typeface="Arial" panose="020B0604020202020204" pitchFamily="34" charset="0"/>
              </a:rPr>
              <a:t>LEBT (pulse) – 4D matching vs LEBT(</a:t>
            </a:r>
            <a:r>
              <a:rPr lang="en-US" sz="2400" b="1" dirty="0" err="1" smtClean="0">
                <a:solidFill>
                  <a:srgbClr val="7030A0"/>
                </a:solidFill>
                <a:latin typeface="Arial" panose="020B0604020202020204" pitchFamily="34" charset="0"/>
                <a:cs typeface="Arial" panose="020B0604020202020204" pitchFamily="34" charset="0"/>
              </a:rPr>
              <a:t>cw</a:t>
            </a:r>
            <a:r>
              <a:rPr lang="en-US" sz="2400" b="1" dirty="0" smtClean="0">
                <a:solidFill>
                  <a:srgbClr val="7030A0"/>
                </a:solidFill>
                <a:latin typeface="Arial" panose="020B0604020202020204" pitchFamily="34" charset="0"/>
                <a:cs typeface="Arial" panose="020B0604020202020204" pitchFamily="34" charset="0"/>
              </a:rPr>
              <a:t>) – 6D matching</a:t>
            </a:r>
            <a:endParaRPr lang="en-US" dirty="0" smtClean="0"/>
          </a:p>
        </p:txBody>
      </p:sp>
    </p:spTree>
    <p:extLst>
      <p:ext uri="{BB962C8B-B14F-4D97-AF65-F5344CB8AC3E}">
        <p14:creationId xmlns:p14="http://schemas.microsoft.com/office/powerpoint/2010/main" val="2023556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04800" y="1524000"/>
            <a:ext cx="8839200" cy="519747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762000" y="-16868"/>
            <a:ext cx="10972800" cy="1143000"/>
          </a:xfrm>
        </p:spPr>
        <p:txBody>
          <a:bodyPr/>
          <a:lstStyle/>
          <a:p>
            <a:r>
              <a:rPr lang="en-US" dirty="0" smtClean="0">
                <a:solidFill>
                  <a:srgbClr val="C00000"/>
                </a:solidFill>
                <a:latin typeface="Arial Black" panose="020B0A04020102020204" pitchFamily="34" charset="0"/>
              </a:rPr>
              <a:t>Pulse vs CW</a:t>
            </a:r>
            <a:endParaRPr lang="ru-RU"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23</a:t>
            </a:fld>
            <a:endParaRPr lang="ru-RU"/>
          </a:p>
        </p:txBody>
      </p:sp>
      <p:sp>
        <p:nvSpPr>
          <p:cNvPr id="5" name="TextBox 4"/>
          <p:cNvSpPr txBox="1"/>
          <p:nvPr/>
        </p:nvSpPr>
        <p:spPr>
          <a:xfrm>
            <a:off x="609600" y="1295400"/>
            <a:ext cx="10896600" cy="4924425"/>
          </a:xfrm>
          <a:prstGeom prst="rect">
            <a:avLst/>
          </a:prstGeom>
          <a:noFill/>
        </p:spPr>
        <p:txBody>
          <a:bodyPr wrap="square" rtlCol="0">
            <a:spAutoFit/>
          </a:bodyPr>
          <a:lstStyle/>
          <a:p>
            <a:endParaRPr lang="en-US" dirty="0" smtClean="0"/>
          </a:p>
          <a:p>
            <a:pPr>
              <a:spcAft>
                <a:spcPts val="1200"/>
              </a:spcAft>
            </a:pPr>
            <a:r>
              <a:rPr lang="en-US" sz="2400" b="1" dirty="0" smtClean="0">
                <a:latin typeface="Arial" panose="020B0604020202020204" pitchFamily="34" charset="0"/>
                <a:cs typeface="Arial" panose="020B0604020202020204" pitchFamily="34" charset="0"/>
              </a:rPr>
              <a:t>Construction:</a:t>
            </a:r>
          </a:p>
          <a:p>
            <a:pPr marL="285750" indent="-285750">
              <a:spcAft>
                <a:spcPts val="1200"/>
              </a:spcAft>
              <a:buFont typeface="Wingdings" panose="05000000000000000000" pitchFamily="2" charset="2"/>
              <a:buChar char="Ø"/>
            </a:pPr>
            <a:r>
              <a:rPr lang="en-US" sz="2400" b="1" dirty="0" smtClean="0">
                <a:solidFill>
                  <a:srgbClr val="FF0000"/>
                </a:solidFill>
                <a:latin typeface="Arial" panose="020B0604020202020204" pitchFamily="34" charset="0"/>
                <a:cs typeface="Arial" panose="020B0604020202020204" pitchFamily="34" charset="0"/>
              </a:rPr>
              <a:t>Resonator material</a:t>
            </a:r>
          </a:p>
          <a:p>
            <a:pPr marL="742950" lvl="1" indent="-285750">
              <a:spcAft>
                <a:spcPts val="1200"/>
              </a:spcAft>
              <a:buFont typeface="Wingdings" panose="05000000000000000000" pitchFamily="2" charset="2"/>
              <a:buChar char="Ø"/>
            </a:pPr>
            <a:r>
              <a:rPr lang="en-US" sz="2400" b="1" dirty="0" smtClean="0">
                <a:solidFill>
                  <a:srgbClr val="FF5050"/>
                </a:solidFill>
                <a:latin typeface="Arial" panose="020B0604020202020204" pitchFamily="34" charset="0"/>
                <a:cs typeface="Arial" panose="020B0604020202020204" pitchFamily="34" charset="0"/>
              </a:rPr>
              <a:t>Pulse – steel covered by cooper</a:t>
            </a:r>
          </a:p>
          <a:p>
            <a:pPr marL="742950" lvl="1" indent="-285750">
              <a:spcAft>
                <a:spcPts val="1200"/>
              </a:spcAft>
              <a:buFont typeface="Wingdings" panose="05000000000000000000" pitchFamily="2" charset="2"/>
              <a:buChar char="Ø"/>
            </a:pPr>
            <a:r>
              <a:rPr lang="en-US" sz="2400" b="1" dirty="0" smtClean="0">
                <a:solidFill>
                  <a:srgbClr val="FF0066"/>
                </a:solidFill>
                <a:latin typeface="Arial" panose="020B0604020202020204" pitchFamily="34" charset="0"/>
                <a:cs typeface="Arial" panose="020B0604020202020204" pitchFamily="34" charset="0"/>
              </a:rPr>
              <a:t>CW – oxygen free cooper</a:t>
            </a:r>
          </a:p>
          <a:p>
            <a:pPr marL="742950" lvl="1" indent="-285750">
              <a:spcAft>
                <a:spcPts val="1200"/>
              </a:spcAft>
              <a:buFont typeface="Wingdings" panose="05000000000000000000" pitchFamily="2" charset="2"/>
              <a:buChar char="Ø"/>
            </a:pPr>
            <a:r>
              <a:rPr lang="en-US" sz="2400" b="1" dirty="0" err="1" smtClean="0">
                <a:solidFill>
                  <a:srgbClr val="FF0066"/>
                </a:solidFill>
                <a:latin typeface="Arial" panose="020B0604020202020204" pitchFamily="34" charset="0"/>
                <a:cs typeface="Arial" panose="020B0604020202020204" pitchFamily="34" charset="0"/>
              </a:rPr>
              <a:t>Bemetall</a:t>
            </a:r>
            <a:r>
              <a:rPr lang="en-US" sz="2400" b="1" dirty="0" smtClean="0">
                <a:solidFill>
                  <a:srgbClr val="FF0066"/>
                </a:solidFill>
                <a:latin typeface="Arial" panose="020B0604020202020204" pitchFamily="34" charset="0"/>
                <a:cs typeface="Arial" panose="020B0604020202020204" pitchFamily="34" charset="0"/>
              </a:rPr>
              <a:t>?</a:t>
            </a:r>
          </a:p>
          <a:p>
            <a:pPr marL="742950" lvl="1" indent="-285750">
              <a:spcAft>
                <a:spcPts val="1200"/>
              </a:spcAft>
              <a:buFont typeface="Wingdings" panose="05000000000000000000" pitchFamily="2" charset="2"/>
              <a:buChar char="Ø"/>
            </a:pPr>
            <a:endParaRPr lang="en-US" sz="2400" b="1" dirty="0" smtClean="0">
              <a:solidFill>
                <a:srgbClr val="FF0066"/>
              </a:solidFill>
              <a:latin typeface="Arial" panose="020B0604020202020204" pitchFamily="34" charset="0"/>
              <a:cs typeface="Arial" panose="020B0604020202020204" pitchFamily="34" charset="0"/>
            </a:endParaRPr>
          </a:p>
          <a:p>
            <a:pPr marL="285750" indent="-285750">
              <a:spcAft>
                <a:spcPts val="1200"/>
              </a:spcAft>
              <a:buFont typeface="Wingdings" panose="05000000000000000000" pitchFamily="2" charset="2"/>
              <a:buChar char="Ø"/>
            </a:pPr>
            <a:r>
              <a:rPr lang="en-US" sz="2400" b="1" dirty="0" smtClean="0">
                <a:solidFill>
                  <a:srgbClr val="000099"/>
                </a:solidFill>
                <a:latin typeface="Arial" panose="020B0604020202020204" pitchFamily="34" charset="0"/>
                <a:cs typeface="Arial" panose="020B0604020202020204" pitchFamily="34" charset="0"/>
              </a:rPr>
              <a:t>Cooling</a:t>
            </a:r>
          </a:p>
          <a:p>
            <a:pPr marL="742950" lvl="1" indent="-285750">
              <a:spcAft>
                <a:spcPts val="1200"/>
              </a:spcAft>
              <a:buFont typeface="Wingdings" panose="05000000000000000000" pitchFamily="2" charset="2"/>
              <a:buChar char="Ø"/>
            </a:pPr>
            <a:r>
              <a:rPr lang="en-US" sz="2400" b="1" dirty="0">
                <a:solidFill>
                  <a:srgbClr val="0000FF"/>
                </a:solidFill>
                <a:latin typeface="Arial" panose="020B0604020202020204" pitchFamily="34" charset="0"/>
                <a:cs typeface="Arial" panose="020B0604020202020204" pitchFamily="34" charset="0"/>
              </a:rPr>
              <a:t>Pulse – </a:t>
            </a:r>
            <a:r>
              <a:rPr lang="en-US" sz="2400" b="1" dirty="0" smtClean="0">
                <a:solidFill>
                  <a:srgbClr val="0000FF"/>
                </a:solidFill>
                <a:latin typeface="Arial" panose="020B0604020202020204" pitchFamily="34" charset="0"/>
                <a:cs typeface="Arial" panose="020B0604020202020204" pitchFamily="34" charset="0"/>
              </a:rPr>
              <a:t>Not always</a:t>
            </a:r>
          </a:p>
          <a:p>
            <a:pPr marL="742950" lvl="1" indent="-285750">
              <a:spcAft>
                <a:spcPts val="1200"/>
              </a:spcAft>
              <a:buFont typeface="Wingdings" panose="05000000000000000000" pitchFamily="2" charset="2"/>
              <a:buChar char="Ø"/>
            </a:pPr>
            <a:r>
              <a:rPr lang="en-US" sz="2400" b="1" dirty="0" smtClean="0">
                <a:solidFill>
                  <a:srgbClr val="3333FF"/>
                </a:solidFill>
                <a:latin typeface="Arial" panose="020B0604020202020204" pitchFamily="34" charset="0"/>
                <a:cs typeface="Arial" panose="020B0604020202020204" pitchFamily="34" charset="0"/>
              </a:rPr>
              <a:t>CW – always both resonator and electrodes</a:t>
            </a:r>
            <a:endParaRPr lang="ru-RU" dirty="0"/>
          </a:p>
        </p:txBody>
      </p:sp>
      <p:grpSp>
        <p:nvGrpSpPr>
          <p:cNvPr id="20" name="Группа 19"/>
          <p:cNvGrpSpPr/>
          <p:nvPr/>
        </p:nvGrpSpPr>
        <p:grpSpPr>
          <a:xfrm>
            <a:off x="6248400" y="956864"/>
            <a:ext cx="5241758" cy="1862536"/>
            <a:chOff x="6248400" y="956864"/>
            <a:chExt cx="5241758" cy="1862536"/>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956864"/>
              <a:ext cx="1828800" cy="1371600"/>
            </a:xfrm>
            <a:prstGeom prst="rect">
              <a:avLst/>
            </a:prstGeom>
          </p:spPr>
        </p:pic>
        <p:pic>
          <p:nvPicPr>
            <p:cNvPr id="7" name="Рисунок 6"/>
            <p:cNvPicPr>
              <a:picLocks noChangeAspect="1"/>
            </p:cNvPicPr>
            <p:nvPr/>
          </p:nvPicPr>
          <p:blipFill>
            <a:blip r:embed="rId3"/>
            <a:stretch>
              <a:fillRect/>
            </a:stretch>
          </p:blipFill>
          <p:spPr>
            <a:xfrm>
              <a:off x="9790066" y="1034029"/>
              <a:ext cx="1700092" cy="1275069"/>
            </a:xfrm>
            <a:prstGeom prst="rect">
              <a:avLst/>
            </a:prstGeom>
          </p:spPr>
        </p:pic>
        <p:sp>
          <p:nvSpPr>
            <p:cNvPr id="8" name="Стрелка вправо 7"/>
            <p:cNvSpPr/>
            <p:nvPr/>
          </p:nvSpPr>
          <p:spPr>
            <a:xfrm>
              <a:off x="9067800" y="1447800"/>
              <a:ext cx="521554"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flipV="1">
              <a:off x="6248400" y="2438400"/>
              <a:ext cx="1143000" cy="38100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grpSp>
        <p:nvGrpSpPr>
          <p:cNvPr id="29" name="Группа 28"/>
          <p:cNvGrpSpPr/>
          <p:nvPr/>
        </p:nvGrpSpPr>
        <p:grpSpPr>
          <a:xfrm>
            <a:off x="5315625" y="2346635"/>
            <a:ext cx="6666554" cy="2064800"/>
            <a:chOff x="5315625" y="2346635"/>
            <a:chExt cx="6666554" cy="2064800"/>
          </a:xfrm>
        </p:grpSpPr>
        <p:pic>
          <p:nvPicPr>
            <p:cNvPr id="22" name="Рисунок 21"/>
            <p:cNvPicPr>
              <a:picLocks noChangeAspect="1"/>
            </p:cNvPicPr>
            <p:nvPr/>
          </p:nvPicPr>
          <p:blipFill>
            <a:blip r:embed="rId4"/>
            <a:stretch>
              <a:fillRect/>
            </a:stretch>
          </p:blipFill>
          <p:spPr>
            <a:xfrm>
              <a:off x="6721752" y="2346635"/>
              <a:ext cx="2572425" cy="2064800"/>
            </a:xfrm>
            <a:prstGeom prst="rect">
              <a:avLst/>
            </a:prstGeom>
          </p:spPr>
        </p:pic>
        <p:pic>
          <p:nvPicPr>
            <p:cNvPr id="23" name="Рисунок 22"/>
            <p:cNvPicPr>
              <a:picLocks noChangeAspect="1"/>
            </p:cNvPicPr>
            <p:nvPr/>
          </p:nvPicPr>
          <p:blipFill>
            <a:blip r:embed="rId5"/>
            <a:stretch>
              <a:fillRect/>
            </a:stretch>
          </p:blipFill>
          <p:spPr>
            <a:xfrm>
              <a:off x="9734204" y="2423338"/>
              <a:ext cx="2247975" cy="1699400"/>
            </a:xfrm>
            <a:prstGeom prst="rect">
              <a:avLst/>
            </a:prstGeom>
          </p:spPr>
        </p:pic>
        <p:cxnSp>
          <p:nvCxnSpPr>
            <p:cNvPr id="25" name="Прямая со стрелкой 24"/>
            <p:cNvCxnSpPr/>
            <p:nvPr/>
          </p:nvCxnSpPr>
          <p:spPr>
            <a:xfrm flipV="1">
              <a:off x="5315625" y="3271358"/>
              <a:ext cx="1313775" cy="8716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8" name="Стрелка вправо 27"/>
            <p:cNvSpPr/>
            <p:nvPr/>
          </p:nvSpPr>
          <p:spPr>
            <a:xfrm>
              <a:off x="9433849" y="3076105"/>
              <a:ext cx="201433" cy="325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9" name="Группа 18"/>
          <p:cNvGrpSpPr/>
          <p:nvPr/>
        </p:nvGrpSpPr>
        <p:grpSpPr>
          <a:xfrm>
            <a:off x="3021735" y="3695467"/>
            <a:ext cx="8934358" cy="1696719"/>
            <a:chOff x="3021735" y="3695467"/>
            <a:chExt cx="8934358" cy="1696719"/>
          </a:xfrm>
        </p:grpSpPr>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5175" y="3903744"/>
              <a:ext cx="1870918" cy="1403189"/>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1735" y="3695467"/>
              <a:ext cx="1308382" cy="1074251"/>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0010" y="3903744"/>
              <a:ext cx="3057778" cy="1488442"/>
            </a:xfrm>
            <a:prstGeom prst="rect">
              <a:avLst/>
            </a:prstGeom>
          </p:spPr>
        </p:pic>
        <p:pic>
          <p:nvPicPr>
            <p:cNvPr id="15" name="Рисунок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6959" y="4124856"/>
              <a:ext cx="1932149" cy="960963"/>
            </a:xfrm>
            <a:prstGeom prst="rect">
              <a:avLst/>
            </a:prstGeom>
          </p:spPr>
        </p:pic>
      </p:grpSp>
      <p:grpSp>
        <p:nvGrpSpPr>
          <p:cNvPr id="31" name="Группа 30"/>
          <p:cNvGrpSpPr/>
          <p:nvPr/>
        </p:nvGrpSpPr>
        <p:grpSpPr>
          <a:xfrm>
            <a:off x="10024053" y="4115185"/>
            <a:ext cx="1932040" cy="2241166"/>
            <a:chOff x="10024053" y="4115185"/>
            <a:chExt cx="1932040" cy="2241166"/>
          </a:xfrm>
        </p:grpSpPr>
        <p:pic>
          <p:nvPicPr>
            <p:cNvPr id="12" name="Рисунок 11"/>
            <p:cNvPicPr>
              <a:picLocks noChangeAspect="1"/>
            </p:cNvPicPr>
            <p:nvPr/>
          </p:nvPicPr>
          <p:blipFill rotWithShape="1">
            <a:blip r:embed="rId10" cstate="print">
              <a:extLst>
                <a:ext uri="{28A0092B-C50C-407E-A947-70E740481C1C}">
                  <a14:useLocalDpi xmlns:a14="http://schemas.microsoft.com/office/drawing/2010/main" val="0"/>
                </a:ext>
              </a:extLst>
            </a:blip>
            <a:srcRect l="20689" r="14655"/>
            <a:stretch/>
          </p:blipFill>
          <p:spPr>
            <a:xfrm>
              <a:off x="10024053" y="4115185"/>
              <a:ext cx="1932040" cy="2241166"/>
            </a:xfrm>
            <a:prstGeom prst="rect">
              <a:avLst/>
            </a:prstGeom>
          </p:spPr>
        </p:pic>
        <p:sp>
          <p:nvSpPr>
            <p:cNvPr id="30" name="Овал 29"/>
            <p:cNvSpPr/>
            <p:nvPr/>
          </p:nvSpPr>
          <p:spPr>
            <a:xfrm>
              <a:off x="11049000" y="5181600"/>
              <a:ext cx="685800" cy="7620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2713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a:spLocks noGrp="1"/>
          </p:cNvSpPr>
          <p:nvPr>
            <p:ph type="sldNum" sz="quarter" idx="12"/>
          </p:nvPr>
        </p:nvSpPr>
        <p:spPr>
          <a:noFill/>
        </p:spPr>
        <p:txBody>
          <a:bodyPr/>
          <a:lstStyle/>
          <a:p>
            <a:fld id="{53F0FFC2-557D-4D9E-810A-3B76BD1AE79F}" type="slidenum">
              <a:rPr lang="ru-RU" smtClean="0">
                <a:latin typeface="Arial" pitchFamily="34" charset="0"/>
              </a:rPr>
              <a:pPr/>
              <a:t>24</a:t>
            </a:fld>
            <a:endParaRPr lang="ru-RU" smtClean="0">
              <a:latin typeface="Arial" pitchFamily="34" charset="0"/>
            </a:endParaRPr>
          </a:p>
        </p:txBody>
      </p:sp>
      <p:graphicFrame>
        <p:nvGraphicFramePr>
          <p:cNvPr id="4098" name="Object 2"/>
          <p:cNvGraphicFramePr>
            <a:graphicFrameLocks noChangeAspect="1"/>
          </p:cNvGraphicFramePr>
          <p:nvPr>
            <p:extLst>
              <p:ext uri="{D42A27DB-BD31-4B8C-83A1-F6EECF244321}">
                <p14:modId xmlns:p14="http://schemas.microsoft.com/office/powerpoint/2010/main" val="3859485255"/>
              </p:ext>
            </p:extLst>
          </p:nvPr>
        </p:nvGraphicFramePr>
        <p:xfrm>
          <a:off x="1425575" y="544513"/>
          <a:ext cx="9067800" cy="6716712"/>
        </p:xfrm>
        <a:graphic>
          <a:graphicData uri="http://schemas.openxmlformats.org/presentationml/2006/ole">
            <mc:AlternateContent xmlns:mc="http://schemas.openxmlformats.org/markup-compatibility/2006">
              <mc:Choice xmlns:v="urn:schemas-microsoft-com:vml" Requires="v">
                <p:oleObj spid="_x0000_s66576" name="Document" r:id="rId3" imgW="8512958" imgH="6339615" progId="Word.Document.8">
                  <p:embed/>
                </p:oleObj>
              </mc:Choice>
              <mc:Fallback>
                <p:oleObj name="Document" r:id="rId3" imgW="8512958" imgH="6339615" progId="Word.Document.8">
                  <p:embed/>
                  <p:pic>
                    <p:nvPicPr>
                      <p:cNvPr id="4098" name="Object 2"/>
                      <p:cNvPicPr>
                        <a:picLocks noChangeAspect="1" noChangeArrowheads="1"/>
                      </p:cNvPicPr>
                      <p:nvPr/>
                    </p:nvPicPr>
                    <p:blipFill>
                      <a:blip r:embed="rId4"/>
                      <a:srcRect/>
                      <a:stretch>
                        <a:fillRect/>
                      </a:stretch>
                    </p:blipFill>
                    <p:spPr bwMode="auto">
                      <a:xfrm>
                        <a:off x="1425575" y="544513"/>
                        <a:ext cx="9067800" cy="6716712"/>
                      </a:xfrm>
                      <a:prstGeom prst="rect">
                        <a:avLst/>
                      </a:prstGeom>
                      <a:solidFill>
                        <a:schemeClr val="bg1"/>
                      </a:solidFill>
                      <a:extLst/>
                    </p:spPr>
                  </p:pic>
                </p:oleObj>
              </mc:Fallback>
            </mc:AlternateContent>
          </a:graphicData>
        </a:graphic>
      </p:graphicFrame>
      <p:sp>
        <p:nvSpPr>
          <p:cNvPr id="5" name="Text Box 97"/>
          <p:cNvSpPr txBox="1">
            <a:spLocks noChangeArrowheads="1"/>
          </p:cNvSpPr>
          <p:nvPr/>
        </p:nvSpPr>
        <p:spPr bwMode="auto">
          <a:xfrm>
            <a:off x="3962400" y="1676400"/>
            <a:ext cx="4751388" cy="1568450"/>
          </a:xfrm>
          <a:prstGeom prst="rect">
            <a:avLst/>
          </a:prstGeom>
          <a:noFill/>
          <a:ln w="9525">
            <a:noFill/>
            <a:miter lim="800000"/>
            <a:headEnd/>
            <a:tailEnd/>
          </a:ln>
          <a:effectLst/>
        </p:spPr>
        <p:txBody>
          <a:bodyPr>
            <a:spAutoFit/>
          </a:bodyPr>
          <a:lstStyle/>
          <a:p>
            <a:pPr algn="ctr">
              <a:spcBef>
                <a:spcPct val="50000"/>
              </a:spcBef>
              <a:defRPr/>
            </a:pPr>
            <a:r>
              <a:rPr lang="ru-RU" sz="9600" b="1" i="1" dirty="0">
                <a:effectLst>
                  <a:outerShdw blurRad="38100" dist="38100" dir="2700000" algn="tl">
                    <a:srgbClr val="000000">
                      <a:alpha val="43137"/>
                    </a:srgbClr>
                  </a:outerShdw>
                </a:effectLst>
                <a:latin typeface="Times New Roman" pitchFamily="18" charset="0"/>
              </a:rPr>
              <a:t>Кадры </a:t>
            </a:r>
            <a:r>
              <a:rPr lang="ru-RU" sz="9600" b="1" i="1" dirty="0" smtClean="0">
                <a:effectLst>
                  <a:outerShdw blurRad="38100" dist="38100" dir="2700000" algn="tl">
                    <a:srgbClr val="000000">
                      <a:alpha val="43137"/>
                    </a:srgbClr>
                  </a:outerShdw>
                </a:effectLst>
                <a:latin typeface="Times New Roman" pitchFamily="18" charset="0"/>
              </a:rPr>
              <a:t>!</a:t>
            </a:r>
            <a:endParaRPr lang="ru-RU" sz="9600" b="1" i="1" dirty="0">
              <a:effectLst>
                <a:outerShdw blurRad="38100" dist="38100" dir="2700000" algn="tl">
                  <a:srgbClr val="000000">
                    <a:alpha val="43137"/>
                  </a:srgbClr>
                </a:outerShdw>
              </a:effectLst>
              <a:latin typeface="Times New Roman" pitchFamily="18" charset="0"/>
            </a:endParaRPr>
          </a:p>
        </p:txBody>
      </p:sp>
      <p:sp>
        <p:nvSpPr>
          <p:cNvPr id="6" name="TextBox 5"/>
          <p:cNvSpPr txBox="1"/>
          <p:nvPr/>
        </p:nvSpPr>
        <p:spPr>
          <a:xfrm>
            <a:off x="1524000" y="0"/>
            <a:ext cx="9144000" cy="523220"/>
          </a:xfrm>
          <a:prstGeom prst="rect">
            <a:avLst/>
          </a:prstGeom>
          <a:noFill/>
        </p:spPr>
        <p:txBody>
          <a:bodyPr>
            <a:spAutoFit/>
          </a:bodyPr>
          <a:lstStyle/>
          <a:p>
            <a:pPr algn="ctr">
              <a:defRPr/>
            </a:pPr>
            <a:r>
              <a:rPr lang="ru-RU" sz="2800" b="1" i="1" dirty="0">
                <a:solidFill>
                  <a:srgbClr val="C00000"/>
                </a:solidFill>
                <a:effectLst>
                  <a:outerShdw blurRad="38100" dist="38100" dir="2700000" algn="tl">
                    <a:srgbClr val="000000">
                      <a:alpha val="43137"/>
                    </a:srgbClr>
                  </a:outerShdw>
                </a:effectLst>
                <a:cs typeface="Arial" pitchFamily="34" charset="0"/>
              </a:rPr>
              <a:t>Технологии создания линейного ускорителя в России</a:t>
            </a:r>
            <a:endParaRPr lang="en-US" sz="2800" b="1" i="1" dirty="0">
              <a:solidFill>
                <a:srgbClr val="C00000"/>
              </a:solidFill>
              <a:effectLst>
                <a:outerShdw blurRad="38100" dist="38100" dir="2700000" algn="tl">
                  <a:srgbClr val="000000">
                    <a:alpha val="43137"/>
                  </a:srgbClr>
                </a:outerShdw>
              </a:effectLst>
              <a:cs typeface="Arial" pitchFamily="34" charset="0"/>
            </a:endParaRPr>
          </a:p>
        </p:txBody>
      </p:sp>
      <p:sp>
        <p:nvSpPr>
          <p:cNvPr id="2" name="TextBox 1"/>
          <p:cNvSpPr txBox="1"/>
          <p:nvPr/>
        </p:nvSpPr>
        <p:spPr>
          <a:xfrm>
            <a:off x="10363200" y="76944"/>
            <a:ext cx="1828800" cy="369332"/>
          </a:xfrm>
          <a:prstGeom prst="rect">
            <a:avLst/>
          </a:prstGeom>
          <a:noFill/>
        </p:spPr>
        <p:txBody>
          <a:bodyPr wrap="square" rtlCol="0">
            <a:spAutoFit/>
          </a:bodyPr>
          <a:lstStyle/>
          <a:p>
            <a:r>
              <a:rPr lang="ru-RU" i="1" dirty="0" smtClean="0">
                <a:solidFill>
                  <a:srgbClr val="C00000"/>
                </a:solidFill>
                <a:latin typeface="Arial Black" panose="020B0A04020102020204" pitchFamily="34" charset="0"/>
              </a:rPr>
              <a:t>После…</a:t>
            </a:r>
            <a:endParaRPr lang="ru-RU" i="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2231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12"/>
          </p:nvPr>
        </p:nvSpPr>
        <p:spPr>
          <a:xfrm>
            <a:off x="9347200" y="6492875"/>
            <a:ext cx="2844800" cy="365125"/>
          </a:xfrm>
          <a:noFill/>
        </p:spPr>
        <p:txBody>
          <a:bodyPr/>
          <a:lstStyle/>
          <a:p>
            <a:fld id="{B83143A9-DA2A-4DC6-8A52-0217F75F2433}" type="slidenum">
              <a:rPr lang="ru-RU" smtClean="0">
                <a:latin typeface="Arial" pitchFamily="34" charset="0"/>
              </a:rPr>
              <a:pPr/>
              <a:t>25</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0"/>
            <a:ext cx="914400" cy="914400"/>
          </a:xfrm>
          <a:prstGeom prst="rect">
            <a:avLst/>
          </a:prstGeom>
          <a:noFill/>
          <a:ln w="9525">
            <a:noFill/>
            <a:miter lim="800000"/>
            <a:headEnd/>
            <a:tailEnd/>
          </a:ln>
        </p:spPr>
      </p:pic>
      <p:sp>
        <p:nvSpPr>
          <p:cNvPr id="8" name="Title 7"/>
          <p:cNvSpPr>
            <a:spLocks noGrp="1"/>
          </p:cNvSpPr>
          <p:nvPr>
            <p:ph type="title"/>
          </p:nvPr>
        </p:nvSpPr>
        <p:spPr>
          <a:xfrm>
            <a:off x="1981200" y="-152400"/>
            <a:ext cx="8229600" cy="1143000"/>
          </a:xfrm>
        </p:spPr>
        <p:txBody>
          <a:bodyPr>
            <a:normAutofit/>
          </a:bodyPr>
          <a:lstStyle/>
          <a:p>
            <a:r>
              <a:rPr lang="en-US" sz="4000" b="1" i="1" cap="all" dirty="0">
                <a:solidFill>
                  <a:srgbClr val="C00000"/>
                </a:solidFill>
                <a:latin typeface="Arial" pitchFamily="34" charset="0"/>
                <a:cs typeface="Arial" pitchFamily="34" charset="0"/>
              </a:rPr>
              <a:t>High energy Physics</a:t>
            </a:r>
            <a:endParaRPr lang="ru-RU" sz="4000" b="1" i="1" cap="all" dirty="0">
              <a:solidFill>
                <a:srgbClr val="C00000"/>
              </a:solidFill>
              <a:latin typeface="Arial" pitchFamily="34" charset="0"/>
              <a:cs typeface="Arial" pitchFamily="34" charset="0"/>
            </a:endParaRPr>
          </a:p>
        </p:txBody>
      </p:sp>
      <p:pic>
        <p:nvPicPr>
          <p:cNvPr id="15362" name="Picture 2" descr="ÐÐ½ÑÐ¾Ð³ÑÐ°ÑÐ¸ÐºÐ° ÐÐ¾Ð»ÑÑÐ¾Ð³Ð¾ Ð°Ð´ÑÐ¾Ð½Ð½Ð¾Ð³Ð¾ ÐºÐ¾Ð»Ð»Ð°Ð¹Ð´ÐµÑÐ°"/>
          <p:cNvPicPr>
            <a:picLocks noChangeAspect="1" noChangeArrowheads="1"/>
          </p:cNvPicPr>
          <p:nvPr/>
        </p:nvPicPr>
        <p:blipFill>
          <a:blip r:embed="rId4" cstate="print"/>
          <a:srcRect/>
          <a:stretch>
            <a:fillRect/>
          </a:stretch>
        </p:blipFill>
        <p:spPr bwMode="auto">
          <a:xfrm>
            <a:off x="3008252" y="914400"/>
            <a:ext cx="5113563" cy="5808156"/>
          </a:xfrm>
          <a:prstGeom prst="rect">
            <a:avLst/>
          </a:prstGeom>
          <a:noFill/>
        </p:spPr>
      </p:pic>
      <p:grpSp>
        <p:nvGrpSpPr>
          <p:cNvPr id="12" name="Group 11"/>
          <p:cNvGrpSpPr>
            <a:grpSpLocks noChangeAspect="1"/>
          </p:cNvGrpSpPr>
          <p:nvPr/>
        </p:nvGrpSpPr>
        <p:grpSpPr>
          <a:xfrm>
            <a:off x="1371600" y="770478"/>
            <a:ext cx="9068942" cy="6096000"/>
            <a:chOff x="990600" y="942975"/>
            <a:chExt cx="7242048" cy="5101888"/>
          </a:xfrm>
        </p:grpSpPr>
        <p:pic>
          <p:nvPicPr>
            <p:cNvPr id="1027" name="Picture 3"/>
            <p:cNvPicPr>
              <a:picLocks noChangeAspect="1" noChangeArrowheads="1"/>
            </p:cNvPicPr>
            <p:nvPr/>
          </p:nvPicPr>
          <p:blipFill>
            <a:blip r:embed="rId5"/>
            <a:srcRect/>
            <a:stretch>
              <a:fillRect/>
            </a:stretch>
          </p:blipFill>
          <p:spPr bwMode="auto">
            <a:xfrm>
              <a:off x="992124" y="942975"/>
              <a:ext cx="7239000" cy="4086225"/>
            </a:xfrm>
            <a:prstGeom prst="rect">
              <a:avLst/>
            </a:prstGeom>
            <a:noFill/>
            <a:ln w="9525">
              <a:noFill/>
              <a:miter lim="800000"/>
              <a:headEnd/>
              <a:tailEnd/>
            </a:ln>
            <a:effectLst/>
          </p:spPr>
        </p:pic>
        <p:sp>
          <p:nvSpPr>
            <p:cNvPr id="10" name="Rectangle 9"/>
            <p:cNvSpPr/>
            <p:nvPr/>
          </p:nvSpPr>
          <p:spPr>
            <a:xfrm>
              <a:off x="990600" y="5029200"/>
              <a:ext cx="7242048" cy="1015663"/>
            </a:xfrm>
            <a:prstGeom prst="rect">
              <a:avLst/>
            </a:prstGeom>
            <a:solidFill>
              <a:schemeClr val="bg1"/>
            </a:solidFill>
          </p:spPr>
          <p:txBody>
            <a:bodyPr wrap="square">
              <a:spAutoFit/>
            </a:bodyPr>
            <a:lstStyle/>
            <a:p>
              <a:pPr algn="ctr"/>
              <a:r>
                <a:rPr lang="en-US" sz="1200" b="1" dirty="0">
                  <a:latin typeface="Arial" pitchFamily="34" charset="0"/>
                  <a:cs typeface="Arial" pitchFamily="34" charset="0"/>
                </a:rPr>
                <a:t>Future Circular Collider Study  </a:t>
              </a:r>
            </a:p>
            <a:p>
              <a:pPr algn="ctr"/>
              <a:r>
                <a:rPr lang="en-US" sz="1200" b="1" dirty="0">
                  <a:latin typeface="Arial" pitchFamily="34" charset="0"/>
                  <a:cs typeface="Arial" pitchFamily="34" charset="0"/>
                </a:rPr>
                <a:t>Overview and Design Status</a:t>
              </a:r>
            </a:p>
            <a:p>
              <a:pPr algn="ctr"/>
              <a:r>
                <a:rPr lang="de-DE" sz="1200" b="1" dirty="0">
                  <a:latin typeface="Arial" pitchFamily="34" charset="0"/>
                  <a:cs typeface="Arial" pitchFamily="34" charset="0"/>
                </a:rPr>
                <a:t>M. Benedikt and F. Zimmermann</a:t>
              </a:r>
            </a:p>
            <a:p>
              <a:pPr algn="ctr"/>
              <a:r>
                <a:rPr lang="en-US" sz="1200" b="1" dirty="0">
                  <a:latin typeface="Arial" pitchFamily="34" charset="0"/>
                  <a:cs typeface="Arial" pitchFamily="34" charset="0"/>
                </a:rPr>
                <a:t>gratefully acknowledging input from FCC coordination group,</a:t>
              </a:r>
            </a:p>
            <a:p>
              <a:pPr algn="ctr"/>
              <a:r>
                <a:rPr lang="en-US" sz="1200" b="1" dirty="0">
                  <a:latin typeface="Arial" pitchFamily="34" charset="0"/>
                  <a:cs typeface="Arial" pitchFamily="34" charset="0"/>
                </a:rPr>
                <a:t>global FCC design study team and all other contributors</a:t>
              </a:r>
              <a:endParaRPr lang="ru-RU" sz="1200" dirty="0">
                <a:latin typeface="Arial" pitchFamily="34" charset="0"/>
                <a:cs typeface="Arial" pitchFamily="34" charset="0"/>
              </a:endParaRPr>
            </a:p>
          </p:txBody>
        </p:sp>
      </p:grpSp>
    </p:spTree>
    <p:extLst>
      <p:ext uri="{BB962C8B-B14F-4D97-AF65-F5344CB8AC3E}">
        <p14:creationId xmlns:p14="http://schemas.microsoft.com/office/powerpoint/2010/main" val="2413572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611124" y="59039"/>
            <a:ext cx="10969753" cy="813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31" tIns="44916" rIns="89831" bIns="44916"/>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399">
                <a:solidFill>
                  <a:srgbClr val="0000CC"/>
                </a:solidFill>
                <a:latin typeface="Arial Black" panose="020B0A04020102020204" pitchFamily="34" charset="0"/>
                <a:cs typeface="Arial" panose="020B0604020202020204" pitchFamily="34" charset="0"/>
              </a:rPr>
              <a:t>Физика радиоактивных изотопов (РИ) – магистральное направление развития современной ядерной физики </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794" y="1116020"/>
            <a:ext cx="8604400" cy="5578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AutoShape 3"/>
          <p:cNvSpPr>
            <a:spLocks noChangeArrowheads="1"/>
          </p:cNvSpPr>
          <p:nvPr/>
        </p:nvSpPr>
        <p:spPr bwMode="auto">
          <a:xfrm>
            <a:off x="4368646" y="971280"/>
            <a:ext cx="3477564" cy="1835910"/>
          </a:xfrm>
          <a:custGeom>
            <a:avLst/>
            <a:gdLst>
              <a:gd name="T0" fmla="*/ 2898775 w 2898775"/>
              <a:gd name="T1" fmla="*/ 765175 h 1530350"/>
              <a:gd name="T2" fmla="*/ 1449388 w 2898775"/>
              <a:gd name="T3" fmla="*/ 1530350 h 1530350"/>
              <a:gd name="T4" fmla="*/ 0 w 2898775"/>
              <a:gd name="T5" fmla="*/ 765175 h 1530350"/>
              <a:gd name="T6" fmla="*/ 1449388 w 2898775"/>
              <a:gd name="T7" fmla="*/ 0 h 1530350"/>
              <a:gd name="T8" fmla="*/ 0 60000 65536"/>
              <a:gd name="T9" fmla="*/ 5898240 60000 65536"/>
              <a:gd name="T10" fmla="*/ 11796480 60000 65536"/>
              <a:gd name="T11" fmla="*/ 17694720 60000 65536"/>
              <a:gd name="T12" fmla="*/ 0 w 2898775"/>
              <a:gd name="T13" fmla="*/ 0 h 1530350"/>
              <a:gd name="T14" fmla="*/ 2898775 w 2898775"/>
              <a:gd name="T15" fmla="*/ 1530350 h 1530350"/>
            </a:gdLst>
            <a:ahLst/>
            <a:cxnLst>
              <a:cxn ang="T8">
                <a:pos x="T0" y="T1"/>
              </a:cxn>
              <a:cxn ang="T9">
                <a:pos x="T2" y="T3"/>
              </a:cxn>
              <a:cxn ang="T10">
                <a:pos x="T4" y="T5"/>
              </a:cxn>
              <a:cxn ang="T11">
                <a:pos x="T6" y="T7"/>
              </a:cxn>
            </a:cxnLst>
            <a:rect l="T12" t="T13" r="T14" b="T15"/>
            <a:pathLst>
              <a:path w="2898775" h="1530350">
                <a:moveTo>
                  <a:pt x="0" y="709"/>
                </a:moveTo>
                <a:lnTo>
                  <a:pt x="709" y="709"/>
                </a:lnTo>
                <a:lnTo>
                  <a:pt x="180" y="90"/>
                </a:lnTo>
                <a:lnTo>
                  <a:pt x="7342" y="0"/>
                </a:lnTo>
                <a:lnTo>
                  <a:pt x="709" y="709"/>
                </a:lnTo>
                <a:lnTo>
                  <a:pt x="270" y="90"/>
                </a:lnTo>
                <a:lnTo>
                  <a:pt x="8051" y="3542"/>
                </a:lnTo>
                <a:lnTo>
                  <a:pt x="709" y="709"/>
                </a:lnTo>
                <a:lnTo>
                  <a:pt x="0" y="709"/>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Экзотические структуры </a:t>
            </a:r>
            <a:r>
              <a:rPr lang="en-US" altLang="en-US" sz="1440">
                <a:latin typeface="Arial" panose="020B0604020202020204" pitchFamily="34" charset="0"/>
                <a:cs typeface="Arial" panose="020B0604020202020204" pitchFamily="34" charset="0"/>
              </a:rPr>
              <a:t/>
            </a:r>
            <a:br>
              <a:rPr lang="en-US" altLang="en-US" sz="1440">
                <a:latin typeface="Arial" panose="020B0604020202020204" pitchFamily="34" charset="0"/>
                <a:cs typeface="Arial" panose="020B0604020202020204" pitchFamily="34" charset="0"/>
              </a:rPr>
            </a:br>
            <a:r>
              <a:rPr lang="en-US" altLang="en-US" sz="1440" b="1">
                <a:solidFill>
                  <a:srgbClr val="FF0000"/>
                </a:solidFill>
                <a:cs typeface="Arial" panose="020B0604020202020204" pitchFamily="34" charset="0"/>
              </a:rPr>
              <a:t>экзотических изотопов</a:t>
            </a:r>
            <a:r>
              <a:rPr lang="ru-RU" altLang="en-US" sz="1440" b="1">
                <a:solidFill>
                  <a:srgbClr val="FF0000"/>
                </a:solidFill>
                <a:cs typeface="Arial" panose="020B0604020202020204" pitchFamily="34" charset="0"/>
              </a:rPr>
              <a:t>:</a:t>
            </a:r>
          </a:p>
          <a:p>
            <a:pPr>
              <a:spcBef>
                <a:spcPct val="0"/>
              </a:spcBef>
            </a:pPr>
            <a:r>
              <a:rPr lang="ru-RU" altLang="en-US" sz="1440" b="1">
                <a:solidFill>
                  <a:srgbClr val="0033CC"/>
                </a:solidFill>
                <a:cs typeface="Arial" panose="020B0604020202020204" pitchFamily="34" charset="0"/>
              </a:rPr>
              <a:t>- Нейтронные</a:t>
            </a:r>
            <a:r>
              <a:rPr lang="en-US" altLang="en-US" sz="1440" b="1">
                <a:solidFill>
                  <a:srgbClr val="0033CC"/>
                </a:solidFill>
                <a:cs typeface="Arial" panose="020B0604020202020204" pitchFamily="34" charset="0"/>
              </a:rPr>
              <a:t>/протонные гало</a:t>
            </a:r>
          </a:p>
          <a:p>
            <a:pPr>
              <a:spcBef>
                <a:spcPct val="0"/>
              </a:spcBef>
            </a:pPr>
            <a:r>
              <a:rPr lang="ru-RU" altLang="en-US" sz="1440" b="1">
                <a:solidFill>
                  <a:srgbClr val="0033CC"/>
                </a:solidFill>
                <a:cs typeface="Arial" panose="020B0604020202020204" pitchFamily="34" charset="0"/>
              </a:rPr>
              <a:t>- </a:t>
            </a:r>
            <a:r>
              <a:rPr lang="en-US" altLang="en-US" sz="1440" b="1">
                <a:solidFill>
                  <a:srgbClr val="0033CC"/>
                </a:solidFill>
                <a:cs typeface="Arial" panose="020B0604020202020204" pitchFamily="34" charset="0"/>
              </a:rPr>
              <a:t>“Мягкие” моды возбуждения</a:t>
            </a:r>
          </a:p>
          <a:p>
            <a:pPr>
              <a:spcBef>
                <a:spcPct val="0"/>
              </a:spcBef>
            </a:pPr>
            <a:r>
              <a:rPr lang="ru-RU" altLang="en-US" sz="1440" b="1">
                <a:solidFill>
                  <a:srgbClr val="0033CC"/>
                </a:solidFill>
                <a:cs typeface="Arial" panose="020B0604020202020204" pitchFamily="34" charset="0"/>
              </a:rPr>
              <a:t>- Размывание</a:t>
            </a:r>
            <a:r>
              <a:rPr lang="en-US" altLang="en-US" sz="1440" b="1">
                <a:solidFill>
                  <a:srgbClr val="0033CC"/>
                </a:solidFill>
                <a:cs typeface="Arial" panose="020B0604020202020204" pitchFamily="34" charset="0"/>
              </a:rPr>
              <a:t> оболочечной структуры</a:t>
            </a:r>
          </a:p>
          <a:p>
            <a:pPr>
              <a:spcBef>
                <a:spcPct val="0"/>
              </a:spcBef>
            </a:pPr>
            <a:r>
              <a:rPr lang="ru-RU" altLang="en-US" sz="1440" b="1">
                <a:solidFill>
                  <a:srgbClr val="0033CC"/>
                </a:solidFill>
                <a:cs typeface="Arial" panose="020B0604020202020204" pitchFamily="34" charset="0"/>
              </a:rPr>
              <a:t>- Новые </a:t>
            </a:r>
            <a:r>
              <a:rPr lang="en-US" altLang="en-US" sz="1440" b="1">
                <a:solidFill>
                  <a:srgbClr val="0033CC"/>
                </a:solidFill>
                <a:cs typeface="Arial" panose="020B0604020202020204" pitchFamily="34" charset="0"/>
              </a:rPr>
              <a:t>“магические числа”</a:t>
            </a:r>
          </a:p>
          <a:p>
            <a:pPr>
              <a:spcBef>
                <a:spcPct val="0"/>
              </a:spcBef>
            </a:pPr>
            <a:r>
              <a:rPr lang="en-US" altLang="en-US" sz="1440" b="1">
                <a:solidFill>
                  <a:srgbClr val="0033CC"/>
                </a:solidFill>
                <a:cs typeface="Arial" panose="020B0604020202020204" pitchFamily="34" charset="0"/>
              </a:rPr>
              <a:t>- Природа сильного взаимодействия в</a:t>
            </a:r>
            <a:r>
              <a:rPr lang="en-US" altLang="en-US" sz="1440">
                <a:latin typeface="Arial" panose="020B0604020202020204" pitchFamily="34" charset="0"/>
                <a:cs typeface="Arial" panose="020B0604020202020204" pitchFamily="34" charset="0"/>
              </a:rPr>
              <a:t/>
            </a:r>
            <a:br>
              <a:rPr lang="en-US"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        экзотических системах</a:t>
            </a:r>
          </a:p>
        </p:txBody>
      </p:sp>
      <p:sp>
        <p:nvSpPr>
          <p:cNvPr id="9221" name="AutoShape 4"/>
          <p:cNvSpPr>
            <a:spLocks noChangeArrowheads="1"/>
          </p:cNvSpPr>
          <p:nvPr/>
        </p:nvSpPr>
        <p:spPr bwMode="auto">
          <a:xfrm>
            <a:off x="826330" y="971280"/>
            <a:ext cx="3239505" cy="1835910"/>
          </a:xfrm>
          <a:custGeom>
            <a:avLst/>
            <a:gdLst>
              <a:gd name="T0" fmla="*/ 2700337 w 2700337"/>
              <a:gd name="T1" fmla="*/ 765175 h 1530350"/>
              <a:gd name="T2" fmla="*/ 1350169 w 2700337"/>
              <a:gd name="T3" fmla="*/ 1530350 h 1530350"/>
              <a:gd name="T4" fmla="*/ 0 w 2700337"/>
              <a:gd name="T5" fmla="*/ 765175 h 1530350"/>
              <a:gd name="T6" fmla="*/ 1350169 w 2700337"/>
              <a:gd name="T7" fmla="*/ 0 h 1530350"/>
              <a:gd name="T8" fmla="*/ 0 60000 65536"/>
              <a:gd name="T9" fmla="*/ 5898240 60000 65536"/>
              <a:gd name="T10" fmla="*/ 11796480 60000 65536"/>
              <a:gd name="T11" fmla="*/ 17694720 60000 65536"/>
              <a:gd name="T12" fmla="*/ 0 w 2700337"/>
              <a:gd name="T13" fmla="*/ 0 h 1530350"/>
              <a:gd name="T14" fmla="*/ 2700337 w 2700337"/>
              <a:gd name="T15" fmla="*/ 1530350 h 1530350"/>
            </a:gdLst>
            <a:ahLst/>
            <a:cxnLst>
              <a:cxn ang="T8">
                <a:pos x="T0" y="T1"/>
              </a:cxn>
              <a:cxn ang="T9">
                <a:pos x="T2" y="T3"/>
              </a:cxn>
              <a:cxn ang="T10">
                <a:pos x="T4" y="T5"/>
              </a:cxn>
              <a:cxn ang="T11">
                <a:pos x="T6" y="T7"/>
              </a:cxn>
            </a:cxnLst>
            <a:rect l="T12" t="T13" r="T14" b="T15"/>
            <a:pathLst>
              <a:path w="2700337" h="1530350">
                <a:moveTo>
                  <a:pt x="0" y="2089"/>
                </a:moveTo>
                <a:lnTo>
                  <a:pt x="2089" y="2089"/>
                </a:lnTo>
                <a:lnTo>
                  <a:pt x="180" y="90"/>
                </a:lnTo>
                <a:lnTo>
                  <a:pt x="5412" y="0"/>
                </a:lnTo>
                <a:lnTo>
                  <a:pt x="2089" y="2089"/>
                </a:lnTo>
                <a:lnTo>
                  <a:pt x="270" y="90"/>
                </a:lnTo>
                <a:lnTo>
                  <a:pt x="7501" y="2162"/>
                </a:lnTo>
                <a:lnTo>
                  <a:pt x="2089" y="2089"/>
                </a:lnTo>
                <a:lnTo>
                  <a:pt x="0" y="2089"/>
                </a:lnTo>
                <a:close/>
              </a:path>
            </a:pathLst>
          </a:custGeom>
          <a:gradFill rotWithShape="0">
            <a:gsLst>
              <a:gs pos="0">
                <a:srgbClr val="F4FFE6"/>
              </a:gs>
              <a:gs pos="100000">
                <a:srgbClr val="E3FBC2"/>
              </a:gs>
            </a:gsLst>
            <a:lin ang="5400000" scaled="1"/>
          </a:gradFill>
          <a:ln w="9360">
            <a:solidFill>
              <a:srgbClr val="008000"/>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spcBef>
                <a:spcPts val="435"/>
              </a:spcBef>
            </a:pPr>
            <a:r>
              <a:rPr lang="en-US" altLang="en-US" sz="1680" b="1">
                <a:solidFill>
                  <a:srgbClr val="0000FF"/>
                </a:solidFill>
                <a:cs typeface="Arial" panose="020B0604020202020204" pitchFamily="34" charset="0"/>
              </a:rPr>
              <a:t>Карта нуклидов – “основной документ” ядерной физики </a:t>
            </a:r>
          </a:p>
          <a:p>
            <a:pPr>
              <a:spcBef>
                <a:spcPts val="435"/>
              </a:spcBef>
            </a:pPr>
            <a:r>
              <a:rPr lang="ru-RU" altLang="en-US" sz="1680">
                <a:solidFill>
                  <a:srgbClr val="0000FF"/>
                </a:solidFill>
                <a:cs typeface="Arial" panose="020B0604020202020204" pitchFamily="34" charset="0"/>
              </a:rPr>
              <a:t>-  </a:t>
            </a:r>
            <a:r>
              <a:rPr lang="ru-RU" altLang="en-US" sz="1680" b="1">
                <a:solidFill>
                  <a:srgbClr val="800080"/>
                </a:solidFill>
                <a:cs typeface="Arial" panose="020B0604020202020204" pitchFamily="34" charset="0"/>
              </a:rPr>
              <a:t>254</a:t>
            </a:r>
            <a:r>
              <a:rPr lang="ru-RU" altLang="en-US" sz="1680">
                <a:solidFill>
                  <a:srgbClr val="0000FF"/>
                </a:solidFill>
                <a:cs typeface="Arial" panose="020B0604020202020204" pitchFamily="34" charset="0"/>
              </a:rPr>
              <a:t> </a:t>
            </a:r>
            <a:r>
              <a:rPr lang="en-US" altLang="en-US" sz="1680">
                <a:solidFill>
                  <a:srgbClr val="0000FF"/>
                </a:solidFill>
                <a:cs typeface="Arial" panose="020B0604020202020204" pitchFamily="34" charset="0"/>
              </a:rPr>
              <a:t>стабильных изотопа</a:t>
            </a:r>
            <a:r>
              <a:rPr lang="ru-RU" altLang="en-US" sz="1680">
                <a:solidFill>
                  <a:srgbClr val="0000FF"/>
                </a:solidFill>
                <a:cs typeface="Arial" panose="020B0604020202020204" pitchFamily="34" charset="0"/>
              </a:rPr>
              <a:t>, </a:t>
            </a:r>
          </a:p>
          <a:p>
            <a:pPr>
              <a:spcBef>
                <a:spcPts val="435"/>
              </a:spcBef>
            </a:pPr>
            <a:r>
              <a:rPr lang="ru-RU" altLang="en-US" sz="1680">
                <a:solidFill>
                  <a:srgbClr val="0000FF"/>
                </a:solidFill>
                <a:cs typeface="Arial" panose="020B0604020202020204" pitchFamily="34" charset="0"/>
              </a:rPr>
              <a:t>-  </a:t>
            </a:r>
            <a:r>
              <a:rPr lang="ru-RU" altLang="en-US" sz="1680" b="1">
                <a:solidFill>
                  <a:srgbClr val="800080"/>
                </a:solidFill>
                <a:cs typeface="Arial" panose="020B0604020202020204" pitchFamily="34" charset="0"/>
              </a:rPr>
              <a:t>339</a:t>
            </a:r>
            <a:r>
              <a:rPr lang="ru-RU" altLang="en-US" sz="1680">
                <a:solidFill>
                  <a:srgbClr val="0000FF"/>
                </a:solidFill>
                <a:cs typeface="Arial" panose="020B0604020202020204" pitchFamily="34" charset="0"/>
              </a:rPr>
              <a:t> </a:t>
            </a:r>
            <a:r>
              <a:rPr lang="en-US" altLang="en-US" sz="1680">
                <a:solidFill>
                  <a:srgbClr val="0000FF"/>
                </a:solidFill>
                <a:cs typeface="Arial" panose="020B0604020202020204" pitchFamily="34" charset="0"/>
              </a:rPr>
              <a:t>можно найти в природе</a:t>
            </a:r>
          </a:p>
          <a:p>
            <a:pPr>
              <a:spcBef>
                <a:spcPts val="435"/>
              </a:spcBef>
            </a:pPr>
            <a:r>
              <a:rPr lang="ru-RU" altLang="en-US" sz="1680">
                <a:solidFill>
                  <a:srgbClr val="0000FF"/>
                </a:solidFill>
                <a:cs typeface="Arial" panose="020B0604020202020204" pitchFamily="34" charset="0"/>
              </a:rPr>
              <a:t>-  Свыше</a:t>
            </a:r>
            <a:r>
              <a:rPr lang="en-US" altLang="en-US" sz="1680">
                <a:solidFill>
                  <a:srgbClr val="0000FF"/>
                </a:solidFill>
                <a:cs typeface="Arial" panose="020B0604020202020204" pitchFamily="34" charset="0"/>
              </a:rPr>
              <a:t> </a:t>
            </a:r>
            <a:r>
              <a:rPr lang="ru-RU" altLang="en-US" sz="1680" b="1">
                <a:solidFill>
                  <a:srgbClr val="800080"/>
                </a:solidFill>
                <a:cs typeface="Arial" panose="020B0604020202020204" pitchFamily="34" charset="0"/>
              </a:rPr>
              <a:t>3100</a:t>
            </a:r>
            <a:r>
              <a:rPr lang="ru-RU" altLang="en-US" sz="1680">
                <a:solidFill>
                  <a:srgbClr val="0000FF"/>
                </a:solidFill>
                <a:cs typeface="Arial" panose="020B0604020202020204" pitchFamily="34" charset="0"/>
              </a:rPr>
              <a:t> РИ известно</a:t>
            </a:r>
          </a:p>
          <a:p>
            <a:pPr>
              <a:spcBef>
                <a:spcPts val="435"/>
              </a:spcBef>
            </a:pPr>
            <a:r>
              <a:rPr lang="en-US" altLang="en-US" sz="1680">
                <a:solidFill>
                  <a:srgbClr val="0000FF"/>
                </a:solidFill>
                <a:cs typeface="Arial" panose="020B0604020202020204" pitchFamily="34" charset="0"/>
              </a:rPr>
              <a:t>-  Свыше</a:t>
            </a:r>
            <a:r>
              <a:rPr lang="en-US" altLang="en-US" sz="1680">
                <a:solidFill>
                  <a:srgbClr val="0000FF"/>
                </a:solidFill>
                <a:latin typeface="Times New Roman" panose="02020603050405020304" pitchFamily="18" charset="0"/>
                <a:cs typeface="Arial" panose="020B0604020202020204" pitchFamily="34" charset="0"/>
              </a:rPr>
              <a:t> </a:t>
            </a:r>
            <a:r>
              <a:rPr lang="ru-RU" altLang="en-US" sz="1680" b="1">
                <a:solidFill>
                  <a:srgbClr val="800080"/>
                </a:solidFill>
                <a:cs typeface="Arial" panose="020B0604020202020204" pitchFamily="34" charset="0"/>
              </a:rPr>
              <a:t>2500</a:t>
            </a:r>
            <a:r>
              <a:rPr lang="ru-RU" altLang="en-US" sz="1680">
                <a:solidFill>
                  <a:srgbClr val="0000FF"/>
                </a:solidFill>
                <a:cs typeface="Arial" panose="020B0604020202020204" pitchFamily="34" charset="0"/>
              </a:rPr>
              <a:t> –</a:t>
            </a:r>
            <a:r>
              <a:rPr lang="en-US" altLang="en-US" sz="1680">
                <a:solidFill>
                  <a:srgbClr val="0000FF"/>
                </a:solidFill>
                <a:cs typeface="Arial" panose="020B0604020202020204" pitchFamily="34" charset="0"/>
              </a:rPr>
              <a:t> не открыто…</a:t>
            </a:r>
          </a:p>
        </p:txBody>
      </p:sp>
      <p:sp>
        <p:nvSpPr>
          <p:cNvPr id="9222" name="AutoShape 5"/>
          <p:cNvSpPr>
            <a:spLocks noChangeArrowheads="1"/>
          </p:cNvSpPr>
          <p:nvPr/>
        </p:nvSpPr>
        <p:spPr bwMode="auto">
          <a:xfrm rot="16500000">
            <a:off x="9453583" y="2635789"/>
            <a:ext cx="2075873" cy="205683"/>
          </a:xfrm>
          <a:custGeom>
            <a:avLst/>
            <a:gdLst>
              <a:gd name="T0" fmla="*/ 1730375 w 1730375"/>
              <a:gd name="T1" fmla="*/ 85725 h 171450"/>
              <a:gd name="T2" fmla="*/ 865188 w 1730375"/>
              <a:gd name="T3" fmla="*/ 171450 h 171450"/>
              <a:gd name="T4" fmla="*/ 0 w 1730375"/>
              <a:gd name="T5" fmla="*/ 85725 h 171450"/>
              <a:gd name="T6" fmla="*/ 865188 w 1730375"/>
              <a:gd name="T7" fmla="*/ 0 h 171450"/>
              <a:gd name="T8" fmla="*/ 0 60000 65536"/>
              <a:gd name="T9" fmla="*/ 5898240 60000 65536"/>
              <a:gd name="T10" fmla="*/ 11796480 60000 65536"/>
              <a:gd name="T11" fmla="*/ 17694720 60000 65536"/>
              <a:gd name="T12" fmla="*/ 0 w 1730375"/>
              <a:gd name="T13" fmla="*/ 0 h 171450"/>
              <a:gd name="T14" fmla="*/ 1730375 w 1730375"/>
              <a:gd name="T15" fmla="*/ 171450 h 171450"/>
            </a:gdLst>
            <a:ahLst/>
            <a:cxnLst>
              <a:cxn ang="T8">
                <a:pos x="T0" y="T1"/>
              </a:cxn>
              <a:cxn ang="T9">
                <a:pos x="T2" y="T3"/>
              </a:cxn>
              <a:cxn ang="T10">
                <a:pos x="T4" y="T5"/>
              </a:cxn>
              <a:cxn ang="T11">
                <a:pos x="T6" y="T7"/>
              </a:cxn>
            </a:cxnLst>
            <a:rect l="T12" t="T13" r="T14" b="T15"/>
            <a:pathLst>
              <a:path w="1730375" h="171450">
                <a:moveTo>
                  <a:pt x="2" y="123"/>
                </a:moveTo>
                <a:lnTo>
                  <a:pt x="3607" y="120"/>
                </a:lnTo>
                <a:lnTo>
                  <a:pt x="3607" y="0"/>
                </a:lnTo>
                <a:lnTo>
                  <a:pt x="4809" y="239"/>
                </a:lnTo>
                <a:lnTo>
                  <a:pt x="3605" y="482"/>
                </a:lnTo>
                <a:lnTo>
                  <a:pt x="3606" y="360"/>
                </a:lnTo>
                <a:lnTo>
                  <a:pt x="0" y="363"/>
                </a:lnTo>
                <a:lnTo>
                  <a:pt x="2" y="123"/>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23" name="AutoShape 6"/>
          <p:cNvSpPr>
            <a:spLocks noChangeArrowheads="1"/>
          </p:cNvSpPr>
          <p:nvPr/>
        </p:nvSpPr>
        <p:spPr bwMode="auto">
          <a:xfrm>
            <a:off x="9832572" y="2742438"/>
            <a:ext cx="1630227" cy="1188390"/>
          </a:xfrm>
          <a:custGeom>
            <a:avLst/>
            <a:gdLst>
              <a:gd name="T0" fmla="*/ 1358900 w 1358900"/>
              <a:gd name="T1" fmla="*/ 495300 h 990600"/>
              <a:gd name="T2" fmla="*/ 679450 w 1358900"/>
              <a:gd name="T3" fmla="*/ 990600 h 990600"/>
              <a:gd name="T4" fmla="*/ 0 w 1358900"/>
              <a:gd name="T5" fmla="*/ 495300 h 990600"/>
              <a:gd name="T6" fmla="*/ 679450 w 1358900"/>
              <a:gd name="T7" fmla="*/ 0 h 990600"/>
              <a:gd name="T8" fmla="*/ 0 60000 65536"/>
              <a:gd name="T9" fmla="*/ 5898240 60000 65536"/>
              <a:gd name="T10" fmla="*/ 11796480 60000 65536"/>
              <a:gd name="T11" fmla="*/ 17694720 60000 65536"/>
              <a:gd name="T12" fmla="*/ 0 w 1358900"/>
              <a:gd name="T13" fmla="*/ 0 h 990600"/>
              <a:gd name="T14" fmla="*/ 1358900 w 1358900"/>
              <a:gd name="T15" fmla="*/ 990600 h 990600"/>
            </a:gdLst>
            <a:ahLst/>
            <a:cxnLst>
              <a:cxn ang="T8">
                <a:pos x="T0" y="T1"/>
              </a:cxn>
              <a:cxn ang="T9">
                <a:pos x="T2" y="T3"/>
              </a:cxn>
              <a:cxn ang="T10">
                <a:pos x="T4" y="T5"/>
              </a:cxn>
              <a:cxn ang="T11">
                <a:pos x="T6" y="T7"/>
              </a:cxn>
            </a:cxnLst>
            <a:rect l="T12" t="T13" r="T14" b="T15"/>
            <a:pathLst>
              <a:path w="1358900" h="990600">
                <a:moveTo>
                  <a:pt x="0" y="459"/>
                </a:moveTo>
                <a:lnTo>
                  <a:pt x="459" y="459"/>
                </a:lnTo>
                <a:lnTo>
                  <a:pt x="180" y="90"/>
                </a:lnTo>
                <a:lnTo>
                  <a:pt x="3316" y="0"/>
                </a:lnTo>
                <a:lnTo>
                  <a:pt x="459" y="459"/>
                </a:lnTo>
                <a:lnTo>
                  <a:pt x="270" y="90"/>
                </a:lnTo>
                <a:lnTo>
                  <a:pt x="3775" y="2292"/>
                </a:lnTo>
                <a:lnTo>
                  <a:pt x="459" y="459"/>
                </a:lnTo>
                <a:lnTo>
                  <a:pt x="0" y="459"/>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“Остров стабильности” сверхтяжелых</a:t>
            </a:r>
            <a:r>
              <a:rPr lang="ru-RU" altLang="en-US" sz="1440" b="1">
                <a:solidFill>
                  <a:srgbClr val="FF0000"/>
                </a:solidFill>
                <a:cs typeface="Arial" panose="020B0604020202020204" pitchFamily="34" charset="0"/>
              </a:rPr>
              <a:t>: </a:t>
            </a:r>
            <a:r>
              <a:rPr lang="en-US" altLang="en-US" sz="1440" b="1">
                <a:solidFill>
                  <a:srgbClr val="0033CC"/>
                </a:solidFill>
                <a:cs typeface="Arial" panose="020B0604020202020204" pitchFamily="34" charset="0"/>
              </a:rPr>
              <a:t>чуть коснулись краешка...</a:t>
            </a:r>
          </a:p>
        </p:txBody>
      </p:sp>
      <p:sp>
        <p:nvSpPr>
          <p:cNvPr id="9224" name="AutoShape 7"/>
          <p:cNvSpPr>
            <a:spLocks noChangeArrowheads="1"/>
          </p:cNvSpPr>
          <p:nvPr/>
        </p:nvSpPr>
        <p:spPr bwMode="auto">
          <a:xfrm rot="13260000">
            <a:off x="8560386" y="4102231"/>
            <a:ext cx="1597852" cy="142836"/>
          </a:xfrm>
          <a:custGeom>
            <a:avLst/>
            <a:gdLst>
              <a:gd name="T0" fmla="*/ 1331913 w 1331913"/>
              <a:gd name="T1" fmla="*/ 59532 h 119063"/>
              <a:gd name="T2" fmla="*/ 665957 w 1331913"/>
              <a:gd name="T3" fmla="*/ 119063 h 119063"/>
              <a:gd name="T4" fmla="*/ 0 w 1331913"/>
              <a:gd name="T5" fmla="*/ 59532 h 119063"/>
              <a:gd name="T6" fmla="*/ 665957 w 1331913"/>
              <a:gd name="T7" fmla="*/ 0 h 119063"/>
              <a:gd name="T8" fmla="*/ 0 60000 65536"/>
              <a:gd name="T9" fmla="*/ 5898240 60000 65536"/>
              <a:gd name="T10" fmla="*/ 11796480 60000 65536"/>
              <a:gd name="T11" fmla="*/ 17694720 60000 65536"/>
              <a:gd name="T12" fmla="*/ 0 w 1331913"/>
              <a:gd name="T13" fmla="*/ 0 h 119063"/>
              <a:gd name="T14" fmla="*/ 1331913 w 1331913"/>
              <a:gd name="T15" fmla="*/ 119063 h 119063"/>
            </a:gdLst>
            <a:ahLst/>
            <a:cxnLst>
              <a:cxn ang="T8">
                <a:pos x="T0" y="T1"/>
              </a:cxn>
              <a:cxn ang="T9">
                <a:pos x="T2" y="T3"/>
              </a:cxn>
              <a:cxn ang="T10">
                <a:pos x="T4" y="T5"/>
              </a:cxn>
              <a:cxn ang="T11">
                <a:pos x="T6" y="T7"/>
              </a:cxn>
            </a:cxnLst>
            <a:rect l="T12" t="T13" r="T14" b="T15"/>
            <a:pathLst>
              <a:path w="1331913" h="119063">
                <a:moveTo>
                  <a:pt x="0" y="84"/>
                </a:moveTo>
                <a:lnTo>
                  <a:pt x="2775" y="83"/>
                </a:lnTo>
                <a:lnTo>
                  <a:pt x="2775" y="0"/>
                </a:lnTo>
                <a:lnTo>
                  <a:pt x="3701" y="166"/>
                </a:lnTo>
                <a:lnTo>
                  <a:pt x="2776" y="333"/>
                </a:lnTo>
                <a:lnTo>
                  <a:pt x="2775" y="249"/>
                </a:lnTo>
                <a:lnTo>
                  <a:pt x="0" y="250"/>
                </a:lnTo>
                <a:lnTo>
                  <a:pt x="0" y="84"/>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pic>
        <p:nvPicPr>
          <p:cNvPr id="92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694" y="4313628"/>
            <a:ext cx="2195856" cy="1647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 name="AutoShape 9"/>
          <p:cNvSpPr>
            <a:spLocks noChangeArrowheads="1"/>
          </p:cNvSpPr>
          <p:nvPr/>
        </p:nvSpPr>
        <p:spPr bwMode="auto">
          <a:xfrm>
            <a:off x="8708934" y="5959090"/>
            <a:ext cx="2742438" cy="735126"/>
          </a:xfrm>
          <a:custGeom>
            <a:avLst/>
            <a:gdLst>
              <a:gd name="T0" fmla="*/ 2286000 w 2286000"/>
              <a:gd name="T1" fmla="*/ 306388 h 612775"/>
              <a:gd name="T2" fmla="*/ 1143000 w 2286000"/>
              <a:gd name="T3" fmla="*/ 612775 h 612775"/>
              <a:gd name="T4" fmla="*/ 0 w 2286000"/>
              <a:gd name="T5" fmla="*/ 306388 h 612775"/>
              <a:gd name="T6" fmla="*/ 1143000 w 2286000"/>
              <a:gd name="T7" fmla="*/ 0 h 612775"/>
              <a:gd name="T8" fmla="*/ 0 60000 65536"/>
              <a:gd name="T9" fmla="*/ 5898240 60000 65536"/>
              <a:gd name="T10" fmla="*/ 11796480 60000 65536"/>
              <a:gd name="T11" fmla="*/ 17694720 60000 65536"/>
              <a:gd name="T12" fmla="*/ 0 w 2286000"/>
              <a:gd name="T13" fmla="*/ 0 h 612775"/>
              <a:gd name="T14" fmla="*/ 2286000 w 2286000"/>
              <a:gd name="T15" fmla="*/ 612775 h 612775"/>
            </a:gdLst>
            <a:ahLst/>
            <a:cxnLst>
              <a:cxn ang="T8">
                <a:pos x="T0" y="T1"/>
              </a:cxn>
              <a:cxn ang="T9">
                <a:pos x="T2" y="T3"/>
              </a:cxn>
              <a:cxn ang="T10">
                <a:pos x="T4" y="T5"/>
              </a:cxn>
              <a:cxn ang="T11">
                <a:pos x="T6" y="T7"/>
              </a:cxn>
            </a:cxnLst>
            <a:rect l="T12" t="T13" r="T14" b="T15"/>
            <a:pathLst>
              <a:path w="2286000" h="612775">
                <a:moveTo>
                  <a:pt x="0" y="284"/>
                </a:moveTo>
                <a:lnTo>
                  <a:pt x="284" y="284"/>
                </a:lnTo>
                <a:lnTo>
                  <a:pt x="180" y="90"/>
                </a:lnTo>
                <a:lnTo>
                  <a:pt x="6067" y="0"/>
                </a:lnTo>
                <a:lnTo>
                  <a:pt x="284" y="284"/>
                </a:lnTo>
                <a:lnTo>
                  <a:pt x="270" y="90"/>
                </a:lnTo>
                <a:lnTo>
                  <a:pt x="6351" y="1417"/>
                </a:lnTo>
                <a:lnTo>
                  <a:pt x="284" y="284"/>
                </a:lnTo>
                <a:lnTo>
                  <a:pt x="0" y="284"/>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Астрофизика</a:t>
            </a:r>
            <a:r>
              <a:rPr lang="ru-RU" altLang="en-US" sz="1440" b="1">
                <a:solidFill>
                  <a:srgbClr val="FF0000"/>
                </a:solidFill>
                <a:cs typeface="Arial" panose="020B0604020202020204" pitchFamily="34" charset="0"/>
              </a:rPr>
              <a:t>: </a:t>
            </a:r>
            <a:r>
              <a:rPr lang="ru-RU" altLang="en-US" sz="1440">
                <a:latin typeface="Arial" panose="020B0604020202020204" pitchFamily="34" charset="0"/>
                <a:cs typeface="Arial" panose="020B0604020202020204" pitchFamily="34" charset="0"/>
              </a:rPr>
              <a:t/>
            </a:r>
            <a:br>
              <a:rPr lang="ru-RU"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свойства нейтронной материи</a:t>
            </a:r>
          </a:p>
          <a:p>
            <a:pPr algn="ctr">
              <a:spcBef>
                <a:spcPct val="0"/>
              </a:spcBef>
            </a:pPr>
            <a:r>
              <a:rPr lang="en-US" altLang="en-US" sz="1440" b="1">
                <a:solidFill>
                  <a:srgbClr val="0033CC"/>
                </a:solidFill>
                <a:cs typeface="Arial" panose="020B0604020202020204" pitchFamily="34" charset="0"/>
              </a:rPr>
              <a:t>и нейтронных звезд</a:t>
            </a:r>
          </a:p>
        </p:txBody>
      </p:sp>
      <p:sp>
        <p:nvSpPr>
          <p:cNvPr id="9227" name="AutoShape 10"/>
          <p:cNvSpPr>
            <a:spLocks noChangeArrowheads="1"/>
          </p:cNvSpPr>
          <p:nvPr/>
        </p:nvSpPr>
        <p:spPr bwMode="auto">
          <a:xfrm rot="15480000">
            <a:off x="7705278" y="5117314"/>
            <a:ext cx="1064599" cy="142835"/>
          </a:xfrm>
          <a:custGeom>
            <a:avLst/>
            <a:gdLst>
              <a:gd name="T0" fmla="*/ 887412 w 887412"/>
              <a:gd name="T1" fmla="*/ 59531 h 119062"/>
              <a:gd name="T2" fmla="*/ 443706 w 887412"/>
              <a:gd name="T3" fmla="*/ 119062 h 119062"/>
              <a:gd name="T4" fmla="*/ 0 w 887412"/>
              <a:gd name="T5" fmla="*/ 59531 h 119062"/>
              <a:gd name="T6" fmla="*/ 443706 w 887412"/>
              <a:gd name="T7" fmla="*/ 0 h 119062"/>
              <a:gd name="T8" fmla="*/ 0 60000 65536"/>
              <a:gd name="T9" fmla="*/ 5898240 60000 65536"/>
              <a:gd name="T10" fmla="*/ 11796480 60000 65536"/>
              <a:gd name="T11" fmla="*/ 17694720 60000 65536"/>
              <a:gd name="T12" fmla="*/ 0 w 887412"/>
              <a:gd name="T13" fmla="*/ 0 h 119062"/>
              <a:gd name="T14" fmla="*/ 887412 w 887412"/>
              <a:gd name="T15" fmla="*/ 119062 h 119062"/>
            </a:gdLst>
            <a:ahLst/>
            <a:cxnLst>
              <a:cxn ang="T8">
                <a:pos x="T0" y="T1"/>
              </a:cxn>
              <a:cxn ang="T9">
                <a:pos x="T2" y="T3"/>
              </a:cxn>
              <a:cxn ang="T10">
                <a:pos x="T4" y="T5"/>
              </a:cxn>
              <a:cxn ang="T11">
                <a:pos x="T6" y="T7"/>
              </a:cxn>
            </a:cxnLst>
            <a:rect l="T12" t="T13" r="T14" b="T15"/>
            <a:pathLst>
              <a:path w="887412" h="119062">
                <a:moveTo>
                  <a:pt x="0" y="84"/>
                </a:moveTo>
                <a:lnTo>
                  <a:pt x="1850" y="82"/>
                </a:lnTo>
                <a:lnTo>
                  <a:pt x="1850" y="0"/>
                </a:lnTo>
                <a:lnTo>
                  <a:pt x="2467" y="165"/>
                </a:lnTo>
                <a:lnTo>
                  <a:pt x="1850" y="332"/>
                </a:lnTo>
                <a:lnTo>
                  <a:pt x="1850" y="249"/>
                </a:lnTo>
                <a:lnTo>
                  <a:pt x="0" y="250"/>
                </a:lnTo>
                <a:lnTo>
                  <a:pt x="0" y="84"/>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28" name="Rectangle 11"/>
          <p:cNvSpPr>
            <a:spLocks noChangeArrowheads="1"/>
          </p:cNvSpPr>
          <p:nvPr/>
        </p:nvSpPr>
        <p:spPr bwMode="auto">
          <a:xfrm rot="20220000">
            <a:off x="7387232" y="4275538"/>
            <a:ext cx="1483583" cy="396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7970" tIns="53985" rIns="107970" bIns="53985"/>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pPr>
            <a:r>
              <a:rPr lang="ru-RU" altLang="en-US" sz="1920" b="1">
                <a:solidFill>
                  <a:srgbClr val="008000"/>
                </a:solidFill>
                <a:latin typeface="Arial" panose="020B0604020202020204" pitchFamily="34" charset="0"/>
                <a:cs typeface="Arial" panose="020B0604020202020204" pitchFamily="34" charset="0"/>
              </a:rPr>
              <a:t>r-процесс</a:t>
            </a:r>
          </a:p>
        </p:txBody>
      </p:sp>
      <p:sp>
        <p:nvSpPr>
          <p:cNvPr id="9229" name="AutoShape 12"/>
          <p:cNvSpPr>
            <a:spLocks noChangeArrowheads="1"/>
          </p:cNvSpPr>
          <p:nvPr/>
        </p:nvSpPr>
        <p:spPr bwMode="auto">
          <a:xfrm rot="20160000">
            <a:off x="5566557" y="4521214"/>
            <a:ext cx="3130950" cy="215206"/>
          </a:xfrm>
          <a:custGeom>
            <a:avLst/>
            <a:gdLst>
              <a:gd name="T0" fmla="*/ 2609850 w 2609850"/>
              <a:gd name="T1" fmla="*/ 89694 h 179388"/>
              <a:gd name="T2" fmla="*/ 1304925 w 2609850"/>
              <a:gd name="T3" fmla="*/ 179388 h 179388"/>
              <a:gd name="T4" fmla="*/ 0 w 2609850"/>
              <a:gd name="T5" fmla="*/ 89694 h 179388"/>
              <a:gd name="T6" fmla="*/ 1304925 w 2609850"/>
              <a:gd name="T7" fmla="*/ 0 h 179388"/>
              <a:gd name="T8" fmla="*/ 0 60000 65536"/>
              <a:gd name="T9" fmla="*/ 5898240 60000 65536"/>
              <a:gd name="T10" fmla="*/ 11796480 60000 65536"/>
              <a:gd name="T11" fmla="*/ 17694720 60000 65536"/>
              <a:gd name="T12" fmla="*/ 0 w 2609850"/>
              <a:gd name="T13" fmla="*/ 0 h 179388"/>
              <a:gd name="T14" fmla="*/ 2609850 w 2609850"/>
              <a:gd name="T15" fmla="*/ 179388 h 179388"/>
            </a:gdLst>
            <a:ahLst/>
            <a:cxnLst>
              <a:cxn ang="T8">
                <a:pos x="T0" y="T1"/>
              </a:cxn>
              <a:cxn ang="T9">
                <a:pos x="T2" y="T3"/>
              </a:cxn>
              <a:cxn ang="T10">
                <a:pos x="T4" y="T5"/>
              </a:cxn>
              <a:cxn ang="T11">
                <a:pos x="T6" y="T7"/>
              </a:cxn>
            </a:cxnLst>
            <a:rect l="T12" t="T13" r="T14" b="T15"/>
            <a:pathLst>
              <a:path w="2609850" h="179388">
                <a:moveTo>
                  <a:pt x="0" y="133"/>
                </a:moveTo>
                <a:lnTo>
                  <a:pt x="5438" y="125"/>
                </a:lnTo>
                <a:lnTo>
                  <a:pt x="5438" y="0"/>
                </a:lnTo>
                <a:lnTo>
                  <a:pt x="7251" y="247"/>
                </a:lnTo>
                <a:lnTo>
                  <a:pt x="5439" y="501"/>
                </a:lnTo>
                <a:lnTo>
                  <a:pt x="5439" y="375"/>
                </a:lnTo>
                <a:lnTo>
                  <a:pt x="0" y="383"/>
                </a:lnTo>
                <a:lnTo>
                  <a:pt x="0" y="133"/>
                </a:lnTo>
              </a:path>
            </a:pathLst>
          </a:custGeom>
          <a:solidFill>
            <a:srgbClr val="00FF00"/>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30" name="Rectangle 13"/>
          <p:cNvSpPr>
            <a:spLocks noChangeArrowheads="1"/>
          </p:cNvSpPr>
          <p:nvPr/>
        </p:nvSpPr>
        <p:spPr bwMode="auto">
          <a:xfrm rot="19500000">
            <a:off x="4960935" y="3395673"/>
            <a:ext cx="1599756" cy="649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7970" tIns="53985" rIns="107970" bIns="53985"/>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pPr>
            <a:r>
              <a:rPr lang="ru-RU" altLang="en-US" sz="1920" b="1">
                <a:solidFill>
                  <a:srgbClr val="008000"/>
                </a:solidFill>
                <a:latin typeface="Arial" panose="020B0604020202020204" pitchFamily="34" charset="0"/>
                <a:cs typeface="Arial" panose="020B0604020202020204" pitchFamily="34" charset="0"/>
              </a:rPr>
              <a:t>rp-процесс</a:t>
            </a:r>
          </a:p>
        </p:txBody>
      </p:sp>
      <p:sp>
        <p:nvSpPr>
          <p:cNvPr id="9231" name="AutoShape 14"/>
          <p:cNvSpPr>
            <a:spLocks noChangeArrowheads="1"/>
          </p:cNvSpPr>
          <p:nvPr/>
        </p:nvSpPr>
        <p:spPr bwMode="auto">
          <a:xfrm rot="19500000">
            <a:off x="4050598" y="4245067"/>
            <a:ext cx="2279652" cy="215205"/>
          </a:xfrm>
          <a:custGeom>
            <a:avLst/>
            <a:gdLst>
              <a:gd name="T0" fmla="*/ 1900238 w 1900238"/>
              <a:gd name="T1" fmla="*/ 89694 h 179387"/>
              <a:gd name="T2" fmla="*/ 950119 w 1900238"/>
              <a:gd name="T3" fmla="*/ 179387 h 179387"/>
              <a:gd name="T4" fmla="*/ 0 w 1900238"/>
              <a:gd name="T5" fmla="*/ 89694 h 179387"/>
              <a:gd name="T6" fmla="*/ 950119 w 1900238"/>
              <a:gd name="T7" fmla="*/ 0 h 179387"/>
              <a:gd name="T8" fmla="*/ 0 60000 65536"/>
              <a:gd name="T9" fmla="*/ 5898240 60000 65536"/>
              <a:gd name="T10" fmla="*/ 11796480 60000 65536"/>
              <a:gd name="T11" fmla="*/ 17694720 60000 65536"/>
              <a:gd name="T12" fmla="*/ 0 w 1900238"/>
              <a:gd name="T13" fmla="*/ 0 h 179387"/>
              <a:gd name="T14" fmla="*/ 1900238 w 1900238"/>
              <a:gd name="T15" fmla="*/ 179387 h 179387"/>
            </a:gdLst>
            <a:ahLst/>
            <a:cxnLst>
              <a:cxn ang="T8">
                <a:pos x="T0" y="T1"/>
              </a:cxn>
              <a:cxn ang="T9">
                <a:pos x="T2" y="T3"/>
              </a:cxn>
              <a:cxn ang="T10">
                <a:pos x="T4" y="T5"/>
              </a:cxn>
              <a:cxn ang="T11">
                <a:pos x="T6" y="T7"/>
              </a:cxn>
            </a:cxnLst>
            <a:rect l="T12" t="T13" r="T14" b="T15"/>
            <a:pathLst>
              <a:path w="1900238" h="179387">
                <a:moveTo>
                  <a:pt x="0" y="126"/>
                </a:moveTo>
                <a:lnTo>
                  <a:pt x="3961" y="125"/>
                </a:lnTo>
                <a:lnTo>
                  <a:pt x="3961" y="0"/>
                </a:lnTo>
                <a:lnTo>
                  <a:pt x="5283" y="249"/>
                </a:lnTo>
                <a:lnTo>
                  <a:pt x="3961" y="501"/>
                </a:lnTo>
                <a:lnTo>
                  <a:pt x="3962" y="375"/>
                </a:lnTo>
                <a:lnTo>
                  <a:pt x="0" y="375"/>
                </a:lnTo>
                <a:lnTo>
                  <a:pt x="0" y="126"/>
                </a:lnTo>
              </a:path>
            </a:pathLst>
          </a:custGeom>
          <a:solidFill>
            <a:srgbClr val="00FF00"/>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32" name="AutoShape 15"/>
          <p:cNvSpPr>
            <a:spLocks noChangeArrowheads="1"/>
          </p:cNvSpPr>
          <p:nvPr/>
        </p:nvSpPr>
        <p:spPr bwMode="auto">
          <a:xfrm rot="13560000">
            <a:off x="4802864" y="6044792"/>
            <a:ext cx="1163632" cy="142835"/>
          </a:xfrm>
          <a:custGeom>
            <a:avLst/>
            <a:gdLst>
              <a:gd name="T0" fmla="*/ 969963 w 969963"/>
              <a:gd name="T1" fmla="*/ 59531 h 119062"/>
              <a:gd name="T2" fmla="*/ 484982 w 969963"/>
              <a:gd name="T3" fmla="*/ 119062 h 119062"/>
              <a:gd name="T4" fmla="*/ 0 w 969963"/>
              <a:gd name="T5" fmla="*/ 59531 h 119062"/>
              <a:gd name="T6" fmla="*/ 484982 w 969963"/>
              <a:gd name="T7" fmla="*/ 0 h 119062"/>
              <a:gd name="T8" fmla="*/ 0 60000 65536"/>
              <a:gd name="T9" fmla="*/ 5898240 60000 65536"/>
              <a:gd name="T10" fmla="*/ 11796480 60000 65536"/>
              <a:gd name="T11" fmla="*/ 17694720 60000 65536"/>
              <a:gd name="T12" fmla="*/ 0 w 969963"/>
              <a:gd name="T13" fmla="*/ 0 h 119062"/>
              <a:gd name="T14" fmla="*/ 969963 w 969963"/>
              <a:gd name="T15" fmla="*/ 119062 h 119062"/>
            </a:gdLst>
            <a:ahLst/>
            <a:cxnLst>
              <a:cxn ang="T8">
                <a:pos x="T0" y="T1"/>
              </a:cxn>
              <a:cxn ang="T9">
                <a:pos x="T2" y="T3"/>
              </a:cxn>
              <a:cxn ang="T10">
                <a:pos x="T4" y="T5"/>
              </a:cxn>
              <a:cxn ang="T11">
                <a:pos x="T6" y="T7"/>
              </a:cxn>
            </a:cxnLst>
            <a:rect l="T12" t="T13" r="T14" b="T15"/>
            <a:pathLst>
              <a:path w="969963" h="119062">
                <a:moveTo>
                  <a:pt x="0" y="84"/>
                </a:moveTo>
                <a:lnTo>
                  <a:pt x="2775" y="82"/>
                </a:lnTo>
                <a:lnTo>
                  <a:pt x="2775" y="0"/>
                </a:lnTo>
                <a:lnTo>
                  <a:pt x="3701" y="165"/>
                </a:lnTo>
                <a:lnTo>
                  <a:pt x="2776" y="332"/>
                </a:lnTo>
                <a:lnTo>
                  <a:pt x="2775" y="249"/>
                </a:lnTo>
                <a:lnTo>
                  <a:pt x="0" y="249"/>
                </a:lnTo>
                <a:lnTo>
                  <a:pt x="0" y="84"/>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33" name="AutoShape 16"/>
          <p:cNvSpPr>
            <a:spLocks noChangeArrowheads="1"/>
          </p:cNvSpPr>
          <p:nvPr/>
        </p:nvSpPr>
        <p:spPr bwMode="auto">
          <a:xfrm>
            <a:off x="4282944" y="6261901"/>
            <a:ext cx="3130950" cy="538966"/>
          </a:xfrm>
          <a:custGeom>
            <a:avLst/>
            <a:gdLst>
              <a:gd name="T0" fmla="*/ 2609850 w 2609850"/>
              <a:gd name="T1" fmla="*/ 224632 h 449263"/>
              <a:gd name="T2" fmla="*/ 1304925 w 2609850"/>
              <a:gd name="T3" fmla="*/ 449263 h 449263"/>
              <a:gd name="T4" fmla="*/ 0 w 2609850"/>
              <a:gd name="T5" fmla="*/ 224632 h 449263"/>
              <a:gd name="T6" fmla="*/ 1304925 w 2609850"/>
              <a:gd name="T7" fmla="*/ 0 h 449263"/>
              <a:gd name="T8" fmla="*/ 0 60000 65536"/>
              <a:gd name="T9" fmla="*/ 5898240 60000 65536"/>
              <a:gd name="T10" fmla="*/ 11796480 60000 65536"/>
              <a:gd name="T11" fmla="*/ 17694720 60000 65536"/>
              <a:gd name="T12" fmla="*/ 0 w 2609850"/>
              <a:gd name="T13" fmla="*/ 0 h 449263"/>
              <a:gd name="T14" fmla="*/ 2609850 w 2609850"/>
              <a:gd name="T15" fmla="*/ 449263 h 449263"/>
            </a:gdLst>
            <a:ahLst/>
            <a:cxnLst>
              <a:cxn ang="T8">
                <a:pos x="T0" y="T1"/>
              </a:cxn>
              <a:cxn ang="T9">
                <a:pos x="T2" y="T3"/>
              </a:cxn>
              <a:cxn ang="T10">
                <a:pos x="T4" y="T5"/>
              </a:cxn>
              <a:cxn ang="T11">
                <a:pos x="T6" y="T7"/>
              </a:cxn>
            </a:cxnLst>
            <a:rect l="T12" t="T13" r="T14" b="T15"/>
            <a:pathLst>
              <a:path w="2609850" h="449263">
                <a:moveTo>
                  <a:pt x="0" y="209"/>
                </a:moveTo>
                <a:lnTo>
                  <a:pt x="209" y="209"/>
                </a:lnTo>
                <a:lnTo>
                  <a:pt x="180" y="90"/>
                </a:lnTo>
                <a:lnTo>
                  <a:pt x="7040" y="0"/>
                </a:lnTo>
                <a:lnTo>
                  <a:pt x="209" y="209"/>
                </a:lnTo>
                <a:lnTo>
                  <a:pt x="270" y="90"/>
                </a:lnTo>
                <a:lnTo>
                  <a:pt x="7249" y="1042"/>
                </a:lnTo>
                <a:lnTo>
                  <a:pt x="209" y="209"/>
                </a:lnTo>
                <a:lnTo>
                  <a:pt x="0" y="209"/>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Нейтронная граница стабильности</a:t>
            </a:r>
            <a:r>
              <a:rPr lang="ru-RU" altLang="en-US" sz="1440" b="1">
                <a:solidFill>
                  <a:srgbClr val="FF0000"/>
                </a:solidFill>
                <a:cs typeface="Arial" panose="020B0604020202020204" pitchFamily="34" charset="0"/>
              </a:rPr>
              <a:t>:</a:t>
            </a:r>
            <a:r>
              <a:rPr lang="ru-RU" altLang="en-US" sz="1440">
                <a:latin typeface="Arial" panose="020B0604020202020204" pitchFamily="34" charset="0"/>
                <a:cs typeface="Arial" panose="020B0604020202020204" pitchFamily="34" charset="0"/>
              </a:rPr>
              <a:t/>
            </a:r>
            <a:br>
              <a:rPr lang="ru-RU"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 изучена до Z&lt;20</a:t>
            </a:r>
          </a:p>
        </p:txBody>
      </p:sp>
      <p:sp>
        <p:nvSpPr>
          <p:cNvPr id="9234" name="AutoShape 17"/>
          <p:cNvSpPr>
            <a:spLocks noChangeArrowheads="1"/>
          </p:cNvSpPr>
          <p:nvPr/>
        </p:nvSpPr>
        <p:spPr bwMode="auto">
          <a:xfrm>
            <a:off x="807285" y="2957644"/>
            <a:ext cx="3237601" cy="1424544"/>
          </a:xfrm>
          <a:custGeom>
            <a:avLst/>
            <a:gdLst>
              <a:gd name="T0" fmla="*/ 2698750 w 2698750"/>
              <a:gd name="T1" fmla="*/ 593725 h 1187450"/>
              <a:gd name="T2" fmla="*/ 1349375 w 2698750"/>
              <a:gd name="T3" fmla="*/ 1187450 h 1187450"/>
              <a:gd name="T4" fmla="*/ 0 w 2698750"/>
              <a:gd name="T5" fmla="*/ 593725 h 1187450"/>
              <a:gd name="T6" fmla="*/ 1349375 w 2698750"/>
              <a:gd name="T7" fmla="*/ 0 h 1187450"/>
              <a:gd name="T8" fmla="*/ 0 60000 65536"/>
              <a:gd name="T9" fmla="*/ 5898240 60000 65536"/>
              <a:gd name="T10" fmla="*/ 11796480 60000 65536"/>
              <a:gd name="T11" fmla="*/ 17694720 60000 65536"/>
              <a:gd name="T12" fmla="*/ 0 w 2698750"/>
              <a:gd name="T13" fmla="*/ 0 h 1187450"/>
              <a:gd name="T14" fmla="*/ 2698750 w 2698750"/>
              <a:gd name="T15" fmla="*/ 1187450 h 1187450"/>
            </a:gdLst>
            <a:ahLst/>
            <a:cxnLst>
              <a:cxn ang="T8">
                <a:pos x="T0" y="T1"/>
              </a:cxn>
              <a:cxn ang="T9">
                <a:pos x="T2" y="T3"/>
              </a:cxn>
              <a:cxn ang="T10">
                <a:pos x="T4" y="T5"/>
              </a:cxn>
              <a:cxn ang="T11">
                <a:pos x="T6" y="T7"/>
              </a:cxn>
            </a:cxnLst>
            <a:rect l="T12" t="T13" r="T14" b="T15"/>
            <a:pathLst>
              <a:path w="2698750" h="1187450">
                <a:moveTo>
                  <a:pt x="0" y="1621"/>
                </a:moveTo>
                <a:lnTo>
                  <a:pt x="1621" y="1621"/>
                </a:lnTo>
                <a:lnTo>
                  <a:pt x="180" y="90"/>
                </a:lnTo>
                <a:lnTo>
                  <a:pt x="5878" y="0"/>
                </a:lnTo>
                <a:lnTo>
                  <a:pt x="1621" y="1621"/>
                </a:lnTo>
                <a:lnTo>
                  <a:pt x="270" y="90"/>
                </a:lnTo>
                <a:lnTo>
                  <a:pt x="7499" y="1678"/>
                </a:lnTo>
                <a:lnTo>
                  <a:pt x="1621" y="1621"/>
                </a:lnTo>
                <a:lnTo>
                  <a:pt x="0" y="1621"/>
                </a:lnTo>
                <a:close/>
              </a:path>
            </a:pathLst>
          </a:custGeom>
          <a:gradFill rotWithShape="0">
            <a:gsLst>
              <a:gs pos="0">
                <a:srgbClr val="F4FFE6"/>
              </a:gs>
              <a:gs pos="100000">
                <a:srgbClr val="E3FBC2"/>
              </a:gs>
            </a:gsLst>
            <a:lin ang="5400000" scaled="1"/>
          </a:gradFill>
          <a:ln w="9360">
            <a:solidFill>
              <a:srgbClr val="008000"/>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435"/>
              </a:spcBef>
            </a:pPr>
            <a:r>
              <a:rPr lang="en-US" altLang="en-US" sz="1680" b="1">
                <a:solidFill>
                  <a:srgbClr val="0000FF"/>
                </a:solidFill>
                <a:cs typeface="Arial" panose="020B0604020202020204" pitchFamily="34" charset="0"/>
              </a:rPr>
              <a:t>Обширные области экстенсивного развития (</a:t>
            </a:r>
            <a:r>
              <a:rPr lang="en-US" altLang="en-US" sz="1680" b="1" baseline="-8000">
                <a:solidFill>
                  <a:srgbClr val="0000FF"/>
                </a:solidFill>
                <a:cs typeface="Arial" panose="020B0604020202020204" pitchFamily="34" charset="0"/>
              </a:rPr>
              <a:t>~</a:t>
            </a:r>
            <a:r>
              <a:rPr lang="en-US" altLang="en-US" sz="1680" b="1">
                <a:solidFill>
                  <a:srgbClr val="0000FF"/>
                </a:solidFill>
                <a:cs typeface="Arial" panose="020B0604020202020204" pitchFamily="34" charset="0"/>
              </a:rPr>
              <a:t>40% изотопов пока неизвестно) </a:t>
            </a:r>
            <a:r>
              <a:rPr lang="en-US" altLang="en-US" sz="1680">
                <a:latin typeface="Arial" panose="020B0604020202020204" pitchFamily="34" charset="0"/>
                <a:cs typeface="Arial" panose="020B0604020202020204" pitchFamily="34" charset="0"/>
              </a:rPr>
              <a:t/>
            </a:r>
            <a:br>
              <a:rPr lang="en-US" altLang="en-US" sz="1680">
                <a:latin typeface="Arial" panose="020B0604020202020204" pitchFamily="34" charset="0"/>
                <a:cs typeface="Arial" panose="020B0604020202020204" pitchFamily="34" charset="0"/>
              </a:rPr>
            </a:br>
            <a:r>
              <a:rPr lang="en-US" altLang="en-US" sz="1680" b="1">
                <a:solidFill>
                  <a:srgbClr val="0000FF"/>
                </a:solidFill>
                <a:cs typeface="Arial" panose="020B0604020202020204" pitchFamily="34" charset="0"/>
              </a:rPr>
              <a:t>и  прекрасный потенциал неожиданных открытий </a:t>
            </a:r>
          </a:p>
        </p:txBody>
      </p:sp>
      <p:sp>
        <p:nvSpPr>
          <p:cNvPr id="9235" name="AutoShape 18"/>
          <p:cNvSpPr>
            <a:spLocks noChangeArrowheads="1"/>
          </p:cNvSpPr>
          <p:nvPr/>
        </p:nvSpPr>
        <p:spPr bwMode="auto">
          <a:xfrm rot="21240000">
            <a:off x="2357524" y="5077320"/>
            <a:ext cx="1597851" cy="142836"/>
          </a:xfrm>
          <a:custGeom>
            <a:avLst/>
            <a:gdLst>
              <a:gd name="T0" fmla="*/ 1331912 w 1331912"/>
              <a:gd name="T1" fmla="*/ 59532 h 119063"/>
              <a:gd name="T2" fmla="*/ 665956 w 1331912"/>
              <a:gd name="T3" fmla="*/ 119063 h 119063"/>
              <a:gd name="T4" fmla="*/ 0 w 1331912"/>
              <a:gd name="T5" fmla="*/ 59532 h 119063"/>
              <a:gd name="T6" fmla="*/ 665956 w 1331912"/>
              <a:gd name="T7" fmla="*/ 0 h 119063"/>
              <a:gd name="T8" fmla="*/ 0 60000 65536"/>
              <a:gd name="T9" fmla="*/ 5898240 60000 65536"/>
              <a:gd name="T10" fmla="*/ 11796480 60000 65536"/>
              <a:gd name="T11" fmla="*/ 17694720 60000 65536"/>
              <a:gd name="T12" fmla="*/ 0 w 1331912"/>
              <a:gd name="T13" fmla="*/ 0 h 119063"/>
              <a:gd name="T14" fmla="*/ 1331912 w 1331912"/>
              <a:gd name="T15" fmla="*/ 119063 h 119063"/>
            </a:gdLst>
            <a:ahLst/>
            <a:cxnLst>
              <a:cxn ang="T8">
                <a:pos x="T0" y="T1"/>
              </a:cxn>
              <a:cxn ang="T9">
                <a:pos x="T2" y="T3"/>
              </a:cxn>
              <a:cxn ang="T10">
                <a:pos x="T4" y="T5"/>
              </a:cxn>
              <a:cxn ang="T11">
                <a:pos x="T6" y="T7"/>
              </a:cxn>
            </a:cxnLst>
            <a:rect l="T12" t="T13" r="T14" b="T15"/>
            <a:pathLst>
              <a:path w="1331912" h="119063">
                <a:moveTo>
                  <a:pt x="0" y="87"/>
                </a:moveTo>
                <a:lnTo>
                  <a:pt x="2776" y="83"/>
                </a:lnTo>
                <a:lnTo>
                  <a:pt x="2775" y="0"/>
                </a:lnTo>
                <a:lnTo>
                  <a:pt x="3702" y="164"/>
                </a:lnTo>
                <a:lnTo>
                  <a:pt x="2776" y="332"/>
                </a:lnTo>
                <a:lnTo>
                  <a:pt x="2776" y="249"/>
                </a:lnTo>
                <a:lnTo>
                  <a:pt x="0" y="252"/>
                </a:lnTo>
                <a:lnTo>
                  <a:pt x="0" y="87"/>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36" name="AutoShape 19"/>
          <p:cNvSpPr>
            <a:spLocks noChangeArrowheads="1"/>
          </p:cNvSpPr>
          <p:nvPr/>
        </p:nvSpPr>
        <p:spPr bwMode="auto">
          <a:xfrm>
            <a:off x="740628" y="4620246"/>
            <a:ext cx="1942560" cy="756076"/>
          </a:xfrm>
          <a:custGeom>
            <a:avLst/>
            <a:gdLst>
              <a:gd name="T0" fmla="*/ 1619250 w 1619250"/>
              <a:gd name="T1" fmla="*/ 315119 h 630238"/>
              <a:gd name="T2" fmla="*/ 809625 w 1619250"/>
              <a:gd name="T3" fmla="*/ 630238 h 630238"/>
              <a:gd name="T4" fmla="*/ 0 w 1619250"/>
              <a:gd name="T5" fmla="*/ 315119 h 630238"/>
              <a:gd name="T6" fmla="*/ 809625 w 1619250"/>
              <a:gd name="T7" fmla="*/ 0 h 630238"/>
              <a:gd name="T8" fmla="*/ 0 60000 65536"/>
              <a:gd name="T9" fmla="*/ 5898240 60000 65536"/>
              <a:gd name="T10" fmla="*/ 11796480 60000 65536"/>
              <a:gd name="T11" fmla="*/ 17694720 60000 65536"/>
              <a:gd name="T12" fmla="*/ 0 w 1619250"/>
              <a:gd name="T13" fmla="*/ 0 h 630238"/>
              <a:gd name="T14" fmla="*/ 1619250 w 1619250"/>
              <a:gd name="T15" fmla="*/ 630238 h 630238"/>
            </a:gdLst>
            <a:ahLst/>
            <a:cxnLst>
              <a:cxn ang="T8">
                <a:pos x="T0" y="T1"/>
              </a:cxn>
              <a:cxn ang="T9">
                <a:pos x="T2" y="T3"/>
              </a:cxn>
              <a:cxn ang="T10">
                <a:pos x="T4" y="T5"/>
              </a:cxn>
              <a:cxn ang="T11">
                <a:pos x="T6" y="T7"/>
              </a:cxn>
            </a:cxnLst>
            <a:rect l="T12" t="T13" r="T14" b="T15"/>
            <a:pathLst>
              <a:path w="1619250" h="630238">
                <a:moveTo>
                  <a:pt x="0" y="292"/>
                </a:moveTo>
                <a:lnTo>
                  <a:pt x="292" y="292"/>
                </a:lnTo>
                <a:lnTo>
                  <a:pt x="180" y="90"/>
                </a:lnTo>
                <a:lnTo>
                  <a:pt x="4209" y="0"/>
                </a:lnTo>
                <a:lnTo>
                  <a:pt x="292" y="292"/>
                </a:lnTo>
                <a:lnTo>
                  <a:pt x="270" y="90"/>
                </a:lnTo>
                <a:lnTo>
                  <a:pt x="4501" y="1459"/>
                </a:lnTo>
                <a:lnTo>
                  <a:pt x="292" y="292"/>
                </a:lnTo>
                <a:lnTo>
                  <a:pt x="0" y="292"/>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Протонная граница стабильности</a:t>
            </a:r>
            <a:r>
              <a:rPr lang="ru-RU" altLang="en-US" sz="1440" b="1">
                <a:solidFill>
                  <a:srgbClr val="FF0000"/>
                </a:solidFill>
                <a:cs typeface="Arial" panose="020B0604020202020204" pitchFamily="34" charset="0"/>
              </a:rPr>
              <a:t>:  </a:t>
            </a:r>
            <a:r>
              <a:rPr lang="ru-RU" altLang="en-US" sz="1440">
                <a:latin typeface="Arial" panose="020B0604020202020204" pitchFamily="34" charset="0"/>
                <a:cs typeface="Arial" panose="020B0604020202020204" pitchFamily="34" charset="0"/>
              </a:rPr>
              <a:t/>
            </a:r>
            <a:br>
              <a:rPr lang="ru-RU"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 изучена до Z&lt;32</a:t>
            </a:r>
          </a:p>
        </p:txBody>
      </p:sp>
      <p:sp>
        <p:nvSpPr>
          <p:cNvPr id="9237" name="AutoShape 20"/>
          <p:cNvSpPr>
            <a:spLocks noChangeArrowheads="1"/>
          </p:cNvSpPr>
          <p:nvPr/>
        </p:nvSpPr>
        <p:spPr bwMode="auto">
          <a:xfrm rot="21120000">
            <a:off x="1475753" y="5892433"/>
            <a:ext cx="1776872" cy="142836"/>
          </a:xfrm>
          <a:custGeom>
            <a:avLst/>
            <a:gdLst>
              <a:gd name="T0" fmla="*/ 1481138 w 1481138"/>
              <a:gd name="T1" fmla="*/ 59532 h 119063"/>
              <a:gd name="T2" fmla="*/ 740569 w 1481138"/>
              <a:gd name="T3" fmla="*/ 119063 h 119063"/>
              <a:gd name="T4" fmla="*/ 0 w 1481138"/>
              <a:gd name="T5" fmla="*/ 59532 h 119063"/>
              <a:gd name="T6" fmla="*/ 740569 w 1481138"/>
              <a:gd name="T7" fmla="*/ 0 h 119063"/>
              <a:gd name="T8" fmla="*/ 0 60000 65536"/>
              <a:gd name="T9" fmla="*/ 5898240 60000 65536"/>
              <a:gd name="T10" fmla="*/ 11796480 60000 65536"/>
              <a:gd name="T11" fmla="*/ 17694720 60000 65536"/>
              <a:gd name="T12" fmla="*/ 0 w 1481138"/>
              <a:gd name="T13" fmla="*/ 0 h 119063"/>
              <a:gd name="T14" fmla="*/ 1481138 w 1481138"/>
              <a:gd name="T15" fmla="*/ 119063 h 119063"/>
            </a:gdLst>
            <a:ahLst/>
            <a:cxnLst>
              <a:cxn ang="T8">
                <a:pos x="T0" y="T1"/>
              </a:cxn>
              <a:cxn ang="T9">
                <a:pos x="T2" y="T3"/>
              </a:cxn>
              <a:cxn ang="T10">
                <a:pos x="T4" y="T5"/>
              </a:cxn>
              <a:cxn ang="T11">
                <a:pos x="T6" y="T7"/>
              </a:cxn>
            </a:cxnLst>
            <a:rect l="T12" t="T13" r="T14" b="T15"/>
            <a:pathLst>
              <a:path w="1481138" h="119063">
                <a:moveTo>
                  <a:pt x="0" y="86"/>
                </a:moveTo>
                <a:lnTo>
                  <a:pt x="3088" y="83"/>
                </a:lnTo>
                <a:lnTo>
                  <a:pt x="3087" y="0"/>
                </a:lnTo>
                <a:lnTo>
                  <a:pt x="4118" y="165"/>
                </a:lnTo>
                <a:lnTo>
                  <a:pt x="3087" y="333"/>
                </a:lnTo>
                <a:lnTo>
                  <a:pt x="3088" y="249"/>
                </a:lnTo>
                <a:lnTo>
                  <a:pt x="0" y="252"/>
                </a:lnTo>
                <a:lnTo>
                  <a:pt x="0" y="86"/>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38" name="AutoShape 21"/>
          <p:cNvSpPr>
            <a:spLocks noChangeArrowheads="1"/>
          </p:cNvSpPr>
          <p:nvPr/>
        </p:nvSpPr>
        <p:spPr bwMode="auto">
          <a:xfrm>
            <a:off x="719679" y="5505826"/>
            <a:ext cx="1942560" cy="1188390"/>
          </a:xfrm>
          <a:custGeom>
            <a:avLst/>
            <a:gdLst>
              <a:gd name="T0" fmla="*/ 1619250 w 1619250"/>
              <a:gd name="T1" fmla="*/ 495300 h 990600"/>
              <a:gd name="T2" fmla="*/ 809625 w 1619250"/>
              <a:gd name="T3" fmla="*/ 990600 h 990600"/>
              <a:gd name="T4" fmla="*/ 0 w 1619250"/>
              <a:gd name="T5" fmla="*/ 495300 h 990600"/>
              <a:gd name="T6" fmla="*/ 809625 w 1619250"/>
              <a:gd name="T7" fmla="*/ 0 h 990600"/>
              <a:gd name="T8" fmla="*/ 0 60000 65536"/>
              <a:gd name="T9" fmla="*/ 5898240 60000 65536"/>
              <a:gd name="T10" fmla="*/ 11796480 60000 65536"/>
              <a:gd name="T11" fmla="*/ 17694720 60000 65536"/>
              <a:gd name="T12" fmla="*/ 0 w 1619250"/>
              <a:gd name="T13" fmla="*/ 0 h 990600"/>
              <a:gd name="T14" fmla="*/ 1619250 w 1619250"/>
              <a:gd name="T15" fmla="*/ 990600 h 990600"/>
            </a:gdLst>
            <a:ahLst/>
            <a:cxnLst>
              <a:cxn ang="T8">
                <a:pos x="T0" y="T1"/>
              </a:cxn>
              <a:cxn ang="T9">
                <a:pos x="T2" y="T3"/>
              </a:cxn>
              <a:cxn ang="T10">
                <a:pos x="T4" y="T5"/>
              </a:cxn>
              <a:cxn ang="T11">
                <a:pos x="T6" y="T7"/>
              </a:cxn>
            </a:cxnLst>
            <a:rect l="T12" t="T13" r="T14" b="T15"/>
            <a:pathLst>
              <a:path w="1619250" h="990600">
                <a:moveTo>
                  <a:pt x="0" y="459"/>
                </a:moveTo>
                <a:lnTo>
                  <a:pt x="459" y="459"/>
                </a:lnTo>
                <a:lnTo>
                  <a:pt x="180" y="90"/>
                </a:lnTo>
                <a:lnTo>
                  <a:pt x="4042" y="0"/>
                </a:lnTo>
                <a:lnTo>
                  <a:pt x="459" y="459"/>
                </a:lnTo>
                <a:lnTo>
                  <a:pt x="270" y="90"/>
                </a:lnTo>
                <a:lnTo>
                  <a:pt x="4501" y="2292"/>
                </a:lnTo>
                <a:lnTo>
                  <a:pt x="459" y="459"/>
                </a:lnTo>
                <a:lnTo>
                  <a:pt x="0" y="459"/>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Пределы существования ядерной структуры</a:t>
            </a:r>
            <a:r>
              <a:rPr lang="ru-RU" altLang="en-US" sz="1440" b="1">
                <a:solidFill>
                  <a:srgbClr val="FF0000"/>
                </a:solidFill>
                <a:cs typeface="Arial" panose="020B0604020202020204" pitchFamily="34" charset="0"/>
              </a:rPr>
              <a:t>:</a:t>
            </a:r>
            <a:r>
              <a:rPr lang="ru-RU" altLang="en-US" sz="1440">
                <a:latin typeface="Arial" panose="020B0604020202020204" pitchFamily="34" charset="0"/>
                <a:cs typeface="Arial" panose="020B0604020202020204" pitchFamily="34" charset="0"/>
              </a:rPr>
              <a:t/>
            </a:r>
            <a:br>
              <a:rPr lang="ru-RU"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Известны только в легчайших ядерах</a:t>
            </a:r>
          </a:p>
        </p:txBody>
      </p:sp>
      <p:sp>
        <p:nvSpPr>
          <p:cNvPr id="9239" name="AutoShape 22"/>
          <p:cNvSpPr>
            <a:spLocks noChangeArrowheads="1"/>
          </p:cNvSpPr>
          <p:nvPr/>
        </p:nvSpPr>
        <p:spPr bwMode="auto">
          <a:xfrm rot="13500000">
            <a:off x="5308502" y="4929724"/>
            <a:ext cx="2212995" cy="142836"/>
          </a:xfrm>
          <a:custGeom>
            <a:avLst/>
            <a:gdLst>
              <a:gd name="T0" fmla="*/ 1844675 w 1844675"/>
              <a:gd name="T1" fmla="*/ 59532 h 119063"/>
              <a:gd name="T2" fmla="*/ 922338 w 1844675"/>
              <a:gd name="T3" fmla="*/ 119063 h 119063"/>
              <a:gd name="T4" fmla="*/ 0 w 1844675"/>
              <a:gd name="T5" fmla="*/ 59532 h 119063"/>
              <a:gd name="T6" fmla="*/ 922338 w 1844675"/>
              <a:gd name="T7" fmla="*/ 0 h 119063"/>
              <a:gd name="T8" fmla="*/ 0 60000 65536"/>
              <a:gd name="T9" fmla="*/ 5898240 60000 65536"/>
              <a:gd name="T10" fmla="*/ 11796480 60000 65536"/>
              <a:gd name="T11" fmla="*/ 17694720 60000 65536"/>
              <a:gd name="T12" fmla="*/ 0 w 1844675"/>
              <a:gd name="T13" fmla="*/ 0 h 119063"/>
              <a:gd name="T14" fmla="*/ 1844675 w 1844675"/>
              <a:gd name="T15" fmla="*/ 119063 h 119063"/>
            </a:gdLst>
            <a:ahLst/>
            <a:cxnLst>
              <a:cxn ang="T8">
                <a:pos x="T0" y="T1"/>
              </a:cxn>
              <a:cxn ang="T9">
                <a:pos x="T2" y="T3"/>
              </a:cxn>
              <a:cxn ang="T10">
                <a:pos x="T4" y="T5"/>
              </a:cxn>
              <a:cxn ang="T11">
                <a:pos x="T6" y="T7"/>
              </a:cxn>
            </a:cxnLst>
            <a:rect l="T12" t="T13" r="T14" b="T15"/>
            <a:pathLst>
              <a:path w="1844675" h="119063">
                <a:moveTo>
                  <a:pt x="0" y="85"/>
                </a:moveTo>
                <a:lnTo>
                  <a:pt x="2932" y="83"/>
                </a:lnTo>
                <a:lnTo>
                  <a:pt x="2932" y="0"/>
                </a:lnTo>
                <a:lnTo>
                  <a:pt x="3909" y="166"/>
                </a:lnTo>
                <a:lnTo>
                  <a:pt x="2932" y="334"/>
                </a:lnTo>
                <a:lnTo>
                  <a:pt x="2932" y="250"/>
                </a:lnTo>
                <a:lnTo>
                  <a:pt x="0" y="251"/>
                </a:lnTo>
                <a:lnTo>
                  <a:pt x="0" y="85"/>
                </a:lnTo>
              </a:path>
            </a:pathLst>
          </a:custGeom>
          <a:solidFill>
            <a:srgbClr val="FF96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2159"/>
          </a:p>
        </p:txBody>
      </p:sp>
      <p:sp>
        <p:nvSpPr>
          <p:cNvPr id="9240" name="AutoShape 23"/>
          <p:cNvSpPr>
            <a:spLocks noChangeArrowheads="1"/>
          </p:cNvSpPr>
          <p:nvPr/>
        </p:nvSpPr>
        <p:spPr bwMode="auto">
          <a:xfrm>
            <a:off x="6873025" y="5355373"/>
            <a:ext cx="1727356" cy="971280"/>
          </a:xfrm>
          <a:custGeom>
            <a:avLst/>
            <a:gdLst>
              <a:gd name="T0" fmla="*/ 1439863 w 1439863"/>
              <a:gd name="T1" fmla="*/ 404813 h 809625"/>
              <a:gd name="T2" fmla="*/ 719932 w 1439863"/>
              <a:gd name="T3" fmla="*/ 809625 h 809625"/>
              <a:gd name="T4" fmla="*/ 0 w 1439863"/>
              <a:gd name="T5" fmla="*/ 404813 h 809625"/>
              <a:gd name="T6" fmla="*/ 719932 w 1439863"/>
              <a:gd name="T7" fmla="*/ 0 h 809625"/>
              <a:gd name="T8" fmla="*/ 0 60000 65536"/>
              <a:gd name="T9" fmla="*/ 5898240 60000 65536"/>
              <a:gd name="T10" fmla="*/ 11796480 60000 65536"/>
              <a:gd name="T11" fmla="*/ 17694720 60000 65536"/>
              <a:gd name="T12" fmla="*/ 0 w 1439863"/>
              <a:gd name="T13" fmla="*/ 0 h 809625"/>
              <a:gd name="T14" fmla="*/ 1439863 w 1439863"/>
              <a:gd name="T15" fmla="*/ 809625 h 809625"/>
            </a:gdLst>
            <a:ahLst/>
            <a:cxnLst>
              <a:cxn ang="T8">
                <a:pos x="T0" y="T1"/>
              </a:cxn>
              <a:cxn ang="T9">
                <a:pos x="T2" y="T3"/>
              </a:cxn>
              <a:cxn ang="T10">
                <a:pos x="T4" y="T5"/>
              </a:cxn>
              <a:cxn ang="T11">
                <a:pos x="T6" y="T7"/>
              </a:cxn>
            </a:cxnLst>
            <a:rect l="T12" t="T13" r="T14" b="T15"/>
            <a:pathLst>
              <a:path w="1439863" h="809625">
                <a:moveTo>
                  <a:pt x="0" y="375"/>
                </a:moveTo>
                <a:lnTo>
                  <a:pt x="375" y="375"/>
                </a:lnTo>
                <a:lnTo>
                  <a:pt x="180" y="90"/>
                </a:lnTo>
                <a:lnTo>
                  <a:pt x="3626" y="0"/>
                </a:lnTo>
                <a:lnTo>
                  <a:pt x="375" y="375"/>
                </a:lnTo>
                <a:lnTo>
                  <a:pt x="270" y="90"/>
                </a:lnTo>
                <a:lnTo>
                  <a:pt x="4001" y="1876"/>
                </a:lnTo>
                <a:lnTo>
                  <a:pt x="375" y="375"/>
                </a:lnTo>
                <a:lnTo>
                  <a:pt x="0" y="375"/>
                </a:lnTo>
                <a:close/>
              </a:path>
            </a:pathLst>
          </a:custGeom>
          <a:gradFill rotWithShape="0">
            <a:gsLst>
              <a:gs pos="0">
                <a:srgbClr val="E6F7FF"/>
              </a:gs>
              <a:gs pos="100000">
                <a:srgbClr val="BFECFF"/>
              </a:gs>
            </a:gsLst>
            <a:lin ang="5400000" scaled="1"/>
          </a:gradFill>
          <a:ln w="9360">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pPr>
            <a:r>
              <a:rPr lang="en-US" altLang="en-US" sz="1440" b="1">
                <a:solidFill>
                  <a:srgbClr val="FF0000"/>
                </a:solidFill>
                <a:cs typeface="Arial" panose="020B0604020202020204" pitchFamily="34" charset="0"/>
              </a:rPr>
              <a:t>Астрофизика</a:t>
            </a:r>
            <a:r>
              <a:rPr lang="ru-RU" altLang="en-US" sz="1440" b="1">
                <a:solidFill>
                  <a:srgbClr val="FF0000"/>
                </a:solidFill>
                <a:cs typeface="Arial" panose="020B0604020202020204" pitchFamily="34" charset="0"/>
              </a:rPr>
              <a:t>: </a:t>
            </a:r>
            <a:r>
              <a:rPr lang="ru-RU" altLang="en-US" sz="1440">
                <a:latin typeface="Arial" panose="020B0604020202020204" pitchFamily="34" charset="0"/>
                <a:cs typeface="Arial" panose="020B0604020202020204" pitchFamily="34" charset="0"/>
              </a:rPr>
              <a:t/>
            </a:r>
            <a:br>
              <a:rPr lang="ru-RU" altLang="en-US" sz="1440">
                <a:latin typeface="Arial" panose="020B0604020202020204" pitchFamily="34" charset="0"/>
                <a:cs typeface="Arial" panose="020B0604020202020204" pitchFamily="34" charset="0"/>
              </a:rPr>
            </a:br>
            <a:r>
              <a:rPr lang="en-US" altLang="en-US" sz="1440" b="1">
                <a:solidFill>
                  <a:srgbClr val="0033CC"/>
                </a:solidFill>
                <a:cs typeface="Arial" panose="020B0604020202020204" pitchFamily="34" charset="0"/>
              </a:rPr>
              <a:t>взрывной нуклеосинтез в r- и rp-процессах</a:t>
            </a:r>
          </a:p>
        </p:txBody>
      </p:sp>
    </p:spTree>
    <p:extLst>
      <p:ext uri="{BB962C8B-B14F-4D97-AF65-F5344CB8AC3E}">
        <p14:creationId xmlns:p14="http://schemas.microsoft.com/office/powerpoint/2010/main" val="241520997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87" y="2371067"/>
            <a:ext cx="10447928" cy="4431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ounded Rectangle 8"/>
          <p:cNvSpPr/>
          <p:nvPr/>
        </p:nvSpPr>
        <p:spPr bwMode="auto">
          <a:xfrm>
            <a:off x="5638927" y="1571190"/>
            <a:ext cx="5724840" cy="832253"/>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GB" sz="2159">
              <a:latin typeface="Calibri" pitchFamily="32" charset="0"/>
              <a:cs typeface="Arial" charset="0"/>
            </a:endParaRPr>
          </a:p>
        </p:txBody>
      </p:sp>
      <p:sp>
        <p:nvSpPr>
          <p:cNvPr id="10244" name="Rounded Rectangle 7"/>
          <p:cNvSpPr>
            <a:spLocks noChangeArrowheads="1"/>
          </p:cNvSpPr>
          <p:nvPr/>
        </p:nvSpPr>
        <p:spPr bwMode="auto">
          <a:xfrm>
            <a:off x="1041534" y="1540718"/>
            <a:ext cx="4349812" cy="862725"/>
          </a:xfrm>
          <a:prstGeom prst="roundRect">
            <a:avLst>
              <a:gd name="adj" fmla="val 16667"/>
            </a:avLst>
          </a:prstGeom>
          <a:solidFill>
            <a:srgbClr val="99FF99"/>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en-US" altLang="en-US" sz="2159"/>
          </a:p>
        </p:txBody>
      </p:sp>
      <p:sp>
        <p:nvSpPr>
          <p:cNvPr id="10245" name="Rounded Rectangle 5"/>
          <p:cNvSpPr>
            <a:spLocks noChangeArrowheads="1"/>
          </p:cNvSpPr>
          <p:nvPr/>
        </p:nvSpPr>
        <p:spPr bwMode="auto">
          <a:xfrm>
            <a:off x="3524965" y="778929"/>
            <a:ext cx="5313474" cy="830349"/>
          </a:xfrm>
          <a:prstGeom prst="roundRect">
            <a:avLst>
              <a:gd name="adj" fmla="val 16667"/>
            </a:avLst>
          </a:prstGeom>
          <a:solidFill>
            <a:srgbClr val="FFFFCC"/>
          </a:solidFill>
          <a:ln w="9525" algn="ctr">
            <a:solidFill>
              <a:schemeClr val="tx1"/>
            </a:solidFill>
            <a:round/>
            <a:headEnd/>
            <a:tailEnd/>
          </a:ln>
        </p:spPr>
        <p:txBody>
          <a:bodyPr/>
          <a:lstStyle/>
          <a:p>
            <a:pPr>
              <a:buClr>
                <a:srgbClr val="000000"/>
              </a:buClr>
              <a:buSzPct val="100000"/>
              <a:buFont typeface="Times New Roman" panose="02020603050405020304" pitchFamily="18" charset="0"/>
              <a:buNone/>
            </a:pPr>
            <a:endParaRPr lang="en-US" altLang="en-US" sz="2159"/>
          </a:p>
        </p:txBody>
      </p:sp>
      <p:sp>
        <p:nvSpPr>
          <p:cNvPr id="10246" name="Rectangle 2"/>
          <p:cNvSpPr>
            <a:spLocks noChangeArrowheads="1"/>
          </p:cNvSpPr>
          <p:nvPr/>
        </p:nvSpPr>
        <p:spPr bwMode="auto">
          <a:xfrm>
            <a:off x="611124" y="108556"/>
            <a:ext cx="10969753" cy="677150"/>
          </a:xfrm>
          <a:prstGeom prst="rect">
            <a:avLst/>
          </a:prstGeom>
          <a:solidFill>
            <a:srgbClr val="E6E0EC"/>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512" tIns="42756" rIns="85512" bIns="42756">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1440"/>
              </a:spcBef>
              <a:buClrTx/>
            </a:pPr>
            <a:r>
              <a:rPr lang="en-US" altLang="en-US" sz="2399" b="1" i="1">
                <a:solidFill>
                  <a:srgbClr val="0000CC"/>
                </a:solidFill>
                <a:latin typeface="Arial Black" panose="020B0A04020102020204" pitchFamily="34" charset="0"/>
                <a:cs typeface="Arial" panose="020B0604020202020204" pitchFamily="34" charset="0"/>
              </a:rPr>
              <a:t>D</a:t>
            </a:r>
            <a:r>
              <a:rPr lang="en-US" altLang="en-US" sz="2399" b="1" i="1">
                <a:solidFill>
                  <a:srgbClr val="FF0000"/>
                </a:solidFill>
                <a:latin typeface="Arial Black" panose="020B0A04020102020204" pitchFamily="34" charset="0"/>
                <a:cs typeface="Arial" panose="020B0604020202020204" pitchFamily="34" charset="0"/>
              </a:rPr>
              <a:t>E</a:t>
            </a:r>
            <a:r>
              <a:rPr lang="en-US" altLang="en-US" sz="2399" b="1" i="1">
                <a:solidFill>
                  <a:srgbClr val="00B050"/>
                </a:solidFill>
                <a:latin typeface="Arial Black" panose="020B0A04020102020204" pitchFamily="34" charset="0"/>
                <a:cs typeface="Arial" panose="020B0604020202020204" pitchFamily="34" charset="0"/>
              </a:rPr>
              <a:t>R</a:t>
            </a:r>
            <a:r>
              <a:rPr lang="en-US" altLang="en-US" sz="2399" b="1" i="1">
                <a:solidFill>
                  <a:srgbClr val="FFC000"/>
                </a:solidFill>
                <a:latin typeface="Arial Black" panose="020B0A04020102020204" pitchFamily="34" charset="0"/>
                <a:cs typeface="Arial" panose="020B0604020202020204" pitchFamily="34" charset="0"/>
              </a:rPr>
              <a:t>I</a:t>
            </a:r>
            <a:r>
              <a:rPr lang="en-US" altLang="en-US" sz="2399" b="1" i="1">
                <a:solidFill>
                  <a:srgbClr val="00B0F0"/>
                </a:solidFill>
                <a:latin typeface="Arial Black" panose="020B0A04020102020204" pitchFamily="34" charset="0"/>
                <a:cs typeface="Arial" panose="020B0604020202020204" pitchFamily="34" charset="0"/>
              </a:rPr>
              <a:t>C</a:t>
            </a:r>
            <a:r>
              <a:rPr lang="en-US" altLang="en-US" sz="2399" b="1" i="1">
                <a:solidFill>
                  <a:srgbClr val="C00000"/>
                </a:solidFill>
                <a:latin typeface="Arial Black" panose="020B0A04020102020204" pitchFamily="34" charset="0"/>
                <a:cs typeface="Arial" panose="020B0604020202020204" pitchFamily="34" charset="0"/>
              </a:rPr>
              <a:t>A</a:t>
            </a:r>
            <a:r>
              <a:rPr lang="en-US" altLang="en-US" sz="2399" b="1" i="1">
                <a:solidFill>
                  <a:srgbClr val="0000CC"/>
                </a:solidFill>
                <a:latin typeface="Arial Black" panose="020B0A04020102020204" pitchFamily="34" charset="0"/>
                <a:cs typeface="Arial" panose="020B0604020202020204" pitchFamily="34" charset="0"/>
              </a:rPr>
              <a:t> - D</a:t>
            </a:r>
            <a:r>
              <a:rPr lang="en-US" altLang="en-US" sz="2399" i="1">
                <a:solidFill>
                  <a:srgbClr val="0000CC"/>
                </a:solidFill>
                <a:latin typeface="Arial Black" panose="020B0A04020102020204" pitchFamily="34" charset="0"/>
                <a:cs typeface="Arial" panose="020B0604020202020204" pitchFamily="34" charset="0"/>
              </a:rPr>
              <a:t>ubna </a:t>
            </a:r>
            <a:r>
              <a:rPr lang="en-US" altLang="en-US" sz="2399" b="1" i="1">
                <a:solidFill>
                  <a:srgbClr val="FF0000"/>
                </a:solidFill>
                <a:latin typeface="Arial Black" panose="020B0A04020102020204" pitchFamily="34" charset="0"/>
                <a:cs typeface="Arial" panose="020B0604020202020204" pitchFamily="34" charset="0"/>
              </a:rPr>
              <a:t>E</a:t>
            </a:r>
            <a:r>
              <a:rPr lang="en-US" altLang="en-US" sz="2399" i="1">
                <a:solidFill>
                  <a:srgbClr val="0000CC"/>
                </a:solidFill>
                <a:latin typeface="Arial Black" panose="020B0A04020102020204" pitchFamily="34" charset="0"/>
                <a:cs typeface="Arial" panose="020B0604020202020204" pitchFamily="34" charset="0"/>
              </a:rPr>
              <a:t>lectron-</a:t>
            </a:r>
            <a:r>
              <a:rPr lang="en-US" altLang="en-US" sz="2399" b="1" i="1">
                <a:solidFill>
                  <a:srgbClr val="00B050"/>
                </a:solidFill>
                <a:latin typeface="Arial Black" panose="020B0A04020102020204" pitchFamily="34" charset="0"/>
                <a:cs typeface="Arial" panose="020B0604020202020204" pitchFamily="34" charset="0"/>
              </a:rPr>
              <a:t>R</a:t>
            </a:r>
            <a:r>
              <a:rPr lang="en-US" altLang="en-US" sz="2399" i="1">
                <a:solidFill>
                  <a:srgbClr val="0000CC"/>
                </a:solidFill>
                <a:latin typeface="Arial Black" panose="020B0A04020102020204" pitchFamily="34" charset="0"/>
                <a:cs typeface="Arial" panose="020B0604020202020204" pitchFamily="34" charset="0"/>
              </a:rPr>
              <a:t>adioactive </a:t>
            </a:r>
            <a:r>
              <a:rPr lang="en-US" altLang="en-US" sz="2399" b="1" i="1">
                <a:solidFill>
                  <a:srgbClr val="FFC000"/>
                </a:solidFill>
                <a:latin typeface="Arial Black" panose="020B0A04020102020204" pitchFamily="34" charset="0"/>
                <a:cs typeface="Arial" panose="020B0604020202020204" pitchFamily="34" charset="0"/>
              </a:rPr>
              <a:t>I</a:t>
            </a:r>
            <a:r>
              <a:rPr lang="en-US" altLang="en-US" sz="2399" i="1">
                <a:solidFill>
                  <a:srgbClr val="0000CC"/>
                </a:solidFill>
                <a:latin typeface="Arial Black" panose="020B0A04020102020204" pitchFamily="34" charset="0"/>
                <a:cs typeface="Arial" panose="020B0604020202020204" pitchFamily="34" charset="0"/>
              </a:rPr>
              <a:t>sotope </a:t>
            </a:r>
            <a:r>
              <a:rPr lang="en-US" altLang="en-US" sz="2399" b="1" i="1">
                <a:solidFill>
                  <a:srgbClr val="00B0F0"/>
                </a:solidFill>
                <a:latin typeface="Arial Black" panose="020B0A04020102020204" pitchFamily="34" charset="0"/>
                <a:cs typeface="Arial" panose="020B0604020202020204" pitchFamily="34" charset="0"/>
              </a:rPr>
              <a:t>C</a:t>
            </a:r>
            <a:r>
              <a:rPr lang="en-US" altLang="en-US" sz="2399" i="1">
                <a:solidFill>
                  <a:srgbClr val="0000CC"/>
                </a:solidFill>
                <a:latin typeface="Arial Black" panose="020B0A04020102020204" pitchFamily="34" charset="0"/>
                <a:cs typeface="Arial" panose="020B0604020202020204" pitchFamily="34" charset="0"/>
              </a:rPr>
              <a:t>ollider f</a:t>
            </a:r>
            <a:r>
              <a:rPr lang="en-US" altLang="en-US" sz="2399" b="1" i="1">
                <a:solidFill>
                  <a:srgbClr val="C00000"/>
                </a:solidFill>
                <a:latin typeface="Arial Black" panose="020B0A04020102020204" pitchFamily="34" charset="0"/>
                <a:cs typeface="Arial" panose="020B0604020202020204" pitchFamily="34" charset="0"/>
              </a:rPr>
              <a:t>A</a:t>
            </a:r>
            <a:r>
              <a:rPr lang="en-US" altLang="en-US" sz="2399" i="1">
                <a:solidFill>
                  <a:srgbClr val="0000CC"/>
                </a:solidFill>
                <a:latin typeface="Arial Black" panose="020B0A04020102020204" pitchFamily="34" charset="0"/>
                <a:cs typeface="Arial" panose="020B0604020202020204" pitchFamily="34" charset="0"/>
              </a:rPr>
              <a:t>cility</a:t>
            </a:r>
            <a:r>
              <a:rPr lang="ru-RU" altLang="en-US" sz="1440" i="1">
                <a:solidFill>
                  <a:srgbClr val="0000CC"/>
                </a:solidFill>
                <a:latin typeface="Arial Black" panose="020B0A04020102020204" pitchFamily="34" charset="0"/>
                <a:cs typeface="Arial" panose="020B0604020202020204" pitchFamily="34" charset="0"/>
              </a:rPr>
              <a:t> </a:t>
            </a:r>
            <a:r>
              <a:rPr lang="ru-RU" altLang="en-US" sz="1440" b="1">
                <a:latin typeface="Arial Black" panose="020B0A04020102020204" pitchFamily="34" charset="0"/>
                <a:cs typeface="Arial" panose="020B0604020202020204" pitchFamily="34" charset="0"/>
              </a:rPr>
              <a:t> </a:t>
            </a:r>
            <a:r>
              <a:rPr lang="en-US" altLang="en-US" sz="1440" b="1">
                <a:latin typeface="Arial Black" panose="020B0A04020102020204" pitchFamily="34" charset="0"/>
                <a:cs typeface="Arial" panose="020B0604020202020204" pitchFamily="34" charset="0"/>
              </a:rPr>
              <a:t>http://derica.jinr.ru/</a:t>
            </a:r>
          </a:p>
        </p:txBody>
      </p:sp>
      <p:sp>
        <p:nvSpPr>
          <p:cNvPr id="10247" name="Rectangle 3"/>
          <p:cNvSpPr>
            <a:spLocks noChangeArrowheads="1"/>
          </p:cNvSpPr>
          <p:nvPr/>
        </p:nvSpPr>
        <p:spPr bwMode="auto">
          <a:xfrm>
            <a:off x="9400258" y="6153346"/>
            <a:ext cx="2073968" cy="363346"/>
          </a:xfrm>
          <a:prstGeom prst="rect">
            <a:avLst/>
          </a:prstGeom>
          <a:solidFill>
            <a:srgbClr val="E6E0EC"/>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512" tIns="42756" rIns="85512" bIns="42756">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1800" b="1">
                <a:solidFill>
                  <a:srgbClr val="FF0000"/>
                </a:solidFill>
                <a:cs typeface="Arial" panose="020B0604020202020204" pitchFamily="34" charset="0"/>
              </a:rPr>
              <a:t>Оценка ~ 350 </a:t>
            </a:r>
            <a:r>
              <a:rPr lang="ru-RU" altLang="en-US" sz="1800" b="1">
                <a:solidFill>
                  <a:srgbClr val="FF0000"/>
                </a:solidFill>
                <a:cs typeface="Arial" panose="020B0604020202020204" pitchFamily="34" charset="0"/>
              </a:rPr>
              <a:t>М</a:t>
            </a:r>
            <a:r>
              <a:rPr lang="en-US" altLang="en-US" sz="1800" b="1">
                <a:solidFill>
                  <a:srgbClr val="FF0000"/>
                </a:solidFill>
                <a:cs typeface="Arial" panose="020B0604020202020204" pitchFamily="34" charset="0"/>
              </a:rPr>
              <a:t>$</a:t>
            </a:r>
          </a:p>
        </p:txBody>
      </p:sp>
      <p:sp>
        <p:nvSpPr>
          <p:cNvPr id="10248" name="AutoShape 4"/>
          <p:cNvSpPr>
            <a:spLocks noChangeArrowheads="1"/>
          </p:cNvSpPr>
          <p:nvPr/>
        </p:nvSpPr>
        <p:spPr bwMode="auto">
          <a:xfrm>
            <a:off x="761577" y="906529"/>
            <a:ext cx="1727355" cy="1361697"/>
          </a:xfrm>
          <a:custGeom>
            <a:avLst/>
            <a:gdLst>
              <a:gd name="T0" fmla="*/ 1439862 w 1439862"/>
              <a:gd name="T1" fmla="*/ 567532 h 1135063"/>
              <a:gd name="T2" fmla="*/ 719931 w 1439862"/>
              <a:gd name="T3" fmla="*/ 1135063 h 1135063"/>
              <a:gd name="T4" fmla="*/ 0 w 1439862"/>
              <a:gd name="T5" fmla="*/ 567532 h 1135063"/>
              <a:gd name="T6" fmla="*/ 719931 w 1439862"/>
              <a:gd name="T7" fmla="*/ 0 h 1135063"/>
              <a:gd name="T8" fmla="*/ 0 60000 65536"/>
              <a:gd name="T9" fmla="*/ 5898240 60000 65536"/>
              <a:gd name="T10" fmla="*/ 11796480 60000 65536"/>
              <a:gd name="T11" fmla="*/ 17694720 60000 65536"/>
              <a:gd name="T12" fmla="*/ 0 w 1439862"/>
              <a:gd name="T13" fmla="*/ 0 h 1135063"/>
              <a:gd name="T14" fmla="*/ 1439862 w 1439862"/>
              <a:gd name="T15" fmla="*/ 1135063 h 1135063"/>
            </a:gdLst>
            <a:ahLst/>
            <a:cxnLst>
              <a:cxn ang="T8">
                <a:pos x="T0" y="T1"/>
              </a:cxn>
              <a:cxn ang="T9">
                <a:pos x="T2" y="T3"/>
              </a:cxn>
              <a:cxn ang="T10">
                <a:pos x="T4" y="T5"/>
              </a:cxn>
              <a:cxn ang="T11">
                <a:pos x="T6" y="T7"/>
              </a:cxn>
            </a:cxnLst>
            <a:rect l="T12" t="T13" r="T14" b="T15"/>
            <a:pathLst>
              <a:path w="1439862" h="1135063">
                <a:moveTo>
                  <a:pt x="0" y="526"/>
                </a:moveTo>
                <a:lnTo>
                  <a:pt x="526" y="526"/>
                </a:lnTo>
                <a:lnTo>
                  <a:pt x="180" y="90"/>
                </a:lnTo>
                <a:lnTo>
                  <a:pt x="3475" y="0"/>
                </a:lnTo>
                <a:lnTo>
                  <a:pt x="526" y="526"/>
                </a:lnTo>
                <a:lnTo>
                  <a:pt x="270" y="90"/>
                </a:lnTo>
                <a:lnTo>
                  <a:pt x="4001" y="2630"/>
                </a:lnTo>
                <a:lnTo>
                  <a:pt x="526" y="526"/>
                </a:lnTo>
                <a:lnTo>
                  <a:pt x="0" y="526"/>
                </a:lnTo>
                <a:close/>
              </a:path>
            </a:pathLst>
          </a:custGeom>
          <a:gradFill rotWithShape="0">
            <a:gsLst>
              <a:gs pos="0">
                <a:srgbClr val="E6F7FF"/>
              </a:gs>
              <a:gs pos="100000">
                <a:srgbClr val="BFECFF"/>
              </a:gs>
            </a:gsLst>
            <a:lin ang="5400000" scaled="1"/>
          </a:gradFill>
          <a:ln w="9360" cap="flat">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p>
            <a:endParaRPr lang="ru-RU" sz="2159"/>
          </a:p>
        </p:txBody>
      </p:sp>
      <p:sp>
        <p:nvSpPr>
          <p:cNvPr id="10249" name="AutoShape 5"/>
          <p:cNvSpPr>
            <a:spLocks noChangeArrowheads="1"/>
          </p:cNvSpPr>
          <p:nvPr/>
        </p:nvSpPr>
        <p:spPr bwMode="auto">
          <a:xfrm>
            <a:off x="8396601" y="906529"/>
            <a:ext cx="2967166" cy="1361697"/>
          </a:xfrm>
          <a:custGeom>
            <a:avLst/>
            <a:gdLst>
              <a:gd name="T0" fmla="*/ 2473325 w 2473325"/>
              <a:gd name="T1" fmla="*/ 567532 h 1135063"/>
              <a:gd name="T2" fmla="*/ 1236663 w 2473325"/>
              <a:gd name="T3" fmla="*/ 1135063 h 1135063"/>
              <a:gd name="T4" fmla="*/ 0 w 2473325"/>
              <a:gd name="T5" fmla="*/ 567532 h 1135063"/>
              <a:gd name="T6" fmla="*/ 1236663 w 2473325"/>
              <a:gd name="T7" fmla="*/ 0 h 1135063"/>
              <a:gd name="T8" fmla="*/ 0 60000 65536"/>
              <a:gd name="T9" fmla="*/ 5898240 60000 65536"/>
              <a:gd name="T10" fmla="*/ 11796480 60000 65536"/>
              <a:gd name="T11" fmla="*/ 17694720 60000 65536"/>
              <a:gd name="T12" fmla="*/ 0 w 2473325"/>
              <a:gd name="T13" fmla="*/ 0 h 1135063"/>
              <a:gd name="T14" fmla="*/ 2473325 w 2473325"/>
              <a:gd name="T15" fmla="*/ 1135063 h 1135063"/>
            </a:gdLst>
            <a:ahLst/>
            <a:cxnLst>
              <a:cxn ang="T8">
                <a:pos x="T0" y="T1"/>
              </a:cxn>
              <a:cxn ang="T9">
                <a:pos x="T2" y="T3"/>
              </a:cxn>
              <a:cxn ang="T10">
                <a:pos x="T4" y="T5"/>
              </a:cxn>
              <a:cxn ang="T11">
                <a:pos x="T6" y="T7"/>
              </a:cxn>
            </a:cxnLst>
            <a:rect l="T12" t="T13" r="T14" b="T15"/>
            <a:pathLst>
              <a:path w="2473325" h="1135063">
                <a:moveTo>
                  <a:pt x="0" y="526"/>
                </a:moveTo>
                <a:lnTo>
                  <a:pt x="526" y="526"/>
                </a:lnTo>
                <a:lnTo>
                  <a:pt x="180" y="90"/>
                </a:lnTo>
                <a:lnTo>
                  <a:pt x="6347" y="0"/>
                </a:lnTo>
                <a:lnTo>
                  <a:pt x="526" y="526"/>
                </a:lnTo>
                <a:lnTo>
                  <a:pt x="270" y="90"/>
                </a:lnTo>
                <a:lnTo>
                  <a:pt x="6873" y="2630"/>
                </a:lnTo>
                <a:lnTo>
                  <a:pt x="526" y="526"/>
                </a:lnTo>
                <a:lnTo>
                  <a:pt x="0" y="526"/>
                </a:lnTo>
                <a:close/>
              </a:path>
            </a:pathLst>
          </a:custGeom>
          <a:gradFill rotWithShape="0">
            <a:gsLst>
              <a:gs pos="0">
                <a:srgbClr val="E6F7FF"/>
              </a:gs>
              <a:gs pos="100000">
                <a:srgbClr val="BFECFF"/>
              </a:gs>
            </a:gsLst>
            <a:lin ang="5400000" scaled="1"/>
          </a:gradFill>
          <a:ln w="9360" cap="flat">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p>
            <a:endParaRPr lang="ru-RU" sz="2159"/>
          </a:p>
        </p:txBody>
      </p:sp>
      <p:sp>
        <p:nvSpPr>
          <p:cNvPr id="10250" name="AutoShape 6"/>
          <p:cNvSpPr>
            <a:spLocks noChangeArrowheads="1"/>
          </p:cNvSpPr>
          <p:nvPr/>
        </p:nvSpPr>
        <p:spPr bwMode="auto">
          <a:xfrm>
            <a:off x="5391346" y="778929"/>
            <a:ext cx="2159670" cy="1361696"/>
          </a:xfrm>
          <a:custGeom>
            <a:avLst/>
            <a:gdLst>
              <a:gd name="T0" fmla="*/ 1800225 w 1800225"/>
              <a:gd name="T1" fmla="*/ 567531 h 1135063"/>
              <a:gd name="T2" fmla="*/ 900113 w 1800225"/>
              <a:gd name="T3" fmla="*/ 1135052 h 1135063"/>
              <a:gd name="T4" fmla="*/ 0 w 1800225"/>
              <a:gd name="T5" fmla="*/ 567531 h 1135063"/>
              <a:gd name="T6" fmla="*/ 900113 w 1800225"/>
              <a:gd name="T7" fmla="*/ 0 h 1135063"/>
              <a:gd name="T8" fmla="*/ 0 60000 65536"/>
              <a:gd name="T9" fmla="*/ 5898240 60000 65536"/>
              <a:gd name="T10" fmla="*/ 11796480 60000 65536"/>
              <a:gd name="T11" fmla="*/ 17694720 60000 65536"/>
              <a:gd name="T12" fmla="*/ 0 w 1800225"/>
              <a:gd name="T13" fmla="*/ 0 h 1135063"/>
              <a:gd name="T14" fmla="*/ 1800225 w 1800225"/>
              <a:gd name="T15" fmla="*/ 1135063 h 1135063"/>
            </a:gdLst>
            <a:ahLst/>
            <a:cxnLst>
              <a:cxn ang="T8">
                <a:pos x="T0" y="T1"/>
              </a:cxn>
              <a:cxn ang="T9">
                <a:pos x="T2" y="T3"/>
              </a:cxn>
              <a:cxn ang="T10">
                <a:pos x="T4" y="T5"/>
              </a:cxn>
              <a:cxn ang="T11">
                <a:pos x="T6" y="T7"/>
              </a:cxn>
            </a:cxnLst>
            <a:rect l="T12" t="T13" r="T14" b="T15"/>
            <a:pathLst>
              <a:path w="1800225" h="1135063">
                <a:moveTo>
                  <a:pt x="0" y="526"/>
                </a:moveTo>
                <a:lnTo>
                  <a:pt x="526" y="526"/>
                </a:lnTo>
                <a:lnTo>
                  <a:pt x="180" y="90"/>
                </a:lnTo>
                <a:lnTo>
                  <a:pt x="4475" y="0"/>
                </a:lnTo>
                <a:lnTo>
                  <a:pt x="526" y="526"/>
                </a:lnTo>
                <a:lnTo>
                  <a:pt x="270" y="90"/>
                </a:lnTo>
                <a:lnTo>
                  <a:pt x="5001" y="2630"/>
                </a:lnTo>
                <a:lnTo>
                  <a:pt x="526" y="526"/>
                </a:lnTo>
                <a:lnTo>
                  <a:pt x="0" y="526"/>
                </a:lnTo>
                <a:close/>
              </a:path>
            </a:pathLst>
          </a:custGeom>
          <a:gradFill rotWithShape="0">
            <a:gsLst>
              <a:gs pos="0">
                <a:srgbClr val="E6F7FF"/>
              </a:gs>
              <a:gs pos="100000">
                <a:srgbClr val="BFECFF"/>
              </a:gs>
            </a:gsLst>
            <a:lin ang="5400000" scaled="1"/>
          </a:gradFill>
          <a:ln w="9360" cap="flat">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p>
            <a:endParaRPr lang="ru-RU" sz="2159"/>
          </a:p>
        </p:txBody>
      </p:sp>
      <p:sp>
        <p:nvSpPr>
          <p:cNvPr id="10251" name="AutoShape 7"/>
          <p:cNvSpPr>
            <a:spLocks noChangeArrowheads="1"/>
          </p:cNvSpPr>
          <p:nvPr/>
        </p:nvSpPr>
        <p:spPr bwMode="auto">
          <a:xfrm>
            <a:off x="1251026" y="906529"/>
            <a:ext cx="8775802" cy="1361697"/>
          </a:xfrm>
          <a:custGeom>
            <a:avLst/>
            <a:gdLst>
              <a:gd name="T0" fmla="*/ 7315200 w 7315200"/>
              <a:gd name="T1" fmla="*/ 567532 h 1135063"/>
              <a:gd name="T2" fmla="*/ 3657600 w 7315200"/>
              <a:gd name="T3" fmla="*/ 1135063 h 1135063"/>
              <a:gd name="T4" fmla="*/ 0 w 7315200"/>
              <a:gd name="T5" fmla="*/ 567532 h 1135063"/>
              <a:gd name="T6" fmla="*/ 3657600 w 7315200"/>
              <a:gd name="T7" fmla="*/ 0 h 1135063"/>
              <a:gd name="T8" fmla="*/ 0 60000 65536"/>
              <a:gd name="T9" fmla="*/ 5898240 60000 65536"/>
              <a:gd name="T10" fmla="*/ 11796480 60000 65536"/>
              <a:gd name="T11" fmla="*/ 17694720 60000 65536"/>
              <a:gd name="T12" fmla="*/ 0 w 7315200"/>
              <a:gd name="T13" fmla="*/ 0 h 1135063"/>
              <a:gd name="T14" fmla="*/ 7315200 w 7315200"/>
              <a:gd name="T15" fmla="*/ 1135063 h 1135063"/>
            </a:gdLst>
            <a:ahLst/>
            <a:cxnLst>
              <a:cxn ang="T8">
                <a:pos x="T0" y="T1"/>
              </a:cxn>
              <a:cxn ang="T9">
                <a:pos x="T2" y="T3"/>
              </a:cxn>
              <a:cxn ang="T10">
                <a:pos x="T4" y="T5"/>
              </a:cxn>
              <a:cxn ang="T11">
                <a:pos x="T6" y="T7"/>
              </a:cxn>
            </a:cxnLst>
            <a:rect l="T12" t="T13" r="T14" b="T15"/>
            <a:pathLst>
              <a:path w="7315200" h="1135063">
                <a:moveTo>
                  <a:pt x="0" y="526"/>
                </a:moveTo>
                <a:lnTo>
                  <a:pt x="526" y="526"/>
                </a:lnTo>
                <a:lnTo>
                  <a:pt x="180" y="90"/>
                </a:lnTo>
                <a:lnTo>
                  <a:pt x="6975" y="0"/>
                </a:lnTo>
                <a:lnTo>
                  <a:pt x="526" y="526"/>
                </a:lnTo>
                <a:lnTo>
                  <a:pt x="270" y="90"/>
                </a:lnTo>
                <a:lnTo>
                  <a:pt x="7501" y="2630"/>
                </a:lnTo>
                <a:lnTo>
                  <a:pt x="526" y="526"/>
                </a:lnTo>
                <a:lnTo>
                  <a:pt x="0" y="526"/>
                </a:lnTo>
                <a:close/>
              </a:path>
            </a:pathLst>
          </a:custGeom>
          <a:gradFill rotWithShape="0">
            <a:gsLst>
              <a:gs pos="0">
                <a:srgbClr val="E6F7FF"/>
              </a:gs>
              <a:gs pos="100000">
                <a:srgbClr val="BFECFF"/>
              </a:gs>
            </a:gsLst>
            <a:lin ang="5400000" scaled="1"/>
          </a:gradFill>
          <a:ln w="9360" cap="flat">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p>
            <a:endParaRPr lang="ru-RU" sz="2159"/>
          </a:p>
        </p:txBody>
      </p:sp>
      <p:sp>
        <p:nvSpPr>
          <p:cNvPr id="10252" name="Rectangle 8"/>
          <p:cNvSpPr>
            <a:spLocks noChangeArrowheads="1"/>
          </p:cNvSpPr>
          <p:nvPr/>
        </p:nvSpPr>
        <p:spPr bwMode="auto">
          <a:xfrm>
            <a:off x="1150090" y="6153346"/>
            <a:ext cx="4749751" cy="363346"/>
          </a:xfrm>
          <a:prstGeom prst="rect">
            <a:avLst/>
          </a:prstGeom>
          <a:solidFill>
            <a:srgbClr val="E6E0EC"/>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512" tIns="42756" rIns="85512" bIns="42756">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1800" b="1">
                <a:solidFill>
                  <a:srgbClr val="FF0000"/>
                </a:solidFill>
                <a:cs typeface="Arial" panose="020B0604020202020204" pitchFamily="34" charset="0"/>
              </a:rPr>
              <a:t>Предварительный эскизный дизайн проекта</a:t>
            </a:r>
          </a:p>
        </p:txBody>
      </p:sp>
      <p:sp>
        <p:nvSpPr>
          <p:cNvPr id="10253" name="Rectangle 1"/>
          <p:cNvSpPr>
            <a:spLocks noChangeArrowheads="1"/>
          </p:cNvSpPr>
          <p:nvPr/>
        </p:nvSpPr>
        <p:spPr bwMode="auto">
          <a:xfrm>
            <a:off x="5703679" y="1540718"/>
            <a:ext cx="581244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buClr>
                <a:srgbClr val="000000"/>
              </a:buClr>
              <a:buSzPct val="100000"/>
              <a:buFont typeface="Times New Roman" panose="02020603050405020304" pitchFamily="18" charset="0"/>
              <a:buNone/>
            </a:pPr>
            <a:r>
              <a:rPr lang="ru-RU" altLang="en-US" sz="1440" b="1">
                <a:solidFill>
                  <a:srgbClr val="FF0000"/>
                </a:solidFill>
                <a:latin typeface="Times New Roman" panose="02020603050405020304" pitchFamily="18" charset="0"/>
                <a:cs typeface="Times New Roman" panose="02020603050405020304" pitchFamily="18" charset="0"/>
              </a:rPr>
              <a:t>Конкурентная в мире программа + уникальные возможности: </a:t>
            </a:r>
            <a:br>
              <a:rPr lang="ru-RU" altLang="en-US" sz="1440" b="1">
                <a:solidFill>
                  <a:srgbClr val="FF0000"/>
                </a:solidFill>
                <a:latin typeface="Times New Roman" panose="02020603050405020304" pitchFamily="18" charset="0"/>
                <a:cs typeface="Times New Roman" panose="02020603050405020304" pitchFamily="18" charset="0"/>
              </a:rPr>
            </a:br>
            <a:r>
              <a:rPr lang="ru-RU" altLang="en-US" sz="1440" b="1">
                <a:solidFill>
                  <a:srgbClr val="0033CC"/>
                </a:solidFill>
                <a:latin typeface="Times New Roman" panose="02020603050405020304" pitchFamily="18" charset="0"/>
                <a:cs typeface="Times New Roman" panose="02020603050405020304" pitchFamily="18" charset="0"/>
              </a:rPr>
              <a:t>- Рекордные пучки РИ низких  энергий  </a:t>
            </a:r>
            <a:br>
              <a:rPr lang="ru-RU" altLang="en-US" sz="1440" b="1">
                <a:solidFill>
                  <a:srgbClr val="0033CC"/>
                </a:solidFill>
                <a:latin typeface="Times New Roman" panose="02020603050405020304" pitchFamily="18" charset="0"/>
                <a:cs typeface="Times New Roman" panose="02020603050405020304" pitchFamily="18" charset="0"/>
              </a:rPr>
            </a:br>
            <a:r>
              <a:rPr lang="ru-RU" altLang="en-US" sz="1440" b="1">
                <a:solidFill>
                  <a:srgbClr val="0033CC"/>
                </a:solidFill>
                <a:latin typeface="Times New Roman" panose="02020603050405020304" pitchFamily="18" charset="0"/>
                <a:cs typeface="Times New Roman" panose="02020603050405020304" pitchFamily="18" charset="0"/>
              </a:rPr>
              <a:t>- Коллайдер электронов и РИ</a:t>
            </a:r>
          </a:p>
        </p:txBody>
      </p:sp>
      <p:sp>
        <p:nvSpPr>
          <p:cNvPr id="10254" name="Rectangle 2"/>
          <p:cNvSpPr>
            <a:spLocks noChangeArrowheads="1"/>
          </p:cNvSpPr>
          <p:nvPr/>
        </p:nvSpPr>
        <p:spPr bwMode="auto">
          <a:xfrm>
            <a:off x="1784278" y="778929"/>
            <a:ext cx="8613923"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buClr>
                <a:srgbClr val="000000"/>
              </a:buClr>
              <a:buSzPct val="100000"/>
              <a:buFont typeface="Times New Roman" panose="02020603050405020304" pitchFamily="18" charset="0"/>
              <a:buNone/>
            </a:pPr>
            <a:r>
              <a:rPr lang="en-US" altLang="en-US" sz="1560" b="1">
                <a:solidFill>
                  <a:srgbClr val="0033CC"/>
                </a:solidFill>
              </a:rPr>
              <a:t>Совместное предложение</a:t>
            </a:r>
            <a:r>
              <a:rPr lang="ru-RU" altLang="en-US" sz="1560" b="1">
                <a:solidFill>
                  <a:srgbClr val="0033CC"/>
                </a:solidFill>
              </a:rPr>
              <a:t> </a:t>
            </a:r>
            <a:r>
              <a:rPr lang="en-US" altLang="en-US" sz="1560" b="1">
                <a:solidFill>
                  <a:srgbClr val="0033CC"/>
                </a:solidFill>
              </a:rPr>
              <a:t>Дубна-Новосибирск-Москва</a:t>
            </a:r>
            <a:r>
              <a:rPr lang="ru-RU" altLang="en-US" sz="1560" b="1">
                <a:solidFill>
                  <a:srgbClr val="0033CC"/>
                </a:solidFill>
              </a:rPr>
              <a:t/>
            </a:r>
            <a:br>
              <a:rPr lang="ru-RU" altLang="en-US" sz="1560" b="1">
                <a:solidFill>
                  <a:srgbClr val="0033CC"/>
                </a:solidFill>
              </a:rPr>
            </a:br>
            <a:r>
              <a:rPr lang="en-US" altLang="en-US" sz="1560" b="1">
                <a:solidFill>
                  <a:srgbClr val="FF0000"/>
                </a:solidFill>
              </a:rPr>
              <a:t>Направление: </a:t>
            </a:r>
            <a:r>
              <a:rPr lang="ru-RU" altLang="en-US" sz="1560" b="1">
                <a:solidFill>
                  <a:srgbClr val="FF0000"/>
                </a:solidFill>
              </a:rPr>
              <a:t> </a:t>
            </a:r>
            <a:br>
              <a:rPr lang="ru-RU" altLang="en-US" sz="1560" b="1">
                <a:solidFill>
                  <a:srgbClr val="FF0000"/>
                </a:solidFill>
              </a:rPr>
            </a:br>
            <a:r>
              <a:rPr lang="en-US" altLang="en-US" sz="1560" b="1">
                <a:solidFill>
                  <a:srgbClr val="0033CC"/>
                </a:solidFill>
              </a:rPr>
              <a:t>Синтез и физика РИ в накопительных кольцах</a:t>
            </a:r>
          </a:p>
        </p:txBody>
      </p:sp>
      <p:sp>
        <p:nvSpPr>
          <p:cNvPr id="10255" name="Rectangle 3"/>
          <p:cNvSpPr>
            <a:spLocks noChangeArrowheads="1"/>
          </p:cNvSpPr>
          <p:nvPr/>
        </p:nvSpPr>
        <p:spPr bwMode="auto">
          <a:xfrm>
            <a:off x="1041534" y="1571189"/>
            <a:ext cx="4349812"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buClr>
                <a:srgbClr val="000000"/>
              </a:buClr>
              <a:buSzPct val="100000"/>
              <a:buFont typeface="Times New Roman" panose="02020603050405020304" pitchFamily="18" charset="0"/>
              <a:buNone/>
            </a:pPr>
            <a:r>
              <a:rPr lang="ru-RU" altLang="en-US" sz="1560" b="1">
                <a:solidFill>
                  <a:srgbClr val="FF0000"/>
                </a:solidFill>
              </a:rPr>
              <a:t>Критическая инфраструктура: </a:t>
            </a:r>
            <a:br>
              <a:rPr lang="ru-RU" altLang="en-US" sz="1560" b="1">
                <a:solidFill>
                  <a:srgbClr val="FF0000"/>
                </a:solidFill>
              </a:rPr>
            </a:br>
            <a:r>
              <a:rPr lang="ru-RU" altLang="en-US" sz="1560" b="1">
                <a:solidFill>
                  <a:srgbClr val="0033CC"/>
                </a:solidFill>
              </a:rPr>
              <a:t>Рекордный тяжело-ионный </a:t>
            </a:r>
          </a:p>
          <a:p>
            <a:pPr hangingPunct="1">
              <a:buClr>
                <a:srgbClr val="000000"/>
              </a:buClr>
              <a:buSzPct val="100000"/>
              <a:buFont typeface="Times New Roman" panose="02020603050405020304" pitchFamily="18" charset="0"/>
              <a:buNone/>
            </a:pPr>
            <a:r>
              <a:rPr lang="ru-RU" altLang="en-US" sz="1560" b="1">
                <a:solidFill>
                  <a:srgbClr val="0033CC"/>
                </a:solidFill>
              </a:rPr>
              <a:t>ускоритель непрерывного действия LINAC-100</a:t>
            </a:r>
          </a:p>
        </p:txBody>
      </p:sp>
    </p:spTree>
    <p:extLst>
      <p:ext uri="{BB962C8B-B14F-4D97-AF65-F5344CB8AC3E}">
        <p14:creationId xmlns:p14="http://schemas.microsoft.com/office/powerpoint/2010/main" val="276019867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159611" y="-91415"/>
            <a:ext cx="9872778" cy="1142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879" b="1" i="1">
                <a:solidFill>
                  <a:srgbClr val="0000CC"/>
                </a:solidFill>
                <a:latin typeface="Arial Black" panose="020B0A04020102020204" pitchFamily="34" charset="0"/>
                <a:cs typeface="Arial" panose="020B0604020202020204" pitchFamily="34" charset="0"/>
              </a:rPr>
              <a:t>D</a:t>
            </a:r>
            <a:r>
              <a:rPr lang="en-US" altLang="en-US" sz="2879" b="1" i="1">
                <a:solidFill>
                  <a:srgbClr val="FF0000"/>
                </a:solidFill>
                <a:latin typeface="Arial Black" panose="020B0A04020102020204" pitchFamily="34" charset="0"/>
                <a:cs typeface="Arial" panose="020B0604020202020204" pitchFamily="34" charset="0"/>
              </a:rPr>
              <a:t>E</a:t>
            </a:r>
            <a:r>
              <a:rPr lang="en-US" altLang="en-US" sz="2879" b="1" i="1">
                <a:solidFill>
                  <a:srgbClr val="00B050"/>
                </a:solidFill>
                <a:latin typeface="Arial Black" panose="020B0A04020102020204" pitchFamily="34" charset="0"/>
                <a:cs typeface="Arial" panose="020B0604020202020204" pitchFamily="34" charset="0"/>
              </a:rPr>
              <a:t>R</a:t>
            </a:r>
            <a:r>
              <a:rPr lang="en-US" altLang="en-US" sz="2879" b="1" i="1">
                <a:solidFill>
                  <a:srgbClr val="FFC000"/>
                </a:solidFill>
                <a:latin typeface="Arial Black" panose="020B0A04020102020204" pitchFamily="34" charset="0"/>
                <a:cs typeface="Arial" panose="020B0604020202020204" pitchFamily="34" charset="0"/>
              </a:rPr>
              <a:t>I</a:t>
            </a:r>
            <a:r>
              <a:rPr lang="en-US" altLang="en-US" sz="2879" b="1" i="1">
                <a:solidFill>
                  <a:srgbClr val="00B0F0"/>
                </a:solidFill>
                <a:latin typeface="Arial Black" panose="020B0A04020102020204" pitchFamily="34" charset="0"/>
                <a:cs typeface="Arial" panose="020B0604020202020204" pitchFamily="34" charset="0"/>
              </a:rPr>
              <a:t>C</a:t>
            </a:r>
            <a:r>
              <a:rPr lang="en-US" altLang="en-US" sz="2879" b="1" i="1">
                <a:solidFill>
                  <a:srgbClr val="C00000"/>
                </a:solidFill>
                <a:latin typeface="Arial Black" panose="020B0A04020102020204" pitchFamily="34" charset="0"/>
                <a:cs typeface="Arial" panose="020B0604020202020204" pitchFamily="34" charset="0"/>
              </a:rPr>
              <a:t>A</a:t>
            </a:r>
            <a:endParaRPr lang="ru-RU" altLang="en-US" sz="2879">
              <a:latin typeface="Arial" panose="020B0604020202020204" pitchFamily="34" charset="0"/>
              <a:cs typeface="Arial" panose="020B0604020202020204" pitchFamily="34" charset="0"/>
            </a:endParaRPr>
          </a:p>
        </p:txBody>
      </p:sp>
      <p:sp>
        <p:nvSpPr>
          <p:cNvPr id="11267" name="AutoShape 4"/>
          <p:cNvSpPr>
            <a:spLocks noChangeArrowheads="1"/>
          </p:cNvSpPr>
          <p:nvPr/>
        </p:nvSpPr>
        <p:spPr bwMode="auto">
          <a:xfrm>
            <a:off x="6873024" y="1188390"/>
            <a:ext cx="1942560" cy="1618800"/>
          </a:xfrm>
          <a:custGeom>
            <a:avLst/>
            <a:gdLst>
              <a:gd name="T0" fmla="*/ 1619250 w 1619250"/>
              <a:gd name="T1" fmla="*/ 674688 h 1349375"/>
              <a:gd name="T2" fmla="*/ 809625 w 1619250"/>
              <a:gd name="T3" fmla="*/ 1349375 h 1349375"/>
              <a:gd name="T4" fmla="*/ 0 w 1619250"/>
              <a:gd name="T5" fmla="*/ 674688 h 1349375"/>
              <a:gd name="T6" fmla="*/ 809625 w 1619250"/>
              <a:gd name="T7" fmla="*/ 0 h 1349375"/>
              <a:gd name="T8" fmla="*/ 0 60000 65536"/>
              <a:gd name="T9" fmla="*/ 5898240 60000 65536"/>
              <a:gd name="T10" fmla="*/ 11796480 60000 65536"/>
              <a:gd name="T11" fmla="*/ 17694720 60000 65536"/>
              <a:gd name="T12" fmla="*/ 0 w 1619250"/>
              <a:gd name="T13" fmla="*/ 0 h 1349375"/>
              <a:gd name="T14" fmla="*/ 1619250 w 1619250"/>
              <a:gd name="T15" fmla="*/ 1349375 h 1349375"/>
            </a:gdLst>
            <a:ahLst/>
            <a:cxnLst>
              <a:cxn ang="T8">
                <a:pos x="T0" y="T1"/>
              </a:cxn>
              <a:cxn ang="T9">
                <a:pos x="T2" y="T3"/>
              </a:cxn>
              <a:cxn ang="T10">
                <a:pos x="T4" y="T5"/>
              </a:cxn>
              <a:cxn ang="T11">
                <a:pos x="T6" y="T7"/>
              </a:cxn>
            </a:cxnLst>
            <a:rect l="T12" t="T13" r="T14" b="T15"/>
            <a:pathLst>
              <a:path w="1619250" h="1349375">
                <a:moveTo>
                  <a:pt x="0" y="625"/>
                </a:moveTo>
                <a:lnTo>
                  <a:pt x="625" y="625"/>
                </a:lnTo>
                <a:lnTo>
                  <a:pt x="180" y="90"/>
                </a:lnTo>
                <a:lnTo>
                  <a:pt x="3876" y="0"/>
                </a:lnTo>
                <a:lnTo>
                  <a:pt x="625" y="625"/>
                </a:lnTo>
                <a:lnTo>
                  <a:pt x="270" y="90"/>
                </a:lnTo>
                <a:lnTo>
                  <a:pt x="4501" y="3126"/>
                </a:lnTo>
                <a:lnTo>
                  <a:pt x="625" y="625"/>
                </a:lnTo>
                <a:lnTo>
                  <a:pt x="0" y="625"/>
                </a:lnTo>
                <a:close/>
              </a:path>
            </a:pathLst>
          </a:custGeom>
          <a:gradFill rotWithShape="0">
            <a:gsLst>
              <a:gs pos="0">
                <a:srgbClr val="E6F7FF"/>
              </a:gs>
              <a:gs pos="100000">
                <a:srgbClr val="BFECFF"/>
              </a:gs>
            </a:gsLst>
            <a:lin ang="5400000" scaled="1"/>
          </a:gradFill>
          <a:ln w="9360" cap="flat">
            <a:solidFill>
              <a:srgbClr val="46AAC4"/>
            </a:solidFill>
            <a:round/>
            <a:headEnd/>
            <a:tailEnd/>
          </a:ln>
          <a:effectLst>
            <a:outerShdw dist="20160" dir="5400000" algn="ctr" rotWithShape="0">
              <a:srgbClr val="000000">
                <a:alpha val="38033"/>
              </a:srgbClr>
            </a:outerShdw>
          </a:effectLst>
        </p:spPr>
        <p:txBody>
          <a:bodyPr lIns="107970" tIns="53985" rIns="107970" bIns="53985" anchor="ctr"/>
          <a:lstStyle/>
          <a:p>
            <a:endParaRPr lang="ru-RU" sz="2159"/>
          </a:p>
        </p:txBody>
      </p:sp>
      <p:grpSp>
        <p:nvGrpSpPr>
          <p:cNvPr id="3" name="Group 2"/>
          <p:cNvGrpSpPr>
            <a:grpSpLocks/>
          </p:cNvGrpSpPr>
          <p:nvPr/>
        </p:nvGrpSpPr>
        <p:grpSpPr bwMode="auto">
          <a:xfrm>
            <a:off x="6593068" y="1051268"/>
            <a:ext cx="4755463" cy="5492494"/>
            <a:chOff x="4986338" y="876300"/>
            <a:chExt cx="3963987" cy="4578350"/>
          </a:xfrm>
        </p:grpSpPr>
        <p:pic>
          <p:nvPicPr>
            <p:cNvPr id="11272" name="Picture 3"/>
            <p:cNvPicPr>
              <a:picLocks noChangeAspect="1" noChangeArrowheads="1"/>
            </p:cNvPicPr>
            <p:nvPr/>
          </p:nvPicPr>
          <p:blipFill>
            <a:blip r:embed="rId3">
              <a:extLst>
                <a:ext uri="{28A0092B-C50C-407E-A947-70E740481C1C}">
                  <a14:useLocalDpi xmlns:a14="http://schemas.microsoft.com/office/drawing/2010/main" val="0"/>
                </a:ext>
              </a:extLst>
            </a:blip>
            <a:srcRect l="25972" r="9091"/>
            <a:stretch>
              <a:fillRect/>
            </a:stretch>
          </p:blipFill>
          <p:spPr bwMode="auto">
            <a:xfrm>
              <a:off x="4986338" y="876300"/>
              <a:ext cx="3963987" cy="4578350"/>
            </a:xfrm>
            <a:prstGeom prst="rect">
              <a:avLst/>
            </a:prstGeom>
            <a:noFill/>
            <a:ln>
              <a:noFill/>
            </a:ln>
            <a:effectLst/>
            <a:extLst>
              <a:ext uri="{909E8E84-426E-40DD-AFC4-6F175D3DCCD1}">
                <a14:hiddenFill xmlns:a14="http://schemas.microsoft.com/office/drawing/2010/main">
                  <a:blipFill dpi="0" rotWithShape="0">
                    <a:blip/>
                    <a:srcRect l="25972" r="909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3" name="TextBox 1"/>
            <p:cNvSpPr txBox="1">
              <a:spLocks noChangeArrowheads="1"/>
            </p:cNvSpPr>
            <p:nvPr/>
          </p:nvSpPr>
          <p:spPr bwMode="auto">
            <a:xfrm>
              <a:off x="4986338" y="990600"/>
              <a:ext cx="2786062" cy="63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00000"/>
                <a:buFont typeface="Times New Roman" panose="02020603050405020304" pitchFamily="18" charset="0"/>
                <a:buNone/>
              </a:pPr>
              <a:r>
                <a:rPr lang="ru-RU" altLang="en-US" sz="2159" b="1" i="1">
                  <a:solidFill>
                    <a:srgbClr val="FF0000"/>
                  </a:solidFill>
                  <a:latin typeface="Arial" panose="020B0604020202020204" pitchFamily="34" charset="0"/>
                </a:rPr>
                <a:t>Первый шаг:</a:t>
              </a:r>
            </a:p>
            <a:p>
              <a:pPr>
                <a:buClr>
                  <a:srgbClr val="000000"/>
                </a:buClr>
                <a:buSzPct val="100000"/>
                <a:buFont typeface="Times New Roman" panose="02020603050405020304" pitchFamily="18" charset="0"/>
                <a:buNone/>
              </a:pPr>
              <a:r>
                <a:rPr lang="ru-RU" altLang="en-US" sz="2159" b="1" i="1">
                  <a:solidFill>
                    <a:srgbClr val="FF0000"/>
                  </a:solidFill>
                  <a:latin typeface="Arial" panose="020B0604020202020204" pitchFamily="34" charset="0"/>
                </a:rPr>
                <a:t>ЭЦР 28 ГГц + </a:t>
              </a:r>
              <a:r>
                <a:rPr lang="en-US" altLang="en-US" sz="2159" b="1" i="1">
                  <a:solidFill>
                    <a:srgbClr val="FF0000"/>
                  </a:solidFill>
                  <a:latin typeface="Arial" panose="020B0604020202020204" pitchFamily="34" charset="0"/>
                </a:rPr>
                <a:t>cw</a:t>
              </a:r>
              <a:r>
                <a:rPr lang="ru-RU" altLang="en-US" sz="2159" b="1" i="1">
                  <a:solidFill>
                    <a:srgbClr val="FF0000"/>
                  </a:solidFill>
                  <a:latin typeface="Arial" panose="020B0604020202020204" pitchFamily="34" charset="0"/>
                </a:rPr>
                <a:t>-</a:t>
              </a:r>
              <a:r>
                <a:rPr lang="en-US" altLang="en-US" sz="2159" b="1" i="1">
                  <a:solidFill>
                    <a:srgbClr val="FF0000"/>
                  </a:solidFill>
                  <a:latin typeface="Arial" panose="020B0604020202020204" pitchFamily="34" charset="0"/>
                </a:rPr>
                <a:t>RFQ</a:t>
              </a:r>
              <a:endParaRPr lang="en-GB" altLang="en-US" sz="2159" b="1" i="1">
                <a:solidFill>
                  <a:srgbClr val="FF0000"/>
                </a:solidFill>
                <a:latin typeface="Arial" panose="020B0604020202020204" pitchFamily="34" charset="0"/>
              </a:endParaRPr>
            </a:p>
          </p:txBody>
        </p:sp>
      </p:grpSp>
      <p:grpSp>
        <p:nvGrpSpPr>
          <p:cNvPr id="11269" name="Group 1"/>
          <p:cNvGrpSpPr>
            <a:grpSpLocks/>
          </p:cNvGrpSpPr>
          <p:nvPr/>
        </p:nvGrpSpPr>
        <p:grpSpPr bwMode="auto">
          <a:xfrm>
            <a:off x="788240" y="889388"/>
            <a:ext cx="5545819" cy="5923660"/>
            <a:chOff x="147638" y="741363"/>
            <a:chExt cx="4622800" cy="4937754"/>
          </a:xfrm>
        </p:grpSpPr>
        <p:sp>
          <p:nvSpPr>
            <p:cNvPr id="11270" name="Rectangle 2"/>
            <p:cNvSpPr>
              <a:spLocks noChangeArrowheads="1"/>
            </p:cNvSpPr>
            <p:nvPr/>
          </p:nvSpPr>
          <p:spPr bwMode="auto">
            <a:xfrm>
              <a:off x="149225" y="1520825"/>
              <a:ext cx="4621213" cy="4158292"/>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7970" tIns="56144" rIns="107970" bIns="56144">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ru-RU" altLang="en-US" sz="1440">
                  <a:latin typeface="Arial" panose="020B0604020202020204" pitchFamily="34" charset="0"/>
                  <a:cs typeface="Arial" panose="020B0604020202020204" pitchFamily="34" charset="0"/>
                </a:rPr>
                <a:t>Объединённый институт ядерных исследований – ОИЯИ (Дубна) </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НИЦ «Курчатовский институт» (Москва) </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НИЦ «Курчатовский институт» - ИТЭФ (Москва)</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ИЯФ СО РАН им. Г.И. Будкера (Новосибирск)</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ИПФ РАН (Нижний Новгород)</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НИЯУ МИФИ (Москва)</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ИЯИ РАН (Москва)</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НИИЭФА им. Д.В. Ефремова (Санкт Петербург)</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ИАП РАН (Санкт Петербург)</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ФГУП «РФЯЦ – ВНИИЭФ» (Саров)</a:t>
              </a: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ФГУП «РФЯЦ – ВНИИТФ им. Е.И. Забабахина» (Снежинск)</a:t>
              </a:r>
            </a:p>
            <a:p>
              <a:pPr eaLnBrk="1" hangingPunct="1">
                <a:spcBef>
                  <a:spcPct val="0"/>
                </a:spcBef>
              </a:pPr>
              <a:endParaRPr lang="en-GB" altLang="en-US" sz="1440">
                <a:latin typeface="Arial" panose="020B0604020202020204" pitchFamily="34" charset="0"/>
                <a:cs typeface="Arial" panose="020B0604020202020204" pitchFamily="34" charset="0"/>
              </a:endParaRPr>
            </a:p>
            <a:p>
              <a:pPr eaLnBrk="1" hangingPunct="1">
                <a:spcBef>
                  <a:spcPct val="0"/>
                </a:spcBef>
                <a:buFont typeface="Times New Roman" panose="02020603050405020304" pitchFamily="18" charset="0"/>
                <a:buAutoNum type="arabicPeriod"/>
              </a:pPr>
              <a:r>
                <a:rPr lang="ru-RU" altLang="en-US" sz="1440">
                  <a:latin typeface="Arial" panose="020B0604020202020204" pitchFamily="34" charset="0"/>
                  <a:cs typeface="Arial" panose="020B0604020202020204" pitchFamily="34" charset="0"/>
                </a:rPr>
                <a:t>ФТИ НАНБ (Минск), Беларусь</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GSI</a:t>
              </a:r>
              <a:r>
                <a:rPr lang="ru-RU" altLang="en-US" sz="1440">
                  <a:latin typeface="Arial" panose="020B0604020202020204" pitchFamily="34" charset="0"/>
                  <a:cs typeface="Arial" panose="020B0604020202020204" pitchFamily="34" charset="0"/>
                </a:rPr>
                <a:t> (Дармштадт) &amp; </a:t>
              </a:r>
              <a:r>
                <a:rPr lang="en-US" altLang="en-US" sz="1440">
                  <a:latin typeface="Arial" panose="020B0604020202020204" pitchFamily="34" charset="0"/>
                  <a:cs typeface="Arial" panose="020B0604020202020204" pitchFamily="34" charset="0"/>
                </a:rPr>
                <a:t>RI</a:t>
              </a:r>
              <a:r>
                <a:rPr lang="ru-RU" altLang="en-US" sz="1440">
                  <a:latin typeface="Arial" panose="020B0604020202020204" pitchFamily="34" charset="0"/>
                  <a:cs typeface="Arial" panose="020B0604020202020204" pitchFamily="34" charset="0"/>
                </a:rPr>
                <a:t> (Дортмунд), Германия</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CEA</a:t>
              </a:r>
              <a:r>
                <a:rPr lang="ru-RU" altLang="en-US" sz="1440">
                  <a:latin typeface="Arial" panose="020B0604020202020204" pitchFamily="34" charset="0"/>
                  <a:cs typeface="Arial" panose="020B0604020202020204" pitchFamily="34" charset="0"/>
                </a:rPr>
                <a:t> (Сакле) &amp; </a:t>
              </a:r>
              <a:r>
                <a:rPr lang="en-US" altLang="en-US" sz="1440">
                  <a:latin typeface="Arial" panose="020B0604020202020204" pitchFamily="34" charset="0"/>
                  <a:cs typeface="Arial" panose="020B0604020202020204" pitchFamily="34" charset="0"/>
                </a:rPr>
                <a:t>SIGMAPHI</a:t>
              </a:r>
              <a:r>
                <a:rPr lang="ru-RU" altLang="en-US" sz="1440">
                  <a:latin typeface="Arial" panose="020B0604020202020204" pitchFamily="34" charset="0"/>
                  <a:cs typeface="Arial" panose="020B0604020202020204" pitchFamily="34" charset="0"/>
                </a:rPr>
                <a:t> (Ване), Франция</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LNL</a:t>
              </a:r>
              <a:r>
                <a:rPr lang="ru-RU" altLang="en-US" sz="1440">
                  <a:latin typeface="Arial" panose="020B0604020202020204" pitchFamily="34" charset="0"/>
                  <a:cs typeface="Arial" panose="020B0604020202020204" pitchFamily="34" charset="0"/>
                </a:rPr>
                <a:t> – </a:t>
              </a:r>
              <a:r>
                <a:rPr lang="en-US" altLang="en-US" sz="1440">
                  <a:latin typeface="Arial" panose="020B0604020202020204" pitchFamily="34" charset="0"/>
                  <a:cs typeface="Arial" panose="020B0604020202020204" pitchFamily="34" charset="0"/>
                </a:rPr>
                <a:t>INFN </a:t>
              </a:r>
              <a:r>
                <a:rPr lang="ru-RU" altLang="en-US" sz="1440">
                  <a:latin typeface="Arial" panose="020B0604020202020204" pitchFamily="34" charset="0"/>
                  <a:cs typeface="Arial" panose="020B0604020202020204" pitchFamily="34" charset="0"/>
                </a:rPr>
                <a:t>(Леньяро), Италия</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TRIUMF </a:t>
              </a:r>
              <a:r>
                <a:rPr lang="ru-RU" altLang="en-US" sz="1440">
                  <a:latin typeface="Arial" panose="020B0604020202020204" pitchFamily="34" charset="0"/>
                  <a:cs typeface="Arial" panose="020B0604020202020204" pitchFamily="34" charset="0"/>
                </a:rPr>
                <a:t>(Ванкувер), Канада</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IMP</a:t>
              </a:r>
              <a:r>
                <a:rPr lang="ru-RU" altLang="en-US" sz="1440">
                  <a:latin typeface="Arial" panose="020B0604020202020204" pitchFamily="34" charset="0"/>
                  <a:cs typeface="Arial" panose="020B0604020202020204" pitchFamily="34" charset="0"/>
                </a:rPr>
                <a:t> (Ланьчжоу), Китай</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MSU</a:t>
              </a:r>
              <a:r>
                <a:rPr lang="ru-RU" altLang="en-US" sz="1440">
                  <a:latin typeface="Arial" panose="020B0604020202020204" pitchFamily="34" charset="0"/>
                  <a:cs typeface="Arial" panose="020B0604020202020204" pitchFamily="34" charset="0"/>
                </a:rPr>
                <a:t> (Мичиган), США</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Nihon Univ</a:t>
              </a:r>
              <a:r>
                <a:rPr lang="ru-RU" altLang="en-US" sz="1440">
                  <a:latin typeface="Arial" panose="020B0604020202020204" pitchFamily="34" charset="0"/>
                  <a:cs typeface="Arial" panose="020B0604020202020204" pitchFamily="34" charset="0"/>
                </a:rPr>
                <a:t>. (Чиба), Япония</a:t>
              </a:r>
            </a:p>
            <a:p>
              <a:pPr eaLnBrk="1" hangingPunct="1">
                <a:spcBef>
                  <a:spcPct val="0"/>
                </a:spcBef>
                <a:buFont typeface="Times New Roman" panose="02020603050405020304" pitchFamily="18" charset="0"/>
                <a:buAutoNum type="arabicPeriod"/>
              </a:pPr>
              <a:r>
                <a:rPr lang="en-US" altLang="en-US" sz="1440">
                  <a:latin typeface="Arial" panose="020B0604020202020204" pitchFamily="34" charset="0"/>
                  <a:cs typeface="Arial" panose="020B0604020202020204" pitchFamily="34" charset="0"/>
                </a:rPr>
                <a:t>Univ</a:t>
              </a:r>
              <a:r>
                <a:rPr lang="ru-RU" altLang="en-US" sz="1440">
                  <a:latin typeface="Arial" panose="020B0604020202020204" pitchFamily="34" charset="0"/>
                  <a:cs typeface="Arial" panose="020B0604020202020204" pitchFamily="34" charset="0"/>
                </a:rPr>
                <a:t>. </a:t>
              </a:r>
              <a:r>
                <a:rPr lang="en-US" altLang="en-US" sz="1440">
                  <a:latin typeface="Arial" panose="020B0604020202020204" pitchFamily="34" charset="0"/>
                  <a:cs typeface="Arial" panose="020B0604020202020204" pitchFamily="34" charset="0"/>
                </a:rPr>
                <a:t>of Korea</a:t>
              </a:r>
              <a:r>
                <a:rPr lang="ru-RU" altLang="en-US" sz="1440">
                  <a:latin typeface="Arial" panose="020B0604020202020204" pitchFamily="34" charset="0"/>
                  <a:cs typeface="Arial" panose="020B0604020202020204" pitchFamily="34" charset="0"/>
                </a:rPr>
                <a:t> (Сежонг), Корея</a:t>
              </a:r>
            </a:p>
          </p:txBody>
        </p:sp>
        <p:sp>
          <p:nvSpPr>
            <p:cNvPr id="11271" name="Rectangle 2"/>
            <p:cNvSpPr>
              <a:spLocks noChangeArrowheads="1"/>
            </p:cNvSpPr>
            <p:nvPr/>
          </p:nvSpPr>
          <p:spPr bwMode="auto">
            <a:xfrm>
              <a:off x="147638" y="741363"/>
              <a:ext cx="4622800" cy="8158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ru-RU" altLang="ru-RU" sz="1920" b="1">
                  <a:solidFill>
                    <a:srgbClr val="FF0000"/>
                  </a:solidFill>
                  <a:latin typeface="Arial" panose="020B0604020202020204" pitchFamily="34" charset="0"/>
                </a:rPr>
                <a:t>Ключевые </a:t>
              </a:r>
              <a:r>
                <a:rPr lang="en-US" altLang="ru-RU" sz="1920" b="1">
                  <a:solidFill>
                    <a:srgbClr val="FF0000"/>
                  </a:solidFill>
                  <a:latin typeface="Arial" panose="020B0604020202020204" pitchFamily="34" charset="0"/>
                </a:rPr>
                <a:t/>
              </a:r>
              <a:br>
                <a:rPr lang="en-US" altLang="ru-RU" sz="1920" b="1">
                  <a:solidFill>
                    <a:srgbClr val="FF0000"/>
                  </a:solidFill>
                  <a:latin typeface="Arial" panose="020B0604020202020204" pitchFamily="34" charset="0"/>
                </a:rPr>
              </a:br>
              <a:r>
                <a:rPr lang="ru-RU" altLang="ru-RU" sz="1920" b="1">
                  <a:solidFill>
                    <a:srgbClr val="FF0000"/>
                  </a:solidFill>
                  <a:latin typeface="Arial" panose="020B0604020202020204" pitchFamily="34" charset="0"/>
                </a:rPr>
                <a:t>отечественные и зарубежные институты </a:t>
              </a:r>
              <a:r>
                <a:rPr lang="en-US" altLang="ru-RU" sz="1920" b="1">
                  <a:solidFill>
                    <a:srgbClr val="FF0000"/>
                  </a:solidFill>
                  <a:latin typeface="Arial" panose="020B0604020202020204" pitchFamily="34" charset="0"/>
                </a:rPr>
                <a:t/>
              </a:r>
              <a:br>
                <a:rPr lang="en-US" altLang="ru-RU" sz="1920" b="1">
                  <a:solidFill>
                    <a:srgbClr val="FF0000"/>
                  </a:solidFill>
                  <a:latin typeface="Arial" panose="020B0604020202020204" pitchFamily="34" charset="0"/>
                </a:rPr>
              </a:br>
              <a:r>
                <a:rPr lang="ru-RU" altLang="ru-RU" sz="1920" b="1">
                  <a:solidFill>
                    <a:srgbClr val="FF0000"/>
                  </a:solidFill>
                  <a:latin typeface="Arial" panose="020B0604020202020204" pitchFamily="34" charset="0"/>
                </a:rPr>
                <a:t>в проекте </a:t>
              </a:r>
              <a:r>
                <a:rPr lang="en-US" altLang="ru-RU" sz="1920" b="1">
                  <a:solidFill>
                    <a:srgbClr val="FF0000"/>
                  </a:solidFill>
                  <a:latin typeface="Arial" panose="020B0604020202020204" pitchFamily="34" charset="0"/>
                </a:rPr>
                <a:t>DERICA</a:t>
              </a:r>
              <a:r>
                <a:rPr lang="ru-RU" altLang="ru-RU" sz="1920" b="1">
                  <a:solidFill>
                    <a:srgbClr val="FF0000"/>
                  </a:solidFill>
                  <a:latin typeface="Arial" panose="020B0604020202020204" pitchFamily="34" charset="0"/>
                </a:rPr>
                <a:t> :</a:t>
              </a:r>
              <a:endParaRPr lang="en-GB" altLang="ru-RU" sz="1920">
                <a:solidFill>
                  <a:srgbClr val="FF0000"/>
                </a:solidFill>
                <a:latin typeface="Arial" panose="020B0604020202020204" pitchFamily="34" charset="0"/>
              </a:endParaRPr>
            </a:p>
          </p:txBody>
        </p:sp>
      </p:grpSp>
    </p:spTree>
    <p:extLst>
      <p:ext uri="{BB962C8B-B14F-4D97-AF65-F5344CB8AC3E}">
        <p14:creationId xmlns:p14="http://schemas.microsoft.com/office/powerpoint/2010/main" val="40316022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Grp="1" noChangeArrowheads="1"/>
          </p:cNvSpPr>
          <p:nvPr>
            <p:ph type="ctrTitle"/>
          </p:nvPr>
        </p:nvSpPr>
        <p:spPr>
          <a:xfrm>
            <a:off x="2135188" y="-76200"/>
            <a:ext cx="7772400" cy="762000"/>
          </a:xfrm>
        </p:spPr>
        <p:txBody>
          <a:bodyPr>
            <a:normAutofit fontScale="90000"/>
          </a:bodyPr>
          <a:lstStyle/>
          <a:p>
            <a:r>
              <a:rPr lang="ru-RU" sz="6000" b="1" dirty="0" err="1">
                <a:latin typeface="Gabriola" pitchFamily="82" charset="0"/>
                <a:cs typeface="Arial" pitchFamily="34" charset="0"/>
              </a:rPr>
              <a:t>Per</a:t>
            </a:r>
            <a:r>
              <a:rPr lang="ru-RU" sz="6000" b="1" dirty="0">
                <a:latin typeface="Gabriola" pitchFamily="82" charset="0"/>
                <a:cs typeface="Arial" pitchFamily="34" charset="0"/>
              </a:rPr>
              <a:t> </a:t>
            </a:r>
            <a:r>
              <a:rPr lang="ru-RU" sz="6000" b="1" dirty="0" err="1">
                <a:latin typeface="Gabriola" pitchFamily="82" charset="0"/>
                <a:cs typeface="Arial" pitchFamily="34" charset="0"/>
              </a:rPr>
              <a:t>aspera</a:t>
            </a:r>
            <a:r>
              <a:rPr lang="ru-RU" sz="6000" b="1" dirty="0">
                <a:latin typeface="Gabriola" pitchFamily="82" charset="0"/>
                <a:cs typeface="Arial" pitchFamily="34" charset="0"/>
              </a:rPr>
              <a:t> </a:t>
            </a:r>
            <a:r>
              <a:rPr lang="ru-RU" sz="6000" b="1" dirty="0" err="1">
                <a:latin typeface="Gabriola" pitchFamily="82" charset="0"/>
                <a:cs typeface="Arial" pitchFamily="34" charset="0"/>
              </a:rPr>
              <a:t>ad</a:t>
            </a:r>
            <a:r>
              <a:rPr lang="ru-RU" sz="6000" b="1" dirty="0">
                <a:latin typeface="Gabriola" pitchFamily="82" charset="0"/>
                <a:cs typeface="Arial" pitchFamily="34" charset="0"/>
              </a:rPr>
              <a:t> </a:t>
            </a:r>
            <a:r>
              <a:rPr lang="ru-RU" sz="6000" b="1" dirty="0" err="1">
                <a:latin typeface="Gabriola" pitchFamily="82" charset="0"/>
                <a:cs typeface="Arial" pitchFamily="34" charset="0"/>
              </a:rPr>
              <a:t>astra</a:t>
            </a:r>
            <a:endParaRPr lang="ru-RU" sz="6000" dirty="0">
              <a:latin typeface="Gabriola" pitchFamily="82" charset="0"/>
              <a:cs typeface="Arial" pitchFamily="34" charset="0"/>
            </a:endParaRPr>
          </a:p>
        </p:txBody>
      </p:sp>
      <p:pic>
        <p:nvPicPr>
          <p:cNvPr id="40964" name="Picture 1" descr="E:\Project\Dubna\inner.jpg"/>
          <p:cNvPicPr>
            <a:picLocks noChangeAspect="1" noChangeArrowheads="1"/>
          </p:cNvPicPr>
          <p:nvPr/>
        </p:nvPicPr>
        <p:blipFill>
          <a:blip r:embed="rId2" cstate="print"/>
          <a:srcRect/>
          <a:stretch>
            <a:fillRect/>
          </a:stretch>
        </p:blipFill>
        <p:spPr bwMode="auto">
          <a:xfrm>
            <a:off x="2846388" y="762000"/>
            <a:ext cx="6350000" cy="6065838"/>
          </a:xfrm>
          <a:prstGeom prst="rect">
            <a:avLst/>
          </a:prstGeom>
          <a:noFill/>
          <a:ln w="9525">
            <a:noFill/>
            <a:miter lim="800000"/>
            <a:headEnd/>
            <a:tailEnd/>
          </a:ln>
        </p:spPr>
      </p:pic>
      <p:sp>
        <p:nvSpPr>
          <p:cNvPr id="5" name="TextBox 4"/>
          <p:cNvSpPr txBox="1"/>
          <p:nvPr/>
        </p:nvSpPr>
        <p:spPr>
          <a:xfrm>
            <a:off x="2743200" y="1752601"/>
            <a:ext cx="6705600" cy="1831271"/>
          </a:xfrm>
          <a:prstGeom prst="rect">
            <a:avLst/>
          </a:prstGeom>
          <a:noFill/>
        </p:spPr>
        <p:txBody>
          <a:bodyPr wrap="square" rtlCol="0">
            <a:spAutoFit/>
          </a:bodyPr>
          <a:lstStyle/>
          <a:p>
            <a:pPr algn="ctr"/>
            <a:r>
              <a:rPr lang="en-US" sz="4400" b="1" i="1" dirty="0">
                <a:solidFill>
                  <a:srgbClr val="FFC000"/>
                </a:solidFill>
                <a:effectLst>
                  <a:outerShdw blurRad="38100" dist="38100" dir="2700000" algn="tl">
                    <a:srgbClr val="000000">
                      <a:alpha val="43137"/>
                    </a:srgbClr>
                  </a:outerShdw>
                </a:effectLst>
                <a:latin typeface="Arial" pitchFamily="34" charset="0"/>
                <a:cs typeface="Arial" pitchFamily="34" charset="0"/>
              </a:rPr>
              <a:t>Thank You for attention!</a:t>
            </a:r>
          </a:p>
          <a:p>
            <a:pPr algn="ctr">
              <a:spcBef>
                <a:spcPts val="3000"/>
              </a:spcBef>
            </a:pPr>
            <a:r>
              <a:rPr lang="en-US" sz="4400" b="1" i="1" dirty="0">
                <a:solidFill>
                  <a:srgbClr val="FFC000"/>
                </a:solidFill>
                <a:effectLst>
                  <a:outerShdw blurRad="38100" dist="38100" dir="2700000" algn="tl">
                    <a:srgbClr val="000000">
                      <a:alpha val="43137"/>
                    </a:srgbClr>
                  </a:outerShdw>
                </a:effectLst>
                <a:latin typeface="Arial" pitchFamily="34" charset="0"/>
                <a:cs typeface="Arial" pitchFamily="34" charset="0"/>
              </a:rPr>
              <a:t>Join us!</a:t>
            </a:r>
          </a:p>
        </p:txBody>
      </p:sp>
      <p:sp>
        <p:nvSpPr>
          <p:cNvPr id="2" name="Номер слайда 1"/>
          <p:cNvSpPr>
            <a:spLocks noGrp="1"/>
          </p:cNvSpPr>
          <p:nvPr>
            <p:ph type="sldNum" sz="quarter" idx="12"/>
          </p:nvPr>
        </p:nvSpPr>
        <p:spPr/>
        <p:txBody>
          <a:bodyPr/>
          <a:lstStyle/>
          <a:p>
            <a:fld id="{C0AD0D33-5A4B-4F2E-A401-45554CC979B9}" type="slidenum">
              <a:rPr lang="ru-RU" smtClean="0"/>
              <a:pPr/>
              <a:t>29</a:t>
            </a:fld>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0"/>
            <a:ext cx="914400" cy="914400"/>
          </a:xfrm>
          <a:prstGeom prst="rect">
            <a:avLst/>
          </a:prstGeom>
          <a:noFill/>
          <a:ln w="9525">
            <a:noFill/>
            <a:miter lim="800000"/>
            <a:headEnd/>
            <a:tailEnd/>
          </a:ln>
        </p:spPr>
      </p:pic>
      <p:sp>
        <p:nvSpPr>
          <p:cNvPr id="8" name="Title 7"/>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Reactor complex PIK</a:t>
            </a:r>
            <a:br>
              <a:rPr lang="en-US" b="1" dirty="0" smtClean="0">
                <a:latin typeface="Times New Roman" pitchFamily="18" charset="0"/>
                <a:cs typeface="Times New Roman" pitchFamily="18" charset="0"/>
              </a:rPr>
            </a:br>
            <a:endParaRPr lang="ru-RU" dirty="0"/>
          </a:p>
        </p:txBody>
      </p:sp>
      <p:pic>
        <p:nvPicPr>
          <p:cNvPr id="9" name="Picture 10" descr="pik.jpg"/>
          <p:cNvPicPr>
            <a:picLocks noChangeAspect="1"/>
          </p:cNvPicPr>
          <p:nvPr/>
        </p:nvPicPr>
        <p:blipFill>
          <a:blip r:embed="rId4"/>
          <a:srcRect/>
          <a:stretch>
            <a:fillRect/>
          </a:stretch>
        </p:blipFill>
        <p:spPr bwMode="auto">
          <a:xfrm>
            <a:off x="1358459" y="991373"/>
            <a:ext cx="9385741" cy="556182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143000"/>
          </a:xfrm>
        </p:spPr>
        <p:txBody>
          <a:bodyPr/>
          <a:lstStyle/>
          <a:p>
            <a:r>
              <a:rPr lang="en-US" i="1" dirty="0" smtClean="0">
                <a:solidFill>
                  <a:srgbClr val="C00000"/>
                </a:solidFill>
                <a:latin typeface="Arial Black" panose="020B0A04020102020204" pitchFamily="34" charset="0"/>
              </a:rPr>
              <a:t>PROTON BEAM THERAPY</a:t>
            </a:r>
            <a:endParaRPr lang="ru-RU" i="1" dirty="0">
              <a:solidFill>
                <a:srgbClr val="C00000"/>
              </a:solidFill>
              <a:latin typeface="Arial Black" panose="020B0A04020102020204" pitchFamily="34" charset="0"/>
            </a:endParaRPr>
          </a:p>
        </p:txBody>
      </p:sp>
      <p:sp>
        <p:nvSpPr>
          <p:cNvPr id="4" name="Номер слайда 3"/>
          <p:cNvSpPr>
            <a:spLocks noGrp="1"/>
          </p:cNvSpPr>
          <p:nvPr>
            <p:ph type="sldNum" sz="quarter" idx="12"/>
          </p:nvPr>
        </p:nvSpPr>
        <p:spPr/>
        <p:txBody>
          <a:bodyPr/>
          <a:lstStyle/>
          <a:p>
            <a:fld id="{C0AD0D33-5A4B-4F2E-A401-45554CC979B9}" type="slidenum">
              <a:rPr lang="ru-RU" smtClean="0"/>
              <a:pPr/>
              <a:t>30</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525" y="1582603"/>
            <a:ext cx="8023675" cy="5199197"/>
          </a:xfrm>
          <a:prstGeom prst="rect">
            <a:avLst/>
          </a:prstGeom>
        </p:spPr>
      </p:pic>
      <p:sp>
        <p:nvSpPr>
          <p:cNvPr id="7" name="TextBox 6"/>
          <p:cNvSpPr txBox="1"/>
          <p:nvPr/>
        </p:nvSpPr>
        <p:spPr>
          <a:xfrm>
            <a:off x="457200" y="990600"/>
            <a:ext cx="11506200" cy="369332"/>
          </a:xfrm>
          <a:prstGeom prst="rect">
            <a:avLst/>
          </a:prstGeom>
          <a:noFill/>
        </p:spPr>
        <p:txBody>
          <a:bodyPr wrap="square" rtlCol="0">
            <a:spAutoFit/>
          </a:bodyPr>
          <a:lstStyle/>
          <a:p>
            <a:pPr algn="ctr"/>
            <a:r>
              <a:rPr lang="en-US" i="1" dirty="0" smtClean="0">
                <a:solidFill>
                  <a:srgbClr val="C00000"/>
                </a:solidFill>
                <a:latin typeface="Arial Black" panose="020B0A04020102020204" pitchFamily="34" charset="0"/>
              </a:rPr>
              <a:t>Proton beam therapy complex with a proton accelerator for an energy of 250 MeV</a:t>
            </a:r>
            <a:endParaRPr lang="ru-RU" i="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833403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31</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25400"/>
            <a:ext cx="914400" cy="914400"/>
          </a:xfrm>
          <a:prstGeom prst="rect">
            <a:avLst/>
          </a:prstGeom>
          <a:noFill/>
          <a:ln w="9525">
            <a:noFill/>
            <a:miter lim="800000"/>
            <a:headEnd/>
            <a:tailEnd/>
          </a:ln>
        </p:spPr>
      </p:pic>
      <p:sp>
        <p:nvSpPr>
          <p:cNvPr id="8" name="Title 7"/>
          <p:cNvSpPr>
            <a:spLocks noGrp="1"/>
          </p:cNvSpPr>
          <p:nvPr>
            <p:ph type="title"/>
          </p:nvPr>
        </p:nvSpPr>
        <p:spPr/>
        <p:txBody>
          <a:bodyPr>
            <a:normAutofit fontScale="90000"/>
          </a:bodyPr>
          <a:lstStyle/>
          <a:p>
            <a:r>
              <a:rPr lang="ru-RU" dirty="0" smtClean="0"/>
              <a:t>Что потребуется для </a:t>
            </a:r>
            <a:br>
              <a:rPr lang="ru-RU" dirty="0" smtClean="0"/>
            </a:br>
            <a:r>
              <a:rPr lang="ru-RU" dirty="0" err="1" smtClean="0"/>
              <a:t>мега-сайенс</a:t>
            </a:r>
            <a:r>
              <a:rPr lang="ru-RU" dirty="0" smtClean="0"/>
              <a:t> проекта?</a:t>
            </a:r>
            <a:endParaRPr lang="ru-RU" dirty="0"/>
          </a:p>
        </p:txBody>
      </p:sp>
      <p:grpSp>
        <p:nvGrpSpPr>
          <p:cNvPr id="11" name="Group 10"/>
          <p:cNvGrpSpPr/>
          <p:nvPr/>
        </p:nvGrpSpPr>
        <p:grpSpPr>
          <a:xfrm>
            <a:off x="1752600" y="1593764"/>
            <a:ext cx="8686800" cy="4426036"/>
            <a:chOff x="228600" y="1749608"/>
            <a:chExt cx="8686800" cy="4426036"/>
          </a:xfrm>
        </p:grpSpPr>
        <p:sp>
          <p:nvSpPr>
            <p:cNvPr id="9" name="Rounded Rectangle 8"/>
            <p:cNvSpPr/>
            <p:nvPr/>
          </p:nvSpPr>
          <p:spPr>
            <a:xfrm>
              <a:off x="228600" y="1749608"/>
              <a:ext cx="8686800" cy="442603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42900" y="1908218"/>
              <a:ext cx="8458200" cy="4108817"/>
            </a:xfrm>
            <a:prstGeom prst="rect">
              <a:avLst/>
            </a:prstGeom>
            <a:noFill/>
          </p:spPr>
          <p:txBody>
            <a:bodyPr wrap="square" rtlCol="0">
              <a:spAutoFit/>
            </a:bodyPr>
            <a:lstStyle/>
            <a:p>
              <a:pPr marL="365760" indent="-365760">
                <a:lnSpc>
                  <a:spcPct val="150000"/>
                </a:lnSpc>
                <a:buFont typeface="Wingdings" pitchFamily="2" charset="2"/>
                <a:buChar char="Ø"/>
              </a:pPr>
              <a:r>
                <a:rPr lang="ru-RU" dirty="0">
                  <a:latin typeface="Arial" pitchFamily="34" charset="0"/>
                  <a:cs typeface="Arial" pitchFamily="34" charset="0"/>
                </a:rPr>
                <a:t>Ионный источник, генерирующий пучок </a:t>
              </a:r>
              <a:r>
                <a:rPr lang="en-US" dirty="0">
                  <a:latin typeface="Arial" pitchFamily="34" charset="0"/>
                  <a:cs typeface="Arial" pitchFamily="34" charset="0"/>
                </a:rPr>
                <a:t> </a:t>
              </a:r>
              <a:r>
                <a:rPr lang="ru-RU" dirty="0">
                  <a:latin typeface="Arial" pitchFamily="34" charset="0"/>
                  <a:cs typeface="Arial" pitchFamily="34" charset="0"/>
                </a:rPr>
                <a:t>протонов/ионов  в режиме близком к непрерывному, с большим ресурсом работы (большим временем жизни)</a:t>
              </a:r>
            </a:p>
            <a:p>
              <a:pPr marL="365760" indent="-365760">
                <a:lnSpc>
                  <a:spcPct val="150000"/>
                </a:lnSpc>
                <a:buFont typeface="Wingdings" pitchFamily="2" charset="2"/>
                <a:buChar char="Ø"/>
              </a:pPr>
              <a:r>
                <a:rPr lang="ru-RU" dirty="0">
                  <a:latin typeface="Arial" pitchFamily="34" charset="0"/>
                  <a:cs typeface="Arial" pitchFamily="34" charset="0"/>
                </a:rPr>
                <a:t>Нормально проводящие ускоряющие структуры, работающие в режиме </a:t>
              </a:r>
              <a:r>
                <a:rPr lang="en-US" dirty="0" err="1">
                  <a:latin typeface="Arial" pitchFamily="34" charset="0"/>
                  <a:cs typeface="Arial" pitchFamily="34" charset="0"/>
                </a:rPr>
                <a:t>cw</a:t>
              </a:r>
              <a:r>
                <a:rPr lang="ru-RU" dirty="0">
                  <a:latin typeface="Arial" pitchFamily="34" charset="0"/>
                  <a:cs typeface="Arial" pitchFamily="34" charset="0"/>
                </a:rPr>
                <a:t> или в режиме с малой скважностью. В первую очередь </a:t>
              </a:r>
              <a:r>
                <a:rPr lang="en-US" dirty="0">
                  <a:latin typeface="Arial" pitchFamily="34" charset="0"/>
                  <a:cs typeface="Arial" pitchFamily="34" charset="0"/>
                </a:rPr>
                <a:t>RFQ</a:t>
              </a:r>
              <a:r>
                <a:rPr lang="ru-RU" dirty="0">
                  <a:latin typeface="Arial" pitchFamily="34" charset="0"/>
                  <a:cs typeface="Arial" pitchFamily="34" charset="0"/>
                </a:rPr>
                <a:t>.</a:t>
              </a:r>
            </a:p>
            <a:p>
              <a:pPr marL="365760" indent="-365760">
                <a:lnSpc>
                  <a:spcPct val="150000"/>
                </a:lnSpc>
                <a:buFont typeface="Wingdings" pitchFamily="2" charset="2"/>
                <a:buChar char="Ø"/>
              </a:pPr>
              <a:r>
                <a:rPr lang="ru-RU" dirty="0">
                  <a:latin typeface="Arial" pitchFamily="34" charset="0"/>
                  <a:cs typeface="Arial" pitchFamily="34" charset="0"/>
                </a:rPr>
                <a:t>Использование сверхпроводящих структур. Тенденция к началу их использования как можно с меньших энергий. На сегодня разумной переходной энергией выглядит энергия около 3 – 3.5 МэВ/н.</a:t>
              </a:r>
            </a:p>
            <a:p>
              <a:pPr marL="365760" indent="-365760">
                <a:lnSpc>
                  <a:spcPct val="150000"/>
                </a:lnSpc>
                <a:buFont typeface="Wingdings" pitchFamily="2" charset="2"/>
                <a:buChar char="Ø"/>
              </a:pPr>
              <a:r>
                <a:rPr lang="ru-RU" dirty="0">
                  <a:latin typeface="Arial" pitchFamily="34" charset="0"/>
                  <a:cs typeface="Arial" pitchFamily="34" charset="0"/>
                </a:rPr>
                <a:t>Использование для ВЧ питания твердотельных усилителей ВЧ мощности.</a:t>
              </a:r>
            </a:p>
            <a:p>
              <a:endParaRPr lang="ru-RU" dirty="0"/>
            </a:p>
          </p:txBody>
        </p:sp>
      </p:grpSp>
    </p:spTree>
    <p:extLst>
      <p:ext uri="{BB962C8B-B14F-4D97-AF65-F5344CB8AC3E}">
        <p14:creationId xmlns:p14="http://schemas.microsoft.com/office/powerpoint/2010/main" val="38662652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32</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25400"/>
            <a:ext cx="914400" cy="914400"/>
          </a:xfrm>
          <a:prstGeom prst="rect">
            <a:avLst/>
          </a:prstGeom>
          <a:noFill/>
          <a:ln w="9525">
            <a:noFill/>
            <a:miter lim="800000"/>
            <a:headEnd/>
            <a:tailEnd/>
          </a:ln>
        </p:spPr>
      </p:pic>
      <p:sp>
        <p:nvSpPr>
          <p:cNvPr id="8" name="Title 7"/>
          <p:cNvSpPr>
            <a:spLocks noGrp="1"/>
          </p:cNvSpPr>
          <p:nvPr>
            <p:ph type="title"/>
          </p:nvPr>
        </p:nvSpPr>
        <p:spPr>
          <a:xfrm>
            <a:off x="1981200" y="76200"/>
            <a:ext cx="8229600" cy="1143000"/>
          </a:xfrm>
        </p:spPr>
        <p:txBody>
          <a:bodyPr>
            <a:normAutofit fontScale="90000"/>
          </a:bodyPr>
          <a:lstStyle/>
          <a:p>
            <a:r>
              <a:rPr lang="en-US"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ADS</a:t>
            </a:r>
            <a:r>
              <a:rPr lang="en-US" b="1" i="1" dirty="0" smtClean="0">
                <a:solidFill>
                  <a:srgbClr val="C00000"/>
                </a:solidFill>
                <a:latin typeface="Arial" pitchFamily="34" charset="0"/>
                <a:cs typeface="Arial" pitchFamily="34" charset="0"/>
              </a:rPr>
              <a:t/>
            </a:r>
            <a:br>
              <a:rPr lang="en-US" b="1" i="1" dirty="0" smtClean="0">
                <a:solidFill>
                  <a:srgbClr val="C00000"/>
                </a:solidFill>
                <a:latin typeface="Arial" pitchFamily="34" charset="0"/>
                <a:cs typeface="Arial" pitchFamily="34" charset="0"/>
              </a:rPr>
            </a:br>
            <a:r>
              <a:rPr lang="en-US" b="1" i="1" dirty="0" smtClean="0">
                <a:solidFill>
                  <a:srgbClr val="C00000"/>
                </a:solidFill>
                <a:effectLst>
                  <a:outerShdw blurRad="38100" dist="38100" dir="2700000" algn="tl">
                    <a:srgbClr val="000000"/>
                  </a:outerShdw>
                </a:effectLst>
                <a:latin typeface="Arial" pitchFamily="34" charset="0"/>
                <a:cs typeface="Arial" pitchFamily="34" charset="0"/>
              </a:rPr>
              <a:t> </a:t>
            </a:r>
            <a:r>
              <a:rPr lang="en-US" sz="4000" b="1" i="1" dirty="0">
                <a:solidFill>
                  <a:srgbClr val="C00000"/>
                </a:solidFill>
                <a:effectLst>
                  <a:outerShdw blurRad="38100" dist="38100" dir="2700000" algn="tl">
                    <a:srgbClr val="000000"/>
                  </a:outerShdw>
                </a:effectLst>
                <a:latin typeface="Arial" pitchFamily="34" charset="0"/>
                <a:cs typeface="Arial" pitchFamily="34" charset="0"/>
              </a:rPr>
              <a:t>Accelerator Driven Systems</a:t>
            </a:r>
            <a:endParaRPr lang="ru-RU" sz="4000" b="1" i="1" dirty="0">
              <a:solidFill>
                <a:srgbClr val="C00000"/>
              </a:solidFill>
              <a:latin typeface="Arial" pitchFamily="34" charset="0"/>
              <a:cs typeface="Arial" pitchFamily="34" charset="0"/>
            </a:endParaRPr>
          </a:p>
        </p:txBody>
      </p:sp>
      <p:pic>
        <p:nvPicPr>
          <p:cNvPr id="18" name="Picture 17" descr="China ADS.jpg"/>
          <p:cNvPicPr>
            <a:picLocks noChangeAspect="1"/>
          </p:cNvPicPr>
          <p:nvPr/>
        </p:nvPicPr>
        <p:blipFill>
          <a:blip r:embed="rId4"/>
          <a:stretch>
            <a:fillRect/>
          </a:stretch>
        </p:blipFill>
        <p:spPr>
          <a:xfrm>
            <a:off x="-73214" y="1445008"/>
            <a:ext cx="4251928" cy="3126991"/>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4250896" y="3847728"/>
            <a:ext cx="3978704" cy="2993699"/>
          </a:xfrm>
          <a:prstGeom prst="rect">
            <a:avLst/>
          </a:prstGeom>
          <a:noFill/>
          <a:ln w="9525">
            <a:noFill/>
            <a:miter lim="800000"/>
            <a:headEnd/>
            <a:tailEnd/>
          </a:ln>
        </p:spPr>
      </p:pic>
      <p:pic>
        <p:nvPicPr>
          <p:cNvPr id="28" name="Picture 27" descr="MYRRHA.jpg"/>
          <p:cNvPicPr>
            <a:picLocks noChangeAspect="1"/>
          </p:cNvPicPr>
          <p:nvPr/>
        </p:nvPicPr>
        <p:blipFill>
          <a:blip r:embed="rId6"/>
          <a:stretch>
            <a:fillRect/>
          </a:stretch>
        </p:blipFill>
        <p:spPr>
          <a:xfrm>
            <a:off x="8077200" y="1270698"/>
            <a:ext cx="4265171" cy="3200298"/>
          </a:xfrm>
          <a:prstGeom prst="rect">
            <a:avLst/>
          </a:prstGeom>
        </p:spPr>
      </p:pic>
      <p:sp>
        <p:nvSpPr>
          <p:cNvPr id="2052" name="Rectangle 4"/>
          <p:cNvSpPr>
            <a:spLocks noChangeArrowheads="1"/>
          </p:cNvSpPr>
          <p:nvPr/>
        </p:nvSpPr>
        <p:spPr bwMode="auto">
          <a:xfrm>
            <a:off x="1828800" y="2016982"/>
            <a:ext cx="8229600" cy="3416320"/>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buFont typeface="Wingdings" pitchFamily="2" charset="2"/>
              <a:buChar char="Ø"/>
            </a:pPr>
            <a:r>
              <a:rPr lang="ru-RU" b="1" dirty="0">
                <a:latin typeface="Arial" pitchFamily="34" charset="0"/>
                <a:ea typeface="Calibri" pitchFamily="34" charset="0"/>
                <a:cs typeface="Arial" pitchFamily="34" charset="0"/>
              </a:rPr>
              <a:t>предпочтительный тип ускорителя в качестве </a:t>
            </a:r>
            <a:r>
              <a:rPr lang="en-US" b="1" dirty="0">
                <a:latin typeface="Arial" pitchFamily="34" charset="0"/>
                <a:ea typeface="Calibri" pitchFamily="34" charset="0"/>
                <a:cs typeface="Arial" pitchFamily="34" charset="0"/>
              </a:rPr>
              <a:t>ADS</a:t>
            </a:r>
            <a:r>
              <a:rPr lang="ru-RU" b="1" dirty="0">
                <a:latin typeface="Arial" pitchFamily="34" charset="0"/>
                <a:ea typeface="Calibri" pitchFamily="34" charset="0"/>
                <a:cs typeface="Arial" pitchFamily="34" charset="0"/>
              </a:rPr>
              <a:t>-драйвера – протонный линейный ускоритель;</a:t>
            </a:r>
            <a:endParaRPr lang="ru-RU" b="1" dirty="0">
              <a:latin typeface="Arial" pitchFamily="34" charset="0"/>
              <a:cs typeface="Arial" pitchFamily="34" charset="0"/>
            </a:endParaRPr>
          </a:p>
          <a:p>
            <a:pPr algn="just" eaLnBrk="0" fontAlgn="base" hangingPunct="0">
              <a:lnSpc>
                <a:spcPct val="150000"/>
              </a:lnSpc>
              <a:spcBef>
                <a:spcPct val="0"/>
              </a:spcBef>
              <a:spcAft>
                <a:spcPct val="0"/>
              </a:spcAft>
              <a:buFont typeface="Wingdings" pitchFamily="2" charset="2"/>
              <a:buChar char="Ø"/>
            </a:pPr>
            <a:r>
              <a:rPr lang="ru-RU" b="1" dirty="0">
                <a:latin typeface="Arial" pitchFamily="34" charset="0"/>
                <a:ea typeface="Calibri" pitchFamily="34" charset="0"/>
                <a:cs typeface="Arial" pitchFamily="34" charset="0"/>
              </a:rPr>
              <a:t>энергия ускорителя – 1 ГэВ;</a:t>
            </a:r>
            <a:endParaRPr lang="ru-RU" b="1" dirty="0">
              <a:latin typeface="Arial" pitchFamily="34" charset="0"/>
              <a:cs typeface="Arial" pitchFamily="34" charset="0"/>
            </a:endParaRPr>
          </a:p>
          <a:p>
            <a:pPr algn="just" eaLnBrk="0" fontAlgn="base" hangingPunct="0">
              <a:lnSpc>
                <a:spcPct val="150000"/>
              </a:lnSpc>
              <a:spcBef>
                <a:spcPct val="0"/>
              </a:spcBef>
              <a:spcAft>
                <a:spcPct val="0"/>
              </a:spcAft>
              <a:buFont typeface="Wingdings" pitchFamily="2" charset="2"/>
              <a:buChar char="Ø"/>
            </a:pPr>
            <a:r>
              <a:rPr lang="ru-RU" b="1" dirty="0">
                <a:latin typeface="Arial" pitchFamily="34" charset="0"/>
                <a:ea typeface="Calibri" pitchFamily="34" charset="0"/>
                <a:cs typeface="Arial" pitchFamily="34" charset="0"/>
              </a:rPr>
              <a:t>интенсивность протонного пучка – 10 мА (с необходимостью изучения возможности использования </a:t>
            </a:r>
            <a:r>
              <a:rPr lang="ru-RU" b="1" dirty="0" err="1">
                <a:latin typeface="Arial" pitchFamily="34" charset="0"/>
                <a:ea typeface="Calibri" pitchFamily="34" charset="0"/>
                <a:cs typeface="Arial" pitchFamily="34" charset="0"/>
              </a:rPr>
              <a:t>дейтронного</a:t>
            </a:r>
            <a:r>
              <a:rPr lang="ru-RU" b="1" dirty="0">
                <a:latin typeface="Arial" pitchFamily="34" charset="0"/>
                <a:ea typeface="Calibri" pitchFamily="34" charset="0"/>
                <a:cs typeface="Arial" pitchFamily="34" charset="0"/>
              </a:rPr>
              <a:t> пучка </a:t>
            </a:r>
            <a:r>
              <a:rPr lang="en-US" b="1" dirty="0">
                <a:latin typeface="Arial" pitchFamily="34" charset="0"/>
                <a:ea typeface="Calibri" pitchFamily="34" charset="0"/>
                <a:cs typeface="Arial" pitchFamily="34" charset="0"/>
              </a:rPr>
              <a:t>D</a:t>
            </a:r>
            <a:r>
              <a:rPr lang="ru-RU" b="1" baseline="30000" dirty="0">
                <a:latin typeface="Arial" pitchFamily="34" charset="0"/>
                <a:ea typeface="Calibri" pitchFamily="34" charset="0"/>
                <a:cs typeface="Arial" pitchFamily="34" charset="0"/>
              </a:rPr>
              <a:t>+</a:t>
            </a:r>
            <a:r>
              <a:rPr lang="ru-RU" b="1" dirty="0">
                <a:latin typeface="Arial" pitchFamily="34" charset="0"/>
                <a:ea typeface="Calibri" pitchFamily="34" charset="0"/>
                <a:cs typeface="Arial" pitchFamily="34" charset="0"/>
              </a:rPr>
              <a:t>, что даст двукратное преимущество);</a:t>
            </a:r>
            <a:endParaRPr lang="ru-RU" b="1" dirty="0">
              <a:latin typeface="Arial" pitchFamily="34" charset="0"/>
              <a:cs typeface="Arial" pitchFamily="34" charset="0"/>
            </a:endParaRPr>
          </a:p>
          <a:p>
            <a:pPr algn="just" eaLnBrk="0" fontAlgn="base" hangingPunct="0">
              <a:lnSpc>
                <a:spcPct val="150000"/>
              </a:lnSpc>
              <a:spcBef>
                <a:spcPct val="0"/>
              </a:spcBef>
              <a:spcAft>
                <a:spcPct val="0"/>
              </a:spcAft>
              <a:buFont typeface="Wingdings" pitchFamily="2" charset="2"/>
              <a:buChar char="Ø"/>
            </a:pPr>
            <a:r>
              <a:rPr lang="ru-RU" b="1" dirty="0">
                <a:solidFill>
                  <a:srgbClr val="FF0000"/>
                </a:solidFill>
                <a:latin typeface="Arial" pitchFamily="34" charset="0"/>
                <a:ea typeface="Calibri" pitchFamily="34" charset="0"/>
                <a:cs typeface="Arial" pitchFamily="34" charset="0"/>
              </a:rPr>
              <a:t>стабильность – количество «срывов» пучка при индустриальном применении </a:t>
            </a:r>
            <a:r>
              <a:rPr lang="en-US" b="1" dirty="0">
                <a:solidFill>
                  <a:srgbClr val="FF0000"/>
                </a:solidFill>
                <a:latin typeface="Arial" pitchFamily="34" charset="0"/>
                <a:ea typeface="Calibri" pitchFamily="34" charset="0"/>
                <a:cs typeface="Arial" pitchFamily="34" charset="0"/>
              </a:rPr>
              <a:t>ADS</a:t>
            </a:r>
            <a:r>
              <a:rPr lang="ru-RU" b="1" dirty="0">
                <a:solidFill>
                  <a:srgbClr val="FF0000"/>
                </a:solidFill>
                <a:latin typeface="Arial" pitchFamily="34" charset="0"/>
                <a:ea typeface="Calibri" pitchFamily="34" charset="0"/>
                <a:cs typeface="Arial" pitchFamily="34" charset="0"/>
              </a:rPr>
              <a:t> системы не должно превышать 3 в месяц.</a:t>
            </a:r>
            <a:endParaRPr lang="ru-RU" b="1" dirty="0">
              <a:solidFill>
                <a:srgbClr val="FF0000"/>
              </a:solidFill>
              <a:latin typeface="Arial" pitchFamily="34" charset="0"/>
              <a:cs typeface="Arial" pitchFamily="34" charset="0"/>
            </a:endParaRPr>
          </a:p>
        </p:txBody>
      </p:sp>
      <p:pic>
        <p:nvPicPr>
          <p:cNvPr id="11" name="Picture 6"/>
          <p:cNvPicPr>
            <a:picLocks noChangeAspect="1" noChangeArrowheads="1"/>
          </p:cNvPicPr>
          <p:nvPr/>
        </p:nvPicPr>
        <p:blipFill>
          <a:blip r:embed="rId7" cstate="print"/>
          <a:srcRect/>
          <a:stretch>
            <a:fillRect/>
          </a:stretch>
        </p:blipFill>
        <p:spPr bwMode="auto">
          <a:xfrm>
            <a:off x="1990227" y="778742"/>
            <a:ext cx="7932737" cy="5892800"/>
          </a:xfrm>
          <a:prstGeom prst="rect">
            <a:avLst/>
          </a:prstGeom>
          <a:noFill/>
        </p:spPr>
      </p:pic>
      <p:sp>
        <p:nvSpPr>
          <p:cNvPr id="12" name="TextBox 11"/>
          <p:cNvSpPr txBox="1"/>
          <p:nvPr/>
        </p:nvSpPr>
        <p:spPr>
          <a:xfrm>
            <a:off x="1494052" y="3401976"/>
            <a:ext cx="9144000" cy="646331"/>
          </a:xfrm>
          <a:prstGeom prst="rect">
            <a:avLst/>
          </a:prstGeom>
          <a:solidFill>
            <a:schemeClr val="bg1"/>
          </a:solidFill>
          <a:scene3d>
            <a:camera prst="orthographicFront">
              <a:rot lat="0" lon="0" rev="20400000"/>
            </a:camera>
            <a:lightRig rig="threePt" dir="t"/>
          </a:scene3d>
        </p:spPr>
        <p:txBody>
          <a:bodyPr wrap="square" rtlCol="0">
            <a:spAutoFit/>
          </a:bodyPr>
          <a:lstStyle/>
          <a:p>
            <a:r>
              <a:rPr lang="ru-RU" sz="3600" b="1" dirty="0">
                <a:solidFill>
                  <a:srgbClr val="FF0000"/>
                </a:solidFill>
                <a:latin typeface="Arial" pitchFamily="34" charset="0"/>
                <a:cs typeface="Arial" pitchFamily="34" charset="0"/>
              </a:rPr>
              <a:t>РЕАКТОР НА БЫСТРЫХ НЕЙТРОНАХ</a:t>
            </a:r>
          </a:p>
        </p:txBody>
      </p:sp>
    </p:spTree>
    <p:extLst>
      <p:ext uri="{BB962C8B-B14F-4D97-AF65-F5344CB8AC3E}">
        <p14:creationId xmlns:p14="http://schemas.microsoft.com/office/powerpoint/2010/main" val="2825931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2">
                                            <p:bg/>
                                          </p:spTgt>
                                        </p:tgtEl>
                                        <p:attrNameLst>
                                          <p:attrName>style.visibility</p:attrName>
                                        </p:attrNameLst>
                                      </p:cBhvr>
                                      <p:to>
                                        <p:strVal val="visible"/>
                                      </p:to>
                                    </p:set>
                                    <p:anim calcmode="lin" valueType="num">
                                      <p:cBhvr additive="base">
                                        <p:cTn id="7" dur="500" fill="hold"/>
                                        <p:tgtEl>
                                          <p:spTgt spid="205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5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2">
                                            <p:txEl>
                                              <p:pRg st="0" end="0"/>
                                            </p:txEl>
                                          </p:spTgt>
                                        </p:tgtEl>
                                        <p:attrNameLst>
                                          <p:attrName>style.visibility</p:attrName>
                                        </p:attrNameLst>
                                      </p:cBhvr>
                                      <p:to>
                                        <p:strVal val="visible"/>
                                      </p:to>
                                    </p:set>
                                    <p:anim calcmode="lin" valueType="num">
                                      <p:cBhvr additive="base">
                                        <p:cTn id="11" dur="5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2">
                                            <p:txEl>
                                              <p:pRg st="1" end="1"/>
                                            </p:txEl>
                                          </p:spTgt>
                                        </p:tgtEl>
                                        <p:attrNameLst>
                                          <p:attrName>style.visibility</p:attrName>
                                        </p:attrNameLst>
                                      </p:cBhvr>
                                      <p:to>
                                        <p:strVal val="visible"/>
                                      </p:to>
                                    </p:set>
                                    <p:anim calcmode="lin" valueType="num">
                                      <p:cBhvr additive="base">
                                        <p:cTn id="15" dur="500" fill="hold"/>
                                        <p:tgtEl>
                                          <p:spTgt spid="205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anim calcmode="lin" valueType="num">
                                      <p:cBhvr additive="base">
                                        <p:cTn id="19" dur="500" fill="hold"/>
                                        <p:tgtEl>
                                          <p:spTgt spid="20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52">
                                            <p:txEl>
                                              <p:pRg st="3" end="3"/>
                                            </p:txEl>
                                          </p:spTgt>
                                        </p:tgtEl>
                                        <p:attrNameLst>
                                          <p:attrName>style.visibility</p:attrName>
                                        </p:attrNameLst>
                                      </p:cBhvr>
                                      <p:to>
                                        <p:strVal val="visible"/>
                                      </p:to>
                                    </p:set>
                                    <p:anim calcmode="lin" valueType="num">
                                      <p:cBhvr additive="base">
                                        <p:cTn id="23" dur="500" fill="hold"/>
                                        <p:tgtEl>
                                          <p:spTgt spid="205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bg/>
                                          </p:spTgt>
                                        </p:tgtEl>
                                        <p:attrNameLst>
                                          <p:attrName>style.visibility</p:attrName>
                                        </p:attrNameLst>
                                      </p:cBhvr>
                                      <p:to>
                                        <p:strVal val="visible"/>
                                      </p:to>
                                    </p:set>
                                    <p:anim calcmode="lin" valueType="num">
                                      <p:cBhvr additive="base">
                                        <p:cTn id="35"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allAtOnce" animBg="1"/>
      <p:bldP spid="12"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33</a:t>
            </a:fld>
            <a:endParaRPr lang="ru-RU" smtClean="0">
              <a:latin typeface="Arial" pitchFamily="34" charset="0"/>
            </a:endParaRPr>
          </a:p>
        </p:txBody>
      </p:sp>
      <p:sp>
        <p:nvSpPr>
          <p:cNvPr id="8" name="Title 7"/>
          <p:cNvSpPr>
            <a:spLocks noGrp="1"/>
          </p:cNvSpPr>
          <p:nvPr>
            <p:ph type="title"/>
          </p:nvPr>
        </p:nvSpPr>
        <p:spPr/>
        <p:txBody>
          <a:bodyPr/>
          <a:lstStyle/>
          <a:p>
            <a:endParaRPr lang="ru-RU"/>
          </a:p>
        </p:txBody>
      </p:sp>
      <p:pic>
        <p:nvPicPr>
          <p:cNvPr id="48130" name="Picture 2"/>
          <p:cNvPicPr>
            <a:picLocks noChangeAspect="1" noChangeArrowheads="1"/>
          </p:cNvPicPr>
          <p:nvPr/>
        </p:nvPicPr>
        <p:blipFill>
          <a:blip r:embed="rId3"/>
          <a:srcRect/>
          <a:stretch>
            <a:fillRect/>
          </a:stretch>
        </p:blipFill>
        <p:spPr bwMode="auto">
          <a:xfrm>
            <a:off x="2142015" y="257037"/>
            <a:ext cx="8068785" cy="6219964"/>
          </a:xfrm>
          <a:prstGeom prst="rect">
            <a:avLst/>
          </a:prstGeom>
          <a:noFill/>
          <a:ln w="9525">
            <a:noFill/>
            <a:miter lim="800000"/>
            <a:headEnd/>
            <a:tailEnd/>
          </a:ln>
          <a:effectLst/>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pic>
        <p:nvPicPr>
          <p:cNvPr id="19462" name="Picture 6" descr="KurchatovLogo.gif"/>
          <p:cNvPicPr>
            <a:picLocks noChangeAspect="1"/>
          </p:cNvPicPr>
          <p:nvPr/>
        </p:nvPicPr>
        <p:blipFill>
          <a:blip r:embed="rId5" cstate="print"/>
          <a:srcRect/>
          <a:stretch>
            <a:fillRect/>
          </a:stretch>
        </p:blipFill>
        <p:spPr bwMode="auto">
          <a:xfrm>
            <a:off x="1587500" y="25400"/>
            <a:ext cx="731838"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z="1400" b="1">
                <a:latin typeface="Arial" pitchFamily="34" charset="0"/>
                <a:cs typeface="Arial" pitchFamily="34" charset="0"/>
              </a:rPr>
              <a:pPr/>
              <a:t>34</a:t>
            </a:fld>
            <a:endParaRPr lang="ru-RU" sz="1400" b="1">
              <a:latin typeface="Arial" pitchFamily="34" charset="0"/>
              <a:cs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7" name="TextBox 6"/>
          <p:cNvSpPr txBox="1"/>
          <p:nvPr/>
        </p:nvSpPr>
        <p:spPr>
          <a:xfrm>
            <a:off x="1524000" y="990600"/>
            <a:ext cx="9144000" cy="4154984"/>
          </a:xfrm>
          <a:prstGeom prst="rect">
            <a:avLst/>
          </a:prstGeom>
          <a:noFill/>
        </p:spPr>
        <p:txBody>
          <a:bodyPr wrap="square" rtlCol="0">
            <a:spAutoFit/>
          </a:bodyPr>
          <a:lstStyle/>
          <a:p>
            <a:pPr algn="ctr">
              <a:lnSpc>
                <a:spcPct val="150000"/>
              </a:lnSpc>
            </a:pPr>
            <a:r>
              <a:rPr lang="en-US" sz="3200" b="1" dirty="0">
                <a:latin typeface="Arial" pitchFamily="34" charset="0"/>
                <a:cs typeface="Arial" pitchFamily="34" charset="0"/>
              </a:rPr>
              <a:t>Special  thanks to:</a:t>
            </a:r>
          </a:p>
          <a:p>
            <a:pPr algn="ctr">
              <a:lnSpc>
                <a:spcPct val="150000"/>
              </a:lnSpc>
            </a:pPr>
            <a:r>
              <a:rPr lang="en-US" sz="2400" b="1" dirty="0">
                <a:latin typeface="Arial" pitchFamily="34" charset="0"/>
                <a:cs typeface="Arial" pitchFamily="34" charset="0"/>
              </a:rPr>
              <a:t>Sergey </a:t>
            </a:r>
            <a:r>
              <a:rPr lang="en-US" sz="2400" b="1" dirty="0" err="1">
                <a:latin typeface="Arial" pitchFamily="34" charset="0"/>
                <a:cs typeface="Arial" pitchFamily="34" charset="0"/>
              </a:rPr>
              <a:t>Polozov</a:t>
            </a:r>
            <a:r>
              <a:rPr lang="en-US" sz="2400" b="1" dirty="0">
                <a:latin typeface="Arial" pitchFamily="34" charset="0"/>
                <a:cs typeface="Arial" pitchFamily="34" charset="0"/>
              </a:rPr>
              <a:t>,  </a:t>
            </a:r>
            <a:r>
              <a:rPr lang="en-US" sz="2400" b="1" dirty="0" err="1">
                <a:latin typeface="Arial" pitchFamily="34" charset="0"/>
                <a:cs typeface="Arial" pitchFamily="34" charset="0"/>
              </a:rPr>
              <a:t>Gennadiy</a:t>
            </a:r>
            <a:r>
              <a:rPr lang="en-US" sz="2400" b="1" dirty="0">
                <a:latin typeface="Arial" pitchFamily="34" charset="0"/>
                <a:cs typeface="Arial" pitchFamily="34" charset="0"/>
              </a:rPr>
              <a:t> </a:t>
            </a:r>
            <a:r>
              <a:rPr lang="en-US" sz="2400" b="1" dirty="0" err="1">
                <a:latin typeface="Arial" pitchFamily="34" charset="0"/>
                <a:cs typeface="Arial" pitchFamily="34" charset="0"/>
              </a:rPr>
              <a:t>Kropachev</a:t>
            </a:r>
            <a:r>
              <a:rPr lang="en-US" sz="2400" b="1" dirty="0">
                <a:latin typeface="Arial" pitchFamily="34" charset="0"/>
                <a:cs typeface="Arial" pitchFamily="34" charset="0"/>
              </a:rPr>
              <a:t>, </a:t>
            </a:r>
            <a:r>
              <a:rPr lang="en-US" sz="2400" b="1" dirty="0" err="1">
                <a:latin typeface="Arial" pitchFamily="34" charset="0"/>
                <a:cs typeface="Arial" pitchFamily="34" charset="0"/>
              </a:rPr>
              <a:t>Alexey</a:t>
            </a:r>
            <a:r>
              <a:rPr lang="en-US" sz="2400" b="1" dirty="0">
                <a:latin typeface="Arial" pitchFamily="34" charset="0"/>
                <a:cs typeface="Arial" pitchFamily="34" charset="0"/>
              </a:rPr>
              <a:t> </a:t>
            </a:r>
            <a:r>
              <a:rPr lang="en-US" sz="2400" b="1" dirty="0" err="1">
                <a:latin typeface="Arial" pitchFamily="34" charset="0"/>
                <a:cs typeface="Arial" pitchFamily="34" charset="0"/>
              </a:rPr>
              <a:t>Sitnikov</a:t>
            </a:r>
            <a:r>
              <a:rPr lang="en-US" sz="2400" b="1" dirty="0">
                <a:latin typeface="Arial" pitchFamily="34" charset="0"/>
                <a:cs typeface="Arial" pitchFamily="34" charset="0"/>
              </a:rPr>
              <a:t>, </a:t>
            </a:r>
          </a:p>
          <a:p>
            <a:pPr algn="ctr">
              <a:lnSpc>
                <a:spcPct val="150000"/>
              </a:lnSpc>
            </a:pPr>
            <a:r>
              <a:rPr lang="en-US" sz="2400" b="1" dirty="0" err="1">
                <a:latin typeface="Arial" pitchFamily="34" charset="0"/>
                <a:cs typeface="Arial" pitchFamily="34" charset="0"/>
              </a:rPr>
              <a:t>Michail</a:t>
            </a:r>
            <a:r>
              <a:rPr lang="en-US" sz="2400" b="1" dirty="0">
                <a:latin typeface="Arial" pitchFamily="34" charset="0"/>
                <a:cs typeface="Arial" pitchFamily="34" charset="0"/>
              </a:rPr>
              <a:t> </a:t>
            </a:r>
            <a:r>
              <a:rPr lang="en-US" sz="2400" b="1" dirty="0" err="1">
                <a:latin typeface="Arial" pitchFamily="34" charset="0"/>
                <a:cs typeface="Arial" pitchFamily="34" charset="0"/>
              </a:rPr>
              <a:t>Lalayan</a:t>
            </a:r>
            <a:r>
              <a:rPr lang="en-US" sz="2400" b="1" dirty="0">
                <a:latin typeface="Arial" pitchFamily="34" charset="0"/>
                <a:cs typeface="Arial" pitchFamily="34" charset="0"/>
              </a:rPr>
              <a:t>,  Boris </a:t>
            </a:r>
            <a:r>
              <a:rPr lang="en-US" sz="2400" b="1" dirty="0" err="1">
                <a:latin typeface="Arial" pitchFamily="34" charset="0"/>
                <a:cs typeface="Arial" pitchFamily="34" charset="0"/>
              </a:rPr>
              <a:t>Sharkov</a:t>
            </a:r>
            <a:r>
              <a:rPr lang="en-US" sz="2400" b="1" dirty="0">
                <a:latin typeface="Arial" pitchFamily="34" charset="0"/>
                <a:cs typeface="Arial" pitchFamily="34" charset="0"/>
              </a:rPr>
              <a:t>, Igor </a:t>
            </a:r>
            <a:r>
              <a:rPr lang="en-US" sz="2400" b="1" dirty="0" err="1">
                <a:latin typeface="Arial" pitchFamily="34" charset="0"/>
                <a:cs typeface="Arial" pitchFamily="34" charset="0"/>
              </a:rPr>
              <a:t>Meshkov</a:t>
            </a:r>
            <a:r>
              <a:rPr lang="en-US" sz="2400" b="1" dirty="0">
                <a:latin typeface="Arial" pitchFamily="34" charset="0"/>
                <a:cs typeface="Arial" pitchFamily="34" charset="0"/>
              </a:rPr>
              <a:t>,</a:t>
            </a:r>
          </a:p>
          <a:p>
            <a:pPr algn="ctr">
              <a:lnSpc>
                <a:spcPct val="150000"/>
              </a:lnSpc>
            </a:pPr>
            <a:r>
              <a:rPr lang="en-US" sz="2400" b="1" dirty="0">
                <a:latin typeface="Arial" pitchFamily="34" charset="0"/>
                <a:cs typeface="Arial" pitchFamily="34" charset="0"/>
              </a:rPr>
              <a:t>Viktor </a:t>
            </a:r>
            <a:r>
              <a:rPr lang="en-US" sz="2400" b="1" dirty="0" err="1">
                <a:latin typeface="Arial" pitchFamily="34" charset="0"/>
                <a:cs typeface="Arial" pitchFamily="34" charset="0"/>
              </a:rPr>
              <a:t>Aksenov</a:t>
            </a:r>
            <a:r>
              <a:rPr lang="en-US" sz="2400" b="1" dirty="0">
                <a:latin typeface="Arial" pitchFamily="34" charset="0"/>
                <a:cs typeface="Arial" pitchFamily="34" charset="0"/>
              </a:rPr>
              <a:t>, Leonid </a:t>
            </a:r>
            <a:r>
              <a:rPr lang="en-US" sz="2400" b="1" dirty="0" err="1">
                <a:latin typeface="Arial" pitchFamily="34" charset="0"/>
                <a:cs typeface="Arial" pitchFamily="34" charset="0"/>
              </a:rPr>
              <a:t>Grigorenko</a:t>
            </a:r>
            <a:r>
              <a:rPr lang="en-US" sz="2400" b="1" dirty="0">
                <a:latin typeface="Arial" pitchFamily="34" charset="0"/>
                <a:cs typeface="Arial" pitchFamily="34" charset="0"/>
              </a:rPr>
              <a:t>, </a:t>
            </a:r>
            <a:r>
              <a:rPr lang="en-US" sz="2400" b="1" dirty="0" err="1">
                <a:latin typeface="Arial" pitchFamily="34" charset="0"/>
                <a:cs typeface="Arial" pitchFamily="34" charset="0"/>
              </a:rPr>
              <a:t>Andrey</a:t>
            </a:r>
            <a:r>
              <a:rPr lang="en-US" sz="2400" b="1" dirty="0">
                <a:latin typeface="Arial" pitchFamily="34" charset="0"/>
                <a:cs typeface="Arial" pitchFamily="34" charset="0"/>
              </a:rPr>
              <a:t> </a:t>
            </a:r>
            <a:r>
              <a:rPr lang="en-US" sz="2400" b="1" dirty="0" err="1">
                <a:latin typeface="Arial" pitchFamily="34" charset="0"/>
                <a:cs typeface="Arial" pitchFamily="34" charset="0"/>
              </a:rPr>
              <a:t>Fomichev</a:t>
            </a:r>
            <a:r>
              <a:rPr lang="en-US" sz="2400" b="1" dirty="0">
                <a:latin typeface="Arial" pitchFamily="34" charset="0"/>
                <a:cs typeface="Arial" pitchFamily="34" charset="0"/>
              </a:rPr>
              <a:t>,</a:t>
            </a:r>
          </a:p>
          <a:p>
            <a:pPr algn="ctr">
              <a:lnSpc>
                <a:spcPct val="150000"/>
              </a:lnSpc>
            </a:pPr>
            <a:r>
              <a:rPr lang="en-US" sz="2400" b="1" dirty="0" err="1">
                <a:latin typeface="Arial" pitchFamily="34" charset="0"/>
                <a:cs typeface="Arial" pitchFamily="34" charset="0"/>
              </a:rPr>
              <a:t>Andrey</a:t>
            </a:r>
            <a:r>
              <a:rPr lang="en-US" sz="2400" b="1" dirty="0">
                <a:latin typeface="Arial" pitchFamily="34" charset="0"/>
                <a:cs typeface="Arial" pitchFamily="34" charset="0"/>
              </a:rPr>
              <a:t> </a:t>
            </a:r>
            <a:r>
              <a:rPr lang="en-US" sz="2400" b="1" dirty="0" err="1">
                <a:latin typeface="Arial" pitchFamily="34" charset="0"/>
                <a:cs typeface="Arial" pitchFamily="34" charset="0"/>
              </a:rPr>
              <a:t>Butenko</a:t>
            </a:r>
            <a:r>
              <a:rPr lang="en-US" sz="2400" b="1" dirty="0">
                <a:latin typeface="Arial" pitchFamily="34" charset="0"/>
                <a:cs typeface="Arial" pitchFamily="34" charset="0"/>
              </a:rPr>
              <a:t>, </a:t>
            </a:r>
            <a:r>
              <a:rPr lang="en-US" sz="2400" b="1" dirty="0" err="1">
                <a:latin typeface="Arial" pitchFamily="34" charset="0"/>
                <a:cs typeface="Arial" pitchFamily="34" charset="0"/>
              </a:rPr>
              <a:t>Evgeniy</a:t>
            </a:r>
            <a:r>
              <a:rPr lang="en-US" sz="2400" b="1" dirty="0">
                <a:latin typeface="Arial" pitchFamily="34" charset="0"/>
                <a:cs typeface="Arial" pitchFamily="34" charset="0"/>
              </a:rPr>
              <a:t> </a:t>
            </a:r>
            <a:r>
              <a:rPr lang="en-US" sz="2400" b="1" dirty="0" err="1">
                <a:latin typeface="Arial" pitchFamily="34" charset="0"/>
                <a:cs typeface="Arial" pitchFamily="34" charset="0"/>
              </a:rPr>
              <a:t>Syresin</a:t>
            </a:r>
            <a:r>
              <a:rPr lang="en-US" sz="2400" b="1" dirty="0">
                <a:latin typeface="Arial" pitchFamily="34" charset="0"/>
                <a:cs typeface="Arial" pitchFamily="34" charset="0"/>
              </a:rPr>
              <a:t>,</a:t>
            </a:r>
          </a:p>
          <a:p>
            <a:pPr algn="ctr">
              <a:lnSpc>
                <a:spcPct val="150000"/>
              </a:lnSpc>
            </a:pPr>
            <a:r>
              <a:rPr lang="en-US" sz="2400" b="1" dirty="0">
                <a:latin typeface="Arial" pitchFamily="34" charset="0"/>
                <a:cs typeface="Arial" pitchFamily="34" charset="0"/>
              </a:rPr>
              <a:t>Leonid </a:t>
            </a:r>
            <a:r>
              <a:rPr lang="en-US" sz="2400" b="1" dirty="0" err="1">
                <a:latin typeface="Arial" pitchFamily="34" charset="0"/>
                <a:cs typeface="Arial" pitchFamily="34" charset="0"/>
              </a:rPr>
              <a:t>Kravchuk</a:t>
            </a:r>
            <a:r>
              <a:rPr lang="en-US" sz="2400" b="1" dirty="0">
                <a:latin typeface="Arial" pitchFamily="34" charset="0"/>
                <a:cs typeface="Arial" pitchFamily="34" charset="0"/>
              </a:rPr>
              <a:t>,  </a:t>
            </a:r>
            <a:r>
              <a:rPr lang="en-US" sz="2400" b="1" dirty="0" err="1">
                <a:latin typeface="Arial" pitchFamily="34" charset="0"/>
                <a:cs typeface="Arial" pitchFamily="34" charset="0"/>
              </a:rPr>
              <a:t>Alexandr</a:t>
            </a:r>
            <a:r>
              <a:rPr lang="en-US" sz="2400" b="1" dirty="0">
                <a:latin typeface="Arial" pitchFamily="34" charset="0"/>
                <a:cs typeface="Arial" pitchFamily="34" charset="0"/>
              </a:rPr>
              <a:t> </a:t>
            </a:r>
            <a:r>
              <a:rPr lang="en-US" sz="2400" b="1" dirty="0" err="1">
                <a:latin typeface="Arial" pitchFamily="34" charset="0"/>
                <a:cs typeface="Arial" pitchFamily="34" charset="0"/>
              </a:rPr>
              <a:t>Feshenko</a:t>
            </a:r>
            <a:r>
              <a:rPr lang="en-US" sz="2400" b="1" dirty="0">
                <a:latin typeface="Arial" pitchFamily="34" charset="0"/>
                <a:cs typeface="Arial" pitchFamily="34" charset="0"/>
              </a:rPr>
              <a:t>, </a:t>
            </a:r>
          </a:p>
          <a:p>
            <a:pPr algn="ctr">
              <a:lnSpc>
                <a:spcPct val="150000"/>
              </a:lnSpc>
            </a:pPr>
            <a:r>
              <a:rPr lang="en-US" sz="2400" b="1" dirty="0" err="1">
                <a:latin typeface="Arial" pitchFamily="34" charset="0"/>
                <a:cs typeface="Arial" pitchFamily="34" charset="0"/>
              </a:rPr>
              <a:t>Valentin</a:t>
            </a:r>
            <a:r>
              <a:rPr lang="en-US" sz="2400" b="1" dirty="0">
                <a:latin typeface="Arial" pitchFamily="34" charset="0"/>
                <a:cs typeface="Arial" pitchFamily="34" charset="0"/>
              </a:rPr>
              <a:t> </a:t>
            </a:r>
            <a:r>
              <a:rPr lang="en-US" sz="2400" b="1" dirty="0" err="1">
                <a:latin typeface="Arial" pitchFamily="34" charset="0"/>
                <a:cs typeface="Arial" pitchFamily="34" charset="0"/>
              </a:rPr>
              <a:t>Paramonov</a:t>
            </a:r>
            <a:r>
              <a:rPr lang="en-US" sz="2400" b="1" dirty="0">
                <a:latin typeface="Arial" pitchFamily="34" charset="0"/>
                <a:cs typeface="Arial" pitchFamily="34" charset="0"/>
              </a:rPr>
              <a:t>, Peter </a:t>
            </a:r>
            <a:r>
              <a:rPr lang="en-US" sz="2400" b="1" dirty="0" err="1">
                <a:latin typeface="Arial" pitchFamily="34" charset="0"/>
                <a:cs typeface="Arial" pitchFamily="34" charset="0"/>
              </a:rPr>
              <a:t>Ostroumov</a:t>
            </a:r>
            <a:r>
              <a:rPr lang="en-US" sz="2400" b="1" dirty="0">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35</a:t>
            </a:fld>
            <a:endParaRPr lang="ru-RU" smtClean="0">
              <a:latin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7" name="TextBox 6"/>
          <p:cNvSpPr txBox="1"/>
          <p:nvPr/>
        </p:nvSpPr>
        <p:spPr>
          <a:xfrm>
            <a:off x="1615209" y="1143001"/>
            <a:ext cx="8686800" cy="4585871"/>
          </a:xfrm>
          <a:prstGeom prst="rect">
            <a:avLst/>
          </a:prstGeom>
          <a:noFill/>
        </p:spPr>
        <p:txBody>
          <a:bodyPr wrap="square" rtlCol="0">
            <a:spAutoFit/>
          </a:bodyPr>
          <a:lstStyle/>
          <a:p>
            <a:pPr marL="342900" indent="-342900">
              <a:buFont typeface="+mj-lt"/>
              <a:buAutoNum type="arabicPeriod"/>
            </a:pPr>
            <a:r>
              <a:rPr lang="ru-RU" sz="1400" b="1" i="1" dirty="0">
                <a:latin typeface="Arial" pitchFamily="34" charset="0"/>
                <a:cs typeface="Arial" pitchFamily="34" charset="0"/>
              </a:rPr>
              <a:t>Исследовательские реакторы – их альтернатива линейные ускорители</a:t>
            </a:r>
          </a:p>
          <a:p>
            <a:pPr marL="800100" lvl="1" indent="-342900">
              <a:buFont typeface="+mj-lt"/>
              <a:buAutoNum type="arabicPeriod"/>
            </a:pPr>
            <a:r>
              <a:rPr lang="en-US" sz="1400" b="1" i="1" dirty="0">
                <a:latin typeface="Arial" pitchFamily="34" charset="0"/>
                <a:cs typeface="Arial" pitchFamily="34" charset="0"/>
              </a:rPr>
              <a:t>Spallation Source (</a:t>
            </a:r>
            <a:r>
              <a:rPr lang="ru-RU" sz="1400" b="1" i="1" dirty="0">
                <a:latin typeface="Arial" pitchFamily="34" charset="0"/>
                <a:cs typeface="Arial" pitchFamily="34" charset="0"/>
              </a:rPr>
              <a:t> один слайд с основными </a:t>
            </a:r>
            <a:r>
              <a:rPr lang="ru-RU" sz="1400" b="1" i="1" dirty="0" err="1">
                <a:latin typeface="Arial" pitchFamily="34" charset="0"/>
                <a:cs typeface="Arial" pitchFamily="34" charset="0"/>
              </a:rPr>
              <a:t>дейстующими</a:t>
            </a:r>
            <a:r>
              <a:rPr lang="ru-RU" sz="1400" b="1" i="1" dirty="0">
                <a:latin typeface="Arial" pitchFamily="34" charset="0"/>
                <a:cs typeface="Arial" pitchFamily="34" charset="0"/>
              </a:rPr>
              <a:t>, один слайд на </a:t>
            </a:r>
            <a:r>
              <a:rPr lang="en-US" sz="1400" b="1" i="1" dirty="0">
                <a:latin typeface="Arial" pitchFamily="34" charset="0"/>
                <a:cs typeface="Arial" pitchFamily="34" charset="0"/>
              </a:rPr>
              <a:t>ESS)</a:t>
            </a:r>
          </a:p>
          <a:p>
            <a:pPr marL="800100" lvl="1" indent="-342900">
              <a:buFont typeface="+mj-lt"/>
              <a:buAutoNum type="arabicPeriod"/>
            </a:pPr>
            <a:r>
              <a:rPr lang="en-US" sz="1400" b="1" i="1" dirty="0">
                <a:latin typeface="Arial" pitchFamily="34" charset="0"/>
                <a:cs typeface="Arial" pitchFamily="34" charset="0"/>
              </a:rPr>
              <a:t>Compact neutron generator (IFMIF – EVEDA/ BELA-DARIA)</a:t>
            </a:r>
          </a:p>
          <a:p>
            <a:pPr marL="1257300" lvl="2" indent="-342900">
              <a:buFont typeface="+mj-lt"/>
              <a:buAutoNum type="arabicPeriod"/>
            </a:pPr>
            <a:r>
              <a:rPr lang="en-US" sz="1400" b="1" i="1" dirty="0">
                <a:latin typeface="Arial" pitchFamily="34" charset="0"/>
                <a:cs typeface="Arial" pitchFamily="34" charset="0"/>
              </a:rPr>
              <a:t>For University (</a:t>
            </a:r>
            <a:r>
              <a:rPr lang="ru-RU" sz="1400" b="1" i="1" dirty="0">
                <a:latin typeface="Arial" pitchFamily="34" charset="0"/>
                <a:cs typeface="Arial" pitchFamily="34" charset="0"/>
              </a:rPr>
              <a:t>для восстановления нейтронного сообщества, подготовку кадров, разработку новых методик, инструментария</a:t>
            </a:r>
            <a:r>
              <a:rPr lang="en-US" sz="1400" b="1" i="1" dirty="0">
                <a:latin typeface="Arial" pitchFamily="34" charset="0"/>
                <a:cs typeface="Arial" pitchFamily="34" charset="0"/>
              </a:rPr>
              <a:t>)</a:t>
            </a:r>
          </a:p>
          <a:p>
            <a:pPr marL="1257300" lvl="2" indent="-342900">
              <a:buFont typeface="+mj-lt"/>
              <a:buAutoNum type="arabicPeriod"/>
            </a:pPr>
            <a:r>
              <a:rPr lang="en-US" sz="1400" b="1" i="1" dirty="0">
                <a:latin typeface="Arial" pitchFamily="34" charset="0"/>
                <a:cs typeface="Arial" pitchFamily="34" charset="0"/>
              </a:rPr>
              <a:t>For industry</a:t>
            </a:r>
            <a:r>
              <a:rPr lang="ru-RU" sz="1400" b="1" i="1" dirty="0">
                <a:latin typeface="Arial" pitchFamily="34" charset="0"/>
                <a:cs typeface="Arial" pitchFamily="34" charset="0"/>
              </a:rPr>
              <a:t> (внедрение методов нейтронного анализа в промышленность)</a:t>
            </a:r>
            <a:endParaRPr lang="en-US" sz="1400" b="1" i="1" dirty="0">
              <a:latin typeface="Arial" pitchFamily="34" charset="0"/>
              <a:cs typeface="Arial" pitchFamily="34" charset="0"/>
            </a:endParaRPr>
          </a:p>
          <a:p>
            <a:pPr marL="1257300" lvl="2" indent="-342900">
              <a:buFont typeface="+mj-lt"/>
              <a:buAutoNum type="arabicPeriod"/>
            </a:pPr>
            <a:r>
              <a:rPr lang="en-US" sz="1400" b="1" i="1" dirty="0">
                <a:latin typeface="Arial" pitchFamily="34" charset="0"/>
                <a:cs typeface="Arial" pitchFamily="34" charset="0"/>
              </a:rPr>
              <a:t>For nuclear energy materials</a:t>
            </a:r>
            <a:r>
              <a:rPr lang="ru-RU" sz="1400" b="1" i="1" dirty="0">
                <a:latin typeface="Arial" pitchFamily="34" charset="0"/>
                <a:cs typeface="Arial" pitchFamily="34" charset="0"/>
              </a:rPr>
              <a:t> (тестирование новых материалов под нейтронным потоком)</a:t>
            </a:r>
          </a:p>
          <a:p>
            <a:pPr marL="1257300" lvl="2" indent="-342900">
              <a:buFont typeface="+mj-lt"/>
              <a:buAutoNum type="arabicPeriod"/>
            </a:pPr>
            <a:r>
              <a:rPr lang="ru-RU" sz="1400" b="1" i="1" dirty="0">
                <a:latin typeface="Arial" pitchFamily="34" charset="0"/>
                <a:cs typeface="Arial" pitchFamily="34" charset="0"/>
              </a:rPr>
              <a:t>Имитационные эксперименты</a:t>
            </a:r>
          </a:p>
          <a:p>
            <a:pPr marL="342900" indent="-342900">
              <a:buFont typeface="+mj-lt"/>
              <a:buAutoNum type="arabicPeriod"/>
            </a:pPr>
            <a:r>
              <a:rPr lang="en-US" sz="1400" b="1" i="1" dirty="0">
                <a:latin typeface="Arial" pitchFamily="34" charset="0"/>
                <a:cs typeface="Arial" pitchFamily="34" charset="0"/>
              </a:rPr>
              <a:t>For semiconductors</a:t>
            </a:r>
          </a:p>
          <a:p>
            <a:pPr marL="800100" lvl="1" indent="-342900">
              <a:buFont typeface="+mj-lt"/>
              <a:buAutoNum type="arabicPeriod"/>
            </a:pPr>
            <a:r>
              <a:rPr lang="en-US" sz="1400" b="1" i="1" dirty="0">
                <a:latin typeface="Arial" pitchFamily="34" charset="0"/>
                <a:cs typeface="Arial" pitchFamily="34" charset="0"/>
              </a:rPr>
              <a:t>Implanters</a:t>
            </a:r>
          </a:p>
          <a:p>
            <a:pPr marL="800100" lvl="1" indent="-342900">
              <a:buFont typeface="+mj-lt"/>
              <a:buAutoNum type="arabicPeriod"/>
            </a:pPr>
            <a:r>
              <a:rPr lang="en-US" sz="1400" b="1" i="1" dirty="0">
                <a:latin typeface="Arial" pitchFamily="34" charset="0"/>
                <a:cs typeface="Arial" pitchFamily="34" charset="0"/>
              </a:rPr>
              <a:t>Radiation modification</a:t>
            </a:r>
          </a:p>
          <a:p>
            <a:pPr marL="342900" indent="-342900">
              <a:buFont typeface="+mj-lt"/>
              <a:buAutoNum type="arabicPeriod"/>
            </a:pPr>
            <a:r>
              <a:rPr lang="en-US" sz="1400" b="1" i="1" dirty="0">
                <a:latin typeface="Arial" pitchFamily="34" charset="0"/>
                <a:cs typeface="Arial" pitchFamily="34" charset="0"/>
              </a:rPr>
              <a:t>Medicine</a:t>
            </a:r>
          </a:p>
          <a:p>
            <a:pPr marL="800100" lvl="1" indent="-342900">
              <a:buFont typeface="+mj-lt"/>
              <a:buAutoNum type="arabicPeriod"/>
            </a:pPr>
            <a:r>
              <a:rPr lang="en-US" sz="1400" b="1" i="1" dirty="0">
                <a:latin typeface="Arial" pitchFamily="34" charset="0"/>
                <a:cs typeface="Arial" pitchFamily="34" charset="0"/>
              </a:rPr>
              <a:t>Radioisotopes for Table of energy and intensity</a:t>
            </a:r>
          </a:p>
          <a:p>
            <a:pPr marL="800100" lvl="1" indent="-342900">
              <a:buFont typeface="+mj-lt"/>
              <a:buAutoNum type="arabicPeriod"/>
            </a:pPr>
            <a:r>
              <a:rPr lang="en-US" sz="1400" b="1" i="1" dirty="0">
                <a:latin typeface="Arial" pitchFamily="34" charset="0"/>
                <a:cs typeface="Arial" pitchFamily="34" charset="0"/>
              </a:rPr>
              <a:t>BNCT (</a:t>
            </a:r>
            <a:r>
              <a:rPr lang="ru-RU" sz="1400" b="1" i="1" dirty="0" err="1">
                <a:latin typeface="Arial" pitchFamily="34" charset="0"/>
                <a:cs typeface="Arial" pitchFamily="34" charset="0"/>
              </a:rPr>
              <a:t>Таскаев</a:t>
            </a:r>
            <a:r>
              <a:rPr lang="ru-RU" sz="1400" b="1" i="1" dirty="0">
                <a:latin typeface="Arial" pitchFamily="34" charset="0"/>
                <a:cs typeface="Arial" pitchFamily="34" charset="0"/>
              </a:rPr>
              <a:t>, </a:t>
            </a:r>
            <a:r>
              <a:rPr lang="en-US" sz="1400" b="1" i="1" dirty="0">
                <a:latin typeface="Arial" pitchFamily="34" charset="0"/>
                <a:cs typeface="Arial" pitchFamily="34" charset="0"/>
              </a:rPr>
              <a:t>RFQ</a:t>
            </a:r>
            <a:r>
              <a:rPr lang="ru-RU" sz="1400" b="1" i="1">
                <a:latin typeface="Arial" pitchFamily="34" charset="0"/>
                <a:cs typeface="Arial" pitchFamily="34" charset="0"/>
              </a:rPr>
              <a:t> Япония</a:t>
            </a:r>
            <a:r>
              <a:rPr lang="en-US" sz="1400" b="1" i="1">
                <a:latin typeface="Arial" pitchFamily="34" charset="0"/>
                <a:cs typeface="Arial" pitchFamily="34" charset="0"/>
              </a:rPr>
              <a:t>)</a:t>
            </a:r>
            <a:endParaRPr lang="ru-RU" sz="1400" b="1" i="1" dirty="0">
              <a:latin typeface="Arial" pitchFamily="34" charset="0"/>
              <a:cs typeface="Arial" pitchFamily="34" charset="0"/>
            </a:endParaRPr>
          </a:p>
          <a:p>
            <a:pPr marL="342900" indent="-342900">
              <a:buFont typeface="+mj-lt"/>
              <a:buAutoNum type="arabicPeriod"/>
            </a:pPr>
            <a:r>
              <a:rPr lang="ru-RU" sz="1400" b="1" i="1" dirty="0">
                <a:latin typeface="Arial" pitchFamily="34" charset="0"/>
                <a:cs typeface="Arial" pitchFamily="34" charset="0"/>
              </a:rPr>
              <a:t>Инжекторы крупных комплексов</a:t>
            </a:r>
            <a:endParaRPr lang="en-US" sz="1400" b="1" i="1" dirty="0">
              <a:latin typeface="Arial" pitchFamily="34" charset="0"/>
              <a:cs typeface="Arial" pitchFamily="34" charset="0"/>
            </a:endParaRPr>
          </a:p>
          <a:p>
            <a:pPr marL="342900" indent="-342900">
              <a:buFont typeface="+mj-lt"/>
              <a:buAutoNum type="arabicPeriod"/>
            </a:pPr>
            <a:r>
              <a:rPr lang="en-US" sz="1400" b="1" i="1" dirty="0">
                <a:latin typeface="Arial" pitchFamily="34" charset="0"/>
                <a:cs typeface="Arial" pitchFamily="34" charset="0"/>
              </a:rPr>
              <a:t>Program for Russia</a:t>
            </a:r>
            <a:endParaRPr lang="ru-RU" sz="1400" b="1" i="1" dirty="0">
              <a:latin typeface="Arial" pitchFamily="34" charset="0"/>
              <a:cs typeface="Arial" pitchFamily="34" charset="0"/>
            </a:endParaRPr>
          </a:p>
          <a:p>
            <a:pPr marL="342900" indent="-342900">
              <a:buFont typeface="+mj-lt"/>
              <a:buAutoNum type="arabicPeriod"/>
            </a:pPr>
            <a:endParaRPr lang="en-US" b="1" i="1" dirty="0">
              <a:latin typeface="Arial" pitchFamily="34" charset="0"/>
              <a:cs typeface="Arial" pitchFamily="34" charset="0"/>
            </a:endParaRPr>
          </a:p>
          <a:p>
            <a:pPr marL="800100" lvl="1" indent="-342900">
              <a:buFont typeface="+mj-lt"/>
              <a:buAutoNum type="arabicPeriod"/>
            </a:pPr>
            <a:endParaRPr lang="en-US" b="1" i="1" dirty="0">
              <a:latin typeface="Arial" pitchFamily="34" charset="0"/>
              <a:cs typeface="Arial" pitchFamily="34" charset="0"/>
            </a:endParaRPr>
          </a:p>
          <a:p>
            <a:endParaRPr lang="en-US" b="1" i="1" dirty="0">
              <a:latin typeface="Arial" pitchFamily="34" charset="0"/>
              <a:cs typeface="Arial" pitchFamily="34" charset="0"/>
            </a:endParaRPr>
          </a:p>
        </p:txBody>
      </p:sp>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25144578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36</a:t>
            </a:fld>
            <a:endParaRPr lang="ru-RU" smtClean="0">
              <a:latin typeface="Arial" pitchFamily="34" charset="0"/>
            </a:endParaRPr>
          </a:p>
        </p:txBody>
      </p:sp>
      <p:sp>
        <p:nvSpPr>
          <p:cNvPr id="7" name="Title 7"/>
          <p:cNvSpPr txBox="1">
            <a:spLocks/>
          </p:cNvSpPr>
          <p:nvPr/>
        </p:nvSpPr>
        <p:spPr>
          <a:xfrm>
            <a:off x="2057400" y="0"/>
            <a:ext cx="8229600" cy="1143000"/>
          </a:xfrm>
          <a:prstGeom prst="rect">
            <a:avLst/>
          </a:prstGeom>
        </p:spPr>
        <p:txBody>
          <a:bodyPr vert="horz" lIns="91440" tIns="45720" rIns="91440" bIns="45720" rtlCol="0" anchor="ctr">
            <a:normAutofit/>
          </a:bodyPr>
          <a:lstStyle/>
          <a:p>
            <a:pPr algn="ctr">
              <a:spcBef>
                <a:spcPct val="0"/>
              </a:spcBef>
              <a:defRPr/>
            </a:pPr>
            <a:r>
              <a:rPr lang="en-US" sz="4000" b="1" i="1" dirty="0" err="1">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Spallation</a:t>
            </a:r>
            <a:r>
              <a:rPr lang="en-US" sz="4000" b="1" i="1" dirty="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 Source</a:t>
            </a:r>
            <a:endParaRPr lang="ru-RU" sz="4000" b="1" i="1" dirty="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9" name="Picture 8" descr="MMF.jpg"/>
          <p:cNvPicPr>
            <a:picLocks noChangeAspect="1"/>
          </p:cNvPicPr>
          <p:nvPr/>
        </p:nvPicPr>
        <p:blipFill>
          <a:blip r:embed="rId3"/>
          <a:stretch>
            <a:fillRect/>
          </a:stretch>
        </p:blipFill>
        <p:spPr>
          <a:xfrm>
            <a:off x="457200" y="1142999"/>
            <a:ext cx="5562600" cy="3903449"/>
          </a:xfrm>
          <a:prstGeom prst="rect">
            <a:avLst/>
          </a:prstGeom>
        </p:spPr>
      </p:pic>
      <p:pic>
        <p:nvPicPr>
          <p:cNvPr id="10" name="Picture 9" descr="MMF2.jpg"/>
          <p:cNvPicPr>
            <a:picLocks noChangeAspect="1"/>
          </p:cNvPicPr>
          <p:nvPr/>
        </p:nvPicPr>
        <p:blipFill>
          <a:blip r:embed="rId4"/>
          <a:stretch>
            <a:fillRect/>
          </a:stretch>
        </p:blipFill>
        <p:spPr>
          <a:xfrm>
            <a:off x="6096000" y="1855304"/>
            <a:ext cx="5847995" cy="4376928"/>
          </a:xfrm>
          <a:prstGeom prst="rect">
            <a:avLst/>
          </a:prstGeom>
        </p:spPr>
      </p:pic>
    </p:spTree>
    <p:extLst>
      <p:ext uri="{BB962C8B-B14F-4D97-AF65-F5344CB8AC3E}">
        <p14:creationId xmlns:p14="http://schemas.microsoft.com/office/powerpoint/2010/main" val="45345821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xfrm>
            <a:off x="8077200" y="5822951"/>
            <a:ext cx="2133600" cy="365125"/>
          </a:xfrm>
          <a:noFill/>
        </p:spPr>
        <p:txBody>
          <a:bodyPr/>
          <a:lstStyle/>
          <a:p>
            <a:fld id="{B83143A9-DA2A-4DC6-8A52-0217F75F2433}" type="slidenum">
              <a:rPr lang="ru-RU" smtClean="0">
                <a:latin typeface="Arial" pitchFamily="34" charset="0"/>
              </a:rPr>
              <a:pPr/>
              <a:t>37</a:t>
            </a:fld>
            <a:endParaRPr lang="ru-RU" smtClean="0">
              <a:latin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8" name="Title 7"/>
          <p:cNvSpPr>
            <a:spLocks noGrp="1"/>
          </p:cNvSpPr>
          <p:nvPr>
            <p:ph type="title"/>
          </p:nvPr>
        </p:nvSpPr>
        <p:spPr/>
        <p:txBody>
          <a:bodyPr>
            <a:noAutofit/>
          </a:bodyPr>
          <a:lstStyle/>
          <a:p>
            <a:r>
              <a:rPr lang="en-US" sz="4000" b="1" i="1" dirty="0" err="1">
                <a:solidFill>
                  <a:srgbClr val="C00000"/>
                </a:solidFill>
                <a:latin typeface="Arial" pitchFamily="34" charset="0"/>
                <a:cs typeface="Arial" pitchFamily="34" charset="0"/>
              </a:rPr>
              <a:t>Nuclotron</a:t>
            </a:r>
            <a:r>
              <a:rPr lang="en-US" sz="4000" b="1" i="1" dirty="0">
                <a:solidFill>
                  <a:srgbClr val="C00000"/>
                </a:solidFill>
                <a:latin typeface="Arial" pitchFamily="34" charset="0"/>
                <a:cs typeface="Arial" pitchFamily="34" charset="0"/>
              </a:rPr>
              <a:t>-based </a:t>
            </a:r>
            <a:br>
              <a:rPr lang="en-US" sz="4000" b="1" i="1" dirty="0">
                <a:solidFill>
                  <a:srgbClr val="C00000"/>
                </a:solidFill>
                <a:latin typeface="Arial" pitchFamily="34" charset="0"/>
                <a:cs typeface="Arial" pitchFamily="34" charset="0"/>
              </a:rPr>
            </a:br>
            <a:r>
              <a:rPr lang="en-US" sz="4000" b="1" i="1" dirty="0">
                <a:solidFill>
                  <a:srgbClr val="C00000"/>
                </a:solidFill>
                <a:latin typeface="Arial" pitchFamily="34" charset="0"/>
                <a:cs typeface="Arial" pitchFamily="34" charset="0"/>
              </a:rPr>
              <a:t>Ion Collider </a:t>
            </a:r>
            <a:r>
              <a:rPr lang="en-US" sz="4000" b="1" i="1" dirty="0" err="1">
                <a:solidFill>
                  <a:srgbClr val="C00000"/>
                </a:solidFill>
                <a:latin typeface="Arial" pitchFamily="34" charset="0"/>
                <a:cs typeface="Arial" pitchFamily="34" charset="0"/>
              </a:rPr>
              <a:t>fAcility</a:t>
            </a:r>
            <a:r>
              <a:rPr lang="en-US" sz="4000" b="1" i="1" dirty="0">
                <a:solidFill>
                  <a:srgbClr val="C00000"/>
                </a:solidFill>
                <a:latin typeface="Arial" pitchFamily="34" charset="0"/>
                <a:cs typeface="Arial" pitchFamily="34" charset="0"/>
              </a:rPr>
              <a:t> </a:t>
            </a:r>
            <a:br>
              <a:rPr lang="en-US" sz="4000" b="1" i="1" dirty="0">
                <a:solidFill>
                  <a:srgbClr val="C00000"/>
                </a:solidFill>
                <a:latin typeface="Arial" pitchFamily="34" charset="0"/>
                <a:cs typeface="Arial" pitchFamily="34" charset="0"/>
              </a:rPr>
            </a:br>
            <a:r>
              <a:rPr lang="en-US" sz="4000" b="1" i="1" dirty="0">
                <a:solidFill>
                  <a:srgbClr val="C00000"/>
                </a:solidFill>
                <a:latin typeface="Arial" pitchFamily="34" charset="0"/>
                <a:cs typeface="Arial" pitchFamily="34" charset="0"/>
              </a:rPr>
              <a:t>(NICA</a:t>
            </a:r>
            <a:r>
              <a:rPr lang="en-US" sz="4000" dirty="0">
                <a:latin typeface="Arial" pitchFamily="34" charset="0"/>
                <a:cs typeface="Arial" pitchFamily="34" charset="0"/>
              </a:rPr>
              <a:t>)</a:t>
            </a:r>
            <a:endParaRPr lang="ru-RU" sz="4000" dirty="0">
              <a:latin typeface="Arial" pitchFamily="34" charset="0"/>
              <a:cs typeface="Arial" pitchFamily="34" charset="0"/>
            </a:endParaRPr>
          </a:p>
        </p:txBody>
      </p:sp>
      <p:pic>
        <p:nvPicPr>
          <p:cNvPr id="12" name="Содержимое 3"/>
          <p:cNvPicPr>
            <a:picLocks noGrp="1" noChangeAspect="1"/>
          </p:cNvPicPr>
          <p:nvPr>
            <p:ph idx="1"/>
          </p:nvPr>
        </p:nvPicPr>
        <p:blipFill>
          <a:blip r:embed="rId5"/>
          <a:srcRect l="25984" t="33062" r="19817" b="41696"/>
          <a:stretch>
            <a:fillRect/>
          </a:stretch>
        </p:blipFill>
        <p:spPr bwMode="auto">
          <a:xfrm>
            <a:off x="2524739" y="1883480"/>
            <a:ext cx="7142525" cy="1774120"/>
          </a:xfrm>
          <a:prstGeom prst="rect">
            <a:avLst/>
          </a:prstGeom>
          <a:noFill/>
          <a:ln w="9525">
            <a:noFill/>
            <a:miter lim="800000"/>
            <a:headEnd/>
            <a:tailEnd/>
          </a:ln>
        </p:spPr>
      </p:pic>
      <p:grpSp>
        <p:nvGrpSpPr>
          <p:cNvPr id="2" name="Group 20"/>
          <p:cNvGrpSpPr/>
          <p:nvPr/>
        </p:nvGrpSpPr>
        <p:grpSpPr>
          <a:xfrm>
            <a:off x="1648824" y="3866406"/>
            <a:ext cx="2846977" cy="2173188"/>
            <a:chOff x="0" y="4456212"/>
            <a:chExt cx="2846977" cy="2173188"/>
          </a:xfrm>
        </p:grpSpPr>
        <p:pic>
          <p:nvPicPr>
            <p:cNvPr id="13" name="Picture 3"/>
            <p:cNvPicPr>
              <a:picLocks noChangeAspect="1" noChangeArrowheads="1"/>
            </p:cNvPicPr>
            <p:nvPr/>
          </p:nvPicPr>
          <p:blipFill>
            <a:blip r:embed="rId6" cstate="print"/>
            <a:srcRect/>
            <a:stretch>
              <a:fillRect/>
            </a:stretch>
          </p:blipFill>
          <p:spPr bwMode="auto">
            <a:xfrm>
              <a:off x="0" y="4800600"/>
              <a:ext cx="2846977" cy="1828800"/>
            </a:xfrm>
            <a:prstGeom prst="rect">
              <a:avLst/>
            </a:prstGeom>
            <a:noFill/>
            <a:ln w="9525">
              <a:noFill/>
              <a:miter lim="800000"/>
              <a:headEnd/>
              <a:tailEnd/>
            </a:ln>
            <a:effectLst/>
          </p:spPr>
        </p:pic>
        <p:sp>
          <p:nvSpPr>
            <p:cNvPr id="14" name="Rectangle 13"/>
            <p:cNvSpPr/>
            <p:nvPr/>
          </p:nvSpPr>
          <p:spPr>
            <a:xfrm>
              <a:off x="456749" y="4456212"/>
              <a:ext cx="1933478" cy="307777"/>
            </a:xfrm>
            <a:prstGeom prst="rect">
              <a:avLst/>
            </a:prstGeom>
          </p:spPr>
          <p:txBody>
            <a:bodyPr wrap="none">
              <a:spAutoFit/>
            </a:bodyPr>
            <a:lstStyle/>
            <a:p>
              <a:pPr algn="ctr"/>
              <a:r>
                <a:rPr lang="en-US" sz="1400" b="1" dirty="0">
                  <a:latin typeface="Times New Roman" pitchFamily="18" charset="0"/>
                  <a:cs typeface="Times New Roman" pitchFamily="18" charset="0"/>
                </a:rPr>
                <a:t>Z/A=1 W=7  -  13 </a:t>
              </a:r>
              <a:r>
                <a:rPr lang="en-US" sz="1400" b="1" dirty="0" err="1">
                  <a:latin typeface="Times New Roman" pitchFamily="18" charset="0"/>
                  <a:cs typeface="Times New Roman" pitchFamily="18" charset="0"/>
                </a:rPr>
                <a:t>MeV</a:t>
              </a:r>
              <a:endParaRPr lang="ru-RU" sz="1400" b="1" dirty="0"/>
            </a:p>
          </p:txBody>
        </p:sp>
      </p:grpSp>
      <p:grpSp>
        <p:nvGrpSpPr>
          <p:cNvPr id="3" name="Group 21"/>
          <p:cNvGrpSpPr/>
          <p:nvPr/>
        </p:nvGrpSpPr>
        <p:grpSpPr>
          <a:xfrm>
            <a:off x="4709967" y="3810000"/>
            <a:ext cx="2772069" cy="2286000"/>
            <a:chOff x="3185966" y="4343400"/>
            <a:chExt cx="2772069" cy="2286000"/>
          </a:xfrm>
        </p:grpSpPr>
        <p:pic>
          <p:nvPicPr>
            <p:cNvPr id="16" name="Picture 2"/>
            <p:cNvPicPr>
              <a:picLocks noChangeAspect="1" noChangeArrowheads="1"/>
            </p:cNvPicPr>
            <p:nvPr/>
          </p:nvPicPr>
          <p:blipFill>
            <a:blip r:embed="rId7" cstate="print"/>
            <a:srcRect/>
            <a:stretch>
              <a:fillRect/>
            </a:stretch>
          </p:blipFill>
          <p:spPr bwMode="auto">
            <a:xfrm>
              <a:off x="3185966" y="4800600"/>
              <a:ext cx="2772069" cy="1828800"/>
            </a:xfrm>
            <a:prstGeom prst="rect">
              <a:avLst/>
            </a:prstGeom>
            <a:noFill/>
            <a:ln w="9525">
              <a:noFill/>
              <a:miter lim="800000"/>
              <a:headEnd/>
              <a:tailEnd/>
            </a:ln>
            <a:effectLst/>
          </p:spPr>
        </p:pic>
        <p:sp>
          <p:nvSpPr>
            <p:cNvPr id="17" name="Заголовок 1"/>
            <p:cNvSpPr txBox="1">
              <a:spLocks/>
            </p:cNvSpPr>
            <p:nvPr/>
          </p:nvSpPr>
          <p:spPr>
            <a:xfrm>
              <a:off x="3505200" y="4343400"/>
              <a:ext cx="2133600" cy="533400"/>
            </a:xfrm>
            <a:prstGeom prst="rect">
              <a:avLst/>
            </a:prstGeom>
          </p:spPr>
          <p:txBody>
            <a:bodyPr vert="horz" lIns="91440" tIns="45720" rIns="91440" bIns="45720" rtlCol="0" anchor="ctr">
              <a:normAutofit/>
            </a:bodyPr>
            <a:lstStyle/>
            <a:p>
              <a:pPr algn="ctr">
                <a:spcBef>
                  <a:spcPct val="0"/>
                </a:spcBef>
                <a:defRPr/>
              </a:pPr>
              <a:r>
                <a:rPr lang="en-US" sz="1400" b="1" dirty="0">
                  <a:latin typeface="Times New Roman" pitchFamily="18" charset="0"/>
                  <a:ea typeface="+mj-ea"/>
                  <a:cs typeface="Times New Roman" pitchFamily="18" charset="0"/>
                </a:rPr>
                <a:t>Z/A=2 W=14  -  14 </a:t>
              </a:r>
              <a:r>
                <a:rPr lang="en-US" sz="1400" b="1" dirty="0" err="1">
                  <a:latin typeface="Times New Roman" pitchFamily="18" charset="0"/>
                  <a:ea typeface="+mj-ea"/>
                  <a:cs typeface="Times New Roman" pitchFamily="18" charset="0"/>
                </a:rPr>
                <a:t>MeV</a:t>
              </a:r>
              <a:endParaRPr lang="ru-RU" sz="1400" b="1" dirty="0">
                <a:latin typeface="Times New Roman" pitchFamily="18" charset="0"/>
                <a:ea typeface="+mj-ea"/>
                <a:cs typeface="Times New Roman" pitchFamily="18" charset="0"/>
              </a:endParaRPr>
            </a:p>
          </p:txBody>
        </p:sp>
      </p:grpSp>
      <p:grpSp>
        <p:nvGrpSpPr>
          <p:cNvPr id="4" name="Group 19"/>
          <p:cNvGrpSpPr/>
          <p:nvPr/>
        </p:nvGrpSpPr>
        <p:grpSpPr>
          <a:xfrm>
            <a:off x="7772400" y="3866406"/>
            <a:ext cx="2736056" cy="2173188"/>
            <a:chOff x="6407944" y="4456212"/>
            <a:chExt cx="2736056" cy="2173188"/>
          </a:xfrm>
        </p:grpSpPr>
        <p:pic>
          <p:nvPicPr>
            <p:cNvPr id="18" name="Picture 7"/>
            <p:cNvPicPr>
              <a:picLocks noChangeAspect="1" noChangeArrowheads="1"/>
            </p:cNvPicPr>
            <p:nvPr/>
          </p:nvPicPr>
          <p:blipFill>
            <a:blip r:embed="rId8" cstate="print"/>
            <a:srcRect/>
            <a:stretch>
              <a:fillRect/>
            </a:stretch>
          </p:blipFill>
          <p:spPr bwMode="auto">
            <a:xfrm>
              <a:off x="6407944" y="4800600"/>
              <a:ext cx="2736056" cy="1828800"/>
            </a:xfrm>
            <a:prstGeom prst="rect">
              <a:avLst/>
            </a:prstGeom>
            <a:noFill/>
            <a:ln w="9525">
              <a:noFill/>
              <a:miter lim="800000"/>
              <a:headEnd/>
              <a:tailEnd/>
            </a:ln>
            <a:effectLst/>
          </p:spPr>
        </p:pic>
        <p:sp>
          <p:nvSpPr>
            <p:cNvPr id="19" name="Rectangle 18"/>
            <p:cNvSpPr/>
            <p:nvPr/>
          </p:nvSpPr>
          <p:spPr>
            <a:xfrm>
              <a:off x="6480572" y="4456212"/>
              <a:ext cx="2590800" cy="307777"/>
            </a:xfrm>
            <a:prstGeom prst="rect">
              <a:avLst/>
            </a:prstGeom>
          </p:spPr>
          <p:txBody>
            <a:bodyPr wrap="square">
              <a:spAutoFit/>
            </a:bodyPr>
            <a:lstStyle/>
            <a:p>
              <a:pPr algn="ctr"/>
              <a:r>
                <a:rPr lang="en-US" sz="1400" b="1" dirty="0">
                  <a:latin typeface="Times New Roman" pitchFamily="18" charset="0"/>
                  <a:cs typeface="Times New Roman" pitchFamily="18" charset="0"/>
                </a:rPr>
                <a:t> Z/A=3  W=21 - 21 </a:t>
              </a:r>
              <a:r>
                <a:rPr lang="en-US" sz="1400" b="1" dirty="0" err="1">
                  <a:latin typeface="Times New Roman" pitchFamily="18" charset="0"/>
                  <a:cs typeface="Times New Roman" pitchFamily="18" charset="0"/>
                </a:rPr>
                <a:t>MeV</a:t>
              </a:r>
              <a:endParaRPr lang="ru-RU" sz="1400" b="1" dirty="0"/>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3"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16390" name="Picture 6" descr="KurchatovLogo.gif"/>
          <p:cNvPicPr>
            <a:picLocks noChangeAspect="1"/>
          </p:cNvPicPr>
          <p:nvPr/>
        </p:nvPicPr>
        <p:blipFill>
          <a:blip r:embed="rId4" cstate="print"/>
          <a:srcRect/>
          <a:stretch>
            <a:fillRect/>
          </a:stretch>
        </p:blipFill>
        <p:spPr bwMode="auto">
          <a:xfrm>
            <a:off x="1587500" y="2540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5" cstate="print"/>
          <a:srcRect/>
          <a:stretch>
            <a:fillRect/>
          </a:stretch>
        </p:blipFill>
        <p:spPr bwMode="auto">
          <a:xfrm>
            <a:off x="9636125" y="25400"/>
            <a:ext cx="914400" cy="9144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7CC6213-3706-4980-B13F-AECBB60EDF25}" type="slidenum">
              <a:rPr lang="en-US" smtClean="0"/>
              <a:pPr/>
              <a:t>38</a:t>
            </a:fld>
            <a:endParaRPr lang="en-US"/>
          </a:p>
        </p:txBody>
      </p:sp>
      <p:sp>
        <p:nvSpPr>
          <p:cNvPr id="7" name="TextBox 6"/>
          <p:cNvSpPr txBox="1"/>
          <p:nvPr/>
        </p:nvSpPr>
        <p:spPr>
          <a:xfrm>
            <a:off x="2438400" y="1"/>
            <a:ext cx="7315200" cy="646331"/>
          </a:xfrm>
          <a:prstGeom prst="rect">
            <a:avLst/>
          </a:prstGeom>
          <a:noFill/>
        </p:spPr>
        <p:txBody>
          <a:bodyPr wrap="square" rtlCol="0">
            <a:spAutoFit/>
          </a:bodyPr>
          <a:lstStyle/>
          <a:p>
            <a:pPr algn="ctr"/>
            <a:r>
              <a:rPr lang="en-US" sz="3600" b="1" dirty="0">
                <a:latin typeface="Arial" pitchFamily="34" charset="0"/>
                <a:cs typeface="Arial" pitchFamily="34" charset="0"/>
              </a:rPr>
              <a:t>RFQ</a:t>
            </a:r>
            <a:endParaRPr lang="en-US" dirty="0"/>
          </a:p>
        </p:txBody>
      </p:sp>
      <p:grpSp>
        <p:nvGrpSpPr>
          <p:cNvPr id="2" name="Group 7"/>
          <p:cNvGrpSpPr/>
          <p:nvPr/>
        </p:nvGrpSpPr>
        <p:grpSpPr>
          <a:xfrm>
            <a:off x="2744268" y="838200"/>
            <a:ext cx="6399732" cy="2971800"/>
            <a:chOff x="1067868" y="1381125"/>
            <a:chExt cx="7618932" cy="3508214"/>
          </a:xfrm>
        </p:grpSpPr>
        <p:graphicFrame>
          <p:nvGraphicFramePr>
            <p:cNvPr id="11" name="Object 4"/>
            <p:cNvGraphicFramePr>
              <a:graphicFrameLocks noChangeAspect="1"/>
            </p:cNvGraphicFramePr>
            <p:nvPr/>
          </p:nvGraphicFramePr>
          <p:xfrm>
            <a:off x="4572000" y="1381125"/>
            <a:ext cx="4114800" cy="3508214"/>
          </p:xfrm>
          <a:graphic>
            <a:graphicData uri="http://schemas.openxmlformats.org/presentationml/2006/ole">
              <mc:AlternateContent xmlns:mc="http://schemas.openxmlformats.org/markup-compatibility/2006">
                <mc:Choice xmlns:v="urn:schemas-microsoft-com:vml" Requires="v">
                  <p:oleObj spid="_x0000_s47126" name="Document" r:id="rId6" imgW="4650927" imgH="3810017" progId="Word.Document.8">
                    <p:embed/>
                  </p:oleObj>
                </mc:Choice>
                <mc:Fallback>
                  <p:oleObj name="Document" r:id="rId6" imgW="4650927" imgH="3810017" progId="Word.Document.8">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81125"/>
                          <a:ext cx="4114800" cy="3508214"/>
                        </a:xfrm>
                        <a:prstGeom prst="rect">
                          <a:avLst/>
                        </a:prstGeom>
                        <a:solidFill>
                          <a:schemeClr val="bg1"/>
                        </a:solidFill>
                      </p:spPr>
                    </p:pic>
                  </p:oleObj>
                </mc:Fallback>
              </mc:AlternateContent>
            </a:graphicData>
          </a:graphic>
        </p:graphicFrame>
        <p:pic>
          <p:nvPicPr>
            <p:cNvPr id="12" name="Picture 5"/>
            <p:cNvPicPr>
              <a:picLocks noChangeAspect="1" noChangeArrowheads="1"/>
            </p:cNvPicPr>
            <p:nvPr/>
          </p:nvPicPr>
          <p:blipFill>
            <a:blip r:embed="rId8" cstate="print"/>
            <a:srcRect/>
            <a:stretch>
              <a:fillRect/>
            </a:stretch>
          </p:blipFill>
          <p:spPr bwMode="auto">
            <a:xfrm>
              <a:off x="1067868" y="1438195"/>
              <a:ext cx="2970732" cy="3394075"/>
            </a:xfrm>
            <a:prstGeom prst="rect">
              <a:avLst/>
            </a:prstGeom>
            <a:noFill/>
            <a:ln w="9525">
              <a:noFill/>
              <a:miter lim="800000"/>
              <a:headEnd/>
              <a:tailEnd/>
            </a:ln>
          </p:spPr>
        </p:pic>
      </p:grpSp>
      <p:sp>
        <p:nvSpPr>
          <p:cNvPr id="15" name="Rectangle 14"/>
          <p:cNvSpPr/>
          <p:nvPr/>
        </p:nvSpPr>
        <p:spPr>
          <a:xfrm>
            <a:off x="3720992" y="3657601"/>
            <a:ext cx="5019323" cy="646331"/>
          </a:xfrm>
          <a:prstGeom prst="rect">
            <a:avLst/>
          </a:prstGeom>
        </p:spPr>
        <p:txBody>
          <a:bodyPr wrap="none">
            <a:spAutoFit/>
          </a:bodyPr>
          <a:lstStyle/>
          <a:p>
            <a:r>
              <a:rPr lang="en-US" sz="3600" b="1" dirty="0">
                <a:latin typeface="Arial" pitchFamily="34" charset="0"/>
                <a:cs typeface="Arial" pitchFamily="34" charset="0"/>
              </a:rPr>
              <a:t>+</a:t>
            </a:r>
            <a:r>
              <a:rPr lang="en-US" sz="3600" b="1" dirty="0" err="1">
                <a:latin typeface="Arial" pitchFamily="34" charset="0"/>
                <a:cs typeface="Arial" pitchFamily="34" charset="0"/>
              </a:rPr>
              <a:t>Buncher</a:t>
            </a:r>
            <a:r>
              <a:rPr lang="en-US" sz="3600" b="1" dirty="0">
                <a:latin typeface="Arial" pitchFamily="34" charset="0"/>
                <a:cs typeface="Arial" pitchFamily="34" charset="0"/>
              </a:rPr>
              <a:t> in front of it</a:t>
            </a:r>
            <a:endParaRPr lang="en-US" sz="3600" dirty="0"/>
          </a:p>
        </p:txBody>
      </p:sp>
      <p:grpSp>
        <p:nvGrpSpPr>
          <p:cNvPr id="3" name="Group 20"/>
          <p:cNvGrpSpPr/>
          <p:nvPr/>
        </p:nvGrpSpPr>
        <p:grpSpPr>
          <a:xfrm>
            <a:off x="1943100" y="4343400"/>
            <a:ext cx="8572500" cy="2133600"/>
            <a:chOff x="419100" y="4343400"/>
            <a:chExt cx="8572500" cy="2133600"/>
          </a:xfrm>
        </p:grpSpPr>
        <p:grpSp>
          <p:nvGrpSpPr>
            <p:cNvPr id="4" name="Group 17"/>
            <p:cNvGrpSpPr/>
            <p:nvPr/>
          </p:nvGrpSpPr>
          <p:grpSpPr>
            <a:xfrm>
              <a:off x="4114800" y="4343400"/>
              <a:ext cx="4876800" cy="2133600"/>
              <a:chOff x="4114800" y="4343400"/>
              <a:chExt cx="4876800" cy="2133600"/>
            </a:xfrm>
          </p:grpSpPr>
          <p:sp>
            <p:nvSpPr>
              <p:cNvPr id="13" name="Rounded Rectangle 12"/>
              <p:cNvSpPr/>
              <p:nvPr/>
            </p:nvSpPr>
            <p:spPr>
              <a:xfrm>
                <a:off x="4114800" y="4343400"/>
                <a:ext cx="48768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Рисунок 57"/>
              <p:cNvPicPr/>
              <p:nvPr/>
            </p:nvPicPr>
            <p:blipFill>
              <a:blip r:embed="rId9" cstate="print"/>
              <a:srcRect/>
              <a:stretch>
                <a:fillRect/>
              </a:stretch>
            </p:blipFill>
            <p:spPr bwMode="auto">
              <a:xfrm>
                <a:off x="4305300" y="4523935"/>
                <a:ext cx="4495800" cy="1772530"/>
              </a:xfrm>
              <a:prstGeom prst="rect">
                <a:avLst/>
              </a:prstGeom>
              <a:solidFill>
                <a:schemeClr val="accent1"/>
              </a:solidFill>
              <a:ln w="9525">
                <a:noFill/>
                <a:miter lim="800000"/>
                <a:headEnd/>
                <a:tailEnd/>
              </a:ln>
            </p:spPr>
          </p:pic>
        </p:grpSp>
        <p:grpSp>
          <p:nvGrpSpPr>
            <p:cNvPr id="5" name="Group 19"/>
            <p:cNvGrpSpPr/>
            <p:nvPr/>
          </p:nvGrpSpPr>
          <p:grpSpPr>
            <a:xfrm>
              <a:off x="419100" y="4343400"/>
              <a:ext cx="3581400" cy="1988432"/>
              <a:chOff x="419100" y="4343400"/>
              <a:chExt cx="3581400" cy="1988432"/>
            </a:xfrm>
          </p:grpSpPr>
          <p:pic>
            <p:nvPicPr>
              <p:cNvPr id="77826" name="Picture 2"/>
              <p:cNvPicPr>
                <a:picLocks noChangeAspect="1" noChangeArrowheads="1"/>
              </p:cNvPicPr>
              <p:nvPr/>
            </p:nvPicPr>
            <p:blipFill>
              <a:blip r:embed="rId10" cstate="print"/>
              <a:srcRect/>
              <a:stretch>
                <a:fillRect/>
              </a:stretch>
            </p:blipFill>
            <p:spPr bwMode="auto">
              <a:xfrm>
                <a:off x="469106" y="4584699"/>
                <a:ext cx="3481388" cy="1747133"/>
              </a:xfrm>
              <a:prstGeom prst="rect">
                <a:avLst/>
              </a:prstGeom>
              <a:noFill/>
              <a:ln w="9525">
                <a:noFill/>
                <a:miter lim="800000"/>
                <a:headEnd/>
                <a:tailEnd/>
              </a:ln>
              <a:effectLst/>
            </p:spPr>
          </p:pic>
          <p:sp>
            <p:nvSpPr>
              <p:cNvPr id="19" name="TextBox 18"/>
              <p:cNvSpPr txBox="1"/>
              <p:nvPr/>
            </p:nvSpPr>
            <p:spPr>
              <a:xfrm>
                <a:off x="419100" y="4343400"/>
                <a:ext cx="3581400" cy="215444"/>
              </a:xfrm>
              <a:prstGeom prst="rect">
                <a:avLst/>
              </a:prstGeom>
              <a:noFill/>
            </p:spPr>
            <p:txBody>
              <a:bodyPr wrap="square" rtlCol="0">
                <a:spAutoFit/>
              </a:bodyPr>
              <a:lstStyle/>
              <a:p>
                <a:r>
                  <a:rPr lang="en-US" sz="800" b="1" dirty="0">
                    <a:latin typeface="Arial" pitchFamily="34" charset="0"/>
                    <a:cs typeface="Arial" pitchFamily="34" charset="0"/>
                  </a:rPr>
                  <a:t>http://accelconf.web.cern.ch/AccelConf/e94/PDF/EPAC1994_1180.PDF</a:t>
                </a:r>
              </a:p>
            </p:txBody>
          </p:sp>
        </p:grpSp>
      </p:grpSp>
      <p:sp>
        <p:nvSpPr>
          <p:cNvPr id="16" name="TextBox 15"/>
          <p:cNvSpPr txBox="1"/>
          <p:nvPr/>
        </p:nvSpPr>
        <p:spPr>
          <a:xfrm>
            <a:off x="4267200" y="4800600"/>
            <a:ext cx="3657600" cy="923330"/>
          </a:xfrm>
          <a:prstGeom prst="rect">
            <a:avLst/>
          </a:prstGeom>
          <a:solidFill>
            <a:srgbClr val="00B0F0"/>
          </a:solidFill>
        </p:spPr>
        <p:txBody>
          <a:bodyPr wrap="square" rtlCol="0">
            <a:spAutoFit/>
          </a:bodyPr>
          <a:lstStyle/>
          <a:p>
            <a:pPr algn="ctr"/>
            <a:r>
              <a:rPr lang="en-US" b="1" dirty="0">
                <a:latin typeface="Arial" pitchFamily="34" charset="0"/>
                <a:cs typeface="Arial" pitchFamily="34" charset="0"/>
              </a:rPr>
              <a:t>Transmission up to 98%</a:t>
            </a:r>
          </a:p>
          <a:p>
            <a:pPr algn="ctr"/>
            <a:r>
              <a:rPr lang="en-US" b="1" dirty="0">
                <a:latin typeface="Arial" pitchFamily="34" charset="0"/>
                <a:cs typeface="Arial" pitchFamily="34" charset="0"/>
              </a:rPr>
              <a:t>Decrease of </a:t>
            </a:r>
            <a:r>
              <a:rPr lang="en-US" b="1" dirty="0" err="1">
                <a:latin typeface="Arial" pitchFamily="34" charset="0"/>
                <a:cs typeface="Arial" pitchFamily="34" charset="0"/>
              </a:rPr>
              <a:t>emittance</a:t>
            </a:r>
            <a:r>
              <a:rPr lang="en-US" b="1" dirty="0">
                <a:latin typeface="Arial" pitchFamily="34" charset="0"/>
                <a:cs typeface="Arial" pitchFamily="34" charset="0"/>
              </a:rPr>
              <a:t> growth more than 2 times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 calcmode="lin" valueType="num">
                                      <p:cBhvr additive="base">
                                        <p:cTn id="1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 calcmode="lin" valueType="num">
                                      <p:cBhvr additive="base">
                                        <p:cTn id="2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524000" y="2"/>
            <a:ext cx="9144000" cy="1000107"/>
          </a:xfrm>
          <a:prstGeom prst="rect">
            <a:avLst/>
          </a:prstGeom>
        </p:spPr>
        <p:txBody>
          <a:bodyPr vert="horz" lIns="91440" tIns="45720" rIns="91440" bIns="45720" rtlCol="0" anchor="ctr">
            <a:normAutofit fontScale="97500"/>
          </a:bodyPr>
          <a:lstStyle/>
          <a:p>
            <a:pPr algn="ctr">
              <a:spcBef>
                <a:spcPct val="0"/>
              </a:spcBef>
              <a:defRPr/>
            </a:pPr>
            <a:r>
              <a:rPr lang="ru-RU" sz="2800" b="1" dirty="0">
                <a:latin typeface="Times New Roman" pitchFamily="18" charset="0"/>
                <a:ea typeface="+mj-ea"/>
                <a:cs typeface="Times New Roman" pitchFamily="18" charset="0"/>
              </a:rPr>
              <a:t>Схема канала </a:t>
            </a:r>
            <a:r>
              <a:rPr lang="en-US" sz="2800" b="1" dirty="0">
                <a:latin typeface="Times New Roman" pitchFamily="18" charset="0"/>
                <a:ea typeface="+mj-ea"/>
                <a:cs typeface="Times New Roman" pitchFamily="18" charset="0"/>
              </a:rPr>
              <a:t>DTL </a:t>
            </a:r>
            <a:r>
              <a:rPr lang="ru-RU" sz="2800" b="1" dirty="0">
                <a:latin typeface="Times New Roman" pitchFamily="18" charset="0"/>
                <a:ea typeface="+mj-ea"/>
                <a:cs typeface="Times New Roman" pitchFamily="18" charset="0"/>
              </a:rPr>
              <a:t>для нового инжектора проекта </a:t>
            </a:r>
            <a:r>
              <a:rPr lang="en-US" sz="2800" b="1" dirty="0">
                <a:latin typeface="Times New Roman" pitchFamily="18" charset="0"/>
                <a:ea typeface="+mj-ea"/>
                <a:cs typeface="Times New Roman" pitchFamily="18" charset="0"/>
              </a:rPr>
              <a:t>NICA</a:t>
            </a:r>
            <a:br>
              <a:rPr lang="en-US" sz="2800" b="1" dirty="0">
                <a:latin typeface="Times New Roman" pitchFamily="18" charset="0"/>
                <a:ea typeface="+mj-ea"/>
                <a:cs typeface="Times New Roman" pitchFamily="18" charset="0"/>
              </a:rPr>
            </a:br>
            <a:r>
              <a:rPr lang="en-US" b="1" dirty="0">
                <a:latin typeface="Times New Roman" pitchFamily="18" charset="0"/>
                <a:ea typeface="+mj-ea"/>
                <a:cs typeface="Times New Roman" pitchFamily="18" charset="0"/>
              </a:rPr>
              <a:t>(</a:t>
            </a:r>
            <a:r>
              <a:rPr lang="ru-RU" b="1" dirty="0">
                <a:latin typeface="Times New Roman" pitchFamily="18" charset="0"/>
                <a:ea typeface="+mj-ea"/>
                <a:cs typeface="Times New Roman" pitchFamily="18" charset="0"/>
              </a:rPr>
              <a:t>предварительные оценки</a:t>
            </a:r>
            <a:r>
              <a:rPr lang="en-US" b="1" dirty="0">
                <a:latin typeface="Times New Roman" pitchFamily="18" charset="0"/>
                <a:ea typeface="+mj-ea"/>
                <a:cs typeface="Times New Roman" pitchFamily="18" charset="0"/>
              </a:rPr>
              <a:t>)</a:t>
            </a:r>
            <a:endParaRPr lang="ru-RU" b="1" dirty="0">
              <a:latin typeface="+mj-lt"/>
              <a:ea typeface="+mj-ea"/>
              <a:cs typeface="+mj-cs"/>
            </a:endParaRPr>
          </a:p>
        </p:txBody>
      </p:sp>
      <p:pic>
        <p:nvPicPr>
          <p:cNvPr id="6" name="Содержимое 3"/>
          <p:cNvPicPr>
            <a:picLocks noGrp="1" noChangeAspect="1"/>
          </p:cNvPicPr>
          <p:nvPr>
            <p:ph idx="1"/>
          </p:nvPr>
        </p:nvPicPr>
        <p:blipFill>
          <a:blip r:embed="rId2" cstate="print"/>
          <a:srcRect l="25984" t="33062" r="19817" b="41696"/>
          <a:stretch>
            <a:fillRect/>
          </a:stretch>
        </p:blipFill>
        <p:spPr bwMode="auto">
          <a:xfrm>
            <a:off x="2077676" y="928671"/>
            <a:ext cx="8590325" cy="2133737"/>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809984" y="3335746"/>
            <a:ext cx="6429420" cy="3450840"/>
          </a:xfrm>
          <a:prstGeom prst="rect">
            <a:avLst/>
          </a:prstGeom>
          <a:noFill/>
          <a:ln w="9525">
            <a:noFill/>
            <a:miter lim="800000"/>
            <a:headEnd/>
            <a:tailEnd/>
          </a:ln>
          <a:effectLst/>
        </p:spPr>
      </p:pic>
      <p:sp>
        <p:nvSpPr>
          <p:cNvPr id="7" name="Заголовок 1"/>
          <p:cNvSpPr>
            <a:spLocks noGrp="1"/>
          </p:cNvSpPr>
          <p:nvPr>
            <p:ph type="title"/>
          </p:nvPr>
        </p:nvSpPr>
        <p:spPr>
          <a:xfrm>
            <a:off x="4445811" y="3088990"/>
            <a:ext cx="5372080" cy="197135"/>
          </a:xfrm>
        </p:spPr>
        <p:txBody>
          <a:bodyPr>
            <a:noAutofit/>
          </a:bodyPr>
          <a:lstStyle/>
          <a:p>
            <a:r>
              <a:rPr lang="en-US" sz="2800" dirty="0">
                <a:latin typeface="Times New Roman" pitchFamily="18" charset="0"/>
                <a:cs typeface="Times New Roman" pitchFamily="18" charset="0"/>
              </a:rPr>
              <a:t>Z/A=1 W=7  -  13 MeV</a:t>
            </a:r>
            <a:endParaRPr lang="ru-RU" sz="2800" dirty="0">
              <a:latin typeface="Times New Roman" pitchFamily="18" charset="0"/>
              <a:cs typeface="Times New Roman" pitchFamily="18" charset="0"/>
            </a:endParaRPr>
          </a:p>
        </p:txBody>
      </p:sp>
      <p:sp>
        <p:nvSpPr>
          <p:cNvPr id="5" name="Подзаголовок 2"/>
          <p:cNvSpPr txBox="1">
            <a:spLocks/>
          </p:cNvSpPr>
          <p:nvPr/>
        </p:nvSpPr>
        <p:spPr>
          <a:xfrm>
            <a:off x="1524000" y="2143116"/>
            <a:ext cx="2428860" cy="1428760"/>
          </a:xfrm>
          <a:prstGeom prst="rect">
            <a:avLst/>
          </a:prstGeom>
          <a:solidFill>
            <a:schemeClr val="accent1">
              <a:lumMod val="20000"/>
              <a:lumOff val="80000"/>
            </a:schemeClr>
          </a:solidFill>
        </p:spPr>
        <p:txBody>
          <a:bodyPr vert="horz" lIns="91440" tIns="45720" rIns="91440" bIns="45720" rtlCol="0">
            <a:noAutofit/>
          </a:bodyPr>
          <a:lstStyle/>
          <a:p>
            <a:pPr>
              <a:buFont typeface="Arial" pitchFamily="34" charset="0"/>
              <a:buChar char="•"/>
            </a:pPr>
            <a:r>
              <a:rPr lang="en-US" sz="1400" b="1" dirty="0">
                <a:latin typeface="Arial" pitchFamily="34" charset="0"/>
                <a:cs typeface="Arial" pitchFamily="34" charset="0"/>
              </a:rPr>
              <a:t>A/Z=1,2,3;</a:t>
            </a:r>
          </a:p>
          <a:p>
            <a:pPr>
              <a:buFont typeface="Arial" pitchFamily="34" charset="0"/>
              <a:buChar char="•"/>
            </a:pPr>
            <a:r>
              <a:rPr lang="en-US" sz="1400" b="1" dirty="0">
                <a:latin typeface="Arial" pitchFamily="34" charset="0"/>
                <a:cs typeface="Arial" pitchFamily="34" charset="0"/>
              </a:rPr>
              <a:t>W(A/Z=1)=7 ÷13 </a:t>
            </a:r>
            <a:r>
              <a:rPr lang="en-US" sz="1400" b="1" dirty="0" err="1">
                <a:latin typeface="Arial" pitchFamily="34" charset="0"/>
                <a:cs typeface="Arial" pitchFamily="34" charset="0"/>
              </a:rPr>
              <a:t>MeV</a:t>
            </a:r>
            <a:r>
              <a:rPr lang="en-US" sz="1400" b="1" dirty="0">
                <a:latin typeface="Arial" pitchFamily="34" charset="0"/>
                <a:cs typeface="Arial" pitchFamily="34" charset="0"/>
              </a:rPr>
              <a:t>/n;</a:t>
            </a:r>
          </a:p>
          <a:p>
            <a:pPr>
              <a:buFont typeface="Arial" pitchFamily="34" charset="0"/>
              <a:buChar char="•"/>
            </a:pPr>
            <a:r>
              <a:rPr lang="en-US" sz="1400" b="1" dirty="0">
                <a:latin typeface="Arial" pitchFamily="34" charset="0"/>
                <a:cs typeface="Arial" pitchFamily="34" charset="0"/>
              </a:rPr>
              <a:t>W(A/Z=2,3)=7 ÷7 </a:t>
            </a:r>
            <a:r>
              <a:rPr lang="en-US" sz="1400" b="1" dirty="0" err="1">
                <a:latin typeface="Arial" pitchFamily="34" charset="0"/>
                <a:cs typeface="Arial" pitchFamily="34" charset="0"/>
              </a:rPr>
              <a:t>MeV</a:t>
            </a:r>
            <a:r>
              <a:rPr lang="en-US" sz="1400" b="1" dirty="0">
                <a:latin typeface="Arial" pitchFamily="34" charset="0"/>
                <a:cs typeface="Arial" pitchFamily="34" charset="0"/>
              </a:rPr>
              <a:t>/n;</a:t>
            </a:r>
          </a:p>
          <a:p>
            <a:pPr>
              <a:buFont typeface="Arial" pitchFamily="34" charset="0"/>
              <a:buChar char="•"/>
            </a:pPr>
            <a:r>
              <a:rPr lang="en-US" sz="1400" b="1" dirty="0">
                <a:latin typeface="Arial" pitchFamily="34" charset="0"/>
                <a:cs typeface="Arial" pitchFamily="34" charset="0"/>
              </a:rPr>
              <a:t>f=162.5 MHz;</a:t>
            </a:r>
          </a:p>
          <a:p>
            <a:pPr>
              <a:buFont typeface="Arial" pitchFamily="34" charset="0"/>
              <a:buChar char="•"/>
            </a:pPr>
            <a:r>
              <a:rPr lang="en-US" sz="1400" b="1" dirty="0" err="1">
                <a:latin typeface="Arial" pitchFamily="34" charset="0"/>
                <a:cs typeface="Arial" pitchFamily="34" charset="0"/>
              </a:rPr>
              <a:t>E</a:t>
            </a:r>
            <a:r>
              <a:rPr lang="en-US" sz="1400" b="1" baseline="-25000" dirty="0" err="1">
                <a:latin typeface="Arial" pitchFamily="34" charset="0"/>
                <a:cs typeface="Arial" pitchFamily="34" charset="0"/>
              </a:rPr>
              <a:t>smax</a:t>
            </a:r>
            <a:r>
              <a:rPr lang="en-US" sz="1400" b="1" dirty="0">
                <a:latin typeface="Arial" pitchFamily="34" charset="0"/>
                <a:cs typeface="Arial" pitchFamily="34" charset="0"/>
              </a:rPr>
              <a:t>=1.8 </a:t>
            </a:r>
            <a:r>
              <a:rPr lang="en-US" sz="1400" b="1" dirty="0" err="1">
                <a:latin typeface="Arial" pitchFamily="34" charset="0"/>
                <a:cs typeface="Arial" pitchFamily="34" charset="0"/>
              </a:rPr>
              <a:t>Kp</a:t>
            </a:r>
            <a:r>
              <a:rPr lang="en-US" sz="1400" b="1" dirty="0">
                <a:latin typeface="Arial" pitchFamily="34" charset="0"/>
                <a:cs typeface="Arial" pitchFamily="34" charset="0"/>
              </a:rPr>
              <a:t>;</a:t>
            </a:r>
          </a:p>
          <a:p>
            <a:pPr>
              <a:buFont typeface="Arial" pitchFamily="34" charset="0"/>
              <a:buChar char="•"/>
            </a:pPr>
            <a:r>
              <a:rPr lang="en-US" sz="1400" b="1" dirty="0">
                <a:latin typeface="Arial" pitchFamily="34" charset="0"/>
                <a:cs typeface="Arial" pitchFamily="34" charset="0"/>
              </a:rPr>
              <a:t>Transmission=100%;</a:t>
            </a:r>
          </a:p>
        </p:txBody>
      </p:sp>
      <p:grpSp>
        <p:nvGrpSpPr>
          <p:cNvPr id="2" name="Group 10"/>
          <p:cNvGrpSpPr/>
          <p:nvPr/>
        </p:nvGrpSpPr>
        <p:grpSpPr>
          <a:xfrm>
            <a:off x="3809984" y="2928934"/>
            <a:ext cx="6429420" cy="3929066"/>
            <a:chOff x="2285984" y="2786058"/>
            <a:chExt cx="6429420" cy="4071942"/>
          </a:xfrm>
          <a:solidFill>
            <a:schemeClr val="bg1"/>
          </a:solidFill>
        </p:grpSpPr>
        <p:pic>
          <p:nvPicPr>
            <p:cNvPr id="9" name="Picture 7"/>
            <p:cNvPicPr>
              <a:picLocks noChangeAspect="1" noChangeArrowheads="1"/>
            </p:cNvPicPr>
            <p:nvPr/>
          </p:nvPicPr>
          <p:blipFill>
            <a:blip r:embed="rId4" cstate="print"/>
            <a:srcRect/>
            <a:stretch>
              <a:fillRect/>
            </a:stretch>
          </p:blipFill>
          <p:spPr bwMode="auto">
            <a:xfrm>
              <a:off x="2285984" y="3429000"/>
              <a:ext cx="6429420" cy="3429000"/>
            </a:xfrm>
            <a:prstGeom prst="rect">
              <a:avLst/>
            </a:prstGeom>
            <a:grpFill/>
            <a:ln w="9525">
              <a:noFill/>
              <a:miter lim="800000"/>
              <a:headEnd/>
              <a:tailEnd/>
            </a:ln>
            <a:effectLst/>
          </p:spPr>
        </p:pic>
        <p:sp>
          <p:nvSpPr>
            <p:cNvPr id="10" name="Заголовок 1"/>
            <p:cNvSpPr txBox="1">
              <a:spLocks/>
            </p:cNvSpPr>
            <p:nvPr/>
          </p:nvSpPr>
          <p:spPr>
            <a:xfrm>
              <a:off x="2536017" y="2786058"/>
              <a:ext cx="5929354" cy="714380"/>
            </a:xfrm>
            <a:prstGeom prst="rect">
              <a:avLst/>
            </a:prstGeom>
            <a:grpFill/>
          </p:spPr>
          <p:txBody>
            <a:bodyPr vert="horz" lIns="91440" tIns="45720" rIns="91440" bIns="45720" rtlCol="0" anchor="ctr">
              <a:normAutofit fontScale="97500"/>
            </a:bodyPr>
            <a:lstStyle/>
            <a:p>
              <a:pPr algn="ctr">
                <a:spcBef>
                  <a:spcPct val="0"/>
                </a:spcBef>
                <a:defRPr/>
              </a:pPr>
              <a:r>
                <a:rPr lang="en-US" sz="2800" dirty="0">
                  <a:latin typeface="Times New Roman" pitchFamily="18" charset="0"/>
                  <a:ea typeface="+mj-ea"/>
                  <a:cs typeface="Times New Roman" pitchFamily="18" charset="0"/>
                </a:rPr>
                <a:t>W=21 - 21 </a:t>
              </a:r>
              <a:r>
                <a:rPr lang="en-US" sz="2800" dirty="0" err="1">
                  <a:latin typeface="Times New Roman" pitchFamily="18" charset="0"/>
                  <a:ea typeface="+mj-ea"/>
                  <a:cs typeface="Times New Roman" pitchFamily="18" charset="0"/>
                </a:rPr>
                <a:t>MeV</a:t>
              </a:r>
              <a:r>
                <a:rPr lang="en-US" sz="2800" dirty="0">
                  <a:latin typeface="Times New Roman" pitchFamily="18" charset="0"/>
                  <a:ea typeface="+mj-ea"/>
                  <a:cs typeface="Times New Roman" pitchFamily="18" charset="0"/>
                </a:rPr>
                <a:t>  Z/A=3</a:t>
              </a:r>
              <a:endParaRPr lang="ru-RU" sz="2800" dirty="0">
                <a:latin typeface="+mj-lt"/>
                <a:ea typeface="+mj-ea"/>
                <a:cs typeface="+mj-cs"/>
              </a:endParaRPr>
            </a:p>
          </p:txBody>
        </p:sp>
      </p:grpSp>
      <p:pic>
        <p:nvPicPr>
          <p:cNvPr id="173058" name="Picture 2" descr="E:\TVK\Dubna-ITEP\LINAC\middle\5.jpg"/>
          <p:cNvPicPr>
            <a:picLocks noChangeAspect="1" noChangeArrowheads="1"/>
          </p:cNvPicPr>
          <p:nvPr/>
        </p:nvPicPr>
        <p:blipFill>
          <a:blip r:embed="rId5" cstate="print"/>
          <a:srcRect/>
          <a:stretch>
            <a:fillRect/>
          </a:stretch>
        </p:blipFill>
        <p:spPr bwMode="auto">
          <a:xfrm>
            <a:off x="1881158" y="3929067"/>
            <a:ext cx="1715096" cy="1962309"/>
          </a:xfrm>
          <a:prstGeom prst="rect">
            <a:avLst/>
          </a:prstGeom>
          <a:noFill/>
        </p:spPr>
      </p:pic>
      <p:sp>
        <p:nvSpPr>
          <p:cNvPr id="3" name="Номер слайда 2"/>
          <p:cNvSpPr>
            <a:spLocks noGrp="1"/>
          </p:cNvSpPr>
          <p:nvPr>
            <p:ph type="sldNum" sz="quarter" idx="12"/>
          </p:nvPr>
        </p:nvSpPr>
        <p:spPr/>
        <p:txBody>
          <a:bodyPr/>
          <a:lstStyle/>
          <a:p>
            <a:fld id="{C0AD0D33-5A4B-4F2E-A401-45554CC979B9}" type="slidenum">
              <a:rPr lang="ru-RU" smtClean="0"/>
              <a:pPr/>
              <a:t>39</a:t>
            </a:fld>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039870" y="2438841"/>
            <a:ext cx="2870452" cy="409575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7391400" y="2622551"/>
            <a:ext cx="4621350" cy="3952266"/>
          </a:xfrm>
          <a:prstGeom prst="rect">
            <a:avLst/>
          </a:prstGeom>
          <a:noFill/>
          <a:ln w="9525">
            <a:noFill/>
            <a:miter lim="800000"/>
            <a:headEnd/>
            <a:tailEnd/>
          </a:ln>
          <a:effectLst/>
        </p:spPr>
      </p:pic>
      <p:sp>
        <p:nvSpPr>
          <p:cNvPr id="8" name="Title 7"/>
          <p:cNvSpPr>
            <a:spLocks noGrp="1"/>
          </p:cNvSpPr>
          <p:nvPr>
            <p:ph type="title"/>
          </p:nvPr>
        </p:nvSpPr>
        <p:spPr>
          <a:xfrm>
            <a:off x="2057400" y="0"/>
            <a:ext cx="8229600" cy="1143000"/>
          </a:xfrm>
        </p:spPr>
        <p:txBody>
          <a:bodyPr>
            <a:normAutofit/>
          </a:bodyPr>
          <a:lstStyle/>
          <a:p>
            <a:r>
              <a:rPr lang="en-US" sz="4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Spallation</a:t>
            </a:r>
            <a:r>
              <a:rPr lang="en-US" sz="4000" b="1" i="1" dirty="0">
                <a:solidFill>
                  <a:srgbClr val="C00000"/>
                </a:solidFill>
                <a:effectLst>
                  <a:outerShdw blurRad="38100" dist="38100" dir="2700000" algn="tl">
                    <a:srgbClr val="000000">
                      <a:alpha val="43137"/>
                    </a:srgbClr>
                  </a:outerShdw>
                </a:effectLst>
                <a:latin typeface="Arial" pitchFamily="34" charset="0"/>
                <a:cs typeface="Arial" pitchFamily="34" charset="0"/>
              </a:rPr>
              <a:t> Source</a:t>
            </a:r>
            <a:endParaRPr lang="ru-RU" sz="4000"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1508" name="Picture 4"/>
          <p:cNvPicPr>
            <a:picLocks noChangeAspect="1" noChangeArrowheads="1"/>
          </p:cNvPicPr>
          <p:nvPr/>
        </p:nvPicPr>
        <p:blipFill>
          <a:blip r:embed="rId4"/>
          <a:srcRect/>
          <a:stretch>
            <a:fillRect/>
          </a:stretch>
        </p:blipFill>
        <p:spPr bwMode="auto">
          <a:xfrm>
            <a:off x="3151567" y="1175492"/>
            <a:ext cx="5888865" cy="2327752"/>
          </a:xfrm>
          <a:prstGeom prst="rect">
            <a:avLst/>
          </a:prstGeom>
          <a:noFill/>
          <a:ln w="9525">
            <a:noFill/>
            <a:miter lim="800000"/>
            <a:headEnd/>
            <a:tailEnd/>
          </a:ln>
          <a:effectLst/>
        </p:spPr>
      </p:pic>
      <p:sp>
        <p:nvSpPr>
          <p:cNvPr id="2" name="Номер слайда 1"/>
          <p:cNvSpPr>
            <a:spLocks noGrp="1"/>
          </p:cNvSpPr>
          <p:nvPr>
            <p:ph type="sldNum" sz="quarter" idx="12"/>
          </p:nvPr>
        </p:nvSpPr>
        <p:spPr/>
        <p:txBody>
          <a:bodyPr/>
          <a:lstStyle/>
          <a:p>
            <a:fld id="{C0AD0D33-5A4B-4F2E-A401-45554CC979B9}" type="slidenum">
              <a:rPr lang="ru-RU" smtClean="0"/>
              <a:pPr/>
              <a:t>4</a:t>
            </a:fld>
            <a:endParaRPr lang="ru-RU"/>
          </a:p>
        </p:txBody>
      </p:sp>
      <p:grpSp>
        <p:nvGrpSpPr>
          <p:cNvPr id="5" name="Группа 4"/>
          <p:cNvGrpSpPr/>
          <p:nvPr/>
        </p:nvGrpSpPr>
        <p:grpSpPr>
          <a:xfrm>
            <a:off x="2057400" y="1752600"/>
            <a:ext cx="9067800" cy="3657600"/>
            <a:chOff x="2057400" y="1752600"/>
            <a:chExt cx="9067800" cy="3657600"/>
          </a:xfrm>
        </p:grpSpPr>
        <p:sp>
          <p:nvSpPr>
            <p:cNvPr id="4" name="Скругленный прямоугольник 3"/>
            <p:cNvSpPr/>
            <p:nvPr/>
          </p:nvSpPr>
          <p:spPr>
            <a:xfrm>
              <a:off x="2057400" y="1752600"/>
              <a:ext cx="9067800" cy="3657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302669" y="1906422"/>
              <a:ext cx="8577262" cy="3416320"/>
            </a:xfrm>
            <a:prstGeom prst="rect">
              <a:avLst/>
            </a:prstGeom>
            <a:solidFill>
              <a:schemeClr val="bg1"/>
            </a:solidFill>
          </p:spPr>
          <p:txBody>
            <a:bodyPr wrap="square">
              <a:spAutoFit/>
            </a:bodyPr>
            <a:lstStyle/>
            <a:p>
              <a:pPr indent="450215" algn="ctr">
                <a:lnSpc>
                  <a:spcPct val="150000"/>
                </a:lnSpc>
                <a:spcAft>
                  <a:spcPts val="0"/>
                </a:spcAft>
              </a:pPr>
              <a:r>
                <a:rPr lang="en-US" sz="2400" b="1" dirty="0">
                  <a:latin typeface="Times New Roman" panose="02020603050405020304" pitchFamily="18" charset="0"/>
                  <a:ea typeface="Times New Roman" panose="02020603050405020304" pitchFamily="18" charset="0"/>
                </a:rPr>
                <a:t>A prototype of the pulsed source of neutrons utilizing the spallation-evaporation reaction (</a:t>
              </a:r>
              <a:r>
                <a:rPr lang="en-US" sz="2400" b="1" dirty="0" err="1">
                  <a:latin typeface="Times New Roman" panose="02020603050405020304" pitchFamily="18" charset="0"/>
                  <a:ea typeface="Times New Roman" panose="02020603050405020304" pitchFamily="18" charset="0"/>
                </a:rPr>
                <a:t>Protvino</a:t>
              </a:r>
              <a:r>
                <a:rPr lang="en-US" sz="2400" b="1" dirty="0">
                  <a:latin typeface="Times New Roman" panose="02020603050405020304" pitchFamily="18" charset="0"/>
                  <a:ea typeface="Times New Roman" panose="02020603050405020304" pitchFamily="18" charset="0"/>
                </a:rPr>
                <a:t>, Moscow Region) with a beam of 0.8 </a:t>
              </a:r>
              <a:r>
                <a:rPr lang="en-US" sz="2400" b="1" dirty="0" err="1">
                  <a:latin typeface="Times New Roman" panose="02020603050405020304" pitchFamily="18" charset="0"/>
                  <a:ea typeface="Times New Roman" panose="02020603050405020304" pitchFamily="18" charset="0"/>
                </a:rPr>
                <a:t>microAmp</a:t>
              </a:r>
              <a:r>
                <a:rPr lang="en-US" sz="2400" b="1" dirty="0">
                  <a:latin typeface="Times New Roman" panose="02020603050405020304" pitchFamily="18" charset="0"/>
                  <a:ea typeface="Times New Roman" panose="02020603050405020304" pitchFamily="18" charset="0"/>
                </a:rPr>
                <a:t> (averaged)/</a:t>
              </a:r>
              <a:r>
                <a:rPr lang="en-US" sz="2400" b="1" dirty="0" smtClean="0">
                  <a:latin typeface="Times New Roman" panose="02020603050405020304" pitchFamily="18" charset="0"/>
                  <a:ea typeface="Times New Roman" panose="02020603050405020304" pitchFamily="18" charset="0"/>
                </a:rPr>
                <a:t>2</a:t>
              </a:r>
              <a:r>
                <a:rPr lang="ru-RU" sz="2400" b="1" dirty="0">
                  <a:latin typeface="Times New Roman" panose="02020603050405020304" pitchFamily="18" charset="0"/>
                  <a:ea typeface="Times New Roman" panose="02020603050405020304" pitchFamily="18" charset="0"/>
                </a:rPr>
                <a:t>.</a:t>
              </a:r>
              <a:r>
                <a:rPr lang="en-US" sz="2400" b="1" dirty="0" smtClean="0">
                  <a:latin typeface="Times New Roman" panose="02020603050405020304" pitchFamily="18" charset="0"/>
                  <a:ea typeface="Times New Roman" panose="02020603050405020304" pitchFamily="18" charset="0"/>
                </a:rPr>
                <a:t>7 </a:t>
              </a:r>
              <a:r>
                <a:rPr lang="en-US" sz="2400" b="1" dirty="0" err="1">
                  <a:latin typeface="Times New Roman" panose="02020603050405020304" pitchFamily="18" charset="0"/>
                  <a:ea typeface="Times New Roman" panose="02020603050405020304" pitchFamily="18" charset="0"/>
                </a:rPr>
                <a:t>microAmp</a:t>
              </a:r>
              <a:r>
                <a:rPr lang="en-US" sz="2400" b="1" dirty="0">
                  <a:latin typeface="Times New Roman" panose="02020603050405020304" pitchFamily="18" charset="0"/>
                  <a:ea typeface="Times New Roman" panose="02020603050405020304" pitchFamily="18" charset="0"/>
                </a:rPr>
                <a:t> (pulse inside the packet), neutron output of 10</a:t>
              </a:r>
              <a:r>
                <a:rPr lang="en-US" sz="2400" b="1" baseline="30000" dirty="0">
                  <a:latin typeface="Times New Roman" panose="02020603050405020304" pitchFamily="18" charset="0"/>
                  <a:ea typeface="Times New Roman" panose="02020603050405020304" pitchFamily="18" charset="0"/>
                </a:rPr>
                <a:t>15</a:t>
              </a:r>
              <a:r>
                <a:rPr lang="en-US" sz="2400" b="1" dirty="0">
                  <a:latin typeface="Times New Roman" panose="02020603050405020304" pitchFamily="18" charset="0"/>
                  <a:ea typeface="Times New Roman" panose="02020603050405020304" pitchFamily="18" charset="0"/>
                </a:rPr>
                <a:t> per injection cycle, proton beam power at the target of 1kW, proton beam energy of more than 1.3GeV and the maximum number of stations – 6 units</a:t>
              </a:r>
              <a:endParaRPr lang="ru-RU" sz="2400" b="1" dirty="0">
                <a:latin typeface="Times New Roman" panose="02020603050405020304" pitchFamily="18" charset="0"/>
                <a:ea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40</a:t>
            </a:fld>
            <a:endParaRPr lang="ru-RU" smtClean="0">
              <a:latin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8" name="Title 7"/>
          <p:cNvSpPr>
            <a:spLocks noGrp="1"/>
          </p:cNvSpPr>
          <p:nvPr>
            <p:ph type="title"/>
          </p:nvPr>
        </p:nvSpPr>
        <p:spPr/>
        <p:txBody>
          <a:bodyPr>
            <a:noAutofit/>
          </a:bodyPr>
          <a:lstStyle/>
          <a:p>
            <a:r>
              <a:rPr lang="en-US" sz="4000" b="1" i="1" dirty="0" err="1">
                <a:solidFill>
                  <a:srgbClr val="C00000"/>
                </a:solidFill>
                <a:latin typeface="Arial" pitchFamily="34" charset="0"/>
                <a:cs typeface="Arial" pitchFamily="34" charset="0"/>
              </a:rPr>
              <a:t>Nuclotron</a:t>
            </a:r>
            <a:r>
              <a:rPr lang="en-US" sz="4000" b="1" i="1" dirty="0">
                <a:solidFill>
                  <a:srgbClr val="C00000"/>
                </a:solidFill>
                <a:latin typeface="Arial" pitchFamily="34" charset="0"/>
                <a:cs typeface="Arial" pitchFamily="34" charset="0"/>
              </a:rPr>
              <a:t>-based </a:t>
            </a:r>
            <a:br>
              <a:rPr lang="en-US" sz="4000" b="1" i="1" dirty="0">
                <a:solidFill>
                  <a:srgbClr val="C00000"/>
                </a:solidFill>
                <a:latin typeface="Arial" pitchFamily="34" charset="0"/>
                <a:cs typeface="Arial" pitchFamily="34" charset="0"/>
              </a:rPr>
            </a:br>
            <a:r>
              <a:rPr lang="en-US" sz="4000" b="1" i="1" dirty="0">
                <a:solidFill>
                  <a:srgbClr val="C00000"/>
                </a:solidFill>
                <a:latin typeface="Arial" pitchFamily="34" charset="0"/>
                <a:cs typeface="Arial" pitchFamily="34" charset="0"/>
              </a:rPr>
              <a:t>Ion Collider </a:t>
            </a:r>
            <a:r>
              <a:rPr lang="en-US" sz="4000" b="1" i="1" dirty="0" err="1">
                <a:solidFill>
                  <a:srgbClr val="C00000"/>
                </a:solidFill>
                <a:latin typeface="Arial" pitchFamily="34" charset="0"/>
                <a:cs typeface="Arial" pitchFamily="34" charset="0"/>
              </a:rPr>
              <a:t>fAcility</a:t>
            </a:r>
            <a:r>
              <a:rPr lang="en-US" sz="4000" b="1" i="1" dirty="0">
                <a:solidFill>
                  <a:srgbClr val="C00000"/>
                </a:solidFill>
                <a:latin typeface="Arial" pitchFamily="34" charset="0"/>
                <a:cs typeface="Arial" pitchFamily="34" charset="0"/>
              </a:rPr>
              <a:t> </a:t>
            </a:r>
            <a:br>
              <a:rPr lang="en-US" sz="4000" b="1" i="1" dirty="0">
                <a:solidFill>
                  <a:srgbClr val="C00000"/>
                </a:solidFill>
                <a:latin typeface="Arial" pitchFamily="34" charset="0"/>
                <a:cs typeface="Arial" pitchFamily="34" charset="0"/>
              </a:rPr>
            </a:br>
            <a:r>
              <a:rPr lang="en-US" sz="4000" b="1" i="1" dirty="0">
                <a:solidFill>
                  <a:srgbClr val="C00000"/>
                </a:solidFill>
                <a:latin typeface="Arial" pitchFamily="34" charset="0"/>
                <a:cs typeface="Arial" pitchFamily="34" charset="0"/>
              </a:rPr>
              <a:t>(NICA</a:t>
            </a:r>
            <a:r>
              <a:rPr lang="en-US" sz="4000" dirty="0">
                <a:latin typeface="Arial" pitchFamily="34" charset="0"/>
                <a:cs typeface="Arial" pitchFamily="34" charset="0"/>
              </a:rPr>
              <a:t>)</a:t>
            </a:r>
            <a:endParaRPr lang="ru-RU" sz="4000" dirty="0">
              <a:latin typeface="Arial" pitchFamily="34" charset="0"/>
              <a:cs typeface="Arial" pitchFamily="34" charset="0"/>
            </a:endParaRPr>
          </a:p>
        </p:txBody>
      </p:sp>
      <p:pic>
        <p:nvPicPr>
          <p:cNvPr id="10" name="Picture 2"/>
          <p:cNvPicPr>
            <a:picLocks noChangeAspect="1" noChangeArrowheads="1"/>
          </p:cNvPicPr>
          <p:nvPr/>
        </p:nvPicPr>
        <p:blipFill>
          <a:blip r:embed="rId5" cstate="print"/>
          <a:srcRect l="6597" t="25649" r="17882" b="11366"/>
          <a:stretch>
            <a:fillRect/>
          </a:stretch>
        </p:blipFill>
        <p:spPr bwMode="auto">
          <a:xfrm>
            <a:off x="1904981" y="1752601"/>
            <a:ext cx="8317524" cy="3728567"/>
          </a:xfrm>
          <a:prstGeom prst="rect">
            <a:avLst/>
          </a:prstGeom>
          <a:noFill/>
          <a:ln w="9525">
            <a:noFill/>
            <a:miter lim="800000"/>
            <a:headEnd/>
            <a:tailEnd/>
          </a:ln>
          <a:effectLst/>
        </p:spPr>
      </p:pic>
      <p:pic>
        <p:nvPicPr>
          <p:cNvPr id="9" name="Picture 2"/>
          <p:cNvPicPr>
            <a:picLocks noGrp="1" noChangeAspect="1" noChangeArrowheads="1"/>
          </p:cNvPicPr>
          <p:nvPr>
            <p:ph idx="1"/>
          </p:nvPr>
        </p:nvPicPr>
        <p:blipFill>
          <a:blip r:embed="rId6" cstate="print"/>
          <a:srcRect l="5729" t="19189" r="9201" b="17826"/>
          <a:stretch>
            <a:fillRect/>
          </a:stretch>
        </p:blipFill>
        <p:spPr bwMode="auto">
          <a:xfrm>
            <a:off x="5715000" y="4343400"/>
            <a:ext cx="4724400" cy="18801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defRPr/>
            </a:pPr>
            <a:r>
              <a:rPr lang="en-US" b="1" i="1" dirty="0" smtClean="0">
                <a:solidFill>
                  <a:srgbClr val="C00000"/>
                </a:solidFill>
                <a:effectLst>
                  <a:outerShdw blurRad="38100" dist="38100" dir="2700000" algn="tl">
                    <a:srgbClr val="000000">
                      <a:alpha val="43137"/>
                    </a:srgbClr>
                  </a:outerShdw>
                </a:effectLst>
                <a:cs typeface="Arial" pitchFamily="34" charset="0"/>
              </a:rPr>
              <a:t>“Small” powerful neutron generators</a:t>
            </a:r>
            <a:endParaRPr lang="en-US" b="1" i="1" dirty="0">
              <a:solidFill>
                <a:srgbClr val="C00000"/>
              </a:solidFill>
              <a:effectLst>
                <a:outerShdw blurRad="38100" dist="38100" dir="2700000" algn="tl">
                  <a:srgbClr val="000000">
                    <a:alpha val="43137"/>
                  </a:srgbClr>
                </a:outerShdw>
              </a:effectLst>
              <a:cs typeface="Arial" pitchFamily="34" charset="0"/>
            </a:endParaRPr>
          </a:p>
        </p:txBody>
      </p:sp>
      <p:sp>
        <p:nvSpPr>
          <p:cNvPr id="35843" name="TextBox 3"/>
          <p:cNvSpPr txBox="1">
            <a:spLocks noChangeArrowheads="1"/>
          </p:cNvSpPr>
          <p:nvPr/>
        </p:nvSpPr>
        <p:spPr bwMode="auto">
          <a:xfrm>
            <a:off x="2238376" y="1571626"/>
            <a:ext cx="7643813" cy="4524375"/>
          </a:xfrm>
          <a:prstGeom prst="rect">
            <a:avLst/>
          </a:prstGeom>
          <a:noFill/>
          <a:ln w="9525">
            <a:noFill/>
            <a:miter lim="800000"/>
            <a:headEnd/>
            <a:tailEnd/>
          </a:ln>
        </p:spPr>
        <p:txBody>
          <a:bodyPr>
            <a:spAutoFit/>
          </a:bodyPr>
          <a:lstStyle/>
          <a:p>
            <a:pPr>
              <a:buFont typeface="Arial" pitchFamily="34" charset="0"/>
              <a:buChar char="•"/>
            </a:pPr>
            <a:r>
              <a:rPr lang="en-US" sz="2400" b="1" dirty="0">
                <a:cs typeface="Arial" pitchFamily="34" charset="0"/>
              </a:rPr>
              <a:t>FRANZ</a:t>
            </a:r>
            <a:r>
              <a:rPr lang="ru-RU" sz="2400" dirty="0">
                <a:cs typeface="Arial" pitchFamily="34" charset="0"/>
              </a:rPr>
              <a:t> </a:t>
            </a:r>
            <a:r>
              <a:rPr lang="en-US" sz="2400" dirty="0">
                <a:cs typeface="Arial" pitchFamily="34" charset="0"/>
              </a:rPr>
              <a:t>–</a:t>
            </a:r>
          </a:p>
          <a:p>
            <a:r>
              <a:rPr lang="en-US" sz="2400" dirty="0">
                <a:cs typeface="Arial" pitchFamily="34" charset="0"/>
              </a:rPr>
              <a:t>the </a:t>
            </a:r>
            <a:r>
              <a:rPr lang="en-US" sz="2400" u="sng" dirty="0">
                <a:cs typeface="Arial" pitchFamily="34" charset="0"/>
              </a:rPr>
              <a:t>Fra</a:t>
            </a:r>
            <a:r>
              <a:rPr lang="en-US" sz="2400" dirty="0">
                <a:cs typeface="Arial" pitchFamily="34" charset="0"/>
              </a:rPr>
              <a:t>nkfurt </a:t>
            </a:r>
            <a:r>
              <a:rPr lang="en-US" sz="2400" u="sng" dirty="0">
                <a:cs typeface="Arial" pitchFamily="34" charset="0"/>
              </a:rPr>
              <a:t>N</a:t>
            </a:r>
            <a:r>
              <a:rPr lang="en-US" sz="2400" dirty="0">
                <a:cs typeface="Arial" pitchFamily="34" charset="0"/>
              </a:rPr>
              <a:t>eutron source at Stern</a:t>
            </a:r>
            <a:r>
              <a:rPr lang="ru-RU" sz="2400" dirty="0">
                <a:cs typeface="Arial" pitchFamily="34" charset="0"/>
              </a:rPr>
              <a:t>-</a:t>
            </a:r>
            <a:r>
              <a:rPr lang="en-US" sz="2400" dirty="0" err="1">
                <a:cs typeface="Arial" pitchFamily="34" charset="0"/>
              </a:rPr>
              <a:t>Gerlach</a:t>
            </a:r>
            <a:r>
              <a:rPr lang="ru-RU" sz="2400" dirty="0">
                <a:cs typeface="Arial" pitchFamily="34" charset="0"/>
              </a:rPr>
              <a:t>-</a:t>
            </a:r>
            <a:r>
              <a:rPr lang="en-US" sz="2400" u="sng" dirty="0" err="1">
                <a:cs typeface="Arial" pitchFamily="34" charset="0"/>
              </a:rPr>
              <a:t>Z</a:t>
            </a:r>
            <a:r>
              <a:rPr lang="en-US" sz="2400" dirty="0" err="1">
                <a:cs typeface="Arial" pitchFamily="34" charset="0"/>
              </a:rPr>
              <a:t>entrum</a:t>
            </a:r>
            <a:endParaRPr lang="en-US" sz="2400" dirty="0">
              <a:cs typeface="Arial" pitchFamily="34" charset="0"/>
            </a:endParaRPr>
          </a:p>
          <a:p>
            <a:endParaRPr lang="en-US" sz="2400" dirty="0">
              <a:cs typeface="Arial" pitchFamily="34" charset="0"/>
            </a:endParaRPr>
          </a:p>
          <a:p>
            <a:pPr>
              <a:buFont typeface="Arial" pitchFamily="34" charset="0"/>
              <a:buChar char="•"/>
            </a:pPr>
            <a:r>
              <a:rPr lang="en-US" sz="2400" b="1" dirty="0">
                <a:cs typeface="Arial" pitchFamily="34" charset="0"/>
              </a:rPr>
              <a:t>SARAF</a:t>
            </a:r>
            <a:r>
              <a:rPr lang="en-US" sz="2400" dirty="0">
                <a:cs typeface="Arial" pitchFamily="34" charset="0"/>
              </a:rPr>
              <a:t> – </a:t>
            </a:r>
          </a:p>
          <a:p>
            <a:r>
              <a:rPr lang="en-US" sz="2400" dirty="0" err="1">
                <a:cs typeface="Arial" pitchFamily="34" charset="0"/>
              </a:rPr>
              <a:t>Soreq</a:t>
            </a:r>
            <a:r>
              <a:rPr lang="en-US" sz="2400" dirty="0">
                <a:cs typeface="Arial" pitchFamily="34" charset="0"/>
              </a:rPr>
              <a:t> Applied Research Accelerator Facility</a:t>
            </a:r>
          </a:p>
          <a:p>
            <a:endParaRPr lang="en-US" sz="2400" dirty="0">
              <a:cs typeface="Arial" pitchFamily="34" charset="0"/>
            </a:endParaRPr>
          </a:p>
          <a:p>
            <a:pPr>
              <a:buFont typeface="Arial" pitchFamily="34" charset="0"/>
              <a:buChar char="•"/>
            </a:pPr>
            <a:r>
              <a:rPr lang="en-US" sz="2400" b="1" dirty="0">
                <a:cs typeface="Arial" pitchFamily="34" charset="0"/>
              </a:rPr>
              <a:t>IFMIF</a:t>
            </a:r>
            <a:r>
              <a:rPr lang="en-US" sz="2400" dirty="0">
                <a:cs typeface="Arial" pitchFamily="34" charset="0"/>
              </a:rPr>
              <a:t> – </a:t>
            </a:r>
          </a:p>
          <a:p>
            <a:r>
              <a:rPr lang="en-US" sz="2400" dirty="0">
                <a:cs typeface="Arial" pitchFamily="34" charset="0"/>
              </a:rPr>
              <a:t>International Fusion Materials Irradiation Facility </a:t>
            </a:r>
          </a:p>
          <a:p>
            <a:endParaRPr lang="en-US" sz="2400" dirty="0">
              <a:cs typeface="Arial" pitchFamily="34" charset="0"/>
            </a:endParaRPr>
          </a:p>
          <a:p>
            <a:r>
              <a:rPr lang="en-US" sz="2400" b="1" dirty="0">
                <a:cs typeface="Arial" pitchFamily="34" charset="0"/>
              </a:rPr>
              <a:t>EVEDA</a:t>
            </a:r>
            <a:r>
              <a:rPr lang="en-US" sz="2400" dirty="0">
                <a:cs typeface="Arial" pitchFamily="34" charset="0"/>
              </a:rPr>
              <a:t> – </a:t>
            </a:r>
          </a:p>
          <a:p>
            <a:r>
              <a:rPr lang="en-US" sz="2400" dirty="0">
                <a:cs typeface="Arial" pitchFamily="34" charset="0"/>
              </a:rPr>
              <a:t>Engineering Validation and Engineering Design Activities -&gt; prototype for IFMIF </a:t>
            </a:r>
          </a:p>
        </p:txBody>
      </p:sp>
      <p:sp>
        <p:nvSpPr>
          <p:cNvPr id="3" name="Номер слайда 2"/>
          <p:cNvSpPr>
            <a:spLocks noGrp="1"/>
          </p:cNvSpPr>
          <p:nvPr>
            <p:ph type="sldNum" sz="quarter" idx="12"/>
          </p:nvPr>
        </p:nvSpPr>
        <p:spPr/>
        <p:txBody>
          <a:bodyPr/>
          <a:lstStyle/>
          <a:p>
            <a:fld id="{C0AD0D33-5A4B-4F2E-A401-45554CC979B9}" type="slidenum">
              <a:rPr lang="ru-RU" smtClean="0"/>
              <a:pPr/>
              <a:t>41</a:t>
            </a:fld>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36866"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36867" name="Title 1"/>
          <p:cNvSpPr>
            <a:spLocks noGrp="1"/>
          </p:cNvSpPr>
          <p:nvPr>
            <p:ph type="title"/>
          </p:nvPr>
        </p:nvSpPr>
        <p:spPr/>
        <p:txBody>
          <a:bodyPr/>
          <a:lstStyle/>
          <a:p>
            <a:endParaRPr lang="en-US" smtClean="0"/>
          </a:p>
        </p:txBody>
      </p:sp>
      <p:sp>
        <p:nvSpPr>
          <p:cNvPr id="36868" name="Content Placeholder 2"/>
          <p:cNvSpPr>
            <a:spLocks noGrp="1"/>
          </p:cNvSpPr>
          <p:nvPr>
            <p:ph idx="1"/>
          </p:nvPr>
        </p:nvSpPr>
        <p:spPr/>
        <p:txBody>
          <a:bodyPr/>
          <a:lstStyle/>
          <a:p>
            <a:endParaRPr lang="en-US" smtClean="0"/>
          </a:p>
        </p:txBody>
      </p:sp>
      <p:pic>
        <p:nvPicPr>
          <p:cNvPr id="36869" name="Picture 2"/>
          <p:cNvPicPr>
            <a:picLocks noChangeAspect="1" noChangeArrowheads="1"/>
          </p:cNvPicPr>
          <p:nvPr/>
        </p:nvPicPr>
        <p:blipFill>
          <a:blip r:embed="rId3" cstate="print"/>
          <a:srcRect/>
          <a:stretch>
            <a:fillRect/>
          </a:stretch>
        </p:blipFill>
        <p:spPr bwMode="auto">
          <a:xfrm>
            <a:off x="1524000" y="-14288"/>
            <a:ext cx="9144000" cy="6886576"/>
          </a:xfrm>
          <a:prstGeom prst="rect">
            <a:avLst/>
          </a:prstGeom>
          <a:noFill/>
          <a:ln w="9525">
            <a:noFill/>
            <a:miter lim="800000"/>
            <a:headEnd/>
            <a:tailEnd/>
          </a:ln>
        </p:spPr>
      </p:pic>
      <p:pic>
        <p:nvPicPr>
          <p:cNvPr id="36870" name="Picture 3"/>
          <p:cNvPicPr>
            <a:picLocks noChangeAspect="1" noChangeArrowheads="1"/>
          </p:cNvPicPr>
          <p:nvPr/>
        </p:nvPicPr>
        <p:blipFill>
          <a:blip r:embed="rId4" cstate="print"/>
          <a:srcRect/>
          <a:stretch>
            <a:fillRect/>
          </a:stretch>
        </p:blipFill>
        <p:spPr bwMode="auto">
          <a:xfrm>
            <a:off x="4667250" y="3071814"/>
            <a:ext cx="1817688" cy="1531937"/>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C0AD0D33-5A4B-4F2E-A401-45554CC979B9}" type="slidenum">
              <a:rPr lang="ru-RU" smtClean="0"/>
              <a:pPr/>
              <a:t>42</a:t>
            </a:fld>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itep_summer01"/>
          <p:cNvPicPr>
            <a:picLocks noChangeAspect="1" noChangeArrowheads="1"/>
          </p:cNvPicPr>
          <p:nvPr/>
        </p:nvPicPr>
        <p:blipFill>
          <a:blip r:embed="rId3"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5" name="TextBox 4"/>
          <p:cNvSpPr txBox="1"/>
          <p:nvPr/>
        </p:nvSpPr>
        <p:spPr>
          <a:xfrm>
            <a:off x="1524000" y="15008"/>
            <a:ext cx="9144000" cy="461665"/>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SARAF, </a:t>
            </a: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Soreq</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Palmachim</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and </a:t>
            </a: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Yavne</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Israel</a:t>
            </a:r>
            <a:endPar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51203" name="Picture 3"/>
          <p:cNvPicPr>
            <a:picLocks noChangeAspect="1" noChangeArrowheads="1"/>
          </p:cNvPicPr>
          <p:nvPr/>
        </p:nvPicPr>
        <p:blipFill>
          <a:blip r:embed="rId4" cstate="print"/>
          <a:srcRect/>
          <a:stretch>
            <a:fillRect/>
          </a:stretch>
        </p:blipFill>
        <p:spPr bwMode="auto">
          <a:xfrm>
            <a:off x="1666876" y="571481"/>
            <a:ext cx="8858280" cy="3420459"/>
          </a:xfrm>
          <a:prstGeom prst="rect">
            <a:avLst/>
          </a:prstGeom>
          <a:noFill/>
          <a:ln w="9525">
            <a:noFill/>
            <a:miter lim="800000"/>
            <a:headEnd/>
            <a:tailEnd/>
          </a:ln>
          <a:effectLst/>
        </p:spPr>
      </p:pic>
      <p:sp>
        <p:nvSpPr>
          <p:cNvPr id="6" name="TextBox 5"/>
          <p:cNvSpPr txBox="1"/>
          <p:nvPr/>
        </p:nvSpPr>
        <p:spPr>
          <a:xfrm>
            <a:off x="9524992" y="6642556"/>
            <a:ext cx="1143008" cy="215444"/>
          </a:xfrm>
          <a:prstGeom prst="rect">
            <a:avLst/>
          </a:prstGeom>
          <a:noFill/>
        </p:spPr>
        <p:txBody>
          <a:bodyPr wrap="square" rtlCol="0">
            <a:spAutoFit/>
          </a:bodyPr>
          <a:lstStyle/>
          <a:p>
            <a:r>
              <a:rPr lang="en-US" sz="800" dirty="0">
                <a:latin typeface="Arial" pitchFamily="34" charset="0"/>
                <a:cs typeface="Arial" pitchFamily="34" charset="0"/>
              </a:rPr>
              <a:t>http://soreq.gov.il</a:t>
            </a:r>
            <a:endParaRPr lang="ru-RU" sz="800" dirty="0">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43</a:t>
            </a:fld>
            <a:endParaRPr lang="ru-RU"/>
          </a:p>
        </p:txBody>
      </p:sp>
      <p:pic>
        <p:nvPicPr>
          <p:cNvPr id="53251" name="Picture 3"/>
          <p:cNvPicPr>
            <a:picLocks noChangeAspect="1" noChangeArrowheads="1"/>
          </p:cNvPicPr>
          <p:nvPr/>
        </p:nvPicPr>
        <p:blipFill>
          <a:blip r:embed="rId5" cstate="print"/>
          <a:srcRect/>
          <a:stretch>
            <a:fillRect/>
          </a:stretch>
        </p:blipFill>
        <p:spPr bwMode="auto">
          <a:xfrm>
            <a:off x="1666844" y="4214818"/>
            <a:ext cx="3036990" cy="2262190"/>
          </a:xfrm>
          <a:prstGeom prst="rect">
            <a:avLst/>
          </a:prstGeom>
          <a:noFill/>
          <a:ln w="9525">
            <a:noFill/>
            <a:miter lim="800000"/>
            <a:headEnd/>
            <a:tailEnd/>
          </a:ln>
          <a:effectLst/>
        </p:spPr>
      </p:pic>
      <p:pic>
        <p:nvPicPr>
          <p:cNvPr id="10" name="Picture 3" descr="PICT0017">
            <a:hlinkClick r:id="rId6" action="ppaction://hlinkfile"/>
          </p:cNvPr>
          <p:cNvPicPr>
            <a:picLocks noChangeAspect="1" noChangeArrowheads="1"/>
          </p:cNvPicPr>
          <p:nvPr/>
        </p:nvPicPr>
        <p:blipFill>
          <a:blip r:embed="rId7" cstate="print"/>
          <a:srcRect b="6808"/>
          <a:stretch>
            <a:fillRect/>
          </a:stretch>
        </p:blipFill>
        <p:spPr bwMode="auto">
          <a:xfrm>
            <a:off x="8484836" y="4071942"/>
            <a:ext cx="1897445" cy="2357454"/>
          </a:xfrm>
          <a:prstGeom prst="rect">
            <a:avLst/>
          </a:prstGeom>
          <a:noFill/>
          <a:ln w="9525">
            <a:noFill/>
            <a:miter lim="800000"/>
            <a:headEnd/>
            <a:tailEnd/>
          </a:ln>
        </p:spPr>
      </p:pic>
      <p:graphicFrame>
        <p:nvGraphicFramePr>
          <p:cNvPr id="9" name="Объект 8"/>
          <p:cNvGraphicFramePr>
            <a:graphicFrameLocks noChangeAspect="1"/>
          </p:cNvGraphicFramePr>
          <p:nvPr/>
        </p:nvGraphicFramePr>
        <p:xfrm>
          <a:off x="4229118" y="4071943"/>
          <a:ext cx="4367213" cy="2652713"/>
        </p:xfrm>
        <a:graphic>
          <a:graphicData uri="http://schemas.openxmlformats.org/presentationml/2006/ole">
            <mc:AlternateContent xmlns:mc="http://schemas.openxmlformats.org/markup-compatibility/2006">
              <mc:Choice xmlns:v="urn:schemas-microsoft-com:vml" Requires="v">
                <p:oleObj spid="_x0000_s62486" name="Document" r:id="rId8" imgW="4367164" imgH="2652249" progId="Word.Document.8">
                  <p:embed/>
                </p:oleObj>
              </mc:Choice>
              <mc:Fallback>
                <p:oleObj name="Document" r:id="rId8" imgW="4367164" imgH="2652249" progId="Word.Document.8">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9118" y="4071943"/>
                        <a:ext cx="4367213" cy="2652713"/>
                      </a:xfrm>
                      <a:prstGeom prst="rect">
                        <a:avLst/>
                      </a:prstGeom>
                      <a:solidFill>
                        <a:srgbClr val="0000FF"/>
                      </a:solidFill>
                    </p:spPr>
                  </p:pic>
                </p:oleObj>
              </mc:Fallback>
            </mc:AlternateContent>
          </a:graphicData>
        </a:graphic>
      </p:graphicFrame>
      <p:cxnSp>
        <p:nvCxnSpPr>
          <p:cNvPr id="11" name="Прямая соединительная линия 10"/>
          <p:cNvCxnSpPr/>
          <p:nvPr/>
        </p:nvCxnSpPr>
        <p:spPr>
          <a:xfrm>
            <a:off x="1524000" y="476672"/>
            <a:ext cx="9144000" cy="0"/>
          </a:xfrm>
          <a:prstGeom prst="line">
            <a:avLst/>
          </a:prstGeom>
          <a:ln w="69850" cmpd="thickThi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itep_summer01"/>
          <p:cNvPicPr>
            <a:picLocks noChangeAspect="1" noChangeArrowheads="1"/>
          </p:cNvPicPr>
          <p:nvPr/>
        </p:nvPicPr>
        <p:blipFill>
          <a:blip r:embed="rId3"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1523968" y="930950"/>
            <a:ext cx="5960152" cy="2786082"/>
          </a:xfrm>
          <a:prstGeom prst="rect">
            <a:avLst/>
          </a:prstGeom>
          <a:noFill/>
          <a:ln w="9525">
            <a:noFill/>
            <a:miter lim="800000"/>
            <a:headEnd/>
            <a:tailEnd/>
          </a:ln>
          <a:effectLst/>
        </p:spPr>
      </p:pic>
      <p:pic>
        <p:nvPicPr>
          <p:cNvPr id="52229" name="Picture 5"/>
          <p:cNvPicPr>
            <a:picLocks noChangeAspect="1" noChangeArrowheads="1"/>
          </p:cNvPicPr>
          <p:nvPr/>
        </p:nvPicPr>
        <p:blipFill>
          <a:blip r:embed="rId5" cstate="print"/>
          <a:srcRect/>
          <a:stretch>
            <a:fillRect/>
          </a:stretch>
        </p:blipFill>
        <p:spPr bwMode="auto">
          <a:xfrm>
            <a:off x="5326914" y="2857496"/>
            <a:ext cx="5341086" cy="3402622"/>
          </a:xfrm>
          <a:prstGeom prst="rect">
            <a:avLst/>
          </a:prstGeom>
          <a:noFill/>
          <a:ln w="9525">
            <a:noFill/>
            <a:miter lim="800000"/>
            <a:headEnd/>
            <a:tailEnd/>
          </a:ln>
          <a:effectLst/>
        </p:spPr>
      </p:pic>
      <p:graphicFrame>
        <p:nvGraphicFramePr>
          <p:cNvPr id="6" name="Объект 5"/>
          <p:cNvGraphicFramePr>
            <a:graphicFrameLocks noChangeAspect="1"/>
          </p:cNvGraphicFramePr>
          <p:nvPr/>
        </p:nvGraphicFramePr>
        <p:xfrm>
          <a:off x="1919537" y="3717032"/>
          <a:ext cx="2728063" cy="2884948"/>
        </p:xfrm>
        <a:graphic>
          <a:graphicData uri="http://schemas.openxmlformats.org/presentationml/2006/ole">
            <mc:AlternateContent xmlns:mc="http://schemas.openxmlformats.org/markup-compatibility/2006">
              <mc:Choice xmlns:v="urn:schemas-microsoft-com:vml" Requires="v">
                <p:oleObj spid="_x0000_s63510" name="Document" r:id="rId6" imgW="3119520" imgH="3437967" progId="Word.Document.8">
                  <p:embed/>
                </p:oleObj>
              </mc:Choice>
              <mc:Fallback>
                <p:oleObj name="Document" r:id="rId6" imgW="3119520" imgH="3437967" progId="Word.Document.8">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537" y="3717032"/>
                        <a:ext cx="2728063" cy="2884948"/>
                      </a:xfrm>
                      <a:prstGeom prst="rect">
                        <a:avLst/>
                      </a:prstGeom>
                      <a:solidFill>
                        <a:srgbClr val="0000FF"/>
                      </a:solidFill>
                    </p:spPr>
                  </p:pic>
                </p:oleObj>
              </mc:Fallback>
            </mc:AlternateContent>
          </a:graphicData>
        </a:graphic>
      </p:graphicFrame>
      <p:sp>
        <p:nvSpPr>
          <p:cNvPr id="8" name="TextBox 7"/>
          <p:cNvSpPr txBox="1"/>
          <p:nvPr/>
        </p:nvSpPr>
        <p:spPr>
          <a:xfrm>
            <a:off x="4238580" y="6572272"/>
            <a:ext cx="6429420" cy="338554"/>
          </a:xfrm>
          <a:prstGeom prst="rect">
            <a:avLst/>
          </a:prstGeom>
          <a:noFill/>
        </p:spPr>
        <p:txBody>
          <a:bodyPr wrap="square" rtlCol="0">
            <a:spAutoFit/>
          </a:bodyPr>
          <a:lstStyle/>
          <a:p>
            <a:r>
              <a:rPr lang="en-US" sz="800" dirty="0">
                <a:latin typeface="Arial" pitchFamily="34" charset="0"/>
                <a:cs typeface="Arial" pitchFamily="34" charset="0"/>
              </a:rPr>
              <a:t>IFMIF RFQ MODULE CHARACTERIZATION VIA MECHANICAL AND RF MEASUREMENTS, Luigi Ferrari et.al., LINAC2016, THPLR050</a:t>
            </a:r>
          </a:p>
          <a:p>
            <a:r>
              <a:rPr lang="en-US" sz="800" dirty="0">
                <a:latin typeface="Arial" pitchFamily="34" charset="0"/>
                <a:cs typeface="Arial" pitchFamily="34" charset="0"/>
              </a:rPr>
              <a:t>TOWARDS COMMISSIONING OF THE IFMIF RFQ, A. </a:t>
            </a:r>
            <a:r>
              <a:rPr lang="en-US" sz="800" dirty="0" err="1">
                <a:latin typeface="Arial" pitchFamily="34" charset="0"/>
                <a:cs typeface="Arial" pitchFamily="34" charset="0"/>
              </a:rPr>
              <a:t>Pisent</a:t>
            </a:r>
            <a:r>
              <a:rPr lang="en-US" sz="800" dirty="0">
                <a:latin typeface="Arial" pitchFamily="34" charset="0"/>
                <a:cs typeface="Arial" pitchFamily="34" charset="0"/>
              </a:rPr>
              <a:t> , LINAC2016</a:t>
            </a:r>
            <a:endParaRPr lang="ru-RU" sz="800" dirty="0">
              <a:latin typeface="Arial" pitchFamily="34" charset="0"/>
              <a:cs typeface="Arial" pitchFamily="34" charset="0"/>
            </a:endParaRPr>
          </a:p>
        </p:txBody>
      </p:sp>
      <p:sp>
        <p:nvSpPr>
          <p:cNvPr id="9" name="Номер слайда 8"/>
          <p:cNvSpPr>
            <a:spLocks noGrp="1"/>
          </p:cNvSpPr>
          <p:nvPr>
            <p:ph type="sldNum" sz="quarter" idx="12"/>
          </p:nvPr>
        </p:nvSpPr>
        <p:spPr/>
        <p:txBody>
          <a:bodyPr/>
          <a:lstStyle/>
          <a:p>
            <a:fld id="{725C68B6-61C2-468F-89AB-4B9F7531AA68}" type="slidenum">
              <a:rPr lang="ru-RU" smtClean="0"/>
              <a:pPr/>
              <a:t>44</a:t>
            </a:fld>
            <a:endParaRPr lang="ru-RU"/>
          </a:p>
        </p:txBody>
      </p:sp>
      <p:cxnSp>
        <p:nvCxnSpPr>
          <p:cNvPr id="10" name="Прямая соединительная линия 9"/>
          <p:cNvCxnSpPr/>
          <p:nvPr/>
        </p:nvCxnSpPr>
        <p:spPr>
          <a:xfrm>
            <a:off x="1524000" y="908720"/>
            <a:ext cx="9144000" cy="0"/>
          </a:xfrm>
          <a:prstGeom prst="line">
            <a:avLst/>
          </a:prstGeom>
          <a:ln w="69850" cmpd="thickThi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5716"/>
            <a:ext cx="9144000" cy="830997"/>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The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I</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nternational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F</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usion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M</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aterials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I</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rradiation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F</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acility (IFMIF), </a:t>
            </a: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Rokkasho</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Japan</a:t>
            </a:r>
            <a:endPar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81200" y="0"/>
            <a:ext cx="8229600" cy="857250"/>
          </a:xfrm>
        </p:spPr>
        <p:txBody>
          <a:bodyPr>
            <a:normAutofit/>
          </a:bodyPr>
          <a:lstStyle/>
          <a:p>
            <a:pPr>
              <a:defRPr/>
            </a:pPr>
            <a:r>
              <a:rPr lang="en-US" b="1" i="1" dirty="0" smtClean="0">
                <a:solidFill>
                  <a:srgbClr val="C00000"/>
                </a:solidFill>
                <a:effectLst>
                  <a:outerShdw blurRad="38100" dist="38100" dir="2700000" algn="tl">
                    <a:srgbClr val="000000">
                      <a:alpha val="43137"/>
                    </a:srgbClr>
                  </a:outerShdw>
                </a:effectLst>
                <a:cs typeface="Arial" pitchFamily="34" charset="0"/>
              </a:rPr>
              <a:t>The IFMIF/EVEDA EU-JA Project</a:t>
            </a:r>
          </a:p>
        </p:txBody>
      </p:sp>
      <p:sp>
        <p:nvSpPr>
          <p:cNvPr id="3076" name="Rectangle 3"/>
          <p:cNvSpPr>
            <a:spLocks noGrp="1" noChangeArrowheads="1"/>
          </p:cNvSpPr>
          <p:nvPr>
            <p:ph type="body" idx="1"/>
          </p:nvPr>
        </p:nvSpPr>
        <p:spPr>
          <a:xfrm>
            <a:off x="1524000" y="785814"/>
            <a:ext cx="9144000" cy="5786437"/>
          </a:xfrm>
        </p:spPr>
        <p:txBody>
          <a:bodyPr>
            <a:normAutofit fontScale="92500" lnSpcReduction="10000"/>
          </a:bodyPr>
          <a:lstStyle/>
          <a:p>
            <a:pPr algn="ctr">
              <a:lnSpc>
                <a:spcPct val="120000"/>
              </a:lnSpc>
              <a:spcBef>
                <a:spcPts val="0"/>
              </a:spcBef>
              <a:defRPr/>
            </a:pPr>
            <a:r>
              <a:rPr lang="en-US" sz="2200" b="1" dirty="0">
                <a:cs typeface="Arial" pitchFamily="34" charset="0"/>
              </a:rPr>
              <a:t>IFMIF: International Fusion Materials Irradiation Facility -&gt; </a:t>
            </a:r>
            <a:br>
              <a:rPr lang="en-US" sz="2200" b="1" dirty="0">
                <a:cs typeface="Arial" pitchFamily="34" charset="0"/>
              </a:rPr>
            </a:br>
            <a:r>
              <a:rPr lang="en-US" sz="2200" b="1" dirty="0">
                <a:cs typeface="Arial" pitchFamily="34" charset="0"/>
              </a:rPr>
              <a:t>intense flux of 14MeV neutrons for material characterization </a:t>
            </a:r>
            <a:br>
              <a:rPr lang="en-US" sz="2200" b="1" dirty="0">
                <a:cs typeface="Arial" pitchFamily="34" charset="0"/>
              </a:rPr>
            </a:br>
            <a:r>
              <a:rPr lang="en-US" sz="2200" b="1" dirty="0">
                <a:cs typeface="Arial" pitchFamily="34" charset="0"/>
              </a:rPr>
              <a:t>(2 CW </a:t>
            </a:r>
            <a:r>
              <a:rPr lang="en-US" sz="2200" b="1" dirty="0" err="1">
                <a:cs typeface="Arial" pitchFamily="34" charset="0"/>
              </a:rPr>
              <a:t>linacs</a:t>
            </a:r>
            <a:r>
              <a:rPr lang="en-US" sz="2200" b="1" dirty="0">
                <a:cs typeface="Arial" pitchFamily="34" charset="0"/>
              </a:rPr>
              <a:t>, 125mA deuterons, 40MeV, lithium target)</a:t>
            </a:r>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eaLnBrk="1" hangingPunct="1">
              <a:lnSpc>
                <a:spcPct val="90000"/>
              </a:lnSpc>
              <a:defRPr/>
            </a:pPr>
            <a:endParaRPr lang="en-US" dirty="0" smtClean="0"/>
          </a:p>
          <a:p>
            <a:pPr algn="ctr" eaLnBrk="1" hangingPunct="1">
              <a:lnSpc>
                <a:spcPct val="90000"/>
              </a:lnSpc>
              <a:defRPr/>
            </a:pPr>
            <a:r>
              <a:rPr lang="en-US" sz="2200" b="1" dirty="0">
                <a:cs typeface="Arial" pitchFamily="34" charset="0"/>
              </a:rPr>
              <a:t>EVEDA: Engineering Validation and Engineering Design Activities -&gt; prototype for IFMIF (1 CW accelerator 125mA, 9MeV)</a:t>
            </a:r>
            <a:endParaRPr lang="en-US" sz="2200" b="1" dirty="0">
              <a:solidFill>
                <a:srgbClr val="FF3300"/>
              </a:solidFill>
              <a:cs typeface="Arial" pitchFamily="34" charset="0"/>
            </a:endParaRPr>
          </a:p>
        </p:txBody>
      </p:sp>
      <p:pic>
        <p:nvPicPr>
          <p:cNvPr id="38917" name="Picture 5" descr="IFMIF"/>
          <p:cNvPicPr>
            <a:picLocks noChangeAspect="1" noChangeArrowheads="1"/>
          </p:cNvPicPr>
          <p:nvPr/>
        </p:nvPicPr>
        <p:blipFill>
          <a:blip r:embed="rId3" cstate="print"/>
          <a:srcRect/>
          <a:stretch>
            <a:fillRect/>
          </a:stretch>
        </p:blipFill>
        <p:spPr bwMode="auto">
          <a:xfrm>
            <a:off x="3238500" y="1985964"/>
            <a:ext cx="5810250" cy="3729037"/>
          </a:xfrm>
          <a:prstGeom prst="rect">
            <a:avLst/>
          </a:prstGeom>
          <a:noFill/>
          <a:ln w="9525">
            <a:noFill/>
            <a:miter lim="800000"/>
            <a:headEnd/>
            <a:tailEnd/>
          </a:ln>
        </p:spPr>
      </p:pic>
      <p:pic>
        <p:nvPicPr>
          <p:cNvPr id="38918" name="Picture 2"/>
          <p:cNvPicPr>
            <a:picLocks noChangeAspect="1" noChangeArrowheads="1"/>
          </p:cNvPicPr>
          <p:nvPr/>
        </p:nvPicPr>
        <p:blipFill>
          <a:blip r:embed="rId4" cstate="print"/>
          <a:srcRect t="36519" r="854" b="1717"/>
          <a:stretch>
            <a:fillRect/>
          </a:stretch>
        </p:blipFill>
        <p:spPr bwMode="auto">
          <a:xfrm>
            <a:off x="1881188" y="1857375"/>
            <a:ext cx="8286750" cy="4000500"/>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fld id="{C0AD0D33-5A4B-4F2E-A401-45554CC979B9}" type="slidenum">
              <a:rPr lang="ru-RU" smtClean="0"/>
              <a:pPr/>
              <a:t>45</a:t>
            </a:fld>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39939" name="Picture 2"/>
          <p:cNvPicPr>
            <a:picLocks noChangeAspect="1" noChangeArrowheads="1"/>
          </p:cNvPicPr>
          <p:nvPr/>
        </p:nvPicPr>
        <p:blipFill>
          <a:blip r:embed="rId3" cstate="print"/>
          <a:srcRect/>
          <a:stretch>
            <a:fillRect/>
          </a:stretch>
        </p:blipFill>
        <p:spPr bwMode="auto">
          <a:xfrm>
            <a:off x="2095500" y="5035550"/>
            <a:ext cx="8001000" cy="1822450"/>
          </a:xfrm>
          <a:prstGeom prst="rect">
            <a:avLst/>
          </a:prstGeom>
          <a:noFill/>
          <a:ln w="9525">
            <a:noFill/>
            <a:miter lim="800000"/>
            <a:headEnd/>
            <a:tailEnd/>
          </a:ln>
        </p:spPr>
      </p:pic>
      <p:sp>
        <p:nvSpPr>
          <p:cNvPr id="6" name="Rectangle 2"/>
          <p:cNvSpPr>
            <a:spLocks noGrp="1" noChangeArrowheads="1"/>
          </p:cNvSpPr>
          <p:nvPr>
            <p:ph type="title"/>
          </p:nvPr>
        </p:nvSpPr>
        <p:spPr>
          <a:xfrm>
            <a:off x="1981200" y="0"/>
            <a:ext cx="8229600" cy="857250"/>
          </a:xfrm>
        </p:spPr>
        <p:txBody>
          <a:bodyPr>
            <a:normAutofit/>
          </a:bodyPr>
          <a:lstStyle/>
          <a:p>
            <a:pPr>
              <a:defRPr/>
            </a:pPr>
            <a:r>
              <a:rPr lang="en-US" b="1" i="1" dirty="0" smtClean="0">
                <a:solidFill>
                  <a:srgbClr val="C00000"/>
                </a:solidFill>
                <a:effectLst>
                  <a:outerShdw blurRad="38100" dist="38100" dir="2700000" algn="tl">
                    <a:srgbClr val="000000">
                      <a:alpha val="43137"/>
                    </a:srgbClr>
                  </a:outerShdw>
                </a:effectLst>
                <a:cs typeface="Arial" pitchFamily="34" charset="0"/>
              </a:rPr>
              <a:t>The IFMIF/EVEDA EU-JA Project</a:t>
            </a:r>
          </a:p>
        </p:txBody>
      </p:sp>
      <p:sp>
        <p:nvSpPr>
          <p:cNvPr id="39941" name="TextBox 6"/>
          <p:cNvSpPr txBox="1">
            <a:spLocks noChangeArrowheads="1"/>
          </p:cNvSpPr>
          <p:nvPr/>
        </p:nvSpPr>
        <p:spPr bwMode="auto">
          <a:xfrm>
            <a:off x="1738314" y="1714500"/>
            <a:ext cx="1214437" cy="923330"/>
          </a:xfrm>
          <a:prstGeom prst="rect">
            <a:avLst/>
          </a:prstGeom>
          <a:noFill/>
          <a:ln w="9525">
            <a:noFill/>
            <a:miter lim="800000"/>
            <a:headEnd/>
            <a:tailEnd/>
          </a:ln>
        </p:spPr>
        <p:txBody>
          <a:bodyPr>
            <a:spAutoFit/>
          </a:bodyPr>
          <a:lstStyle/>
          <a:p>
            <a:pPr algn="ctr"/>
            <a:r>
              <a:rPr lang="en-US" b="1" dirty="0">
                <a:cs typeface="Arial" pitchFamily="34" charset="0"/>
              </a:rPr>
              <a:t>Summer</a:t>
            </a:r>
          </a:p>
          <a:p>
            <a:pPr algn="ctr"/>
            <a:r>
              <a:rPr lang="en-US" b="1" dirty="0">
                <a:cs typeface="Arial" pitchFamily="34" charset="0"/>
              </a:rPr>
              <a:t>2018</a:t>
            </a:r>
          </a:p>
          <a:p>
            <a:pPr algn="ctr"/>
            <a:r>
              <a:rPr lang="en-US" b="1" dirty="0">
                <a:cs typeface="Arial" pitchFamily="34" charset="0"/>
              </a:rPr>
              <a:t>Beam test</a:t>
            </a:r>
          </a:p>
        </p:txBody>
      </p:sp>
      <p:pic>
        <p:nvPicPr>
          <p:cNvPr id="64514" name="Picture 2" descr="C:\Users\TVK\Desktop\THPO062_IFMIF RFQ preliminary beam characterization\WP_20180725_002.jpg"/>
          <p:cNvPicPr>
            <a:picLocks noChangeAspect="1" noChangeArrowheads="1"/>
          </p:cNvPicPr>
          <p:nvPr/>
        </p:nvPicPr>
        <p:blipFill>
          <a:blip r:embed="rId4" cstate="print"/>
          <a:srcRect/>
          <a:stretch>
            <a:fillRect/>
          </a:stretch>
        </p:blipFill>
        <p:spPr bwMode="auto">
          <a:xfrm>
            <a:off x="3200400" y="1066801"/>
            <a:ext cx="6858000" cy="3852333"/>
          </a:xfrm>
          <a:prstGeom prst="rect">
            <a:avLst/>
          </a:prstGeom>
          <a:noFill/>
        </p:spPr>
      </p:pic>
      <p:sp>
        <p:nvSpPr>
          <p:cNvPr id="2" name="Номер слайда 1"/>
          <p:cNvSpPr>
            <a:spLocks noGrp="1"/>
          </p:cNvSpPr>
          <p:nvPr>
            <p:ph type="sldNum" sz="quarter" idx="12"/>
          </p:nvPr>
        </p:nvSpPr>
        <p:spPr/>
        <p:txBody>
          <a:bodyPr/>
          <a:lstStyle/>
          <a:p>
            <a:fld id="{C0AD0D33-5A4B-4F2E-A401-45554CC979B9}" type="slidenum">
              <a:rPr lang="ru-RU" smtClean="0"/>
              <a:pPr/>
              <a:t>46</a:t>
            </a:fld>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51403" y="609675"/>
            <a:ext cx="3563888" cy="5728491"/>
          </a:xfrm>
          <a:prstGeom prst="rect">
            <a:avLst/>
          </a:prstGeom>
          <a:solidFill>
            <a:srgbClr val="FFFFFF"/>
          </a:solidFill>
          <a:ln>
            <a:noFill/>
          </a:ln>
          <a:extLst/>
        </p:spPr>
        <p:txBody>
          <a:bodyPr wrap="square">
            <a:spAutoFit/>
          </a:bodyPr>
          <a:lstStyle>
            <a:defPPr>
              <a:defRPr lang="en-US"/>
            </a:defPPr>
            <a:lvl1pPr marL="180000" indent="-216000">
              <a:lnSpc>
                <a:spcPts val="2000"/>
              </a:lnSpc>
              <a:spcBef>
                <a:spcPts val="0"/>
              </a:spcBef>
              <a:spcAft>
                <a:spcPts val="0"/>
              </a:spcAft>
              <a:buSzPct val="100000"/>
              <a:buFont typeface="Arial" panose="020B0604020202020204" pitchFamily="34" charset="0"/>
              <a:buChar char="•"/>
              <a:defRPr sz="1600" i="1">
                <a:latin typeface="Times New Roman" panose="02020603050405020304" pitchFamily="18" charset="0"/>
                <a:cs typeface="Times New Roman" panose="02020603050405020304" pitchFamily="18" charset="0"/>
              </a:defRPr>
            </a:lvl1pPr>
            <a:lvl2pPr marL="742950" indent="-285750" eaLnBrk="0" hangingPunct="0">
              <a:defRPr sz="2200" b="1">
                <a:latin typeface="Arial Narrow" panose="020B0606020202030204" pitchFamily="34" charset="0"/>
                <a:cs typeface="Arial" panose="020B0604020202020204" pitchFamily="34" charset="0"/>
              </a:defRPr>
            </a:lvl2pPr>
            <a:lvl3pPr marL="1143000" indent="-228600" eaLnBrk="0" hangingPunct="0">
              <a:defRPr sz="2200" b="1">
                <a:latin typeface="Arial Narrow" panose="020B0606020202030204" pitchFamily="34" charset="0"/>
                <a:cs typeface="Arial" panose="020B0604020202020204" pitchFamily="34" charset="0"/>
              </a:defRPr>
            </a:lvl3pPr>
            <a:lvl4pPr marL="1600200" indent="-228600" eaLnBrk="0" hangingPunct="0">
              <a:defRPr sz="2200" b="1">
                <a:latin typeface="Arial Narrow" panose="020B0606020202030204" pitchFamily="34" charset="0"/>
                <a:cs typeface="Arial" panose="020B0604020202020204" pitchFamily="34" charset="0"/>
              </a:defRPr>
            </a:lvl4pPr>
            <a:lvl5pPr marL="2057400" indent="-228600" eaLnBrk="0" hangingPunct="0">
              <a:defRPr sz="2200" b="1">
                <a:latin typeface="Arial Narrow" panose="020B0606020202030204" pitchFamily="34" charset="0"/>
                <a:cs typeface="Arial" panose="020B0604020202020204" pitchFamily="34" charset="0"/>
              </a:defRPr>
            </a:lvl5pPr>
            <a:lvl6pPr marL="25146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6pPr>
            <a:lvl7pPr marL="29718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7pPr>
            <a:lvl8pPr marL="34290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8pPr>
            <a:lvl9pPr marL="38862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9pPr>
          </a:lstStyle>
          <a:p>
            <a:pPr>
              <a:lnSpc>
                <a:spcPts val="2100"/>
              </a:lnSpc>
            </a:pPr>
            <a:r>
              <a:rPr lang="en-US" altLang="zh-CN" dirty="0"/>
              <a:t>Electron Bombardment ion source</a:t>
            </a:r>
          </a:p>
          <a:p>
            <a:pPr>
              <a:lnSpc>
                <a:spcPts val="2100"/>
              </a:lnSpc>
            </a:pPr>
            <a:r>
              <a:rPr lang="en-US" altLang="zh-CN" dirty="0"/>
              <a:t>Hollow Cathode ion source </a:t>
            </a:r>
          </a:p>
          <a:p>
            <a:pPr>
              <a:lnSpc>
                <a:spcPts val="2100"/>
              </a:lnSpc>
            </a:pPr>
            <a:r>
              <a:rPr lang="en-US" altLang="zh-CN" dirty="0"/>
              <a:t>Reflex Discharge </a:t>
            </a:r>
            <a:r>
              <a:rPr lang="en-US" altLang="zh-CN" dirty="0" err="1"/>
              <a:t>Multicusp</a:t>
            </a:r>
            <a:r>
              <a:rPr lang="en-US" altLang="zh-CN" dirty="0"/>
              <a:t> source</a:t>
            </a:r>
          </a:p>
          <a:p>
            <a:pPr>
              <a:lnSpc>
                <a:spcPts val="2100"/>
              </a:lnSpc>
            </a:pPr>
            <a:r>
              <a:rPr lang="en-US" altLang="zh-CN" dirty="0"/>
              <a:t>Cold- &amp; Hot-Cathode PIG</a:t>
            </a:r>
          </a:p>
          <a:p>
            <a:pPr>
              <a:lnSpc>
                <a:spcPts val="2100"/>
              </a:lnSpc>
            </a:pPr>
            <a:r>
              <a:rPr lang="en-US" altLang="zh-CN" dirty="0"/>
              <a:t>Electron Cyclotron Resonance ion source (ECR)</a:t>
            </a:r>
          </a:p>
          <a:p>
            <a:pPr>
              <a:lnSpc>
                <a:spcPts val="2100"/>
              </a:lnSpc>
            </a:pPr>
            <a:r>
              <a:rPr lang="en-US" altLang="zh-CN" dirty="0"/>
              <a:t>Electron Beam Ion Source (EBIS)</a:t>
            </a:r>
          </a:p>
          <a:p>
            <a:pPr>
              <a:lnSpc>
                <a:spcPts val="2100"/>
              </a:lnSpc>
            </a:pPr>
            <a:r>
              <a:rPr lang="en-US" altLang="zh-CN" dirty="0"/>
              <a:t>Surface Contact ion source </a:t>
            </a:r>
          </a:p>
          <a:p>
            <a:pPr>
              <a:lnSpc>
                <a:spcPts val="2100"/>
              </a:lnSpc>
            </a:pPr>
            <a:r>
              <a:rPr lang="en-US" altLang="zh-CN" dirty="0"/>
              <a:t>Cryogenic Anode ion source</a:t>
            </a:r>
          </a:p>
          <a:p>
            <a:pPr>
              <a:lnSpc>
                <a:spcPts val="2100"/>
              </a:lnSpc>
            </a:pPr>
            <a:r>
              <a:rPr lang="en-US" altLang="zh-CN" dirty="0"/>
              <a:t>Metal Vapor Vacuum Arc ion source (MEVVA) </a:t>
            </a:r>
          </a:p>
          <a:p>
            <a:pPr>
              <a:lnSpc>
                <a:spcPts val="2100"/>
              </a:lnSpc>
            </a:pPr>
            <a:r>
              <a:rPr lang="en-US" altLang="zh-CN" dirty="0"/>
              <a:t>Sputtering-type negative ion source</a:t>
            </a:r>
          </a:p>
          <a:p>
            <a:pPr>
              <a:lnSpc>
                <a:spcPts val="2100"/>
              </a:lnSpc>
            </a:pPr>
            <a:r>
              <a:rPr lang="en-US" altLang="zh-CN" dirty="0"/>
              <a:t>Plasma Surface Conversion negative ion source</a:t>
            </a:r>
          </a:p>
          <a:p>
            <a:pPr>
              <a:lnSpc>
                <a:spcPts val="2100"/>
              </a:lnSpc>
            </a:pPr>
            <a:r>
              <a:rPr lang="en-US" altLang="zh-CN" dirty="0"/>
              <a:t>Electron Heated Vaporization ion source</a:t>
            </a:r>
          </a:p>
          <a:p>
            <a:pPr>
              <a:lnSpc>
                <a:spcPts val="2100"/>
              </a:lnSpc>
            </a:pPr>
            <a:r>
              <a:rPr lang="en-US" altLang="zh-CN" dirty="0"/>
              <a:t>Hollow Cathode von </a:t>
            </a:r>
            <a:r>
              <a:rPr lang="en-US" altLang="zh-CN" dirty="0" err="1"/>
              <a:t>Ardenne</a:t>
            </a:r>
            <a:r>
              <a:rPr lang="en-US" altLang="zh-CN" dirty="0"/>
              <a:t> ion source</a:t>
            </a:r>
          </a:p>
          <a:p>
            <a:pPr>
              <a:lnSpc>
                <a:spcPts val="2100"/>
              </a:lnSpc>
            </a:pPr>
            <a:r>
              <a:rPr lang="en-US" altLang="zh-CN" dirty="0"/>
              <a:t>Forrester </a:t>
            </a:r>
            <a:r>
              <a:rPr lang="en-US" altLang="zh-CN" dirty="0" err="1"/>
              <a:t>Porus</a:t>
            </a:r>
            <a:r>
              <a:rPr lang="en-US" altLang="zh-CN" dirty="0"/>
              <a:t> Plate ion source</a:t>
            </a:r>
          </a:p>
          <a:p>
            <a:pPr>
              <a:lnSpc>
                <a:spcPts val="2100"/>
              </a:lnSpc>
            </a:pPr>
            <a:r>
              <a:rPr lang="en-US" altLang="zh-CN" dirty="0"/>
              <a:t>Multipole Confinement ion source</a:t>
            </a:r>
          </a:p>
          <a:p>
            <a:pPr>
              <a:lnSpc>
                <a:spcPts val="2100"/>
              </a:lnSpc>
            </a:pPr>
            <a:r>
              <a:rPr lang="en-US" altLang="zh-CN" dirty="0"/>
              <a:t>EHD-driven Liquid ion source </a:t>
            </a:r>
          </a:p>
        </p:txBody>
      </p:sp>
      <p:sp>
        <p:nvSpPr>
          <p:cNvPr id="3" name="Rectangle 4"/>
          <p:cNvSpPr>
            <a:spLocks noChangeArrowheads="1"/>
          </p:cNvSpPr>
          <p:nvPr/>
        </p:nvSpPr>
        <p:spPr bwMode="auto">
          <a:xfrm>
            <a:off x="4876832" y="609675"/>
            <a:ext cx="2895524" cy="5718873"/>
          </a:xfrm>
          <a:prstGeom prst="rect">
            <a:avLst/>
          </a:prstGeom>
          <a:solidFill>
            <a:srgbClr val="FFFFFF"/>
          </a:solidFill>
          <a:ln>
            <a:noFill/>
          </a:ln>
          <a:extLst/>
        </p:spPr>
        <p:txBody>
          <a:bodyPr wrap="square">
            <a:spAutoFit/>
          </a:bodyPr>
          <a:lstStyle>
            <a:lvl1pPr eaLnBrk="0" hangingPunct="0">
              <a:defRPr sz="2200" b="1">
                <a:solidFill>
                  <a:schemeClr val="tx1"/>
                </a:solidFill>
                <a:latin typeface="Arial Narrow" panose="020B0606020202030204" pitchFamily="34" charset="0"/>
                <a:cs typeface="Arial" panose="020B0604020202020204" pitchFamily="34" charset="0"/>
              </a:defRPr>
            </a:lvl1pPr>
            <a:lvl2pPr marL="742950" indent="-285750" eaLnBrk="0" hangingPunct="0">
              <a:defRPr sz="2200" b="1">
                <a:solidFill>
                  <a:schemeClr val="tx1"/>
                </a:solidFill>
                <a:latin typeface="Arial Narrow" panose="020B0606020202030204" pitchFamily="34" charset="0"/>
                <a:cs typeface="Arial" panose="020B0604020202020204" pitchFamily="34" charset="0"/>
              </a:defRPr>
            </a:lvl2pPr>
            <a:lvl3pPr marL="1143000" indent="-228600" eaLnBrk="0" hangingPunct="0">
              <a:defRPr sz="2200" b="1">
                <a:solidFill>
                  <a:schemeClr val="tx1"/>
                </a:solidFill>
                <a:latin typeface="Arial Narrow" panose="020B0606020202030204" pitchFamily="34" charset="0"/>
                <a:cs typeface="Arial" panose="020B0604020202020204" pitchFamily="34" charset="0"/>
              </a:defRPr>
            </a:lvl3pPr>
            <a:lvl4pPr marL="1600200" indent="-228600" eaLnBrk="0" hangingPunct="0">
              <a:defRPr sz="2200" b="1">
                <a:solidFill>
                  <a:schemeClr val="tx1"/>
                </a:solidFill>
                <a:latin typeface="Arial Narrow" panose="020B0606020202030204" pitchFamily="34" charset="0"/>
                <a:cs typeface="Arial" panose="020B0604020202020204" pitchFamily="34" charset="0"/>
              </a:defRPr>
            </a:lvl4pPr>
            <a:lvl5pPr marL="2057400" indent="-228600" eaLnBrk="0" hangingPunct="0">
              <a:defRPr sz="2200" b="1">
                <a:solidFill>
                  <a:schemeClr val="tx1"/>
                </a:solidFill>
                <a:latin typeface="Arial Narrow" panose="020B0606020202030204" pitchFamily="34" charset="0"/>
                <a:cs typeface="Arial" panose="020B0604020202020204" pitchFamily="34" charset="0"/>
              </a:defRPr>
            </a:lvl5pPr>
            <a:lvl6pPr marL="2514600" indent="-228600" eaLnBrk="0" fontAlgn="base" hangingPunct="0">
              <a:lnSpc>
                <a:spcPct val="90000"/>
              </a:lnSpc>
              <a:spcBef>
                <a:spcPts val="1400"/>
              </a:spcBef>
              <a:spcAft>
                <a:spcPct val="0"/>
              </a:spcAft>
              <a:buClr>
                <a:srgbClr val="006C3A"/>
              </a:buClr>
              <a:defRPr sz="2200" b="1">
                <a:solidFill>
                  <a:schemeClr val="tx1"/>
                </a:solidFill>
                <a:latin typeface="Arial Narrow" panose="020B0606020202030204" pitchFamily="34" charset="0"/>
                <a:cs typeface="Arial" panose="020B0604020202020204" pitchFamily="34" charset="0"/>
              </a:defRPr>
            </a:lvl6pPr>
            <a:lvl7pPr marL="2971800" indent="-228600" eaLnBrk="0" fontAlgn="base" hangingPunct="0">
              <a:lnSpc>
                <a:spcPct val="90000"/>
              </a:lnSpc>
              <a:spcBef>
                <a:spcPts val="1400"/>
              </a:spcBef>
              <a:spcAft>
                <a:spcPct val="0"/>
              </a:spcAft>
              <a:buClr>
                <a:srgbClr val="006C3A"/>
              </a:buClr>
              <a:defRPr sz="2200" b="1">
                <a:solidFill>
                  <a:schemeClr val="tx1"/>
                </a:solidFill>
                <a:latin typeface="Arial Narrow" panose="020B0606020202030204" pitchFamily="34" charset="0"/>
                <a:cs typeface="Arial" panose="020B0604020202020204" pitchFamily="34" charset="0"/>
              </a:defRPr>
            </a:lvl7pPr>
            <a:lvl8pPr marL="3429000" indent="-228600" eaLnBrk="0" fontAlgn="base" hangingPunct="0">
              <a:lnSpc>
                <a:spcPct val="90000"/>
              </a:lnSpc>
              <a:spcBef>
                <a:spcPts val="1400"/>
              </a:spcBef>
              <a:spcAft>
                <a:spcPct val="0"/>
              </a:spcAft>
              <a:buClr>
                <a:srgbClr val="006C3A"/>
              </a:buClr>
              <a:defRPr sz="2200" b="1">
                <a:solidFill>
                  <a:schemeClr val="tx1"/>
                </a:solidFill>
                <a:latin typeface="Arial Narrow" panose="020B0606020202030204" pitchFamily="34" charset="0"/>
                <a:cs typeface="Arial" panose="020B0604020202020204" pitchFamily="34" charset="0"/>
              </a:defRPr>
            </a:lvl8pPr>
            <a:lvl9pPr marL="3886200" indent="-228600" eaLnBrk="0" fontAlgn="base" hangingPunct="0">
              <a:lnSpc>
                <a:spcPct val="90000"/>
              </a:lnSpc>
              <a:spcBef>
                <a:spcPts val="1400"/>
              </a:spcBef>
              <a:spcAft>
                <a:spcPct val="0"/>
              </a:spcAft>
              <a:buClr>
                <a:srgbClr val="006C3A"/>
              </a:buClr>
              <a:defRPr sz="2200" b="1">
                <a:solidFill>
                  <a:schemeClr val="tx1"/>
                </a:solidFill>
                <a:latin typeface="Arial Narrow" panose="020B0606020202030204" pitchFamily="34" charset="0"/>
                <a:cs typeface="Arial" panose="020B0604020202020204" pitchFamily="34" charset="0"/>
              </a:defRPr>
            </a:lvl9pPr>
          </a:lstStyle>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Microwave ion source </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XUV-driven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Arc Plasma ion source</a:t>
            </a:r>
          </a:p>
          <a:p>
            <a:pPr marL="180000" indent="-216000">
              <a:lnSpc>
                <a:spcPts val="2000"/>
              </a:lnSpc>
              <a:buSzPct val="100000"/>
              <a:buFont typeface="Arial" panose="020B0604020202020204" pitchFamily="34" charset="0"/>
              <a:buChar char="•"/>
            </a:pPr>
            <a:r>
              <a:rPr lang="en-US" altLang="zh-CN" sz="1600" b="0" i="1" dirty="0">
                <a:latin typeface="Times New Roman" panose="02020603050405020304" pitchFamily="18" charset="0"/>
                <a:ea typeface="华文楷体" panose="02010600040101010101" pitchFamily="2" charset="-122"/>
                <a:cs typeface="Times New Roman" panose="02020603050405020304" pitchFamily="18" charset="0"/>
              </a:rPr>
              <a:t>Surface Ionization ion source</a:t>
            </a:r>
          </a:p>
          <a:p>
            <a:pPr marL="180000" indent="-216000">
              <a:lnSpc>
                <a:spcPts val="2000"/>
              </a:lnSpc>
              <a:buSzPct val="100000"/>
              <a:buFont typeface="Arial" panose="020B0604020202020204" pitchFamily="34" charset="0"/>
              <a:buChar char="•"/>
            </a:pPr>
            <a:r>
              <a:rPr lang="en-US" altLang="zh-CN" sz="1600" b="0" i="1" dirty="0">
                <a:latin typeface="Times New Roman" panose="02020603050405020304" pitchFamily="18" charset="0"/>
                <a:ea typeface="华文楷体" panose="02010600040101010101" pitchFamily="2" charset="-122"/>
                <a:cs typeface="Times New Roman" panose="02020603050405020304" pitchFamily="18" charset="0"/>
              </a:rPr>
              <a:t>Charge Exchange ion source</a:t>
            </a:r>
            <a:endParaRPr lang="en-US" altLang="zh-CN" sz="1600" b="0" i="1" dirty="0">
              <a:latin typeface="Times New Roman" panose="02020603050405020304" pitchFamily="18" charset="0"/>
              <a:cs typeface="Times New Roman" panose="02020603050405020304" pitchFamily="18" charset="0"/>
            </a:endParaRP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Capillary Arc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Von </a:t>
            </a:r>
            <a:r>
              <a:rPr lang="en-US" altLang="zh-CN" sz="1600" b="0" i="1" dirty="0" err="1">
                <a:latin typeface="Times New Roman" panose="02020603050405020304" pitchFamily="18" charset="0"/>
                <a:cs typeface="Times New Roman" panose="02020603050405020304" pitchFamily="18" charset="0"/>
              </a:rPr>
              <a:t>Ardenne</a:t>
            </a:r>
            <a:r>
              <a:rPr lang="en-US" altLang="zh-CN" sz="1600" b="0" i="1" dirty="0">
                <a:latin typeface="Times New Roman" panose="02020603050405020304" pitchFamily="18" charset="0"/>
                <a:cs typeface="Times New Roman" panose="02020603050405020304" pitchFamily="18" charset="0"/>
              </a:rPr>
              <a:t> </a:t>
            </a:r>
            <a:r>
              <a:rPr lang="en-US" altLang="zh-CN" sz="1600" b="0" i="1" dirty="0">
                <a:latin typeface="Times New Roman" panose="02020603050405020304" pitchFamily="18" charset="0"/>
                <a:ea typeface="华文楷体" panose="02010600040101010101" pitchFamily="2" charset="-122"/>
                <a:cs typeface="Times New Roman" panose="02020603050405020304" pitchFamily="18" charset="0"/>
              </a:rPr>
              <a:t>ion</a:t>
            </a:r>
            <a:r>
              <a:rPr lang="en-US" altLang="zh-CN" sz="1600" b="0" i="1" dirty="0">
                <a:latin typeface="Times New Roman" panose="02020603050405020304" pitchFamily="18" charset="0"/>
                <a:cs typeface="Times New Roman" panose="02020603050405020304" pitchFamily="18" charset="0"/>
              </a:rPr>
              <a:t> source</a:t>
            </a:r>
          </a:p>
          <a:p>
            <a:pPr marL="180000" indent="-216000" eaLnBrk="1" hangingPunct="1">
              <a:lnSpc>
                <a:spcPts val="2000"/>
              </a:lnSpc>
              <a:buSzPct val="100000"/>
              <a:buFont typeface="Arial" panose="020B0604020202020204" pitchFamily="34" charset="0"/>
              <a:buChar char="•"/>
              <a:defRPr/>
            </a:pPr>
            <a:r>
              <a:rPr lang="en-US" altLang="zh-CN" sz="1600" b="0" i="1" dirty="0" err="1">
                <a:latin typeface="Times New Roman" panose="02020603050405020304" pitchFamily="18" charset="0"/>
                <a:cs typeface="Times New Roman" panose="02020603050405020304" pitchFamily="18" charset="0"/>
              </a:rPr>
              <a:t>Capillaritron</a:t>
            </a:r>
            <a:r>
              <a:rPr lang="en-US" altLang="zh-CN" sz="1600" b="0" i="1" dirty="0">
                <a:latin typeface="Times New Roman" panose="02020603050405020304" pitchFamily="18" charset="0"/>
                <a:cs typeface="Times New Roman" panose="02020603050405020304" pitchFamily="18" charset="0"/>
              </a:rPr>
              <a:t>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Canal Ray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Pulsed Spark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Field Emission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Atomic Beam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Field Ionization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Arc Discharge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Multifilament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RF plasma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Freeman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Liquid Metal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Beam Plasma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Magnetron ion source</a:t>
            </a:r>
          </a:p>
          <a:p>
            <a:pPr marL="180000" indent="-216000" eaLnBrk="1" hangingPunct="1">
              <a:lnSpc>
                <a:spcPts val="2000"/>
              </a:lnSpc>
              <a:buSzPct val="100000"/>
              <a:buFont typeface="Arial" panose="020B0604020202020204" pitchFamily="34" charset="0"/>
              <a:buChar char="•"/>
              <a:defRPr/>
            </a:pPr>
            <a:r>
              <a:rPr lang="en-US" altLang="zh-CN" sz="1600" b="0" i="1" dirty="0">
                <a:latin typeface="Times New Roman" panose="02020603050405020304" pitchFamily="18" charset="0"/>
                <a:cs typeface="Times New Roman" panose="02020603050405020304" pitchFamily="18" charset="0"/>
              </a:rPr>
              <a:t>CHORD</a:t>
            </a:r>
          </a:p>
          <a:p>
            <a:pPr marL="180000" indent="-216000" eaLnBrk="1" hangingPunct="1">
              <a:lnSpc>
                <a:spcPts val="2000"/>
              </a:lnSpc>
              <a:buSzPct val="100000"/>
              <a:buFont typeface="Arial" panose="020B0604020202020204" pitchFamily="34" charset="0"/>
              <a:buChar char="•"/>
              <a:defRPr/>
            </a:pPr>
            <a:r>
              <a:rPr lang="en-US" altLang="zh-CN" sz="1600" b="0" i="1" dirty="0" err="1">
                <a:latin typeface="Times New Roman" panose="02020603050405020304" pitchFamily="18" charset="0"/>
                <a:cs typeface="Times New Roman" panose="02020603050405020304" pitchFamily="18" charset="0"/>
              </a:rPr>
              <a:t>Calutron</a:t>
            </a:r>
            <a:r>
              <a:rPr lang="en-US" altLang="zh-CN" sz="1600" b="0" i="1" dirty="0">
                <a:latin typeface="Times New Roman" panose="02020603050405020304" pitchFamily="18" charset="0"/>
                <a:cs typeface="Times New Roman" panose="02020603050405020304" pitchFamily="18" charset="0"/>
              </a:rPr>
              <a:t> ion source</a:t>
            </a:r>
          </a:p>
        </p:txBody>
      </p:sp>
      <p:sp>
        <p:nvSpPr>
          <p:cNvPr id="4" name="Text Box 5"/>
          <p:cNvSpPr txBox="1">
            <a:spLocks noChangeArrowheads="1"/>
          </p:cNvSpPr>
          <p:nvPr/>
        </p:nvSpPr>
        <p:spPr bwMode="auto">
          <a:xfrm>
            <a:off x="7696278" y="990665"/>
            <a:ext cx="2971723" cy="5478423"/>
          </a:xfrm>
          <a:prstGeom prst="rect">
            <a:avLst/>
          </a:prstGeom>
          <a:solidFill>
            <a:srgbClr val="FFFFFF"/>
          </a:solidFill>
          <a:ln>
            <a:noFill/>
          </a:ln>
          <a:extLst/>
        </p:spPr>
        <p:txBody>
          <a:bodyPr wrap="square">
            <a:spAutoFit/>
          </a:bodyPr>
          <a:lstStyle>
            <a:defPPr>
              <a:defRPr lang="en-US"/>
            </a:defPPr>
            <a:lvl1pPr marL="180000" indent="-216000">
              <a:lnSpc>
                <a:spcPts val="2000"/>
              </a:lnSpc>
              <a:spcBef>
                <a:spcPts val="0"/>
              </a:spcBef>
              <a:spcAft>
                <a:spcPts val="0"/>
              </a:spcAft>
              <a:buSzPct val="100000"/>
              <a:buFont typeface="Arial" panose="020B0604020202020204" pitchFamily="34" charset="0"/>
              <a:buChar char="•"/>
              <a:defRPr sz="1600" i="1">
                <a:latin typeface="Times New Roman" panose="02020603050405020304" pitchFamily="18" charset="0"/>
                <a:cs typeface="Times New Roman" panose="02020603050405020304" pitchFamily="18" charset="0"/>
              </a:defRPr>
            </a:lvl1pPr>
            <a:lvl2pPr marL="742950" indent="-285750" eaLnBrk="0" hangingPunct="0">
              <a:defRPr sz="2200" b="1">
                <a:latin typeface="Arial Narrow" panose="020B0606020202030204" pitchFamily="34" charset="0"/>
                <a:cs typeface="Arial" panose="020B0604020202020204" pitchFamily="34" charset="0"/>
              </a:defRPr>
            </a:lvl2pPr>
            <a:lvl3pPr marL="1143000" indent="-228600" eaLnBrk="0" hangingPunct="0">
              <a:defRPr sz="2200" b="1">
                <a:latin typeface="Arial Narrow" panose="020B0606020202030204" pitchFamily="34" charset="0"/>
                <a:cs typeface="Arial" panose="020B0604020202020204" pitchFamily="34" charset="0"/>
              </a:defRPr>
            </a:lvl3pPr>
            <a:lvl4pPr marL="1600200" indent="-228600" eaLnBrk="0" hangingPunct="0">
              <a:defRPr sz="2200" b="1">
                <a:latin typeface="Arial Narrow" panose="020B0606020202030204" pitchFamily="34" charset="0"/>
                <a:cs typeface="Arial" panose="020B0604020202020204" pitchFamily="34" charset="0"/>
              </a:defRPr>
            </a:lvl4pPr>
            <a:lvl5pPr marL="2057400" indent="-228600" eaLnBrk="0" hangingPunct="0">
              <a:defRPr sz="2200" b="1">
                <a:latin typeface="Arial Narrow" panose="020B0606020202030204" pitchFamily="34" charset="0"/>
                <a:cs typeface="Arial" panose="020B0604020202020204" pitchFamily="34" charset="0"/>
              </a:defRPr>
            </a:lvl5pPr>
            <a:lvl6pPr marL="25146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6pPr>
            <a:lvl7pPr marL="29718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7pPr>
            <a:lvl8pPr marL="34290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8pPr>
            <a:lvl9pPr marL="3886200" indent="-228600" eaLnBrk="0" hangingPunct="0">
              <a:lnSpc>
                <a:spcPct val="90000"/>
              </a:lnSpc>
              <a:spcBef>
                <a:spcPts val="1400"/>
              </a:spcBef>
              <a:spcAft>
                <a:spcPct val="0"/>
              </a:spcAft>
              <a:buClr>
                <a:srgbClr val="006C3A"/>
              </a:buClr>
              <a:defRPr sz="2200" b="1">
                <a:latin typeface="Arial Narrow" panose="020B0606020202030204" pitchFamily="34" charset="0"/>
                <a:cs typeface="Arial" panose="020B0604020202020204" pitchFamily="34" charset="0"/>
              </a:defRPr>
            </a:lvl9pPr>
          </a:lstStyle>
          <a:p>
            <a:pPr>
              <a:lnSpc>
                <a:spcPts val="2100"/>
              </a:lnSpc>
            </a:pPr>
            <a:r>
              <a:rPr lang="en-US" altLang="zh-CN" dirty="0"/>
              <a:t>Bayard-Alpert type ion source</a:t>
            </a:r>
          </a:p>
          <a:p>
            <a:pPr>
              <a:lnSpc>
                <a:spcPts val="2100"/>
              </a:lnSpc>
            </a:pPr>
            <a:r>
              <a:rPr lang="en-US" altLang="zh-CN" dirty="0"/>
              <a:t>Inverse Magnetron ion source</a:t>
            </a:r>
          </a:p>
          <a:p>
            <a:pPr>
              <a:lnSpc>
                <a:spcPts val="2100"/>
              </a:lnSpc>
            </a:pPr>
            <a:r>
              <a:rPr lang="en-US" altLang="zh-CN" dirty="0"/>
              <a:t>FEBIAD ion source</a:t>
            </a:r>
          </a:p>
          <a:p>
            <a:pPr>
              <a:lnSpc>
                <a:spcPts val="2100"/>
              </a:lnSpc>
            </a:pPr>
            <a:r>
              <a:rPr lang="en-US" altLang="zh-CN" dirty="0" err="1"/>
              <a:t>Nier</a:t>
            </a:r>
            <a:r>
              <a:rPr lang="en-US" altLang="zh-CN" dirty="0"/>
              <a:t> ion source</a:t>
            </a:r>
          </a:p>
          <a:p>
            <a:pPr>
              <a:lnSpc>
                <a:spcPts val="2100"/>
              </a:lnSpc>
            </a:pPr>
            <a:r>
              <a:rPr lang="en-US" altLang="zh-CN" dirty="0" err="1"/>
              <a:t>Bernas</a:t>
            </a:r>
            <a:r>
              <a:rPr lang="en-US" altLang="zh-CN" dirty="0"/>
              <a:t> ion source</a:t>
            </a:r>
          </a:p>
          <a:p>
            <a:pPr>
              <a:lnSpc>
                <a:spcPts val="2100"/>
              </a:lnSpc>
            </a:pPr>
            <a:r>
              <a:rPr lang="en-US" altLang="zh-CN" dirty="0"/>
              <a:t>Nielsen ion source</a:t>
            </a:r>
          </a:p>
          <a:p>
            <a:pPr>
              <a:lnSpc>
                <a:spcPts val="2100"/>
              </a:lnSpc>
            </a:pPr>
            <a:r>
              <a:rPr lang="en-US" altLang="zh-CN" dirty="0"/>
              <a:t>Wilson ion source</a:t>
            </a:r>
          </a:p>
          <a:p>
            <a:pPr>
              <a:lnSpc>
                <a:spcPts val="2100"/>
              </a:lnSpc>
            </a:pPr>
            <a:r>
              <a:rPr lang="en-US" altLang="zh-CN" dirty="0"/>
              <a:t>Recoil ion source</a:t>
            </a:r>
          </a:p>
          <a:p>
            <a:pPr>
              <a:lnSpc>
                <a:spcPts val="2100"/>
              </a:lnSpc>
            </a:pPr>
            <a:r>
              <a:rPr lang="en-US" altLang="zh-CN" dirty="0"/>
              <a:t>Zinn ion source</a:t>
            </a:r>
          </a:p>
          <a:p>
            <a:pPr>
              <a:lnSpc>
                <a:spcPts val="2100"/>
              </a:lnSpc>
            </a:pPr>
            <a:r>
              <a:rPr lang="en-US" altLang="zh-CN" dirty="0" err="1"/>
              <a:t>Plasmatron</a:t>
            </a:r>
            <a:endParaRPr lang="en-US" altLang="zh-CN" dirty="0"/>
          </a:p>
          <a:p>
            <a:pPr>
              <a:lnSpc>
                <a:spcPts val="2100"/>
              </a:lnSpc>
            </a:pPr>
            <a:r>
              <a:rPr lang="en-US" altLang="zh-CN" dirty="0" err="1"/>
              <a:t>Duoplasmatron</a:t>
            </a:r>
            <a:endParaRPr lang="en-US" altLang="zh-CN" dirty="0"/>
          </a:p>
          <a:p>
            <a:pPr>
              <a:lnSpc>
                <a:spcPts val="2100"/>
              </a:lnSpc>
            </a:pPr>
            <a:r>
              <a:rPr lang="en-US" altLang="zh-CN" dirty="0" err="1"/>
              <a:t>Duopigatron</a:t>
            </a:r>
            <a:endParaRPr lang="en-US" altLang="zh-CN" dirty="0"/>
          </a:p>
          <a:p>
            <a:pPr>
              <a:lnSpc>
                <a:spcPts val="2100"/>
              </a:lnSpc>
            </a:pPr>
            <a:r>
              <a:rPr lang="en-US" altLang="zh-CN" dirty="0"/>
              <a:t>Laser ion source</a:t>
            </a:r>
          </a:p>
          <a:p>
            <a:pPr>
              <a:lnSpc>
                <a:spcPts val="2100"/>
              </a:lnSpc>
            </a:pPr>
            <a:r>
              <a:rPr lang="en-US" altLang="zh-CN" dirty="0"/>
              <a:t>Penning ion source</a:t>
            </a:r>
          </a:p>
          <a:p>
            <a:pPr>
              <a:lnSpc>
                <a:spcPts val="2100"/>
              </a:lnSpc>
            </a:pPr>
            <a:r>
              <a:rPr lang="en-US" altLang="zh-CN" dirty="0" err="1"/>
              <a:t>Monocusp</a:t>
            </a:r>
            <a:r>
              <a:rPr lang="en-US" altLang="zh-CN" dirty="0"/>
              <a:t> ion source</a:t>
            </a:r>
          </a:p>
          <a:p>
            <a:pPr>
              <a:lnSpc>
                <a:spcPts val="2100"/>
              </a:lnSpc>
            </a:pPr>
            <a:r>
              <a:rPr lang="en-US" altLang="zh-CN" dirty="0"/>
              <a:t>Bucket ion source</a:t>
            </a:r>
          </a:p>
          <a:p>
            <a:pPr>
              <a:lnSpc>
                <a:spcPts val="2100"/>
              </a:lnSpc>
            </a:pPr>
            <a:r>
              <a:rPr lang="en-US" altLang="zh-CN" dirty="0"/>
              <a:t>Metal ion source</a:t>
            </a:r>
          </a:p>
          <a:p>
            <a:pPr>
              <a:lnSpc>
                <a:spcPts val="2100"/>
              </a:lnSpc>
            </a:pPr>
            <a:r>
              <a:rPr lang="en-US" altLang="zh-CN" dirty="0" err="1"/>
              <a:t>Multicusp</a:t>
            </a:r>
            <a:r>
              <a:rPr lang="en-US" altLang="zh-CN" dirty="0"/>
              <a:t> ion source</a:t>
            </a:r>
          </a:p>
          <a:p>
            <a:pPr>
              <a:lnSpc>
                <a:spcPts val="2100"/>
              </a:lnSpc>
            </a:pPr>
            <a:r>
              <a:rPr lang="en-US" altLang="zh-CN" dirty="0"/>
              <a:t>Kaufman ion source</a:t>
            </a:r>
          </a:p>
          <a:p>
            <a:pPr>
              <a:lnSpc>
                <a:spcPts val="2100"/>
              </a:lnSpc>
            </a:pPr>
            <a:r>
              <a:rPr lang="en-US" altLang="zh-CN" dirty="0"/>
              <a:t>Flashover ion source</a:t>
            </a:r>
          </a:p>
        </p:txBody>
      </p:sp>
      <p:sp>
        <p:nvSpPr>
          <p:cNvPr id="5" name="Rectangle 2"/>
          <p:cNvSpPr>
            <a:spLocks noChangeArrowheads="1"/>
          </p:cNvSpPr>
          <p:nvPr/>
        </p:nvSpPr>
        <p:spPr bwMode="auto">
          <a:xfrm>
            <a:off x="3333347" y="7470"/>
            <a:ext cx="4607112" cy="461665"/>
          </a:xfrm>
          <a:prstGeom prst="rect">
            <a:avLst/>
          </a:prstGeom>
          <a:noFill/>
          <a:extLst/>
        </p:spPr>
        <p:txBody>
          <a:bodyPr wrap="square" rtlCol="0">
            <a:spAutoFit/>
          </a:bodyPr>
          <a:lstStyle/>
          <a:p>
            <a:pPr algn="ctr" rtl="0" eaLnBrk="0" hangingPunct="0">
              <a:spcBef>
                <a:spcPct val="0"/>
              </a:spcBef>
              <a:spcAft>
                <a:spcPct val="0"/>
              </a:spcAft>
              <a:buClrTx/>
              <a:buSzTx/>
              <a:buNone/>
            </a:pPr>
            <a:r>
              <a:rPr lang="en-US" altLang="zh-CN" sz="2400" b="1" kern="0" dirty="0">
                <a:solidFill>
                  <a:schemeClr val="bg1"/>
                </a:solidFill>
                <a:latin typeface="Berlin Sans FB Demi" panose="020E0802020502020306" pitchFamily="34" charset="0"/>
                <a:cs typeface="MS PGothic" panose="020B0600070205080204" pitchFamily="-112" charset="-128"/>
              </a:rPr>
              <a:t>The Opulent Ion Source Buffet*</a:t>
            </a:r>
          </a:p>
        </p:txBody>
      </p:sp>
      <p:sp>
        <p:nvSpPr>
          <p:cNvPr id="6" name="TextBox 1"/>
          <p:cNvSpPr txBox="1">
            <a:spLocks noChangeArrowheads="1"/>
          </p:cNvSpPr>
          <p:nvPr/>
        </p:nvSpPr>
        <p:spPr bwMode="auto">
          <a:xfrm>
            <a:off x="7413140" y="533476"/>
            <a:ext cx="3230372" cy="400110"/>
          </a:xfrm>
          <a:prstGeom prst="rect">
            <a:avLst/>
          </a:prstGeom>
          <a:solidFill>
            <a:schemeClr val="accent6">
              <a:lumMod val="20000"/>
              <a:lumOff val="80000"/>
            </a:schemeClr>
          </a:solidFill>
          <a:ln>
            <a:noFill/>
          </a:ln>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en-US" altLang="zh-CN" sz="2000" b="1" dirty="0">
                <a:solidFill>
                  <a:srgbClr val="0033CC"/>
                </a:solidFill>
                <a:effectLst>
                  <a:outerShdw blurRad="38100" dist="38100" dir="2700000" algn="tl">
                    <a:srgbClr val="000000">
                      <a:alpha val="43137"/>
                    </a:srgbClr>
                  </a:outerShdw>
                </a:effectLst>
                <a:ea typeface="华文楷体" panose="02010600040101010101" pitchFamily="2" charset="-122"/>
              </a:rPr>
              <a:t>56 different ion sources !</a:t>
            </a:r>
            <a:endParaRPr lang="zh-CN" altLang="en-US" sz="2000" b="1" dirty="0">
              <a:solidFill>
                <a:srgbClr val="0033CC"/>
              </a:solidFill>
              <a:effectLst>
                <a:outerShdw blurRad="38100" dist="38100" dir="2700000" algn="tl">
                  <a:srgbClr val="000000">
                    <a:alpha val="43137"/>
                  </a:srgbClr>
                </a:outerShdw>
              </a:effectLst>
              <a:ea typeface="华文楷体" panose="02010600040101010101" pitchFamily="2" charset="-122"/>
            </a:endParaRPr>
          </a:p>
        </p:txBody>
      </p:sp>
      <p:sp>
        <p:nvSpPr>
          <p:cNvPr id="11" name="TextBox 3"/>
          <p:cNvSpPr txBox="1">
            <a:spLocks noChangeArrowheads="1"/>
          </p:cNvSpPr>
          <p:nvPr/>
        </p:nvSpPr>
        <p:spPr bwMode="auto">
          <a:xfrm>
            <a:off x="8011814" y="135468"/>
            <a:ext cx="2631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000" dirty="0">
                <a:solidFill>
                  <a:srgbClr val="000000"/>
                </a:solidFill>
                <a:ea typeface="华文楷体" panose="02010600040101010101" pitchFamily="2" charset="-122"/>
              </a:rPr>
              <a:t>*Ion source list from SNS </a:t>
            </a:r>
            <a:r>
              <a:rPr lang="en-US" altLang="zh-CN" sz="1000" dirty="0" err="1">
                <a:solidFill>
                  <a:srgbClr val="000000"/>
                </a:solidFill>
                <a:ea typeface="华文楷体" panose="02010600040101010101" pitchFamily="2" charset="-122"/>
              </a:rPr>
              <a:t>M.Stockli’s</a:t>
            </a:r>
            <a:r>
              <a:rPr lang="en-US" altLang="zh-CN" sz="1000" dirty="0">
                <a:solidFill>
                  <a:srgbClr val="000000"/>
                </a:solidFill>
                <a:ea typeface="华文楷体" panose="02010600040101010101" pitchFamily="2" charset="-122"/>
              </a:rPr>
              <a:t> report</a:t>
            </a:r>
            <a:endParaRPr lang="zh-CN" altLang="en-US" sz="1000" dirty="0">
              <a:solidFill>
                <a:srgbClr val="000000"/>
              </a:solidFill>
              <a:ea typeface="华文楷体" panose="02010600040101010101" pitchFamily="2" charset="-122"/>
            </a:endParaRPr>
          </a:p>
        </p:txBody>
      </p:sp>
      <p:sp>
        <p:nvSpPr>
          <p:cNvPr id="14" name="TextBox 13"/>
          <p:cNvSpPr txBox="1"/>
          <p:nvPr/>
        </p:nvSpPr>
        <p:spPr>
          <a:xfrm>
            <a:off x="1524000" y="0"/>
            <a:ext cx="4572000" cy="369332"/>
          </a:xfrm>
          <a:prstGeom prst="rect">
            <a:avLst/>
          </a:prstGeom>
          <a:noFill/>
        </p:spPr>
        <p:txBody>
          <a:bodyPr wrap="square" rtlCol="0">
            <a:spAutoFit/>
          </a:bodyPr>
          <a:lstStyle/>
          <a:p>
            <a:r>
              <a:rPr lang="zh-CN" altLang="en-US" dirty="0">
                <a:latin typeface="Berlin Sans FB" panose="020E0602020502020306" pitchFamily="34" charset="0"/>
              </a:rPr>
              <a:t>ShiXiang Peng</a:t>
            </a:r>
            <a:r>
              <a:rPr lang="en-US" altLang="zh-CN" dirty="0"/>
              <a:t>, LINAC 2018</a:t>
            </a:r>
            <a:endParaRPr lang="en-US" altLang="zh-CN" dirty="0">
              <a:latin typeface="Berlin Sans FB" panose="020E0602020502020306" pitchFamily="34" charset="0"/>
            </a:endParaRPr>
          </a:p>
        </p:txBody>
      </p:sp>
      <p:sp>
        <p:nvSpPr>
          <p:cNvPr id="7" name="Номер слайда 6"/>
          <p:cNvSpPr>
            <a:spLocks noGrp="1"/>
          </p:cNvSpPr>
          <p:nvPr>
            <p:ph type="sldNum" sz="quarter" idx="12"/>
          </p:nvPr>
        </p:nvSpPr>
        <p:spPr/>
        <p:txBody>
          <a:bodyPr/>
          <a:lstStyle/>
          <a:p>
            <a:fld id="{C0AD0D33-5A4B-4F2E-A401-45554CC979B9}" type="slidenum">
              <a:rPr lang="ru-RU" smtClean="0"/>
              <a:pPr/>
              <a:t>47</a:t>
            </a:fld>
            <a:endParaRPr lang="ru-RU"/>
          </a:p>
        </p:txBody>
      </p:sp>
    </p:spTree>
    <p:extLst>
      <p:ext uri="{BB962C8B-B14F-4D97-AF65-F5344CB8AC3E}">
        <p14:creationId xmlns:p14="http://schemas.microsoft.com/office/powerpoint/2010/main" val="275424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16390"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8" name="TextBox 7"/>
          <p:cNvSpPr txBox="1"/>
          <p:nvPr/>
        </p:nvSpPr>
        <p:spPr>
          <a:xfrm>
            <a:off x="2362200" y="0"/>
            <a:ext cx="7315200" cy="707886"/>
          </a:xfrm>
          <a:prstGeom prst="rect">
            <a:avLst/>
          </a:prstGeom>
          <a:noFill/>
        </p:spPr>
        <p:txBody>
          <a:bodyPr wrap="square" rtlCol="0">
            <a:spAutoFit/>
          </a:bodyPr>
          <a:lstStyle/>
          <a:p>
            <a:pPr algn="ctr"/>
            <a:r>
              <a:rPr lang="en-US" sz="4000" b="1" dirty="0">
                <a:latin typeface="Arial" pitchFamily="34" charset="0"/>
                <a:cs typeface="Arial" pitchFamily="34" charset="0"/>
              </a:rPr>
              <a:t>Ion Source</a:t>
            </a:r>
            <a:endParaRPr lang="en-US" sz="800" b="1" dirty="0">
              <a:latin typeface="Arial" pitchFamily="34" charset="0"/>
              <a:cs typeface="Arial" pitchFamily="34" charset="0"/>
            </a:endParaRPr>
          </a:p>
        </p:txBody>
      </p:sp>
      <p:pic>
        <p:nvPicPr>
          <p:cNvPr id="7" name="Picture 6" descr="VENUS ECR.jpg"/>
          <p:cNvPicPr>
            <a:picLocks noChangeAspect="1"/>
          </p:cNvPicPr>
          <p:nvPr/>
        </p:nvPicPr>
        <p:blipFill>
          <a:blip r:embed="rId5" cstate="print"/>
          <a:stretch>
            <a:fillRect/>
          </a:stretch>
        </p:blipFill>
        <p:spPr>
          <a:xfrm>
            <a:off x="6629401" y="1143000"/>
            <a:ext cx="3292021" cy="2374392"/>
          </a:xfrm>
          <a:prstGeom prst="rect">
            <a:avLst/>
          </a:prstGeom>
        </p:spPr>
      </p:pic>
      <p:pic>
        <p:nvPicPr>
          <p:cNvPr id="9" name="Picture 8" descr="RIKEN ECR.jpg"/>
          <p:cNvPicPr>
            <a:picLocks noChangeAspect="1"/>
          </p:cNvPicPr>
          <p:nvPr/>
        </p:nvPicPr>
        <p:blipFill>
          <a:blip r:embed="rId6" cstate="print"/>
          <a:stretch>
            <a:fillRect/>
          </a:stretch>
        </p:blipFill>
        <p:spPr>
          <a:xfrm>
            <a:off x="2133600" y="3886200"/>
            <a:ext cx="3721666" cy="2668044"/>
          </a:xfrm>
          <a:prstGeom prst="rect">
            <a:avLst/>
          </a:prstGeom>
        </p:spPr>
      </p:pic>
      <p:pic>
        <p:nvPicPr>
          <p:cNvPr id="39938" name="Picture 2"/>
          <p:cNvPicPr>
            <a:picLocks noChangeAspect="1" noChangeArrowheads="1"/>
          </p:cNvPicPr>
          <p:nvPr/>
        </p:nvPicPr>
        <p:blipFill>
          <a:blip r:embed="rId7"/>
          <a:srcRect/>
          <a:stretch>
            <a:fillRect/>
          </a:stretch>
        </p:blipFill>
        <p:spPr bwMode="auto">
          <a:xfrm>
            <a:off x="2590800" y="1219200"/>
            <a:ext cx="2898452" cy="2166938"/>
          </a:xfrm>
          <a:prstGeom prst="rect">
            <a:avLst/>
          </a:prstGeom>
          <a:noFill/>
          <a:ln w="9525">
            <a:noFill/>
            <a:miter lim="800000"/>
            <a:headEnd/>
            <a:tailEnd/>
          </a:ln>
          <a:effectLst/>
        </p:spPr>
      </p:pic>
      <p:pic>
        <p:nvPicPr>
          <p:cNvPr id="39940" name="Picture 4"/>
          <p:cNvPicPr>
            <a:picLocks noChangeAspect="1" noChangeArrowheads="1"/>
          </p:cNvPicPr>
          <p:nvPr/>
        </p:nvPicPr>
        <p:blipFill>
          <a:blip r:embed="rId8"/>
          <a:srcRect/>
          <a:stretch>
            <a:fillRect/>
          </a:stretch>
        </p:blipFill>
        <p:spPr bwMode="auto">
          <a:xfrm>
            <a:off x="6553201" y="3810001"/>
            <a:ext cx="3510611" cy="2606615"/>
          </a:xfrm>
          <a:prstGeom prst="rect">
            <a:avLst/>
          </a:prstGeom>
          <a:noFill/>
          <a:ln w="9525">
            <a:noFill/>
            <a:miter lim="800000"/>
            <a:headEnd/>
            <a:tailEnd/>
          </a:ln>
          <a:effectLst/>
        </p:spPr>
      </p:pic>
      <p:pic>
        <p:nvPicPr>
          <p:cNvPr id="36865" name="Picture 1"/>
          <p:cNvPicPr>
            <a:picLocks noChangeAspect="1" noChangeArrowheads="1"/>
          </p:cNvPicPr>
          <p:nvPr/>
        </p:nvPicPr>
        <p:blipFill>
          <a:blip r:embed="rId9"/>
          <a:srcRect/>
          <a:stretch>
            <a:fillRect/>
          </a:stretch>
        </p:blipFill>
        <p:spPr bwMode="auto">
          <a:xfrm>
            <a:off x="3652839" y="1707188"/>
            <a:ext cx="4886325" cy="3443627"/>
          </a:xfrm>
          <a:prstGeom prst="rect">
            <a:avLst/>
          </a:prstGeom>
          <a:noFill/>
          <a:ln w="9525">
            <a:noFill/>
            <a:miter lim="800000"/>
            <a:headEnd/>
            <a:tailEnd/>
          </a:ln>
          <a:effectLst/>
        </p:spPr>
      </p:pic>
      <p:pic>
        <p:nvPicPr>
          <p:cNvPr id="39937" name="Picture 1"/>
          <p:cNvPicPr>
            <a:picLocks noChangeAspect="1" noChangeArrowheads="1"/>
          </p:cNvPicPr>
          <p:nvPr/>
        </p:nvPicPr>
        <p:blipFill>
          <a:blip r:embed="rId10"/>
          <a:srcRect/>
          <a:stretch>
            <a:fillRect/>
          </a:stretch>
        </p:blipFill>
        <p:spPr bwMode="auto">
          <a:xfrm>
            <a:off x="3052764" y="1158497"/>
            <a:ext cx="6086475" cy="4541006"/>
          </a:xfrm>
          <a:prstGeom prst="rect">
            <a:avLst/>
          </a:prstGeom>
          <a:noFill/>
          <a:ln w="9525">
            <a:noFill/>
            <a:miter lim="800000"/>
            <a:headEnd/>
            <a:tailEnd/>
          </a:ln>
          <a:effectLst/>
        </p:spPr>
      </p:pic>
      <p:sp>
        <p:nvSpPr>
          <p:cNvPr id="2" name="Номер слайда 1"/>
          <p:cNvSpPr>
            <a:spLocks noGrp="1"/>
          </p:cNvSpPr>
          <p:nvPr>
            <p:ph type="sldNum" sz="quarter" idx="12"/>
          </p:nvPr>
        </p:nvSpPr>
        <p:spPr/>
        <p:txBody>
          <a:bodyPr/>
          <a:lstStyle/>
          <a:p>
            <a:fld id="{C0AD0D33-5A4B-4F2E-A401-45554CC979B9}" type="slidenum">
              <a:rPr lang="ru-RU" smtClean="0"/>
              <a:pPr/>
              <a:t>48</a:t>
            </a:fld>
            <a:endParaRPr lang="ru-RU"/>
          </a:p>
        </p:txBody>
      </p:sp>
    </p:spTree>
    <p:extLst>
      <p:ext uri="{BB962C8B-B14F-4D97-AF65-F5344CB8AC3E}">
        <p14:creationId xmlns:p14="http://schemas.microsoft.com/office/powerpoint/2010/main" val="849810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0-#ppt_w/2"/>
                                          </p:val>
                                        </p:tav>
                                        <p:tav tm="100000">
                                          <p:val>
                                            <p:strVal val="#ppt_x"/>
                                          </p:val>
                                        </p:tav>
                                      </p:tavLst>
                                    </p:anim>
                                    <p:anim calcmode="lin" valueType="num">
                                      <p:cBhvr additive="base">
                                        <p:cTn id="8"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9940"/>
                                        </p:tgtEl>
                                        <p:attrNameLst>
                                          <p:attrName>style.visibility</p:attrName>
                                        </p:attrNameLst>
                                      </p:cBhvr>
                                      <p:to>
                                        <p:strVal val="visible"/>
                                      </p:to>
                                    </p:set>
                                    <p:anim calcmode="lin" valueType="num">
                                      <p:cBhvr additive="base">
                                        <p:cTn id="25" dur="500" fill="hold"/>
                                        <p:tgtEl>
                                          <p:spTgt spid="39940"/>
                                        </p:tgtEl>
                                        <p:attrNameLst>
                                          <p:attrName>ppt_x</p:attrName>
                                        </p:attrNameLst>
                                      </p:cBhvr>
                                      <p:tavLst>
                                        <p:tav tm="0">
                                          <p:val>
                                            <p:strVal val="1+#ppt_w/2"/>
                                          </p:val>
                                        </p:tav>
                                        <p:tav tm="100000">
                                          <p:val>
                                            <p:strVal val="#ppt_x"/>
                                          </p:val>
                                        </p:tav>
                                      </p:tavLst>
                                    </p:anim>
                                    <p:anim calcmode="lin" valueType="num">
                                      <p:cBhvr additive="base">
                                        <p:cTn id="26"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865"/>
                                        </p:tgtEl>
                                        <p:attrNameLst>
                                          <p:attrName>style.visibility</p:attrName>
                                        </p:attrNameLst>
                                      </p:cBhvr>
                                      <p:to>
                                        <p:strVal val="visible"/>
                                      </p:to>
                                    </p:set>
                                    <p:anim calcmode="lin" valueType="num">
                                      <p:cBhvr additive="base">
                                        <p:cTn id="31" dur="500" fill="hold"/>
                                        <p:tgtEl>
                                          <p:spTgt spid="36865"/>
                                        </p:tgtEl>
                                        <p:attrNameLst>
                                          <p:attrName>ppt_x</p:attrName>
                                        </p:attrNameLst>
                                      </p:cBhvr>
                                      <p:tavLst>
                                        <p:tav tm="0">
                                          <p:val>
                                            <p:strVal val="#ppt_x"/>
                                          </p:val>
                                        </p:tav>
                                        <p:tav tm="100000">
                                          <p:val>
                                            <p:strVal val="#ppt_x"/>
                                          </p:val>
                                        </p:tav>
                                      </p:tavLst>
                                    </p:anim>
                                    <p:anim calcmode="lin" valueType="num">
                                      <p:cBhvr additive="base">
                                        <p:cTn id="32" dur="500" fill="hold"/>
                                        <p:tgtEl>
                                          <p:spTgt spid="3686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937"/>
                                        </p:tgtEl>
                                        <p:attrNameLst>
                                          <p:attrName>style.visibility</p:attrName>
                                        </p:attrNameLst>
                                      </p:cBhvr>
                                      <p:to>
                                        <p:strVal val="visible"/>
                                      </p:to>
                                    </p:set>
                                    <p:animEffect transition="in" filter="fade">
                                      <p:cBhvr>
                                        <p:cTn id="37" dur="2000"/>
                                        <p:tgtEl>
                                          <p:spTgt spid="3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49</a:t>
            </a:fld>
            <a:endParaRPr lang="ru-RU" smtClean="0">
              <a:latin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sp>
        <p:nvSpPr>
          <p:cNvPr id="8" name="Title 7"/>
          <p:cNvSpPr>
            <a:spLocks noGrp="1"/>
          </p:cNvSpPr>
          <p:nvPr>
            <p:ph type="title"/>
          </p:nvPr>
        </p:nvSpPr>
        <p:spPr>
          <a:xfrm>
            <a:off x="1981200" y="0"/>
            <a:ext cx="8229600" cy="1143000"/>
          </a:xfrm>
        </p:spPr>
        <p:txBody>
          <a:bodyPr>
            <a:normAutofit/>
          </a:bodyPr>
          <a:lstStyle/>
          <a:p>
            <a:r>
              <a:rPr lang="en-US" sz="4000" b="1" i="1" dirty="0">
                <a:solidFill>
                  <a:srgbClr val="C00000"/>
                </a:solidFill>
                <a:effectLst>
                  <a:outerShdw blurRad="38100" dist="38100" dir="2700000" algn="tl">
                    <a:srgbClr val="000000">
                      <a:alpha val="43137"/>
                    </a:srgbClr>
                  </a:outerShdw>
                </a:effectLst>
                <a:latin typeface="Arial" pitchFamily="34" charset="0"/>
                <a:cs typeface="Arial" pitchFamily="34" charset="0"/>
              </a:rPr>
              <a:t>DERICA</a:t>
            </a:r>
            <a:endParaRPr lang="ru-RU" sz="4000"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DERICA 1.jpg"/>
          <p:cNvPicPr>
            <a:picLocks noChangeAspect="1"/>
          </p:cNvPicPr>
          <p:nvPr/>
        </p:nvPicPr>
        <p:blipFill>
          <a:blip r:embed="rId5"/>
          <a:stretch>
            <a:fillRect/>
          </a:stretch>
        </p:blipFill>
        <p:spPr>
          <a:xfrm>
            <a:off x="1524000" y="990601"/>
            <a:ext cx="9144000" cy="5056873"/>
          </a:xfrm>
          <a:prstGeom prst="rect">
            <a:avLst/>
          </a:prstGeom>
        </p:spPr>
      </p:pic>
      <p:pic>
        <p:nvPicPr>
          <p:cNvPr id="7169" name="Picture 1"/>
          <p:cNvPicPr>
            <a:picLocks noChangeAspect="1" noChangeArrowheads="1"/>
          </p:cNvPicPr>
          <p:nvPr/>
        </p:nvPicPr>
        <p:blipFill>
          <a:blip r:embed="rId6"/>
          <a:srcRect/>
          <a:stretch>
            <a:fillRect/>
          </a:stretch>
        </p:blipFill>
        <p:spPr bwMode="auto">
          <a:xfrm>
            <a:off x="1524001" y="1"/>
            <a:ext cx="9080119" cy="6790487"/>
          </a:xfrm>
          <a:prstGeom prst="rect">
            <a:avLst/>
          </a:prstGeom>
          <a:noFill/>
          <a:ln w="9525">
            <a:noFill/>
            <a:miter lim="800000"/>
            <a:headEnd/>
            <a:tailEnd/>
          </a:ln>
          <a:effectLst/>
        </p:spPr>
      </p:pic>
    </p:spTree>
    <p:extLst>
      <p:ext uri="{BB962C8B-B14F-4D97-AF65-F5344CB8AC3E}">
        <p14:creationId xmlns:p14="http://schemas.microsoft.com/office/powerpoint/2010/main" val="2781318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 calcmode="lin" valueType="num">
                                      <p:cBhvr additive="base">
                                        <p:cTn id="7" dur="500" fill="hold"/>
                                        <p:tgtEl>
                                          <p:spTgt spid="7169"/>
                                        </p:tgtEl>
                                        <p:attrNameLst>
                                          <p:attrName>ppt_x</p:attrName>
                                        </p:attrNameLst>
                                      </p:cBhvr>
                                      <p:tavLst>
                                        <p:tav tm="0">
                                          <p:val>
                                            <p:strVal val="#ppt_x"/>
                                          </p:val>
                                        </p:tav>
                                        <p:tav tm="100000">
                                          <p:val>
                                            <p:strVal val="#ppt_x"/>
                                          </p:val>
                                        </p:tav>
                                      </p:tavLst>
                                    </p:anim>
                                    <p:anim calcmode="lin" valueType="num">
                                      <p:cBhvr additive="base">
                                        <p:cTn id="8" dur="500" fill="hold"/>
                                        <p:tgtEl>
                                          <p:spTgt spid="7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5</a:t>
            </a:fld>
            <a:endParaRPr lang="ru-RU" smtClean="0">
              <a:latin typeface="Arial" pitchFamily="34" charset="0"/>
            </a:endParaRPr>
          </a:p>
        </p:txBody>
      </p:sp>
      <p:pic>
        <p:nvPicPr>
          <p:cNvPr id="19462" name="Picture 6" descr="KurchatovLogo.gif"/>
          <p:cNvPicPr>
            <a:picLocks noChangeAspect="1"/>
          </p:cNvPicPr>
          <p:nvPr/>
        </p:nvPicPr>
        <p:blipFill>
          <a:blip r:embed="rId2" cstate="print"/>
          <a:srcRect/>
          <a:stretch>
            <a:fillRect/>
          </a:stretch>
        </p:blipFill>
        <p:spPr bwMode="auto">
          <a:xfrm>
            <a:off x="0" y="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11277600" y="0"/>
            <a:ext cx="914400" cy="914400"/>
          </a:xfrm>
          <a:prstGeom prst="rect">
            <a:avLst/>
          </a:prstGeom>
          <a:noFill/>
          <a:ln w="9525">
            <a:noFill/>
            <a:miter lim="800000"/>
            <a:headEnd/>
            <a:tailEnd/>
          </a:ln>
        </p:spPr>
      </p:pic>
      <p:sp>
        <p:nvSpPr>
          <p:cNvPr id="8" name="Title 7"/>
          <p:cNvSpPr>
            <a:spLocks noGrp="1"/>
          </p:cNvSpPr>
          <p:nvPr>
            <p:ph type="title"/>
          </p:nvPr>
        </p:nvSpPr>
        <p:spPr>
          <a:xfrm>
            <a:off x="2057400" y="0"/>
            <a:ext cx="8229600" cy="1143000"/>
          </a:xfrm>
        </p:spPr>
        <p:txBody>
          <a:bodyPr>
            <a:normAutofit/>
          </a:bodyPr>
          <a:lstStyle/>
          <a:p>
            <a:r>
              <a:rPr lang="en-US" sz="4000" b="1" i="1" dirty="0" err="1">
                <a:solidFill>
                  <a:srgbClr val="C00000"/>
                </a:solidFill>
                <a:effectLst>
                  <a:outerShdw blurRad="38100" dist="38100" dir="2700000" algn="tl">
                    <a:srgbClr val="000000">
                      <a:alpha val="43137"/>
                    </a:srgbClr>
                  </a:outerShdw>
                </a:effectLst>
                <a:latin typeface="Arial" pitchFamily="34" charset="0"/>
                <a:cs typeface="Arial" pitchFamily="34" charset="0"/>
              </a:rPr>
              <a:t>Spallation</a:t>
            </a:r>
            <a:r>
              <a:rPr lang="en-US" sz="4000" b="1" i="1" dirty="0">
                <a:solidFill>
                  <a:srgbClr val="C00000"/>
                </a:solidFill>
                <a:effectLst>
                  <a:outerShdw blurRad="38100" dist="38100" dir="2700000" algn="tl">
                    <a:srgbClr val="000000">
                      <a:alpha val="43137"/>
                    </a:srgbClr>
                  </a:outerShdw>
                </a:effectLst>
                <a:latin typeface="Arial" pitchFamily="34" charset="0"/>
                <a:cs typeface="Arial" pitchFamily="34" charset="0"/>
              </a:rPr>
              <a:t> Source</a:t>
            </a:r>
            <a:endParaRPr lang="ru-RU" sz="4000"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SNS.jpg"/>
          <p:cNvPicPr>
            <a:picLocks noChangeAspect="1"/>
          </p:cNvPicPr>
          <p:nvPr/>
        </p:nvPicPr>
        <p:blipFill>
          <a:blip r:embed="rId4" cstate="print"/>
          <a:stretch>
            <a:fillRect/>
          </a:stretch>
        </p:blipFill>
        <p:spPr>
          <a:xfrm>
            <a:off x="533400" y="1067236"/>
            <a:ext cx="4114800" cy="3085419"/>
          </a:xfrm>
          <a:prstGeom prst="rect">
            <a:avLst/>
          </a:prstGeom>
        </p:spPr>
      </p:pic>
      <p:pic>
        <p:nvPicPr>
          <p:cNvPr id="9" name="Picture 8" descr="ISIS.jpg"/>
          <p:cNvPicPr>
            <a:picLocks noChangeAspect="1"/>
          </p:cNvPicPr>
          <p:nvPr/>
        </p:nvPicPr>
        <p:blipFill>
          <a:blip r:embed="rId5" cstate="print"/>
          <a:stretch>
            <a:fillRect/>
          </a:stretch>
        </p:blipFill>
        <p:spPr>
          <a:xfrm>
            <a:off x="1606993" y="3501338"/>
            <a:ext cx="4077320" cy="3079794"/>
          </a:xfrm>
          <a:prstGeom prst="rect">
            <a:avLst/>
          </a:prstGeom>
          <a:solidFill>
            <a:schemeClr val="accent1">
              <a:lumMod val="40000"/>
              <a:lumOff val="60000"/>
            </a:schemeClr>
          </a:solidFill>
        </p:spPr>
      </p:pic>
      <p:grpSp>
        <p:nvGrpSpPr>
          <p:cNvPr id="4" name="Группа 3"/>
          <p:cNvGrpSpPr/>
          <p:nvPr/>
        </p:nvGrpSpPr>
        <p:grpSpPr>
          <a:xfrm>
            <a:off x="7239000" y="947233"/>
            <a:ext cx="4572000" cy="2840585"/>
            <a:chOff x="4473027" y="996447"/>
            <a:chExt cx="4572000" cy="2840585"/>
          </a:xfrm>
        </p:grpSpPr>
        <p:pic>
          <p:nvPicPr>
            <p:cNvPr id="12" name="Picture 3"/>
            <p:cNvPicPr>
              <a:picLocks noChangeAspect="1" noChangeArrowheads="1"/>
            </p:cNvPicPr>
            <p:nvPr/>
          </p:nvPicPr>
          <p:blipFill>
            <a:blip r:embed="rId6" cstate="print"/>
            <a:srcRect/>
            <a:stretch>
              <a:fillRect/>
            </a:stretch>
          </p:blipFill>
          <p:spPr bwMode="auto">
            <a:xfrm>
              <a:off x="4868734" y="1481288"/>
              <a:ext cx="3714187" cy="2355744"/>
            </a:xfrm>
            <a:prstGeom prst="rect">
              <a:avLst/>
            </a:prstGeom>
            <a:noFill/>
            <a:ln w="9525">
              <a:noFill/>
              <a:miter lim="800000"/>
              <a:headEnd/>
              <a:tailEnd/>
            </a:ln>
            <a:effectLst/>
          </p:spPr>
        </p:pic>
        <p:sp>
          <p:nvSpPr>
            <p:cNvPr id="3" name="Прямоугольник 2"/>
            <p:cNvSpPr/>
            <p:nvPr/>
          </p:nvSpPr>
          <p:spPr>
            <a:xfrm>
              <a:off x="4473027" y="996447"/>
              <a:ext cx="4572000" cy="523220"/>
            </a:xfrm>
            <a:prstGeom prst="rect">
              <a:avLst/>
            </a:prstGeom>
          </p:spPr>
          <p:txBody>
            <a:bodyPr>
              <a:spAutoFit/>
            </a:bodyPr>
            <a:lstStyle/>
            <a:p>
              <a:pPr algn="ctr"/>
              <a:r>
                <a:rPr lang="it-IT" sz="1400" dirty="0">
                  <a:latin typeface="Arial" panose="020B0604020202020204" pitchFamily="34" charset="0"/>
                  <a:cs typeface="Arial" panose="020B0604020202020204" pitchFamily="34" charset="0"/>
                </a:rPr>
                <a:t>J-PARC</a:t>
              </a:r>
              <a:br>
                <a:rPr lang="it-IT" sz="1400" dirty="0">
                  <a:latin typeface="Arial" panose="020B0604020202020204" pitchFamily="34" charset="0"/>
                  <a:cs typeface="Arial" panose="020B0604020202020204" pitchFamily="34" charset="0"/>
                </a:rPr>
              </a:br>
              <a:r>
                <a:rPr lang="it-IT" sz="1400" dirty="0">
                  <a:latin typeface="Arial" panose="020B0604020202020204" pitchFamily="34" charset="0"/>
                  <a:cs typeface="Arial" panose="020B0604020202020204" pitchFamily="34" charset="0"/>
                </a:rPr>
                <a:t>Japan Proton Accelerator Research Complex</a:t>
              </a:r>
              <a:endParaRPr lang="ru-RU" sz="1400" dirty="0">
                <a:latin typeface="Arial" panose="020B0604020202020204" pitchFamily="34" charset="0"/>
                <a:cs typeface="Arial" panose="020B0604020202020204" pitchFamily="34" charset="0"/>
              </a:endParaRPr>
            </a:p>
          </p:txBody>
        </p:sp>
      </p:grpSp>
      <p:pic>
        <p:nvPicPr>
          <p:cNvPr id="10" name="Picture 9" descr="CSNS.jpg"/>
          <p:cNvPicPr>
            <a:picLocks noChangeAspect="1"/>
          </p:cNvPicPr>
          <p:nvPr/>
        </p:nvPicPr>
        <p:blipFill>
          <a:blip r:embed="rId7"/>
          <a:stretch>
            <a:fillRect/>
          </a:stretch>
        </p:blipFill>
        <p:spPr>
          <a:xfrm>
            <a:off x="6413378" y="3616478"/>
            <a:ext cx="4485676" cy="2964654"/>
          </a:xfrm>
          <a:prstGeom prst="rect">
            <a:avLst/>
          </a:prstGeom>
        </p:spPr>
      </p:pic>
    </p:spTree>
    <p:extLst>
      <p:ext uri="{BB962C8B-B14F-4D97-AF65-F5344CB8AC3E}">
        <p14:creationId xmlns:p14="http://schemas.microsoft.com/office/powerpoint/2010/main" val="276015005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524000" y="2"/>
            <a:ext cx="9144000" cy="1000107"/>
          </a:xfrm>
          <a:prstGeom prst="rect">
            <a:avLst/>
          </a:prstGeom>
        </p:spPr>
        <p:txBody>
          <a:bodyPr vert="horz" lIns="91440" tIns="45720" rIns="91440" bIns="45720" rtlCol="0" anchor="ctr">
            <a:normAutofit fontScale="90000" lnSpcReduction="10000"/>
          </a:bodyPr>
          <a:lstStyle/>
          <a:p>
            <a:pPr algn="ctr">
              <a:spcBef>
                <a:spcPct val="0"/>
              </a:spcBef>
              <a:defRPr/>
            </a:pPr>
            <a:r>
              <a:rPr lang="ru-RU" sz="2800" b="1" dirty="0">
                <a:latin typeface="Times New Roman" pitchFamily="18" charset="0"/>
                <a:ea typeface="+mj-ea"/>
                <a:cs typeface="Times New Roman" pitchFamily="18" charset="0"/>
              </a:rPr>
              <a:t>Схема канала </a:t>
            </a:r>
            <a:r>
              <a:rPr lang="en-US" sz="2800" b="1" dirty="0">
                <a:latin typeface="Times New Roman" pitchFamily="18" charset="0"/>
                <a:ea typeface="+mj-ea"/>
                <a:cs typeface="Times New Roman" pitchFamily="18" charset="0"/>
              </a:rPr>
              <a:t>DTL </a:t>
            </a:r>
            <a:r>
              <a:rPr lang="ru-RU" sz="2800" b="1" dirty="0">
                <a:latin typeface="Times New Roman" pitchFamily="18" charset="0"/>
                <a:ea typeface="+mj-ea"/>
                <a:cs typeface="Times New Roman" pitchFamily="18" charset="0"/>
              </a:rPr>
              <a:t>для </a:t>
            </a:r>
          </a:p>
          <a:p>
            <a:pPr algn="ctr">
              <a:spcBef>
                <a:spcPct val="0"/>
              </a:spcBef>
              <a:defRPr/>
            </a:pPr>
            <a:r>
              <a:rPr lang="ru-RU" sz="2800" b="1" dirty="0">
                <a:latin typeface="Times New Roman" pitchFamily="18" charset="0"/>
                <a:ea typeface="+mj-ea"/>
                <a:cs typeface="Times New Roman" pitchFamily="18" charset="0"/>
              </a:rPr>
              <a:t>нового инжектора проекта </a:t>
            </a:r>
            <a:r>
              <a:rPr lang="en-US" sz="2800" b="1" dirty="0">
                <a:latin typeface="Times New Roman" pitchFamily="18" charset="0"/>
                <a:ea typeface="+mj-ea"/>
                <a:cs typeface="Times New Roman" pitchFamily="18" charset="0"/>
              </a:rPr>
              <a:t>NICA</a:t>
            </a:r>
            <a:br>
              <a:rPr lang="en-US" sz="2800" b="1" dirty="0">
                <a:latin typeface="Times New Roman" pitchFamily="18" charset="0"/>
                <a:ea typeface="+mj-ea"/>
                <a:cs typeface="Times New Roman" pitchFamily="18" charset="0"/>
              </a:rPr>
            </a:br>
            <a:r>
              <a:rPr lang="en-US" b="1" dirty="0">
                <a:latin typeface="Times New Roman" pitchFamily="18" charset="0"/>
                <a:ea typeface="+mj-ea"/>
                <a:cs typeface="Times New Roman" pitchFamily="18" charset="0"/>
              </a:rPr>
              <a:t>(</a:t>
            </a:r>
            <a:r>
              <a:rPr lang="ru-RU" b="1" dirty="0">
                <a:latin typeface="Times New Roman" pitchFamily="18" charset="0"/>
                <a:ea typeface="+mj-ea"/>
                <a:cs typeface="Times New Roman" pitchFamily="18" charset="0"/>
              </a:rPr>
              <a:t>предварительные оценки</a:t>
            </a:r>
            <a:r>
              <a:rPr lang="en-US" b="1" dirty="0">
                <a:latin typeface="Times New Roman" pitchFamily="18" charset="0"/>
                <a:ea typeface="+mj-ea"/>
                <a:cs typeface="Times New Roman" pitchFamily="18" charset="0"/>
              </a:rPr>
              <a:t>)</a:t>
            </a:r>
            <a:endParaRPr lang="ru-RU" b="1" dirty="0">
              <a:latin typeface="+mj-lt"/>
              <a:ea typeface="+mj-ea"/>
              <a:cs typeface="+mj-cs"/>
            </a:endParaRPr>
          </a:p>
        </p:txBody>
      </p:sp>
      <p:pic>
        <p:nvPicPr>
          <p:cNvPr id="6" name="Содержимое 3"/>
          <p:cNvPicPr>
            <a:picLocks noGrp="1" noChangeAspect="1"/>
          </p:cNvPicPr>
          <p:nvPr>
            <p:ph idx="1"/>
          </p:nvPr>
        </p:nvPicPr>
        <p:blipFill>
          <a:blip r:embed="rId2" cstate="print"/>
          <a:srcRect l="25984" t="33062" r="19817" b="41696"/>
          <a:stretch>
            <a:fillRect/>
          </a:stretch>
        </p:blipFill>
        <p:spPr bwMode="auto">
          <a:xfrm>
            <a:off x="2077676" y="928671"/>
            <a:ext cx="8590325" cy="2133737"/>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809984" y="3335746"/>
            <a:ext cx="6429420" cy="3450840"/>
          </a:xfrm>
          <a:prstGeom prst="rect">
            <a:avLst/>
          </a:prstGeom>
          <a:noFill/>
          <a:ln w="9525">
            <a:noFill/>
            <a:miter lim="800000"/>
            <a:headEnd/>
            <a:tailEnd/>
          </a:ln>
          <a:effectLst/>
        </p:spPr>
      </p:pic>
      <p:sp>
        <p:nvSpPr>
          <p:cNvPr id="7" name="Заголовок 1"/>
          <p:cNvSpPr>
            <a:spLocks noGrp="1"/>
          </p:cNvSpPr>
          <p:nvPr>
            <p:ph type="title"/>
          </p:nvPr>
        </p:nvSpPr>
        <p:spPr>
          <a:xfrm>
            <a:off x="4445811" y="3088990"/>
            <a:ext cx="5372080" cy="197135"/>
          </a:xfrm>
        </p:spPr>
        <p:txBody>
          <a:bodyPr>
            <a:noAutofit/>
          </a:bodyPr>
          <a:lstStyle/>
          <a:p>
            <a:r>
              <a:rPr lang="en-US" sz="2800" dirty="0">
                <a:latin typeface="Times New Roman" pitchFamily="18" charset="0"/>
                <a:cs typeface="Times New Roman" pitchFamily="18" charset="0"/>
              </a:rPr>
              <a:t>Z/A=1 W=7  -  13 MeV</a:t>
            </a:r>
            <a:endParaRPr lang="ru-RU" sz="2800" dirty="0">
              <a:latin typeface="Times New Roman" pitchFamily="18" charset="0"/>
              <a:cs typeface="Times New Roman" pitchFamily="18" charset="0"/>
            </a:endParaRPr>
          </a:p>
        </p:txBody>
      </p:sp>
      <p:sp>
        <p:nvSpPr>
          <p:cNvPr id="5" name="Подзаголовок 2"/>
          <p:cNvSpPr txBox="1">
            <a:spLocks/>
          </p:cNvSpPr>
          <p:nvPr/>
        </p:nvSpPr>
        <p:spPr>
          <a:xfrm>
            <a:off x="1524000" y="2143116"/>
            <a:ext cx="2428860" cy="1428760"/>
          </a:xfrm>
          <a:prstGeom prst="rect">
            <a:avLst/>
          </a:prstGeom>
          <a:solidFill>
            <a:schemeClr val="accent1">
              <a:lumMod val="20000"/>
              <a:lumOff val="80000"/>
            </a:schemeClr>
          </a:solidFill>
        </p:spPr>
        <p:txBody>
          <a:bodyPr vert="horz" lIns="91440" tIns="45720" rIns="91440" bIns="45720" rtlCol="0">
            <a:noAutofit/>
          </a:bodyPr>
          <a:lstStyle/>
          <a:p>
            <a:pPr>
              <a:buFont typeface="Arial" pitchFamily="34" charset="0"/>
              <a:buChar char="•"/>
            </a:pPr>
            <a:r>
              <a:rPr lang="en-US" sz="1400" b="1" dirty="0">
                <a:latin typeface="Arial" pitchFamily="34" charset="0"/>
                <a:cs typeface="Arial" pitchFamily="34" charset="0"/>
              </a:rPr>
              <a:t>A/Z=1,2,3;</a:t>
            </a:r>
          </a:p>
          <a:p>
            <a:pPr>
              <a:buFont typeface="Arial" pitchFamily="34" charset="0"/>
              <a:buChar char="•"/>
            </a:pPr>
            <a:r>
              <a:rPr lang="en-US" sz="1400" b="1" dirty="0">
                <a:latin typeface="Arial" pitchFamily="34" charset="0"/>
                <a:cs typeface="Arial" pitchFamily="34" charset="0"/>
              </a:rPr>
              <a:t>W(A/Z=1)=7 ÷13 </a:t>
            </a:r>
            <a:r>
              <a:rPr lang="en-US" sz="1400" b="1" dirty="0" err="1">
                <a:latin typeface="Arial" pitchFamily="34" charset="0"/>
                <a:cs typeface="Arial" pitchFamily="34" charset="0"/>
              </a:rPr>
              <a:t>MeV</a:t>
            </a:r>
            <a:r>
              <a:rPr lang="en-US" sz="1400" b="1" dirty="0">
                <a:latin typeface="Arial" pitchFamily="34" charset="0"/>
                <a:cs typeface="Arial" pitchFamily="34" charset="0"/>
              </a:rPr>
              <a:t>/n;</a:t>
            </a:r>
          </a:p>
          <a:p>
            <a:pPr>
              <a:buFont typeface="Arial" pitchFamily="34" charset="0"/>
              <a:buChar char="•"/>
            </a:pPr>
            <a:r>
              <a:rPr lang="en-US" sz="1400" b="1" dirty="0">
                <a:latin typeface="Arial" pitchFamily="34" charset="0"/>
                <a:cs typeface="Arial" pitchFamily="34" charset="0"/>
              </a:rPr>
              <a:t>W(A/Z=2,3)=7 ÷7 </a:t>
            </a:r>
            <a:r>
              <a:rPr lang="en-US" sz="1400" b="1" dirty="0" err="1">
                <a:latin typeface="Arial" pitchFamily="34" charset="0"/>
                <a:cs typeface="Arial" pitchFamily="34" charset="0"/>
              </a:rPr>
              <a:t>MeV</a:t>
            </a:r>
            <a:r>
              <a:rPr lang="en-US" sz="1400" b="1" dirty="0">
                <a:latin typeface="Arial" pitchFamily="34" charset="0"/>
                <a:cs typeface="Arial" pitchFamily="34" charset="0"/>
              </a:rPr>
              <a:t>/n;</a:t>
            </a:r>
          </a:p>
          <a:p>
            <a:pPr>
              <a:buFont typeface="Arial" pitchFamily="34" charset="0"/>
              <a:buChar char="•"/>
            </a:pPr>
            <a:r>
              <a:rPr lang="en-US" sz="1400" b="1" dirty="0">
                <a:latin typeface="Arial" pitchFamily="34" charset="0"/>
                <a:cs typeface="Arial" pitchFamily="34" charset="0"/>
              </a:rPr>
              <a:t>f=162.5 MHz;</a:t>
            </a:r>
          </a:p>
          <a:p>
            <a:pPr>
              <a:buFont typeface="Arial" pitchFamily="34" charset="0"/>
              <a:buChar char="•"/>
            </a:pPr>
            <a:r>
              <a:rPr lang="en-US" sz="1400" b="1" dirty="0" err="1">
                <a:latin typeface="Arial" pitchFamily="34" charset="0"/>
                <a:cs typeface="Arial" pitchFamily="34" charset="0"/>
              </a:rPr>
              <a:t>E</a:t>
            </a:r>
            <a:r>
              <a:rPr lang="en-US" sz="1400" b="1" baseline="-25000" dirty="0" err="1">
                <a:latin typeface="Arial" pitchFamily="34" charset="0"/>
                <a:cs typeface="Arial" pitchFamily="34" charset="0"/>
              </a:rPr>
              <a:t>smax</a:t>
            </a:r>
            <a:r>
              <a:rPr lang="en-US" sz="1400" b="1" dirty="0">
                <a:latin typeface="Arial" pitchFamily="34" charset="0"/>
                <a:cs typeface="Arial" pitchFamily="34" charset="0"/>
              </a:rPr>
              <a:t>=1.8 </a:t>
            </a:r>
            <a:r>
              <a:rPr lang="en-US" sz="1400" b="1" dirty="0" err="1">
                <a:latin typeface="Arial" pitchFamily="34" charset="0"/>
                <a:cs typeface="Arial" pitchFamily="34" charset="0"/>
              </a:rPr>
              <a:t>Kp</a:t>
            </a:r>
            <a:r>
              <a:rPr lang="en-US" sz="1400" b="1" dirty="0">
                <a:latin typeface="Arial" pitchFamily="34" charset="0"/>
                <a:cs typeface="Arial" pitchFamily="34" charset="0"/>
              </a:rPr>
              <a:t>;</a:t>
            </a:r>
          </a:p>
          <a:p>
            <a:pPr>
              <a:buFont typeface="Arial" pitchFamily="34" charset="0"/>
              <a:buChar char="•"/>
            </a:pPr>
            <a:r>
              <a:rPr lang="en-US" sz="1400" b="1" dirty="0">
                <a:latin typeface="Arial" pitchFamily="34" charset="0"/>
                <a:cs typeface="Arial" pitchFamily="34" charset="0"/>
              </a:rPr>
              <a:t>Transmission=100%;</a:t>
            </a:r>
          </a:p>
        </p:txBody>
      </p:sp>
      <p:grpSp>
        <p:nvGrpSpPr>
          <p:cNvPr id="2" name="Group 10"/>
          <p:cNvGrpSpPr/>
          <p:nvPr/>
        </p:nvGrpSpPr>
        <p:grpSpPr>
          <a:xfrm>
            <a:off x="3809984" y="2928934"/>
            <a:ext cx="6429420" cy="3929066"/>
            <a:chOff x="2285984" y="2786058"/>
            <a:chExt cx="6429420" cy="4071942"/>
          </a:xfrm>
          <a:solidFill>
            <a:schemeClr val="bg1"/>
          </a:solidFill>
        </p:grpSpPr>
        <p:pic>
          <p:nvPicPr>
            <p:cNvPr id="9" name="Picture 7"/>
            <p:cNvPicPr>
              <a:picLocks noChangeAspect="1" noChangeArrowheads="1"/>
            </p:cNvPicPr>
            <p:nvPr/>
          </p:nvPicPr>
          <p:blipFill>
            <a:blip r:embed="rId4" cstate="print"/>
            <a:srcRect/>
            <a:stretch>
              <a:fillRect/>
            </a:stretch>
          </p:blipFill>
          <p:spPr bwMode="auto">
            <a:xfrm>
              <a:off x="2285984" y="3429000"/>
              <a:ext cx="6429420" cy="3429000"/>
            </a:xfrm>
            <a:prstGeom prst="rect">
              <a:avLst/>
            </a:prstGeom>
            <a:grpFill/>
            <a:ln w="9525">
              <a:noFill/>
              <a:miter lim="800000"/>
              <a:headEnd/>
              <a:tailEnd/>
            </a:ln>
            <a:effectLst/>
          </p:spPr>
        </p:pic>
        <p:sp>
          <p:nvSpPr>
            <p:cNvPr id="10" name="Заголовок 1"/>
            <p:cNvSpPr txBox="1">
              <a:spLocks/>
            </p:cNvSpPr>
            <p:nvPr/>
          </p:nvSpPr>
          <p:spPr>
            <a:xfrm>
              <a:off x="2536017" y="2786058"/>
              <a:ext cx="5929354" cy="714380"/>
            </a:xfrm>
            <a:prstGeom prst="rect">
              <a:avLst/>
            </a:prstGeom>
            <a:grpFill/>
          </p:spPr>
          <p:txBody>
            <a:bodyPr vert="horz" lIns="91440" tIns="45720" rIns="91440" bIns="45720" rtlCol="0" anchor="ctr">
              <a:normAutofit fontScale="97500"/>
            </a:bodyPr>
            <a:lstStyle/>
            <a:p>
              <a:pPr algn="ctr">
                <a:spcBef>
                  <a:spcPct val="0"/>
                </a:spcBef>
                <a:defRPr/>
              </a:pPr>
              <a:r>
                <a:rPr lang="en-US" sz="2800" dirty="0">
                  <a:latin typeface="Times New Roman" pitchFamily="18" charset="0"/>
                  <a:ea typeface="+mj-ea"/>
                  <a:cs typeface="Times New Roman" pitchFamily="18" charset="0"/>
                </a:rPr>
                <a:t>W=21 - 21 </a:t>
              </a:r>
              <a:r>
                <a:rPr lang="en-US" sz="2800" dirty="0" err="1">
                  <a:latin typeface="Times New Roman" pitchFamily="18" charset="0"/>
                  <a:ea typeface="+mj-ea"/>
                  <a:cs typeface="Times New Roman" pitchFamily="18" charset="0"/>
                </a:rPr>
                <a:t>MeV</a:t>
              </a:r>
              <a:r>
                <a:rPr lang="en-US" sz="2800" dirty="0">
                  <a:latin typeface="Times New Roman" pitchFamily="18" charset="0"/>
                  <a:ea typeface="+mj-ea"/>
                  <a:cs typeface="Times New Roman" pitchFamily="18" charset="0"/>
                </a:rPr>
                <a:t>  Z/A=3</a:t>
              </a:r>
              <a:endParaRPr lang="ru-RU" sz="2800" dirty="0">
                <a:latin typeface="+mj-lt"/>
                <a:ea typeface="+mj-ea"/>
                <a:cs typeface="+mj-cs"/>
              </a:endParaRPr>
            </a:p>
          </p:txBody>
        </p:sp>
      </p:grpSp>
      <p:pic>
        <p:nvPicPr>
          <p:cNvPr id="173058" name="Picture 2" descr="E:\TVK\Dubna-ITEP\LINAC\middle\5.jpg"/>
          <p:cNvPicPr>
            <a:picLocks noChangeAspect="1" noChangeArrowheads="1"/>
          </p:cNvPicPr>
          <p:nvPr/>
        </p:nvPicPr>
        <p:blipFill>
          <a:blip r:embed="rId5" cstate="print"/>
          <a:srcRect/>
          <a:stretch>
            <a:fillRect/>
          </a:stretch>
        </p:blipFill>
        <p:spPr bwMode="auto">
          <a:xfrm>
            <a:off x="1881158" y="3929067"/>
            <a:ext cx="1715096" cy="1962309"/>
          </a:xfrm>
          <a:prstGeom prst="rect">
            <a:avLst/>
          </a:prstGeom>
          <a:noFill/>
        </p:spPr>
      </p:pic>
      <p:pic>
        <p:nvPicPr>
          <p:cNvPr id="11" name="Picture 6" descr="KurchatovLogo.gif"/>
          <p:cNvPicPr>
            <a:picLocks noChangeAspect="1"/>
          </p:cNvPicPr>
          <p:nvPr/>
        </p:nvPicPr>
        <p:blipFill>
          <a:blip r:embed="rId6" cstate="print"/>
          <a:srcRect/>
          <a:stretch>
            <a:fillRect/>
          </a:stretch>
        </p:blipFill>
        <p:spPr bwMode="auto">
          <a:xfrm>
            <a:off x="1587500" y="25400"/>
            <a:ext cx="731838" cy="914400"/>
          </a:xfrm>
          <a:prstGeom prst="rect">
            <a:avLst/>
          </a:prstGeom>
          <a:noFill/>
          <a:ln w="9525">
            <a:noFill/>
            <a:miter lim="800000"/>
            <a:headEnd/>
            <a:tailEnd/>
          </a:ln>
        </p:spPr>
      </p:pic>
      <p:pic>
        <p:nvPicPr>
          <p:cNvPr id="12" name="Picture 7" descr="coat.jpg"/>
          <p:cNvPicPr>
            <a:picLocks noChangeAspect="1"/>
          </p:cNvPicPr>
          <p:nvPr/>
        </p:nvPicPr>
        <p:blipFill>
          <a:blip r:embed="rId7" cstate="print"/>
          <a:srcRect/>
          <a:stretch>
            <a:fillRect/>
          </a:stretch>
        </p:blipFill>
        <p:spPr bwMode="auto">
          <a:xfrm>
            <a:off x="9636125" y="25400"/>
            <a:ext cx="914400" cy="914400"/>
          </a:xfrm>
          <a:prstGeom prst="rect">
            <a:avLst/>
          </a:prstGeom>
          <a:noFill/>
          <a:ln w="9525">
            <a:noFill/>
            <a:miter lim="800000"/>
            <a:headEnd/>
            <a:tailEnd/>
          </a:ln>
        </p:spPr>
      </p:pic>
      <p:sp>
        <p:nvSpPr>
          <p:cNvPr id="3" name="Номер слайда 2"/>
          <p:cNvSpPr>
            <a:spLocks noGrp="1"/>
          </p:cNvSpPr>
          <p:nvPr>
            <p:ph type="sldNum" sz="quarter" idx="12"/>
          </p:nvPr>
        </p:nvSpPr>
        <p:spPr/>
        <p:txBody>
          <a:bodyPr/>
          <a:lstStyle/>
          <a:p>
            <a:fld id="{C0AD0D33-5A4B-4F2E-A401-45554CC979B9}" type="slidenum">
              <a:rPr lang="ru-RU" smtClean="0"/>
              <a:pPr/>
              <a:t>50</a:t>
            </a:fld>
            <a:endParaRPr lang="ru-RU"/>
          </a:p>
        </p:txBody>
      </p:sp>
    </p:spTree>
    <p:extLst>
      <p:ext uri="{BB962C8B-B14F-4D97-AF65-F5344CB8AC3E}">
        <p14:creationId xmlns:p14="http://schemas.microsoft.com/office/powerpoint/2010/main" val="263685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srcRect/>
          <a:stretch>
            <a:fillRect/>
          </a:stretch>
        </p:blipFill>
        <p:spPr bwMode="auto">
          <a:xfrm>
            <a:off x="7824789" y="549276"/>
            <a:ext cx="2447925" cy="2187575"/>
          </a:xfrm>
          <a:prstGeom prst="rect">
            <a:avLst/>
          </a:prstGeom>
          <a:noFill/>
          <a:ln w="9525">
            <a:noFill/>
            <a:miter lim="800000"/>
            <a:headEnd/>
            <a:tailEnd/>
          </a:ln>
          <a:effectLst/>
        </p:spPr>
      </p:pic>
      <p:sp>
        <p:nvSpPr>
          <p:cNvPr id="17411" name="Text Box 4"/>
          <p:cNvSpPr txBox="1">
            <a:spLocks noChangeArrowheads="1"/>
          </p:cNvSpPr>
          <p:nvPr/>
        </p:nvSpPr>
        <p:spPr bwMode="auto">
          <a:xfrm>
            <a:off x="7608888" y="2781301"/>
            <a:ext cx="3059112" cy="1006475"/>
          </a:xfrm>
          <a:prstGeom prst="rect">
            <a:avLst/>
          </a:prstGeom>
          <a:noFill/>
          <a:ln w="9525">
            <a:noFill/>
            <a:miter lim="800000"/>
            <a:headEnd/>
            <a:tailEnd/>
          </a:ln>
          <a:effectLst/>
        </p:spPr>
        <p:txBody>
          <a:bodyPr>
            <a:spAutoFit/>
          </a:bodyPr>
          <a:lstStyle/>
          <a:p>
            <a:pPr algn="ctr" eaLnBrk="1" hangingPunct="1">
              <a:spcBef>
                <a:spcPct val="50000"/>
              </a:spcBef>
            </a:pPr>
            <a:r>
              <a:rPr lang="en-US" altLang="ru-RU" sz="2000" b="1">
                <a:latin typeface="Times New Roman" pitchFamily="18" charset="0"/>
              </a:rPr>
              <a:t>CH, </a:t>
            </a:r>
            <a:r>
              <a:rPr lang="el-GR" altLang="ru-RU" sz="2000" b="1">
                <a:latin typeface="Times New Roman" pitchFamily="18" charset="0"/>
                <a:cs typeface="Arial" pitchFamily="34" charset="0"/>
              </a:rPr>
              <a:t>β</a:t>
            </a:r>
            <a:r>
              <a:rPr lang="en-US" altLang="ru-RU" sz="2000" b="1">
                <a:latin typeface="Times New Roman" pitchFamily="18" charset="0"/>
                <a:cs typeface="Arial" pitchFamily="34" charset="0"/>
              </a:rPr>
              <a:t>=0.1, </a:t>
            </a:r>
            <a:r>
              <a:rPr lang="en-US" altLang="ru-RU" sz="2000" b="1">
                <a:latin typeface="Times New Roman" pitchFamily="18" charset="0"/>
              </a:rPr>
              <a:t>5-7 MV/m </a:t>
            </a:r>
            <a:r>
              <a:rPr lang="ru-RU" altLang="ru-RU" sz="2000" b="1">
                <a:latin typeface="Times New Roman" pitchFamily="18" charset="0"/>
              </a:rPr>
              <a:t>(</a:t>
            </a:r>
            <a:r>
              <a:rPr lang="en-US" altLang="ru-RU" sz="2000" b="1">
                <a:latin typeface="Times New Roman" pitchFamily="18" charset="0"/>
              </a:rPr>
              <a:t>GSI, IAP FU, RI 325 and</a:t>
            </a:r>
            <a:r>
              <a:rPr lang="ru-RU" altLang="ru-RU" sz="2000" b="1">
                <a:latin typeface="Times New Roman" pitchFamily="18" charset="0"/>
              </a:rPr>
              <a:t> </a:t>
            </a:r>
            <a:r>
              <a:rPr lang="en-US" altLang="ru-RU" sz="2000" b="1">
                <a:latin typeface="Times New Roman" pitchFamily="18" charset="0"/>
              </a:rPr>
              <a:t>360 MHz)</a:t>
            </a:r>
            <a:endParaRPr lang="el-GR" altLang="ru-RU" sz="2000" b="1">
              <a:latin typeface="Times New Roman" pitchFamily="18" charset="0"/>
            </a:endParaRPr>
          </a:p>
        </p:txBody>
      </p:sp>
      <p:pic>
        <p:nvPicPr>
          <p:cNvPr id="17412" name="Picture 5"/>
          <p:cNvPicPr>
            <a:picLocks noChangeAspect="1" noChangeArrowheads="1"/>
          </p:cNvPicPr>
          <p:nvPr/>
        </p:nvPicPr>
        <p:blipFill>
          <a:blip r:embed="rId3"/>
          <a:srcRect/>
          <a:stretch>
            <a:fillRect/>
          </a:stretch>
        </p:blipFill>
        <p:spPr bwMode="auto">
          <a:xfrm>
            <a:off x="8135938" y="3429001"/>
            <a:ext cx="1847850" cy="1800225"/>
          </a:xfrm>
          <a:prstGeom prst="rect">
            <a:avLst/>
          </a:prstGeom>
          <a:noFill/>
          <a:ln w="9525">
            <a:noFill/>
            <a:miter lim="800000"/>
            <a:headEnd/>
            <a:tailEnd/>
          </a:ln>
          <a:effectLst/>
        </p:spPr>
      </p:pic>
      <p:sp>
        <p:nvSpPr>
          <p:cNvPr id="17413" name="Text Box 6"/>
          <p:cNvSpPr txBox="1">
            <a:spLocks noChangeArrowheads="1"/>
          </p:cNvSpPr>
          <p:nvPr/>
        </p:nvSpPr>
        <p:spPr bwMode="auto">
          <a:xfrm>
            <a:off x="7069139" y="5197476"/>
            <a:ext cx="3779837" cy="1616075"/>
          </a:xfrm>
          <a:prstGeom prst="rect">
            <a:avLst/>
          </a:prstGeom>
          <a:noFill/>
          <a:ln w="9525">
            <a:noFill/>
            <a:miter lim="800000"/>
            <a:headEnd/>
            <a:tailEnd/>
          </a:ln>
          <a:effectLst/>
        </p:spPr>
        <p:txBody>
          <a:bodyPr>
            <a:spAutoFit/>
          </a:bodyPr>
          <a:lstStyle/>
          <a:p>
            <a:pPr algn="ctr" eaLnBrk="1" hangingPunct="1"/>
            <a:r>
              <a:rPr lang="en-US" altLang="ru-RU" sz="2000" b="1">
                <a:latin typeface="Times New Roman" pitchFamily="18" charset="0"/>
              </a:rPr>
              <a:t>Spoke-cavity, </a:t>
            </a:r>
            <a:r>
              <a:rPr lang="el-GR" altLang="ru-RU" sz="2000" b="1">
                <a:latin typeface="Times New Roman" pitchFamily="18" charset="0"/>
                <a:cs typeface="Arial" pitchFamily="34" charset="0"/>
              </a:rPr>
              <a:t>β</a:t>
            </a:r>
            <a:r>
              <a:rPr lang="en-US" altLang="ru-RU" sz="2000" b="1">
                <a:latin typeface="Times New Roman" pitchFamily="18" charset="0"/>
                <a:cs typeface="Arial" pitchFamily="34" charset="0"/>
              </a:rPr>
              <a:t>=0.1-0.25,</a:t>
            </a:r>
            <a:br>
              <a:rPr lang="en-US" altLang="ru-RU" sz="2000" b="1">
                <a:latin typeface="Times New Roman" pitchFamily="18" charset="0"/>
                <a:cs typeface="Arial" pitchFamily="34" charset="0"/>
              </a:rPr>
            </a:br>
            <a:r>
              <a:rPr lang="en-US" altLang="ru-RU" sz="2000" b="1">
                <a:latin typeface="Times New Roman" pitchFamily="18" charset="0"/>
                <a:cs typeface="Arial" pitchFamily="34" charset="0"/>
              </a:rPr>
              <a:t> </a:t>
            </a:r>
            <a:r>
              <a:rPr lang="ru-RU" altLang="ru-RU" sz="2000" b="1">
                <a:latin typeface="Times New Roman" pitchFamily="18" charset="0"/>
              </a:rPr>
              <a:t>8 </a:t>
            </a:r>
            <a:r>
              <a:rPr lang="en-US" altLang="ru-RU" sz="2000" b="1">
                <a:latin typeface="Times New Roman" pitchFamily="18" charset="0"/>
              </a:rPr>
              <a:t>MV/m </a:t>
            </a:r>
            <a:r>
              <a:rPr lang="ru-RU" altLang="ru-RU" sz="2000" b="1">
                <a:latin typeface="Times New Roman" pitchFamily="18" charset="0"/>
              </a:rPr>
              <a:t>(</a:t>
            </a:r>
            <a:r>
              <a:rPr lang="en-US" altLang="ru-RU" sz="2000" b="1">
                <a:latin typeface="Times New Roman" pitchFamily="18" charset="0"/>
              </a:rPr>
              <a:t>ANL, 324 MHz)</a:t>
            </a:r>
            <a:endParaRPr lang="ru-RU" altLang="ru-RU" sz="2000" b="1">
              <a:latin typeface="Times New Roman" pitchFamily="18" charset="0"/>
            </a:endParaRPr>
          </a:p>
          <a:p>
            <a:pPr algn="ctr" eaLnBrk="1" hangingPunct="1"/>
            <a:r>
              <a:rPr lang="ru-RU" altLang="ru-RU" sz="2000" b="1">
                <a:latin typeface="Times New Roman" pitchFamily="18" charset="0"/>
              </a:rPr>
              <a:t>12-16 </a:t>
            </a:r>
            <a:r>
              <a:rPr lang="en-US" altLang="ru-RU" sz="2000" b="1">
                <a:latin typeface="Times New Roman" pitchFamily="18" charset="0"/>
              </a:rPr>
              <a:t>MV/m</a:t>
            </a:r>
            <a:r>
              <a:rPr lang="ru-RU" altLang="ru-RU" sz="2000" b="1">
                <a:latin typeface="Times New Roman" pitchFamily="18" charset="0"/>
              </a:rPr>
              <a:t> (</a:t>
            </a:r>
            <a:r>
              <a:rPr lang="en-US" altLang="ru-RU" sz="2000" b="1">
                <a:latin typeface="Times New Roman" pitchFamily="18" charset="0"/>
              </a:rPr>
              <a:t>FNAL</a:t>
            </a:r>
            <a:r>
              <a:rPr lang="ru-RU" altLang="ru-RU" sz="2000" b="1">
                <a:latin typeface="Times New Roman" pitchFamily="18" charset="0"/>
              </a:rPr>
              <a:t>, 324 </a:t>
            </a:r>
            <a:r>
              <a:rPr lang="en-US" altLang="ru-RU" sz="2000" b="1">
                <a:latin typeface="Times New Roman" pitchFamily="18" charset="0"/>
              </a:rPr>
              <a:t>MHz</a:t>
            </a:r>
            <a:r>
              <a:rPr lang="ru-RU" altLang="ru-RU" sz="2000" b="1">
                <a:latin typeface="Times New Roman" pitchFamily="18" charset="0"/>
              </a:rPr>
              <a:t>)</a:t>
            </a:r>
            <a:r>
              <a:rPr lang="en-US" altLang="ru-RU" sz="2000" b="1">
                <a:latin typeface="Times New Roman" pitchFamily="18" charset="0"/>
              </a:rPr>
              <a:t>, 15-18</a:t>
            </a:r>
            <a:r>
              <a:rPr lang="ru-RU" altLang="ru-RU" sz="2000" b="1">
                <a:latin typeface="Times New Roman" pitchFamily="18" charset="0"/>
              </a:rPr>
              <a:t> </a:t>
            </a:r>
            <a:r>
              <a:rPr lang="en-US" altLang="ru-RU" sz="2000" b="1">
                <a:latin typeface="Times New Roman" pitchFamily="18" charset="0"/>
              </a:rPr>
              <a:t>MV/m </a:t>
            </a:r>
            <a:r>
              <a:rPr lang="ru-RU" altLang="ru-RU" sz="2000" b="1">
                <a:latin typeface="Times New Roman" pitchFamily="18" charset="0"/>
              </a:rPr>
              <a:t>(</a:t>
            </a:r>
            <a:r>
              <a:rPr lang="en-US" altLang="ru-RU" sz="2000" b="1">
                <a:latin typeface="Times New Roman" pitchFamily="18" charset="0"/>
              </a:rPr>
              <a:t>ESS</a:t>
            </a:r>
            <a:r>
              <a:rPr lang="ru-RU" altLang="ru-RU" sz="2000" b="1">
                <a:latin typeface="Times New Roman" pitchFamily="18" charset="0"/>
              </a:rPr>
              <a:t>, 325 </a:t>
            </a:r>
            <a:r>
              <a:rPr lang="en-US" altLang="ru-RU" sz="2000" b="1">
                <a:latin typeface="Times New Roman" pitchFamily="18" charset="0"/>
              </a:rPr>
              <a:t>MHz),</a:t>
            </a:r>
            <a:br>
              <a:rPr lang="en-US" altLang="ru-RU" sz="2000" b="1">
                <a:latin typeface="Times New Roman" pitchFamily="18" charset="0"/>
              </a:rPr>
            </a:br>
            <a:r>
              <a:rPr lang="en-US" altLang="ru-RU" sz="2000" b="1">
                <a:latin typeface="Times New Roman" pitchFamily="18" charset="0"/>
              </a:rPr>
              <a:t> 8 MV/m</a:t>
            </a:r>
            <a:r>
              <a:rPr lang="ru-RU" altLang="ru-RU" sz="2000" b="1">
                <a:latin typeface="Times New Roman" pitchFamily="18" charset="0"/>
              </a:rPr>
              <a:t> (</a:t>
            </a:r>
            <a:r>
              <a:rPr lang="en-US" altLang="ru-RU" sz="2000" b="1">
                <a:latin typeface="Times New Roman" pitchFamily="18" charset="0"/>
              </a:rPr>
              <a:t>JFZ</a:t>
            </a:r>
            <a:r>
              <a:rPr lang="ru-RU" altLang="ru-RU" sz="2000" b="1">
                <a:latin typeface="Times New Roman" pitchFamily="18" charset="0"/>
              </a:rPr>
              <a:t>, 700 </a:t>
            </a:r>
            <a:r>
              <a:rPr lang="en-US" altLang="ru-RU" sz="2000" b="1">
                <a:latin typeface="Times New Roman" pitchFamily="18" charset="0"/>
              </a:rPr>
              <a:t>MHz</a:t>
            </a:r>
            <a:r>
              <a:rPr lang="ru-RU" altLang="ru-RU" sz="2000" b="1">
                <a:latin typeface="Times New Roman" pitchFamily="18" charset="0"/>
              </a:rPr>
              <a:t>)</a:t>
            </a:r>
            <a:endParaRPr lang="el-GR" altLang="ru-RU" sz="2000" b="1">
              <a:latin typeface="Times New Roman" pitchFamily="18" charset="0"/>
              <a:cs typeface="Arial" pitchFamily="34" charset="0"/>
            </a:endParaRPr>
          </a:p>
        </p:txBody>
      </p:sp>
      <p:pic>
        <p:nvPicPr>
          <p:cNvPr id="17414" name="Picture 7"/>
          <p:cNvPicPr>
            <a:picLocks noChangeAspect="1" noChangeArrowheads="1"/>
          </p:cNvPicPr>
          <p:nvPr/>
        </p:nvPicPr>
        <p:blipFill>
          <a:blip r:embed="rId4"/>
          <a:srcRect/>
          <a:stretch>
            <a:fillRect/>
          </a:stretch>
        </p:blipFill>
        <p:spPr bwMode="auto">
          <a:xfrm>
            <a:off x="1919289" y="692151"/>
            <a:ext cx="1736725" cy="1800225"/>
          </a:xfrm>
          <a:prstGeom prst="rect">
            <a:avLst/>
          </a:prstGeom>
          <a:noFill/>
          <a:ln w="9525">
            <a:noFill/>
            <a:miter lim="800000"/>
            <a:headEnd/>
            <a:tailEnd/>
          </a:ln>
          <a:effectLst/>
        </p:spPr>
      </p:pic>
      <p:pic>
        <p:nvPicPr>
          <p:cNvPr id="17415" name="Picture 8"/>
          <p:cNvPicPr>
            <a:picLocks noChangeAspect="1" noChangeArrowheads="1"/>
          </p:cNvPicPr>
          <p:nvPr/>
        </p:nvPicPr>
        <p:blipFill>
          <a:blip r:embed="rId5"/>
          <a:srcRect/>
          <a:stretch>
            <a:fillRect/>
          </a:stretch>
        </p:blipFill>
        <p:spPr bwMode="auto">
          <a:xfrm>
            <a:off x="5808663" y="692151"/>
            <a:ext cx="1560512" cy="1800225"/>
          </a:xfrm>
          <a:prstGeom prst="rect">
            <a:avLst/>
          </a:prstGeom>
          <a:noFill/>
          <a:ln w="9525">
            <a:noFill/>
            <a:miter lim="800000"/>
            <a:headEnd/>
            <a:tailEnd/>
          </a:ln>
          <a:effectLst/>
        </p:spPr>
      </p:pic>
      <p:pic>
        <p:nvPicPr>
          <p:cNvPr id="17416" name="Picture 9"/>
          <p:cNvPicPr>
            <a:picLocks noChangeAspect="1" noChangeArrowheads="1"/>
          </p:cNvPicPr>
          <p:nvPr/>
        </p:nvPicPr>
        <p:blipFill>
          <a:blip r:embed="rId6"/>
          <a:srcRect/>
          <a:stretch>
            <a:fillRect/>
          </a:stretch>
        </p:blipFill>
        <p:spPr bwMode="auto">
          <a:xfrm>
            <a:off x="4014788" y="765176"/>
            <a:ext cx="1504950" cy="1800225"/>
          </a:xfrm>
          <a:prstGeom prst="rect">
            <a:avLst/>
          </a:prstGeom>
          <a:noFill/>
          <a:ln w="9525">
            <a:noFill/>
            <a:miter lim="800000"/>
            <a:headEnd/>
            <a:tailEnd/>
          </a:ln>
          <a:effectLst/>
        </p:spPr>
      </p:pic>
      <p:sp>
        <p:nvSpPr>
          <p:cNvPr id="17417" name="Text Box 10"/>
          <p:cNvSpPr txBox="1">
            <a:spLocks noChangeArrowheads="1"/>
          </p:cNvSpPr>
          <p:nvPr/>
        </p:nvSpPr>
        <p:spPr bwMode="auto">
          <a:xfrm>
            <a:off x="1919289" y="2565401"/>
            <a:ext cx="5329237" cy="1006475"/>
          </a:xfrm>
          <a:prstGeom prst="rect">
            <a:avLst/>
          </a:prstGeom>
          <a:noFill/>
          <a:ln w="9525">
            <a:noFill/>
            <a:miter lim="800000"/>
            <a:headEnd/>
            <a:tailEnd/>
          </a:ln>
          <a:effectLst/>
        </p:spPr>
        <p:txBody>
          <a:bodyPr>
            <a:spAutoFit/>
          </a:bodyPr>
          <a:lstStyle/>
          <a:p>
            <a:pPr algn="just" eaLnBrk="1" hangingPunct="1"/>
            <a:r>
              <a:rPr lang="en-US" altLang="ru-RU" sz="2000" b="1">
                <a:latin typeface="Times New Roman" pitchFamily="18" charset="0"/>
              </a:rPr>
              <a:t>QWR and HWR</a:t>
            </a:r>
            <a:r>
              <a:rPr lang="ru-RU" altLang="ru-RU" sz="2000" b="1">
                <a:latin typeface="Times New Roman" pitchFamily="18" charset="0"/>
              </a:rPr>
              <a:t> </a:t>
            </a:r>
            <a:r>
              <a:rPr lang="el-GR" altLang="ru-RU" sz="2000" b="1">
                <a:latin typeface="Times New Roman" pitchFamily="18" charset="0"/>
                <a:cs typeface="Arial" pitchFamily="34" charset="0"/>
              </a:rPr>
              <a:t>β</a:t>
            </a:r>
            <a:r>
              <a:rPr lang="ru-RU" altLang="ru-RU" sz="2000" b="1">
                <a:latin typeface="Times New Roman" pitchFamily="18" charset="0"/>
                <a:cs typeface="Arial" pitchFamily="34" charset="0"/>
              </a:rPr>
              <a:t>=0.01-0.17</a:t>
            </a:r>
            <a:r>
              <a:rPr lang="en-US" altLang="ru-RU" sz="2000" b="1">
                <a:latin typeface="Times New Roman" pitchFamily="18" charset="0"/>
                <a:cs typeface="Arial" pitchFamily="34" charset="0"/>
              </a:rPr>
              <a:t>, </a:t>
            </a:r>
            <a:r>
              <a:rPr lang="ru-RU" altLang="ru-RU" sz="2000" b="1">
                <a:latin typeface="Times New Roman" pitchFamily="18" charset="0"/>
              </a:rPr>
              <a:t>6-7 </a:t>
            </a:r>
            <a:r>
              <a:rPr lang="en-US" altLang="ru-RU" sz="2000" b="1">
                <a:latin typeface="Times New Roman" pitchFamily="18" charset="0"/>
              </a:rPr>
              <a:t>MV/m</a:t>
            </a:r>
            <a:br>
              <a:rPr lang="en-US" altLang="ru-RU" sz="2000" b="1">
                <a:latin typeface="Times New Roman" pitchFamily="18" charset="0"/>
              </a:rPr>
            </a:br>
            <a:r>
              <a:rPr lang="ru-RU" altLang="ru-RU" sz="2000" b="1">
                <a:latin typeface="Times New Roman" pitchFamily="18" charset="0"/>
              </a:rPr>
              <a:t>(</a:t>
            </a:r>
            <a:r>
              <a:rPr lang="en-US" altLang="ru-RU" sz="2000" b="1">
                <a:latin typeface="Times New Roman" pitchFamily="18" charset="0"/>
              </a:rPr>
              <a:t>LNF INFN+E.Zanon, TRIUMF+PAVAC</a:t>
            </a:r>
            <a:r>
              <a:rPr lang="ru-RU" altLang="ru-RU" sz="2000" b="1">
                <a:latin typeface="Times New Roman" pitchFamily="18" charset="0"/>
              </a:rPr>
              <a:t>, </a:t>
            </a:r>
            <a:r>
              <a:rPr lang="en-US" altLang="ru-RU" sz="2000" b="1">
                <a:latin typeface="Times New Roman" pitchFamily="18" charset="0"/>
              </a:rPr>
              <a:t>…, bulk Nb), 5-6</a:t>
            </a:r>
            <a:r>
              <a:rPr lang="ru-RU" altLang="ru-RU" sz="2000" b="1">
                <a:latin typeface="Times New Roman" pitchFamily="18" charset="0"/>
              </a:rPr>
              <a:t> </a:t>
            </a:r>
            <a:r>
              <a:rPr lang="en-US" altLang="ru-RU" sz="2000" b="1">
                <a:latin typeface="Times New Roman" pitchFamily="18" charset="0"/>
              </a:rPr>
              <a:t>MV/m </a:t>
            </a:r>
            <a:r>
              <a:rPr lang="ru-RU" altLang="ru-RU" sz="2000" b="1">
                <a:latin typeface="Times New Roman" pitchFamily="18" charset="0"/>
              </a:rPr>
              <a:t>(</a:t>
            </a:r>
            <a:r>
              <a:rPr lang="en-US" altLang="ru-RU" sz="2000" b="1">
                <a:latin typeface="Times New Roman" pitchFamily="18" charset="0"/>
              </a:rPr>
              <a:t>LNF INFN, Nb/Cu)</a:t>
            </a:r>
            <a:endParaRPr lang="el-GR" altLang="ru-RU" sz="2000" b="1">
              <a:latin typeface="Times New Roman" pitchFamily="18" charset="0"/>
              <a:cs typeface="Arial" pitchFamily="34" charset="0"/>
            </a:endParaRPr>
          </a:p>
        </p:txBody>
      </p:sp>
      <p:pic>
        <p:nvPicPr>
          <p:cNvPr id="17418" name="Picture 11"/>
          <p:cNvPicPr>
            <a:picLocks noChangeAspect="1" noChangeArrowheads="1"/>
          </p:cNvPicPr>
          <p:nvPr/>
        </p:nvPicPr>
        <p:blipFill>
          <a:blip r:embed="rId7"/>
          <a:srcRect/>
          <a:stretch>
            <a:fillRect/>
          </a:stretch>
        </p:blipFill>
        <p:spPr bwMode="auto">
          <a:xfrm>
            <a:off x="1917700" y="4005264"/>
            <a:ext cx="4826000" cy="1493837"/>
          </a:xfrm>
          <a:prstGeom prst="rect">
            <a:avLst/>
          </a:prstGeom>
          <a:noFill/>
          <a:ln w="9525">
            <a:noFill/>
            <a:miter lim="800000"/>
            <a:headEnd/>
            <a:tailEnd/>
          </a:ln>
          <a:effectLst/>
        </p:spPr>
      </p:pic>
      <p:sp>
        <p:nvSpPr>
          <p:cNvPr id="17419" name="Text Box 12"/>
          <p:cNvSpPr txBox="1">
            <a:spLocks noChangeArrowheads="1"/>
          </p:cNvSpPr>
          <p:nvPr/>
        </p:nvSpPr>
        <p:spPr bwMode="auto">
          <a:xfrm>
            <a:off x="1774825" y="5589589"/>
            <a:ext cx="5041900" cy="1311275"/>
          </a:xfrm>
          <a:prstGeom prst="rect">
            <a:avLst/>
          </a:prstGeom>
          <a:noFill/>
          <a:ln w="9525">
            <a:noFill/>
            <a:miter lim="800000"/>
            <a:headEnd/>
            <a:tailEnd/>
          </a:ln>
          <a:effectLst/>
        </p:spPr>
        <p:txBody>
          <a:bodyPr>
            <a:spAutoFit/>
          </a:bodyPr>
          <a:lstStyle/>
          <a:p>
            <a:pPr algn="just" eaLnBrk="1" hangingPunct="1"/>
            <a:r>
              <a:rPr lang="en-US" altLang="ru-RU" sz="2000" b="1">
                <a:latin typeface="Times New Roman" pitchFamily="18" charset="0"/>
              </a:rPr>
              <a:t>Elliptical cavities</a:t>
            </a:r>
            <a:r>
              <a:rPr lang="ru-RU" altLang="ru-RU" sz="2000" b="1">
                <a:latin typeface="Times New Roman" pitchFamily="18" charset="0"/>
              </a:rPr>
              <a:t>, </a:t>
            </a:r>
            <a:r>
              <a:rPr lang="el-GR" altLang="ru-RU" sz="2000" b="1">
                <a:latin typeface="Times New Roman" pitchFamily="18" charset="0"/>
                <a:cs typeface="Arial" pitchFamily="34" charset="0"/>
              </a:rPr>
              <a:t>β</a:t>
            </a:r>
            <a:r>
              <a:rPr lang="ru-RU" altLang="ru-RU" sz="2000" b="1">
                <a:latin typeface="Times New Roman" pitchFamily="18" charset="0"/>
                <a:cs typeface="Arial" pitchFamily="34" charset="0"/>
              </a:rPr>
              <a:t>=0.2-1.0</a:t>
            </a:r>
            <a:r>
              <a:rPr lang="en-US" altLang="ru-RU" sz="2000" b="1">
                <a:latin typeface="Times New Roman" pitchFamily="18" charset="0"/>
                <a:cs typeface="Arial" pitchFamily="34" charset="0"/>
              </a:rPr>
              <a:t>, up to</a:t>
            </a:r>
            <a:r>
              <a:rPr lang="ru-RU" altLang="ru-RU" sz="2000" b="1">
                <a:latin typeface="Times New Roman" pitchFamily="18" charset="0"/>
                <a:cs typeface="Arial" pitchFamily="34" charset="0"/>
              </a:rPr>
              <a:t> </a:t>
            </a:r>
            <a:r>
              <a:rPr lang="ru-RU" altLang="ru-RU" sz="2000" b="1">
                <a:latin typeface="Times New Roman" pitchFamily="18" charset="0"/>
              </a:rPr>
              <a:t>35 </a:t>
            </a:r>
            <a:r>
              <a:rPr lang="en-US" altLang="ru-RU" sz="2000" b="1">
                <a:latin typeface="Times New Roman" pitchFamily="18" charset="0"/>
              </a:rPr>
              <a:t>MV/m </a:t>
            </a:r>
            <a:r>
              <a:rPr lang="ru-RU" altLang="ru-RU" sz="2000" b="1">
                <a:latin typeface="Times New Roman" pitchFamily="18" charset="0"/>
              </a:rPr>
              <a:t>(1300</a:t>
            </a:r>
            <a:r>
              <a:rPr lang="en-US" altLang="ru-RU" sz="2000" b="1">
                <a:latin typeface="Times New Roman" pitchFamily="18" charset="0"/>
              </a:rPr>
              <a:t> MHz, KEK, DESY, FNAL ...), 15-16 MV/m</a:t>
            </a:r>
            <a:r>
              <a:rPr lang="ru-RU" altLang="ru-RU" sz="2000" b="1">
                <a:latin typeface="Times New Roman" pitchFamily="18" charset="0"/>
              </a:rPr>
              <a:t> (704 </a:t>
            </a:r>
            <a:r>
              <a:rPr lang="en-US" altLang="ru-RU" sz="2000" b="1">
                <a:latin typeface="Times New Roman" pitchFamily="18" charset="0"/>
              </a:rPr>
              <a:t>MHz</a:t>
            </a:r>
            <a:r>
              <a:rPr lang="ru-RU" altLang="ru-RU" sz="2000" b="1">
                <a:latin typeface="Times New Roman" pitchFamily="18" charset="0"/>
              </a:rPr>
              <a:t>, </a:t>
            </a:r>
            <a:r>
              <a:rPr lang="en-US" altLang="ru-RU" sz="2000" b="1">
                <a:latin typeface="Times New Roman" pitchFamily="18" charset="0"/>
              </a:rPr>
              <a:t>ESS</a:t>
            </a:r>
            <a:r>
              <a:rPr lang="ru-RU" altLang="ru-RU" sz="2000" b="1">
                <a:latin typeface="Times New Roman" pitchFamily="18" charset="0"/>
              </a:rPr>
              <a:t>)</a:t>
            </a:r>
            <a:r>
              <a:rPr lang="en-US" altLang="ru-RU" sz="2000" b="1">
                <a:latin typeface="Times New Roman" pitchFamily="18" charset="0"/>
              </a:rPr>
              <a:t>, </a:t>
            </a:r>
            <a:r>
              <a:rPr lang="ru-RU" altLang="ru-RU" sz="2000" b="1">
                <a:latin typeface="Times New Roman" pitchFamily="18" charset="0"/>
              </a:rPr>
              <a:t>30-40 </a:t>
            </a:r>
            <a:r>
              <a:rPr lang="en-US" altLang="ru-RU" sz="2000" b="1">
                <a:latin typeface="Times New Roman" pitchFamily="18" charset="0"/>
              </a:rPr>
              <a:t>MV/m</a:t>
            </a:r>
            <a:r>
              <a:rPr lang="ru-RU" altLang="ru-RU" sz="2000" b="1">
                <a:latin typeface="Times New Roman" pitchFamily="18" charset="0"/>
              </a:rPr>
              <a:t> (800 </a:t>
            </a:r>
            <a:r>
              <a:rPr lang="en-US" altLang="ru-RU" sz="2000" b="1">
                <a:latin typeface="Times New Roman" pitchFamily="18" charset="0"/>
              </a:rPr>
              <a:t>MHz</a:t>
            </a:r>
            <a:r>
              <a:rPr lang="ru-RU" altLang="ru-RU" sz="2000" b="1">
                <a:latin typeface="Times New Roman" pitchFamily="18" charset="0"/>
              </a:rPr>
              <a:t>, </a:t>
            </a:r>
            <a:r>
              <a:rPr lang="en-US" altLang="ru-RU" sz="2000" b="1">
                <a:latin typeface="Times New Roman" pitchFamily="18" charset="0"/>
              </a:rPr>
              <a:t>LANL)</a:t>
            </a:r>
            <a:endParaRPr lang="el-GR" altLang="ru-RU" sz="2000" b="1">
              <a:latin typeface="Times New Roman" pitchFamily="18" charset="0"/>
            </a:endParaRPr>
          </a:p>
        </p:txBody>
      </p:sp>
      <p:sp>
        <p:nvSpPr>
          <p:cNvPr id="124941" name="Rectangle 13"/>
          <p:cNvSpPr>
            <a:spLocks noChangeArrowheads="1"/>
          </p:cNvSpPr>
          <p:nvPr/>
        </p:nvSpPr>
        <p:spPr bwMode="auto">
          <a:xfrm>
            <a:off x="1774826" y="-52388"/>
            <a:ext cx="57758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ts val="1200"/>
              </a:spcAft>
              <a:buFont typeface="Wingdings" pitchFamily="2" charset="2"/>
              <a:buChar char="Ø"/>
              <a:defRPr/>
            </a:pPr>
            <a:r>
              <a:rPr lang="en-US" altLang="ru-RU" sz="2400" b="1" i="1">
                <a:solidFill>
                  <a:srgbClr val="0000FF"/>
                </a:solidFill>
                <a:effectLst>
                  <a:outerShdw blurRad="38100" dist="38100" dir="2700000" algn="tl">
                    <a:srgbClr val="C0C0C0"/>
                  </a:outerShdw>
                </a:effectLst>
              </a:rPr>
              <a:t>SC cavities: types and typical energy gains</a:t>
            </a:r>
          </a:p>
        </p:txBody>
      </p:sp>
      <p:sp>
        <p:nvSpPr>
          <p:cNvPr id="2" name="Номер слайда 1"/>
          <p:cNvSpPr>
            <a:spLocks noGrp="1"/>
          </p:cNvSpPr>
          <p:nvPr>
            <p:ph type="sldNum" sz="quarter" idx="12"/>
          </p:nvPr>
        </p:nvSpPr>
        <p:spPr/>
        <p:txBody>
          <a:bodyPr/>
          <a:lstStyle/>
          <a:p>
            <a:fld id="{C0AD0D33-5A4B-4F2E-A401-45554CC979B9}" type="slidenum">
              <a:rPr lang="ru-RU" smtClean="0"/>
              <a:pPr/>
              <a:t>51</a:t>
            </a:fld>
            <a:endParaRPr lang="ru-RU"/>
          </a:p>
        </p:txBody>
      </p:sp>
    </p:spTree>
    <p:extLst>
      <p:ext uri="{BB962C8B-B14F-4D97-AF65-F5344CB8AC3E}">
        <p14:creationId xmlns:p14="http://schemas.microsoft.com/office/powerpoint/2010/main" val="2957495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47" name="Rectangle 15"/>
          <p:cNvSpPr>
            <a:spLocks noChangeArrowheads="1"/>
          </p:cNvSpPr>
          <p:nvPr/>
        </p:nvSpPr>
        <p:spPr bwMode="auto">
          <a:xfrm>
            <a:off x="1774825" y="-52388"/>
            <a:ext cx="57191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ts val="1200"/>
              </a:spcAft>
              <a:buFont typeface="Wingdings" pitchFamily="2" charset="2"/>
              <a:buChar char="Ø"/>
              <a:defRPr/>
            </a:pPr>
            <a:r>
              <a:rPr lang="en-US" altLang="ru-RU" sz="2400" b="1" i="1">
                <a:solidFill>
                  <a:srgbClr val="0000FF"/>
                </a:solidFill>
                <a:effectLst>
                  <a:outerShdw blurRad="38100" dist="38100" dir="2700000" algn="tl">
                    <a:srgbClr val="C0C0C0"/>
                  </a:outerShdw>
                </a:effectLst>
              </a:rPr>
              <a:t>Joint Dubna-Moscow-Min</a:t>
            </a:r>
            <a:r>
              <a:rPr lang="ru-RU" altLang="ru-RU" sz="2400" b="1" i="1">
                <a:solidFill>
                  <a:srgbClr val="0000FF"/>
                </a:solidFill>
                <a:effectLst>
                  <a:outerShdw blurRad="38100" dist="38100" dir="2700000" algn="tl">
                    <a:srgbClr val="C0C0C0"/>
                  </a:outerShdw>
                </a:effectLst>
              </a:rPr>
              <a:t>s</a:t>
            </a:r>
            <a:r>
              <a:rPr lang="en-US" altLang="ru-RU" sz="2400" b="1" i="1">
                <a:solidFill>
                  <a:srgbClr val="0000FF"/>
                </a:solidFill>
                <a:effectLst>
                  <a:outerShdw blurRad="38100" dist="38100" dir="2700000" algn="tl">
                    <a:srgbClr val="C0C0C0"/>
                  </a:outerShdw>
                </a:effectLst>
              </a:rPr>
              <a:t>k SRF activities</a:t>
            </a:r>
          </a:p>
        </p:txBody>
      </p:sp>
      <p:pic>
        <p:nvPicPr>
          <p:cNvPr id="33795" name="Picture 20" descr="2016_08_23"/>
          <p:cNvPicPr>
            <a:picLocks noChangeAspect="1" noChangeArrowheads="1"/>
          </p:cNvPicPr>
          <p:nvPr/>
        </p:nvPicPr>
        <p:blipFill>
          <a:blip r:embed="rId2"/>
          <a:srcRect/>
          <a:stretch>
            <a:fillRect/>
          </a:stretch>
        </p:blipFill>
        <p:spPr bwMode="auto">
          <a:xfrm>
            <a:off x="4727576" y="2943226"/>
            <a:ext cx="5940425" cy="3914775"/>
          </a:xfrm>
          <a:prstGeom prst="rect">
            <a:avLst/>
          </a:prstGeom>
          <a:noFill/>
          <a:ln w="9525">
            <a:noFill/>
            <a:miter lim="800000"/>
            <a:headEnd/>
            <a:tailEnd/>
          </a:ln>
        </p:spPr>
      </p:pic>
      <p:pic>
        <p:nvPicPr>
          <p:cNvPr id="33796" name="Рисунок 2"/>
          <p:cNvPicPr>
            <a:picLocks noChangeAspect="1"/>
          </p:cNvPicPr>
          <p:nvPr/>
        </p:nvPicPr>
        <p:blipFill>
          <a:blip r:embed="rId3"/>
          <a:srcRect/>
          <a:stretch>
            <a:fillRect/>
          </a:stretch>
        </p:blipFill>
        <p:spPr bwMode="auto">
          <a:xfrm>
            <a:off x="6816726" y="549275"/>
            <a:ext cx="3851275" cy="2166938"/>
          </a:xfrm>
          <a:prstGeom prst="rect">
            <a:avLst/>
          </a:prstGeom>
          <a:noFill/>
          <a:ln w="9525">
            <a:noFill/>
            <a:miter lim="800000"/>
            <a:headEnd/>
            <a:tailEnd/>
          </a:ln>
        </p:spPr>
      </p:pic>
      <p:pic>
        <p:nvPicPr>
          <p:cNvPr id="33797" name="Рисунок 2"/>
          <p:cNvPicPr>
            <a:picLocks noChangeAspect="1"/>
          </p:cNvPicPr>
          <p:nvPr/>
        </p:nvPicPr>
        <p:blipFill>
          <a:blip r:embed="rId4"/>
          <a:srcRect/>
          <a:stretch>
            <a:fillRect/>
          </a:stretch>
        </p:blipFill>
        <p:spPr bwMode="auto">
          <a:xfrm>
            <a:off x="1703388" y="549275"/>
            <a:ext cx="1503362" cy="2571750"/>
          </a:xfrm>
          <a:prstGeom prst="rect">
            <a:avLst/>
          </a:prstGeom>
          <a:noFill/>
          <a:ln w="9525">
            <a:noFill/>
            <a:miter lim="800000"/>
            <a:headEnd/>
            <a:tailEnd/>
          </a:ln>
        </p:spPr>
      </p:pic>
      <p:pic>
        <p:nvPicPr>
          <p:cNvPr id="33798" name="Picture 4" descr="IMG_0702"/>
          <p:cNvPicPr>
            <a:picLocks noChangeAspect="1" noChangeArrowheads="1"/>
          </p:cNvPicPr>
          <p:nvPr/>
        </p:nvPicPr>
        <p:blipFill>
          <a:blip r:embed="rId5"/>
          <a:srcRect/>
          <a:stretch>
            <a:fillRect/>
          </a:stretch>
        </p:blipFill>
        <p:spPr bwMode="auto">
          <a:xfrm>
            <a:off x="2063751" y="2781301"/>
            <a:ext cx="1376363" cy="2638425"/>
          </a:xfrm>
          <a:prstGeom prst="rect">
            <a:avLst/>
          </a:prstGeom>
          <a:noFill/>
          <a:ln w="9525">
            <a:noFill/>
            <a:miter lim="800000"/>
            <a:headEnd/>
            <a:tailEnd/>
          </a:ln>
        </p:spPr>
      </p:pic>
      <p:pic>
        <p:nvPicPr>
          <p:cNvPr id="33799" name="Рисунок 1"/>
          <p:cNvPicPr>
            <a:picLocks noChangeAspect="1"/>
          </p:cNvPicPr>
          <p:nvPr/>
        </p:nvPicPr>
        <p:blipFill>
          <a:blip r:embed="rId6"/>
          <a:srcRect/>
          <a:stretch>
            <a:fillRect/>
          </a:stretch>
        </p:blipFill>
        <p:spPr bwMode="auto">
          <a:xfrm>
            <a:off x="3071813" y="4262438"/>
            <a:ext cx="1301750" cy="2595562"/>
          </a:xfrm>
          <a:prstGeom prst="rect">
            <a:avLst/>
          </a:prstGeom>
          <a:noFill/>
          <a:ln w="9525">
            <a:noFill/>
            <a:miter lim="800000"/>
            <a:headEnd/>
            <a:tailEnd/>
          </a:ln>
        </p:spPr>
      </p:pic>
      <p:pic>
        <p:nvPicPr>
          <p:cNvPr id="33800" name="Picture 7"/>
          <p:cNvPicPr>
            <a:picLocks noChangeAspect="1" noChangeArrowheads="1"/>
          </p:cNvPicPr>
          <p:nvPr/>
        </p:nvPicPr>
        <p:blipFill>
          <a:blip r:embed="rId7"/>
          <a:srcRect/>
          <a:stretch>
            <a:fillRect/>
          </a:stretch>
        </p:blipFill>
        <p:spPr bwMode="auto">
          <a:xfrm>
            <a:off x="3359150" y="620713"/>
            <a:ext cx="2025650" cy="1103312"/>
          </a:xfrm>
          <a:prstGeom prst="rect">
            <a:avLst/>
          </a:prstGeom>
          <a:noFill/>
          <a:ln w="9525">
            <a:noFill/>
            <a:miter lim="800000"/>
            <a:headEnd/>
            <a:tailEnd/>
          </a:ln>
          <a:effectLst/>
        </p:spPr>
      </p:pic>
      <p:pic>
        <p:nvPicPr>
          <p:cNvPr id="269" name="Picture 2" descr="C:\Users\USER\Downloads\Медный резонатор для презентации (1).jpg"/>
          <p:cNvPicPr>
            <a:picLocks noChangeAspect="1" noChangeArrowheads="1"/>
          </p:cNvPicPr>
          <p:nvPr/>
        </p:nvPicPr>
        <p:blipFill>
          <a:blip r:embed="rId8"/>
          <a:srcRect/>
          <a:stretch>
            <a:fillRect/>
          </a:stretch>
        </p:blipFill>
        <p:spPr bwMode="auto">
          <a:xfrm>
            <a:off x="3359150" y="1700214"/>
            <a:ext cx="1301750" cy="1120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IMG_0643"/>
          <p:cNvPicPr>
            <a:picLocks noChangeAspect="1" noChangeArrowheads="1"/>
          </p:cNvPicPr>
          <p:nvPr/>
        </p:nvPicPr>
        <p:blipFill>
          <a:blip r:embed="rId9"/>
          <a:srcRect/>
          <a:stretch>
            <a:fillRect/>
          </a:stretch>
        </p:blipFill>
        <p:spPr bwMode="auto">
          <a:xfrm>
            <a:off x="5448300" y="620713"/>
            <a:ext cx="1270000" cy="1092200"/>
          </a:xfrm>
          <a:prstGeom prst="rect">
            <a:avLst/>
          </a:prstGeom>
          <a:noFill/>
          <a:ln w="9525">
            <a:noFill/>
            <a:miter lim="800000"/>
            <a:headEnd/>
            <a:tailEnd/>
          </a:ln>
        </p:spPr>
      </p:pic>
      <p:pic>
        <p:nvPicPr>
          <p:cNvPr id="33803" name="Picture 8"/>
          <p:cNvPicPr>
            <a:picLocks noChangeAspect="1" noChangeArrowheads="1"/>
          </p:cNvPicPr>
          <p:nvPr/>
        </p:nvPicPr>
        <p:blipFill>
          <a:blip r:embed="rId10"/>
          <a:srcRect/>
          <a:stretch>
            <a:fillRect/>
          </a:stretch>
        </p:blipFill>
        <p:spPr bwMode="auto">
          <a:xfrm>
            <a:off x="4727575" y="1700213"/>
            <a:ext cx="1703388" cy="1103312"/>
          </a:xfrm>
          <a:prstGeom prst="rect">
            <a:avLst/>
          </a:prstGeom>
          <a:noFill/>
          <a:ln w="9525">
            <a:noFill/>
            <a:miter lim="800000"/>
            <a:headEnd/>
            <a:tailEnd/>
          </a:ln>
          <a:effectLst/>
        </p:spPr>
      </p:pic>
      <p:sp>
        <p:nvSpPr>
          <p:cNvPr id="2" name="Номер слайда 1"/>
          <p:cNvSpPr>
            <a:spLocks noGrp="1"/>
          </p:cNvSpPr>
          <p:nvPr>
            <p:ph type="sldNum" sz="quarter" idx="12"/>
          </p:nvPr>
        </p:nvSpPr>
        <p:spPr/>
        <p:txBody>
          <a:bodyPr/>
          <a:lstStyle/>
          <a:p>
            <a:pPr>
              <a:defRPr/>
            </a:pPr>
            <a:fld id="{E1A696DC-F677-408D-90D6-1157116AEFD5}" type="slidenum">
              <a:rPr lang="ru-RU" altLang="ru-RU" smtClean="0"/>
              <a:pPr>
                <a:defRPr/>
              </a:pPr>
              <a:t>52</a:t>
            </a:fld>
            <a:endParaRPr lang="ru-RU" altLang="ru-RU"/>
          </a:p>
        </p:txBody>
      </p:sp>
    </p:spTree>
    <p:extLst>
      <p:ext uri="{BB962C8B-B14F-4D97-AF65-F5344CB8AC3E}">
        <p14:creationId xmlns:p14="http://schemas.microsoft.com/office/powerpoint/2010/main" val="3340394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17415" name="Picture 8" descr="KurchatovLogo.gif"/>
          <p:cNvPicPr>
            <a:picLocks noChangeAspect="1"/>
          </p:cNvPicPr>
          <p:nvPr/>
        </p:nvPicPr>
        <p:blipFill>
          <a:blip r:embed="rId3" cstate="print"/>
          <a:srcRect/>
          <a:stretch>
            <a:fillRect/>
          </a:stretch>
        </p:blipFill>
        <p:spPr bwMode="auto">
          <a:xfrm>
            <a:off x="1587500" y="25400"/>
            <a:ext cx="731838" cy="914400"/>
          </a:xfrm>
          <a:prstGeom prst="rect">
            <a:avLst/>
          </a:prstGeom>
          <a:noFill/>
          <a:ln w="9525">
            <a:noFill/>
            <a:miter lim="800000"/>
            <a:headEnd/>
            <a:tailEnd/>
          </a:ln>
        </p:spPr>
      </p:pic>
      <p:pic>
        <p:nvPicPr>
          <p:cNvPr id="17416" name="Picture 12" descr="coat.jpg"/>
          <p:cNvPicPr>
            <a:picLocks noChangeAspect="1"/>
          </p:cNvPicPr>
          <p:nvPr/>
        </p:nvPicPr>
        <p:blipFill>
          <a:blip r:embed="rId4" cstate="print"/>
          <a:srcRect/>
          <a:stretch>
            <a:fillRect/>
          </a:stretch>
        </p:blipFill>
        <p:spPr bwMode="auto">
          <a:xfrm>
            <a:off x="9636125" y="25400"/>
            <a:ext cx="914400" cy="914400"/>
          </a:xfrm>
          <a:prstGeom prst="rect">
            <a:avLst/>
          </a:prstGeom>
          <a:noFill/>
          <a:ln w="9525">
            <a:noFill/>
            <a:miter lim="800000"/>
            <a:headEnd/>
            <a:tailEnd/>
          </a:ln>
        </p:spPr>
      </p:pic>
      <p:grpSp>
        <p:nvGrpSpPr>
          <p:cNvPr id="23" name="Group 22"/>
          <p:cNvGrpSpPr/>
          <p:nvPr/>
        </p:nvGrpSpPr>
        <p:grpSpPr>
          <a:xfrm>
            <a:off x="1778941" y="1790701"/>
            <a:ext cx="4805814" cy="3661709"/>
            <a:chOff x="254941" y="1790700"/>
            <a:chExt cx="4805814" cy="3661709"/>
          </a:xfrm>
        </p:grpSpPr>
        <p:pic>
          <p:nvPicPr>
            <p:cNvPr id="16" name="Picture 15" descr="BELA.jpg"/>
            <p:cNvPicPr>
              <a:picLocks noChangeAspect="1"/>
            </p:cNvPicPr>
            <p:nvPr/>
          </p:nvPicPr>
          <p:blipFill>
            <a:blip r:embed="rId5"/>
            <a:stretch>
              <a:fillRect/>
            </a:stretch>
          </p:blipFill>
          <p:spPr>
            <a:xfrm>
              <a:off x="254941" y="2319991"/>
              <a:ext cx="4805814" cy="3132418"/>
            </a:xfrm>
            <a:prstGeom prst="rect">
              <a:avLst/>
            </a:prstGeom>
          </p:spPr>
        </p:pic>
        <p:sp>
          <p:nvSpPr>
            <p:cNvPr id="17" name="TextBox 16"/>
            <p:cNvSpPr txBox="1"/>
            <p:nvPr/>
          </p:nvSpPr>
          <p:spPr>
            <a:xfrm>
              <a:off x="1514848" y="1790700"/>
              <a:ext cx="2286000" cy="523220"/>
            </a:xfrm>
            <a:prstGeom prst="rect">
              <a:avLst/>
            </a:prstGeom>
            <a:noFill/>
          </p:spPr>
          <p:txBody>
            <a:bodyPr wrap="square" rtlCol="0">
              <a:spAutoFit/>
            </a:bodyPr>
            <a:lstStyle/>
            <a:p>
              <a:pPr algn="ctr"/>
              <a:r>
                <a:rPr lang="en-US" sz="2800" b="1" i="1" dirty="0">
                  <a:ln w="17780" cmpd="sng">
                    <a:solidFill>
                      <a:srgbClr val="FFFFFF"/>
                    </a:solidFill>
                    <a:prstDash val="solid"/>
                    <a:miter lim="800000"/>
                  </a:ln>
                  <a:solidFill>
                    <a:srgbClr val="C00000"/>
                  </a:solidFill>
                  <a:effectLst>
                    <a:outerShdw blurRad="50800" algn="tl" rotWithShape="0">
                      <a:srgbClr val="000000"/>
                    </a:outerShdw>
                  </a:effectLst>
                  <a:latin typeface="Arial" pitchFamily="34" charset="0"/>
                  <a:cs typeface="Arial" pitchFamily="34" charset="0"/>
                </a:rPr>
                <a:t>BELA</a:t>
              </a:r>
              <a:endParaRPr lang="ru-RU" sz="2800" dirty="0"/>
            </a:p>
          </p:txBody>
        </p:sp>
      </p:grpSp>
      <p:grpSp>
        <p:nvGrpSpPr>
          <p:cNvPr id="25" name="Group 24"/>
          <p:cNvGrpSpPr/>
          <p:nvPr/>
        </p:nvGrpSpPr>
        <p:grpSpPr>
          <a:xfrm>
            <a:off x="6350941" y="1790700"/>
            <a:ext cx="4062118" cy="3619500"/>
            <a:chOff x="4826941" y="1790700"/>
            <a:chExt cx="4062118" cy="3619500"/>
          </a:xfrm>
        </p:grpSpPr>
        <p:pic>
          <p:nvPicPr>
            <p:cNvPr id="19" name="Picture 2"/>
            <p:cNvPicPr>
              <a:picLocks noChangeAspect="1" noChangeArrowheads="1"/>
            </p:cNvPicPr>
            <p:nvPr/>
          </p:nvPicPr>
          <p:blipFill>
            <a:blip r:embed="rId6"/>
            <a:srcRect/>
            <a:stretch>
              <a:fillRect/>
            </a:stretch>
          </p:blipFill>
          <p:spPr bwMode="auto">
            <a:xfrm>
              <a:off x="4826941" y="2362200"/>
              <a:ext cx="4062118" cy="3048000"/>
            </a:xfrm>
            <a:prstGeom prst="rect">
              <a:avLst/>
            </a:prstGeom>
            <a:noFill/>
            <a:ln w="9525">
              <a:noFill/>
              <a:miter lim="800000"/>
              <a:headEnd/>
              <a:tailEnd/>
            </a:ln>
          </p:spPr>
        </p:pic>
        <p:sp>
          <p:nvSpPr>
            <p:cNvPr id="20" name="TextBox 19"/>
            <p:cNvSpPr txBox="1"/>
            <p:nvPr/>
          </p:nvSpPr>
          <p:spPr>
            <a:xfrm>
              <a:off x="5715000" y="1790700"/>
              <a:ext cx="2286000" cy="523220"/>
            </a:xfrm>
            <a:prstGeom prst="rect">
              <a:avLst/>
            </a:prstGeom>
            <a:noFill/>
          </p:spPr>
          <p:txBody>
            <a:bodyPr wrap="square" rtlCol="0">
              <a:spAutoFit/>
            </a:bodyPr>
            <a:lstStyle/>
            <a:p>
              <a:pPr algn="ctr"/>
              <a:r>
                <a:rPr lang="en-US" sz="2800" b="1" i="1" dirty="0">
                  <a:ln w="17780" cmpd="sng">
                    <a:solidFill>
                      <a:srgbClr val="FFFFFF"/>
                    </a:solidFill>
                    <a:prstDash val="solid"/>
                    <a:miter lim="800000"/>
                  </a:ln>
                  <a:solidFill>
                    <a:srgbClr val="002060"/>
                  </a:solidFill>
                  <a:effectLst>
                    <a:outerShdw blurRad="50800" algn="tl" rotWithShape="0">
                      <a:srgbClr val="000000"/>
                    </a:outerShdw>
                  </a:effectLst>
                  <a:latin typeface="Arial" pitchFamily="34" charset="0"/>
                  <a:cs typeface="Arial" pitchFamily="34" charset="0"/>
                </a:rPr>
                <a:t>DARIA</a:t>
              </a:r>
              <a:endParaRPr lang="ru-RU" sz="2800" dirty="0">
                <a:solidFill>
                  <a:srgbClr val="002060"/>
                </a:solidFill>
              </a:endParaRPr>
            </a:p>
          </p:txBody>
        </p:sp>
      </p:grpSp>
      <p:sp>
        <p:nvSpPr>
          <p:cNvPr id="26" name="TextBox 25"/>
          <p:cNvSpPr txBox="1"/>
          <p:nvPr/>
        </p:nvSpPr>
        <p:spPr>
          <a:xfrm>
            <a:off x="3124200" y="533401"/>
            <a:ext cx="5943600" cy="646331"/>
          </a:xfrm>
          <a:prstGeom prst="rect">
            <a:avLst/>
          </a:prstGeom>
          <a:noFill/>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latin typeface="Arial" pitchFamily="34" charset="0"/>
                <a:cs typeface="Arial" pitchFamily="34" charset="0"/>
              </a:rPr>
              <a:t>Normal conducting </a:t>
            </a:r>
            <a:r>
              <a:rPr lang="en-US" sz="36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linacs</a:t>
            </a:r>
            <a:endParaRPr lang="ru-RU" sz="3600"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Номер слайда 1"/>
          <p:cNvSpPr>
            <a:spLocks noGrp="1"/>
          </p:cNvSpPr>
          <p:nvPr>
            <p:ph type="sldNum" sz="quarter" idx="12"/>
          </p:nvPr>
        </p:nvSpPr>
        <p:spPr/>
        <p:txBody>
          <a:bodyPr/>
          <a:lstStyle/>
          <a:p>
            <a:fld id="{C0AD0D33-5A4B-4F2E-A401-45554CC979B9}" type="slidenum">
              <a:rPr lang="ru-RU" smtClean="0"/>
              <a:pPr/>
              <a:t>53</a:t>
            </a:fld>
            <a:endParaRPr lang="ru-RU"/>
          </a:p>
        </p:txBody>
      </p:sp>
    </p:spTree>
    <p:extLst>
      <p:ext uri="{BB962C8B-B14F-4D97-AF65-F5344CB8AC3E}">
        <p14:creationId xmlns:p14="http://schemas.microsoft.com/office/powerpoint/2010/main" val="494669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KurchatovLogo.gif"/>
          <p:cNvPicPr>
            <a:picLocks noChangeAspect="1"/>
          </p:cNvPicPr>
          <p:nvPr/>
        </p:nvPicPr>
        <p:blipFill>
          <a:blip r:embed="rId2" cstate="print"/>
          <a:srcRect/>
          <a:stretch>
            <a:fillRect/>
          </a:stretch>
        </p:blipFill>
        <p:spPr bwMode="auto">
          <a:xfrm>
            <a:off x="158750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3" cstate="print"/>
          <a:srcRect/>
          <a:stretch>
            <a:fillRect/>
          </a:stretch>
        </p:blipFill>
        <p:spPr bwMode="auto">
          <a:xfrm>
            <a:off x="9636125" y="25400"/>
            <a:ext cx="914400" cy="914400"/>
          </a:xfrm>
          <a:prstGeom prst="rect">
            <a:avLst/>
          </a:prstGeom>
          <a:noFill/>
          <a:ln w="9525">
            <a:noFill/>
            <a:miter lim="800000"/>
            <a:headEnd/>
            <a:tailEnd/>
          </a:ln>
        </p:spPr>
      </p:pic>
      <p:pic>
        <p:nvPicPr>
          <p:cNvPr id="58370" name="Picture 2"/>
          <p:cNvPicPr>
            <a:picLocks noChangeAspect="1" noChangeArrowheads="1"/>
          </p:cNvPicPr>
          <p:nvPr/>
        </p:nvPicPr>
        <p:blipFill>
          <a:blip r:embed="rId4"/>
          <a:srcRect/>
          <a:stretch>
            <a:fillRect/>
          </a:stretch>
        </p:blipFill>
        <p:spPr bwMode="auto">
          <a:xfrm>
            <a:off x="1504752" y="14379"/>
            <a:ext cx="9163249" cy="6843621"/>
          </a:xfrm>
          <a:prstGeom prst="rect">
            <a:avLst/>
          </a:prstGeom>
          <a:noFill/>
          <a:ln w="9525">
            <a:noFill/>
            <a:miter lim="800000"/>
            <a:headEnd/>
            <a:tailEnd/>
          </a:ln>
          <a:effectLst/>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54</a:t>
            </a:fld>
            <a:endParaRPr lang="ru-RU" smtClean="0">
              <a:latin typeface="Arial" pitchFamily="34" charset="0"/>
            </a:endParaRPr>
          </a:p>
        </p:txBody>
      </p:sp>
      <p:pic>
        <p:nvPicPr>
          <p:cNvPr id="44034" name="Picture 2"/>
          <p:cNvPicPr>
            <a:picLocks noChangeAspect="1" noChangeArrowheads="1"/>
          </p:cNvPicPr>
          <p:nvPr/>
        </p:nvPicPr>
        <p:blipFill>
          <a:blip r:embed="rId5"/>
          <a:srcRect/>
          <a:stretch>
            <a:fillRect/>
          </a:stretch>
        </p:blipFill>
        <p:spPr bwMode="auto">
          <a:xfrm>
            <a:off x="3081339" y="1171575"/>
            <a:ext cx="6029325" cy="4514850"/>
          </a:xfrm>
          <a:prstGeom prst="rect">
            <a:avLst/>
          </a:prstGeom>
          <a:noFill/>
          <a:ln w="9525">
            <a:noFill/>
            <a:miter lim="800000"/>
            <a:headEnd/>
            <a:tailEnd/>
          </a:ln>
          <a:effectLst/>
        </p:spPr>
      </p:pic>
    </p:spTree>
    <p:extLst>
      <p:ext uri="{BB962C8B-B14F-4D97-AF65-F5344CB8AC3E}">
        <p14:creationId xmlns:p14="http://schemas.microsoft.com/office/powerpoint/2010/main" val="145778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74754" name="Picture 2" descr="F:\TVK\BELA\presentation\4-vanes_coup_windows(162.5 MHz)_HEX_1_01.jpg"/>
          <p:cNvPicPr>
            <a:picLocks noChangeAspect="1" noChangeArrowheads="1"/>
          </p:cNvPicPr>
          <p:nvPr/>
        </p:nvPicPr>
        <p:blipFill>
          <a:blip r:embed="rId3" cstate="print"/>
          <a:srcRect l="31194" t="6164" r="34244" b="6164"/>
          <a:stretch>
            <a:fillRect/>
          </a:stretch>
        </p:blipFill>
        <p:spPr bwMode="auto">
          <a:xfrm>
            <a:off x="3862028" y="2362200"/>
            <a:ext cx="4467944" cy="4205124"/>
          </a:xfrm>
          <a:prstGeom prst="rect">
            <a:avLst/>
          </a:prstGeom>
          <a:noFill/>
        </p:spPr>
      </p:pic>
      <p:pic>
        <p:nvPicPr>
          <p:cNvPr id="16390" name="Picture 6" descr="KurchatovLogo.gif"/>
          <p:cNvPicPr>
            <a:picLocks noChangeAspect="1"/>
          </p:cNvPicPr>
          <p:nvPr/>
        </p:nvPicPr>
        <p:blipFill>
          <a:blip r:embed="rId4" cstate="print"/>
          <a:srcRect/>
          <a:stretch>
            <a:fillRect/>
          </a:stretch>
        </p:blipFill>
        <p:spPr bwMode="auto">
          <a:xfrm>
            <a:off x="0" y="2540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5" cstate="print"/>
          <a:srcRect/>
          <a:stretch>
            <a:fillRect/>
          </a:stretch>
        </p:blipFill>
        <p:spPr bwMode="auto">
          <a:xfrm>
            <a:off x="11277600" y="25400"/>
            <a:ext cx="914400" cy="9144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7CC6213-3706-4980-B13F-AECBB60EDF25}" type="slidenum">
              <a:rPr lang="en-US" smtClean="0"/>
              <a:pPr/>
              <a:t>55</a:t>
            </a:fld>
            <a:endParaRPr lang="en-US"/>
          </a:p>
        </p:txBody>
      </p:sp>
      <p:sp>
        <p:nvSpPr>
          <p:cNvPr id="8" name="TextBox 7"/>
          <p:cNvSpPr txBox="1"/>
          <p:nvPr/>
        </p:nvSpPr>
        <p:spPr>
          <a:xfrm>
            <a:off x="2362200" y="0"/>
            <a:ext cx="7315200" cy="1446550"/>
          </a:xfrm>
          <a:prstGeom prst="rect">
            <a:avLst/>
          </a:prstGeom>
          <a:noFill/>
        </p:spPr>
        <p:txBody>
          <a:bodyPr wrap="square" rtlCol="0">
            <a:spAutoFit/>
          </a:bodyPr>
          <a:lstStyle/>
          <a:p>
            <a:pPr algn="ctr"/>
            <a:r>
              <a:rPr lang="en-US" sz="4000" b="1" dirty="0">
                <a:latin typeface="Arial" pitchFamily="34" charset="0"/>
                <a:cs typeface="Arial" pitchFamily="34" charset="0"/>
              </a:rPr>
              <a:t>RFQ </a:t>
            </a:r>
          </a:p>
          <a:p>
            <a:pPr algn="ctr"/>
            <a:r>
              <a:rPr lang="en-US" sz="4000" b="1" dirty="0">
                <a:latin typeface="Arial" pitchFamily="34" charset="0"/>
                <a:cs typeface="Arial" pitchFamily="34" charset="0"/>
              </a:rPr>
              <a:t>shifted coupling windows</a:t>
            </a:r>
            <a:endParaRPr lang="en-US" sz="800" b="1" dirty="0">
              <a:latin typeface="Arial" pitchFamily="34" charset="0"/>
              <a:cs typeface="Arial" pitchFamily="34" charset="0"/>
            </a:endParaRPr>
          </a:p>
          <a:p>
            <a:pPr algn="ctr"/>
            <a:r>
              <a:rPr lang="it-IT" sz="800" dirty="0">
                <a:latin typeface="Arial" pitchFamily="34" charset="0"/>
                <a:cs typeface="Arial" pitchFamily="34" charset="0"/>
              </a:rPr>
              <a:t>V.A. Andreev, G. Parisi, </a:t>
            </a:r>
            <a:r>
              <a:rPr lang="it-IT" sz="800" i="1" dirty="0">
                <a:latin typeface="Arial" pitchFamily="34" charset="0"/>
                <a:cs typeface="Arial" pitchFamily="34" charset="0"/>
              </a:rPr>
              <a:t>in Proc. </a:t>
            </a:r>
            <a:r>
              <a:rPr lang="en-US" sz="800" i="1" dirty="0">
                <a:latin typeface="Arial" pitchFamily="34" charset="0"/>
                <a:cs typeface="Arial" pitchFamily="34" charset="0"/>
              </a:rPr>
              <a:t>PAC’93,</a:t>
            </a:r>
            <a:r>
              <a:rPr lang="en-US" sz="800" dirty="0">
                <a:latin typeface="Arial" pitchFamily="34" charset="0"/>
                <a:cs typeface="Arial" pitchFamily="34" charset="0"/>
              </a:rPr>
              <a:t> p. 3124.</a:t>
            </a:r>
            <a:r>
              <a:rPr lang="en-US" sz="800" b="1" dirty="0">
                <a:latin typeface="Arial" pitchFamily="34" charset="0"/>
                <a:cs typeface="Arial" pitchFamily="34" charset="0"/>
              </a:rPr>
              <a:t> </a:t>
            </a:r>
          </a:p>
        </p:txBody>
      </p:sp>
      <p:grpSp>
        <p:nvGrpSpPr>
          <p:cNvPr id="2" name="Group 16"/>
          <p:cNvGrpSpPr/>
          <p:nvPr/>
        </p:nvGrpSpPr>
        <p:grpSpPr>
          <a:xfrm>
            <a:off x="357197" y="1120824"/>
            <a:ext cx="4580275" cy="4075648"/>
            <a:chOff x="-1166804" y="1654224"/>
            <a:chExt cx="4580275" cy="4075648"/>
          </a:xfrm>
        </p:grpSpPr>
        <p:pic>
          <p:nvPicPr>
            <p:cNvPr id="115715" name="Picture 3"/>
            <p:cNvPicPr>
              <a:picLocks noChangeAspect="1" noChangeArrowheads="1"/>
            </p:cNvPicPr>
            <p:nvPr/>
          </p:nvPicPr>
          <p:blipFill>
            <a:blip r:embed="rId6" cstate="print"/>
            <a:srcRect/>
            <a:stretch>
              <a:fillRect/>
            </a:stretch>
          </p:blipFill>
          <p:spPr bwMode="auto">
            <a:xfrm>
              <a:off x="-1166804" y="2329365"/>
              <a:ext cx="4580275" cy="3400507"/>
            </a:xfrm>
            <a:prstGeom prst="rect">
              <a:avLst/>
            </a:prstGeom>
            <a:noFill/>
            <a:ln w="9525">
              <a:noFill/>
              <a:miter lim="800000"/>
              <a:headEnd/>
              <a:tailEnd/>
            </a:ln>
            <a:effectLst/>
          </p:spPr>
        </p:pic>
        <p:sp>
          <p:nvSpPr>
            <p:cNvPr id="12" name="TextBox 11"/>
            <p:cNvSpPr txBox="1"/>
            <p:nvPr/>
          </p:nvSpPr>
          <p:spPr>
            <a:xfrm>
              <a:off x="-882524" y="1654224"/>
              <a:ext cx="3657600" cy="769441"/>
            </a:xfrm>
            <a:prstGeom prst="rect">
              <a:avLst/>
            </a:prstGeom>
            <a:noFill/>
          </p:spPr>
          <p:txBody>
            <a:bodyPr wrap="square" rtlCol="0">
              <a:spAutoFit/>
            </a:bodyPr>
            <a:lstStyle/>
            <a:p>
              <a:pPr algn="ctr"/>
              <a:r>
                <a:rPr lang="en-US" sz="1600" b="1" dirty="0">
                  <a:latin typeface="Arial" pitchFamily="34" charset="0"/>
                  <a:cs typeface="Arial" pitchFamily="34" charset="0"/>
                </a:rPr>
                <a:t>ATLAS RFQ</a:t>
              </a:r>
            </a:p>
            <a:p>
              <a:pPr algn="ctr"/>
              <a:r>
                <a:rPr lang="en-US" sz="1600" b="1" dirty="0">
                  <a:latin typeface="Arial" pitchFamily="34" charset="0"/>
                  <a:cs typeface="Arial" pitchFamily="34" charset="0"/>
                </a:rPr>
                <a:t>Photo- </a:t>
              </a:r>
              <a:r>
                <a:rPr lang="en-US" sz="1600" b="1" dirty="0" err="1">
                  <a:latin typeface="Arial" pitchFamily="34" charset="0"/>
                  <a:cs typeface="Arial" pitchFamily="34" charset="0"/>
                </a:rPr>
                <a:t>P.Ostroumov</a:t>
              </a:r>
              <a:r>
                <a:rPr lang="en-US" sz="1600" b="1" dirty="0">
                  <a:latin typeface="Arial" pitchFamily="34" charset="0"/>
                  <a:cs typeface="Arial" pitchFamily="34" charset="0"/>
                </a:rPr>
                <a:t> </a:t>
              </a:r>
            </a:p>
            <a:p>
              <a:pPr algn="ctr"/>
              <a:r>
                <a:rPr lang="en-US" sz="1200" b="1" dirty="0">
                  <a:latin typeface="Arial" pitchFamily="34" charset="0"/>
                  <a:cs typeface="Arial" pitchFamily="34" charset="0"/>
                </a:rPr>
                <a:t>HIAT2012</a:t>
              </a:r>
            </a:p>
          </p:txBody>
        </p:sp>
      </p:grpSp>
      <p:grpSp>
        <p:nvGrpSpPr>
          <p:cNvPr id="3" name="Group 15"/>
          <p:cNvGrpSpPr/>
          <p:nvPr/>
        </p:nvGrpSpPr>
        <p:grpSpPr>
          <a:xfrm>
            <a:off x="7967301" y="1295117"/>
            <a:ext cx="3908454" cy="4267765"/>
            <a:chOff x="5619939" y="2263914"/>
            <a:chExt cx="3908454" cy="4267765"/>
          </a:xfrm>
        </p:grpSpPr>
        <p:pic>
          <p:nvPicPr>
            <p:cNvPr id="77826" name="Picture 2"/>
            <p:cNvPicPr>
              <a:picLocks noChangeAspect="1" noChangeArrowheads="1"/>
            </p:cNvPicPr>
            <p:nvPr/>
          </p:nvPicPr>
          <p:blipFill>
            <a:blip r:embed="rId7" cstate="print"/>
            <a:srcRect/>
            <a:stretch>
              <a:fillRect/>
            </a:stretch>
          </p:blipFill>
          <p:spPr bwMode="auto">
            <a:xfrm>
              <a:off x="5619939" y="2925097"/>
              <a:ext cx="3908454" cy="3606582"/>
            </a:xfrm>
            <a:prstGeom prst="rect">
              <a:avLst/>
            </a:prstGeom>
            <a:noFill/>
            <a:ln w="9525">
              <a:noFill/>
              <a:miter lim="800000"/>
              <a:headEnd/>
              <a:tailEnd/>
            </a:ln>
            <a:effectLst/>
          </p:spPr>
        </p:pic>
        <p:sp>
          <p:nvSpPr>
            <p:cNvPr id="14" name="TextBox 13"/>
            <p:cNvSpPr txBox="1"/>
            <p:nvPr/>
          </p:nvSpPr>
          <p:spPr>
            <a:xfrm>
              <a:off x="5724009" y="2263914"/>
              <a:ext cx="3441446" cy="707886"/>
            </a:xfrm>
            <a:prstGeom prst="rect">
              <a:avLst/>
            </a:prstGeom>
            <a:noFill/>
          </p:spPr>
          <p:txBody>
            <a:bodyPr wrap="square" rtlCol="0">
              <a:spAutoFit/>
            </a:bodyPr>
            <a:lstStyle/>
            <a:p>
              <a:pPr algn="ctr"/>
              <a:r>
                <a:rPr lang="en-US" sz="1600" b="1" dirty="0">
                  <a:latin typeface="Arial" pitchFamily="34" charset="0"/>
                  <a:cs typeface="Arial" pitchFamily="34" charset="0"/>
                </a:rPr>
                <a:t>LNL-INFN SC RFQ</a:t>
              </a:r>
            </a:p>
            <a:p>
              <a:pPr algn="ctr"/>
              <a:r>
                <a:rPr lang="en-US" sz="1600" b="1" dirty="0">
                  <a:latin typeface="Arial" pitchFamily="34" charset="0"/>
                  <a:cs typeface="Arial" pitchFamily="34" charset="0"/>
                </a:rPr>
                <a:t>Photo – </a:t>
              </a:r>
              <a:r>
                <a:rPr lang="en-US" sz="1600" b="1" dirty="0" err="1">
                  <a:latin typeface="Arial" pitchFamily="34" charset="0"/>
                  <a:cs typeface="Arial" pitchFamily="34" charset="0"/>
                </a:rPr>
                <a:t>G.Bisoffi</a:t>
              </a:r>
              <a:endParaRPr lang="en-US" sz="1600" b="1" dirty="0">
                <a:latin typeface="Arial" pitchFamily="34" charset="0"/>
                <a:cs typeface="Arial" pitchFamily="34" charset="0"/>
              </a:endParaRPr>
            </a:p>
            <a:p>
              <a:pPr algn="ctr"/>
              <a:r>
                <a:rPr lang="en-US" sz="800" b="1" dirty="0">
                  <a:latin typeface="Arial" pitchFamily="34" charset="0"/>
                  <a:cs typeface="Arial" pitchFamily="34" charset="0"/>
                </a:rPr>
                <a:t>http://accelconf.web.cern.ch/accelconf/e02/TALKS/WEBLA001.pdf </a:t>
              </a:r>
            </a:p>
          </p:txBody>
        </p:sp>
      </p:grpSp>
      <p:grpSp>
        <p:nvGrpSpPr>
          <p:cNvPr id="4" name="Group 18"/>
          <p:cNvGrpSpPr/>
          <p:nvPr/>
        </p:nvGrpSpPr>
        <p:grpSpPr>
          <a:xfrm>
            <a:off x="4775199" y="4038600"/>
            <a:ext cx="3117583" cy="2747986"/>
            <a:chOff x="3251199" y="3652814"/>
            <a:chExt cx="3117583" cy="2747986"/>
          </a:xfrm>
        </p:grpSpPr>
        <p:pic>
          <p:nvPicPr>
            <p:cNvPr id="77825" name="Picture 1" descr="F:\TVK\Dubna\Otchet\otchet Technopark\3etap\Tuning in ITEP\Photo\Внутренний\2015-03-16 11.50.46.jpg"/>
            <p:cNvPicPr>
              <a:picLocks noChangeAspect="1" noChangeArrowheads="1"/>
            </p:cNvPicPr>
            <p:nvPr/>
          </p:nvPicPr>
          <p:blipFill>
            <a:blip r:embed="rId8" cstate="print"/>
            <a:srcRect/>
            <a:stretch>
              <a:fillRect/>
            </a:stretch>
          </p:blipFill>
          <p:spPr bwMode="auto">
            <a:xfrm>
              <a:off x="3251199" y="4062613"/>
              <a:ext cx="3117583" cy="2338187"/>
            </a:xfrm>
            <a:prstGeom prst="rect">
              <a:avLst/>
            </a:prstGeom>
            <a:noFill/>
          </p:spPr>
        </p:pic>
        <p:sp>
          <p:nvSpPr>
            <p:cNvPr id="18" name="TextBox 17"/>
            <p:cNvSpPr txBox="1"/>
            <p:nvPr/>
          </p:nvSpPr>
          <p:spPr>
            <a:xfrm>
              <a:off x="3886200" y="3652814"/>
              <a:ext cx="1828800" cy="369332"/>
            </a:xfrm>
            <a:prstGeom prst="rect">
              <a:avLst/>
            </a:prstGeom>
            <a:noFill/>
          </p:spPr>
          <p:txBody>
            <a:bodyPr wrap="square" rtlCol="0">
              <a:spAutoFit/>
            </a:bodyPr>
            <a:lstStyle/>
            <a:p>
              <a:r>
                <a:rPr lang="en-US" b="1" dirty="0">
                  <a:latin typeface="Arial" pitchFamily="34" charset="0"/>
                  <a:cs typeface="Arial" pitchFamily="34" charset="0"/>
                </a:rPr>
                <a:t>RFQ  for NICA </a:t>
              </a:r>
            </a:p>
          </p:txBody>
        </p:sp>
      </p:grpSp>
    </p:spTree>
    <p:extLst>
      <p:ext uri="{BB962C8B-B14F-4D97-AF65-F5344CB8AC3E}">
        <p14:creationId xmlns:p14="http://schemas.microsoft.com/office/powerpoint/2010/main" val="1682545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EE174F0-78D7-490F-A96A-174322747269}" type="slidenum">
              <a:rPr lang="ru-RU"/>
              <a:pPr/>
              <a:t>56</a:t>
            </a:fld>
            <a:endParaRPr lang="ru-RU"/>
          </a:p>
        </p:txBody>
      </p:sp>
      <p:sp>
        <p:nvSpPr>
          <p:cNvPr id="465922" name="Rectangle 2"/>
          <p:cNvSpPr>
            <a:spLocks noChangeArrowheads="1"/>
          </p:cNvSpPr>
          <p:nvPr/>
        </p:nvSpPr>
        <p:spPr bwMode="auto">
          <a:xfrm>
            <a:off x="1774826" y="549275"/>
            <a:ext cx="7623175" cy="457200"/>
          </a:xfrm>
          <a:prstGeom prst="rect">
            <a:avLst/>
          </a:prstGeom>
          <a:noFill/>
          <a:ln w="9525">
            <a:noFill/>
            <a:miter lim="800000"/>
            <a:headEnd/>
            <a:tailEnd/>
          </a:ln>
          <a:effectLst/>
        </p:spPr>
        <p:txBody>
          <a:bodyPr wrap="none">
            <a:spAutoFit/>
          </a:bodyPr>
          <a:lstStyle/>
          <a:p>
            <a:r>
              <a:rPr lang="ru-RU" sz="2400" b="1" i="1">
                <a:solidFill>
                  <a:srgbClr val="000066"/>
                </a:solidFill>
                <a:effectLst>
                  <a:outerShdw blurRad="38100" dist="38100" dir="2700000" algn="tl">
                    <a:srgbClr val="000000"/>
                  </a:outerShdw>
                </a:effectLst>
                <a:latin typeface="Times New Roman" pitchFamily="18" charset="0"/>
              </a:rPr>
              <a:t>Секции на Н-резонаторах на промежуточные энергии</a:t>
            </a:r>
          </a:p>
        </p:txBody>
      </p:sp>
      <p:pic>
        <p:nvPicPr>
          <p:cNvPr id="465923" name="Picture 3" descr="Лист6"/>
          <p:cNvPicPr>
            <a:picLocks noChangeAspect="1" noChangeArrowheads="1"/>
          </p:cNvPicPr>
          <p:nvPr/>
        </p:nvPicPr>
        <p:blipFill>
          <a:blip r:embed="rId2" cstate="print"/>
          <a:srcRect/>
          <a:stretch>
            <a:fillRect/>
          </a:stretch>
        </p:blipFill>
        <p:spPr bwMode="auto">
          <a:xfrm>
            <a:off x="685800" y="1125538"/>
            <a:ext cx="3505200" cy="2610960"/>
          </a:xfrm>
          <a:prstGeom prst="rect">
            <a:avLst/>
          </a:prstGeom>
          <a:noFill/>
          <a:ln w="9525">
            <a:noFill/>
            <a:miter lim="800000"/>
            <a:headEnd/>
            <a:tailEnd/>
          </a:ln>
        </p:spPr>
      </p:pic>
      <p:pic>
        <p:nvPicPr>
          <p:cNvPr id="465924" name="Picture 4"/>
          <p:cNvPicPr>
            <a:picLocks noChangeAspect="1" noChangeArrowheads="1"/>
          </p:cNvPicPr>
          <p:nvPr/>
        </p:nvPicPr>
        <p:blipFill>
          <a:blip r:embed="rId3" cstate="print"/>
          <a:srcRect/>
          <a:stretch>
            <a:fillRect/>
          </a:stretch>
        </p:blipFill>
        <p:spPr bwMode="auto">
          <a:xfrm>
            <a:off x="8839200" y="1125538"/>
            <a:ext cx="2794001" cy="4268448"/>
          </a:xfrm>
          <a:prstGeom prst="rect">
            <a:avLst/>
          </a:prstGeom>
          <a:noFill/>
          <a:ln w="9525">
            <a:noFill/>
            <a:miter lim="800000"/>
            <a:headEnd/>
            <a:tailEnd/>
          </a:ln>
        </p:spPr>
      </p:pic>
      <p:pic>
        <p:nvPicPr>
          <p:cNvPr id="465925" name="Picture 5"/>
          <p:cNvPicPr>
            <a:picLocks noChangeAspect="1" noChangeArrowheads="1"/>
          </p:cNvPicPr>
          <p:nvPr/>
        </p:nvPicPr>
        <p:blipFill>
          <a:blip r:embed="rId4" cstate="print"/>
          <a:srcRect/>
          <a:stretch>
            <a:fillRect/>
          </a:stretch>
        </p:blipFill>
        <p:spPr bwMode="auto">
          <a:xfrm>
            <a:off x="5375276" y="1268413"/>
            <a:ext cx="2519363" cy="1885950"/>
          </a:xfrm>
          <a:prstGeom prst="rect">
            <a:avLst/>
          </a:prstGeom>
          <a:noFill/>
          <a:ln w="9525">
            <a:noFill/>
            <a:miter lim="800000"/>
            <a:headEnd/>
            <a:tailEnd/>
          </a:ln>
          <a:effectLst/>
        </p:spPr>
      </p:pic>
      <p:pic>
        <p:nvPicPr>
          <p:cNvPr id="465926" name="Picture 6"/>
          <p:cNvPicPr>
            <a:picLocks noChangeAspect="1" noChangeArrowheads="1"/>
          </p:cNvPicPr>
          <p:nvPr/>
        </p:nvPicPr>
        <p:blipFill>
          <a:blip r:embed="rId5" cstate="print"/>
          <a:srcRect/>
          <a:stretch>
            <a:fillRect/>
          </a:stretch>
        </p:blipFill>
        <p:spPr bwMode="auto">
          <a:xfrm>
            <a:off x="5303838" y="4221163"/>
            <a:ext cx="2665412" cy="1543050"/>
          </a:xfrm>
          <a:prstGeom prst="rect">
            <a:avLst/>
          </a:prstGeom>
          <a:noFill/>
          <a:ln w="9525">
            <a:noFill/>
            <a:miter lim="800000"/>
            <a:headEnd/>
            <a:tailEnd/>
          </a:ln>
          <a:effectLst/>
        </p:spPr>
      </p:pic>
      <p:pic>
        <p:nvPicPr>
          <p:cNvPr id="465928" name="Picture 8"/>
          <p:cNvPicPr>
            <a:picLocks noChangeAspect="1" noChangeArrowheads="1"/>
          </p:cNvPicPr>
          <p:nvPr/>
        </p:nvPicPr>
        <p:blipFill>
          <a:blip r:embed="rId6" cstate="print"/>
          <a:srcRect/>
          <a:stretch>
            <a:fillRect/>
          </a:stretch>
        </p:blipFill>
        <p:spPr bwMode="auto">
          <a:xfrm>
            <a:off x="948097" y="4329668"/>
            <a:ext cx="3311525" cy="1727200"/>
          </a:xfrm>
          <a:prstGeom prst="rect">
            <a:avLst/>
          </a:prstGeom>
          <a:noFill/>
          <a:ln w="9525">
            <a:noFill/>
            <a:miter lim="800000"/>
            <a:headEnd/>
            <a:tailEnd/>
          </a:ln>
          <a:effectLst/>
        </p:spPr>
      </p:pic>
      <p:sp>
        <p:nvSpPr>
          <p:cNvPr id="465929" name="Text Box 9"/>
          <p:cNvSpPr txBox="1">
            <a:spLocks noChangeArrowheads="1"/>
          </p:cNvSpPr>
          <p:nvPr/>
        </p:nvSpPr>
        <p:spPr bwMode="auto">
          <a:xfrm>
            <a:off x="5448301" y="3429001"/>
            <a:ext cx="2303463" cy="701675"/>
          </a:xfrm>
          <a:prstGeom prst="rect">
            <a:avLst/>
          </a:prstGeom>
          <a:noFill/>
          <a:ln w="9525">
            <a:noFill/>
            <a:miter lim="800000"/>
            <a:headEnd/>
            <a:tailEnd/>
          </a:ln>
          <a:effectLst/>
        </p:spPr>
        <p:txBody>
          <a:bodyPr>
            <a:spAutoFit/>
          </a:bodyPr>
          <a:lstStyle/>
          <a:p>
            <a:pPr algn="ctr">
              <a:spcBef>
                <a:spcPct val="50000"/>
              </a:spcBef>
            </a:pPr>
            <a:r>
              <a:rPr lang="en-US" sz="2000">
                <a:solidFill>
                  <a:srgbClr val="000066"/>
                </a:solidFill>
                <a:latin typeface="Times New Roman" pitchFamily="18" charset="0"/>
              </a:rPr>
              <a:t>CH </a:t>
            </a:r>
            <a:r>
              <a:rPr lang="ru-RU" sz="2000">
                <a:solidFill>
                  <a:srgbClr val="000066"/>
                </a:solidFill>
                <a:latin typeface="Times New Roman" pitchFamily="18" charset="0"/>
              </a:rPr>
              <a:t>резонаторы</a:t>
            </a:r>
            <a:r>
              <a:rPr lang="en-US" sz="2000">
                <a:solidFill>
                  <a:srgbClr val="000066"/>
                </a:solidFill>
                <a:latin typeface="Times New Roman" pitchFamily="18" charset="0"/>
              </a:rPr>
              <a:t>, IAP FU</a:t>
            </a:r>
            <a:endParaRPr lang="ru-RU" sz="2000">
              <a:solidFill>
                <a:srgbClr val="000066"/>
              </a:solidFill>
              <a:latin typeface="Times New Roman" pitchFamily="18" charset="0"/>
            </a:endParaRPr>
          </a:p>
        </p:txBody>
      </p:sp>
      <p:sp>
        <p:nvSpPr>
          <p:cNvPr id="465930" name="Text Box 10"/>
          <p:cNvSpPr txBox="1">
            <a:spLocks noChangeArrowheads="1"/>
          </p:cNvSpPr>
          <p:nvPr/>
        </p:nvSpPr>
        <p:spPr bwMode="auto">
          <a:xfrm>
            <a:off x="9119317" y="5409727"/>
            <a:ext cx="2303463" cy="701675"/>
          </a:xfrm>
          <a:prstGeom prst="rect">
            <a:avLst/>
          </a:prstGeom>
          <a:noFill/>
          <a:ln w="9525">
            <a:noFill/>
            <a:miter lim="800000"/>
            <a:headEnd/>
            <a:tailEnd/>
          </a:ln>
          <a:effectLst/>
        </p:spPr>
        <p:txBody>
          <a:bodyPr>
            <a:spAutoFit/>
          </a:bodyPr>
          <a:lstStyle/>
          <a:p>
            <a:pPr algn="ctr">
              <a:spcBef>
                <a:spcPct val="50000"/>
              </a:spcBef>
            </a:pPr>
            <a:r>
              <a:rPr lang="en-US" sz="2000" dirty="0">
                <a:solidFill>
                  <a:srgbClr val="000066"/>
                </a:solidFill>
                <a:latin typeface="Times New Roman" pitchFamily="18" charset="0"/>
              </a:rPr>
              <a:t>CH-DTL, </a:t>
            </a:r>
            <a:br>
              <a:rPr lang="en-US" sz="2000" dirty="0">
                <a:solidFill>
                  <a:srgbClr val="000066"/>
                </a:solidFill>
                <a:latin typeface="Times New Roman" pitchFamily="18" charset="0"/>
              </a:rPr>
            </a:br>
            <a:r>
              <a:rPr lang="en-US" sz="2000" dirty="0">
                <a:solidFill>
                  <a:srgbClr val="000066"/>
                </a:solidFill>
                <a:latin typeface="Times New Roman" pitchFamily="18" charset="0"/>
              </a:rPr>
              <a:t>IAP FU </a:t>
            </a:r>
            <a:r>
              <a:rPr lang="ru-RU" sz="2000" dirty="0">
                <a:solidFill>
                  <a:srgbClr val="000066"/>
                </a:solidFill>
                <a:latin typeface="Times New Roman" pitchFamily="18" charset="0"/>
              </a:rPr>
              <a:t>и </a:t>
            </a:r>
            <a:r>
              <a:rPr lang="en-US" sz="2000" dirty="0">
                <a:solidFill>
                  <a:srgbClr val="000066"/>
                </a:solidFill>
                <a:latin typeface="Times New Roman" pitchFamily="18" charset="0"/>
              </a:rPr>
              <a:t>GSI</a:t>
            </a:r>
            <a:endParaRPr lang="ru-RU" sz="2000" dirty="0">
              <a:solidFill>
                <a:srgbClr val="000066"/>
              </a:solidFill>
              <a:latin typeface="Times New Roman" pitchFamily="18" charset="0"/>
            </a:endParaRPr>
          </a:p>
        </p:txBody>
      </p:sp>
      <p:sp>
        <p:nvSpPr>
          <p:cNvPr id="465931" name="Text Box 11"/>
          <p:cNvSpPr txBox="1">
            <a:spLocks noChangeArrowheads="1"/>
          </p:cNvSpPr>
          <p:nvPr/>
        </p:nvSpPr>
        <p:spPr bwMode="auto">
          <a:xfrm>
            <a:off x="803277" y="3627993"/>
            <a:ext cx="3168650" cy="701675"/>
          </a:xfrm>
          <a:prstGeom prst="rect">
            <a:avLst/>
          </a:prstGeom>
          <a:noFill/>
          <a:ln w="9525">
            <a:noFill/>
            <a:miter lim="800000"/>
            <a:headEnd/>
            <a:tailEnd/>
          </a:ln>
          <a:effectLst/>
        </p:spPr>
        <p:txBody>
          <a:bodyPr>
            <a:spAutoFit/>
          </a:bodyPr>
          <a:lstStyle/>
          <a:p>
            <a:pPr algn="ctr">
              <a:spcBef>
                <a:spcPct val="50000"/>
              </a:spcBef>
            </a:pPr>
            <a:r>
              <a:rPr lang="ru-RU" sz="2000" dirty="0">
                <a:solidFill>
                  <a:srgbClr val="000066"/>
                </a:solidFill>
                <a:latin typeface="Times New Roman" pitchFamily="18" charset="0"/>
              </a:rPr>
              <a:t>ППКФ, ИФВЭ, </a:t>
            </a:r>
            <a:br>
              <a:rPr lang="ru-RU" sz="2000" dirty="0">
                <a:solidFill>
                  <a:srgbClr val="000066"/>
                </a:solidFill>
                <a:latin typeface="Times New Roman" pitchFamily="18" charset="0"/>
              </a:rPr>
            </a:br>
            <a:r>
              <a:rPr lang="ru-RU" sz="2000" dirty="0">
                <a:solidFill>
                  <a:srgbClr val="000066"/>
                </a:solidFill>
                <a:latin typeface="Times New Roman" pitchFamily="18" charset="0"/>
              </a:rPr>
              <a:t>В.А. Тепляков</a:t>
            </a:r>
          </a:p>
        </p:txBody>
      </p:sp>
      <p:sp>
        <p:nvSpPr>
          <p:cNvPr id="465932" name="Text Box 12"/>
          <p:cNvSpPr txBox="1">
            <a:spLocks noChangeArrowheads="1"/>
          </p:cNvSpPr>
          <p:nvPr/>
        </p:nvSpPr>
        <p:spPr bwMode="auto">
          <a:xfrm>
            <a:off x="911226" y="6075364"/>
            <a:ext cx="3095625" cy="701675"/>
          </a:xfrm>
          <a:prstGeom prst="rect">
            <a:avLst/>
          </a:prstGeom>
          <a:noFill/>
          <a:ln w="9525">
            <a:noFill/>
            <a:miter lim="800000"/>
            <a:headEnd/>
            <a:tailEnd/>
          </a:ln>
          <a:effectLst/>
        </p:spPr>
        <p:txBody>
          <a:bodyPr>
            <a:spAutoFit/>
          </a:bodyPr>
          <a:lstStyle/>
          <a:p>
            <a:pPr algn="ctr">
              <a:spcBef>
                <a:spcPct val="50000"/>
              </a:spcBef>
            </a:pPr>
            <a:r>
              <a:rPr lang="ru-RU" sz="2000" dirty="0">
                <a:solidFill>
                  <a:srgbClr val="000066"/>
                </a:solidFill>
                <a:latin typeface="Times New Roman" pitchFamily="18" charset="0"/>
              </a:rPr>
              <a:t>Гибридный ПОКФ, </a:t>
            </a:r>
            <a:br>
              <a:rPr lang="ru-RU" sz="2000" dirty="0">
                <a:solidFill>
                  <a:srgbClr val="000066"/>
                </a:solidFill>
                <a:latin typeface="Times New Roman" pitchFamily="18" charset="0"/>
              </a:rPr>
            </a:br>
            <a:r>
              <a:rPr lang="ru-RU" sz="2000" dirty="0">
                <a:solidFill>
                  <a:srgbClr val="000066"/>
                </a:solidFill>
                <a:latin typeface="Times New Roman" pitchFamily="18" charset="0"/>
              </a:rPr>
              <a:t>ИТЭФ, МИФИ, </a:t>
            </a:r>
            <a:r>
              <a:rPr lang="en-US" sz="2000" dirty="0">
                <a:solidFill>
                  <a:srgbClr val="000066"/>
                </a:solidFill>
                <a:latin typeface="Times New Roman" pitchFamily="18" charset="0"/>
              </a:rPr>
              <a:t>ANL</a:t>
            </a:r>
            <a:endParaRPr lang="ru-RU" sz="2000" dirty="0">
              <a:solidFill>
                <a:srgbClr val="000066"/>
              </a:solidFill>
              <a:latin typeface="Times New Roman" pitchFamily="18" charset="0"/>
            </a:endParaRPr>
          </a:p>
        </p:txBody>
      </p:sp>
    </p:spTree>
    <p:extLst>
      <p:ext uri="{BB962C8B-B14F-4D97-AF65-F5344CB8AC3E}">
        <p14:creationId xmlns:p14="http://schemas.microsoft.com/office/powerpoint/2010/main" val="1170443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40986" y="914400"/>
            <a:ext cx="8822214" cy="307402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Заголовок 5"/>
          <p:cNvSpPr>
            <a:spLocks noGrp="1"/>
          </p:cNvSpPr>
          <p:nvPr>
            <p:ph type="title"/>
          </p:nvPr>
        </p:nvSpPr>
        <p:spPr>
          <a:xfrm>
            <a:off x="1524000" y="0"/>
            <a:ext cx="9144000" cy="1000108"/>
          </a:xfrm>
        </p:spPr>
        <p:txBody>
          <a:bodyPr rtlCol="0">
            <a:normAutofit/>
          </a:bodyPr>
          <a:lstStyle/>
          <a:p>
            <a:pPr>
              <a:defRPr/>
            </a:pPr>
            <a:r>
              <a:rPr lang="en-US" sz="3600" dirty="0">
                <a:solidFill>
                  <a:srgbClr val="002060"/>
                </a:solidFill>
                <a:latin typeface="Arial" pitchFamily="34" charset="0"/>
                <a:ea typeface="+mn-ea"/>
                <a:cs typeface="Arial" pitchFamily="34" charset="0"/>
              </a:rPr>
              <a:t>DARIA </a:t>
            </a:r>
            <a:r>
              <a:rPr lang="en-US" sz="3600" dirty="0" err="1">
                <a:solidFill>
                  <a:srgbClr val="002060"/>
                </a:solidFill>
                <a:latin typeface="Arial" pitchFamily="34" charset="0"/>
                <a:ea typeface="+mn-ea"/>
                <a:cs typeface="Arial" pitchFamily="34" charset="0"/>
              </a:rPr>
              <a:t>linac</a:t>
            </a:r>
            <a:r>
              <a:rPr lang="en-US" sz="3600" dirty="0">
                <a:solidFill>
                  <a:srgbClr val="002060"/>
                </a:solidFill>
                <a:latin typeface="Arial" pitchFamily="34" charset="0"/>
                <a:ea typeface="+mn-ea"/>
                <a:cs typeface="Arial" pitchFamily="34" charset="0"/>
              </a:rPr>
              <a:t> parameters</a:t>
            </a:r>
            <a:endParaRPr lang="ru-RU" sz="3200" dirty="0">
              <a:latin typeface="Times New Roman" pitchFamily="18" charset="0"/>
              <a:cs typeface="Times New Roman" pitchFamily="18" charset="0"/>
            </a:endParaRPr>
          </a:p>
        </p:txBody>
      </p:sp>
      <p:graphicFrame>
        <p:nvGraphicFramePr>
          <p:cNvPr id="5122" name="Object 11"/>
          <p:cNvGraphicFramePr>
            <a:graphicFrameLocks noChangeAspect="1"/>
          </p:cNvGraphicFramePr>
          <p:nvPr>
            <p:extLst/>
          </p:nvPr>
        </p:nvGraphicFramePr>
        <p:xfrm>
          <a:off x="3810000" y="4114800"/>
          <a:ext cx="4506913" cy="2895600"/>
        </p:xfrm>
        <a:graphic>
          <a:graphicData uri="http://schemas.openxmlformats.org/presentationml/2006/ole">
            <mc:AlternateContent xmlns:mc="http://schemas.openxmlformats.org/markup-compatibility/2006">
              <mc:Choice xmlns:v="urn:schemas-microsoft-com:vml" Requires="v">
                <p:oleObj spid="_x0000_s72712" name="Document" r:id="rId4" imgW="5057674" imgH="3248906" progId="Word.Document.8">
                  <p:embed/>
                </p:oleObj>
              </mc:Choice>
              <mc:Fallback>
                <p:oleObj name="Document" r:id="rId4" imgW="5057674" imgH="3248906" progId="Word.Document.8">
                  <p:embed/>
                  <p:pic>
                    <p:nvPicPr>
                      <p:cNvPr id="5122" name="Object 11"/>
                      <p:cNvPicPr>
                        <a:picLocks noChangeAspect="1" noChangeArrowheads="1"/>
                      </p:cNvPicPr>
                      <p:nvPr/>
                    </p:nvPicPr>
                    <p:blipFill>
                      <a:blip r:embed="rId5"/>
                      <a:srcRect/>
                      <a:stretch>
                        <a:fillRect/>
                      </a:stretch>
                    </p:blipFill>
                    <p:spPr bwMode="auto">
                      <a:xfrm>
                        <a:off x="3810000" y="4114800"/>
                        <a:ext cx="4506913" cy="2895600"/>
                      </a:xfrm>
                      <a:prstGeom prst="rect">
                        <a:avLst/>
                      </a:prstGeom>
                      <a:solidFill>
                        <a:schemeClr val="bg1"/>
                      </a:solidFill>
                      <a:extLst/>
                    </p:spPr>
                  </p:pic>
                </p:oleObj>
              </mc:Fallback>
            </mc:AlternateContent>
          </a:graphicData>
        </a:graphic>
      </p:graphicFrame>
      <p:cxnSp>
        <p:nvCxnSpPr>
          <p:cNvPr id="9" name="Прямая соединительная линия 8"/>
          <p:cNvCxnSpPr/>
          <p:nvPr/>
        </p:nvCxnSpPr>
        <p:spPr>
          <a:xfrm>
            <a:off x="450707" y="838200"/>
            <a:ext cx="11353800" cy="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0" name="Номер слайда 9"/>
          <p:cNvSpPr>
            <a:spLocks noGrp="1"/>
          </p:cNvSpPr>
          <p:nvPr>
            <p:ph type="sldNum" sz="quarter" idx="12"/>
          </p:nvPr>
        </p:nvSpPr>
        <p:spPr/>
        <p:txBody>
          <a:bodyPr/>
          <a:lstStyle/>
          <a:p>
            <a:fld id="{725C68B6-61C2-468F-89AB-4B9F7531AA68}" type="slidenum">
              <a:rPr lang="ru-RU" smtClean="0"/>
              <a:pPr/>
              <a:t>57</a:t>
            </a:fld>
            <a:endParaRPr lang="ru-RU"/>
          </a:p>
        </p:txBody>
      </p:sp>
      <p:grpSp>
        <p:nvGrpSpPr>
          <p:cNvPr id="11" name="Содержимое 74"/>
          <p:cNvGrpSpPr>
            <a:grpSpLocks noGrp="1"/>
          </p:cNvGrpSpPr>
          <p:nvPr/>
        </p:nvGrpSpPr>
        <p:grpSpPr>
          <a:xfrm>
            <a:off x="1727054" y="990600"/>
            <a:ext cx="8229599" cy="3024611"/>
            <a:chOff x="142844" y="1643050"/>
            <a:chExt cx="6859637" cy="1992654"/>
          </a:xfrm>
          <a:noFill/>
        </p:grpSpPr>
        <p:sp>
          <p:nvSpPr>
            <p:cNvPr id="13" name="Волна 12"/>
            <p:cNvSpPr/>
            <p:nvPr/>
          </p:nvSpPr>
          <p:spPr>
            <a:xfrm>
              <a:off x="2285984" y="1643050"/>
              <a:ext cx="1571636" cy="571504"/>
            </a:xfrm>
            <a:prstGeom prst="wav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Скругленный прямоугольник 14"/>
            <p:cNvSpPr/>
            <p:nvPr/>
          </p:nvSpPr>
          <p:spPr>
            <a:xfrm>
              <a:off x="3857620" y="1714488"/>
              <a:ext cx="1268415" cy="47466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Скругленный прямоугольник 15"/>
            <p:cNvSpPr/>
            <p:nvPr/>
          </p:nvSpPr>
          <p:spPr>
            <a:xfrm>
              <a:off x="5143504" y="1643050"/>
              <a:ext cx="1857388" cy="64610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TextBox 13"/>
            <p:cNvSpPr txBox="1">
              <a:spLocks noChangeArrowheads="1"/>
            </p:cNvSpPr>
            <p:nvPr/>
          </p:nvSpPr>
          <p:spPr bwMode="auto">
            <a:xfrm>
              <a:off x="4000496" y="1785926"/>
              <a:ext cx="1058863" cy="263598"/>
            </a:xfrm>
            <a:prstGeom prst="rect">
              <a:avLst/>
            </a:prstGeom>
            <a:grpFill/>
            <a:ln w="9525">
              <a:noFill/>
              <a:miter lim="800000"/>
              <a:headEnd/>
              <a:tailEnd/>
            </a:ln>
          </p:spPr>
          <p:txBody>
            <a:bodyPr>
              <a:spAutoFit/>
            </a:bodyPr>
            <a:lstStyle/>
            <a:p>
              <a:r>
                <a:rPr lang="en-US" sz="2000" b="1" dirty="0">
                  <a:latin typeface="Times New Roman" pitchFamily="18" charset="0"/>
                  <a:cs typeface="Times New Roman" pitchFamily="18" charset="0"/>
                </a:rPr>
                <a:t>MEBT</a:t>
              </a:r>
              <a:endParaRPr lang="ru-RU" sz="2000" b="1" dirty="0">
                <a:latin typeface="Times New Roman" pitchFamily="18" charset="0"/>
                <a:cs typeface="Times New Roman" pitchFamily="18" charset="0"/>
              </a:endParaRPr>
            </a:p>
          </p:txBody>
        </p:sp>
        <p:sp>
          <p:nvSpPr>
            <p:cNvPr id="18" name="TextBox 15"/>
            <p:cNvSpPr txBox="1">
              <a:spLocks noChangeArrowheads="1"/>
            </p:cNvSpPr>
            <p:nvPr/>
          </p:nvSpPr>
          <p:spPr bwMode="auto">
            <a:xfrm>
              <a:off x="5715008" y="1785926"/>
              <a:ext cx="912812" cy="263598"/>
            </a:xfrm>
            <a:prstGeom prst="rect">
              <a:avLst/>
            </a:prstGeom>
            <a:grpFill/>
            <a:ln w="9525">
              <a:noFill/>
              <a:miter lim="800000"/>
              <a:headEnd/>
              <a:tailEnd/>
            </a:ln>
          </p:spPr>
          <p:txBody>
            <a:bodyPr>
              <a:spAutoFit/>
            </a:bodyPr>
            <a:lstStyle/>
            <a:p>
              <a:r>
                <a:rPr lang="en-US" sz="2000" b="1" dirty="0">
                  <a:latin typeface="Times New Roman" pitchFamily="18" charset="0"/>
                  <a:cs typeface="Times New Roman" pitchFamily="18" charset="0"/>
                </a:rPr>
                <a:t>DTL</a:t>
              </a:r>
              <a:endParaRPr lang="ru-RU" sz="2000" b="1" dirty="0">
                <a:latin typeface="Times New Roman" pitchFamily="18" charset="0"/>
                <a:cs typeface="Times New Roman" pitchFamily="18" charset="0"/>
              </a:endParaRPr>
            </a:p>
          </p:txBody>
        </p:sp>
        <p:sp>
          <p:nvSpPr>
            <p:cNvPr id="19" name="TextBox 19"/>
            <p:cNvSpPr txBox="1">
              <a:spLocks noChangeArrowheads="1"/>
            </p:cNvSpPr>
            <p:nvPr/>
          </p:nvSpPr>
          <p:spPr bwMode="auto">
            <a:xfrm>
              <a:off x="2786050" y="1785926"/>
              <a:ext cx="766762" cy="263598"/>
            </a:xfrm>
            <a:prstGeom prst="rect">
              <a:avLst/>
            </a:prstGeom>
            <a:grpFill/>
            <a:ln w="9525">
              <a:noFill/>
              <a:miter lim="800000"/>
              <a:headEnd/>
              <a:tailEnd/>
            </a:ln>
          </p:spPr>
          <p:txBody>
            <a:bodyPr>
              <a:spAutoFit/>
            </a:bodyPr>
            <a:lstStyle/>
            <a:p>
              <a:r>
                <a:rPr lang="en-US" sz="2000" b="1" dirty="0">
                  <a:latin typeface="Times New Roman" pitchFamily="18" charset="0"/>
                  <a:cs typeface="Times New Roman" pitchFamily="18" charset="0"/>
                </a:rPr>
                <a:t>RFQ</a:t>
              </a:r>
              <a:endParaRPr lang="ru-RU" sz="2000" b="1" dirty="0">
                <a:latin typeface="Times New Roman" pitchFamily="18" charset="0"/>
                <a:cs typeface="Times New Roman" pitchFamily="18" charset="0"/>
              </a:endParaRPr>
            </a:p>
          </p:txBody>
        </p:sp>
        <p:cxnSp>
          <p:nvCxnSpPr>
            <p:cNvPr id="20" name="Прямая соединительная линия 19"/>
            <p:cNvCxnSpPr/>
            <p:nvPr/>
          </p:nvCxnSpPr>
          <p:spPr>
            <a:xfrm rot="5400000">
              <a:off x="6339027" y="2804983"/>
              <a:ext cx="1325320" cy="158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47"/>
            <p:cNvSpPr txBox="1">
              <a:spLocks noChangeArrowheads="1"/>
            </p:cNvSpPr>
            <p:nvPr/>
          </p:nvSpPr>
          <p:spPr bwMode="auto">
            <a:xfrm>
              <a:off x="3357554" y="3412659"/>
              <a:ext cx="691476" cy="223045"/>
            </a:xfrm>
            <a:prstGeom prst="rect">
              <a:avLst/>
            </a:prstGeom>
            <a:grpFill/>
            <a:ln w="9525">
              <a:noFill/>
              <a:miter lim="800000"/>
              <a:headEnd/>
              <a:tailEnd/>
            </a:ln>
          </p:spPr>
          <p:txBody>
            <a:bodyPr wrap="square">
              <a:spAutoFit/>
            </a:bodyPr>
            <a:lstStyle/>
            <a:p>
              <a:r>
                <a:rPr lang="en-US" sz="1600" b="1" dirty="0">
                  <a:latin typeface="Times New Roman" pitchFamily="18" charset="0"/>
                  <a:cs typeface="Times New Roman" pitchFamily="18" charset="0"/>
                </a:rPr>
                <a:t>    16 </a:t>
              </a:r>
              <a:r>
                <a:rPr lang="ru-RU" sz="1600" b="1" dirty="0">
                  <a:latin typeface="Times New Roman" pitchFamily="18" charset="0"/>
                  <a:cs typeface="Times New Roman" pitchFamily="18" charset="0"/>
                </a:rPr>
                <a:t>м</a:t>
              </a:r>
            </a:p>
          </p:txBody>
        </p:sp>
        <p:sp>
          <p:nvSpPr>
            <p:cNvPr id="22" name="TextBox 65"/>
            <p:cNvSpPr txBox="1">
              <a:spLocks noChangeArrowheads="1"/>
            </p:cNvSpPr>
            <p:nvPr/>
          </p:nvSpPr>
          <p:spPr bwMode="auto">
            <a:xfrm>
              <a:off x="5143504" y="2285993"/>
              <a:ext cx="1465999" cy="770516"/>
            </a:xfrm>
            <a:prstGeom prst="rect">
              <a:avLst/>
            </a:prstGeom>
            <a:grpFill/>
            <a:ln w="9525">
              <a:noFill/>
              <a:miter lim="800000"/>
              <a:headEnd/>
              <a:tailEnd/>
            </a:ln>
          </p:spPr>
          <p:txBody>
            <a:bodyPr wrap="square">
              <a:spAutoFit/>
            </a:bodyPr>
            <a:lstStyle/>
            <a:p>
              <a:r>
                <a:rPr lang="en-US" sz="1400" b="1" dirty="0">
                  <a:latin typeface="Times New Roman" pitchFamily="18" charset="0"/>
                  <a:cs typeface="Times New Roman" pitchFamily="18" charset="0"/>
                </a:rPr>
                <a:t>f=</a:t>
              </a:r>
              <a:r>
                <a:rPr lang="ru-RU" sz="1400" b="1" dirty="0">
                  <a:latin typeface="Times New Roman" pitchFamily="18" charset="0"/>
                  <a:cs typeface="Times New Roman" pitchFamily="18" charset="0"/>
                </a:rPr>
                <a:t>162.</a:t>
              </a:r>
              <a:r>
                <a:rPr lang="en-US" sz="1400" b="1" dirty="0">
                  <a:latin typeface="Times New Roman" pitchFamily="18" charset="0"/>
                  <a:cs typeface="Times New Roman" pitchFamily="18" charset="0"/>
                </a:rPr>
                <a:t>5</a:t>
              </a:r>
              <a:r>
                <a:rPr lang="ru-RU" sz="1400" b="1" dirty="0">
                  <a:latin typeface="Times New Roman" pitchFamily="18" charset="0"/>
                  <a:cs typeface="Times New Roman" pitchFamily="18" charset="0"/>
                </a:rPr>
                <a:t> МГц</a:t>
              </a:r>
              <a:endParaRPr lang="en-US" sz="1400" b="1" dirty="0">
                <a:latin typeface="Times New Roman" pitchFamily="18" charset="0"/>
                <a:cs typeface="Times New Roman" pitchFamily="18" charset="0"/>
              </a:endParaRPr>
            </a:p>
            <a:p>
              <a:r>
                <a:rPr lang="en-US" sz="1400" b="1" dirty="0">
                  <a:latin typeface="Times New Roman" pitchFamily="18" charset="0"/>
                  <a:cs typeface="Times New Roman" pitchFamily="18" charset="0"/>
                </a:rPr>
                <a:t>W=</a:t>
              </a:r>
              <a:r>
                <a:rPr lang="ru-RU" sz="1400" b="1" dirty="0">
                  <a:latin typeface="Times New Roman" pitchFamily="18" charset="0"/>
                  <a:cs typeface="Times New Roman" pitchFamily="18" charset="0"/>
                </a:rPr>
                <a:t>3</a:t>
              </a:r>
              <a:r>
                <a:rPr lang="en-US" sz="1400" b="1" dirty="0">
                  <a:latin typeface="Times New Roman" pitchFamily="18" charset="0"/>
                  <a:cs typeface="Times New Roman" pitchFamily="18" charset="0"/>
                </a:rPr>
                <a:t>.3÷1</a:t>
              </a:r>
              <a:r>
                <a:rPr lang="ru-RU" sz="1400" b="1" dirty="0">
                  <a:latin typeface="Times New Roman" pitchFamily="18" charset="0"/>
                  <a:cs typeface="Times New Roman" pitchFamily="18" charset="0"/>
                </a:rPr>
                <a:t>3 МэВ</a:t>
              </a:r>
              <a:endParaRPr lang="en-US" sz="1400" b="1" dirty="0">
                <a:latin typeface="Times New Roman" pitchFamily="18" charset="0"/>
                <a:cs typeface="Times New Roman" pitchFamily="18" charset="0"/>
              </a:endParaRPr>
            </a:p>
            <a:p>
              <a:r>
                <a:rPr lang="ru-RU" sz="1400" b="1" dirty="0">
                  <a:latin typeface="Times New Roman" pitchFamily="18" charset="0"/>
                  <a:cs typeface="Times New Roman" pitchFamily="18" charset="0"/>
                </a:rPr>
                <a:t>Период ФОД</a:t>
              </a:r>
              <a:r>
                <a:rPr lang="en-US" sz="1400" b="1" dirty="0">
                  <a:latin typeface="Times New Roman" pitchFamily="18" charset="0"/>
                  <a:cs typeface="Times New Roman" pitchFamily="18" charset="0"/>
                </a:rPr>
                <a:t> </a:t>
              </a:r>
            </a:p>
            <a:p>
              <a:r>
                <a:rPr lang="ru-RU" sz="1400" b="1" dirty="0">
                  <a:latin typeface="Times New Roman" pitchFamily="18" charset="0"/>
                  <a:cs typeface="Times New Roman" pitchFamily="18" charset="0"/>
                </a:rPr>
                <a:t>Резонаторы – </a:t>
              </a:r>
              <a:r>
                <a:rPr lang="en-US" sz="1400" b="1" dirty="0">
                  <a:latin typeface="Times New Roman" pitchFamily="18" charset="0"/>
                  <a:cs typeface="Times New Roman" pitchFamily="18" charset="0"/>
                </a:rPr>
                <a:t>6</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шт</a:t>
              </a:r>
              <a:endParaRPr lang="en-US" sz="1400" b="1" dirty="0">
                <a:latin typeface="Times New Roman" pitchFamily="18" charset="0"/>
                <a:cs typeface="Times New Roman" pitchFamily="18" charset="0"/>
              </a:endParaRPr>
            </a:p>
            <a:p>
              <a:r>
                <a:rPr lang="ru-RU" sz="1400" b="1" dirty="0">
                  <a:latin typeface="Times New Roman" pitchFamily="18" charset="0"/>
                  <a:cs typeface="Times New Roman" pitchFamily="18" charset="0"/>
                </a:rPr>
                <a:t>Линзы -</a:t>
              </a:r>
              <a:r>
                <a:rPr lang="en-US" sz="1400" b="1" dirty="0">
                  <a:latin typeface="Times New Roman" pitchFamily="18" charset="0"/>
                  <a:cs typeface="Times New Roman" pitchFamily="18" charset="0"/>
                </a:rPr>
                <a:t>12</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шт</a:t>
              </a:r>
              <a:endParaRPr lang="ru-RU" sz="1400" b="1" dirty="0">
                <a:latin typeface="Times New Roman" pitchFamily="18" charset="0"/>
                <a:cs typeface="Times New Roman" pitchFamily="18" charset="0"/>
              </a:endParaRPr>
            </a:p>
          </p:txBody>
        </p:sp>
        <p:sp>
          <p:nvSpPr>
            <p:cNvPr id="23" name="TextBox 66"/>
            <p:cNvSpPr txBox="1">
              <a:spLocks noChangeArrowheads="1"/>
            </p:cNvSpPr>
            <p:nvPr/>
          </p:nvSpPr>
          <p:spPr bwMode="auto">
            <a:xfrm>
              <a:off x="2357422" y="2488760"/>
              <a:ext cx="1453425" cy="364981"/>
            </a:xfrm>
            <a:prstGeom prst="rect">
              <a:avLst/>
            </a:prstGeom>
            <a:grpFill/>
            <a:ln w="9525">
              <a:noFill/>
              <a:miter lim="800000"/>
              <a:headEnd/>
              <a:tailEnd/>
            </a:ln>
          </p:spPr>
          <p:txBody>
            <a:bodyPr wrap="square">
              <a:spAutoFit/>
            </a:bodyPr>
            <a:lstStyle/>
            <a:p>
              <a:r>
                <a:rPr lang="en-US" sz="1400" b="1" dirty="0">
                  <a:latin typeface="Times New Roman" pitchFamily="18" charset="0"/>
                  <a:cs typeface="Times New Roman" pitchFamily="18" charset="0"/>
                </a:rPr>
                <a:t>f=</a:t>
              </a:r>
              <a:r>
                <a:rPr lang="ru-RU" sz="1400" b="1" dirty="0">
                  <a:latin typeface="Times New Roman" pitchFamily="18" charset="0"/>
                  <a:cs typeface="Times New Roman" pitchFamily="18" charset="0"/>
                </a:rPr>
                <a:t>162.5 МГц</a:t>
              </a:r>
              <a:endParaRPr lang="en-US" sz="1400" b="1" dirty="0">
                <a:latin typeface="Times New Roman" pitchFamily="18" charset="0"/>
                <a:cs typeface="Times New Roman" pitchFamily="18" charset="0"/>
              </a:endParaRPr>
            </a:p>
            <a:p>
              <a:r>
                <a:rPr lang="en-US" sz="1400" b="1" dirty="0">
                  <a:latin typeface="Times New Roman" pitchFamily="18" charset="0"/>
                  <a:cs typeface="Times New Roman" pitchFamily="18" charset="0"/>
                </a:rPr>
                <a:t>W=</a:t>
              </a:r>
              <a:r>
                <a:rPr lang="ru-RU" sz="1400" b="1" dirty="0">
                  <a:latin typeface="Times New Roman" pitchFamily="18" charset="0"/>
                  <a:cs typeface="Times New Roman" pitchFamily="18" charset="0"/>
                </a:rPr>
                <a:t>0.06</a:t>
              </a:r>
              <a:r>
                <a:rPr lang="en-US" sz="1400" b="1" dirty="0">
                  <a:latin typeface="Times New Roman" pitchFamily="18" charset="0"/>
                  <a:cs typeface="Times New Roman" pitchFamily="18" charset="0"/>
                </a:rPr>
                <a:t>÷</a:t>
              </a:r>
              <a:r>
                <a:rPr lang="ru-RU" sz="1400" b="1" dirty="0">
                  <a:latin typeface="Times New Roman" pitchFamily="18" charset="0"/>
                  <a:cs typeface="Times New Roman" pitchFamily="18" charset="0"/>
                </a:rPr>
                <a:t>3</a:t>
              </a:r>
              <a:r>
                <a:rPr lang="en-US" sz="1400" b="1" dirty="0">
                  <a:latin typeface="Times New Roman" pitchFamily="18" charset="0"/>
                  <a:cs typeface="Times New Roman" pitchFamily="18" charset="0"/>
                </a:rPr>
                <a:t>.3</a:t>
              </a:r>
              <a:r>
                <a:rPr lang="ru-RU" sz="1400" b="1" dirty="0">
                  <a:latin typeface="Times New Roman" pitchFamily="18" charset="0"/>
                  <a:cs typeface="Times New Roman" pitchFamily="18" charset="0"/>
                </a:rPr>
                <a:t> М</a:t>
              </a:r>
              <a:r>
                <a:rPr lang="ru-RU" sz="1600" b="1" dirty="0">
                  <a:latin typeface="Times New Roman" pitchFamily="18" charset="0"/>
                  <a:cs typeface="Times New Roman" pitchFamily="18" charset="0"/>
                </a:rPr>
                <a:t>эВ </a:t>
              </a:r>
            </a:p>
          </p:txBody>
        </p:sp>
        <p:sp>
          <p:nvSpPr>
            <p:cNvPr id="24" name="TextBox 70"/>
            <p:cNvSpPr txBox="1">
              <a:spLocks noChangeArrowheads="1"/>
            </p:cNvSpPr>
            <p:nvPr/>
          </p:nvSpPr>
          <p:spPr bwMode="auto">
            <a:xfrm>
              <a:off x="3857620" y="2427930"/>
              <a:ext cx="1203690" cy="486642"/>
            </a:xfrm>
            <a:prstGeom prst="rect">
              <a:avLst/>
            </a:prstGeom>
            <a:grpFill/>
            <a:ln w="9525">
              <a:noFill/>
              <a:miter lim="800000"/>
              <a:headEnd/>
              <a:tailEnd/>
            </a:ln>
          </p:spPr>
          <p:txBody>
            <a:bodyPr wrap="square">
              <a:spAutoFit/>
            </a:bodyPr>
            <a:lstStyle/>
            <a:p>
              <a:r>
                <a:rPr lang="ru-RU" sz="1400" b="1" dirty="0">
                  <a:latin typeface="Times New Roman" pitchFamily="18" charset="0"/>
                  <a:cs typeface="Times New Roman" pitchFamily="18" charset="0"/>
                </a:rPr>
                <a:t>Магнитные линзы – </a:t>
              </a:r>
              <a:r>
                <a:rPr lang="en-US" sz="1400" b="1" dirty="0">
                  <a:latin typeface="Times New Roman" pitchFamily="18" charset="0"/>
                  <a:cs typeface="Times New Roman" pitchFamily="18" charset="0"/>
                </a:rPr>
                <a:t>4</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шт</a:t>
              </a:r>
              <a:endParaRPr lang="en-US" sz="1400" b="1" dirty="0">
                <a:latin typeface="Times New Roman" pitchFamily="18" charset="0"/>
                <a:cs typeface="Times New Roman" pitchFamily="18" charset="0"/>
              </a:endParaRPr>
            </a:p>
            <a:p>
              <a:r>
                <a:rPr lang="ru-RU" sz="1400" b="1" dirty="0">
                  <a:latin typeface="Times New Roman" pitchFamily="18" charset="0"/>
                  <a:cs typeface="Times New Roman" pitchFamily="18" charset="0"/>
                </a:rPr>
                <a:t>Банчеры -</a:t>
              </a:r>
              <a:r>
                <a:rPr lang="en-US" sz="1400" b="1" dirty="0">
                  <a:latin typeface="Times New Roman" pitchFamily="18" charset="0"/>
                  <a:cs typeface="Times New Roman" pitchFamily="18" charset="0"/>
                </a:rPr>
                <a:t>2 </a:t>
              </a:r>
              <a:r>
                <a:rPr lang="ru-RU" sz="1400" b="1" dirty="0" err="1">
                  <a:latin typeface="Times New Roman" pitchFamily="18" charset="0"/>
                  <a:cs typeface="Times New Roman" pitchFamily="18" charset="0"/>
                </a:rPr>
                <a:t>шт</a:t>
              </a:r>
              <a:endParaRPr lang="ru-RU" sz="1400" b="1" dirty="0">
                <a:latin typeface="Times New Roman" pitchFamily="18" charset="0"/>
                <a:cs typeface="Times New Roman" pitchFamily="18" charset="0"/>
              </a:endParaRPr>
            </a:p>
          </p:txBody>
        </p:sp>
        <p:sp>
          <p:nvSpPr>
            <p:cNvPr id="25" name="Скругленный прямоугольник 24"/>
            <p:cNvSpPr/>
            <p:nvPr/>
          </p:nvSpPr>
          <p:spPr>
            <a:xfrm>
              <a:off x="1142976" y="1714488"/>
              <a:ext cx="1143008" cy="47466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TextBox 13"/>
            <p:cNvSpPr txBox="1">
              <a:spLocks noChangeArrowheads="1"/>
            </p:cNvSpPr>
            <p:nvPr/>
          </p:nvSpPr>
          <p:spPr bwMode="auto">
            <a:xfrm>
              <a:off x="1285852" y="1785926"/>
              <a:ext cx="1058863" cy="263598"/>
            </a:xfrm>
            <a:prstGeom prst="rect">
              <a:avLst/>
            </a:prstGeom>
            <a:grpFill/>
            <a:ln w="9525">
              <a:noFill/>
              <a:miter lim="800000"/>
              <a:headEnd/>
              <a:tailEnd/>
            </a:ln>
          </p:spPr>
          <p:txBody>
            <a:bodyPr>
              <a:spAutoFit/>
            </a:bodyPr>
            <a:lstStyle/>
            <a:p>
              <a:r>
                <a:rPr lang="en-US" sz="2000" b="1" dirty="0">
                  <a:latin typeface="Times New Roman" pitchFamily="18" charset="0"/>
                  <a:cs typeface="Times New Roman" pitchFamily="18" charset="0"/>
                </a:rPr>
                <a:t>LEBT</a:t>
              </a:r>
              <a:endParaRPr lang="ru-RU" sz="2000" b="1" dirty="0">
                <a:latin typeface="Times New Roman" pitchFamily="18" charset="0"/>
                <a:cs typeface="Times New Roman" pitchFamily="18" charset="0"/>
              </a:endParaRPr>
            </a:p>
          </p:txBody>
        </p:sp>
        <p:sp>
          <p:nvSpPr>
            <p:cNvPr id="27" name="TextBox 70"/>
            <p:cNvSpPr txBox="1">
              <a:spLocks noChangeArrowheads="1"/>
            </p:cNvSpPr>
            <p:nvPr/>
          </p:nvSpPr>
          <p:spPr bwMode="auto">
            <a:xfrm>
              <a:off x="1190828" y="2498899"/>
              <a:ext cx="1071825" cy="344704"/>
            </a:xfrm>
            <a:prstGeom prst="rect">
              <a:avLst/>
            </a:prstGeom>
            <a:grpFill/>
            <a:ln w="9525">
              <a:noFill/>
              <a:miter lim="800000"/>
              <a:headEnd/>
              <a:tailEnd/>
            </a:ln>
          </p:spPr>
          <p:txBody>
            <a:bodyPr wrap="square">
              <a:spAutoFit/>
            </a:bodyPr>
            <a:lstStyle/>
            <a:p>
              <a:r>
                <a:rPr lang="ru-RU" sz="1400" b="1" dirty="0">
                  <a:latin typeface="Times New Roman" pitchFamily="18" charset="0"/>
                  <a:cs typeface="Times New Roman" pitchFamily="18" charset="0"/>
                </a:rPr>
                <a:t>Магнитные линзы – </a:t>
              </a:r>
              <a:r>
                <a:rPr lang="en-US" sz="1400" b="1" dirty="0">
                  <a:latin typeface="Times New Roman" pitchFamily="18" charset="0"/>
                  <a:cs typeface="Times New Roman" pitchFamily="18" charset="0"/>
                </a:rPr>
                <a:t>4</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шт</a:t>
              </a:r>
              <a:endParaRPr lang="en-US" sz="1400" b="1" dirty="0">
                <a:latin typeface="Times New Roman" pitchFamily="18" charset="0"/>
                <a:cs typeface="Times New Roman" pitchFamily="18" charset="0"/>
              </a:endParaRPr>
            </a:p>
          </p:txBody>
        </p:sp>
        <p:sp>
          <p:nvSpPr>
            <p:cNvPr id="28" name="Скругленный прямоугольник 27"/>
            <p:cNvSpPr/>
            <p:nvPr/>
          </p:nvSpPr>
          <p:spPr>
            <a:xfrm>
              <a:off x="500034" y="1714488"/>
              <a:ext cx="642974" cy="47466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TextBox 13"/>
            <p:cNvSpPr txBox="1">
              <a:spLocks noChangeArrowheads="1"/>
            </p:cNvSpPr>
            <p:nvPr/>
          </p:nvSpPr>
          <p:spPr bwMode="auto">
            <a:xfrm>
              <a:off x="357158" y="1785926"/>
              <a:ext cx="1058863" cy="263598"/>
            </a:xfrm>
            <a:prstGeom prst="rect">
              <a:avLst/>
            </a:prstGeom>
            <a:grpFill/>
            <a:ln w="9525">
              <a:noFill/>
              <a:miter lim="800000"/>
              <a:headEnd/>
              <a:tailEnd/>
            </a:ln>
          </p:spPr>
          <p:txBody>
            <a:bodyPr>
              <a:spAutoFit/>
            </a:bodyPr>
            <a:lstStyle/>
            <a:p>
              <a:r>
                <a:rPr lang="en-US" sz="2000" b="1" dirty="0">
                  <a:latin typeface="Times New Roman" pitchFamily="18" charset="0"/>
                  <a:cs typeface="Times New Roman" pitchFamily="18" charset="0"/>
                </a:rPr>
                <a:t>    IS</a:t>
              </a:r>
              <a:endParaRPr lang="ru-RU" sz="2000" b="1" dirty="0">
                <a:latin typeface="Times New Roman" pitchFamily="18" charset="0"/>
                <a:cs typeface="Times New Roman" pitchFamily="18" charset="0"/>
              </a:endParaRPr>
            </a:p>
          </p:txBody>
        </p:sp>
        <p:cxnSp>
          <p:nvCxnSpPr>
            <p:cNvPr id="30" name="Прямая соединительная линия 29"/>
            <p:cNvCxnSpPr/>
            <p:nvPr/>
          </p:nvCxnSpPr>
          <p:spPr>
            <a:xfrm rot="5400000">
              <a:off x="481111" y="2804983"/>
              <a:ext cx="1325320" cy="158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5400000">
              <a:off x="1744601" y="2684500"/>
              <a:ext cx="1084352" cy="158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5400000">
              <a:off x="3316236" y="2684500"/>
              <a:ext cx="1084352" cy="158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rot="5400000">
              <a:off x="4602120" y="2684500"/>
              <a:ext cx="1084352" cy="158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a:off x="1142976" y="3128684"/>
              <a:ext cx="1143008" cy="1588"/>
            </a:xfrm>
            <a:prstGeom prst="straightConnector1">
              <a:avLst/>
            </a:prstGeom>
            <a:grpFill/>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2285984" y="3128684"/>
              <a:ext cx="1571636" cy="1588"/>
            </a:xfrm>
            <a:prstGeom prst="straightConnector1">
              <a:avLst/>
            </a:prstGeom>
            <a:grpFill/>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a:off x="3857620" y="3128684"/>
              <a:ext cx="1285884" cy="1588"/>
            </a:xfrm>
            <a:prstGeom prst="straightConnector1">
              <a:avLst/>
            </a:prstGeom>
            <a:grpFill/>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5143504" y="3130271"/>
              <a:ext cx="1857388" cy="1588"/>
            </a:xfrm>
            <a:prstGeom prst="straightConnector1">
              <a:avLst/>
            </a:prstGeom>
            <a:grpFill/>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48"/>
            <p:cNvSpPr txBox="1">
              <a:spLocks noChangeArrowheads="1"/>
            </p:cNvSpPr>
            <p:nvPr/>
          </p:nvSpPr>
          <p:spPr bwMode="auto">
            <a:xfrm>
              <a:off x="1548104" y="3177336"/>
              <a:ext cx="297729" cy="223044"/>
            </a:xfrm>
            <a:prstGeom prst="rect">
              <a:avLst/>
            </a:prstGeom>
            <a:grpFill/>
            <a:ln w="9525">
              <a:noFill/>
              <a:miter lim="800000"/>
              <a:headEnd/>
              <a:tailEnd/>
            </a:ln>
          </p:spPr>
          <p:txBody>
            <a:bodyPr wrap="square">
              <a:spAutoFit/>
            </a:bodyPr>
            <a:lstStyle/>
            <a:p>
              <a:r>
                <a:rPr lang="en-US" sz="1600" b="1" dirty="0">
                  <a:latin typeface="Times New Roman" pitchFamily="18" charset="0"/>
                  <a:cs typeface="Times New Roman" pitchFamily="18" charset="0"/>
                </a:rPr>
                <a:t>2</a:t>
              </a:r>
              <a:endParaRPr lang="ru-RU" sz="1600" b="1" dirty="0">
                <a:latin typeface="Times New Roman" pitchFamily="18" charset="0"/>
                <a:cs typeface="Times New Roman" pitchFamily="18" charset="0"/>
              </a:endParaRPr>
            </a:p>
          </p:txBody>
        </p:sp>
        <p:sp>
          <p:nvSpPr>
            <p:cNvPr id="39" name="TextBox 48"/>
            <p:cNvSpPr txBox="1">
              <a:spLocks noChangeArrowheads="1"/>
            </p:cNvSpPr>
            <p:nvPr/>
          </p:nvSpPr>
          <p:spPr bwMode="auto">
            <a:xfrm>
              <a:off x="2857488" y="3177336"/>
              <a:ext cx="417446" cy="223044"/>
            </a:xfrm>
            <a:prstGeom prst="rect">
              <a:avLst/>
            </a:prstGeom>
            <a:grpFill/>
            <a:ln w="9525">
              <a:noFill/>
              <a:miter lim="800000"/>
              <a:headEnd/>
              <a:tailEnd/>
            </a:ln>
          </p:spPr>
          <p:txBody>
            <a:bodyPr wrap="square">
              <a:spAutoFit/>
            </a:bodyPr>
            <a:lstStyle/>
            <a:p>
              <a:r>
                <a:rPr lang="ru-RU" sz="1600" b="1" dirty="0">
                  <a:latin typeface="Times New Roman" pitchFamily="18" charset="0"/>
                  <a:cs typeface="Times New Roman" pitchFamily="18" charset="0"/>
                </a:rPr>
                <a:t>5</a:t>
              </a:r>
              <a:r>
                <a:rPr lang="en-US" sz="1600" b="1" dirty="0">
                  <a:latin typeface="Times New Roman" pitchFamily="18" charset="0"/>
                  <a:cs typeface="Times New Roman" pitchFamily="18" charset="0"/>
                </a:rPr>
                <a:t>.4</a:t>
              </a:r>
              <a:endParaRPr lang="ru-RU" sz="1600" b="1" dirty="0">
                <a:latin typeface="Times New Roman" pitchFamily="18" charset="0"/>
                <a:cs typeface="Times New Roman" pitchFamily="18" charset="0"/>
              </a:endParaRPr>
            </a:p>
          </p:txBody>
        </p:sp>
        <p:sp>
          <p:nvSpPr>
            <p:cNvPr id="40" name="TextBox 48"/>
            <p:cNvSpPr txBox="1">
              <a:spLocks noChangeArrowheads="1"/>
            </p:cNvSpPr>
            <p:nvPr/>
          </p:nvSpPr>
          <p:spPr bwMode="auto">
            <a:xfrm>
              <a:off x="4214810" y="3177336"/>
              <a:ext cx="370133" cy="223044"/>
            </a:xfrm>
            <a:prstGeom prst="rect">
              <a:avLst/>
            </a:prstGeom>
            <a:grpFill/>
            <a:ln w="9525">
              <a:noFill/>
              <a:miter lim="800000"/>
              <a:headEnd/>
              <a:tailEnd/>
            </a:ln>
          </p:spPr>
          <p:txBody>
            <a:bodyPr wrap="square">
              <a:spAutoFit/>
            </a:bodyPr>
            <a:lstStyle/>
            <a:p>
              <a:r>
                <a:rPr lang="ru-RU" sz="1600" b="1" dirty="0">
                  <a:latin typeface="Times New Roman" pitchFamily="18" charset="0"/>
                  <a:cs typeface="Times New Roman" pitchFamily="18" charset="0"/>
                </a:rPr>
                <a:t>2.</a:t>
              </a:r>
              <a:r>
                <a:rPr lang="en-US" sz="1600" b="1" dirty="0">
                  <a:latin typeface="Times New Roman" pitchFamily="18" charset="0"/>
                  <a:cs typeface="Times New Roman" pitchFamily="18" charset="0"/>
                </a:rPr>
                <a:t>7</a:t>
              </a:r>
              <a:endParaRPr lang="ru-RU" sz="1600" b="1" dirty="0">
                <a:latin typeface="Times New Roman" pitchFamily="18" charset="0"/>
                <a:cs typeface="Times New Roman" pitchFamily="18" charset="0"/>
              </a:endParaRPr>
            </a:p>
          </p:txBody>
        </p:sp>
        <p:sp>
          <p:nvSpPr>
            <p:cNvPr id="41" name="TextBox 48"/>
            <p:cNvSpPr txBox="1">
              <a:spLocks noChangeArrowheads="1"/>
            </p:cNvSpPr>
            <p:nvPr/>
          </p:nvSpPr>
          <p:spPr bwMode="auto">
            <a:xfrm>
              <a:off x="5643570" y="3177336"/>
              <a:ext cx="370474" cy="223044"/>
            </a:xfrm>
            <a:prstGeom prst="rect">
              <a:avLst/>
            </a:prstGeom>
            <a:grpFill/>
            <a:ln w="9525">
              <a:noFill/>
              <a:miter lim="800000"/>
              <a:headEnd/>
              <a:tailEnd/>
            </a:ln>
          </p:spPr>
          <p:txBody>
            <a:bodyPr wrap="square">
              <a:spAutoFit/>
            </a:bodyPr>
            <a:lstStyle/>
            <a:p>
              <a:r>
                <a:rPr lang="ru-RU" sz="1600" b="1" dirty="0">
                  <a:latin typeface="Times New Roman" pitchFamily="18" charset="0"/>
                  <a:cs typeface="Times New Roman" pitchFamily="18" charset="0"/>
                </a:rPr>
                <a:t>5.</a:t>
              </a:r>
              <a:r>
                <a:rPr lang="en-US" sz="1600" b="1" dirty="0">
                  <a:latin typeface="Times New Roman" pitchFamily="18" charset="0"/>
                  <a:cs typeface="Times New Roman" pitchFamily="18" charset="0"/>
                </a:rPr>
                <a:t>9</a:t>
              </a:r>
              <a:endParaRPr lang="ru-RU" sz="1600" b="1" dirty="0">
                <a:latin typeface="Times New Roman" pitchFamily="18" charset="0"/>
                <a:cs typeface="Times New Roman" pitchFamily="18" charset="0"/>
              </a:endParaRPr>
            </a:p>
          </p:txBody>
        </p:sp>
        <p:cxnSp>
          <p:nvCxnSpPr>
            <p:cNvPr id="42" name="Прямая со стрелкой 41"/>
            <p:cNvCxnSpPr/>
            <p:nvPr/>
          </p:nvCxnSpPr>
          <p:spPr>
            <a:xfrm>
              <a:off x="1142976" y="3412657"/>
              <a:ext cx="5857916" cy="1588"/>
            </a:xfrm>
            <a:prstGeom prst="straightConnector1">
              <a:avLst/>
            </a:prstGeom>
            <a:grpFill/>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70"/>
            <p:cNvSpPr txBox="1">
              <a:spLocks noChangeArrowheads="1"/>
            </p:cNvSpPr>
            <p:nvPr/>
          </p:nvSpPr>
          <p:spPr bwMode="auto">
            <a:xfrm>
              <a:off x="142844" y="2569867"/>
              <a:ext cx="928892" cy="202768"/>
            </a:xfrm>
            <a:prstGeom prst="rect">
              <a:avLst/>
            </a:prstGeom>
            <a:grpFill/>
            <a:ln w="9525">
              <a:noFill/>
              <a:miter lim="800000"/>
              <a:headEnd/>
              <a:tailEnd/>
            </a:ln>
          </p:spPr>
          <p:txBody>
            <a:bodyPr wrap="square">
              <a:spAutoFit/>
            </a:bodyPr>
            <a:lstStyle/>
            <a:p>
              <a:r>
                <a:rPr lang="en-US" sz="1400" b="1" dirty="0">
                  <a:latin typeface="Times New Roman" pitchFamily="18" charset="0"/>
                  <a:cs typeface="Times New Roman" pitchFamily="18" charset="0"/>
                </a:rPr>
                <a:t>Uinj=60 </a:t>
              </a:r>
              <a:r>
                <a:rPr lang="ru-RU" sz="1400" b="1" dirty="0">
                  <a:latin typeface="Times New Roman" pitchFamily="18" charset="0"/>
                  <a:cs typeface="Times New Roman" pitchFamily="18" charset="0"/>
                </a:rPr>
                <a:t>кВ</a:t>
              </a:r>
              <a:endParaRPr lang="en-US" sz="14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3958297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IB methods.jpg"/>
          <p:cNvPicPr>
            <a:picLocks noChangeAspect="1"/>
          </p:cNvPicPr>
          <p:nvPr/>
        </p:nvPicPr>
        <p:blipFill>
          <a:blip r:embed="rId2"/>
          <a:stretch>
            <a:fillRect/>
          </a:stretch>
        </p:blipFill>
        <p:spPr>
          <a:xfrm>
            <a:off x="457200" y="228601"/>
            <a:ext cx="11125200" cy="6436775"/>
          </a:xfrm>
          <a:prstGeom prst="rect">
            <a:avLst/>
          </a:prstGeom>
        </p:spPr>
      </p:pic>
      <p:sp>
        <p:nvSpPr>
          <p:cNvPr id="19460" name="Slide Number Placeholder 3"/>
          <p:cNvSpPr>
            <a:spLocks noGrp="1"/>
          </p:cNvSpPr>
          <p:nvPr>
            <p:ph type="sldNum" sz="quarter" idx="12"/>
          </p:nvPr>
        </p:nvSpPr>
        <p:spPr>
          <a:noFill/>
        </p:spPr>
        <p:txBody>
          <a:bodyPr/>
          <a:lstStyle/>
          <a:p>
            <a:fld id="{B83143A9-DA2A-4DC6-8A52-0217F75F2433}" type="slidenum">
              <a:rPr lang="ru-RU" smtClean="0">
                <a:latin typeface="Arial" pitchFamily="34" charset="0"/>
              </a:rPr>
              <a:pPr/>
              <a:t>58</a:t>
            </a:fld>
            <a:endParaRPr lang="ru-RU" smtClean="0">
              <a:latin typeface="Arial" pitchFamily="34" charset="0"/>
            </a:endParaRPr>
          </a:p>
        </p:txBody>
      </p:sp>
      <p:pic>
        <p:nvPicPr>
          <p:cNvPr id="19462" name="Picture 6" descr="KurchatovLogo.gif"/>
          <p:cNvPicPr>
            <a:picLocks noChangeAspect="1"/>
          </p:cNvPicPr>
          <p:nvPr/>
        </p:nvPicPr>
        <p:blipFill>
          <a:blip r:embed="rId3" cstate="print"/>
          <a:srcRect/>
          <a:stretch>
            <a:fillRect/>
          </a:stretch>
        </p:blipFill>
        <p:spPr bwMode="auto">
          <a:xfrm>
            <a:off x="0" y="25400"/>
            <a:ext cx="731838" cy="914400"/>
          </a:xfrm>
          <a:prstGeom prst="rect">
            <a:avLst/>
          </a:prstGeom>
          <a:noFill/>
          <a:ln w="9525">
            <a:noFill/>
            <a:miter lim="800000"/>
            <a:headEnd/>
            <a:tailEnd/>
          </a:ln>
        </p:spPr>
      </p:pic>
      <p:pic>
        <p:nvPicPr>
          <p:cNvPr id="19463" name="Picture 7" descr="coat.jpg"/>
          <p:cNvPicPr>
            <a:picLocks noChangeAspect="1"/>
          </p:cNvPicPr>
          <p:nvPr/>
        </p:nvPicPr>
        <p:blipFill>
          <a:blip r:embed="rId4" cstate="print"/>
          <a:srcRect/>
          <a:stretch>
            <a:fillRect/>
          </a:stretch>
        </p:blipFill>
        <p:spPr bwMode="auto">
          <a:xfrm>
            <a:off x="11277600" y="25400"/>
            <a:ext cx="914400" cy="914400"/>
          </a:xfrm>
          <a:prstGeom prst="rect">
            <a:avLst/>
          </a:prstGeom>
          <a:noFill/>
          <a:ln w="9525">
            <a:noFill/>
            <a:miter lim="800000"/>
            <a:headEnd/>
            <a:tailEnd/>
          </a:ln>
        </p:spPr>
      </p:pic>
      <p:sp>
        <p:nvSpPr>
          <p:cNvPr id="9" name="TextBox 11"/>
          <p:cNvSpPr txBox="1">
            <a:spLocks noChangeArrowheads="1"/>
          </p:cNvSpPr>
          <p:nvPr/>
        </p:nvSpPr>
        <p:spPr bwMode="auto">
          <a:xfrm>
            <a:off x="1524000" y="6477001"/>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dirty="0"/>
              <a:t>Maria J. G. </a:t>
            </a:r>
            <a:r>
              <a:rPr lang="en-US" sz="800" dirty="0" err="1"/>
              <a:t>Borge</a:t>
            </a:r>
            <a:endParaRPr lang="en-US" sz="800" dirty="0"/>
          </a:p>
          <a:p>
            <a:pPr algn="ctr" eaLnBrk="1" hangingPunct="1"/>
            <a:r>
              <a:rPr lang="en-US" sz="800" dirty="0"/>
              <a:t>ISOLDE-PH, CERN</a:t>
            </a:r>
          </a:p>
          <a:p>
            <a:pPr algn="ctr" eaLnBrk="1" hangingPunct="1"/>
            <a:r>
              <a:rPr lang="en-US" sz="800" dirty="0"/>
              <a:t>(Isotope Separator On-Line)</a:t>
            </a:r>
          </a:p>
        </p:txBody>
      </p:sp>
    </p:spTree>
    <p:extLst>
      <p:ext uri="{BB962C8B-B14F-4D97-AF65-F5344CB8AC3E}">
        <p14:creationId xmlns:p14="http://schemas.microsoft.com/office/powerpoint/2010/main" val="35647824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260812" y="965008"/>
            <a:ext cx="11550188" cy="4290070"/>
          </a:xfrm>
          <a:prstGeom prst="rect">
            <a:avLst/>
          </a:prstGeom>
          <a:noFill/>
          <a:ln w="9525">
            <a:noFill/>
            <a:miter lim="800000"/>
            <a:headEnd/>
            <a:tailEnd/>
          </a:ln>
          <a:effectLst/>
        </p:spPr>
      </p:pic>
      <p:sp>
        <p:nvSpPr>
          <p:cNvPr id="6" name="TextBox 5"/>
          <p:cNvSpPr txBox="1"/>
          <p:nvPr/>
        </p:nvSpPr>
        <p:spPr>
          <a:xfrm>
            <a:off x="2452662" y="142853"/>
            <a:ext cx="7358114" cy="461665"/>
          </a:xfrm>
          <a:prstGeom prst="rect">
            <a:avLst/>
          </a:prstGeom>
          <a:noFill/>
        </p:spPr>
        <p:txBody>
          <a:bodyPr wrap="square" rtlCol="0">
            <a:spAutoFit/>
          </a:bodyPr>
          <a:lstStyle/>
          <a:p>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European spallation source (ESS), Lund, Sweden</a:t>
            </a:r>
            <a:endPar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8810612" y="6642556"/>
            <a:ext cx="1857388" cy="215444"/>
          </a:xfrm>
          <a:prstGeom prst="rect">
            <a:avLst/>
          </a:prstGeom>
          <a:noFill/>
        </p:spPr>
        <p:txBody>
          <a:bodyPr wrap="square" rtlCol="0">
            <a:spAutoFit/>
          </a:bodyPr>
          <a:lstStyle/>
          <a:p>
            <a:r>
              <a:rPr lang="en-US" sz="800" dirty="0">
                <a:latin typeface="Arial" pitchFamily="34" charset="0"/>
                <a:cs typeface="Arial" pitchFamily="34" charset="0"/>
              </a:rPr>
              <a:t>https://europeanspallationsource.se/</a:t>
            </a:r>
            <a:endParaRPr lang="ru-RU" sz="800" dirty="0">
              <a:latin typeface="Arial" pitchFamily="34" charset="0"/>
              <a:cs typeface="Arial" pitchFamily="34" charset="0"/>
            </a:endParaRPr>
          </a:p>
        </p:txBody>
      </p:sp>
      <p:sp>
        <p:nvSpPr>
          <p:cNvPr id="9" name="Номер слайда 8"/>
          <p:cNvSpPr>
            <a:spLocks noGrp="1"/>
          </p:cNvSpPr>
          <p:nvPr>
            <p:ph type="sldNum" sz="quarter" idx="12"/>
          </p:nvPr>
        </p:nvSpPr>
        <p:spPr/>
        <p:txBody>
          <a:bodyPr/>
          <a:lstStyle/>
          <a:p>
            <a:fld id="{725C68B6-61C2-468F-89AB-4B9F7531AA68}" type="slidenum">
              <a:rPr lang="ru-RU" smtClean="0"/>
              <a:pPr/>
              <a:t>6</a:t>
            </a:fld>
            <a:endParaRPr lang="ru-RU"/>
          </a:p>
        </p:txBody>
      </p:sp>
      <p:cxnSp>
        <p:nvCxnSpPr>
          <p:cNvPr id="10" name="Прямая соединительная линия 9"/>
          <p:cNvCxnSpPr/>
          <p:nvPr/>
        </p:nvCxnSpPr>
        <p:spPr>
          <a:xfrm>
            <a:off x="1524000" y="604517"/>
            <a:ext cx="9144000" cy="0"/>
          </a:xfrm>
          <a:prstGeom prst="line">
            <a:avLst/>
          </a:prstGeom>
          <a:ln w="69850" cmpd="thickThin"/>
        </p:spPr>
        <p:style>
          <a:lnRef idx="1">
            <a:schemeClr val="accent1"/>
          </a:lnRef>
          <a:fillRef idx="0">
            <a:schemeClr val="accent1"/>
          </a:fillRef>
          <a:effectRef idx="0">
            <a:schemeClr val="accent1"/>
          </a:effectRef>
          <a:fontRef idx="minor">
            <a:schemeClr val="tx1"/>
          </a:fontRef>
        </p:style>
      </p:cxnSp>
      <p:grpSp>
        <p:nvGrpSpPr>
          <p:cNvPr id="11" name="Group 10"/>
          <p:cNvGrpSpPr>
            <a:grpSpLocks/>
          </p:cNvGrpSpPr>
          <p:nvPr/>
        </p:nvGrpSpPr>
        <p:grpSpPr bwMode="auto">
          <a:xfrm>
            <a:off x="228600" y="5661249"/>
            <a:ext cx="11734800" cy="1065213"/>
            <a:chOff x="0" y="0"/>
            <a:chExt cx="12547601" cy="1720850"/>
          </a:xfrm>
          <a:solidFill>
            <a:schemeClr val="tx2"/>
          </a:solidFill>
        </p:grpSpPr>
        <p:sp>
          <p:nvSpPr>
            <p:cNvPr id="12" name="AutoShape 11"/>
            <p:cNvSpPr>
              <a:spLocks/>
            </p:cNvSpPr>
            <p:nvPr/>
          </p:nvSpPr>
          <p:spPr bwMode="auto">
            <a:xfrm>
              <a:off x="5461443" y="648846"/>
              <a:ext cx="964541" cy="469322"/>
            </a:xfrm>
            <a:prstGeom prst="roundRect">
              <a:avLst>
                <a:gd name="adj" fmla="val 29731"/>
              </a:avLst>
            </a:prstGeom>
            <a:grpFill/>
            <a:ln w="25400" cap="flat" cmpd="sng">
              <a:solidFill>
                <a:srgbClr val="606060">
                  <a:alpha val="7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chemeClr val="bg1"/>
                  </a:solidFill>
                  <a:effectLst>
                    <a:outerShdw blurRad="38100" dist="38100" dir="2700000" algn="tl">
                      <a:srgbClr val="000000"/>
                    </a:outerShdw>
                  </a:effectLst>
                  <a:latin typeface="Calibri"/>
                  <a:cs typeface="Gill Sans" charset="0"/>
                </a:rPr>
                <a:t>Spokes</a:t>
              </a:r>
              <a:endParaRPr lang="en-US" sz="1600" dirty="0">
                <a:solidFill>
                  <a:schemeClr val="bg1"/>
                </a:solidFill>
                <a:latin typeface="Calibri"/>
                <a:cs typeface="Gill Sans Light" charset="0"/>
              </a:endParaRPr>
            </a:p>
          </p:txBody>
        </p:sp>
        <p:sp>
          <p:nvSpPr>
            <p:cNvPr id="13" name="AutoShape 12"/>
            <p:cNvSpPr>
              <a:spLocks/>
            </p:cNvSpPr>
            <p:nvPr/>
          </p:nvSpPr>
          <p:spPr bwMode="auto">
            <a:xfrm>
              <a:off x="6616749" y="648846"/>
              <a:ext cx="1238899" cy="469322"/>
            </a:xfrm>
            <a:prstGeom prst="roundRect">
              <a:avLst>
                <a:gd name="adj" fmla="val 27028"/>
              </a:avLst>
            </a:prstGeom>
            <a:grpFill/>
            <a:ln w="25400" cap="flat" cmpd="sng">
              <a:solidFill>
                <a:srgbClr val="606060">
                  <a:alpha val="7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Medium β</a:t>
              </a:r>
              <a:endParaRPr lang="en-US" sz="1600" dirty="0">
                <a:solidFill>
                  <a:prstClr val="black"/>
                </a:solidFill>
                <a:latin typeface="Calibri"/>
                <a:cs typeface="Gill Sans Light" charset="0"/>
              </a:endParaRPr>
            </a:p>
          </p:txBody>
        </p:sp>
        <p:sp>
          <p:nvSpPr>
            <p:cNvPr id="14" name="AutoShape 13"/>
            <p:cNvSpPr>
              <a:spLocks/>
            </p:cNvSpPr>
            <p:nvPr/>
          </p:nvSpPr>
          <p:spPr bwMode="auto">
            <a:xfrm>
              <a:off x="8095711" y="641151"/>
              <a:ext cx="1271049" cy="482146"/>
            </a:xfrm>
            <a:prstGeom prst="roundRect">
              <a:avLst>
                <a:gd name="adj" fmla="val 26315"/>
              </a:avLst>
            </a:prstGeom>
            <a:grpFill/>
            <a:ln w="25400" cap="flat" cmpd="sng">
              <a:solidFill>
                <a:srgbClr val="606060">
                  <a:alpha val="7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High β</a:t>
              </a:r>
              <a:endParaRPr lang="en-US" sz="1600" dirty="0">
                <a:solidFill>
                  <a:prstClr val="black"/>
                </a:solidFill>
                <a:latin typeface="Calibri"/>
                <a:cs typeface="Gill Sans Light" charset="0"/>
              </a:endParaRPr>
            </a:p>
          </p:txBody>
        </p:sp>
        <p:sp>
          <p:nvSpPr>
            <p:cNvPr id="15" name="AutoShape 14"/>
            <p:cNvSpPr>
              <a:spLocks/>
            </p:cNvSpPr>
            <p:nvPr/>
          </p:nvSpPr>
          <p:spPr bwMode="auto">
            <a:xfrm>
              <a:off x="4342576" y="648846"/>
              <a:ext cx="775919" cy="469322"/>
            </a:xfrm>
            <a:prstGeom prst="roundRect">
              <a:avLst>
                <a:gd name="adj" fmla="val 21620"/>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DTL</a:t>
              </a:r>
              <a:endParaRPr lang="en-US" sz="1600" dirty="0">
                <a:solidFill>
                  <a:prstClr val="black"/>
                </a:solidFill>
                <a:latin typeface="Calibri"/>
                <a:cs typeface="Gill Sans Light" charset="0"/>
              </a:endParaRPr>
            </a:p>
          </p:txBody>
        </p:sp>
        <p:sp>
          <p:nvSpPr>
            <p:cNvPr id="16" name="AutoShape 15"/>
            <p:cNvSpPr>
              <a:spLocks/>
            </p:cNvSpPr>
            <p:nvPr/>
          </p:nvSpPr>
          <p:spPr bwMode="auto">
            <a:xfrm>
              <a:off x="3303016" y="648846"/>
              <a:ext cx="861656" cy="469322"/>
            </a:xfrm>
            <a:prstGeom prst="roundRect">
              <a:avLst>
                <a:gd name="adj" fmla="val 29731"/>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MEBT</a:t>
              </a:r>
              <a:endParaRPr lang="en-US" sz="1600" dirty="0">
                <a:solidFill>
                  <a:prstClr val="black"/>
                </a:solidFill>
                <a:latin typeface="Calibri"/>
                <a:cs typeface="Gill Sans Light" charset="0"/>
              </a:endParaRPr>
            </a:p>
          </p:txBody>
        </p:sp>
        <p:sp>
          <p:nvSpPr>
            <p:cNvPr id="17" name="AutoShape 16"/>
            <p:cNvSpPr>
              <a:spLocks/>
            </p:cNvSpPr>
            <p:nvPr/>
          </p:nvSpPr>
          <p:spPr bwMode="auto">
            <a:xfrm>
              <a:off x="2235591" y="648846"/>
              <a:ext cx="870230" cy="469322"/>
            </a:xfrm>
            <a:prstGeom prst="roundRect">
              <a:avLst>
                <a:gd name="adj" fmla="val 29731"/>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RFQ</a:t>
              </a:r>
              <a:endParaRPr lang="en-US" sz="1600" dirty="0">
                <a:solidFill>
                  <a:prstClr val="black"/>
                </a:solidFill>
                <a:latin typeface="Calibri"/>
                <a:cs typeface="Gill Sans Light" charset="0"/>
              </a:endParaRPr>
            </a:p>
          </p:txBody>
        </p:sp>
        <p:sp>
          <p:nvSpPr>
            <p:cNvPr id="18" name="AutoShape 17"/>
            <p:cNvSpPr>
              <a:spLocks/>
            </p:cNvSpPr>
            <p:nvPr/>
          </p:nvSpPr>
          <p:spPr bwMode="auto">
            <a:xfrm>
              <a:off x="1219609" y="648846"/>
              <a:ext cx="870230" cy="469322"/>
            </a:xfrm>
            <a:prstGeom prst="roundRect">
              <a:avLst>
                <a:gd name="adj" fmla="val 27028"/>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LEBT</a:t>
              </a:r>
              <a:endParaRPr lang="en-US" sz="1600" dirty="0">
                <a:solidFill>
                  <a:prstClr val="black"/>
                </a:solidFill>
                <a:latin typeface="Calibri"/>
                <a:cs typeface="Gill Sans Light" charset="0"/>
              </a:endParaRPr>
            </a:p>
          </p:txBody>
        </p:sp>
        <p:sp>
          <p:nvSpPr>
            <p:cNvPr id="19" name="AutoShape 18"/>
            <p:cNvSpPr>
              <a:spLocks/>
            </p:cNvSpPr>
            <p:nvPr/>
          </p:nvSpPr>
          <p:spPr bwMode="auto">
            <a:xfrm>
              <a:off x="0" y="648846"/>
              <a:ext cx="1054564" cy="469322"/>
            </a:xfrm>
            <a:prstGeom prst="roundRect">
              <a:avLst>
                <a:gd name="adj" fmla="val 24324"/>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400" dirty="0">
                  <a:solidFill>
                    <a:srgbClr val="FFFFFF"/>
                  </a:solidFill>
                  <a:effectLst>
                    <a:outerShdw blurRad="38100" dist="38100" dir="2700000" algn="tl">
                      <a:srgbClr val="000000"/>
                    </a:outerShdw>
                  </a:effectLst>
                  <a:latin typeface="Calibri"/>
                  <a:cs typeface="Gill Sans" charset="0"/>
                </a:rPr>
                <a:t>Source</a:t>
              </a:r>
              <a:endParaRPr lang="en-US" sz="1600" dirty="0">
                <a:solidFill>
                  <a:prstClr val="black"/>
                </a:solidFill>
                <a:latin typeface="Calibri"/>
                <a:cs typeface="Gill Sans Light" charset="0"/>
              </a:endParaRPr>
            </a:p>
          </p:txBody>
        </p:sp>
        <p:sp>
          <p:nvSpPr>
            <p:cNvPr id="20" name="AutoShape 19"/>
            <p:cNvSpPr>
              <a:spLocks/>
            </p:cNvSpPr>
            <p:nvPr/>
          </p:nvSpPr>
          <p:spPr bwMode="auto">
            <a:xfrm>
              <a:off x="9587534" y="648846"/>
              <a:ext cx="1804763" cy="469322"/>
            </a:xfrm>
            <a:prstGeom prst="roundRect">
              <a:avLst>
                <a:gd name="adj" fmla="val 18917"/>
              </a:avLst>
            </a:prstGeom>
            <a:grpFill/>
            <a:ln w="25400" cap="flat" cmpd="sng">
              <a:solidFill>
                <a:srgbClr val="606060">
                  <a:alpha val="89999"/>
                </a:srgbClr>
              </a:solidFill>
              <a:prstDash val="solid"/>
              <a:miter lim="0"/>
              <a:headEnd/>
              <a:tailEnd/>
            </a:ln>
            <a:effectLst/>
            <a:extLst>
              <a:ext uri="{AF507438-7753-43e0-B8FC-AC1667EBCBE1}"/>
            </a:extLst>
          </p:spPr>
          <p:txBody>
            <a:bodyPr lIns="0" tIns="0" rIns="0" bIns="0" anchor="ctr"/>
            <a:lstStyle/>
            <a:p>
              <a:pPr algn="ctr" defTabSz="457079">
                <a:defRPr/>
              </a:pPr>
              <a:r>
                <a:rPr lang="en-US" sz="1100" dirty="0">
                  <a:solidFill>
                    <a:srgbClr val="FFFFFF"/>
                  </a:solidFill>
                  <a:effectLst>
                    <a:outerShdw blurRad="38100" dist="38100" dir="2700000" algn="tl">
                      <a:srgbClr val="000000"/>
                    </a:outerShdw>
                  </a:effectLst>
                  <a:latin typeface="Calibri"/>
                  <a:cs typeface="Gill Sans" charset="0"/>
                </a:rPr>
                <a:t>HEBT &amp; Contingency</a:t>
              </a:r>
              <a:endParaRPr lang="en-US" sz="1600" dirty="0">
                <a:solidFill>
                  <a:prstClr val="black"/>
                </a:solidFill>
                <a:latin typeface="Calibri"/>
                <a:cs typeface="Gill Sans Light" charset="0"/>
              </a:endParaRPr>
            </a:p>
          </p:txBody>
        </p:sp>
        <p:sp>
          <p:nvSpPr>
            <p:cNvPr id="21"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w="25400" cap="flat" cmpd="sng">
              <a:solidFill>
                <a:srgbClr val="7A7A7A">
                  <a:alpha val="79999"/>
                </a:srgbClr>
              </a:solidFill>
              <a:prstDash val="solid"/>
              <a:miter lim="0"/>
              <a:headEnd/>
              <a:tailEnd/>
            </a:ln>
            <a:effectLst/>
            <a:extLst>
              <a:ext uri="{AF507438-7753-43e0-B8FC-AC1667EBCBE1}"/>
            </a:extLst>
          </p:spPr>
          <p:txBody>
            <a:bodyPr lIns="0" tIns="0" rIns="0" bIns="0" anchor="ctr"/>
            <a:lstStyle/>
            <a:p>
              <a:pPr algn="ctr" defTabSz="457079">
                <a:lnSpc>
                  <a:spcPct val="120000"/>
                </a:lnSpc>
                <a:defRPr/>
              </a:pPr>
              <a:r>
                <a:rPr lang="en-US" sz="1400" dirty="0">
                  <a:solidFill>
                    <a:srgbClr val="FFFFFF"/>
                  </a:solidFill>
                  <a:effectLst>
                    <a:outerShdw blurRad="38100" dist="38100" dir="2700000" algn="tl">
                      <a:srgbClr val="000000"/>
                    </a:outerShdw>
                  </a:effectLst>
                  <a:latin typeface="Calibri"/>
                  <a:cs typeface="Gill Sans" charset="0"/>
                </a:rPr>
                <a:t>Target</a:t>
              </a:r>
              <a:endParaRPr lang="en-US" sz="1600" dirty="0">
                <a:solidFill>
                  <a:prstClr val="black"/>
                </a:solidFill>
                <a:latin typeface="Calibri"/>
                <a:cs typeface="Gill Sans Light" charset="0"/>
              </a:endParaRPr>
            </a:p>
          </p:txBody>
        </p:sp>
        <p:sp>
          <p:nvSpPr>
            <p:cNvPr id="22" name="Line 21"/>
            <p:cNvSpPr>
              <a:spLocks noChangeShapeType="1"/>
            </p:cNvSpPr>
            <p:nvPr/>
          </p:nvSpPr>
          <p:spPr bwMode="auto">
            <a:xfrm flipH="1">
              <a:off x="1041704" y="889918"/>
              <a:ext cx="190765"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3" name="Line 22"/>
            <p:cNvSpPr>
              <a:spLocks noChangeShapeType="1"/>
            </p:cNvSpPr>
            <p:nvPr/>
          </p:nvSpPr>
          <p:spPr bwMode="auto">
            <a:xfrm flipH="1">
              <a:off x="2083408" y="889918"/>
              <a:ext cx="190765"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4" name="Line 23"/>
            <p:cNvSpPr>
              <a:spLocks noChangeShapeType="1"/>
            </p:cNvSpPr>
            <p:nvPr/>
          </p:nvSpPr>
          <p:spPr bwMode="auto">
            <a:xfrm flipH="1">
              <a:off x="3112251" y="889918"/>
              <a:ext cx="190765"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5" name="Line 24"/>
            <p:cNvSpPr>
              <a:spLocks noChangeShapeType="1"/>
            </p:cNvSpPr>
            <p:nvPr/>
          </p:nvSpPr>
          <p:spPr bwMode="auto">
            <a:xfrm flipH="1">
              <a:off x="4164672" y="889918"/>
              <a:ext cx="190764"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6" name="Line 25"/>
            <p:cNvSpPr>
              <a:spLocks noChangeShapeType="1"/>
            </p:cNvSpPr>
            <p:nvPr/>
          </p:nvSpPr>
          <p:spPr bwMode="auto">
            <a:xfrm flipH="1">
              <a:off x="5131356" y="889918"/>
              <a:ext cx="317227" cy="0"/>
            </a:xfrm>
            <a:prstGeom prst="line">
              <a:avLst/>
            </a:prstGeom>
            <a:grpFill/>
            <a:ln w="50800" cap="flat" cmpd="sng">
              <a:solidFill>
                <a:srgbClr val="7B219F"/>
              </a:solidFill>
              <a:prstDash val="solid"/>
              <a:round/>
              <a:headEnd type="stealth"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27" name="Line 26"/>
            <p:cNvSpPr>
              <a:spLocks noChangeShapeType="1"/>
            </p:cNvSpPr>
            <p:nvPr/>
          </p:nvSpPr>
          <p:spPr bwMode="auto">
            <a:xfrm flipH="1">
              <a:off x="6438844" y="889918"/>
              <a:ext cx="190765"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8" name="Line 27"/>
            <p:cNvSpPr>
              <a:spLocks noChangeShapeType="1"/>
            </p:cNvSpPr>
            <p:nvPr/>
          </p:nvSpPr>
          <p:spPr bwMode="auto">
            <a:xfrm flipH="1">
              <a:off x="7836356" y="889918"/>
              <a:ext cx="242208"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29" name="Line 28"/>
            <p:cNvSpPr>
              <a:spLocks noChangeShapeType="1"/>
            </p:cNvSpPr>
            <p:nvPr/>
          </p:nvSpPr>
          <p:spPr bwMode="auto">
            <a:xfrm flipH="1">
              <a:off x="9398913" y="889918"/>
              <a:ext cx="188621"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30" name="Line 29"/>
            <p:cNvSpPr>
              <a:spLocks noChangeShapeType="1"/>
            </p:cNvSpPr>
            <p:nvPr/>
          </p:nvSpPr>
          <p:spPr bwMode="auto">
            <a:xfrm flipH="1">
              <a:off x="11392296" y="889918"/>
              <a:ext cx="190764" cy="0"/>
            </a:xfrm>
            <a:prstGeom prst="line">
              <a:avLst/>
            </a:prstGeom>
            <a:grpFill/>
            <a:ln w="25400" cap="flat" cmpd="sng">
              <a:solidFill>
                <a:srgbClr val="000000"/>
              </a:solidFill>
              <a:prstDash val="solid"/>
              <a:round/>
              <a:headEnd type="triangle" w="med" len="med"/>
              <a:tailEnd/>
            </a:ln>
            <a:effectLst/>
            <a:extLst>
              <a:ext uri="{909E8E84-426E-40dd-AFC4-6F175D3DCCD1}"/>
              <a:ext uri="{AF507438-7753-43e0-B8FC-AC1667EBCBE1}"/>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31" name="Line 30"/>
            <p:cNvSpPr>
              <a:spLocks noChangeShapeType="1"/>
            </p:cNvSpPr>
            <p:nvPr/>
          </p:nvSpPr>
          <p:spPr bwMode="auto">
            <a:xfrm flipH="1">
              <a:off x="1892644" y="482146"/>
              <a:ext cx="203625"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2" name="Line 31"/>
            <p:cNvSpPr>
              <a:spLocks noChangeShapeType="1"/>
            </p:cNvSpPr>
            <p:nvPr/>
          </p:nvSpPr>
          <p:spPr bwMode="auto">
            <a:xfrm flipH="1">
              <a:off x="1245330" y="482146"/>
              <a:ext cx="190764"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3"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2.4 m</a:t>
              </a:r>
              <a:endParaRPr lang="en-US" sz="1600" dirty="0">
                <a:solidFill>
                  <a:schemeClr val="bg1"/>
                </a:solidFill>
                <a:latin typeface="Calibri"/>
                <a:cs typeface="Gill Sans Light" charset="0"/>
              </a:endParaRPr>
            </a:p>
          </p:txBody>
        </p:sp>
        <p:sp>
          <p:nvSpPr>
            <p:cNvPr id="34" name="Line 33"/>
            <p:cNvSpPr>
              <a:spLocks noChangeShapeType="1"/>
            </p:cNvSpPr>
            <p:nvPr/>
          </p:nvSpPr>
          <p:spPr bwMode="auto">
            <a:xfrm flipH="1">
              <a:off x="2934347" y="482146"/>
              <a:ext cx="177903"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5" name="Line 34"/>
            <p:cNvSpPr>
              <a:spLocks noChangeShapeType="1"/>
            </p:cNvSpPr>
            <p:nvPr/>
          </p:nvSpPr>
          <p:spPr bwMode="auto">
            <a:xfrm flipH="1">
              <a:off x="2261312" y="482146"/>
              <a:ext cx="165043"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6"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4.6 m</a:t>
              </a:r>
              <a:endParaRPr lang="en-US" sz="1600" dirty="0">
                <a:solidFill>
                  <a:schemeClr val="bg1"/>
                </a:solidFill>
                <a:latin typeface="Calibri"/>
                <a:cs typeface="Gill Sans Light" charset="0"/>
              </a:endParaRPr>
            </a:p>
          </p:txBody>
        </p:sp>
        <p:sp>
          <p:nvSpPr>
            <p:cNvPr id="37" name="Line 36"/>
            <p:cNvSpPr>
              <a:spLocks noChangeShapeType="1"/>
            </p:cNvSpPr>
            <p:nvPr/>
          </p:nvSpPr>
          <p:spPr bwMode="auto">
            <a:xfrm flipH="1">
              <a:off x="3986768" y="482146"/>
              <a:ext cx="177905"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8" name="Line 37"/>
            <p:cNvSpPr>
              <a:spLocks noChangeShapeType="1"/>
            </p:cNvSpPr>
            <p:nvPr/>
          </p:nvSpPr>
          <p:spPr bwMode="auto">
            <a:xfrm flipH="1">
              <a:off x="3352314" y="482146"/>
              <a:ext cx="165044"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39"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3.8 m</a:t>
              </a:r>
              <a:endParaRPr lang="en-US" sz="1600" dirty="0">
                <a:solidFill>
                  <a:schemeClr val="bg1"/>
                </a:solidFill>
                <a:latin typeface="Calibri"/>
                <a:cs typeface="Gill Sans Light" charset="0"/>
              </a:endParaRPr>
            </a:p>
          </p:txBody>
        </p:sp>
        <p:sp>
          <p:nvSpPr>
            <p:cNvPr id="40" name="Line 39"/>
            <p:cNvSpPr>
              <a:spLocks noChangeShapeType="1"/>
            </p:cNvSpPr>
            <p:nvPr/>
          </p:nvSpPr>
          <p:spPr bwMode="auto">
            <a:xfrm flipH="1">
              <a:off x="5015611" y="482146"/>
              <a:ext cx="141466"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1" name="Line 40"/>
            <p:cNvSpPr>
              <a:spLocks noChangeShapeType="1"/>
            </p:cNvSpPr>
            <p:nvPr/>
          </p:nvSpPr>
          <p:spPr bwMode="auto">
            <a:xfrm flipH="1">
              <a:off x="4329715" y="482146"/>
              <a:ext cx="128605"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2"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39 m</a:t>
              </a:r>
              <a:endParaRPr lang="en-US" sz="1600" dirty="0">
                <a:solidFill>
                  <a:schemeClr val="bg1"/>
                </a:solidFill>
                <a:latin typeface="Calibri"/>
                <a:cs typeface="Gill Sans Light" charset="0"/>
              </a:endParaRPr>
            </a:p>
          </p:txBody>
        </p:sp>
        <p:sp>
          <p:nvSpPr>
            <p:cNvPr id="43" name="Line 42"/>
            <p:cNvSpPr>
              <a:spLocks noChangeShapeType="1"/>
            </p:cNvSpPr>
            <p:nvPr/>
          </p:nvSpPr>
          <p:spPr bwMode="auto">
            <a:xfrm flipH="1">
              <a:off x="6235220" y="482146"/>
              <a:ext cx="177903"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4" name="Line 43"/>
            <p:cNvSpPr>
              <a:spLocks noChangeShapeType="1"/>
            </p:cNvSpPr>
            <p:nvPr/>
          </p:nvSpPr>
          <p:spPr bwMode="auto">
            <a:xfrm flipH="1">
              <a:off x="5487164" y="482146"/>
              <a:ext cx="165044"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5"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56 m</a:t>
              </a:r>
              <a:endParaRPr lang="en-US" sz="1600" dirty="0">
                <a:solidFill>
                  <a:schemeClr val="bg1"/>
                </a:solidFill>
                <a:latin typeface="Calibri"/>
                <a:cs typeface="Gill Sans Light" charset="0"/>
              </a:endParaRPr>
            </a:p>
          </p:txBody>
        </p:sp>
        <p:sp>
          <p:nvSpPr>
            <p:cNvPr id="46" name="Line 45"/>
            <p:cNvSpPr>
              <a:spLocks noChangeShapeType="1"/>
            </p:cNvSpPr>
            <p:nvPr/>
          </p:nvSpPr>
          <p:spPr bwMode="auto">
            <a:xfrm flipH="1">
              <a:off x="7544851" y="482146"/>
              <a:ext cx="252924"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7" name="Line 46"/>
            <p:cNvSpPr>
              <a:spLocks noChangeShapeType="1"/>
            </p:cNvSpPr>
            <p:nvPr/>
          </p:nvSpPr>
          <p:spPr bwMode="auto">
            <a:xfrm flipH="1">
              <a:off x="6629609" y="482146"/>
              <a:ext cx="291506"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48"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77 m</a:t>
              </a:r>
              <a:endParaRPr lang="en-US" sz="1600" dirty="0">
                <a:solidFill>
                  <a:schemeClr val="bg1"/>
                </a:solidFill>
                <a:latin typeface="Calibri"/>
                <a:cs typeface="Gill Sans Light" charset="0"/>
              </a:endParaRPr>
            </a:p>
          </p:txBody>
        </p:sp>
        <p:sp>
          <p:nvSpPr>
            <p:cNvPr id="49" name="Line 48"/>
            <p:cNvSpPr>
              <a:spLocks noChangeShapeType="1"/>
            </p:cNvSpPr>
            <p:nvPr/>
          </p:nvSpPr>
          <p:spPr bwMode="auto">
            <a:xfrm flipH="1">
              <a:off x="9118123" y="482146"/>
              <a:ext cx="293650" cy="0"/>
            </a:xfrm>
            <a:prstGeom prst="line">
              <a:avLst/>
            </a:prstGeom>
            <a:grpFill/>
            <a:ln w="19050" cap="flat" cmpd="sng">
              <a:solidFill>
                <a:srgbClr val="000000"/>
              </a:solidFill>
              <a:prstDash val="solid"/>
              <a:round/>
              <a:headEnd type="arrow" w="med" len="med"/>
              <a:tailEn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50" name="Line 49"/>
            <p:cNvSpPr>
              <a:spLocks noChangeShapeType="1"/>
            </p:cNvSpPr>
            <p:nvPr/>
          </p:nvSpPr>
          <p:spPr bwMode="auto">
            <a:xfrm flipH="1">
              <a:off x="8089280" y="482146"/>
              <a:ext cx="229347" cy="0"/>
            </a:xfrm>
            <a:prstGeom prst="line">
              <a:avLst/>
            </a:prstGeom>
            <a:grpFill/>
            <a:ln w="19050" cap="flat" cmpd="sng">
              <a:solidFill>
                <a:srgbClr val="000000"/>
              </a:solidFill>
              <a:prstDash val="solid"/>
              <a:round/>
              <a:headEnd/>
              <a:tailEnd type="arrow" w="med" len="med"/>
            </a:ln>
            <a:effectLst/>
            <a:extLst>
              <a:ext uri="{909E8E84-426E-40dd-AFC4-6F175D3DCCD1}"/>
              <a:ext uri="{AF507438-7753-43e0-B8FC-AC1667EBCBE1}"/>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51"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179 m</a:t>
              </a:r>
              <a:endParaRPr lang="en-US" sz="1600" dirty="0">
                <a:solidFill>
                  <a:schemeClr val="bg1"/>
                </a:solidFill>
                <a:latin typeface="Calibri"/>
                <a:cs typeface="Gill Sans Light" charset="0"/>
              </a:endParaRPr>
            </a:p>
          </p:txBody>
        </p:sp>
        <p:sp>
          <p:nvSpPr>
            <p:cNvPr id="52" name="AutoShape 51"/>
            <p:cNvSpPr>
              <a:spLocks/>
            </p:cNvSpPr>
            <p:nvPr/>
          </p:nvSpPr>
          <p:spPr bwMode="auto">
            <a:xfrm rot="16200000">
              <a:off x="1010251"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3" name="AutoShape 52"/>
            <p:cNvSpPr>
              <a:spLocks/>
            </p:cNvSpPr>
            <p:nvPr/>
          </p:nvSpPr>
          <p:spPr bwMode="auto">
            <a:xfrm rot="16200000">
              <a:off x="3042216"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4" name="AutoShape 53"/>
            <p:cNvSpPr>
              <a:spLocks/>
            </p:cNvSpPr>
            <p:nvPr/>
          </p:nvSpPr>
          <p:spPr bwMode="auto">
            <a:xfrm rot="16200000">
              <a:off x="5087042"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5" name="AutoShape 54"/>
            <p:cNvSpPr>
              <a:spLocks/>
            </p:cNvSpPr>
            <p:nvPr/>
          </p:nvSpPr>
          <p:spPr bwMode="auto">
            <a:xfrm rot="16200000">
              <a:off x="6381670"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6" name="AutoShape 55"/>
            <p:cNvSpPr>
              <a:spLocks/>
            </p:cNvSpPr>
            <p:nvPr/>
          </p:nvSpPr>
          <p:spPr bwMode="auto">
            <a:xfrm rot="16200000">
              <a:off x="7792043"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7" name="AutoShape 56"/>
            <p:cNvSpPr>
              <a:spLocks/>
            </p:cNvSpPr>
            <p:nvPr/>
          </p:nvSpPr>
          <p:spPr bwMode="auto">
            <a:xfrm rot="16200000">
              <a:off x="9339594" y="1136948"/>
              <a:ext cx="330833" cy="165044"/>
            </a:xfrm>
            <a:prstGeom prst="rightArrow">
              <a:avLst>
                <a:gd name="adj1" fmla="val 40000"/>
                <a:gd name="adj2" fmla="val 107694"/>
              </a:avLst>
            </a:prstGeom>
            <a:grpFill/>
            <a:ln w="12700" cap="flat" cmpd="sng">
              <a:solidFill>
                <a:srgbClr val="000000"/>
              </a:solidFill>
              <a:prstDash val="solid"/>
              <a:miter lim="0"/>
              <a:headEnd/>
              <a:tailEnd/>
            </a:ln>
            <a:effectLst/>
            <a:extLst>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58"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75 </a:t>
              </a:r>
              <a:r>
                <a:rPr lang="en-US" sz="1200" dirty="0" err="1">
                  <a:solidFill>
                    <a:schemeClr val="bg1"/>
                  </a:solidFill>
                  <a:latin typeface="Calibri"/>
                  <a:cs typeface="Gill Sans" charset="0"/>
                </a:rPr>
                <a:t>keV</a:t>
              </a:r>
              <a:endParaRPr lang="en-US" sz="1600" dirty="0">
                <a:solidFill>
                  <a:schemeClr val="bg1"/>
                </a:solidFill>
                <a:latin typeface="Calibri"/>
                <a:cs typeface="Gill Sans Light" charset="0"/>
              </a:endParaRPr>
            </a:p>
          </p:txBody>
        </p:sp>
        <p:sp>
          <p:nvSpPr>
            <p:cNvPr id="59"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3.6 </a:t>
              </a:r>
              <a:r>
                <a:rPr lang="en-US" sz="1200" dirty="0" err="1">
                  <a:solidFill>
                    <a:schemeClr val="bg1"/>
                  </a:solidFill>
                  <a:latin typeface="Calibri"/>
                  <a:cs typeface="Gill Sans" charset="0"/>
                </a:rPr>
                <a:t>MeV</a:t>
              </a:r>
              <a:endParaRPr lang="en-US" sz="1600" dirty="0">
                <a:solidFill>
                  <a:schemeClr val="bg1"/>
                </a:solidFill>
                <a:latin typeface="Calibri"/>
                <a:cs typeface="Gill Sans Light" charset="0"/>
              </a:endParaRPr>
            </a:p>
          </p:txBody>
        </p:sp>
        <p:sp>
          <p:nvSpPr>
            <p:cNvPr id="60"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90 </a:t>
              </a:r>
              <a:r>
                <a:rPr lang="en-US" sz="1200" dirty="0" err="1">
                  <a:solidFill>
                    <a:schemeClr val="bg1"/>
                  </a:solidFill>
                  <a:latin typeface="Calibri"/>
                  <a:cs typeface="Gill Sans" charset="0"/>
                </a:rPr>
                <a:t>MeV</a:t>
              </a:r>
              <a:endParaRPr lang="en-US" sz="1600" dirty="0">
                <a:solidFill>
                  <a:schemeClr val="bg1"/>
                </a:solidFill>
                <a:latin typeface="Calibri"/>
                <a:cs typeface="Gill Sans Light" charset="0"/>
              </a:endParaRPr>
            </a:p>
          </p:txBody>
        </p:sp>
        <p:sp>
          <p:nvSpPr>
            <p:cNvPr id="61"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216 </a:t>
              </a:r>
              <a:r>
                <a:rPr lang="en-US" sz="1200" dirty="0" err="1">
                  <a:solidFill>
                    <a:schemeClr val="bg1"/>
                  </a:solidFill>
                  <a:latin typeface="Calibri"/>
                  <a:cs typeface="Gill Sans" charset="0"/>
                </a:rPr>
                <a:t>MeV</a:t>
              </a:r>
              <a:endParaRPr lang="en-US" sz="1600" dirty="0">
                <a:solidFill>
                  <a:schemeClr val="bg1"/>
                </a:solidFill>
                <a:latin typeface="Calibri"/>
                <a:cs typeface="Gill Sans Light" charset="0"/>
              </a:endParaRPr>
            </a:p>
          </p:txBody>
        </p:sp>
        <p:sp>
          <p:nvSpPr>
            <p:cNvPr id="62"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571 </a:t>
              </a:r>
              <a:r>
                <a:rPr lang="en-US" sz="1200" dirty="0" err="1">
                  <a:solidFill>
                    <a:schemeClr val="bg1"/>
                  </a:solidFill>
                  <a:latin typeface="Calibri"/>
                  <a:cs typeface="Gill Sans" charset="0"/>
                </a:rPr>
                <a:t>MeV</a:t>
              </a:r>
              <a:endParaRPr lang="en-US" sz="1600" dirty="0">
                <a:solidFill>
                  <a:schemeClr val="bg1"/>
                </a:solidFill>
                <a:latin typeface="Calibri"/>
                <a:cs typeface="Gill Sans Light" charset="0"/>
              </a:endParaRPr>
            </a:p>
          </p:txBody>
        </p:sp>
        <p:sp>
          <p:nvSpPr>
            <p:cNvPr id="63"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200" dirty="0">
                  <a:solidFill>
                    <a:schemeClr val="bg1"/>
                  </a:solidFill>
                  <a:latin typeface="Calibri"/>
                  <a:cs typeface="Gill Sans" charset="0"/>
                </a:rPr>
                <a:t>2000 </a:t>
              </a:r>
              <a:r>
                <a:rPr lang="en-US" sz="1200" dirty="0" err="1">
                  <a:solidFill>
                    <a:schemeClr val="bg1"/>
                  </a:solidFill>
                  <a:latin typeface="Calibri"/>
                  <a:cs typeface="Gill Sans" charset="0"/>
                </a:rPr>
                <a:t>MeV</a:t>
              </a:r>
              <a:endParaRPr lang="en-US" sz="1600" dirty="0">
                <a:solidFill>
                  <a:schemeClr val="bg1"/>
                </a:solidFill>
                <a:latin typeface="Calibri"/>
                <a:cs typeface="Gill Sans Light" charset="0"/>
              </a:endParaRPr>
            </a:p>
          </p:txBody>
        </p:sp>
        <p:sp>
          <p:nvSpPr>
            <p:cNvPr id="64"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352.21 MHz</a:t>
              </a:r>
              <a:endParaRPr lang="en-US" sz="1600" dirty="0">
                <a:solidFill>
                  <a:schemeClr val="bg1"/>
                </a:solidFill>
                <a:latin typeface="Calibri"/>
                <a:cs typeface="Gill Sans Light" charset="0"/>
              </a:endParaRPr>
            </a:p>
          </p:txBody>
        </p:sp>
        <p:sp>
          <p:nvSpPr>
            <p:cNvPr id="65"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09E8E84-426E-40dd-AFC4-6F175D3DCCD1}"/>
              <a:ext uri="{91240B29-F687-4f45-9708-019B960494DF}"/>
              <a:ext uri="{AF507438-7753-43e0-B8FC-AC1667EBCBE1}"/>
            </a:extLst>
          </p:spPr>
          <p:txBody>
            <a:bodyPr lIns="0" tIns="0" rIns="0" bIns="0" anchor="ctr"/>
            <a:lstStyle/>
            <a:p>
              <a:pPr algn="ctr" defTabSz="457079">
                <a:defRPr/>
              </a:pPr>
              <a:r>
                <a:rPr lang="en-US" sz="1100" dirty="0">
                  <a:solidFill>
                    <a:schemeClr val="bg1"/>
                  </a:solidFill>
                  <a:latin typeface="Calibri"/>
                  <a:cs typeface="Gill Sans" charset="0"/>
                </a:rPr>
                <a:t>704.42 MHz</a:t>
              </a:r>
              <a:endParaRPr lang="en-US" sz="1600" dirty="0">
                <a:solidFill>
                  <a:schemeClr val="bg1"/>
                </a:solidFill>
                <a:latin typeface="Calibri"/>
                <a:cs typeface="Gill Sans Light" charset="0"/>
              </a:endParaRPr>
            </a:p>
          </p:txBody>
        </p:sp>
        <p:sp>
          <p:nvSpPr>
            <p:cNvPr id="66" name="AutoShape 65"/>
            <p:cNvSpPr>
              <a:spLocks/>
            </p:cNvSpPr>
            <p:nvPr/>
          </p:nvSpPr>
          <p:spPr bwMode="auto">
            <a:xfrm flipH="1">
              <a:off x="2222731" y="64116"/>
              <a:ext cx="1588276" cy="189781"/>
            </a:xfrm>
            <a:prstGeom prst="rightArrow">
              <a:avLst>
                <a:gd name="adj1" fmla="val 50824"/>
                <a:gd name="adj2" fmla="val 213349"/>
              </a:avLst>
            </a:prstGeom>
            <a:grpFill/>
            <a:ln>
              <a:noFill/>
            </a:ln>
            <a:effectLst/>
            <a:extLst>
              <a:ext uri="{91240B29-F687-4f45-9708-019B960494DF}"/>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67" name="AutoShape 66"/>
            <p:cNvSpPr>
              <a:spLocks/>
            </p:cNvSpPr>
            <p:nvPr/>
          </p:nvSpPr>
          <p:spPr bwMode="auto">
            <a:xfrm>
              <a:off x="8496531" y="64116"/>
              <a:ext cx="925959" cy="189781"/>
            </a:xfrm>
            <a:prstGeom prst="rightArrow">
              <a:avLst>
                <a:gd name="adj1" fmla="val 50824"/>
                <a:gd name="adj2" fmla="val 213322"/>
              </a:avLst>
            </a:prstGeom>
            <a:grpFill/>
            <a:ln>
              <a:noFill/>
            </a:ln>
            <a:effectLst/>
            <a:extLst>
              <a:ext uri="{91240B29-F687-4f45-9708-019B960494DF}"/>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68" name="AutoShape 67"/>
            <p:cNvSpPr>
              <a:spLocks/>
            </p:cNvSpPr>
            <p:nvPr/>
          </p:nvSpPr>
          <p:spPr bwMode="auto">
            <a:xfrm flipH="1">
              <a:off x="6591028" y="64116"/>
              <a:ext cx="940962" cy="189781"/>
            </a:xfrm>
            <a:prstGeom prst="rightArrow">
              <a:avLst>
                <a:gd name="adj1" fmla="val 50824"/>
                <a:gd name="adj2" fmla="val 213344"/>
              </a:avLst>
            </a:prstGeom>
            <a:grpFill/>
            <a:ln>
              <a:noFill/>
            </a:ln>
            <a:effectLst/>
            <a:extLst>
              <a:ext uri="{91240B29-F687-4f45-9708-019B960494DF}"/>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69" name="AutoShape 68"/>
            <p:cNvSpPr>
              <a:spLocks/>
            </p:cNvSpPr>
            <p:nvPr/>
          </p:nvSpPr>
          <p:spPr bwMode="auto">
            <a:xfrm>
              <a:off x="4826990" y="64116"/>
              <a:ext cx="1598994" cy="189781"/>
            </a:xfrm>
            <a:prstGeom prst="rightArrow">
              <a:avLst>
                <a:gd name="adj1" fmla="val 50824"/>
                <a:gd name="adj2" fmla="val 213344"/>
              </a:avLst>
            </a:prstGeom>
            <a:grpFill/>
            <a:ln>
              <a:noFill/>
            </a:ln>
            <a:effectLst/>
            <a:extLst>
              <a:ext uri="{91240B29-F687-4f45-9708-019B960494DF}"/>
              <a:ext uri="{AF507438-7753-43e0-B8FC-AC1667EBCBE1}"/>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grpSp>
      <p:graphicFrame>
        <p:nvGraphicFramePr>
          <p:cNvPr id="84995" name="Object 3"/>
          <p:cNvGraphicFramePr>
            <a:graphicFrameLocks noChangeAspect="1"/>
          </p:cNvGraphicFramePr>
          <p:nvPr/>
        </p:nvGraphicFramePr>
        <p:xfrm>
          <a:off x="3935760" y="3284985"/>
          <a:ext cx="3563938" cy="2333625"/>
        </p:xfrm>
        <a:graphic>
          <a:graphicData uri="http://schemas.openxmlformats.org/presentationml/2006/ole">
            <mc:AlternateContent xmlns:mc="http://schemas.openxmlformats.org/markup-compatibility/2006">
              <mc:Choice xmlns:v="urn:schemas-microsoft-com:vml" Requires="v">
                <p:oleObj spid="_x0000_s65554" name="Document" r:id="rId4" imgW="4412142" imgH="3023182" progId="Word.Document.8">
                  <p:embed/>
                </p:oleObj>
              </mc:Choice>
              <mc:Fallback>
                <p:oleObj name="Document" r:id="rId4" imgW="4412142" imgH="3023182" progId="Word.Document.8">
                  <p:embed/>
                  <p:pic>
                    <p:nvPicPr>
                      <p:cNvPr id="849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760" y="3284985"/>
                        <a:ext cx="3563938" cy="2333625"/>
                      </a:xfrm>
                      <a:prstGeom prst="rect">
                        <a:avLst/>
                      </a:prstGeom>
                      <a:solidFill>
                        <a:srgbClr val="0000FF"/>
                      </a:solidFill>
                      <a:ln w="50800">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90215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27806" y="646755"/>
            <a:ext cx="4570729" cy="1958289"/>
            <a:chOff x="39749" y="582727"/>
            <a:chExt cx="3809999" cy="1632361"/>
          </a:xfrm>
          <a:solidFill>
            <a:srgbClr val="33CCFF"/>
          </a:solidFill>
        </p:grpSpPr>
        <p:sp>
          <p:nvSpPr>
            <p:cNvPr id="5" name="Shape 184"/>
            <p:cNvSpPr txBox="1">
              <a:spLocks/>
            </p:cNvSpPr>
            <p:nvPr/>
          </p:nvSpPr>
          <p:spPr>
            <a:xfrm>
              <a:off x="39749" y="582727"/>
              <a:ext cx="3809999" cy="1632361"/>
            </a:xfrm>
            <a:prstGeom prst="rect">
              <a:avLst/>
            </a:prstGeom>
            <a:grpFill/>
          </p:spPr>
          <p:txBody>
            <a:bodyPr lIns="146239" tIns="146239" rIns="146239" bIns="146239" anchor="ctr"/>
            <a:lst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a:lstStyle>
            <a:p>
              <a:pPr algn="r">
                <a:defRPr/>
              </a:pPr>
              <a:r>
                <a:rPr lang="ru-RU" sz="1680" b="1" i="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МЕГАСАЙЕНС ПРОЕКТ</a:t>
              </a:r>
              <a:r>
                <a:rPr lang="en-US" sz="1680" b="1" i="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t>
              </a:r>
              <a:r>
                <a:rPr lang="x-none" sz="1920" b="1" i="1" kern="0" dirty="0">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МУНК</a:t>
              </a:r>
              <a:r>
                <a:rPr lang="ru-RU" sz="1920" b="1" kern="0" dirty="0">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r>
              <a:br>
                <a:rPr lang="ru-RU" sz="1920" b="1" kern="0" dirty="0">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b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t>
              </a:r>
              <a:r>
                <a:rPr lang="ru-RU" sz="1680" b="1" kern="0" dirty="0" err="1">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М</a:t>
              </a:r>
              <a:r>
                <a:rPr lang="ru-RU" sz="1680" b="1" kern="0" dirty="0" err="1">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егаваттный</a:t>
              </a: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t>
              </a:r>
              <a:r>
                <a:rPr lang="ru-RU" sz="1680" b="1" kern="0" dirty="0">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У</a:t>
              </a: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скорительный </a:t>
              </a:r>
              <a:r>
                <a:rPr lang="ru-RU" sz="1680" b="1" kern="0" dirty="0">
                  <a:solidFill>
                    <a:srgbClr val="FFFF00"/>
                  </a:solidFill>
                  <a:effectLst>
                    <a:reflection blurRad="177800" stA="45000" endPos="20000" dir="5400000" sy="-100000" algn="bl" rotWithShape="0"/>
                  </a:effectLst>
                  <a:latin typeface="Arial" panose="020B0604020202020204" pitchFamily="34" charset="0"/>
                  <a:cs typeface="Arial" panose="020B0604020202020204" pitchFamily="34" charset="0"/>
                </a:rPr>
                <a:t>Н</a:t>
              </a:r>
              <a:r>
                <a:rPr lang="ru-RU" sz="1680" b="1" kern="0" dirty="0">
                  <a:effectLst>
                    <a:reflection blurRad="177800" stA="45000" endPos="20000" dir="5400000" sy="-100000" algn="bl" rotWithShape="0"/>
                  </a:effectLst>
                  <a:latin typeface="Arial" panose="020B0604020202020204" pitchFamily="34" charset="0"/>
                  <a:cs typeface="Arial" panose="020B0604020202020204" pitchFamily="34" charset="0"/>
                </a:rPr>
                <a:t>ейтронный</a:t>
              </a: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t>
              </a:r>
              <a:r>
                <a:rPr lang="ru-RU" sz="1680" b="1" kern="0" dirty="0">
                  <a:solidFill>
                    <a:srgbClr val="FFFF00"/>
                  </a:solidFill>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К</a:t>
              </a: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омплекс</a:t>
              </a:r>
              <a:b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br>
              <a: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
              </a:r>
              <a:br>
                <a:rPr lang="ru-RU" sz="168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br>
              <a:r>
                <a:rPr lang="ru-RU" sz="1440" b="1" kern="0" dirty="0">
                  <a:effectLst>
                    <a:outerShdw blurRad="38100" dist="38100" dir="2700000" algn="tl">
                      <a:srgbClr val="000000">
                        <a:alpha val="43137"/>
                      </a:srgbClr>
                    </a:outerShdw>
                    <a:reflection blurRad="177800" stA="45000" endPos="20000" dir="5400000" sy="-100000" algn="bl" rotWithShape="0"/>
                  </a:effectLst>
                  <a:latin typeface="Arial" panose="020B0604020202020204" pitchFamily="34" charset="0"/>
                  <a:cs typeface="Arial" panose="020B0604020202020204" pitchFamily="34" charset="0"/>
                </a:rPr>
                <a:t>ИНСТИТУТ ЯДЕРНЫХ ИССЛЕДОВАНИЙ РАН</a:t>
              </a:r>
            </a:p>
          </p:txBody>
        </p:sp>
        <p:pic>
          <p:nvPicPr>
            <p:cNvPr id="6" name="Рисунок 4">
              <a:extLst/>
            </p:cNvPr>
            <p:cNvPicPr>
              <a:picLocks noChangeAspect="1"/>
            </p:cNvPicPr>
            <p:nvPr/>
          </p:nvPicPr>
          <p:blipFill rotWithShape="1">
            <a:blip r:embed="rId3"/>
            <a:srcRect t="341" b="341"/>
            <a:stretch/>
          </p:blipFill>
          <p:spPr>
            <a:xfrm>
              <a:off x="268349" y="788035"/>
              <a:ext cx="486232" cy="482918"/>
            </a:xfrm>
            <a:prstGeom prst="round2DiagRect">
              <a:avLst>
                <a:gd name="adj1" fmla="val 16667"/>
                <a:gd name="adj2" fmla="val 0"/>
              </a:avLst>
            </a:prstGeom>
            <a:grpFill/>
            <a:ln w="88900" cap="sq">
              <a:solidFill>
                <a:srgbClr val="FFFFFF"/>
              </a:solidFill>
              <a:miter lim="800000"/>
            </a:ln>
            <a:effectLst>
              <a:outerShdw blurRad="254000" algn="tl" rotWithShape="0">
                <a:srgbClr val="000000">
                  <a:alpha val="43000"/>
                </a:srgbClr>
              </a:outerShdw>
            </a:effectLst>
          </p:spPr>
        </p:pic>
      </p:grpSp>
      <p:grpSp>
        <p:nvGrpSpPr>
          <p:cNvPr id="8195" name="Group 3"/>
          <p:cNvGrpSpPr>
            <a:grpSpLocks/>
          </p:cNvGrpSpPr>
          <p:nvPr/>
        </p:nvGrpSpPr>
        <p:grpSpPr bwMode="auto">
          <a:xfrm>
            <a:off x="881559" y="3064294"/>
            <a:ext cx="10428883" cy="3178561"/>
            <a:chOff x="209308" y="1791494"/>
            <a:chExt cx="8694312" cy="2431776"/>
          </a:xfrm>
        </p:grpSpPr>
        <p:sp>
          <p:nvSpPr>
            <p:cNvPr id="3" name="Rounded Rectangle 2"/>
            <p:cNvSpPr/>
            <p:nvPr/>
          </p:nvSpPr>
          <p:spPr bwMode="auto">
            <a:xfrm>
              <a:off x="209308" y="1791494"/>
              <a:ext cx="8694312" cy="2431776"/>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GB" sz="2159">
                <a:latin typeface="Calibri" pitchFamily="32" charset="0"/>
                <a:cs typeface="Arial" charset="0"/>
              </a:endParaRPr>
            </a:p>
          </p:txBody>
        </p:sp>
        <p:sp>
          <p:nvSpPr>
            <p:cNvPr id="29" name="TextBox 28"/>
            <p:cNvSpPr txBox="1"/>
            <p:nvPr/>
          </p:nvSpPr>
          <p:spPr>
            <a:xfrm>
              <a:off x="296633" y="1791494"/>
              <a:ext cx="8549830" cy="2226038"/>
            </a:xfrm>
            <a:prstGeom prst="rect">
              <a:avLst/>
            </a:prstGeom>
            <a:noFill/>
          </p:spPr>
          <p:txBody>
            <a:bodyPr>
              <a:spAutoFit/>
            </a:bodyPr>
            <a:lstStyle/>
            <a:p>
              <a:pPr algn="ctr">
                <a:buClr>
                  <a:srgbClr val="000000"/>
                </a:buClr>
                <a:buSzPct val="100000"/>
                <a:buFont typeface="Times New Roman" pitchFamily="16" charset="0"/>
                <a:buNone/>
                <a:defRPr/>
              </a:pPr>
              <a:r>
                <a:rPr lang="ru-RU" sz="2159" u="sng" dirty="0">
                  <a:latin typeface="Arial" panose="020B0604020202020204" pitchFamily="34" charset="0"/>
                  <a:cs typeface="Arial" panose="020B0604020202020204" pitchFamily="34" charset="0"/>
                </a:rPr>
                <a:t>Цель:</a:t>
              </a:r>
            </a:p>
            <a:p>
              <a:pPr algn="ctr">
                <a:buClr>
                  <a:srgbClr val="000000"/>
                </a:buClr>
                <a:buSzPct val="100000"/>
                <a:buFont typeface="Times New Roman" pitchFamily="16" charset="0"/>
                <a:buNone/>
                <a:defRPr/>
              </a:pPr>
              <a:r>
                <a:rPr lang="ru-RU" sz="2159" dirty="0">
                  <a:latin typeface="Arial" panose="020B0604020202020204" pitchFamily="34" charset="0"/>
                  <a:cs typeface="Arial" panose="020B0604020202020204" pitchFamily="34" charset="0"/>
                </a:rPr>
                <a:t>создание сверхпроводящего линейного ускорителя  протонов (Н-) -1мА, 1 ГэВ </a:t>
              </a:r>
              <a:br>
                <a:rPr lang="ru-RU" sz="2159" dirty="0">
                  <a:latin typeface="Arial" panose="020B0604020202020204" pitchFamily="34" charset="0"/>
                  <a:cs typeface="Arial" panose="020B0604020202020204" pitchFamily="34" charset="0"/>
                </a:rPr>
              </a:br>
              <a:r>
                <a:rPr lang="ru-RU" sz="2159" dirty="0">
                  <a:latin typeface="Arial" panose="020B0604020202020204" pitchFamily="34" charset="0"/>
                  <a:cs typeface="Arial" panose="020B0604020202020204" pitchFamily="34" charset="0"/>
                </a:rPr>
                <a:t>- и замены им существующего ускорителя ММФ в ИЯИ РАН, Троицк, Москва</a:t>
              </a:r>
              <a:r>
                <a:rPr lang="ru-RU" sz="1680" dirty="0">
                  <a:latin typeface="Arial" panose="020B0604020202020204" pitchFamily="34" charset="0"/>
                  <a:cs typeface="Arial" panose="020B0604020202020204" pitchFamily="34" charset="0"/>
                </a:rPr>
                <a:t>.</a:t>
              </a:r>
            </a:p>
            <a:p>
              <a:pPr>
                <a:buClr>
                  <a:srgbClr val="000000"/>
                </a:buClr>
                <a:buSzPct val="100000"/>
                <a:buFont typeface="Times New Roman" pitchFamily="16" charset="0"/>
                <a:buNone/>
                <a:defRPr/>
              </a:pPr>
              <a:endParaRPr lang="ru-RU" sz="1680" dirty="0">
                <a:latin typeface="Arial" panose="020B0604020202020204" pitchFamily="34" charset="0"/>
                <a:cs typeface="Arial" panose="020B0604020202020204" pitchFamily="34" charset="0"/>
              </a:endParaRPr>
            </a:p>
            <a:p>
              <a:pPr>
                <a:buClr>
                  <a:srgbClr val="000000"/>
                </a:buClr>
                <a:buSzPct val="100000"/>
                <a:buFont typeface="Times New Roman" pitchFamily="16" charset="0"/>
                <a:buNone/>
                <a:defRPr/>
              </a:pPr>
              <a:r>
                <a:rPr lang="ru-RU" sz="1680" b="1" u="sng" dirty="0">
                  <a:latin typeface="Arial" panose="020B0604020202020204" pitchFamily="34" charset="0"/>
                  <a:cs typeface="Arial" panose="020B0604020202020204" pitchFamily="34" charset="0"/>
                </a:rPr>
                <a:t>Назначение </a:t>
              </a:r>
              <a:r>
                <a:rPr lang="ru-RU" sz="1680" b="1" u="sng" dirty="0" err="1">
                  <a:latin typeface="Arial" panose="020B0604020202020204" pitchFamily="34" charset="0"/>
                  <a:cs typeface="Arial" panose="020B0604020202020204" pitchFamily="34" charset="0"/>
                </a:rPr>
                <a:t>Линака</a:t>
              </a:r>
              <a:r>
                <a:rPr lang="ru-RU" sz="1680" b="1" dirty="0">
                  <a:latin typeface="Arial" panose="020B0604020202020204" pitchFamily="34" charset="0"/>
                  <a:cs typeface="Arial" panose="020B0604020202020204" pitchFamily="34" charset="0"/>
                </a:rPr>
                <a:t>:</a:t>
              </a:r>
            </a:p>
            <a:p>
              <a:pPr marL="342814" indent="-342814">
                <a:spcAft>
                  <a:spcPts val="720"/>
                </a:spcAft>
                <a:buClr>
                  <a:srgbClr val="000000"/>
                </a:buClr>
                <a:buSzPct val="100000"/>
                <a:buFont typeface="Wingdings" panose="05000000000000000000" pitchFamily="2" charset="2"/>
                <a:buChar char="Ø"/>
                <a:defRPr/>
              </a:pPr>
              <a:r>
                <a:rPr lang="ru-RU" sz="1680" b="1" dirty="0">
                  <a:solidFill>
                    <a:srgbClr val="FF0000"/>
                  </a:solidFill>
                  <a:latin typeface="Arial" panose="020B0604020202020204" pitchFamily="34" charset="0"/>
                  <a:cs typeface="Arial" panose="020B0604020202020204" pitchFamily="34" charset="0"/>
                </a:rPr>
                <a:t>источник нейтронов </a:t>
              </a:r>
              <a:r>
                <a:rPr lang="en-US" sz="1680" b="1" dirty="0">
                  <a:solidFill>
                    <a:srgbClr val="FF0000"/>
                  </a:solidFill>
                  <a:latin typeface="Arial" panose="020B0604020202020204" pitchFamily="34" charset="0"/>
                  <a:cs typeface="Arial" panose="020B0604020202020204" pitchFamily="34" charset="0"/>
                </a:rPr>
                <a:t>S</a:t>
              </a:r>
              <a:r>
                <a:rPr lang="ru-RU" sz="1680" b="1" dirty="0" err="1">
                  <a:solidFill>
                    <a:srgbClr val="FF0000"/>
                  </a:solidFill>
                  <a:latin typeface="Arial" panose="020B0604020202020204" pitchFamily="34" charset="0"/>
                  <a:cs typeface="Arial" panose="020B0604020202020204" pitchFamily="34" charset="0"/>
                </a:rPr>
                <a:t>pallation</a:t>
              </a:r>
              <a:r>
                <a:rPr lang="ru-RU" sz="1680" b="1" dirty="0">
                  <a:solidFill>
                    <a:srgbClr val="FF0000"/>
                  </a:solidFill>
                  <a:latin typeface="Arial" panose="020B0604020202020204" pitchFamily="34" charset="0"/>
                  <a:cs typeface="Arial" panose="020B0604020202020204" pitchFamily="34" charset="0"/>
                </a:rPr>
                <a:t> </a:t>
              </a:r>
              <a:r>
                <a:rPr lang="ru-RU" sz="1680" b="1" dirty="0" err="1">
                  <a:solidFill>
                    <a:srgbClr val="FF0000"/>
                  </a:solidFill>
                  <a:latin typeface="Arial" panose="020B0604020202020204" pitchFamily="34" charset="0"/>
                  <a:cs typeface="Arial" panose="020B0604020202020204" pitchFamily="34" charset="0"/>
                </a:rPr>
                <a:t>neutron</a:t>
              </a:r>
              <a:r>
                <a:rPr lang="ru-RU" sz="1680" b="1" dirty="0">
                  <a:solidFill>
                    <a:srgbClr val="FF0000"/>
                  </a:solidFill>
                  <a:latin typeface="Arial" panose="020B0604020202020204" pitchFamily="34" charset="0"/>
                  <a:cs typeface="Arial" panose="020B0604020202020204" pitchFamily="34" charset="0"/>
                </a:rPr>
                <a:t> </a:t>
              </a:r>
              <a:r>
                <a:rPr lang="ru-RU" sz="1680" b="1" dirty="0" err="1">
                  <a:solidFill>
                    <a:srgbClr val="FF0000"/>
                  </a:solidFill>
                  <a:latin typeface="Arial" panose="020B0604020202020204" pitchFamily="34" charset="0"/>
                  <a:cs typeface="Arial" panose="020B0604020202020204" pitchFamily="34" charset="0"/>
                </a:rPr>
                <a:t>source</a:t>
              </a:r>
              <a:r>
                <a:rPr lang="ru-RU" sz="1680" b="1" dirty="0">
                  <a:solidFill>
                    <a:srgbClr val="FF0000"/>
                  </a:solidFill>
                  <a:latin typeface="Arial" panose="020B0604020202020204" pitchFamily="34" charset="0"/>
                  <a:cs typeface="Arial" panose="020B0604020202020204" pitchFamily="34" charset="0"/>
                </a:rPr>
                <a:t>, работающий в импульсном режиме,</a:t>
              </a:r>
            </a:p>
            <a:p>
              <a:pPr marL="342814" indent="-342814">
                <a:spcAft>
                  <a:spcPts val="720"/>
                </a:spcAft>
                <a:buClr>
                  <a:srgbClr val="000000"/>
                </a:buClr>
                <a:buSzPct val="100000"/>
                <a:buFont typeface="Wingdings" panose="05000000000000000000" pitchFamily="2" charset="2"/>
                <a:buChar char="Ø"/>
                <a:defRPr/>
              </a:pPr>
              <a:r>
                <a:rPr lang="ru-RU" sz="1680" b="1" dirty="0">
                  <a:solidFill>
                    <a:srgbClr val="000099"/>
                  </a:solidFill>
                  <a:latin typeface="Arial" panose="020B0604020202020204" pitchFamily="34" charset="0"/>
                  <a:cs typeface="Arial" panose="020B0604020202020204" pitchFamily="34" charset="0"/>
                </a:rPr>
                <a:t>подкритический ядерный реактор с ускорителем Асс</a:t>
              </a:r>
              <a:r>
                <a:rPr lang="en-US" sz="1680" b="1" dirty="0" err="1">
                  <a:solidFill>
                    <a:srgbClr val="000099"/>
                  </a:solidFill>
                  <a:latin typeface="Arial" panose="020B0604020202020204" pitchFamily="34" charset="0"/>
                  <a:cs typeface="Arial" panose="020B0604020202020204" pitchFamily="34" charset="0"/>
                </a:rPr>
                <a:t>elerator</a:t>
              </a:r>
              <a:r>
                <a:rPr lang="en-US" sz="1680" b="1" dirty="0">
                  <a:solidFill>
                    <a:srgbClr val="000099"/>
                  </a:solidFill>
                  <a:latin typeface="Arial" panose="020B0604020202020204" pitchFamily="34" charset="0"/>
                  <a:cs typeface="Arial" panose="020B0604020202020204" pitchFamily="34" charset="0"/>
                </a:rPr>
                <a:t> Driven System ADS</a:t>
              </a:r>
              <a:r>
                <a:rPr lang="ru-RU" sz="1680" b="1" dirty="0">
                  <a:solidFill>
                    <a:srgbClr val="000099"/>
                  </a:solidFill>
                  <a:latin typeface="Arial" panose="020B0604020202020204" pitchFamily="34" charset="0"/>
                  <a:cs typeface="Arial" panose="020B0604020202020204" pitchFamily="34" charset="0"/>
                </a:rPr>
                <a:t>,</a:t>
              </a:r>
              <a:endParaRPr lang="ru-RU" sz="1680" b="1" i="1" dirty="0">
                <a:solidFill>
                  <a:srgbClr val="000099"/>
                </a:solidFill>
                <a:latin typeface="Arial" panose="020B0604020202020204" pitchFamily="34" charset="0"/>
                <a:cs typeface="Arial" panose="020B0604020202020204" pitchFamily="34" charset="0"/>
              </a:endParaRPr>
            </a:p>
            <a:p>
              <a:pPr marL="342814" indent="-342814">
                <a:spcAft>
                  <a:spcPts val="720"/>
                </a:spcAft>
                <a:buClr>
                  <a:srgbClr val="000000"/>
                </a:buClr>
                <a:buSzPct val="100000"/>
                <a:buFont typeface="Wingdings" panose="05000000000000000000" pitchFamily="2" charset="2"/>
                <a:buChar char="Ø"/>
                <a:defRPr/>
              </a:pPr>
              <a:r>
                <a:rPr lang="ru-RU" sz="1680" b="1" dirty="0">
                  <a:solidFill>
                    <a:srgbClr val="7030A0"/>
                  </a:solidFill>
                  <a:latin typeface="Arial" panose="020B0604020202020204" pitchFamily="34" charset="0"/>
                  <a:cs typeface="Arial" panose="020B0604020202020204" pitchFamily="34" charset="0"/>
                </a:rPr>
                <a:t>нейтринная фабрика,</a:t>
              </a:r>
            </a:p>
            <a:p>
              <a:pPr marL="342814" indent="-342814">
                <a:spcAft>
                  <a:spcPts val="720"/>
                </a:spcAft>
                <a:buClr>
                  <a:srgbClr val="000000"/>
                </a:buClr>
                <a:buSzPct val="100000"/>
                <a:buFont typeface="Wingdings" panose="05000000000000000000" pitchFamily="2" charset="2"/>
                <a:buChar char="Ø"/>
                <a:defRPr/>
              </a:pPr>
              <a:r>
                <a:rPr lang="ru-RU" sz="1680" b="1" dirty="0">
                  <a:solidFill>
                    <a:srgbClr val="C00000"/>
                  </a:solidFill>
                  <a:latin typeface="Arial" panose="020B0604020202020204" pitchFamily="34" charset="0"/>
                  <a:cs typeface="Arial" panose="020B0604020202020204" pitchFamily="34" charset="0"/>
                </a:rPr>
                <a:t>производство радиоизотопов для </a:t>
              </a:r>
              <a:r>
                <a:rPr lang="ru-RU" sz="1680" b="1" dirty="0" err="1">
                  <a:solidFill>
                    <a:srgbClr val="C00000"/>
                  </a:solidFill>
                  <a:latin typeface="Arial" panose="020B0604020202020204" pitchFamily="34" charset="0"/>
                  <a:cs typeface="Arial" panose="020B0604020202020204" pitchFamily="34" charset="0"/>
                </a:rPr>
                <a:t>радиофармпрепаратов</a:t>
              </a:r>
              <a:r>
                <a:rPr lang="ru-RU" sz="1680" b="1" i="1" dirty="0">
                  <a:solidFill>
                    <a:srgbClr val="C00000"/>
                  </a:solidFill>
                  <a:latin typeface="Arial" panose="020B0604020202020204" pitchFamily="34" charset="0"/>
                  <a:cs typeface="Arial" panose="020B0604020202020204" pitchFamily="34" charset="0"/>
                </a:rPr>
                <a:t>.</a:t>
              </a:r>
            </a:p>
          </p:txBody>
        </p:sp>
      </p:grpSp>
      <p:sp>
        <p:nvSpPr>
          <p:cNvPr id="31" name="Rectangle 30"/>
          <p:cNvSpPr>
            <a:spLocks noChangeAspect="1"/>
          </p:cNvSpPr>
          <p:nvPr/>
        </p:nvSpPr>
        <p:spPr>
          <a:xfrm>
            <a:off x="835154" y="646755"/>
            <a:ext cx="2589362" cy="2193951"/>
          </a:xfrm>
          <a:prstGeom prst="rect">
            <a:avLst/>
          </a:prstGeom>
          <a:blipFill>
            <a:blip r:embed="rId4">
              <a:extLst>
                <a:ext uri="{28A0092B-C50C-407E-A947-70E740481C1C}">
                  <a14:useLocalDpi xmlns:a14="http://schemas.microsoft.com/office/drawing/2010/main" val="0"/>
                </a:ext>
              </a:extLst>
            </a:blip>
            <a:srcRect/>
            <a:stretch>
              <a:fillRect l="-6000" r="-6000"/>
            </a:stretch>
          </a:blipFill>
        </p:spPr>
        <p:style>
          <a:lnRef idx="3">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32" name="Rectangle 31"/>
          <p:cNvSpPr>
            <a:spLocks noChangeAspect="1"/>
          </p:cNvSpPr>
          <p:nvPr/>
        </p:nvSpPr>
        <p:spPr>
          <a:xfrm>
            <a:off x="8607799" y="646755"/>
            <a:ext cx="2589362" cy="2193951"/>
          </a:xfrm>
          <a:prstGeom prst="rect">
            <a:avLst/>
          </a:prstGeom>
          <a:blipFill>
            <a:blip r:embed="rId5" cstate="print">
              <a:extLst>
                <a:ext uri="{28A0092B-C50C-407E-A947-70E740481C1C}">
                  <a14:useLocalDpi xmlns:a14="http://schemas.microsoft.com/office/drawing/2010/main" val="0"/>
                </a:ext>
              </a:extLst>
            </a:blip>
            <a:srcRect/>
            <a:stretch>
              <a:fillRect l="-7000" r="-7000"/>
            </a:stretch>
          </a:blipFill>
        </p:spPr>
        <p:style>
          <a:lnRef idx="3">
            <a:schemeClr val="lt1">
              <a:hueOff val="0"/>
              <a:satOff val="0"/>
              <a:lumOff val="0"/>
              <a:alphaOff val="0"/>
            </a:schemeClr>
          </a:lnRef>
          <a:fillRef idx="1">
            <a:scrgbClr r="0" g="0" b="0"/>
          </a:fillRef>
          <a:effectRef idx="1">
            <a:schemeClr val="accent3">
              <a:tint val="50000"/>
              <a:hueOff val="1955669"/>
              <a:satOff val="100000"/>
              <a:lumOff val="1053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1762686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2" name="TextBox 1"/>
          <p:cNvSpPr txBox="1">
            <a:spLocks noChangeArrowheads="1"/>
          </p:cNvSpPr>
          <p:nvPr/>
        </p:nvSpPr>
        <p:spPr bwMode="auto">
          <a:xfrm>
            <a:off x="4775195" y="6542902"/>
            <a:ext cx="3407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ea typeface="MS PGothic" pitchFamily="34" charset="-128"/>
              </a:defRPr>
            </a:lvl1pPr>
            <a:lvl2pPr marL="742950" indent="-285750">
              <a:defRPr sz="3200">
                <a:solidFill>
                  <a:schemeClr val="tx1"/>
                </a:solidFill>
                <a:latin typeface="Arial" pitchFamily="34" charset="0"/>
                <a:ea typeface="MS PGothic" pitchFamily="34" charset="-128"/>
              </a:defRPr>
            </a:lvl2pPr>
            <a:lvl3pPr marL="1143000" indent="-228600">
              <a:defRPr sz="3200">
                <a:solidFill>
                  <a:schemeClr val="tx1"/>
                </a:solidFill>
                <a:latin typeface="Arial" pitchFamily="34" charset="0"/>
                <a:ea typeface="MS PGothic" pitchFamily="34" charset="-128"/>
              </a:defRPr>
            </a:lvl3pPr>
            <a:lvl4pPr marL="1600200" indent="-228600">
              <a:defRPr sz="3200">
                <a:solidFill>
                  <a:schemeClr val="tx1"/>
                </a:solidFill>
                <a:latin typeface="Arial" pitchFamily="34" charset="0"/>
                <a:ea typeface="MS PGothic" pitchFamily="34" charset="-128"/>
              </a:defRPr>
            </a:lvl4pPr>
            <a:lvl5pPr marL="2057400" indent="-22860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r>
              <a:rPr lang="en-GB" altLang="en-US" sz="1200" b="1" dirty="0"/>
              <a:t>E. Fagotti                    IPAC 2018 - Vancouver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847" y="6316833"/>
            <a:ext cx="771297" cy="524354"/>
          </a:xfrm>
          <a:prstGeom prst="rect">
            <a:avLst/>
          </a:prstGeom>
        </p:spPr>
      </p:pic>
      <p:pic>
        <p:nvPicPr>
          <p:cNvPr id="9" name="Immagine 4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7466" y="6440488"/>
            <a:ext cx="760534"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576" b="17796"/>
          <a:stretch/>
        </p:blipFill>
        <p:spPr bwMode="auto">
          <a:xfrm>
            <a:off x="1219200" y="232016"/>
            <a:ext cx="9448800" cy="60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0"/>
          <p:cNvSpPr>
            <a:spLocks noChangeArrowheads="1"/>
          </p:cNvSpPr>
          <p:nvPr/>
        </p:nvSpPr>
        <p:spPr bwMode="auto">
          <a:xfrm>
            <a:off x="1624785" y="100287"/>
            <a:ext cx="8942433" cy="923330"/>
          </a:xfrm>
          <a:prstGeom prst="rect">
            <a:avLst/>
          </a:prstGeom>
          <a:solidFill>
            <a:schemeClr val="accent2">
              <a:lumMod val="40000"/>
              <a:lumOff val="60000"/>
            </a:schemeClr>
          </a:solidFill>
          <a:ln>
            <a:noFill/>
          </a:ln>
          <a:effectLst/>
          <a:extLst/>
        </p:spPr>
        <p:txBody>
          <a:bodyPr wrap="square" anchor="ctr">
            <a:spAutoFit/>
          </a:bodyPr>
          <a:lstStyle>
            <a:lvl1pPr>
              <a:defRPr sz="3200">
                <a:solidFill>
                  <a:schemeClr val="tx1"/>
                </a:solidFill>
                <a:latin typeface="Arial" pitchFamily="34" charset="0"/>
                <a:ea typeface="MS PGothic" pitchFamily="34" charset="-128"/>
              </a:defRPr>
            </a:lvl1pPr>
            <a:lvl2pPr marL="742950" indent="-285750">
              <a:defRPr sz="3200">
                <a:solidFill>
                  <a:schemeClr val="tx1"/>
                </a:solidFill>
                <a:latin typeface="Arial" pitchFamily="34" charset="0"/>
                <a:ea typeface="MS PGothic" pitchFamily="34" charset="-128"/>
              </a:defRPr>
            </a:lvl2pPr>
            <a:lvl3pPr marL="1143000" indent="-228600">
              <a:defRPr sz="3200">
                <a:solidFill>
                  <a:schemeClr val="tx1"/>
                </a:solidFill>
                <a:latin typeface="Arial" pitchFamily="34" charset="0"/>
                <a:ea typeface="MS PGothic" pitchFamily="34" charset="-128"/>
              </a:defRPr>
            </a:lvl3pPr>
            <a:lvl4pPr marL="1600200" indent="-228600">
              <a:defRPr sz="3200">
                <a:solidFill>
                  <a:schemeClr val="tx1"/>
                </a:solidFill>
                <a:latin typeface="Arial" pitchFamily="34" charset="0"/>
                <a:ea typeface="MS PGothic" pitchFamily="34" charset="-128"/>
              </a:defRPr>
            </a:lvl4pPr>
            <a:lvl5pPr marL="2057400" indent="-228600">
              <a:defRPr sz="32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MS PGothic" pitchFamily="34" charset="-128"/>
              </a:defRPr>
            </a:lvl9pPr>
          </a:lstStyle>
          <a:p>
            <a:pPr algn="just"/>
            <a:r>
              <a:rPr lang="en-US" altLang="en-US" sz="1800" b="1" dirty="0"/>
              <a:t>IFMIF facility: </a:t>
            </a:r>
            <a:r>
              <a:rPr lang="en-US" altLang="en-US" sz="1800" b="1" dirty="0">
                <a:solidFill>
                  <a:srgbClr val="FF0000"/>
                </a:solidFill>
              </a:rPr>
              <a:t>two, high power CW drivers</a:t>
            </a:r>
            <a:r>
              <a:rPr lang="en-US" altLang="en-US" sz="1800" b="1" dirty="0"/>
              <a:t>, each delivering a 125 mA deuteron beam at 40 MeV (5 MW power) hitting a liquid lithium target in order to yield neutrons (10</a:t>
            </a:r>
            <a:r>
              <a:rPr lang="en-US" altLang="en-US" sz="1800" b="1" baseline="30000" dirty="0"/>
              <a:t>17</a:t>
            </a:r>
            <a:r>
              <a:rPr lang="en-US" altLang="en-US" sz="1800" b="1" dirty="0"/>
              <a:t>s</a:t>
            </a:r>
            <a:r>
              <a:rPr lang="en-US" altLang="en-US" sz="1800" b="1" baseline="30000" dirty="0"/>
              <a:t>-1</a:t>
            </a:r>
            <a:r>
              <a:rPr lang="en-US" altLang="en-US" sz="1800" b="1" dirty="0"/>
              <a:t>) via nuclear stripping reactions. </a:t>
            </a:r>
          </a:p>
        </p:txBody>
      </p:sp>
      <p:sp>
        <p:nvSpPr>
          <p:cNvPr id="4" name="Номер слайда 3"/>
          <p:cNvSpPr>
            <a:spLocks noGrp="1"/>
          </p:cNvSpPr>
          <p:nvPr>
            <p:ph type="sldNum" sz="quarter" idx="12"/>
          </p:nvPr>
        </p:nvSpPr>
        <p:spPr/>
        <p:txBody>
          <a:bodyPr/>
          <a:lstStyle/>
          <a:p>
            <a:fld id="{725C68B6-61C2-468F-89AB-4B9F7531AA68}" type="slidenum">
              <a:rPr lang="ru-RU" smtClean="0"/>
              <a:pPr/>
              <a:t>8</a:t>
            </a:fld>
            <a:endParaRPr lang="ru-RU"/>
          </a:p>
        </p:txBody>
      </p:sp>
    </p:spTree>
    <p:extLst>
      <p:ext uri="{BB962C8B-B14F-4D97-AF65-F5344CB8AC3E}">
        <p14:creationId xmlns:p14="http://schemas.microsoft.com/office/powerpoint/2010/main" val="1988851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itep_summer01"/>
          <p:cNvPicPr>
            <a:picLocks noChangeAspect="1" noChangeArrowheads="1"/>
          </p:cNvPicPr>
          <p:nvPr/>
        </p:nvPicPr>
        <p:blipFill>
          <a:blip r:embed="rId3" cstate="print">
            <a:lum bright="70000" contrast="-70000"/>
          </a:blip>
          <a:srcRect/>
          <a:stretch>
            <a:fillRect/>
          </a:stretch>
        </p:blipFill>
        <p:spPr bwMode="auto">
          <a:xfrm>
            <a:off x="1524000" y="0"/>
            <a:ext cx="9144000" cy="6858000"/>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27040" y="930950"/>
            <a:ext cx="6159035" cy="2879050"/>
          </a:xfrm>
          <a:prstGeom prst="rect">
            <a:avLst/>
          </a:prstGeom>
          <a:noFill/>
          <a:ln w="9525">
            <a:noFill/>
            <a:miter lim="800000"/>
            <a:headEnd/>
            <a:tailEnd/>
          </a:ln>
          <a:effectLst/>
        </p:spPr>
      </p:pic>
      <p:pic>
        <p:nvPicPr>
          <p:cNvPr id="52229" name="Picture 5"/>
          <p:cNvPicPr>
            <a:picLocks noChangeAspect="1" noChangeArrowheads="1"/>
          </p:cNvPicPr>
          <p:nvPr/>
        </p:nvPicPr>
        <p:blipFill>
          <a:blip r:embed="rId5" cstate="print"/>
          <a:srcRect/>
          <a:stretch>
            <a:fillRect/>
          </a:stretch>
        </p:blipFill>
        <p:spPr bwMode="auto">
          <a:xfrm>
            <a:off x="6315998" y="2743200"/>
            <a:ext cx="5502088" cy="3505191"/>
          </a:xfrm>
          <a:prstGeom prst="rect">
            <a:avLst/>
          </a:prstGeom>
          <a:noFill/>
          <a:ln w="9525">
            <a:noFill/>
            <a:miter lim="800000"/>
            <a:headEnd/>
            <a:tailEnd/>
          </a:ln>
          <a:effectLst/>
        </p:spPr>
      </p:pic>
      <p:graphicFrame>
        <p:nvGraphicFramePr>
          <p:cNvPr id="6" name="Объект 5"/>
          <p:cNvGraphicFramePr>
            <a:graphicFrameLocks noChangeAspect="1"/>
          </p:cNvGraphicFramePr>
          <p:nvPr>
            <p:extLst>
              <p:ext uri="{D42A27DB-BD31-4B8C-83A1-F6EECF244321}">
                <p14:modId xmlns:p14="http://schemas.microsoft.com/office/powerpoint/2010/main" val="763051039"/>
              </p:ext>
            </p:extLst>
          </p:nvPr>
        </p:nvGraphicFramePr>
        <p:xfrm>
          <a:off x="1549214" y="3891526"/>
          <a:ext cx="2728063" cy="2884948"/>
        </p:xfrm>
        <a:graphic>
          <a:graphicData uri="http://schemas.openxmlformats.org/presentationml/2006/ole">
            <mc:AlternateContent xmlns:mc="http://schemas.openxmlformats.org/markup-compatibility/2006">
              <mc:Choice xmlns:v="urn:schemas-microsoft-com:vml" Requires="v">
                <p:oleObj spid="_x0000_s69640" name="Document" r:id="rId6" imgW="3119520" imgH="3437967" progId="Word.Document.8">
                  <p:embed/>
                </p:oleObj>
              </mc:Choice>
              <mc:Fallback>
                <p:oleObj name="Document" r:id="rId6" imgW="3119520" imgH="3437967" progId="Word.Document.8">
                  <p:embed/>
                  <p:pic>
                    <p:nvPicPr>
                      <p:cNvPr id="6" name="Объект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9214" y="3891526"/>
                        <a:ext cx="2728063" cy="2884948"/>
                      </a:xfrm>
                      <a:prstGeom prst="rect">
                        <a:avLst/>
                      </a:prstGeom>
                      <a:solidFill>
                        <a:srgbClr val="0000FF"/>
                      </a:solidFill>
                    </p:spPr>
                  </p:pic>
                </p:oleObj>
              </mc:Fallback>
            </mc:AlternateContent>
          </a:graphicData>
        </a:graphic>
      </p:graphicFrame>
      <p:sp>
        <p:nvSpPr>
          <p:cNvPr id="8" name="TextBox 7"/>
          <p:cNvSpPr txBox="1"/>
          <p:nvPr/>
        </p:nvSpPr>
        <p:spPr>
          <a:xfrm>
            <a:off x="4238580" y="6572272"/>
            <a:ext cx="6429420" cy="338554"/>
          </a:xfrm>
          <a:prstGeom prst="rect">
            <a:avLst/>
          </a:prstGeom>
          <a:noFill/>
        </p:spPr>
        <p:txBody>
          <a:bodyPr wrap="square" rtlCol="0">
            <a:spAutoFit/>
          </a:bodyPr>
          <a:lstStyle/>
          <a:p>
            <a:r>
              <a:rPr lang="en-US" sz="800" dirty="0">
                <a:latin typeface="Arial" pitchFamily="34" charset="0"/>
                <a:cs typeface="Arial" pitchFamily="34" charset="0"/>
              </a:rPr>
              <a:t>IFMIF RFQ MODULE CHARACTERIZATION VIA MECHANICAL AND RF MEASUREMENTS, Luigi Ferrari et.al., LINAC2016, THPLR050</a:t>
            </a:r>
          </a:p>
          <a:p>
            <a:r>
              <a:rPr lang="en-US" sz="800" dirty="0">
                <a:latin typeface="Arial" pitchFamily="34" charset="0"/>
                <a:cs typeface="Arial" pitchFamily="34" charset="0"/>
              </a:rPr>
              <a:t>TOWARDS COMMISSIONING OF THE IFMIF RFQ, A. </a:t>
            </a:r>
            <a:r>
              <a:rPr lang="en-US" sz="800" dirty="0" err="1">
                <a:latin typeface="Arial" pitchFamily="34" charset="0"/>
                <a:cs typeface="Arial" pitchFamily="34" charset="0"/>
              </a:rPr>
              <a:t>Pisent</a:t>
            </a:r>
            <a:r>
              <a:rPr lang="en-US" sz="800" dirty="0">
                <a:latin typeface="Arial" pitchFamily="34" charset="0"/>
                <a:cs typeface="Arial" pitchFamily="34" charset="0"/>
              </a:rPr>
              <a:t> , LINAC2016</a:t>
            </a:r>
            <a:endParaRPr lang="ru-RU" sz="800" dirty="0">
              <a:latin typeface="Arial" pitchFamily="34" charset="0"/>
              <a:cs typeface="Arial" pitchFamily="34" charset="0"/>
            </a:endParaRPr>
          </a:p>
        </p:txBody>
      </p:sp>
      <p:cxnSp>
        <p:nvCxnSpPr>
          <p:cNvPr id="10" name="Прямая соединительная линия 9"/>
          <p:cNvCxnSpPr/>
          <p:nvPr/>
        </p:nvCxnSpPr>
        <p:spPr>
          <a:xfrm>
            <a:off x="1524000" y="908720"/>
            <a:ext cx="9144000" cy="0"/>
          </a:xfrm>
          <a:prstGeom prst="line">
            <a:avLst/>
          </a:prstGeom>
          <a:ln w="69850" cmpd="thickThi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5716"/>
            <a:ext cx="9144000" cy="830997"/>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The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I</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nternational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F</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usion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M</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aterials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I</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rradiation </a:t>
            </a:r>
            <a:r>
              <a:rPr lang="en-US" sz="2400" b="1" u="sng" dirty="0">
                <a:solidFill>
                  <a:srgbClr val="002060"/>
                </a:solidFill>
                <a:effectLst>
                  <a:outerShdw blurRad="38100" dist="38100" dir="2700000" algn="tl">
                    <a:srgbClr val="000000">
                      <a:alpha val="43137"/>
                    </a:srgbClr>
                  </a:outerShdw>
                </a:effectLst>
                <a:latin typeface="Arial" pitchFamily="34" charset="0"/>
                <a:cs typeface="Arial" pitchFamily="34" charset="0"/>
              </a:rPr>
              <a:t>F</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acility (IFMIF), </a:t>
            </a:r>
            <a:r>
              <a:rPr lang="en-US" sz="24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Rokkasho</a:t>
            </a:r>
            <a:r>
              <a:rPr lang="en-US"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Japan</a:t>
            </a:r>
            <a:endParaRPr lang="ru-RU" sz="24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638470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TotalTime>
  <Words>2240</Words>
  <Application>Microsoft Office PowerPoint</Application>
  <PresentationFormat>Широкоэкранный</PresentationFormat>
  <Paragraphs>481</Paragraphs>
  <Slides>58</Slides>
  <Notes>11</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1</vt:i4>
      </vt:variant>
      <vt:variant>
        <vt:lpstr>Внедренные серверы OLE</vt:lpstr>
      </vt:variant>
      <vt:variant>
        <vt:i4>1</vt:i4>
      </vt:variant>
      <vt:variant>
        <vt:lpstr>Заголовки слайдов</vt:lpstr>
      </vt:variant>
      <vt:variant>
        <vt:i4>58</vt:i4>
      </vt:variant>
    </vt:vector>
  </HeadingPairs>
  <TitlesOfParts>
    <vt:vector size="76" baseType="lpstr">
      <vt:lpstr>Microsoft YaHei</vt:lpstr>
      <vt:lpstr>MS PGothic</vt:lpstr>
      <vt:lpstr>MS PGothic</vt:lpstr>
      <vt:lpstr>宋体</vt:lpstr>
      <vt:lpstr>Arial</vt:lpstr>
      <vt:lpstr>Arial Black</vt:lpstr>
      <vt:lpstr>Berlin Sans FB</vt:lpstr>
      <vt:lpstr>Berlin Sans FB Demi</vt:lpstr>
      <vt:lpstr>Calibri</vt:lpstr>
      <vt:lpstr>Gabriola</vt:lpstr>
      <vt:lpstr>Gill Sans</vt:lpstr>
      <vt:lpstr>Gill Sans Light</vt:lpstr>
      <vt:lpstr>Helvetica</vt:lpstr>
      <vt:lpstr>华文楷体</vt:lpstr>
      <vt:lpstr>Times New Roman</vt:lpstr>
      <vt:lpstr>Wingdings</vt:lpstr>
      <vt:lpstr>Office Theme</vt:lpstr>
      <vt:lpstr>Document</vt:lpstr>
      <vt:lpstr>Review of Linear Ion Accelerators for Physics and Industr</vt:lpstr>
      <vt:lpstr>Russian National Synchrotron/Neutron Program Russian Government: Resolution no. 287, date of publication: 16.03.2020</vt:lpstr>
      <vt:lpstr>Reactor complex PIK </vt:lpstr>
      <vt:lpstr>Spallation Source</vt:lpstr>
      <vt:lpstr>Spallation Source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ECR ion source (IAP RAS, N.Novgorod)</vt:lpstr>
      <vt:lpstr>Презентация PowerPoint</vt:lpstr>
      <vt:lpstr>Презентация PowerPoint</vt:lpstr>
      <vt:lpstr>PROTON BEAM THERAPY</vt:lpstr>
      <vt:lpstr>Heavy ion pulse linac</vt:lpstr>
      <vt:lpstr>MICROELECTRONICS semiconductor features modification by the ion beams</vt:lpstr>
      <vt:lpstr>Презентация PowerPoint</vt:lpstr>
      <vt:lpstr>Презентация PowerPoint</vt:lpstr>
      <vt:lpstr>Pulse vs CW</vt:lpstr>
      <vt:lpstr>Pulse vs CW</vt:lpstr>
      <vt:lpstr>Презентация PowerPoint</vt:lpstr>
      <vt:lpstr>High energy Physics</vt:lpstr>
      <vt:lpstr>Презентация PowerPoint</vt:lpstr>
      <vt:lpstr>Презентация PowerPoint</vt:lpstr>
      <vt:lpstr>Презентация PowerPoint</vt:lpstr>
      <vt:lpstr>Per aspera ad astra</vt:lpstr>
      <vt:lpstr>PROTON BEAM THERAPY</vt:lpstr>
      <vt:lpstr>Что потребуется для  мега-сайенс проекта?</vt:lpstr>
      <vt:lpstr>ADS  Accelerator Driven Systems</vt:lpstr>
      <vt:lpstr>Презентация PowerPoint</vt:lpstr>
      <vt:lpstr>Презентация PowerPoint</vt:lpstr>
      <vt:lpstr>Презентация PowerPoint</vt:lpstr>
      <vt:lpstr>Презентация PowerPoint</vt:lpstr>
      <vt:lpstr>Nuclotron-based  Ion Collider fAcility  (NICA)</vt:lpstr>
      <vt:lpstr>Презентация PowerPoint</vt:lpstr>
      <vt:lpstr>Z/A=1 W=7  -  13 MeV</vt:lpstr>
      <vt:lpstr>Nuclotron-based  Ion Collider fAcility  (NICA)</vt:lpstr>
      <vt:lpstr>“Small” powerful neutron generators</vt:lpstr>
      <vt:lpstr>Презентация PowerPoint</vt:lpstr>
      <vt:lpstr>Презентация PowerPoint</vt:lpstr>
      <vt:lpstr>Презентация PowerPoint</vt:lpstr>
      <vt:lpstr>The IFMIF/EVEDA EU-JA Project</vt:lpstr>
      <vt:lpstr>The IFMIF/EVEDA EU-JA Project</vt:lpstr>
      <vt:lpstr>Презентация PowerPoint</vt:lpstr>
      <vt:lpstr>Презентация PowerPoint</vt:lpstr>
      <vt:lpstr>DERICA</vt:lpstr>
      <vt:lpstr>Z/A=1 W=7  -  13 MeV</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DARIA linac parameters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Ускоритель протонов для Дубнинского источника нейтронов  4-го поколения</dc:title>
  <dc:creator>TVK</dc:creator>
  <cp:lastModifiedBy>ТВК</cp:lastModifiedBy>
  <cp:revision>105</cp:revision>
  <dcterms:created xsi:type="dcterms:W3CDTF">2018-10-02T03:05:08Z</dcterms:created>
  <dcterms:modified xsi:type="dcterms:W3CDTF">2021-09-27T06:47:05Z</dcterms:modified>
</cp:coreProperties>
</file>