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87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B4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>
      <p:cViewPr varScale="1">
        <p:scale>
          <a:sx n="97" d="100"/>
          <a:sy n="97" d="100"/>
        </p:scale>
        <p:origin x="5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StudyWork\MAD-X\SKIF008\IBS_008_v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StudyWork\MAD-X\SKIF008\IBS_008_v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07146265807683"/>
          <c:y val="9.5239122571467799E-2"/>
          <c:w val="0.80027141493676923"/>
          <c:h val="0.72074007180619648"/>
        </c:manualLayout>
      </c:layout>
      <c:scatterChart>
        <c:scatterStyle val="smoothMarker"/>
        <c:varyColors val="0"/>
        <c:ser>
          <c:idx val="0"/>
          <c:order val="0"/>
          <c:tx>
            <c:v>10%, RF1</c:v>
          </c:tx>
          <c:spPr>
            <a:ln w="28575"/>
          </c:spPr>
          <c:marker>
            <c:symbol val="none"/>
          </c:marker>
          <c:xVal>
            <c:numRef>
              <c:f>'DD 3%'!$D$4:$T$4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3%'!$D$16:$W$16</c:f>
              <c:numCache>
                <c:formatCode>0.00E+00</c:formatCode>
                <c:ptCount val="20"/>
                <c:pt idx="0">
                  <c:v>1.04384337277752</c:v>
                </c:pt>
                <c:pt idx="1">
                  <c:v>1.2944533992679099</c:v>
                </c:pt>
                <c:pt idx="2">
                  <c:v>1.4685273943874499</c:v>
                </c:pt>
                <c:pt idx="3">
                  <c:v>1.60131978094156</c:v>
                </c:pt>
                <c:pt idx="4">
                  <c:v>1.7113424308438401</c:v>
                </c:pt>
                <c:pt idx="5">
                  <c:v>1.8154080925382501</c:v>
                </c:pt>
                <c:pt idx="6">
                  <c:v>2.1754323815268002</c:v>
                </c:pt>
                <c:pt idx="7">
                  <c:v>2.4354169240965602</c:v>
                </c:pt>
                <c:pt idx="8">
                  <c:v>2.6452236515180201</c:v>
                </c:pt>
                <c:pt idx="9">
                  <c:v>2.8238620011438398</c:v>
                </c:pt>
                <c:pt idx="10">
                  <c:v>2.9808955867209401</c:v>
                </c:pt>
                <c:pt idx="11">
                  <c:v>3.12190299938417</c:v>
                </c:pt>
                <c:pt idx="12">
                  <c:v>3.2504587157018499</c:v>
                </c:pt>
                <c:pt idx="13">
                  <c:v>3.3690079173880498</c:v>
                </c:pt>
                <c:pt idx="14">
                  <c:v>3.4793061566661501</c:v>
                </c:pt>
                <c:pt idx="15">
                  <c:v>3.9438587425843799</c:v>
                </c:pt>
                <c:pt idx="16" formatCode="General">
                  <c:v>4.3155328780101803</c:v>
                </c:pt>
              </c:numCache>
            </c:numRef>
          </c:yVal>
          <c:smooth val="1"/>
        </c:ser>
        <c:ser>
          <c:idx val="1"/>
          <c:order val="1"/>
          <c:tx>
            <c:v>10%, RF1+3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'DD 3%'!$Z$4:$AP$4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3%'!$Z$16:$AP$16</c:f>
              <c:numCache>
                <c:formatCode>0.00E+00</c:formatCode>
                <c:ptCount val="17"/>
                <c:pt idx="0">
                  <c:v>1.0152881721337099</c:v>
                </c:pt>
                <c:pt idx="1">
                  <c:v>1.1271957051030901</c:v>
                </c:pt>
                <c:pt idx="2">
                  <c:v>1.21918706142134</c:v>
                </c:pt>
                <c:pt idx="3">
                  <c:v>1.2944533992679099</c:v>
                </c:pt>
                <c:pt idx="4">
                  <c:v>1.3592243716058801</c:v>
                </c:pt>
                <c:pt idx="5">
                  <c:v>1.4220485204439299</c:v>
                </c:pt>
                <c:pt idx="6">
                  <c:v>1.6474944177323601</c:v>
                </c:pt>
                <c:pt idx="7">
                  <c:v>1.8154080925382501</c:v>
                </c:pt>
                <c:pt idx="8">
                  <c:v>1.95290266166641</c:v>
                </c:pt>
                <c:pt idx="9">
                  <c:v>2.0710002177182698</c:v>
                </c:pt>
                <c:pt idx="10">
                  <c:v>2.1754323815268002</c:v>
                </c:pt>
                <c:pt idx="11">
                  <c:v>2.26961328654613</c:v>
                </c:pt>
                <c:pt idx="12">
                  <c:v>2.35576297429875</c:v>
                </c:pt>
                <c:pt idx="13">
                  <c:v>2.4354169240965602</c:v>
                </c:pt>
                <c:pt idx="14">
                  <c:v>2.5096870871229502</c:v>
                </c:pt>
                <c:pt idx="15">
                  <c:v>2.8238620011438398</c:v>
                </c:pt>
                <c:pt idx="16">
                  <c:v>3.0764315267670002</c:v>
                </c:pt>
              </c:numCache>
            </c:numRef>
          </c:yVal>
          <c:smooth val="1"/>
        </c:ser>
        <c:ser>
          <c:idx val="2"/>
          <c:order val="2"/>
          <c:tx>
            <c:v>100%, RF1</c:v>
          </c:tx>
          <c:spPr>
            <a:ln w="28575">
              <a:solidFill>
                <a:schemeClr val="accent1"/>
              </a:solidFill>
              <a:prstDash val="sysDash"/>
            </a:ln>
          </c:spPr>
          <c:marker>
            <c:symbol val="none"/>
          </c:marker>
          <c:xVal>
            <c:numRef>
              <c:f>'DD 3%'!$D$52:$T$52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3%'!$D$64:$W$64</c:f>
              <c:numCache>
                <c:formatCode>0.00E+00</c:formatCode>
                <c:ptCount val="20"/>
                <c:pt idx="0" formatCode="General">
                  <c:v>1.0314508637920501</c:v>
                </c:pt>
                <c:pt idx="1">
                  <c:v>1.2373323990279399</c:v>
                </c:pt>
                <c:pt idx="2">
                  <c:v>1.3935777504892599</c:v>
                </c:pt>
                <c:pt idx="3">
                  <c:v>1.5171193250268999</c:v>
                </c:pt>
                <c:pt idx="4">
                  <c:v>1.6215508311289</c:v>
                </c:pt>
                <c:pt idx="5">
                  <c:v>1.72169488977077</c:v>
                </c:pt>
                <c:pt idx="6">
                  <c:v>2.0755791517234501</c:v>
                </c:pt>
                <c:pt idx="7">
                  <c:v>2.3361562233226301</c:v>
                </c:pt>
                <c:pt idx="8">
                  <c:v>2.5485787984077302</c:v>
                </c:pt>
                <c:pt idx="9">
                  <c:v>2.7306236771682602</c:v>
                </c:pt>
                <c:pt idx="10">
                  <c:v>2.8913955780546798</c:v>
                </c:pt>
                <c:pt idx="11">
                  <c:v>3.0362696189029501</c:v>
                </c:pt>
                <c:pt idx="12">
                  <c:v>3.16872055823689</c:v>
                </c:pt>
                <c:pt idx="13">
                  <c:v>3.2911418450050798</c:v>
                </c:pt>
                <c:pt idx="14">
                  <c:v>3.4052615296177602</c:v>
                </c:pt>
                <c:pt idx="15">
                  <c:v>3.8878543613833099</c:v>
                </c:pt>
                <c:pt idx="16">
                  <c:v>4.2757738917617099</c:v>
                </c:pt>
              </c:numCache>
            </c:numRef>
          </c:yVal>
          <c:smooth val="1"/>
        </c:ser>
        <c:ser>
          <c:idx val="3"/>
          <c:order val="3"/>
          <c:tx>
            <c:v>100%, RF1+3</c:v>
          </c:tx>
          <c:spPr>
            <a:ln w="28575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'DD 3%'!$Z$52:$AP$52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3%'!$Z$64:$AP$64</c:f>
              <c:numCache>
                <c:formatCode>General</c:formatCode>
                <c:ptCount val="17"/>
                <c:pt idx="0">
                  <c:v>1.0107718227322899</c:v>
                </c:pt>
                <c:pt idx="1">
                  <c:v>1.09637446826481</c:v>
                </c:pt>
                <c:pt idx="2" formatCode="0.00E+00">
                  <c:v>1.17234009164332</c:v>
                </c:pt>
                <c:pt idx="3" formatCode="0.00E+00">
                  <c:v>1.2373323990279399</c:v>
                </c:pt>
                <c:pt idx="4" formatCode="0.00E+00">
                  <c:v>1.2945692064936101</c:v>
                </c:pt>
                <c:pt idx="5" formatCode="0.00E+00">
                  <c:v>1.3511362739670201</c:v>
                </c:pt>
                <c:pt idx="6" formatCode="0.00E+00">
                  <c:v>1.5607464501666899</c:v>
                </c:pt>
                <c:pt idx="7" formatCode="0.00E+00">
                  <c:v>1.72169488977077</c:v>
                </c:pt>
                <c:pt idx="8" formatCode="0.00E+00">
                  <c:v>1.85565717801334</c:v>
                </c:pt>
                <c:pt idx="9" formatCode="0.00E+00">
                  <c:v>1.97195153104919</c:v>
                </c:pt>
                <c:pt idx="10" formatCode="0.00E+00">
                  <c:v>2.0755791517234501</c:v>
                </c:pt>
                <c:pt idx="11" formatCode="0.00E+00">
                  <c:v>2.1695830489026098</c:v>
                </c:pt>
                <c:pt idx="12" formatCode="0.00E+00">
                  <c:v>2.2559730599300001</c:v>
                </c:pt>
                <c:pt idx="13" formatCode="0.00E+00">
                  <c:v>2.3361562233226301</c:v>
                </c:pt>
                <c:pt idx="14" formatCode="0.00E+00">
                  <c:v>2.4111614851971601</c:v>
                </c:pt>
                <c:pt idx="15" formatCode="0.00E+00">
                  <c:v>2.7306236771682602</c:v>
                </c:pt>
                <c:pt idx="16" formatCode="0.00E+00">
                  <c:v>2.9895024914597901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489040"/>
        <c:axId val="94636216"/>
      </c:scatterChart>
      <c:valAx>
        <c:axId val="105489040"/>
        <c:scaling>
          <c:orientation val="minMax"/>
          <c:max val="0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Beam</a:t>
                </a:r>
                <a:r>
                  <a:rPr lang="en-US" baseline="0" dirty="0" smtClean="0"/>
                  <a:t> current</a:t>
                </a:r>
                <a:r>
                  <a:rPr lang="ru-RU" dirty="0" smtClean="0"/>
                  <a:t>,</a:t>
                </a:r>
                <a:r>
                  <a:rPr lang="ru-RU" baseline="0" dirty="0" smtClean="0"/>
                  <a:t> </a:t>
                </a:r>
                <a:r>
                  <a:rPr lang="ru-RU" baseline="0" dirty="0"/>
                  <a:t>мА</a:t>
                </a:r>
                <a:endParaRPr lang="ru-RU" dirty="0"/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94636216"/>
        <c:crosses val="autoZero"/>
        <c:crossBetween val="midCat"/>
        <c:dispUnits>
          <c:custUnit val="1.0000000000000002E-3"/>
        </c:dispUnits>
      </c:valAx>
      <c:valAx>
        <c:axId val="94636216"/>
        <c:scaling>
          <c:orientation val="minMax"/>
          <c:max val="2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Ex_ibs/Exc</a:t>
                </a:r>
                <a:endParaRPr lang="ru-RU"/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105489040"/>
        <c:crosses val="autoZero"/>
        <c:crossBetween val="midCat"/>
      </c:valAx>
    </c:plotArea>
    <c:legend>
      <c:legendPos val="tr"/>
      <c:layout>
        <c:manualLayout>
          <c:xMode val="edge"/>
          <c:yMode val="edge"/>
          <c:x val="0.16487365265019721"/>
          <c:y val="0.11618445762311197"/>
          <c:w val="0.30110134713823755"/>
          <c:h val="0.2794813021358469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8517296643994"/>
          <c:y val="9.8730749012257826E-2"/>
          <c:w val="0.83752569075693917"/>
          <c:h val="0.6963958324432663"/>
        </c:manualLayout>
      </c:layout>
      <c:scatterChart>
        <c:scatterStyle val="lineMarker"/>
        <c:varyColors val="0"/>
        <c:ser>
          <c:idx val="0"/>
          <c:order val="0"/>
          <c:tx>
            <c:v>10%, RF1</c:v>
          </c:tx>
          <c:spPr>
            <a:ln w="28575">
              <a:noFill/>
            </a:ln>
          </c:spPr>
          <c:marker>
            <c:symbol val="none"/>
          </c:marker>
          <c:trendline>
            <c:name>10%, RF1</c:name>
            <c:spPr>
              <a:ln w="25400">
                <a:solidFill>
                  <a:srgbClr val="0070C0"/>
                </a:solidFill>
              </a:ln>
            </c:spPr>
            <c:trendlineType val="power"/>
            <c:dispRSqr val="0"/>
            <c:dispEq val="0"/>
          </c:trendline>
          <c:xVal>
            <c:numRef>
              <c:f>'DD 3%'!$D$4:$T$4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3%'!$D$29:$T$29</c:f>
              <c:numCache>
                <c:formatCode>0.00E+00</c:formatCode>
                <c:ptCount val="17"/>
                <c:pt idx="0">
                  <c:v>85.045911733043596</c:v>
                </c:pt>
                <c:pt idx="1">
                  <c:v>10.122320743919101</c:v>
                </c:pt>
                <c:pt idx="2">
                  <c:v>5.64185326318397</c:v>
                </c:pt>
                <c:pt idx="3">
                  <c:v>4.0626012741932902</c:v>
                </c:pt>
                <c:pt idx="4">
                  <c:v>3.2369268470636201</c:v>
                </c:pt>
                <c:pt idx="5">
                  <c:v>2.6813463746899702</c:v>
                </c:pt>
                <c:pt idx="6">
                  <c:v>1.5928468644624401</c:v>
                </c:pt>
                <c:pt idx="7">
                  <c:v>1.1864501696233201</c:v>
                </c:pt>
                <c:pt idx="8">
                  <c:v>0.96650036972201303</c:v>
                </c:pt>
                <c:pt idx="9">
                  <c:v>0.82608409597282195</c:v>
                </c:pt>
                <c:pt idx="10">
                  <c:v>0.72754100434503899</c:v>
                </c:pt>
                <c:pt idx="11">
                  <c:v>0.65398992926093102</c:v>
                </c:pt>
                <c:pt idx="12">
                  <c:v>0.59666084731286895</c:v>
                </c:pt>
                <c:pt idx="13">
                  <c:v>0.55051511894310401</c:v>
                </c:pt>
                <c:pt idx="14">
                  <c:v>0.51243744921965895</c:v>
                </c:pt>
                <c:pt idx="15">
                  <c:v>0.38997519091704003</c:v>
                </c:pt>
                <c:pt idx="16" formatCode="General">
                  <c:v>0.322076765335159</c:v>
                </c:pt>
              </c:numCache>
            </c:numRef>
          </c:yVal>
          <c:smooth val="0"/>
        </c:ser>
        <c:ser>
          <c:idx val="1"/>
          <c:order val="1"/>
          <c:tx>
            <c:v>10%, RF1+3</c:v>
          </c:tx>
          <c:spPr>
            <a:ln w="28575">
              <a:noFill/>
            </a:ln>
          </c:spPr>
          <c:marker>
            <c:symbol val="none"/>
          </c:marker>
          <c:trendline>
            <c:name>10%, RF1+3</c:name>
            <c:spPr>
              <a:ln w="25400">
                <a:solidFill>
                  <a:srgbClr val="FF0000"/>
                </a:solidFill>
              </a:ln>
            </c:spPr>
            <c:trendlineType val="power"/>
            <c:dispRSqr val="0"/>
            <c:dispEq val="0"/>
          </c:trendline>
          <c:xVal>
            <c:numRef>
              <c:f>'DD 3%'!$Z$4:$AP$4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3%'!$Z$29:$AP$29</c:f>
              <c:numCache>
                <c:formatCode>0.00E+00</c:formatCode>
                <c:ptCount val="17"/>
                <c:pt idx="0">
                  <c:v>249.74533409622299</c:v>
                </c:pt>
                <c:pt idx="1">
                  <c:v>27.104652168317099</c:v>
                </c:pt>
                <c:pt idx="2">
                  <c:v>14.443947394924299</c:v>
                </c:pt>
                <c:pt idx="3">
                  <c:v>10.122320743919101</c:v>
                </c:pt>
                <c:pt idx="4">
                  <c:v>7.9133465467287403</c:v>
                </c:pt>
                <c:pt idx="5">
                  <c:v>6.4534472668646599</c:v>
                </c:pt>
                <c:pt idx="6">
                  <c:v>3.6781095440236098</c:v>
                </c:pt>
                <c:pt idx="7">
                  <c:v>2.6813463746899702</c:v>
                </c:pt>
                <c:pt idx="8">
                  <c:v>2.15401392298019</c:v>
                </c:pt>
                <c:pt idx="9">
                  <c:v>1.82264385633528</c:v>
                </c:pt>
                <c:pt idx="10">
                  <c:v>1.5928468644624401</c:v>
                </c:pt>
                <c:pt idx="11">
                  <c:v>1.4229434864995301</c:v>
                </c:pt>
                <c:pt idx="12">
                  <c:v>1.29153597236157</c:v>
                </c:pt>
                <c:pt idx="13">
                  <c:v>1.1864501696233201</c:v>
                </c:pt>
                <c:pt idx="14">
                  <c:v>1.100220991701</c:v>
                </c:pt>
                <c:pt idx="15">
                  <c:v>0.82608409597282195</c:v>
                </c:pt>
                <c:pt idx="16">
                  <c:v>0.67637393461664796</c:v>
                </c:pt>
              </c:numCache>
            </c:numRef>
          </c:yVal>
          <c:smooth val="0"/>
        </c:ser>
        <c:ser>
          <c:idx val="2"/>
          <c:order val="2"/>
          <c:tx>
            <c:v>100%, RF1</c:v>
          </c:tx>
          <c:spPr>
            <a:ln w="28575">
              <a:noFill/>
            </a:ln>
          </c:spPr>
          <c:marker>
            <c:symbol val="none"/>
          </c:marker>
          <c:trendline>
            <c:name>100%, RF1</c:name>
            <c:spPr>
              <a:ln w="31750">
                <a:solidFill>
                  <a:srgbClr val="0070C0"/>
                </a:solidFill>
                <a:prstDash val="sysDash"/>
              </a:ln>
            </c:spPr>
            <c:trendlineType val="power"/>
            <c:dispRSqr val="0"/>
            <c:dispEq val="0"/>
          </c:trendline>
          <c:xVal>
            <c:numRef>
              <c:f>'DD 3%'!$D$52:$T$52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3%'!$D$77:$T$77</c:f>
              <c:numCache>
                <c:formatCode>0.00E+00</c:formatCode>
                <c:ptCount val="17"/>
                <c:pt idx="0">
                  <c:v>211.96695724123001</c:v>
                </c:pt>
                <c:pt idx="1">
                  <c:v>22.4961131491368</c:v>
                </c:pt>
                <c:pt idx="2">
                  <c:v>11.738396503608699</c:v>
                </c:pt>
                <c:pt idx="3">
                  <c:v>8.0846378326659796</c:v>
                </c:pt>
                <c:pt idx="4">
                  <c:v>6.2285087397762604</c:v>
                </c:pt>
                <c:pt idx="5">
                  <c:v>5.0099906946666497</c:v>
                </c:pt>
                <c:pt idx="6">
                  <c:v>2.7296491571630099</c:v>
                </c:pt>
                <c:pt idx="7">
                  <c:v>1.9332153354514501</c:v>
                </c:pt>
                <c:pt idx="8">
                  <c:v>1.5209152443635701</c:v>
                </c:pt>
                <c:pt idx="9">
                  <c:v>1.2663795611230699</c:v>
                </c:pt>
                <c:pt idx="10">
                  <c:v>1.0924798542368299</c:v>
                </c:pt>
                <c:pt idx="11">
                  <c:v>0.96554750876765005</c:v>
                </c:pt>
                <c:pt idx="12">
                  <c:v>0.86847491046416303</c:v>
                </c:pt>
                <c:pt idx="13">
                  <c:v>0.79161946340216804</c:v>
                </c:pt>
                <c:pt idx="14">
                  <c:v>0.72911882486673796</c:v>
                </c:pt>
                <c:pt idx="15">
                  <c:v>0.53433484606618198</c:v>
                </c:pt>
                <c:pt idx="16">
                  <c:v>0.430953183372636</c:v>
                </c:pt>
              </c:numCache>
            </c:numRef>
          </c:yVal>
          <c:smooth val="0"/>
        </c:ser>
        <c:ser>
          <c:idx val="3"/>
          <c:order val="3"/>
          <c:tx>
            <c:v>100%, RF1+3</c:v>
          </c:tx>
          <c:spPr>
            <a:ln w="28575">
              <a:noFill/>
            </a:ln>
          </c:spPr>
          <c:marker>
            <c:symbol val="none"/>
          </c:marker>
          <c:trendline>
            <c:name>100%, RF1+3</c:name>
            <c:spPr>
              <a:ln w="25400">
                <a:solidFill>
                  <a:srgbClr val="FF0000"/>
                </a:solidFill>
                <a:prstDash val="sysDash"/>
              </a:ln>
            </c:spPr>
            <c:trendlineType val="power"/>
            <c:dispRSqr val="0"/>
            <c:dispEq val="0"/>
          </c:trendline>
          <c:xVal>
            <c:numRef>
              <c:f>'DD 3%'!$Z$52:$AP$52</c:f>
              <c:numCache>
                <c:formatCode>0.00E+00</c:formatCode>
                <c:ptCount val="17"/>
                <c:pt idx="0">
                  <c:v>9.9999999999999985E-3</c:v>
                </c:pt>
                <c:pt idx="1">
                  <c:v>9.9999999999999992E-2</c:v>
                </c:pt>
                <c:pt idx="2">
                  <c:v>0.19999999999999998</c:v>
                </c:pt>
                <c:pt idx="3">
                  <c:v>0.3</c:v>
                </c:pt>
                <c:pt idx="4">
                  <c:v>0.39999999999999997</c:v>
                </c:pt>
                <c:pt idx="5">
                  <c:v>0.51</c:v>
                </c:pt>
                <c:pt idx="6">
                  <c:v>1.02</c:v>
                </c:pt>
                <c:pt idx="7">
                  <c:v>1.53</c:v>
                </c:pt>
                <c:pt idx="8">
                  <c:v>2.04</c:v>
                </c:pt>
                <c:pt idx="9">
                  <c:v>2.5500000000000003</c:v>
                </c:pt>
                <c:pt idx="10">
                  <c:v>3.06</c:v>
                </c:pt>
                <c:pt idx="11">
                  <c:v>3.5700000000000003</c:v>
                </c:pt>
                <c:pt idx="12">
                  <c:v>4.08</c:v>
                </c:pt>
                <c:pt idx="13">
                  <c:v>4.59</c:v>
                </c:pt>
                <c:pt idx="14">
                  <c:v>5.1000000000000005</c:v>
                </c:pt>
                <c:pt idx="15">
                  <c:v>7.6499999999999995</c:v>
                </c:pt>
                <c:pt idx="16">
                  <c:v>10.200000000000001</c:v>
                </c:pt>
              </c:numCache>
            </c:numRef>
          </c:xVal>
          <c:yVal>
            <c:numRef>
              <c:f>'DD 3%'!$Z$77:$AP$77</c:f>
              <c:numCache>
                <c:formatCode>0.00E+00</c:formatCode>
                <c:ptCount val="17"/>
                <c:pt idx="0">
                  <c:v>631.951938293127</c:v>
                </c:pt>
                <c:pt idx="1">
                  <c:v>64.824959422120202</c:v>
                </c:pt>
                <c:pt idx="2">
                  <c:v>33.131258403831403</c:v>
                </c:pt>
                <c:pt idx="3">
                  <c:v>22.4961131491368</c:v>
                </c:pt>
                <c:pt idx="4">
                  <c:v>17.1415610202525</c:v>
                </c:pt>
                <c:pt idx="5">
                  <c:v>13.6531612522211</c:v>
                </c:pt>
                <c:pt idx="6">
                  <c:v>7.2144838550853203</c:v>
                </c:pt>
                <c:pt idx="7">
                  <c:v>5.0099906946666497</c:v>
                </c:pt>
                <c:pt idx="8">
                  <c:v>3.8838649867355501</c:v>
                </c:pt>
                <c:pt idx="9">
                  <c:v>3.1957720958039801</c:v>
                </c:pt>
                <c:pt idx="10">
                  <c:v>2.7296491571630099</c:v>
                </c:pt>
                <c:pt idx="11">
                  <c:v>2.3918939259688998</c:v>
                </c:pt>
                <c:pt idx="12">
                  <c:v>2.13524651918289</c:v>
                </c:pt>
                <c:pt idx="13">
                  <c:v>1.9332153354514501</c:v>
                </c:pt>
                <c:pt idx="14">
                  <c:v>1.7697728989894601</c:v>
                </c:pt>
                <c:pt idx="15">
                  <c:v>1.2663795611230699</c:v>
                </c:pt>
                <c:pt idx="16">
                  <c:v>1.00390214024792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919808"/>
        <c:axId val="151920192"/>
      </c:scatterChart>
      <c:valAx>
        <c:axId val="151919808"/>
        <c:scaling>
          <c:orientation val="minMax"/>
          <c:max val="0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Beam</a:t>
                </a:r>
                <a:r>
                  <a:rPr lang="en-US" baseline="0" dirty="0" smtClean="0"/>
                  <a:t> current</a:t>
                </a:r>
                <a:r>
                  <a:rPr lang="ru-RU" dirty="0" smtClean="0"/>
                  <a:t>,</a:t>
                </a:r>
                <a:r>
                  <a:rPr lang="ru-RU" baseline="0" dirty="0" smtClean="0"/>
                  <a:t> </a:t>
                </a:r>
                <a:r>
                  <a:rPr lang="en-US" baseline="0" dirty="0" smtClean="0"/>
                  <a:t>mA</a:t>
                </a:r>
                <a:endParaRPr lang="ru-RU" dirty="0"/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151920192"/>
        <c:crosses val="autoZero"/>
        <c:crossBetween val="midCat"/>
        <c:dispUnits>
          <c:custUnit val="1.0000000000000002E-3"/>
        </c:dispUnits>
      </c:valAx>
      <c:valAx>
        <c:axId val="151920192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Beam lifetime, h</a:t>
                </a:r>
                <a:endParaRPr lang="ru-RU" dirty="0"/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crossAx val="151919808"/>
        <c:crosses val="autoZero"/>
        <c:crossBetween val="midCat"/>
        <c:majorUnit val="5"/>
      </c:valAx>
    </c:plotArea>
    <c:legend>
      <c:legendPos val="t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7918258247491392"/>
          <c:y val="0.10775956284153004"/>
          <c:w val="0.31762345381083062"/>
          <c:h val="0.2992443738492630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34A7B-1127-40A9-8EBD-515495744F8F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0CB59-376D-4C75-A56D-13C7CBEEA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41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0CB59-376D-4C75-A56D-13C7CBEEAE8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5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0CB59-376D-4C75-A56D-13C7CBEEAE8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8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0CB59-376D-4C75-A56D-13C7CBEEAE8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73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0CB59-376D-4C75-A56D-13C7CBEEAE8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5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9" t="27059" r="4839" b="21803"/>
          <a:stretch/>
        </p:blipFill>
        <p:spPr>
          <a:xfrm>
            <a:off x="0" y="1871334"/>
            <a:ext cx="9144000" cy="3272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42" y="699542"/>
            <a:ext cx="9055452" cy="1102519"/>
          </a:xfrm>
        </p:spPr>
        <p:txBody>
          <a:bodyPr>
            <a:noAutofit/>
          </a:bodyPr>
          <a:lstStyle>
            <a:lvl1pPr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Status of the Novosibirsk Fourth-Generation Light Source SKIF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0772" y="4767263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26.09.2021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0"/>
            <a:ext cx="2576560" cy="770400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>
            <a:off x="67243" y="29389"/>
            <a:ext cx="3080184" cy="770400"/>
            <a:chOff x="1" y="29389"/>
            <a:chExt cx="3080184" cy="770400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611560" y="122202"/>
              <a:ext cx="24686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rgbClr val="0B4FD4"/>
                  </a:solidFill>
                </a:rPr>
                <a:t>Институт</a:t>
              </a:r>
              <a:r>
                <a:rPr lang="ru-RU" sz="1600" baseline="0" dirty="0" smtClean="0">
                  <a:solidFill>
                    <a:srgbClr val="0B4FD4"/>
                  </a:solidFill>
                </a:rPr>
                <a:t> Ядерной Физики</a:t>
              </a:r>
            </a:p>
            <a:p>
              <a:r>
                <a:rPr lang="ru-RU" sz="1600" baseline="0" dirty="0" smtClean="0">
                  <a:solidFill>
                    <a:srgbClr val="0B4FD4"/>
                  </a:solidFill>
                </a:rPr>
                <a:t>им. Г.И. </a:t>
              </a:r>
              <a:r>
                <a:rPr lang="ru-RU" sz="1600" baseline="0" dirty="0" err="1" smtClean="0">
                  <a:solidFill>
                    <a:srgbClr val="0B4FD4"/>
                  </a:solidFill>
                </a:rPr>
                <a:t>Будкера</a:t>
              </a:r>
              <a:r>
                <a:rPr lang="ru-RU" sz="1600" baseline="0" dirty="0" smtClean="0">
                  <a:solidFill>
                    <a:srgbClr val="0B4FD4"/>
                  </a:solidFill>
                </a:rPr>
                <a:t> СОРАН</a:t>
              </a:r>
              <a:endParaRPr lang="ru-RU" sz="1600" dirty="0">
                <a:solidFill>
                  <a:srgbClr val="0B4FD4"/>
                </a:solidFill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9389"/>
              <a:ext cx="649735" cy="77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5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8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12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540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7534"/>
            <a:ext cx="8784976" cy="4248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479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0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200151"/>
            <a:ext cx="4316288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316288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8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51335"/>
            <a:ext cx="431787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631156"/>
            <a:ext cx="431787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31946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31946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68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21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34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3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8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627534"/>
            <a:ext cx="8784976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512" y="4963500"/>
            <a:ext cx="21336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26.09.2021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63500"/>
            <a:ext cx="28956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A. Bogomyagkov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0888" y="4963500"/>
            <a:ext cx="21336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F2E360A-594B-4CEE-9917-3340FAEBC0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41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6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ru-RU" dirty="0" smtClean="0"/>
              <a:t>Status of the Novosibirsk Fourth-Generation Light Source SKIF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5627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Super-period optics and parameters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31829104"/>
                  </p:ext>
                </p:extLst>
              </p:nvPr>
            </p:nvGraphicFramePr>
            <p:xfrm>
              <a:off x="5796136" y="578450"/>
              <a:ext cx="3240326" cy="441104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16224"/>
                    <a:gridCol w="1224102"/>
                  </a:tblGrid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Energy, GeV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3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Symmetry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16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Circumference, m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476.14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Revolution period, </a:t>
                          </a:r>
                          <a:r>
                            <a:rPr lang="en-US" sz="1100" dirty="0" smtClean="0">
                              <a:sym typeface="Symbol" panose="05050102010706020507" pitchFamily="18" charset="2"/>
                            </a:rPr>
                            <a:t>s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1.588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Hor. Emittance, pm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73.2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Energy spread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100" b="0" i="1" smtClean="0">
                                    <a:latin typeface="Cambria Math" panose="02040503050406030204" pitchFamily="18" charset="0"/>
                                  </a:rPr>
                                  <m:t>1×</m:t>
                                </m:r>
                                <m:sSup>
                                  <m:sSup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Energy loss per turn, </a:t>
                          </a:r>
                          <a:r>
                            <a:rPr lang="en-US" sz="1100" dirty="0" err="1" smtClean="0"/>
                            <a:t>keV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536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err="1" smtClean="0"/>
                            <a:t>Betatron</a:t>
                          </a:r>
                          <a:r>
                            <a:rPr lang="en-US" sz="1100" dirty="0" smtClean="0"/>
                            <a:t> tunes,</a:t>
                          </a:r>
                          <a:r>
                            <a:rPr lang="ru-RU" sz="11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 smtClean="0"/>
                            <a:t>50.806/18.84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5788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Momentum compaction factor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1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.64×</m:t>
                                </m:r>
                                <m:sSup>
                                  <m:sSup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Natural chromaticity,</a:t>
                          </a:r>
                          <a:r>
                            <a:rPr lang="ru-RU" sz="11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-149/-55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RF harmonic number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567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RF frequency</a:t>
                          </a:r>
                          <a:r>
                            <a:rPr lang="ru-RU" sz="1100" dirty="0" smtClean="0"/>
                            <a:t>, </a:t>
                          </a:r>
                          <a:r>
                            <a:rPr lang="en-US" sz="1100" dirty="0" smtClean="0"/>
                            <a:t>MHz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357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RF amplitude</a:t>
                          </a:r>
                          <a:r>
                            <a:rPr lang="ru-RU" sz="1100" dirty="0" smtClean="0"/>
                            <a:t>, </a:t>
                          </a:r>
                          <a:r>
                            <a:rPr lang="en-US" sz="1100" dirty="0" smtClean="0"/>
                            <a:t>MV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0.77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Energy acceptance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±3% </m:t>
                                </m:r>
                              </m:oMath>
                            </m:oMathPara>
                          </a14:m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Synchrotron tune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1.13×</m:t>
                                </m:r>
                                <m:sSup>
                                  <m:sSupPr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Bunch length, mm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5.3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Partitions,</a:t>
                          </a:r>
                          <a:r>
                            <a:rPr lang="ru-RU" sz="11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 smtClean="0"/>
                            <a:t>1.94/1.06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3895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Damping times</a:t>
                          </a:r>
                          <a:r>
                            <a:rPr lang="ru-RU" sz="1100" dirty="0" smtClean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US" sz="1100" dirty="0" smtClean="0"/>
                            <a:t>, ms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9.2/16.7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31829104"/>
                  </p:ext>
                </p:extLst>
              </p:nvPr>
            </p:nvGraphicFramePr>
            <p:xfrm>
              <a:off x="5796136" y="578450"/>
              <a:ext cx="3240326" cy="441104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16224"/>
                    <a:gridCol w="1224102"/>
                  </a:tblGrid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Energy, GeV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3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Symmetry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16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Circumference, m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476.14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Revolution period, </a:t>
                          </a:r>
                          <a:r>
                            <a:rPr lang="en-US" sz="1100" dirty="0" smtClean="0">
                              <a:sym typeface="Symbol" panose="05050102010706020507" pitchFamily="18" charset="2"/>
                            </a:rPr>
                            <a:t>s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1.588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Hor. Emittance, pm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73.2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Energy spread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7309" marR="77309" marT="38656" marB="38656">
                        <a:blipFill rotWithShape="0">
                          <a:blip r:embed="rId2"/>
                          <a:stretch>
                            <a:fillRect l="-165672" t="-492683" r="-995" b="-1197561"/>
                          </a:stretch>
                        </a:blipFill>
                      </a:tcPr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Energy loss per turn, </a:t>
                          </a:r>
                          <a:r>
                            <a:rPr lang="en-US" sz="1100" dirty="0" err="1" smtClean="0"/>
                            <a:t>keV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536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7309" marR="77309" marT="38656" marB="38656">
                        <a:blipFill rotWithShape="0">
                          <a:blip r:embed="rId2"/>
                          <a:stretch>
                            <a:fillRect l="-301" t="-707500" r="-61145" b="-102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 smtClean="0"/>
                            <a:t>50.806/18.84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6857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Momentum compaction factor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7309" marR="77309" marT="38656" marB="38656">
                        <a:blipFill rotWithShape="0">
                          <a:blip r:embed="rId2"/>
                          <a:stretch>
                            <a:fillRect l="-165672" t="-787805" r="-995" b="-902439"/>
                          </a:stretch>
                        </a:blipFill>
                      </a:tcPr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7309" marR="77309" marT="38656" marB="38656">
                        <a:blipFill rotWithShape="0">
                          <a:blip r:embed="rId2"/>
                          <a:stretch>
                            <a:fillRect l="-301" t="-910000" r="-61145" b="-8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-149/-55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RF harmonic number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567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RF frequency</a:t>
                          </a:r>
                          <a:r>
                            <a:rPr lang="ru-RU" sz="1100" dirty="0" smtClean="0"/>
                            <a:t>, </a:t>
                          </a:r>
                          <a:r>
                            <a:rPr lang="en-US" sz="1100" dirty="0" smtClean="0"/>
                            <a:t>MHz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357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RF amplitude</a:t>
                          </a:r>
                          <a:r>
                            <a:rPr lang="ru-RU" sz="1100" dirty="0" smtClean="0"/>
                            <a:t>, </a:t>
                          </a:r>
                          <a:r>
                            <a:rPr lang="en-US" sz="1100" dirty="0" smtClean="0"/>
                            <a:t>MV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0.77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Energy acceptance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7309" marR="77309" marT="38656" marB="38656">
                        <a:blipFill rotWithShape="0">
                          <a:blip r:embed="rId2"/>
                          <a:stretch>
                            <a:fillRect l="-165672" t="-1312500" r="-995" b="-422500"/>
                          </a:stretch>
                        </a:blipFill>
                      </a:tcPr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Synchrotron tune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7309" marR="77309" marT="38656" marB="38656">
                        <a:blipFill rotWithShape="0">
                          <a:blip r:embed="rId2"/>
                          <a:stretch>
                            <a:fillRect l="-165672" t="-1412500" r="-995" b="-322500"/>
                          </a:stretch>
                        </a:blipFill>
                      </a:tcPr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r>
                            <a:rPr lang="en-US" sz="1100" dirty="0" smtClean="0"/>
                            <a:t>Bunch length, mm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5.3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7309" marR="77309" marT="38656" marB="38656">
                        <a:blipFill rotWithShape="0">
                          <a:blip r:embed="rId2"/>
                          <a:stretch>
                            <a:fillRect l="-301" t="-1573171" r="-61145" b="-11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 smtClean="0"/>
                            <a:t>1.94/1.06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  <a:tr h="24495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7309" marR="77309" marT="38656" marB="38656">
                        <a:blipFill rotWithShape="0">
                          <a:blip r:embed="rId2"/>
                          <a:stretch>
                            <a:fillRect l="-301" t="-1715000" r="-61145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100" dirty="0" smtClean="0"/>
                            <a:t>9.2/16.7</a:t>
                          </a:r>
                          <a:endParaRPr lang="ru-RU" sz="1100" dirty="0"/>
                        </a:p>
                      </a:txBody>
                      <a:tcPr marL="77309" marR="77309" marT="38656" marB="38656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9582"/>
            <a:ext cx="5580000" cy="30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Super-period layout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11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28" y="627063"/>
            <a:ext cx="852394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Chromaticity correction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627534"/>
                <a:ext cx="8784976" cy="57606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Two </a:t>
                </a:r>
                <a:r>
                  <a:rPr lang="en-US" dirty="0" err="1" smtClean="0"/>
                  <a:t>sextupole</a:t>
                </a:r>
                <a:r>
                  <a:rPr lang="en-US" dirty="0" smtClean="0"/>
                  <a:t> families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=−149/−55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627534"/>
                <a:ext cx="8784976" cy="576064"/>
              </a:xfrm>
              <a:blipFill rotWithShape="0">
                <a:blip r:embed="rId2"/>
                <a:stretch>
                  <a:fillRect l="-1040" t="-7447" b="-53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1563638"/>
            <a:ext cx="7920000" cy="841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9439524"/>
                  </p:ext>
                </p:extLst>
              </p:nvPr>
            </p:nvGraphicFramePr>
            <p:xfrm>
              <a:off x="180000" y="3010006"/>
              <a:ext cx="8784000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84000"/>
                    <a:gridCol w="1620000"/>
                    <a:gridCol w="1620000"/>
                    <a:gridCol w="1620000"/>
                    <a:gridCol w="1620000"/>
                    <a:gridCol w="1620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м</m:t>
                                </m:r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Т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м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м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ru-RU" b="0" i="1" smtClean="0">
                                    <a:latin typeface="Cambria Math" panose="02040503050406030204" pitchFamily="18" charset="0"/>
                                  </a:rPr>
                                  <m:t>Т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м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b="0" i="1" smtClean="0">
                                        <a:latin typeface="Cambria Math" panose="02040503050406030204" pitchFamily="18" charset="0"/>
                                      </a:rPr>
                                      <m:t>м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SY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0.25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-2379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-59.48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-2800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-70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SX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2313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69.39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2800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84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½ SX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0.15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2313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34.70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2800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42</a:t>
                          </a:r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9439524"/>
                  </p:ext>
                </p:extLst>
              </p:nvPr>
            </p:nvGraphicFramePr>
            <p:xfrm>
              <a:off x="180000" y="3010006"/>
              <a:ext cx="8784000" cy="148336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84000"/>
                    <a:gridCol w="1620000"/>
                    <a:gridCol w="1620000"/>
                    <a:gridCol w="1620000"/>
                    <a:gridCol w="1620000"/>
                    <a:gridCol w="1620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2481" t="-1639" r="-40075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42481" t="-1639" r="-30075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42481" t="-1639" r="-20075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342481" t="-1639" r="-10075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42481" t="-1639" r="-752" b="-3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SY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0.25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-2379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-59.48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-2800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-70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SX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2313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69.39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2800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84</a:t>
                          </a:r>
                          <a:endParaRPr lang="ru-RU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½ SX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0.15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2313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34.70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2800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42</a:t>
                          </a:r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1112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987878"/>
            <a:ext cx="3049891" cy="273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aperture scan for one super-period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878"/>
            <a:ext cx="5865982" cy="273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5556" y="401191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Betatron</a:t>
            </a:r>
            <a:r>
              <a:rPr lang="en-US" dirty="0"/>
              <a:t> tunes, phase advances between chromatic </a:t>
            </a:r>
            <a:r>
              <a:rPr lang="en-US" dirty="0" err="1" smtClean="0"/>
              <a:t>sextupoles</a:t>
            </a:r>
            <a:r>
              <a:rPr lang="en-US" dirty="0" smtClean="0"/>
              <a:t>, </a:t>
            </a:r>
            <a:r>
              <a:rPr lang="en-US" dirty="0"/>
              <a:t>and their strength were carefully adjusted to maximize dynamic aperture and momentum acceptance.</a:t>
            </a:r>
          </a:p>
        </p:txBody>
      </p:sp>
    </p:spTree>
    <p:extLst>
      <p:ext uri="{BB962C8B-B14F-4D97-AF65-F5344CB8AC3E}">
        <p14:creationId xmlns:p14="http://schemas.microsoft.com/office/powerpoint/2010/main" val="5902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aperture and momentum acceptance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11710"/>
            <a:ext cx="5040000" cy="1703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79513" y="3867894"/>
                <a:ext cx="5040000" cy="1096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cs typeface="Arial" panose="020B0604020202020204" pitchFamily="34" charset="0"/>
                  </a:rPr>
                  <a:t>Survival plots. Red is stable during 1000 revolutions. </a:t>
                </a:r>
                <a:endParaRPr lang="ru-RU" sz="1600" dirty="0" smtClean="0">
                  <a:cs typeface="Arial" panose="020B0604020202020204" pitchFamily="34" charset="0"/>
                </a:endParaRPr>
              </a:p>
              <a:p>
                <a:r>
                  <a:rPr lang="en-US" sz="1600" dirty="0" smtClean="0"/>
                  <a:t>Only two sextupole families are enough to get sufficient dynamic aperture and momentum acceptance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15.6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2.4 </m:t>
                          </m:r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м</m:t>
                          </m:r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3867894"/>
                <a:ext cx="5040000" cy="1096647"/>
              </a:xfrm>
              <a:prstGeom prst="rect">
                <a:avLst/>
              </a:prstGeom>
              <a:blipFill rotWithShape="0">
                <a:blip r:embed="rId4"/>
                <a:stretch>
                  <a:fillRect l="-605" t="-1667" b="-4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832" y="2344713"/>
            <a:ext cx="2199600" cy="1405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60232" y="3699452"/>
                <a:ext cx="1547731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0,10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3699452"/>
                <a:ext cx="1547731" cy="391261"/>
              </a:xfrm>
              <a:prstGeom prst="rect">
                <a:avLst/>
              </a:prstGeom>
              <a:blipFill rotWithShape="0">
                <a:blip r:embed="rId7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599920"/>
            <a:ext cx="5040000" cy="1744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63059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Insertion devices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" y="1820099"/>
            <a:ext cx="7900987" cy="1831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8479" y="699542"/>
            <a:ext cx="628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extend the spectrum in the hard X-ray region, </a:t>
            </a:r>
            <a:endParaRPr lang="en-US" sz="2400" dirty="0" smtClean="0"/>
          </a:p>
          <a:p>
            <a:r>
              <a:rPr lang="en-US" sz="2400" dirty="0" smtClean="0"/>
              <a:t>we </a:t>
            </a:r>
            <a:r>
              <a:rPr lang="en-US" sz="2400" dirty="0"/>
              <a:t>plan to use superconducting IDs.</a:t>
            </a:r>
          </a:p>
        </p:txBody>
      </p:sp>
    </p:spTree>
    <p:extLst>
      <p:ext uri="{BB962C8B-B14F-4D97-AF65-F5344CB8AC3E}">
        <p14:creationId xmlns:p14="http://schemas.microsoft.com/office/powerpoint/2010/main" val="31594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Insertion devices base optics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6" y="2715766"/>
            <a:ext cx="4320000" cy="1863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261" y="736913"/>
            <a:ext cx="6987739" cy="190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242" y="411510"/>
            <a:ext cx="816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extend the spectrum in the hard X-ray region, we plan to use superconducting IDs.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872" y="971099"/>
            <a:ext cx="16108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For baseline lattice, </a:t>
            </a:r>
            <a:endParaRPr lang="en-US" sz="1600" dirty="0" smtClean="0"/>
          </a:p>
          <a:p>
            <a:r>
              <a:rPr lang="en-US" sz="1600" dirty="0" smtClean="0"/>
              <a:t>emittance </a:t>
            </a:r>
            <a:r>
              <a:rPr lang="en-US" sz="1600" dirty="0"/>
              <a:t>does </a:t>
            </a:r>
            <a:endParaRPr lang="en-US" sz="1600" dirty="0" smtClean="0"/>
          </a:p>
          <a:p>
            <a:r>
              <a:rPr lang="en-US" sz="1600" dirty="0" smtClean="0"/>
              <a:t>not </a:t>
            </a:r>
            <a:r>
              <a:rPr lang="en-US" sz="1600" dirty="0"/>
              <a:t>depend on IDs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67816" y="4491844"/>
            <a:ext cx="152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Before correction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869368" y="448779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correction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789248" y="466720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Optics with</a:t>
            </a:r>
            <a:r>
              <a:rPr lang="ru-RU" sz="1400" dirty="0" smtClean="0"/>
              <a:t> 1 </a:t>
            </a:r>
            <a:r>
              <a:rPr lang="en-US" sz="1400" dirty="0" smtClean="0"/>
              <a:t>SCW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715766"/>
            <a:ext cx="245826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1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Insertion devices alternative optics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483518"/>
                <a:ext cx="8784976" cy="57606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Reduction of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/>
                  <a:t> for higher brightness requires triplets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483518"/>
                <a:ext cx="8784976" cy="576064"/>
              </a:xfrm>
              <a:blipFill rotWithShape="0">
                <a:blip r:embed="rId2"/>
                <a:stretch>
                  <a:fillRect l="-1040" t="-8421" b="-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931498"/>
            <a:ext cx="2344409" cy="19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254" y="931498"/>
            <a:ext cx="6025092" cy="1904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" y="2915984"/>
            <a:ext cx="2640000" cy="19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01" y="2915984"/>
            <a:ext cx="2640000" cy="19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85" y="2915984"/>
            <a:ext cx="245826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IBS</a:t>
            </a:r>
            <a:r>
              <a:rPr lang="ru-RU" dirty="0" smtClean="0"/>
              <a:t> </a:t>
            </a:r>
            <a:r>
              <a:rPr lang="en-US" dirty="0" smtClean="0"/>
              <a:t>base lattice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627534"/>
                <a:ext cx="3816424" cy="18002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ru-RU" sz="2000" dirty="0" smtClean="0"/>
                  <a:t>400 </a:t>
                </a:r>
                <a:r>
                  <a:rPr lang="en-US" sz="2000" dirty="0" smtClean="0"/>
                  <a:t>mA</a:t>
                </a:r>
                <a:r>
                  <a:rPr lang="ru-RU" sz="2000" dirty="0" smtClean="0"/>
                  <a:t> </a:t>
                </a:r>
                <a:r>
                  <a:rPr lang="en-US" sz="2000" dirty="0" smtClean="0"/>
                  <a:t>in</a:t>
                </a:r>
                <a:r>
                  <a:rPr lang="ru-RU" sz="2000" dirty="0" smtClean="0"/>
                  <a:t> 510 </a:t>
                </a:r>
                <a:r>
                  <a:rPr lang="en-US" sz="2000" dirty="0" smtClean="0"/>
                  <a:t>bunches</a:t>
                </a:r>
                <a:r>
                  <a:rPr lang="ru-RU" sz="2000" dirty="0" smtClean="0"/>
                  <a:t>,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=534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𝑘𝑒𝑉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𝑡𝑢𝑟𝑛</m:t>
                    </m:r>
                  </m:oMath>
                </a14:m>
                <a:r>
                  <a:rPr lang="ru-RU" sz="2000" dirty="0" smtClean="0"/>
                  <a:t>,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=0.845</m:t>
                    </m:r>
                  </m:oMath>
                </a14:m>
                <a:r>
                  <a:rPr lang="ru-RU" sz="2000" dirty="0" smtClean="0"/>
                  <a:t> </a:t>
                </a:r>
                <a:r>
                  <a:rPr lang="en-US" sz="2000" dirty="0" smtClean="0"/>
                  <a:t>MV</a:t>
                </a:r>
                <a:endParaRPr lang="ru-RU" sz="2000" dirty="0" smtClean="0"/>
              </a:p>
              <a:p>
                <a:pPr marL="0" indent="0">
                  <a:buNone/>
                </a:pPr>
                <a:r>
                  <a:rPr lang="en-US" sz="2000" dirty="0" smtClean="0"/>
                  <a:t>RF1 – main</a:t>
                </a:r>
                <a:r>
                  <a:rPr lang="ru-RU" sz="2000" dirty="0" smtClean="0"/>
                  <a:t> </a:t>
                </a:r>
                <a:r>
                  <a:rPr lang="en-US" sz="2000" dirty="0" smtClean="0"/>
                  <a:t>RF</a:t>
                </a:r>
                <a:r>
                  <a:rPr lang="ru-RU" sz="2000" dirty="0" smtClean="0"/>
                  <a:t>,</a:t>
                </a:r>
              </a:p>
              <a:p>
                <a:pPr marL="0" indent="0">
                  <a:buNone/>
                </a:pPr>
                <a:r>
                  <a:rPr lang="en-US" sz="2000" dirty="0" smtClean="0"/>
                  <a:t>RF1+3 – plus third harmonic RF</a:t>
                </a:r>
                <a:endParaRPr lang="ru-RU" sz="20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627534"/>
                <a:ext cx="3816424" cy="1800200"/>
              </a:xfrm>
              <a:blipFill rotWithShape="0">
                <a:blip r:embed="rId2"/>
                <a:stretch>
                  <a:fillRect l="-1595" t="-3729" b="-10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18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044" y="411510"/>
            <a:ext cx="4574407" cy="2072778"/>
          </a:xfrm>
          <a:prstGeom prst="rect">
            <a:avLst/>
          </a:prstGeom>
        </p:spPr>
      </p:pic>
      <p:graphicFrame>
        <p:nvGraphicFramePr>
          <p:cNvPr id="8" name="Диаграмма 7" title="Ex_ibs/Exc"/>
          <p:cNvGraphicFramePr/>
          <p:nvPr>
            <p:extLst>
              <p:ext uri="{D42A27DB-BD31-4B8C-83A1-F6EECF244321}">
                <p14:modId xmlns:p14="http://schemas.microsoft.com/office/powerpoint/2010/main" val="1050313620"/>
              </p:ext>
            </p:extLst>
          </p:nvPr>
        </p:nvGraphicFramePr>
        <p:xfrm>
          <a:off x="323528" y="2325470"/>
          <a:ext cx="4137660" cy="2583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 title="Ex_ibs/Exc"/>
          <p:cNvGraphicFramePr/>
          <p:nvPr>
            <p:extLst>
              <p:ext uri="{D42A27DB-BD31-4B8C-83A1-F6EECF244321}">
                <p14:modId xmlns:p14="http://schemas.microsoft.com/office/powerpoint/2010/main" val="925645203"/>
              </p:ext>
            </p:extLst>
          </p:nvPr>
        </p:nvGraphicFramePr>
        <p:xfrm>
          <a:off x="4802698" y="2306930"/>
          <a:ext cx="4161790" cy="2691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4393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IBS</a:t>
            </a:r>
            <a:r>
              <a:rPr lang="ru-RU" dirty="0" smtClean="0"/>
              <a:t> </a:t>
            </a:r>
            <a:r>
              <a:rPr lang="en-US" dirty="0" smtClean="0"/>
              <a:t>with IDs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7534"/>
            <a:ext cx="8784976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Geometrical brightness</a:t>
            </a:r>
            <a:r>
              <a:rPr lang="ru-RU" sz="2000" dirty="0" smtClean="0"/>
              <a:t> </a:t>
            </a:r>
            <a:r>
              <a:rPr lang="en-US" sz="2000" dirty="0" smtClean="0"/>
              <a:t>depends on electron beam parameters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63" y="1059582"/>
            <a:ext cx="4661482" cy="621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67" y="1614720"/>
            <a:ext cx="5350208" cy="6215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423306"/>
            <a:ext cx="4539964" cy="241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456" y="1139962"/>
            <a:ext cx="2052000" cy="18015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095" y="3078649"/>
            <a:ext cx="2033361" cy="18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2067694"/>
                <a:ext cx="2380780" cy="1272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400 </a:t>
                </a:r>
                <a:r>
                  <a:rPr lang="en-US" dirty="0" smtClean="0"/>
                  <a:t>mA</a:t>
                </a:r>
                <a:r>
                  <a:rPr lang="ru-RU" dirty="0" smtClean="0"/>
                  <a:t> </a:t>
                </a:r>
                <a:r>
                  <a:rPr lang="en-US" dirty="0" smtClean="0"/>
                  <a:t>in</a:t>
                </a:r>
                <a:r>
                  <a:rPr lang="ru-RU" dirty="0" smtClean="0"/>
                  <a:t> 510 </a:t>
                </a:r>
                <a:r>
                  <a:rPr lang="en-US" dirty="0" smtClean="0"/>
                  <a:t>bunches</a:t>
                </a:r>
                <a:endParaRPr lang="ru-RU" dirty="0" smtClean="0"/>
              </a:p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=10%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Å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Å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67694"/>
                <a:ext cx="2380780" cy="1272400"/>
              </a:xfrm>
              <a:prstGeom prst="rect">
                <a:avLst/>
              </a:prstGeom>
              <a:blipFill rotWithShape="0">
                <a:blip r:embed="rId7"/>
                <a:stretch>
                  <a:fillRect l="-2046" t="-2392" r="-1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10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Description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Beam energy 3 GeV</a:t>
                </a:r>
                <a:r>
                  <a:rPr lang="ru-RU" dirty="0" smtClean="0"/>
                  <a:t> (</a:t>
                </a:r>
                <a:r>
                  <a:rPr lang="en-US" dirty="0" smtClean="0"/>
                  <a:t>short construction time</a:t>
                </a:r>
                <a:r>
                  <a:rPr lang="ru-RU" dirty="0" smtClean="0"/>
                  <a:t>)</a:t>
                </a:r>
              </a:p>
              <a:p>
                <a:r>
                  <a:rPr lang="en-US" dirty="0" smtClean="0"/>
                  <a:t>Circumference</a:t>
                </a:r>
                <a:r>
                  <a:rPr lang="ru-RU" dirty="0" smtClean="0"/>
                  <a:t> </a:t>
                </a:r>
                <a:r>
                  <a:rPr lang="en-US" dirty="0" smtClean="0"/>
                  <a:t>&lt;</a:t>
                </a:r>
                <a:r>
                  <a:rPr lang="ru-RU" dirty="0" smtClean="0"/>
                  <a:t> 500 </a:t>
                </a:r>
                <a:r>
                  <a:rPr lang="en-US" dirty="0" smtClean="0"/>
                  <a:t>m</a:t>
                </a:r>
                <a:r>
                  <a:rPr lang="ru-RU" dirty="0" smtClean="0"/>
                  <a:t> (</a:t>
                </a:r>
                <a:r>
                  <a:rPr lang="en-US" dirty="0" smtClean="0"/>
                  <a:t>available lot</a:t>
                </a:r>
                <a:r>
                  <a:rPr lang="ru-RU" dirty="0" smtClean="0"/>
                  <a:t>)</a:t>
                </a:r>
              </a:p>
              <a:p>
                <a:r>
                  <a:rPr lang="en-US" dirty="0" smtClean="0"/>
                  <a:t>Natural horizontal emittance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≤100</m:t>
                    </m:r>
                  </m:oMath>
                </a14:m>
                <a:r>
                  <a:rPr lang="en-US" dirty="0" smtClean="0"/>
                  <a:t> pm</a:t>
                </a:r>
                <a:r>
                  <a:rPr lang="ru-RU" dirty="0" smtClean="0"/>
                  <a:t> (</a:t>
                </a:r>
                <a:r>
                  <a:rPr lang="en-US" dirty="0" smtClean="0"/>
                  <a:t>zero current, no IDs</a:t>
                </a:r>
                <a:r>
                  <a:rPr lang="ru-RU" dirty="0" smtClean="0"/>
                  <a:t>)</a:t>
                </a:r>
              </a:p>
              <a:p>
                <a:r>
                  <a:rPr lang="en-US" dirty="0" smtClean="0"/>
                  <a:t>Injection facility</a:t>
                </a:r>
                <a:r>
                  <a:rPr lang="ru-RU" dirty="0" smtClean="0"/>
                  <a:t>: 150-200 МэВ </a:t>
                </a:r>
                <a:r>
                  <a:rPr lang="en-US" dirty="0" err="1" smtClean="0"/>
                  <a:t>linac</a:t>
                </a:r>
                <a:r>
                  <a:rPr lang="ru-RU" dirty="0" smtClean="0"/>
                  <a:t>, </a:t>
                </a:r>
                <a:r>
                  <a:rPr lang="en-US" dirty="0" smtClean="0"/>
                  <a:t>full </a:t>
                </a:r>
                <a:r>
                  <a:rPr lang="en-US" dirty="0" smtClean="0"/>
                  <a:t>energy booster</a:t>
                </a:r>
                <a:endParaRPr lang="ru-RU" dirty="0" smtClean="0"/>
              </a:p>
              <a:p>
                <a:r>
                  <a:rPr lang="en-US" dirty="0"/>
                  <a:t>Traditional off-axis horizontal plane injection with four-kicker bump (reliability)</a:t>
                </a:r>
                <a:endParaRPr lang="ru-RU" dirty="0" smtClean="0"/>
              </a:p>
              <a:p>
                <a:r>
                  <a:rPr lang="en-US" dirty="0"/>
                  <a:t>Sufficient number of beamlines (users requirements)</a:t>
                </a:r>
              </a:p>
              <a:p>
                <a:pPr lvl="1"/>
                <a:r>
                  <a:rPr lang="en-US" dirty="0"/>
                  <a:t>From wigglers and </a:t>
                </a:r>
                <a:r>
                  <a:rPr lang="en-US" dirty="0" err="1"/>
                  <a:t>undulators</a:t>
                </a:r>
                <a:r>
                  <a:rPr lang="en-US" dirty="0"/>
                  <a:t> (straight sections)</a:t>
                </a:r>
              </a:p>
              <a:p>
                <a:pPr lvl="1"/>
                <a:r>
                  <a:rPr lang="en-US" dirty="0"/>
                  <a:t>Hard X-ray from strong field dipoles</a:t>
                </a:r>
              </a:p>
              <a:p>
                <a:pPr lvl="1"/>
                <a:r>
                  <a:rPr lang="en-US" dirty="0"/>
                  <a:t>Soft X-ray and VUV from weak field magnets</a:t>
                </a:r>
              </a:p>
              <a:p>
                <a:r>
                  <a:rPr lang="en-US" dirty="0"/>
                  <a:t>Simple, proven solutions when possible (reliability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02" t="-2009" b="-14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Brightness of superconductive </a:t>
            </a:r>
            <a:r>
              <a:rPr lang="en-US" dirty="0" err="1" smtClean="0"/>
              <a:t>undulator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A. Bogomyagkov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20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5536" y="4128084"/>
                <a:ext cx="38164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Normalized brightness versus</a:t>
                </a:r>
                <a:r>
                  <a:rPr lang="ru-RU" sz="1600" dirty="0" smtClean="0"/>
                  <a:t>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en-US" sz="1600" dirty="0" smtClean="0"/>
                  <a:t>functions at the radiation point</a:t>
                </a:r>
                <a:endParaRPr lang="ru-RU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128084"/>
                <a:ext cx="3816424" cy="584775"/>
              </a:xfrm>
              <a:prstGeom prst="rect">
                <a:avLst/>
              </a:prstGeom>
              <a:blipFill rotWithShape="0">
                <a:blip r:embed="rId2"/>
                <a:stretch>
                  <a:fillRect l="-958" t="-3125" r="-1597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0212633"/>
                  </p:ext>
                </p:extLst>
              </p:nvPr>
            </p:nvGraphicFramePr>
            <p:xfrm>
              <a:off x="4607496" y="483518"/>
              <a:ext cx="4501008" cy="437188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75756"/>
                    <a:gridCol w="1125252"/>
                  </a:tblGrid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Period, mm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15.6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Vertical field</a:t>
                          </a:r>
                          <a:r>
                            <a:rPr lang="en-US" sz="1400" baseline="0" dirty="0" smtClean="0"/>
                            <a:t> amplitude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smtClean="0"/>
                            <a:t>T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1.25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K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1.821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Effective length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smtClean="0"/>
                            <a:t>m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1.997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Number of periods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128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Gap</a:t>
                          </a:r>
                          <a:r>
                            <a:rPr lang="ru-RU" sz="1400" dirty="0" smtClean="0"/>
                            <a:t>,</a:t>
                          </a:r>
                          <a:r>
                            <a:rPr lang="ru-RU" sz="1400" baseline="0" dirty="0" smtClean="0"/>
                            <a:t> </a:t>
                          </a:r>
                          <a:r>
                            <a:rPr lang="en-US" sz="1400" baseline="0" dirty="0" smtClean="0"/>
                            <a:t>mm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7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Total radiation power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smtClean="0"/>
                            <a:t>kW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6.99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Fundamental harmonic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err="1" smtClean="0"/>
                            <a:t>keV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2.061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Power density on the axis</a:t>
                          </a:r>
                          <a:r>
                            <a:rPr lang="ru-RU" sz="1400" baseline="0" dirty="0" smtClean="0"/>
                            <a:t>,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ru-RU" sz="14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1400" b="0" i="0" baseline="0" smtClean="0">
                                      <a:latin typeface="Cambria Math" panose="02040503050406030204" pitchFamily="18" charset="0"/>
                                    </a:rPr>
                                    <m:t>kW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400" b="0" i="0" baseline="0" smtClean="0">
                                          <a:latin typeface="Cambria Math" panose="02040503050406030204" pitchFamily="18" charset="0"/>
                                        </a:rPr>
                                        <m:t>mrad</m:t>
                                      </m:r>
                                    </m:e>
                                    <m:sup>
                                      <m:r>
                                        <a:rPr lang="en-US" sz="1400" b="0" i="1" baseline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53.96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Mask aperture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err="1" smtClean="0"/>
                            <a:t>mrad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0.2×0.2</m:t>
                                </m:r>
                              </m:oMath>
                            </m:oMathPara>
                          </a14:m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Spectral brightness</a:t>
                          </a:r>
                          <a:r>
                            <a:rPr lang="ru-RU" sz="1400" baseline="0" dirty="0" smtClean="0"/>
                            <a:t> </a:t>
                          </a:r>
                          <a:r>
                            <a:rPr lang="en-US" sz="1400" dirty="0" smtClean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=15.6/2.4</m:t>
                              </m:r>
                            </m:oMath>
                          </a14:m>
                          <a:r>
                            <a:rPr lang="en-US" sz="1400" dirty="0" smtClean="0"/>
                            <a:t> </a:t>
                          </a:r>
                          <a:r>
                            <a:rPr lang="ru-RU" sz="1400" dirty="0" smtClean="0"/>
                            <a:t>м</a:t>
                          </a:r>
                          <a:r>
                            <a:rPr lang="en-US" sz="1400" dirty="0" smtClean="0"/>
                            <a:t>) </a:t>
                          </a:r>
                          <a:r>
                            <a:rPr lang="en-US" sz="1400" baseline="0" dirty="0" smtClean="0"/>
                            <a:t>photons</a:t>
                          </a:r>
                          <a:r>
                            <a:rPr lang="ru-RU" sz="1400" baseline="0" dirty="0" smtClean="0"/>
                            <a:t>/</a:t>
                          </a:r>
                          <a:r>
                            <a:rPr lang="en-US" sz="1400" baseline="0" dirty="0" smtClean="0"/>
                            <a:t>c</a:t>
                          </a:r>
                          <a:r>
                            <a:rPr lang="ru-RU" sz="1400" baseline="0" dirty="0" smtClean="0"/>
                            <a:t>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0" baseline="0" smtClean="0">
                                      <a:latin typeface="Cambria Math" panose="02040503050406030204" pitchFamily="18" charset="0"/>
                                    </a:rPr>
                                    <m:t>mm</m:t>
                                  </m:r>
                                </m:e>
                                <m:sup>
                                  <m:r>
                                    <a:rPr lang="en-US" sz="14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 smtClean="0"/>
                            <a:t>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0" dirty="0" smtClean="0">
                                      <a:latin typeface="Cambria Math" panose="02040503050406030204" pitchFamily="18" charset="0"/>
                                    </a:rPr>
                                    <m:t>mrad</m:t>
                                  </m:r>
                                </m:e>
                                <m:sup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 smtClean="0"/>
                            <a:t>/0.1%B.W.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2.48×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Spectral brightness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=0.3/0.3</m:t>
                              </m:r>
                            </m:oMath>
                          </a14:m>
                          <a:r>
                            <a:rPr lang="en-US" sz="1400" dirty="0" smtClean="0"/>
                            <a:t> </a:t>
                          </a:r>
                          <a:r>
                            <a:rPr lang="ru-RU" sz="1400" dirty="0" smtClean="0"/>
                            <a:t>м</a:t>
                          </a:r>
                          <a:r>
                            <a:rPr lang="en-US" sz="1400" dirty="0" smtClean="0"/>
                            <a:t>) </a:t>
                          </a:r>
                          <a:r>
                            <a:rPr lang="en-US" sz="1400" baseline="0" dirty="0" smtClean="0"/>
                            <a:t>photons</a:t>
                          </a:r>
                          <a:r>
                            <a:rPr lang="ru-RU" sz="1400" baseline="0" dirty="0" smtClean="0"/>
                            <a:t>/</a:t>
                          </a:r>
                          <a:r>
                            <a:rPr lang="en-US" sz="1400" baseline="0" dirty="0" smtClean="0"/>
                            <a:t>c</a:t>
                          </a:r>
                          <a:r>
                            <a:rPr lang="ru-RU" sz="1400" baseline="0" dirty="0" smtClean="0"/>
                            <a:t>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0" baseline="0" smtClean="0">
                                      <a:latin typeface="Cambria Math" panose="02040503050406030204" pitchFamily="18" charset="0"/>
                                    </a:rPr>
                                    <m:t>mm</m:t>
                                  </m:r>
                                </m:e>
                                <m:sup>
                                  <m:r>
                                    <a:rPr lang="en-US" sz="1400" b="0" i="1" baseline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 smtClean="0"/>
                            <a:t>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0" dirty="0" smtClean="0">
                                      <a:latin typeface="Cambria Math" panose="02040503050406030204" pitchFamily="18" charset="0"/>
                                    </a:rPr>
                                    <m:t>mrad</m:t>
                                  </m:r>
                                </m:e>
                                <m:sup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 smtClean="0"/>
                            <a:t>/0.1%B.W.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7.78×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0212633"/>
                  </p:ext>
                </p:extLst>
              </p:nvPr>
            </p:nvGraphicFramePr>
            <p:xfrm>
              <a:off x="4607496" y="483518"/>
              <a:ext cx="4501008" cy="437188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75756"/>
                    <a:gridCol w="1125252"/>
                  </a:tblGrid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Period, mm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15.6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Vertical field</a:t>
                          </a:r>
                          <a:r>
                            <a:rPr lang="en-US" sz="1400" baseline="0" dirty="0" smtClean="0"/>
                            <a:t> amplitude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smtClean="0"/>
                            <a:t>T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1.25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K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1.821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Effective length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smtClean="0"/>
                            <a:t>m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1.997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Number of periods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128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Gap</a:t>
                          </a:r>
                          <a:r>
                            <a:rPr lang="ru-RU" sz="1400" dirty="0" smtClean="0"/>
                            <a:t>,</a:t>
                          </a:r>
                          <a:r>
                            <a:rPr lang="ru-RU" sz="1400" baseline="0" dirty="0" smtClean="0"/>
                            <a:t> </a:t>
                          </a:r>
                          <a:r>
                            <a:rPr lang="en-US" sz="1400" baseline="0" dirty="0" smtClean="0"/>
                            <a:t>mm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7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Total radiation power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smtClean="0"/>
                            <a:t>kW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6.99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Fundamental harmonic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err="1" smtClean="0"/>
                            <a:t>keV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2.061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720" marR="63720" marT="31860" marB="31860">
                        <a:blipFill rotWithShape="0">
                          <a:blip r:embed="rId3"/>
                          <a:stretch>
                            <a:fillRect l="-180" t="-809091" r="-33694" b="-4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53.96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</a:tr>
                  <a:tr h="33573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Mask aperture</a:t>
                          </a:r>
                          <a:r>
                            <a:rPr lang="ru-RU" sz="1400" dirty="0" smtClean="0"/>
                            <a:t>, </a:t>
                          </a:r>
                          <a:r>
                            <a:rPr lang="en-US" sz="1400" dirty="0" err="1" smtClean="0"/>
                            <a:t>mrad</a:t>
                          </a:r>
                          <a:endParaRPr lang="ru-RU" sz="1400" dirty="0"/>
                        </a:p>
                      </a:txBody>
                      <a:tcPr marL="63720" marR="63720" marT="31860" marB="3186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720" marR="63720" marT="31860" marB="31860">
                        <a:blipFill rotWithShape="0">
                          <a:blip r:embed="rId3"/>
                          <a:stretch>
                            <a:fillRect l="-300541" t="-909091" r="-1081" b="-327273"/>
                          </a:stretch>
                        </a:blipFill>
                      </a:tcPr>
                    </a:tc>
                  </a:tr>
                  <a:tr h="50726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720" marR="63720" marT="31860" marB="31860">
                        <a:blipFill rotWithShape="0">
                          <a:blip r:embed="rId3"/>
                          <a:stretch>
                            <a:fillRect l="-180" t="-660714" r="-33694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720" marR="63720" marT="31860" marB="31860">
                        <a:blipFill rotWithShape="0">
                          <a:blip r:embed="rId3"/>
                          <a:stretch>
                            <a:fillRect l="-300541" t="-660714" r="-1081" b="-114286"/>
                          </a:stretch>
                        </a:blipFill>
                      </a:tcPr>
                    </a:tc>
                  </a:tr>
                  <a:tr h="50726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720" marR="63720" marT="31860" marB="31860">
                        <a:blipFill rotWithShape="0">
                          <a:blip r:embed="rId3"/>
                          <a:stretch>
                            <a:fillRect l="-180" t="-769880" r="-33694" b="-156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3720" marR="63720" marT="31860" marB="31860">
                        <a:blipFill rotWithShape="0">
                          <a:blip r:embed="rId3"/>
                          <a:stretch>
                            <a:fillRect l="-300541" t="-769880" r="-1081" b="-1566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528" y="540000"/>
            <a:ext cx="3711547" cy="3625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2195" y="3441925"/>
            <a:ext cx="1137106" cy="27699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Optimized </a:t>
            </a:r>
            <a:r>
              <a:rPr lang="en-US" dirty="0" smtClean="0">
                <a:solidFill>
                  <a:srgbClr val="FFFF00"/>
                </a:solidFill>
              </a:rPr>
              <a:t>2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1995686"/>
            <a:ext cx="440826" cy="27699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Base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743" y="990843"/>
            <a:ext cx="1137106" cy="27699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Optimized </a:t>
            </a:r>
            <a:r>
              <a:rPr lang="en-US" dirty="0" smtClean="0">
                <a:solidFill>
                  <a:srgbClr val="FFFF00"/>
                </a:solidFill>
              </a:rPr>
              <a:t>1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Emittance and lifetime with IBS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For base lattice</a:t>
                </a:r>
                <a:r>
                  <a:rPr lang="ru-RU" dirty="0" smtClean="0"/>
                  <a:t> 400 </a:t>
                </a:r>
                <a:r>
                  <a:rPr lang="en-US" dirty="0" smtClean="0"/>
                  <a:t>mA</a:t>
                </a:r>
                <a:r>
                  <a:rPr lang="ru-RU" dirty="0" smtClean="0"/>
                  <a:t>, 510 </a:t>
                </a:r>
                <a:r>
                  <a:rPr lang="en-US" dirty="0" smtClean="0"/>
                  <a:t>bunches</a:t>
                </a:r>
                <a:r>
                  <a:rPr lang="ru-RU" dirty="0" smtClean="0"/>
                  <a:t>, 10% </a:t>
                </a:r>
                <a:r>
                  <a:rPr lang="en-US" dirty="0" smtClean="0"/>
                  <a:t>coupling</a:t>
                </a:r>
                <a:r>
                  <a:rPr lang="ru-RU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±3%</m:t>
                    </m:r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energy acceptance</a:t>
                </a:r>
                <a:r>
                  <a:rPr lang="ru-RU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=0.845</m:t>
                    </m:r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MV</a:t>
                </a:r>
                <a:r>
                  <a:rPr lang="ru-RU" dirty="0" smtClean="0"/>
                  <a:t>), </a:t>
                </a:r>
                <a:r>
                  <a:rPr lang="en-US" dirty="0" smtClean="0"/>
                  <a:t>horizontal emittance</a:t>
                </a:r>
                <a:r>
                  <a:rPr lang="ru-RU" dirty="0" smtClean="0"/>
                  <a:t> </a:t>
                </a:r>
                <a:r>
                  <a:rPr lang="en-US" dirty="0" smtClean="0"/>
                  <a:t>increases from</a:t>
                </a:r>
                <a:r>
                  <a:rPr lang="ru-RU" dirty="0" smtClean="0"/>
                  <a:t> 73 </a:t>
                </a:r>
                <a:r>
                  <a:rPr lang="en-US" dirty="0" smtClean="0"/>
                  <a:t>pm</a:t>
                </a:r>
                <a:r>
                  <a:rPr lang="ru-RU" dirty="0" smtClean="0"/>
                  <a:t> </a:t>
                </a:r>
                <a:r>
                  <a:rPr lang="en-US" dirty="0" smtClean="0"/>
                  <a:t>to</a:t>
                </a:r>
                <a:r>
                  <a:rPr lang="ru-RU" dirty="0" smtClean="0"/>
                  <a:t> 113 </a:t>
                </a:r>
                <a:r>
                  <a:rPr lang="en-US" dirty="0" smtClean="0"/>
                  <a:t>pm</a:t>
                </a:r>
                <a:r>
                  <a:rPr lang="ru-RU" dirty="0" smtClean="0"/>
                  <a:t>. </a:t>
                </a:r>
                <a:r>
                  <a:rPr lang="en-US" dirty="0" err="1" smtClean="0"/>
                  <a:t>Touschek</a:t>
                </a:r>
                <a:r>
                  <a:rPr lang="en-US" dirty="0" smtClean="0"/>
                  <a:t> lifetime is 3.2 hours</a:t>
                </a:r>
                <a:endParaRPr lang="ru-RU" dirty="0" smtClean="0"/>
              </a:p>
              <a:p>
                <a:r>
                  <a:rPr lang="en-US" dirty="0" smtClean="0"/>
                  <a:t>Threefold bunch elongation decreases emittance to</a:t>
                </a:r>
                <a:r>
                  <a:rPr lang="ru-RU" dirty="0" smtClean="0"/>
                  <a:t> 90 </a:t>
                </a:r>
                <a:r>
                  <a:rPr lang="en-US" dirty="0" smtClean="0"/>
                  <a:t>pm</a:t>
                </a:r>
                <a:r>
                  <a:rPr lang="ru-RU" dirty="0" smtClean="0"/>
                  <a:t> </a:t>
                </a:r>
                <a:r>
                  <a:rPr lang="en-US" dirty="0" smtClean="0"/>
                  <a:t>and increases </a:t>
                </a:r>
                <a:r>
                  <a:rPr lang="en-US" dirty="0" err="1" smtClean="0"/>
                  <a:t>Touschek</a:t>
                </a:r>
                <a:r>
                  <a:rPr lang="en-US" dirty="0" smtClean="0"/>
                  <a:t> lifetime to 7.9 hours</a:t>
                </a:r>
                <a:endParaRPr lang="ru-RU" dirty="0" smtClean="0"/>
              </a:p>
              <a:p>
                <a:r>
                  <a:rPr lang="ru-RU" dirty="0" smtClean="0"/>
                  <a:t>100% </a:t>
                </a:r>
                <a:r>
                  <a:rPr lang="en-US" dirty="0" smtClean="0"/>
                  <a:t>coupling provides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=50−60</m:t>
                    </m:r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pm</a:t>
                </a:r>
                <a:r>
                  <a:rPr lang="ru-RU" dirty="0" smtClean="0"/>
                  <a:t> </a:t>
                </a:r>
                <a:r>
                  <a:rPr lang="en-US" dirty="0" smtClean="0"/>
                  <a:t>and doubles lifetime</a:t>
                </a:r>
                <a:r>
                  <a:rPr lang="ru-RU" dirty="0" smtClean="0"/>
                  <a:t>. </a:t>
                </a:r>
                <a:r>
                  <a:rPr lang="en-US" dirty="0" smtClean="0"/>
                  <a:t>Geometrical</a:t>
                </a:r>
                <a:r>
                  <a:rPr lang="ru-RU" dirty="0" smtClean="0"/>
                  <a:t> </a:t>
                </a:r>
                <a:r>
                  <a:rPr lang="en-US" dirty="0" smtClean="0"/>
                  <a:t>brightness drops by factor</a:t>
                </a:r>
                <a:r>
                  <a:rPr lang="ru-RU" dirty="0" smtClean="0"/>
                  <a:t> </a:t>
                </a:r>
                <a:r>
                  <a:rPr lang="en-US" dirty="0" smtClean="0"/>
                  <a:t>of </a:t>
                </a:r>
                <a:r>
                  <a:rPr lang="ru-RU" dirty="0" smtClean="0"/>
                  <a:t>1.5-2</a:t>
                </a:r>
              </a:p>
              <a:p>
                <a:r>
                  <a:rPr lang="en-US" dirty="0" smtClean="0"/>
                  <a:t>For ultimate configuration</a:t>
                </a:r>
                <a:r>
                  <a:rPr lang="ru-RU" dirty="0" smtClean="0"/>
                  <a:t> (10</a:t>
                </a:r>
                <a:r>
                  <a:rPr lang="en-US" dirty="0" smtClean="0"/>
                  <a:t> SCU+2 SCW</a:t>
                </a:r>
                <a:r>
                  <a:rPr lang="ru-RU" dirty="0" smtClean="0"/>
                  <a:t>) </a:t>
                </a:r>
                <a:r>
                  <a:rPr lang="en-US" dirty="0"/>
                  <a:t>Touschek lifetime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≥5</m:t>
                    </m:r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hours</a:t>
                </a:r>
                <a:r>
                  <a:rPr lang="ru-RU" dirty="0" smtClean="0"/>
                  <a:t> </a:t>
                </a:r>
                <a:r>
                  <a:rPr lang="en-US" dirty="0" smtClean="0"/>
                  <a:t>for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=1.4</m:t>
                    </m:r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MV</a:t>
                </a:r>
                <a:endParaRPr lang="ru-RU" dirty="0" smtClean="0"/>
              </a:p>
              <a:p>
                <a:r>
                  <a:rPr lang="en-US" dirty="0" smtClean="0"/>
                  <a:t>For ultimate configuration</a:t>
                </a:r>
                <a:r>
                  <a:rPr lang="ru-RU" dirty="0" smtClean="0"/>
                  <a:t>, 10% </a:t>
                </a:r>
                <a:r>
                  <a:rPr lang="en-US" dirty="0" smtClean="0"/>
                  <a:t>coupling</a:t>
                </a:r>
                <a:r>
                  <a:rPr lang="ru-RU" dirty="0" smtClean="0"/>
                  <a:t>, </a:t>
                </a:r>
                <a:r>
                  <a:rPr lang="en-US" dirty="0" smtClean="0"/>
                  <a:t>threefold bunch elongation</a:t>
                </a:r>
                <a:r>
                  <a:rPr lang="ru-RU" dirty="0" smtClean="0"/>
                  <a:t> </a:t>
                </a:r>
                <a:r>
                  <a:rPr lang="en-US" dirty="0" smtClean="0"/>
                  <a:t>and</a:t>
                </a:r>
                <a:r>
                  <a:rPr lang="ru-RU" dirty="0" smtClean="0"/>
                  <a:t> 400 </a:t>
                </a:r>
                <a:r>
                  <a:rPr lang="en-US" dirty="0" smtClean="0"/>
                  <a:t>mA</a:t>
                </a:r>
                <a:r>
                  <a:rPr lang="ru-RU" dirty="0" smtClean="0"/>
                  <a:t> </a:t>
                </a:r>
                <a:r>
                  <a:rPr lang="en-US" dirty="0" smtClean="0"/>
                  <a:t>in</a:t>
                </a:r>
                <a:r>
                  <a:rPr lang="ru-RU" dirty="0" smtClean="0"/>
                  <a:t> 510 </a:t>
                </a:r>
                <a:r>
                  <a:rPr lang="en-US" dirty="0" smtClean="0"/>
                  <a:t>bunches</a:t>
                </a:r>
                <a:r>
                  <a:rPr lang="ru-RU" dirty="0" smtClean="0"/>
                  <a:t> </a:t>
                </a:r>
                <a:r>
                  <a:rPr lang="en-US" dirty="0" smtClean="0"/>
                  <a:t>the minimum horizontal emittance is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≈79</m:t>
                    </m:r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pm</a:t>
                </a:r>
                <a:endParaRPr lang="ru-RU" dirty="0" smtClean="0"/>
              </a:p>
              <a:p>
                <a:r>
                  <a:rPr lang="en-US" dirty="0" smtClean="0"/>
                  <a:t>For radiation wavelength in range of</a:t>
                </a:r>
                <a:r>
                  <a:rPr lang="ru-RU" dirty="0" smtClean="0"/>
                  <a:t> 1-10 </a:t>
                </a:r>
                <a:r>
                  <a:rPr lang="en-US" dirty="0" smtClean="0"/>
                  <a:t>Å</a:t>
                </a:r>
                <a:r>
                  <a:rPr lang="ru-RU" dirty="0" smtClean="0"/>
                  <a:t> </a:t>
                </a:r>
                <a:r>
                  <a:rPr lang="en-US" dirty="0" smtClean="0"/>
                  <a:t>maximum geometrical</a:t>
                </a:r>
                <a:r>
                  <a:rPr lang="ru-RU" dirty="0" smtClean="0"/>
                  <a:t> </a:t>
                </a:r>
                <a:r>
                  <a:rPr lang="en-US" dirty="0" smtClean="0"/>
                  <a:t>brightness occurs with coupling</a:t>
                </a:r>
                <a:r>
                  <a:rPr lang="ru-RU" dirty="0" smtClean="0"/>
                  <a:t> 0.5-5%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3" t="-2439" r="-971" b="-20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4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Alignment errors correction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7534"/>
            <a:ext cx="8784976" cy="2736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Closed orbit distortions in strong </a:t>
            </a:r>
            <a:r>
              <a:rPr lang="en-US" dirty="0" err="1" smtClean="0"/>
              <a:t>sextupoles</a:t>
            </a:r>
            <a:r>
              <a:rPr lang="en-US" dirty="0" smtClean="0"/>
              <a:t> reduce dynamic aperture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Studying and correction algorithm</a:t>
            </a:r>
            <a:r>
              <a:rPr lang="ru-RU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Errors distributions in all elements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Orbit correction at </a:t>
            </a:r>
            <a:r>
              <a:rPr lang="ru-RU" dirty="0" smtClean="0"/>
              <a:t>224 </a:t>
            </a:r>
            <a:r>
              <a:rPr lang="en-US" dirty="0" smtClean="0"/>
              <a:t>BPM</a:t>
            </a:r>
            <a:r>
              <a:rPr lang="ru-RU" dirty="0" smtClean="0"/>
              <a:t>, </a:t>
            </a:r>
            <a:r>
              <a:rPr lang="en-US" dirty="0" smtClean="0"/>
              <a:t>by</a:t>
            </a:r>
            <a:r>
              <a:rPr lang="ru-RU" dirty="0" smtClean="0"/>
              <a:t> </a:t>
            </a:r>
            <a:r>
              <a:rPr lang="en-US" dirty="0" smtClean="0"/>
              <a:t>256+64 correctors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Optics and coupling correction by</a:t>
            </a:r>
            <a:r>
              <a:rPr lang="ru-RU" dirty="0" smtClean="0"/>
              <a:t> 256 </a:t>
            </a:r>
            <a:r>
              <a:rPr lang="en-US" dirty="0" smtClean="0"/>
              <a:t>gradient correctors in </a:t>
            </a:r>
            <a:r>
              <a:rPr lang="en-US" dirty="0" err="1" smtClean="0"/>
              <a:t>sextupoles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213331"/>
              </p:ext>
            </p:extLst>
          </p:nvPr>
        </p:nvGraphicFramePr>
        <p:xfrm>
          <a:off x="1411847" y="3505906"/>
          <a:ext cx="6320306" cy="10515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76263"/>
                <a:gridCol w="986400"/>
                <a:gridCol w="985881"/>
                <a:gridCol w="985881"/>
                <a:gridCol w="98588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σ</a:t>
                      </a:r>
                      <a:r>
                        <a:rPr lang="en-US" sz="2000" baseline="-25000">
                          <a:effectLst/>
                        </a:rPr>
                        <a:t>x</a:t>
                      </a:r>
                      <a:r>
                        <a:rPr lang="ru-RU" sz="2000" baseline="-25000">
                          <a:effectLst/>
                        </a:rPr>
                        <a:t>, </a:t>
                      </a:r>
                      <a:r>
                        <a:rPr lang="en-US" sz="2000">
                          <a:effectLst/>
                        </a:rPr>
                        <a:t>μm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σ</a:t>
                      </a:r>
                      <a:r>
                        <a:rPr lang="en-US" sz="2000" baseline="-25000">
                          <a:effectLst/>
                        </a:rPr>
                        <a:t>y</a:t>
                      </a:r>
                      <a:r>
                        <a:rPr lang="ru-RU" sz="2000" baseline="-25000">
                          <a:effectLst/>
                        </a:rPr>
                        <a:t>, </a:t>
                      </a:r>
                      <a:r>
                        <a:rPr lang="en-US" sz="2000">
                          <a:effectLst/>
                        </a:rPr>
                        <a:t>μm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σ</a:t>
                      </a:r>
                      <a:r>
                        <a:rPr lang="en-US" sz="2000" baseline="-25000">
                          <a:effectLst/>
                        </a:rPr>
                        <a:t>s</a:t>
                      </a:r>
                      <a:r>
                        <a:rPr lang="ru-RU" sz="2000" baseline="-25000">
                          <a:effectLst/>
                        </a:rPr>
                        <a:t>, </a:t>
                      </a:r>
                      <a:r>
                        <a:rPr lang="en-US" sz="2000">
                          <a:effectLst/>
                        </a:rPr>
                        <a:t>μm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σ</a:t>
                      </a:r>
                      <a:r>
                        <a:rPr lang="en-US" sz="2000" baseline="-25000">
                          <a:effectLst/>
                        </a:rPr>
                        <a:t>ψ</a:t>
                      </a:r>
                      <a:r>
                        <a:rPr lang="ru-RU" sz="2000" baseline="-25000">
                          <a:effectLst/>
                        </a:rPr>
                        <a:t>, </a:t>
                      </a:r>
                      <a:r>
                        <a:rPr lang="en-US" sz="2000">
                          <a:effectLst/>
                        </a:rPr>
                        <a:t>μrad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Girders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80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80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150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Elements on girders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30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150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22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 errors correction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23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63500"/>
            <a:ext cx="3859793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41" y="555526"/>
            <a:ext cx="2880000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5526"/>
            <a:ext cx="288000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70" y="555526"/>
            <a:ext cx="2880000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488" y="2709876"/>
            <a:ext cx="5040000" cy="180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42" y="1805632"/>
            <a:ext cx="3241058" cy="23445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24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0933" y="3374871"/>
            <a:ext cx="1018356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Sextupoles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664" y="1925573"/>
            <a:ext cx="121347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Quadrupoles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7664" y="483518"/>
            <a:ext cx="69730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Dipoles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31" y="772349"/>
            <a:ext cx="5040000" cy="10067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31" y="2216542"/>
            <a:ext cx="5040000" cy="1163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31" y="3626671"/>
            <a:ext cx="5040000" cy="1143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235" y="3503286"/>
            <a:ext cx="3666641" cy="16402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0"/>
            <a:ext cx="2075438" cy="20741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091" y="0"/>
            <a:ext cx="1901909" cy="21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56" y="3849891"/>
            <a:ext cx="1800000" cy="127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RF system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29" t="5548" r="65739" b="56130"/>
          <a:stretch/>
        </p:blipFill>
        <p:spPr>
          <a:xfrm>
            <a:off x="-567" y="497129"/>
            <a:ext cx="3504052" cy="223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147" y="2641983"/>
            <a:ext cx="2058853" cy="234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а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8969752"/>
                  </p:ext>
                </p:extLst>
              </p:nvPr>
            </p:nvGraphicFramePr>
            <p:xfrm>
              <a:off x="7056000" y="2455291"/>
              <a:ext cx="2088000" cy="2688209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368000"/>
                    <a:gridCol w="720000"/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/>
                            <a:t>, MHz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357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sz="1600" dirty="0" smtClean="0"/>
                            <a:t>, Ohm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150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/>
                            <a:t> 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17000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/>
                            <a:t>, </a:t>
                          </a:r>
                          <a:r>
                            <a:rPr lang="en-US" sz="1600" dirty="0" err="1" smtClean="0"/>
                            <a:t>MOhm</a:t>
                          </a:r>
                          <a:r>
                            <a:rPr lang="en-US" sz="1600" dirty="0" smtClean="0"/>
                            <a:t>  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2.55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 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/>
                            <a:t>, kV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400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latin typeface="Cambria Math" panose="02040503050406030204" pitchFamily="18" charset="0"/>
                                    </a:rPr>
                                    <m:t>𝐶𝑢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/>
                            <a:t>, kW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31.4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600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smtClean="0"/>
                                  <m:t>W</m:t>
                                </m:r>
                                <m:r>
                                  <m:rPr>
                                    <m:nor/>
                                  </m:rPr>
                                  <a:rPr lang="en-US" sz="1600" smtClean="0"/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 sz="1600" smtClean="0"/>
                                  <m:t>c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600" smtClean="0"/>
                                      <m:t>m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n-US" sz="1600" smtClean="0"/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15.7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а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8969752"/>
                  </p:ext>
                </p:extLst>
              </p:nvPr>
            </p:nvGraphicFramePr>
            <p:xfrm>
              <a:off x="7056000" y="2455291"/>
              <a:ext cx="2088000" cy="2688209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368000"/>
                    <a:gridCol w="7200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44" t="-3279" r="-53778" b="-636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357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44" t="-103279" r="-53778" b="-536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150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44" t="-203279" r="-53778" b="-436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17000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46291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44" t="-243421" r="-53778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2.55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44" t="-427869" r="-53778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400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44" t="-527869" r="-53778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31.4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  <a:tr h="37109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44" t="-627869" r="-53778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15.7</a:t>
                          </a:r>
                          <a:endParaRPr lang="ru-RU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63500"/>
            <a:ext cx="3773725" cy="19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68" y="2851238"/>
            <a:ext cx="488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ring single cavity 357 MHz/160 kW CW SSPA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215296" y="2137876"/>
            <a:ext cx="28761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Single cavity fundamental data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5544000" y="-26258"/>
            <a:ext cx="3600000" cy="2348800"/>
            <a:chOff x="7354957" y="491987"/>
            <a:chExt cx="3600000" cy="234880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/>
            <a:srcRect l="1980" t="7087" r="4665"/>
            <a:stretch/>
          </p:blipFill>
          <p:spPr>
            <a:xfrm>
              <a:off x="7354957" y="765326"/>
              <a:ext cx="3600000" cy="20754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886700" y="491987"/>
              <a:ext cx="200770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/>
                <a:t>HM spectrum</a:t>
              </a:r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7769941" y="1099924"/>
                  <a:ext cx="282705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Threshold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=0.4</m:t>
                      </m:r>
                    </m:oMath>
                  </a14:m>
                  <a:r>
                    <a:rPr lang="en-US" dirty="0" smtClean="0">
                      <a:solidFill>
                        <a:srgbClr val="0000FF"/>
                      </a:solidFill>
                    </a:rPr>
                    <a:t> A</a:t>
                  </a:r>
                  <a:endParaRPr lang="ru-RU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9941" y="1099924"/>
                  <a:ext cx="282705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944" t="-8197" r="-1080" b="-245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/>
          <p:cNvSpPr txBox="1"/>
          <p:nvPr/>
        </p:nvSpPr>
        <p:spPr>
          <a:xfrm>
            <a:off x="71600" y="6420940"/>
            <a:ext cx="461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Booster cavity SSPA: ¼ of the main ring SSPA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1881" y="491987"/>
            <a:ext cx="1488261" cy="23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Vacuum system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Vacuum lifetime</a:t>
                </a:r>
                <a:r>
                  <a:rPr lang="ru-RU" dirty="0" smtClean="0"/>
                  <a:t> </a:t>
                </a:r>
                <a:r>
                  <a:rPr lang="en-US" dirty="0" smtClean="0"/>
                  <a:t>&gt;</a:t>
                </a:r>
                <a:r>
                  <a:rPr lang="ru-RU" dirty="0" smtClean="0"/>
                  <a:t>10 </a:t>
                </a:r>
                <a:r>
                  <a:rPr lang="en-US" dirty="0" smtClean="0"/>
                  <a:t>hours</a:t>
                </a:r>
                <a:r>
                  <a:rPr lang="ru-RU" dirty="0" smtClean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≤2.5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nTorr</m:t>
                    </m:r>
                  </m:oMath>
                </a14:m>
                <a:r>
                  <a:rPr lang="ru-RU" dirty="0" smtClean="0"/>
                  <a:t>)</a:t>
                </a:r>
              </a:p>
              <a:p>
                <a:r>
                  <a:rPr lang="en-US" dirty="0" smtClean="0"/>
                  <a:t>Absorbs</a:t>
                </a:r>
                <a:r>
                  <a:rPr lang="ru-RU" dirty="0" smtClean="0"/>
                  <a:t> 200 </a:t>
                </a:r>
                <a:r>
                  <a:rPr lang="en-US" dirty="0" smtClean="0"/>
                  <a:t>kW</a:t>
                </a:r>
                <a:r>
                  <a:rPr lang="ru-RU" dirty="0" smtClean="0"/>
                  <a:t> </a:t>
                </a:r>
                <a:r>
                  <a:rPr lang="en-US" dirty="0" smtClean="0"/>
                  <a:t>of SR</a:t>
                </a:r>
                <a:endParaRPr lang="ru-RU" dirty="0" smtClean="0"/>
              </a:p>
              <a:p>
                <a:r>
                  <a:rPr lang="en-US" dirty="0" smtClean="0"/>
                  <a:t>Low impedance design</a:t>
                </a:r>
                <a:endParaRPr lang="ru-RU" dirty="0" smtClean="0"/>
              </a:p>
              <a:p>
                <a:r>
                  <a:rPr lang="en-US" dirty="0" smtClean="0"/>
                  <a:t>Pipe material:</a:t>
                </a:r>
                <a:r>
                  <a:rPr lang="ru-RU" dirty="0" smtClean="0"/>
                  <a:t> </a:t>
                </a:r>
                <a:r>
                  <a:rPr lang="en-US" dirty="0" smtClean="0"/>
                  <a:t>aluminum alloy </a:t>
                </a:r>
                <a:r>
                  <a:rPr lang="ru-RU" dirty="0" smtClean="0"/>
                  <a:t>6063</a:t>
                </a:r>
              </a:p>
              <a:p>
                <a:r>
                  <a:rPr lang="en-US" dirty="0"/>
                  <a:t>Connections like in </a:t>
                </a:r>
                <a:r>
                  <a:rPr lang="en-US" dirty="0" err="1"/>
                  <a:t>SuperKEKB</a:t>
                </a:r>
                <a:r>
                  <a:rPr lang="en-US" dirty="0"/>
                  <a:t>, compensators like in PEPII type, BPMs like in </a:t>
                </a:r>
                <a:r>
                  <a:rPr lang="en-US" dirty="0" smtClean="0"/>
                  <a:t>MAX4/SIRIUS/Diamond</a:t>
                </a:r>
                <a:endParaRPr lang="en-US" dirty="0"/>
              </a:p>
              <a:p>
                <a:r>
                  <a:rPr lang="en-US" dirty="0" err="1"/>
                  <a:t>Cryo</a:t>
                </a:r>
                <a:r>
                  <a:rPr lang="en-US" dirty="0"/>
                  <a:t>-pump or distributed NEG coating in the narrow aperture straight </a:t>
                </a:r>
                <a:r>
                  <a:rPr lang="en-US" dirty="0" smtClean="0"/>
                  <a:t>sections</a:t>
                </a:r>
              </a:p>
              <a:p>
                <a:r>
                  <a:rPr lang="en-US" dirty="0"/>
                  <a:t>Lumped compact combined pumps in the arcs. Expected conditioning time </a:t>
                </a:r>
                <a:r>
                  <a:rPr lang="en-US" dirty="0" smtClean="0"/>
                  <a:t>3-6 </a:t>
                </a:r>
                <a:r>
                  <a:rPr lang="en-US" dirty="0"/>
                  <a:t>months. </a:t>
                </a:r>
                <a:r>
                  <a:rPr lang="en-US" dirty="0" smtClean="0"/>
                  <a:t>Advantages over </a:t>
                </a:r>
                <a:r>
                  <a:rPr lang="en-US" dirty="0"/>
                  <a:t>the NEG coating </a:t>
                </a:r>
                <a:r>
                  <a:rPr lang="en-US" dirty="0" smtClean="0"/>
                  <a:t>are </a:t>
                </a:r>
                <a:r>
                  <a:rPr lang="en-US" dirty="0"/>
                  <a:t>unbaked system, less sensitive to micro-leaks, low wall </a:t>
                </a:r>
                <a:r>
                  <a:rPr lang="en-US" dirty="0" smtClean="0"/>
                  <a:t>impedance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3" t="-1004" r="-555" b="-12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Vacuum system design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27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0933374"/>
                  </p:ext>
                </p:extLst>
              </p:nvPr>
            </p:nvGraphicFramePr>
            <p:xfrm>
              <a:off x="179511" y="771550"/>
              <a:ext cx="4353519" cy="378192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3349233"/>
                    <a:gridCol w="1004286"/>
                  </a:tblGrid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Inner diameter of beam pipe, d</a:t>
                          </a:r>
                          <a:r>
                            <a:rPr lang="en-US" sz="1400" baseline="0" dirty="0" smtClean="0"/>
                            <a:t> [mm]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27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Average distance between pumps</a:t>
                          </a:r>
                          <a:r>
                            <a:rPr lang="en-US" sz="1400" baseline="0" dirty="0" smtClean="0"/>
                            <a:t>, L [m]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Total number of lumped pumps per arc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24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Pumping speed of one pump for</a:t>
                          </a:r>
                          <a:r>
                            <a:rPr lang="en-US" sz="1400" baseline="0" dirty="0" smtClean="0"/>
                            <a:t> CO [l/s]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120 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Average photon flux [</a:t>
                          </a:r>
                          <a:r>
                            <a:rPr lang="en-US" sz="1400" dirty="0" err="1" smtClean="0"/>
                            <a:t>ph</a:t>
                          </a:r>
                          <a:r>
                            <a:rPr lang="en-US" sz="1400" dirty="0" smtClean="0"/>
                            <a:t>/s/m] at I=0.4A, E=3 GeV</a:t>
                          </a:r>
                          <a:endParaRPr lang="en-US" sz="14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2×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23802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Initial/final </a:t>
                          </a:r>
                          <a:r>
                            <a:rPr lang="en-US" sz="1400" dirty="0" err="1" smtClean="0"/>
                            <a:t>desorp.coeff</a:t>
                          </a:r>
                          <a:r>
                            <a:rPr lang="en-US" sz="1400" dirty="0" smtClean="0"/>
                            <a:t>. [mol./</a:t>
                          </a:r>
                          <a:r>
                            <a:rPr lang="en-US" sz="1400" dirty="0" err="1" smtClean="0"/>
                            <a:t>ph</a:t>
                          </a:r>
                          <a:r>
                            <a:rPr lang="en-US" sz="1400" dirty="0" smtClean="0"/>
                            <a:t>] for CO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ru-RU" sz="1400" smtClean="0">
                                  <a:latin typeface="Cambria Math" panose="02040503050406030204" pitchFamily="18" charset="0"/>
                                </a:rPr>
                                <m:t>1×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400" dirty="0" smtClean="0"/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0.8×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23802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Average photon dose for conditioning [</a:t>
                          </a:r>
                          <a:r>
                            <a:rPr lang="en-US" sz="1400" dirty="0" err="1" smtClean="0"/>
                            <a:t>ph</a:t>
                          </a:r>
                          <a:r>
                            <a:rPr lang="en-US" sz="1400" dirty="0" smtClean="0"/>
                            <a:t>/m]</a:t>
                          </a:r>
                          <a:endParaRPr lang="en-US" sz="14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48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1.4×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 smtClean="0"/>
                        </a:p>
                        <a:p>
                          <a:pPr marL="0" marR="0" lvl="0" indent="0" algn="ctr" defTabSz="7748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(777 </m:t>
                                </m:r>
                                <m:r>
                                  <a:rPr lang="ru-RU" sz="1400" smtClean="0">
                                    <a:latin typeface="Cambria Math" panose="02040503050406030204" pitchFamily="18" charset="0"/>
                                  </a:rPr>
                                  <m:t>Ач</m:t>
                                </m:r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23802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Lifetime at I=0.4 A during conditioning [h]</a:t>
                          </a:r>
                          <a:endParaRPr lang="en-US" sz="14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48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3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23802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Calculated conditioning duration [s] (worst case)</a:t>
                          </a:r>
                          <a:endParaRPr lang="en-US" sz="14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3</a:t>
                          </a:r>
                          <a:r>
                            <a:rPr lang="ru-RU" sz="1400" baseline="0" dirty="0" smtClean="0"/>
                            <a:t> </a:t>
                          </a:r>
                          <a:r>
                            <a:rPr lang="en-US" sz="1400" baseline="0" dirty="0" smtClean="0"/>
                            <a:t>months</a:t>
                          </a:r>
                          <a:endParaRPr lang="ru-RU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7" name="Таблица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0933374"/>
                  </p:ext>
                </p:extLst>
              </p:nvPr>
            </p:nvGraphicFramePr>
            <p:xfrm>
              <a:off x="179511" y="771550"/>
              <a:ext cx="4353519" cy="378192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3349233"/>
                    <a:gridCol w="1004286"/>
                  </a:tblGrid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Inner diameter of beam pipe, d</a:t>
                          </a:r>
                          <a:r>
                            <a:rPr lang="en-US" sz="1400" baseline="0" dirty="0" smtClean="0"/>
                            <a:t> [mm]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27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Average distance between pumps</a:t>
                          </a:r>
                          <a:r>
                            <a:rPr lang="en-US" sz="1400" baseline="0" dirty="0" smtClean="0"/>
                            <a:t>, L [m]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Total number of lumped pumps per arc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24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3457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Pumping speed of one pump for</a:t>
                          </a:r>
                          <a:r>
                            <a:rPr lang="en-US" sz="1400" baseline="0" dirty="0" smtClean="0"/>
                            <a:t> CO [l/s]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120 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51814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Average photon flux [</a:t>
                          </a:r>
                          <a:r>
                            <a:rPr lang="en-US" sz="1400" dirty="0" err="1" smtClean="0"/>
                            <a:t>ph</a:t>
                          </a:r>
                          <a:r>
                            <a:rPr lang="en-US" sz="1400" dirty="0" smtClean="0"/>
                            <a:t>/s/m] at I=0.4A, E=3 GeV</a:t>
                          </a:r>
                          <a:endParaRPr lang="en-US" sz="14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1428" marR="91428" marT="45713" marB="45713">
                        <a:blipFill rotWithShape="0">
                          <a:blip r:embed="rId2"/>
                          <a:stretch>
                            <a:fillRect l="-333939" t="-268235" r="-1212" b="-375294"/>
                          </a:stretch>
                        </a:blipFill>
                      </a:tcPr>
                    </a:tc>
                  </a:tr>
                  <a:tr h="51814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Initial/final </a:t>
                          </a:r>
                          <a:r>
                            <a:rPr lang="en-US" sz="1400" dirty="0" err="1" smtClean="0"/>
                            <a:t>desorp.coeff</a:t>
                          </a:r>
                          <a:r>
                            <a:rPr lang="en-US" sz="1400" dirty="0" smtClean="0"/>
                            <a:t>. [mol./</a:t>
                          </a:r>
                          <a:r>
                            <a:rPr lang="en-US" sz="1400" dirty="0" err="1" smtClean="0"/>
                            <a:t>ph</a:t>
                          </a:r>
                          <a:r>
                            <a:rPr lang="en-US" sz="1400" dirty="0" smtClean="0"/>
                            <a:t>] for CO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1428" marR="91428" marT="45713" marB="45713">
                        <a:blipFill rotWithShape="0">
                          <a:blip r:embed="rId2"/>
                          <a:stretch>
                            <a:fillRect l="-333939" t="-368235" r="-1212" b="-275294"/>
                          </a:stretch>
                        </a:blipFill>
                      </a:tcPr>
                    </a:tc>
                  </a:tr>
                  <a:tr h="52049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Average photon dose for conditioning [</a:t>
                          </a:r>
                          <a:r>
                            <a:rPr lang="en-US" sz="1400" dirty="0" err="1" smtClean="0"/>
                            <a:t>ph</a:t>
                          </a:r>
                          <a:r>
                            <a:rPr lang="en-US" sz="1400" dirty="0" smtClean="0"/>
                            <a:t>/m]</a:t>
                          </a:r>
                          <a:endParaRPr lang="en-US" sz="14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91428" marR="91428" marT="45713" marB="45713">
                        <a:blipFill rotWithShape="0">
                          <a:blip r:embed="rId2"/>
                          <a:stretch>
                            <a:fillRect l="-333939" t="-462791" r="-1212" b="-172093"/>
                          </a:stretch>
                        </a:blipFill>
                      </a:tcPr>
                    </a:tc>
                  </a:tr>
                  <a:tr h="323802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Lifetime at I=0.4 A during conditioning [h]</a:t>
                          </a:r>
                          <a:endParaRPr lang="en-US" sz="1400" b="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48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3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  <a:tr h="51814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Calculated conditioning duration [s] (worst case)</a:t>
                          </a:r>
                          <a:endParaRPr lang="en-US" sz="14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 smtClean="0"/>
                            <a:t>3</a:t>
                          </a:r>
                          <a:r>
                            <a:rPr lang="ru-RU" sz="1400" baseline="0" dirty="0" smtClean="0"/>
                            <a:t> </a:t>
                          </a:r>
                          <a:r>
                            <a:rPr lang="en-US" sz="1400" baseline="0" dirty="0" smtClean="0"/>
                            <a:t>months</a:t>
                          </a:r>
                          <a:endParaRPr lang="ru-RU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28" marR="91428" marT="45713" marB="45713"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Прямоугольник 7"/>
          <p:cNvSpPr/>
          <p:nvPr/>
        </p:nvSpPr>
        <p:spPr>
          <a:xfrm>
            <a:off x="226443" y="427547"/>
            <a:ext cx="1496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Requirements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603476"/>
            <a:ext cx="4464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dirty="0" smtClean="0"/>
              <a:t>Status: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All profiles are defined. BINP is ready </a:t>
            </a:r>
            <a:r>
              <a:rPr lang="en-US" sz="1400" dirty="0" smtClean="0"/>
              <a:t>to order.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Beam pipes are defined by BPMs and e-</a:t>
            </a:r>
            <a:r>
              <a:rPr lang="en-US" sz="1400" dirty="0" err="1"/>
              <a:t>ph</a:t>
            </a:r>
            <a:r>
              <a:rPr lang="en-US" sz="1400" dirty="0"/>
              <a:t> beams branching  points positioning.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Universal port and flange connections are designed.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Design of smooth flange connection for prototyping is completed.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Bellow units is based on the PEP-II design.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Parameters of crotch-absorbers are defined. Design follows the ESRF absorbers.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Beam pipe gate valves (32 pieces) with RF contacts will be </a:t>
            </a:r>
            <a:r>
              <a:rPr lang="en-US" sz="1400" dirty="0" smtClean="0"/>
              <a:t>designed by BINP.</a:t>
            </a:r>
            <a:endParaRPr lang="en-US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119" y="3212075"/>
            <a:ext cx="1215119" cy="79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263" y="3209793"/>
            <a:ext cx="793784" cy="792000"/>
          </a:xfrm>
          <a:prstGeom prst="rect">
            <a:avLst/>
          </a:prstGeom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006" y="3209793"/>
            <a:ext cx="963426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73" y="4084006"/>
            <a:ext cx="118934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263" y="4077924"/>
            <a:ext cx="94176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"/>
          <a:stretch/>
        </p:blipFill>
        <p:spPr>
          <a:xfrm>
            <a:off x="0" y="552924"/>
            <a:ext cx="9144000" cy="46111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</a:rPr>
              <a:t>25.08.2021 </a:t>
            </a:r>
            <a:r>
              <a:rPr lang="en-US" b="1" dirty="0" smtClean="0">
                <a:solidFill>
                  <a:srgbClr val="FFFF00"/>
                </a:solidFill>
              </a:rPr>
              <a:t>SKIF construction opening ceremony</a:t>
            </a:r>
            <a:endParaRPr lang="ru-RU" b="1" dirty="0" smtClean="0">
              <a:solidFill>
                <a:srgbClr val="FFFF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4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Configuration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7534"/>
            <a:ext cx="3888432" cy="4190415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Linear accelerator with maximum energy </a:t>
            </a:r>
            <a:r>
              <a:rPr lang="en-US" dirty="0" smtClean="0"/>
              <a:t>of 200 </a:t>
            </a:r>
            <a:r>
              <a:rPr lang="en-US" dirty="0"/>
              <a:t>MeV</a:t>
            </a:r>
          </a:p>
          <a:p>
            <a:r>
              <a:rPr lang="en-US" dirty="0" smtClean="0"/>
              <a:t>Booster </a:t>
            </a:r>
            <a:r>
              <a:rPr lang="en-US" dirty="0"/>
              <a:t>synchrotron with maximum energy </a:t>
            </a:r>
            <a:r>
              <a:rPr lang="en-US" dirty="0" smtClean="0"/>
              <a:t>of 3 </a:t>
            </a:r>
            <a:r>
              <a:rPr lang="en-US" dirty="0"/>
              <a:t>GeV and orbit length </a:t>
            </a:r>
            <a:r>
              <a:rPr lang="en-US" dirty="0" smtClean="0"/>
              <a:t>of 158.7 </a:t>
            </a:r>
            <a:r>
              <a:rPr lang="en-US" dirty="0"/>
              <a:t>m</a:t>
            </a:r>
          </a:p>
          <a:p>
            <a:r>
              <a:rPr lang="en-US" dirty="0"/>
              <a:t>Electron storage ring 16-fold symmetry with 3 GeV energy and 476 m circumference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756" y="411750"/>
            <a:ext cx="5140244" cy="43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6296" y="123478"/>
            <a:ext cx="1907704" cy="1723549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To complete construction and to start operation before the main building and ring, the injection facility is in separate building.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8764263" y="1753230"/>
            <a:ext cx="216024" cy="648072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4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Location</a:t>
            </a:r>
            <a:r>
              <a:rPr lang="en-US" dirty="0"/>
              <a:t>: </a:t>
            </a:r>
            <a:r>
              <a:rPr lang="en-US" dirty="0" err="1"/>
              <a:t>Kol’tsovo</a:t>
            </a:r>
            <a:r>
              <a:rPr lang="en-US" dirty="0"/>
              <a:t> Science Town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4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108" y="627063"/>
            <a:ext cx="756778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Architecture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xmlns:lc="http://schemas.openxmlformats.org/drawingml/2006/lockedCanvas" id="{9F58DA93-0C12-410C-8F9C-780FACB6D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77" t="34641" r="25478" b="31778"/>
          <a:stretch/>
        </p:blipFill>
        <p:spPr>
          <a:xfrm>
            <a:off x="0" y="483518"/>
            <a:ext cx="4140000" cy="2250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21" t="3376" r="827"/>
          <a:stretch/>
        </p:blipFill>
        <p:spPr>
          <a:xfrm>
            <a:off x="0" y="2848080"/>
            <a:ext cx="4140000" cy="22954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267" y="103500"/>
            <a:ext cx="4651733" cy="504000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Government contracts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Manufacturing, assembling, delivering and commissioning of “SKIF” equipment</a:t>
            </a:r>
            <a:endParaRPr lang="ru-RU" dirty="0" smtClean="0"/>
          </a:p>
          <a:p>
            <a:pPr marL="0" indent="0">
              <a:buNone/>
            </a:pPr>
            <a:r>
              <a:rPr lang="en-US" b="1" dirty="0" smtClean="0"/>
              <a:t>Government order </a:t>
            </a:r>
            <a:r>
              <a:rPr lang="ru-RU" b="1" dirty="0" smtClean="0"/>
              <a:t>12.10.2020 </a:t>
            </a:r>
            <a:r>
              <a:rPr lang="ru-RU" b="1" dirty="0"/>
              <a:t>№ 2630-р: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en-US" dirty="0" smtClean="0"/>
              <a:t>BINP is the sole </a:t>
            </a:r>
            <a:r>
              <a:rPr lang="en-US" dirty="0"/>
              <a:t>contractor </a:t>
            </a:r>
            <a:r>
              <a:rPr lang="en-US" dirty="0" smtClean="0"/>
              <a:t>for manufacturing</a:t>
            </a:r>
            <a:r>
              <a:rPr lang="en-US" dirty="0"/>
              <a:t>, assembling, </a:t>
            </a:r>
            <a:r>
              <a:rPr lang="en-US" dirty="0" smtClean="0"/>
              <a:t>delivering </a:t>
            </a:r>
            <a:r>
              <a:rPr lang="en-US" dirty="0"/>
              <a:t>and commissioning of “SKIF” </a:t>
            </a:r>
            <a:r>
              <a:rPr lang="en-US" dirty="0" smtClean="0"/>
              <a:t>accelerator facility (</a:t>
            </a:r>
            <a:r>
              <a:rPr lang="ru-RU" dirty="0"/>
              <a:t>ЦКП «СКИФ»</a:t>
            </a:r>
            <a:r>
              <a:rPr lang="en-US" dirty="0" smtClean="0"/>
              <a:t>) equipment</a:t>
            </a:r>
          </a:p>
          <a:p>
            <a:pPr marL="0" indent="0">
              <a:buNone/>
            </a:pPr>
            <a:r>
              <a:rPr lang="en-US" b="1" dirty="0" smtClean="0"/>
              <a:t>Government contract with BINP</a:t>
            </a:r>
            <a:r>
              <a:rPr lang="ru-RU" b="1" dirty="0" smtClean="0"/>
              <a:t> (16.11.2020</a:t>
            </a:r>
            <a:r>
              <a:rPr lang="ru-RU" b="1" dirty="0"/>
              <a:t>)</a:t>
            </a:r>
            <a:r>
              <a:rPr lang="ru-RU" dirty="0"/>
              <a:t> </a:t>
            </a:r>
            <a:r>
              <a:rPr lang="en-US" dirty="0" smtClean="0"/>
              <a:t>in the frame of </a:t>
            </a:r>
            <a:r>
              <a:rPr lang="ru-RU" dirty="0" smtClean="0"/>
              <a:t> </a:t>
            </a:r>
            <a:r>
              <a:rPr lang="en-US" dirty="0" smtClean="0"/>
              <a:t>WP</a:t>
            </a:r>
            <a:r>
              <a:rPr lang="ru-RU" dirty="0" smtClean="0"/>
              <a:t> (12.10.2020 </a:t>
            </a:r>
            <a:r>
              <a:rPr lang="ru-RU" dirty="0"/>
              <a:t>№ 2630-р) </a:t>
            </a:r>
            <a:r>
              <a:rPr lang="en-US" b="1" dirty="0" smtClean="0"/>
              <a:t>for injecting facility</a:t>
            </a:r>
            <a:r>
              <a:rPr lang="ru-RU" b="1" dirty="0" smtClean="0"/>
              <a:t>:</a:t>
            </a:r>
            <a:endParaRPr lang="ru-RU" b="1" dirty="0"/>
          </a:p>
          <a:p>
            <a:pPr lvl="1"/>
            <a:r>
              <a:rPr lang="ru-RU" dirty="0" smtClean="0"/>
              <a:t>3</a:t>
            </a:r>
            <a:r>
              <a:rPr lang="en-US" dirty="0" smtClean="0"/>
              <a:t>.</a:t>
            </a:r>
            <a:r>
              <a:rPr lang="ru-RU" dirty="0" smtClean="0"/>
              <a:t>62 </a:t>
            </a:r>
            <a:r>
              <a:rPr lang="en-US" dirty="0" smtClean="0"/>
              <a:t>billion rubles</a:t>
            </a:r>
            <a:r>
              <a:rPr lang="ru-RU" dirty="0" smtClean="0"/>
              <a:t> (</a:t>
            </a:r>
            <a:r>
              <a:rPr lang="en-US" dirty="0" smtClean="0"/>
              <a:t>the first tranche</a:t>
            </a:r>
            <a:r>
              <a:rPr lang="ru-RU" dirty="0" smtClean="0"/>
              <a:t> </a:t>
            </a:r>
            <a:r>
              <a:rPr lang="ru-RU" dirty="0"/>
              <a:t>– 30 % </a:t>
            </a:r>
            <a:r>
              <a:rPr lang="en-US" dirty="0" smtClean="0"/>
              <a:t>in</a:t>
            </a:r>
            <a:r>
              <a:rPr lang="ru-RU" dirty="0" smtClean="0"/>
              <a:t> </a:t>
            </a:r>
            <a:r>
              <a:rPr lang="ru-RU" dirty="0"/>
              <a:t>2020 </a:t>
            </a:r>
            <a:r>
              <a:rPr lang="en-US" dirty="0" smtClean="0"/>
              <a:t>and</a:t>
            </a:r>
            <a:r>
              <a:rPr lang="ru-RU" dirty="0" smtClean="0"/>
              <a:t> 2021); </a:t>
            </a:r>
            <a:endParaRPr lang="ru-RU" dirty="0"/>
          </a:p>
          <a:p>
            <a:pPr lvl="1"/>
            <a:r>
              <a:rPr lang="en-US" dirty="0" smtClean="0"/>
              <a:t>term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01.10.2022 (</a:t>
            </a:r>
            <a:r>
              <a:rPr lang="en-US" dirty="0" smtClean="0"/>
              <a:t>commissioning of injector in separate building</a:t>
            </a:r>
            <a:r>
              <a:rPr lang="ru-RU" dirty="0" smtClean="0"/>
              <a:t>)</a:t>
            </a:r>
            <a:endParaRPr lang="ru-RU" dirty="0"/>
          </a:p>
          <a:p>
            <a:pPr marL="0" indent="0">
              <a:buNone/>
            </a:pPr>
            <a:r>
              <a:rPr lang="en-US" b="1" dirty="0"/>
              <a:t>Government contract with BINP</a:t>
            </a:r>
            <a:r>
              <a:rPr lang="ru-RU" b="1" dirty="0" smtClean="0"/>
              <a:t> (28.05.2021</a:t>
            </a:r>
            <a:r>
              <a:rPr lang="ru-RU" b="1" dirty="0"/>
              <a:t>)</a:t>
            </a:r>
            <a:r>
              <a:rPr lang="ru-RU" dirty="0"/>
              <a:t> </a:t>
            </a:r>
            <a:r>
              <a:rPr lang="en-US" dirty="0" smtClean="0"/>
              <a:t>tender for storage ring</a:t>
            </a:r>
            <a:r>
              <a:rPr lang="ru-RU" dirty="0" smtClean="0"/>
              <a:t> </a:t>
            </a:r>
            <a:endParaRPr lang="ru-RU" dirty="0"/>
          </a:p>
          <a:p>
            <a:pPr lvl="1"/>
            <a:r>
              <a:rPr lang="ru-RU" dirty="0" smtClean="0"/>
              <a:t>8</a:t>
            </a:r>
            <a:r>
              <a:rPr lang="en-US" dirty="0" smtClean="0"/>
              <a:t>.</a:t>
            </a:r>
            <a:r>
              <a:rPr lang="ru-RU" dirty="0" smtClean="0"/>
              <a:t>93 </a:t>
            </a:r>
            <a:r>
              <a:rPr lang="en-US" dirty="0" smtClean="0"/>
              <a:t>billion rubles</a:t>
            </a:r>
            <a:r>
              <a:rPr lang="ru-RU" dirty="0" smtClean="0"/>
              <a:t> (</a:t>
            </a:r>
            <a:r>
              <a:rPr lang="en-US" dirty="0" smtClean="0"/>
              <a:t>the first tranche</a:t>
            </a:r>
            <a:r>
              <a:rPr lang="ru-RU" dirty="0" smtClean="0"/>
              <a:t> </a:t>
            </a:r>
            <a:r>
              <a:rPr lang="ru-RU" dirty="0"/>
              <a:t>– 50 % </a:t>
            </a:r>
            <a:r>
              <a:rPr lang="en-US" dirty="0" smtClean="0"/>
              <a:t>in</a:t>
            </a:r>
            <a:r>
              <a:rPr lang="ru-RU" dirty="0" smtClean="0"/>
              <a:t> </a:t>
            </a:r>
            <a:r>
              <a:rPr lang="ru-RU" dirty="0"/>
              <a:t>2021 </a:t>
            </a:r>
            <a:r>
              <a:rPr lang="en-US" dirty="0" smtClean="0"/>
              <a:t>and</a:t>
            </a:r>
            <a:r>
              <a:rPr lang="ru-RU" dirty="0" smtClean="0"/>
              <a:t> 2022) </a:t>
            </a:r>
            <a:endParaRPr lang="ru-RU" dirty="0"/>
          </a:p>
          <a:p>
            <a:pPr lvl="1"/>
            <a:r>
              <a:rPr lang="en-US" dirty="0" smtClean="0"/>
              <a:t>term</a:t>
            </a:r>
            <a:r>
              <a:rPr lang="ru-RU" dirty="0" smtClean="0"/>
              <a:t> </a:t>
            </a:r>
            <a:r>
              <a:rPr lang="ru-RU" dirty="0"/>
              <a:t>– 31.12.2023 </a:t>
            </a:r>
            <a:r>
              <a:rPr lang="ru-RU" dirty="0" smtClean="0"/>
              <a:t>(</a:t>
            </a:r>
            <a:r>
              <a:rPr lang="en-US" dirty="0" smtClean="0"/>
              <a:t>commissioning of accelerator facility SKIF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6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Injection facility</a:t>
            </a:r>
            <a:r>
              <a:rPr lang="ru-RU" dirty="0" smtClean="0"/>
              <a:t> </a:t>
            </a:r>
            <a:r>
              <a:rPr lang="ru-RU" sz="2200" dirty="0" smtClean="0"/>
              <a:t>(200 </a:t>
            </a:r>
            <a:r>
              <a:rPr lang="en-US" sz="2200" dirty="0" smtClean="0"/>
              <a:t>MeV</a:t>
            </a:r>
            <a:r>
              <a:rPr lang="ru-RU" sz="2200" dirty="0" smtClean="0"/>
              <a:t> </a:t>
            </a:r>
            <a:r>
              <a:rPr lang="en-US" sz="2200" dirty="0" err="1" smtClean="0"/>
              <a:t>linac</a:t>
            </a:r>
            <a:r>
              <a:rPr lang="en-US" sz="2200" dirty="0"/>
              <a:t>;</a:t>
            </a:r>
            <a:r>
              <a:rPr lang="ru-RU" sz="2200" dirty="0" smtClean="0"/>
              <a:t> 3 </a:t>
            </a:r>
            <a:r>
              <a:rPr lang="en-US" sz="2200" dirty="0" smtClean="0"/>
              <a:t>GeV, </a:t>
            </a:r>
            <a:r>
              <a:rPr lang="ru-RU" sz="2200" dirty="0"/>
              <a:t>158 </a:t>
            </a:r>
            <a:r>
              <a:rPr lang="en-US" sz="2200" dirty="0"/>
              <a:t>m</a:t>
            </a:r>
            <a:r>
              <a:rPr lang="ru-RU" sz="2200" dirty="0" smtClean="0"/>
              <a:t> </a:t>
            </a:r>
            <a:r>
              <a:rPr lang="en-US" sz="2200" dirty="0" smtClean="0"/>
              <a:t>booster</a:t>
            </a:r>
            <a:r>
              <a:rPr lang="ru-RU" sz="2200" dirty="0" smtClean="0"/>
              <a:t>)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Signed ~</a:t>
            </a:r>
            <a:r>
              <a:rPr lang="ru-RU" dirty="0"/>
              <a:t>70% </a:t>
            </a:r>
            <a:r>
              <a:rPr lang="en-US" dirty="0" smtClean="0"/>
              <a:t>of contracts</a:t>
            </a:r>
            <a:r>
              <a:rPr lang="ru-RU" dirty="0" smtClean="0"/>
              <a:t> </a:t>
            </a:r>
            <a:r>
              <a:rPr lang="en-US" dirty="0" smtClean="0"/>
              <a:t>for materials, equipment and parts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dirty="0" smtClean="0"/>
              <a:t>BINP workshop received design documentation</a:t>
            </a:r>
            <a:r>
              <a:rPr lang="ru-RU" dirty="0" smtClean="0"/>
              <a:t> </a:t>
            </a:r>
            <a:r>
              <a:rPr lang="en-US" dirty="0" smtClean="0"/>
              <a:t>for 141</a:t>
            </a:r>
            <a:r>
              <a:rPr lang="ru-RU" dirty="0" smtClean="0"/>
              <a:t> </a:t>
            </a:r>
            <a:r>
              <a:rPr lang="en-US" dirty="0" smtClean="0"/>
              <a:t>orders for more than </a:t>
            </a:r>
            <a:r>
              <a:rPr lang="ru-RU" dirty="0" smtClean="0"/>
              <a:t>120</a:t>
            </a:r>
            <a:r>
              <a:rPr lang="en-US" dirty="0" smtClean="0"/>
              <a:t>,000 working hours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dirty="0" smtClean="0"/>
              <a:t>Contract signed with </a:t>
            </a:r>
            <a:r>
              <a:rPr lang="ru-RU" dirty="0" smtClean="0"/>
              <a:t>ООО </a:t>
            </a:r>
            <a:r>
              <a:rPr lang="ru-RU" dirty="0"/>
              <a:t>«НПП Триада ТВ» </a:t>
            </a:r>
            <a:r>
              <a:rPr lang="ru-RU" dirty="0" smtClean="0"/>
              <a:t>(</a:t>
            </a:r>
            <a:r>
              <a:rPr lang="en-US" dirty="0" smtClean="0"/>
              <a:t>Novosibirsk</a:t>
            </a:r>
            <a:r>
              <a:rPr lang="ru-RU" dirty="0" smtClean="0"/>
              <a:t>) </a:t>
            </a:r>
            <a:r>
              <a:rPr lang="en-US" dirty="0" smtClean="0"/>
              <a:t>for manufacturing of amplifier with 700 kW pulsed power at </a:t>
            </a:r>
            <a:r>
              <a:rPr lang="ru-RU" dirty="0" smtClean="0"/>
              <a:t>178</a:t>
            </a:r>
            <a:r>
              <a:rPr lang="en-US" dirty="0" smtClean="0"/>
              <a:t> MHz</a:t>
            </a:r>
            <a:r>
              <a:rPr lang="ru-RU" dirty="0" smtClean="0"/>
              <a:t> </a:t>
            </a:r>
            <a:r>
              <a:rPr lang="en-US" dirty="0" smtClean="0"/>
              <a:t>for RF gun and amplifier with </a:t>
            </a:r>
            <a:r>
              <a:rPr lang="ru-RU" dirty="0" smtClean="0"/>
              <a:t>10 </a:t>
            </a:r>
            <a:r>
              <a:rPr lang="en-US" dirty="0" smtClean="0"/>
              <a:t>kW pulsed power</a:t>
            </a:r>
            <a:r>
              <a:rPr lang="ru-RU" dirty="0" smtClean="0"/>
              <a:t> </a:t>
            </a:r>
            <a:r>
              <a:rPr lang="en-US" dirty="0" smtClean="0"/>
              <a:t>at</a:t>
            </a:r>
            <a:r>
              <a:rPr lang="ru-RU" dirty="0" smtClean="0"/>
              <a:t> </a:t>
            </a:r>
            <a:r>
              <a:rPr lang="ru-RU" dirty="0"/>
              <a:t>534 </a:t>
            </a:r>
            <a:r>
              <a:rPr lang="en-US" dirty="0" smtClean="0"/>
              <a:t>MHz</a:t>
            </a:r>
            <a:r>
              <a:rPr lang="ru-RU" dirty="0" smtClean="0"/>
              <a:t> </a:t>
            </a:r>
            <a:r>
              <a:rPr lang="en-US" dirty="0" smtClean="0"/>
              <a:t>for </a:t>
            </a:r>
            <a:r>
              <a:rPr lang="en-US" dirty="0" err="1" smtClean="0"/>
              <a:t>linac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dirty="0" smtClean="0"/>
              <a:t>Contract signed with</a:t>
            </a:r>
            <a:r>
              <a:rPr lang="ru-RU" dirty="0" smtClean="0"/>
              <a:t> АО </a:t>
            </a:r>
            <a:r>
              <a:rPr lang="ru-RU" dirty="0"/>
              <a:t>«БЭМЗ» </a:t>
            </a:r>
            <a:r>
              <a:rPr lang="ru-RU" dirty="0" smtClean="0"/>
              <a:t>(</a:t>
            </a:r>
            <a:r>
              <a:rPr lang="en-US" dirty="0" err="1" smtClean="0"/>
              <a:t>Berdsk</a:t>
            </a:r>
            <a:r>
              <a:rPr lang="ru-RU" dirty="0" smtClean="0"/>
              <a:t>) </a:t>
            </a:r>
            <a:r>
              <a:rPr lang="en-US" dirty="0" smtClean="0"/>
              <a:t>for manufacturing 20 Amp, 50 V power supplies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dirty="0" smtClean="0"/>
              <a:t>Contract signed with Marubeni corporation (Japan) for 50 </a:t>
            </a:r>
            <a:r>
              <a:rPr lang="en-US" dirty="0" err="1" smtClean="0"/>
              <a:t>MWt</a:t>
            </a:r>
            <a:r>
              <a:rPr lang="en-US" dirty="0" smtClean="0"/>
              <a:t>, 2856 MHz klystron delivery</a:t>
            </a:r>
            <a:r>
              <a:rPr lang="ru-RU" dirty="0" smtClean="0"/>
              <a:t>. </a:t>
            </a:r>
            <a:r>
              <a:rPr lang="en-US" dirty="0" smtClean="0"/>
              <a:t>Preparation of the contract for two more </a:t>
            </a:r>
            <a:r>
              <a:rPr lang="en-US" dirty="0"/>
              <a:t>k</a:t>
            </a:r>
            <a:r>
              <a:rPr lang="en-US" dirty="0" smtClean="0"/>
              <a:t>lystrons.</a:t>
            </a:r>
            <a:endParaRPr lang="ru-RU" dirty="0"/>
          </a:p>
          <a:p>
            <a:r>
              <a:rPr lang="en-US" dirty="0" smtClean="0"/>
              <a:t>Contract signed with</a:t>
            </a:r>
            <a:r>
              <a:rPr lang="ru-RU" dirty="0" smtClean="0"/>
              <a:t> </a:t>
            </a:r>
            <a:r>
              <a:rPr lang="ru-RU" dirty="0"/>
              <a:t>АО «НПО НИИИП-</a:t>
            </a:r>
            <a:r>
              <a:rPr lang="ru-RU" dirty="0" err="1"/>
              <a:t>НЗиК</a:t>
            </a:r>
            <a:r>
              <a:rPr lang="ru-RU" dirty="0"/>
              <a:t>» </a:t>
            </a:r>
            <a:r>
              <a:rPr lang="ru-RU" dirty="0" smtClean="0"/>
              <a:t>(</a:t>
            </a:r>
            <a:r>
              <a:rPr lang="en-US" dirty="0" smtClean="0"/>
              <a:t>Novosibirsk</a:t>
            </a:r>
            <a:r>
              <a:rPr lang="ru-RU" dirty="0" smtClean="0"/>
              <a:t>)</a:t>
            </a:r>
            <a:r>
              <a:rPr lang="en-US" dirty="0" smtClean="0"/>
              <a:t> for manufacturing modulator parts</a:t>
            </a:r>
            <a:r>
              <a:rPr lang="ru-RU" dirty="0" smtClean="0"/>
              <a:t> </a:t>
            </a:r>
            <a:r>
              <a:rPr lang="en-US" dirty="0" smtClean="0"/>
              <a:t>of klystrons being produced in BINP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Booster</a:t>
            </a:r>
            <a:r>
              <a:rPr lang="ru-RU" dirty="0" smtClean="0"/>
              <a:t> </a:t>
            </a:r>
            <a:r>
              <a:rPr lang="ru-RU" sz="2200" dirty="0" smtClean="0"/>
              <a:t>(</a:t>
            </a:r>
            <a:r>
              <a:rPr lang="en-US" sz="2200" dirty="0" smtClean="0"/>
              <a:t>Energy </a:t>
            </a:r>
            <a:r>
              <a:rPr lang="ru-RU" sz="2200" dirty="0" smtClean="0"/>
              <a:t>3 </a:t>
            </a:r>
            <a:r>
              <a:rPr lang="en-US" sz="2200" dirty="0" smtClean="0"/>
              <a:t>GeV</a:t>
            </a:r>
            <a:r>
              <a:rPr lang="ru-RU" sz="2200" dirty="0" smtClean="0"/>
              <a:t>, </a:t>
            </a:r>
            <a:r>
              <a:rPr lang="en-US" sz="2200" dirty="0" smtClean="0"/>
              <a:t>circumference</a:t>
            </a:r>
            <a:r>
              <a:rPr lang="ru-RU" sz="2200" dirty="0" smtClean="0"/>
              <a:t> </a:t>
            </a:r>
            <a:r>
              <a:rPr lang="ru-RU" sz="2200" dirty="0"/>
              <a:t>158 </a:t>
            </a:r>
            <a:r>
              <a:rPr lang="en-US" sz="2200" dirty="0" smtClean="0"/>
              <a:t>m</a:t>
            </a:r>
            <a:r>
              <a:rPr lang="ru-RU" sz="2200" dirty="0" smtClean="0"/>
              <a:t>)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627534"/>
            <a:ext cx="3395177" cy="2232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Received</a:t>
            </a:r>
            <a:r>
              <a:rPr lang="ru-RU" sz="2000" dirty="0" smtClean="0"/>
              <a:t> </a:t>
            </a:r>
            <a:r>
              <a:rPr lang="ru-RU" sz="2000" dirty="0"/>
              <a:t>120 </a:t>
            </a:r>
            <a:r>
              <a:rPr lang="en-US" sz="2000" dirty="0" smtClean="0"/>
              <a:t>tons</a:t>
            </a:r>
            <a:r>
              <a:rPr lang="ru-RU" sz="2000" dirty="0" smtClean="0"/>
              <a:t> </a:t>
            </a:r>
            <a:r>
              <a:rPr lang="en-US" sz="2000" dirty="0" smtClean="0"/>
              <a:t>of steel with glue layer for booster magnets</a:t>
            </a:r>
            <a:r>
              <a:rPr lang="ru-RU" sz="2000" dirty="0" smtClean="0"/>
              <a:t>. </a:t>
            </a:r>
            <a:endParaRPr lang="ru-RU" sz="2000" dirty="0"/>
          </a:p>
          <a:p>
            <a:pPr marL="0" indent="0">
              <a:buNone/>
            </a:pPr>
            <a:r>
              <a:rPr lang="en-US" sz="2000" dirty="0" smtClean="0"/>
              <a:t>Almost finished cutting out all laminations</a:t>
            </a:r>
            <a:r>
              <a:rPr lang="ru-RU" sz="2000" dirty="0" smtClean="0"/>
              <a:t>. </a:t>
            </a:r>
            <a:endParaRPr lang="ru-RU" sz="2000" dirty="0"/>
          </a:p>
          <a:p>
            <a:pPr marL="0" indent="0">
              <a:buNone/>
            </a:pPr>
            <a:r>
              <a:rPr lang="en-US" sz="2000" dirty="0" smtClean="0"/>
              <a:t>Baked</a:t>
            </a:r>
            <a:r>
              <a:rPr lang="ru-RU" sz="2000" dirty="0" smtClean="0"/>
              <a:t> </a:t>
            </a:r>
            <a:r>
              <a:rPr lang="ru-RU" sz="2000" dirty="0"/>
              <a:t>50% </a:t>
            </a:r>
            <a:r>
              <a:rPr lang="en-US" sz="2000" dirty="0" smtClean="0"/>
              <a:t>yoke segments for dipoles and 100% for quadrupoles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" r="983" b="3338"/>
          <a:stretch/>
        </p:blipFill>
        <p:spPr>
          <a:xfrm>
            <a:off x="922435" y="2983500"/>
            <a:ext cx="4225629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r="4832"/>
          <a:stretch/>
        </p:blipFill>
        <p:spPr>
          <a:xfrm>
            <a:off x="5234400" y="483518"/>
            <a:ext cx="3909600" cy="24130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r="5036"/>
          <a:stretch/>
        </p:blipFill>
        <p:spPr>
          <a:xfrm rot="5400000">
            <a:off x="3198115" y="946548"/>
            <a:ext cx="2412859" cy="1486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 b="1"/>
          <a:stretch/>
        </p:blipFill>
        <p:spPr>
          <a:xfrm>
            <a:off x="5235715" y="2983500"/>
            <a:ext cx="3908285" cy="2160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0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Booster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2952328"/>
            <a:ext cx="5652120" cy="19956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 smtClean="0"/>
              <a:t>Manufactured stamps for booster vacuum chambers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en-US" sz="1800" dirty="0" smtClean="0"/>
              <a:t>Waiting for delivery of nonmagnetic pipes for vacuum chambers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en-US" sz="1800" dirty="0" smtClean="0"/>
              <a:t>Signed contract with</a:t>
            </a:r>
            <a:r>
              <a:rPr lang="ru-RU" sz="1800" dirty="0" smtClean="0"/>
              <a:t> </a:t>
            </a:r>
            <a:r>
              <a:rPr lang="en-US" sz="1800" dirty="0" err="1"/>
              <a:t>Danfysic</a:t>
            </a:r>
            <a:r>
              <a:rPr lang="en-US" sz="1800" dirty="0"/>
              <a:t> A/S </a:t>
            </a:r>
            <a:r>
              <a:rPr lang="ru-RU" sz="1800" dirty="0" smtClean="0"/>
              <a:t>(</a:t>
            </a:r>
            <a:r>
              <a:rPr lang="en-US" sz="1800" dirty="0" smtClean="0"/>
              <a:t>Denmark</a:t>
            </a:r>
            <a:r>
              <a:rPr lang="ru-RU" sz="1800" dirty="0" smtClean="0"/>
              <a:t>) </a:t>
            </a:r>
            <a:r>
              <a:rPr lang="en-US" sz="1800" dirty="0" smtClean="0"/>
              <a:t>for booster dipole power supplies</a:t>
            </a:r>
            <a:r>
              <a:rPr lang="ru-RU" sz="1800" dirty="0" smtClean="0"/>
              <a:t>. </a:t>
            </a:r>
            <a:r>
              <a:rPr lang="en-US" sz="1800" dirty="0" smtClean="0"/>
              <a:t>The other power supplies are manufactured in BINP</a:t>
            </a:r>
            <a:r>
              <a:rPr lang="ru-RU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Signed contract with</a:t>
            </a:r>
            <a:r>
              <a:rPr lang="ru-RU" sz="1800" dirty="0" smtClean="0"/>
              <a:t> </a:t>
            </a:r>
            <a:r>
              <a:rPr lang="ru-RU" sz="1800" dirty="0"/>
              <a:t>ООО «НПП Триада ТВ» </a:t>
            </a:r>
            <a:r>
              <a:rPr lang="ru-RU" sz="1800" dirty="0" smtClean="0"/>
              <a:t>(</a:t>
            </a:r>
            <a:r>
              <a:rPr lang="en-US" sz="1800" dirty="0" smtClean="0"/>
              <a:t>Novosibirsk</a:t>
            </a:r>
            <a:r>
              <a:rPr lang="ru-RU" sz="1800" dirty="0" smtClean="0"/>
              <a:t>) </a:t>
            </a:r>
            <a:r>
              <a:rPr lang="en-US" sz="1800" dirty="0" smtClean="0"/>
              <a:t>for manufacturing three amplifiers with 80 kW of continuous power</a:t>
            </a:r>
            <a:r>
              <a:rPr lang="ru-RU" sz="1800" dirty="0" smtClean="0"/>
              <a:t> </a:t>
            </a:r>
            <a:r>
              <a:rPr lang="en-US" sz="1800" dirty="0" smtClean="0"/>
              <a:t>at</a:t>
            </a:r>
            <a:r>
              <a:rPr lang="ru-RU" sz="1800" dirty="0" smtClean="0"/>
              <a:t> </a:t>
            </a:r>
            <a:r>
              <a:rPr lang="ru-RU" sz="1800" dirty="0"/>
              <a:t>357 </a:t>
            </a:r>
            <a:r>
              <a:rPr lang="en-US" sz="1800" dirty="0" smtClean="0"/>
              <a:t>MHz for booster RF cavities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en-US" sz="1800" dirty="0" smtClean="0"/>
              <a:t>Preparation of contract with</a:t>
            </a:r>
            <a:r>
              <a:rPr lang="ru-RU" sz="1800" dirty="0" smtClean="0"/>
              <a:t> </a:t>
            </a:r>
            <a:r>
              <a:rPr lang="ru-RU" sz="1800" dirty="0"/>
              <a:t>АО «</a:t>
            </a:r>
            <a:r>
              <a:rPr lang="ru-RU" sz="1800" dirty="0" err="1"/>
              <a:t>Воткинский</a:t>
            </a:r>
            <a:r>
              <a:rPr lang="ru-RU" sz="1800" dirty="0"/>
              <a:t> Завод» </a:t>
            </a:r>
            <a:r>
              <a:rPr lang="ru-RU" sz="1800" dirty="0" smtClean="0"/>
              <a:t>(</a:t>
            </a:r>
            <a:r>
              <a:rPr lang="en-US" sz="1800" dirty="0" err="1" smtClean="0"/>
              <a:t>Votkinsk</a:t>
            </a:r>
            <a:r>
              <a:rPr lang="ru-RU" sz="1800" dirty="0" smtClean="0"/>
              <a:t>) </a:t>
            </a:r>
            <a:r>
              <a:rPr lang="en-US" sz="1800" dirty="0" smtClean="0"/>
              <a:t>for manufacturing of 41 booster girders</a:t>
            </a:r>
            <a:r>
              <a:rPr lang="ru-RU" sz="1800" dirty="0" smtClean="0"/>
              <a:t>. </a:t>
            </a:r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20885" r="15264" b="6577"/>
          <a:stretch/>
        </p:blipFill>
        <p:spPr>
          <a:xfrm>
            <a:off x="181068" y="2981609"/>
            <a:ext cx="3272400" cy="18098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874" r="2048"/>
          <a:stretch/>
        </p:blipFill>
        <p:spPr>
          <a:xfrm>
            <a:off x="6094006" y="805591"/>
            <a:ext cx="2870482" cy="19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t="3958" r="15516"/>
          <a:stretch/>
        </p:blipFill>
        <p:spPr>
          <a:xfrm>
            <a:off x="3720738" y="805591"/>
            <a:ext cx="2261900" cy="19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" r="2703"/>
          <a:stretch/>
        </p:blipFill>
        <p:spPr>
          <a:xfrm>
            <a:off x="179512" y="805591"/>
            <a:ext cx="3429859" cy="19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483518"/>
            <a:ext cx="4630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June the first dipoles and quadrupoles were manufactured.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94005" y="248910"/>
            <a:ext cx="2870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Manufactured </a:t>
            </a:r>
            <a:r>
              <a:rPr lang="ru-RU" sz="1400" dirty="0" smtClean="0"/>
              <a:t>70%</a:t>
            </a:r>
            <a:r>
              <a:rPr lang="en-US" sz="1400" dirty="0" smtClean="0"/>
              <a:t> of</a:t>
            </a:r>
            <a:r>
              <a:rPr lang="ru-RU" sz="1400" dirty="0" smtClean="0"/>
              <a:t> </a:t>
            </a:r>
            <a:r>
              <a:rPr lang="en-US" sz="1400" dirty="0" smtClean="0"/>
              <a:t>dipole magnet coils</a:t>
            </a:r>
            <a:r>
              <a:rPr lang="ru-RU" sz="1400" dirty="0" smtClean="0"/>
              <a:t> </a:t>
            </a:r>
            <a:r>
              <a:rPr lang="en-US" sz="1400" dirty="0" smtClean="0"/>
              <a:t>and</a:t>
            </a:r>
            <a:r>
              <a:rPr lang="ru-RU" sz="1400" dirty="0" smtClean="0"/>
              <a:t> </a:t>
            </a:r>
            <a:r>
              <a:rPr lang="ru-RU" sz="1400" dirty="0"/>
              <a:t>100% </a:t>
            </a:r>
            <a:r>
              <a:rPr lang="en-US" sz="1400" dirty="0" smtClean="0"/>
              <a:t>of quadrupoles coils.</a:t>
            </a:r>
            <a:endParaRPr lang="ru-RU" sz="1400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26.09.2021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Bogomyagkov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360A-594B-4CEE-9917-3340FAEBC0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7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manValue.pptx" id="{35FD7AB5-F3AB-43FE-80CE-920525322891}" vid="{2F903E90-CA05-487A-AF96-E5A4BDEAD9C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HumanValue</Template>
  <TotalTime>760</TotalTime>
  <Words>1471</Words>
  <Application>Microsoft Office PowerPoint</Application>
  <PresentationFormat>Экран (16:9)</PresentationFormat>
  <Paragraphs>353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Symbol</vt:lpstr>
      <vt:lpstr>Times New Roman</vt:lpstr>
      <vt:lpstr>Тема Office</vt:lpstr>
      <vt:lpstr>Status of the Novosibirsk Fourth-Generation Light Source SKIF</vt:lpstr>
      <vt:lpstr>Description</vt:lpstr>
      <vt:lpstr>Configuration</vt:lpstr>
      <vt:lpstr>Location: Kol’tsovo Science Town</vt:lpstr>
      <vt:lpstr>Architecture</vt:lpstr>
      <vt:lpstr>Government contracts</vt:lpstr>
      <vt:lpstr>Injection facility (200 MeV linac; 3 GeV, 158 m booster)</vt:lpstr>
      <vt:lpstr>Booster (Energy 3 GeV, circumference 158 m)</vt:lpstr>
      <vt:lpstr>Booster</vt:lpstr>
      <vt:lpstr>Super-period optics and parameters </vt:lpstr>
      <vt:lpstr>Super-period layout </vt:lpstr>
      <vt:lpstr>Chromaticity correction</vt:lpstr>
      <vt:lpstr>Dynamic aperture scan for one super-period</vt:lpstr>
      <vt:lpstr>Dynamic aperture and momentum acceptance</vt:lpstr>
      <vt:lpstr>Insertion devices</vt:lpstr>
      <vt:lpstr>Insertion devices base optics</vt:lpstr>
      <vt:lpstr>Insertion devices alternative optics</vt:lpstr>
      <vt:lpstr>IBS base lattice</vt:lpstr>
      <vt:lpstr>IBS with IDs</vt:lpstr>
      <vt:lpstr>Brightness of superconductive undulator</vt:lpstr>
      <vt:lpstr>Emittance and lifetime with IBS</vt:lpstr>
      <vt:lpstr>Alignment errors correction</vt:lpstr>
      <vt:lpstr>Alignment errors correction</vt:lpstr>
      <vt:lpstr>Magnets</vt:lpstr>
      <vt:lpstr>RF system</vt:lpstr>
      <vt:lpstr>Vacuum system</vt:lpstr>
      <vt:lpstr>Vacuum system design</vt:lpstr>
      <vt:lpstr>Conclusion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 of a Human?</dc:title>
  <dc:creator>Anton Bogomyagkov</dc:creator>
  <cp:lastModifiedBy>Anton Bogomyagkov</cp:lastModifiedBy>
  <cp:revision>119</cp:revision>
  <dcterms:created xsi:type="dcterms:W3CDTF">2021-08-24T03:31:49Z</dcterms:created>
  <dcterms:modified xsi:type="dcterms:W3CDTF">2021-09-27T09:18:58Z</dcterms:modified>
</cp:coreProperties>
</file>