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307" r:id="rId3"/>
    <p:sldId id="332" r:id="rId4"/>
    <p:sldId id="362" r:id="rId5"/>
    <p:sldId id="309" r:id="rId6"/>
    <p:sldId id="310" r:id="rId7"/>
    <p:sldId id="275" r:id="rId8"/>
    <p:sldId id="301" r:id="rId9"/>
    <p:sldId id="329" r:id="rId10"/>
    <p:sldId id="330" r:id="rId11"/>
    <p:sldId id="349" r:id="rId12"/>
    <p:sldId id="348" r:id="rId13"/>
    <p:sldId id="337" r:id="rId14"/>
    <p:sldId id="346" r:id="rId15"/>
    <p:sldId id="336" r:id="rId16"/>
    <p:sldId id="358" r:id="rId17"/>
    <p:sldId id="343" r:id="rId18"/>
    <p:sldId id="360" r:id="rId19"/>
    <p:sldId id="278" r:id="rId20"/>
    <p:sldId id="361" r:id="rId21"/>
    <p:sldId id="356" r:id="rId22"/>
    <p:sldId id="328" r:id="rId23"/>
    <p:sldId id="30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FCFB"/>
    <a:srgbClr val="800000"/>
    <a:srgbClr val="CC3300"/>
    <a:srgbClr val="FF000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9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0840-0C20-4505-8D20-806CE88719D2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AD0E-912E-477A-B0EE-B10D2519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3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49_6, k2_lcrab = 24.2061222750197; 54_1, k2_lcrab = 19.7885218159168; 55_1, k2_lcrab = 15.6466891406201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8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6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8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 wiggler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4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mux=3pi*2,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=2.5pi*2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9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54_1, q=740, I(e+)=3.2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0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54_1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mux=3pi*2,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muy</a:t>
            </a:r>
            <a:r>
              <a:rPr lang="en-US" baseline="0" dirty="0" smtClean="0"/>
              <a:t>=2.5pi*2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0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2020.10.11-22.59.05_sextupole_chrom-5.str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0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49_5,</a:t>
            </a:r>
            <a:r>
              <a:rPr lang="en-US" baseline="0" dirty="0" smtClean="0"/>
              <a:t> </a:t>
            </a:r>
            <a:r>
              <a:rPr lang="en-US" dirty="0" err="1" smtClean="0"/>
              <a:t>call,file</a:t>
            </a:r>
            <a:r>
              <a:rPr lang="en-US" dirty="0" smtClean="0"/>
              <a:t>="../2020.10.11-22.59.05_sextupole_chrom-5.str";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4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49_6 (49_5), k2_lcrab = 24.2061222750197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call,file</a:t>
            </a:r>
            <a:r>
              <a:rPr lang="en-US" dirty="0" smtClean="0"/>
              <a:t>="../2020.10.11-22.59.05_sextupole_chrom-5.str";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9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8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30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274" y="1"/>
            <a:ext cx="11519452" cy="720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274" y="838175"/>
            <a:ext cx="11519452" cy="540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41236" y="6356350"/>
            <a:ext cx="2743200" cy="365125"/>
          </a:xfrm>
        </p:spPr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12526" y="6356349"/>
            <a:ext cx="2743200" cy="365125"/>
          </a:xfrm>
        </p:spPr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84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720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1309" y="838175"/>
            <a:ext cx="5683800" cy="540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931" y="838175"/>
            <a:ext cx="5683800" cy="5400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31309" y="6356350"/>
            <a:ext cx="2743200" cy="365125"/>
          </a:xfrm>
        </p:spPr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17491" y="6356350"/>
            <a:ext cx="2743200" cy="365125"/>
          </a:xfrm>
        </p:spPr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93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1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51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33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0" y="0"/>
            <a:ext cx="1152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000" y="838175"/>
            <a:ext cx="11520000" cy="54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6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B48A-EC1D-44AB-8FE4-5A4FE4A873DE}" type="datetimeFigureOut">
              <a:rPr lang="ru-RU" smtClean="0"/>
              <a:t>27.09.2021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12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6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8.emf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6555" y="729778"/>
            <a:ext cx="54090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800000"/>
                </a:solidFill>
                <a:cs typeface="Times New Roman" panose="02020603050405020304" pitchFamily="18" charset="0"/>
              </a:rPr>
              <a:t>Beam dynamics challenge in Novosibirsk Super C-Tau </a:t>
            </a:r>
            <a:r>
              <a:rPr lang="en-US" sz="4000" dirty="0" smtClean="0">
                <a:solidFill>
                  <a:srgbClr val="800000"/>
                </a:solidFill>
                <a:cs typeface="Times New Roman" panose="02020603050405020304" pitchFamily="18" charset="0"/>
              </a:rPr>
              <a:t>Factory</a:t>
            </a:r>
          </a:p>
          <a:p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4000" dirty="0" smtClean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A. Bogomyagkov</a:t>
            </a:r>
          </a:p>
          <a:p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4000" dirty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sz="4000" dirty="0" smtClean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sz="2400" dirty="0" smtClean="0">
                <a:solidFill>
                  <a:srgbClr val="8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RuPAC-2021</a:t>
            </a:r>
            <a:endParaRPr lang="en-US" sz="2400" dirty="0">
              <a:solidFill>
                <a:srgbClr val="8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64841" y="478617"/>
            <a:ext cx="379820" cy="5975498"/>
            <a:chOff x="5864841" y="478617"/>
            <a:chExt cx="379820" cy="597549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5864841" y="478617"/>
              <a:ext cx="0" cy="5975498"/>
            </a:xfrm>
            <a:prstGeom prst="line">
              <a:avLst/>
            </a:prstGeom>
            <a:ln w="1174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6072767" y="478617"/>
              <a:ext cx="0" cy="5975498"/>
            </a:xfrm>
            <a:prstGeom prst="line">
              <a:avLst/>
            </a:prstGeom>
            <a:ln w="793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244661" y="478617"/>
              <a:ext cx="0" cy="5975498"/>
            </a:xfrm>
            <a:prstGeom prst="line">
              <a:avLst/>
            </a:prstGeom>
            <a:ln w="381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6" y="1147628"/>
            <a:ext cx="4574283" cy="48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Polarization (number of snakes)</a:t>
            </a:r>
            <a:endParaRPr lang="ru-RU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776"/>
            <a:ext cx="7560000" cy="4343138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00" y="2818806"/>
            <a:ext cx="5940000" cy="4039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1414" y="1538110"/>
            <a:ext cx="25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replenishing time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8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dynamics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52" t="4394" r="20312" b="8268"/>
          <a:stretch/>
        </p:blipFill>
        <p:spPr>
          <a:xfrm>
            <a:off x="4847822" y="4276300"/>
            <a:ext cx="2314587" cy="24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2" t="50023" b="1"/>
          <a:stretch/>
        </p:blipFill>
        <p:spPr>
          <a:xfrm>
            <a:off x="4115951" y="1237676"/>
            <a:ext cx="3984073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3" t="50029" b="3"/>
          <a:stretch/>
        </p:blipFill>
        <p:spPr>
          <a:xfrm>
            <a:off x="8167093" y="1237676"/>
            <a:ext cx="3996726" cy="306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8" t="50024"/>
          <a:stretch/>
        </p:blipFill>
        <p:spPr>
          <a:xfrm>
            <a:off x="16126" y="1237676"/>
            <a:ext cx="4032756" cy="306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311" y="728961"/>
            <a:ext cx="291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4d, on momentum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1797" y="711969"/>
                <a:ext cx="3406638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5d,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, CRAB ON</a:t>
                </a:r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97" y="711969"/>
                <a:ext cx="3406638" cy="557204"/>
              </a:xfrm>
              <a:prstGeom prst="rect">
                <a:avLst/>
              </a:prstGeom>
              <a:blipFill rotWithShape="0">
                <a:blip r:embed="rId7"/>
                <a:stretch>
                  <a:fillRect l="-3757" t="-10989" r="-2326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67676" y="711969"/>
                <a:ext cx="3504421" cy="557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5d,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/>
                  <a:t>, CRAB OFF</a:t>
                </a:r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7676" y="711969"/>
                <a:ext cx="3504421" cy="557204"/>
              </a:xfrm>
              <a:prstGeom prst="rect">
                <a:avLst/>
              </a:prstGeom>
              <a:blipFill rotWithShape="0">
                <a:blip r:embed="rId8"/>
                <a:stretch>
                  <a:fillRect l="-3478" t="-10989" r="-2609" b="-25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20669" t="4573" r="20557" b="8377"/>
          <a:stretch/>
        </p:blipFill>
        <p:spPr>
          <a:xfrm>
            <a:off x="9052037" y="4297676"/>
            <a:ext cx="2335698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</a:t>
            </a:r>
            <a:r>
              <a:rPr lang="en-US" dirty="0" err="1"/>
              <a:t>sextupole</a:t>
            </a:r>
            <a:r>
              <a:rPr lang="en-US" dirty="0"/>
              <a:t> </a:t>
            </a:r>
            <a:r>
              <a:rPr lang="en-US" dirty="0" smtClean="0"/>
              <a:t>influence: 6d-DA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050"/>
            <a:ext cx="7200000" cy="360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000" y="3181804"/>
            <a:ext cx="72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CRAB </a:t>
            </a:r>
            <a:r>
              <a:rPr lang="en-US" dirty="0" err="1" smtClean="0"/>
              <a:t>sextupole</a:t>
            </a:r>
            <a:r>
              <a:rPr lang="en-US" dirty="0" smtClean="0"/>
              <a:t> influence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125567"/>
                  </p:ext>
                </p:extLst>
              </p:nvPr>
            </p:nvGraphicFramePr>
            <p:xfrm>
              <a:off x="1163466" y="1224806"/>
              <a:ext cx="9865069" cy="401650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288490"/>
                    <a:gridCol w="3290992"/>
                    <a:gridCol w="3285587"/>
                  </a:tblGrid>
                  <a:tr h="2126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ON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OFF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36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𝜕𝛿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3.1×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 smtClean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−4×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36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𝜕𝛿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3602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 smtClean="0"/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ru-RU" sz="2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ru-RU" sz="2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ru-RU" sz="2800" b="1" dirty="0" smtClean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𝟑𝟕</m:t>
                                </m:r>
                                <m:r>
                                  <a:rPr lang="en-US" sz="2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125567"/>
                  </p:ext>
                </p:extLst>
              </p:nvPr>
            </p:nvGraphicFramePr>
            <p:xfrm>
              <a:off x="1163466" y="1224806"/>
              <a:ext cx="9865069" cy="4016503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3288490"/>
                    <a:gridCol w="3290992"/>
                    <a:gridCol w="3285587"/>
                  </a:tblGrid>
                  <a:tr h="456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2800" dirty="0">
                            <a:solidFill>
                              <a:srgbClr val="80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ON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  <a:latin typeface="+mn-lt"/>
                            </a:rPr>
                            <a:t>CRAB OFF</a:t>
                          </a:r>
                          <a:endParaRPr lang="ru-RU" sz="2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102038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85" t="-53571" r="-200741" b="-249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00185" t="-53571" r="-100741" b="-249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00185" t="-53571" r="-741" b="-249405"/>
                          </a:stretch>
                        </a:blipFill>
                      </a:tcPr>
                    </a:tc>
                  </a:tr>
                  <a:tr h="10742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85" t="-146591" r="-200741" b="-13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00185" t="-146591" r="-100741" b="-1380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00185" t="-146591" r="-741" b="-138068"/>
                          </a:stretch>
                        </a:blipFill>
                      </a:tcPr>
                    </a:tc>
                  </a:tr>
                  <a:tr h="14652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85" t="-180083" r="-200741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00185" t="-180083" r="-100741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200185" t="-180083" r="-741" b="-8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6704" y="5497284"/>
                <a:ext cx="3758593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=10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=15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=1.5%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704" y="5497284"/>
                <a:ext cx="3758593" cy="424283"/>
              </a:xfrm>
              <a:prstGeom prst="rect">
                <a:avLst/>
              </a:prstGeom>
              <a:blipFill rotWithShape="0">
                <a:blip r:embed="rId4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0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4d-DA study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52" y="908050"/>
            <a:ext cx="10889248" cy="5444624"/>
          </a:xfrm>
        </p:spPr>
      </p:pic>
      <p:sp>
        <p:nvSpPr>
          <p:cNvPr id="4" name="TextBox 3"/>
          <p:cNvSpPr txBox="1"/>
          <p:nvPr/>
        </p:nvSpPr>
        <p:spPr>
          <a:xfrm>
            <a:off x="1804255" y="6352674"/>
            <a:ext cx="6965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4d DA is limited by CRAB </a:t>
            </a:r>
            <a:r>
              <a:rPr lang="en-US" sz="2000" dirty="0" err="1" smtClean="0"/>
              <a:t>sextupole</a:t>
            </a:r>
            <a:r>
              <a:rPr lang="en-US" sz="2000" dirty="0" smtClean="0"/>
              <a:t> and fringe fields interference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976195" y="4816832"/>
            <a:ext cx="3085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CRAB </a:t>
            </a:r>
            <a:r>
              <a:rPr lang="en-US" sz="2400" dirty="0" err="1" smtClean="0"/>
              <a:t>sextupole</a:t>
            </a:r>
            <a:r>
              <a:rPr lang="en-US" sz="2400" dirty="0" smtClean="0"/>
              <a:t> interference with FF quadrupole </a:t>
            </a:r>
            <a:r>
              <a:rPr lang="en-US" sz="2400" dirty="0"/>
              <a:t>edges </a:t>
            </a:r>
            <a:r>
              <a:rPr lang="en-US" sz="2400" dirty="0" smtClean="0"/>
              <a:t>and kinematic term limits dynamic </a:t>
            </a:r>
            <a:r>
              <a:rPr lang="en-US" sz="2400" dirty="0"/>
              <a:t>aperture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8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of the final doublet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213139" y="628708"/>
            <a:ext cx="3675126" cy="2019829"/>
            <a:chOff x="213139" y="628708"/>
            <a:chExt cx="3675126" cy="2019829"/>
          </a:xfrm>
        </p:grpSpPr>
        <p:cxnSp>
          <p:nvCxnSpPr>
            <p:cNvPr id="6" name="Прямая соединительная линия 5"/>
            <p:cNvCxnSpPr>
              <a:endCxn id="7" idx="3"/>
            </p:cNvCxnSpPr>
            <p:nvPr/>
          </p:nvCxnSpPr>
          <p:spPr>
            <a:xfrm flipV="1">
              <a:off x="480224" y="1664208"/>
              <a:ext cx="3408041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ямоугольник 2"/>
            <p:cNvSpPr/>
            <p:nvPr/>
          </p:nvSpPr>
          <p:spPr>
            <a:xfrm>
              <a:off x="1442139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41791" y="1306286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053" y="1076131"/>
              <a:ext cx="5629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L*</a:t>
              </a:r>
              <a:endParaRPr lang="ru-RU" sz="3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2237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Q0</a:t>
              </a:r>
              <a:endParaRPr lang="ru-RU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4653" y="1077922"/>
              <a:ext cx="612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d1</a:t>
              </a:r>
              <a:endParaRPr lang="ru-RU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16993" y="2048576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Q1</a:t>
              </a:r>
              <a:endParaRPr lang="ru-RU" sz="3200" b="1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3465028" y="628708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/>
          </p:nvGrpSpPr>
          <p:grpSpPr>
            <a:xfrm>
              <a:off x="1791920" y="690879"/>
              <a:ext cx="143712" cy="1957658"/>
              <a:chOff x="1791920" y="690879"/>
              <a:chExt cx="143712" cy="1957658"/>
            </a:xfrm>
          </p:grpSpPr>
          <p:cxnSp>
            <p:nvCxnSpPr>
              <p:cNvPr id="15" name="Прямая со стрелкой 14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13139" y="1126556"/>
              <a:ext cx="5116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IP</a:t>
              </a:r>
              <a:endParaRPr lang="ru-RU" sz="3200" b="1" dirty="0"/>
            </a:p>
          </p:txBody>
        </p:sp>
        <p:sp>
          <p:nvSpPr>
            <p:cNvPr id="24" name="Multiply 16"/>
            <p:cNvSpPr/>
            <p:nvPr/>
          </p:nvSpPr>
          <p:spPr>
            <a:xfrm>
              <a:off x="390224" y="1600654"/>
              <a:ext cx="180000" cy="180000"/>
            </a:xfrm>
            <a:prstGeom prst="mathMultiply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37025" y="628708"/>
                <a:ext cx="9180797" cy="2650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For first final focus </a:t>
                </a:r>
                <a:r>
                  <a:rPr lang="en-US" sz="2400" dirty="0" smtClean="0"/>
                  <a:t>quadrupole,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25" y="628708"/>
                <a:ext cx="9180797" cy="2650919"/>
              </a:xfrm>
              <a:prstGeom prst="rect">
                <a:avLst/>
              </a:prstGeom>
              <a:blipFill rotWithShape="0">
                <a:blip r:embed="rId3"/>
                <a:stretch>
                  <a:fillRect l="-996" b="-32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1087836"/>
                  </p:ext>
                </p:extLst>
              </p:nvPr>
            </p:nvGraphicFramePr>
            <p:xfrm>
              <a:off x="669776" y="3219628"/>
              <a:ext cx="10852448" cy="357305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2448"/>
                    <a:gridCol w="3060000"/>
                    <a:gridCol w="3060000"/>
                    <a:gridCol w="3060000"/>
                  </a:tblGrid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Lattice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49_5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52_1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L(Q0,d1,Q1)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0.2, 0.3, 0.3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0.5, 0.44,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0.5, 0.45,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478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20,20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677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 smtClean="0">
                              <a:effectLst/>
                            </a:rPr>
                            <a:t>(mm</a:t>
                          </a:r>
                          <a:r>
                            <a:rPr lang="en-US" sz="2000" dirty="0">
                              <a:effectLst/>
                            </a:rPr>
                            <a:t>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100 /</a:t>
                          </a:r>
                          <a:r>
                            <a:rPr lang="en-US" sz="2000" baseline="0" dirty="0" smtClean="0"/>
                            <a:t> 1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3256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𝒓𝒂𝒅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 smtClean="0"/>
                            <a:t>(m)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12.4×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12.5×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10.6×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6985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𝒙𝒙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𝒚𝒙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𝒙𝒚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𝝂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sub>
                                    </m:sSub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OFF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1.1×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6.4×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3.2×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2000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2.9×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1.0×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.5×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5.1×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2.5×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−5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1.3×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ON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8.0×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9.4×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ru-RU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.7×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𝟏𝟎</m:t>
                                          </m:r>
                                        </m:e>
                                        <m:sup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3.9×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5.6×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−3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ru-RU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01087836"/>
                  </p:ext>
                </p:extLst>
              </p:nvPr>
            </p:nvGraphicFramePr>
            <p:xfrm>
              <a:off x="669776" y="3219628"/>
              <a:ext cx="10852448" cy="3573056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1672448"/>
                    <a:gridCol w="3060000"/>
                    <a:gridCol w="3060000"/>
                    <a:gridCol w="3060000"/>
                  </a:tblGrid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Lattice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49_5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52_1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54_1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34099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L(Q0,d1,Q1)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0.2, 0.3, 0.3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0.5, 0.44,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0.5, 0.45,</a:t>
                          </a:r>
                          <a:r>
                            <a:rPr lang="en-US" sz="20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0.5</a:t>
                          </a:r>
                          <a:endParaRPr lang="ru-RU" sz="20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478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217544" r="-549455" b="-73684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20,20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6775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296721" r="-549455" b="-588525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100 /</a:t>
                          </a:r>
                          <a:r>
                            <a:rPr lang="en-US" sz="2000" baseline="0" dirty="0" smtClean="0"/>
                            <a:t> 1</a:t>
                          </a:r>
                          <a:endParaRPr lang="ru-RU" sz="20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33256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448148" r="-549455" b="-5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54980" t="-448148" r="-200996" b="-5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54672" t="-448148" r="-100596" b="-56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255179" t="-448148" r="-797" b="-564815"/>
                          </a:stretch>
                        </a:blipFill>
                      </a:tcPr>
                    </a:tc>
                  </a:tr>
                  <a:tr h="6985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364" t="-257391" r="-549455" b="-16521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8315" t="-257391" r="-265" b="-1652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1800" dirty="0"/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000" dirty="0"/>
                        </a:p>
                      </a:txBody>
                      <a:tcPr marL="49689" marR="49689" marT="0" marB="0"/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OFF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54980" t="-437234" r="-200996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54672" t="-437234" r="-100596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255179" t="-437234" r="-797" b="-102128"/>
                          </a:stretch>
                        </a:blipFill>
                      </a:tcPr>
                    </a:tc>
                  </a:tr>
                  <a:tr h="5721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FRINGE ON</a:t>
                          </a:r>
                          <a:endParaRPr lang="ru-RU" sz="2000" dirty="0"/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54980" t="-537234" r="-2009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154672" t="-537234" r="-100596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4"/>
                          <a:stretch>
                            <a:fillRect l="-255179" t="-537234" r="-797" b="-212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7" name="Овал 26"/>
          <p:cNvSpPr/>
          <p:nvPr/>
        </p:nvSpPr>
        <p:spPr>
          <a:xfrm>
            <a:off x="3832058" y="6205422"/>
            <a:ext cx="1570121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9891964" y="6199406"/>
            <a:ext cx="1570121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3618000"/>
            <a:ext cx="6480000" cy="3240000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604"/>
            <a:ext cx="6480000" cy="3240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00" y="698604"/>
            <a:ext cx="6480000" cy="324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4d-DA: optimization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3240" y="1612760"/>
            <a:ext cx="651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49_5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2100" y="1612760"/>
            <a:ext cx="651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52_1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07425" y="4452541"/>
            <a:ext cx="651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54_1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9921"/>
            <a:ext cx="8022857" cy="46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/>
          <a:stretch/>
        </p:blipFill>
        <p:spPr>
          <a:xfrm>
            <a:off x="5572150" y="459921"/>
            <a:ext cx="6371148" cy="46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CRAB </a:t>
            </a:r>
            <a:r>
              <a:rPr lang="en-US" dirty="0" err="1" smtClean="0"/>
              <a:t>sextupole</a:t>
            </a:r>
            <a:r>
              <a:rPr lang="en-US" dirty="0" smtClean="0"/>
              <a:t> influence on 6d DA, E=1.5 </a:t>
            </a:r>
            <a:r>
              <a:rPr lang="ru-RU" dirty="0" smtClean="0"/>
              <a:t>ГэВ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083030"/>
                  </p:ext>
                </p:extLst>
              </p:nvPr>
            </p:nvGraphicFramePr>
            <p:xfrm>
              <a:off x="1584800" y="5231793"/>
              <a:ext cx="9022400" cy="15297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000"/>
                    <a:gridCol w="1625600"/>
                    <a:gridCol w="1625600"/>
                    <a:gridCol w="1625600"/>
                    <a:gridCol w="1625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CRAB=25%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CRAB=50%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CRAB=100%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𝑝𝑎𝑟𝑡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0.6×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(s)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.9×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5.4</m:t>
                                </m:r>
                                <m:r>
                                  <a:rPr lang="ru-RU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  <m:r>
                                  <a:rPr lang="ru-RU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0.19</m:t>
                                </m:r>
                                <m:r>
                                  <a:rPr lang="ru-RU" sz="1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7083030"/>
                  </p:ext>
                </p:extLst>
              </p:nvPr>
            </p:nvGraphicFramePr>
            <p:xfrm>
              <a:off x="1584800" y="5231793"/>
              <a:ext cx="9022400" cy="15297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20000"/>
                    <a:gridCol w="1625600"/>
                    <a:gridCol w="1625600"/>
                    <a:gridCol w="1625600"/>
                    <a:gridCol w="16256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CRAB=25%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CRAB=50%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CRAB=100%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869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42" t="-103125" r="-258454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5431" t="-103125" r="-300749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5431" t="-103125" r="-200749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5431" t="-103125" r="-100749" b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5431" t="-103125" r="-749" b="-20156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42" t="-213115" r="-258454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230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4010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42" t="-289394" r="-258454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55431" t="-289394" r="-30074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55431" t="-289394" r="-20074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55431" t="-289394" r="-10074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55431" t="-289394" r="-749" b="-30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88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the ambitious project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Energy range makes </a:t>
            </a:r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Touschek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scattering </a:t>
            </a:r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scattering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significant at low energy and insignificant at high energy</a:t>
            </a: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High luminosity requires high current, high bunch population and intensifies </a:t>
            </a:r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Touschek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scattering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High luminosity requires small beta function, which raises chromaticity and demands stronger </a:t>
            </a:r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sextupoles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 smtClean="0"/>
              <a:t>Stronger </a:t>
            </a:r>
            <a:r>
              <a:rPr lang="en-US" dirty="0" err="1" smtClean="0"/>
              <a:t>sextupoles</a:t>
            </a:r>
            <a:r>
              <a:rPr lang="en-US" dirty="0" smtClean="0"/>
              <a:t> reduce dynamic aperture and diminish beam lifetime due to </a:t>
            </a:r>
            <a:r>
              <a:rPr lang="en-US" dirty="0" err="1" smtClean="0"/>
              <a:t>Touschek</a:t>
            </a:r>
            <a:r>
              <a:rPr lang="en-US" smtClean="0"/>
              <a:t> effect</a:t>
            </a:r>
            <a:endParaRPr lang="en-US" dirty="0" smtClean="0"/>
          </a:p>
          <a:p>
            <a:pPr marL="342900" indent="-342900"/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Ambitious project with interesting accelerator physics effects in multi-particle dynamics (</a:t>
            </a:r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Touschek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 beam-beam, impedance etc.) and single particle effects (nonlinear 6d dynamics)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endParaRPr 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60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>
                <a:cs typeface="Times New Roman" panose="02020603050405020304" pitchFamily="18" charset="0"/>
                <a:sym typeface="Symbol" panose="05050102010706020507" pitchFamily="18" charset="2"/>
              </a:rPr>
              <a:t>The linear lattice and parameters provide desired luminosity and polarization</a:t>
            </a: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Realistic injection facility for 200 s of beam life time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/>
              <a:t>Siberian snakes sections </a:t>
            </a:r>
            <a:r>
              <a:rPr lang="en-US" dirty="0" smtClean="0"/>
              <a:t>provide sufficient longitudinal polarization</a:t>
            </a:r>
            <a:endParaRPr lang="en-US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On momentum dynamic aperture is sufficient for injection and beam-beam effects</a:t>
            </a:r>
          </a:p>
          <a:p>
            <a:pPr marL="342900" indent="-342900"/>
            <a:endParaRPr lang="en-US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Off momentum dynamic aperture with CRAB ON is insufficient at 1.5-2.5 GeV to provide necessary </a:t>
            </a:r>
            <a:r>
              <a:rPr lang="en-US" dirty="0" err="1" smtClean="0">
                <a:cs typeface="Times New Roman" panose="02020603050405020304" pitchFamily="18" charset="0"/>
                <a:sym typeface="Symbol" panose="05050102010706020507" pitchFamily="18" charset="2"/>
              </a:rPr>
              <a:t>Touschek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lifetime</a:t>
            </a:r>
          </a:p>
          <a:p>
            <a:pPr marL="342900" indent="-342900"/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We continue optimization </a:t>
            </a:r>
            <a:r>
              <a:rPr 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of the OFF </a:t>
            </a:r>
            <a:r>
              <a:rPr lang="en-US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momentum dynamic aperture</a:t>
            </a:r>
          </a:p>
        </p:txBody>
      </p:sp>
    </p:spTree>
    <p:extLst>
      <p:ext uri="{BB962C8B-B14F-4D97-AF65-F5344CB8AC3E}">
        <p14:creationId xmlns:p14="http://schemas.microsoft.com/office/powerpoint/2010/main" val="4101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overview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00" y="712021"/>
            <a:ext cx="8280000" cy="6145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327" y="4394579"/>
            <a:ext cx="1720023" cy="276999"/>
          </a:xfrm>
          <a:prstGeom prst="rect">
            <a:avLst/>
          </a:prstGeom>
          <a:solidFill>
            <a:srgbClr val="FAFCF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1.5 – 3.5 GeV e-e+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2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Explanation: detuning from quad fringe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Starting from IP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                      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−         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−9487</m:t>
                              </m:r>
                            </m:e>
                          </m:d>
                        </m:e>
                        <m:e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&amp;=                    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6966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−            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−235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58" t="-1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4586738" y="2466244"/>
            <a:ext cx="1800000" cy="2495959"/>
            <a:chOff x="6561393" y="1153548"/>
            <a:chExt cx="1800000" cy="2495959"/>
          </a:xfrm>
        </p:grpSpPr>
        <p:sp>
          <p:nvSpPr>
            <p:cNvPr id="5" name="TextBox 4"/>
            <p:cNvSpPr txBox="1"/>
            <p:nvPr/>
          </p:nvSpPr>
          <p:spPr>
            <a:xfrm>
              <a:off x="6922514" y="3003176"/>
              <a:ext cx="112196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First edge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from IP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6" name="Дуга 5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891873" y="2465963"/>
            <a:ext cx="1800000" cy="2495959"/>
            <a:chOff x="6561393" y="1153548"/>
            <a:chExt cx="1800000" cy="2495959"/>
          </a:xfrm>
        </p:grpSpPr>
        <p:sp>
          <p:nvSpPr>
            <p:cNvPr id="8" name="TextBox 7"/>
            <p:cNvSpPr txBox="1"/>
            <p:nvPr/>
          </p:nvSpPr>
          <p:spPr>
            <a:xfrm>
              <a:off x="6779856" y="3003176"/>
              <a:ext cx="1387084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Second edge from IP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Дуга 8"/>
            <p:cNvSpPr/>
            <p:nvPr/>
          </p:nvSpPr>
          <p:spPr>
            <a:xfrm rot="8100000">
              <a:off x="6561393" y="1153548"/>
              <a:ext cx="1800000" cy="1800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03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E=1.5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=8.9×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m, at injection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=25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m</a:t>
                </a: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0.000471795648970455 m</a:t>
                </a: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9.048223769469</m:t>
                    </m:r>
                    <m:r>
                      <m:rPr>
                        <m:nor/>
                      </m:rPr>
                      <a:rPr lang="en-US" dirty="0" smtClean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18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0.000935078971902656</m:t>
                    </m:r>
                  </m:oMath>
                </a14:m>
                <a:endParaRPr lang="en-US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𝑝𝑥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1.88718259588336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−5</m:t>
                        </m:r>
                      </m:sup>
                    </m:sSup>
                  </m:oMath>
                </a14:m>
                <a:endParaRPr lang="en-US" b="0" dirty="0" smtClean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4.92010675374118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6</m:t>
                        </m:r>
                      </m:sup>
                    </m:sSup>
                  </m:oMath>
                </a14:m>
                <a:endParaRPr lang="en-US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0.012328686694371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 m</a:t>
                </a:r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58" t="-1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7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2021: Final Focus trajectories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58" r="2699"/>
          <a:stretch/>
        </p:blipFill>
        <p:spPr>
          <a:xfrm>
            <a:off x="408214" y="638079"/>
            <a:ext cx="10800000" cy="60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Crab waist</a:t>
            </a:r>
            <a:r>
              <a:rPr lang="ru-RU" smtClean="0"/>
              <a:t> (</a:t>
            </a:r>
            <a:r>
              <a:rPr lang="en-US" smtClean="0"/>
              <a:t>P.Raimondi 2006</a:t>
            </a:r>
            <a:r>
              <a:rPr lang="ru-RU" smtClean="0"/>
              <a:t>)</a:t>
            </a:r>
            <a:endParaRPr lang="ru-RU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754671" y="4688380"/>
            <a:ext cx="5040000" cy="2066203"/>
            <a:chOff x="252000" y="72000"/>
            <a:chExt cx="4640593" cy="1902457"/>
          </a:xfrm>
        </p:grpSpPr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1604912" y="1044000"/>
              <a:ext cx="1404000" cy="3600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324000" y="1224000"/>
              <a:ext cx="4500000" cy="0"/>
            </a:xfrm>
            <a:custGeom>
              <a:avLst/>
              <a:gdLst>
                <a:gd name="T0" fmla="*/ 0 w 3037"/>
                <a:gd name="T1" fmla="*/ 2147483647 h 4"/>
                <a:gd name="T2" fmla="*/ 2147483647 w 303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4608000" y="1224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z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 rot="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 rot="-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52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  <a:endParaRPr lang="en-US" altLang="ru-RU" sz="2000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304000" y="180000"/>
              <a:ext cx="0" cy="1692000"/>
            </a:xfrm>
            <a:custGeom>
              <a:avLst/>
              <a:gdLst>
                <a:gd name="T0" fmla="*/ 2147483647 w 6"/>
                <a:gd name="T1" fmla="*/ 2147483647 h 3472"/>
                <a:gd name="T2" fmla="*/ 0 w 6"/>
                <a:gd name="T3" fmla="*/ 0 h 34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340000" y="72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304000" y="756000"/>
              <a:ext cx="702000" cy="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024000" y="396000"/>
              <a:ext cx="0" cy="82800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520000" y="396000"/>
              <a:ext cx="384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altLang="ru-RU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ru-RU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840000" flipH="1" flipV="1">
              <a:off x="288000" y="1224000"/>
              <a:ext cx="3960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-840000" flipH="1" flipV="1">
              <a:off x="360000" y="1224000"/>
              <a:ext cx="396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0000" y="324000"/>
              <a:ext cx="279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104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00206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2000" y="252000"/>
              <a:ext cx="364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-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4186410" y="1528764"/>
              <a:ext cx="85553" cy="373482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71950" y="158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472461" y="1093547"/>
              <a:ext cx="3492636" cy="880910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 rot="875728">
              <a:off x="2454028" y="1576512"/>
              <a:ext cx="402926" cy="18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rot="821312">
              <a:off x="2448000" y="1476000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>
                  <a:sym typeface="Symbol" panose="05050102010706020507" pitchFamily="18" charset="2"/>
                </a:rPr>
                <a:t>z</a:t>
              </a:r>
              <a:endParaRPr lang="ru-RU" sz="1600" baseline="-250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V="1">
              <a:off x="4356000" y="828000"/>
              <a:ext cx="0" cy="39600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068000" y="818050"/>
              <a:ext cx="540000" cy="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20000" y="82800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ym typeface="Symbol" panose="05050102010706020507" pitchFamily="18" charset="2"/>
                </a:rPr>
                <a:t> ∙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2700000">
              <a:off x="3600000" y="1105200"/>
              <a:ext cx="234000" cy="23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744000" y="936000"/>
              <a:ext cx="3159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i="1" dirty="0">
                  <a:sym typeface="Symbol" pitchFamily="18" charset="2"/>
                </a:rPr>
                <a:t>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295" y="781106"/>
                <a:ext cx="6435418" cy="170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Luminosity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Large </a:t>
                </a:r>
                <a:r>
                  <a:rPr lang="en-US" sz="2400" dirty="0" err="1" smtClean="0"/>
                  <a:t>Piwinski</a:t>
                </a:r>
                <a:r>
                  <a:rPr lang="en-US" sz="2400" dirty="0" smtClean="0"/>
                  <a:t> angle</a:t>
                </a:r>
                <a:r>
                  <a:rPr lang="ru-RU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" y="781106"/>
                <a:ext cx="6435418" cy="1709442"/>
              </a:xfrm>
              <a:prstGeom prst="rect">
                <a:avLst/>
              </a:prstGeom>
              <a:blipFill rotWithShape="0">
                <a:blip r:embed="rId3"/>
                <a:stretch>
                  <a:fillRect l="-14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295" y="2466270"/>
                <a:ext cx="5124191" cy="3844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Transverse beam separation in parasitic IPs</a:t>
                </a:r>
                <a:endParaRPr lang="ru-RU" sz="2400" dirty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istance between bunches is not limited by beam-beam</a:t>
                </a:r>
                <a:endParaRPr lang="ru-RU" sz="2400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Interaction area length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2400" dirty="0" smtClean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no hour-glass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CRAB waist (CRAB </a:t>
                </a:r>
                <a:r>
                  <a:rPr lang="en-US" sz="2400" dirty="0" err="1" smtClean="0"/>
                  <a:t>sextupoles</a:t>
                </a:r>
                <a:r>
                  <a:rPr lang="en-US" sz="2400" dirty="0" smtClean="0"/>
                  <a:t>) suppresses </a:t>
                </a:r>
                <a:r>
                  <a:rPr lang="en-US" sz="2400" dirty="0" err="1" smtClean="0"/>
                  <a:t>betatron</a:t>
                </a:r>
                <a:r>
                  <a:rPr lang="en-US" sz="2400" dirty="0" smtClean="0"/>
                  <a:t> and synchro-</a:t>
                </a:r>
                <a:r>
                  <a:rPr lang="en-US" sz="2400" dirty="0" err="1" smtClean="0"/>
                  <a:t>betatron</a:t>
                </a:r>
                <a:r>
                  <a:rPr lang="en-US" sz="2400" dirty="0" smtClean="0"/>
                  <a:t> resonances</a:t>
                </a:r>
                <a:endParaRPr lang="ru-RU" sz="2400" dirty="0" smtClean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∼0.2</m:t>
                    </m:r>
                  </m:oMath>
                </a14:m>
                <a:endParaRPr lang="ru-RU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" y="2466270"/>
                <a:ext cx="5124191" cy="3844001"/>
              </a:xfrm>
              <a:prstGeom prst="rect">
                <a:avLst/>
              </a:prstGeom>
              <a:blipFill rotWithShape="0">
                <a:blip r:embed="rId4"/>
                <a:stretch>
                  <a:fillRect l="-1902" t="-1587"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565" r="8740" b="4229"/>
          <a:stretch/>
        </p:blipFill>
        <p:spPr>
          <a:xfrm>
            <a:off x="6290482" y="674912"/>
            <a:ext cx="5760000" cy="4217341"/>
          </a:xfrm>
        </p:spPr>
      </p:pic>
    </p:spTree>
    <p:extLst>
      <p:ext uri="{BB962C8B-B14F-4D97-AF65-F5344CB8AC3E}">
        <p14:creationId xmlns:p14="http://schemas.microsoft.com/office/powerpoint/2010/main" val="39185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429528"/>
                  </p:ext>
                </p:extLst>
              </p:nvPr>
            </p:nvGraphicFramePr>
            <p:xfrm>
              <a:off x="351905" y="759560"/>
              <a:ext cx="11488190" cy="606802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/>
                    <a:gridCol w="1398887"/>
                    <a:gridCol w="1399952"/>
                    <a:gridCol w="1397652"/>
                    <a:gridCol w="1397652"/>
                    <a:gridCol w="1397652"/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632.94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(</a:t>
                          </a:r>
                          <a:r>
                            <a:rPr lang="en-US" sz="1800" dirty="0">
                              <a:effectLst/>
                            </a:rPr>
                            <a:t>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(keV)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 smtClean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0.28/1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0.4/1.1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</a:t>
                          </a:r>
                          <a:r>
                            <a:rPr lang="en-US" sz="1800" dirty="0" smtClean="0">
                              <a:effectLst/>
                            </a:rPr>
                            <a:t>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</a:t>
                          </a:r>
                          <a:r>
                            <a:rPr lang="en-US" sz="1800" dirty="0" smtClean="0">
                              <a:effectLst/>
                            </a:rPr>
                            <a:t>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2.7/8.8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5/5.5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7/4.6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14/8.1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0.007/0.15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0.003/0.09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1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429528"/>
                  </p:ext>
                </p:extLst>
              </p:nvPr>
            </p:nvGraphicFramePr>
            <p:xfrm>
              <a:off x="351905" y="759560"/>
              <a:ext cx="11488190" cy="6068028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/>
                    <a:gridCol w="1398887"/>
                    <a:gridCol w="1399952"/>
                    <a:gridCol w="1397652"/>
                    <a:gridCol w="1397652"/>
                    <a:gridCol w="1397652"/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25000" r="-156098" b="-19145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632.94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220408" r="-156098" b="-1775510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327083" r="-156098" b="-1712500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204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386792" r="-156098" b="-145094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1673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496154" r="-156098" b="-1378846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2575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662963" r="-156098" b="-1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858333" r="-156098" b="-11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328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292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262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938776" r="-156098" b="-10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130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060417" r="-156098" b="-97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136735" r="-156098" b="-85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262500" r="-156098" b="-7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334694" r="-156098" b="-661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0.28/1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0.4/1.1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464583" r="-156098" b="-5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4/15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532653" r="-156098" b="-4632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2.7/8.8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5/5.5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7/4.6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10/5.8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14/8.1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3128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481481" r="-156098" b="-32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204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611321" r="-156098" b="-2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0.007/0.15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0.003/0.09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0.004/0.08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2952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889583" r="-156098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2300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8300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  <a:tr h="3204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49689" marR="49689" marT="0" marB="0">
                        <a:blipFill rotWithShape="0">
                          <a:blip r:embed="rId3"/>
                          <a:stretch>
                            <a:fillRect l="-136" t="-1801887" r="-156098" b="-35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1600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Овал 5"/>
          <p:cNvSpPr/>
          <p:nvPr/>
        </p:nvSpPr>
        <p:spPr>
          <a:xfrm>
            <a:off x="4691893" y="254677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565" y="6464728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parameters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02775" y="73973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75563" y="6171741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91892" y="2238059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41225" y="1756203"/>
                <a:ext cx="3461657" cy="3912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SuperKEKB 03.12.2019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225" y="1756203"/>
                <a:ext cx="3461657" cy="391261"/>
              </a:xfrm>
              <a:prstGeom prst="rect">
                <a:avLst/>
              </a:prstGeom>
              <a:blipFill rotWithShape="0">
                <a:blip r:embed="rId4"/>
                <a:stretch>
                  <a:fillRect l="-1224" t="-2941" b="-1617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830937" y="2932189"/>
            <a:ext cx="2361063" cy="6503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PEPII: I(e</a:t>
            </a:r>
            <a:r>
              <a:rPr lang="en-US" dirty="0"/>
              <a:t>+)=3.2 A </a:t>
            </a:r>
            <a:r>
              <a:rPr lang="en-US" dirty="0" smtClean="0"/>
              <a:t>PEPII</a:t>
            </a:r>
          </a:p>
          <a:p>
            <a:r>
              <a:rPr lang="en-US" dirty="0"/>
              <a:t>DAFNE </a:t>
            </a:r>
            <a:r>
              <a:rPr lang="en-US" dirty="0" smtClean="0"/>
              <a:t>: I(e-</a:t>
            </a:r>
            <a:r>
              <a:rPr lang="en-US" dirty="0"/>
              <a:t>)=</a:t>
            </a:r>
            <a:r>
              <a:rPr lang="en-US" dirty="0" smtClean="0"/>
              <a:t>2.45A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75559" y="5547337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383486" y="5065481"/>
                <a:ext cx="2803063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SuperKEKB: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=3.1×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86" y="5065481"/>
                <a:ext cx="28030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93" t="-6154" b="-2000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8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11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>
            <a:grpSpLocks noChangeAspect="1"/>
          </p:cNvGrpSpPr>
          <p:nvPr/>
        </p:nvGrpSpPr>
        <p:grpSpPr>
          <a:xfrm>
            <a:off x="5352000" y="1531852"/>
            <a:ext cx="6840000" cy="4975493"/>
            <a:chOff x="6472734" y="2831553"/>
            <a:chExt cx="5760000" cy="4189893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34" y="2831553"/>
              <a:ext cx="5760000" cy="3940665"/>
            </a:xfrm>
            <a:prstGeom prst="rect">
              <a:avLst/>
            </a:prstGeom>
          </p:spPr>
        </p:pic>
        <p:grpSp>
          <p:nvGrpSpPr>
            <p:cNvPr id="63" name="Группа 62"/>
            <p:cNvGrpSpPr/>
            <p:nvPr/>
          </p:nvGrpSpPr>
          <p:grpSpPr>
            <a:xfrm rot="14068668">
              <a:off x="11063859" y="4415046"/>
              <a:ext cx="446135" cy="521984"/>
              <a:chOff x="4920749" y="4797828"/>
              <a:chExt cx="676915" cy="792000"/>
            </a:xfrm>
          </p:grpSpPr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5025600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5597664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4920749" y="4814190"/>
                <a:ext cx="514887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SS</a:t>
                </a:r>
                <a:endParaRPr lang="ru-RU" sz="2800" dirty="0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 rot="7610326">
              <a:off x="7859710" y="4334144"/>
              <a:ext cx="442003" cy="534003"/>
              <a:chOff x="4927018" y="4779592"/>
              <a:chExt cx="670646" cy="810236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5025600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5597664" y="4797828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4927018" y="4779592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SS</a:t>
                </a:r>
                <a:endParaRPr lang="ru-RU" sz="2800" dirty="0"/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8885282" y="5502539"/>
              <a:ext cx="1388180" cy="578892"/>
              <a:chOff x="2839413" y="5099482"/>
              <a:chExt cx="1388180" cy="578892"/>
            </a:xfrm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2839413" y="5099482"/>
                <a:ext cx="450718" cy="521986"/>
                <a:chOff x="4913795" y="4585999"/>
                <a:chExt cx="683869" cy="792002"/>
              </a:xfrm>
            </p:grpSpPr>
            <p:cxnSp>
              <p:nvCxnSpPr>
                <p:cNvPr id="80" name="Прямая соединительная линия 79"/>
                <p:cNvCxnSpPr/>
                <p:nvPr/>
              </p:nvCxnSpPr>
              <p:spPr>
                <a:xfrm>
                  <a:off x="5025600" y="4585999"/>
                  <a:ext cx="0" cy="7920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Прямая соединительная линия 80"/>
                <p:cNvCxnSpPr/>
                <p:nvPr/>
              </p:nvCxnSpPr>
              <p:spPr>
                <a:xfrm>
                  <a:off x="5597664" y="4585999"/>
                  <a:ext cx="0" cy="7920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TextBox 81"/>
                <p:cNvSpPr txBox="1"/>
                <p:nvPr/>
              </p:nvSpPr>
              <p:spPr>
                <a:xfrm>
                  <a:off x="4913795" y="4585999"/>
                  <a:ext cx="514885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SS</a:t>
                  </a:r>
                  <a:endParaRPr lang="ru-RU" sz="2800" dirty="0"/>
                </a:p>
              </p:txBody>
            </p:sp>
          </p:grpSp>
          <p:grpSp>
            <p:nvGrpSpPr>
              <p:cNvPr id="75" name="Группа 74"/>
              <p:cNvGrpSpPr/>
              <p:nvPr/>
            </p:nvGrpSpPr>
            <p:grpSpPr>
              <a:xfrm>
                <a:off x="3776871" y="5099482"/>
                <a:ext cx="450722" cy="521986"/>
                <a:chOff x="4913789" y="4585999"/>
                <a:chExt cx="683875" cy="792002"/>
              </a:xfrm>
            </p:grpSpPr>
            <p:cxnSp>
              <p:nvCxnSpPr>
                <p:cNvPr id="77" name="Прямая соединительная линия 76"/>
                <p:cNvCxnSpPr/>
                <p:nvPr/>
              </p:nvCxnSpPr>
              <p:spPr>
                <a:xfrm>
                  <a:off x="5025599" y="4585999"/>
                  <a:ext cx="0" cy="7920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>
                  <a:off x="5597664" y="4585999"/>
                  <a:ext cx="0" cy="7920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TextBox 78"/>
                <p:cNvSpPr txBox="1"/>
                <p:nvPr/>
              </p:nvSpPr>
              <p:spPr>
                <a:xfrm>
                  <a:off x="4913789" y="4585999"/>
                  <a:ext cx="550153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/>
                    <a:t>Inj</a:t>
                  </a:r>
                  <a:endParaRPr lang="ru-RU" sz="2800" dirty="0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 rot="16200000">
                <a:off x="3200060" y="5239084"/>
                <a:ext cx="533740" cy="344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Xing</a:t>
                </a:r>
                <a:endParaRPr lang="ru-RU" sz="2800" dirty="0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8047526" y="3040947"/>
              <a:ext cx="3203087" cy="3980499"/>
              <a:chOff x="1952217" y="2381306"/>
              <a:chExt cx="3203087" cy="3980499"/>
            </a:xfrm>
          </p:grpSpPr>
          <p:grpSp>
            <p:nvGrpSpPr>
              <p:cNvPr id="67" name="Группа 66"/>
              <p:cNvGrpSpPr/>
              <p:nvPr/>
            </p:nvGrpSpPr>
            <p:grpSpPr>
              <a:xfrm>
                <a:off x="1985344" y="2381306"/>
                <a:ext cx="3139703" cy="1528256"/>
                <a:chOff x="1985344" y="2381306"/>
                <a:chExt cx="3139703" cy="1528256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3366292" y="2381306"/>
                  <a:ext cx="303425" cy="3448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IP</a:t>
                  </a:r>
                  <a:endParaRPr lang="ru-RU" sz="2800" dirty="0"/>
                </a:p>
              </p:txBody>
            </p:sp>
            <p:grpSp>
              <p:nvGrpSpPr>
                <p:cNvPr id="70" name="Группа 69"/>
                <p:cNvGrpSpPr/>
                <p:nvPr/>
              </p:nvGrpSpPr>
              <p:grpSpPr>
                <a:xfrm>
                  <a:off x="1985344" y="3485584"/>
                  <a:ext cx="3139703" cy="0"/>
                  <a:chOff x="3689048" y="2330305"/>
                  <a:chExt cx="4763831" cy="0"/>
                </a:xfrm>
              </p:grpSpPr>
              <p:cxnSp>
                <p:nvCxnSpPr>
                  <p:cNvPr id="72" name="Прямая соединительная линия 71"/>
                  <p:cNvCxnSpPr/>
                  <p:nvPr/>
                </p:nvCxnSpPr>
                <p:spPr>
                  <a:xfrm rot="18600000">
                    <a:off x="4085048" y="1934305"/>
                    <a:ext cx="0" cy="792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Прямая соединительная линия 72"/>
                  <p:cNvCxnSpPr/>
                  <p:nvPr/>
                </p:nvCxnSpPr>
                <p:spPr>
                  <a:xfrm rot="3000000">
                    <a:off x="8056879" y="1934305"/>
                    <a:ext cx="0" cy="7920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" name="Прямоугольник 70"/>
                <p:cNvSpPr/>
                <p:nvPr/>
              </p:nvSpPr>
              <p:spPr>
                <a:xfrm>
                  <a:off x="2608812" y="3006228"/>
                  <a:ext cx="1880769" cy="90333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800" b="0" cap="none" spc="0" dirty="0" smtClean="0">
                      <a:ln w="0"/>
                      <a:solidFill>
                        <a:schemeClr val="tx1"/>
                      </a:solidFill>
                    </a:rPr>
                    <a:t>Interaction Region</a:t>
                  </a:r>
                  <a:endParaRPr lang="ru-RU" sz="2800" b="0" cap="none" spc="0" dirty="0">
                    <a:ln w="0"/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Дуга 67"/>
              <p:cNvSpPr/>
              <p:nvPr/>
            </p:nvSpPr>
            <p:spPr>
              <a:xfrm rot="18900000">
                <a:off x="1952217" y="3158720"/>
                <a:ext cx="3203087" cy="3203085"/>
              </a:xfrm>
              <a:prstGeom prst="arc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and layout 2021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t="4762" r="16181" b="8174"/>
          <a:stretch/>
        </p:blipFill>
        <p:spPr>
          <a:xfrm>
            <a:off x="0" y="1337294"/>
            <a:ext cx="5400000" cy="46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4762" r="13713"/>
          <a:stretch/>
        </p:blipFill>
        <p:spPr>
          <a:xfrm>
            <a:off x="2676000" y="587565"/>
            <a:ext cx="6840000" cy="62704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6274" y="5876036"/>
                <a:ext cx="1801455" cy="644857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CRAB: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&amp;=2.5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eqAr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4" y="5876036"/>
                <a:ext cx="1801455" cy="644857"/>
              </a:xfrm>
              <a:prstGeom prst="rect">
                <a:avLst/>
              </a:prstGeom>
              <a:blipFill rotWithShape="0">
                <a:blip r:embed="rId4"/>
                <a:stretch>
                  <a:fillRect l="-2349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9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0894" y="1880960"/>
            <a:ext cx="178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Be-tube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150 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mm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lang="en-US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30 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mm, cooled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3902" y="439363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IP</a:t>
            </a:r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79555" y="39072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e+</a:t>
            </a:r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00895" y="492330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e-</a:t>
            </a:r>
            <a:endParaRPr lang="ru-RU" dirty="0" smtClean="0">
              <a:solidFill>
                <a:srgbClr val="00206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75963" y="2599187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BPMs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17" y="2945830"/>
            <a:ext cx="9487521" cy="3216531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1348220" y="2596965"/>
            <a:ext cx="16476" cy="18782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90800" y="3396035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73103" y="3314482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99208" y="1978411"/>
            <a:ext cx="21971" cy="22795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748787" y="2953965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084764" y="2799461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chamber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cooled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63839" y="2953965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BPMs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76310" y="1296185"/>
            <a:ext cx="168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Compensating solenoid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181511" y="2502568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512896" y="1906164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QD0, 200 mm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–100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Т/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315688" y="2549590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820167" y="2210861"/>
            <a:ext cx="991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Corr. coils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921502" y="2404180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262969" y="1861512"/>
            <a:ext cx="130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QF1, 200 mm</a:t>
            </a:r>
          </a:p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70</a:t>
            </a:r>
            <a:r>
              <a:rPr lang="ru-RU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Т/</a:t>
            </a:r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8130626" y="2953965"/>
            <a:ext cx="2721" cy="10814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580358" y="2487230"/>
            <a:ext cx="115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Screening solenoid</a:t>
            </a:r>
            <a:endParaRPr lang="ru-RU" sz="1600" dirty="0" smtClean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0361585" y="4273617"/>
            <a:ext cx="786267" cy="2514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0428338" y="4880613"/>
            <a:ext cx="762817" cy="43842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715102" y="550856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30000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endParaRPr lang="ru-RU" dirty="0" smtClean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86253" y="1451273"/>
            <a:ext cx="2233112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Gradients for</a:t>
            </a:r>
            <a:r>
              <a:rPr lang="ru-RU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 3 </a:t>
            </a:r>
            <a:r>
              <a:rPr lang="en-US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GeV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339087" y="5210355"/>
            <a:ext cx="0" cy="1337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91530" y="5249007"/>
            <a:ext cx="0" cy="1337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187178" y="5210355"/>
            <a:ext cx="0" cy="1337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33962" y="6147339"/>
            <a:ext cx="2280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FF vacuum chamber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462008" y="6217142"/>
            <a:ext cx="2945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Cryostate</a:t>
            </a:r>
            <a:r>
              <a:rPr lang="en-US" sz="2000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with FF magnets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Machine-detector interface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40239" y="3524572"/>
            <a:ext cx="2102400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44826" y="5648691"/>
            <a:ext cx="2103835" cy="1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485182" y="3520331"/>
            <a:ext cx="0" cy="214122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13307" y="4261347"/>
            <a:ext cx="276999" cy="63829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 417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and Arc sections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312352" y="715678"/>
            <a:ext cx="13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Straight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409163" y="715678"/>
            <a:ext cx="300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Arc: FODO 90 cells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6905" r="2494" b="14048"/>
          <a:stretch/>
        </p:blipFill>
        <p:spPr>
          <a:xfrm rot="5400000">
            <a:off x="6395380" y="1061380"/>
            <a:ext cx="5653239" cy="594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4445" r="16293" b="8968"/>
          <a:stretch/>
        </p:blipFill>
        <p:spPr>
          <a:xfrm>
            <a:off x="0" y="1172225"/>
            <a:ext cx="6480000" cy="53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8" t="4572" r="13639" b="8876"/>
          <a:stretch/>
        </p:blipFill>
        <p:spPr>
          <a:xfrm>
            <a:off x="7330831" y="3295261"/>
            <a:ext cx="2952000" cy="24712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Siberian Snake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7516" y="715453"/>
            <a:ext cx="764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goal is to provide longitudinal polarization at IP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 smtClean="0"/>
                  <a:t>To decouple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b="0" dirty="0" smtClean="0"/>
                  <a:t>, </a:t>
                </a:r>
                <a:r>
                  <a:rPr lang="en-US" sz="2800" dirty="0" smtClean="0"/>
                  <a:t>7 quadrupoles needed</a:t>
                </a:r>
              </a:p>
              <a:p>
                <a:pPr algn="r"/>
                <a:r>
                  <a:rPr lang="en-US" sz="2800" dirty="0" smtClean="0"/>
                  <a:t>Solenoid spin rotation angle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=7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=2.6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blipFill rotWithShape="0">
                <a:blip r:embed="rId3"/>
                <a:stretch>
                  <a:fillRect l="-53" t="-6173" r="-1050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105213" y="1547622"/>
            <a:ext cx="6030760" cy="3590752"/>
            <a:chOff x="5851695" y="1653360"/>
            <a:chExt cx="6030760" cy="3590752"/>
          </a:xfrm>
        </p:grpSpPr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5851695" y="1653360"/>
              <a:ext cx="6030760" cy="3590752"/>
              <a:chOff x="2572252" y="2050337"/>
              <a:chExt cx="8109934" cy="4828708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3962101" y="2973512"/>
                <a:ext cx="5727908" cy="3828842"/>
                <a:chOff x="3962101" y="2973512"/>
                <a:chExt cx="5727908" cy="3828842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3962101" y="2973512"/>
                  <a:ext cx="5727908" cy="3828842"/>
                  <a:chOff x="3962101" y="2973512"/>
                  <a:chExt cx="5727908" cy="3828842"/>
                </a:xfrm>
              </p:grpSpPr>
              <p:sp>
                <p:nvSpPr>
                  <p:cNvPr id="7" name="Умножение 6"/>
                  <p:cNvSpPr/>
                  <p:nvPr/>
                </p:nvSpPr>
                <p:spPr>
                  <a:xfrm>
                    <a:off x="6646055" y="2973512"/>
                    <a:ext cx="360000" cy="360000"/>
                  </a:xfrm>
                  <a:prstGeom prst="mathMultiply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Овал 5"/>
                  <p:cNvSpPr/>
                  <p:nvPr/>
                </p:nvSpPr>
                <p:spPr>
                  <a:xfrm>
                    <a:off x="3962101" y="3153512"/>
                    <a:ext cx="5727908" cy="3507405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570214" y="3221124"/>
                    <a:ext cx="51167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 smtClean="0"/>
                      <a:t>IP</a:t>
                    </a:r>
                    <a:endParaRPr lang="ru-RU" sz="3200" b="1" dirty="0"/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 rot="18000000">
                    <a:off x="8532204" y="3087406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 rot="3600000" flipH="1">
                    <a:off x="4915555" y="308740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 rot="5400000">
                    <a:off x="6684618" y="616424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8094268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SS1</a:t>
                  </a:r>
                  <a:endParaRPr lang="ru-RU" sz="32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435561" y="5810863"/>
                  <a:ext cx="7809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SS3</a:t>
                  </a:r>
                  <a:endParaRPr lang="ru-RU" sz="32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974473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SS2</a:t>
                  </a:r>
                  <a:endParaRPr lang="ru-RU" sz="3200" b="1" dirty="0"/>
                </a:p>
              </p:txBody>
            </p:sp>
          </p:grpSp>
          <p:sp>
            <p:nvSpPr>
              <p:cNvPr id="18" name="Дуга 17"/>
              <p:cNvSpPr/>
              <p:nvPr/>
            </p:nvSpPr>
            <p:spPr>
              <a:xfrm>
                <a:off x="3962101" y="2720693"/>
                <a:ext cx="5727600" cy="3506400"/>
              </a:xfrm>
              <a:prstGeom prst="arc">
                <a:avLst>
                  <a:gd name="adj1" fmla="val 13356910"/>
                  <a:gd name="adj2" fmla="val 19039449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4946479" y="3072120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 flipH="1">
                <a:off x="3600287" y="3093166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56801" y="205033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707239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72252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120</a:t>
                </a:r>
                <a:r>
                  <a:rPr lang="en-US" sz="3200" b="1" dirty="0" smtClean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8685798" y="2193699"/>
              <a:ext cx="684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3600000">
              <a:off x="9956698" y="2730975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трелка вправо 73"/>
            <p:cNvSpPr/>
            <p:nvPr/>
          </p:nvSpPr>
          <p:spPr>
            <a:xfrm rot="600000">
              <a:off x="10691375" y="2941326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трелка вправо 74"/>
            <p:cNvSpPr/>
            <p:nvPr/>
          </p:nvSpPr>
          <p:spPr>
            <a:xfrm rot="12600000">
              <a:off x="9057106" y="4942869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трелка вправо 75"/>
            <p:cNvSpPr/>
            <p:nvPr/>
          </p:nvSpPr>
          <p:spPr>
            <a:xfrm rot="9600000">
              <a:off x="8334159" y="510118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 вправо 76"/>
            <p:cNvSpPr/>
            <p:nvPr/>
          </p:nvSpPr>
          <p:spPr>
            <a:xfrm rot="16800000">
              <a:off x="7250868" y="273097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право 77"/>
            <p:cNvSpPr/>
            <p:nvPr/>
          </p:nvSpPr>
          <p:spPr>
            <a:xfrm rot="19800000">
              <a:off x="7964513" y="2462393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826031" y="1221325"/>
            <a:ext cx="5932468" cy="1957658"/>
            <a:chOff x="364945" y="2725542"/>
            <a:chExt cx="5932468" cy="1957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6153" y="3691148"/>
              <a:ext cx="5760000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426153" y="3346449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2277866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1696914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 стрелкой 41"/>
            <p:cNvCxnSpPr/>
            <p:nvPr/>
          </p:nvCxnSpPr>
          <p:spPr>
            <a:xfrm flipV="1">
              <a:off x="3296058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/>
            <p:cNvGrpSpPr/>
            <p:nvPr/>
          </p:nvGrpSpPr>
          <p:grpSpPr>
            <a:xfrm>
              <a:off x="2715106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/>
            <p:cNvCxnSpPr/>
            <p:nvPr/>
          </p:nvCxnSpPr>
          <p:spPr>
            <a:xfrm flipV="1">
              <a:off x="4314250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49"/>
            <p:cNvGrpSpPr/>
            <p:nvPr/>
          </p:nvGrpSpPr>
          <p:grpSpPr>
            <a:xfrm>
              <a:off x="3733298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4751489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Прямая со стрелкой 65"/>
            <p:cNvCxnSpPr/>
            <p:nvPr/>
          </p:nvCxnSpPr>
          <p:spPr>
            <a:xfrm>
              <a:off x="536000" y="3536201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Прямоугольник 67"/>
            <p:cNvSpPr/>
            <p:nvPr/>
          </p:nvSpPr>
          <p:spPr>
            <a:xfrm>
              <a:off x="5332956" y="3338901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5442803" y="3528653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41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7202</TotalTime>
  <Words>755</Words>
  <Application>Microsoft Office PowerPoint</Application>
  <PresentationFormat>Широкоэкранный</PresentationFormat>
  <Paragraphs>322</Paragraphs>
  <Slides>23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Facility overview</vt:lpstr>
      <vt:lpstr>Crab waist (P.Raimondi 2006)</vt:lpstr>
      <vt:lpstr>Design parameters</vt:lpstr>
      <vt:lpstr>Lattice and layout 2021</vt:lpstr>
      <vt:lpstr>Interaction region</vt:lpstr>
      <vt:lpstr>Machine-detector interface</vt:lpstr>
      <vt:lpstr>Straight and Arc sections</vt:lpstr>
      <vt:lpstr>Siberian Snake</vt:lpstr>
      <vt:lpstr>Longitudinal Polarization (number of snakes)</vt:lpstr>
      <vt:lpstr>Nonlinear dynamics</vt:lpstr>
      <vt:lpstr>CRAB sextupole influence: 6d-DA</vt:lpstr>
      <vt:lpstr>CRAB sextupole influence</vt:lpstr>
      <vt:lpstr>4d-DA study</vt:lpstr>
      <vt:lpstr>Optimization of the final doublet</vt:lpstr>
      <vt:lpstr>4d-DA: optimization</vt:lpstr>
      <vt:lpstr>CRAB sextupole influence on 6d DA, E=1.5 ГэВ</vt:lpstr>
      <vt:lpstr>Challenges of the ambitious project</vt:lpstr>
      <vt:lpstr>Conclusion</vt:lpstr>
      <vt:lpstr>Extra slides</vt:lpstr>
      <vt:lpstr>Explanation: detuning from quad fringe</vt:lpstr>
      <vt:lpstr>Notes</vt:lpstr>
      <vt:lpstr>2021: Final Focus trajectories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levichev</dc:creator>
  <cp:lastModifiedBy>Anton Bogomyagkov</cp:lastModifiedBy>
  <cp:revision>575</cp:revision>
  <dcterms:created xsi:type="dcterms:W3CDTF">2018-02-22T02:34:31Z</dcterms:created>
  <dcterms:modified xsi:type="dcterms:W3CDTF">2021-09-27T08:48:11Z</dcterms:modified>
</cp:coreProperties>
</file>