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85" r:id="rId4"/>
    <p:sldId id="264" r:id="rId5"/>
    <p:sldId id="266" r:id="rId6"/>
    <p:sldId id="310" r:id="rId7"/>
    <p:sldId id="323" r:id="rId8"/>
    <p:sldId id="312" r:id="rId9"/>
    <p:sldId id="317" r:id="rId10"/>
    <p:sldId id="315" r:id="rId11"/>
    <p:sldId id="325" r:id="rId12"/>
    <p:sldId id="319" r:id="rId13"/>
    <p:sldId id="316" r:id="rId14"/>
    <p:sldId id="324" r:id="rId15"/>
    <p:sldId id="318" r:id="rId16"/>
    <p:sldId id="320" r:id="rId17"/>
    <p:sldId id="311" r:id="rId18"/>
    <p:sldId id="31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CF754D5-310E-47D6-B90D-3FF9AAE15B70}">
          <p14:sldIdLst>
            <p14:sldId id="256"/>
            <p14:sldId id="258"/>
            <p14:sldId id="285"/>
            <p14:sldId id="264"/>
            <p14:sldId id="266"/>
          </p14:sldIdLst>
        </p14:section>
        <p14:section name="Раздел без заголовка" id="{3C427BB9-4B3F-488E-8E9B-3D781527D41C}">
          <p14:sldIdLst>
            <p14:sldId id="310"/>
            <p14:sldId id="323"/>
            <p14:sldId id="312"/>
            <p14:sldId id="317"/>
            <p14:sldId id="315"/>
            <p14:sldId id="325"/>
            <p14:sldId id="319"/>
            <p14:sldId id="316"/>
            <p14:sldId id="324"/>
            <p14:sldId id="318"/>
            <p14:sldId id="320"/>
            <p14:sldId id="311"/>
            <p14:sldId id="31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 autoAdjust="0"/>
    <p:restoredTop sz="94671" autoAdjust="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256" y="-5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047EC6-9673-453B-BE4E-E775DD97CC53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654F7-2FA2-42EA-95C7-66953A9309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574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38C693-B503-40F6-95D3-922CBAA8B786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E843E-2409-46A7-95EA-BD7F562E80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952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>
          <a:xfrm>
            <a:off x="180936" y="6485425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03.10.2018</a:t>
            </a:r>
            <a:endParaRPr lang="ru-RU" dirty="0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72358"/>
            <a:ext cx="2895600" cy="365125"/>
          </a:xfrm>
        </p:spPr>
        <p:txBody>
          <a:bodyPr/>
          <a:lstStyle>
            <a:lvl1pPr>
              <a:def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smtClean="0"/>
              <a:t>RUPAC 2018 Protvino</a:t>
            </a:r>
            <a:endParaRPr lang="ru-RU" dirty="0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85216" y="6472358"/>
            <a:ext cx="2133600" cy="365125"/>
          </a:xfrm>
        </p:spPr>
        <p:txBody>
          <a:bodyPr/>
          <a:lstStyle>
            <a:lvl1pPr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3CF67C1-62AF-43C2-A15D-79365E8158D3}" type="slidenum">
              <a:rPr lang="ru-RU" smtClean="0"/>
              <a:pPr/>
              <a:t>‹#›</a:t>
            </a:fld>
            <a:endParaRPr lang="ru-RU" dirty="0" err="1"/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>
            <a:off x="172552" y="6462255"/>
            <a:ext cx="8774520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767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176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364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784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55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867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475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033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87760" y="6478601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03.10.2018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72358"/>
            <a:ext cx="2895600" cy="365125"/>
          </a:xfrm>
        </p:spPr>
        <p:txBody>
          <a:bodyPr/>
          <a:lstStyle>
            <a:lvl1pPr>
              <a:def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 smtClean="0"/>
              <a:t>RUPAC 2018 Protvino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26160" y="6472358"/>
            <a:ext cx="2133600" cy="365125"/>
          </a:xfrm>
        </p:spPr>
        <p:txBody>
          <a:bodyPr/>
          <a:lstStyle>
            <a:lvl1pPr>
              <a:def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3CF67C1-62AF-43C2-A15D-79365E8158D3}" type="slidenum">
              <a:rPr lang="ru-RU" smtClean="0"/>
              <a:pPr/>
              <a:t>‹#›</a:t>
            </a:fld>
            <a:endParaRPr lang="ru-RU" dirty="0" err="1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>
            <a:off x="193024" y="6455431"/>
            <a:ext cx="8774520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 userDrawn="1"/>
        </p:nvCxnSpPr>
        <p:spPr>
          <a:xfrm>
            <a:off x="107504" y="692696"/>
            <a:ext cx="8937376" cy="0"/>
          </a:xfrm>
          <a:prstGeom prst="line">
            <a:avLst/>
          </a:prstGeom>
          <a:ln w="222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1981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56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67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03.10.2018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F67C1-62AF-43C2-A15D-79365E8158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674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4.wdp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2.wdp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22561" y="1988840"/>
            <a:ext cx="7772400" cy="1470025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/>
              <a:t>Status </a:t>
            </a:r>
            <a:r>
              <a:rPr lang="en-US" dirty="0" smtClean="0"/>
              <a:t>of U70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Report MOB01</a:t>
            </a:r>
            <a:endParaRPr lang="en-US" sz="28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7572" y="3508786"/>
            <a:ext cx="6400800" cy="792088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Vladimir Kalinin 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on behalf of the U70 staff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pPr/>
              <a:t>1</a:t>
            </a:fld>
            <a:endParaRPr lang="ru-RU" dirty="0" err="1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27</a:t>
            </a:r>
            <a:r>
              <a:rPr lang="ru-RU" dirty="0" smtClean="0"/>
              <a:t>.</a:t>
            </a:r>
            <a:r>
              <a:rPr lang="en-US" dirty="0" smtClean="0"/>
              <a:t>09</a:t>
            </a:r>
            <a:r>
              <a:rPr lang="ru-RU" dirty="0" smtClean="0"/>
              <a:t>.20</a:t>
            </a:r>
            <a:r>
              <a:rPr lang="en-US" dirty="0" smtClean="0"/>
              <a:t>21</a:t>
            </a:r>
            <a:endParaRPr lang="ru-RU" dirty="0"/>
          </a:p>
        </p:txBody>
      </p:sp>
      <p:pic>
        <p:nvPicPr>
          <p:cNvPr id="19" name="Picture 2" descr="img60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80" y="115087"/>
            <a:ext cx="553144" cy="67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07536" y="74267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RESEARCH CENTRE </a:t>
            </a:r>
            <a:r>
              <a:rPr lang="ru-RU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KURCHATOV INSTITUTE</a:t>
            </a:r>
            <a:r>
              <a:rPr lang="ru-RU" b="1" cap="all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6E7E9"/>
              </a:clrFrom>
              <a:clrTo>
                <a:srgbClr val="E6E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97" y="539305"/>
            <a:ext cx="394510" cy="41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98098" y="454597"/>
            <a:ext cx="6577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for High Energy Physics</a:t>
            </a:r>
          </a:p>
          <a:p>
            <a:pPr algn="r"/>
            <a:r>
              <a:rPr 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National Research Centre 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Kurchatov</a:t>
            </a:r>
            <a:r>
              <a:rPr lang="en-U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Institute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792537" y="446649"/>
            <a:ext cx="6408712" cy="0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81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</a:t>
            </a:r>
            <a:r>
              <a:rPr lang="ru-RU" dirty="0"/>
              <a:t>.</a:t>
            </a:r>
            <a:r>
              <a:rPr lang="en-US" dirty="0"/>
              <a:t>09</a:t>
            </a:r>
            <a:r>
              <a:rPr lang="ru-RU" dirty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 smtClean="0"/>
              <a:t>Alushta</a:t>
            </a:r>
            <a:endParaRPr lang="en-US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10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7504" y="51055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3333FF"/>
                </a:solidFill>
              </a:rPr>
              <a:t>RUN 20</a:t>
            </a:r>
            <a:r>
              <a:rPr lang="ru-RU" sz="3200" dirty="0" smtClean="0">
                <a:solidFill>
                  <a:srgbClr val="3333FF"/>
                </a:solidFill>
              </a:rPr>
              <a:t>20</a:t>
            </a:r>
            <a:r>
              <a:rPr lang="en-US" sz="3200" dirty="0" smtClean="0">
                <a:solidFill>
                  <a:srgbClr val="3333FF"/>
                </a:solidFill>
              </a:rPr>
              <a:t>-1</a:t>
            </a:r>
            <a:endParaRPr lang="ru-RU" sz="32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14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/>
          </a:p>
        </p:txBody>
      </p:sp>
      <p:pic>
        <p:nvPicPr>
          <p:cNvPr id="1026" name="Рисунок 6" descr="Описание: D:\Markin\Work\Отчеты СОУ\2020\Сеанс с пучком 2020_2\Данные с флешек\343_Выводной\СМВ_ОКА и СПИН_ФОДС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45" y="1136742"/>
            <a:ext cx="4400400" cy="21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70"/>
          <p:cNvSpPr>
            <a:spLocks noChangeArrowheads="1"/>
          </p:cNvSpPr>
          <p:nvPr/>
        </p:nvSpPr>
        <p:spPr bwMode="auto">
          <a:xfrm>
            <a:off x="196745" y="3811037"/>
            <a:ext cx="3934132" cy="7530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1800" dirty="0"/>
              <a:t>Radiographic facility</a:t>
            </a:r>
            <a:r>
              <a:rPr lang="en-US" sz="1800" dirty="0" smtClean="0"/>
              <a:t>, NEUTRON,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sz="1800" dirty="0" smtClean="0"/>
              <a:t> </a:t>
            </a:r>
            <a:r>
              <a:rPr lang="en-US" altLang="ru-RU" sz="1800" b="0" i="1" dirty="0" smtClean="0"/>
              <a:t>p</a:t>
            </a:r>
            <a:r>
              <a:rPr lang="en-US" altLang="ru-RU" sz="1800" b="0" dirty="0" smtClean="0"/>
              <a:t> (50 </a:t>
            </a:r>
            <a:r>
              <a:rPr lang="en-US" altLang="ru-RU" sz="1800" b="0" dirty="0"/>
              <a:t>GeV</a:t>
            </a:r>
            <a:r>
              <a:rPr lang="en-US" altLang="ru-RU" sz="1800" b="0" dirty="0" smtClean="0"/>
              <a:t>), </a:t>
            </a:r>
            <a:r>
              <a:rPr lang="en-US" sz="1800" dirty="0" smtClean="0"/>
              <a:t>fast-extraction,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 smtClean="0"/>
              <a:t>1-15 </a:t>
            </a:r>
            <a:r>
              <a:rPr lang="en-US" sz="1800" dirty="0"/>
              <a:t>equal </a:t>
            </a:r>
            <a:r>
              <a:rPr lang="en-US" sz="1800" dirty="0" smtClean="0"/>
              <a:t>bunches </a:t>
            </a:r>
            <a:r>
              <a:rPr lang="en-US" sz="1800" dirty="0" smtClean="0"/>
              <a:t>3–4.5</a:t>
            </a:r>
            <a:r>
              <a:rPr lang="en-US" sz="1800" dirty="0" smtClean="0">
                <a:sym typeface="Symbol"/>
              </a:rPr>
              <a:t></a:t>
            </a:r>
            <a:r>
              <a:rPr lang="en-US" sz="1800" dirty="0"/>
              <a:t>10</a:t>
            </a:r>
            <a:r>
              <a:rPr lang="en-US" sz="1800" baseline="30000" dirty="0"/>
              <a:t>11</a:t>
            </a:r>
            <a:r>
              <a:rPr lang="en-US" sz="1800" dirty="0"/>
              <a:t> </a:t>
            </a:r>
            <a:r>
              <a:rPr lang="en-US" sz="1800" dirty="0" smtClean="0"/>
              <a:t>ppb</a:t>
            </a:r>
          </a:p>
        </p:txBody>
      </p:sp>
      <p:sp>
        <p:nvSpPr>
          <p:cNvPr id="24" name="Rectangle 70"/>
          <p:cNvSpPr>
            <a:spLocks noChangeArrowheads="1"/>
          </p:cNvSpPr>
          <p:nvPr/>
        </p:nvSpPr>
        <p:spPr bwMode="auto">
          <a:xfrm>
            <a:off x="4499993" y="3756107"/>
            <a:ext cx="4536504" cy="74089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1800" dirty="0" smtClean="0"/>
              <a:t>Radiobiological and </a:t>
            </a:r>
            <a:r>
              <a:rPr lang="en-US" sz="1800" dirty="0"/>
              <a:t>biophysical </a:t>
            </a:r>
            <a:r>
              <a:rPr lang="en-US" sz="1800" dirty="0" smtClean="0"/>
              <a:t>research,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ru-RU" sz="1800" dirty="0" smtClean="0"/>
              <a:t>C </a:t>
            </a:r>
            <a:r>
              <a:rPr lang="en-US" altLang="ru-RU" sz="1800" b="0" dirty="0" smtClean="0"/>
              <a:t>(</a:t>
            </a:r>
            <a:r>
              <a:rPr lang="en-US" sz="1800" dirty="0"/>
              <a:t>455 MeV/u, 300 MeV/u ) </a:t>
            </a:r>
            <a:r>
              <a:rPr lang="en-US" sz="1800" dirty="0" smtClean="0"/>
              <a:t>Slow extraction</a:t>
            </a:r>
          </a:p>
        </p:txBody>
      </p:sp>
      <p:pic>
        <p:nvPicPr>
          <p:cNvPr id="25" name="Рисунок 24" descr="G:\0 отчет по темплану\2019_Отчеты_тем план\DO343\tek01133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42" y="4562733"/>
            <a:ext cx="4102829" cy="1764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MON-3334.BMP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10513" y="843996"/>
            <a:ext cx="3218700" cy="2566068"/>
          </a:xfrm>
          <a:prstGeom prst="rect">
            <a:avLst/>
          </a:prstGeom>
        </p:spPr>
      </p:pic>
      <p:sp>
        <p:nvSpPr>
          <p:cNvPr id="16" name="Rectangle 70"/>
          <p:cNvSpPr>
            <a:spLocks noChangeArrowheads="1"/>
          </p:cNvSpPr>
          <p:nvPr/>
        </p:nvSpPr>
        <p:spPr bwMode="auto">
          <a:xfrm>
            <a:off x="2365892" y="692697"/>
            <a:ext cx="3574260" cy="43204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/>
              <a:t>F</a:t>
            </a:r>
            <a:r>
              <a:rPr lang="en-US" sz="1800" dirty="0" smtClean="0"/>
              <a:t>undamental physics, </a:t>
            </a:r>
            <a:r>
              <a:rPr lang="en-US" altLang="ru-RU" sz="1800" i="1" dirty="0"/>
              <a:t>p</a:t>
            </a:r>
            <a:r>
              <a:rPr lang="en-US" altLang="ru-RU" sz="1800" dirty="0"/>
              <a:t> (50 GeV</a:t>
            </a:r>
            <a:r>
              <a:rPr lang="en-US" altLang="ru-RU" sz="1800" dirty="0" smtClean="0"/>
              <a:t>)</a:t>
            </a:r>
          </a:p>
        </p:txBody>
      </p:sp>
      <p:sp>
        <p:nvSpPr>
          <p:cNvPr id="21" name="Rectangle 70"/>
          <p:cNvSpPr>
            <a:spLocks noChangeArrowheads="1"/>
          </p:cNvSpPr>
          <p:nvPr/>
        </p:nvSpPr>
        <p:spPr bwMode="auto">
          <a:xfrm>
            <a:off x="7388856" y="1640797"/>
            <a:ext cx="1755144" cy="16042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 smtClean="0"/>
              <a:t>Internal-targets(IT)</a:t>
            </a:r>
            <a:endParaRPr lang="en-US" altLang="ru-RU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/>
              <a:t>Crystal </a:t>
            </a:r>
            <a:r>
              <a:rPr lang="en-US" altLang="ru-RU" sz="1400" dirty="0" smtClean="0"/>
              <a:t>Deflector(CD)</a:t>
            </a:r>
            <a:endParaRPr lang="en-US" altLang="ru-RU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 smtClean="0"/>
              <a:t>VES </a:t>
            </a:r>
            <a:r>
              <a:rPr lang="en-US" sz="1400" dirty="0" smtClean="0"/>
              <a:t>IT#27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ru-RU" sz="1400" b="0" dirty="0" smtClean="0"/>
              <a:t>SPASCHARM </a:t>
            </a:r>
            <a:r>
              <a:rPr lang="en-US" sz="1400" dirty="0" smtClean="0"/>
              <a:t>IT#24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ru-RU" sz="1400" dirty="0"/>
              <a:t>HYPERON </a:t>
            </a:r>
            <a:r>
              <a:rPr lang="en-US" sz="1400" dirty="0" smtClean="0"/>
              <a:t>IT#35</a:t>
            </a:r>
            <a:endParaRPr lang="en-U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dirty="0" smtClean="0"/>
              <a:t>1.0</a:t>
            </a:r>
            <a:r>
              <a:rPr lang="en-US" sz="1400" dirty="0">
                <a:sym typeface="Symbol"/>
              </a:rPr>
              <a:t></a:t>
            </a:r>
            <a:r>
              <a:rPr lang="en-US" sz="1400" dirty="0"/>
              <a:t>10</a:t>
            </a:r>
            <a:r>
              <a:rPr lang="en-US" sz="1400" baseline="30000" dirty="0"/>
              <a:t>12</a:t>
            </a:r>
            <a:r>
              <a:rPr lang="en-US" sz="1400" dirty="0"/>
              <a:t> </a:t>
            </a:r>
            <a:r>
              <a:rPr lang="en-US" sz="1400" dirty="0" err="1"/>
              <a:t>ppp</a:t>
            </a:r>
            <a:r>
              <a:rPr lang="en-US" altLang="ru-RU" sz="1400" dirty="0"/>
              <a:t> </a:t>
            </a:r>
            <a:endParaRPr lang="en-US" altLang="ru-RU" sz="1400" b="0" dirty="0"/>
          </a:p>
        </p:txBody>
      </p:sp>
      <p:sp>
        <p:nvSpPr>
          <p:cNvPr id="17" name="Rectangle 70"/>
          <p:cNvSpPr>
            <a:spLocks noChangeArrowheads="1"/>
          </p:cNvSpPr>
          <p:nvPr/>
        </p:nvSpPr>
        <p:spPr bwMode="auto">
          <a:xfrm>
            <a:off x="234103" y="3120457"/>
            <a:ext cx="5346009" cy="61708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 smtClean="0"/>
              <a:t>OKA,SPIN </a:t>
            </a:r>
            <a:r>
              <a:rPr lang="en-US" sz="1800" dirty="0"/>
              <a:t>Slow stochastic </a:t>
            </a:r>
            <a:r>
              <a:rPr lang="en-US" sz="1800" dirty="0" smtClean="0"/>
              <a:t>extraction</a:t>
            </a:r>
            <a:r>
              <a:rPr lang="ru-RU" sz="1800" dirty="0" smtClean="0"/>
              <a:t>,</a:t>
            </a:r>
            <a:r>
              <a:rPr lang="en-US" sz="1800" dirty="0" smtClean="0"/>
              <a:t>FODS(CD30)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 smtClean="0"/>
              <a:t> ,</a:t>
            </a:r>
            <a:r>
              <a:rPr lang="ru-RU" sz="1800" dirty="0" smtClean="0"/>
              <a:t> </a:t>
            </a:r>
            <a:r>
              <a:rPr lang="en-US" sz="1800" dirty="0" smtClean="0"/>
              <a:t>up to 3.5</a:t>
            </a:r>
            <a:r>
              <a:rPr lang="en-US" sz="1800" dirty="0" smtClean="0">
                <a:sym typeface="Symbol"/>
              </a:rPr>
              <a:t></a:t>
            </a:r>
            <a:r>
              <a:rPr lang="en-US" sz="1800" dirty="0" smtClean="0"/>
              <a:t>10</a:t>
            </a:r>
            <a:r>
              <a:rPr lang="en-US" sz="1800" baseline="30000" dirty="0" smtClean="0"/>
              <a:t>11</a:t>
            </a:r>
            <a:r>
              <a:rPr lang="en-US" sz="1800" dirty="0" smtClean="0"/>
              <a:t> </a:t>
            </a:r>
            <a:r>
              <a:rPr lang="en-US" sz="1800" dirty="0" err="1"/>
              <a:t>ppp</a:t>
            </a:r>
            <a:r>
              <a:rPr lang="en-US" altLang="ru-RU" sz="1800" dirty="0" smtClean="0"/>
              <a:t> </a:t>
            </a:r>
            <a:endParaRPr lang="en-US" altLang="ru-RU" sz="1800" b="0" dirty="0"/>
          </a:p>
        </p:txBody>
      </p:sp>
      <p:pic>
        <p:nvPicPr>
          <p:cNvPr id="30" name="Рисунок 29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839" t="14095" r="13392"/>
          <a:stretch/>
        </p:blipFill>
        <p:spPr bwMode="auto">
          <a:xfrm>
            <a:off x="234103" y="4564050"/>
            <a:ext cx="3896774" cy="176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944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11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7504" y="51055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3333FF"/>
                </a:solidFill>
              </a:rPr>
              <a:t>RUN 2021-1</a:t>
            </a:r>
            <a:endParaRPr lang="ru-RU" sz="32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14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/>
          </a:p>
        </p:txBody>
      </p:sp>
      <p:sp>
        <p:nvSpPr>
          <p:cNvPr id="20" name="Rectangle 70"/>
          <p:cNvSpPr>
            <a:spLocks noChangeArrowheads="1"/>
          </p:cNvSpPr>
          <p:nvPr/>
        </p:nvSpPr>
        <p:spPr bwMode="auto">
          <a:xfrm>
            <a:off x="4788024" y="739227"/>
            <a:ext cx="4126188" cy="5760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/>
              <a:t>F</a:t>
            </a:r>
            <a:r>
              <a:rPr lang="en-US" sz="1800" dirty="0" smtClean="0"/>
              <a:t>undamental physics, </a:t>
            </a:r>
            <a:r>
              <a:rPr lang="en-US" altLang="ru-RU" sz="1800" i="1" dirty="0"/>
              <a:t>p</a:t>
            </a:r>
            <a:r>
              <a:rPr lang="en-US" altLang="ru-RU" sz="1800" dirty="0"/>
              <a:t> (50 GeV</a:t>
            </a:r>
            <a:r>
              <a:rPr lang="en-US" altLang="ru-RU" sz="1800" dirty="0" smtClean="0"/>
              <a:t>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 smtClean="0"/>
              <a:t>180 hours lowered </a:t>
            </a:r>
            <a:r>
              <a:rPr lang="en-US" sz="1800" dirty="0"/>
              <a:t>priority</a:t>
            </a:r>
            <a:endParaRPr lang="en-US" altLang="ru-RU" sz="1800" b="0" dirty="0"/>
          </a:p>
        </p:txBody>
      </p:sp>
      <p:sp>
        <p:nvSpPr>
          <p:cNvPr id="21" name="Rectangle 70"/>
          <p:cNvSpPr>
            <a:spLocks noChangeArrowheads="1"/>
          </p:cNvSpPr>
          <p:nvPr/>
        </p:nvSpPr>
        <p:spPr bwMode="auto">
          <a:xfrm>
            <a:off x="0" y="3808512"/>
            <a:ext cx="4283968" cy="67942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1800" dirty="0" smtClean="0"/>
              <a:t>Radiobiological and </a:t>
            </a:r>
            <a:r>
              <a:rPr lang="en-US" sz="1800" dirty="0"/>
              <a:t>biophysical </a:t>
            </a:r>
            <a:r>
              <a:rPr lang="en-US" sz="1800" dirty="0" smtClean="0"/>
              <a:t>research,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ru-RU" sz="1800" dirty="0" smtClean="0"/>
              <a:t>C </a:t>
            </a:r>
            <a:r>
              <a:rPr lang="en-US" altLang="ru-RU" sz="1800" b="0" dirty="0" smtClean="0"/>
              <a:t>(180-</a:t>
            </a:r>
            <a:r>
              <a:rPr lang="en-US" sz="1800" dirty="0" smtClean="0"/>
              <a:t>455 MeV/u) </a:t>
            </a:r>
            <a:r>
              <a:rPr lang="en-US" sz="1800" dirty="0" smtClean="0"/>
              <a:t>2-</a:t>
            </a:r>
            <a:r>
              <a:rPr lang="ru-RU" sz="1800" dirty="0" smtClean="0"/>
              <a:t>2</a:t>
            </a:r>
            <a:r>
              <a:rPr lang="en-US" sz="1800" dirty="0" smtClean="0"/>
              <a:t>.</a:t>
            </a:r>
            <a:r>
              <a:rPr lang="ru-RU" sz="1800" dirty="0" smtClean="0"/>
              <a:t>5</a:t>
            </a:r>
            <a:r>
              <a:rPr lang="en-US" sz="1800" dirty="0" smtClean="0">
                <a:sym typeface="Symbol"/>
              </a:rPr>
              <a:t></a:t>
            </a:r>
            <a:r>
              <a:rPr lang="en-US" sz="1800" dirty="0"/>
              <a:t>10</a:t>
            </a:r>
            <a:r>
              <a:rPr lang="en-US" sz="1800" baseline="30000" dirty="0"/>
              <a:t>9</a:t>
            </a:r>
            <a:r>
              <a:rPr lang="en-US" sz="1800" dirty="0"/>
              <a:t> </a:t>
            </a:r>
            <a:r>
              <a:rPr lang="en-US" sz="1800" dirty="0" err="1"/>
              <a:t>ipp</a:t>
            </a:r>
            <a:endParaRPr lang="en-US" sz="1800" dirty="0" smtClean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60" y="4481573"/>
            <a:ext cx="4198713" cy="2106919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20887" y="3972843"/>
            <a:ext cx="4061178" cy="237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70"/>
          <p:cNvSpPr>
            <a:spLocks noChangeArrowheads="1"/>
          </p:cNvSpPr>
          <p:nvPr/>
        </p:nvSpPr>
        <p:spPr bwMode="auto">
          <a:xfrm>
            <a:off x="107504" y="726473"/>
            <a:ext cx="4608512" cy="82434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1800" dirty="0"/>
              <a:t>Radiographic facility</a:t>
            </a:r>
            <a:r>
              <a:rPr lang="en-US" sz="1800" dirty="0" smtClean="0"/>
              <a:t>, NEUTRON, SPIN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sz="1800" dirty="0" smtClean="0"/>
              <a:t> </a:t>
            </a:r>
            <a:r>
              <a:rPr lang="en-US" altLang="ru-RU" sz="1800" b="0" i="1" dirty="0" smtClean="0"/>
              <a:t>p</a:t>
            </a:r>
            <a:r>
              <a:rPr lang="en-US" altLang="ru-RU" sz="1800" b="0" dirty="0" smtClean="0"/>
              <a:t> (50 </a:t>
            </a:r>
            <a:r>
              <a:rPr lang="en-US" altLang="ru-RU" sz="1800" b="0" dirty="0"/>
              <a:t>GeV</a:t>
            </a:r>
            <a:r>
              <a:rPr lang="en-US" altLang="ru-RU" sz="1800" b="0" dirty="0" smtClean="0"/>
              <a:t>), </a:t>
            </a:r>
            <a:r>
              <a:rPr lang="en-US" sz="1800" dirty="0" smtClean="0"/>
              <a:t>fast-extraction,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 smtClean="0"/>
              <a:t>1-15 </a:t>
            </a:r>
            <a:r>
              <a:rPr lang="en-US" sz="1800" dirty="0"/>
              <a:t>equal </a:t>
            </a:r>
            <a:r>
              <a:rPr lang="en-US" sz="1800" dirty="0" smtClean="0"/>
              <a:t>bunches 3–4.5</a:t>
            </a:r>
            <a:r>
              <a:rPr lang="en-US" sz="1800" dirty="0" smtClean="0">
                <a:sym typeface="Symbol"/>
              </a:rPr>
              <a:t></a:t>
            </a:r>
            <a:r>
              <a:rPr lang="en-US" sz="1800" dirty="0"/>
              <a:t>10</a:t>
            </a:r>
            <a:r>
              <a:rPr lang="en-US" sz="1800" baseline="30000" dirty="0"/>
              <a:t>11</a:t>
            </a:r>
            <a:r>
              <a:rPr lang="en-US" sz="1800" dirty="0"/>
              <a:t> </a:t>
            </a:r>
            <a:r>
              <a:rPr lang="en-US" sz="1800" dirty="0" smtClean="0"/>
              <a:t>ppb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1537565"/>
            <a:ext cx="4464496" cy="18166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1575388"/>
            <a:ext cx="3055175" cy="2291382"/>
          </a:xfrm>
          <a:prstGeom prst="rect">
            <a:avLst/>
          </a:prstGeom>
        </p:spPr>
      </p:pic>
      <p:sp>
        <p:nvSpPr>
          <p:cNvPr id="25" name="Rectangle 70"/>
          <p:cNvSpPr>
            <a:spLocks noChangeArrowheads="1"/>
          </p:cNvSpPr>
          <p:nvPr/>
        </p:nvSpPr>
        <p:spPr bwMode="auto">
          <a:xfrm>
            <a:off x="7380312" y="2387757"/>
            <a:ext cx="1763688" cy="15605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 smtClean="0"/>
              <a:t>Internal-targets(IT)</a:t>
            </a:r>
            <a:endParaRPr lang="en-US" altLang="ru-RU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/>
              <a:t>Crystal </a:t>
            </a:r>
            <a:r>
              <a:rPr lang="en-US" altLang="ru-RU" sz="1400" dirty="0" smtClean="0"/>
              <a:t>Deflector(CD)</a:t>
            </a:r>
            <a:endParaRPr lang="en-US" altLang="ru-RU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 smtClean="0"/>
              <a:t>VES </a:t>
            </a:r>
            <a:r>
              <a:rPr lang="en-US" sz="1400" dirty="0" smtClean="0"/>
              <a:t>IT#27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ru-RU" sz="1400" b="0" dirty="0" smtClean="0"/>
              <a:t>SPASCHARM </a:t>
            </a:r>
            <a:r>
              <a:rPr lang="en-US" sz="1400" dirty="0" smtClean="0"/>
              <a:t>IT#24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ru-RU" sz="1400" dirty="0"/>
              <a:t>HYPERON </a:t>
            </a:r>
            <a:r>
              <a:rPr lang="en-US" sz="1400" dirty="0" smtClean="0"/>
              <a:t>IT#35</a:t>
            </a:r>
            <a:endParaRPr lang="en-U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 smtClean="0"/>
              <a:t>ISTRA</a:t>
            </a:r>
            <a:r>
              <a:rPr lang="en-US" altLang="ru-RU" sz="1400" dirty="0" smtClean="0"/>
              <a:t> </a:t>
            </a:r>
            <a:r>
              <a:rPr lang="en-US" sz="1400" dirty="0" smtClean="0"/>
              <a:t>CD#27</a:t>
            </a:r>
            <a:endParaRPr lang="en-US" altLang="ru-RU" sz="14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dirty="0"/>
              <a:t>1</a:t>
            </a:r>
            <a:r>
              <a:rPr lang="en-US" sz="1400" dirty="0" smtClean="0"/>
              <a:t>.0</a:t>
            </a:r>
            <a:r>
              <a:rPr lang="en-US" sz="1400" dirty="0">
                <a:sym typeface="Symbol"/>
              </a:rPr>
              <a:t></a:t>
            </a:r>
            <a:r>
              <a:rPr lang="en-US" sz="1400" dirty="0"/>
              <a:t>10</a:t>
            </a:r>
            <a:r>
              <a:rPr lang="en-US" sz="1400" baseline="30000" dirty="0"/>
              <a:t>12</a:t>
            </a:r>
            <a:r>
              <a:rPr lang="en-US" sz="1400" dirty="0"/>
              <a:t> </a:t>
            </a:r>
            <a:r>
              <a:rPr lang="en-US" sz="1400" dirty="0" err="1"/>
              <a:t>ppp</a:t>
            </a:r>
            <a:r>
              <a:rPr lang="en-US" altLang="ru-RU" sz="1400" dirty="0"/>
              <a:t> </a:t>
            </a:r>
            <a:endParaRPr lang="en-US" altLang="ru-RU" sz="1400" b="0" dirty="0"/>
          </a:p>
        </p:txBody>
      </p:sp>
    </p:spTree>
    <p:extLst>
      <p:ext uri="{BB962C8B-B14F-4D97-AF65-F5344CB8AC3E}">
        <p14:creationId xmlns:p14="http://schemas.microsoft.com/office/powerpoint/2010/main" val="192475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??</a:t>
            </a:r>
            <a:r>
              <a:rPr lang="ru-RU" dirty="0"/>
              <a:t>.</a:t>
            </a:r>
            <a:r>
              <a:rPr lang="en-US" dirty="0"/>
              <a:t>??</a:t>
            </a:r>
            <a:r>
              <a:rPr lang="ru-RU" dirty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12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7504" y="51055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3333FF"/>
                </a:solidFill>
              </a:rPr>
              <a:t>UPGRADES</a:t>
            </a:r>
            <a:endParaRPr lang="ru-RU" sz="32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14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/>
          </a:p>
        </p:txBody>
      </p:sp>
      <p:sp>
        <p:nvSpPr>
          <p:cNvPr id="16" name="Rectangle 70"/>
          <p:cNvSpPr>
            <a:spLocks noChangeArrowheads="1"/>
          </p:cNvSpPr>
          <p:nvPr/>
        </p:nvSpPr>
        <p:spPr bwMode="auto">
          <a:xfrm>
            <a:off x="228364" y="980728"/>
            <a:ext cx="4066474" cy="43204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smtClean="0"/>
              <a:t>U1.5 power supply system upgrade</a:t>
            </a:r>
            <a:r>
              <a:rPr lang="ru-RU" altLang="ru-RU" sz="1800" b="1" dirty="0" smtClean="0"/>
              <a:t>.</a:t>
            </a:r>
            <a:endParaRPr lang="en-US" altLang="ru-RU" sz="1800" b="1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4" r="4923" b="16401"/>
          <a:stretch/>
        </p:blipFill>
        <p:spPr>
          <a:xfrm>
            <a:off x="128656" y="1412776"/>
            <a:ext cx="4452494" cy="187220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12662" r="2510" b="14214"/>
          <a:stretch/>
        </p:blipFill>
        <p:spPr>
          <a:xfrm>
            <a:off x="4732276" y="921564"/>
            <a:ext cx="4054167" cy="25074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6" y="3476661"/>
            <a:ext cx="4498900" cy="2560912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005" y="3465450"/>
            <a:ext cx="4157475" cy="292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28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03.10.2018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13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7504" y="51055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3333FF"/>
                </a:solidFill>
              </a:rPr>
              <a:t>UPGRADES</a:t>
            </a:r>
            <a:endParaRPr lang="ru-RU" sz="32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14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/>
          </a:p>
        </p:txBody>
      </p:sp>
      <p:sp>
        <p:nvSpPr>
          <p:cNvPr id="16" name="Rectangle 70"/>
          <p:cNvSpPr>
            <a:spLocks noChangeArrowheads="1"/>
          </p:cNvSpPr>
          <p:nvPr/>
        </p:nvSpPr>
        <p:spPr bwMode="auto">
          <a:xfrm>
            <a:off x="69078" y="764704"/>
            <a:ext cx="6303122" cy="43204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 dirty="0"/>
              <a:t> New power </a:t>
            </a:r>
            <a:r>
              <a:rPr lang="en-US" sz="1800" b="1" dirty="0" smtClean="0"/>
              <a:t>supply (20 kW) </a:t>
            </a:r>
            <a:r>
              <a:rPr lang="en-US" sz="1800" b="1" dirty="0"/>
              <a:t>for magnet  U70 synchrotron</a:t>
            </a:r>
            <a:endParaRPr lang="en-US" altLang="ru-RU" sz="1800" dirty="0" smtClean="0"/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2521" b="12521"/>
          <a:stretch/>
        </p:blipFill>
        <p:spPr bwMode="auto">
          <a:xfrm>
            <a:off x="3707904" y="1483826"/>
            <a:ext cx="4608512" cy="223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4" y="1759333"/>
            <a:ext cx="3417256" cy="465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70"/>
          <p:cNvSpPr>
            <a:spLocks noChangeArrowheads="1"/>
          </p:cNvSpPr>
          <p:nvPr/>
        </p:nvSpPr>
        <p:spPr bwMode="auto">
          <a:xfrm>
            <a:off x="3985664" y="1469587"/>
            <a:ext cx="1800998" cy="43204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 dirty="0"/>
              <a:t> </a:t>
            </a:r>
            <a:r>
              <a:rPr lang="en-US" sz="1800" dirty="0"/>
              <a:t>demagnetization</a:t>
            </a:r>
            <a:endParaRPr lang="en-US" altLang="ru-RU" sz="1800" dirty="0" smtClean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912" y="4086765"/>
            <a:ext cx="2520280" cy="2327433"/>
          </a:xfrm>
          <a:prstGeom prst="rect">
            <a:avLst/>
          </a:prstGeom>
        </p:spPr>
      </p:pic>
      <p:sp>
        <p:nvSpPr>
          <p:cNvPr id="15" name="Rectangle 70"/>
          <p:cNvSpPr>
            <a:spLocks noChangeArrowheads="1"/>
          </p:cNvSpPr>
          <p:nvPr/>
        </p:nvSpPr>
        <p:spPr bwMode="auto">
          <a:xfrm>
            <a:off x="3923928" y="3714035"/>
            <a:ext cx="1800200" cy="5070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 dirty="0"/>
              <a:t>p </a:t>
            </a:r>
            <a:r>
              <a:rPr lang="en-US" sz="1800" dirty="0" smtClean="0"/>
              <a:t> (0.7-1.3 GeV)</a:t>
            </a:r>
            <a:endParaRPr lang="en-US" altLang="ru-RU" sz="1800" dirty="0" smtClean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64" y="4086766"/>
            <a:ext cx="2752725" cy="215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70"/>
          <p:cNvSpPr>
            <a:spLocks noChangeArrowheads="1"/>
          </p:cNvSpPr>
          <p:nvPr/>
        </p:nvSpPr>
        <p:spPr bwMode="auto">
          <a:xfrm>
            <a:off x="6588224" y="3714035"/>
            <a:ext cx="2088232" cy="50705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i="1" dirty="0" smtClean="0"/>
              <a:t>C </a:t>
            </a:r>
            <a:r>
              <a:rPr lang="en-US" sz="1800" dirty="0" smtClean="0"/>
              <a:t> (180-455 </a:t>
            </a:r>
            <a:r>
              <a:rPr lang="en-US" sz="1800" dirty="0"/>
              <a:t>MeV/u</a:t>
            </a:r>
            <a:r>
              <a:rPr lang="en-US" sz="1800" dirty="0" smtClean="0"/>
              <a:t>)</a:t>
            </a:r>
            <a:endParaRPr lang="en-US" alt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192278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</a:t>
            </a:r>
            <a:r>
              <a:rPr lang="ru-RU" dirty="0"/>
              <a:t>.</a:t>
            </a:r>
            <a:r>
              <a:rPr lang="en-US" dirty="0"/>
              <a:t>09</a:t>
            </a:r>
            <a:r>
              <a:rPr lang="ru-RU" dirty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14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7504" y="51055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3333FF"/>
                </a:solidFill>
              </a:rPr>
              <a:t>UPGRADES</a:t>
            </a:r>
            <a:endParaRPr lang="ru-RU" sz="32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14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/>
          </a:p>
        </p:txBody>
      </p:sp>
      <p:sp>
        <p:nvSpPr>
          <p:cNvPr id="16" name="Rectangle 70"/>
          <p:cNvSpPr>
            <a:spLocks noChangeArrowheads="1"/>
          </p:cNvSpPr>
          <p:nvPr/>
        </p:nvSpPr>
        <p:spPr bwMode="auto">
          <a:xfrm>
            <a:off x="107504" y="762701"/>
            <a:ext cx="8772000" cy="50605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b="1" dirty="0" smtClean="0"/>
              <a:t>New irradiation</a:t>
            </a:r>
            <a:r>
              <a:rPr lang="en-US" sz="1800" b="1" dirty="0"/>
              <a:t> field-forming </a:t>
            </a:r>
            <a:r>
              <a:rPr lang="en-US" sz="1800" b="1" dirty="0" smtClean="0"/>
              <a:t>system</a:t>
            </a:r>
            <a:endParaRPr lang="en-US" altLang="ru-RU" sz="1800" b="1" dirty="0" smtClean="0"/>
          </a:p>
        </p:txBody>
      </p:sp>
      <p:pic>
        <p:nvPicPr>
          <p:cNvPr id="2051" name="Picture 3" descr="Sp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45" y="4056815"/>
            <a:ext cx="4361634" cy="193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17_75_iso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41881"/>
            <a:ext cx="3591036" cy="310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0"/>
          <p:cNvSpPr>
            <a:spLocks noChangeArrowheads="1"/>
          </p:cNvSpPr>
          <p:nvPr/>
        </p:nvSpPr>
        <p:spPr bwMode="auto">
          <a:xfrm>
            <a:off x="7471538" y="1998437"/>
            <a:ext cx="1672461" cy="5760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 smtClean="0"/>
              <a:t>Flat dose field</a:t>
            </a:r>
          </a:p>
        </p:txBody>
      </p:sp>
      <p:sp>
        <p:nvSpPr>
          <p:cNvPr id="12" name="Rectangle 70"/>
          <p:cNvSpPr>
            <a:spLocks noChangeArrowheads="1"/>
          </p:cNvSpPr>
          <p:nvPr/>
        </p:nvSpPr>
        <p:spPr bwMode="auto">
          <a:xfrm>
            <a:off x="187760" y="5831824"/>
            <a:ext cx="1887675" cy="5760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 smtClean="0"/>
              <a:t>Wobbler magnet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 smtClean="0"/>
              <a:t>current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71" y="4578177"/>
            <a:ext cx="1862845" cy="1228042"/>
          </a:xfrm>
          <a:prstGeom prst="rect">
            <a:avLst/>
          </a:prstGeom>
        </p:spPr>
      </p:pic>
      <p:sp>
        <p:nvSpPr>
          <p:cNvPr id="17" name="Rectangle 70"/>
          <p:cNvSpPr>
            <a:spLocks noChangeArrowheads="1"/>
          </p:cNvSpPr>
          <p:nvPr/>
        </p:nvSpPr>
        <p:spPr bwMode="auto">
          <a:xfrm>
            <a:off x="4788024" y="6049063"/>
            <a:ext cx="1286780" cy="27694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 smtClean="0"/>
              <a:t>X direction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598573"/>
            <a:ext cx="2016224" cy="1233251"/>
          </a:xfrm>
          <a:prstGeom prst="rect">
            <a:avLst/>
          </a:prstGeom>
        </p:spPr>
      </p:pic>
      <p:sp>
        <p:nvSpPr>
          <p:cNvPr id="19" name="Rectangle 70"/>
          <p:cNvSpPr>
            <a:spLocks noChangeArrowheads="1"/>
          </p:cNvSpPr>
          <p:nvPr/>
        </p:nvSpPr>
        <p:spPr bwMode="auto">
          <a:xfrm>
            <a:off x="7080039" y="5996097"/>
            <a:ext cx="1286780" cy="27694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/>
              <a:t>Y</a:t>
            </a:r>
            <a:r>
              <a:rPr lang="en-US" sz="1800" dirty="0" smtClean="0"/>
              <a:t> direction</a:t>
            </a:r>
          </a:p>
        </p:txBody>
      </p:sp>
      <p:pic>
        <p:nvPicPr>
          <p:cNvPr id="21" name="Рисунок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760"/>
            <a:ext cx="3380996" cy="278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91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</a:t>
            </a:r>
            <a:r>
              <a:rPr lang="ru-RU" dirty="0"/>
              <a:t>.</a:t>
            </a:r>
            <a:r>
              <a:rPr lang="en-US" dirty="0"/>
              <a:t>09</a:t>
            </a:r>
            <a:r>
              <a:rPr lang="ru-RU" dirty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RUPAC 2018 Protvino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15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7504" y="51055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333FF"/>
                </a:solidFill>
              </a:rPr>
              <a:t>Acceleration of light ions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14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/>
          </a:p>
        </p:txBody>
      </p:sp>
      <p:sp>
        <p:nvSpPr>
          <p:cNvPr id="17" name="Rectangle 70"/>
          <p:cNvSpPr>
            <a:spLocks noChangeArrowheads="1"/>
          </p:cNvSpPr>
          <p:nvPr/>
        </p:nvSpPr>
        <p:spPr bwMode="auto">
          <a:xfrm>
            <a:off x="229540" y="729089"/>
            <a:ext cx="4558484" cy="141971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/>
              <a:t>C </a:t>
            </a:r>
            <a:r>
              <a:rPr lang="en-US" altLang="ru-RU" sz="1800" dirty="0" smtClean="0"/>
              <a:t>(180÷</a:t>
            </a:r>
            <a:r>
              <a:rPr lang="en-US" sz="1800" dirty="0" smtClean="0"/>
              <a:t>455 </a:t>
            </a:r>
            <a:r>
              <a:rPr lang="en-US" sz="1800" dirty="0"/>
              <a:t>MeV/u</a:t>
            </a:r>
            <a:r>
              <a:rPr lang="en-US" sz="1800" dirty="0" smtClean="0"/>
              <a:t>), 5 RUNS,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 smtClean="0"/>
              <a:t>504 hours </a:t>
            </a:r>
            <a:r>
              <a:rPr lang="en-US" sz="1800" kern="800" dirty="0"/>
              <a:t>MD sessions and R&amp;D on </a:t>
            </a:r>
            <a:r>
              <a:rPr lang="en-US" sz="1800" kern="800" dirty="0" smtClean="0"/>
              <a:t>beam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kern="800" dirty="0" smtClean="0"/>
              <a:t> </a:t>
            </a:r>
            <a:r>
              <a:rPr lang="en-US" sz="1800" kern="800" dirty="0"/>
              <a:t>and accelerator </a:t>
            </a:r>
            <a:r>
              <a:rPr lang="en-US" sz="1800" kern="800" dirty="0" smtClean="0"/>
              <a:t>physics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kern="800" dirty="0" smtClean="0"/>
              <a:t> </a:t>
            </a:r>
            <a:r>
              <a:rPr lang="en-US" sz="1800" dirty="0" smtClean="0"/>
              <a:t>372 hours radiobiological </a:t>
            </a:r>
            <a:r>
              <a:rPr lang="en-US" sz="1800" dirty="0"/>
              <a:t>and </a:t>
            </a:r>
            <a:endParaRPr lang="en-US" sz="18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 smtClean="0"/>
              <a:t>biophysical </a:t>
            </a:r>
            <a:r>
              <a:rPr lang="en-US" sz="1800" dirty="0"/>
              <a:t>research </a:t>
            </a:r>
            <a:endParaRPr lang="en-US" sz="1800" dirty="0" smtClean="0"/>
          </a:p>
        </p:txBody>
      </p:sp>
      <p:sp>
        <p:nvSpPr>
          <p:cNvPr id="18" name="Rectangle 70"/>
          <p:cNvSpPr>
            <a:spLocks noChangeArrowheads="1"/>
          </p:cNvSpPr>
          <p:nvPr/>
        </p:nvSpPr>
        <p:spPr bwMode="auto">
          <a:xfrm>
            <a:off x="5368590" y="729087"/>
            <a:ext cx="3313534" cy="44541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ru-RU" sz="1800" dirty="0" smtClean="0"/>
              <a:t>C </a:t>
            </a:r>
            <a:r>
              <a:rPr lang="en-US" altLang="ru-RU" sz="1800" b="0" dirty="0" smtClean="0"/>
              <a:t>(</a:t>
            </a:r>
            <a:r>
              <a:rPr lang="en-US" sz="1800" dirty="0" smtClean="0"/>
              <a:t>455 MeV/u) 1.35</a:t>
            </a:r>
            <a:r>
              <a:rPr lang="en-US" sz="1800" dirty="0" smtClean="0">
                <a:sym typeface="Symbol"/>
              </a:rPr>
              <a:t></a:t>
            </a:r>
            <a:r>
              <a:rPr lang="en-US" sz="1800" dirty="0" smtClean="0"/>
              <a:t>10</a:t>
            </a:r>
            <a:r>
              <a:rPr lang="en-US" sz="1800" baseline="30000" dirty="0" smtClean="0"/>
              <a:t>10</a:t>
            </a:r>
            <a:r>
              <a:rPr lang="en-US" sz="1800" dirty="0" smtClean="0"/>
              <a:t> </a:t>
            </a:r>
            <a:r>
              <a:rPr lang="en-US" sz="1800" dirty="0" err="1" smtClean="0"/>
              <a:t>ipp</a:t>
            </a:r>
            <a:endParaRPr lang="en-US" sz="1800" dirty="0" smtClean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601347"/>
              </p:ext>
            </p:extLst>
          </p:nvPr>
        </p:nvGraphicFramePr>
        <p:xfrm>
          <a:off x="107504" y="2205608"/>
          <a:ext cx="4608513" cy="3939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9751"/>
                <a:gridCol w="537660"/>
                <a:gridCol w="614469"/>
                <a:gridCol w="549289"/>
                <a:gridCol w="638672"/>
                <a:gridCol w="638672"/>
              </a:tblGrid>
              <a:tr h="38434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effectLst/>
                        </a:rPr>
                        <a:t>Institution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dirty="0" smtClean="0">
                          <a:effectLst/>
                        </a:rPr>
                        <a:t>2018-2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2019-1</a:t>
                      </a:r>
                      <a:endParaRPr lang="ru-RU" sz="1400" kern="8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dirty="0" smtClean="0">
                          <a:effectLst/>
                        </a:rPr>
                        <a:t>2019-2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dirty="0" smtClean="0">
                          <a:effectLst/>
                        </a:rPr>
                        <a:t>2020-1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dirty="0" smtClean="0">
                          <a:effectLst/>
                        </a:rPr>
                        <a:t>2021-1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38434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effectLst/>
                        </a:rPr>
                        <a:t>MRRC of NMRCR,  http://mrrc.nmicr.ru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800" dirty="0">
                          <a:effectLst/>
                        </a:rPr>
                        <a:t>+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800" dirty="0" smtClean="0">
                          <a:effectLst/>
                        </a:rPr>
                        <a:t>+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+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800" dirty="0" smtClean="0">
                          <a:effectLst/>
                        </a:rPr>
                        <a:t>+</a:t>
                      </a:r>
                      <a:r>
                        <a:rPr lang="en-US" sz="1400" b="1" kern="800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800" dirty="0" smtClean="0">
                          <a:effectLst/>
                          <a:latin typeface="+mn-lt"/>
                          <a:ea typeface="+mn-ea"/>
                        </a:rPr>
                        <a:t>+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34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effectLst/>
                        </a:rPr>
                        <a:t>ITEB of RAS, web.iteb.psn.ru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600" b="1" kern="800" dirty="0" smtClean="0">
                          <a:effectLst/>
                        </a:rPr>
                        <a:t>+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800" dirty="0" smtClean="0">
                          <a:effectLst/>
                        </a:rPr>
                        <a:t>+</a:t>
                      </a:r>
                      <a:endParaRPr lang="ru-RU" sz="18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800" dirty="0" smtClean="0">
                          <a:effectLst/>
                        </a:rPr>
                        <a:t>+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800" dirty="0" smtClean="0">
                          <a:effectLst/>
                        </a:rPr>
                        <a:t>+ </a:t>
                      </a:r>
                      <a:r>
                        <a:rPr lang="en-US" sz="1400" b="1" kern="800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800" dirty="0" smtClean="0">
                          <a:effectLst/>
                        </a:rPr>
                        <a:t>+</a:t>
                      </a:r>
                      <a:r>
                        <a:rPr lang="en-US" sz="1400" b="1" kern="800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34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effectLst/>
                        </a:rPr>
                        <a:t>IBMP of RAS, www.imbp.ru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 </a:t>
                      </a:r>
                      <a:r>
                        <a:rPr lang="ru-RU" sz="1400" b="1" kern="800" dirty="0" smtClean="0">
                          <a:effectLst/>
                        </a:rPr>
                        <a:t>+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8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</a:t>
                      </a:r>
                      <a:endParaRPr lang="ru-RU" sz="1400" b="1" kern="8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+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+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800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34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effectLst/>
                        </a:rPr>
                        <a:t>FMBC of FMBA, fmbafmbc.ru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800">
                          <a:effectLst/>
                        </a:rPr>
                        <a:t> </a:t>
                      </a: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600" b="1" kern="800" dirty="0" smtClean="0">
                          <a:effectLst/>
                        </a:rPr>
                        <a:t>+</a:t>
                      </a:r>
                      <a:endParaRPr lang="ru-RU" sz="18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800" dirty="0">
                          <a:effectLst/>
                        </a:rPr>
                        <a:t>+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800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800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962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effectLst/>
                        </a:rPr>
                        <a:t>JINR, www.jinr.ru</a:t>
                      </a: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800" dirty="0" smtClean="0">
                          <a:effectLst/>
                        </a:rPr>
                        <a:t>+</a:t>
                      </a:r>
                      <a:endParaRPr lang="ru-RU" sz="18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400" b="1" kern="800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800" dirty="0" smtClean="0">
                          <a:effectLst/>
                        </a:rPr>
                        <a:t>+</a:t>
                      </a:r>
                      <a:r>
                        <a:rPr lang="en-GB" sz="1400" b="1" kern="800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8664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VNIIFTRI</a:t>
                      </a:r>
                      <a:r>
                        <a:rPr lang="ru-RU" sz="1400" kern="8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www.vniiftri.ru</a:t>
                      </a:r>
                      <a:endParaRPr lang="ru-RU" sz="1400" kern="8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800" dirty="0" smtClean="0">
                          <a:effectLst/>
                        </a:rPr>
                        <a:t>+</a:t>
                      </a:r>
                      <a:endParaRPr lang="ru-RU" sz="18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800" dirty="0" smtClean="0">
                          <a:effectLst/>
                        </a:rPr>
                        <a:t>+</a:t>
                      </a:r>
                      <a:endParaRPr lang="ru-RU" sz="18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348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kern="8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MEPHI, https://mephi.ru/</a:t>
                      </a:r>
                      <a:endParaRPr lang="ru-RU" sz="1400" kern="8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800" dirty="0" smtClean="0">
                          <a:effectLst/>
                        </a:rPr>
                        <a:t>+</a:t>
                      </a:r>
                      <a:endParaRPr lang="ru-RU" sz="16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586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8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IMB of BAS, www.bio21.bas.bg</a:t>
                      </a:r>
                      <a:endParaRPr lang="ru-RU" sz="1400" kern="8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800" dirty="0" smtClean="0">
                          <a:effectLst/>
                        </a:rPr>
                        <a:t>+</a:t>
                      </a:r>
                      <a:endParaRPr lang="ru-RU" sz="18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1962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21" name="Рисунок 2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4047" y="1268760"/>
            <a:ext cx="3678077" cy="2758558"/>
          </a:xfrm>
          <a:prstGeom prst="rect">
            <a:avLst/>
          </a:prstGeom>
        </p:spPr>
      </p:pic>
      <p:pic>
        <p:nvPicPr>
          <p:cNvPr id="22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529" y="4027318"/>
            <a:ext cx="4259111" cy="227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2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??</a:t>
            </a:r>
            <a:r>
              <a:rPr lang="ru-RU" dirty="0"/>
              <a:t>.</a:t>
            </a:r>
            <a:r>
              <a:rPr lang="en-US" dirty="0"/>
              <a:t>??</a:t>
            </a:r>
            <a:r>
              <a:rPr lang="ru-RU" dirty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16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7504" y="51055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333FF"/>
                </a:solidFill>
              </a:rPr>
              <a:t>Acceleration of light ions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14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/>
          </a:p>
        </p:txBody>
      </p:sp>
      <p:pic>
        <p:nvPicPr>
          <p:cNvPr id="21" name="Рисунок 20" descr="За 1 мышь (12 мин, 20 Gy).png"/>
          <p:cNvPicPr/>
          <p:nvPr/>
        </p:nvPicPr>
        <p:blipFill rotWithShape="1">
          <a:blip r:embed="rId2" cstate="print"/>
          <a:srcRect l="4213" r="5765" b="24647"/>
          <a:stretch/>
        </p:blipFill>
        <p:spPr>
          <a:xfrm>
            <a:off x="251520" y="967349"/>
            <a:ext cx="4248472" cy="2520280"/>
          </a:xfrm>
          <a:prstGeom prst="rect">
            <a:avLst/>
          </a:prstGeom>
        </p:spPr>
      </p:pic>
      <p:sp>
        <p:nvSpPr>
          <p:cNvPr id="22" name="Rectangle 70"/>
          <p:cNvSpPr>
            <a:spLocks noChangeArrowheads="1"/>
          </p:cNvSpPr>
          <p:nvPr/>
        </p:nvSpPr>
        <p:spPr bwMode="auto">
          <a:xfrm>
            <a:off x="416413" y="637598"/>
            <a:ext cx="2267744" cy="5760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 smtClean="0"/>
              <a:t>144-channel mosaic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/>
              <a:t>ionization chambers</a:t>
            </a:r>
            <a:endParaRPr lang="en-US" sz="1800" dirty="0" smtClean="0"/>
          </a:p>
        </p:txBody>
      </p:sp>
      <p:pic>
        <p:nvPicPr>
          <p:cNvPr id="24" name="Рисунок 23" descr="455-A_cr.png"/>
          <p:cNvPicPr/>
          <p:nvPr/>
        </p:nvPicPr>
        <p:blipFill rotWithShape="1">
          <a:blip r:embed="rId3" cstate="print"/>
          <a:srcRect l="3101" t="10537"/>
          <a:stretch/>
        </p:blipFill>
        <p:spPr>
          <a:xfrm>
            <a:off x="4518878" y="1052735"/>
            <a:ext cx="4256281" cy="1803783"/>
          </a:xfrm>
          <a:prstGeom prst="rect">
            <a:avLst/>
          </a:prstGeom>
        </p:spPr>
      </p:pic>
      <p:pic>
        <p:nvPicPr>
          <p:cNvPr id="25" name="Рисунок 24" descr="peakBregga_cr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18878" y="2852937"/>
            <a:ext cx="4309403" cy="1656183"/>
          </a:xfrm>
          <a:prstGeom prst="rect">
            <a:avLst/>
          </a:prstGeom>
        </p:spPr>
      </p:pic>
      <p:pic>
        <p:nvPicPr>
          <p:cNvPr id="26" name="Рисунок 25" descr="200.png"/>
          <p:cNvPicPr/>
          <p:nvPr/>
        </p:nvPicPr>
        <p:blipFill rotWithShape="1">
          <a:blip r:embed="rId5" cstate="print"/>
          <a:srcRect l="4412" t="17893" r="28347" b="26492"/>
          <a:stretch/>
        </p:blipFill>
        <p:spPr>
          <a:xfrm>
            <a:off x="4566643" y="4509120"/>
            <a:ext cx="4409378" cy="1868626"/>
          </a:xfrm>
          <a:prstGeom prst="rect">
            <a:avLst/>
          </a:prstGeom>
        </p:spPr>
      </p:pic>
      <p:sp>
        <p:nvSpPr>
          <p:cNvPr id="27" name="Rectangle 70"/>
          <p:cNvSpPr>
            <a:spLocks noChangeArrowheads="1"/>
          </p:cNvSpPr>
          <p:nvPr/>
        </p:nvSpPr>
        <p:spPr bwMode="auto">
          <a:xfrm>
            <a:off x="4906704" y="707477"/>
            <a:ext cx="3533749" cy="43630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b="1" dirty="0"/>
              <a:t>Bragg </a:t>
            </a:r>
            <a:r>
              <a:rPr lang="en-US" sz="1800" b="1" dirty="0" smtClean="0"/>
              <a:t>peak in water phantom</a:t>
            </a:r>
            <a:endParaRPr lang="en-US" sz="1800" dirty="0" smtClean="0"/>
          </a:p>
        </p:txBody>
      </p:sp>
      <p:sp>
        <p:nvSpPr>
          <p:cNvPr id="28" name="Rectangle 70"/>
          <p:cNvSpPr>
            <a:spLocks noChangeArrowheads="1"/>
          </p:cNvSpPr>
          <p:nvPr/>
        </p:nvSpPr>
        <p:spPr bwMode="auto">
          <a:xfrm>
            <a:off x="5971924" y="1268760"/>
            <a:ext cx="2856357" cy="43204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ru-RU" sz="1800" dirty="0"/>
              <a:t>C (</a:t>
            </a:r>
            <a:r>
              <a:rPr lang="en-US" sz="1800" dirty="0"/>
              <a:t>455 MeV/u</a:t>
            </a:r>
            <a:r>
              <a:rPr lang="en-US" sz="1800" dirty="0" smtClean="0"/>
              <a:t>) 1.8</a:t>
            </a:r>
            <a:r>
              <a:rPr lang="en-US" sz="1800" dirty="0" smtClean="0">
                <a:sym typeface="Symbol"/>
              </a:rPr>
              <a:t></a:t>
            </a:r>
            <a:r>
              <a:rPr lang="en-US" sz="1800" dirty="0" smtClean="0"/>
              <a:t>10</a:t>
            </a:r>
            <a:r>
              <a:rPr lang="en-US" sz="1800" baseline="30000" dirty="0" smtClean="0"/>
              <a:t>9</a:t>
            </a:r>
            <a:r>
              <a:rPr lang="en-US" sz="1800" dirty="0"/>
              <a:t> </a:t>
            </a:r>
            <a:r>
              <a:rPr lang="en-US" sz="1800" dirty="0" err="1" smtClean="0"/>
              <a:t>ipp</a:t>
            </a:r>
            <a:endParaRPr lang="en-US" sz="1800" dirty="0"/>
          </a:p>
        </p:txBody>
      </p:sp>
      <p:sp>
        <p:nvSpPr>
          <p:cNvPr id="29" name="Rectangle 70"/>
          <p:cNvSpPr>
            <a:spLocks noChangeArrowheads="1"/>
          </p:cNvSpPr>
          <p:nvPr/>
        </p:nvSpPr>
        <p:spPr bwMode="auto">
          <a:xfrm>
            <a:off x="6373275" y="2937547"/>
            <a:ext cx="2736304" cy="49145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ru-RU" sz="1800" dirty="0"/>
              <a:t>C </a:t>
            </a:r>
            <a:r>
              <a:rPr lang="en-US" altLang="ru-RU" sz="1800" dirty="0" smtClean="0"/>
              <a:t>(</a:t>
            </a:r>
            <a:r>
              <a:rPr lang="en-US" sz="1800" dirty="0"/>
              <a:t>300</a:t>
            </a:r>
            <a:r>
              <a:rPr lang="en-US" sz="1800" dirty="0" smtClean="0"/>
              <a:t> </a:t>
            </a:r>
            <a:r>
              <a:rPr lang="en-US" sz="1800" dirty="0"/>
              <a:t>MeV/u</a:t>
            </a:r>
            <a:r>
              <a:rPr lang="en-US" sz="1800" dirty="0" smtClean="0"/>
              <a:t>) 1.5</a:t>
            </a:r>
            <a:r>
              <a:rPr lang="en-US" sz="1800" dirty="0" smtClean="0">
                <a:sym typeface="Symbol"/>
              </a:rPr>
              <a:t></a:t>
            </a:r>
            <a:r>
              <a:rPr lang="en-US" sz="1800" dirty="0"/>
              <a:t>10</a:t>
            </a:r>
            <a:r>
              <a:rPr lang="en-US" sz="1800" baseline="30000" dirty="0"/>
              <a:t>9</a:t>
            </a:r>
            <a:r>
              <a:rPr lang="en-US" sz="1800" dirty="0"/>
              <a:t> </a:t>
            </a:r>
            <a:r>
              <a:rPr lang="en-US" sz="1800" dirty="0" err="1" smtClean="0"/>
              <a:t>ipp</a:t>
            </a:r>
            <a:endParaRPr lang="en-US" sz="1800" dirty="0"/>
          </a:p>
        </p:txBody>
      </p:sp>
      <p:sp>
        <p:nvSpPr>
          <p:cNvPr id="30" name="Rectangle 70"/>
          <p:cNvSpPr>
            <a:spLocks noChangeArrowheads="1"/>
          </p:cNvSpPr>
          <p:nvPr/>
        </p:nvSpPr>
        <p:spPr bwMode="auto">
          <a:xfrm>
            <a:off x="3853986" y="4541518"/>
            <a:ext cx="2758008" cy="36004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ru-RU" sz="1800" dirty="0"/>
              <a:t>C </a:t>
            </a:r>
            <a:r>
              <a:rPr lang="en-US" altLang="ru-RU" sz="1800" dirty="0" smtClean="0"/>
              <a:t>(</a:t>
            </a:r>
            <a:r>
              <a:rPr lang="en-US" sz="1800" dirty="0" smtClean="0"/>
              <a:t>200 </a:t>
            </a:r>
            <a:r>
              <a:rPr lang="en-US" sz="1800" dirty="0"/>
              <a:t>MeV/u</a:t>
            </a:r>
            <a:r>
              <a:rPr lang="en-US" sz="1800" dirty="0" smtClean="0"/>
              <a:t>)</a:t>
            </a:r>
            <a:r>
              <a:rPr lang="en-US" sz="1800" dirty="0"/>
              <a:t> </a:t>
            </a:r>
            <a:r>
              <a:rPr lang="en-US" sz="1800" dirty="0" smtClean="0"/>
              <a:t>1.5</a:t>
            </a:r>
            <a:r>
              <a:rPr lang="en-US" sz="1800" dirty="0" smtClean="0">
                <a:sym typeface="Symbol"/>
              </a:rPr>
              <a:t></a:t>
            </a:r>
            <a:r>
              <a:rPr lang="en-US" sz="1800" dirty="0"/>
              <a:t>10</a:t>
            </a:r>
            <a:r>
              <a:rPr lang="en-US" sz="1800" baseline="30000" dirty="0"/>
              <a:t>9</a:t>
            </a:r>
            <a:r>
              <a:rPr lang="en-US" sz="1800" dirty="0"/>
              <a:t> </a:t>
            </a:r>
            <a:r>
              <a:rPr lang="en-US" sz="1800" dirty="0" err="1" smtClean="0"/>
              <a:t>ipp</a:t>
            </a:r>
            <a:endParaRPr lang="en-US" sz="1800" dirty="0"/>
          </a:p>
        </p:txBody>
      </p:sp>
      <p:pic>
        <p:nvPicPr>
          <p:cNvPr id="34" name="Рисунок 33" descr="IMG_20210428_201151.jpg"/>
          <p:cNvPicPr>
            <a:picLocks noChangeAspect="1"/>
          </p:cNvPicPr>
          <p:nvPr/>
        </p:nvPicPr>
        <p:blipFill rotWithShape="1">
          <a:blip r:embed="rId6" cstate="print"/>
          <a:srcRect l="-2923" t="-4359" r="37206" b="4359"/>
          <a:stretch/>
        </p:blipFill>
        <p:spPr>
          <a:xfrm rot="5400000">
            <a:off x="815331" y="3857442"/>
            <a:ext cx="2976834" cy="2088232"/>
          </a:xfrm>
          <a:prstGeom prst="rect">
            <a:avLst/>
          </a:prstGeom>
        </p:spPr>
      </p:pic>
      <p:sp>
        <p:nvSpPr>
          <p:cNvPr id="35" name="Rectangle 70"/>
          <p:cNvSpPr>
            <a:spLocks noChangeArrowheads="1"/>
          </p:cNvSpPr>
          <p:nvPr/>
        </p:nvSpPr>
        <p:spPr bwMode="auto">
          <a:xfrm>
            <a:off x="827584" y="3498858"/>
            <a:ext cx="2880320" cy="5760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kern="800" dirty="0"/>
              <a:t>ITEB of RAS</a:t>
            </a:r>
            <a:r>
              <a:rPr lang="en-US" sz="1800" dirty="0" smtClean="0"/>
              <a:t>, experiments</a:t>
            </a:r>
          </a:p>
        </p:txBody>
      </p:sp>
    </p:spTree>
    <p:extLst>
      <p:ext uri="{BB962C8B-B14F-4D97-AF65-F5344CB8AC3E}">
        <p14:creationId xmlns:p14="http://schemas.microsoft.com/office/powerpoint/2010/main" val="86479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</a:t>
            </a:r>
            <a:r>
              <a:rPr lang="ru-RU" dirty="0"/>
              <a:t>.</a:t>
            </a:r>
            <a:r>
              <a:rPr lang="en-US" dirty="0"/>
              <a:t>09</a:t>
            </a:r>
            <a:r>
              <a:rPr lang="ru-RU" dirty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17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7504" y="51055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3200" dirty="0">
                <a:solidFill>
                  <a:srgbClr val="3333FF"/>
                </a:solidFill>
              </a:rPr>
              <a:t>Conclusion</a:t>
            </a:r>
            <a:endParaRPr lang="ru-RU" sz="32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14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88963" y="1052736"/>
            <a:ext cx="8159750" cy="4555093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3333FF"/>
              </a:buClr>
              <a:buFontTx/>
              <a:buNone/>
            </a:pPr>
            <a:r>
              <a:rPr lang="en-US" altLang="ru-RU" sz="2000" b="0" dirty="0"/>
              <a:t>Accelerator Complex </a:t>
            </a:r>
            <a:r>
              <a:rPr lang="en-US" altLang="ru-RU" sz="2000" b="0" i="1" dirty="0" smtClean="0"/>
              <a:t>U-</a:t>
            </a:r>
            <a:r>
              <a:rPr lang="en-US" altLang="ru-RU" sz="2000" b="0" dirty="0" smtClean="0"/>
              <a:t>70 </a:t>
            </a:r>
            <a:r>
              <a:rPr lang="en-US" altLang="ru-RU" sz="2000" b="0" dirty="0"/>
              <a:t>of </a:t>
            </a:r>
            <a:r>
              <a:rPr lang="en-US" altLang="ru-RU" sz="2000" dirty="0" smtClean="0"/>
              <a:t>NRC “</a:t>
            </a:r>
            <a:r>
              <a:rPr lang="en-US" altLang="ru-RU" sz="2000" dirty="0" err="1" smtClean="0"/>
              <a:t>Kurchatov</a:t>
            </a:r>
            <a:r>
              <a:rPr lang="en-US" altLang="ru-RU" sz="2000" dirty="0" smtClean="0"/>
              <a:t> Institute” – </a:t>
            </a:r>
            <a:r>
              <a:rPr lang="en-US" altLang="ru-RU" sz="2000" b="0" dirty="0" smtClean="0"/>
              <a:t>IHEP (</a:t>
            </a:r>
            <a:r>
              <a:rPr lang="en-US" altLang="ru-RU" sz="2000" b="0" dirty="0" err="1" smtClean="0"/>
              <a:t>Protvino</a:t>
            </a:r>
            <a:r>
              <a:rPr lang="en-US" altLang="ru-RU" sz="2000" b="0" dirty="0" smtClean="0"/>
              <a:t>): </a:t>
            </a:r>
            <a:endParaRPr lang="en-US" altLang="ru-RU" sz="2000" b="0" dirty="0"/>
          </a:p>
          <a:p>
            <a:pPr lvl="1" eaLnBrk="1" hangingPunct="1">
              <a:spcBef>
                <a:spcPct val="50000"/>
              </a:spcBef>
              <a:buClr>
                <a:srgbClr val="3333FF"/>
              </a:buClr>
              <a:buFontTx/>
              <a:buChar char="•"/>
            </a:pPr>
            <a:r>
              <a:rPr lang="en-US" altLang="ru-RU" sz="2000" b="0" dirty="0"/>
              <a:t>  comprises 4 machines (</a:t>
            </a:r>
            <a:r>
              <a:rPr lang="en-US" altLang="ru-RU" sz="2000" b="0" i="1" dirty="0" smtClean="0"/>
              <a:t>URAL-</a:t>
            </a:r>
            <a:r>
              <a:rPr lang="en-US" altLang="ru-RU" sz="2000" b="0" dirty="0" smtClean="0"/>
              <a:t>30</a:t>
            </a:r>
            <a:r>
              <a:rPr lang="en-US" altLang="ru-RU" sz="2000" b="0" dirty="0"/>
              <a:t>, </a:t>
            </a:r>
            <a:r>
              <a:rPr lang="en-US" altLang="ru-RU" sz="2000" b="0" i="1" dirty="0" smtClean="0"/>
              <a:t>I-</a:t>
            </a:r>
            <a:r>
              <a:rPr lang="en-US" altLang="ru-RU" sz="2000" b="0" dirty="0" smtClean="0"/>
              <a:t>100</a:t>
            </a:r>
            <a:r>
              <a:rPr lang="en-US" altLang="ru-RU" sz="2000" b="0" dirty="0"/>
              <a:t>, </a:t>
            </a:r>
            <a:r>
              <a:rPr lang="en-US" altLang="ru-RU" sz="2000" b="0" i="1" dirty="0" smtClean="0"/>
              <a:t>U-</a:t>
            </a:r>
            <a:r>
              <a:rPr lang="en-US" altLang="ru-RU" sz="2000" b="0" dirty="0" smtClean="0"/>
              <a:t>1.5</a:t>
            </a:r>
            <a:r>
              <a:rPr lang="en-US" altLang="ru-RU" sz="2000" b="0" dirty="0"/>
              <a:t>, and </a:t>
            </a:r>
            <a:r>
              <a:rPr lang="en-US" altLang="ru-RU" sz="2000" b="0" i="1" dirty="0" smtClean="0"/>
              <a:t>U-</a:t>
            </a:r>
            <a:r>
              <a:rPr lang="en-US" altLang="ru-RU" sz="2000" b="0" dirty="0" smtClean="0"/>
              <a:t>70 </a:t>
            </a:r>
            <a:r>
              <a:rPr lang="en-US" altLang="ru-RU" sz="2000" b="0" dirty="0"/>
              <a:t>itself),</a:t>
            </a:r>
          </a:p>
          <a:p>
            <a:pPr lvl="1" eaLnBrk="1" hangingPunct="1">
              <a:spcBef>
                <a:spcPct val="50000"/>
              </a:spcBef>
              <a:buClr>
                <a:srgbClr val="3333FF"/>
              </a:buClr>
              <a:buFontTx/>
              <a:buChar char="•"/>
            </a:pPr>
            <a:r>
              <a:rPr lang="en-US" altLang="ru-RU" sz="2000" b="0" dirty="0"/>
              <a:t>  readily ensures running the fixed-target physics program</a:t>
            </a:r>
          </a:p>
          <a:p>
            <a:pPr lvl="1" eaLnBrk="1" hangingPunct="1">
              <a:spcBef>
                <a:spcPct val="50000"/>
              </a:spcBef>
              <a:buClr>
                <a:srgbClr val="3333FF"/>
              </a:buClr>
              <a:buFontTx/>
              <a:buChar char="•"/>
            </a:pPr>
            <a:r>
              <a:rPr lang="en-US" altLang="ru-RU" sz="2000" b="0" dirty="0"/>
              <a:t>  is subject to ongoing upgrade program </a:t>
            </a:r>
          </a:p>
          <a:p>
            <a:pPr lvl="1" eaLnBrk="1" hangingPunct="1">
              <a:spcBef>
                <a:spcPct val="50000"/>
              </a:spcBef>
              <a:buClr>
                <a:srgbClr val="3333FF"/>
              </a:buClr>
              <a:buFontTx/>
              <a:buChar char="•"/>
            </a:pPr>
            <a:r>
              <a:rPr lang="en-US" altLang="ru-RU" sz="2000" b="0" dirty="0"/>
              <a:t>  has noticeably improved quality of proton </a:t>
            </a:r>
            <a:r>
              <a:rPr lang="en-US" altLang="ru-RU" sz="2000" dirty="0"/>
              <a:t>beam recently</a:t>
            </a:r>
            <a:endParaRPr lang="en-US" altLang="ru-RU" sz="2000" b="0" dirty="0"/>
          </a:p>
          <a:p>
            <a:pPr lvl="1" eaLnBrk="1" hangingPunct="1">
              <a:spcBef>
                <a:spcPct val="50000"/>
              </a:spcBef>
              <a:buClr>
                <a:srgbClr val="3333FF"/>
              </a:buClr>
              <a:buFontTx/>
              <a:buChar char="•"/>
            </a:pPr>
            <a:r>
              <a:rPr lang="en-US" altLang="ru-RU" sz="2000" b="0" dirty="0" smtClean="0"/>
              <a:t>now </a:t>
            </a:r>
            <a:r>
              <a:rPr lang="en-US" altLang="ru-RU" sz="2000" b="0" dirty="0"/>
              <a:t>has slow extraction of </a:t>
            </a:r>
            <a:r>
              <a:rPr lang="en-US" altLang="ru-RU" sz="2000" b="0" dirty="0" smtClean="0"/>
              <a:t>200, 250, 300, 350, 400, 455 </a:t>
            </a:r>
            <a:r>
              <a:rPr lang="en-US" altLang="ru-RU" sz="2000" b="0" dirty="0"/>
              <a:t>MeV per nucleon of </a:t>
            </a:r>
            <a:r>
              <a:rPr lang="en-US" altLang="ru-RU" sz="2000" b="0" baseline="30000" dirty="0"/>
              <a:t>12</a:t>
            </a:r>
            <a:r>
              <a:rPr lang="en-US" altLang="ru-RU" sz="2000" b="0" dirty="0"/>
              <a:t>C</a:t>
            </a:r>
            <a:r>
              <a:rPr lang="en-US" altLang="ru-RU" sz="2000" b="0" baseline="30000" dirty="0"/>
              <a:t>6+</a:t>
            </a:r>
            <a:r>
              <a:rPr lang="en-US" altLang="ru-RU" sz="2000" b="0" dirty="0"/>
              <a:t> </a:t>
            </a:r>
            <a:r>
              <a:rPr lang="en-US" altLang="ru-RU" sz="2000" b="0" dirty="0" smtClean="0"/>
              <a:t>beam for radiobiology and future prior-to-therapy studies</a:t>
            </a:r>
            <a:endParaRPr lang="en-US" altLang="ru-RU" sz="2000" b="0" dirty="0"/>
          </a:p>
          <a:p>
            <a:pPr lvl="1" eaLnBrk="1" hangingPunct="1">
              <a:spcBef>
                <a:spcPct val="50000"/>
              </a:spcBef>
              <a:buClr>
                <a:srgbClr val="3333FF"/>
              </a:buClr>
              <a:buFontTx/>
              <a:buChar char="•"/>
            </a:pPr>
            <a:r>
              <a:rPr lang="en-US" altLang="ru-RU" sz="2000" b="0" dirty="0"/>
              <a:t> </a:t>
            </a:r>
            <a:r>
              <a:rPr lang="en-US" altLang="ru-RU" sz="2000" b="0" dirty="0" smtClean="0"/>
              <a:t> </a:t>
            </a:r>
            <a:r>
              <a:rPr lang="en-US" altLang="ru-RU" sz="2000" b="0" i="1" dirty="0" smtClean="0"/>
              <a:t>U-</a:t>
            </a:r>
            <a:r>
              <a:rPr lang="en-US" altLang="ru-RU" sz="2000" b="0" dirty="0" smtClean="0"/>
              <a:t>1.5 </a:t>
            </a:r>
            <a:r>
              <a:rPr lang="en-US" altLang="ru-RU" sz="2000" b="0" dirty="0"/>
              <a:t>and </a:t>
            </a:r>
            <a:r>
              <a:rPr lang="en-US" altLang="ru-RU" sz="2000" b="0" i="1" dirty="0" smtClean="0"/>
              <a:t>U-</a:t>
            </a:r>
            <a:r>
              <a:rPr lang="en-US" altLang="ru-RU" sz="2000" b="0" dirty="0" smtClean="0"/>
              <a:t>70 </a:t>
            </a:r>
            <a:r>
              <a:rPr lang="en-US" altLang="ru-RU" sz="2000" b="0" dirty="0"/>
              <a:t>now belong to PS and (L)IS categories</a:t>
            </a:r>
          </a:p>
          <a:p>
            <a:pPr lvl="1" eaLnBrk="1" hangingPunct="1">
              <a:spcBef>
                <a:spcPct val="50000"/>
              </a:spcBef>
              <a:buClr>
                <a:srgbClr val="3333FF"/>
              </a:buClr>
              <a:buFontTx/>
              <a:buChar char="•"/>
            </a:pPr>
            <a:r>
              <a:rPr lang="en-US" altLang="ru-RU" sz="2000" b="0" dirty="0"/>
              <a:t> </a:t>
            </a:r>
            <a:r>
              <a:rPr lang="en-US" altLang="ru-RU" sz="2000" b="0" dirty="0" smtClean="0"/>
              <a:t> is open </a:t>
            </a:r>
            <a:r>
              <a:rPr lang="en-US" altLang="ru-RU" sz="2000" b="0" dirty="0"/>
              <a:t>for a few promising options for future development</a:t>
            </a:r>
          </a:p>
        </p:txBody>
      </p:sp>
    </p:spTree>
    <p:extLst>
      <p:ext uri="{BB962C8B-B14F-4D97-AF65-F5344CB8AC3E}">
        <p14:creationId xmlns:p14="http://schemas.microsoft.com/office/powerpoint/2010/main" val="336564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</a:t>
            </a:r>
            <a:r>
              <a:rPr lang="ru-RU" dirty="0"/>
              <a:t>.</a:t>
            </a:r>
            <a:r>
              <a:rPr lang="en-US" dirty="0"/>
              <a:t>09</a:t>
            </a:r>
            <a:r>
              <a:rPr lang="ru-RU" dirty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18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440" y="2852936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3200" dirty="0">
                <a:solidFill>
                  <a:srgbClr val="3333FF"/>
                </a:solidFill>
              </a:rPr>
              <a:t>T</a:t>
            </a:r>
            <a:r>
              <a:rPr lang="en-US" altLang="ru-RU" sz="3200" dirty="0" smtClean="0">
                <a:solidFill>
                  <a:srgbClr val="3333FF"/>
                </a:solidFill>
              </a:rPr>
              <a:t>hank </a:t>
            </a:r>
            <a:r>
              <a:rPr lang="en-US" altLang="ru-RU" sz="3200" dirty="0">
                <a:solidFill>
                  <a:srgbClr val="3333FF"/>
                </a:solidFill>
              </a:rPr>
              <a:t>you very much</a:t>
            </a:r>
            <a:endParaRPr lang="ru-RU" sz="32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14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07725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</a:t>
            </a:r>
            <a:r>
              <a:rPr lang="ru-RU" dirty="0"/>
              <a:t>.</a:t>
            </a:r>
            <a:r>
              <a:rPr lang="en-US" dirty="0"/>
              <a:t>09</a:t>
            </a:r>
            <a:r>
              <a:rPr lang="ru-RU" dirty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2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7504" y="51055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Outlook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8241" y="4437112"/>
            <a:ext cx="727280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rgbClr val="3333FF"/>
              </a:buClr>
              <a:defRPr/>
            </a:pPr>
            <a:r>
              <a:rPr lang="en-US" altLang="ru-RU" sz="2000" kern="0" dirty="0" smtClean="0"/>
              <a:t>Accelerator Complex U-70  &amp;  synchrotron</a:t>
            </a:r>
            <a:r>
              <a:rPr lang="ru-RU" altLang="ru-RU" sz="2000" kern="0" dirty="0" smtClean="0"/>
              <a:t> </a:t>
            </a:r>
            <a:r>
              <a:rPr lang="en-US" altLang="ru-RU" sz="2000" kern="0" dirty="0" smtClean="0"/>
              <a:t>U</a:t>
            </a:r>
            <a:r>
              <a:rPr lang="ru-RU" altLang="ru-RU" sz="2000" kern="0" dirty="0" smtClean="0"/>
              <a:t>-70 </a:t>
            </a:r>
            <a:r>
              <a:rPr lang="en-US" altLang="ru-RU" sz="2000" kern="0" dirty="0" smtClean="0"/>
              <a:t>per se</a:t>
            </a:r>
            <a:endParaRPr lang="ru-RU" altLang="ru-RU" sz="2000" kern="0" dirty="0" smtClean="0"/>
          </a:p>
          <a:p>
            <a:pPr>
              <a:lnSpc>
                <a:spcPct val="80000"/>
              </a:lnSpc>
              <a:buClr>
                <a:srgbClr val="3333FF"/>
              </a:buClr>
              <a:defRPr/>
            </a:pPr>
            <a:endParaRPr lang="ru-RU" altLang="ru-RU" sz="2000" kern="0" dirty="0"/>
          </a:p>
          <a:p>
            <a:pPr>
              <a:lnSpc>
                <a:spcPct val="80000"/>
              </a:lnSpc>
              <a:buClr>
                <a:srgbClr val="3333FF"/>
              </a:buClr>
              <a:defRPr/>
            </a:pPr>
            <a:r>
              <a:rPr lang="en-US" altLang="ru-RU" sz="2000" kern="0" dirty="0" smtClean="0"/>
              <a:t>“Register of unique nuclear physics facilities</a:t>
            </a:r>
            <a:r>
              <a:rPr lang="ru-RU" altLang="ru-RU" sz="2000" kern="0" dirty="0" smtClean="0"/>
              <a:t> …</a:t>
            </a:r>
            <a:r>
              <a:rPr lang="en-US" altLang="ru-RU" sz="2000" kern="0" dirty="0" smtClean="0"/>
              <a:t>”approved by the RF Government order issued on December </a:t>
            </a:r>
            <a:r>
              <a:rPr lang="ru-RU" altLang="ru-RU" sz="2000" kern="0" dirty="0" smtClean="0"/>
              <a:t>30</a:t>
            </a:r>
            <a:r>
              <a:rPr lang="en-US" altLang="ru-RU" sz="2000" kern="0" dirty="0" smtClean="0"/>
              <a:t>, </a:t>
            </a:r>
            <a:r>
              <a:rPr lang="ru-RU" altLang="ru-RU" sz="2000" kern="0" dirty="0" smtClean="0"/>
              <a:t>2009</a:t>
            </a:r>
            <a:r>
              <a:rPr lang="en-US" altLang="ru-RU" sz="2000" kern="0" dirty="0" smtClean="0"/>
              <a:t>, No. </a:t>
            </a:r>
            <a:r>
              <a:rPr lang="ru-RU" altLang="ru-RU" sz="2000" kern="0" dirty="0" smtClean="0"/>
              <a:t>2125-р</a:t>
            </a:r>
            <a:endParaRPr lang="ru-RU" altLang="ru-RU" sz="2000" kern="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39863" y="1268759"/>
            <a:ext cx="7108825" cy="280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3333FF"/>
              </a:buClr>
              <a:defRPr/>
            </a:pPr>
            <a:r>
              <a:rPr lang="en-US" altLang="ru-RU" sz="2800" b="0" kern="0" dirty="0" smtClean="0"/>
              <a:t>Generalities</a:t>
            </a:r>
          </a:p>
          <a:p>
            <a:pPr>
              <a:lnSpc>
                <a:spcPct val="80000"/>
              </a:lnSpc>
              <a:buClr>
                <a:srgbClr val="3333FF"/>
              </a:buClr>
              <a:defRPr/>
            </a:pPr>
            <a:r>
              <a:rPr lang="en-US" altLang="ru-RU" sz="2800" b="0" kern="0" dirty="0" smtClean="0"/>
              <a:t>Runs</a:t>
            </a:r>
            <a:endParaRPr lang="ru-RU" altLang="ru-RU" sz="2800" b="0" kern="0" dirty="0" smtClean="0"/>
          </a:p>
          <a:p>
            <a:pPr>
              <a:lnSpc>
                <a:spcPct val="80000"/>
              </a:lnSpc>
              <a:buClr>
                <a:srgbClr val="3333FF"/>
              </a:buClr>
              <a:defRPr/>
            </a:pPr>
            <a:r>
              <a:rPr lang="en-US" altLang="ru-RU" sz="2800" b="0" kern="0" dirty="0" smtClean="0"/>
              <a:t>Upgrades</a:t>
            </a:r>
          </a:p>
          <a:p>
            <a:pPr>
              <a:lnSpc>
                <a:spcPct val="80000"/>
              </a:lnSpc>
              <a:buClr>
                <a:srgbClr val="3333FF"/>
              </a:buClr>
              <a:defRPr/>
            </a:pPr>
            <a:r>
              <a:rPr lang="en-US" altLang="ru-RU" sz="2800" b="0" kern="0" dirty="0" smtClean="0"/>
              <a:t>Acceleration of light ions</a:t>
            </a:r>
            <a:endParaRPr lang="ru-RU" altLang="ru-RU" sz="2800" b="0" kern="0" dirty="0" smtClean="0"/>
          </a:p>
          <a:p>
            <a:pPr>
              <a:lnSpc>
                <a:spcPct val="80000"/>
              </a:lnSpc>
              <a:buClr>
                <a:srgbClr val="3333FF"/>
              </a:buClr>
              <a:defRPr/>
            </a:pPr>
            <a:r>
              <a:rPr lang="en-US" altLang="ru-RU" sz="2800" b="0" kern="0" dirty="0" smtClean="0"/>
              <a:t>Conclusion</a:t>
            </a:r>
            <a:endParaRPr lang="ru-RU" altLang="ru-RU" sz="2800" b="0" kern="0" dirty="0"/>
          </a:p>
        </p:txBody>
      </p:sp>
    </p:spTree>
    <p:extLst>
      <p:ext uri="{BB962C8B-B14F-4D97-AF65-F5344CB8AC3E}">
        <p14:creationId xmlns:p14="http://schemas.microsoft.com/office/powerpoint/2010/main" val="36324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</a:t>
            </a:r>
            <a:r>
              <a:rPr lang="ru-RU" dirty="0"/>
              <a:t>.</a:t>
            </a:r>
            <a:r>
              <a:rPr lang="en-US" dirty="0"/>
              <a:t>09</a:t>
            </a:r>
            <a:r>
              <a:rPr lang="ru-RU" dirty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3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7504" y="51055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3200" dirty="0" smtClean="0">
                <a:solidFill>
                  <a:srgbClr val="3333FF"/>
                </a:solidFill>
              </a:rPr>
              <a:t>Layout, AC U-70 vs the U-70 proper</a:t>
            </a:r>
            <a:endParaRPr lang="ru-RU" sz="3200" dirty="0"/>
          </a:p>
        </p:txBody>
      </p:sp>
      <p:pic>
        <p:nvPicPr>
          <p:cNvPr id="2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50" y="830492"/>
            <a:ext cx="4910956" cy="31594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9" descr="Рис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85" y="822010"/>
            <a:ext cx="3807664" cy="31910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70"/>
          <p:cNvSpPr>
            <a:spLocks noChangeArrowheads="1"/>
          </p:cNvSpPr>
          <p:nvPr/>
        </p:nvSpPr>
        <p:spPr bwMode="auto">
          <a:xfrm>
            <a:off x="3441813" y="3634144"/>
            <a:ext cx="2642355" cy="2989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 smtClean="0"/>
              <a:t>Experimental Hall, </a:t>
            </a:r>
            <a:r>
              <a:rPr lang="ru-RU" altLang="ru-RU" sz="1400" dirty="0" smtClean="0"/>
              <a:t>15</a:t>
            </a:r>
            <a:r>
              <a:rPr lang="en-US" altLang="ru-RU" sz="1400" dirty="0" smtClean="0"/>
              <a:t>6</a:t>
            </a:r>
            <a:r>
              <a:rPr lang="ru-RU" altLang="ru-RU" sz="1400" dirty="0" smtClean="0"/>
              <a:t> х 96 </a:t>
            </a:r>
            <a:r>
              <a:rPr lang="en-US" altLang="ru-RU" sz="1400" dirty="0" smtClean="0"/>
              <a:t>m</a:t>
            </a:r>
            <a:r>
              <a:rPr lang="ru-RU" altLang="ru-RU" sz="1400" baseline="30000" dirty="0" smtClean="0"/>
              <a:t>2</a:t>
            </a:r>
            <a:r>
              <a:rPr lang="ru-RU" altLang="ru-RU" sz="1400" dirty="0" smtClean="0"/>
              <a:t> </a:t>
            </a:r>
            <a:endParaRPr lang="en-US" altLang="ru-RU" sz="1400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5496" y="764705"/>
            <a:ext cx="2808312" cy="72007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b="0" dirty="0" smtClean="0"/>
              <a:t>4 machines (since </a:t>
            </a:r>
            <a:r>
              <a:rPr lang="en-US" altLang="ru-RU" sz="1400" dirty="0" smtClean="0"/>
              <a:t>O</a:t>
            </a:r>
            <a:r>
              <a:rPr lang="en-US" altLang="ru-RU" sz="1400" b="0" dirty="0" smtClean="0"/>
              <a:t>ctober  </a:t>
            </a:r>
            <a:r>
              <a:rPr lang="en-US" altLang="ru-RU" sz="1400" b="0" dirty="0"/>
              <a:t>2007):</a:t>
            </a:r>
          </a:p>
          <a:p>
            <a:pPr eaLnBrk="1" hangingPunct="1">
              <a:spcBef>
                <a:spcPct val="0"/>
              </a:spcBef>
              <a:buClr>
                <a:srgbClr val="3333FF"/>
              </a:buClr>
            </a:pPr>
            <a:r>
              <a:rPr lang="en-US" altLang="ru-RU" sz="1400" b="0" dirty="0"/>
              <a:t> 2 </a:t>
            </a:r>
            <a:r>
              <a:rPr lang="en-US" altLang="ru-RU" sz="1400" b="0" dirty="0" smtClean="0"/>
              <a:t>linacs</a:t>
            </a:r>
            <a:endParaRPr lang="ru-RU" altLang="ru-RU" sz="1400" b="0" dirty="0"/>
          </a:p>
          <a:p>
            <a:pPr eaLnBrk="1" hangingPunct="1">
              <a:spcBef>
                <a:spcPct val="0"/>
              </a:spcBef>
              <a:buClr>
                <a:srgbClr val="3333FF"/>
              </a:buClr>
            </a:pPr>
            <a:r>
              <a:rPr lang="en-US" altLang="ru-RU" sz="1400" b="0" dirty="0"/>
              <a:t> 2 </a:t>
            </a:r>
            <a:r>
              <a:rPr lang="en-US" altLang="ru-RU" sz="1400" b="0" dirty="0" smtClean="0"/>
              <a:t>synchrotrons</a:t>
            </a:r>
            <a:endParaRPr lang="en-US" altLang="ru-RU" sz="1400" b="0" dirty="0"/>
          </a:p>
        </p:txBody>
      </p:sp>
      <p:sp>
        <p:nvSpPr>
          <p:cNvPr id="14" name="Rectangle 70"/>
          <p:cNvSpPr>
            <a:spLocks noChangeArrowheads="1"/>
          </p:cNvSpPr>
          <p:nvPr/>
        </p:nvSpPr>
        <p:spPr bwMode="auto">
          <a:xfrm>
            <a:off x="84138" y="4115545"/>
            <a:ext cx="6360070" cy="9366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 dirty="0"/>
              <a:t>Modes:</a:t>
            </a:r>
          </a:p>
          <a:p>
            <a:pPr eaLnBrk="1" hangingPunct="1">
              <a:spcBef>
                <a:spcPct val="0"/>
              </a:spcBef>
              <a:buClr>
                <a:srgbClr val="3333FF"/>
              </a:buClr>
            </a:pPr>
            <a:r>
              <a:rPr lang="en-US" altLang="ru-RU" sz="1800" b="0" dirty="0"/>
              <a:t> </a:t>
            </a:r>
            <a:r>
              <a:rPr lang="en-US" altLang="ru-RU" sz="1800" b="0" i="1" dirty="0"/>
              <a:t>p</a:t>
            </a:r>
            <a:r>
              <a:rPr lang="en-US" altLang="ru-RU" sz="1800" b="0" dirty="0"/>
              <a:t> (default, </a:t>
            </a:r>
            <a:r>
              <a:rPr lang="en-US" altLang="ru-RU" sz="1800" b="0" dirty="0" smtClean="0"/>
              <a:t>50-70 </a:t>
            </a:r>
            <a:r>
              <a:rPr lang="en-US" altLang="ru-RU" sz="1800" b="0" dirty="0"/>
              <a:t>GeV</a:t>
            </a:r>
            <a:r>
              <a:rPr lang="en-US" altLang="ru-RU" sz="1800" b="0" dirty="0" smtClean="0"/>
              <a:t>)		</a:t>
            </a:r>
            <a:r>
              <a:rPr lang="en-US" altLang="ru-RU" sz="1800" b="0" i="1" dirty="0" smtClean="0"/>
              <a:t>URAL-</a:t>
            </a:r>
            <a:r>
              <a:rPr lang="en-US" altLang="ru-RU" sz="1800" b="0" dirty="0" smtClean="0"/>
              <a:t>30/</a:t>
            </a:r>
            <a:r>
              <a:rPr lang="en-US" altLang="ru-RU" sz="1800" b="0" i="1" dirty="0" smtClean="0"/>
              <a:t>U-</a:t>
            </a:r>
            <a:r>
              <a:rPr lang="en-US" altLang="ru-RU" sz="1800" b="0" dirty="0" smtClean="0"/>
              <a:t>1.5/</a:t>
            </a:r>
            <a:r>
              <a:rPr lang="en-US" altLang="ru-RU" sz="1800" b="0" i="1" dirty="0" smtClean="0"/>
              <a:t>U-</a:t>
            </a:r>
            <a:r>
              <a:rPr lang="en-US" altLang="ru-RU" sz="1800" b="0" dirty="0" smtClean="0"/>
              <a:t>70</a:t>
            </a:r>
            <a:endParaRPr lang="ru-RU" altLang="ru-RU" sz="1800" b="0" dirty="0"/>
          </a:p>
          <a:p>
            <a:pPr eaLnBrk="1" hangingPunct="1">
              <a:spcBef>
                <a:spcPct val="0"/>
              </a:spcBef>
              <a:buClr>
                <a:srgbClr val="3333FF"/>
              </a:buClr>
            </a:pPr>
            <a:r>
              <a:rPr lang="en-US" altLang="ru-RU" sz="1800" b="0" dirty="0"/>
              <a:t> light-ion </a:t>
            </a:r>
            <a:r>
              <a:rPr lang="en-US" altLang="ru-RU" sz="1800" b="0" dirty="0" smtClean="0"/>
              <a:t>(C, complementary) 	</a:t>
            </a:r>
            <a:r>
              <a:rPr lang="en-US" altLang="ru-RU" sz="1800" b="0" i="1" dirty="0" smtClean="0"/>
              <a:t>I-</a:t>
            </a:r>
            <a:r>
              <a:rPr lang="en-US" altLang="ru-RU" sz="1800" b="0" dirty="0" smtClean="0"/>
              <a:t>100(2 </a:t>
            </a:r>
            <a:r>
              <a:rPr lang="en-US" altLang="ru-RU" sz="1800" b="0" dirty="0"/>
              <a:t>of 3</a:t>
            </a:r>
            <a:r>
              <a:rPr lang="en-US" altLang="ru-RU" sz="1800" b="0" dirty="0" smtClean="0"/>
              <a:t>)/</a:t>
            </a:r>
            <a:r>
              <a:rPr lang="en-US" altLang="ru-RU" sz="1800" b="0" i="1" dirty="0" smtClean="0"/>
              <a:t>U-</a:t>
            </a:r>
            <a:r>
              <a:rPr lang="en-US" altLang="ru-RU" sz="1800" b="0" dirty="0" smtClean="0"/>
              <a:t>1.5/</a:t>
            </a:r>
            <a:r>
              <a:rPr lang="en-US" altLang="ru-RU" sz="1800" b="0" i="1" dirty="0" smtClean="0"/>
              <a:t>U-</a:t>
            </a:r>
            <a:r>
              <a:rPr lang="en-US" altLang="ru-RU" sz="1800" b="0" dirty="0" smtClean="0"/>
              <a:t>70</a:t>
            </a:r>
            <a:endParaRPr lang="en-US" altLang="ru-RU" sz="1800" b="0" dirty="0"/>
          </a:p>
        </p:txBody>
      </p:sp>
      <p:sp>
        <p:nvSpPr>
          <p:cNvPr id="15" name="Rectangle 71"/>
          <p:cNvSpPr>
            <a:spLocks noChangeArrowheads="1"/>
          </p:cNvSpPr>
          <p:nvPr/>
        </p:nvSpPr>
        <p:spPr bwMode="auto">
          <a:xfrm>
            <a:off x="76876" y="5317444"/>
            <a:ext cx="6367332" cy="9366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 dirty="0"/>
              <a:t>Light-ion (</a:t>
            </a:r>
            <a:r>
              <a:rPr lang="en-US" altLang="ru-RU" sz="1800" b="0" i="1" dirty="0" smtClean="0"/>
              <a:t>C</a:t>
            </a:r>
            <a:r>
              <a:rPr lang="en-US" altLang="ru-RU" sz="1800" b="0" dirty="0" smtClean="0"/>
              <a:t> nuclei):</a:t>
            </a:r>
            <a:endParaRPr lang="en-US" altLang="ru-RU" sz="1800" b="0" dirty="0"/>
          </a:p>
          <a:p>
            <a:pPr eaLnBrk="1" hangingPunct="1">
              <a:spcBef>
                <a:spcPct val="0"/>
              </a:spcBef>
              <a:buClr>
                <a:srgbClr val="3333FF"/>
              </a:buClr>
            </a:pPr>
            <a:r>
              <a:rPr lang="en-US" altLang="ru-RU" sz="1800" b="0" dirty="0"/>
              <a:t> </a:t>
            </a:r>
            <a:r>
              <a:rPr lang="en-US" altLang="ru-RU" sz="1800" b="0" dirty="0" smtClean="0"/>
              <a:t>(very) high </a:t>
            </a:r>
            <a:r>
              <a:rPr lang="en-US" altLang="ru-RU" sz="1800" b="0" dirty="0"/>
              <a:t>energy 	</a:t>
            </a:r>
            <a:r>
              <a:rPr lang="en-US" altLang="ru-RU" sz="1800" b="0" dirty="0" smtClean="0"/>
              <a:t>	24.1-34.1 </a:t>
            </a:r>
            <a:r>
              <a:rPr lang="en-US" altLang="ru-RU" sz="1800" b="0" dirty="0"/>
              <a:t>GeV/u</a:t>
            </a:r>
            <a:endParaRPr lang="ru-RU" altLang="ru-RU" sz="1800" b="0" dirty="0"/>
          </a:p>
          <a:p>
            <a:pPr eaLnBrk="1" hangingPunct="1">
              <a:spcBef>
                <a:spcPct val="0"/>
              </a:spcBef>
              <a:buClr>
                <a:srgbClr val="3333FF"/>
              </a:buClr>
            </a:pPr>
            <a:r>
              <a:rPr lang="en-US" altLang="ru-RU" sz="1800" b="0" dirty="0"/>
              <a:t> intermediate </a:t>
            </a:r>
            <a:r>
              <a:rPr lang="en-US" altLang="ru-RU" sz="1800" b="0" dirty="0" smtClean="0"/>
              <a:t>(though high) energy</a:t>
            </a:r>
            <a:r>
              <a:rPr lang="en-US" altLang="ru-RU" sz="1800" b="0" dirty="0"/>
              <a:t>	</a:t>
            </a:r>
            <a:r>
              <a:rPr lang="en-US" altLang="ru-RU" sz="1800" b="0" dirty="0" smtClean="0"/>
              <a:t>180-455 </a:t>
            </a:r>
            <a:r>
              <a:rPr lang="en-US" altLang="ru-RU" sz="1800" b="0" dirty="0"/>
              <a:t>MeV/u</a:t>
            </a:r>
          </a:p>
        </p:txBody>
      </p:sp>
      <p:sp>
        <p:nvSpPr>
          <p:cNvPr id="16" name="Rectangle 72"/>
          <p:cNvSpPr>
            <a:spLocks noChangeArrowheads="1"/>
          </p:cNvSpPr>
          <p:nvPr/>
        </p:nvSpPr>
        <p:spPr bwMode="auto">
          <a:xfrm>
            <a:off x="6550507" y="4542947"/>
            <a:ext cx="2436667" cy="118527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 dirty="0"/>
              <a:t>In </a:t>
            </a:r>
            <a:r>
              <a:rPr lang="en-US" altLang="ru-RU" sz="1800" b="0" dirty="0" smtClean="0"/>
              <a:t>the </a:t>
            </a:r>
            <a:r>
              <a:rPr lang="en-US" altLang="ru-RU" sz="1800" b="0" dirty="0"/>
              <a:t>SIS-18, </a:t>
            </a:r>
            <a:r>
              <a:rPr lang="en-US" altLang="ru-RU" sz="1800" b="0" dirty="0" smtClean="0"/>
              <a:t>SIS-100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 dirty="0" smtClean="0"/>
              <a:t> </a:t>
            </a:r>
            <a:r>
              <a:rPr lang="en-US" altLang="ru-RU" sz="1800" b="0" dirty="0"/>
              <a:t>name convention:</a:t>
            </a:r>
          </a:p>
          <a:p>
            <a:pPr eaLnBrk="1" hangingPunct="1">
              <a:spcBef>
                <a:spcPct val="0"/>
              </a:spcBef>
              <a:buClr>
                <a:srgbClr val="3333FF"/>
              </a:buClr>
            </a:pPr>
            <a:r>
              <a:rPr lang="en-US" altLang="ru-RU" sz="1800" b="0" dirty="0"/>
              <a:t> </a:t>
            </a:r>
            <a:r>
              <a:rPr lang="en-US" altLang="ru-RU" sz="1800" b="0" dirty="0" smtClean="0"/>
              <a:t>LIS-233 </a:t>
            </a:r>
            <a:r>
              <a:rPr lang="en-US" altLang="ru-RU" sz="1800" b="0" dirty="0"/>
              <a:t>[</a:t>
            </a:r>
            <a:r>
              <a:rPr lang="en-US" altLang="ru-RU" sz="1800" b="0" dirty="0" err="1"/>
              <a:t>T</a:t>
            </a:r>
            <a:r>
              <a:rPr lang="en-US" altLang="ru-RU" sz="1800" b="0" dirty="0" err="1">
                <a:sym typeface="Symbol" pitchFamily="18" charset="2"/>
              </a:rPr>
              <a:t>m</a:t>
            </a:r>
            <a:r>
              <a:rPr lang="en-US" altLang="ru-RU" sz="1800" b="0" dirty="0">
                <a:sym typeface="Symbol" pitchFamily="18" charset="2"/>
              </a:rPr>
              <a:t>]</a:t>
            </a:r>
          </a:p>
          <a:p>
            <a:pPr eaLnBrk="1" hangingPunct="1">
              <a:spcBef>
                <a:spcPct val="0"/>
              </a:spcBef>
              <a:buClr>
                <a:srgbClr val="3333FF"/>
              </a:buClr>
            </a:pPr>
            <a:r>
              <a:rPr lang="en-US" altLang="ru-RU" sz="1800" b="0" dirty="0"/>
              <a:t> LIS-6.9 [</a:t>
            </a:r>
            <a:r>
              <a:rPr lang="en-US" altLang="ru-RU" sz="1800" b="0" dirty="0" err="1"/>
              <a:t>T</a:t>
            </a:r>
            <a:r>
              <a:rPr lang="en-US" altLang="ru-RU" sz="1800" b="0" dirty="0" err="1">
                <a:sym typeface="Symbol" pitchFamily="18" charset="2"/>
              </a:rPr>
              <a:t>m</a:t>
            </a:r>
            <a:r>
              <a:rPr lang="en-US" altLang="ru-RU" sz="1800" b="0" dirty="0">
                <a:sym typeface="Symbol" pitchFamily="18" charset="2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76879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506" y="4051366"/>
            <a:ext cx="3527047" cy="235136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</a:t>
            </a:r>
            <a:r>
              <a:rPr lang="ru-RU" dirty="0"/>
              <a:t>.</a:t>
            </a:r>
            <a:r>
              <a:rPr lang="en-US" dirty="0"/>
              <a:t>09</a:t>
            </a:r>
            <a:r>
              <a:rPr lang="ru-RU" dirty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4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7504" y="51055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3200" dirty="0">
                <a:solidFill>
                  <a:srgbClr val="3333FF"/>
                </a:solidFill>
              </a:rPr>
              <a:t>Photo album of the machines</a:t>
            </a:r>
            <a:endParaRPr lang="ru-RU" sz="3200" dirty="0"/>
          </a:p>
        </p:txBody>
      </p:sp>
      <p:pic>
        <p:nvPicPr>
          <p:cNvPr id="17" name="Picture 3" descr="i10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948265"/>
            <a:ext cx="1825625" cy="273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lu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948265"/>
            <a:ext cx="1801813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s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78" y="2262232"/>
            <a:ext cx="974656" cy="811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el_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42" y="1101879"/>
            <a:ext cx="936625" cy="833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Alvarez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64704"/>
            <a:ext cx="11874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4" descr="Pic_7_U-70_now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496" y="968548"/>
            <a:ext cx="3516259" cy="385208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395241" y="4365104"/>
            <a:ext cx="1627738" cy="36933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 dirty="0"/>
              <a:t>Main PS </a:t>
            </a:r>
            <a:r>
              <a:rPr lang="en-US" altLang="ru-RU" sz="1800" b="0" i="1" dirty="0" smtClean="0"/>
              <a:t>U-</a:t>
            </a:r>
            <a:r>
              <a:rPr lang="en-US" altLang="ru-RU" sz="1800" b="0" dirty="0" smtClean="0"/>
              <a:t>70</a:t>
            </a:r>
            <a:endParaRPr lang="ru-RU" altLang="ru-RU" sz="1800" b="0" dirty="0"/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3275856" y="3573016"/>
            <a:ext cx="2138699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 dirty="0"/>
              <a:t>Alvarez DTL </a:t>
            </a:r>
            <a:r>
              <a:rPr lang="en-US" altLang="ru-RU" sz="1800" b="0" i="1" dirty="0" smtClean="0"/>
              <a:t>I-</a:t>
            </a:r>
            <a:r>
              <a:rPr lang="en-US" altLang="ru-RU" sz="1800" b="0" dirty="0" smtClean="0"/>
              <a:t>100</a:t>
            </a:r>
            <a:endParaRPr lang="ru-RU" altLang="ru-RU" sz="1800" b="0" dirty="0"/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269223" y="3573016"/>
            <a:ext cx="2159000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 dirty="0"/>
              <a:t>RFQ DTL </a:t>
            </a:r>
            <a:r>
              <a:rPr lang="en-US" altLang="ru-RU" sz="1800" b="0" i="1" dirty="0" smtClean="0"/>
              <a:t>URAL-</a:t>
            </a:r>
            <a:r>
              <a:rPr lang="en-US" altLang="ru-RU" sz="1800" b="0" dirty="0" smtClean="0"/>
              <a:t>30</a:t>
            </a:r>
            <a:endParaRPr lang="ru-RU" altLang="ru-RU" sz="1800" b="0" dirty="0"/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1043608" y="5991602"/>
            <a:ext cx="1512888" cy="3762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0" dirty="0"/>
              <a:t>RC PS </a:t>
            </a:r>
            <a:r>
              <a:rPr lang="en-US" altLang="ru-RU" sz="1800" b="0" i="1" dirty="0" smtClean="0"/>
              <a:t>U-</a:t>
            </a:r>
            <a:r>
              <a:rPr lang="en-US" altLang="ru-RU" sz="1800" b="0" dirty="0" smtClean="0"/>
              <a:t>1.5</a:t>
            </a:r>
            <a:endParaRPr lang="ru-RU" altLang="ru-RU" sz="1800" b="0" dirty="0"/>
          </a:p>
        </p:txBody>
      </p:sp>
      <p:pic>
        <p:nvPicPr>
          <p:cNvPr id="33" name="Picture 21" descr="U70layou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789" y="4874350"/>
            <a:ext cx="2647021" cy="154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47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</a:t>
            </a:r>
            <a:r>
              <a:rPr lang="ru-RU" dirty="0"/>
              <a:t>.</a:t>
            </a:r>
            <a:r>
              <a:rPr lang="en-US" dirty="0"/>
              <a:t>09</a:t>
            </a:r>
            <a:r>
              <a:rPr lang="ru-RU" dirty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5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6927" y="51055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3200" dirty="0">
                <a:solidFill>
                  <a:srgbClr val="3333FF"/>
                </a:solidFill>
              </a:rPr>
              <a:t>Fixed-target physics and BTL network</a:t>
            </a:r>
            <a:endParaRPr lang="ru-RU" sz="3200" dirty="0"/>
          </a:p>
        </p:txBody>
      </p:sp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6460467" y="4462644"/>
            <a:ext cx="2512488" cy="181588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sz="1600" dirty="0" smtClean="0"/>
              <a:t>Collaborators:</a:t>
            </a:r>
            <a:endParaRPr lang="ru-RU" altLang="ru-RU" sz="1600" dirty="0"/>
          </a:p>
          <a:p>
            <a:pPr eaLnBrk="1" hangingPunct="1"/>
            <a:r>
              <a:rPr lang="en-US" altLang="ru-RU" sz="1600" dirty="0" smtClean="0"/>
              <a:t>IHEP</a:t>
            </a:r>
            <a:r>
              <a:rPr lang="ru-RU" altLang="ru-RU" sz="1600" dirty="0" smtClean="0"/>
              <a:t>, </a:t>
            </a:r>
            <a:r>
              <a:rPr lang="en-US" altLang="ru-RU" sz="1600" dirty="0" smtClean="0"/>
              <a:t>ITEP, JINR</a:t>
            </a:r>
            <a:r>
              <a:rPr lang="ru-RU" altLang="ru-RU" sz="1600" dirty="0" smtClean="0"/>
              <a:t>, </a:t>
            </a:r>
            <a:endParaRPr lang="en-US" altLang="ru-RU" sz="1600" dirty="0"/>
          </a:p>
          <a:p>
            <a:pPr eaLnBrk="1" hangingPunct="1"/>
            <a:r>
              <a:rPr lang="en-US" altLang="ru-RU" sz="1600" dirty="0" smtClean="0"/>
              <a:t>INR</a:t>
            </a:r>
            <a:r>
              <a:rPr lang="ru-RU" altLang="ru-RU" sz="1600" dirty="0" smtClean="0"/>
              <a:t>,</a:t>
            </a:r>
            <a:r>
              <a:rPr lang="en-US" altLang="ru-RU" sz="1600" dirty="0" smtClean="0"/>
              <a:t> St.-</a:t>
            </a:r>
            <a:r>
              <a:rPr lang="en-US" altLang="ru-RU" sz="1600" dirty="0" err="1" smtClean="0"/>
              <a:t>Pb</a:t>
            </a:r>
            <a:r>
              <a:rPr lang="en-US" altLang="ru-RU" sz="1600" dirty="0" smtClean="0"/>
              <a:t> NPI</a:t>
            </a:r>
            <a:r>
              <a:rPr lang="ru-RU" altLang="ru-RU" sz="1600" dirty="0" smtClean="0"/>
              <a:t>, </a:t>
            </a:r>
            <a:r>
              <a:rPr lang="en-US" altLang="ru-RU" sz="1600" dirty="0" smtClean="0"/>
              <a:t>BINP</a:t>
            </a:r>
            <a:r>
              <a:rPr lang="ru-RU" altLang="ru-RU" sz="1600" dirty="0" smtClean="0"/>
              <a:t>,</a:t>
            </a:r>
            <a:r>
              <a:rPr lang="en-US" altLang="ru-RU" sz="1600" dirty="0" smtClean="0"/>
              <a:t> </a:t>
            </a:r>
            <a:endParaRPr lang="en-US" altLang="ru-RU" sz="1600" dirty="0"/>
          </a:p>
          <a:p>
            <a:pPr eaLnBrk="1" hangingPunct="1"/>
            <a:r>
              <a:rPr lang="en-US" altLang="ru-RU" sz="1600" dirty="0" smtClean="0"/>
              <a:t>SINP MSU, NRNU MEPHI,</a:t>
            </a:r>
            <a:r>
              <a:rPr lang="ru-RU" altLang="ru-RU" sz="1600" dirty="0" smtClean="0"/>
              <a:t> </a:t>
            </a:r>
            <a:r>
              <a:rPr lang="en-US" altLang="ru-RU" sz="1600" dirty="0" smtClean="0"/>
              <a:t>CERN, </a:t>
            </a:r>
            <a:r>
              <a:rPr lang="en-US" altLang="ru-RU" sz="1600" dirty="0"/>
              <a:t>…</a:t>
            </a:r>
            <a:r>
              <a:rPr lang="ru-RU" altLang="ru-RU" sz="1600" dirty="0"/>
              <a:t> </a:t>
            </a:r>
            <a:endParaRPr lang="ru-RU" altLang="ru-RU" sz="1600" dirty="0" smtClean="0"/>
          </a:p>
          <a:p>
            <a:pPr eaLnBrk="1" hangingPunct="1"/>
            <a:r>
              <a:rPr lang="en-US" altLang="ru-RU" sz="1600" dirty="0" smtClean="0"/>
              <a:t>VNIIEF</a:t>
            </a:r>
            <a:r>
              <a:rPr lang="ru-RU" altLang="ru-RU" sz="1600" dirty="0" smtClean="0"/>
              <a:t>, </a:t>
            </a:r>
            <a:r>
              <a:rPr lang="en-US" altLang="ru-RU" sz="1600" dirty="0" smtClean="0"/>
              <a:t>MRRC NMRRC</a:t>
            </a:r>
            <a:r>
              <a:rPr lang="ru-RU" altLang="ru-RU" sz="1600" dirty="0" smtClean="0"/>
              <a:t> </a:t>
            </a:r>
            <a:r>
              <a:rPr lang="en-US" altLang="ru-RU" sz="1600" dirty="0" smtClean="0"/>
              <a:t>ITEB,</a:t>
            </a:r>
            <a:r>
              <a:rPr lang="ru-RU" altLang="ru-RU" sz="1600" dirty="0" smtClean="0"/>
              <a:t> </a:t>
            </a:r>
            <a:r>
              <a:rPr lang="en-US" altLang="ru-RU" sz="1600" dirty="0" smtClean="0"/>
              <a:t>IMBP, FMBC…</a:t>
            </a:r>
            <a:endParaRPr lang="ru-RU" altLang="ru-RU" sz="1600" dirty="0"/>
          </a:p>
        </p:txBody>
      </p:sp>
      <p:pic>
        <p:nvPicPr>
          <p:cNvPr id="3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1" y="851914"/>
            <a:ext cx="5348793" cy="34411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1" descr="ОКА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1" y="899223"/>
            <a:ext cx="1541298" cy="16045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3" descr="gams-v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92" y="4360202"/>
            <a:ext cx="1931241" cy="12765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179512" y="5774608"/>
            <a:ext cx="5131020" cy="5847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0" dirty="0" smtClean="0"/>
              <a:t>Up to </a:t>
            </a:r>
            <a:r>
              <a:rPr lang="ru-RU" altLang="ru-RU" sz="1600" b="0" dirty="0" smtClean="0"/>
              <a:t>10</a:t>
            </a:r>
            <a:r>
              <a:rPr lang="en-US" altLang="ru-RU" sz="1600" b="0" dirty="0" smtClean="0"/>
              <a:t> HEP experiments</a:t>
            </a:r>
            <a:r>
              <a:rPr lang="ru-RU" altLang="ru-RU" sz="1600" b="0" dirty="0" smtClean="0"/>
              <a:t> </a:t>
            </a:r>
            <a:r>
              <a:rPr lang="en-US" altLang="ru-RU" sz="1600" b="0" dirty="0" smtClean="0"/>
              <a:t>(= No of setups) per a run,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0" dirty="0" smtClean="0"/>
              <a:t>Up to 7 beam users per a cycle</a:t>
            </a:r>
            <a:endParaRPr lang="ru-RU" altLang="ru-RU" sz="1600" b="0" dirty="0"/>
          </a:p>
        </p:txBody>
      </p:sp>
      <p:pic>
        <p:nvPicPr>
          <p:cNvPr id="34" name="Picture 26" descr="KMN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1" y="3792702"/>
            <a:ext cx="1865191" cy="11448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6"/>
          <a:stretch/>
        </p:blipFill>
        <p:spPr bwMode="auto">
          <a:xfrm>
            <a:off x="4426934" y="4358737"/>
            <a:ext cx="1778700" cy="1281053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6660231" y="836711"/>
            <a:ext cx="2325687" cy="353943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0" dirty="0"/>
              <a:t>Beams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0" i="1" dirty="0"/>
              <a:t>p</a:t>
            </a:r>
            <a:r>
              <a:rPr lang="en-US" altLang="ru-RU" sz="1600" b="0" dirty="0"/>
              <a:t>, </a:t>
            </a:r>
            <a:r>
              <a:rPr lang="en-US" altLang="ru-RU" sz="1600" b="0" dirty="0">
                <a:sym typeface="Symbol" pitchFamily="18" charset="2"/>
              </a:rPr>
              <a:t>, </a:t>
            </a:r>
            <a:r>
              <a:rPr lang="en-US" altLang="ru-RU" sz="1600" b="0" i="1" dirty="0">
                <a:sym typeface="Symbol" pitchFamily="18" charset="2"/>
              </a:rPr>
              <a:t>K</a:t>
            </a:r>
            <a:r>
              <a:rPr lang="en-US" altLang="ru-RU" sz="1600" b="0" dirty="0">
                <a:sym typeface="Symbol" pitchFamily="18" charset="2"/>
              </a:rPr>
              <a:t>, </a:t>
            </a:r>
            <a:r>
              <a:rPr lang="en-US" altLang="ru-RU" sz="1600" b="0" i="1" dirty="0">
                <a:sym typeface="Symbol" pitchFamily="18" charset="2"/>
              </a:rPr>
              <a:t>e</a:t>
            </a:r>
            <a:r>
              <a:rPr lang="en-US" altLang="ru-RU" sz="1600" b="0" dirty="0">
                <a:sym typeface="Symbol" pitchFamily="18" charset="2"/>
              </a:rPr>
              <a:t>, , </a:t>
            </a:r>
            <a:r>
              <a:rPr lang="en-US" altLang="ru-RU" sz="1600" b="0" i="1" dirty="0">
                <a:sym typeface="Symbol" pitchFamily="18" charset="2"/>
              </a:rPr>
              <a:t>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0" dirty="0" smtClean="0"/>
              <a:t>Fields </a:t>
            </a:r>
            <a:r>
              <a:rPr lang="en-US" altLang="ru-RU" sz="1600" b="0" dirty="0"/>
              <a:t>of </a:t>
            </a:r>
            <a:r>
              <a:rPr lang="en-US" altLang="ru-RU" sz="1600" b="0" dirty="0" smtClean="0"/>
              <a:t>HEP research</a:t>
            </a:r>
            <a:r>
              <a:rPr lang="en-US" altLang="ru-RU" sz="1600" b="0" dirty="0"/>
              <a:t>: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600" b="0" dirty="0"/>
              <a:t> </a:t>
            </a:r>
            <a:r>
              <a:rPr lang="en-US" altLang="ru-RU" sz="1600" b="0" i="1" dirty="0"/>
              <a:t>h</a:t>
            </a:r>
            <a:r>
              <a:rPr lang="en-US" altLang="ru-RU" sz="1600" b="0" dirty="0"/>
              <a:t> spectroscopy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600" b="0" dirty="0"/>
              <a:t> spin physics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600" b="0" dirty="0"/>
              <a:t> rare </a:t>
            </a:r>
            <a:r>
              <a:rPr lang="en-US" altLang="ru-RU" sz="1600" b="0" i="1" dirty="0"/>
              <a:t>K</a:t>
            </a:r>
            <a:r>
              <a:rPr lang="en-US" altLang="ru-RU" sz="1600" b="0" dirty="0"/>
              <a:t>-decays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600" b="0" dirty="0"/>
              <a:t> </a:t>
            </a:r>
            <a:r>
              <a:rPr lang="en-US" altLang="ru-RU" sz="1600" b="0" i="1" dirty="0"/>
              <a:t>h</a:t>
            </a:r>
            <a:r>
              <a:rPr lang="en-US" altLang="ru-RU" sz="1600" b="0" dirty="0"/>
              <a:t>-</a:t>
            </a:r>
            <a:r>
              <a:rPr lang="en-US" altLang="ru-RU" sz="1600" b="0" i="1" dirty="0"/>
              <a:t>A</a:t>
            </a:r>
            <a:r>
              <a:rPr lang="en-US" altLang="ru-RU" sz="1600" b="0" dirty="0"/>
              <a:t> </a:t>
            </a:r>
            <a:r>
              <a:rPr lang="en-US" altLang="ru-RU" sz="1600" b="0" dirty="0" smtClean="0"/>
              <a:t>interactions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600" dirty="0" smtClean="0"/>
              <a:t> nuclear </a:t>
            </a:r>
            <a:r>
              <a:rPr lang="en-US" altLang="ru-RU" sz="1600" dirty="0"/>
              <a:t>physics</a:t>
            </a:r>
            <a:endParaRPr lang="en-US" altLang="ru-RU" sz="1600" b="1" dirty="0"/>
          </a:p>
          <a:p>
            <a:pPr eaLnBrk="1" hangingPunct="1">
              <a:spcBef>
                <a:spcPct val="0"/>
              </a:spcBef>
            </a:pPr>
            <a:r>
              <a:rPr lang="en-US" altLang="ru-RU" sz="1600" b="0" dirty="0"/>
              <a:t> [</a:t>
            </a:r>
            <a:r>
              <a:rPr lang="en-US" altLang="ru-RU" sz="1600" b="0" dirty="0">
                <a:sym typeface="Symbol" pitchFamily="18" charset="2"/>
              </a:rPr>
              <a:t></a:t>
            </a:r>
            <a:r>
              <a:rPr lang="en-US" altLang="ru-RU" sz="1600" b="0" dirty="0"/>
              <a:t> physics</a:t>
            </a:r>
            <a:r>
              <a:rPr lang="en-US" altLang="ru-RU" sz="1600" b="0" dirty="0" smtClean="0"/>
              <a:t>]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ru-RU" sz="1600" dirty="0" smtClean="0"/>
              <a:t>Applied research:</a:t>
            </a:r>
            <a:endParaRPr lang="en-US" altLang="ru-RU" sz="1600" b="0" dirty="0"/>
          </a:p>
          <a:p>
            <a:pPr eaLnBrk="1" hangingPunct="1">
              <a:spcBef>
                <a:spcPct val="0"/>
              </a:spcBef>
            </a:pPr>
            <a:r>
              <a:rPr lang="en-US" altLang="ru-RU" sz="1600" i="1" dirty="0" smtClean="0"/>
              <a:t> p</a:t>
            </a:r>
            <a:r>
              <a:rPr lang="en-US" altLang="ru-RU" sz="1600" dirty="0" smtClean="0"/>
              <a:t> radiography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600" b="0" dirty="0"/>
              <a:t> </a:t>
            </a:r>
            <a:r>
              <a:rPr lang="en-US" altLang="ru-RU" sz="1600" b="0" i="1" dirty="0" smtClean="0"/>
              <a:t>C</a:t>
            </a:r>
            <a:r>
              <a:rPr lang="en-US" altLang="ru-RU" sz="1600" b="0" dirty="0" smtClean="0"/>
              <a:t> radiobiology</a:t>
            </a:r>
          </a:p>
          <a:p>
            <a:pPr eaLnBrk="1" hangingPunct="1">
              <a:spcBef>
                <a:spcPct val="0"/>
              </a:spcBef>
            </a:pPr>
            <a:r>
              <a:rPr lang="en-US" altLang="ru-RU" sz="1600" dirty="0" smtClean="0"/>
              <a:t>…</a:t>
            </a:r>
            <a:endParaRPr lang="ru-RU" altLang="ru-RU" sz="1600" b="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073008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dirty="0"/>
              <a:t>Collaborators:</a:t>
            </a:r>
            <a:endParaRPr lang="ru-RU" altLang="ru-RU" dirty="0"/>
          </a:p>
          <a:p>
            <a:pPr>
              <a:spcBef>
                <a:spcPct val="0"/>
              </a:spcBef>
            </a:pPr>
            <a:r>
              <a:rPr lang="en-US" altLang="ru-RU" dirty="0"/>
              <a:t>IHEP</a:t>
            </a:r>
            <a:r>
              <a:rPr lang="ru-RU" altLang="ru-RU" dirty="0"/>
              <a:t>, </a:t>
            </a:r>
            <a:r>
              <a:rPr lang="en-US" altLang="ru-RU" dirty="0"/>
              <a:t>ITEP, JINR</a:t>
            </a:r>
            <a:r>
              <a:rPr lang="ru-RU" altLang="ru-RU" dirty="0"/>
              <a:t>, </a:t>
            </a:r>
            <a:endParaRPr lang="en-US" altLang="ru-RU" dirty="0"/>
          </a:p>
          <a:p>
            <a:pPr>
              <a:spcBef>
                <a:spcPct val="0"/>
              </a:spcBef>
            </a:pPr>
            <a:r>
              <a:rPr lang="en-US" altLang="ru-RU" dirty="0"/>
              <a:t>INR</a:t>
            </a:r>
            <a:r>
              <a:rPr lang="ru-RU" altLang="ru-RU" dirty="0"/>
              <a:t>,</a:t>
            </a:r>
            <a:r>
              <a:rPr lang="en-US" altLang="ru-RU" dirty="0"/>
              <a:t> St.-</a:t>
            </a:r>
            <a:r>
              <a:rPr lang="en-US" altLang="ru-RU" dirty="0" err="1"/>
              <a:t>PbNPI</a:t>
            </a:r>
            <a:r>
              <a:rPr lang="ru-RU" altLang="ru-RU" dirty="0"/>
              <a:t>, </a:t>
            </a:r>
            <a:r>
              <a:rPr lang="en-US" altLang="ru-RU" dirty="0"/>
              <a:t>SINP MSU, </a:t>
            </a:r>
            <a:r>
              <a:rPr lang="en-US" altLang="ru-RU" dirty="0" err="1"/>
              <a:t>MEPhI</a:t>
            </a:r>
            <a:r>
              <a:rPr lang="en-US" altLang="ru-RU" dirty="0"/>
              <a:t>, CERN, FNAL,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304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</a:t>
            </a:r>
            <a:r>
              <a:rPr lang="ru-RU" dirty="0"/>
              <a:t>.</a:t>
            </a:r>
            <a:r>
              <a:rPr lang="en-US" dirty="0"/>
              <a:t>09</a:t>
            </a:r>
            <a:r>
              <a:rPr lang="ru-RU" dirty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6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7504" y="51055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3200" dirty="0" smtClean="0">
                <a:solidFill>
                  <a:srgbClr val="3333FF"/>
                </a:solidFill>
              </a:rPr>
              <a:t>RUNS</a:t>
            </a:r>
            <a:endParaRPr lang="ru-RU" sz="32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14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313554"/>
              </p:ext>
            </p:extLst>
          </p:nvPr>
        </p:nvGraphicFramePr>
        <p:xfrm>
          <a:off x="107500" y="764704"/>
          <a:ext cx="9001004" cy="545704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312372"/>
                <a:gridCol w="1224136"/>
                <a:gridCol w="1152128"/>
                <a:gridCol w="1080120"/>
                <a:gridCol w="936104"/>
                <a:gridCol w="1296144"/>
              </a:tblGrid>
              <a:tr h="337537">
                <a:tc>
                  <a:txBody>
                    <a:bodyPr/>
                    <a:lstStyle/>
                    <a:p>
                      <a:pPr indent="118745" algn="r"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/>
                        </a:rPr>
                        <a:t>Run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17475" algn="ctr">
                        <a:spcAft>
                          <a:spcPts val="0"/>
                        </a:spcAft>
                      </a:pP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201</a:t>
                      </a:r>
                      <a:r>
                        <a:rPr lang="ru-RU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-2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201</a:t>
                      </a:r>
                      <a:r>
                        <a:rPr lang="ru-RU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201</a:t>
                      </a:r>
                      <a:r>
                        <a:rPr lang="ru-RU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ru-RU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r>
                        <a:rPr lang="ru-RU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ru-RU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18745" algn="ctr">
                        <a:spcAft>
                          <a:spcPts val="0"/>
                        </a:spcAft>
                      </a:pP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r>
                        <a:rPr lang="ru-RU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-1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670575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US" sz="1600" kern="800" dirty="0">
                          <a:solidFill>
                            <a:schemeClr val="tx1"/>
                          </a:solidFill>
                          <a:effectLst/>
                        </a:rPr>
                        <a:t>Launching </a:t>
                      </a:r>
                      <a:r>
                        <a:rPr lang="en-US" sz="1600" kern="800" dirty="0" err="1">
                          <a:solidFill>
                            <a:schemeClr val="tx1"/>
                          </a:solidFill>
                          <a:effectLst/>
                        </a:rPr>
                        <a:t>linac</a:t>
                      </a:r>
                      <a:r>
                        <a:rPr lang="en-US" sz="1600" kern="800" dirty="0">
                          <a:solidFill>
                            <a:schemeClr val="tx1"/>
                          </a:solidFill>
                          <a:effectLst/>
                        </a:rPr>
                        <a:t> URAL30, booster U1.5 and U70 sequentially (I100 in parallel with a delay)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/>
                        </a:rPr>
                        <a:t>October, </a:t>
                      </a: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September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, 16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/>
                        </a:rPr>
                        <a:t>October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/>
                        </a:rPr>
                        <a:t>October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19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February, </a:t>
                      </a: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ru-RU" sz="1400" b="0" kern="8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675075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US" sz="1600" kern="800" dirty="0">
                          <a:solidFill>
                            <a:schemeClr val="tx1"/>
                          </a:solidFill>
                          <a:effectLst/>
                        </a:rPr>
                        <a:t>Beam in the U70 ring since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/>
                        </a:rPr>
                        <a:t>November, </a:t>
                      </a: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r>
                        <a:rPr lang="ru-RU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October, 07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/>
                        </a:rPr>
                        <a:t>November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800" dirty="0">
                          <a:solidFill>
                            <a:schemeClr val="tx1"/>
                          </a:solidFill>
                          <a:effectLst/>
                        </a:rPr>
                        <a:t>November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March, </a:t>
                      </a: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ru-RU" sz="1400" b="0" kern="8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1350150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US" sz="1600" kern="800" dirty="0">
                          <a:solidFill>
                            <a:schemeClr val="tx1"/>
                          </a:solidFill>
                          <a:effectLst/>
                        </a:rPr>
                        <a:t>Fixed-target physics program with extracted top-energy beams (either of protons or of carbon nuclei)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November,</a:t>
                      </a:r>
                    </a:p>
                    <a:p>
                      <a:pPr marL="0" indent="0" algn="l">
                        <a:spcAft>
                          <a:spcPts val="0"/>
                        </a:spcAft>
                      </a:pPr>
                      <a:r>
                        <a:rPr lang="ru-RU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 –</a:t>
                      </a:r>
                      <a:r>
                        <a:rPr lang="ru-RU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ru-RU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kern="800" dirty="0">
                          <a:solidFill>
                            <a:schemeClr val="tx1"/>
                          </a:solidFill>
                          <a:effectLst/>
                        </a:rPr>
                        <a:t>days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</a:rPr>
                        <a:t>November,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8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</a:rPr>
                        <a:t>5-</a:t>
                      </a:r>
                      <a:r>
                        <a:rPr lang="en-US" sz="1400" b="0" kern="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</a:rPr>
                        <a:t>December, 2,</a:t>
                      </a:r>
                      <a:r>
                        <a:rPr lang="en-US" sz="1400" b="0" kern="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8</a:t>
                      </a: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 days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</a:rPr>
                        <a:t>November,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8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</a:rPr>
                        <a:t>6-</a:t>
                      </a:r>
                      <a:r>
                        <a:rPr lang="en-US" sz="1400" b="0" kern="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</a:rPr>
                        <a:t>December, 15,</a:t>
                      </a:r>
                      <a:r>
                        <a:rPr lang="en-US" sz="1400" b="0" kern="800" baseline="0" dirty="0" smtClean="0">
                          <a:solidFill>
                            <a:schemeClr val="tx1"/>
                          </a:solidFill>
                          <a:effectLst/>
                        </a:rPr>
                        <a:t> 20</a:t>
                      </a: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 days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March, </a:t>
                      </a: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  </a:t>
                      </a: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April, </a:t>
                      </a: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</a:t>
                      </a:r>
                      <a:endParaRPr lang="ru-RU" sz="1400" b="0" kern="8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</a:t>
                      </a: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</a:t>
                      </a:r>
                      <a:endParaRPr lang="ru-RU" sz="1400" b="0" kern="8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675075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US" sz="1600" kern="800" dirty="0">
                          <a:solidFill>
                            <a:schemeClr val="tx1"/>
                          </a:solidFill>
                          <a:effectLst/>
                        </a:rPr>
                        <a:t>No. of multiple beam users (of which the 1</a:t>
                      </a:r>
                      <a:r>
                        <a:rPr lang="en-US" sz="1600" kern="800" baseline="30000" dirty="0">
                          <a:solidFill>
                            <a:schemeClr val="tx1"/>
                          </a:solidFill>
                          <a:effectLst/>
                        </a:rPr>
                        <a:t>st</a:t>
                      </a:r>
                      <a:r>
                        <a:rPr lang="en-US" sz="1600" kern="800" dirty="0">
                          <a:solidFill>
                            <a:schemeClr val="tx1"/>
                          </a:solidFill>
                          <a:effectLst/>
                        </a:rPr>
                        <a:t> priority ones)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US" sz="1400" kern="800" dirty="0" smtClean="0">
                          <a:solidFill>
                            <a:schemeClr val="tx1"/>
                          </a:solidFill>
                          <a:effectLst/>
                        </a:rPr>
                        <a:t>4 (4)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</a:rPr>
                        <a:t>4(4)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11(6)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12(8)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10(4)</a:t>
                      </a:r>
                      <a:endParaRPr lang="ru-RU" sz="1400" b="0" kern="8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675075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US" sz="1600" kern="800" dirty="0">
                          <a:solidFill>
                            <a:schemeClr val="tx1"/>
                          </a:solidFill>
                          <a:effectLst/>
                        </a:rPr>
                        <a:t>MD sessions and R&amp;D on beam and accelerator physics, days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ru-RU" sz="1400" kern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19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13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ru-RU" sz="1400" b="0" kern="8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1012612">
                <a:tc>
                  <a:txBody>
                    <a:bodyPr/>
                    <a:lstStyle/>
                    <a:p>
                      <a:pPr indent="118745" algn="just">
                        <a:spcAft>
                          <a:spcPts val="0"/>
                        </a:spcAft>
                      </a:pPr>
                      <a:r>
                        <a:rPr lang="en-US" sz="1600" kern="800" dirty="0">
                          <a:solidFill>
                            <a:schemeClr val="tx1"/>
                          </a:solidFill>
                          <a:effectLst/>
                        </a:rPr>
                        <a:t>Light-ion acceleration program, intermediate energy only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</a:rPr>
                        <a:t>November,</a:t>
                      </a:r>
                      <a:r>
                        <a:rPr lang="ru-RU" sz="1400" b="0" kern="800" dirty="0" smtClean="0">
                          <a:solidFill>
                            <a:schemeClr val="tx1"/>
                          </a:solidFill>
                          <a:effectLst/>
                        </a:rPr>
                        <a:t>21 </a:t>
                      </a: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</a:rPr>
                        <a:t> – December,12,</a:t>
                      </a:r>
                    </a:p>
                    <a:p>
                      <a:pPr indent="118745" algn="l">
                        <a:spcAft>
                          <a:spcPts val="0"/>
                        </a:spcAft>
                      </a:pP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</a:rPr>
                        <a:t>17</a:t>
                      </a:r>
                      <a:r>
                        <a:rPr lang="en-GB" sz="1400" b="0" dirty="0" smtClean="0">
                          <a:solidFill>
                            <a:schemeClr val="tx1"/>
                          </a:solidFill>
                          <a:effectLst/>
                        </a:rPr>
                        <a:t>½</a:t>
                      </a: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</a:rPr>
                        <a:t> days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b="0" dirty="0" smtClean="0">
                          <a:solidFill>
                            <a:schemeClr val="tx1"/>
                          </a:solidFill>
                          <a:effectLst/>
                        </a:rPr>
                        <a:t>October,07–27,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r>
                        <a:rPr lang="en-GB" sz="1400" b="0" dirty="0" smtClean="0">
                          <a:solidFill>
                            <a:schemeClr val="tx1"/>
                          </a:solidFill>
                          <a:effectLst/>
                        </a:rPr>
                        <a:t>½</a:t>
                      </a:r>
                      <a:r>
                        <a:rPr lang="en-GB" sz="1400" b="0" kern="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days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</a:rPr>
                        <a:t>December, </a:t>
                      </a: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</a:rPr>
                        <a:t>03–12,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</a:rPr>
                        <a:t> 9</a:t>
                      </a:r>
                      <a:r>
                        <a:rPr lang="en-GB" sz="1400" b="0" dirty="0" smtClean="0">
                          <a:solidFill>
                            <a:schemeClr val="tx1"/>
                          </a:solidFill>
                          <a:effectLst/>
                        </a:rPr>
                        <a:t>½</a:t>
                      </a:r>
                      <a:r>
                        <a:rPr lang="en-GB" sz="1400" b="0" kern="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days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</a:rPr>
                        <a:t>December, </a:t>
                      </a: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</a:rPr>
                        <a:t>16–30, 14</a:t>
                      </a:r>
                      <a:r>
                        <a:rPr lang="en-GB" sz="1400" b="0" dirty="0" smtClean="0">
                          <a:solidFill>
                            <a:schemeClr val="tx1"/>
                          </a:solidFill>
                          <a:effectLst/>
                        </a:rPr>
                        <a:t>½</a:t>
                      </a:r>
                      <a:r>
                        <a:rPr lang="en-GB" sz="1400" b="0" kern="8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days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April, </a:t>
                      </a: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13–30,</a:t>
                      </a:r>
                      <a:endParaRPr lang="ru-RU" sz="1400" b="0" kern="8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118745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r>
                        <a:rPr lang="en-GB" sz="1400" b="0" dirty="0" smtClean="0">
                          <a:solidFill>
                            <a:schemeClr val="tx1"/>
                          </a:solidFill>
                          <a:effectLst/>
                        </a:rPr>
                        <a:t>½</a:t>
                      </a:r>
                      <a:r>
                        <a:rPr lang="en-US" sz="1400" b="0" kern="8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kern="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</a:t>
                      </a:r>
                      <a:endParaRPr lang="ru-RU" sz="1400" b="0" kern="8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937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</a:t>
            </a:r>
            <a:r>
              <a:rPr lang="ru-RU" dirty="0"/>
              <a:t>.</a:t>
            </a:r>
            <a:r>
              <a:rPr lang="en-US" dirty="0"/>
              <a:t>09</a:t>
            </a:r>
            <a:r>
              <a:rPr lang="ru-RU" dirty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7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7504" y="51055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3333FF"/>
                </a:solidFill>
              </a:rPr>
              <a:t>RUN 2018-2</a:t>
            </a:r>
            <a:endParaRPr lang="ru-RU" sz="32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14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/>
          </a:p>
        </p:txBody>
      </p:sp>
      <p:pic>
        <p:nvPicPr>
          <p:cNvPr id="22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5" y="1558678"/>
            <a:ext cx="3870906" cy="226272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887" y="1539656"/>
            <a:ext cx="4609561" cy="2220886"/>
          </a:xfrm>
          <a:prstGeom prst="rect">
            <a:avLst/>
          </a:prstGeom>
        </p:spPr>
      </p:pic>
      <p:sp>
        <p:nvSpPr>
          <p:cNvPr id="21" name="Rectangle 70"/>
          <p:cNvSpPr>
            <a:spLocks noChangeArrowheads="1"/>
          </p:cNvSpPr>
          <p:nvPr/>
        </p:nvSpPr>
        <p:spPr bwMode="auto">
          <a:xfrm>
            <a:off x="0" y="3808512"/>
            <a:ext cx="4426358" cy="67942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1800" dirty="0" smtClean="0"/>
              <a:t>Radiobiological and </a:t>
            </a:r>
            <a:r>
              <a:rPr lang="en-US" sz="1800" dirty="0"/>
              <a:t>biophysical </a:t>
            </a:r>
            <a:r>
              <a:rPr lang="en-US" sz="1800" dirty="0" smtClean="0"/>
              <a:t>research,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ru-RU" sz="1800" dirty="0" smtClean="0"/>
              <a:t>C </a:t>
            </a:r>
            <a:r>
              <a:rPr lang="en-US" altLang="ru-RU" sz="1800" b="0" dirty="0" smtClean="0"/>
              <a:t>(</a:t>
            </a:r>
            <a:r>
              <a:rPr lang="en-US" sz="1800" dirty="0"/>
              <a:t>455 </a:t>
            </a:r>
            <a:r>
              <a:rPr lang="en-US" sz="1800" dirty="0" smtClean="0"/>
              <a:t>MeV/u) 4.0</a:t>
            </a:r>
            <a:r>
              <a:rPr lang="en-US" sz="1800" dirty="0" smtClean="0">
                <a:sym typeface="Symbol"/>
              </a:rPr>
              <a:t></a:t>
            </a:r>
            <a:r>
              <a:rPr lang="en-US" sz="1800" dirty="0"/>
              <a:t>10</a:t>
            </a:r>
            <a:r>
              <a:rPr lang="en-US" sz="1800" baseline="30000" dirty="0"/>
              <a:t>9</a:t>
            </a:r>
            <a:r>
              <a:rPr lang="en-US" sz="1800" dirty="0"/>
              <a:t> </a:t>
            </a:r>
            <a:r>
              <a:rPr lang="en-US" sz="1800" dirty="0" err="1"/>
              <a:t>ipp</a:t>
            </a:r>
            <a:endParaRPr lang="en-US" sz="1800" dirty="0" smtClean="0"/>
          </a:p>
        </p:txBody>
      </p:sp>
      <p:sp>
        <p:nvSpPr>
          <p:cNvPr id="15" name="Rectangle 70"/>
          <p:cNvSpPr>
            <a:spLocks noChangeArrowheads="1"/>
          </p:cNvSpPr>
          <p:nvPr/>
        </p:nvSpPr>
        <p:spPr bwMode="auto">
          <a:xfrm>
            <a:off x="2015970" y="715315"/>
            <a:ext cx="4860286" cy="82434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1800" dirty="0"/>
              <a:t>Radiographic facility, </a:t>
            </a:r>
            <a:r>
              <a:rPr lang="en-US" altLang="ru-RU" sz="1800" b="0" i="1" dirty="0" smtClean="0"/>
              <a:t>p</a:t>
            </a:r>
            <a:r>
              <a:rPr lang="en-US" altLang="ru-RU" sz="1800" b="0" dirty="0" smtClean="0"/>
              <a:t> (50 </a:t>
            </a:r>
            <a:r>
              <a:rPr lang="en-US" altLang="ru-RU" sz="1800" b="0" dirty="0"/>
              <a:t>GeV</a:t>
            </a:r>
            <a:r>
              <a:rPr lang="en-US" altLang="ru-RU" sz="1800" b="0" dirty="0" smtClean="0"/>
              <a:t>),108 hours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ru-RU" sz="1800" b="0" dirty="0" smtClean="0"/>
              <a:t> </a:t>
            </a:r>
            <a:r>
              <a:rPr lang="en-US" sz="1800" dirty="0" smtClean="0"/>
              <a:t>fast-extraction,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 smtClean="0"/>
              <a:t>1-10 </a:t>
            </a:r>
            <a:r>
              <a:rPr lang="en-US" sz="1800" dirty="0"/>
              <a:t>equal </a:t>
            </a:r>
            <a:r>
              <a:rPr lang="en-US" sz="1800" dirty="0" smtClean="0"/>
              <a:t>bunches 3–4.5</a:t>
            </a:r>
            <a:r>
              <a:rPr lang="en-US" sz="1800" dirty="0" smtClean="0">
                <a:sym typeface="Symbol"/>
              </a:rPr>
              <a:t></a:t>
            </a:r>
            <a:r>
              <a:rPr lang="en-US" sz="1800" dirty="0"/>
              <a:t>10</a:t>
            </a:r>
            <a:r>
              <a:rPr lang="en-US" sz="1800" baseline="30000" dirty="0"/>
              <a:t>11</a:t>
            </a:r>
            <a:r>
              <a:rPr lang="en-US" sz="1800" dirty="0"/>
              <a:t> </a:t>
            </a:r>
            <a:r>
              <a:rPr lang="en-US" sz="1800" dirty="0" smtClean="0"/>
              <a:t>ppb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47" y="4506958"/>
            <a:ext cx="4176464" cy="1845314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649" y="3933056"/>
            <a:ext cx="4004226" cy="241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9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</a:t>
            </a:r>
            <a:r>
              <a:rPr lang="ru-RU" dirty="0"/>
              <a:t>.</a:t>
            </a:r>
            <a:r>
              <a:rPr lang="en-US" dirty="0"/>
              <a:t>09</a:t>
            </a:r>
            <a:r>
              <a:rPr lang="ru-RU" dirty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8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7504" y="51055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3333FF"/>
                </a:solidFill>
              </a:rPr>
              <a:t>RUN 2019-1</a:t>
            </a:r>
            <a:endParaRPr lang="ru-RU" sz="32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14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/>
          </a:p>
        </p:txBody>
      </p:sp>
      <p:sp>
        <p:nvSpPr>
          <p:cNvPr id="18" name="Rectangle 70"/>
          <p:cNvSpPr>
            <a:spLocks noChangeArrowheads="1"/>
          </p:cNvSpPr>
          <p:nvPr/>
        </p:nvSpPr>
        <p:spPr bwMode="auto">
          <a:xfrm>
            <a:off x="1819185" y="748174"/>
            <a:ext cx="4442870" cy="67942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1800" dirty="0" smtClean="0"/>
              <a:t>Radiobiological and </a:t>
            </a:r>
            <a:r>
              <a:rPr lang="en-US" sz="1800" dirty="0"/>
              <a:t>biophysical </a:t>
            </a:r>
            <a:r>
              <a:rPr lang="en-US" sz="1800" dirty="0" smtClean="0"/>
              <a:t>research,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ru-RU" sz="1800" dirty="0" smtClean="0"/>
              <a:t>C </a:t>
            </a:r>
            <a:r>
              <a:rPr lang="en-US" altLang="ru-RU" sz="1800" b="0" dirty="0" smtClean="0"/>
              <a:t>(</a:t>
            </a:r>
            <a:r>
              <a:rPr lang="en-US" sz="1800" dirty="0" smtClean="0"/>
              <a:t>455 MeV/u</a:t>
            </a:r>
            <a:r>
              <a:rPr lang="en-US" sz="1800" dirty="0"/>
              <a:t>, 300 MeV/u </a:t>
            </a:r>
            <a:r>
              <a:rPr lang="en-US" sz="1800" dirty="0" smtClean="0"/>
              <a:t>) 4.6</a:t>
            </a:r>
            <a:r>
              <a:rPr lang="en-US" sz="1800" dirty="0" smtClean="0">
                <a:sym typeface="Symbol"/>
              </a:rPr>
              <a:t></a:t>
            </a:r>
            <a:r>
              <a:rPr lang="en-US" sz="1800" dirty="0"/>
              <a:t>10</a:t>
            </a:r>
            <a:r>
              <a:rPr lang="en-US" sz="1800" baseline="30000" dirty="0"/>
              <a:t>9</a:t>
            </a:r>
            <a:r>
              <a:rPr lang="en-US" sz="1800" dirty="0"/>
              <a:t> </a:t>
            </a:r>
            <a:r>
              <a:rPr lang="en-US" sz="1800" dirty="0" err="1"/>
              <a:t>ipp</a:t>
            </a:r>
            <a:endParaRPr lang="en-US" sz="1800" dirty="0" smtClean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80" y="1421648"/>
            <a:ext cx="4104456" cy="236608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805" y="1479155"/>
            <a:ext cx="3722498" cy="210350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56" y="3787729"/>
            <a:ext cx="4109407" cy="2412143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5"/>
          <a:stretch>
            <a:fillRect/>
          </a:stretch>
        </p:blipFill>
        <p:spPr>
          <a:xfrm>
            <a:off x="4522698" y="4923104"/>
            <a:ext cx="2905125" cy="1276768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6"/>
          <a:stretch>
            <a:fillRect/>
          </a:stretch>
        </p:blipFill>
        <p:spPr>
          <a:xfrm>
            <a:off x="4499992" y="3582662"/>
            <a:ext cx="2968223" cy="126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5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27</a:t>
            </a:r>
            <a:r>
              <a:rPr lang="ru-RU" dirty="0"/>
              <a:t>.</a:t>
            </a:r>
            <a:r>
              <a:rPr lang="en-US" dirty="0"/>
              <a:t>09</a:t>
            </a:r>
            <a:r>
              <a:rPr lang="ru-RU" dirty="0"/>
              <a:t>.20</a:t>
            </a:r>
            <a:r>
              <a:rPr lang="en-US" dirty="0"/>
              <a:t>21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RUPAC 2021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67C1-62AF-43C2-A15D-79365E8158D3}" type="slidenum">
              <a:rPr lang="ru-RU" smtClean="0"/>
              <a:t>9</a:t>
            </a:fld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7504" y="51055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3333FF"/>
                </a:solidFill>
              </a:rPr>
              <a:t>RUN 2019-2</a:t>
            </a:r>
            <a:endParaRPr lang="ru-RU" sz="32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21488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/>
          </a:p>
        </p:txBody>
      </p:sp>
      <p:sp>
        <p:nvSpPr>
          <p:cNvPr id="15" name="Rectangle 70"/>
          <p:cNvSpPr>
            <a:spLocks noChangeArrowheads="1"/>
          </p:cNvSpPr>
          <p:nvPr/>
        </p:nvSpPr>
        <p:spPr bwMode="auto">
          <a:xfrm>
            <a:off x="395146" y="726473"/>
            <a:ext cx="3852427" cy="82434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1800" dirty="0"/>
              <a:t>Radiographic facility</a:t>
            </a:r>
            <a:r>
              <a:rPr lang="en-US" sz="1800" dirty="0" smtClean="0"/>
              <a:t>, NEUTRON,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sz="1800" dirty="0" smtClean="0"/>
              <a:t> </a:t>
            </a:r>
            <a:r>
              <a:rPr lang="en-US" altLang="ru-RU" sz="1800" b="0" i="1" dirty="0" smtClean="0"/>
              <a:t>p</a:t>
            </a:r>
            <a:r>
              <a:rPr lang="en-US" altLang="ru-RU" sz="1800" b="0" dirty="0" smtClean="0"/>
              <a:t> (50 </a:t>
            </a:r>
            <a:r>
              <a:rPr lang="en-US" altLang="ru-RU" sz="1800" b="0" dirty="0"/>
              <a:t>GeV</a:t>
            </a:r>
            <a:r>
              <a:rPr lang="en-US" altLang="ru-RU" sz="1800" b="0" dirty="0" smtClean="0"/>
              <a:t>), </a:t>
            </a:r>
            <a:r>
              <a:rPr lang="en-US" sz="1800" dirty="0" smtClean="0"/>
              <a:t>fast-extraction,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 smtClean="0"/>
              <a:t>1-15 </a:t>
            </a:r>
            <a:r>
              <a:rPr lang="en-US" sz="1800" dirty="0"/>
              <a:t>equal </a:t>
            </a:r>
            <a:r>
              <a:rPr lang="en-US" sz="1800" dirty="0" smtClean="0"/>
              <a:t>bunches 3–4.</a:t>
            </a:r>
            <a:r>
              <a:rPr lang="ru-RU" sz="1800" dirty="0"/>
              <a:t>2</a:t>
            </a:r>
            <a:r>
              <a:rPr lang="en-US" sz="1800" dirty="0" smtClean="0">
                <a:sym typeface="Symbol"/>
              </a:rPr>
              <a:t></a:t>
            </a:r>
            <a:r>
              <a:rPr lang="en-US" sz="1800" dirty="0"/>
              <a:t>10</a:t>
            </a:r>
            <a:r>
              <a:rPr lang="en-US" sz="1800" baseline="30000" dirty="0"/>
              <a:t>11</a:t>
            </a:r>
            <a:r>
              <a:rPr lang="en-US" sz="1800" dirty="0"/>
              <a:t> </a:t>
            </a:r>
            <a:r>
              <a:rPr lang="en-US" sz="1800" dirty="0" smtClean="0"/>
              <a:t>ppb</a:t>
            </a:r>
          </a:p>
        </p:txBody>
      </p:sp>
      <p:sp>
        <p:nvSpPr>
          <p:cNvPr id="20" name="Rectangle 70"/>
          <p:cNvSpPr>
            <a:spLocks noChangeArrowheads="1"/>
          </p:cNvSpPr>
          <p:nvPr/>
        </p:nvSpPr>
        <p:spPr bwMode="auto">
          <a:xfrm>
            <a:off x="4255877" y="720205"/>
            <a:ext cx="4126188" cy="5760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/>
              <a:t>F</a:t>
            </a:r>
            <a:r>
              <a:rPr lang="en-US" sz="1800" dirty="0" smtClean="0"/>
              <a:t>undamental physics, </a:t>
            </a:r>
            <a:r>
              <a:rPr lang="en-US" altLang="ru-RU" sz="1800" i="1" dirty="0"/>
              <a:t>p</a:t>
            </a:r>
            <a:r>
              <a:rPr lang="en-US" altLang="ru-RU" sz="1800" dirty="0"/>
              <a:t> (50 GeV</a:t>
            </a:r>
            <a:r>
              <a:rPr lang="en-US" altLang="ru-RU" sz="1800" dirty="0" smtClean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800" dirty="0" smtClean="0"/>
              <a:t>lowered </a:t>
            </a:r>
            <a:r>
              <a:rPr lang="en-US" sz="1800" dirty="0"/>
              <a:t>priority</a:t>
            </a:r>
            <a:endParaRPr lang="en-US" altLang="ru-RU" sz="1800" b="0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128" y="1315290"/>
            <a:ext cx="4191768" cy="2216532"/>
          </a:xfrm>
          <a:prstGeom prst="rect">
            <a:avLst/>
          </a:prstGeom>
        </p:spPr>
      </p:pic>
      <p:sp>
        <p:nvSpPr>
          <p:cNvPr id="25" name="Rectangle 70"/>
          <p:cNvSpPr>
            <a:spLocks noChangeArrowheads="1"/>
          </p:cNvSpPr>
          <p:nvPr/>
        </p:nvSpPr>
        <p:spPr bwMode="auto">
          <a:xfrm>
            <a:off x="7360880" y="2387757"/>
            <a:ext cx="1783120" cy="15605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 smtClean="0"/>
              <a:t>Internal-targets(IT)</a:t>
            </a:r>
            <a:endParaRPr lang="en-US" altLang="ru-RU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/>
              <a:t>Crystal </a:t>
            </a:r>
            <a:r>
              <a:rPr lang="en-US" altLang="ru-RU" sz="1400" dirty="0" smtClean="0"/>
              <a:t>Deflector(CD)</a:t>
            </a:r>
            <a:endParaRPr lang="en-US" altLang="ru-RU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 smtClean="0"/>
              <a:t>VES </a:t>
            </a:r>
            <a:r>
              <a:rPr lang="en-US" sz="1400" dirty="0" smtClean="0"/>
              <a:t>IT#27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ru-RU" sz="1400" dirty="0" smtClean="0"/>
              <a:t>FODS CD</a:t>
            </a:r>
            <a:r>
              <a:rPr lang="en-US" sz="1400" dirty="0" smtClean="0"/>
              <a:t>#19</a:t>
            </a:r>
            <a:endParaRPr lang="en-US" sz="1400" dirty="0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ru-RU" sz="1400" b="0" dirty="0" smtClean="0"/>
              <a:t>SPASCHARM </a:t>
            </a:r>
            <a:r>
              <a:rPr lang="en-US" sz="1400" dirty="0" smtClean="0"/>
              <a:t>IT#24</a:t>
            </a:r>
            <a:endParaRPr lang="en-US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400" dirty="0" smtClean="0"/>
              <a:t>SVD </a:t>
            </a:r>
            <a:r>
              <a:rPr lang="en-US" sz="1400" dirty="0"/>
              <a:t>CD#19</a:t>
            </a:r>
            <a:endParaRPr lang="en-US" altLang="ru-RU" sz="14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1400" dirty="0"/>
              <a:t>1</a:t>
            </a:r>
            <a:r>
              <a:rPr lang="en-US" sz="1400" dirty="0" smtClean="0"/>
              <a:t>.0</a:t>
            </a:r>
            <a:r>
              <a:rPr lang="en-US" sz="1400" dirty="0">
                <a:sym typeface="Symbol"/>
              </a:rPr>
              <a:t></a:t>
            </a:r>
            <a:r>
              <a:rPr lang="en-US" sz="1400" dirty="0"/>
              <a:t>10</a:t>
            </a:r>
            <a:r>
              <a:rPr lang="en-US" sz="1400" baseline="30000" dirty="0"/>
              <a:t>12</a:t>
            </a:r>
            <a:r>
              <a:rPr lang="en-US" sz="1400" dirty="0"/>
              <a:t> </a:t>
            </a:r>
            <a:r>
              <a:rPr lang="en-US" sz="1400" dirty="0" err="1"/>
              <a:t>ppp</a:t>
            </a:r>
            <a:r>
              <a:rPr lang="en-US" altLang="ru-RU" sz="1400" dirty="0"/>
              <a:t> </a:t>
            </a:r>
            <a:endParaRPr lang="en-US" altLang="ru-RU" sz="1400" b="0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5" y="1550814"/>
            <a:ext cx="4214818" cy="2422029"/>
          </a:xfrm>
          <a:prstGeom prst="rect">
            <a:avLst/>
          </a:prstGeom>
        </p:spPr>
      </p:pic>
      <p:sp>
        <p:nvSpPr>
          <p:cNvPr id="21" name="Rectangle 70"/>
          <p:cNvSpPr>
            <a:spLocks noChangeArrowheads="1"/>
          </p:cNvSpPr>
          <p:nvPr/>
        </p:nvSpPr>
        <p:spPr bwMode="auto">
          <a:xfrm>
            <a:off x="0" y="3808512"/>
            <a:ext cx="4283968" cy="679424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1800" dirty="0" smtClean="0"/>
              <a:t>Radiobiological and </a:t>
            </a:r>
            <a:r>
              <a:rPr lang="en-US" sz="1800" dirty="0"/>
              <a:t>biophysical </a:t>
            </a:r>
            <a:r>
              <a:rPr lang="en-US" sz="1800" dirty="0" smtClean="0"/>
              <a:t>research,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ru-RU" sz="1800" dirty="0" smtClean="0"/>
              <a:t>C </a:t>
            </a:r>
            <a:r>
              <a:rPr lang="en-US" altLang="ru-RU" sz="1800" b="0" dirty="0" smtClean="0"/>
              <a:t>(</a:t>
            </a:r>
            <a:r>
              <a:rPr lang="en-US" sz="1800" dirty="0"/>
              <a:t>455 MeV/u, </a:t>
            </a:r>
            <a:r>
              <a:rPr lang="en-US" sz="1800" dirty="0" smtClean="0"/>
              <a:t>300 </a:t>
            </a:r>
            <a:r>
              <a:rPr lang="en-US" sz="1800" dirty="0"/>
              <a:t>MeV/u </a:t>
            </a:r>
            <a:r>
              <a:rPr lang="en-US" sz="1800" dirty="0" smtClean="0"/>
              <a:t>) 2-4.6</a:t>
            </a:r>
            <a:r>
              <a:rPr lang="en-US" sz="1800" dirty="0" smtClean="0">
                <a:sym typeface="Symbol"/>
              </a:rPr>
              <a:t></a:t>
            </a:r>
            <a:r>
              <a:rPr lang="en-US" sz="1800" dirty="0"/>
              <a:t>10</a:t>
            </a:r>
            <a:r>
              <a:rPr lang="en-US" sz="1800" baseline="30000" dirty="0"/>
              <a:t>9</a:t>
            </a:r>
            <a:r>
              <a:rPr lang="en-US" sz="1800" dirty="0"/>
              <a:t> </a:t>
            </a:r>
            <a:r>
              <a:rPr lang="en-US" sz="1800" dirty="0" err="1"/>
              <a:t>ipp</a:t>
            </a:r>
            <a:endParaRPr lang="en-US" sz="1800" dirty="0" smtClean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432" y="3972843"/>
            <a:ext cx="4194016" cy="242052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60" y="4481573"/>
            <a:ext cx="4361571" cy="191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7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9269</TotalTime>
  <Words>1232</Words>
  <Application>Microsoft Office PowerPoint</Application>
  <PresentationFormat>Экран (4:3)</PresentationFormat>
  <Paragraphs>301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Symbol</vt:lpstr>
      <vt:lpstr>Times</vt:lpstr>
      <vt:lpstr>Times New Roman</vt:lpstr>
      <vt:lpstr>Тема Office</vt:lpstr>
      <vt:lpstr>Status of U70  Report MOB01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Иванов</dc:creator>
  <cp:lastModifiedBy>ВОВАН</cp:lastModifiedBy>
  <cp:revision>198</cp:revision>
  <dcterms:created xsi:type="dcterms:W3CDTF">2017-06-08T15:56:10Z</dcterms:created>
  <dcterms:modified xsi:type="dcterms:W3CDTF">2021-09-27T04:29:22Z</dcterms:modified>
</cp:coreProperties>
</file>