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1071" r:id="rId2"/>
    <p:sldId id="1172" r:id="rId3"/>
    <p:sldId id="1177" r:id="rId4"/>
    <p:sldId id="1245" r:id="rId5"/>
    <p:sldId id="1335" r:id="rId6"/>
    <p:sldId id="1174" r:id="rId7"/>
    <p:sldId id="1233" r:id="rId8"/>
    <p:sldId id="261" r:id="rId9"/>
    <p:sldId id="1346" r:id="rId10"/>
    <p:sldId id="273" r:id="rId11"/>
    <p:sldId id="1347" r:id="rId12"/>
    <p:sldId id="1348" r:id="rId13"/>
    <p:sldId id="1345" r:id="rId14"/>
    <p:sldId id="1343" r:id="rId15"/>
    <p:sldId id="1351" r:id="rId16"/>
    <p:sldId id="1352" r:id="rId17"/>
    <p:sldId id="1354" r:id="rId18"/>
    <p:sldId id="1355" r:id="rId19"/>
    <p:sldId id="1357" r:id="rId20"/>
    <p:sldId id="1358" r:id="rId21"/>
    <p:sldId id="1359" r:id="rId22"/>
    <p:sldId id="1360" r:id="rId23"/>
    <p:sldId id="1361" r:id="rId24"/>
    <p:sldId id="1362" r:id="rId25"/>
    <p:sldId id="1225" r:id="rId26"/>
    <p:sldId id="1363" r:id="rId27"/>
    <p:sldId id="1364" r:id="rId28"/>
    <p:sldId id="1231" r:id="rId29"/>
  </p:sldIdLst>
  <p:sldSz cx="9144000" cy="6858000" type="screen4x3"/>
  <p:notesSz cx="6797675" cy="9929813"/>
  <p:embeddedFontLst>
    <p:embeddedFont>
      <p:font typeface="Bookman Old Style" panose="02050604050505020204" pitchFamily="18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FFFE5"/>
    <a:srgbClr val="1515FF"/>
    <a:srgbClr val="FF6565"/>
    <a:srgbClr val="FF7C80"/>
    <a:srgbClr val="FFFF99"/>
    <a:srgbClr val="FFC5C5"/>
    <a:srgbClr val="CCFFFF"/>
    <a:srgbClr val="0000CC"/>
    <a:srgbClr val="00E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75" autoAdjust="0"/>
    <p:restoredTop sz="98418" autoAdjust="0"/>
  </p:normalViewPr>
  <p:slideViewPr>
    <p:cSldViewPr snapToGrid="0">
      <p:cViewPr varScale="1">
        <p:scale>
          <a:sx n="120" d="100"/>
          <a:sy n="120" d="100"/>
        </p:scale>
        <p:origin x="15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30000"/>
            </a:lvl1pPr>
          </a:lstStyle>
          <a:p>
            <a:pPr>
              <a:defRPr/>
            </a:pPr>
            <a:fld id="{4165B280-2163-441A-96BD-532610C9772E}" type="datetimeFigureOut">
              <a:rPr lang="ru-RU"/>
              <a:pPr>
                <a:defRPr/>
              </a:pPr>
              <a:t>24.09.2021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259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30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1259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30000"/>
            </a:lvl1pPr>
          </a:lstStyle>
          <a:p>
            <a:pPr>
              <a:defRPr/>
            </a:pPr>
            <a:fld id="{7B3F4DE3-218D-4BBB-8F22-B6EAC9AF1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51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218"/>
            <a:ext cx="5438775" cy="446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259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259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34" charset="0"/>
              </a:defRPr>
            </a:lvl1pPr>
          </a:lstStyle>
          <a:p>
            <a:pPr>
              <a:defRPr/>
            </a:pPr>
            <a:fld id="{5BED76C0-7266-4D9E-BBCF-BA05C7C6F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07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D76C0-7266-4D9E-BBCF-BA05C7C6F9A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853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>
            <a:extLst>
              <a:ext uri="{FF2B5EF4-FFF2-40B4-BE49-F238E27FC236}">
                <a16:creationId xmlns:a16="http://schemas.microsoft.com/office/drawing/2014/main" id="{EF223C6D-6DB5-7B41-847B-C659C20088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Заметки 2">
            <a:extLst>
              <a:ext uri="{FF2B5EF4-FFF2-40B4-BE49-F238E27FC236}">
                <a16:creationId xmlns:a16="http://schemas.microsoft.com/office/drawing/2014/main" id="{A9906CCA-7D44-F04A-8992-538DD21EEC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8435" name="Номер слайда 3">
            <a:extLst>
              <a:ext uri="{FF2B5EF4-FFF2-40B4-BE49-F238E27FC236}">
                <a16:creationId xmlns:a16="http://schemas.microsoft.com/office/drawing/2014/main" id="{61BB6829-F99F-0449-9F04-FA1154C2FD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1788C3-F149-F445-ABC1-ABF75C93842E}" type="slidenum">
              <a:rPr lang="ru-RU" altLang="ru-RU"/>
              <a:pPr>
                <a:spcBef>
                  <a:spcPct val="0"/>
                </a:spcBef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3285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7B5D9-4495-45C1-8D59-20CF696C57D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3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3F575-D89B-427C-A4F1-9C755AA499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252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ADB91-6479-4C26-86BA-093CE9902F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44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2D1B-657C-439F-AD8D-B54213535D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846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94F7-9587-4019-ADD2-BFCD3D93D0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972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AFF7-641F-41A3-B053-9FAD686A2C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38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D3A02-30DA-4F4A-B11A-44F03D2583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97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EA22D-DB51-4CD9-B770-9EE15EFABF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131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E34DA-3E58-4CCE-90FC-3DE462CED5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731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F4C7F-E15B-46C2-A08C-D0E7F165FD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752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EBAD2-7B31-4BE6-BAA6-4667A8BF14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19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EA38-35A9-428B-9D13-B8C062B801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512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BC86A814-5532-40CF-A5C1-349400505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77.png"/><Relationship Id="rId7" Type="http://schemas.openxmlformats.org/officeDocument/2006/relationships/image" Target="../media/image8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image" Target="../media/image800.pn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3.png"/><Relationship Id="rId4" Type="http://schemas.openxmlformats.org/officeDocument/2006/relationships/image" Target="../media/image84.pn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12.png"/><Relationship Id="rId7" Type="http://schemas.microsoft.com/office/2007/relationships/hdphoto" Target="../media/hdphoto1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5.png"/><Relationship Id="rId10" Type="http://schemas.openxmlformats.org/officeDocument/2006/relationships/image" Target="../media/image117.png"/><Relationship Id="rId4" Type="http://schemas.openxmlformats.org/officeDocument/2006/relationships/image" Target="../media/image113.png"/><Relationship Id="rId9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12.wmf"/><Relationship Id="rId7" Type="http://schemas.openxmlformats.org/officeDocument/2006/relationships/image" Target="../media/image11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3.wmf"/><Relationship Id="rId10" Type="http://schemas.openxmlformats.org/officeDocument/2006/relationships/image" Target="../media/image116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20.wmf"/><Relationship Id="rId7" Type="http://schemas.openxmlformats.org/officeDocument/2006/relationships/image" Target="../media/image122.wmf"/><Relationship Id="rId12" Type="http://schemas.openxmlformats.org/officeDocument/2006/relationships/image" Target="../media/image1080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050.png"/><Relationship Id="rId5" Type="http://schemas.openxmlformats.org/officeDocument/2006/relationships/image" Target="../media/image121.wmf"/><Relationship Id="rId10" Type="http://schemas.openxmlformats.org/officeDocument/2006/relationships/image" Target="../media/image76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2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7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0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32B048A1-6365-43C2-8EF3-E35597B065BC}" type="slidenum">
              <a:rPr lang="ru-RU" altLang="ru-RU" smtClean="0"/>
              <a:pPr/>
              <a:t>1</a:t>
            </a:fld>
            <a:endParaRPr lang="ru-RU" altLang="ru-RU"/>
          </a:p>
        </p:txBody>
      </p:sp>
      <p:grpSp>
        <p:nvGrpSpPr>
          <p:cNvPr id="2051" name="Group 22"/>
          <p:cNvGrpSpPr>
            <a:grpSpLocks/>
          </p:cNvGrpSpPr>
          <p:nvPr/>
        </p:nvGrpSpPr>
        <p:grpSpPr bwMode="auto">
          <a:xfrm>
            <a:off x="0" y="0"/>
            <a:ext cx="9144000" cy="3817938"/>
            <a:chOff x="0" y="0"/>
            <a:chExt cx="5760" cy="2405"/>
          </a:xfrm>
        </p:grpSpPr>
        <p:pic>
          <p:nvPicPr>
            <p:cNvPr id="2053" name="Picture 9" descr="NICA_header_bl-wh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5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Rectangle 81"/>
            <p:cNvSpPr>
              <a:spLocks noChangeArrowheads="1"/>
            </p:cNvSpPr>
            <p:nvPr/>
          </p:nvSpPr>
          <p:spPr bwMode="auto">
            <a:xfrm>
              <a:off x="0" y="1176"/>
              <a:ext cx="5760" cy="1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            heavy ion collider</a:t>
              </a:r>
            </a:p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>
                  <a:solidFill>
                    <a:srgbClr val="000066"/>
                  </a:solidFill>
                  <a:highlight>
                    <a:srgbClr val="FFFF99"/>
                  </a:highlight>
                  <a:latin typeface="Arial" pitchFamily="34" charset="0"/>
                  <a:cs typeface="Arial" pitchFamily="34" charset="0"/>
                </a:rPr>
                <a:t>Beam Dynamics</a:t>
              </a:r>
            </a:p>
            <a:p>
              <a:pPr algn="ctr" eaLnBrk="1" hangingPunct="1">
                <a:lnSpc>
                  <a:spcPct val="150000"/>
                </a:lnSpc>
              </a:pPr>
              <a:endParaRPr lang="en-US" altLang="ru-RU" sz="2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2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19" y="1866900"/>
            <a:ext cx="175736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5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12585"/>
            <a:ext cx="9144000" cy="5776619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8172400" y="2096761"/>
            <a:ext cx="647733" cy="14401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9" name="Прямая со стрелкой 8"/>
          <p:cNvCxnSpPr/>
          <p:nvPr/>
        </p:nvCxnSpPr>
        <p:spPr>
          <a:xfrm flipH="1">
            <a:off x="8244408" y="4801535"/>
            <a:ext cx="719742" cy="72008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7862043" y="48961"/>
            <a:ext cx="12538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NE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954" y="-1005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NW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7" y="5410445"/>
            <a:ext cx="14237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SW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914141" y="5460411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SE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57917" y="1167069"/>
            <a:ext cx="109677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MPD</a:t>
            </a:r>
            <a:endParaRPr lang="ru-RU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04991" y="5164651"/>
            <a:ext cx="102944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SPD</a:t>
            </a:r>
            <a:endParaRPr lang="ru-RU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9741" y="3138758"/>
            <a:ext cx="66877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950313" y="3138758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endParaRPr lang="ru-RU" sz="40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622634" y="1154985"/>
            <a:ext cx="1369286" cy="5847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pitchFamily="34" charset="0"/>
                <a:cs typeface="Arial" pitchFamily="34" charset="0"/>
              </a:rPr>
              <a:t>ECool</a:t>
            </a:r>
            <a:endParaRPr lang="ru-RU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3363200" y="-8491"/>
            <a:ext cx="587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Location of RF cavities in the accelerator tunnel.</a:t>
            </a:r>
            <a:endParaRPr lang="ru-RU" dirty="0"/>
          </a:p>
        </p:txBody>
      </p:sp>
      <p:cxnSp>
        <p:nvCxnSpPr>
          <p:cNvPr id="160" name="Прямая соединительная линия 159"/>
          <p:cNvCxnSpPr/>
          <p:nvPr/>
        </p:nvCxnSpPr>
        <p:spPr>
          <a:xfrm>
            <a:off x="4226560" y="4982954"/>
            <a:ext cx="955040" cy="0"/>
          </a:xfrm>
          <a:prstGeom prst="line">
            <a:avLst/>
          </a:prstGeom>
          <a:ln w="38100">
            <a:solidFill>
              <a:srgbClr val="A00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Группа 169"/>
          <p:cNvGrpSpPr/>
          <p:nvPr/>
        </p:nvGrpSpPr>
        <p:grpSpPr>
          <a:xfrm>
            <a:off x="669051" y="1985313"/>
            <a:ext cx="8084060" cy="3033516"/>
            <a:chOff x="669051" y="1946519"/>
            <a:chExt cx="8084060" cy="3033516"/>
          </a:xfrm>
        </p:grpSpPr>
        <p:sp>
          <p:nvSpPr>
            <p:cNvPr id="171" name="Дуга 170"/>
            <p:cNvSpPr/>
            <p:nvPr/>
          </p:nvSpPr>
          <p:spPr>
            <a:xfrm>
              <a:off x="669051" y="1946519"/>
              <a:ext cx="3027600" cy="3029180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Дуга 171"/>
            <p:cNvSpPr/>
            <p:nvPr/>
          </p:nvSpPr>
          <p:spPr>
            <a:xfrm flipH="1">
              <a:off x="5725511" y="1950855"/>
              <a:ext cx="3027600" cy="3029180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3" name="Прямая соединительная линия 172"/>
            <p:cNvCxnSpPr>
              <a:endCxn id="172" idx="0"/>
            </p:cNvCxnSpPr>
            <p:nvPr/>
          </p:nvCxnSpPr>
          <p:spPr>
            <a:xfrm flipV="1">
              <a:off x="5181600" y="4979998"/>
              <a:ext cx="20682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>
            <a:xfrm>
              <a:off x="2170877" y="4975699"/>
              <a:ext cx="205568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>
              <a:off x="2181449" y="1946519"/>
              <a:ext cx="204511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>
              <a:endCxn id="172" idx="2"/>
            </p:cNvCxnSpPr>
            <p:nvPr/>
          </p:nvCxnSpPr>
          <p:spPr>
            <a:xfrm>
              <a:off x="5181600" y="1946519"/>
              <a:ext cx="204748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Группа 176"/>
          <p:cNvGrpSpPr/>
          <p:nvPr/>
        </p:nvGrpSpPr>
        <p:grpSpPr>
          <a:xfrm>
            <a:off x="667649" y="1910606"/>
            <a:ext cx="8084060" cy="3034759"/>
            <a:chOff x="667649" y="1871812"/>
            <a:chExt cx="8084060" cy="3034759"/>
          </a:xfrm>
        </p:grpSpPr>
        <p:cxnSp>
          <p:nvCxnSpPr>
            <p:cNvPr id="178" name="Прямая соединительная линия 177"/>
            <p:cNvCxnSpPr>
              <a:stCxn id="180" idx="0"/>
            </p:cNvCxnSpPr>
            <p:nvPr/>
          </p:nvCxnSpPr>
          <p:spPr>
            <a:xfrm>
              <a:off x="2171559" y="4906534"/>
              <a:ext cx="2055001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>
              <a:endCxn id="181" idx="0"/>
            </p:cNvCxnSpPr>
            <p:nvPr/>
          </p:nvCxnSpPr>
          <p:spPr>
            <a:xfrm flipV="1">
              <a:off x="5181600" y="4905328"/>
              <a:ext cx="2067596" cy="3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Дуга 179"/>
            <p:cNvSpPr/>
            <p:nvPr/>
          </p:nvSpPr>
          <p:spPr>
            <a:xfrm>
              <a:off x="667649" y="1871812"/>
              <a:ext cx="3029002" cy="3034759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Дуга 180"/>
            <p:cNvSpPr/>
            <p:nvPr/>
          </p:nvSpPr>
          <p:spPr>
            <a:xfrm flipH="1">
              <a:off x="5725511" y="1871812"/>
              <a:ext cx="3026198" cy="3033553"/>
            </a:xfrm>
            <a:prstGeom prst="arc">
              <a:avLst>
                <a:gd name="adj1" fmla="val 5423994"/>
                <a:gd name="adj2" fmla="val 16223209"/>
              </a:avLst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52" name="Прямая соединительная линия 251"/>
            <p:cNvCxnSpPr/>
            <p:nvPr/>
          </p:nvCxnSpPr>
          <p:spPr>
            <a:xfrm>
              <a:off x="5181600" y="1871813"/>
              <a:ext cx="2056309" cy="1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Прямая соединительная линия 252"/>
            <p:cNvCxnSpPr/>
            <p:nvPr/>
          </p:nvCxnSpPr>
          <p:spPr>
            <a:xfrm>
              <a:off x="2181449" y="1871813"/>
              <a:ext cx="2045111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Прямая соединительная линия 253"/>
          <p:cNvCxnSpPr/>
          <p:nvPr/>
        </p:nvCxnSpPr>
        <p:spPr>
          <a:xfrm>
            <a:off x="4226560" y="1944673"/>
            <a:ext cx="955040" cy="0"/>
          </a:xfrm>
          <a:prstGeom prst="line">
            <a:avLst/>
          </a:prstGeom>
          <a:ln w="38100">
            <a:solidFill>
              <a:srgbClr val="A00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5203268" y="1471943"/>
            <a:ext cx="1657428" cy="892390"/>
            <a:chOff x="5203268" y="1471943"/>
            <a:chExt cx="1657428" cy="892390"/>
          </a:xfrm>
        </p:grpSpPr>
        <p:grpSp>
          <p:nvGrpSpPr>
            <p:cNvPr id="218" name="Группа 217"/>
            <p:cNvGrpSpPr/>
            <p:nvPr/>
          </p:nvGrpSpPr>
          <p:grpSpPr>
            <a:xfrm>
              <a:off x="5203268" y="1472937"/>
              <a:ext cx="216000" cy="432291"/>
              <a:chOff x="5183539" y="1369549"/>
              <a:chExt cx="216000" cy="432291"/>
            </a:xfrm>
          </p:grpSpPr>
          <p:cxnSp>
            <p:nvCxnSpPr>
              <p:cNvPr id="219" name="Прямая соединительная линия 218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20" name="Блок-схема: сопоставление 219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1" name="Группа 220"/>
            <p:cNvGrpSpPr/>
            <p:nvPr/>
          </p:nvGrpSpPr>
          <p:grpSpPr>
            <a:xfrm>
              <a:off x="5551226" y="1471943"/>
              <a:ext cx="216000" cy="432291"/>
              <a:chOff x="5183539" y="1369549"/>
              <a:chExt cx="216000" cy="432291"/>
            </a:xfrm>
          </p:grpSpPr>
          <p:cxnSp>
            <p:nvCxnSpPr>
              <p:cNvPr id="222" name="Прямая соединительная линия 221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23" name="Блок-схема: сопоставление 222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4" name="Группа 223"/>
            <p:cNvGrpSpPr/>
            <p:nvPr/>
          </p:nvGrpSpPr>
          <p:grpSpPr>
            <a:xfrm>
              <a:off x="6165293" y="1474842"/>
              <a:ext cx="216000" cy="432291"/>
              <a:chOff x="5183539" y="1369549"/>
              <a:chExt cx="216000" cy="432291"/>
            </a:xfrm>
          </p:grpSpPr>
          <p:cxnSp>
            <p:nvCxnSpPr>
              <p:cNvPr id="225" name="Прямая соединительная линия 224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26" name="Блок-схема: сопоставление 225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7" name="Группа 226"/>
            <p:cNvGrpSpPr/>
            <p:nvPr/>
          </p:nvGrpSpPr>
          <p:grpSpPr>
            <a:xfrm>
              <a:off x="6644696" y="1473848"/>
              <a:ext cx="216000" cy="432291"/>
              <a:chOff x="5183539" y="1369549"/>
              <a:chExt cx="216000" cy="432291"/>
            </a:xfrm>
          </p:grpSpPr>
          <p:cxnSp>
            <p:nvCxnSpPr>
              <p:cNvPr id="228" name="Прямая соединительная линия 227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29" name="Блок-схема: сопоставление 228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2" name="Группа 211"/>
            <p:cNvGrpSpPr/>
            <p:nvPr/>
          </p:nvGrpSpPr>
          <p:grpSpPr>
            <a:xfrm flipV="1">
              <a:off x="5704283" y="1932042"/>
              <a:ext cx="216000" cy="432291"/>
              <a:chOff x="5183539" y="1369549"/>
              <a:chExt cx="216000" cy="432291"/>
            </a:xfrm>
          </p:grpSpPr>
          <p:cxnSp>
            <p:nvCxnSpPr>
              <p:cNvPr id="213" name="Прямая соединительная линия 212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14" name="Блок-схема: сопоставление 213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5" name="Группа 214"/>
            <p:cNvGrpSpPr/>
            <p:nvPr/>
          </p:nvGrpSpPr>
          <p:grpSpPr>
            <a:xfrm flipV="1">
              <a:off x="5998901" y="1931048"/>
              <a:ext cx="216000" cy="432291"/>
              <a:chOff x="5183539" y="1369549"/>
              <a:chExt cx="216000" cy="432291"/>
            </a:xfrm>
          </p:grpSpPr>
          <p:cxnSp>
            <p:nvCxnSpPr>
              <p:cNvPr id="216" name="Прямая соединительная линия 215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17" name="Блок-схема: сопоставление 216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33" name="Группа 232"/>
          <p:cNvGrpSpPr/>
          <p:nvPr/>
        </p:nvGrpSpPr>
        <p:grpSpPr>
          <a:xfrm>
            <a:off x="2716953" y="4492411"/>
            <a:ext cx="1544650" cy="436491"/>
            <a:chOff x="2716953" y="4492411"/>
            <a:chExt cx="1544650" cy="436491"/>
          </a:xfrm>
        </p:grpSpPr>
        <p:grpSp>
          <p:nvGrpSpPr>
            <p:cNvPr id="161" name="Группа 160"/>
            <p:cNvGrpSpPr/>
            <p:nvPr/>
          </p:nvGrpSpPr>
          <p:grpSpPr>
            <a:xfrm>
              <a:off x="3106868" y="4496611"/>
              <a:ext cx="216000" cy="432291"/>
              <a:chOff x="5183539" y="1369549"/>
              <a:chExt cx="216000" cy="432291"/>
            </a:xfrm>
          </p:grpSpPr>
          <p:cxnSp>
            <p:nvCxnSpPr>
              <p:cNvPr id="162" name="Прямая соединительная линия 161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63" name="Блок-схема: сопоставление 162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4" name="Группа 163"/>
            <p:cNvGrpSpPr/>
            <p:nvPr/>
          </p:nvGrpSpPr>
          <p:grpSpPr>
            <a:xfrm>
              <a:off x="3601882" y="4493405"/>
              <a:ext cx="216000" cy="432291"/>
              <a:chOff x="5183539" y="1369549"/>
              <a:chExt cx="216000" cy="432291"/>
            </a:xfrm>
          </p:grpSpPr>
          <p:cxnSp>
            <p:nvCxnSpPr>
              <p:cNvPr id="165" name="Прямая соединительная линия 164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66" name="Блок-схема: сопоставление 165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5" name="Группа 154"/>
            <p:cNvGrpSpPr/>
            <p:nvPr/>
          </p:nvGrpSpPr>
          <p:grpSpPr>
            <a:xfrm>
              <a:off x="2716953" y="4492411"/>
              <a:ext cx="216000" cy="432291"/>
              <a:chOff x="5183539" y="1369549"/>
              <a:chExt cx="216000" cy="432291"/>
            </a:xfrm>
          </p:grpSpPr>
          <p:cxnSp>
            <p:nvCxnSpPr>
              <p:cNvPr id="156" name="Прямая соединительная линия 155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57" name="Блок-схема: сопоставление 156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7" name="Группа 166"/>
            <p:cNvGrpSpPr/>
            <p:nvPr/>
          </p:nvGrpSpPr>
          <p:grpSpPr>
            <a:xfrm>
              <a:off x="4045603" y="4492411"/>
              <a:ext cx="216000" cy="432291"/>
              <a:chOff x="5183539" y="1369549"/>
              <a:chExt cx="216000" cy="432291"/>
            </a:xfrm>
          </p:grpSpPr>
          <p:cxnSp>
            <p:nvCxnSpPr>
              <p:cNvPr id="168" name="Прямая соединительная линия 167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0000FF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69" name="Блок-схема: сопоставление 168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4532019" y="1919531"/>
            <a:ext cx="885027" cy="3096345"/>
            <a:chOff x="4532019" y="1919531"/>
            <a:chExt cx="885027" cy="309634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532019" y="2686095"/>
              <a:ext cx="864000" cy="360000"/>
            </a:xfrm>
            <a:prstGeom prst="rect">
              <a:avLst/>
            </a:prstGeom>
            <a:solidFill>
              <a:srgbClr val="FF99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553046" y="3963798"/>
              <a:ext cx="864000" cy="360000"/>
            </a:xfrm>
            <a:prstGeom prst="rect">
              <a:avLst/>
            </a:prstGeom>
            <a:solidFill>
              <a:srgbClr val="FF99FF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1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5392663" y="1919531"/>
              <a:ext cx="0" cy="792088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414888" y="4309760"/>
              <a:ext cx="0" cy="706116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</p:grpSp>
      <p:grpSp>
        <p:nvGrpSpPr>
          <p:cNvPr id="4" name="Группа 3"/>
          <p:cNvGrpSpPr/>
          <p:nvPr/>
        </p:nvGrpSpPr>
        <p:grpSpPr>
          <a:xfrm>
            <a:off x="5101456" y="911459"/>
            <a:ext cx="1283303" cy="5184496"/>
            <a:chOff x="5101456" y="911459"/>
            <a:chExt cx="1283303" cy="518449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5101458" y="3120847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520759" y="911459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101456" y="3526567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2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5996280" y="5015875"/>
              <a:ext cx="0" cy="7200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5903064" y="5015875"/>
              <a:ext cx="0" cy="7200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sp>
          <p:nvSpPr>
            <p:cNvPr id="46" name="Прямоугольник 45"/>
            <p:cNvSpPr/>
            <p:nvPr/>
          </p:nvSpPr>
          <p:spPr>
            <a:xfrm>
              <a:off x="5520759" y="5735955"/>
              <a:ext cx="864000" cy="360000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5580112" y="1919531"/>
              <a:ext cx="0" cy="12013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5486896" y="1919531"/>
              <a:ext cx="0" cy="12013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002635" y="1271458"/>
              <a:ext cx="0" cy="648073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909419" y="1271458"/>
              <a:ext cx="0" cy="648073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5498579" y="3886567"/>
              <a:ext cx="0" cy="1129309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5580112" y="3886567"/>
              <a:ext cx="0" cy="1129309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</p:grpSp>
      <p:grpSp>
        <p:nvGrpSpPr>
          <p:cNvPr id="6" name="Группа 5"/>
          <p:cNvGrpSpPr/>
          <p:nvPr/>
        </p:nvGrpSpPr>
        <p:grpSpPr>
          <a:xfrm>
            <a:off x="2523137" y="4567735"/>
            <a:ext cx="4341027" cy="903216"/>
            <a:chOff x="2523137" y="4567735"/>
            <a:chExt cx="4341027" cy="903216"/>
          </a:xfrm>
        </p:grpSpPr>
        <p:grpSp>
          <p:nvGrpSpPr>
            <p:cNvPr id="182" name="Группа 181"/>
            <p:cNvGrpSpPr/>
            <p:nvPr/>
          </p:nvGrpSpPr>
          <p:grpSpPr>
            <a:xfrm flipV="1">
              <a:off x="2523137" y="5034460"/>
              <a:ext cx="216000" cy="432291"/>
              <a:chOff x="5183539" y="1369549"/>
              <a:chExt cx="216000" cy="432291"/>
            </a:xfrm>
          </p:grpSpPr>
          <p:cxnSp>
            <p:nvCxnSpPr>
              <p:cNvPr id="183" name="Прямая соединительная линия 182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84" name="Блок-схема: сопоставление 183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5" name="Группа 184"/>
            <p:cNvGrpSpPr/>
            <p:nvPr/>
          </p:nvGrpSpPr>
          <p:grpSpPr>
            <a:xfrm flipV="1">
              <a:off x="2907520" y="5038660"/>
              <a:ext cx="216000" cy="432291"/>
              <a:chOff x="5183539" y="1369549"/>
              <a:chExt cx="216000" cy="432291"/>
            </a:xfrm>
          </p:grpSpPr>
          <p:cxnSp>
            <p:nvCxnSpPr>
              <p:cNvPr id="186" name="Прямая соединительная линия 185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87" name="Блок-схема: сопоставление 186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8" name="Группа 187"/>
            <p:cNvGrpSpPr/>
            <p:nvPr/>
          </p:nvGrpSpPr>
          <p:grpSpPr>
            <a:xfrm flipV="1">
              <a:off x="3602036" y="5035454"/>
              <a:ext cx="216000" cy="432291"/>
              <a:chOff x="5183539" y="1369549"/>
              <a:chExt cx="216000" cy="432291"/>
            </a:xfrm>
          </p:grpSpPr>
          <p:cxnSp>
            <p:nvCxnSpPr>
              <p:cNvPr id="189" name="Прямая соединительная линия 188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90" name="Блок-схема: сопоставление 189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1" name="Группа 190"/>
            <p:cNvGrpSpPr/>
            <p:nvPr/>
          </p:nvGrpSpPr>
          <p:grpSpPr>
            <a:xfrm flipV="1">
              <a:off x="4045757" y="5034460"/>
              <a:ext cx="216000" cy="432291"/>
              <a:chOff x="5183539" y="1369549"/>
              <a:chExt cx="216000" cy="432291"/>
            </a:xfrm>
          </p:grpSpPr>
          <p:cxnSp>
            <p:nvCxnSpPr>
              <p:cNvPr id="192" name="Прямая соединительная линия 191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93" name="Блок-схема: сопоставление 192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0" name="Группа 199"/>
            <p:cNvGrpSpPr/>
            <p:nvPr/>
          </p:nvGrpSpPr>
          <p:grpSpPr>
            <a:xfrm flipV="1">
              <a:off x="5214356" y="5033549"/>
              <a:ext cx="216000" cy="432291"/>
              <a:chOff x="5183539" y="1369549"/>
              <a:chExt cx="216000" cy="432291"/>
            </a:xfrm>
          </p:grpSpPr>
          <p:cxnSp>
            <p:nvCxnSpPr>
              <p:cNvPr id="201" name="Прямая соединительная линия 200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02" name="Блок-схема: сопоставление 201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3" name="Группа 202"/>
            <p:cNvGrpSpPr/>
            <p:nvPr/>
          </p:nvGrpSpPr>
          <p:grpSpPr>
            <a:xfrm flipV="1">
              <a:off x="5562314" y="5032555"/>
              <a:ext cx="216000" cy="432291"/>
              <a:chOff x="5183539" y="1369549"/>
              <a:chExt cx="216000" cy="432291"/>
            </a:xfrm>
          </p:grpSpPr>
          <p:cxnSp>
            <p:nvCxnSpPr>
              <p:cNvPr id="204" name="Прямая соединительная линия 203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05" name="Блок-схема: сопоставление 204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6" name="Группа 205"/>
            <p:cNvGrpSpPr/>
            <p:nvPr/>
          </p:nvGrpSpPr>
          <p:grpSpPr>
            <a:xfrm flipV="1">
              <a:off x="6168761" y="5035454"/>
              <a:ext cx="216000" cy="432291"/>
              <a:chOff x="5183539" y="1369549"/>
              <a:chExt cx="216000" cy="432291"/>
            </a:xfrm>
          </p:grpSpPr>
          <p:cxnSp>
            <p:nvCxnSpPr>
              <p:cNvPr id="207" name="Прямая соединительная линия 206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08" name="Блок-схема: сопоставление 207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9" name="Группа 208"/>
            <p:cNvGrpSpPr/>
            <p:nvPr/>
          </p:nvGrpSpPr>
          <p:grpSpPr>
            <a:xfrm flipV="1">
              <a:off x="6648164" y="5034460"/>
              <a:ext cx="216000" cy="432291"/>
              <a:chOff x="5183539" y="1369549"/>
              <a:chExt cx="216000" cy="432291"/>
            </a:xfrm>
          </p:grpSpPr>
          <p:cxnSp>
            <p:nvCxnSpPr>
              <p:cNvPr id="210" name="Прямая соединительная линия 209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211" name="Блок-схема: сопоставление 210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4" name="Группа 193"/>
            <p:cNvGrpSpPr/>
            <p:nvPr/>
          </p:nvGrpSpPr>
          <p:grpSpPr>
            <a:xfrm>
              <a:off x="5694416" y="4568729"/>
              <a:ext cx="216000" cy="432291"/>
              <a:chOff x="5183539" y="1369549"/>
              <a:chExt cx="216000" cy="432291"/>
            </a:xfrm>
          </p:grpSpPr>
          <p:cxnSp>
            <p:nvCxnSpPr>
              <p:cNvPr id="195" name="Прямая соединительная линия 194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96" name="Блок-схема: сопоставление 195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7" name="Группа 196"/>
            <p:cNvGrpSpPr/>
            <p:nvPr/>
          </p:nvGrpSpPr>
          <p:grpSpPr>
            <a:xfrm>
              <a:off x="5989034" y="4567735"/>
              <a:ext cx="216000" cy="432291"/>
              <a:chOff x="5183539" y="1369549"/>
              <a:chExt cx="216000" cy="432291"/>
            </a:xfrm>
          </p:grpSpPr>
          <p:cxnSp>
            <p:nvCxnSpPr>
              <p:cNvPr id="198" name="Прямая соединительная линия 197"/>
              <p:cNvCxnSpPr/>
              <p:nvPr/>
            </p:nvCxnSpPr>
            <p:spPr>
              <a:xfrm>
                <a:off x="5292162" y="1513840"/>
                <a:ext cx="0" cy="288000"/>
              </a:xfrm>
              <a:prstGeom prst="line">
                <a:avLst/>
              </a:prstGeom>
              <a:noFill/>
              <a:ln w="28575" cap="rnd" cmpd="sng" algn="ctr">
                <a:solidFill>
                  <a:srgbClr val="FF0000"/>
                </a:solidFill>
                <a:prstDash val="solid"/>
                <a:tailEnd type="triangle" w="med" len="lg"/>
              </a:ln>
              <a:effectLst/>
            </p:spPr>
          </p:cxnSp>
          <p:sp>
            <p:nvSpPr>
              <p:cNvPr id="199" name="Блок-схема: сопоставление 198"/>
              <p:cNvSpPr/>
              <p:nvPr/>
            </p:nvSpPr>
            <p:spPr>
              <a:xfrm rot="5400000">
                <a:off x="5219539" y="1333549"/>
                <a:ext cx="144000" cy="216000"/>
              </a:xfrm>
              <a:prstGeom prst="flowChartCollat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34" name="Группа 233"/>
          <p:cNvGrpSpPr/>
          <p:nvPr/>
        </p:nvGrpSpPr>
        <p:grpSpPr>
          <a:xfrm>
            <a:off x="2491707" y="1919531"/>
            <a:ext cx="4456461" cy="3096344"/>
            <a:chOff x="2491707" y="1919531"/>
            <a:chExt cx="4456461" cy="3096344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3064596" y="4318580"/>
              <a:ext cx="0" cy="62528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2971380" y="4318580"/>
              <a:ext cx="0" cy="62528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sp>
          <p:nvSpPr>
            <p:cNvPr id="24" name="Прямоугольник 23"/>
            <p:cNvSpPr/>
            <p:nvPr/>
          </p:nvSpPr>
          <p:spPr>
            <a:xfrm>
              <a:off x="6079982" y="2686095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514111" y="3963798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491708" y="3963798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084168" y="3965767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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RF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3</a:t>
              </a: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2491707" y="3961829"/>
              <a:ext cx="871493" cy="363938"/>
              <a:chOff x="2491707" y="3923035"/>
              <a:chExt cx="871493" cy="363938"/>
            </a:xfrm>
          </p:grpSpPr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491708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70" name="Прямая соединительная линия 69"/>
              <p:cNvCxnSpPr/>
              <p:nvPr/>
            </p:nvCxnSpPr>
            <p:spPr>
              <a:xfrm>
                <a:off x="2491707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71" name="Прямая соединительная линия 70"/>
              <p:cNvCxnSpPr/>
              <p:nvPr/>
            </p:nvCxnSpPr>
            <p:spPr>
              <a:xfrm>
                <a:off x="2491708" y="3925004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2923707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2929662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3363200" y="3926973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</p:grpSp>
        <p:grpSp>
          <p:nvGrpSpPr>
            <p:cNvPr id="65" name="Группа 64"/>
            <p:cNvGrpSpPr/>
            <p:nvPr/>
          </p:nvGrpSpPr>
          <p:grpSpPr>
            <a:xfrm>
              <a:off x="3515219" y="3965767"/>
              <a:ext cx="871493" cy="363938"/>
              <a:chOff x="2491707" y="3923035"/>
              <a:chExt cx="871493" cy="363938"/>
            </a:xfrm>
          </p:grpSpPr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2491708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2491707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2491708" y="3925004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2923707" y="4286973"/>
                <a:ext cx="432000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>
                <a:off x="2930093" y="3923035"/>
                <a:ext cx="432000" cy="986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  <p:cxnSp>
            <p:nvCxnSpPr>
              <p:cNvPr id="73" name="Прямая соединительная линия 72"/>
              <p:cNvCxnSpPr/>
              <p:nvPr/>
            </p:nvCxnSpPr>
            <p:spPr>
              <a:xfrm>
                <a:off x="3363200" y="3926973"/>
                <a:ext cx="0" cy="360000"/>
              </a:xfrm>
              <a:prstGeom prst="line">
                <a:avLst/>
              </a:prstGeom>
              <a:noFill/>
              <a:ln w="38100" cap="rnd" cmpd="sng" algn="ctr">
                <a:solidFill>
                  <a:srgbClr val="0000FF"/>
                </a:solidFill>
                <a:prstDash val="solid"/>
                <a:tailEnd type="none" w="med" len="med"/>
              </a:ln>
              <a:effectLst/>
            </p:spPr>
          </p:cxnSp>
        </p:grpSp>
        <p:grpSp>
          <p:nvGrpSpPr>
            <p:cNvPr id="15" name="Группа 14"/>
            <p:cNvGrpSpPr/>
            <p:nvPr/>
          </p:nvGrpSpPr>
          <p:grpSpPr>
            <a:xfrm>
              <a:off x="6370083" y="1919531"/>
              <a:ext cx="279564" cy="760338"/>
              <a:chOff x="6370083" y="1988840"/>
              <a:chExt cx="279564" cy="688330"/>
            </a:xfrm>
          </p:grpSpPr>
          <p:cxnSp>
            <p:nvCxnSpPr>
              <p:cNvPr id="16" name="Прямая соединительная линия 15"/>
              <p:cNvCxnSpPr/>
              <p:nvPr/>
            </p:nvCxnSpPr>
            <p:spPr>
              <a:xfrm flipV="1">
                <a:off x="6370083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V="1">
                <a:off x="6649647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6438914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flipV="1">
                <a:off x="6581873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 flipV="1">
                <a:off x="6511982" y="1988840"/>
                <a:ext cx="0" cy="68833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tailEnd type="oval" w="med" len="med"/>
              </a:ln>
              <a:effectLst/>
            </p:spPr>
          </p:cxnSp>
        </p:grp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976886" y="4318580"/>
              <a:ext cx="0" cy="62528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3883670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2874544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2781328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6372200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6651764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6441031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6583990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6514099" y="4318580"/>
              <a:ext cx="0" cy="69729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oval" w="med" len="med"/>
            </a:ln>
            <a:effectLst/>
          </p:spPr>
        </p:cxnSp>
      </p:grp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B884B173-D1FD-4E32-858B-D89BF2C3BCA7}"/>
              </a:ext>
            </a:extLst>
          </p:cNvPr>
          <p:cNvSpPr/>
          <p:nvPr/>
        </p:nvSpPr>
        <p:spPr>
          <a:xfrm>
            <a:off x="19271" y="6329610"/>
            <a:ext cx="9605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cs typeface="Arial" pitchFamily="34" charset="0"/>
              </a:rPr>
              <a:t>RF systems of the NICA collider</a:t>
            </a:r>
          </a:p>
          <a:p>
            <a:pPr algn="ctr"/>
            <a:r>
              <a:rPr lang="en-US" sz="1400" i="1" dirty="0" err="1"/>
              <a:t>A.Tribendis</a:t>
            </a:r>
            <a:endParaRPr lang="en-US" sz="1400" i="1" dirty="0"/>
          </a:p>
        </p:txBody>
      </p:sp>
      <p:sp>
        <p:nvSpPr>
          <p:cNvPr id="154" name="Номер слайда 1">
            <a:extLst>
              <a:ext uri="{FF2B5EF4-FFF2-40B4-BE49-F238E27FC236}">
                <a16:creationId xmlns:a16="http://schemas.microsoft.com/office/drawing/2014/main" id="{7DB9E42D-F384-41C5-B1F8-960C22B626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sp>
        <p:nvSpPr>
          <p:cNvPr id="159" name="Номер слайда 1">
            <a:extLst>
              <a:ext uri="{FF2B5EF4-FFF2-40B4-BE49-F238E27FC236}">
                <a16:creationId xmlns:a16="http://schemas.microsoft.com/office/drawing/2014/main" id="{A9D5F42E-59B8-44E7-8290-51EB3CDBDE30}"/>
              </a:ext>
            </a:extLst>
          </p:cNvPr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pic>
        <p:nvPicPr>
          <p:cNvPr id="232" name="Рисунок 231">
            <a:extLst>
              <a:ext uri="{FF2B5EF4-FFF2-40B4-BE49-F238E27FC236}">
                <a16:creationId xmlns:a16="http://schemas.microsoft.com/office/drawing/2014/main" id="{0BE64E95-60CC-4BF5-BB65-AA3E780B4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084" y="11315"/>
            <a:ext cx="3355359" cy="2895859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764E4298-6D5D-435C-B039-453C540C1865}"/>
              </a:ext>
            </a:extLst>
          </p:cNvPr>
          <p:cNvSpPr/>
          <p:nvPr/>
        </p:nvSpPr>
        <p:spPr>
          <a:xfrm>
            <a:off x="1538883" y="68830"/>
            <a:ext cx="2993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200" dirty="0">
                <a:solidFill>
                  <a:srgbClr val="0000CC"/>
                </a:solidFill>
                <a:latin typeface="+mn-lt"/>
              </a:rPr>
              <a:t>RF-3 system </a:t>
            </a:r>
          </a:p>
          <a:p>
            <a:pPr eaLnBrk="1" hangingPunct="1"/>
            <a:r>
              <a:rPr lang="en-US" altLang="ru-RU" sz="1200" dirty="0">
                <a:solidFill>
                  <a:srgbClr val="0000CC"/>
                </a:solidFill>
                <a:latin typeface="+mn-lt"/>
              </a:rPr>
              <a:t>Station prototype – </a:t>
            </a:r>
            <a:r>
              <a:rPr lang="en-US" altLang="ru-RU" sz="1600" dirty="0">
                <a:solidFill>
                  <a:srgbClr val="006600"/>
                </a:solidFill>
                <a:highlight>
                  <a:srgbClr val="FFFF00"/>
                </a:highlight>
                <a:latin typeface="+mn-lt"/>
              </a:rPr>
              <a:t>8 stations/ring</a:t>
            </a:r>
            <a:endParaRPr lang="ru-RU" altLang="ru-RU" sz="1200" dirty="0">
              <a:solidFill>
                <a:srgbClr val="006600"/>
              </a:solidFill>
              <a:highlight>
                <a:srgbClr val="FF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876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92913" y="106031"/>
            <a:ext cx="5600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latin typeface="+mn-lt"/>
              </a:rPr>
              <a:t>IBS - Coulomb scattering of charged particles in a beam results in an exchange of energy between different degrees of freedom</a:t>
            </a:r>
          </a:p>
          <a:p>
            <a:endParaRPr lang="en-US" sz="1400" dirty="0">
              <a:solidFill>
                <a:srgbClr val="0000CC"/>
              </a:solidFill>
              <a:latin typeface="+mn-lt"/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è"/>
            </a:pPr>
            <a:r>
              <a:rPr lang="en-US" sz="1400" dirty="0">
                <a:solidFill>
                  <a:srgbClr val="0000CC"/>
                </a:solidFill>
                <a:latin typeface="+mn-lt"/>
                <a:sym typeface="Wingdings" panose="05000000000000000000" pitchFamily="2" charset="2"/>
              </a:rPr>
              <a:t>Causes the beam size to grow up  limits luminosity lifetime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2E256F27-1366-4390-8E85-FBE465117174}" type="slidenum">
              <a:rPr lang="ru-RU" smtClean="0"/>
              <a:pPr algn="r"/>
              <a:t>11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69364" y="1161207"/>
            <a:ext cx="5220073" cy="30777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6600"/>
                </a:solidFill>
                <a:sym typeface="Wingdings" panose="05000000000000000000" pitchFamily="2" charset="2"/>
              </a:rPr>
              <a:t>IBS is important constraint for circular machines 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8" y="382256"/>
            <a:ext cx="2215143" cy="209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78" y="1859184"/>
            <a:ext cx="31813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53377" y="2182290"/>
            <a:ext cx="2840284" cy="58477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  <a:sym typeface="Wingdings" panose="05000000000000000000" pitchFamily="2" charset="2"/>
              </a:rPr>
              <a:t>Visible effect in 10</a:t>
            </a:r>
            <a:r>
              <a:rPr lang="en-US" sz="1600" b="1" baseline="30000" dirty="0">
                <a:solidFill>
                  <a:srgbClr val="006600"/>
                </a:solidFill>
                <a:sym typeface="Wingdings" panose="05000000000000000000" pitchFamily="2" charset="2"/>
              </a:rPr>
              <a:t>th</a:t>
            </a:r>
            <a:r>
              <a:rPr lang="en-US" sz="1600" b="1" dirty="0">
                <a:solidFill>
                  <a:srgbClr val="006600"/>
                </a:solidFill>
                <a:sym typeface="Wingdings" panose="05000000000000000000" pitchFamily="2" charset="2"/>
              </a:rPr>
              <a:t> to 1000</a:t>
            </a:r>
            <a:r>
              <a:rPr lang="en-US" sz="1600" b="1" baseline="30000" dirty="0">
                <a:solidFill>
                  <a:srgbClr val="006600"/>
                </a:solidFill>
                <a:sym typeface="Wingdings" panose="05000000000000000000" pitchFamily="2" charset="2"/>
              </a:rPr>
              <a:t>th</a:t>
            </a:r>
            <a:r>
              <a:rPr lang="en-US" sz="1600" b="1" dirty="0">
                <a:solidFill>
                  <a:srgbClr val="006600"/>
                </a:solidFill>
                <a:sym typeface="Wingdings" panose="05000000000000000000" pitchFamily="2" charset="2"/>
              </a:rPr>
              <a:t> seconds</a:t>
            </a:r>
            <a:endParaRPr lang="ru-RU" sz="1600" b="1" dirty="0">
              <a:solidFill>
                <a:srgbClr val="006600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CDD9F43-0296-46A4-9272-2072B8E4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3" y="2654745"/>
            <a:ext cx="2158380" cy="184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F624A1BF-520D-4877-9632-6CCA5C520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97" y="3480371"/>
            <a:ext cx="3895255" cy="11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F98B23A-B628-4489-9A1C-498F2FF57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16" y="3721016"/>
            <a:ext cx="2366469" cy="188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7091A8A-EA24-471F-AD63-147820CFD4B9}"/>
              </a:ext>
            </a:extLst>
          </p:cNvPr>
          <p:cNvSpPr/>
          <p:nvPr/>
        </p:nvSpPr>
        <p:spPr>
          <a:xfrm>
            <a:off x="181127" y="4916852"/>
            <a:ext cx="601216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latin typeface="+mn-lt"/>
              </a:rPr>
              <a:t>IBS leads to </a:t>
            </a:r>
          </a:p>
          <a:p>
            <a:endParaRPr lang="en-US" sz="1400" dirty="0">
              <a:solidFill>
                <a:srgbClr val="0000CC"/>
              </a:solidFill>
              <a:latin typeface="+mn-lt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CC"/>
                </a:solidFill>
                <a:latin typeface="+mn-lt"/>
              </a:rPr>
              <a:t>relaxation (equation) </a:t>
            </a:r>
            <a:r>
              <a:rPr lang="en-US" sz="1400" dirty="0">
                <a:solidFill>
                  <a:srgbClr val="0000CC"/>
                </a:solidFill>
                <a:latin typeface="+mn-lt"/>
                <a:sym typeface="Symbol"/>
              </a:rPr>
              <a:t>between 3 “temperatures” in the beam faster than 6D-emmitance growth rate</a:t>
            </a:r>
          </a:p>
          <a:p>
            <a:endParaRPr lang="en-US" sz="1400" dirty="0">
              <a:solidFill>
                <a:srgbClr val="0000CC"/>
              </a:solidFill>
              <a:latin typeface="+mn-lt"/>
              <a:sym typeface="Symbol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CC"/>
                </a:solidFill>
                <a:latin typeface="+mn-lt"/>
                <a:sym typeface="Symbol"/>
              </a:rPr>
              <a:t>infinite beam 6D-phase space volume growth in circular machines </a:t>
            </a:r>
            <a:endParaRPr lang="ru-RU" sz="1400" dirty="0">
              <a:latin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63F0C291-5BE3-40EF-9255-7C4F4A1C1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3137397" cy="400110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CC"/>
                </a:solidFill>
              </a:rPr>
              <a:t>Intra-Beam Scattering</a:t>
            </a:r>
            <a:endParaRPr lang="ru-RU" altLang="ru-RU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26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88A9978-621E-4B56-8620-D3BE279470A0}"/>
              </a:ext>
            </a:extLst>
          </p:cNvPr>
          <p:cNvSpPr txBox="1"/>
          <p:nvPr/>
        </p:nvSpPr>
        <p:spPr>
          <a:xfrm>
            <a:off x="237860" y="6421994"/>
            <a:ext cx="390044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800" b="1" dirty="0">
                <a:solidFill>
                  <a:srgbClr val="FF0000"/>
                </a:solidFill>
                <a:latin typeface="+mn-lt"/>
              </a:rPr>
              <a:t>Requirements to cooling systems</a:t>
            </a:r>
            <a:endParaRPr lang="ru-RU" altLang="ru-RU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A6480A-DBB5-456E-A63E-1A112A1A35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B838BB7-9886-46BB-8878-EDBCEF5D0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3137397" cy="400110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CC"/>
                </a:solidFill>
              </a:rPr>
              <a:t>Intra-Beam Scattering</a:t>
            </a:r>
            <a:endParaRPr lang="ru-RU" altLang="ru-RU" sz="2000" dirty="0">
              <a:solidFill>
                <a:srgbClr val="0000CC"/>
              </a:solidFill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32620AA1-53E5-4396-B4CB-1AFA75B4C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9538" y="4475513"/>
            <a:ext cx="4159697" cy="181588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600" dirty="0">
                <a:solidFill>
                  <a:srgbClr val="006600"/>
                </a:solidFill>
              </a:rPr>
              <a:t>Fast grows of the beam phase volume due to </a:t>
            </a:r>
            <a:r>
              <a:rPr lang="en-US" altLang="ru-RU" sz="1600" b="1" dirty="0">
                <a:solidFill>
                  <a:srgbClr val="006600"/>
                </a:solidFill>
              </a:rPr>
              <a:t>Intra-Beam Scattering</a:t>
            </a:r>
            <a:r>
              <a:rPr lang="en-US" altLang="ru-RU" sz="1600" dirty="0">
                <a:solidFill>
                  <a:srgbClr val="006600"/>
                </a:solidFill>
              </a:rPr>
              <a:t>:</a:t>
            </a:r>
          </a:p>
          <a:p>
            <a:pPr eaLnBrk="1" hangingPunct="1"/>
            <a:endParaRPr lang="en-US" altLang="ru-RU" sz="1600" dirty="0">
              <a:solidFill>
                <a:srgbClr val="006600"/>
              </a:solidFill>
            </a:endParaRPr>
          </a:p>
          <a:p>
            <a:pPr eaLnBrk="1" hangingPunct="1"/>
            <a:r>
              <a:rPr lang="en-US" altLang="ru-RU" sz="1600" b="1" dirty="0">
                <a:solidFill>
                  <a:srgbClr val="006600"/>
                </a:solidFill>
              </a:rPr>
              <a:t>RHIC ~ 4 h</a:t>
            </a:r>
          </a:p>
          <a:p>
            <a:pPr eaLnBrk="1" hangingPunct="1"/>
            <a:r>
              <a:rPr lang="en-US" altLang="ru-RU" sz="1600" b="1" dirty="0">
                <a:solidFill>
                  <a:srgbClr val="006600"/>
                </a:solidFill>
              </a:rPr>
              <a:t>LHC &gt;&gt; 10 h</a:t>
            </a:r>
          </a:p>
          <a:p>
            <a:pPr eaLnBrk="1" hangingPunct="1"/>
            <a:r>
              <a:rPr lang="en-US" altLang="ru-RU" sz="1600" b="1" dirty="0">
                <a:solidFill>
                  <a:srgbClr val="FF0000"/>
                </a:solidFill>
              </a:rPr>
              <a:t>NICA  3 </a:t>
            </a:r>
            <a:r>
              <a:rPr lang="en-US" altLang="ru-RU" sz="1600" b="1" dirty="0">
                <a:solidFill>
                  <a:srgbClr val="FF0000"/>
                </a:solidFill>
                <a:sym typeface="Symbol" pitchFamily="18" charset="2"/>
              </a:rPr>
              <a:t> 30 minutes </a:t>
            </a:r>
            <a:r>
              <a:rPr lang="en-US" altLang="ru-RU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ru-RU" sz="1600" b="1" dirty="0">
                <a:solidFill>
                  <a:srgbClr val="FF0000"/>
                </a:solidFill>
              </a:rPr>
              <a:t>Beam cooling during experiment is mandatory</a:t>
            </a:r>
            <a:endParaRPr lang="ru-RU" altLang="ru-RU" sz="16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54DDE8-C109-4D92-A4EF-ACD2867C8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80" y="4924337"/>
            <a:ext cx="4093228" cy="918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Объект 4">
                <a:extLst>
                  <a:ext uri="{FF2B5EF4-FFF2-40B4-BE49-F238E27FC236}">
                    <a16:creationId xmlns:a16="http://schemas.microsoft.com/office/drawing/2014/main" id="{5278C82D-1F22-497E-9ED7-A3A620F77827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23652" y="2713693"/>
              <a:ext cx="7587949" cy="902654"/>
            </p:xfrm>
            <a:graphic>
              <a:graphicData uri="http://schemas.openxmlformats.org/drawingml/2006/table">
                <a:tbl>
                  <a:tblPr/>
                  <a:tblGrid>
                    <a:gridCol w="69651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48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424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3178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440531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5723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754856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54856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754856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232886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𝐸</m:t>
                                </m:r>
                                <m:r>
                                  <a:rPr lang="en-US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400" b="0" i="0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GeV</m:t>
                                    </m:r>
                                  </m:num>
                                  <m:den>
                                    <m: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𝑢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  <m:r>
                                  <a:rPr lang="en-US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nn-NO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nn-NO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nn-NO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a:rPr lang="nn-NO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r>
                                  <a:rPr lang="nn-NO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nn-NO" sz="1400" b="0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mm</m:t>
                                </m:r>
                                <m:r>
                                  <a:rPr lang="nn-NO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·</m:t>
                                </m:r>
                                <m:r>
                                  <m:rPr>
                                    <m:sty m:val="p"/>
                                  </m:rPr>
                                  <a:rPr lang="nn-NO" sz="1400" b="0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mrad</m:t>
                                </m:r>
                              </m:oMath>
                            </m:oMathPara>
                          </a14:m>
                          <a:endParaRPr lang="nn-NO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nn-NO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nn-NO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a:rPr lang="nn-NO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r>
                                  <a:rPr lang="nn-NO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nn-NO" sz="1400" b="0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mm</m:t>
                                </m:r>
                                <m:r>
                                  <a:rPr lang="nn-NO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·</m:t>
                                </m:r>
                                <m:r>
                                  <m:rPr>
                                    <m:sty m:val="p"/>
                                  </m:rPr>
                                  <a:rPr lang="nn-NO" sz="1400" b="0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mrad</m:t>
                                </m:r>
                              </m:oMath>
                            </m:oMathPara>
                          </a14:m>
                          <a:endParaRPr lang="nn-NO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4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1400" b="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i="0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US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4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1400" b="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4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4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400" b="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i="0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en-US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400" b="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i="0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en-US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4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1400" b="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i="0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en-US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2884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4.5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2.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rowSpan="3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1.1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0.8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rowSpan="3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0.6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</a:t>
                          </a:r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73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12884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2.71</a:t>
                          </a: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0.9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5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</a:t>
                          </a:r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31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12884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1.0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0.6</a:t>
                          </a:r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Объект 4">
                <a:extLst>
                  <a:ext uri="{FF2B5EF4-FFF2-40B4-BE49-F238E27FC236}">
                    <a16:creationId xmlns:a16="http://schemas.microsoft.com/office/drawing/2014/main" id="{5278C82D-1F22-497E-9ED7-A3A620F7782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55296310"/>
                  </p:ext>
                </p:extLst>
              </p:nvPr>
            </p:nvGraphicFramePr>
            <p:xfrm>
              <a:off x="523652" y="2713693"/>
              <a:ext cx="7587949" cy="902654"/>
            </p:xfrm>
            <a:graphic>
              <a:graphicData uri="http://schemas.openxmlformats.org/drawingml/2006/table">
                <a:tbl>
                  <a:tblPr/>
                  <a:tblGrid>
                    <a:gridCol w="69651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48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424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3178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440531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75723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754856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54856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754856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24114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3"/>
                          <a:stretch>
                            <a:fillRect l="-877" t="-125000" r="-994737" b="-3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3"/>
                          <a:stretch>
                            <a:fillRect l="-92742" t="-125000" r="-814516" b="-3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3"/>
                          <a:stretch>
                            <a:fillRect l="-108145" t="-125000" r="-357014" b="-3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3"/>
                          <a:stretch>
                            <a:fillRect l="-211009" t="-125000" r="-261927" b="-3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3"/>
                          <a:stretch>
                            <a:fillRect l="-928767" t="-125000" r="-682192" b="-3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3"/>
                          <a:stretch>
                            <a:fillRect l="-605645" t="-125000" r="-301613" b="-3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3"/>
                          <a:stretch>
                            <a:fillRect l="-705645" t="-125000" r="-201613" b="-3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3"/>
                          <a:stretch>
                            <a:fillRect l="-805645" t="-125000" r="-101613" b="-3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3"/>
                          <a:stretch>
                            <a:fillRect l="-905645" t="-125000" r="-1613" b="-31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20504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4.5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2.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rowSpan="3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1.1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0.8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rowSpan="3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0.6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</a:t>
                          </a:r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73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20504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2.71</a:t>
                          </a: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0.9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5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</a:t>
                          </a:r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31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0504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1.0</a:t>
                          </a:r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0.6</a:t>
                          </a:r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4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400" b="0" i="0" kern="1200" dirty="0">
                              <a:solidFill>
                                <a:srgbClr val="0000CC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400" b="0" i="0" kern="1200" dirty="0">
                            <a:solidFill>
                              <a:srgbClr val="0000CC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3">
            <a:extLst>
              <a:ext uri="{FF2B5EF4-FFF2-40B4-BE49-F238E27FC236}">
                <a16:creationId xmlns:a16="http://schemas.microsoft.com/office/drawing/2014/main" id="{69545FED-80DA-420F-BBF5-FA52B724D89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43175" y="3821694"/>
            <a:ext cx="75879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>
                <a:tab pos="449263" algn="l"/>
                <a:tab pos="457200" algn="l"/>
              </a:tabLst>
            </a:pPr>
            <a:r>
              <a:rPr kumimoji="0" lang="en-US" altLang="ru-RU" sz="16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operation in vicinity of thermal equilibrium still significantly reduces IBS heating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9F8946-593D-4F20-BB0F-41A1D6E85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81" y="566605"/>
            <a:ext cx="6960443" cy="1962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0A31A2A1-803D-4B41-8734-E99CAFD13C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5553" y="-59498"/>
                <a:ext cx="120818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</m:oMath>
                  </m:oMathPara>
                </a14:m>
                <a:endParaRPr lang="ru-RU" altLang="ru-RU" sz="2000" i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0A31A2A1-803D-4B41-8734-E99CAFD13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553" y="-59498"/>
                <a:ext cx="1208184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Стрелка: изогнутая вверх 8">
            <a:extLst>
              <a:ext uri="{FF2B5EF4-FFF2-40B4-BE49-F238E27FC236}">
                <a16:creationId xmlns:a16="http://schemas.microsoft.com/office/drawing/2014/main" id="{2A8D053D-8B38-42CF-8824-2CC7FD1A59E3}"/>
              </a:ext>
            </a:extLst>
          </p:cNvPr>
          <p:cNvSpPr/>
          <p:nvPr/>
        </p:nvSpPr>
        <p:spPr>
          <a:xfrm rot="10800000" flipV="1">
            <a:off x="4909537" y="-60960"/>
            <a:ext cx="420107" cy="3431395"/>
          </a:xfrm>
          <a:prstGeom prst="bentUpArrow">
            <a:avLst>
              <a:gd name="adj1" fmla="val 16041"/>
              <a:gd name="adj2" fmla="val 27121"/>
              <a:gd name="adj3" fmla="val 50000"/>
            </a:avLst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изогнутая вверх 11">
            <a:extLst>
              <a:ext uri="{FF2B5EF4-FFF2-40B4-BE49-F238E27FC236}">
                <a16:creationId xmlns:a16="http://schemas.microsoft.com/office/drawing/2014/main" id="{30AB2867-8D32-4127-9D56-89014E82D100}"/>
              </a:ext>
            </a:extLst>
          </p:cNvPr>
          <p:cNvSpPr/>
          <p:nvPr/>
        </p:nvSpPr>
        <p:spPr>
          <a:xfrm rot="5400000" flipV="1">
            <a:off x="4880048" y="5341424"/>
            <a:ext cx="531223" cy="2283851"/>
          </a:xfrm>
          <a:prstGeom prst="bentUpArrow">
            <a:avLst>
              <a:gd name="adj1" fmla="val 27516"/>
              <a:gd name="adj2" fmla="val 27121"/>
              <a:gd name="adj3" fmla="val 50000"/>
            </a:avLst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484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3E72DA1-0C6E-4794-AEB7-991614B2F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13188CE-26BE-4922-94CF-4989CF925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2842445" cy="338554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Collider non-linearities 1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90C51F-DE2D-4BC5-8EFC-56E7C948C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" y="426720"/>
            <a:ext cx="4202220" cy="3121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D387CB-60CC-47C9-B310-DA1B5D85EAFC}"/>
              </a:ext>
            </a:extLst>
          </p:cNvPr>
          <p:cNvSpPr txBox="1"/>
          <p:nvPr/>
        </p:nvSpPr>
        <p:spPr>
          <a:xfrm>
            <a:off x="6896052" y="4200621"/>
            <a:ext cx="2056247" cy="116955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</a:rPr>
              <a:t>sF1=</a:t>
            </a:r>
            <a:r>
              <a:rPr lang="ru-RU" sz="1400" dirty="0">
                <a:solidFill>
                  <a:srgbClr val="0000CC"/>
                </a:solidFill>
              </a:rPr>
              <a:t>-</a:t>
            </a:r>
            <a:r>
              <a:rPr lang="en-US" sz="1400" dirty="0">
                <a:solidFill>
                  <a:srgbClr val="0000CC"/>
                </a:solidFill>
              </a:rPr>
              <a:t>4</a:t>
            </a:r>
            <a:r>
              <a:rPr lang="ru-RU" sz="1400" dirty="0">
                <a:solidFill>
                  <a:srgbClr val="0000CC"/>
                </a:solidFill>
              </a:rPr>
              <a:t>7</a:t>
            </a:r>
            <a:r>
              <a:rPr lang="en-US" sz="1400" dirty="0">
                <a:solidFill>
                  <a:srgbClr val="0000CC"/>
                </a:solidFill>
              </a:rPr>
              <a:t> T/m^2</a:t>
            </a:r>
          </a:p>
          <a:p>
            <a:r>
              <a:rPr lang="en-US" sz="1400" dirty="0">
                <a:solidFill>
                  <a:srgbClr val="0000CC"/>
                </a:solidFill>
              </a:rPr>
              <a:t>sD1=1</a:t>
            </a:r>
            <a:r>
              <a:rPr lang="ru-RU" sz="1400" dirty="0">
                <a:solidFill>
                  <a:srgbClr val="0000CC"/>
                </a:solidFill>
              </a:rPr>
              <a:t>1</a:t>
            </a:r>
            <a:r>
              <a:rPr lang="en-US" sz="1400" dirty="0">
                <a:solidFill>
                  <a:srgbClr val="0000CC"/>
                </a:solidFill>
              </a:rPr>
              <a:t> T/m^2</a:t>
            </a:r>
          </a:p>
          <a:p>
            <a:endParaRPr lang="en-US" sz="1400" dirty="0">
              <a:solidFill>
                <a:srgbClr val="0000CC"/>
              </a:solidFill>
            </a:endParaRPr>
          </a:p>
          <a:p>
            <a:r>
              <a:rPr lang="en-US" sz="1400" dirty="0">
                <a:solidFill>
                  <a:srgbClr val="0000CC"/>
                </a:solidFill>
              </a:rPr>
              <a:t>sF2=</a:t>
            </a:r>
            <a:r>
              <a:rPr lang="ru-RU" sz="1400" dirty="0">
                <a:solidFill>
                  <a:srgbClr val="0000CC"/>
                </a:solidFill>
              </a:rPr>
              <a:t>-48</a:t>
            </a:r>
            <a:r>
              <a:rPr lang="en-US" sz="1400" dirty="0">
                <a:solidFill>
                  <a:srgbClr val="0000CC"/>
                </a:solidFill>
              </a:rPr>
              <a:t> T/m^2</a:t>
            </a:r>
          </a:p>
          <a:p>
            <a:r>
              <a:rPr lang="en-US" sz="1400" dirty="0">
                <a:solidFill>
                  <a:srgbClr val="0000CC"/>
                </a:solidFill>
              </a:rPr>
              <a:t>sD2=1</a:t>
            </a:r>
            <a:r>
              <a:rPr lang="ru-RU" sz="1400" dirty="0">
                <a:solidFill>
                  <a:srgbClr val="0000CC"/>
                </a:solidFill>
              </a:rPr>
              <a:t>0</a:t>
            </a:r>
            <a:r>
              <a:rPr lang="en-US" sz="1400" dirty="0">
                <a:solidFill>
                  <a:srgbClr val="0000CC"/>
                </a:solidFill>
              </a:rPr>
              <a:t> T/m^2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EE8668-ACF5-4869-B10A-E9E8B2705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62" y="3845675"/>
            <a:ext cx="6267549" cy="26798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DA0663-ED50-420B-B048-6837551B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126" y="505517"/>
            <a:ext cx="4012147" cy="301232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7E5629-0601-48D0-AB1E-981A395ABF42}"/>
              </a:ext>
            </a:extLst>
          </p:cNvPr>
          <p:cNvSpPr/>
          <p:nvPr/>
        </p:nvSpPr>
        <p:spPr>
          <a:xfrm>
            <a:off x="722811" y="1767840"/>
            <a:ext cx="3378926" cy="243840"/>
          </a:xfrm>
          <a:prstGeom prst="rect">
            <a:avLst/>
          </a:prstGeom>
          <a:noFill/>
          <a:ln>
            <a:solidFill>
              <a:srgbClr val="15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F50BE9-4EDF-49FB-AFC0-284428C678B0}"/>
              </a:ext>
            </a:extLst>
          </p:cNvPr>
          <p:cNvSpPr/>
          <p:nvPr/>
        </p:nvSpPr>
        <p:spPr>
          <a:xfrm>
            <a:off x="5111931" y="653143"/>
            <a:ext cx="3309258" cy="2438400"/>
          </a:xfrm>
          <a:prstGeom prst="rect">
            <a:avLst/>
          </a:prstGeom>
          <a:noFill/>
          <a:ln>
            <a:solidFill>
              <a:srgbClr val="15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86F0FB3-056A-4F3D-B5C3-86A9D0E7E3FE}"/>
              </a:ext>
            </a:extLst>
          </p:cNvPr>
          <p:cNvCxnSpPr/>
          <p:nvPr/>
        </p:nvCxnSpPr>
        <p:spPr>
          <a:xfrm>
            <a:off x="6487886" y="653143"/>
            <a:ext cx="0" cy="2438400"/>
          </a:xfrm>
          <a:prstGeom prst="line">
            <a:avLst/>
          </a:prstGeom>
          <a:ln w="222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A69FC4B-6917-47C0-A973-5E305BCADE0D}"/>
              </a:ext>
            </a:extLst>
          </p:cNvPr>
          <p:cNvCxnSpPr/>
          <p:nvPr/>
        </p:nvCxnSpPr>
        <p:spPr>
          <a:xfrm>
            <a:off x="7044010" y="653143"/>
            <a:ext cx="0" cy="2438400"/>
          </a:xfrm>
          <a:prstGeom prst="line">
            <a:avLst/>
          </a:prstGeom>
          <a:ln w="222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85F86B7-A730-42BF-A803-19010511CF76}"/>
              </a:ext>
            </a:extLst>
          </p:cNvPr>
          <p:cNvCxnSpPr/>
          <p:nvPr/>
        </p:nvCxnSpPr>
        <p:spPr>
          <a:xfrm>
            <a:off x="7891735" y="653143"/>
            <a:ext cx="0" cy="2438400"/>
          </a:xfrm>
          <a:prstGeom prst="line">
            <a:avLst/>
          </a:prstGeom>
          <a:ln w="22225">
            <a:solidFill>
              <a:srgbClr val="FFC5C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01A0CE9-367C-4A67-BF20-B78FE2066F25}"/>
              </a:ext>
            </a:extLst>
          </p:cNvPr>
          <p:cNvCxnSpPr/>
          <p:nvPr/>
        </p:nvCxnSpPr>
        <p:spPr>
          <a:xfrm>
            <a:off x="5643835" y="653143"/>
            <a:ext cx="0" cy="2438400"/>
          </a:xfrm>
          <a:prstGeom prst="line">
            <a:avLst/>
          </a:prstGeom>
          <a:ln w="22225">
            <a:solidFill>
              <a:srgbClr val="FFC5C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F767F1E-8122-4540-89E0-41F0BBC3C5D2}"/>
              </a:ext>
            </a:extLst>
          </p:cNvPr>
          <p:cNvCxnSpPr/>
          <p:nvPr/>
        </p:nvCxnSpPr>
        <p:spPr>
          <a:xfrm>
            <a:off x="6487886" y="2660650"/>
            <a:ext cx="556124" cy="0"/>
          </a:xfrm>
          <a:prstGeom prst="straightConnector1">
            <a:avLst/>
          </a:prstGeom>
          <a:ln>
            <a:solidFill>
              <a:srgbClr val="1515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367FC08-F0FC-4625-8075-365BBB4532AA}"/>
              </a:ext>
            </a:extLst>
          </p:cNvPr>
          <p:cNvCxnSpPr>
            <a:cxnSpLocks/>
          </p:cNvCxnSpPr>
          <p:nvPr/>
        </p:nvCxnSpPr>
        <p:spPr>
          <a:xfrm>
            <a:off x="5643835" y="908050"/>
            <a:ext cx="2400300" cy="0"/>
          </a:xfrm>
          <a:prstGeom prst="straightConnector1">
            <a:avLst/>
          </a:prstGeom>
          <a:ln>
            <a:solidFill>
              <a:srgbClr val="1515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1">
                <a:extLst>
                  <a:ext uri="{FF2B5EF4-FFF2-40B4-BE49-F238E27FC236}">
                    <a16:creationId xmlns:a16="http://schemas.microsoft.com/office/drawing/2014/main" id="{B032BD36-9404-45D9-B67B-FEBDDE0B53A1}"/>
                  </a:ext>
                </a:extLst>
              </p:cNvPr>
              <p:cNvSpPr txBox="1"/>
              <p:nvPr/>
            </p:nvSpPr>
            <p:spPr bwMode="auto">
              <a:xfrm>
                <a:off x="6487885" y="2258982"/>
                <a:ext cx="768164" cy="40166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 smtClean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1400" b="0" i="1" smtClean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1400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ru-RU" sz="1400" i="1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22" name="Object 1">
                <a:extLst>
                  <a:ext uri="{FF2B5EF4-FFF2-40B4-BE49-F238E27FC236}">
                    <a16:creationId xmlns:a16="http://schemas.microsoft.com/office/drawing/2014/main" id="{B032BD36-9404-45D9-B67B-FEBDDE0B5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7885" y="2258982"/>
                <a:ext cx="768164" cy="4016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1">
                <a:extLst>
                  <a:ext uri="{FF2B5EF4-FFF2-40B4-BE49-F238E27FC236}">
                    <a16:creationId xmlns:a16="http://schemas.microsoft.com/office/drawing/2014/main" id="{01F5C356-5FAA-46A9-8C50-50A3A2FF5BEF}"/>
                  </a:ext>
                </a:extLst>
              </p:cNvPr>
              <p:cNvSpPr txBox="1"/>
              <p:nvPr/>
            </p:nvSpPr>
            <p:spPr bwMode="auto">
              <a:xfrm>
                <a:off x="6459903" y="858373"/>
                <a:ext cx="768164" cy="40166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 smtClean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1400" b="0" i="1" smtClean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ru-RU" sz="1400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ru-RU" sz="1400" i="1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23" name="Object 1">
                <a:extLst>
                  <a:ext uri="{FF2B5EF4-FFF2-40B4-BE49-F238E27FC236}">
                    <a16:creationId xmlns:a16="http://schemas.microsoft.com/office/drawing/2014/main" id="{01F5C356-5FAA-46A9-8C50-50A3A2FF5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9903" y="858373"/>
                <a:ext cx="768164" cy="4016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Стрелка вправо 48">
            <a:extLst>
              <a:ext uri="{FF2B5EF4-FFF2-40B4-BE49-F238E27FC236}">
                <a16:creationId xmlns:a16="http://schemas.microsoft.com/office/drawing/2014/main" id="{6B54804C-E52E-4281-BACB-192FD23B42BF}"/>
              </a:ext>
            </a:extLst>
          </p:cNvPr>
          <p:cNvSpPr/>
          <p:nvPr/>
        </p:nvSpPr>
        <p:spPr>
          <a:xfrm flipV="1">
            <a:off x="4255262" y="1456980"/>
            <a:ext cx="416638" cy="201958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51A31-9151-4F9F-B5DB-98CE66F75C5E}"/>
              </a:ext>
            </a:extLst>
          </p:cNvPr>
          <p:cNvSpPr txBox="1"/>
          <p:nvPr/>
        </p:nvSpPr>
        <p:spPr>
          <a:xfrm>
            <a:off x="7682304" y="5818926"/>
            <a:ext cx="10044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2000" b="1" dirty="0">
                <a:solidFill>
                  <a:srgbClr val="0000CC"/>
                </a:solidFill>
                <a:latin typeface="+mn-lt"/>
              </a:rPr>
              <a:t>DA  ??</a:t>
            </a:r>
            <a:endParaRPr lang="ru-RU" altLang="ru-RU" sz="20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24" name="Стрелка вправо 48">
            <a:extLst>
              <a:ext uri="{FF2B5EF4-FFF2-40B4-BE49-F238E27FC236}">
                <a16:creationId xmlns:a16="http://schemas.microsoft.com/office/drawing/2014/main" id="{2FE0ABC2-3977-414C-B780-D8A023C699CB}"/>
              </a:ext>
            </a:extLst>
          </p:cNvPr>
          <p:cNvSpPr/>
          <p:nvPr/>
        </p:nvSpPr>
        <p:spPr>
          <a:xfrm rot="5400000" flipV="1">
            <a:off x="7784395" y="5475741"/>
            <a:ext cx="416638" cy="201958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45969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46FBA7A-55F1-4550-9D56-B5E541C20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43A40-DD95-4A8C-9857-AC3E1D4D0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930063" cy="338554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DA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EBB4B1-6336-4494-855A-F5BF794BA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377"/>
            <a:ext cx="4419888" cy="3669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44C960-361E-49DA-834D-D176A6F71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114" y="845418"/>
            <a:ext cx="4419886" cy="35277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32C0B5-6E4E-4E36-ADEF-F497F4728F60}"/>
              </a:ext>
            </a:extLst>
          </p:cNvPr>
          <p:cNvSpPr txBox="1"/>
          <p:nvPr/>
        </p:nvSpPr>
        <p:spPr>
          <a:xfrm>
            <a:off x="2347147" y="9340"/>
            <a:ext cx="247683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chromaticity correction</a:t>
            </a:r>
            <a:endParaRPr lang="ru-RU" altLang="ru-RU" sz="16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FD30EB-9FA5-4A18-A341-F31626378C0D}"/>
              </a:ext>
            </a:extLst>
          </p:cNvPr>
          <p:cNvSpPr txBox="1"/>
          <p:nvPr/>
        </p:nvSpPr>
        <p:spPr>
          <a:xfrm>
            <a:off x="1226272" y="24728"/>
            <a:ext cx="824665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n-lt"/>
              </a:rPr>
              <a:t>Linear optics</a:t>
            </a:r>
          </a:p>
        </p:txBody>
      </p:sp>
      <p:sp>
        <p:nvSpPr>
          <p:cNvPr id="16" name="Стрелка вправо 48">
            <a:extLst>
              <a:ext uri="{FF2B5EF4-FFF2-40B4-BE49-F238E27FC236}">
                <a16:creationId xmlns:a16="http://schemas.microsoft.com/office/drawing/2014/main" id="{7E1273A8-9570-40B6-9CF7-229E19B55CFC}"/>
              </a:ext>
            </a:extLst>
          </p:cNvPr>
          <p:cNvSpPr/>
          <p:nvPr/>
        </p:nvSpPr>
        <p:spPr>
          <a:xfrm rot="10800000" flipV="1">
            <a:off x="930062" y="9340"/>
            <a:ext cx="1453061" cy="201958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DEFA5F12-3FCD-40A4-B302-93BF988BA0D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209944" y="1018508"/>
            <a:ext cx="20558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>
                <a:tab pos="449263" algn="l"/>
                <a:tab pos="457200" algn="l"/>
              </a:tabLst>
            </a:pPr>
            <a:r>
              <a:rPr kumimoji="0" lang="en-US" altLang="ru-RU" sz="16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Lifetrac</a:t>
            </a:r>
            <a:endParaRPr kumimoji="0" lang="en-US" altLang="ru-RU" sz="16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>
                <a:tab pos="449263" algn="l"/>
                <a:tab pos="457200" algn="l"/>
              </a:tabLst>
            </a:pPr>
            <a:r>
              <a:rPr lang="en-US" altLang="ru-RU" sz="1400" dirty="0">
                <a:solidFill>
                  <a:srgbClr val="0000CC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D. </a:t>
            </a:r>
            <a:r>
              <a:rPr lang="en-US" altLang="ru-RU" sz="1400" dirty="0" err="1">
                <a:solidFill>
                  <a:srgbClr val="0000CC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Shatilov</a:t>
            </a:r>
            <a:r>
              <a:rPr lang="en-US" altLang="ru-RU" sz="1400" dirty="0">
                <a:solidFill>
                  <a:srgbClr val="0000CC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, BINP</a:t>
            </a:r>
            <a:endParaRPr kumimoji="0" lang="en-US" altLang="ru-RU" sz="14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C7591EE-D461-45EF-9B83-72BF36CA2A4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191111" y="956952"/>
            <a:ext cx="9528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>
                <a:tab pos="449263" algn="l"/>
                <a:tab pos="457200" algn="l"/>
              </a:tabLst>
            </a:pPr>
            <a:r>
              <a:rPr kumimoji="0" lang="en-US" altLang="ru-RU" sz="16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MADX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9DBB55BD-529E-40DA-A9AD-B9147CD3FEC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000308" y="4112522"/>
            <a:ext cx="13729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>
                <a:tab pos="449263" algn="l"/>
                <a:tab pos="457200" algn="l"/>
              </a:tabLst>
            </a:pPr>
            <a:r>
              <a:rPr kumimoji="0" lang="en-US" altLang="ru-RU" sz="1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A. </a:t>
            </a:r>
            <a:r>
              <a:rPr kumimoji="0" lang="en-US" altLang="ru-RU" sz="14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Philippov</a:t>
            </a:r>
            <a:endParaRPr kumimoji="0" lang="en-US" altLang="ru-RU" sz="14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E3FFCA5B-8A88-4905-94C2-9CF8C1DE60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3473" y="4547933"/>
                <a:ext cx="2890584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≈16÷18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E3FFCA5B-8A88-4905-94C2-9CF8C1DE6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3473" y="4547933"/>
                <a:ext cx="289058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65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F019B65-5DA4-4B87-AE12-8E0504A981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789B919-5FF4-4090-9DE6-1CB983535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2971711" cy="369332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srgbClr val="0000CC"/>
                </a:solidFill>
              </a:rPr>
              <a:t>Transverse beam size </a:t>
            </a:r>
            <a:endParaRPr lang="ru-RU" altLang="ru-RU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Объект 4">
                <a:extLst>
                  <a:ext uri="{FF2B5EF4-FFF2-40B4-BE49-F238E27FC236}">
                    <a16:creationId xmlns:a16="http://schemas.microsoft.com/office/drawing/2014/main" id="{10063C9A-B30D-4AC0-A2FD-225F86A7784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36939168"/>
                  </p:ext>
                </p:extLst>
              </p:nvPr>
            </p:nvGraphicFramePr>
            <p:xfrm>
              <a:off x="2971710" y="20345"/>
              <a:ext cx="6172289" cy="715456"/>
            </p:xfrm>
            <a:graphic>
              <a:graphicData uri="http://schemas.openxmlformats.org/drawingml/2006/table">
                <a:tbl>
                  <a:tblPr/>
                  <a:tblGrid>
                    <a:gridCol w="56657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40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9199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8332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5834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15962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614024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61402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614024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187252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𝐸</m:t>
                                </m:r>
                                <m:r>
                                  <a:rPr lang="en-US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100" b="0" i="0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GeV</m:t>
                                    </m:r>
                                  </m:num>
                                  <m:den>
                                    <m: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𝑢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  <m:r>
                                  <a:rPr lang="en-US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nn-NO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nn-NO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nn-NO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a:rPr lang="nn-NO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r>
                                  <a:rPr lang="nn-NO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nn-NO" sz="1100" b="0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mm</m:t>
                                </m:r>
                                <m:r>
                                  <a:rPr lang="nn-NO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·</m:t>
                                </m:r>
                                <m:r>
                                  <m:rPr>
                                    <m:sty m:val="p"/>
                                  </m:rPr>
                                  <a:rPr lang="nn-NO" sz="1100" b="0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mrad</m:t>
                                </m:r>
                              </m:oMath>
                            </m:oMathPara>
                          </a14:m>
                          <a:endParaRPr lang="nn-NO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nn-NO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nn-NO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a:rPr lang="nn-NO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r>
                                  <a:rPr lang="nn-NO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nn-NO" sz="1100" b="0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mm</m:t>
                                </m:r>
                                <m:r>
                                  <a:rPr lang="nn-NO" sz="11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·</m:t>
                                </m:r>
                                <m:r>
                                  <m:rPr>
                                    <m:sty m:val="p"/>
                                  </m:rPr>
                                  <a:rPr lang="nn-NO" sz="1100" b="0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mrad</m:t>
                                </m:r>
                              </m:oMath>
                            </m:oMathPara>
                          </a14:m>
                          <a:endParaRPr lang="nn-NO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1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1100" b="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100" b="0" i="0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US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1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sz="1100" b="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sz="11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1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100" b="0" i="1" kern="1200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100" b="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100" b="0" i="0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en-US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100" b="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100" b="0" i="0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en-US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100" b="0" i="1" kern="120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1100" b="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100" b="0" i="0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en-US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71169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4.5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2.</a:t>
                          </a:r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rowSpan="3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1.1</a:t>
                          </a:r>
                          <a:endParaRPr lang="ru-RU" sz="1100" b="0" i="0" kern="1200" dirty="0">
                            <a:solidFill>
                              <a:srgbClr val="1515FF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0.8</a:t>
                          </a:r>
                          <a:r>
                            <a:rPr lang="en-US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</a:t>
                          </a:r>
                          <a:endParaRPr lang="ru-RU" sz="1100" b="0" i="0" kern="1200" dirty="0">
                            <a:solidFill>
                              <a:srgbClr val="1515FF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rowSpan="3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0.6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</a:t>
                          </a:r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73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71169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2.71</a:t>
                          </a: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0.9</a:t>
                          </a:r>
                          <a:r>
                            <a:rPr lang="en-US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5</a:t>
                          </a:r>
                          <a:endParaRPr lang="ru-RU" sz="1100" b="0" i="0" kern="1200" dirty="0">
                            <a:solidFill>
                              <a:srgbClr val="1515FF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</a:t>
                          </a:r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31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71169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1.0</a:t>
                          </a:r>
                          <a:r>
                            <a:rPr lang="en-US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100" b="0" i="0" kern="1200" dirty="0">
                            <a:solidFill>
                              <a:srgbClr val="1515FF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0.6</a:t>
                          </a:r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Объект 4">
                <a:extLst>
                  <a:ext uri="{FF2B5EF4-FFF2-40B4-BE49-F238E27FC236}">
                    <a16:creationId xmlns:a16="http://schemas.microsoft.com/office/drawing/2014/main" id="{10063C9A-B30D-4AC0-A2FD-225F86A7784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36939168"/>
                  </p:ext>
                </p:extLst>
              </p:nvPr>
            </p:nvGraphicFramePr>
            <p:xfrm>
              <a:off x="2971710" y="20345"/>
              <a:ext cx="6172289" cy="715456"/>
            </p:xfrm>
            <a:graphic>
              <a:graphicData uri="http://schemas.openxmlformats.org/drawingml/2006/table">
                <a:tbl>
                  <a:tblPr/>
                  <a:tblGrid>
                    <a:gridCol w="56657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140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9199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8332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5834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15962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614024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61402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614024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19110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1075" t="-131250" r="-992473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93069" t="-131250" r="-813861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108939" t="-131250" r="-359218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210112" t="-131250" r="-261236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935593" t="-131250" r="-688136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604950" t="-131250" r="-301980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712000" t="-131250" r="-205000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803960" t="-131250" r="-102970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144" marR="7144" marT="7144" marB="0" anchor="ctr">
                        <a:blipFill>
                          <a:blip r:embed="rId2"/>
                          <a:stretch>
                            <a:fillRect l="-903960" t="-131250" r="-2970" b="-3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74784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4.5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2.</a:t>
                          </a:r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rowSpan="3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1.1</a:t>
                          </a:r>
                          <a:endParaRPr lang="ru-RU" sz="1100" b="0" i="0" kern="1200" dirty="0">
                            <a:solidFill>
                              <a:srgbClr val="1515FF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0.8</a:t>
                          </a:r>
                          <a:r>
                            <a:rPr lang="en-US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</a:t>
                          </a:r>
                          <a:endParaRPr lang="ru-RU" sz="1100" b="0" i="0" kern="1200" dirty="0">
                            <a:solidFill>
                              <a:srgbClr val="1515FF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rowSpan="3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0.6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</a:t>
                          </a:r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73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2500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74784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2.71</a:t>
                          </a: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0.9</a:t>
                          </a:r>
                          <a:r>
                            <a:rPr lang="en-US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5</a:t>
                          </a:r>
                          <a:endParaRPr lang="ru-RU" sz="1100" b="0" i="0" kern="1200" dirty="0">
                            <a:solidFill>
                              <a:srgbClr val="1515FF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</a:t>
                          </a:r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31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770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74784"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0.28</a:t>
                          </a: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1.0</a:t>
                          </a:r>
                          <a:r>
                            <a:rPr lang="en-US" sz="1100" b="0" i="0" kern="1200" dirty="0">
                              <a:solidFill>
                                <a:srgbClr val="1515FF"/>
                              </a:solidFill>
                              <a:highlight>
                                <a:srgbClr val="FFFF99"/>
                              </a:highlight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8</a:t>
                          </a:r>
                          <a:endParaRPr lang="ru-RU" sz="1100" b="0" i="0" kern="1200" dirty="0">
                            <a:solidFill>
                              <a:srgbClr val="1515FF"/>
                            </a:solidFill>
                            <a:highlight>
                              <a:srgbClr val="FFFF99"/>
                            </a:highlight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endParaRPr lang="ru-RU" sz="18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ru-RU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0.6</a:t>
                          </a:r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4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b" latinLnBrk="0" hangingPunct="1"/>
                          <a:r>
                            <a:rPr lang="en-US" sz="1100" b="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220</a:t>
                          </a:r>
                          <a:endParaRPr lang="ru-RU" sz="1100" b="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7">
            <a:extLst>
              <a:ext uri="{FF2B5EF4-FFF2-40B4-BE49-F238E27FC236}">
                <a16:creationId xmlns:a16="http://schemas.microsoft.com/office/drawing/2014/main" id="{4CD6BAD8-C482-476A-BBA5-BC2D0723F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473" y="243917"/>
            <a:ext cx="192552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SzPct val="200000"/>
            </a:pPr>
            <a:r>
              <a:rPr lang="en-US" altLang="ru-RU" sz="1400" dirty="0">
                <a:solidFill>
                  <a:srgbClr val="0000CC"/>
                </a:solidFill>
              </a:rPr>
              <a:t>Intra-Beam Scattering</a:t>
            </a:r>
            <a:endParaRPr lang="ru-RU" altLang="ru-RU" sz="1400" dirty="0">
              <a:solidFill>
                <a:srgbClr val="0000CC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8B35A2-4471-452B-9204-41FA589C5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02945"/>
            <a:ext cx="4879495" cy="26182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768C9A-6A0E-4623-8FFE-9B89BC0F2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494" y="1102945"/>
            <a:ext cx="4855334" cy="26295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8F49E8-6E1D-43F1-8962-AA485FB53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43"/>
          <a:stretch/>
        </p:blipFill>
        <p:spPr>
          <a:xfrm>
            <a:off x="82277" y="4185931"/>
            <a:ext cx="2357469" cy="21515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F850FA-B42C-4644-BC21-4B867B105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621" y="3975118"/>
            <a:ext cx="2398686" cy="26445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3A67D7-8164-4097-90D7-390C2948D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232" y="4156480"/>
            <a:ext cx="2778309" cy="2281857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CC22AEB-DFB5-46B2-9B79-82FF971C6E5E}"/>
              </a:ext>
            </a:extLst>
          </p:cNvPr>
          <p:cNvSpPr/>
          <p:nvPr/>
        </p:nvSpPr>
        <p:spPr>
          <a:xfrm>
            <a:off x="4483894" y="5391150"/>
            <a:ext cx="419100" cy="2476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810B076-A76B-48C9-9951-1B14DC21B81A}"/>
              </a:ext>
            </a:extLst>
          </p:cNvPr>
          <p:cNvSpPr/>
          <p:nvPr/>
        </p:nvSpPr>
        <p:spPr>
          <a:xfrm>
            <a:off x="1035844" y="5179219"/>
            <a:ext cx="228600" cy="34528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C506BF5-0D15-48E2-941B-6E4AA65F08D5}"/>
              </a:ext>
            </a:extLst>
          </p:cNvPr>
          <p:cNvSpPr/>
          <p:nvPr/>
        </p:nvSpPr>
        <p:spPr>
          <a:xfrm>
            <a:off x="7293769" y="5233988"/>
            <a:ext cx="454819" cy="1905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D7C108-B881-48EF-849F-84A98AA4A01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620000" y="810558"/>
            <a:ext cx="952889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>
                <a:tab pos="449263" algn="l"/>
                <a:tab pos="457200" algn="l"/>
              </a:tabLst>
            </a:pPr>
            <a:r>
              <a:rPr kumimoji="0" lang="en-US" altLang="ru-RU" sz="16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Ref. 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9703A8-C332-4950-884C-961D71A8CFD0}"/>
                  </a:ext>
                </a:extLst>
              </p:cNvPr>
              <p:cNvSpPr txBox="1"/>
              <p:nvPr/>
            </p:nvSpPr>
            <p:spPr>
              <a:xfrm>
                <a:off x="1380339" y="1395333"/>
                <a:ext cx="4316104" cy="641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600" b="1" i="1" smtClean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num>
                            <m:den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</m:sub>
                        <m:sup>
                          <m:r>
                            <a:rPr lang="ru-RU" sz="1600" b="1" i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ru-RU" sz="1600" b="1" i="0">
                          <a:solidFill>
                            <a:srgbClr val="1515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num>
                            <m:den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</m:sub>
                      </m:sSub>
                      <m:sSub>
                        <m:sSubPr>
                          <m:ctrlP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num>
                            <m:den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</m:sub>
                      </m:sSub>
                      <m:r>
                        <a:rPr lang="ru-RU" sz="1600" b="1" i="0">
                          <a:solidFill>
                            <a:srgbClr val="1515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num>
                            <m:den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</m:sub>
                        <m:sup>
                          <m:r>
                            <a:rPr lang="ru-RU" sz="1600" b="1" i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sSubSup>
                        <m:sSubSupPr>
                          <m:ctrlP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  <m:sup>
                          <m:r>
                            <a:rPr lang="ru-RU" sz="1600" b="1" i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ru-RU" sz="1600" b="1" i="0">
                          <a:solidFill>
                            <a:srgbClr val="1515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ru-RU" sz="1600" b="1" i="1">
                                      <a:solidFill>
                                        <a:srgbClr val="1515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600" b="1" i="1">
                                      <a:solidFill>
                                        <a:srgbClr val="151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num>
                                <m:den>
                                  <m:r>
                                    <a:rPr lang="ru-RU" sz="1600" b="1" i="1">
                                      <a:solidFill>
                                        <a:srgbClr val="151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den>
                              </m:f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ru-RU" sz="1600" b="1" i="1">
                                      <a:solidFill>
                                        <a:srgbClr val="1515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600" b="1" i="1">
                                      <a:solidFill>
                                        <a:srgbClr val="151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num>
                                <m:den>
                                  <m:r>
                                    <a:rPr lang="ru-RU" sz="1600" b="1" i="1">
                                      <a:solidFill>
                                        <a:srgbClr val="1515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den>
                              </m:f>
                              <m:r>
                                <a:rPr lang="ru-RU" sz="1600" b="1" i="0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,макс.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600" b="1" i="1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num>
                            <m:den>
                              <m:r>
                                <a:rPr lang="ru-RU" sz="1600" b="1" i="1">
                                  <a:solidFill>
                                    <a:srgbClr val="1515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  <m:r>
                            <a:rPr lang="ru-RU" sz="1600" b="1" i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,ЗО</m:t>
                          </m:r>
                        </m:sub>
                        <m:sup>
                          <m:r>
                            <a:rPr lang="ru-RU" sz="1600" b="1" i="0">
                              <a:solidFill>
                                <a:srgbClr val="1515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ru-RU" sz="1600" b="1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9703A8-C332-4950-884C-961D71A8C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339" y="1395333"/>
                <a:ext cx="4316104" cy="6419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Стрелка вправо 48">
            <a:extLst>
              <a:ext uri="{FF2B5EF4-FFF2-40B4-BE49-F238E27FC236}">
                <a16:creationId xmlns:a16="http://schemas.microsoft.com/office/drawing/2014/main" id="{647B4B9E-4A34-44F9-8536-2E4814044C95}"/>
              </a:ext>
            </a:extLst>
          </p:cNvPr>
          <p:cNvSpPr/>
          <p:nvPr/>
        </p:nvSpPr>
        <p:spPr>
          <a:xfrm rot="5400000" flipV="1">
            <a:off x="3541609" y="2178777"/>
            <a:ext cx="3400663" cy="336209"/>
          </a:xfrm>
          <a:prstGeom prst="rightArrow">
            <a:avLst/>
          </a:prstGeom>
          <a:solidFill>
            <a:srgbClr val="00E26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7631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2F51284-EDF7-4845-A082-DC986C73E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A17A4-1149-4360-84CB-EE8682602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930063" cy="338554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DA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DDA0B-0930-4B4B-872F-2B8FDFB17657}"/>
              </a:ext>
            </a:extLst>
          </p:cNvPr>
          <p:cNvSpPr txBox="1"/>
          <p:nvPr/>
        </p:nvSpPr>
        <p:spPr>
          <a:xfrm>
            <a:off x="2552369" y="55506"/>
            <a:ext cx="2476831" cy="33855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chromaticity correction</a:t>
            </a:r>
            <a:endParaRPr lang="ru-RU" altLang="ru-RU" sz="16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97F4C-A1E6-490C-9423-1F86F0FE3EC0}"/>
              </a:ext>
            </a:extLst>
          </p:cNvPr>
          <p:cNvSpPr txBox="1"/>
          <p:nvPr/>
        </p:nvSpPr>
        <p:spPr>
          <a:xfrm>
            <a:off x="1226272" y="24728"/>
            <a:ext cx="82466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n-lt"/>
              </a:rPr>
              <a:t>Linear optics</a:t>
            </a:r>
          </a:p>
        </p:txBody>
      </p:sp>
      <p:sp>
        <p:nvSpPr>
          <p:cNvPr id="6" name="Стрелка вправо 48">
            <a:extLst>
              <a:ext uri="{FF2B5EF4-FFF2-40B4-BE49-F238E27FC236}">
                <a16:creationId xmlns:a16="http://schemas.microsoft.com/office/drawing/2014/main" id="{892A1910-3C12-4882-B8FB-02BEA8E8FE27}"/>
              </a:ext>
            </a:extLst>
          </p:cNvPr>
          <p:cNvSpPr/>
          <p:nvPr/>
        </p:nvSpPr>
        <p:spPr>
          <a:xfrm rot="10800000" flipV="1">
            <a:off x="930061" y="9340"/>
            <a:ext cx="1622306" cy="201958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770DE3-1971-47F2-9979-F6F8AB97C02A}"/>
              </a:ext>
            </a:extLst>
          </p:cNvPr>
          <p:cNvSpPr txBox="1"/>
          <p:nvPr/>
        </p:nvSpPr>
        <p:spPr>
          <a:xfrm>
            <a:off x="2552368" y="547948"/>
            <a:ext cx="2476831" cy="369332"/>
          </a:xfrm>
          <a:prstGeom prst="rect">
            <a:avLst/>
          </a:prstGeom>
          <a:solidFill>
            <a:srgbClr val="FF7C80"/>
          </a:solidFill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dirty="0">
                <a:solidFill>
                  <a:srgbClr val="0000CC"/>
                </a:solidFill>
                <a:latin typeface="+mn-lt"/>
              </a:rPr>
              <a:t>fringe fields</a:t>
            </a:r>
            <a:endParaRPr lang="ru-RU" altLang="ru-RU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8" name="Стрелка: изогнутая вверх 7">
            <a:extLst>
              <a:ext uri="{FF2B5EF4-FFF2-40B4-BE49-F238E27FC236}">
                <a16:creationId xmlns:a16="http://schemas.microsoft.com/office/drawing/2014/main" id="{F72C2037-D8B0-45A3-A9D9-EE7AEDDD6245}"/>
              </a:ext>
            </a:extLst>
          </p:cNvPr>
          <p:cNvSpPr/>
          <p:nvPr/>
        </p:nvSpPr>
        <p:spPr>
          <a:xfrm rot="10800000" flipV="1">
            <a:off x="2050937" y="110319"/>
            <a:ext cx="501432" cy="731520"/>
          </a:xfrm>
          <a:prstGeom prst="bentUpArrow">
            <a:avLst>
              <a:gd name="adj1" fmla="val 18535"/>
              <a:gd name="adj2" fmla="val 17392"/>
              <a:gd name="adj3" fmla="val 3684"/>
            </a:avLst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642CB6-A391-4900-9428-9C6E74800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800"/>
            <a:ext cx="4188730" cy="347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54A57FE0-B2DB-4291-8068-AC784D8590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030" y="4967641"/>
                <a:ext cx="2890584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≈16÷18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54A57FE0-B2DB-4291-8068-AC784D859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030" y="4967641"/>
                <a:ext cx="289058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C7656F5E-2B83-494B-AE66-AAFDAE138B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2994" y="4986582"/>
                <a:ext cx="2427006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≈8÷9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C7656F5E-2B83-494B-AE66-AAFDAE138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2994" y="4986582"/>
                <a:ext cx="242700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2F8E6D-F514-4406-BA44-AFCA19960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5271" y="1334756"/>
            <a:ext cx="4155161" cy="3477600"/>
          </a:xfrm>
          <a:prstGeom prst="rect">
            <a:avLst/>
          </a:prstGeom>
        </p:spPr>
      </p:pic>
      <p:sp>
        <p:nvSpPr>
          <p:cNvPr id="14" name="Стрелка вправо 48">
            <a:extLst>
              <a:ext uri="{FF2B5EF4-FFF2-40B4-BE49-F238E27FC236}">
                <a16:creationId xmlns:a16="http://schemas.microsoft.com/office/drawing/2014/main" id="{9E0BDB32-7061-42EB-BF6E-64D3DD34949E}"/>
              </a:ext>
            </a:extLst>
          </p:cNvPr>
          <p:cNvSpPr/>
          <p:nvPr/>
        </p:nvSpPr>
        <p:spPr>
          <a:xfrm flipV="1">
            <a:off x="4096953" y="3689249"/>
            <a:ext cx="1111151" cy="400170"/>
          </a:xfrm>
          <a:prstGeom prst="rightArrow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736B2A4-D090-4D4F-B001-E3469A1249B5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910322" y="1588021"/>
            <a:ext cx="20558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>
                <a:tab pos="449263" algn="l"/>
                <a:tab pos="457200" algn="l"/>
              </a:tabLst>
            </a:pPr>
            <a:r>
              <a:rPr kumimoji="0" lang="en-US" altLang="ru-RU" sz="16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Lifetrac</a:t>
            </a:r>
            <a:endParaRPr kumimoji="0" lang="en-US" altLang="ru-RU" sz="16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>
                <a:tab pos="449263" algn="l"/>
                <a:tab pos="457200" algn="l"/>
              </a:tabLst>
            </a:pPr>
            <a:r>
              <a:rPr lang="en-US" altLang="ru-RU" sz="1400" dirty="0">
                <a:solidFill>
                  <a:srgbClr val="0000CC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M. </a:t>
            </a:r>
            <a:r>
              <a:rPr lang="en-US" altLang="ru-RU" sz="1400" dirty="0" err="1">
                <a:solidFill>
                  <a:srgbClr val="0000CC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Shandov</a:t>
            </a:r>
            <a:endParaRPr kumimoji="0" lang="en-US" altLang="ru-RU" sz="14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136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180" y="26666"/>
            <a:ext cx="3954819" cy="297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96E72D-D925-4415-BEAD-99DD818B87C4}" type="slidenum">
              <a:rPr lang="ru-RU" smtClean="0"/>
              <a:t>17</a:t>
            </a:fld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450301">
            <a:off x="3614806" y="652405"/>
            <a:ext cx="1489185" cy="396044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39279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j-lt"/>
              </a:rPr>
              <a:t>FF-quads fringe fields shrink DA </a:t>
            </a:r>
            <a:endParaRPr lang="ru-RU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9" name="Picture 4" descr="fringes_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3" y="2229160"/>
            <a:ext cx="4800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9556" y="5643602"/>
            <a:ext cx="3361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400" dirty="0">
                <a:solidFill>
                  <a:srgbClr val="0000CC"/>
                </a:solidFill>
                <a:latin typeface="+mj-lt"/>
              </a:rPr>
              <a:t>S.A. </a:t>
            </a:r>
            <a:r>
              <a:rPr lang="en-US" altLang="ru-RU" sz="1400" dirty="0" err="1">
                <a:solidFill>
                  <a:srgbClr val="0000CC"/>
                </a:solidFill>
                <a:latin typeface="+mj-lt"/>
              </a:rPr>
              <a:t>Glukhov</a:t>
            </a:r>
            <a:r>
              <a:rPr lang="en-US" altLang="ru-RU" sz="1400" dirty="0">
                <a:solidFill>
                  <a:srgbClr val="0000CC"/>
                </a:solidFill>
                <a:latin typeface="+mj-lt"/>
              </a:rPr>
              <a:t>, E.B. Levichev,</a:t>
            </a:r>
          </a:p>
          <a:p>
            <a:r>
              <a:rPr lang="en-US" altLang="ru-RU" sz="1400" dirty="0">
                <a:solidFill>
                  <a:srgbClr val="0000CC"/>
                </a:solidFill>
                <a:latin typeface="+mj-lt"/>
              </a:rPr>
              <a:t>RuPAC-2016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49081BFD-A9F4-4E9A-9C71-25E0BADD3F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9583" y="2996952"/>
                <a:ext cx="2427006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≈4÷5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49081BFD-A9F4-4E9A-9C71-25E0BADD3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39583" y="2996952"/>
                <a:ext cx="242700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8B277296-A9CA-46E1-BAD3-D3186C0341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73152" y="1729684"/>
                <a:ext cx="2133600" cy="5232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sz="2800" b="0" i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0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=0.35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ru-RU" altLang="ru-RU" sz="28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8B277296-A9CA-46E1-BAD3-D3186C034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3152" y="1729684"/>
                <a:ext cx="21336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FEFCA1-1BC3-4FDF-84A3-280F7ACC0225}"/>
              </a:ext>
            </a:extLst>
          </p:cNvPr>
          <p:cNvSpPr/>
          <p:nvPr/>
        </p:nvSpPr>
        <p:spPr>
          <a:xfrm rot="20137745">
            <a:off x="2548169" y="1607783"/>
            <a:ext cx="1558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400" dirty="0">
                <a:solidFill>
                  <a:srgbClr val="FF0000"/>
                </a:solidFill>
                <a:latin typeface="+mn-lt"/>
              </a:rPr>
              <a:t>Initially designed</a:t>
            </a:r>
          </a:p>
        </p:txBody>
      </p:sp>
      <p:sp>
        <p:nvSpPr>
          <p:cNvPr id="16" name="Стрелка: изогнутая вверх 15">
            <a:extLst>
              <a:ext uri="{FF2B5EF4-FFF2-40B4-BE49-F238E27FC236}">
                <a16:creationId xmlns:a16="http://schemas.microsoft.com/office/drawing/2014/main" id="{B14349CA-85C4-4758-BD02-54EA7FCA7FB0}"/>
              </a:ext>
            </a:extLst>
          </p:cNvPr>
          <p:cNvSpPr/>
          <p:nvPr/>
        </p:nvSpPr>
        <p:spPr>
          <a:xfrm rot="5400000">
            <a:off x="5295649" y="3430459"/>
            <a:ext cx="531223" cy="709018"/>
          </a:xfrm>
          <a:prstGeom prst="bentUpArrow">
            <a:avLst>
              <a:gd name="adj1" fmla="val 27516"/>
              <a:gd name="adj2" fmla="val 27121"/>
              <a:gd name="adj3" fmla="val 50000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12FFA240-890D-49BE-AF46-02819E5C00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2705" y="3610920"/>
                <a:ext cx="2133600" cy="5232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=0.35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ru-RU" altLang="ru-RU" sz="28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12FFA240-890D-49BE-AF46-02819E5C0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2705" y="3610920"/>
                <a:ext cx="213360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Стрелка: изогнутая вверх 19">
            <a:extLst>
              <a:ext uri="{FF2B5EF4-FFF2-40B4-BE49-F238E27FC236}">
                <a16:creationId xmlns:a16="http://schemas.microsoft.com/office/drawing/2014/main" id="{0D5E4224-F49D-4366-B3FB-DE44D0CBABF9}"/>
              </a:ext>
            </a:extLst>
          </p:cNvPr>
          <p:cNvSpPr/>
          <p:nvPr/>
        </p:nvSpPr>
        <p:spPr>
          <a:xfrm rot="5400000">
            <a:off x="6340874" y="3995887"/>
            <a:ext cx="531223" cy="791527"/>
          </a:xfrm>
          <a:prstGeom prst="bentUpArrow">
            <a:avLst>
              <a:gd name="adj1" fmla="val 27516"/>
              <a:gd name="adj2" fmla="val 27121"/>
              <a:gd name="adj3" fmla="val 50000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0D920341-DF82-4606-B025-38BB5C563C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02249" y="4255665"/>
                <a:ext cx="2133600" cy="5232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sz="2800" b="0" i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0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=0.60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ru-RU" altLang="ru-RU" sz="28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0D920341-DF82-4606-B025-38BB5C563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2249" y="4255665"/>
                <a:ext cx="213360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>
            <a:extLst>
              <a:ext uri="{FF2B5EF4-FFF2-40B4-BE49-F238E27FC236}">
                <a16:creationId xmlns:a16="http://schemas.microsoft.com/office/drawing/2014/main" id="{D12D9E07-ABCE-455F-94D5-6C71F1352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13" y="5569088"/>
            <a:ext cx="1936210" cy="128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0AE3DE2D-C618-40D6-B092-B5FF3C093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54" y="5581733"/>
            <a:ext cx="1692800" cy="12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18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F7B76E-EE24-4426-9217-C5D1E04A9D3F}" type="slidenum">
              <a:rPr lang="ru-RU" smtClean="0"/>
              <a:t>18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5" y="629757"/>
            <a:ext cx="3518047" cy="26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80" y="626600"/>
            <a:ext cx="3407702" cy="26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8104" y="0"/>
            <a:ext cx="363589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  <a:latin typeface="+mj-lt"/>
              </a:rPr>
              <a:t>FF-quads fringe fields shrink DA </a:t>
            </a:r>
            <a:endParaRPr lang="ru-RU" sz="16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41842" y="386743"/>
            <a:ext cx="15680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CC"/>
                </a:solidFill>
              </a:rPr>
              <a:t>Beta_IP</a:t>
            </a:r>
            <a:r>
              <a:rPr lang="en-US" sz="1400" dirty="0">
                <a:solidFill>
                  <a:srgbClr val="0000CC"/>
                </a:solidFill>
              </a:rPr>
              <a:t>=0.35 m</a:t>
            </a:r>
            <a:endParaRPr lang="ru-RU" sz="1400" dirty="0">
              <a:solidFill>
                <a:srgbClr val="0000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36421" y="394255"/>
            <a:ext cx="15680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CC"/>
                </a:solidFill>
              </a:rPr>
              <a:t>Beta_IP</a:t>
            </a:r>
            <a:r>
              <a:rPr lang="en-US" sz="1400" dirty="0">
                <a:solidFill>
                  <a:srgbClr val="0000CC"/>
                </a:solidFill>
              </a:rPr>
              <a:t>=0.60 m</a:t>
            </a:r>
            <a:endParaRPr lang="ru-RU" sz="1400" dirty="0">
              <a:solidFill>
                <a:srgbClr val="0000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634" y="5046011"/>
            <a:ext cx="1340586" cy="52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6" y="5046011"/>
            <a:ext cx="1478961" cy="60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99" y="4708103"/>
            <a:ext cx="33432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850073" y="3665814"/>
            <a:ext cx="216881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  <a:latin typeface="+mj-lt"/>
              </a:rPr>
              <a:t>25 % luminosity decrease</a:t>
            </a:r>
            <a:endParaRPr lang="ru-RU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2690247" y="4309915"/>
            <a:ext cx="2583447" cy="432048"/>
          </a:xfrm>
          <a:prstGeom prst="rightArrow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" y="3567921"/>
            <a:ext cx="2436951" cy="76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3680952"/>
            <a:ext cx="4068088" cy="67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44008" y="5949280"/>
            <a:ext cx="3629007" cy="338554"/>
          </a:xfrm>
          <a:prstGeom prst="rect">
            <a:avLst/>
          </a:prstGeom>
          <a:solidFill>
            <a:srgbClr val="99FF33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  <a:latin typeface="+mj-lt"/>
              </a:rPr>
              <a:t>fringe field effect need to be corrected</a:t>
            </a:r>
            <a:endParaRPr lang="ru-RU" sz="16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7611680" y="5265251"/>
            <a:ext cx="947256" cy="36165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6B5326D5-00DB-48DA-BA32-9174D299B6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4338297"/>
                <a:ext cx="2133600" cy="5232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=0.35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ru-RU" altLang="ru-RU" sz="28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6B5326D5-00DB-48DA-BA32-9174D299B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4338297"/>
                <a:ext cx="213360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8">
                <a:extLst>
                  <a:ext uri="{FF2B5EF4-FFF2-40B4-BE49-F238E27FC236}">
                    <a16:creationId xmlns:a16="http://schemas.microsoft.com/office/drawing/2014/main" id="{A8EDD44A-12CA-471E-B222-8C2C517758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2648" y="4365878"/>
                <a:ext cx="2133600" cy="5232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p>
                          <m:r>
                            <a:rPr lang="en-US" sz="2800" b="0" i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0" i="0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=0.60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ru-RU" altLang="ru-RU" sz="28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4" name="TextBox 8">
                <a:extLst>
                  <a:ext uri="{FF2B5EF4-FFF2-40B4-BE49-F238E27FC236}">
                    <a16:creationId xmlns:a16="http://schemas.microsoft.com/office/drawing/2014/main" id="{A8EDD44A-12CA-471E-B222-8C2C51775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2648" y="4365878"/>
                <a:ext cx="213360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7">
            <a:extLst>
              <a:ext uri="{FF2B5EF4-FFF2-40B4-BE49-F238E27FC236}">
                <a16:creationId xmlns:a16="http://schemas.microsoft.com/office/drawing/2014/main" id="{77BE8B83-B559-437E-BD1F-2D3D9E8B9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2728632" cy="338554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Collider non-linearities 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67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00" y="3946268"/>
            <a:ext cx="3328041" cy="227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1177" y="0"/>
            <a:ext cx="4356992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+mj-lt"/>
              </a:rPr>
              <a:t>Quadrupoles’ fringe field effect </a:t>
            </a:r>
            <a:endParaRPr lang="ru-RU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21" y="548680"/>
            <a:ext cx="3701608" cy="26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39" y="3440505"/>
            <a:ext cx="4459335" cy="187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897" y="5402272"/>
            <a:ext cx="5455103" cy="108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7" y="0"/>
            <a:ext cx="2510008" cy="208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9570"/>
            <a:ext cx="2670423" cy="93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8249570" y="6130798"/>
            <a:ext cx="918599" cy="353800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39E135-C322-470B-915D-6579D690CDE1}"/>
              </a:ext>
            </a:extLst>
          </p:cNvPr>
          <p:cNvSpPr txBox="1"/>
          <p:nvPr/>
        </p:nvSpPr>
        <p:spPr>
          <a:xfrm>
            <a:off x="1137789" y="6391038"/>
            <a:ext cx="707734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b="1" dirty="0">
                <a:solidFill>
                  <a:srgbClr val="FF0000"/>
                </a:solidFill>
                <a:latin typeface="+mn-lt"/>
              </a:rPr>
              <a:t>In NICA effect 2-3 orders</a:t>
            </a:r>
            <a:r>
              <a:rPr lang="ru-RU" altLang="ru-RU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ru-RU" b="1" dirty="0">
                <a:solidFill>
                  <a:srgbClr val="FF0000"/>
                </a:solidFill>
                <a:latin typeface="+mn-lt"/>
              </a:rPr>
              <a:t>stronger due to “lower” energy range </a:t>
            </a:r>
            <a:endParaRPr lang="ru-RU" altLang="ru-RU" sz="1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321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97A898-D427-4A62-B4F6-819043D281EA}"/>
              </a:ext>
            </a:extLst>
          </p:cNvPr>
          <p:cNvSpPr/>
          <p:nvPr/>
        </p:nvSpPr>
        <p:spPr>
          <a:xfrm>
            <a:off x="1130531" y="623455"/>
            <a:ext cx="4482419" cy="7238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6" name="Object 1"/>
              <p:cNvSpPr txBox="1"/>
              <p:nvPr/>
            </p:nvSpPr>
            <p:spPr bwMode="auto">
              <a:xfrm>
                <a:off x="3687312" y="800424"/>
                <a:ext cx="1925638" cy="5016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𝑒𝑣𝑒𝑛𝑡</m:t>
                          </m:r>
                        </m:sub>
                      </m:sSub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≤7 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26" name="Object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7312" y="800424"/>
                <a:ext cx="1925638" cy="5016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3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3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3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3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4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Object 9"/>
              <p:cNvSpPr txBox="1"/>
              <p:nvPr/>
            </p:nvSpPr>
            <p:spPr bwMode="auto">
              <a:xfrm>
                <a:off x="2127124" y="2460880"/>
                <a:ext cx="2330450" cy="50006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≈7⋅1</m:t>
                      </m:r>
                      <m:sSup>
                        <m:s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−24</m:t>
                          </m:r>
                        </m:sup>
                      </m:sSup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28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7124" y="2460880"/>
                <a:ext cx="2330450" cy="5000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5" name="TextBox 24"/>
          <p:cNvSpPr txBox="1">
            <a:spLocks noChangeArrowheads="1"/>
          </p:cNvSpPr>
          <p:nvPr/>
        </p:nvSpPr>
        <p:spPr bwMode="auto">
          <a:xfrm>
            <a:off x="367477" y="2467773"/>
            <a:ext cx="18614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600" dirty="0">
                <a:solidFill>
                  <a:srgbClr val="0000CC"/>
                </a:solidFill>
              </a:rPr>
              <a:t>The cross-section 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sp>
        <p:nvSpPr>
          <p:cNvPr id="1046" name="TextBox 26"/>
          <p:cNvSpPr txBox="1">
            <a:spLocks noChangeArrowheads="1"/>
          </p:cNvSpPr>
          <p:nvPr/>
        </p:nvSpPr>
        <p:spPr bwMode="auto">
          <a:xfrm>
            <a:off x="757424" y="3946273"/>
            <a:ext cx="4131259" cy="50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altLang="ru-RU" sz="1600" dirty="0">
                <a:solidFill>
                  <a:srgbClr val="0000CC"/>
                </a:solidFill>
              </a:rPr>
              <a:t>typical for RHIC </a:t>
            </a:r>
            <a:r>
              <a:rPr lang="ru-RU" altLang="ru-RU" sz="1600" dirty="0">
                <a:solidFill>
                  <a:srgbClr val="0000CC"/>
                </a:solidFill>
              </a:rPr>
              <a:t>(</a:t>
            </a:r>
            <a:r>
              <a:rPr lang="en-US" altLang="ru-RU" sz="1600" dirty="0">
                <a:solidFill>
                  <a:srgbClr val="0000CC"/>
                </a:solidFill>
              </a:rPr>
              <a:t>Au-Au</a:t>
            </a:r>
            <a:r>
              <a:rPr lang="ru-RU" altLang="ru-RU" sz="1600" dirty="0">
                <a:solidFill>
                  <a:srgbClr val="0000CC"/>
                </a:solidFill>
              </a:rPr>
              <a:t>)</a:t>
            </a:r>
            <a:r>
              <a:rPr lang="en-US" altLang="ru-RU" sz="1600" dirty="0">
                <a:solidFill>
                  <a:srgbClr val="0000CC"/>
                </a:solidFill>
              </a:rPr>
              <a:t>  and LHC (Pb-Pb)</a:t>
            </a:r>
          </a:p>
        </p:txBody>
      </p:sp>
      <p:sp>
        <p:nvSpPr>
          <p:cNvPr id="23" name="TextBox 23"/>
          <p:cNvSpPr txBox="1">
            <a:spLocks noChangeArrowheads="1"/>
          </p:cNvSpPr>
          <p:nvPr/>
        </p:nvSpPr>
        <p:spPr bwMode="auto">
          <a:xfrm>
            <a:off x="6583361" y="-4425"/>
            <a:ext cx="2560639" cy="101566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00CC"/>
                </a:solidFill>
              </a:rPr>
              <a:t>Main parameters: </a:t>
            </a:r>
          </a:p>
          <a:p>
            <a:pPr marL="342900" indent="-342900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sz="2000" dirty="0">
                <a:solidFill>
                  <a:srgbClr val="0000CC"/>
                </a:solidFill>
              </a:rPr>
              <a:t>beam energy – </a:t>
            </a:r>
            <a:r>
              <a:rPr lang="en-US" altLang="ru-RU" sz="2000" i="1" dirty="0">
                <a:solidFill>
                  <a:srgbClr val="0000CC"/>
                </a:solidFill>
              </a:rPr>
              <a:t>E</a:t>
            </a:r>
          </a:p>
          <a:p>
            <a:pPr marL="342900" indent="-342900"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ru-RU" sz="2000" dirty="0">
                <a:solidFill>
                  <a:srgbClr val="0000CC"/>
                </a:solidFill>
              </a:rPr>
              <a:t>luminosity - </a:t>
            </a:r>
            <a:r>
              <a:rPr lang="en-US" altLang="ru-RU" sz="2000" i="1" dirty="0">
                <a:solidFill>
                  <a:srgbClr val="0000CC"/>
                </a:solidFill>
              </a:rPr>
              <a:t>L</a:t>
            </a:r>
            <a:endParaRPr lang="ru-RU" altLang="ru-RU" sz="2000" i="1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8"/>
              <p:cNvSpPr txBox="1">
                <a:spLocks noChangeArrowheads="1"/>
              </p:cNvSpPr>
              <p:nvPr/>
            </p:nvSpPr>
            <p:spPr bwMode="auto">
              <a:xfrm>
                <a:off x="2306052" y="1464758"/>
                <a:ext cx="2444580" cy="473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ru-RU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4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a:rPr lang="ru-RU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𝑒𝑣𝑒𝑛𝑡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ru-RU" altLang="ru-RU" sz="2400" i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5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6052" y="1464758"/>
                <a:ext cx="2444580" cy="473206"/>
              </a:xfrm>
              <a:prstGeom prst="rect">
                <a:avLst/>
              </a:prstGeom>
              <a:blipFill>
                <a:blip r:embed="rId4"/>
                <a:stretch>
                  <a:fillRect t="-1282" b="-384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8EAE5B85-3524-4F49-8780-672074603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201120"/>
              </p:ext>
            </p:extLst>
          </p:nvPr>
        </p:nvGraphicFramePr>
        <p:xfrm>
          <a:off x="2127124" y="4715105"/>
          <a:ext cx="483242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106">
                  <a:extLst>
                    <a:ext uri="{9D8B030D-6E8A-4147-A177-3AD203B41FA5}">
                      <a16:colId xmlns:a16="http://schemas.microsoft.com/office/drawing/2014/main" val="3155808138"/>
                    </a:ext>
                  </a:extLst>
                </a:gridCol>
                <a:gridCol w="1208106">
                  <a:extLst>
                    <a:ext uri="{9D8B030D-6E8A-4147-A177-3AD203B41FA5}">
                      <a16:colId xmlns:a16="http://schemas.microsoft.com/office/drawing/2014/main" val="263902727"/>
                    </a:ext>
                  </a:extLst>
                </a:gridCol>
                <a:gridCol w="1208106">
                  <a:extLst>
                    <a:ext uri="{9D8B030D-6E8A-4147-A177-3AD203B41FA5}">
                      <a16:colId xmlns:a16="http://schemas.microsoft.com/office/drawing/2014/main" val="220812863"/>
                    </a:ext>
                  </a:extLst>
                </a:gridCol>
                <a:gridCol w="1208106">
                  <a:extLst>
                    <a:ext uri="{9D8B030D-6E8A-4147-A177-3AD203B41FA5}">
                      <a16:colId xmlns:a16="http://schemas.microsoft.com/office/drawing/2014/main" val="1968860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CC"/>
                          </a:solidFill>
                        </a:rPr>
                        <a:t>NICA</a:t>
                      </a:r>
                      <a:endParaRPr lang="ru-RU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CC"/>
                          </a:solidFill>
                        </a:rPr>
                        <a:t>RHIC</a:t>
                      </a:r>
                      <a:endParaRPr lang="ru-RU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CC"/>
                          </a:solidFill>
                        </a:rPr>
                        <a:t>LHC</a:t>
                      </a:r>
                      <a:endParaRPr lang="ru-RU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75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 * 10^27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98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 [GeV/n]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2510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549743"/>
                  </a:ext>
                </a:extLst>
              </a:tr>
            </a:tbl>
          </a:graphicData>
        </a:graphic>
      </p:graphicFrame>
      <p:sp>
        <p:nvSpPr>
          <p:cNvPr id="26" name="TextBox 26">
            <a:extLst>
              <a:ext uri="{FF2B5EF4-FFF2-40B4-BE49-F238E27FC236}">
                <a16:creationId xmlns:a16="http://schemas.microsoft.com/office/drawing/2014/main" id="{F2A1ADCA-5BE3-445E-AFE5-72CB2CAC1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647" y="6088113"/>
            <a:ext cx="6489533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00CC"/>
                </a:solidFill>
              </a:rPr>
              <a:t>…however, </a:t>
            </a:r>
            <a:r>
              <a:rPr lang="en-US" altLang="ru-RU" sz="2000" b="1" i="1" dirty="0">
                <a:solidFill>
                  <a:srgbClr val="0000CC"/>
                </a:solidFill>
              </a:rPr>
              <a:t>the ion kinetic energy is below 4.5 GeV/n</a:t>
            </a:r>
            <a:endParaRPr lang="ru-RU" altLang="ru-RU" sz="2000" b="1" i="1" dirty="0">
              <a:solidFill>
                <a:srgbClr val="0000CC"/>
              </a:solidFill>
            </a:endParaRP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00FB7CF0-68C3-41DA-8C33-883AB9D18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2900153" cy="400110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CC"/>
                </a:solidFill>
              </a:rPr>
              <a:t>Required luminosity</a:t>
            </a:r>
            <a:endParaRPr lang="ru-RU" altLang="ru-RU" sz="2000" dirty="0">
              <a:solidFill>
                <a:srgbClr val="0000CC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D4702C-F05C-444A-9A95-30DB98A8CE89}"/>
              </a:ext>
            </a:extLst>
          </p:cNvPr>
          <p:cNvSpPr txBox="1"/>
          <p:nvPr/>
        </p:nvSpPr>
        <p:spPr>
          <a:xfrm>
            <a:off x="1247300" y="1568940"/>
            <a:ext cx="12053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Event rate </a:t>
            </a:r>
            <a:endParaRPr lang="ru-RU" sz="1600" dirty="0">
              <a:latin typeface="+mn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0851D5-212E-47D7-AF5F-422CD0227247}"/>
              </a:ext>
            </a:extLst>
          </p:cNvPr>
          <p:cNvSpPr txBox="1"/>
          <p:nvPr/>
        </p:nvSpPr>
        <p:spPr>
          <a:xfrm>
            <a:off x="1247300" y="781961"/>
            <a:ext cx="1925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600" b="1" dirty="0">
                <a:solidFill>
                  <a:schemeClr val="bg1"/>
                </a:solidFill>
                <a:latin typeface="+mn-lt"/>
              </a:rPr>
              <a:t>MPD electronics</a:t>
            </a:r>
            <a:endParaRPr lang="ru-RU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8" name="Стрелка вправо 45">
            <a:extLst>
              <a:ext uri="{FF2B5EF4-FFF2-40B4-BE49-F238E27FC236}">
                <a16:creationId xmlns:a16="http://schemas.microsoft.com/office/drawing/2014/main" id="{68273242-AE1D-4587-BD79-5AA7C80C9F00}"/>
              </a:ext>
            </a:extLst>
          </p:cNvPr>
          <p:cNvSpPr/>
          <p:nvPr/>
        </p:nvSpPr>
        <p:spPr>
          <a:xfrm>
            <a:off x="2992724" y="880188"/>
            <a:ext cx="758031" cy="234112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Стрелка вправо 45">
            <a:extLst>
              <a:ext uri="{FF2B5EF4-FFF2-40B4-BE49-F238E27FC236}">
                <a16:creationId xmlns:a16="http://schemas.microsoft.com/office/drawing/2014/main" id="{570FD9A1-EED9-4AB7-824F-4633CC36A5B0}"/>
              </a:ext>
            </a:extLst>
          </p:cNvPr>
          <p:cNvSpPr/>
          <p:nvPr/>
        </p:nvSpPr>
        <p:spPr>
          <a:xfrm rot="1040732">
            <a:off x="4198662" y="2689271"/>
            <a:ext cx="758031" cy="234112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8">
                <a:extLst>
                  <a:ext uri="{FF2B5EF4-FFF2-40B4-BE49-F238E27FC236}">
                    <a16:creationId xmlns:a16="http://schemas.microsoft.com/office/drawing/2014/main" id="{1233D3E0-392B-49A7-8D48-8F61D390AB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1304" y="2558942"/>
                <a:ext cx="4070333" cy="662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ru-RU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4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acc>
                          </m:e>
                          <m:sub>
                            <m:r>
                              <a:rPr lang="ru-RU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𝑒𝑣𝑒𝑛𝑡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1∗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sm</m:t>
                    </m:r>
                  </m:oMath>
                </a14:m>
                <a:r>
                  <a:rPr lang="en-US" altLang="ru-RU" sz="2400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-2</a:t>
                </a:r>
                <a:r>
                  <a:rPr lang="en-US" altLang="ru-RU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s</a:t>
                </a:r>
                <a:r>
                  <a:rPr lang="en-US" altLang="ru-RU" sz="2400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-1</a:t>
                </a:r>
                <a:endParaRPr lang="ru-RU" altLang="ru-RU" sz="2400" i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2" name="TextBox 8">
                <a:extLst>
                  <a:ext uri="{FF2B5EF4-FFF2-40B4-BE49-F238E27FC236}">
                    <a16:creationId xmlns:a16="http://schemas.microsoft.com/office/drawing/2014/main" id="{1233D3E0-392B-49A7-8D48-8F61D390A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1304" y="2558942"/>
                <a:ext cx="4070333" cy="662489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4953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72D4163-908B-4028-9E01-8F5701F3E2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EEFE4-B2A4-4D25-81C2-CC2E2D007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930063" cy="338554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DA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C48E48-1140-4AE2-8367-0D0998340DB4}"/>
              </a:ext>
            </a:extLst>
          </p:cNvPr>
          <p:cNvSpPr txBox="1"/>
          <p:nvPr/>
        </p:nvSpPr>
        <p:spPr>
          <a:xfrm>
            <a:off x="2552369" y="55506"/>
            <a:ext cx="2476831" cy="33855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chromaticity correction</a:t>
            </a:r>
            <a:endParaRPr lang="ru-RU" altLang="ru-RU" sz="16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A2918-92EB-4595-B3A0-77AACF6E097E}"/>
              </a:ext>
            </a:extLst>
          </p:cNvPr>
          <p:cNvSpPr txBox="1"/>
          <p:nvPr/>
        </p:nvSpPr>
        <p:spPr>
          <a:xfrm>
            <a:off x="1226272" y="24728"/>
            <a:ext cx="82466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n-lt"/>
              </a:rPr>
              <a:t>Linear optics</a:t>
            </a:r>
          </a:p>
        </p:txBody>
      </p:sp>
      <p:sp>
        <p:nvSpPr>
          <p:cNvPr id="6" name="Стрелка вправо 48">
            <a:extLst>
              <a:ext uri="{FF2B5EF4-FFF2-40B4-BE49-F238E27FC236}">
                <a16:creationId xmlns:a16="http://schemas.microsoft.com/office/drawing/2014/main" id="{284E944C-38CE-4823-907D-AF4D486E0883}"/>
              </a:ext>
            </a:extLst>
          </p:cNvPr>
          <p:cNvSpPr/>
          <p:nvPr/>
        </p:nvSpPr>
        <p:spPr>
          <a:xfrm rot="10800000" flipV="1">
            <a:off x="930061" y="9340"/>
            <a:ext cx="1622306" cy="201958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8" name="Стрелка: изогнутая вверх 7">
            <a:extLst>
              <a:ext uri="{FF2B5EF4-FFF2-40B4-BE49-F238E27FC236}">
                <a16:creationId xmlns:a16="http://schemas.microsoft.com/office/drawing/2014/main" id="{CD92B1FA-CF8A-4FFD-A6C9-E703A8D8D411}"/>
              </a:ext>
            </a:extLst>
          </p:cNvPr>
          <p:cNvSpPr/>
          <p:nvPr/>
        </p:nvSpPr>
        <p:spPr>
          <a:xfrm rot="10800000" flipV="1">
            <a:off x="2050936" y="110319"/>
            <a:ext cx="572993" cy="731520"/>
          </a:xfrm>
          <a:prstGeom prst="bentUpArrow">
            <a:avLst>
              <a:gd name="adj1" fmla="val 18535"/>
              <a:gd name="adj2" fmla="val 17392"/>
              <a:gd name="adj3" fmla="val 3684"/>
            </a:avLst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38BEEB-EF2F-4537-B69E-C08DB3E49D45}"/>
              </a:ext>
            </a:extLst>
          </p:cNvPr>
          <p:cNvSpPr txBox="1"/>
          <p:nvPr/>
        </p:nvSpPr>
        <p:spPr>
          <a:xfrm>
            <a:off x="2935357" y="1020920"/>
            <a:ext cx="2476831" cy="58477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Octupole correction of fringe field effect</a:t>
            </a:r>
            <a:endParaRPr lang="ru-RU" altLang="ru-RU" sz="16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0" name="Стрелка: изогнутая вверх 9">
            <a:extLst>
              <a:ext uri="{FF2B5EF4-FFF2-40B4-BE49-F238E27FC236}">
                <a16:creationId xmlns:a16="http://schemas.microsoft.com/office/drawing/2014/main" id="{FED8AC79-CF89-42DE-85C9-FA4E9F1DB435}"/>
              </a:ext>
            </a:extLst>
          </p:cNvPr>
          <p:cNvSpPr/>
          <p:nvPr/>
        </p:nvSpPr>
        <p:spPr>
          <a:xfrm rot="10800000" flipV="1">
            <a:off x="2050936" y="671059"/>
            <a:ext cx="884419" cy="582870"/>
          </a:xfrm>
          <a:prstGeom prst="bentUpArrow">
            <a:avLst>
              <a:gd name="adj1" fmla="val 18535"/>
              <a:gd name="adj2" fmla="val 17392"/>
              <a:gd name="adj3" fmla="val 3684"/>
            </a:avLst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75C045-4B82-4B9E-91B2-B83618EB7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268" y="1783037"/>
            <a:ext cx="3882019" cy="32567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87E727-B392-4282-A9FF-B8B56DE55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14668"/>
            <a:ext cx="3882019" cy="3248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F0E7D568-9C30-43E6-99FB-BE615DA436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943" y="5167537"/>
                <a:ext cx="2890584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≈8÷9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F0E7D568-9C30-43E6-99FB-BE615DA43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943" y="5167537"/>
                <a:ext cx="289058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EE7D644E-4899-4CC8-9E43-3A3F55D1FA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6217" y="5198229"/>
                <a:ext cx="2774213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≈10÷11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EE7D644E-4899-4CC8-9E43-3A3F55D1F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6217" y="5198229"/>
                <a:ext cx="277421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Стрелка вправо 24">
            <a:extLst>
              <a:ext uri="{FF2B5EF4-FFF2-40B4-BE49-F238E27FC236}">
                <a16:creationId xmlns:a16="http://schemas.microsoft.com/office/drawing/2014/main" id="{FF7820E2-80E8-4C45-9B6A-099930E6934B}"/>
              </a:ext>
            </a:extLst>
          </p:cNvPr>
          <p:cNvSpPr/>
          <p:nvPr/>
        </p:nvSpPr>
        <p:spPr>
          <a:xfrm>
            <a:off x="3355614" y="4860048"/>
            <a:ext cx="1941517" cy="49412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5B69D8-418E-40AF-9C88-F57D50451CEC}"/>
              </a:ext>
            </a:extLst>
          </p:cNvPr>
          <p:cNvSpPr txBox="1"/>
          <p:nvPr/>
        </p:nvSpPr>
        <p:spPr>
          <a:xfrm>
            <a:off x="3289691" y="5213564"/>
            <a:ext cx="2291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srgbClr val="0000CC"/>
                </a:solidFill>
                <a:latin typeface="+mn-lt"/>
              </a:rPr>
              <a:t>Octupole correction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EAA8C-7BC2-4F50-A37C-CCACBB08332F}"/>
              </a:ext>
            </a:extLst>
          </p:cNvPr>
          <p:cNvSpPr txBox="1"/>
          <p:nvPr/>
        </p:nvSpPr>
        <p:spPr>
          <a:xfrm>
            <a:off x="2552368" y="547948"/>
            <a:ext cx="2476831" cy="369332"/>
          </a:xfrm>
          <a:prstGeom prst="rect">
            <a:avLst/>
          </a:prstGeom>
          <a:solidFill>
            <a:srgbClr val="FF7C80"/>
          </a:solidFill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dirty="0">
                <a:solidFill>
                  <a:srgbClr val="0000CC"/>
                </a:solidFill>
                <a:latin typeface="+mn-lt"/>
              </a:rPr>
              <a:t>fringe fields</a:t>
            </a:r>
            <a:endParaRPr lang="ru-RU" altLang="ru-RU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8305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E838249-D869-4C66-9E93-0575C4E6F0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D7E2E9-3E68-44D6-AE0E-17F202CB4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930063" cy="338554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DA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F23BE9-1C9D-4C42-B459-FA5C1600F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62" y="0"/>
            <a:ext cx="6428490" cy="33713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FA62E2-94D0-4D4C-9DF1-E10C4F605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271" y="3400074"/>
            <a:ext cx="6575729" cy="3457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3582AB65-8DE2-44FE-A484-34FEA90C18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9429" y="202436"/>
                <a:ext cx="2890584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≈8÷9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3582AB65-8DE2-44FE-A484-34FEA90C1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429" y="202436"/>
                <a:ext cx="289058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8">
                <a:extLst>
                  <a:ext uri="{FF2B5EF4-FFF2-40B4-BE49-F238E27FC236}">
                    <a16:creationId xmlns:a16="http://schemas.microsoft.com/office/drawing/2014/main" id="{B0B53B03-7C63-4F20-988C-82B49405BC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71445" y="6221740"/>
                <a:ext cx="2774213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≈10÷11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16" name="TextBox 8">
                <a:extLst>
                  <a:ext uri="{FF2B5EF4-FFF2-40B4-BE49-F238E27FC236}">
                    <a16:creationId xmlns:a16="http://schemas.microsoft.com/office/drawing/2014/main" id="{B0B53B03-7C63-4F20-988C-82B49405B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1445" y="6221740"/>
                <a:ext cx="277421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6D34378-5D72-447B-8BBA-B5412AAF8F6A}"/>
              </a:ext>
            </a:extLst>
          </p:cNvPr>
          <p:cNvSpPr txBox="1"/>
          <p:nvPr/>
        </p:nvSpPr>
        <p:spPr>
          <a:xfrm>
            <a:off x="4572000" y="3714046"/>
            <a:ext cx="2291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srgbClr val="0000CC"/>
                </a:solidFill>
                <a:latin typeface="+mn-lt"/>
              </a:rPr>
              <a:t>Octupole correction 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6400F77-8590-4DD1-9716-99BC5A91D7C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068854" y="136525"/>
            <a:ext cx="20558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>
                <a:tab pos="449263" algn="l"/>
                <a:tab pos="457200" algn="l"/>
              </a:tabLst>
            </a:pPr>
            <a:r>
              <a:rPr kumimoji="0" lang="en-US" altLang="ru-RU" sz="16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MADX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>
                <a:tab pos="449263" algn="l"/>
                <a:tab pos="457200" algn="l"/>
              </a:tabLst>
            </a:pPr>
            <a:r>
              <a:rPr lang="en-US" altLang="ru-RU" sz="1400" dirty="0">
                <a:solidFill>
                  <a:srgbClr val="0000CC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A. </a:t>
            </a:r>
            <a:r>
              <a:rPr lang="en-US" altLang="ru-RU" sz="1400" dirty="0" err="1">
                <a:solidFill>
                  <a:srgbClr val="0000CC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Philippov</a:t>
            </a:r>
            <a:endParaRPr kumimoji="0" lang="en-US" altLang="ru-RU" sz="14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03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772842" y="6343949"/>
            <a:ext cx="2133600" cy="476250"/>
          </a:xfrm>
        </p:spPr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22</a:t>
            </a:fld>
            <a:endParaRPr lang="ru-RU" altLang="ru-RU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59" y="29834"/>
            <a:ext cx="4546983" cy="438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736119" y="986413"/>
            <a:ext cx="18690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ideal if </a:t>
            </a:r>
          </a:p>
          <a:p>
            <a:r>
              <a:rPr lang="en-US" altLang="ru-RU" sz="2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= </a:t>
            </a:r>
            <a:r>
              <a:rPr lang="en-US" altLang="ru-RU" sz="20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const </a:t>
            </a:r>
            <a:r>
              <a:rPr lang="en-US" altLang="ru-RU" sz="2000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for all particles in the beam</a:t>
            </a:r>
          </a:p>
          <a:p>
            <a:endParaRPr lang="ru-RU" sz="2000" dirty="0">
              <a:latin typeface="+mj-lt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64" y="5553896"/>
            <a:ext cx="1543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право 10"/>
          <p:cNvSpPr/>
          <p:nvPr/>
        </p:nvSpPr>
        <p:spPr>
          <a:xfrm rot="10800000">
            <a:off x="2929114" y="5676580"/>
            <a:ext cx="1856753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Объект 11"/>
              <p:cNvSpPr txBox="1"/>
              <p:nvPr/>
            </p:nvSpPr>
            <p:spPr bwMode="auto">
              <a:xfrm>
                <a:off x="4250441" y="4404133"/>
                <a:ext cx="4465638" cy="931863"/>
              </a:xfrm>
              <a:prstGeom prst="rect">
                <a:avLst/>
              </a:prstGeom>
              <a:solidFill>
                <a:srgbClr val="CCCCFF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𝑏𝑏</m:t>
                          </m:r>
                        </m:sub>
                      </m:sSub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ru-RU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Объект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0441" y="4404133"/>
                <a:ext cx="4465638" cy="9318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/>
          <p:cNvSpPr/>
          <p:nvPr/>
        </p:nvSpPr>
        <p:spPr>
          <a:xfrm>
            <a:off x="4785867" y="5553896"/>
            <a:ext cx="3571151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ru-RU" b="1" dirty="0">
                <a:solidFill>
                  <a:srgbClr val="006600"/>
                </a:solidFill>
                <a:latin typeface="+mj-lt"/>
              </a:rPr>
              <a:t>self space charge effect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ru-RU" b="1" dirty="0">
                <a:solidFill>
                  <a:srgbClr val="006600"/>
                </a:solidFill>
                <a:latin typeface="+mj-lt"/>
              </a:rPr>
              <a:t>beam-beam effect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ru-RU" b="1" dirty="0">
                <a:solidFill>
                  <a:srgbClr val="006600"/>
                </a:solidFill>
                <a:latin typeface="+mj-lt"/>
              </a:rPr>
              <a:t>tunes vs </a:t>
            </a:r>
            <a:r>
              <a:rPr lang="en-GB" altLang="ru-RU" b="1" dirty="0" err="1">
                <a:solidFill>
                  <a:srgbClr val="006600"/>
                </a:solidFill>
                <a:latin typeface="+mj-lt"/>
              </a:rPr>
              <a:t>dp</a:t>
            </a:r>
            <a:r>
              <a:rPr lang="en-GB" altLang="ru-RU" b="1" dirty="0">
                <a:solidFill>
                  <a:srgbClr val="006600"/>
                </a:solidFill>
                <a:latin typeface="+mj-lt"/>
              </a:rPr>
              <a:t>/p:</a:t>
            </a:r>
            <a:endParaRPr lang="ru-RU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C1F67A9E-960C-454D-8BF7-725A98BDD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744388" cy="400110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CC"/>
                </a:solidFill>
              </a:rPr>
              <a:t>Ring tune</a:t>
            </a:r>
            <a:endParaRPr lang="ru-RU" altLang="ru-RU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32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трелка вправо 23"/>
          <p:cNvSpPr/>
          <p:nvPr/>
        </p:nvSpPr>
        <p:spPr>
          <a:xfrm>
            <a:off x="0" y="75059"/>
            <a:ext cx="1100192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1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1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1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13" name="Rectangle 14"/>
          <p:cNvSpPr>
            <a:spLocks noChangeArrowheads="1"/>
          </p:cNvSpPr>
          <p:nvPr/>
        </p:nvSpPr>
        <p:spPr bwMode="auto">
          <a:xfrm>
            <a:off x="34458" y="-95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8" name="Object 3"/>
              <p:cNvSpPr txBox="1"/>
              <p:nvPr/>
            </p:nvSpPr>
            <p:spPr bwMode="auto">
              <a:xfrm>
                <a:off x="5750893" y="2978879"/>
                <a:ext cx="1058863" cy="56356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ru-RU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ru-RU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lang="ru-RU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4098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0893" y="2978879"/>
                <a:ext cx="1058863" cy="5635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4" name="TextBox 7"/>
          <p:cNvSpPr txBox="1">
            <a:spLocks noChangeArrowheads="1"/>
          </p:cNvSpPr>
          <p:nvPr/>
        </p:nvSpPr>
        <p:spPr bwMode="auto">
          <a:xfrm>
            <a:off x="71373" y="658112"/>
            <a:ext cx="63325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rgbClr val="0000CC"/>
                </a:solidFill>
              </a:rPr>
              <a:t>The bunch brightness </a:t>
            </a:r>
            <a:r>
              <a:rPr lang="en-US" altLang="ru-RU" sz="2400" b="1" i="1" dirty="0" err="1">
                <a:solidFill>
                  <a:srgbClr val="1515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2400" b="1" i="1" baseline="-25000" dirty="0" err="1">
                <a:solidFill>
                  <a:srgbClr val="1515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ru-RU" sz="2400" b="1" dirty="0">
                <a:solidFill>
                  <a:srgbClr val="1515FF"/>
                </a:solidFill>
              </a:rPr>
              <a:t>/</a:t>
            </a:r>
            <a:r>
              <a:rPr lang="en-US" altLang="ru-RU" sz="2400" b="1" dirty="0">
                <a:solidFill>
                  <a:srgbClr val="1515FF"/>
                </a:solidFill>
                <a:sym typeface="Symbol" pitchFamily="18" charset="2"/>
              </a:rPr>
              <a:t></a:t>
            </a:r>
            <a:r>
              <a:rPr lang="en-US" altLang="ru-RU" dirty="0">
                <a:solidFill>
                  <a:srgbClr val="0000CC"/>
                </a:solidFill>
                <a:sym typeface="Symbol" pitchFamily="18" charset="2"/>
              </a:rPr>
              <a:t> is limited by two main space charge effects:</a:t>
            </a:r>
            <a:endParaRPr lang="ru-RU" altLang="ru-RU" dirty="0">
              <a:solidFill>
                <a:srgbClr val="0000CC"/>
              </a:solidFill>
            </a:endParaRPr>
          </a:p>
        </p:txBody>
      </p:sp>
      <p:sp>
        <p:nvSpPr>
          <p:cNvPr id="4115" name="TextBox 8"/>
          <p:cNvSpPr txBox="1">
            <a:spLocks noChangeArrowheads="1"/>
          </p:cNvSpPr>
          <p:nvPr/>
        </p:nvSpPr>
        <p:spPr bwMode="auto">
          <a:xfrm>
            <a:off x="168275" y="3506413"/>
            <a:ext cx="88090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buClr>
                <a:srgbClr val="FF0000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dirty="0">
                <a:solidFill>
                  <a:srgbClr val="0000CC"/>
                </a:solidFill>
              </a:rPr>
              <a:t> shift of the </a:t>
            </a:r>
            <a:r>
              <a:rPr lang="en-US" altLang="ru-RU" dirty="0" err="1">
                <a:solidFill>
                  <a:srgbClr val="0000CC"/>
                </a:solidFill>
              </a:rPr>
              <a:t>betatron</a:t>
            </a:r>
            <a:r>
              <a:rPr lang="en-US" altLang="ru-RU" dirty="0">
                <a:solidFill>
                  <a:srgbClr val="0000CC"/>
                </a:solidFill>
              </a:rPr>
              <a:t> tune due to action of the colliding bunch field (beam-beam parameter)</a:t>
            </a:r>
            <a:endParaRPr lang="ru-RU" altLang="ru-RU" dirty="0">
              <a:solidFill>
                <a:srgbClr val="0000CC"/>
              </a:solidFill>
            </a:endParaRPr>
          </a:p>
        </p:txBody>
      </p:sp>
      <p:sp>
        <p:nvSpPr>
          <p:cNvPr id="4116" name="TextBox 33"/>
          <p:cNvSpPr txBox="1">
            <a:spLocks noChangeArrowheads="1"/>
          </p:cNvSpPr>
          <p:nvPr/>
        </p:nvSpPr>
        <p:spPr bwMode="auto">
          <a:xfrm>
            <a:off x="237367" y="1544114"/>
            <a:ext cx="77064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buClr>
                <a:srgbClr val="FF0000"/>
              </a:buClr>
              <a:buSzPct val="150000"/>
              <a:buFont typeface="Wingdings" panose="05000000000000000000" pitchFamily="2" charset="2"/>
              <a:buChar char="q"/>
            </a:pPr>
            <a:r>
              <a:rPr lang="en-US" altLang="ru-RU" dirty="0">
                <a:solidFill>
                  <a:srgbClr val="0000CC"/>
                </a:solidFill>
              </a:rPr>
              <a:t>shift of the </a:t>
            </a:r>
            <a:r>
              <a:rPr lang="en-US" altLang="ru-RU" dirty="0" err="1">
                <a:solidFill>
                  <a:srgbClr val="0000CC"/>
                </a:solidFill>
              </a:rPr>
              <a:t>betatron</a:t>
            </a:r>
            <a:r>
              <a:rPr lang="en-US" altLang="ru-RU" dirty="0">
                <a:solidFill>
                  <a:srgbClr val="0000CC"/>
                </a:solidFill>
              </a:rPr>
              <a:t> tune due to action of beam self space charge field (</a:t>
            </a:r>
            <a:r>
              <a:rPr lang="en-US" altLang="ru-RU" dirty="0" err="1">
                <a:solidFill>
                  <a:srgbClr val="0000CC"/>
                </a:solidFill>
              </a:rPr>
              <a:t>Laslett</a:t>
            </a:r>
            <a:r>
              <a:rPr lang="en-US" altLang="ru-RU" dirty="0">
                <a:solidFill>
                  <a:srgbClr val="0000CC"/>
                </a:solidFill>
              </a:rPr>
              <a:t> tune shift) </a:t>
            </a:r>
            <a:endParaRPr lang="ru-RU" altLang="ru-RU" dirty="0">
              <a:solidFill>
                <a:srgbClr val="0000CC"/>
              </a:solidFill>
            </a:endParaRPr>
          </a:p>
        </p:txBody>
      </p:sp>
      <p:sp>
        <p:nvSpPr>
          <p:cNvPr id="4117" name="TextBox 25"/>
          <p:cNvSpPr txBox="1">
            <a:spLocks noChangeArrowheads="1"/>
          </p:cNvSpPr>
          <p:nvPr/>
        </p:nvSpPr>
        <p:spPr bwMode="auto">
          <a:xfrm>
            <a:off x="6809756" y="3047586"/>
            <a:ext cx="15167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400" dirty="0">
                <a:solidFill>
                  <a:srgbClr val="0000CC"/>
                </a:solidFill>
              </a:rPr>
              <a:t>- bunching factor</a:t>
            </a:r>
            <a:endParaRPr lang="ru-RU" altLang="ru-RU" sz="14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Object 1"/>
              <p:cNvSpPr txBox="1"/>
              <p:nvPr/>
            </p:nvSpPr>
            <p:spPr bwMode="auto">
              <a:xfrm>
                <a:off x="153759" y="2354629"/>
                <a:ext cx="2757489" cy="8572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ru-R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𝜋𝜀</m:t>
                          </m:r>
                          <m:sSup>
                            <m:sSup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099" name="Object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759" y="2354629"/>
                <a:ext cx="2757489" cy="8572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Object 5"/>
              <p:cNvSpPr txBox="1"/>
              <p:nvPr/>
            </p:nvSpPr>
            <p:spPr bwMode="auto">
              <a:xfrm>
                <a:off x="303033" y="4152744"/>
                <a:ext cx="2543175" cy="78581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𝜋𝜀</m:t>
                          </m:r>
                          <m:sSup>
                            <m:sSup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100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033" y="4152744"/>
                <a:ext cx="2543175" cy="7858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92" y="-9525"/>
            <a:ext cx="1543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42" y="561721"/>
            <a:ext cx="2995992" cy="7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6" y="4590573"/>
            <a:ext cx="3039382" cy="217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26" y="5202292"/>
            <a:ext cx="1743950" cy="91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трелка вправо 27"/>
          <p:cNvSpPr/>
          <p:nvPr/>
        </p:nvSpPr>
        <p:spPr>
          <a:xfrm>
            <a:off x="5981342" y="5517830"/>
            <a:ext cx="1151233" cy="369332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Объект 28"/>
              <p:cNvSpPr txBox="1"/>
              <p:nvPr/>
            </p:nvSpPr>
            <p:spPr bwMode="auto">
              <a:xfrm>
                <a:off x="28467" y="5336573"/>
                <a:ext cx="3766911" cy="6699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 </m:t>
                      </m:r>
                      <m:r>
                        <a:rPr lang="ru-R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𝐵𝐵</m:t>
                          </m:r>
                        </m:sub>
                      </m:sSub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sSup>
                        <m:s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 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9" name="Объект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67" y="5336573"/>
                <a:ext cx="3766911" cy="6699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5229804" y="4098950"/>
            <a:ext cx="315990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ru-RU" dirty="0">
                <a:solidFill>
                  <a:srgbClr val="0000CC"/>
                </a:solidFill>
                <a:latin typeface="+mn-lt"/>
              </a:rPr>
              <a:t>For NICA collider parameters</a:t>
            </a:r>
            <a:endParaRPr lang="ru-RU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94529" y="-25428"/>
            <a:ext cx="2749471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6600"/>
                </a:solidFill>
                <a:latin typeface="+mj-lt"/>
              </a:rPr>
              <a:t>Space charge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E91FEC-9DED-44FA-A252-5E439369C9E1}"/>
              </a:ext>
            </a:extLst>
          </p:cNvPr>
          <p:cNvSpPr txBox="1"/>
          <p:nvPr/>
        </p:nvSpPr>
        <p:spPr>
          <a:xfrm>
            <a:off x="2737703" y="2544235"/>
            <a:ext cx="4072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j-lt"/>
              </a:rPr>
              <a:t>(for round beam and smooth focusing)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8703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594020" y="6018847"/>
            <a:ext cx="2133600" cy="476250"/>
          </a:xfrm>
        </p:spPr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2215206" y="168000"/>
          <a:ext cx="2567365" cy="790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1612800" imgH="482400" progId="Equation.3">
                  <p:embed/>
                </p:oleObj>
              </mc:Choice>
              <mc:Fallback>
                <p:oleObj name="Формула" r:id="rId2" imgW="1612800" imgH="482400" progId="Equation.3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5206" y="168000"/>
                        <a:ext cx="2567365" cy="7904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Стрелка вправо 11"/>
          <p:cNvSpPr/>
          <p:nvPr/>
        </p:nvSpPr>
        <p:spPr>
          <a:xfrm>
            <a:off x="4793296" y="413122"/>
            <a:ext cx="582996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5376292" y="155807"/>
          <a:ext cx="2683340" cy="925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1511300" imgH="508000" progId="Equation.3">
                  <p:embed/>
                </p:oleObj>
              </mc:Choice>
              <mc:Fallback>
                <p:oleObj name="Формула" r:id="rId4" imgW="1511300" imgH="508000" progId="Equation.3">
                  <p:embed/>
                  <p:pic>
                    <p:nvPicPr>
                      <p:cNvPr id="14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6292" y="155807"/>
                        <a:ext cx="2683340" cy="925346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210414"/>
              </p:ext>
            </p:extLst>
          </p:nvPr>
        </p:nvGraphicFramePr>
        <p:xfrm>
          <a:off x="1518283" y="1620066"/>
          <a:ext cx="6960704" cy="93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784600" imgH="495300" progId="Equation.3">
                  <p:embed/>
                </p:oleObj>
              </mc:Choice>
              <mc:Fallback>
                <p:oleObj r:id="rId6" imgW="3784600" imgH="495300" progId="Equation.3">
                  <p:embed/>
                  <p:pic>
                    <p:nvPicPr>
                      <p:cNvPr id="17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8283" y="1620066"/>
                        <a:ext cx="6960704" cy="936450"/>
                      </a:xfrm>
                      <a:prstGeom prst="rect">
                        <a:avLst/>
                      </a:prstGeom>
                      <a:solidFill>
                        <a:srgbClr val="FFFFE5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0820" y="2670269"/>
            <a:ext cx="2996293" cy="16312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00CC"/>
                </a:solidFill>
                <a:latin typeface="+mn-lt"/>
              </a:rPr>
              <a:t>The beam </a:t>
            </a:r>
            <a:r>
              <a:rPr lang="en-US" sz="2000" b="1" dirty="0">
                <a:solidFill>
                  <a:srgbClr val="0000CC"/>
                </a:solidFill>
                <a:latin typeface="+mn-lt"/>
              </a:rPr>
              <a:t>space charge </a:t>
            </a:r>
            <a:r>
              <a:rPr lang="en-US" sz="2000" dirty="0">
                <a:solidFill>
                  <a:srgbClr val="0000CC"/>
                </a:solidFill>
                <a:latin typeface="+mn-lt"/>
              </a:rPr>
              <a:t>creates the </a:t>
            </a:r>
            <a:r>
              <a:rPr lang="en-US" sz="2000" b="1" dirty="0">
                <a:solidFill>
                  <a:srgbClr val="0000CC"/>
                </a:solidFill>
                <a:latin typeface="+mn-lt"/>
              </a:rPr>
              <a:t>major luminosity limitation</a:t>
            </a:r>
          </a:p>
          <a:p>
            <a:pPr lvl="0"/>
            <a:endParaRPr lang="en-US" sz="20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385815" y="-109913"/>
            <a:ext cx="393313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" y="296533"/>
            <a:ext cx="1543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право 20"/>
          <p:cNvSpPr/>
          <p:nvPr/>
        </p:nvSpPr>
        <p:spPr>
          <a:xfrm>
            <a:off x="1632210" y="357875"/>
            <a:ext cx="582996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7624794" y="1123210"/>
            <a:ext cx="582996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A15942-0160-4152-8F50-DE577833DE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6717" y="2592851"/>
            <a:ext cx="6020343" cy="3702025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9A0C3F4-038D-4B08-A2F9-58CCF3BD1FCF}"/>
              </a:ext>
            </a:extLst>
          </p:cNvPr>
          <p:cNvCxnSpPr/>
          <p:nvPr/>
        </p:nvCxnSpPr>
        <p:spPr>
          <a:xfrm>
            <a:off x="6474277" y="3570015"/>
            <a:ext cx="0" cy="2448832"/>
          </a:xfrm>
          <a:prstGeom prst="line">
            <a:avLst/>
          </a:prstGeom>
          <a:ln w="69850">
            <a:solidFill>
              <a:srgbClr val="1515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806CD9F7-7723-4A1B-AE48-6A26E5DD2EC2}"/>
              </a:ext>
            </a:extLst>
          </p:cNvPr>
          <p:cNvCxnSpPr>
            <a:cxnSpLocks/>
          </p:cNvCxnSpPr>
          <p:nvPr/>
        </p:nvCxnSpPr>
        <p:spPr>
          <a:xfrm>
            <a:off x="6479720" y="3570015"/>
            <a:ext cx="2247900" cy="0"/>
          </a:xfrm>
          <a:prstGeom prst="line">
            <a:avLst/>
          </a:prstGeom>
          <a:ln w="69850">
            <a:solidFill>
              <a:srgbClr val="1515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398412-DC60-4F80-820D-4FCE50A22A0C}"/>
              </a:ext>
            </a:extLst>
          </p:cNvPr>
          <p:cNvSpPr txBox="1"/>
          <p:nvPr/>
        </p:nvSpPr>
        <p:spPr>
          <a:xfrm>
            <a:off x="6437903" y="3543779"/>
            <a:ext cx="1949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1515FF"/>
                </a:solidFill>
                <a:latin typeface="+mj-lt"/>
              </a:rPr>
              <a:t>project value</a:t>
            </a:r>
            <a:endParaRPr lang="ru-RU" b="1" dirty="0">
              <a:solidFill>
                <a:srgbClr val="1515FF"/>
              </a:solidFill>
              <a:latin typeface="+mj-lt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FE31807C-2094-4B9E-A78E-0CA5FFD4FEF0}"/>
              </a:ext>
            </a:extLst>
          </p:cNvPr>
          <p:cNvSpPr/>
          <p:nvPr/>
        </p:nvSpPr>
        <p:spPr>
          <a:xfrm>
            <a:off x="3475783" y="3331630"/>
            <a:ext cx="723569" cy="497157"/>
          </a:xfrm>
          <a:prstGeom prst="ellipse">
            <a:avLst/>
          </a:prstGeom>
          <a:noFill/>
          <a:ln w="38100">
            <a:solidFill>
              <a:srgbClr val="15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891CB3F0-9E47-4202-9815-FD5515640E86}"/>
              </a:ext>
            </a:extLst>
          </p:cNvPr>
          <p:cNvSpPr/>
          <p:nvPr/>
        </p:nvSpPr>
        <p:spPr>
          <a:xfrm>
            <a:off x="6112492" y="5864785"/>
            <a:ext cx="723569" cy="497157"/>
          </a:xfrm>
          <a:prstGeom prst="ellipse">
            <a:avLst/>
          </a:prstGeom>
          <a:noFill/>
          <a:ln w="38100">
            <a:solidFill>
              <a:srgbClr val="15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659E33-4B9F-4ED4-AE5B-4BAB14D9EB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1" y="4818233"/>
            <a:ext cx="3527560" cy="1871767"/>
          </a:xfrm>
          <a:prstGeom prst="rect">
            <a:avLst/>
          </a:prstGeom>
        </p:spPr>
      </p:pic>
      <p:sp>
        <p:nvSpPr>
          <p:cNvPr id="29" name="Стрелка вправо 14">
            <a:extLst>
              <a:ext uri="{FF2B5EF4-FFF2-40B4-BE49-F238E27FC236}">
                <a16:creationId xmlns:a16="http://schemas.microsoft.com/office/drawing/2014/main" id="{86188996-6963-49F5-A58F-8D1870DA3D81}"/>
              </a:ext>
            </a:extLst>
          </p:cNvPr>
          <p:cNvSpPr/>
          <p:nvPr/>
        </p:nvSpPr>
        <p:spPr>
          <a:xfrm>
            <a:off x="2844729" y="4794431"/>
            <a:ext cx="582996" cy="410716"/>
          </a:xfrm>
          <a:prstGeom prst="rightArrow">
            <a:avLst/>
          </a:prstGeom>
          <a:solidFill>
            <a:srgbClr val="00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321D1997-18CF-41F2-B325-73FE377D59ED}"/>
              </a:ext>
            </a:extLst>
          </p:cNvPr>
          <p:cNvCxnSpPr/>
          <p:nvPr/>
        </p:nvCxnSpPr>
        <p:spPr>
          <a:xfrm>
            <a:off x="6594020" y="5597718"/>
            <a:ext cx="2247830" cy="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49D06BBA-62DC-4722-A71C-0866A6D3D1FD}"/>
              </a:ext>
            </a:extLst>
          </p:cNvPr>
          <p:cNvCxnSpPr/>
          <p:nvPr/>
        </p:nvCxnSpPr>
        <p:spPr>
          <a:xfrm>
            <a:off x="4126327" y="5686508"/>
            <a:ext cx="2247830" cy="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94BADA8-D0C3-4009-A81F-B0E0582EEBE1}"/>
              </a:ext>
            </a:extLst>
          </p:cNvPr>
          <p:cNvSpPr txBox="1"/>
          <p:nvPr/>
        </p:nvSpPr>
        <p:spPr>
          <a:xfrm>
            <a:off x="6643544" y="4884282"/>
            <a:ext cx="2331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FF0000"/>
                </a:solidFill>
                <a:latin typeface="+mj-lt"/>
              </a:rPr>
              <a:t>IBS dominated regime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782F5D-3CDF-42D9-A0B9-E765D7C320AC}"/>
              </a:ext>
            </a:extLst>
          </p:cNvPr>
          <p:cNvSpPr txBox="1"/>
          <p:nvPr/>
        </p:nvSpPr>
        <p:spPr>
          <a:xfrm>
            <a:off x="4343826" y="4900561"/>
            <a:ext cx="2331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FF0000"/>
                </a:solidFill>
                <a:latin typeface="+mj-lt"/>
              </a:rPr>
              <a:t>Space charge </a:t>
            </a:r>
          </a:p>
          <a:p>
            <a:pPr>
              <a:buClr>
                <a:srgbClr val="FF0000"/>
              </a:buClr>
            </a:pPr>
            <a:r>
              <a:rPr lang="en-GB" dirty="0">
                <a:solidFill>
                  <a:srgbClr val="FF0000"/>
                </a:solidFill>
                <a:latin typeface="+mj-lt"/>
              </a:rPr>
              <a:t>dominated regime 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6944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116"/>
            <a:ext cx="7543800" cy="564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457200" y="-7937"/>
            <a:ext cx="8229600" cy="446087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4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Beam Maintenance in Collider Rings with Cooling Technique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0" y="4445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1" name="Группа 54"/>
          <p:cNvGrpSpPr>
            <a:grpSpLocks/>
          </p:cNvGrpSpPr>
          <p:nvPr/>
        </p:nvGrpSpPr>
        <p:grpSpPr bwMode="auto">
          <a:xfrm>
            <a:off x="457200" y="373063"/>
            <a:ext cx="8229600" cy="6638849"/>
            <a:chOff x="456943" y="372583"/>
            <a:chExt cx="8229279" cy="6639340"/>
          </a:xfrm>
        </p:grpSpPr>
        <p:sp>
          <p:nvSpPr>
            <p:cNvPr id="52" name="Заголовок 1"/>
            <p:cNvSpPr txBox="1">
              <a:spLocks/>
            </p:cNvSpPr>
            <p:nvPr/>
          </p:nvSpPr>
          <p:spPr>
            <a:xfrm>
              <a:off x="456943" y="372583"/>
              <a:ext cx="8229279" cy="446120"/>
            </a:xfrm>
            <a:prstGeom prst="rect">
              <a:avLst/>
            </a:prstGeom>
          </p:spPr>
          <p:txBody>
            <a:bodyPr anchor="ctr">
              <a:normAutofit fontScale="85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GB" sz="2400" b="1" dirty="0">
                  <a:solidFill>
                    <a:srgbClr val="0000CC"/>
                  </a:solidFill>
                  <a:latin typeface="+mn-lt"/>
                  <a:cs typeface="Times New Roman" pitchFamily="18" charset="0"/>
                </a:rPr>
                <a:t>Beam Maintenance in Collider Rings with Cooling Technique</a:t>
              </a:r>
            </a:p>
          </p:txBody>
        </p:sp>
        <p:grpSp>
          <p:nvGrpSpPr>
            <p:cNvPr id="53" name="Группа 18"/>
            <p:cNvGrpSpPr>
              <a:grpSpLocks/>
            </p:cNvGrpSpPr>
            <p:nvPr/>
          </p:nvGrpSpPr>
          <p:grpSpPr bwMode="auto">
            <a:xfrm>
              <a:off x="571238" y="6550223"/>
              <a:ext cx="7850906" cy="461700"/>
              <a:chOff x="559845" y="6545923"/>
              <a:chExt cx="7850906" cy="461700"/>
            </a:xfrm>
          </p:grpSpPr>
          <p:pic>
            <p:nvPicPr>
              <p:cNvPr id="54" name="Picture 7" descr="NICA-Logo_4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102" y="6545923"/>
                <a:ext cx="504649" cy="249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Rectangle 81"/>
              <p:cNvSpPr>
                <a:spLocks noChangeArrowheads="1"/>
              </p:cNvSpPr>
              <p:nvPr/>
            </p:nvSpPr>
            <p:spPr bwMode="auto">
              <a:xfrm>
                <a:off x="559845" y="6545923"/>
                <a:ext cx="7540547" cy="461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/>
                <a:r>
                  <a:rPr lang="en-GB" altLang="ru-RU" sz="1200" b="1" dirty="0">
                    <a:solidFill>
                      <a:srgbClr val="0000CC"/>
                    </a:solidFill>
                  </a:rPr>
                  <a:t>    </a:t>
                </a:r>
                <a:r>
                  <a:rPr lang="en-GB" altLang="ru-RU" sz="1200" b="1" dirty="0" err="1">
                    <a:solidFill>
                      <a:srgbClr val="0000CC"/>
                    </a:solidFill>
                  </a:rPr>
                  <a:t>I.Meshkov</a:t>
                </a:r>
                <a:r>
                  <a:rPr lang="en-GB" altLang="ru-RU" sz="1200" b="1" dirty="0">
                    <a:solidFill>
                      <a:srgbClr val="0000CC"/>
                    </a:solidFill>
                  </a:rPr>
                  <a:t>  Three stages of the NICA project              </a:t>
                </a:r>
                <a:r>
                  <a:rPr lang="en-US" altLang="ru-RU" sz="1200" b="1" dirty="0">
                    <a:solidFill>
                      <a:srgbClr val="0000CC"/>
                    </a:solidFill>
                  </a:rPr>
                  <a:t>COOL’2015      	  18 September 2015 </a:t>
                </a:r>
                <a:endParaRPr lang="en-US" altLang="ru-RU" sz="1200" dirty="0">
                  <a:solidFill>
                    <a:srgbClr val="0000CC"/>
                  </a:solidFill>
                </a:endParaRPr>
              </a:p>
            </p:txBody>
          </p:sp>
        </p:grpSp>
      </p:grpSp>
      <p:sp>
        <p:nvSpPr>
          <p:cNvPr id="57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691313" y="6365875"/>
            <a:ext cx="21336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fld id="{D5D764D0-608D-4246-AB8A-E815D03B1688}" type="slidenum">
              <a:rPr lang="ru-RU" altLang="ru-RU" smtClean="0"/>
              <a:pPr/>
              <a:t>25</a:t>
            </a:fld>
            <a:endParaRPr lang="ru-RU" altLang="ru-RU"/>
          </a:p>
        </p:txBody>
      </p:sp>
      <p:pic>
        <p:nvPicPr>
          <p:cNvPr id="58" name="Диаграмма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766763"/>
            <a:ext cx="597217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8"/>
          <p:cNvSpPr txBox="1">
            <a:spLocks noChangeArrowheads="1"/>
          </p:cNvSpPr>
          <p:nvPr/>
        </p:nvSpPr>
        <p:spPr bwMode="auto">
          <a:xfrm>
            <a:off x="2444750" y="3803650"/>
            <a:ext cx="2403475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Space charge dominated regime:</a:t>
            </a:r>
            <a:r>
              <a:rPr lang="en-US" altLang="ru-RU" sz="1600" b="1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en-US" altLang="ru-RU" sz="1600" b="1" dirty="0">
                <a:solidFill>
                  <a:srgbClr val="0000CC"/>
                </a:solidFill>
                <a:latin typeface="Calibri" pitchFamily="34" charset="0"/>
                <a:ea typeface="MS PGothic" pitchFamily="34" charset="-128"/>
              </a:rPr>
              <a:t>Electron cooling </a:t>
            </a:r>
            <a:r>
              <a:rPr lang="en-US" altLang="ru-RU" sz="1600" b="1" dirty="0">
                <a:latin typeface="Calibri" pitchFamily="34" charset="0"/>
                <a:ea typeface="MS PGothic" pitchFamily="34" charset="-128"/>
              </a:rPr>
              <a:t>is used to maintain  </a:t>
            </a:r>
          </a:p>
          <a:p>
            <a:pPr eaLnBrk="1" hangingPunct="1"/>
            <a:r>
              <a:rPr lang="en-US" altLang="ru-RU" sz="1600" b="1" dirty="0">
                <a:latin typeface="Calibri" pitchFamily="34" charset="0"/>
                <a:ea typeface="MS PGothic" pitchFamily="34" charset="-128"/>
              </a:rPr>
              <a:t>bunch 3D emittance.</a:t>
            </a:r>
            <a:endParaRPr lang="ru-RU" altLang="ru-RU" sz="16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0" name="Полилиния 59"/>
          <p:cNvSpPr/>
          <p:nvPr/>
        </p:nvSpPr>
        <p:spPr>
          <a:xfrm flipH="1">
            <a:off x="4859338" y="1093788"/>
            <a:ext cx="217487" cy="3527425"/>
          </a:xfrm>
          <a:custGeom>
            <a:avLst/>
            <a:gdLst>
              <a:gd name="connsiteX0" fmla="*/ 174171 w 203200"/>
              <a:gd name="connsiteY0" fmla="*/ 0 h 2351314"/>
              <a:gd name="connsiteX1" fmla="*/ 130628 w 203200"/>
              <a:gd name="connsiteY1" fmla="*/ 228600 h 2351314"/>
              <a:gd name="connsiteX2" fmla="*/ 195943 w 203200"/>
              <a:gd name="connsiteY2" fmla="*/ 805542 h 2351314"/>
              <a:gd name="connsiteX3" fmla="*/ 87086 w 203200"/>
              <a:gd name="connsiteY3" fmla="*/ 1436914 h 2351314"/>
              <a:gd name="connsiteX4" fmla="*/ 152400 w 203200"/>
              <a:gd name="connsiteY4" fmla="*/ 1872342 h 2351314"/>
              <a:gd name="connsiteX5" fmla="*/ 0 w 203200"/>
              <a:gd name="connsiteY5" fmla="*/ 2351314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200" h="2351314">
                <a:moveTo>
                  <a:pt x="174171" y="0"/>
                </a:moveTo>
                <a:cubicBezTo>
                  <a:pt x="150585" y="47171"/>
                  <a:pt x="126999" y="94343"/>
                  <a:pt x="130628" y="228600"/>
                </a:cubicBezTo>
                <a:cubicBezTo>
                  <a:pt x="134257" y="362857"/>
                  <a:pt x="203200" y="604156"/>
                  <a:pt x="195943" y="805542"/>
                </a:cubicBezTo>
                <a:cubicBezTo>
                  <a:pt x="188686" y="1006928"/>
                  <a:pt x="94343" y="1259114"/>
                  <a:pt x="87086" y="1436914"/>
                </a:cubicBezTo>
                <a:cubicBezTo>
                  <a:pt x="79829" y="1614714"/>
                  <a:pt x="166914" y="1719942"/>
                  <a:pt x="152400" y="1872342"/>
                </a:cubicBezTo>
                <a:cubicBezTo>
                  <a:pt x="137886" y="2024742"/>
                  <a:pt x="16329" y="2242457"/>
                  <a:pt x="0" y="2351314"/>
                </a:cubicBezTo>
              </a:path>
            </a:pathLst>
          </a:cu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2000">
              <a:cs typeface="Arial"/>
            </a:endParaRPr>
          </a:p>
        </p:txBody>
      </p:sp>
      <p:sp>
        <p:nvSpPr>
          <p:cNvPr id="61" name="TextBox 17"/>
          <p:cNvSpPr txBox="1">
            <a:spLocks noChangeArrowheads="1"/>
          </p:cNvSpPr>
          <p:nvPr/>
        </p:nvSpPr>
        <p:spPr bwMode="auto">
          <a:xfrm>
            <a:off x="2987675" y="1112838"/>
            <a:ext cx="131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b="1">
                <a:solidFill>
                  <a:srgbClr val="0000CC"/>
                </a:solidFill>
                <a:latin typeface="Calibri" pitchFamily="34" charset="0"/>
                <a:ea typeface="MS PGothic" pitchFamily="34" charset="-128"/>
              </a:rPr>
              <a:t>E-Cooling</a:t>
            </a:r>
            <a:endParaRPr lang="ru-RU" altLang="ru-RU" b="1">
              <a:solidFill>
                <a:srgbClr val="0000CC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2" name="TextBox 13"/>
          <p:cNvSpPr txBox="1">
            <a:spLocks noChangeArrowheads="1"/>
          </p:cNvSpPr>
          <p:nvPr/>
        </p:nvSpPr>
        <p:spPr bwMode="auto">
          <a:xfrm>
            <a:off x="2884488" y="731838"/>
            <a:ext cx="4043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solidFill>
                  <a:srgbClr val="000090"/>
                </a:solidFill>
                <a:latin typeface="+mn-lt"/>
                <a:cs typeface="Arial" charset="0"/>
              </a:rPr>
              <a:t>Two modes of the collider operation</a:t>
            </a:r>
            <a:endParaRPr lang="ru-RU" sz="2000" b="1" dirty="0">
              <a:solidFill>
                <a:srgbClr val="000090"/>
              </a:solidFill>
              <a:latin typeface="+mn-lt"/>
              <a:cs typeface="Arial" charset="0"/>
            </a:endParaRPr>
          </a:p>
        </p:txBody>
      </p:sp>
      <p:sp>
        <p:nvSpPr>
          <p:cNvPr id="63" name="TextBox 42"/>
          <p:cNvSpPr txBox="1">
            <a:spLocks noChangeArrowheads="1"/>
          </p:cNvSpPr>
          <p:nvPr/>
        </p:nvSpPr>
        <p:spPr bwMode="auto">
          <a:xfrm>
            <a:off x="1746250" y="4922838"/>
            <a:ext cx="6170613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         1         1.5        2         2.5         3         3.5         4        4.5         5</a:t>
            </a:r>
          </a:p>
          <a:p>
            <a:pPr algn="ct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E, GeV/u</a:t>
            </a:r>
          </a:p>
        </p:txBody>
      </p:sp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895684"/>
              </p:ext>
            </p:extLst>
          </p:nvPr>
        </p:nvGraphicFramePr>
        <p:xfrm>
          <a:off x="0" y="5787835"/>
          <a:ext cx="9144000" cy="1138237"/>
        </p:xfrm>
        <a:graphic>
          <a:graphicData uri="http://schemas.openxmlformats.org/drawingml/2006/table">
            <a:tbl>
              <a:tblPr/>
              <a:tblGrid>
                <a:gridCol w="4570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3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4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Space charge dominated mode (ΔQ ≤0.05)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MS PGothic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IBS dominated mode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MS PGothic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8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ε and </a:t>
                      </a: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dp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/p are optimized independently. The bunch </a:t>
                      </a:r>
                      <a:r>
                        <a:rPr kumimoji="0" lang="en-US" altLang="ru-RU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relaxation?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 is suppressed by cooling. Luminosity is limited by space charge effects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MS PGothic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ε and </a:t>
                      </a: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dp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/p are </a:t>
                      </a:r>
                      <a:r>
                        <a:rPr kumimoji="0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“</a:t>
                      </a: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equi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-partitioned</a:t>
                      </a:r>
                      <a:r>
                        <a:rPr kumimoji="0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”</a:t>
                      </a: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, e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  <a:cs typeface="MS PGothic" pitchFamily="34" charset="-128"/>
                        </a:rPr>
                        <a:t>ither fast bunch relaxation. Luminosity can be obtained at small ΔQ&lt;0.05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MS PGothic" pitchFamily="34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5" name="Прямоугольник 44"/>
          <p:cNvSpPr>
            <a:spLocks noChangeArrowheads="1"/>
          </p:cNvSpPr>
          <p:nvPr/>
        </p:nvSpPr>
        <p:spPr bwMode="auto">
          <a:xfrm>
            <a:off x="1738313" y="808038"/>
            <a:ext cx="509587" cy="414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latin typeface="Arial" pitchFamily="34" charset="0"/>
              <a:ea typeface="SimSun" pitchFamily="2" charset="-122"/>
            </a:endParaRPr>
          </a:p>
        </p:txBody>
      </p:sp>
      <p:sp>
        <p:nvSpPr>
          <p:cNvPr id="66" name="TextBox 45"/>
          <p:cNvSpPr txBox="1">
            <a:spLocks noChangeArrowheads="1"/>
          </p:cNvSpPr>
          <p:nvPr/>
        </p:nvSpPr>
        <p:spPr bwMode="auto">
          <a:xfrm>
            <a:off x="1570038" y="766763"/>
            <a:ext cx="76835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r" eaLnBrk="1" hangingPunct="1"/>
            <a:endParaRPr lang="en-US" altLang="ru-RU" sz="12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10000</a:t>
            </a: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 1000</a:t>
            </a: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  100</a:t>
            </a: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8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    10</a:t>
            </a:r>
          </a:p>
          <a:p>
            <a:pPr algn="r" eaLnBrk="1" hangingPunct="1"/>
            <a:endParaRPr lang="en-US" altLang="ru-RU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sz="1200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altLang="ru-RU" b="1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endParaRPr lang="ru-RU" altLang="ru-RU" b="1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7" name="Прямоугольник 46"/>
          <p:cNvSpPr>
            <a:spLocks noChangeArrowheads="1"/>
          </p:cNvSpPr>
          <p:nvPr/>
        </p:nvSpPr>
        <p:spPr bwMode="auto">
          <a:xfrm>
            <a:off x="2330450" y="1093788"/>
            <a:ext cx="5335588" cy="377507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latin typeface="Arial" pitchFamily="34" charset="0"/>
              <a:ea typeface="SimSun" pitchFamily="2" charset="-122"/>
            </a:endParaRPr>
          </a:p>
        </p:txBody>
      </p:sp>
      <p:sp>
        <p:nvSpPr>
          <p:cNvPr id="68" name="Надпись 2"/>
          <p:cNvSpPr txBox="1">
            <a:spLocks noChangeArrowheads="1"/>
          </p:cNvSpPr>
          <p:nvPr/>
        </p:nvSpPr>
        <p:spPr bwMode="auto">
          <a:xfrm>
            <a:off x="7731125" y="6533508"/>
            <a:ext cx="1428750" cy="37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US" altLang="ru-RU" b="1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I.N. </a:t>
            </a:r>
            <a:r>
              <a:rPr lang="en-US" altLang="ru-RU" b="1" dirty="0" err="1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Meshkov</a:t>
            </a:r>
            <a:endParaRPr lang="ru-RU" altLang="ru-RU" sz="1400" dirty="0">
              <a:solidFill>
                <a:srgbClr val="0000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9" name="Надпись 2"/>
          <p:cNvSpPr txBox="1">
            <a:spLocks noChangeArrowheads="1"/>
          </p:cNvSpPr>
          <p:nvPr/>
        </p:nvSpPr>
        <p:spPr bwMode="auto">
          <a:xfrm rot="-782740">
            <a:off x="4826000" y="1547813"/>
            <a:ext cx="193357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ru-RU" altLang="ru-RU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</a:t>
            </a:r>
            <a:r>
              <a:rPr lang="en-US" altLang="ru-RU" b="1" baseline="-250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IBS </a:t>
            </a:r>
            <a:r>
              <a:rPr lang="en-US" altLang="ru-RU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n-US" altLang="ru-RU" sz="14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3D equilibrium)</a:t>
            </a:r>
            <a:endParaRPr lang="ru-RU" altLang="ru-RU" sz="1400" b="1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0" name="Надпись 2"/>
          <p:cNvSpPr txBox="1">
            <a:spLocks noChangeArrowheads="1"/>
          </p:cNvSpPr>
          <p:nvPr/>
        </p:nvSpPr>
        <p:spPr bwMode="auto">
          <a:xfrm rot="21015740">
            <a:off x="5441950" y="2279650"/>
            <a:ext cx="158115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b="1" baseline="-25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D.M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50"/>
          <p:cNvSpPr>
            <a:spLocks noChangeArrowheads="1"/>
          </p:cNvSpPr>
          <p:nvPr/>
        </p:nvSpPr>
        <p:spPr bwMode="auto">
          <a:xfrm>
            <a:off x="5867400" y="2857500"/>
            <a:ext cx="1584325" cy="1814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>
              <a:latin typeface="Arial" pitchFamily="34" charset="0"/>
              <a:ea typeface="SimSun" pitchFamily="2" charset="-122"/>
            </a:endParaRPr>
          </a:p>
        </p:txBody>
      </p:sp>
      <p:sp>
        <p:nvSpPr>
          <p:cNvPr id="72" name="TextBox 7"/>
          <p:cNvSpPr txBox="1">
            <a:spLocks noChangeArrowheads="1"/>
          </p:cNvSpPr>
          <p:nvPr/>
        </p:nvSpPr>
        <p:spPr bwMode="auto">
          <a:xfrm>
            <a:off x="5867400" y="2905125"/>
            <a:ext cx="1798638" cy="181588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kumimoji="0" lang="en-US" sz="1600" b="1" dirty="0">
                <a:solidFill>
                  <a:srgbClr val="800000"/>
                </a:solidFill>
                <a:latin typeface="+mj-lt"/>
                <a:cs typeface="Arial" charset="0"/>
              </a:rPr>
              <a:t>IBS dominated regime: </a:t>
            </a:r>
            <a:r>
              <a:rPr kumimoji="0" lang="en-US" sz="1600" b="1" dirty="0">
                <a:solidFill>
                  <a:srgbClr val="006600"/>
                </a:solidFill>
                <a:latin typeface="+mj-lt"/>
                <a:cs typeface="Calibri" panose="020F0502020204030204" pitchFamily="34" charset="0"/>
              </a:rPr>
              <a:t>Stochastic cooling  </a:t>
            </a:r>
            <a:r>
              <a:rPr kumimoji="0" lang="en-US" sz="1600" b="1" dirty="0">
                <a:latin typeface="+mj-lt"/>
                <a:cs typeface="Calibri" panose="020F0502020204030204" pitchFamily="34" charset="0"/>
              </a:rPr>
              <a:t>is used to suppress beam </a:t>
            </a:r>
          </a:p>
          <a:p>
            <a:pPr>
              <a:defRPr/>
            </a:pPr>
            <a:r>
              <a:rPr kumimoji="0" lang="en-US" sz="1600" b="1" dirty="0">
                <a:latin typeface="+mj-lt"/>
                <a:cs typeface="Calibri" panose="020F0502020204030204" pitchFamily="34" charset="0"/>
              </a:rPr>
              <a:t>IBS influence. </a:t>
            </a:r>
            <a:endParaRPr kumimoji="0" lang="ru-RU" sz="1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3" name="TextBox 7"/>
          <p:cNvSpPr txBox="1">
            <a:spLocks noChangeArrowheads="1"/>
          </p:cNvSpPr>
          <p:nvPr/>
        </p:nvSpPr>
        <p:spPr bwMode="auto">
          <a:xfrm>
            <a:off x="5391150" y="1141413"/>
            <a:ext cx="1906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006600"/>
                </a:solidFill>
                <a:latin typeface="Calibri" pitchFamily="34" charset="0"/>
                <a:ea typeface="MS PGothic" pitchFamily="34" charset="-128"/>
              </a:rPr>
              <a:t>Stochastic cooling</a:t>
            </a:r>
            <a:endParaRPr lang="ru-RU" altLang="ru-RU" b="1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4" name="TextBox 53"/>
          <p:cNvSpPr txBox="1">
            <a:spLocks noChangeArrowheads="1"/>
          </p:cNvSpPr>
          <p:nvPr/>
        </p:nvSpPr>
        <p:spPr bwMode="auto">
          <a:xfrm>
            <a:off x="1179513" y="1395413"/>
            <a:ext cx="8842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>
                <a:latin typeface="Calibri" pitchFamily="34" charset="0"/>
                <a:ea typeface="Calibri" pitchFamily="34" charset="0"/>
                <a:cs typeface="Calibri" pitchFamily="34" charset="0"/>
              </a:rPr>
              <a:t>Time, s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179513" y="766763"/>
            <a:ext cx="6932612" cy="4991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7731125" y="792163"/>
            <a:ext cx="1905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Надпись 2">
            <a:extLst>
              <a:ext uri="{FF2B5EF4-FFF2-40B4-BE49-F238E27FC236}">
                <a16:creationId xmlns:a16="http://schemas.microsoft.com/office/drawing/2014/main" id="{B5442548-EA9D-49CD-B4D5-39D3C42A3AD8}"/>
              </a:ext>
            </a:extLst>
          </p:cNvPr>
          <p:cNvSpPr txBox="1">
            <a:spLocks noChangeArrowheads="1"/>
          </p:cNvSpPr>
          <p:nvPr/>
        </p:nvSpPr>
        <p:spPr bwMode="auto">
          <a:xfrm rot="-1488417">
            <a:off x="3230563" y="2816225"/>
            <a:ext cx="14287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ru-RU" altLang="ru-RU" b="1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</a:t>
            </a:r>
            <a:r>
              <a:rPr lang="en-US" altLang="ru-RU" b="1" baseline="-25000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</a:t>
            </a:r>
            <a:r>
              <a:rPr lang="en-US" altLang="ru-RU" b="1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ru-RU" sz="1400" b="1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e-cooling</a:t>
            </a:r>
          </a:p>
          <a:p>
            <a:pPr eaLnBrk="1" hangingPunct="1">
              <a:lnSpc>
                <a:spcPct val="107000"/>
              </a:lnSpc>
            </a:pPr>
            <a:endParaRPr lang="ru-RU" altLang="ru-RU" sz="800" b="1" dirty="0">
              <a:solidFill>
                <a:srgbClr val="0000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7000"/>
              </a:lnSpc>
            </a:pPr>
            <a:r>
              <a:rPr lang="en-US" altLang="ru-RU" b="1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   </a:t>
            </a:r>
            <a:r>
              <a:rPr lang="ru-RU" altLang="ru-RU" b="1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 pitchFamily="18" charset="2"/>
              </a:rPr>
              <a:t></a:t>
            </a:r>
            <a:r>
              <a:rPr lang="en-US" altLang="ru-RU" sz="1200" b="1" baseline="-25000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||</a:t>
            </a:r>
            <a:r>
              <a:rPr lang="en-US" altLang="ru-RU" sz="800" b="1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ru-RU" sz="1400" b="1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e-cooling</a:t>
            </a:r>
            <a:endParaRPr lang="ru-RU" altLang="ru-RU" sz="1400" dirty="0">
              <a:solidFill>
                <a:srgbClr val="0000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/>
      <p:bldP spid="59" grpId="0" animBg="1"/>
      <p:bldP spid="60" grpId="0" animBg="1"/>
      <p:bldP spid="61" grpId="0"/>
      <p:bldP spid="62" grpId="0"/>
      <p:bldP spid="63" grpId="0" animBg="1"/>
      <p:bldP spid="65" grpId="0" animBg="1"/>
      <p:bldP spid="66" grpId="0"/>
      <p:bldP spid="67" grpId="0" animBg="1"/>
      <p:bldP spid="68" grpId="0"/>
      <p:bldP spid="69" grpId="0"/>
      <p:bldP spid="70" grpId="0"/>
      <p:bldP spid="71" grpId="0" animBg="1"/>
      <p:bldP spid="72" grpId="0" animBg="1"/>
      <p:bldP spid="73" grpId="0"/>
      <p:bldP spid="74" grpId="0" animBg="1"/>
      <p:bldP spid="75" grpId="0" animBg="1"/>
      <p:bldP spid="76" grpId="0" animBg="1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CED7B60-511A-4285-9115-56DDEB5C24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A74B0991-5914-4DD0-8183-C99730918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814027"/>
              </p:ext>
            </p:extLst>
          </p:nvPr>
        </p:nvGraphicFramePr>
        <p:xfrm>
          <a:off x="5233817" y="-74785"/>
          <a:ext cx="2805193" cy="214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02400" imgH="2986920" progId="Origin95.Graph">
                  <p:embed/>
                </p:oleObj>
              </mc:Choice>
              <mc:Fallback>
                <p:oleObj name="Graph" r:id="rId2" imgW="3902400" imgH="298692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33817" y="-74785"/>
                        <a:ext cx="2805193" cy="2147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2261C33-906E-44A0-8671-613A054ACD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215513"/>
              </p:ext>
            </p:extLst>
          </p:nvPr>
        </p:nvGraphicFramePr>
        <p:xfrm>
          <a:off x="6456601" y="1752407"/>
          <a:ext cx="2805193" cy="214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02400" imgH="2986920" progId="Origin95.Graph">
                  <p:embed/>
                </p:oleObj>
              </mc:Choice>
              <mc:Fallback>
                <p:oleObj name="Graph" r:id="rId4" imgW="3902400" imgH="298692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56601" y="1752407"/>
                        <a:ext cx="2805193" cy="2147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55D4AD0-0369-4A75-B061-BCE2BC18BD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456313"/>
              </p:ext>
            </p:extLst>
          </p:nvPr>
        </p:nvGraphicFramePr>
        <p:xfrm>
          <a:off x="6448838" y="4949951"/>
          <a:ext cx="2805193" cy="214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902400" imgH="2986920" progId="Origin95.Graph">
                  <p:embed/>
                </p:oleObj>
              </mc:Choice>
              <mc:Fallback>
                <p:oleObj name="Graph" r:id="rId6" imgW="3902400" imgH="298692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8838" y="4949951"/>
                        <a:ext cx="2805193" cy="2147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DF186B8-E248-4D4A-983D-FB83983C5F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095808"/>
              </p:ext>
            </p:extLst>
          </p:nvPr>
        </p:nvGraphicFramePr>
        <p:xfrm>
          <a:off x="4766806" y="3202633"/>
          <a:ext cx="2649420" cy="202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902400" imgH="2986920" progId="Origin95.Graph">
                  <p:embed/>
                </p:oleObj>
              </mc:Choice>
              <mc:Fallback>
                <p:oleObj name="Graph" r:id="rId8" imgW="3902400" imgH="298692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66806" y="3202633"/>
                        <a:ext cx="2649420" cy="2028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84B9BE-279C-40B3-AC98-309C70BA3E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37" y="2655229"/>
            <a:ext cx="4155161" cy="347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C478F7-0348-4193-ABF2-0DCA26A07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930063" cy="338554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DA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E59D7-0D1A-4E40-9478-715198AD23CF}"/>
              </a:ext>
            </a:extLst>
          </p:cNvPr>
          <p:cNvSpPr txBox="1"/>
          <p:nvPr/>
        </p:nvSpPr>
        <p:spPr>
          <a:xfrm>
            <a:off x="2552369" y="55506"/>
            <a:ext cx="2476831" cy="33855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chromaticity correction</a:t>
            </a:r>
            <a:endParaRPr lang="ru-RU" altLang="ru-RU" sz="16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D4E502-7C43-4D49-B7A1-EE25D54D4BA9}"/>
              </a:ext>
            </a:extLst>
          </p:cNvPr>
          <p:cNvSpPr txBox="1"/>
          <p:nvPr/>
        </p:nvSpPr>
        <p:spPr>
          <a:xfrm>
            <a:off x="1226272" y="24728"/>
            <a:ext cx="82466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n-lt"/>
              </a:rPr>
              <a:t>Linear optics</a:t>
            </a:r>
          </a:p>
        </p:txBody>
      </p:sp>
      <p:sp>
        <p:nvSpPr>
          <p:cNvPr id="12" name="Стрелка вправо 48">
            <a:extLst>
              <a:ext uri="{FF2B5EF4-FFF2-40B4-BE49-F238E27FC236}">
                <a16:creationId xmlns:a16="http://schemas.microsoft.com/office/drawing/2014/main" id="{61BF684B-9E67-46C6-A3DC-7705E5B311CC}"/>
              </a:ext>
            </a:extLst>
          </p:cNvPr>
          <p:cNvSpPr/>
          <p:nvPr/>
        </p:nvSpPr>
        <p:spPr>
          <a:xfrm rot="10800000" flipV="1">
            <a:off x="930061" y="9340"/>
            <a:ext cx="1622306" cy="201958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13" name="Стрелка: изогнутая вверх 12">
            <a:extLst>
              <a:ext uri="{FF2B5EF4-FFF2-40B4-BE49-F238E27FC236}">
                <a16:creationId xmlns:a16="http://schemas.microsoft.com/office/drawing/2014/main" id="{C449CF11-70E8-4405-8015-1F862CB93A6E}"/>
              </a:ext>
            </a:extLst>
          </p:cNvPr>
          <p:cNvSpPr/>
          <p:nvPr/>
        </p:nvSpPr>
        <p:spPr>
          <a:xfrm rot="10800000" flipV="1">
            <a:off x="2050936" y="110319"/>
            <a:ext cx="572993" cy="731520"/>
          </a:xfrm>
          <a:prstGeom prst="bentUpArrow">
            <a:avLst>
              <a:gd name="adj1" fmla="val 18535"/>
              <a:gd name="adj2" fmla="val 17392"/>
              <a:gd name="adj3" fmla="val 3684"/>
            </a:avLst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784B1-55B0-429C-8879-337BE8EC135A}"/>
              </a:ext>
            </a:extLst>
          </p:cNvPr>
          <p:cNvSpPr txBox="1"/>
          <p:nvPr/>
        </p:nvSpPr>
        <p:spPr>
          <a:xfrm>
            <a:off x="2935357" y="1020920"/>
            <a:ext cx="2476831" cy="58477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Octupole correction of fringe field effect</a:t>
            </a:r>
            <a:endParaRPr lang="ru-RU" altLang="ru-RU" sz="16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5" name="Стрелка: изогнутая вверх 14">
            <a:extLst>
              <a:ext uri="{FF2B5EF4-FFF2-40B4-BE49-F238E27FC236}">
                <a16:creationId xmlns:a16="http://schemas.microsoft.com/office/drawing/2014/main" id="{7CA879E6-A1EA-451E-B6A7-C1EBE8F619DB}"/>
              </a:ext>
            </a:extLst>
          </p:cNvPr>
          <p:cNvSpPr/>
          <p:nvPr/>
        </p:nvSpPr>
        <p:spPr>
          <a:xfrm rot="10800000" flipV="1">
            <a:off x="2050936" y="671059"/>
            <a:ext cx="884419" cy="582870"/>
          </a:xfrm>
          <a:prstGeom prst="bentUpArrow">
            <a:avLst>
              <a:gd name="adj1" fmla="val 18535"/>
              <a:gd name="adj2" fmla="val 17392"/>
              <a:gd name="adj3" fmla="val 3684"/>
            </a:avLst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12719-EB7B-42C1-8E69-41DDF586C4EB}"/>
              </a:ext>
            </a:extLst>
          </p:cNvPr>
          <p:cNvSpPr txBox="1"/>
          <p:nvPr/>
        </p:nvSpPr>
        <p:spPr>
          <a:xfrm>
            <a:off x="2552368" y="547948"/>
            <a:ext cx="2476831" cy="369332"/>
          </a:xfrm>
          <a:prstGeom prst="rect">
            <a:avLst/>
          </a:prstGeom>
          <a:solidFill>
            <a:srgbClr val="FF7C80"/>
          </a:solidFill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dirty="0">
                <a:solidFill>
                  <a:srgbClr val="0000CC"/>
                </a:solidFill>
                <a:latin typeface="+mn-lt"/>
              </a:rPr>
              <a:t>fringe fields</a:t>
            </a:r>
            <a:endParaRPr lang="ru-RU" altLang="ru-RU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6DE4E9-E5EB-4A7B-A8B8-613EC70AF7D4}"/>
              </a:ext>
            </a:extLst>
          </p:cNvPr>
          <p:cNvSpPr txBox="1"/>
          <p:nvPr/>
        </p:nvSpPr>
        <p:spPr>
          <a:xfrm>
            <a:off x="2905606" y="3454057"/>
            <a:ext cx="2476831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+ magnets’ systematic and random errors</a:t>
            </a:r>
            <a:endParaRPr lang="ru-RU" altLang="ru-RU" sz="16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8" name="Стрелка: изогнутая вверх 17">
            <a:extLst>
              <a:ext uri="{FF2B5EF4-FFF2-40B4-BE49-F238E27FC236}">
                <a16:creationId xmlns:a16="http://schemas.microsoft.com/office/drawing/2014/main" id="{15A8D7E8-05C1-4E38-B618-B73D7EBE87D0}"/>
              </a:ext>
            </a:extLst>
          </p:cNvPr>
          <p:cNvSpPr/>
          <p:nvPr/>
        </p:nvSpPr>
        <p:spPr>
          <a:xfrm rot="10800000" flipV="1">
            <a:off x="2036819" y="1208364"/>
            <a:ext cx="884419" cy="2630299"/>
          </a:xfrm>
          <a:prstGeom prst="bentUpArrow">
            <a:avLst>
              <a:gd name="adj1" fmla="val 18535"/>
              <a:gd name="adj2" fmla="val 17392"/>
              <a:gd name="adj3" fmla="val 2660"/>
            </a:avLst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8">
                <a:extLst>
                  <a:ext uri="{FF2B5EF4-FFF2-40B4-BE49-F238E27FC236}">
                    <a16:creationId xmlns:a16="http://schemas.microsoft.com/office/drawing/2014/main" id="{0791C6D8-E9AC-43D5-AE40-E0349EF5CB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4645" y="6048442"/>
                <a:ext cx="2427006" cy="52322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DA</m:t>
                    </m:r>
                    <m:r>
                      <a:rPr lang="en-US" sz="2800" b="0" i="0" smtClean="0">
                        <a:solidFill>
                          <a:srgbClr val="1515FF"/>
                        </a:solidFill>
                        <a:latin typeface="Cambria Math" panose="02040503050406030204" pitchFamily="18" charset="0"/>
                      </a:rPr>
                      <m:t> ≈8÷9</m:t>
                    </m:r>
                  </m:oMath>
                </a14:m>
                <a:r>
                  <a:rPr lang="en-US" altLang="ru-RU" sz="2800" dirty="0">
                    <a:solidFill>
                      <a:srgbClr val="151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solidFill>
                          <a:srgbClr val="1515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ru-RU" altLang="ru-RU" sz="2800" dirty="0">
                  <a:solidFill>
                    <a:srgbClr val="1515FF"/>
                  </a:solidFill>
                </a:endParaRPr>
              </a:p>
            </p:txBody>
          </p:sp>
        </mc:Choice>
        <mc:Fallback xmlns="">
          <p:sp>
            <p:nvSpPr>
              <p:cNvPr id="7" name="TextBox 8">
                <a:extLst>
                  <a:ext uri="{FF2B5EF4-FFF2-40B4-BE49-F238E27FC236}">
                    <a16:creationId xmlns:a16="http://schemas.microsoft.com/office/drawing/2014/main" id="{0791C6D8-E9AC-43D5-AE40-E0349EF5C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645" y="6048442"/>
                <a:ext cx="2427006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01A73B-8D57-4C9B-B879-A80F4AEE3CF1}"/>
                  </a:ext>
                </a:extLst>
              </p:cNvPr>
              <p:cNvSpPr txBox="1"/>
              <p:nvPr/>
            </p:nvSpPr>
            <p:spPr>
              <a:xfrm>
                <a:off x="385637" y="4363587"/>
                <a:ext cx="464356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0" smtClean="0">
                          <a:solidFill>
                            <a:srgbClr val="1515FF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ru-RU" sz="8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01A73B-8D57-4C9B-B879-A80F4AEE3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37" y="4363587"/>
                <a:ext cx="4643562" cy="132343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F48C4DF-7994-4540-B97A-0CB0182497FC}"/>
              </a:ext>
            </a:extLst>
          </p:cNvPr>
          <p:cNvSpPr txBox="1"/>
          <p:nvPr/>
        </p:nvSpPr>
        <p:spPr>
          <a:xfrm>
            <a:off x="3342456" y="6079219"/>
            <a:ext cx="4643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2400" dirty="0">
                <a:solidFill>
                  <a:srgbClr val="0000CC"/>
                </a:solidFill>
                <a:latin typeface="+mn-lt"/>
              </a:rPr>
              <a:t>need to be checked…</a:t>
            </a:r>
            <a:endParaRPr lang="ru-RU" altLang="ru-RU" sz="2400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7284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99D308A-B2B7-4894-8210-B93AD400C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CF816-32E6-4122-8AFE-9AC67E1CF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003801" cy="400110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CC"/>
                </a:solidFill>
              </a:rPr>
              <a:t>DA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E98981-CA64-4157-9265-43721CB96440}"/>
              </a:ext>
            </a:extLst>
          </p:cNvPr>
          <p:cNvSpPr txBox="1"/>
          <p:nvPr/>
        </p:nvSpPr>
        <p:spPr>
          <a:xfrm>
            <a:off x="1030125" y="84109"/>
            <a:ext cx="3954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2400" dirty="0">
                <a:solidFill>
                  <a:srgbClr val="006600"/>
                </a:solidFill>
                <a:highlight>
                  <a:srgbClr val="FFFF00"/>
                </a:highlight>
                <a:latin typeface="+mn-lt"/>
              </a:rPr>
              <a:t>to be solved:</a:t>
            </a:r>
          </a:p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2000" dirty="0">
                <a:solidFill>
                  <a:srgbClr val="0000CC"/>
                </a:solidFill>
                <a:latin typeface="+mn-lt"/>
              </a:rPr>
              <a:t>how calculate mitigation scheme for main DA limitation factor ?</a:t>
            </a:r>
            <a:endParaRPr lang="ru-RU" altLang="ru-RU" sz="20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B081CD-4E75-48ED-BEB1-3955C1746867}"/>
              </a:ext>
            </a:extLst>
          </p:cNvPr>
          <p:cNvSpPr/>
          <p:nvPr/>
        </p:nvSpPr>
        <p:spPr>
          <a:xfrm>
            <a:off x="5390793" y="0"/>
            <a:ext cx="3405228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6600"/>
                </a:solidFill>
                <a:latin typeface="+mj-lt"/>
              </a:rPr>
              <a:t>Magnets’ fringe fields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7B4C0F-678C-42E6-A970-552F0FE27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196" y="2256547"/>
            <a:ext cx="3061252" cy="16296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596A29-265E-42B7-BAC8-D2F0DACF5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6" y="1396129"/>
            <a:ext cx="5282419" cy="17549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76A54E-1E5A-4556-B007-635BEFAA5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4" y="3965843"/>
            <a:ext cx="5302771" cy="17834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063DED-1CB3-4E9F-8F7F-19E9C5C32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846" y="400110"/>
            <a:ext cx="3119602" cy="17709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0D2A1F-9337-49B8-AFEB-D598B09F6854}"/>
              </a:ext>
            </a:extLst>
          </p:cNvPr>
          <p:cNvSpPr txBox="1"/>
          <p:nvPr/>
        </p:nvSpPr>
        <p:spPr>
          <a:xfrm>
            <a:off x="6363032" y="616788"/>
            <a:ext cx="17870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400" dirty="0">
                <a:solidFill>
                  <a:srgbClr val="0000CC"/>
                </a:solidFill>
                <a:latin typeface="+mn-lt"/>
              </a:rPr>
              <a:t>Tracking of path through the IP and fin focus quads</a:t>
            </a:r>
            <a:endParaRPr lang="ru-RU" sz="1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3B27696-9A08-416D-88FD-EB192FE99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012" y="3978312"/>
            <a:ext cx="2117093" cy="1770974"/>
          </a:xfrm>
          <a:prstGeom prst="rect">
            <a:avLst/>
          </a:prstGeom>
        </p:spPr>
      </p:pic>
      <p:sp>
        <p:nvSpPr>
          <p:cNvPr id="20" name="Стрелка вправо 48">
            <a:extLst>
              <a:ext uri="{FF2B5EF4-FFF2-40B4-BE49-F238E27FC236}">
                <a16:creationId xmlns:a16="http://schemas.microsoft.com/office/drawing/2014/main" id="{DBB59E64-192D-49AC-A3FB-3924074091E1}"/>
              </a:ext>
            </a:extLst>
          </p:cNvPr>
          <p:cNvSpPr/>
          <p:nvPr/>
        </p:nvSpPr>
        <p:spPr>
          <a:xfrm rot="10800000" flipV="1">
            <a:off x="5252350" y="4562781"/>
            <a:ext cx="1110682" cy="400109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22" name="Стрелка вправо 48">
            <a:extLst>
              <a:ext uri="{FF2B5EF4-FFF2-40B4-BE49-F238E27FC236}">
                <a16:creationId xmlns:a16="http://schemas.microsoft.com/office/drawing/2014/main" id="{974F8FB6-D1D0-47FE-9E77-6087D42F0BE9}"/>
              </a:ext>
            </a:extLst>
          </p:cNvPr>
          <p:cNvSpPr/>
          <p:nvPr/>
        </p:nvSpPr>
        <p:spPr>
          <a:xfrm rot="10800000" flipV="1">
            <a:off x="5252350" y="2526157"/>
            <a:ext cx="803324" cy="400109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31B072-5B64-4BDD-A854-23B78C2BC336}"/>
              </a:ext>
            </a:extLst>
          </p:cNvPr>
          <p:cNvSpPr txBox="1"/>
          <p:nvPr/>
        </p:nvSpPr>
        <p:spPr>
          <a:xfrm>
            <a:off x="1590944" y="1201563"/>
            <a:ext cx="2832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400" dirty="0">
                <a:solidFill>
                  <a:srgbClr val="FF0000"/>
                </a:solidFill>
                <a:latin typeface="+mn-lt"/>
              </a:rPr>
              <a:t>Action of the fringe fields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94D067-699E-4D4B-9157-EEC96E1A1313}"/>
              </a:ext>
            </a:extLst>
          </p:cNvPr>
          <p:cNvSpPr txBox="1"/>
          <p:nvPr/>
        </p:nvSpPr>
        <p:spPr>
          <a:xfrm>
            <a:off x="1529663" y="5673136"/>
            <a:ext cx="2832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400" dirty="0">
                <a:solidFill>
                  <a:srgbClr val="FF0000"/>
                </a:solidFill>
                <a:latin typeface="+mn-lt"/>
              </a:rPr>
              <a:t>Fringe fields + octupoles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F1E5C6-E310-4B17-8849-245544F6AE8D}"/>
              </a:ext>
            </a:extLst>
          </p:cNvPr>
          <p:cNvSpPr txBox="1"/>
          <p:nvPr/>
        </p:nvSpPr>
        <p:spPr>
          <a:xfrm>
            <a:off x="501899" y="6119748"/>
            <a:ext cx="4607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00000"/>
            </a:pPr>
            <a:r>
              <a:rPr lang="en-US" altLang="ru-RU" sz="1800" dirty="0">
                <a:solidFill>
                  <a:srgbClr val="006600"/>
                </a:solidFill>
                <a:highlight>
                  <a:srgbClr val="FFFF00"/>
                </a:highlight>
                <a:latin typeface="+mn-lt"/>
              </a:rPr>
              <a:t>…seems better but did not confirmed by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BB4A151-218B-4EFF-97F4-A4CD528F16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2770" y="5638082"/>
            <a:ext cx="1362904" cy="114066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4F8890F-F355-41FC-B454-A0490C2588E4}"/>
              </a:ext>
            </a:extLst>
          </p:cNvPr>
          <p:cNvSpPr txBox="1"/>
          <p:nvPr/>
        </p:nvSpPr>
        <p:spPr>
          <a:xfrm>
            <a:off x="5999647" y="6088558"/>
            <a:ext cx="965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6600"/>
                </a:solidFill>
                <a:highlight>
                  <a:srgbClr val="FFFF00"/>
                </a:highlight>
                <a:latin typeface="+mn-lt"/>
              </a:rPr>
              <a:t>y</a:t>
            </a:r>
            <a:r>
              <a:rPr lang="en-US" altLang="ru-RU" sz="1800" dirty="0">
                <a:solidFill>
                  <a:srgbClr val="006600"/>
                </a:solidFill>
                <a:highlight>
                  <a:srgbClr val="FFFF00"/>
                </a:highlight>
                <a:latin typeface="+mn-lt"/>
              </a:rPr>
              <a:t>et…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F33487-E168-4CC5-98EF-65DAFCC72968}"/>
              </a:ext>
            </a:extLst>
          </p:cNvPr>
          <p:cNvSpPr txBox="1"/>
          <p:nvPr/>
        </p:nvSpPr>
        <p:spPr>
          <a:xfrm>
            <a:off x="870468" y="3351629"/>
            <a:ext cx="35763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0000CC"/>
                </a:solidFill>
                <a:latin typeface="+mn-lt"/>
              </a:rPr>
              <a:t>Distortion of the phase space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43299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veks-f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Прямоугольник 1"/>
          <p:cNvSpPr>
            <a:spLocks noChangeArrowheads="1"/>
          </p:cNvSpPr>
          <p:nvPr/>
        </p:nvSpPr>
        <p:spPr bwMode="auto">
          <a:xfrm>
            <a:off x="3479800" y="6038850"/>
            <a:ext cx="1982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kumimoji="1" lang="en-US" altLang="ru-RU" sz="28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ru-RU" altLang="ru-RU" sz="28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495F88-9686-4C55-9B70-0B2FFFDE0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557" y="4895469"/>
            <a:ext cx="6960443" cy="196253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2185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400" dirty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How does NICA collider look like?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416" y="0"/>
            <a:ext cx="6958584" cy="245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416" y="2450592"/>
            <a:ext cx="6960442" cy="23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86644" y="1529834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LHC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84052" y="3993634"/>
            <a:ext cx="938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RHIC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84052" y="5876735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Times New Roman" pitchFamily="18" charset="0"/>
              </a:rPr>
              <a:t>NICA</a:t>
            </a: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4C7880-16A6-401C-93C3-EB031B60A70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" y="1186154"/>
            <a:ext cx="8545484" cy="3902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2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3127769" y="5166362"/>
            <a:ext cx="2838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127769" y="5119463"/>
            <a:ext cx="283845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4468274" y="4949548"/>
            <a:ext cx="118838" cy="38269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H="1">
            <a:off x="4468274" y="4949548"/>
            <a:ext cx="118838" cy="38269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4384245" y="5061586"/>
            <a:ext cx="286895" cy="15861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>
            <a:off x="4384245" y="5061586"/>
            <a:ext cx="286895" cy="15861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966220" y="5157568"/>
            <a:ext cx="774365" cy="1327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361371" y="5166363"/>
            <a:ext cx="766398" cy="13314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465854" y="3682363"/>
            <a:ext cx="316523" cy="26799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27091" y="3815768"/>
            <a:ext cx="173428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27089" y="6497833"/>
            <a:ext cx="1734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743560" y="6485202"/>
            <a:ext cx="1734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743560" y="3802888"/>
            <a:ext cx="173428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361371" y="3815769"/>
            <a:ext cx="766398" cy="130369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5966220" y="3802888"/>
            <a:ext cx="774365" cy="131657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8319580" y="6348731"/>
            <a:ext cx="316523" cy="2813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463248" y="3686099"/>
            <a:ext cx="316523" cy="26506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316602" y="6339864"/>
            <a:ext cx="316523" cy="2904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465030" y="3682447"/>
            <a:ext cx="316523" cy="26506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8322558" y="6338765"/>
            <a:ext cx="316523" cy="2904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353080" y="5763596"/>
            <a:ext cx="2286001" cy="36933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6600"/>
                </a:solidFill>
                <a:highlight>
                  <a:srgbClr val="FFFF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use bunched beam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91394" y="4798224"/>
            <a:ext cx="711200" cy="642477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21405" y="5590444"/>
            <a:ext cx="1131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 detector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06DB9819-0AE8-44C5-98F1-DE871741B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3651962" cy="400110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CC"/>
                </a:solidFill>
                <a:latin typeface="Arial" pitchFamily="34" charset="0"/>
              </a:rPr>
              <a:t>preparation of the collisions</a:t>
            </a:r>
            <a:endParaRPr lang="ru-RU" altLang="ru-RU" sz="2000" dirty="0">
              <a:solidFill>
                <a:srgbClr val="0000CC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93F73D-B146-42B0-8082-2C2924E1E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960" y="76864"/>
            <a:ext cx="5492039" cy="3522751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64532E5-AA7E-4E32-97D1-74A98907F138}"/>
              </a:ext>
            </a:extLst>
          </p:cNvPr>
          <p:cNvSpPr/>
          <p:nvPr/>
        </p:nvSpPr>
        <p:spPr>
          <a:xfrm>
            <a:off x="351229" y="4547807"/>
            <a:ext cx="2286001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6600"/>
                </a:solidFill>
                <a:highlight>
                  <a:srgbClr val="FFFF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Vertical beam separation</a:t>
            </a:r>
          </a:p>
        </p:txBody>
      </p:sp>
    </p:spTree>
    <p:extLst>
      <p:ext uri="{BB962C8B-B14F-4D97-AF65-F5344CB8AC3E}">
        <p14:creationId xmlns:p14="http://schemas.microsoft.com/office/powerpoint/2010/main" val="414926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92 L 0.18941 -0.00092 C 0.21424 0.04421 0.25052 0.14699 0.27552 0.19306 L 0.5809 0.1919 C 0.60972 0.14445 0.64097 0.04445 0.67014 -0.00278 C 0.73299 -0.00278 0.79549 -0.00231 0.85851 -0.00231 " pathEditMode="relative" rAng="0" ptsTypes="AAAA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17" y="96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17 -4.81481E-6 C -0.06371 -4.81481E-6 -0.125 -0.00046 -0.18854 -0.00046 C -0.21545 -0.04722 -0.25 -0.14722 -0.27673 -0.19606 L -0.58368 -0.19444 C -0.61111 -0.14212 -0.64236 -0.04722 -0.67066 0.00417 L -0.85885 0.00371 " pathEditMode="relative" rAng="0" ptsTypes="AAAAAA">
                                      <p:cBhvr>
                                        <p:cTn id="8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34" y="-96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0.00023 C 0.06372 -0.00023 0.12674 0.00116 0.19028 0.00116 C 0.21493 0.04514 0.25104 0.14746 0.27622 0.19398 C 0.37847 0.19306 0.47969 0.19422 0.58229 0.19352 C 0.61094 0.14931 0.64097 0.04236 0.66997 -0.00139 L 0.85851 -0.00115 " pathEditMode="relative" rAng="0" ptsTypes="AAAAAA">
                                      <p:cBhvr>
                                        <p:cTn id="10" dur="6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17" y="96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92 L -0.18959 -0.00069 C -0.2165 -0.05185 -0.24948 -0.1456 -0.27743 -0.19514 C -0.38004 -0.19791 -0.48195 -0.19352 -0.58473 -0.19583 C -0.61684 -0.13009 -0.64063 -0.04375 -0.66893 0.00232 L -0.85886 0.00232 " pathEditMode="relative" rAng="0" ptsTypes="AAAAAA">
                                      <p:cBhvr>
                                        <p:cTn id="1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34" y="-96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4.44444E-6 0 L 0.1901 0.00023 C 0.21441 0.04329 0.25173 0.14954 0.27586 0.19306 L 0.58229 0.19468 C 0.61145 0.12986 0.64027 0.06505 0.66979 0.00046 L 0.8585 0.00046 " pathEditMode="relative" rAng="0" ptsTypes="AAAAAA">
                                      <p:cBhvr>
                                        <p:cTn id="14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34" y="97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0017 -0.00046 L -0.19045 -0.00046 C -0.21719 -0.05231 -0.24896 -0.1456 -0.2776 -0.19514 C -0.38003 -0.19884 -0.48125 -0.19005 -0.58385 -0.19352 C -0.6118 -0.14861 -0.64201 -0.04421 -0.67014 0.00301 C -0.73351 0.00301 -0.79566 0.00208 -0.85885 0.00208 " pathEditMode="relative" rAng="0" ptsTypes="AAAAAA">
                                      <p:cBhvr>
                                        <p:cTn id="16" dur="6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34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" grpId="0" animBg="1"/>
      <p:bldP spid="42" grpId="0" animBg="1"/>
      <p:bldP spid="43" grpId="0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C3BF2A-90A1-4394-81BE-256CEBEC28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594F7-9587-4019-ADD2-BFCD3D93D0D8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DFD4A7F1-8F2A-4EF2-8504-5135FE93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420012"/>
            <a:ext cx="5818910" cy="158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>
            <a:extLst>
              <a:ext uri="{FF2B5EF4-FFF2-40B4-BE49-F238E27FC236}">
                <a16:creationId xmlns:a16="http://schemas.microsoft.com/office/drawing/2014/main" id="{BE1B924A-C6D6-43C5-B4C9-33C176A8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47" y="3004765"/>
            <a:ext cx="5801103" cy="21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право 45">
            <a:extLst>
              <a:ext uri="{FF2B5EF4-FFF2-40B4-BE49-F238E27FC236}">
                <a16:creationId xmlns:a16="http://schemas.microsoft.com/office/drawing/2014/main" id="{25CBFDC3-D7BC-47C2-A45C-F0AA93ADAA56}"/>
              </a:ext>
            </a:extLst>
          </p:cNvPr>
          <p:cNvSpPr/>
          <p:nvPr/>
        </p:nvSpPr>
        <p:spPr>
          <a:xfrm rot="16200000">
            <a:off x="3611536" y="1480503"/>
            <a:ext cx="609168" cy="330862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право 46">
            <a:extLst>
              <a:ext uri="{FF2B5EF4-FFF2-40B4-BE49-F238E27FC236}">
                <a16:creationId xmlns:a16="http://schemas.microsoft.com/office/drawing/2014/main" id="{8FFD1E5E-D53A-43B7-9A81-F2632F89A623}"/>
              </a:ext>
            </a:extLst>
          </p:cNvPr>
          <p:cNvSpPr/>
          <p:nvPr/>
        </p:nvSpPr>
        <p:spPr>
          <a:xfrm rot="5400000">
            <a:off x="3611536" y="2442009"/>
            <a:ext cx="609168" cy="330863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08DACFA-7993-4F3B-B5C9-F03E59610AC6}"/>
              </a:ext>
            </a:extLst>
          </p:cNvPr>
          <p:cNvSpPr/>
          <p:nvPr/>
        </p:nvSpPr>
        <p:spPr>
          <a:xfrm>
            <a:off x="3321306" y="1947117"/>
            <a:ext cx="1187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dirty="0">
                <a:solidFill>
                  <a:srgbClr val="0000CC"/>
                </a:solidFill>
                <a:latin typeface="+mn-lt"/>
              </a:rPr>
              <a:t>Detector</a:t>
            </a:r>
            <a:endParaRPr lang="ru-RU" altLang="ru-RU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D2C434A-5CD6-49E1-91E2-3238EF996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3651962" cy="400110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CC"/>
                </a:solidFill>
                <a:latin typeface="Arial" pitchFamily="34" charset="0"/>
              </a:rPr>
              <a:t>preparation of the collisions</a:t>
            </a:r>
            <a:endParaRPr lang="ru-RU" altLang="ru-RU" sz="2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Объект 1">
                <a:extLst>
                  <a:ext uri="{FF2B5EF4-FFF2-40B4-BE49-F238E27FC236}">
                    <a16:creationId xmlns:a16="http://schemas.microsoft.com/office/drawing/2014/main" id="{83ADC09E-66C3-42E5-B612-6F178FD65CBD}"/>
                  </a:ext>
                </a:extLst>
              </p:cNvPr>
              <p:cNvSpPr txBox="1"/>
              <p:nvPr/>
            </p:nvSpPr>
            <p:spPr bwMode="auto">
              <a:xfrm>
                <a:off x="7303656" y="4255441"/>
                <a:ext cx="1383144" cy="86662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ru-RU" sz="20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0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11" name="Объект 1">
                <a:extLst>
                  <a:ext uri="{FF2B5EF4-FFF2-40B4-BE49-F238E27FC236}">
                    <a16:creationId xmlns:a16="http://schemas.microsoft.com/office/drawing/2014/main" id="{83ADC09E-66C3-42E5-B612-6F178FD65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3656" y="4255441"/>
                <a:ext cx="1383144" cy="866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5EFC76-43AA-4D0F-AEEB-7615361BDF3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31" y="5286375"/>
            <a:ext cx="3607724" cy="14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AE47CA-FB7C-4E42-B374-96991B074BD0}"/>
              </a:ext>
            </a:extLst>
          </p:cNvPr>
          <p:cNvSpPr txBox="1"/>
          <p:nvPr/>
        </p:nvSpPr>
        <p:spPr>
          <a:xfrm>
            <a:off x="7165571" y="1947117"/>
            <a:ext cx="17706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inter-bunch distance is to be large enough </a:t>
            </a:r>
          </a:p>
          <a:p>
            <a:pPr eaLnBrk="1" hangingPunct="1"/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to avoid parasitic collisions </a:t>
            </a:r>
          </a:p>
          <a:p>
            <a:pPr eaLnBrk="1" hangingPunct="1"/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=&gt;</a:t>
            </a:r>
          </a:p>
          <a:p>
            <a:pPr eaLnBrk="1" hangingPunct="1"/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 fixed number of bunches in the ring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2D3879-783D-466C-8DF8-41B16140D5A4}"/>
              </a:ext>
            </a:extLst>
          </p:cNvPr>
          <p:cNvSpPr/>
          <p:nvPr/>
        </p:nvSpPr>
        <p:spPr>
          <a:xfrm>
            <a:off x="3397290" y="5432702"/>
            <a:ext cx="952074" cy="812523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solidFill>
              <a:srgbClr val="15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48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TextBox 25"/>
          <p:cNvSpPr txBox="1">
            <a:spLocks noChangeArrowheads="1"/>
          </p:cNvSpPr>
          <p:nvPr/>
        </p:nvSpPr>
        <p:spPr bwMode="auto">
          <a:xfrm>
            <a:off x="126420" y="531060"/>
            <a:ext cx="4301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rgbClr val="0000CC"/>
                </a:solidFill>
              </a:rPr>
              <a:t>For round beams and head-on collisions</a:t>
            </a:r>
            <a:endParaRPr lang="ru-RU" altLang="ru-RU" dirty="0">
              <a:solidFill>
                <a:srgbClr val="0000CC"/>
              </a:solidFill>
            </a:endParaRPr>
          </a:p>
        </p:txBody>
      </p:sp>
      <p:sp>
        <p:nvSpPr>
          <p:cNvPr id="3090" name="TextBox 29"/>
          <p:cNvSpPr txBox="1">
            <a:spLocks noChangeArrowheads="1"/>
          </p:cNvSpPr>
          <p:nvPr/>
        </p:nvSpPr>
        <p:spPr bwMode="auto">
          <a:xfrm>
            <a:off x="126420" y="2360302"/>
            <a:ext cx="43436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ru-RU" sz="1400" b="1" i="1" dirty="0">
                <a:solidFill>
                  <a:srgbClr val="002060"/>
                </a:solidFill>
              </a:rPr>
              <a:t>Number of bunches </a:t>
            </a:r>
            <a:r>
              <a:rPr lang="en-US" alt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b="1" i="1" baseline="-25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ru-RU" sz="1400" b="1" i="1" dirty="0">
                <a:solidFill>
                  <a:srgbClr val="002060"/>
                </a:solidFill>
              </a:rPr>
              <a:t> has to be as large as possible</a:t>
            </a:r>
            <a:r>
              <a:rPr lang="en-US" altLang="ru-RU" sz="1400" b="1" dirty="0">
                <a:solidFill>
                  <a:srgbClr val="002060"/>
                </a:solidFill>
              </a:rPr>
              <a:t> </a:t>
            </a:r>
            <a:endParaRPr lang="ru-RU" altLang="ru-RU" sz="1400" b="1" dirty="0">
              <a:solidFill>
                <a:srgbClr val="002060"/>
              </a:solidFill>
            </a:endParaRPr>
          </a:p>
          <a:p>
            <a:pPr eaLnBrk="1" hangingPunct="1"/>
            <a:endParaRPr lang="en-US" altLang="ru-RU" sz="14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ru-RU" sz="1400" dirty="0">
                <a:solidFill>
                  <a:srgbClr val="0000CC"/>
                </a:solidFill>
              </a:rPr>
              <a:t>but the inter-bunch distance is to be large enough </a:t>
            </a:r>
          </a:p>
          <a:p>
            <a:pPr eaLnBrk="1" hangingPunct="1"/>
            <a:r>
              <a:rPr lang="en-US" altLang="ru-RU" sz="1400" dirty="0">
                <a:solidFill>
                  <a:srgbClr val="0000CC"/>
                </a:solidFill>
              </a:rPr>
              <a:t>to avoid parasitic collisions</a:t>
            </a:r>
          </a:p>
          <a:p>
            <a:pPr eaLnBrk="1" hangingPunct="1"/>
            <a:endParaRPr lang="en-US" altLang="ru-RU" sz="1400" dirty="0">
              <a:solidFill>
                <a:srgbClr val="0000CC"/>
              </a:solidFill>
            </a:endParaRPr>
          </a:p>
          <a:p>
            <a:pPr eaLnBrk="1" hangingPunct="1"/>
            <a:r>
              <a:rPr lang="en-US" altLang="ru-RU" sz="1400" dirty="0">
                <a:solidFill>
                  <a:srgbClr val="0000CC"/>
                </a:solidFill>
              </a:rPr>
              <a:t>Train of bunches is prepared by injection chain</a:t>
            </a:r>
          </a:p>
          <a:p>
            <a:pPr eaLnBrk="1" hangingPunct="1"/>
            <a:endParaRPr lang="en-US" altLang="ru-RU" sz="1400" dirty="0">
              <a:solidFill>
                <a:srgbClr val="0000CC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ru-RU" sz="1400" b="1" i="1" dirty="0">
                <a:solidFill>
                  <a:srgbClr val="002060"/>
                </a:solidFill>
              </a:rPr>
              <a:t>the bunch intensity </a:t>
            </a:r>
            <a:r>
              <a:rPr lang="en-US" alt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b="1" i="1" baseline="-25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ru-RU" sz="1400" b="1" i="1" dirty="0">
                <a:solidFill>
                  <a:srgbClr val="002060"/>
                </a:solidFill>
              </a:rPr>
              <a:t> has to be maximal</a:t>
            </a:r>
          </a:p>
          <a:p>
            <a:pPr eaLnBrk="1" hangingPunct="1"/>
            <a:endParaRPr lang="en-US" altLang="ru-RU" sz="1400" b="1" dirty="0">
              <a:solidFill>
                <a:srgbClr val="00206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ru-RU" sz="1400" b="1" i="1" dirty="0">
                <a:solidFill>
                  <a:srgbClr val="002060"/>
                </a:solidFill>
              </a:rPr>
              <a:t>the emittance </a:t>
            </a:r>
            <a:r>
              <a:rPr lang="en-US" altLang="ru-RU" b="1" i="1" dirty="0">
                <a:solidFill>
                  <a:srgbClr val="C00000"/>
                </a:solidFill>
                <a:sym typeface="Symbol" pitchFamily="18" charset="2"/>
              </a:rPr>
              <a:t></a:t>
            </a:r>
            <a:r>
              <a:rPr lang="en-US" altLang="ru-RU" b="1" i="1" dirty="0">
                <a:solidFill>
                  <a:srgbClr val="C00000"/>
                </a:solidFill>
              </a:rPr>
              <a:t> </a:t>
            </a:r>
            <a:r>
              <a:rPr lang="en-US" altLang="ru-RU" sz="1400" b="1" i="1" dirty="0">
                <a:solidFill>
                  <a:srgbClr val="002060"/>
                </a:solidFill>
              </a:rPr>
              <a:t>growth has to be minimized in all elements of injection chain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ru-RU" sz="1400" b="1" i="1" dirty="0">
              <a:solidFill>
                <a:srgbClr val="00206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ru-RU" sz="1400" b="1" i="1" dirty="0">
                <a:solidFill>
                  <a:srgbClr val="002060"/>
                </a:solidFill>
              </a:rPr>
              <a:t>beta function in collision point </a:t>
            </a:r>
            <a:r>
              <a:rPr lang="en-US" altLang="ru-RU" b="1" i="1" dirty="0">
                <a:solidFill>
                  <a:srgbClr val="C00000"/>
                </a:solidFill>
                <a:sym typeface="Symbol" pitchFamily="18" charset="2"/>
              </a:rPr>
              <a:t>*</a:t>
            </a:r>
            <a:r>
              <a:rPr lang="en-US" altLang="ru-RU" sz="1400" b="1" i="1" dirty="0">
                <a:solidFill>
                  <a:srgbClr val="002060"/>
                </a:solidFill>
                <a:sym typeface="Symbol" pitchFamily="18" charset="2"/>
              </a:rPr>
              <a:t> has to be as small as possible</a:t>
            </a:r>
          </a:p>
          <a:p>
            <a:pPr eaLnBrk="1" hangingPunct="1"/>
            <a:endParaRPr lang="en-US" altLang="ru-RU" sz="1400" dirty="0">
              <a:sym typeface="Symbol" pitchFamily="18" charset="2"/>
            </a:endParaRPr>
          </a:p>
          <a:p>
            <a:pPr eaLnBrk="1" hangingPunct="1"/>
            <a:r>
              <a:rPr lang="en-US" altLang="ru-RU" sz="1400" dirty="0">
                <a:solidFill>
                  <a:srgbClr val="0000CC"/>
                </a:solidFill>
                <a:sym typeface="Symbol" pitchFamily="18" charset="2"/>
              </a:rPr>
              <a:t>but comparable with bunch length </a:t>
            </a:r>
            <a:r>
              <a:rPr lang="en-US" altLang="ru-RU" sz="1400" baseline="-25000" dirty="0">
                <a:solidFill>
                  <a:srgbClr val="0000CC"/>
                </a:solidFill>
                <a:sym typeface="Symbol" pitchFamily="18" charset="2"/>
              </a:rPr>
              <a:t>s </a:t>
            </a:r>
          </a:p>
          <a:p>
            <a:pPr eaLnBrk="1" hangingPunct="1"/>
            <a:r>
              <a:rPr lang="en-US" altLang="ru-RU" sz="1400" dirty="0">
                <a:solidFill>
                  <a:srgbClr val="0000CC"/>
                </a:solidFill>
                <a:sym typeface="Symbol" pitchFamily="18" charset="2"/>
              </a:rPr>
              <a:t>to avoid luminosity reduction due to “hour-glass” factor </a:t>
            </a:r>
            <a:endParaRPr lang="ru-RU" altLang="ru-RU" sz="1400" baseline="-25000" dirty="0">
              <a:solidFill>
                <a:srgbClr val="0000CC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Объект 1"/>
              <p:cNvSpPr txBox="1"/>
              <p:nvPr/>
            </p:nvSpPr>
            <p:spPr bwMode="auto">
              <a:xfrm>
                <a:off x="823509" y="1070241"/>
                <a:ext cx="2800840" cy="86662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ru-RU" sz="20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p>
                            <m:sSup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ru-RU" sz="20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ru-RU" sz="20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Объект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509" y="1070241"/>
                <a:ext cx="2800840" cy="8666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2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789" y="112582"/>
            <a:ext cx="3179601" cy="167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Стрелка вправо 48"/>
          <p:cNvSpPr/>
          <p:nvPr/>
        </p:nvSpPr>
        <p:spPr>
          <a:xfrm rot="1505175">
            <a:off x="4138631" y="2770176"/>
            <a:ext cx="1490119" cy="236237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BCE5A503-82C6-4CEE-8E06-77EFCDC19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2013693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61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b="1" dirty="0">
                <a:solidFill>
                  <a:srgbClr val="0000CC"/>
                </a:solidFill>
              </a:rPr>
              <a:t>Luminosity</a:t>
            </a:r>
            <a:endParaRPr lang="ru-RU" altLang="ru-RU" sz="2000" b="1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Объект 1">
                <a:extLst>
                  <a:ext uri="{FF2B5EF4-FFF2-40B4-BE49-F238E27FC236}">
                    <a16:creationId xmlns:a16="http://schemas.microsoft.com/office/drawing/2014/main" id="{7D51DB93-D310-4E74-A3A6-80B66A799D9F}"/>
                  </a:ext>
                </a:extLst>
              </p:cNvPr>
              <p:cNvSpPr txBox="1"/>
              <p:nvPr/>
            </p:nvSpPr>
            <p:spPr bwMode="auto">
              <a:xfrm>
                <a:off x="5608550" y="2750941"/>
                <a:ext cx="2800840" cy="86662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ru-RU" sz="20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p>
                            <m:sSup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ru-RU" sz="20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ru-RU" sz="20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5" name="Объект 1">
                <a:extLst>
                  <a:ext uri="{FF2B5EF4-FFF2-40B4-BE49-F238E27FC236}">
                    <a16:creationId xmlns:a16="http://schemas.microsoft.com/office/drawing/2014/main" id="{7D51DB93-D310-4E74-A3A6-80B66A799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8550" y="2750941"/>
                <a:ext cx="2800840" cy="8666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3094E29-B017-4C76-BA73-C257E4A489D5}"/>
              </a:ext>
            </a:extLst>
          </p:cNvPr>
          <p:cNvSpPr/>
          <p:nvPr/>
        </p:nvSpPr>
        <p:spPr>
          <a:xfrm>
            <a:off x="6561951" y="2766995"/>
            <a:ext cx="257638" cy="369332"/>
          </a:xfrm>
          <a:prstGeom prst="rect">
            <a:avLst/>
          </a:prstGeom>
          <a:solidFill>
            <a:srgbClr val="CC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Объект 1">
                <a:extLst>
                  <a:ext uri="{FF2B5EF4-FFF2-40B4-BE49-F238E27FC236}">
                    <a16:creationId xmlns:a16="http://schemas.microsoft.com/office/drawing/2014/main" id="{9F73E0AC-1B8E-43C6-A8B2-58838D55A26D}"/>
                  </a:ext>
                </a:extLst>
              </p:cNvPr>
              <p:cNvSpPr txBox="1"/>
              <p:nvPr/>
            </p:nvSpPr>
            <p:spPr bwMode="auto">
              <a:xfrm>
                <a:off x="7192501" y="3817419"/>
                <a:ext cx="1216889" cy="590879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ru-RU" sz="16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6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34" name="Объект 1">
                <a:extLst>
                  <a:ext uri="{FF2B5EF4-FFF2-40B4-BE49-F238E27FC236}">
                    <a16:creationId xmlns:a16="http://schemas.microsoft.com/office/drawing/2014/main" id="{9F73E0AC-1B8E-43C6-A8B2-58838D55A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2501" y="3817419"/>
                <a:ext cx="1216889" cy="5908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Объект 1">
                <a:extLst>
                  <a:ext uri="{FF2B5EF4-FFF2-40B4-BE49-F238E27FC236}">
                    <a16:creationId xmlns:a16="http://schemas.microsoft.com/office/drawing/2014/main" id="{EDAC650F-26DF-4339-87AD-73AAA046013B}"/>
                  </a:ext>
                </a:extLst>
              </p:cNvPr>
              <p:cNvSpPr txBox="1"/>
              <p:nvPr/>
            </p:nvSpPr>
            <p:spPr bwMode="auto">
              <a:xfrm>
                <a:off x="5953506" y="4668626"/>
                <a:ext cx="1216889" cy="590879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16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ru-RU" sz="160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ru-RU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6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36" name="Объект 1">
                <a:extLst>
                  <a:ext uri="{FF2B5EF4-FFF2-40B4-BE49-F238E27FC236}">
                    <a16:creationId xmlns:a16="http://schemas.microsoft.com/office/drawing/2014/main" id="{EDAC650F-26DF-4339-87AD-73AAA0460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3506" y="4668626"/>
                <a:ext cx="1216889" cy="5908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9192D5B-CB0B-46A4-92F2-14A3AFD3BEC0}"/>
                  </a:ext>
                </a:extLst>
              </p:cNvPr>
              <p:cNvSpPr txBox="1"/>
              <p:nvPr/>
            </p:nvSpPr>
            <p:spPr>
              <a:xfrm>
                <a:off x="6447585" y="5459359"/>
                <a:ext cx="184020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=0.59 </m:t>
                      </m:r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𝑀𝐻𝑧</m:t>
                      </m:r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1" dirty="0">
                  <a:solidFill>
                    <a:srgbClr val="000066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 4.5 </m:t>
                      </m:r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ru-RU" sz="1600" i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9192D5B-CB0B-46A4-92F2-14A3AFD3B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585" y="5459359"/>
                <a:ext cx="1840203" cy="584775"/>
              </a:xfrm>
              <a:prstGeom prst="rect">
                <a:avLst/>
              </a:prstGeom>
              <a:blipFill>
                <a:blip r:embed="rId8"/>
                <a:stretch>
                  <a:fillRect b="-73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FEB91B6-E5DA-4235-87BB-6EC187CA4E0F}"/>
              </a:ext>
            </a:extLst>
          </p:cNvPr>
          <p:cNvSpPr/>
          <p:nvPr/>
        </p:nvSpPr>
        <p:spPr>
          <a:xfrm>
            <a:off x="4883690" y="3793866"/>
            <a:ext cx="3860149" cy="289310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lvl="1"/>
            <a:r>
              <a:rPr lang="en-US" sz="1400" i="1" dirty="0">
                <a:latin typeface="+mn-lt"/>
              </a:rPr>
              <a:t>Major effects limiting the luminosity</a:t>
            </a:r>
          </a:p>
          <a:p>
            <a:pPr lvl="1"/>
            <a:endParaRPr lang="en-US" sz="1400" i="1" dirty="0">
              <a:solidFill>
                <a:srgbClr val="006600"/>
              </a:solidFill>
              <a:latin typeface="+mn-lt"/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1400" i="1" dirty="0">
                <a:solidFill>
                  <a:srgbClr val="006600"/>
                </a:solidFill>
                <a:latin typeface="+mn-lt"/>
              </a:rPr>
              <a:t>IBS</a:t>
            </a:r>
          </a:p>
          <a:p>
            <a:pPr lvl="1">
              <a:buClr>
                <a:srgbClr val="FF0000"/>
              </a:buClr>
            </a:pPr>
            <a:endParaRPr lang="en-US" sz="1400" i="1" dirty="0">
              <a:solidFill>
                <a:srgbClr val="006600"/>
              </a:solidFill>
              <a:latin typeface="+mn-lt"/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1400" i="1" dirty="0">
                <a:solidFill>
                  <a:srgbClr val="006600"/>
                </a:solidFill>
                <a:latin typeface="+mn-lt"/>
              </a:rPr>
              <a:t>Space charge</a:t>
            </a:r>
          </a:p>
          <a:p>
            <a:pPr lvl="1">
              <a:buClr>
                <a:srgbClr val="FF0000"/>
              </a:buClr>
            </a:pPr>
            <a:endParaRPr lang="en-US" sz="1400" i="1" dirty="0">
              <a:solidFill>
                <a:srgbClr val="006600"/>
              </a:solidFill>
              <a:latin typeface="+mn-lt"/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1400" i="1" dirty="0">
                <a:solidFill>
                  <a:srgbClr val="006600"/>
                </a:solidFill>
                <a:latin typeface="+mn-lt"/>
              </a:rPr>
              <a:t>Luminosity lifetime</a:t>
            </a:r>
          </a:p>
          <a:p>
            <a:pPr lvl="1">
              <a:buClr>
                <a:srgbClr val="FF0000"/>
              </a:buClr>
            </a:pPr>
            <a:endParaRPr lang="en-US" sz="1400" i="1" dirty="0">
              <a:solidFill>
                <a:srgbClr val="006600"/>
              </a:solidFill>
              <a:latin typeface="+mn-lt"/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1400" i="1" dirty="0">
                <a:solidFill>
                  <a:srgbClr val="006600"/>
                </a:solidFill>
                <a:latin typeface="+mn-lt"/>
              </a:rPr>
              <a:t>Ring optics</a:t>
            </a:r>
          </a:p>
          <a:p>
            <a:pPr lvl="1">
              <a:buClr>
                <a:srgbClr val="FF0000"/>
              </a:buClr>
            </a:pPr>
            <a:endParaRPr lang="en-US" sz="1400" i="1" dirty="0">
              <a:solidFill>
                <a:srgbClr val="006600"/>
              </a:solidFill>
              <a:latin typeface="+mn-lt"/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1400" i="1" dirty="0">
                <a:solidFill>
                  <a:srgbClr val="006600"/>
                </a:solidFill>
                <a:latin typeface="+mn-lt"/>
              </a:rPr>
              <a:t>Cooling</a:t>
            </a:r>
          </a:p>
          <a:p>
            <a:pPr lvl="1">
              <a:buClr>
                <a:srgbClr val="FF0000"/>
              </a:buClr>
            </a:pPr>
            <a:endParaRPr lang="en-US" sz="1400" i="1" dirty="0">
              <a:solidFill>
                <a:srgbClr val="006600"/>
              </a:solidFill>
              <a:latin typeface="+mn-lt"/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1400" i="1" dirty="0">
                <a:solidFill>
                  <a:srgbClr val="006600"/>
                </a:solidFill>
                <a:latin typeface="+mn-lt"/>
              </a:rPr>
              <a:t>Instabilities</a:t>
            </a:r>
            <a:endParaRPr lang="ru-RU" sz="1400" i="1" dirty="0">
              <a:solidFill>
                <a:srgbClr val="00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8299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6823AF-56CB-42AC-B7AF-F6E4F5C1A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594F7-9587-4019-ADD2-BFCD3D93D0D8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2E301E-2661-404D-AA43-B2F6C01D0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0" y="1626409"/>
            <a:ext cx="4944165" cy="3972479"/>
          </a:xfrm>
          <a:prstGeom prst="rect">
            <a:avLst/>
          </a:prstGeom>
        </p:spPr>
      </p:pic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967CA43C-A1C4-44F1-8B2B-E36D88623732}"/>
              </a:ext>
            </a:extLst>
          </p:cNvPr>
          <p:cNvSpPr/>
          <p:nvPr/>
        </p:nvSpPr>
        <p:spPr>
          <a:xfrm>
            <a:off x="1246811" y="2768907"/>
            <a:ext cx="116378" cy="133004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7FAAF0FE-AF34-4F12-9391-56AF1191BDBA}"/>
              </a:ext>
            </a:extLst>
          </p:cNvPr>
          <p:cNvSpPr/>
          <p:nvPr/>
        </p:nvSpPr>
        <p:spPr>
          <a:xfrm>
            <a:off x="825633" y="2139910"/>
            <a:ext cx="116378" cy="133004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C5629FE-394C-4AD3-B2B4-E5BDB3AD76EB}"/>
              </a:ext>
            </a:extLst>
          </p:cNvPr>
          <p:cNvCxnSpPr/>
          <p:nvPr/>
        </p:nvCxnSpPr>
        <p:spPr>
          <a:xfrm>
            <a:off x="1305000" y="2901911"/>
            <a:ext cx="0" cy="246888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77B3785-02A6-445C-9204-B39BFC164D7D}"/>
              </a:ext>
            </a:extLst>
          </p:cNvPr>
          <p:cNvCxnSpPr>
            <a:cxnSpLocks/>
          </p:cNvCxnSpPr>
          <p:nvPr/>
        </p:nvCxnSpPr>
        <p:spPr>
          <a:xfrm>
            <a:off x="398913" y="2829866"/>
            <a:ext cx="847898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879FC2EA-954D-41FC-B9A3-4027ABD92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4727063" cy="338554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Luminosity</a:t>
            </a:r>
            <a:r>
              <a:rPr lang="ru-RU" altLang="ru-RU" sz="1600" dirty="0">
                <a:solidFill>
                  <a:srgbClr val="0000CC"/>
                </a:solidFill>
              </a:rPr>
              <a:t> </a:t>
            </a:r>
            <a:r>
              <a:rPr lang="en-US" altLang="ru-RU" sz="1600" dirty="0">
                <a:solidFill>
                  <a:srgbClr val="0000CC"/>
                </a:solidFill>
              </a:rPr>
              <a:t>reduction due to hour-glass effect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212527-F270-475C-AB8F-F671E1E9A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936" y="1807319"/>
            <a:ext cx="3088499" cy="12313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8D4A270-EC0D-4820-975D-81CAD82CB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928" y="816592"/>
            <a:ext cx="3433271" cy="52248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573D1F-AF6B-46BD-ADDF-E7FA56BF57E2}"/>
              </a:ext>
            </a:extLst>
          </p:cNvPr>
          <p:cNvSpPr txBox="1"/>
          <p:nvPr/>
        </p:nvSpPr>
        <p:spPr>
          <a:xfrm>
            <a:off x="6090746" y="317137"/>
            <a:ext cx="2063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srgbClr val="0000CC"/>
                </a:solidFill>
                <a:latin typeface="+mn-lt"/>
              </a:rPr>
              <a:t>Interaction point</a:t>
            </a:r>
            <a:endParaRPr lang="ru-RU" dirty="0">
              <a:latin typeface="+mn-l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BBA1817-88ED-440E-ABCE-6820CAD2B5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93"/>
          <a:stretch/>
        </p:blipFill>
        <p:spPr>
          <a:xfrm>
            <a:off x="6719454" y="1555334"/>
            <a:ext cx="670529" cy="839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6F07061-A387-4FC2-8572-9C89CB70D927}"/>
              </a:ext>
            </a:extLst>
          </p:cNvPr>
          <p:cNvSpPr txBox="1"/>
          <p:nvPr/>
        </p:nvSpPr>
        <p:spPr>
          <a:xfrm>
            <a:off x="5785945" y="6141996"/>
            <a:ext cx="2593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n-lt"/>
              </a:rPr>
              <a:t>6-sigma rms beam-size</a:t>
            </a:r>
            <a:endParaRPr lang="ru-RU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A3BCAE-B3AF-4CAB-875D-F0783E15C8FE}"/>
              </a:ext>
            </a:extLst>
          </p:cNvPr>
          <p:cNvSpPr txBox="1"/>
          <p:nvPr/>
        </p:nvSpPr>
        <p:spPr>
          <a:xfrm>
            <a:off x="6764714" y="2598652"/>
            <a:ext cx="739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srgbClr val="0000CC"/>
                </a:solidFill>
                <a:latin typeface="+mn-lt"/>
              </a:rPr>
              <a:t>0.6m</a:t>
            </a:r>
            <a:endParaRPr lang="ru-RU" dirty="0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C5653B-0AAE-49E9-8C39-77D628E916FC}"/>
              </a:ext>
            </a:extLst>
          </p:cNvPr>
          <p:cNvSpPr txBox="1"/>
          <p:nvPr/>
        </p:nvSpPr>
        <p:spPr>
          <a:xfrm>
            <a:off x="7389983" y="5302666"/>
            <a:ext cx="970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srgbClr val="0000CC"/>
                </a:solidFill>
                <a:latin typeface="+mn-lt"/>
              </a:rPr>
              <a:t>4.2mm</a:t>
            </a:r>
            <a:endParaRPr lang="ru-RU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Объект 1">
                <a:extLst>
                  <a:ext uri="{FF2B5EF4-FFF2-40B4-BE49-F238E27FC236}">
                    <a16:creationId xmlns:a16="http://schemas.microsoft.com/office/drawing/2014/main" id="{C99F20D0-BAE3-445F-968D-D936B4EA7BEB}"/>
                  </a:ext>
                </a:extLst>
              </p:cNvPr>
              <p:cNvSpPr txBox="1"/>
              <p:nvPr/>
            </p:nvSpPr>
            <p:spPr bwMode="auto">
              <a:xfrm>
                <a:off x="883822" y="519464"/>
                <a:ext cx="2800840" cy="86662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ru-RU" sz="20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p>
                            <m:sSup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ru-RU" sz="2000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ru-RU" sz="20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0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ru-RU" sz="2000" i="1">
                                      <a:solidFill>
                                        <a:srgbClr val="000066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ru-RU" sz="20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9" name="Объект 1">
                <a:extLst>
                  <a:ext uri="{FF2B5EF4-FFF2-40B4-BE49-F238E27FC236}">
                    <a16:creationId xmlns:a16="http://schemas.microsoft.com/office/drawing/2014/main" id="{C99F20D0-BAE3-445F-968D-D936B4EA7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822" y="519464"/>
                <a:ext cx="2800840" cy="8666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5B3C0CF-F200-461A-AA95-374D74639D39}"/>
              </a:ext>
            </a:extLst>
          </p:cNvPr>
          <p:cNvSpPr/>
          <p:nvPr/>
        </p:nvSpPr>
        <p:spPr>
          <a:xfrm>
            <a:off x="2684912" y="519464"/>
            <a:ext cx="806433" cy="866624"/>
          </a:xfrm>
          <a:prstGeom prst="rect">
            <a:avLst/>
          </a:prstGeom>
          <a:solidFill>
            <a:srgbClr val="CC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8">
                <a:extLst>
                  <a:ext uri="{FF2B5EF4-FFF2-40B4-BE49-F238E27FC236}">
                    <a16:creationId xmlns:a16="http://schemas.microsoft.com/office/drawing/2014/main" id="{F1C47CCD-FD37-43DF-9014-624AF6C835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9531" y="5960130"/>
                <a:ext cx="1353999" cy="5232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ru-RU" sz="28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ru-RU" altLang="ru-RU" sz="2800" i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0" name="TextBox 8">
                <a:extLst>
                  <a:ext uri="{FF2B5EF4-FFF2-40B4-BE49-F238E27FC236}">
                    <a16:creationId xmlns:a16="http://schemas.microsoft.com/office/drawing/2014/main" id="{F1C47CCD-FD37-43DF-9014-624AF6C83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9531" y="5960130"/>
                <a:ext cx="135399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358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CCA23B-E845-4282-B549-6DAC824A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00" y="804180"/>
            <a:ext cx="5197706" cy="4678746"/>
          </a:xfrm>
          <a:prstGeom prst="rect">
            <a:avLst/>
          </a:prstGeom>
        </p:spPr>
      </p:pic>
      <p:grpSp>
        <p:nvGrpSpPr>
          <p:cNvPr id="30" name="Группа 56">
            <a:extLst>
              <a:ext uri="{FF2B5EF4-FFF2-40B4-BE49-F238E27FC236}">
                <a16:creationId xmlns:a16="http://schemas.microsoft.com/office/drawing/2014/main" id="{E410161D-BE1E-4827-A547-B95D7C37E4A5}"/>
              </a:ext>
            </a:extLst>
          </p:cNvPr>
          <p:cNvGrpSpPr>
            <a:grpSpLocks/>
          </p:cNvGrpSpPr>
          <p:nvPr/>
        </p:nvGrpSpPr>
        <p:grpSpPr bwMode="auto">
          <a:xfrm>
            <a:off x="5568576" y="0"/>
            <a:ext cx="3578704" cy="3203921"/>
            <a:chOff x="4719168" y="73979"/>
            <a:chExt cx="4418503" cy="3712388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9E22EB66-8E32-46CC-B82B-CEBA2316CB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8"/>
            <a:stretch/>
          </p:blipFill>
          <p:spPr bwMode="auto">
            <a:xfrm>
              <a:off x="4719168" y="73979"/>
              <a:ext cx="4418503" cy="356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CEFA54D0-955C-48CA-B716-4AAF8A5198B3}"/>
                </a:ext>
              </a:extLst>
            </p:cNvPr>
            <p:cNvSpPr/>
            <p:nvPr/>
          </p:nvSpPr>
          <p:spPr>
            <a:xfrm>
              <a:off x="4929204" y="2214642"/>
              <a:ext cx="214313" cy="571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92D5F928-0A27-4C9D-89E7-276ECCC057CF}"/>
                </a:ext>
              </a:extLst>
            </p:cNvPr>
            <p:cNvSpPr/>
            <p:nvPr/>
          </p:nvSpPr>
          <p:spPr>
            <a:xfrm>
              <a:off x="4929204" y="3214831"/>
              <a:ext cx="214313" cy="571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2E80849E-06EF-4508-9E9D-9785DC4B4670}"/>
                </a:ext>
              </a:extLst>
            </p:cNvPr>
            <p:cNvSpPr/>
            <p:nvPr/>
          </p:nvSpPr>
          <p:spPr>
            <a:xfrm>
              <a:off x="7572400" y="2214642"/>
              <a:ext cx="214314" cy="571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08BED896-97EA-4C87-8300-28BD553631D5}"/>
                </a:ext>
              </a:extLst>
            </p:cNvPr>
            <p:cNvSpPr/>
            <p:nvPr/>
          </p:nvSpPr>
          <p:spPr>
            <a:xfrm>
              <a:off x="7572400" y="3214831"/>
              <a:ext cx="214314" cy="571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7415" name="Номер слайда 14">
            <a:extLst>
              <a:ext uri="{FF2B5EF4-FFF2-40B4-BE49-F238E27FC236}">
                <a16:creationId xmlns:a16="http://schemas.microsoft.com/office/drawing/2014/main" id="{CE29554F-4B99-CB4A-AFE6-7B681E9DF1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4EC4BC-E17D-8E44-8ECB-C859F41DA09F}" type="slidenum">
              <a:rPr lang="ru-RU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F9DAEF1-922C-48B4-B373-9FD271811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2957861" cy="338554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Required bunch long size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08FDA1-9044-4503-A613-88629A5B4093}"/>
              </a:ext>
            </a:extLst>
          </p:cNvPr>
          <p:cNvSpPr txBox="1"/>
          <p:nvPr/>
        </p:nvSpPr>
        <p:spPr>
          <a:xfrm>
            <a:off x="5560374" y="116413"/>
            <a:ext cx="970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400" b="1" dirty="0">
                <a:solidFill>
                  <a:srgbClr val="0000CC"/>
                </a:solidFill>
                <a:latin typeface="+mn-lt"/>
              </a:rPr>
              <a:t>MPD</a:t>
            </a:r>
            <a:endParaRPr lang="ru-RU" sz="2400" b="1" dirty="0">
              <a:latin typeface="+mn-lt"/>
            </a:endParaRPr>
          </a:p>
        </p:txBody>
      </p:sp>
      <p:sp>
        <p:nvSpPr>
          <p:cNvPr id="19" name="Стрелка вправо 48">
            <a:extLst>
              <a:ext uri="{FF2B5EF4-FFF2-40B4-BE49-F238E27FC236}">
                <a16:creationId xmlns:a16="http://schemas.microsoft.com/office/drawing/2014/main" id="{663CFA63-A2CD-4417-8A8A-FBE2D72194E4}"/>
              </a:ext>
            </a:extLst>
          </p:cNvPr>
          <p:cNvSpPr/>
          <p:nvPr/>
        </p:nvSpPr>
        <p:spPr>
          <a:xfrm rot="10800000">
            <a:off x="2957859" y="70704"/>
            <a:ext cx="1187977" cy="236237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294DA14-86BB-45CE-8175-746263158508}"/>
              </a:ext>
            </a:extLst>
          </p:cNvPr>
          <p:cNvSpPr/>
          <p:nvPr/>
        </p:nvSpPr>
        <p:spPr>
          <a:xfrm>
            <a:off x="4144566" y="-6697"/>
            <a:ext cx="978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600" dirty="0">
                <a:solidFill>
                  <a:srgbClr val="0000CC"/>
                </a:solidFill>
                <a:latin typeface="+mn-lt"/>
              </a:rPr>
              <a:t>Particles  Detector</a:t>
            </a:r>
            <a:endParaRPr lang="ru-RU" altLang="ru-RU" sz="1600" dirty="0">
              <a:solidFill>
                <a:srgbClr val="0000CC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8">
                <a:extLst>
                  <a:ext uri="{FF2B5EF4-FFF2-40B4-BE49-F238E27FC236}">
                    <a16:creationId xmlns:a16="http://schemas.microsoft.com/office/drawing/2014/main" id="{C2BA2D76-28A4-470F-99FA-DA141C1A5F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8334" y="4105119"/>
                <a:ext cx="1903332" cy="5232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ru-RU" sz="28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ru-RU" sz="28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𝑇𝑃𝐶</m:t>
                      </m:r>
                    </m:oMath>
                  </m:oMathPara>
                </a14:m>
                <a:endParaRPr lang="ru-RU" altLang="ru-RU" sz="2800" i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4" name="TextBox 8">
                <a:extLst>
                  <a:ext uri="{FF2B5EF4-FFF2-40B4-BE49-F238E27FC236}">
                    <a16:creationId xmlns:a16="http://schemas.microsoft.com/office/drawing/2014/main" id="{C2BA2D76-28A4-470F-99FA-DA141C1A5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8334" y="4105119"/>
                <a:ext cx="190333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57DC2AD-9661-4766-A76B-8798DAD40126}"/>
              </a:ext>
            </a:extLst>
          </p:cNvPr>
          <p:cNvCxnSpPr>
            <a:cxnSpLocks/>
          </p:cNvCxnSpPr>
          <p:nvPr/>
        </p:nvCxnSpPr>
        <p:spPr>
          <a:xfrm>
            <a:off x="1562763" y="2544961"/>
            <a:ext cx="0" cy="2306439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F66ED270-681A-499C-8998-73D60FEC9BBA}"/>
              </a:ext>
            </a:extLst>
          </p:cNvPr>
          <p:cNvCxnSpPr>
            <a:cxnSpLocks/>
          </p:cNvCxnSpPr>
          <p:nvPr/>
        </p:nvCxnSpPr>
        <p:spPr>
          <a:xfrm>
            <a:off x="4043497" y="2658662"/>
            <a:ext cx="0" cy="2192738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910BAAF-57CE-4832-B171-231153E3D346}"/>
              </a:ext>
            </a:extLst>
          </p:cNvPr>
          <p:cNvCxnSpPr>
            <a:cxnSpLocks/>
          </p:cNvCxnSpPr>
          <p:nvPr/>
        </p:nvCxnSpPr>
        <p:spPr>
          <a:xfrm>
            <a:off x="1266251" y="4729361"/>
            <a:ext cx="3043282" cy="0"/>
          </a:xfrm>
          <a:prstGeom prst="line">
            <a:avLst/>
          </a:prstGeom>
          <a:ln w="31750">
            <a:solidFill>
              <a:srgbClr val="0000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Стрелка вправо 45">
            <a:extLst>
              <a:ext uri="{FF2B5EF4-FFF2-40B4-BE49-F238E27FC236}">
                <a16:creationId xmlns:a16="http://schemas.microsoft.com/office/drawing/2014/main" id="{05777501-20A5-4306-9096-2876A08C92DE}"/>
              </a:ext>
            </a:extLst>
          </p:cNvPr>
          <p:cNvSpPr/>
          <p:nvPr/>
        </p:nvSpPr>
        <p:spPr>
          <a:xfrm rot="9913349">
            <a:off x="3900180" y="2142123"/>
            <a:ext cx="3112021" cy="397200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5" name="Группа 27">
            <a:extLst>
              <a:ext uri="{FF2B5EF4-FFF2-40B4-BE49-F238E27FC236}">
                <a16:creationId xmlns:a16="http://schemas.microsoft.com/office/drawing/2014/main" id="{13624F08-D7CC-40C8-803C-D2C919080426}"/>
              </a:ext>
            </a:extLst>
          </p:cNvPr>
          <p:cNvGrpSpPr>
            <a:grpSpLocks/>
          </p:cNvGrpSpPr>
          <p:nvPr/>
        </p:nvGrpSpPr>
        <p:grpSpPr bwMode="auto">
          <a:xfrm>
            <a:off x="6321924" y="1762514"/>
            <a:ext cx="2063179" cy="1804615"/>
            <a:chOff x="1116556" y="3060297"/>
            <a:chExt cx="2750925" cy="2406293"/>
          </a:xfrm>
        </p:grpSpPr>
        <p:graphicFrame>
          <p:nvGraphicFramePr>
            <p:cNvPr id="56" name="Object 3">
              <a:extLst>
                <a:ext uri="{FF2B5EF4-FFF2-40B4-BE49-F238E27FC236}">
                  <a16:creationId xmlns:a16="http://schemas.microsoft.com/office/drawing/2014/main" id="{E3EC0398-B1D9-42E7-8DDE-F046ED6F03A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371749"/>
                </p:ext>
              </p:extLst>
            </p:nvPr>
          </p:nvGraphicFramePr>
          <p:xfrm>
            <a:off x="1330411" y="4748683"/>
            <a:ext cx="1571635" cy="717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6" imgW="23698200" imgH="10820400" progId="Equation.3">
                    <p:embed/>
                  </p:oleObj>
                </mc:Choice>
                <mc:Fallback>
                  <p:oleObj name="Формула" r:id="rId6" imgW="23698200" imgH="10820400" progId="Equation.3">
                    <p:embed/>
                    <p:pic>
                      <p:nvPicPr>
                        <p:cNvPr id="17420" name="Object 3">
                          <a:extLst>
                            <a:ext uri="{FF2B5EF4-FFF2-40B4-BE49-F238E27FC236}">
                              <a16:creationId xmlns:a16="http://schemas.microsoft.com/office/drawing/2014/main" id="{960659F4-AE1B-8643-BC19-79142BAF333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0411" y="4748683"/>
                          <a:ext cx="1571635" cy="717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7" name="Прямая со стрелкой 56">
              <a:extLst>
                <a:ext uri="{FF2B5EF4-FFF2-40B4-BE49-F238E27FC236}">
                  <a16:creationId xmlns:a16="http://schemas.microsoft.com/office/drawing/2014/main" id="{89FE584B-F528-4CC8-B315-60BF80975322}"/>
                </a:ext>
              </a:extLst>
            </p:cNvPr>
            <p:cNvCxnSpPr/>
            <p:nvPr/>
          </p:nvCxnSpPr>
          <p:spPr>
            <a:xfrm rot="5400000" flipH="1" flipV="1">
              <a:off x="2474397" y="3381812"/>
              <a:ext cx="1714600" cy="10715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>
              <a:extLst>
                <a:ext uri="{FF2B5EF4-FFF2-40B4-BE49-F238E27FC236}">
                  <a16:creationId xmlns:a16="http://schemas.microsoft.com/office/drawing/2014/main" id="{703DBB3A-63BD-45F7-ABA2-4E65D877B763}"/>
                </a:ext>
              </a:extLst>
            </p:cNvPr>
            <p:cNvCxnSpPr/>
            <p:nvPr/>
          </p:nvCxnSpPr>
          <p:spPr>
            <a:xfrm rot="16200000" flipV="1">
              <a:off x="545007" y="3644549"/>
              <a:ext cx="1714601" cy="5715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Группа 29">
            <a:extLst>
              <a:ext uri="{FF2B5EF4-FFF2-40B4-BE49-F238E27FC236}">
                <a16:creationId xmlns:a16="http://schemas.microsoft.com/office/drawing/2014/main" id="{08CD1B90-3298-4B54-84FE-0145D1832820}"/>
              </a:ext>
            </a:extLst>
          </p:cNvPr>
          <p:cNvGrpSpPr>
            <a:grpSpLocks/>
          </p:cNvGrpSpPr>
          <p:nvPr/>
        </p:nvGrpSpPr>
        <p:grpSpPr bwMode="auto">
          <a:xfrm>
            <a:off x="5456190" y="4274559"/>
            <a:ext cx="3687810" cy="2321299"/>
            <a:chOff x="3643305" y="3786190"/>
            <a:chExt cx="5429289" cy="3071834"/>
          </a:xfrm>
        </p:grpSpPr>
        <p:sp>
          <p:nvSpPr>
            <p:cNvPr id="60" name="TextBox 7">
              <a:extLst>
                <a:ext uri="{FF2B5EF4-FFF2-40B4-BE49-F238E27FC236}">
                  <a16:creationId xmlns:a16="http://schemas.microsoft.com/office/drawing/2014/main" id="{37F0764B-AED0-44A4-BD24-BE7601188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2065" y="3786190"/>
              <a:ext cx="3327426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350" dirty="0">
                  <a:latin typeface="Arial" panose="020B0604020202020204" pitchFamily="34" charset="0"/>
                </a:rPr>
                <a:t>Central events, 11 GeV/n</a:t>
              </a:r>
              <a:endParaRPr lang="ru-RU" altLang="ru-RU" sz="1350" dirty="0">
                <a:latin typeface="Arial" panose="020B0604020202020204" pitchFamily="34" charset="0"/>
              </a:endParaRPr>
            </a:p>
          </p:txBody>
        </p: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53FC594F-0672-4ACA-BBB5-A8D474CCD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05" y="4090838"/>
              <a:ext cx="5429289" cy="2767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" name="TextBox 13">
            <a:extLst>
              <a:ext uri="{FF2B5EF4-FFF2-40B4-BE49-F238E27FC236}">
                <a16:creationId xmlns:a16="http://schemas.microsoft.com/office/drawing/2014/main" id="{2369A3D5-8FBE-4C15-91A9-A8728966B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471" y="3711737"/>
            <a:ext cx="198239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050" dirty="0">
                <a:solidFill>
                  <a:srgbClr val="0000CC"/>
                </a:solidFill>
                <a:latin typeface="Arial" panose="020B0604020202020204" pitchFamily="34" charset="0"/>
              </a:rPr>
              <a:t>Asymmetry of energy deposited in the left-right forward  Hadron Calorimeters</a:t>
            </a:r>
            <a:endParaRPr lang="ru-RU" altLang="ru-RU" sz="105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8">
                <a:extLst>
                  <a:ext uri="{FF2B5EF4-FFF2-40B4-BE49-F238E27FC236}">
                    <a16:creationId xmlns:a16="http://schemas.microsoft.com/office/drawing/2014/main" id="{6ACC13CA-5BF0-4770-95AC-0DB5EC87C8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2763" y="6340874"/>
                <a:ext cx="2518608" cy="5564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ru-RU" sz="2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ru-RU" sz="28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</m:oMath>
                  </m:oMathPara>
                </a14:m>
                <a:endParaRPr lang="ru-RU" altLang="ru-RU" sz="2800" i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3" name="TextBox 8">
                <a:extLst>
                  <a:ext uri="{FF2B5EF4-FFF2-40B4-BE49-F238E27FC236}">
                    <a16:creationId xmlns:a16="http://schemas.microsoft.com/office/drawing/2014/main" id="{6ACC13CA-5BF0-4770-95AC-0DB5EC87C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2763" y="6340874"/>
                <a:ext cx="2518608" cy="5564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4445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B97302-57D8-4367-A348-79B8AD1A1EB6}"/>
              </a:ext>
            </a:extLst>
          </p:cNvPr>
          <p:cNvSpPr/>
          <p:nvPr/>
        </p:nvSpPr>
        <p:spPr>
          <a:xfrm>
            <a:off x="5424749" y="4232890"/>
            <a:ext cx="2745858" cy="23153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D029B5-D2A7-45CE-AE9C-DE277E1BC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650" y="2827145"/>
            <a:ext cx="2272751" cy="190444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AEDBDD5-AEF1-4AB5-B428-F302CFAF1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4" y="198858"/>
            <a:ext cx="4247163" cy="2558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148B47-C752-45A9-BF15-443385A0D6BB}"/>
                  </a:ext>
                </a:extLst>
              </p:cNvPr>
              <p:cNvSpPr txBox="1"/>
              <p:nvPr/>
            </p:nvSpPr>
            <p:spPr>
              <a:xfrm>
                <a:off x="980349" y="427469"/>
                <a:ext cx="461785" cy="39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148B47-C752-45A9-BF15-443385A0D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49" y="427469"/>
                <a:ext cx="461785" cy="391261"/>
              </a:xfrm>
              <a:prstGeom prst="rect">
                <a:avLst/>
              </a:prstGeom>
              <a:blipFill>
                <a:blip r:embed="rId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E1DE03-BDC7-4035-AD40-44722C9FC160}"/>
                  </a:ext>
                </a:extLst>
              </p:cNvPr>
              <p:cNvSpPr txBox="1"/>
              <p:nvPr/>
            </p:nvSpPr>
            <p:spPr>
              <a:xfrm>
                <a:off x="2072828" y="1431482"/>
                <a:ext cx="461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E1DE03-BDC7-4035-AD40-44722C9FC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828" y="1431482"/>
                <a:ext cx="46178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C136B9-832C-42E2-A42B-60204CE3B2AA}"/>
                  </a:ext>
                </a:extLst>
              </p:cNvPr>
              <p:cNvSpPr txBox="1"/>
              <p:nvPr/>
            </p:nvSpPr>
            <p:spPr>
              <a:xfrm>
                <a:off x="2211126" y="2231608"/>
                <a:ext cx="461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C136B9-832C-42E2-A42B-60204CE3B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126" y="2231608"/>
                <a:ext cx="46178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6145D14-CD8D-4185-B1FB-1585EB78D8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A81AFA-CA15-4D65-8C9B-773DC3FF8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103" y="1145892"/>
            <a:ext cx="3176413" cy="1994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2AFD57-65A9-4E0C-A4B5-1DC1C133F7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0610" y="71860"/>
                <a:ext cx="1250379" cy="40011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ru-RU" sz="20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0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altLang="ru-RU" sz="2000" i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2AFD57-65A9-4E0C-A4B5-1DC1C133F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0610" y="71860"/>
                <a:ext cx="1250379" cy="400110"/>
              </a:xfrm>
              <a:prstGeom prst="rect">
                <a:avLst/>
              </a:prstGeom>
              <a:blipFill>
                <a:blip r:embed="rId8"/>
                <a:stretch>
                  <a:fillRect b="-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1">
                <a:extLst>
                  <a:ext uri="{FF2B5EF4-FFF2-40B4-BE49-F238E27FC236}">
                    <a16:creationId xmlns:a16="http://schemas.microsoft.com/office/drawing/2014/main" id="{3AB4D78E-788A-46AD-86E4-86A0BB699852}"/>
                  </a:ext>
                </a:extLst>
              </p:cNvPr>
              <p:cNvSpPr txBox="1"/>
              <p:nvPr/>
            </p:nvSpPr>
            <p:spPr bwMode="auto">
              <a:xfrm>
                <a:off x="4768103" y="827531"/>
                <a:ext cx="3728436" cy="5016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𝑏𝑢𝑐𝑘𝑒𝑡</m:t>
                        </m:r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𝑑𝑒𝑠𝑖𝑟𝑒𝑑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ru-RU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𝑅𝐹</m:t>
                        </m:r>
                      </m:sub>
                    </m:sSub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ru-RU" sz="160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=7.5</m:t>
                    </m:r>
                    <m:r>
                      <a:rPr lang="en-US" sz="16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ru-RU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Object 1">
                <a:extLst>
                  <a:ext uri="{FF2B5EF4-FFF2-40B4-BE49-F238E27FC236}">
                    <a16:creationId xmlns:a16="http://schemas.microsoft.com/office/drawing/2014/main" id="{3AB4D78E-788A-46AD-86E4-86A0BB699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68103" y="827531"/>
                <a:ext cx="3728436" cy="5016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Стрелка вправо 48">
            <a:extLst>
              <a:ext uri="{FF2B5EF4-FFF2-40B4-BE49-F238E27FC236}">
                <a16:creationId xmlns:a16="http://schemas.microsoft.com/office/drawing/2014/main" id="{E269E34D-E54A-479A-915C-9359A8395E0B}"/>
              </a:ext>
            </a:extLst>
          </p:cNvPr>
          <p:cNvSpPr/>
          <p:nvPr/>
        </p:nvSpPr>
        <p:spPr>
          <a:xfrm rot="5400000" flipV="1">
            <a:off x="6919408" y="630044"/>
            <a:ext cx="416638" cy="201958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02C92033-363D-4DD7-8F25-AD4FC552E9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9774" y="145187"/>
                <a:ext cx="1109062" cy="3077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ru-RU" sz="14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ru-RU" sz="14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1400" b="0" i="1" smtClean="0">
                          <a:solidFill>
                            <a:srgbClr val="00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𝑇𝑃𝐶</m:t>
                      </m:r>
                    </m:oMath>
                  </m:oMathPara>
                </a14:m>
                <a:endParaRPr lang="ru-RU" altLang="ru-RU" sz="1400" i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02C92033-363D-4DD7-8F25-AD4FC552E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9774" y="145187"/>
                <a:ext cx="1109062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71FD267F-C98A-403E-90F7-2D2AF536EB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37993" y="513200"/>
                <a:ext cx="78142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.6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ru-RU" altLang="ru-RU" sz="28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3" name="TextBox 8">
                <a:extLst>
                  <a:ext uri="{FF2B5EF4-FFF2-40B4-BE49-F238E27FC236}">
                    <a16:creationId xmlns:a16="http://schemas.microsoft.com/office/drawing/2014/main" id="{71FD267F-C98A-403E-90F7-2D2AF536E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7993" y="513200"/>
                <a:ext cx="781426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Объект 1">
                <a:extLst>
                  <a:ext uri="{FF2B5EF4-FFF2-40B4-BE49-F238E27FC236}">
                    <a16:creationId xmlns:a16="http://schemas.microsoft.com/office/drawing/2014/main" id="{D0156F51-B9DB-4389-AB65-C67DE91A4CD7}"/>
                  </a:ext>
                </a:extLst>
              </p:cNvPr>
              <p:cNvSpPr txBox="1"/>
              <p:nvPr/>
            </p:nvSpPr>
            <p:spPr bwMode="auto">
              <a:xfrm>
                <a:off x="4634401" y="3247653"/>
                <a:ext cx="1948777" cy="54771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=22     (</m:t>
                      </m:r>
                      <m:r>
                        <a:rPr lang="ru-RU" sz="16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6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14" name="Объект 1">
                <a:extLst>
                  <a:ext uri="{FF2B5EF4-FFF2-40B4-BE49-F238E27FC236}">
                    <a16:creationId xmlns:a16="http://schemas.microsoft.com/office/drawing/2014/main" id="{D0156F51-B9DB-4389-AB65-C67DE91A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4401" y="3247653"/>
                <a:ext cx="1948777" cy="547710"/>
              </a:xfrm>
              <a:prstGeom prst="rect">
                <a:avLst/>
              </a:prstGeom>
              <a:blipFill>
                <a:blip r:embed="rId12"/>
                <a:stretch>
                  <a:fillRect b="-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Объект 1">
                <a:extLst>
                  <a:ext uri="{FF2B5EF4-FFF2-40B4-BE49-F238E27FC236}">
                    <a16:creationId xmlns:a16="http://schemas.microsoft.com/office/drawing/2014/main" id="{9202330B-E2F0-4932-B9A5-33C148D5D6E6}"/>
                  </a:ext>
                </a:extLst>
              </p:cNvPr>
              <p:cNvSpPr txBox="1"/>
              <p:nvPr/>
            </p:nvSpPr>
            <p:spPr bwMode="auto">
              <a:xfrm>
                <a:off x="6842809" y="3312291"/>
                <a:ext cx="1619916" cy="33996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=3∙</m:t>
                      </m:r>
                      <m:sSub>
                        <m:sSubPr>
                          <m:ctrlP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ru-RU" sz="1600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ru-RU" sz="16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1600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15" name="Объект 1">
                <a:extLst>
                  <a:ext uri="{FF2B5EF4-FFF2-40B4-BE49-F238E27FC236}">
                    <a16:creationId xmlns:a16="http://schemas.microsoft.com/office/drawing/2014/main" id="{9202330B-E2F0-4932-B9A5-33C148D5D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809" y="3312291"/>
                <a:ext cx="1619916" cy="33996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">
                <a:extLst>
                  <a:ext uri="{FF2B5EF4-FFF2-40B4-BE49-F238E27FC236}">
                    <a16:creationId xmlns:a16="http://schemas.microsoft.com/office/drawing/2014/main" id="{3A494D85-7ECE-4AB7-A89F-EBB3DE65E930}"/>
                  </a:ext>
                </a:extLst>
              </p:cNvPr>
              <p:cNvSpPr txBox="1"/>
              <p:nvPr/>
            </p:nvSpPr>
            <p:spPr bwMode="auto">
              <a:xfrm>
                <a:off x="5703990" y="3652259"/>
                <a:ext cx="2847473" cy="5016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𝑏𝑢𝑐𝑘𝑒𝑡</m:t>
                          </m:r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num>
                        <m:den>
                          <m:r>
                            <a:rPr lang="en-US" sz="16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=7.6</m:t>
                      </m:r>
                      <m:r>
                        <a:rPr lang="en-US" sz="16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ru-RU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6" name="Object 1">
                <a:extLst>
                  <a:ext uri="{FF2B5EF4-FFF2-40B4-BE49-F238E27FC236}">
                    <a16:creationId xmlns:a16="http://schemas.microsoft.com/office/drawing/2014/main" id="{3A494D85-7ECE-4AB7-A89F-EBB3DE65E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3990" y="3652259"/>
                <a:ext cx="2847473" cy="501650"/>
              </a:xfrm>
              <a:prstGeom prst="rect">
                <a:avLst/>
              </a:prstGeom>
              <a:blipFill>
                <a:blip r:embed="rId14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Стрелка: вверх-вниз 16">
            <a:extLst>
              <a:ext uri="{FF2B5EF4-FFF2-40B4-BE49-F238E27FC236}">
                <a16:creationId xmlns:a16="http://schemas.microsoft.com/office/drawing/2014/main" id="{F9A53547-7939-4FC0-8814-F892464186CF}"/>
              </a:ext>
            </a:extLst>
          </p:cNvPr>
          <p:cNvSpPr/>
          <p:nvPr/>
        </p:nvSpPr>
        <p:spPr>
          <a:xfrm>
            <a:off x="7878836" y="1206083"/>
            <a:ext cx="194681" cy="2589280"/>
          </a:xfrm>
          <a:prstGeom prst="upDown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13E337-5E4B-419E-B402-D6EC80A59A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882" y="5261764"/>
            <a:ext cx="4037676" cy="929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1">
                <a:extLst>
                  <a:ext uri="{FF2B5EF4-FFF2-40B4-BE49-F238E27FC236}">
                    <a16:creationId xmlns:a16="http://schemas.microsoft.com/office/drawing/2014/main" id="{1CA53A4C-0A1D-46C8-A6B9-799E54339C6E}"/>
                  </a:ext>
                </a:extLst>
              </p:cNvPr>
              <p:cNvSpPr txBox="1"/>
              <p:nvPr/>
            </p:nvSpPr>
            <p:spPr bwMode="auto">
              <a:xfrm>
                <a:off x="2516980" y="2921362"/>
                <a:ext cx="904106" cy="401668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21" name="Object 1">
                <a:extLst>
                  <a:ext uri="{FF2B5EF4-FFF2-40B4-BE49-F238E27FC236}">
                    <a16:creationId xmlns:a16="http://schemas.microsoft.com/office/drawing/2014/main" id="{1CA53A4C-0A1D-46C8-A6B9-799E54339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6980" y="2921362"/>
                <a:ext cx="904106" cy="40166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1">
                <a:extLst>
                  <a:ext uri="{FF2B5EF4-FFF2-40B4-BE49-F238E27FC236}">
                    <a16:creationId xmlns:a16="http://schemas.microsoft.com/office/drawing/2014/main" id="{C9E27DE0-7210-4BCA-BA89-00BDB8E62A50}"/>
                  </a:ext>
                </a:extLst>
              </p:cNvPr>
              <p:cNvSpPr txBox="1"/>
              <p:nvPr/>
            </p:nvSpPr>
            <p:spPr bwMode="auto">
              <a:xfrm>
                <a:off x="3633414" y="4232890"/>
                <a:ext cx="1192983" cy="40166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𝐺𝑒𝑣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ru-RU" sz="1200" i="1" dirty="0"/>
              </a:p>
            </p:txBody>
          </p:sp>
        </mc:Choice>
        <mc:Fallback xmlns="">
          <p:sp>
            <p:nvSpPr>
              <p:cNvPr id="22" name="Object 1">
                <a:extLst>
                  <a:ext uri="{FF2B5EF4-FFF2-40B4-BE49-F238E27FC236}">
                    <a16:creationId xmlns:a16="http://schemas.microsoft.com/office/drawing/2014/main" id="{C9E27DE0-7210-4BCA-BA89-00BDB8E62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3414" y="4232890"/>
                <a:ext cx="1192983" cy="40166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BB1A859-D81B-4906-BBE4-BBE79DBE4340}"/>
              </a:ext>
            </a:extLst>
          </p:cNvPr>
          <p:cNvSpPr txBox="1"/>
          <p:nvPr/>
        </p:nvSpPr>
        <p:spPr>
          <a:xfrm>
            <a:off x="2833480" y="3369701"/>
            <a:ext cx="2184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6600"/>
                </a:solidFill>
                <a:latin typeface="+mn-lt"/>
              </a:rPr>
              <a:t>IBS-</a:t>
            </a:r>
            <a:r>
              <a:rPr lang="ru-RU" sz="1600" b="1" dirty="0">
                <a:solidFill>
                  <a:srgbClr val="006600"/>
                </a:solidFill>
                <a:latin typeface="+mn-lt"/>
              </a:rPr>
              <a:t> «</a:t>
            </a:r>
            <a:r>
              <a:rPr lang="en-US" sz="1600" b="1" dirty="0">
                <a:solidFill>
                  <a:srgbClr val="006600"/>
                </a:solidFill>
                <a:latin typeface="+mn-lt"/>
              </a:rPr>
              <a:t>thermal</a:t>
            </a:r>
            <a:r>
              <a:rPr lang="ru-RU" sz="1600" b="1" dirty="0">
                <a:solidFill>
                  <a:srgbClr val="006600"/>
                </a:solidFill>
                <a:latin typeface="+mn-lt"/>
              </a:rPr>
              <a:t>» </a:t>
            </a:r>
            <a:r>
              <a:rPr lang="en-US" sz="1600" b="1" dirty="0">
                <a:solidFill>
                  <a:srgbClr val="006600"/>
                </a:solidFill>
                <a:latin typeface="+mn-lt"/>
              </a:rPr>
              <a:t>equilibrium</a:t>
            </a:r>
            <a:endParaRPr lang="ru-RU" sz="1600" dirty="0">
              <a:latin typeface="+mn-lt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A0DD951B-C00A-495D-AA02-A08A0C627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3158237" cy="400110"/>
          </a:xfrm>
          <a:prstGeom prst="rect">
            <a:avLst/>
          </a:prstGeom>
          <a:solidFill>
            <a:srgbClr val="CCFFFF">
              <a:alpha val="61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ru-RU" sz="1600" dirty="0">
                <a:solidFill>
                  <a:srgbClr val="0000CC"/>
                </a:solidFill>
              </a:rPr>
              <a:t>Required bunch long size </a:t>
            </a:r>
            <a:r>
              <a:rPr lang="en-US" altLang="ru-RU" sz="2000" dirty="0">
                <a:solidFill>
                  <a:srgbClr val="0000CC"/>
                </a:solidFill>
              </a:rPr>
              <a:t>2</a:t>
            </a:r>
            <a:endParaRPr lang="ru-RU" altLang="ru-RU" sz="1600" dirty="0">
              <a:solidFill>
                <a:srgbClr val="0000CC"/>
              </a:solidFill>
            </a:endParaRPr>
          </a:p>
        </p:txBody>
      </p:sp>
      <p:sp>
        <p:nvSpPr>
          <p:cNvPr id="29" name="Номер слайда 1">
            <a:extLst>
              <a:ext uri="{FF2B5EF4-FFF2-40B4-BE49-F238E27FC236}">
                <a16:creationId xmlns:a16="http://schemas.microsoft.com/office/drawing/2014/main" id="{00D7D8C0-21AF-457D-BE10-07D8A2A09E2A}"/>
              </a:ext>
            </a:extLst>
          </p:cNvPr>
          <p:cNvSpPr txBox="1">
            <a:spLocks/>
          </p:cNvSpPr>
          <p:nvPr/>
        </p:nvSpPr>
        <p:spPr bwMode="auto">
          <a:xfrm>
            <a:off x="3503757" y="6264048"/>
            <a:ext cx="1728995" cy="40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FAF4C7F-E15B-46C2-A08C-D0E7F165FD77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3BE9FC-2B7C-4520-B9B2-A399665E9C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893" y="2832186"/>
            <a:ext cx="2250827" cy="1857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bject 1">
                <a:extLst>
                  <a:ext uri="{FF2B5EF4-FFF2-40B4-BE49-F238E27FC236}">
                    <a16:creationId xmlns:a16="http://schemas.microsoft.com/office/drawing/2014/main" id="{C5BFCB9B-598B-4765-B85C-A5064A9C74F3}"/>
                  </a:ext>
                </a:extLst>
              </p:cNvPr>
              <p:cNvSpPr txBox="1"/>
              <p:nvPr/>
            </p:nvSpPr>
            <p:spPr bwMode="auto">
              <a:xfrm>
                <a:off x="1211241" y="4064139"/>
                <a:ext cx="966752" cy="33750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𝐺𝑒𝑣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ru-RU" sz="1200" i="1" dirty="0"/>
              </a:p>
            </p:txBody>
          </p:sp>
        </mc:Choice>
        <mc:Fallback xmlns="">
          <p:sp>
            <p:nvSpPr>
              <p:cNvPr id="31" name="Object 1">
                <a:extLst>
                  <a:ext uri="{FF2B5EF4-FFF2-40B4-BE49-F238E27FC236}">
                    <a16:creationId xmlns:a16="http://schemas.microsoft.com/office/drawing/2014/main" id="{C5BFCB9B-598B-4765-B85C-A5064A9C7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1241" y="4064139"/>
                <a:ext cx="966752" cy="33750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8">
                <a:extLst>
                  <a:ext uri="{FF2B5EF4-FFF2-40B4-BE49-F238E27FC236}">
                    <a16:creationId xmlns:a16="http://schemas.microsoft.com/office/drawing/2014/main" id="{7DC89F64-AE6A-4B2A-84CA-006BA497BA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139" y="2832186"/>
                <a:ext cx="1044800" cy="530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ru-RU" altLang="ru-RU" sz="1400" i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" name="TextBox 8">
                <a:extLst>
                  <a:ext uri="{FF2B5EF4-FFF2-40B4-BE49-F238E27FC236}">
                    <a16:creationId xmlns:a16="http://schemas.microsoft.com/office/drawing/2014/main" id="{7DC89F64-AE6A-4B2A-84CA-006BA497B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39" y="2832186"/>
                <a:ext cx="1044800" cy="530786"/>
              </a:xfrm>
              <a:prstGeom prst="rect">
                <a:avLst/>
              </a:prstGeom>
              <a:blipFill>
                <a:blip r:embed="rId20"/>
                <a:stretch>
                  <a:fillRect b="-229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Стрелка вправо 48">
            <a:extLst>
              <a:ext uri="{FF2B5EF4-FFF2-40B4-BE49-F238E27FC236}">
                <a16:creationId xmlns:a16="http://schemas.microsoft.com/office/drawing/2014/main" id="{F9D45CC0-613F-4C77-B46A-0CA871FC088E}"/>
              </a:ext>
            </a:extLst>
          </p:cNvPr>
          <p:cNvSpPr/>
          <p:nvPr/>
        </p:nvSpPr>
        <p:spPr>
          <a:xfrm rot="5400000" flipV="1">
            <a:off x="1970218" y="4879756"/>
            <a:ext cx="791960" cy="301564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F355BE2-12A5-48C4-9030-F266EE8778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05099" y="4401641"/>
            <a:ext cx="2353003" cy="1981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bject 1">
                <a:extLst>
                  <a:ext uri="{FF2B5EF4-FFF2-40B4-BE49-F238E27FC236}">
                    <a16:creationId xmlns:a16="http://schemas.microsoft.com/office/drawing/2014/main" id="{1C84E7D4-B8CE-4A22-94A6-6BECC5FCA920}"/>
                  </a:ext>
                </a:extLst>
              </p:cNvPr>
              <p:cNvSpPr txBox="1"/>
              <p:nvPr/>
            </p:nvSpPr>
            <p:spPr bwMode="auto">
              <a:xfrm>
                <a:off x="5692617" y="4135331"/>
                <a:ext cx="1455606" cy="40166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RF</m:t>
                        </m:r>
                        <m:r>
                          <a:rPr lang="en-US" sz="20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[MV]</a:t>
                </a:r>
                <a:endParaRPr lang="ru-RU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5" name="Object 1">
                <a:extLst>
                  <a:ext uri="{FF2B5EF4-FFF2-40B4-BE49-F238E27FC236}">
                    <a16:creationId xmlns:a16="http://schemas.microsoft.com/office/drawing/2014/main" id="{1C84E7D4-B8CE-4A22-94A6-6BECC5FCA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2617" y="4135331"/>
                <a:ext cx="1455606" cy="401668"/>
              </a:xfrm>
              <a:prstGeom prst="rect">
                <a:avLst/>
              </a:prstGeom>
              <a:blipFill>
                <a:blip r:embed="rId22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1">
                <a:extLst>
                  <a:ext uri="{FF2B5EF4-FFF2-40B4-BE49-F238E27FC236}">
                    <a16:creationId xmlns:a16="http://schemas.microsoft.com/office/drawing/2014/main" id="{0E702C7F-1C82-4AB2-99E1-4089A9C6B742}"/>
                  </a:ext>
                </a:extLst>
              </p:cNvPr>
              <p:cNvSpPr txBox="1"/>
              <p:nvPr/>
            </p:nvSpPr>
            <p:spPr bwMode="auto">
              <a:xfrm>
                <a:off x="6720251" y="5773757"/>
                <a:ext cx="1192983" cy="40166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𝐺𝑒𝑣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ru-RU" sz="1600" i="1" dirty="0"/>
              </a:p>
            </p:txBody>
          </p:sp>
        </mc:Choice>
        <mc:Fallback xmlns="">
          <p:sp>
            <p:nvSpPr>
              <p:cNvPr id="36" name="Object 1">
                <a:extLst>
                  <a:ext uri="{FF2B5EF4-FFF2-40B4-BE49-F238E27FC236}">
                    <a16:creationId xmlns:a16="http://schemas.microsoft.com/office/drawing/2014/main" id="{0E702C7F-1C82-4AB2-99E1-4089A9C6B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0251" y="5773757"/>
                <a:ext cx="1192983" cy="40166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Стрелка вправо 48">
            <a:extLst>
              <a:ext uri="{FF2B5EF4-FFF2-40B4-BE49-F238E27FC236}">
                <a16:creationId xmlns:a16="http://schemas.microsoft.com/office/drawing/2014/main" id="{348E1545-4785-4511-9628-7043563B6B73}"/>
              </a:ext>
            </a:extLst>
          </p:cNvPr>
          <p:cNvSpPr/>
          <p:nvPr/>
        </p:nvSpPr>
        <p:spPr>
          <a:xfrm flipV="1">
            <a:off x="4322558" y="5565757"/>
            <a:ext cx="1070036" cy="400170"/>
          </a:xfrm>
          <a:prstGeom prst="rightArrow">
            <a:avLst/>
          </a:prstGeom>
          <a:solidFill>
            <a:srgbClr val="00E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E266"/>
              </a:solidFill>
              <a:highlight>
                <a:srgbClr val="00E26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75397384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97456</TotalTime>
  <Words>1411</Words>
  <Application>Microsoft Office PowerPoint</Application>
  <PresentationFormat>Экран (4:3)</PresentationFormat>
  <Paragraphs>397</Paragraphs>
  <Slides>28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Wingdings</vt:lpstr>
      <vt:lpstr>Bookman Old Style</vt:lpstr>
      <vt:lpstr>Arial</vt:lpstr>
      <vt:lpstr>Calibri</vt:lpstr>
      <vt:lpstr>Times New Roman</vt:lpstr>
      <vt:lpstr>Cambria Math</vt:lpstr>
      <vt:lpstr>Специальное оформление</vt:lpstr>
      <vt:lpstr>Формула</vt:lpstr>
      <vt:lpstr>Equation.3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Smirnov</dc:creator>
  <cp:lastModifiedBy>Сергей Костромин</cp:lastModifiedBy>
  <cp:revision>1919</cp:revision>
  <cp:lastPrinted>2021-09-24T07:49:19Z</cp:lastPrinted>
  <dcterms:created xsi:type="dcterms:W3CDTF">2007-06-18T11:06:55Z</dcterms:created>
  <dcterms:modified xsi:type="dcterms:W3CDTF">2021-09-24T09:42:08Z</dcterms:modified>
</cp:coreProperties>
</file>