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  <p:sldMasterId id="2147483772" r:id="rId2"/>
  </p:sldMasterIdLst>
  <p:notesMasterIdLst>
    <p:notesMasterId r:id="rId28"/>
  </p:notesMasterIdLst>
  <p:handoutMasterIdLst>
    <p:handoutMasterId r:id="rId29"/>
  </p:handoutMasterIdLst>
  <p:sldIdLst>
    <p:sldId id="505" r:id="rId3"/>
    <p:sldId id="629" r:id="rId4"/>
    <p:sldId id="488" r:id="rId5"/>
    <p:sldId id="501" r:id="rId6"/>
    <p:sldId id="530" r:id="rId7"/>
    <p:sldId id="630" r:id="rId8"/>
    <p:sldId id="637" r:id="rId9"/>
    <p:sldId id="631" r:id="rId10"/>
    <p:sldId id="632" r:id="rId11"/>
    <p:sldId id="633" r:id="rId12"/>
    <p:sldId id="634" r:id="rId13"/>
    <p:sldId id="642" r:id="rId14"/>
    <p:sldId id="643" r:id="rId15"/>
    <p:sldId id="658" r:id="rId16"/>
    <p:sldId id="640" r:id="rId17"/>
    <p:sldId id="600" r:id="rId18"/>
    <p:sldId id="659" r:id="rId19"/>
    <p:sldId id="654" r:id="rId20"/>
    <p:sldId id="602" r:id="rId21"/>
    <p:sldId id="656" r:id="rId22"/>
    <p:sldId id="655" r:id="rId23"/>
    <p:sldId id="653" r:id="rId24"/>
    <p:sldId id="657" r:id="rId25"/>
    <p:sldId id="644" r:id="rId26"/>
    <p:sldId id="652" r:id="rId27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6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8B4"/>
    <a:srgbClr val="0303FD"/>
    <a:srgbClr val="00CCFF"/>
    <a:srgbClr val="00FFFF"/>
    <a:srgbClr val="0043C8"/>
    <a:srgbClr val="064B6A"/>
    <a:srgbClr val="990000"/>
    <a:srgbClr val="CCCC00"/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4994" autoAdjust="0"/>
  </p:normalViewPr>
  <p:slideViewPr>
    <p:cSldViewPr snapToGrid="0" showGuides="1">
      <p:cViewPr varScale="1">
        <p:scale>
          <a:sx n="66" d="100"/>
          <a:sy n="66" d="100"/>
        </p:scale>
        <p:origin x="432" y="36"/>
      </p:cViewPr>
      <p:guideLst>
        <p:guide orient="horz" pos="306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2166" y="-9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7CA98CA-6F6C-41BE-9408-F50555EB1525}" type="datetime1">
              <a:rPr lang="de-DE"/>
              <a:pPr>
                <a:defRPr/>
              </a:pPr>
              <a:t>29.09.2021</a:t>
            </a:fld>
            <a:endParaRPr lang="de-DE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831"/>
            <a:ext cx="2946400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ru-RU" smtClean="0"/>
              <a:t>СЯФ РАН, 12-15 апреля, ОИЯИ, г.Дубна</a:t>
            </a:r>
            <a:endParaRPr lang="de-DE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831"/>
            <a:ext cx="2946400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DFED751-B42C-4181-A3F9-FD4BC0C06EF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879583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793F322-F0C8-41AE-B417-1E7F551570BE}" type="datetime1">
              <a:rPr lang="en-US"/>
              <a:pPr>
                <a:defRPr/>
              </a:pPr>
              <a:t>9/29/2021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de-D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5710"/>
            <a:ext cx="5438775" cy="446651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noProof="0" smtClean="0"/>
              <a:t>Click to edit Master text styles</a:t>
            </a:r>
          </a:p>
          <a:p>
            <a:pPr lvl="1"/>
            <a:r>
              <a:rPr lang="de-DE" noProof="0" smtClean="0"/>
              <a:t>Second level</a:t>
            </a:r>
          </a:p>
          <a:p>
            <a:pPr lvl="2"/>
            <a:r>
              <a:rPr lang="de-DE" noProof="0" smtClean="0"/>
              <a:t>Third level</a:t>
            </a:r>
          </a:p>
          <a:p>
            <a:pPr lvl="3"/>
            <a:r>
              <a:rPr lang="de-DE" noProof="0" smtClean="0"/>
              <a:t>Fourth level</a:t>
            </a:r>
          </a:p>
          <a:p>
            <a:pPr lvl="4"/>
            <a:r>
              <a:rPr lang="de-DE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ru-RU" smtClean="0"/>
              <a:t>СЯФ РАН, 12-15 апреля, ОИЯИ, г.Дубна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96E6B5C-FE65-4108-98DB-BF1D6FE8B1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0557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362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201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515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 idx="11" hasCustomPrompt="1"/>
          </p:nvPr>
        </p:nvSpPr>
        <p:spPr bwMode="auto">
          <a:xfrm>
            <a:off x="452438" y="0"/>
            <a:ext cx="8229600" cy="511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ctr">
              <a:defRPr b="1" i="1">
                <a:solidFill>
                  <a:srgbClr val="0303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title style</a:t>
            </a:r>
            <a:endParaRPr lang="en-US" dirty="0" smtClean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0438" y="6479931"/>
            <a:ext cx="2133600" cy="250825"/>
          </a:xfrm>
        </p:spPr>
        <p:txBody>
          <a:bodyPr/>
          <a:lstStyle>
            <a:lvl1pPr>
              <a:defRPr>
                <a:solidFill>
                  <a:srgbClr val="858586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82412" y="5010541"/>
            <a:ext cx="6400800" cy="757246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85858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style</a:t>
            </a:r>
            <a:endParaRPr lang="en-US" dirty="0"/>
          </a:p>
        </p:txBody>
      </p:sp>
      <p:sp>
        <p:nvSpPr>
          <p:cNvPr id="14" name="Rechteck 13"/>
          <p:cNvSpPr>
            <a:spLocks noChangeArrowheads="1"/>
          </p:cNvSpPr>
          <p:nvPr userDrawn="1"/>
        </p:nvSpPr>
        <p:spPr bwMode="auto">
          <a:xfrm>
            <a:off x="-11875" y="0"/>
            <a:ext cx="140677" cy="6858000"/>
          </a:xfrm>
          <a:prstGeom prst="rect">
            <a:avLst/>
          </a:prstGeom>
          <a:solidFill>
            <a:srgbClr val="064B6A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de-DE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2625" y="6064251"/>
            <a:ext cx="1363250" cy="77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62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2720-6BE6-4619-B02D-2EA4D94DFF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D49-5AC5-44E4-90D7-F256A80571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438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2720-6BE6-4619-B02D-2EA4D94DFF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D49-5AC5-44E4-90D7-F256A80571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504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2720-6BE6-4619-B02D-2EA4D94DFF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D49-5AC5-44E4-90D7-F256A80571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467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2720-6BE6-4619-B02D-2EA4D94DFF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D49-5AC5-44E4-90D7-F256A80571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402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2720-6BE6-4619-B02D-2EA4D94DFF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D49-5AC5-44E4-90D7-F256A80571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499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2720-6BE6-4619-B02D-2EA4D94DFF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D49-5AC5-44E4-90D7-F256A80571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5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2720-6BE6-4619-B02D-2EA4D94DFF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D49-5AC5-44E4-90D7-F256A80571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161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2720-6BE6-4619-B02D-2EA4D94DFF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D49-5AC5-44E4-90D7-F256A80571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717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1672" y="13568"/>
            <a:ext cx="8552328" cy="511175"/>
          </a:xfrm>
        </p:spPr>
        <p:txBody>
          <a:bodyPr/>
          <a:lstStyle>
            <a:lvl1pPr algn="ctr">
              <a:defRPr b="1" i="1">
                <a:solidFill>
                  <a:srgbClr val="0303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172128" y="650716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39392" y="6527798"/>
            <a:ext cx="5311587" cy="330201"/>
          </a:xfrm>
          <a:prstGeom prst="rect">
            <a:avLst/>
          </a:prstGeom>
        </p:spPr>
        <p:txBody>
          <a:bodyPr/>
          <a:lstStyle>
            <a:lvl1pPr algn="ctr">
              <a:defRPr sz="1400" i="1"/>
            </a:lvl1pPr>
          </a:lstStyle>
          <a:p>
            <a:pPr>
              <a:defRPr/>
            </a:pPr>
            <a:r>
              <a:rPr lang="ru-RU" dirty="0" smtClean="0"/>
              <a:t>СЯФ РАН, 12-15 апреля, ОИЯИ, </a:t>
            </a:r>
            <a:r>
              <a:rPr lang="ru-RU" dirty="0" err="1" smtClean="0"/>
              <a:t>г.Дубна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884179" y="6607175"/>
            <a:ext cx="2133600" cy="250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F1AA3-61EA-498C-827F-F4328E51D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hteck 13"/>
          <p:cNvSpPr>
            <a:spLocks noChangeArrowheads="1"/>
          </p:cNvSpPr>
          <p:nvPr userDrawn="1"/>
        </p:nvSpPr>
        <p:spPr bwMode="auto">
          <a:xfrm>
            <a:off x="-11875" y="0"/>
            <a:ext cx="140677" cy="6858000"/>
          </a:xfrm>
          <a:prstGeom prst="rect">
            <a:avLst/>
          </a:prstGeom>
          <a:solidFill>
            <a:srgbClr val="064B6A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de-DE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8" name="Picture 1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3039" y="67544"/>
            <a:ext cx="6223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NICA-Logo_4c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221" y="6527798"/>
            <a:ext cx="5969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13"/>
          <p:cNvCxnSpPr/>
          <p:nvPr userDrawn="1"/>
        </p:nvCxnSpPr>
        <p:spPr>
          <a:xfrm>
            <a:off x="1140479" y="6491286"/>
            <a:ext cx="7810500" cy="1588"/>
          </a:xfrm>
          <a:prstGeom prst="line">
            <a:avLst/>
          </a:prstGeom>
          <a:ln cap="flat">
            <a:gradFill flip="none" rotWithShape="1">
              <a:gsLst>
                <a:gs pos="0">
                  <a:srgbClr val="3366FF"/>
                </a:gs>
                <a:gs pos="100000">
                  <a:srgbClr val="FFFFFF"/>
                </a:gs>
              </a:gsLst>
              <a:path path="rect">
                <a:fillToRect l="100000" t="100000"/>
              </a:path>
              <a:tileRect r="-100000" b="-100000"/>
            </a:gra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СЯФ РАН, 12-15 апреля, ОИЯИ, г.Дубна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186A9-1ECA-4C03-85AC-4ACAE0F271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СЯФ РАН, 12-15 апреля, ОИЯИ, г.Дубна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92088C-D832-4D6B-B3C3-71030C10C55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24176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A2720-6BE6-4619-B02D-2EA4D94DFFC9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D49-5AC5-44E4-90D7-F256A80571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915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5C7D2D1-F55D-4386-887B-64C64060BE1D}" type="datetimeFigureOut">
              <a:rPr lang="ru-RU">
                <a:solidFill>
                  <a:srgbClr val="000000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29.09.2021</a:t>
            </a:fld>
            <a:endParaRPr lang="ru-RU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F1AA3-61EA-498C-827F-F4328E51D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228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2720-6BE6-4619-B02D-2EA4D94DFF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D49-5AC5-44E4-90D7-F256A80571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478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2720-6BE6-4619-B02D-2EA4D94DFF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D49-5AC5-44E4-90D7-F256A80571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886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2720-6BE6-4619-B02D-2EA4D94DFF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D49-5AC5-44E4-90D7-F256A80571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520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00125"/>
            <a:ext cx="8229600" cy="512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0438" y="6515100"/>
            <a:ext cx="2133600" cy="2508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7F7F7F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7" r:id="rId2"/>
    <p:sldLayoutId id="2147483768" r:id="rId3"/>
    <p:sldLayoutId id="2147483770" r:id="rId4"/>
    <p:sldLayoutId id="2147483802" r:id="rId5"/>
    <p:sldLayoutId id="2147483803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 pitchFamily="-65" charset="0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-65" charset="0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-65" charset="0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-65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-65" charset="0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-65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3F1A2720-6BE6-4619-B02D-2EA4D94DFFC9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29.09.2021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8E1CAD49-5AC5-44E4-90D7-F256A80571AF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9984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_MG_0835_2a_print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26"/>
          <a:stretch/>
        </p:blipFill>
        <p:spPr bwMode="auto">
          <a:xfrm>
            <a:off x="0" y="1420300"/>
            <a:ext cx="9135547" cy="5349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4"/>
          <p:cNvSpPr>
            <a:spLocks/>
          </p:cNvSpPr>
          <p:nvPr/>
        </p:nvSpPr>
        <p:spPr bwMode="auto">
          <a:xfrm>
            <a:off x="0" y="-48128"/>
            <a:ext cx="8981630" cy="1405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defRPr/>
            </a:pPr>
            <a:r>
              <a:rPr lang="en-US" sz="4800" b="1" dirty="0" smtClean="0">
                <a:solidFill>
                  <a:srgbClr val="0078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Beams formation for the injection into NICA</a:t>
            </a:r>
            <a:r>
              <a:rPr lang="ru-RU" sz="4800" b="1" dirty="0" smtClean="0">
                <a:solidFill>
                  <a:srgbClr val="0078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smtClean="0">
                <a:solidFill>
                  <a:srgbClr val="0078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Booster</a:t>
            </a:r>
            <a:endParaRPr lang="en-US" sz="2800" b="1" dirty="0" smtClean="0">
              <a:solidFill>
                <a:srgbClr val="0078B4"/>
              </a:solidFill>
            </a:endParaRPr>
          </a:p>
          <a:p>
            <a:pPr marL="39688" algn="ctr">
              <a:defRPr/>
            </a:pPr>
            <a:endParaRPr lang="en-US" sz="240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sym typeface="Comic Sans MS" pitchFamily="66" charset="0"/>
            </a:endParaRPr>
          </a:p>
          <a:p>
            <a:pPr marL="39688" algn="ctr">
              <a:defRPr/>
            </a:pPr>
            <a:r>
              <a:rPr lang="en-US" sz="2400" dirty="0" smtClean="0"/>
              <a:t> </a:t>
            </a:r>
            <a:endParaRPr lang="en-US" sz="2400" b="1" i="1" dirty="0">
              <a:solidFill>
                <a:srgbClr val="262673"/>
              </a:solidFill>
              <a:cs typeface="Arial" pitchFamily="34" charset="0"/>
              <a:sym typeface="Arial" pitchFamily="34" charset="0"/>
            </a:endParaRPr>
          </a:p>
          <a:p>
            <a:pPr marL="39688" algn="ctr">
              <a:defRPr/>
            </a:pPr>
            <a:r>
              <a:rPr lang="ru-RU" sz="2400" b="1" i="1" dirty="0" smtClean="0">
                <a:solidFill>
                  <a:srgbClr val="262673"/>
                </a:solidFill>
                <a:cs typeface="Arial" pitchFamily="34" charset="0"/>
                <a:sym typeface="Arial" pitchFamily="34" charset="0"/>
              </a:rPr>
              <a:t>									 </a:t>
            </a:r>
            <a:endParaRPr lang="en-US" sz="2400" b="1" i="1" dirty="0">
              <a:solidFill>
                <a:srgbClr val="262673"/>
              </a:solidFill>
              <a:cs typeface="Arial" pitchFamily="34" charset="0"/>
              <a:sym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6186A9-1ECA-4C03-85AC-4ACAE0F27134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560223" y="6416189"/>
            <a:ext cx="4833759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 err="1" smtClean="0"/>
              <a:t>Levterov</a:t>
            </a:r>
            <a:r>
              <a:rPr lang="en-US" sz="1600" b="1" dirty="0" smtClean="0"/>
              <a:t> K. on behalf of Acceleration Division   </a:t>
            </a:r>
            <a:endParaRPr lang="ru-RU" sz="1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461357" y="6370022"/>
            <a:ext cx="59503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371975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030" y="116632"/>
            <a:ext cx="4410075" cy="528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3214686"/>
            <a:ext cx="3672608" cy="345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461357" y="6370022"/>
            <a:ext cx="71045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21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80" y="152550"/>
            <a:ext cx="7736296" cy="6577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98079" y="6497583"/>
            <a:ext cx="70185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89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439584"/>
              </p:ext>
            </p:extLst>
          </p:nvPr>
        </p:nvGraphicFramePr>
        <p:xfrm>
          <a:off x="246616" y="658027"/>
          <a:ext cx="5831642" cy="2956840"/>
        </p:xfrm>
        <a:graphic>
          <a:graphicData uri="http://schemas.openxmlformats.org/drawingml/2006/table">
            <a:tbl>
              <a:tblPr firstRow="1" firstCol="1" bandRow="1"/>
              <a:tblGrid>
                <a:gridCol w="30523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92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077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400" dirty="0">
                        <a:solidFill>
                          <a:srgbClr val="0078B4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solidFill>
                            <a:srgbClr val="0078B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HILAC</a:t>
                      </a:r>
                      <a:endParaRPr lang="ru-RU" sz="1400">
                        <a:solidFill>
                          <a:srgbClr val="0078B4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77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 smtClean="0">
                          <a:solidFill>
                            <a:srgbClr val="0078B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Species</a:t>
                      </a:r>
                      <a:endParaRPr lang="ru-RU" sz="1400" dirty="0">
                        <a:solidFill>
                          <a:srgbClr val="0078B4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baseline="-25000">
                          <a:solidFill>
                            <a:srgbClr val="0078B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197</a:t>
                      </a:r>
                      <a:r>
                        <a:rPr lang="en-GB" sz="1400">
                          <a:solidFill>
                            <a:srgbClr val="0078B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Au</a:t>
                      </a:r>
                      <a:r>
                        <a:rPr lang="en-GB" sz="1400" baseline="30000">
                          <a:solidFill>
                            <a:srgbClr val="0078B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31+</a:t>
                      </a:r>
                      <a:r>
                        <a:rPr lang="ru-RU" sz="1400">
                          <a:solidFill>
                            <a:srgbClr val="0078B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400" baseline="-25000">
                          <a:solidFill>
                            <a:srgbClr val="0078B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207</a:t>
                      </a:r>
                      <a:r>
                        <a:rPr lang="en-US" sz="1400">
                          <a:solidFill>
                            <a:srgbClr val="0078B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Bi</a:t>
                      </a:r>
                      <a:r>
                        <a:rPr lang="en-US" sz="1400" baseline="30000">
                          <a:solidFill>
                            <a:srgbClr val="0078B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endParaRPr lang="ru-RU" sz="1400">
                        <a:solidFill>
                          <a:srgbClr val="0078B4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77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 smtClean="0">
                          <a:solidFill>
                            <a:srgbClr val="0078B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Value</a:t>
                      </a:r>
                      <a:r>
                        <a:rPr lang="en-US" sz="1400" baseline="0" dirty="0" smtClean="0">
                          <a:solidFill>
                            <a:srgbClr val="0078B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78B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А/</a:t>
                      </a:r>
                      <a:r>
                        <a:rPr lang="en-US" sz="1400" dirty="0">
                          <a:solidFill>
                            <a:srgbClr val="0078B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Z</a:t>
                      </a:r>
                      <a:endParaRPr lang="ru-RU" sz="1400" dirty="0">
                        <a:solidFill>
                          <a:srgbClr val="0078B4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dirty="0">
                          <a:solidFill>
                            <a:srgbClr val="0078B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≤ </a:t>
                      </a:r>
                      <a:r>
                        <a:rPr lang="en-GB" sz="1400" dirty="0" smtClean="0">
                          <a:solidFill>
                            <a:srgbClr val="0078B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6.25</a:t>
                      </a:r>
                      <a:endParaRPr lang="ru-RU" sz="1400" dirty="0">
                        <a:solidFill>
                          <a:srgbClr val="0078B4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77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 smtClean="0">
                          <a:solidFill>
                            <a:srgbClr val="0078B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Input energy</a:t>
                      </a:r>
                      <a:endParaRPr lang="ru-RU" sz="1400" dirty="0">
                        <a:solidFill>
                          <a:srgbClr val="0078B4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solidFill>
                            <a:srgbClr val="0078B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 keV/u</a:t>
                      </a:r>
                      <a:endParaRPr lang="ru-RU" sz="1400">
                        <a:solidFill>
                          <a:srgbClr val="0078B4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77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 smtClean="0">
                          <a:solidFill>
                            <a:srgbClr val="0078B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Output energy</a:t>
                      </a:r>
                      <a:endParaRPr lang="ru-RU" sz="1400" dirty="0">
                        <a:solidFill>
                          <a:srgbClr val="0078B4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solidFill>
                            <a:srgbClr val="0078B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3.2 MeV/u</a:t>
                      </a:r>
                      <a:endParaRPr lang="ru-RU" sz="1400">
                        <a:solidFill>
                          <a:srgbClr val="0078B4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077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 smtClean="0">
                          <a:solidFill>
                            <a:srgbClr val="0078B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Beam current</a:t>
                      </a:r>
                      <a:r>
                        <a:rPr lang="en-GB" sz="1400" dirty="0" smtClean="0">
                          <a:solidFill>
                            <a:srgbClr val="0078B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400" dirty="0" smtClean="0">
                          <a:solidFill>
                            <a:srgbClr val="0078B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n-GB" sz="1400" dirty="0" smtClean="0">
                          <a:solidFill>
                            <a:srgbClr val="0078B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endParaRPr lang="ru-RU" sz="1400" dirty="0">
                        <a:solidFill>
                          <a:srgbClr val="0078B4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dirty="0">
                          <a:solidFill>
                            <a:srgbClr val="0078B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≤10</a:t>
                      </a:r>
                      <a:endParaRPr lang="ru-RU" sz="1400" dirty="0">
                        <a:solidFill>
                          <a:srgbClr val="0078B4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077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 smtClean="0">
                          <a:solidFill>
                            <a:srgbClr val="0078B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Pulse spread behind </a:t>
                      </a:r>
                      <a:r>
                        <a:rPr lang="en-US" sz="1400" dirty="0" err="1" smtClean="0">
                          <a:solidFill>
                            <a:srgbClr val="0078B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debuncher</a:t>
                      </a:r>
                      <a:endParaRPr lang="ru-RU" sz="1400" dirty="0">
                        <a:solidFill>
                          <a:srgbClr val="0078B4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dirty="0">
                          <a:solidFill>
                            <a:srgbClr val="0078B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ru-RU" sz="1400" baseline="30000" dirty="0">
                          <a:solidFill>
                            <a:srgbClr val="0078B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-3</a:t>
                      </a:r>
                      <a:endParaRPr lang="ru-RU" sz="1400" dirty="0">
                        <a:solidFill>
                          <a:srgbClr val="0078B4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077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 smtClean="0">
                          <a:solidFill>
                            <a:srgbClr val="0078B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Emittance</a:t>
                      </a:r>
                      <a:r>
                        <a:rPr lang="en-US" sz="1400" baseline="0" dirty="0" smtClean="0">
                          <a:solidFill>
                            <a:srgbClr val="0078B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normalized</a:t>
                      </a:r>
                      <a:r>
                        <a:rPr lang="ru-RU" sz="1400" dirty="0" smtClean="0">
                          <a:solidFill>
                            <a:srgbClr val="0078B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400" dirty="0">
                          <a:solidFill>
                            <a:srgbClr val="0078B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π </a:t>
                      </a:r>
                      <a:r>
                        <a:rPr lang="ru-RU" sz="1400" dirty="0">
                          <a:solidFill>
                            <a:srgbClr val="0078B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мм мрад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dirty="0">
                          <a:solidFill>
                            <a:srgbClr val="0078B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0.6/0.4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91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 smtClean="0">
                          <a:solidFill>
                            <a:srgbClr val="0078B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Repetition rate</a:t>
                      </a:r>
                      <a:endParaRPr lang="ru-RU" sz="1400" dirty="0">
                        <a:solidFill>
                          <a:srgbClr val="0078B4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dirty="0">
                          <a:solidFill>
                            <a:srgbClr val="0078B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≤ 10 </a:t>
                      </a:r>
                      <a:r>
                        <a:rPr lang="en-US" sz="1400" dirty="0" smtClean="0">
                          <a:solidFill>
                            <a:srgbClr val="0078B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Hz</a:t>
                      </a:r>
                      <a:endParaRPr lang="ru-RU" sz="1400" dirty="0">
                        <a:solidFill>
                          <a:srgbClr val="0078B4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077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 smtClean="0">
                          <a:solidFill>
                            <a:srgbClr val="0078B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Frequency</a:t>
                      </a:r>
                      <a:r>
                        <a:rPr lang="en-GB" sz="1400" dirty="0" smtClean="0">
                          <a:solidFill>
                            <a:srgbClr val="0078B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400" dirty="0" smtClean="0">
                          <a:solidFill>
                            <a:srgbClr val="0078B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MHz</a:t>
                      </a:r>
                      <a:endParaRPr lang="ru-RU" sz="1400" dirty="0">
                        <a:solidFill>
                          <a:srgbClr val="0078B4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dirty="0">
                          <a:solidFill>
                            <a:srgbClr val="0078B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100.625</a:t>
                      </a:r>
                      <a:endParaRPr lang="ru-RU" sz="1400" dirty="0">
                        <a:solidFill>
                          <a:srgbClr val="0078B4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077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 smtClean="0">
                          <a:solidFill>
                            <a:srgbClr val="0078B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Transmission</a:t>
                      </a:r>
                      <a:r>
                        <a:rPr lang="en-GB" sz="1400" dirty="0" smtClean="0">
                          <a:solidFill>
                            <a:srgbClr val="0078B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400" dirty="0">
                          <a:solidFill>
                            <a:srgbClr val="0078B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400" dirty="0">
                        <a:solidFill>
                          <a:srgbClr val="0078B4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dirty="0">
                          <a:solidFill>
                            <a:srgbClr val="0078B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98</a:t>
                      </a:r>
                      <a:endParaRPr lang="ru-RU" sz="1400" dirty="0">
                        <a:solidFill>
                          <a:srgbClr val="0078B4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25495" y="85786"/>
            <a:ext cx="6993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 </a:t>
            </a:r>
            <a:r>
              <a:rPr lang="en-US" sz="2400" b="1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parameters and </a:t>
            </a:r>
            <a:r>
              <a:rPr lang="en-US" sz="2400" b="1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features of the HILAC</a:t>
            </a:r>
            <a:endParaRPr lang="ru-RU" sz="2400" b="1" dirty="0">
              <a:solidFill>
                <a:srgbClr val="0078B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Bild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066" y="3720782"/>
            <a:ext cx="8473463" cy="3103034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156" y="1241821"/>
            <a:ext cx="2430374" cy="2355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252028" y="560938"/>
            <a:ext cx="2108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IH1 cavity with the</a:t>
            </a:r>
          </a:p>
          <a:p>
            <a:r>
              <a:rPr lang="en-US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internal triplet inside</a:t>
            </a:r>
            <a:endParaRPr lang="ru-RU" dirty="0">
              <a:solidFill>
                <a:srgbClr val="0078B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0297" y="6487424"/>
            <a:ext cx="81151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6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0" y="0"/>
            <a:ext cx="89644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RF power supply system based on the solid state amplifiers</a:t>
            </a:r>
          </a:p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140 kW</a:t>
            </a:r>
            <a:r>
              <a:rPr lang="en-US" sz="2800" b="1" dirty="0" smtClean="0">
                <a:solidFill>
                  <a:srgbClr val="0070C0"/>
                </a:solidFill>
              </a:rPr>
              <a:t>- RFQ, </a:t>
            </a:r>
            <a:r>
              <a:rPr lang="en-US" sz="2800" b="1" dirty="0" smtClean="0">
                <a:solidFill>
                  <a:srgbClr val="C00000"/>
                </a:solidFill>
              </a:rPr>
              <a:t>340</a:t>
            </a:r>
            <a:r>
              <a:rPr lang="en-US" sz="2800" b="1" dirty="0" smtClean="0">
                <a:solidFill>
                  <a:srgbClr val="0070C0"/>
                </a:solidFill>
              </a:rPr>
              <a:t> kW- IH1, </a:t>
            </a:r>
            <a:r>
              <a:rPr lang="en-US" sz="2800" b="1" dirty="0" smtClean="0">
                <a:solidFill>
                  <a:srgbClr val="C00000"/>
                </a:solidFill>
              </a:rPr>
              <a:t>340kW</a:t>
            </a:r>
            <a:r>
              <a:rPr lang="en-US" sz="2800" b="1" dirty="0" smtClean="0">
                <a:solidFill>
                  <a:srgbClr val="0070C0"/>
                </a:solidFill>
              </a:rPr>
              <a:t>-IH2 </a:t>
            </a:r>
          </a:p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4 kW </a:t>
            </a:r>
            <a:r>
              <a:rPr lang="en-US" sz="2800" b="1" dirty="0" smtClean="0">
                <a:solidFill>
                  <a:srgbClr val="0070C0"/>
                </a:solidFill>
              </a:rPr>
              <a:t>– Buncher, </a:t>
            </a:r>
            <a:r>
              <a:rPr lang="en-US" sz="2800" b="1" dirty="0" smtClean="0">
                <a:solidFill>
                  <a:srgbClr val="C00000"/>
                </a:solidFill>
              </a:rPr>
              <a:t>4 kW </a:t>
            </a:r>
            <a:r>
              <a:rPr lang="en-US" sz="2800" b="1" dirty="0" smtClean="0">
                <a:solidFill>
                  <a:srgbClr val="0070C0"/>
                </a:solidFill>
              </a:rPr>
              <a:t>- Debuncher </a:t>
            </a:r>
          </a:p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RF pulse duration up to 200 us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" y="2892522"/>
            <a:ext cx="4723320" cy="3411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244" y="3100576"/>
            <a:ext cx="3995144" cy="2995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461357" y="6370022"/>
            <a:ext cx="71045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45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47232" y="0"/>
            <a:ext cx="8229600" cy="65682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Ion </a:t>
            </a:r>
            <a:r>
              <a:rPr lang="en-US" sz="2800" b="1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sources of the NICA injection facility</a:t>
            </a:r>
            <a:endParaRPr lang="en-US" sz="2800" b="1" dirty="0">
              <a:solidFill>
                <a:srgbClr val="0078B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294829" y="856716"/>
            <a:ext cx="4650658" cy="5663725"/>
          </a:xfrm>
        </p:spPr>
        <p:txBody>
          <a:bodyPr>
            <a:normAutofit fontScale="70000" lnSpcReduction="20000"/>
          </a:bodyPr>
          <a:lstStyle/>
          <a:p>
            <a:r>
              <a:rPr lang="en-US" sz="2400" b="1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 String Ion Source KRION-6T</a:t>
            </a:r>
            <a:r>
              <a:rPr lang="en-US" sz="2400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project ion source for HILAC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heavy ion production </a:t>
            </a:r>
            <a:r>
              <a:rPr lang="en-US" sz="2400" dirty="0" smtClean="0">
                <a:solidFill>
                  <a:srgbClr val="0078B4"/>
                </a:solidFill>
                <a:latin typeface="Times New Roman"/>
              </a:rPr>
              <a:t>Au</a:t>
            </a:r>
            <a:r>
              <a:rPr lang="en-US" sz="2400" baseline="30000" dirty="0" smtClean="0">
                <a:solidFill>
                  <a:srgbClr val="0078B4"/>
                </a:solidFill>
                <a:latin typeface="Times New Roman"/>
                <a:ea typeface="Times New Roman"/>
              </a:rPr>
              <a:t>31+</a:t>
            </a:r>
            <a:r>
              <a:rPr lang="en-US" sz="2400" dirty="0" smtClean="0">
                <a:solidFill>
                  <a:srgbClr val="0078B4"/>
                </a:solidFill>
                <a:latin typeface="Times New Roman"/>
                <a:ea typeface="Times New Roman"/>
              </a:rPr>
              <a:t>, Bi</a:t>
            </a:r>
            <a:r>
              <a:rPr lang="en-US" sz="2400" baseline="30000" dirty="0" smtClean="0">
                <a:solidFill>
                  <a:srgbClr val="0078B4"/>
                </a:solidFill>
                <a:latin typeface="Times New Roman"/>
                <a:ea typeface="Times New Roman"/>
              </a:rPr>
              <a:t>+Fe33</a:t>
            </a:r>
          </a:p>
          <a:p>
            <a:pPr marL="0" indent="0" algn="ctr">
              <a:buNone/>
            </a:pPr>
            <a:endParaRPr lang="en-US" sz="2400" baseline="30000" dirty="0" smtClean="0">
              <a:solidFill>
                <a:srgbClr val="0078B4"/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en-US" sz="2400" baseline="30000" dirty="0" smtClean="0">
              <a:solidFill>
                <a:srgbClr val="0078B4"/>
              </a:solidFill>
              <a:latin typeface="Times New Roman"/>
              <a:ea typeface="Times New Roman"/>
            </a:endParaRPr>
          </a:p>
          <a:p>
            <a:r>
              <a:rPr lang="en-US" sz="2400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 of Polarized Ions </a:t>
            </a:r>
            <a:r>
              <a:rPr lang="en-US" sz="2400" b="1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</a:t>
            </a:r>
            <a:r>
              <a:rPr lang="en-US" sz="2400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78B4"/>
                </a:solidFill>
                <a:latin typeface="Times New Roman" panose="02020603050405020304" pitchFamily="18" charset="0"/>
                <a:ea typeface="Cardo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78B4"/>
                </a:solidFill>
                <a:latin typeface="Times New Roman" panose="02020603050405020304" pitchFamily="18" charset="0"/>
                <a:ea typeface="Cardo"/>
                <a:cs typeface="Times New Roman" panose="02020603050405020304" pitchFamily="18" charset="0"/>
              </a:rPr>
              <a:t>    project ion source for LILAC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light </a:t>
            </a:r>
            <a:r>
              <a:rPr lang="en-US" sz="2400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ion production</a:t>
            </a:r>
            <a:r>
              <a:rPr lang="en-US" sz="2400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solidFill>
                  <a:srgbClr val="0078B4"/>
                </a:solidFill>
                <a:latin typeface="Times New Roman" panose="02020603050405020304" pitchFamily="18" charset="0"/>
                <a:ea typeface="Cardo"/>
                <a:cs typeface="Times New Roman" panose="02020603050405020304" pitchFamily="18" charset="0"/>
              </a:rPr>
              <a:t>p↑, d↑</a:t>
            </a:r>
          </a:p>
          <a:p>
            <a:pPr marL="0" indent="0">
              <a:buNone/>
            </a:pPr>
            <a:endParaRPr lang="en-US" sz="2400" dirty="0" smtClean="0">
              <a:solidFill>
                <a:srgbClr val="0078B4"/>
              </a:solidFill>
              <a:latin typeface="Times New Roman" panose="02020603050405020304" pitchFamily="18" charset="0"/>
              <a:ea typeface="Cardo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0078B4"/>
              </a:solidFill>
              <a:latin typeface="Times New Roman" panose="02020603050405020304" pitchFamily="18" charset="0"/>
              <a:ea typeface="Cardo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0078B4"/>
              </a:solidFill>
              <a:latin typeface="Times New Roman" panose="02020603050405020304" pitchFamily="18" charset="0"/>
              <a:ea typeface="Cardo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0078B4"/>
              </a:solidFill>
              <a:latin typeface="Times New Roman" panose="02020603050405020304" pitchFamily="18" charset="0"/>
              <a:ea typeface="Cardo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Laser Ion Source LIS</a:t>
            </a:r>
            <a:r>
              <a:rPr lang="en-US" sz="2400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solidFill>
                <a:srgbClr val="0078B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wide light ions range: </a:t>
            </a:r>
          </a:p>
          <a:p>
            <a:pPr marL="0" indent="0">
              <a:buNone/>
            </a:pPr>
            <a:r>
              <a:rPr lang="en-US" sz="2300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Traditional species: Li</a:t>
            </a:r>
            <a:r>
              <a:rPr lang="en-US" sz="2300" baseline="30000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300" baseline="30000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300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aseline="30000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300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en-US" sz="2300" baseline="30000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3+</a:t>
            </a:r>
            <a:r>
              <a:rPr lang="en-US" sz="2300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</a:t>
            </a:r>
            <a:r>
              <a:rPr lang="en-US" sz="2300" baseline="30000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4+</a:t>
            </a:r>
            <a:r>
              <a:rPr lang="en-US" sz="2300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</a:t>
            </a:r>
            <a:r>
              <a:rPr lang="en-US" sz="2300" baseline="30000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4+</a:t>
            </a:r>
            <a:r>
              <a:rPr lang="en-US" sz="2300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300" baseline="30000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300" baseline="30000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300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</a:t>
            </a:r>
            <a:r>
              <a:rPr lang="en-US" sz="2300" baseline="30000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6+</a:t>
            </a:r>
            <a:r>
              <a:rPr lang="en-US" sz="2300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</a:t>
            </a:r>
            <a:r>
              <a:rPr lang="en-US" sz="2300" baseline="30000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7+</a:t>
            </a:r>
            <a:r>
              <a:rPr lang="en-US" sz="2300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Mg</a:t>
            </a:r>
            <a:r>
              <a:rPr lang="en-US" sz="2300" baseline="30000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8+</a:t>
            </a:r>
            <a:r>
              <a:rPr lang="en-US" sz="2300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2300" baseline="30000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11+</a:t>
            </a:r>
            <a:br>
              <a:rPr lang="en-US" sz="2300" baseline="30000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300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new species: Fe</a:t>
            </a:r>
          </a:p>
          <a:p>
            <a:pPr marL="0" indent="0">
              <a:buNone/>
            </a:pPr>
            <a:endParaRPr lang="en-US" sz="2400" dirty="0">
              <a:solidFill>
                <a:srgbClr val="0078B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0078B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Helium </a:t>
            </a:r>
            <a:r>
              <a:rPr lang="en-US" sz="2400" b="1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ion source with the cold hollow cathode </a:t>
            </a:r>
            <a:endParaRPr lang="en-US" sz="2400" b="1" dirty="0" smtClean="0">
              <a:solidFill>
                <a:srgbClr val="0078B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US" sz="2600" baseline="30000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600" baseline="30000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600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commissioning and transmission    estimation</a:t>
            </a:r>
            <a:endParaRPr lang="ru-RU" sz="2600" dirty="0">
              <a:solidFill>
                <a:srgbClr val="0078B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692" y="572052"/>
            <a:ext cx="2981202" cy="133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449" y="1969781"/>
            <a:ext cx="2977630" cy="1680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751" y="5282544"/>
            <a:ext cx="2071508" cy="1554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487" y="3735906"/>
            <a:ext cx="2554037" cy="1436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393982" y="6427772"/>
            <a:ext cx="71045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88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D49-5AC5-44E4-90D7-F256A80571AF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608727"/>
            <a:ext cx="4862557" cy="1960432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37614" y="3990075"/>
            <a:ext cx="3987325" cy="511175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itchFamily="-65" charset="0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en-US" sz="2000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bench for plasma ion source</a:t>
            </a:r>
            <a:endParaRPr lang="ru-RU" sz="2000" dirty="0">
              <a:solidFill>
                <a:srgbClr val="0078B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099" y="801570"/>
            <a:ext cx="88918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Plasma Ion Source is designed to produce the only one species  He</a:t>
            </a:r>
            <a:r>
              <a:rPr lang="en-US" b="1" baseline="30000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1+</a:t>
            </a:r>
            <a:r>
              <a:rPr lang="en-US" b="1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estimate HILAC transmission </a:t>
            </a:r>
            <a:r>
              <a:rPr lang="en-US" b="1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for the Booster commissioning.</a:t>
            </a:r>
            <a:endParaRPr lang="en-US" dirty="0" smtClean="0">
              <a:solidFill>
                <a:srgbClr val="0078B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 </a:t>
            </a:r>
            <a:r>
              <a:rPr lang="en-US" sz="1600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provides pulsed gas injection into space of magnetron discharge. Pulsed voltage up to 1</a:t>
            </a:r>
            <a:r>
              <a:rPr lang="en-GB" sz="1600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600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kV in the gaps between magnetron anode and magnetron cathode, and between magnetron cathode and anode was provided with the generator of </a:t>
            </a:r>
            <a:r>
              <a:rPr lang="en-GB" sz="1600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HV </a:t>
            </a:r>
            <a:r>
              <a:rPr lang="en-GB" sz="1600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pulses. </a:t>
            </a:r>
            <a:r>
              <a:rPr lang="en-GB" sz="1600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Extraction voltage was supplied with the pulsed transformer and applied to the terminal </a:t>
            </a:r>
            <a:r>
              <a:rPr lang="en-US" sz="1600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whereas extraction electrode had a ground potential. Test bench for the TOF studies had three Faraday cups, beam modulation electrode and drift space ~1.8</a:t>
            </a:r>
            <a:r>
              <a:rPr lang="en-GB" sz="1600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600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(see Fig. 2, 3). The total ion current was estimated with the signal from FC1and the value observed was up to 50</a:t>
            </a:r>
            <a:r>
              <a:rPr lang="en-GB" sz="1600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600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mA. There was the aperture 8 mm diameter in the bottom of the FC1.for the beam passing. About 25</a:t>
            </a:r>
            <a:r>
              <a:rPr lang="en-GB" sz="1600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600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 behind the extracting electrode Faraday cup 2 and beam modulation electrode mounted together in one assembly could be placed manually on the beam way. </a:t>
            </a:r>
            <a:endParaRPr lang="ru-RU" sz="1600" dirty="0">
              <a:solidFill>
                <a:srgbClr val="0078B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01166" y="5052"/>
            <a:ext cx="7699761" cy="961632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itchFamily="-65" charset="0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Plasma ion source</a:t>
            </a:r>
            <a:r>
              <a:rPr lang="en-US" sz="2000" b="1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a cold </a:t>
            </a:r>
            <a:r>
              <a:rPr lang="en-US" sz="2400" b="1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magnetron </a:t>
            </a:r>
            <a:r>
              <a:rPr lang="en-US" sz="2400" b="1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hollow cathode </a:t>
            </a:r>
            <a:r>
              <a:rPr lang="en-US" sz="2400" b="1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magnetic plasma compression</a:t>
            </a:r>
            <a:endParaRPr lang="ru-RU" sz="2400" b="1" dirty="0">
              <a:solidFill>
                <a:srgbClr val="0078B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130" y="3580598"/>
            <a:ext cx="4369869" cy="32774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422857" y="6485522"/>
            <a:ext cx="71045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16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4669" y="3414444"/>
            <a:ext cx="5242845" cy="511175"/>
          </a:xfrm>
        </p:spPr>
        <p:txBody>
          <a:bodyPr/>
          <a:lstStyle/>
          <a:p>
            <a:pPr algn="ctr"/>
            <a:r>
              <a:rPr lang="en-US" sz="2000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bench for laser plasma research</a:t>
            </a:r>
            <a:endParaRPr lang="ru-RU" sz="2000" dirty="0">
              <a:solidFill>
                <a:srgbClr val="0078B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4" y="4147810"/>
            <a:ext cx="4667606" cy="26577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347000"/>
            <a:ext cx="8819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 that HILAC was commissioned with the beams of С</a:t>
            </a:r>
            <a:r>
              <a:rPr lang="en-US" baseline="30000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aseline="30000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ions from LIS having mass-to-charge </a:t>
            </a:r>
            <a:r>
              <a:rPr lang="en-US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ratio </a:t>
            </a:r>
            <a:r>
              <a:rPr lang="en-US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A/Z=6 close to the project one A/Z=6.25 that the </a:t>
            </a:r>
            <a:r>
              <a:rPr lang="en-US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ions </a:t>
            </a:r>
            <a:r>
              <a:rPr lang="en-US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  <a:r>
              <a:rPr lang="en-US" baseline="30000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r>
              <a:rPr lang="en-US" baseline="30000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Bi</a:t>
            </a:r>
            <a:r>
              <a:rPr lang="en-US" baseline="30000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33+</a:t>
            </a:r>
            <a:r>
              <a:rPr lang="en-US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have.</a:t>
            </a:r>
            <a:endParaRPr lang="ru-RU" dirty="0">
              <a:solidFill>
                <a:srgbClr val="0078B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86212" y="0"/>
            <a:ext cx="7699761" cy="538385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itchFamily="-65" charset="0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Laser ion source</a:t>
            </a:r>
            <a:endParaRPr lang="ru-RU" sz="2400" b="1" dirty="0">
              <a:solidFill>
                <a:srgbClr val="0078B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097" y="4147810"/>
            <a:ext cx="4309372" cy="266195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616407"/>
            <a:ext cx="88192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Light ions with A/Z≤3: </a:t>
            </a:r>
            <a:r>
              <a:rPr lang="en-US" baseline="30000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en-US" baseline="30000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aseline="30000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aseline="30000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en-US" baseline="30000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3+</a:t>
            </a:r>
            <a:r>
              <a:rPr lang="en-US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</a:t>
            </a:r>
            <a:r>
              <a:rPr lang="en-US" baseline="30000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4+</a:t>
            </a:r>
            <a:r>
              <a:rPr lang="en-US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</a:t>
            </a:r>
            <a:r>
              <a:rPr lang="en-US" baseline="30000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4+</a:t>
            </a:r>
            <a:r>
              <a:rPr lang="en-US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</a:t>
            </a:r>
            <a:r>
              <a:rPr lang="en-US" baseline="30000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5+</a:t>
            </a:r>
            <a:r>
              <a:rPr lang="en-US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</a:t>
            </a:r>
            <a:r>
              <a:rPr lang="en-US" baseline="30000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6+</a:t>
            </a:r>
            <a:r>
              <a:rPr lang="en-US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</a:t>
            </a:r>
            <a:r>
              <a:rPr lang="en-US" baseline="30000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7+</a:t>
            </a:r>
            <a:r>
              <a:rPr lang="en-US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Mg</a:t>
            </a:r>
            <a:r>
              <a:rPr lang="en-US" baseline="30000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8+</a:t>
            </a:r>
            <a:r>
              <a:rPr lang="en-US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Si</a:t>
            </a:r>
            <a:r>
              <a:rPr lang="en-US" baseline="30000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baseline="30000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Development of the LIS is focused on the </a:t>
            </a:r>
            <a:r>
              <a:rPr lang="en-GB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increasing of the radiation flux density on the target for the </a:t>
            </a:r>
            <a:r>
              <a:rPr lang="en-US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production of the </a:t>
            </a:r>
            <a:r>
              <a:rPr lang="en-US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ions </a:t>
            </a:r>
            <a:r>
              <a:rPr lang="en-US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high charge states to provide as low A/Z ratio as possible. The previous limitation </a:t>
            </a:r>
            <a:r>
              <a:rPr lang="en-US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A/Z≤</a:t>
            </a:r>
            <a:r>
              <a:rPr lang="en-US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was limited by the maximum RF power and RF breakdown in cavity of proton linac LU-20. </a:t>
            </a:r>
            <a:r>
              <a:rPr lang="en-US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seems reasonable to think about new sorts of </a:t>
            </a:r>
            <a:r>
              <a:rPr lang="en-US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heavier ions </a:t>
            </a:r>
            <a:r>
              <a:rPr lang="en-US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produced with Laser Ion Source that may be accelerated by HILAC in terms of “upgraded” </a:t>
            </a:r>
            <a:r>
              <a:rPr lang="en-US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A/Z=6.25. </a:t>
            </a:r>
          </a:p>
          <a:p>
            <a:pPr algn="just"/>
            <a:r>
              <a:rPr lang="en-US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0078B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4357" y="6437397"/>
            <a:ext cx="71045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27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2088C-D832-4D6B-B3C3-71030C10C551}" type="slidenum">
              <a:rPr lang="en-US" altLang="ru-RU" smtClean="0"/>
              <a:pPr/>
              <a:t>17</a:t>
            </a:fld>
            <a:endParaRPr lang="en-US" alt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26" y="1899551"/>
            <a:ext cx="8110624" cy="48663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6342" y="273387"/>
            <a:ext cx="79219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TOF spectra </a:t>
            </a:r>
            <a:r>
              <a:rPr lang="en-US" sz="2400" b="1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He</a:t>
            </a:r>
            <a:r>
              <a:rPr lang="en-US" sz="2400" b="1" baseline="30000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1+</a:t>
            </a:r>
            <a:r>
              <a:rPr lang="en-US" sz="2400" b="1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ions produced with</a:t>
            </a:r>
          </a:p>
          <a:p>
            <a:pPr algn="ctr"/>
            <a:r>
              <a:rPr lang="en-US" sz="2400" b="1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Helium </a:t>
            </a:r>
            <a:r>
              <a:rPr lang="en-US" sz="2400" b="1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Ion </a:t>
            </a:r>
            <a:r>
              <a:rPr lang="en-US" sz="2400" b="1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</a:t>
            </a:r>
          </a:p>
          <a:p>
            <a:pPr algn="ctr"/>
            <a:r>
              <a:rPr lang="en-US" sz="2400" b="1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Yield of </a:t>
            </a:r>
            <a:r>
              <a:rPr lang="en-US" sz="2400" b="1" dirty="0" err="1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z="2400" b="1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US" sz="2400" b="1" baseline="30000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1+</a:t>
            </a:r>
            <a:r>
              <a:rPr lang="en-US" sz="2400" b="1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ions ̴ 95% </a:t>
            </a:r>
            <a:endParaRPr lang="en-US" sz="2400" b="1" dirty="0">
              <a:solidFill>
                <a:srgbClr val="0078B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61357" y="6495147"/>
            <a:ext cx="71045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10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667" y="2945155"/>
            <a:ext cx="2979774" cy="19164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2" y="4930923"/>
            <a:ext cx="2928005" cy="19270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996" y="4933440"/>
            <a:ext cx="2906827" cy="19245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" y="2945155"/>
            <a:ext cx="2965391" cy="19420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171" y="4943065"/>
            <a:ext cx="2833273" cy="18485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5473" y="380974"/>
            <a:ext cx="79219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TOF spectra </a:t>
            </a:r>
            <a:r>
              <a:rPr lang="en-US" sz="2400" b="1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400" b="1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ferrum </a:t>
            </a:r>
            <a:r>
              <a:rPr lang="en-US" sz="2400" b="1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ions </a:t>
            </a:r>
            <a:r>
              <a:rPr lang="en-US" sz="2400" b="1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produced with</a:t>
            </a:r>
          </a:p>
          <a:p>
            <a:pPr algn="ctr"/>
            <a:r>
              <a:rPr lang="en-US" sz="2400" b="1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Laser Ion Source</a:t>
            </a:r>
          </a:p>
          <a:p>
            <a:pPr algn="ctr"/>
            <a:endParaRPr lang="en-US" sz="2400" b="1" dirty="0" smtClean="0">
              <a:solidFill>
                <a:srgbClr val="0078B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 ions charge states shot by shot evolution, </a:t>
            </a:r>
            <a:r>
              <a:rPr lang="en-US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lilac </a:t>
            </a:r>
            <a:r>
              <a:rPr lang="en-US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SEM detector signals, blue </a:t>
            </a:r>
            <a:r>
              <a:rPr lang="en-US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collected </a:t>
            </a:r>
            <a:r>
              <a:rPr lang="en-US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signal at </a:t>
            </a:r>
            <a:r>
              <a:rPr lang="en-US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SEM </a:t>
            </a:r>
            <a:r>
              <a:rPr lang="en-US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input, yellow - collected signal at the analyzer </a:t>
            </a:r>
            <a:r>
              <a:rPr lang="en-US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input, white </a:t>
            </a:r>
            <a:r>
              <a:rPr lang="en-US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vertical line is TOF marker for Fe16+. Ionization energy for </a:t>
            </a:r>
            <a:r>
              <a:rPr lang="en-US" b="1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b="1" baseline="30000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ru-RU" b="1" baseline="30000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b="1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489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</a:t>
            </a:r>
            <a:r>
              <a:rPr lang="en-US" b="1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b="1" baseline="30000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b="1" baseline="30000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ru-RU" b="1" baseline="30000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b="1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1262 eV</a:t>
            </a:r>
            <a:r>
              <a:rPr lang="en-US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b="1" baseline="30000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0078B4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281869" y="2983299"/>
            <a:ext cx="8546" cy="1903897"/>
          </a:xfrm>
          <a:prstGeom prst="line">
            <a:avLst/>
          </a:prstGeom>
          <a:ln w="190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297536" y="4954103"/>
            <a:ext cx="8546" cy="1903897"/>
          </a:xfrm>
          <a:prstGeom prst="line">
            <a:avLst/>
          </a:prstGeom>
          <a:ln w="190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254381" y="2970479"/>
            <a:ext cx="8546" cy="1903897"/>
          </a:xfrm>
          <a:prstGeom prst="line">
            <a:avLst/>
          </a:prstGeom>
          <a:ln w="190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235864" y="4954103"/>
            <a:ext cx="8546" cy="1903897"/>
          </a:xfrm>
          <a:prstGeom prst="line">
            <a:avLst/>
          </a:prstGeom>
          <a:ln w="190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7219771" y="5033807"/>
            <a:ext cx="0" cy="1748137"/>
          </a:xfrm>
          <a:prstGeom prst="line">
            <a:avLst/>
          </a:prstGeom>
          <a:ln w="190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386725" y="6488667"/>
            <a:ext cx="7521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91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15" y="1754081"/>
            <a:ext cx="7293731" cy="49464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5474" y="13505"/>
            <a:ext cx="79219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TOF spectra </a:t>
            </a:r>
            <a:r>
              <a:rPr lang="en-US" sz="2400" b="1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400" b="1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carbon </a:t>
            </a:r>
            <a:r>
              <a:rPr lang="en-US" sz="2400" b="1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ions produced with</a:t>
            </a:r>
          </a:p>
          <a:p>
            <a:pPr algn="ctr"/>
            <a:r>
              <a:rPr lang="en-US" sz="2400" b="1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Laser Ion Source</a:t>
            </a:r>
          </a:p>
          <a:p>
            <a:r>
              <a:rPr lang="en-US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Carbon </a:t>
            </a:r>
            <a:r>
              <a:rPr lang="en-US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ions charge states shot by shot </a:t>
            </a:r>
            <a:r>
              <a:rPr lang="en-US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evolution</a:t>
            </a:r>
            <a:r>
              <a:rPr lang="ru-RU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(2us/div</a:t>
            </a:r>
            <a:r>
              <a:rPr lang="en-US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green - SEM detector signals, yellow </a:t>
            </a:r>
            <a:r>
              <a:rPr lang="en-US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collected</a:t>
            </a:r>
            <a:r>
              <a:rPr lang="ru-RU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signal </a:t>
            </a:r>
            <a:r>
              <a:rPr lang="en-US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the SEM input, blue - collected signal at the</a:t>
            </a:r>
            <a:br>
              <a:rPr lang="en-US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analyzer </a:t>
            </a:r>
            <a:r>
              <a:rPr lang="en-US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</a:t>
            </a:r>
            <a:r>
              <a:rPr lang="ru-RU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Ionization energy for </a:t>
            </a:r>
            <a:r>
              <a:rPr lang="ru-RU" b="1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b="1" baseline="30000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b="1" baseline="30000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490 eV</a:t>
            </a:r>
            <a:r>
              <a:rPr lang="en-US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78B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03607" y="6456647"/>
            <a:ext cx="71045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60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6186A9-1ECA-4C03-85AC-4ACAE0F27134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34" y="1487749"/>
            <a:ext cx="8340722" cy="50261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04559" y="356134"/>
            <a:ext cx="22402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Area layout</a:t>
            </a:r>
            <a:endParaRPr lang="ru-RU" sz="3200" b="1" dirty="0">
              <a:solidFill>
                <a:srgbClr val="0078B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61357" y="6427772"/>
            <a:ext cx="59503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2/2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41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D49-5AC5-44E4-90D7-F256A80571AF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" y="1633356"/>
            <a:ext cx="9144000" cy="28771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99245" y="880471"/>
            <a:ext cx="1984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Beam diagnostic</a:t>
            </a:r>
            <a:endParaRPr lang="ru-RU" sz="2000" b="1" dirty="0">
              <a:solidFill>
                <a:srgbClr val="0078B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56351" y="3590008"/>
            <a:ext cx="4526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 probes-3, current transformers-4, shoebox pickups- 5, Faraday cups-4, beam profile monitors - 6</a:t>
            </a:r>
            <a:endParaRPr lang="ru-RU" b="1" dirty="0">
              <a:solidFill>
                <a:srgbClr val="0078B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3040" y="156276"/>
            <a:ext cx="89168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020-2021 – assembly of the HILAC-Booster channel, </a:t>
            </a:r>
          </a:p>
          <a:p>
            <a:pPr algn="ctr"/>
            <a:r>
              <a:rPr lang="en-US" sz="2000" b="1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US" sz="2000" b="1" baseline="30000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1+</a:t>
            </a:r>
            <a:r>
              <a:rPr lang="ru-RU" sz="2000" b="1" baseline="30000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baseline="30000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beams accelerated with HILAC were used in the first run of NICA Booster </a:t>
            </a:r>
            <a:endParaRPr lang="ru-RU" sz="2000" b="1" dirty="0">
              <a:solidFill>
                <a:srgbClr val="0078B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0170" y="2935519"/>
            <a:ext cx="6655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LEBT</a:t>
            </a:r>
            <a:endParaRPr lang="ru-RU" sz="1400" b="1" dirty="0">
              <a:solidFill>
                <a:srgbClr val="0078B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68629" y="3282231"/>
            <a:ext cx="684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400" b="1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EBT</a:t>
            </a:r>
            <a:endParaRPr lang="ru-RU" sz="1400" b="1" dirty="0">
              <a:solidFill>
                <a:srgbClr val="0078B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Левая фигурная скобка 12"/>
          <p:cNvSpPr/>
          <p:nvPr/>
        </p:nvSpPr>
        <p:spPr>
          <a:xfrm rot="16200000">
            <a:off x="6891968" y="1418985"/>
            <a:ext cx="238123" cy="3544031"/>
          </a:xfrm>
          <a:prstGeom prst="leftBrace">
            <a:avLst>
              <a:gd name="adj1" fmla="val 0"/>
              <a:gd name="adj2" fmla="val 50000"/>
            </a:avLst>
          </a:prstGeom>
          <a:ln>
            <a:solidFill>
              <a:srgbClr val="0078B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Левая фигурная скобка 13"/>
          <p:cNvSpPr/>
          <p:nvPr/>
        </p:nvSpPr>
        <p:spPr>
          <a:xfrm rot="16200000">
            <a:off x="615385" y="2243398"/>
            <a:ext cx="238123" cy="1146119"/>
          </a:xfrm>
          <a:prstGeom prst="leftBrace">
            <a:avLst>
              <a:gd name="adj1" fmla="val 0"/>
              <a:gd name="adj2" fmla="val 50000"/>
            </a:avLst>
          </a:prstGeom>
          <a:ln>
            <a:solidFill>
              <a:srgbClr val="0078B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888763" y="3206808"/>
            <a:ext cx="418743" cy="296968"/>
          </a:xfrm>
          <a:prstGeom prst="straightConnector1">
            <a:avLst/>
          </a:prstGeom>
          <a:ln>
            <a:solidFill>
              <a:srgbClr val="0078B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899" y="4521778"/>
            <a:ext cx="4066260" cy="231913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99" y="4645390"/>
            <a:ext cx="3848613" cy="2195518"/>
          </a:xfrm>
          <a:prstGeom prst="rect">
            <a:avLst/>
          </a:prstGeom>
        </p:spPr>
      </p:pic>
      <p:sp>
        <p:nvSpPr>
          <p:cNvPr id="20" name="Левая фигурная скобка 19"/>
          <p:cNvSpPr/>
          <p:nvPr/>
        </p:nvSpPr>
        <p:spPr>
          <a:xfrm rot="5400000">
            <a:off x="2861502" y="1346826"/>
            <a:ext cx="238123" cy="573060"/>
          </a:xfrm>
          <a:prstGeom prst="leftBrace">
            <a:avLst>
              <a:gd name="adj1" fmla="val 0"/>
              <a:gd name="adj2" fmla="val 50000"/>
            </a:avLst>
          </a:prstGeom>
          <a:ln>
            <a:solidFill>
              <a:srgbClr val="0078B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2647779" y="1206517"/>
            <a:ext cx="7152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400" b="1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EBT</a:t>
            </a:r>
            <a:endParaRPr lang="ru-RU" sz="1400" b="1" dirty="0">
              <a:solidFill>
                <a:srgbClr val="0078B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65105" y="6466272"/>
            <a:ext cx="71045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00900" y="16613"/>
            <a:ext cx="6795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2015-2018 - HILAC assembly and commissioning</a:t>
            </a:r>
            <a:endParaRPr lang="ru-RU" sz="2400" b="1" dirty="0">
              <a:solidFill>
                <a:srgbClr val="0078B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3022" y="495083"/>
            <a:ext cx="7610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beams of </a:t>
            </a:r>
            <a:r>
              <a:rPr lang="ru-RU" b="1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b="1" baseline="30000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baseline="30000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b="1" baseline="30000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b="1" baseline="30000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b="1" baseline="30000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b="1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b="1" baseline="30000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b="1" baseline="30000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b="1" baseline="30000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b="1" baseline="30000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b="1" baseline="30000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b="1" baseline="30000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b="1" baseline="30000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b="1" baseline="30000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ions </a:t>
            </a:r>
            <a:r>
              <a:rPr lang="en-US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a value A/Z=6 </a:t>
            </a:r>
            <a:r>
              <a:rPr lang="en-US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is closed </a:t>
            </a:r>
            <a:r>
              <a:rPr lang="en-US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the </a:t>
            </a:r>
            <a:r>
              <a:rPr lang="en-US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one 6.25 from Laser Ion Source were accelerated for the HILAC commissioning. The energy of ions </a:t>
            </a:r>
            <a:r>
              <a:rPr lang="en-US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accelerated </a:t>
            </a:r>
            <a:r>
              <a:rPr lang="en-US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each cavity step by step was measured.</a:t>
            </a:r>
            <a:endParaRPr lang="ru-RU" dirty="0">
              <a:solidFill>
                <a:srgbClr val="0078B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101" y="4316011"/>
            <a:ext cx="3520059" cy="2412223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54" y="1834926"/>
            <a:ext cx="3425825" cy="211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086" y="1834927"/>
            <a:ext cx="3240148" cy="211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00090" y="1834928"/>
            <a:ext cx="2281394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Acceleration in RFQ, E=300 </a:t>
            </a:r>
            <a:r>
              <a:rPr lang="en-US" sz="1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/u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74549" y="1871119"/>
            <a:ext cx="2700471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Acceleration in RFQ+IH1, E=1.84 MeV/u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28969" y="4177510"/>
            <a:ext cx="2874505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Acceleration in RFQ+IH1+IH2, E=3.2 </a:t>
            </a:r>
            <a:r>
              <a:rPr lang="en-US" sz="1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/u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646" y="1834928"/>
            <a:ext cx="76571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FC signal,</a:t>
            </a:r>
          </a:p>
          <a:p>
            <a:pPr algn="ctr"/>
            <a:r>
              <a:rPr lang="en-US" sz="1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a.u</a:t>
            </a:r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83363" y="1834928"/>
            <a:ext cx="76571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FC signal,</a:t>
            </a:r>
          </a:p>
          <a:p>
            <a:pPr algn="ctr"/>
            <a:r>
              <a:rPr lang="en-US" sz="1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a.u</a:t>
            </a:r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28969" y="4482045"/>
            <a:ext cx="80075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FC signal,</a:t>
            </a:r>
          </a:p>
          <a:p>
            <a:pPr algn="ctr"/>
            <a:r>
              <a:rPr lang="en-US" sz="1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a.u</a:t>
            </a:r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61357" y="6370022"/>
            <a:ext cx="71045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76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3406104"/>
            <a:ext cx="4426721" cy="29032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362" y="3434970"/>
            <a:ext cx="4474590" cy="28468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1185" y="350829"/>
            <a:ext cx="879362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Acceleration of the Fe</a:t>
            </a:r>
            <a:r>
              <a:rPr lang="en-US" sz="2400" b="1" baseline="30000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ru-RU" sz="2400" b="1" baseline="30000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ions produced with a Laser Ion Source</a:t>
            </a:r>
          </a:p>
          <a:p>
            <a:pPr algn="ctr"/>
            <a:r>
              <a:rPr lang="en-US" sz="2400" b="1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 HILAC and injection into Booster</a:t>
            </a:r>
          </a:p>
          <a:p>
            <a:pPr algn="ctr"/>
            <a:endParaRPr lang="en-US" sz="2400" b="1" dirty="0" smtClean="0">
              <a:solidFill>
                <a:srgbClr val="0078B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sz="2000" b="1" baseline="30000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ru-RU" sz="2000" b="1" baseline="30000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b="1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ions accelerated in </a:t>
            </a:r>
            <a:r>
              <a:rPr lang="en-US" sz="2000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EBT up to 17 </a:t>
            </a:r>
            <a:r>
              <a:rPr lang="en-US" sz="2000" dirty="0" err="1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r>
              <a:rPr lang="en-US" sz="2000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/u, ion current duration ~2 us, 7.5 mA behind RFQ, 2.5 mA – behind IH2, 1.2 mA at the injection point. </a:t>
            </a:r>
          </a:p>
          <a:p>
            <a:pPr algn="ctr"/>
            <a:r>
              <a:rPr lang="en-US" sz="2000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RF beam loading was observed</a:t>
            </a:r>
            <a:endParaRPr lang="ru-RU" sz="2000" dirty="0">
              <a:solidFill>
                <a:srgbClr val="0078B4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61357" y="6370022"/>
            <a:ext cx="71045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5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4" y="4042161"/>
            <a:ext cx="4562934" cy="25485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281" y="69366"/>
            <a:ext cx="8683887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RF beam loading</a:t>
            </a:r>
          </a:p>
          <a:p>
            <a:pPr algn="just"/>
            <a:r>
              <a:rPr lang="en-US" sz="2000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Level </a:t>
            </a:r>
            <a:r>
              <a:rPr lang="en-US" sz="2000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RF power inside each cavity was controlled by the pickups signals </a:t>
            </a:r>
            <a:r>
              <a:rPr lang="en-US" sz="2000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monitoring. The </a:t>
            </a:r>
            <a:r>
              <a:rPr lang="en-US" sz="2000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detected signals of RFQ, IH1 and IH2 pickups </a:t>
            </a:r>
            <a:r>
              <a:rPr lang="en-US" sz="2000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 </a:t>
            </a:r>
            <a:r>
              <a:rPr lang="en-US" sz="2000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observed </a:t>
            </a:r>
            <a:r>
              <a:rPr lang="ru-RU" sz="2000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synchronously</a:t>
            </a:r>
            <a:r>
              <a:rPr lang="en-US" sz="2000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the beam currents </a:t>
            </a:r>
            <a:r>
              <a:rPr lang="en-US" sz="2000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presented. One </a:t>
            </a:r>
            <a:r>
              <a:rPr lang="en-US" sz="2000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see how the part of stored field energy was eaten by the beam passing through. </a:t>
            </a:r>
            <a:r>
              <a:rPr lang="en-GB" sz="2000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</a:t>
            </a:r>
            <a:r>
              <a:rPr lang="en-GB" sz="2000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also see the reaction of the amplifier – pushing back the cavity to equilibrium </a:t>
            </a:r>
            <a:r>
              <a:rPr lang="en-GB" sz="2000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level after </a:t>
            </a:r>
            <a:r>
              <a:rPr lang="en-GB" sz="2000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extra requirement of beam acceleration has gone</a:t>
            </a:r>
            <a:r>
              <a:rPr lang="en-GB" sz="2000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GB" sz="2000" dirty="0" smtClean="0">
              <a:solidFill>
                <a:srgbClr val="0078B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2000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RF compensation is needed evidently.</a:t>
            </a:r>
            <a:endParaRPr lang="ru-RU" sz="2000" dirty="0">
              <a:solidFill>
                <a:srgbClr val="0078B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946" y="4042161"/>
            <a:ext cx="4447054" cy="25363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27813" y="3302018"/>
            <a:ext cx="4339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RF signals from pickups under beam loading</a:t>
            </a:r>
            <a:endParaRPr lang="ru-RU" dirty="0">
              <a:solidFill>
                <a:srgbClr val="0078B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04650" y="6488668"/>
            <a:ext cx="71045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62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D49-5AC5-44E4-90D7-F256A80571AF}" type="slidenum">
              <a:rPr lang="ru-RU" smtClean="0"/>
              <a:pPr/>
              <a:t>24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46" y="5103266"/>
            <a:ext cx="3633897" cy="170031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9900" y="24775"/>
            <a:ext cx="903747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energy beams at the output depending on the RF phase in IH2,</a:t>
            </a:r>
          </a:p>
          <a:p>
            <a:pPr algn="ctr"/>
            <a:r>
              <a:rPr lang="en-US" b="1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 probe behind IH1 and Faraday cup behind first bending magnet signals  </a:t>
            </a:r>
            <a:endParaRPr lang="ru-RU" b="1" dirty="0">
              <a:solidFill>
                <a:srgbClr val="0078B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9774" y="5090153"/>
            <a:ext cx="100700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FC1 signal</a:t>
            </a:r>
          </a:p>
          <a:p>
            <a:pPr algn="ctr"/>
            <a:r>
              <a:rPr lang="en-US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a.u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12" y="774941"/>
            <a:ext cx="3019603" cy="188725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578" y="811187"/>
            <a:ext cx="2903615" cy="181475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385" y="806833"/>
            <a:ext cx="2941228" cy="183826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46" y="3176447"/>
            <a:ext cx="2902131" cy="181383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385" y="3172540"/>
            <a:ext cx="2859940" cy="178746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578" y="3193539"/>
            <a:ext cx="2820112" cy="176257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2505" y="2583216"/>
            <a:ext cx="29258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3.2 MeV/u, bunch 1.92 ns, 6mA</a:t>
            </a:r>
          </a:p>
          <a:p>
            <a:pPr algn="ctr"/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IH1 ON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98947" y="2597266"/>
            <a:ext cx="31822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1.84 MeV/u, bunch 2.12 ns, 6.5mA</a:t>
            </a:r>
          </a:p>
          <a:p>
            <a:pPr algn="ctr"/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IH1 OFF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39737" y="2588720"/>
            <a:ext cx="31886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1.84 MeV/u, bunch 2.10 ns, 5/2mA</a:t>
            </a:r>
          </a:p>
          <a:p>
            <a:pPr algn="ctr"/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IH1 ON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13922" y="5113908"/>
            <a:ext cx="2447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 bunch duration </a:t>
            </a:r>
            <a:r>
              <a:rPr lang="en-US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3.2 MeV/u ~ 1.9 ns</a:t>
            </a:r>
          </a:p>
          <a:p>
            <a:pPr algn="ctr"/>
            <a:r>
              <a:rPr lang="en-US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1.82 MeV/u ~  2.1 ns  </a:t>
            </a:r>
            <a:endParaRPr lang="ru-RU" dirty="0">
              <a:solidFill>
                <a:srgbClr val="0078B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403607" y="6495147"/>
            <a:ext cx="71045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04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2507"/>
            <a:ext cx="8229600" cy="533884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ru-RU" sz="3200" b="1" dirty="0">
              <a:solidFill>
                <a:srgbClr val="0078B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606391"/>
            <a:ext cx="8229600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400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linear heavy </a:t>
            </a:r>
            <a:r>
              <a:rPr lang="en-US" sz="2400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ion injector based on HILAC </a:t>
            </a:r>
            <a:r>
              <a:rPr lang="en-US" sz="2400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been commissioned with the beams of C</a:t>
            </a:r>
            <a:r>
              <a:rPr lang="en-US" sz="2400" baseline="30000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aseline="30000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ions having A/Z ratio close to the project one 6.25</a:t>
            </a:r>
          </a:p>
          <a:p>
            <a:pPr algn="just"/>
            <a:r>
              <a:rPr lang="en-US" sz="2400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beams of He</a:t>
            </a:r>
            <a:r>
              <a:rPr lang="en-US" sz="2400" baseline="30000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baseline="30000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baseline="30000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Fe</a:t>
            </a:r>
            <a:r>
              <a:rPr lang="en-US" sz="2400" baseline="30000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ru-RU" sz="2400" baseline="30000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have been accelerated and </a:t>
            </a:r>
            <a:r>
              <a:rPr lang="en-US" sz="2400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injected </a:t>
            </a:r>
            <a:r>
              <a:rPr lang="en-US" sz="2400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into Booster in its two first runs</a:t>
            </a:r>
          </a:p>
          <a:p>
            <a:pPr algn="just"/>
            <a:r>
              <a:rPr lang="en-US" sz="2400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Injector should be tuned for the maximum beam transmission </a:t>
            </a:r>
          </a:p>
          <a:p>
            <a:pPr algn="just"/>
            <a:r>
              <a:rPr lang="en-US" sz="2400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RF system should upgraded to compensate beam RF loading</a:t>
            </a:r>
          </a:p>
          <a:p>
            <a:pPr algn="just"/>
            <a:r>
              <a:rPr lang="en-US" sz="2400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beam injection energies are available</a:t>
            </a:r>
          </a:p>
          <a:p>
            <a:pPr algn="just"/>
            <a:r>
              <a:rPr lang="en-US" sz="2400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Range of accelerated ions provided by new injector may be extended due to upgraded LIS based on Nd-YAG laser and “upgraded” ratio A/Z=6.25 available for HILAC. </a:t>
            </a:r>
            <a:endParaRPr lang="ru-RU" sz="24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06943" y="5213524"/>
            <a:ext cx="8358246" cy="905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b="1" dirty="0" smtClean="0">
                <a:solidFill>
                  <a:srgbClr val="002060"/>
                </a:solidFill>
              </a:rPr>
              <a:t/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sz="19200" b="1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Thanks</a:t>
            </a:r>
            <a:r>
              <a:rPr lang="ru-RU" sz="5300" b="1" dirty="0" smtClean="0">
                <a:solidFill>
                  <a:srgbClr val="002060"/>
                </a:solidFill>
              </a:rPr>
              <a:t/>
            </a:r>
            <a:br>
              <a:rPr lang="ru-RU" sz="5300" b="1" dirty="0" smtClean="0">
                <a:solidFill>
                  <a:srgbClr val="002060"/>
                </a:solidFill>
              </a:rPr>
            </a:br>
            <a:r>
              <a:rPr lang="en-US" sz="2700" b="1" dirty="0" smtClean="0">
                <a:solidFill>
                  <a:srgbClr val="002060"/>
                </a:solidFill>
              </a:rPr>
              <a:t> </a:t>
            </a:r>
            <a:endParaRPr lang="ru-RU" sz="27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03607" y="6475897"/>
            <a:ext cx="71045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37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Oval 611"/>
          <p:cNvSpPr>
            <a:spLocks noChangeArrowheads="1"/>
          </p:cNvSpPr>
          <p:nvPr/>
        </p:nvSpPr>
        <p:spPr bwMode="auto">
          <a:xfrm>
            <a:off x="4848153" y="1041945"/>
            <a:ext cx="3751868" cy="190508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2400">
              <a:cs typeface="+mn-cs"/>
            </a:endParaRPr>
          </a:p>
        </p:txBody>
      </p:sp>
      <p:sp>
        <p:nvSpPr>
          <p:cNvPr id="63" name="Text Box 607"/>
          <p:cNvSpPr txBox="1">
            <a:spLocks noChangeArrowheads="1"/>
          </p:cNvSpPr>
          <p:nvPr/>
        </p:nvSpPr>
        <p:spPr bwMode="auto">
          <a:xfrm>
            <a:off x="242701" y="2277936"/>
            <a:ext cx="842601" cy="6032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4114800">
              <a:defRPr/>
            </a:pPr>
            <a:r>
              <a:rPr lang="en-US" altLang="zh-CN" sz="2400" b="1" dirty="0" smtClean="0">
                <a:latin typeface="Times New Roman" pitchFamily="18" charset="0"/>
                <a:ea typeface="SimSun" pitchFamily="2" charset="-122"/>
                <a:cs typeface="+mn-cs"/>
              </a:rPr>
              <a:t>SP</a:t>
            </a:r>
            <a:r>
              <a:rPr lang="en-US" altLang="zh-CN" sz="2400" b="1" dirty="0" smtClean="0">
                <a:latin typeface="Times New Roman" pitchFamily="18" charset="0"/>
                <a:ea typeface="SimSun" pitchFamily="2" charset="-122"/>
              </a:rPr>
              <a:t>I</a:t>
            </a:r>
            <a:r>
              <a:rPr lang="en-US" altLang="zh-CN" sz="2400" b="1" dirty="0" smtClean="0">
                <a:latin typeface="Times New Roman" pitchFamily="18" charset="0"/>
                <a:ea typeface="SimSun" pitchFamily="2" charset="-122"/>
                <a:cs typeface="+mn-cs"/>
              </a:rPr>
              <a:t> </a:t>
            </a:r>
            <a:endParaRPr lang="ru-RU" sz="2400" b="1" dirty="0">
              <a:cs typeface="+mn-cs"/>
            </a:endParaRPr>
          </a:p>
        </p:txBody>
      </p:sp>
      <p:sp>
        <p:nvSpPr>
          <p:cNvPr id="65" name="Text Box 612"/>
          <p:cNvSpPr txBox="1">
            <a:spLocks noChangeArrowheads="1"/>
          </p:cNvSpPr>
          <p:nvPr/>
        </p:nvSpPr>
        <p:spPr bwMode="auto">
          <a:xfrm>
            <a:off x="5754305" y="1687635"/>
            <a:ext cx="2084860" cy="56128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algn="ctr" defTabSz="4114800">
              <a:defRPr/>
            </a:pPr>
            <a:r>
              <a:rPr lang="en-US" sz="2800" b="1" dirty="0" smtClean="0">
                <a:latin typeface="Times New Roman" pitchFamily="18" charset="0"/>
                <a:ea typeface="SimSun" pitchFamily="2" charset="-122"/>
              </a:rPr>
              <a:t>Nuclotron</a:t>
            </a:r>
            <a:endParaRPr lang="ru-RU" sz="2800" b="1" dirty="0">
              <a:cs typeface="+mn-cs"/>
            </a:endParaRPr>
          </a:p>
        </p:txBody>
      </p:sp>
      <p:sp>
        <p:nvSpPr>
          <p:cNvPr id="66" name="Text Box 613"/>
          <p:cNvSpPr txBox="1">
            <a:spLocks noChangeArrowheads="1"/>
          </p:cNvSpPr>
          <p:nvPr/>
        </p:nvSpPr>
        <p:spPr bwMode="auto">
          <a:xfrm>
            <a:off x="708220" y="4520799"/>
            <a:ext cx="1071962" cy="494285"/>
          </a:xfrm>
          <a:prstGeom prst="rect">
            <a:avLst/>
          </a:prstGeom>
          <a:solidFill>
            <a:srgbClr val="00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4114800">
              <a:defRPr/>
            </a:pPr>
            <a:r>
              <a:rPr lang="en-US" altLang="zh-CN" sz="2400" b="1" dirty="0">
                <a:latin typeface="Times New Roman" pitchFamily="18" charset="0"/>
                <a:ea typeface="SimSun" pitchFamily="2" charset="-122"/>
                <a:cs typeface="+mn-cs"/>
              </a:rPr>
              <a:t>ESIS</a:t>
            </a:r>
            <a:endParaRPr lang="ru-RU" sz="2400" b="1" dirty="0">
              <a:cs typeface="+mn-cs"/>
            </a:endParaRPr>
          </a:p>
        </p:txBody>
      </p:sp>
      <p:sp>
        <p:nvSpPr>
          <p:cNvPr id="67" name="Oval 616"/>
          <p:cNvSpPr>
            <a:spLocks noChangeArrowheads="1"/>
          </p:cNvSpPr>
          <p:nvPr/>
        </p:nvSpPr>
        <p:spPr bwMode="auto">
          <a:xfrm>
            <a:off x="5628753" y="3742468"/>
            <a:ext cx="3124303" cy="113459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2400">
              <a:cs typeface="+mn-cs"/>
            </a:endParaRPr>
          </a:p>
        </p:txBody>
      </p:sp>
      <p:sp>
        <p:nvSpPr>
          <p:cNvPr id="68" name="Text Box 618"/>
          <p:cNvSpPr txBox="1">
            <a:spLocks noChangeArrowheads="1"/>
          </p:cNvSpPr>
          <p:nvPr/>
        </p:nvSpPr>
        <p:spPr bwMode="auto">
          <a:xfrm>
            <a:off x="6382407" y="3923312"/>
            <a:ext cx="1548296" cy="53054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algn="ctr" defTabSz="4114800">
              <a:defRPr/>
            </a:pPr>
            <a:r>
              <a:rPr lang="en-US" sz="2800" b="1" dirty="0" smtClean="0">
                <a:latin typeface="Times New Roman" pitchFamily="18" charset="0"/>
                <a:ea typeface="SimSun" pitchFamily="2" charset="-122"/>
              </a:rPr>
              <a:t>Booster</a:t>
            </a:r>
            <a:endParaRPr lang="ru-RU" sz="2800" b="1" dirty="0">
              <a:cs typeface="+mn-cs"/>
            </a:endParaRPr>
          </a:p>
        </p:txBody>
      </p:sp>
      <p:sp>
        <p:nvSpPr>
          <p:cNvPr id="69" name="Text Box 621"/>
          <p:cNvSpPr txBox="1">
            <a:spLocks noChangeArrowheads="1"/>
          </p:cNvSpPr>
          <p:nvPr/>
        </p:nvSpPr>
        <p:spPr bwMode="auto">
          <a:xfrm>
            <a:off x="2114651" y="814518"/>
            <a:ext cx="2358317" cy="8164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/>
          <a:lstStyle/>
          <a:p>
            <a:pPr defTabSz="4114800">
              <a:defRPr/>
            </a:pPr>
            <a:r>
              <a:rPr lang="en-US" sz="2400" b="1" dirty="0" smtClean="0">
                <a:latin typeface="Times New Roman" pitchFamily="18" charset="0"/>
                <a:ea typeface="SimSun" pitchFamily="2" charset="-122"/>
                <a:cs typeface="+mn-cs"/>
              </a:rPr>
              <a:t>Into collider</a:t>
            </a:r>
            <a:endParaRPr lang="ru-RU" sz="2400" b="1" dirty="0">
              <a:cs typeface="+mn-cs"/>
            </a:endParaRPr>
          </a:p>
        </p:txBody>
      </p:sp>
      <p:sp>
        <p:nvSpPr>
          <p:cNvPr id="70" name="Text Box 607"/>
          <p:cNvSpPr txBox="1">
            <a:spLocks noChangeArrowheads="1"/>
          </p:cNvSpPr>
          <p:nvPr/>
        </p:nvSpPr>
        <p:spPr bwMode="auto">
          <a:xfrm>
            <a:off x="242701" y="2976215"/>
            <a:ext cx="842601" cy="5529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4114800">
              <a:defRPr/>
            </a:pPr>
            <a:r>
              <a:rPr lang="en-US" altLang="zh-CN" sz="2400" b="1" dirty="0">
                <a:latin typeface="Times New Roman" pitchFamily="18" charset="0"/>
                <a:ea typeface="SimSun" pitchFamily="2" charset="-122"/>
                <a:cs typeface="+mn-cs"/>
              </a:rPr>
              <a:t>LIS</a:t>
            </a:r>
            <a:endParaRPr lang="ru-RU" sz="2400" b="1" dirty="0">
              <a:cs typeface="+mn-cs"/>
            </a:endParaRPr>
          </a:p>
        </p:txBody>
      </p:sp>
      <p:cxnSp>
        <p:nvCxnSpPr>
          <p:cNvPr id="73" name="Прямая со стрелкой 72"/>
          <p:cNvCxnSpPr>
            <a:stCxn id="66" idx="3"/>
          </p:cNvCxnSpPr>
          <p:nvPr/>
        </p:nvCxnSpPr>
        <p:spPr bwMode="auto">
          <a:xfrm>
            <a:off x="1780182" y="4767942"/>
            <a:ext cx="266286" cy="4210"/>
          </a:xfrm>
          <a:prstGeom prst="straightConnector1">
            <a:avLst/>
          </a:prstGeom>
          <a:solidFill>
            <a:schemeClr val="accent5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74" name="Группа 110"/>
          <p:cNvGrpSpPr/>
          <p:nvPr/>
        </p:nvGrpSpPr>
        <p:grpSpPr>
          <a:xfrm>
            <a:off x="2046468" y="4470529"/>
            <a:ext cx="2577366" cy="653517"/>
            <a:chOff x="17687948" y="19959628"/>
            <a:chExt cx="3714776" cy="928695"/>
          </a:xfrm>
          <a:solidFill>
            <a:schemeClr val="accent5"/>
          </a:solidFill>
        </p:grpSpPr>
        <p:sp>
          <p:nvSpPr>
            <p:cNvPr id="84" name="Text Box 615"/>
            <p:cNvSpPr txBox="1">
              <a:spLocks noChangeArrowheads="1"/>
            </p:cNvSpPr>
            <p:nvPr/>
          </p:nvSpPr>
          <p:spPr bwMode="auto">
            <a:xfrm>
              <a:off x="17687948" y="19959628"/>
              <a:ext cx="3714776" cy="928695"/>
            </a:xfrm>
            <a:prstGeom prst="rect">
              <a:avLst/>
            </a:prstGeom>
            <a:grpFill/>
            <a:ln w="38100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4114800">
                <a:defRPr/>
              </a:pPr>
              <a:endParaRPr lang="ru-RU" sz="2400" b="1" dirty="0">
                <a:cs typeface="+mn-cs"/>
              </a:endParaRPr>
            </a:p>
          </p:txBody>
        </p:sp>
        <p:sp>
          <p:nvSpPr>
            <p:cNvPr id="85" name="Text Box 607"/>
            <p:cNvSpPr txBox="1">
              <a:spLocks noChangeArrowheads="1"/>
            </p:cNvSpPr>
            <p:nvPr/>
          </p:nvSpPr>
          <p:spPr bwMode="auto">
            <a:xfrm>
              <a:off x="17759386" y="20031064"/>
              <a:ext cx="1214446" cy="785818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4114800">
                <a:lnSpc>
                  <a:spcPct val="150000"/>
                </a:lnSpc>
                <a:spcBef>
                  <a:spcPts val="0"/>
                </a:spcBef>
                <a:defRPr/>
              </a:pPr>
              <a:r>
                <a:rPr lang="en-US" altLang="zh-CN" sz="2400" b="1" dirty="0">
                  <a:latin typeface="Times New Roman" pitchFamily="18" charset="0"/>
                  <a:ea typeface="SimSun" pitchFamily="2" charset="-122"/>
                  <a:cs typeface="+mn-cs"/>
                </a:rPr>
                <a:t>RFQ </a:t>
              </a:r>
              <a:endParaRPr lang="ru-RU" sz="2400" b="1" dirty="0">
                <a:cs typeface="+mn-cs"/>
              </a:endParaRPr>
            </a:p>
          </p:txBody>
        </p:sp>
        <p:sp>
          <p:nvSpPr>
            <p:cNvPr id="86" name="Text Box 607"/>
            <p:cNvSpPr txBox="1">
              <a:spLocks noChangeArrowheads="1"/>
            </p:cNvSpPr>
            <p:nvPr/>
          </p:nvSpPr>
          <p:spPr bwMode="auto">
            <a:xfrm>
              <a:off x="19116708" y="20031064"/>
              <a:ext cx="1000132" cy="785818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4114800">
                <a:lnSpc>
                  <a:spcPct val="150000"/>
                </a:lnSpc>
                <a:spcBef>
                  <a:spcPts val="0"/>
                </a:spcBef>
                <a:defRPr/>
              </a:pPr>
              <a:r>
                <a:rPr lang="en-US" altLang="zh-CN" sz="2400" b="1" dirty="0">
                  <a:latin typeface="Times New Roman" pitchFamily="18" charset="0"/>
                  <a:ea typeface="SimSun" pitchFamily="2" charset="-122"/>
                  <a:cs typeface="+mn-cs"/>
                </a:rPr>
                <a:t>IH1</a:t>
              </a:r>
              <a:endParaRPr lang="ru-RU" sz="2400" b="1" dirty="0">
                <a:cs typeface="+mn-cs"/>
              </a:endParaRPr>
            </a:p>
          </p:txBody>
        </p:sp>
        <p:sp>
          <p:nvSpPr>
            <p:cNvPr id="87" name="Text Box 607"/>
            <p:cNvSpPr txBox="1">
              <a:spLocks noChangeArrowheads="1"/>
            </p:cNvSpPr>
            <p:nvPr/>
          </p:nvSpPr>
          <p:spPr bwMode="auto">
            <a:xfrm>
              <a:off x="20259716" y="20031066"/>
              <a:ext cx="1000132" cy="785818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4114800">
                <a:lnSpc>
                  <a:spcPct val="150000"/>
                </a:lnSpc>
                <a:spcBef>
                  <a:spcPts val="0"/>
                </a:spcBef>
                <a:defRPr/>
              </a:pPr>
              <a:r>
                <a:rPr lang="en-US" altLang="zh-CN" sz="2400" b="1" dirty="0">
                  <a:latin typeface="Times New Roman" pitchFamily="18" charset="0"/>
                  <a:ea typeface="SimSun" pitchFamily="2" charset="-122"/>
                  <a:cs typeface="+mn-cs"/>
                </a:rPr>
                <a:t>IH2</a:t>
              </a:r>
              <a:endParaRPr lang="ru-RU" sz="2400" b="1" dirty="0">
                <a:cs typeface="+mn-cs"/>
              </a:endParaRPr>
            </a:p>
          </p:txBody>
        </p:sp>
      </p:grpSp>
      <p:sp>
        <p:nvSpPr>
          <p:cNvPr id="75" name="Прямоугольник 74"/>
          <p:cNvSpPr/>
          <p:nvPr/>
        </p:nvSpPr>
        <p:spPr>
          <a:xfrm>
            <a:off x="2717192" y="3941894"/>
            <a:ext cx="1194559" cy="46166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400" b="1" dirty="0" smtClean="0">
                <a:latin typeface="Times New Roman" pitchFamily="18" charset="0"/>
                <a:ea typeface="SimSun" pitchFamily="2" charset="-122"/>
                <a:cs typeface="+mn-cs"/>
              </a:rPr>
              <a:t>HIL</a:t>
            </a:r>
            <a:r>
              <a:rPr lang="ru-RU" altLang="zh-CN" sz="2400" b="1" dirty="0" smtClean="0">
                <a:latin typeface="Times New Roman" pitchFamily="18" charset="0"/>
                <a:ea typeface="SimSun" pitchFamily="2" charset="-122"/>
                <a:cs typeface="+mn-cs"/>
              </a:rPr>
              <a:t>А</a:t>
            </a:r>
            <a:r>
              <a:rPr lang="en-US" altLang="zh-CN" sz="2400" b="1" dirty="0" smtClean="0">
                <a:latin typeface="Times New Roman" pitchFamily="18" charset="0"/>
                <a:ea typeface="SimSun" pitchFamily="2" charset="-122"/>
              </a:rPr>
              <a:t>C</a:t>
            </a:r>
            <a:endParaRPr lang="ru-RU" sz="2400" dirty="0">
              <a:cs typeface="+mn-cs"/>
            </a:endParaRPr>
          </a:p>
        </p:txBody>
      </p:sp>
      <p:cxnSp>
        <p:nvCxnSpPr>
          <p:cNvPr id="78" name="Прямая со стрелкой 77"/>
          <p:cNvCxnSpPr/>
          <p:nvPr/>
        </p:nvCxnSpPr>
        <p:spPr bwMode="auto">
          <a:xfrm>
            <a:off x="4974198" y="2924361"/>
            <a:ext cx="1730639" cy="22671"/>
          </a:xfrm>
          <a:prstGeom prst="straightConnector1">
            <a:avLst/>
          </a:prstGeom>
          <a:solidFill>
            <a:schemeClr val="accent5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9" name="Прямая со стрелкой 78"/>
          <p:cNvCxnSpPr>
            <a:stCxn id="84" idx="3"/>
            <a:endCxn id="67" idx="4"/>
          </p:cNvCxnSpPr>
          <p:nvPr/>
        </p:nvCxnSpPr>
        <p:spPr bwMode="auto">
          <a:xfrm>
            <a:off x="4623834" y="4797288"/>
            <a:ext cx="2567071" cy="79772"/>
          </a:xfrm>
          <a:prstGeom prst="straightConnector1">
            <a:avLst/>
          </a:prstGeom>
          <a:solidFill>
            <a:schemeClr val="accent5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0" name="Прямая со стрелкой 79"/>
          <p:cNvCxnSpPr>
            <a:stCxn id="67" idx="6"/>
            <a:endCxn id="61" idx="6"/>
          </p:cNvCxnSpPr>
          <p:nvPr/>
        </p:nvCxnSpPr>
        <p:spPr bwMode="auto">
          <a:xfrm flipH="1" flipV="1">
            <a:off x="8600021" y="1994489"/>
            <a:ext cx="153035" cy="2315275"/>
          </a:xfrm>
          <a:prstGeom prst="straightConnector1">
            <a:avLst/>
          </a:prstGeom>
          <a:solidFill>
            <a:schemeClr val="accent5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1" name="Прямая со стрелкой 80"/>
          <p:cNvCxnSpPr>
            <a:stCxn id="61" idx="0"/>
          </p:cNvCxnSpPr>
          <p:nvPr/>
        </p:nvCxnSpPr>
        <p:spPr bwMode="auto">
          <a:xfrm rot="16200000" flipV="1">
            <a:off x="5334657" y="-347486"/>
            <a:ext cx="45358" cy="2733503"/>
          </a:xfrm>
          <a:prstGeom prst="straightConnector1">
            <a:avLst/>
          </a:prstGeom>
          <a:solidFill>
            <a:schemeClr val="accent5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2" name="Прямая со стрелкой 81"/>
          <p:cNvCxnSpPr>
            <a:stCxn id="63" idx="3"/>
          </p:cNvCxnSpPr>
          <p:nvPr/>
        </p:nvCxnSpPr>
        <p:spPr bwMode="auto">
          <a:xfrm>
            <a:off x="1085302" y="2579559"/>
            <a:ext cx="428128" cy="342197"/>
          </a:xfrm>
          <a:prstGeom prst="straightConnector1">
            <a:avLst/>
          </a:prstGeom>
          <a:solidFill>
            <a:schemeClr val="accent5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3" name="Прямая со стрелкой 82"/>
          <p:cNvCxnSpPr>
            <a:stCxn id="70" idx="3"/>
          </p:cNvCxnSpPr>
          <p:nvPr/>
        </p:nvCxnSpPr>
        <p:spPr bwMode="auto">
          <a:xfrm flipV="1">
            <a:off x="1085302" y="2916248"/>
            <a:ext cx="428128" cy="336455"/>
          </a:xfrm>
          <a:prstGeom prst="straightConnector1">
            <a:avLst/>
          </a:prstGeom>
          <a:solidFill>
            <a:schemeClr val="accent5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9" name="Text Box 22"/>
          <p:cNvSpPr txBox="1">
            <a:spLocks noChangeArrowheads="1"/>
          </p:cNvSpPr>
          <p:nvPr/>
        </p:nvSpPr>
        <p:spPr bwMode="auto">
          <a:xfrm>
            <a:off x="4801935" y="4859867"/>
            <a:ext cx="1746250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  <a:r>
              <a:rPr lang="en-US" sz="1600" b="1" baseline="30000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31+</a:t>
            </a:r>
            <a:r>
              <a:rPr lang="en-US" sz="1600" b="1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b="1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3.2 </a:t>
            </a:r>
            <a:r>
              <a:rPr lang="en-US" sz="1600" b="1" dirty="0" err="1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MeV</a:t>
            </a:r>
            <a:r>
              <a:rPr lang="en-US" sz="1600" b="1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/u</a:t>
            </a:r>
            <a:endParaRPr lang="ru-RU" sz="1600" b="1" dirty="0">
              <a:solidFill>
                <a:srgbClr val="0078B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Text Box 23"/>
          <p:cNvSpPr txBox="1">
            <a:spLocks noChangeArrowheads="1"/>
          </p:cNvSpPr>
          <p:nvPr/>
        </p:nvSpPr>
        <p:spPr bwMode="auto">
          <a:xfrm>
            <a:off x="4898185" y="2987569"/>
            <a:ext cx="265466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1600" b="1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MeV/u or 13 MeV for p </a:t>
            </a:r>
          </a:p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p↑, </a:t>
            </a:r>
            <a:r>
              <a:rPr lang="ru-RU" sz="1600" b="1" dirty="0" err="1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600" b="1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↑, ions z/A&gt;0.3  </a:t>
            </a:r>
            <a:endParaRPr lang="ru-RU" sz="1600" b="1" dirty="0">
              <a:solidFill>
                <a:srgbClr val="0078B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Text Box 14"/>
          <p:cNvSpPr txBox="1">
            <a:spLocks noChangeArrowheads="1"/>
          </p:cNvSpPr>
          <p:nvPr/>
        </p:nvSpPr>
        <p:spPr bwMode="auto">
          <a:xfrm>
            <a:off x="319427" y="5417205"/>
            <a:ext cx="829667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solidFill>
                  <a:srgbClr val="0078B4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  <a:sym typeface="Arial" pitchFamily="34" charset="0"/>
              </a:rPr>
              <a:t>Beams of polarized particles p</a:t>
            </a:r>
            <a:r>
              <a:rPr lang="en-US" altLang="zh-CN" sz="2000" dirty="0">
                <a:solidFill>
                  <a:srgbClr val="0078B4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  <a:sym typeface="Symbol" pitchFamily="18" charset="2"/>
              </a:rPr>
              <a:t> </a:t>
            </a:r>
            <a:r>
              <a:rPr lang="ru-RU" altLang="zh-CN" sz="2000" dirty="0">
                <a:solidFill>
                  <a:srgbClr val="0078B4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  <a:sym typeface="Symbol" pitchFamily="18" charset="2"/>
              </a:rPr>
              <a:t>и</a:t>
            </a:r>
            <a:r>
              <a:rPr lang="en-US" altLang="zh-CN" sz="2000" dirty="0" smtClean="0">
                <a:solidFill>
                  <a:srgbClr val="0078B4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US" altLang="zh-CN" sz="2000" dirty="0">
                <a:solidFill>
                  <a:srgbClr val="0078B4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  <a:sym typeface="Symbol" pitchFamily="18" charset="2"/>
              </a:rPr>
              <a:t>d</a:t>
            </a:r>
            <a:r>
              <a:rPr lang="en-US" altLang="zh-CN" sz="2000" dirty="0">
                <a:solidFill>
                  <a:srgbClr val="0078B4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  <a:sym typeface="Arial" pitchFamily="34" charset="0"/>
              </a:rPr>
              <a:t> </a:t>
            </a:r>
            <a:r>
              <a:rPr lang="en-US" altLang="zh-CN" sz="2000" dirty="0" smtClean="0">
                <a:solidFill>
                  <a:srgbClr val="0078B4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  <a:sym typeface="Arial" pitchFamily="34" charset="0"/>
              </a:rPr>
              <a:t>and light ions will be accelerated by LILAC (now it is LU-20), then injected into Nuclotron</a:t>
            </a:r>
            <a:endParaRPr lang="en-US" altLang="zh-CN" sz="2000" dirty="0">
              <a:solidFill>
                <a:srgbClr val="0078B4"/>
              </a:solidFill>
              <a:latin typeface="Times New Roman" panose="02020603050405020304" pitchFamily="18" charset="0"/>
              <a:ea typeface="SimSun" pitchFamily="2" charset="-122"/>
              <a:cs typeface="Times New Roman" panose="02020603050405020304" pitchFamily="18" charset="0"/>
              <a:sym typeface="Arial" pitchFamily="34" charset="0"/>
            </a:endParaRPr>
          </a:p>
          <a:p>
            <a:r>
              <a:rPr lang="en-US" altLang="zh-CN" sz="2000" dirty="0" smtClean="0">
                <a:solidFill>
                  <a:srgbClr val="0078B4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  <a:sym typeface="Arial" pitchFamily="34" charset="0"/>
              </a:rPr>
              <a:t>Heavy ions : HILAC  + Booster</a:t>
            </a:r>
            <a:r>
              <a:rPr lang="ru-RU" altLang="zh-CN" sz="2000" dirty="0" smtClean="0">
                <a:solidFill>
                  <a:srgbClr val="0078B4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  <a:sym typeface="Arial" pitchFamily="34" charset="0"/>
              </a:rPr>
              <a:t> + </a:t>
            </a:r>
            <a:r>
              <a:rPr lang="en-US" altLang="zh-CN" sz="2000" dirty="0" smtClean="0">
                <a:solidFill>
                  <a:srgbClr val="0078B4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  <a:sym typeface="Arial" pitchFamily="34" charset="0"/>
              </a:rPr>
              <a:t>Nuclotron</a:t>
            </a:r>
            <a:endParaRPr lang="en-US" altLang="zh-CN" sz="2000" dirty="0">
              <a:solidFill>
                <a:srgbClr val="0078B4"/>
              </a:solidFill>
              <a:latin typeface="Times New Roman" panose="02020603050405020304" pitchFamily="18" charset="0"/>
              <a:ea typeface="SimSun" pitchFamily="2" charset="-122"/>
              <a:cs typeface="Times New Roman" panose="02020603050405020304" pitchFamily="18" charset="0"/>
              <a:sym typeface="Arial" pitchFamily="34" charset="0"/>
            </a:endParaRPr>
          </a:p>
        </p:txBody>
      </p:sp>
      <p:sp>
        <p:nvSpPr>
          <p:cNvPr id="38" name="Заголовок 37"/>
          <p:cNvSpPr>
            <a:spLocks noGrp="1"/>
          </p:cNvSpPr>
          <p:nvPr>
            <p:ph type="title"/>
          </p:nvPr>
        </p:nvSpPr>
        <p:spPr>
          <a:xfrm>
            <a:off x="744717" y="0"/>
            <a:ext cx="8399283" cy="511175"/>
          </a:xfrm>
        </p:spPr>
        <p:txBody>
          <a:bodyPr/>
          <a:lstStyle/>
          <a:p>
            <a:pPr indent="457200"/>
            <a:r>
              <a:rPr lang="en-US" sz="3000" i="0" dirty="0" smtClean="0">
                <a:solidFill>
                  <a:srgbClr val="0078B4"/>
                </a:solidFill>
              </a:rPr>
              <a:t>HILAC </a:t>
            </a:r>
            <a:r>
              <a:rPr lang="en-US" sz="3000" i="0" smtClean="0">
                <a:solidFill>
                  <a:srgbClr val="0078B4"/>
                </a:solidFill>
              </a:rPr>
              <a:t>&amp; LILAC </a:t>
            </a:r>
            <a:r>
              <a:rPr lang="en-US" sz="3000" i="0" dirty="0" smtClean="0">
                <a:solidFill>
                  <a:srgbClr val="0078B4"/>
                </a:solidFill>
              </a:rPr>
              <a:t>– two injectors for NICA</a:t>
            </a:r>
            <a:endParaRPr lang="en-US" sz="3000" i="0" dirty="0">
              <a:solidFill>
                <a:srgbClr val="0078B4"/>
              </a:solidFill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2F1AA3-61EA-498C-827F-F4328E51D634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7598004" y="3091992"/>
            <a:ext cx="10518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78B4"/>
                </a:solidFill>
              </a:rPr>
              <a:t>600 Me/u</a:t>
            </a:r>
            <a:endParaRPr lang="ru-RU" sz="1600" b="1" dirty="0">
              <a:solidFill>
                <a:srgbClr val="0078B4"/>
              </a:solidFill>
            </a:endParaRPr>
          </a:p>
        </p:txBody>
      </p:sp>
      <p:grpSp>
        <p:nvGrpSpPr>
          <p:cNvPr id="35" name="Группа 110"/>
          <p:cNvGrpSpPr/>
          <p:nvPr/>
        </p:nvGrpSpPr>
        <p:grpSpPr>
          <a:xfrm>
            <a:off x="1586789" y="2543273"/>
            <a:ext cx="3303497" cy="653517"/>
            <a:chOff x="17687947" y="19959628"/>
            <a:chExt cx="4761354" cy="928695"/>
          </a:xfrm>
          <a:solidFill>
            <a:schemeClr val="accent5"/>
          </a:solidFill>
        </p:grpSpPr>
        <p:sp>
          <p:nvSpPr>
            <p:cNvPr id="36" name="Text Box 615"/>
            <p:cNvSpPr txBox="1">
              <a:spLocks noChangeArrowheads="1"/>
            </p:cNvSpPr>
            <p:nvPr/>
          </p:nvSpPr>
          <p:spPr bwMode="auto">
            <a:xfrm>
              <a:off x="17687947" y="19959628"/>
              <a:ext cx="4761354" cy="928695"/>
            </a:xfrm>
            <a:prstGeom prst="rect">
              <a:avLst/>
            </a:prstGeom>
            <a:grpFill/>
            <a:ln w="38100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4114800">
                <a:defRPr/>
              </a:pPr>
              <a:endParaRPr lang="ru-RU" sz="2400" b="1" dirty="0">
                <a:cs typeface="+mn-cs"/>
              </a:endParaRPr>
            </a:p>
          </p:txBody>
        </p:sp>
        <p:sp>
          <p:nvSpPr>
            <p:cNvPr id="37" name="Text Box 607"/>
            <p:cNvSpPr txBox="1">
              <a:spLocks noChangeArrowheads="1"/>
            </p:cNvSpPr>
            <p:nvPr/>
          </p:nvSpPr>
          <p:spPr bwMode="auto">
            <a:xfrm>
              <a:off x="17759386" y="20031064"/>
              <a:ext cx="1214446" cy="785818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4114800">
                <a:lnSpc>
                  <a:spcPct val="150000"/>
                </a:lnSpc>
                <a:spcBef>
                  <a:spcPts val="0"/>
                </a:spcBef>
                <a:defRPr/>
              </a:pPr>
              <a:r>
                <a:rPr lang="en-US" altLang="zh-CN" sz="2400" b="1" dirty="0" smtClean="0">
                  <a:latin typeface="Times New Roman" pitchFamily="18" charset="0"/>
                  <a:ea typeface="SimSun" pitchFamily="2" charset="-122"/>
                  <a:cs typeface="+mn-cs"/>
                </a:rPr>
                <a:t>RF </a:t>
              </a:r>
              <a:endParaRPr lang="ru-RU" sz="2400" b="1" dirty="0">
                <a:cs typeface="+mn-cs"/>
              </a:endParaRPr>
            </a:p>
          </p:txBody>
        </p:sp>
        <p:sp>
          <p:nvSpPr>
            <p:cNvPr id="39" name="Text Box 607"/>
            <p:cNvSpPr txBox="1">
              <a:spLocks noChangeArrowheads="1"/>
            </p:cNvSpPr>
            <p:nvPr/>
          </p:nvSpPr>
          <p:spPr bwMode="auto">
            <a:xfrm>
              <a:off x="19116708" y="20031064"/>
              <a:ext cx="1000132" cy="785818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4114800">
                <a:lnSpc>
                  <a:spcPct val="150000"/>
                </a:lnSpc>
                <a:spcBef>
                  <a:spcPts val="0"/>
                </a:spcBef>
                <a:defRPr/>
              </a:pPr>
              <a:r>
                <a:rPr lang="en-US" altLang="zh-CN" sz="2400" b="1" dirty="0">
                  <a:latin typeface="Times New Roman" pitchFamily="18" charset="0"/>
                  <a:ea typeface="SimSun" pitchFamily="2" charset="-122"/>
                  <a:cs typeface="+mn-cs"/>
                </a:rPr>
                <a:t>IH1</a:t>
              </a:r>
              <a:endParaRPr lang="ru-RU" sz="2400" b="1" dirty="0">
                <a:cs typeface="+mn-cs"/>
              </a:endParaRPr>
            </a:p>
          </p:txBody>
        </p:sp>
        <p:sp>
          <p:nvSpPr>
            <p:cNvPr id="41" name="Text Box 607"/>
            <p:cNvSpPr txBox="1">
              <a:spLocks noChangeArrowheads="1"/>
            </p:cNvSpPr>
            <p:nvPr/>
          </p:nvSpPr>
          <p:spPr bwMode="auto">
            <a:xfrm>
              <a:off x="20259716" y="20031066"/>
              <a:ext cx="1000132" cy="785818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4114800">
                <a:lnSpc>
                  <a:spcPct val="150000"/>
                </a:lnSpc>
                <a:spcBef>
                  <a:spcPts val="0"/>
                </a:spcBef>
                <a:defRPr/>
              </a:pPr>
              <a:r>
                <a:rPr lang="en-US" altLang="zh-CN" sz="2400" b="1" dirty="0">
                  <a:latin typeface="Times New Roman" pitchFamily="18" charset="0"/>
                  <a:ea typeface="SimSun" pitchFamily="2" charset="-122"/>
                  <a:cs typeface="+mn-cs"/>
                </a:rPr>
                <a:t>IH2</a:t>
              </a:r>
              <a:endParaRPr lang="ru-RU" sz="2400" b="1" dirty="0">
                <a:cs typeface="+mn-cs"/>
              </a:endParaRPr>
            </a:p>
          </p:txBody>
        </p:sp>
      </p:grpSp>
      <p:sp>
        <p:nvSpPr>
          <p:cNvPr id="42" name="Text Box 607"/>
          <p:cNvSpPr txBox="1">
            <a:spLocks noChangeArrowheads="1"/>
          </p:cNvSpPr>
          <p:nvPr/>
        </p:nvSpPr>
        <p:spPr bwMode="auto">
          <a:xfrm>
            <a:off x="4149814" y="2579559"/>
            <a:ext cx="693906" cy="5529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411480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zh-CN" sz="2400" b="1" dirty="0" smtClean="0">
                <a:latin typeface="Times New Roman" pitchFamily="18" charset="0"/>
                <a:ea typeface="SimSun" pitchFamily="2" charset="-122"/>
                <a:cs typeface="+mn-cs"/>
              </a:rPr>
              <a:t>IH</a:t>
            </a:r>
            <a:r>
              <a:rPr lang="ru-RU" altLang="zh-CN" sz="2400" b="1" dirty="0" smtClean="0">
                <a:latin typeface="Times New Roman" pitchFamily="18" charset="0"/>
                <a:ea typeface="SimSun" pitchFamily="2" charset="-122"/>
                <a:cs typeface="+mn-cs"/>
              </a:rPr>
              <a:t>3</a:t>
            </a:r>
            <a:endParaRPr lang="ru-RU" sz="2400" b="1" dirty="0"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461357" y="6370022"/>
            <a:ext cx="59503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3/2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уппа 30"/>
          <p:cNvGrpSpPr/>
          <p:nvPr/>
        </p:nvGrpSpPr>
        <p:grpSpPr>
          <a:xfrm>
            <a:off x="341621" y="690746"/>
            <a:ext cx="8528277" cy="5847613"/>
            <a:chOff x="341621" y="605905"/>
            <a:chExt cx="8528277" cy="5847613"/>
          </a:xfrm>
        </p:grpSpPr>
        <p:pic>
          <p:nvPicPr>
            <p:cNvPr id="2051" name="Picture 3" descr="D:\Andrey\-=Work=-\=Nuclotron M=\=Системы=\HiLac\Layout-HILac+LU20-big.jp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341621" y="605905"/>
              <a:ext cx="8528277" cy="5847613"/>
            </a:xfrm>
            <a:prstGeom prst="rect">
              <a:avLst/>
            </a:prstGeom>
            <a:noFill/>
          </p:spPr>
        </p:pic>
        <p:cxnSp>
          <p:nvCxnSpPr>
            <p:cNvPr id="8" name="Прямая соединительная линия 7"/>
            <p:cNvCxnSpPr/>
            <p:nvPr/>
          </p:nvCxnSpPr>
          <p:spPr>
            <a:xfrm flipH="1" flipV="1">
              <a:off x="1436914" y="1231954"/>
              <a:ext cx="602811" cy="1503514"/>
            </a:xfrm>
            <a:prstGeom prst="line">
              <a:avLst/>
            </a:prstGeom>
            <a:ln w="76200" cap="rnd">
              <a:solidFill>
                <a:schemeClr val="accent3">
                  <a:lumMod val="20000"/>
                  <a:lumOff val="8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4127003" y="741215"/>
            <a:ext cx="19528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p↑, d↑, ions</a:t>
            </a:r>
            <a:r>
              <a:rPr lang="ru-RU" sz="1400" b="1" dirty="0" smtClean="0"/>
              <a:t> </a:t>
            </a:r>
            <a:r>
              <a:rPr lang="en-US" sz="1400" b="1" dirty="0" smtClean="0"/>
              <a:t>Z/A&gt;0,3</a:t>
            </a:r>
            <a:endParaRPr lang="ru-RU" sz="1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603426" y="1320808"/>
            <a:ext cx="6011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RFQ</a:t>
            </a:r>
            <a:endParaRPr lang="ru-RU" sz="1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956091" y="862622"/>
            <a:ext cx="11624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Ions Z/A&gt;0,3</a:t>
            </a:r>
            <a:endParaRPr lang="ru-RU" sz="1200" b="1" dirty="0"/>
          </a:p>
          <a:p>
            <a:pPr algn="ctr"/>
            <a:r>
              <a:rPr lang="en-US" b="1" dirty="0" smtClean="0"/>
              <a:t>LIS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263527" y="1598935"/>
            <a:ext cx="6063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SPI</a:t>
            </a:r>
          </a:p>
          <a:p>
            <a:r>
              <a:rPr lang="en-US" sz="1200" b="1" dirty="0" err="1"/>
              <a:t>p</a:t>
            </a:r>
            <a:r>
              <a:rPr lang="en-US" sz="1200" b="1" dirty="0" err="1" smtClean="0"/>
              <a:t>↑,d</a:t>
            </a:r>
            <a:r>
              <a:rPr lang="en-US" sz="1200" b="1" dirty="0" smtClean="0"/>
              <a:t>↑</a:t>
            </a:r>
          </a:p>
          <a:p>
            <a:r>
              <a:rPr lang="en-US" sz="1200" b="1" dirty="0" smtClean="0"/>
              <a:t>10mA</a:t>
            </a:r>
            <a:endParaRPr lang="ru-RU" sz="1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504469" y="3614552"/>
            <a:ext cx="101260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HIL</a:t>
            </a:r>
            <a:r>
              <a:rPr lang="ru-RU" b="1" dirty="0" smtClean="0"/>
              <a:t>А</a:t>
            </a:r>
            <a:r>
              <a:rPr lang="en-US" b="1" dirty="0" smtClean="0"/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 rot="16710468">
            <a:off x="1000980" y="5059480"/>
            <a:ext cx="1658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baseline="30000" dirty="0" smtClean="0"/>
              <a:t>Nuclotron</a:t>
            </a:r>
            <a:endParaRPr lang="ru-RU" sz="3600" b="1" baseline="30000" dirty="0"/>
          </a:p>
        </p:txBody>
      </p:sp>
      <p:sp>
        <p:nvSpPr>
          <p:cNvPr id="18" name="TextBox 17"/>
          <p:cNvSpPr txBox="1"/>
          <p:nvPr/>
        </p:nvSpPr>
        <p:spPr>
          <a:xfrm rot="16472544">
            <a:off x="95336" y="4742685"/>
            <a:ext cx="1476941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baseline="30000" dirty="0" smtClean="0"/>
              <a:t>Booster</a:t>
            </a:r>
            <a:endParaRPr lang="ru-RU" sz="3200" b="1" baseline="30000" dirty="0"/>
          </a:p>
        </p:txBody>
      </p:sp>
      <p:sp>
        <p:nvSpPr>
          <p:cNvPr id="19" name="TextBox 18"/>
          <p:cNvSpPr txBox="1"/>
          <p:nvPr/>
        </p:nvSpPr>
        <p:spPr>
          <a:xfrm>
            <a:off x="6134226" y="5073211"/>
            <a:ext cx="1469200" cy="106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RF amplifier for LU-20</a:t>
            </a:r>
            <a:endParaRPr lang="en-US" sz="1400" b="1" dirty="0" smtClean="0"/>
          </a:p>
          <a:p>
            <a:endParaRPr lang="ru-RU" sz="1400" b="1" baseline="30000" dirty="0"/>
          </a:p>
        </p:txBody>
      </p:sp>
      <p:sp>
        <p:nvSpPr>
          <p:cNvPr id="20" name="TextBox 19"/>
          <p:cNvSpPr txBox="1"/>
          <p:nvPr/>
        </p:nvSpPr>
        <p:spPr>
          <a:xfrm>
            <a:off x="4884219" y="2120796"/>
            <a:ext cx="2500013" cy="106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LU-20</a:t>
            </a:r>
          </a:p>
          <a:p>
            <a:pPr algn="ctr"/>
            <a:r>
              <a:rPr lang="en-US" b="1" dirty="0" smtClean="0"/>
              <a:t>(to be replaced with LILAC)</a:t>
            </a:r>
            <a:endParaRPr lang="en-US" sz="1400" b="1" dirty="0" smtClean="0"/>
          </a:p>
          <a:p>
            <a:endParaRPr lang="ru-RU" sz="1400" b="1" baseline="30000" dirty="0"/>
          </a:p>
        </p:txBody>
      </p:sp>
      <p:sp>
        <p:nvSpPr>
          <p:cNvPr id="16" name="TextBox 15"/>
          <p:cNvSpPr txBox="1"/>
          <p:nvPr/>
        </p:nvSpPr>
        <p:spPr>
          <a:xfrm>
            <a:off x="449428" y="1490484"/>
            <a:ext cx="138093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/>
            </a:lvl1pPr>
          </a:lstStyle>
          <a:p>
            <a:r>
              <a:rPr lang="en-US" sz="1400" dirty="0" smtClean="0"/>
              <a:t>Transport channel to booster</a:t>
            </a:r>
            <a:endParaRPr lang="ru-RU" sz="1400" dirty="0" smtClean="0"/>
          </a:p>
          <a:p>
            <a:endParaRPr lang="ru-RU" sz="1600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2055044" y="1210589"/>
            <a:ext cx="2089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/>
            </a:lvl1pPr>
          </a:lstStyle>
          <a:p>
            <a:r>
              <a:rPr lang="en-US" sz="1400" dirty="0" smtClean="0"/>
              <a:t>Transport channel</a:t>
            </a:r>
          </a:p>
          <a:p>
            <a:r>
              <a:rPr lang="en-US" sz="1400" dirty="0" smtClean="0"/>
              <a:t>to Nuclotron</a:t>
            </a:r>
            <a:endParaRPr lang="ru-RU" sz="1400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573464" y="34985"/>
            <a:ext cx="8552328" cy="511175"/>
          </a:xfrm>
        </p:spPr>
        <p:txBody>
          <a:bodyPr/>
          <a:lstStyle/>
          <a:p>
            <a:r>
              <a:rPr lang="en-US" i="0" dirty="0" smtClean="0">
                <a:solidFill>
                  <a:srgbClr val="0078B4"/>
                </a:solidFill>
              </a:rPr>
              <a:t>Injection Facility arrangement</a:t>
            </a:r>
            <a:endParaRPr lang="en-US" i="0" dirty="0">
              <a:solidFill>
                <a:srgbClr val="0078B4"/>
              </a:solidFill>
            </a:endParaRPr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2F1AA3-61EA-498C-827F-F4328E51D634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4517078" y="4231520"/>
            <a:ext cx="114386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ESIS</a:t>
            </a:r>
            <a:endParaRPr lang="en-US" sz="1200" b="1" dirty="0" smtClean="0"/>
          </a:p>
          <a:p>
            <a:r>
              <a:rPr lang="en-US" sz="1600" b="1" dirty="0" smtClean="0"/>
              <a:t>“KRION”</a:t>
            </a:r>
            <a:endParaRPr lang="ru-RU" sz="1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8461357" y="6370022"/>
            <a:ext cx="59503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4/2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517" y="434893"/>
            <a:ext cx="8229600" cy="511175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rgbClr val="0078B4"/>
                </a:solidFill>
              </a:rPr>
              <a:t>TOPICS</a:t>
            </a:r>
            <a:endParaRPr lang="ru-RU" sz="4000" b="1" dirty="0">
              <a:solidFill>
                <a:srgbClr val="0078B4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0" y="1080238"/>
            <a:ext cx="8925397" cy="5599695"/>
          </a:xfrm>
        </p:spPr>
        <p:txBody>
          <a:bodyPr/>
          <a:lstStyle/>
          <a:p>
            <a:r>
              <a:rPr lang="en-US" b="1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Alvarez proton linac LU-20 </a:t>
            </a:r>
            <a:r>
              <a:rPr lang="en-US" b="1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b="1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ions injector for Nuclotron</a:t>
            </a:r>
          </a:p>
          <a:p>
            <a:r>
              <a:rPr lang="en-US" b="1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Heavy ion injector based on the KONUS IH-DTL accelerating structure</a:t>
            </a:r>
            <a:endParaRPr lang="en-US" b="1" dirty="0">
              <a:solidFill>
                <a:srgbClr val="0078B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Ion sources of the NICA injection facility</a:t>
            </a:r>
          </a:p>
          <a:p>
            <a:pPr algn="just"/>
            <a:r>
              <a:rPr lang="en-US" b="1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Formation the beams of ions produced with the Laser Ion Source or plasma ion source with the cold hollow cathode for HILAC and Booster commissioning.</a:t>
            </a:r>
          </a:p>
          <a:p>
            <a:pPr algn="just"/>
            <a:r>
              <a:rPr lang="en-US" b="1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RF beam loading and beam output energy vs RF tuning of IH2</a:t>
            </a:r>
          </a:p>
          <a:p>
            <a:r>
              <a:rPr lang="en-US" b="1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61357" y="6370022"/>
            <a:ext cx="59503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5/2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025538" y="491142"/>
            <a:ext cx="7584394" cy="4782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b="1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1974- LU-20 commissioning, </a:t>
            </a:r>
            <a:r>
              <a:rPr lang="en-US" sz="2000" b="1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2-2.5×</a:t>
            </a:r>
            <a:r>
              <a:rPr lang="en-US" sz="2000" b="1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000" b="1" baseline="30000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000" b="1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20 MeV protons/pulse, 4×10</a:t>
            </a:r>
            <a:r>
              <a:rPr lang="en-US" sz="2000" b="1" baseline="30000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2000" b="1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protons/pulse – record </a:t>
            </a:r>
            <a:r>
              <a:rPr lang="en-US" sz="2000" b="1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achievement</a:t>
            </a:r>
            <a:endParaRPr lang="ru-RU" sz="2000" b="1" dirty="0" smtClean="0">
              <a:solidFill>
                <a:srgbClr val="0078B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2000" b="1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1971- </a:t>
            </a:r>
            <a:r>
              <a:rPr lang="en-US" sz="2000" b="1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A.M. Baldin paper “</a:t>
            </a:r>
            <a:r>
              <a:rPr lang="ru-RU" sz="2000" b="1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Масштабная инвариантность адронных столкновений и возможность получения пучков частиц высоких энергий при релятивистском ускорении многозарядных ионов</a:t>
            </a:r>
            <a:r>
              <a:rPr lang="en-US" sz="2000" b="1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000" b="1" dirty="0">
              <a:solidFill>
                <a:srgbClr val="0078B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b="1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1974 Oct - </a:t>
            </a:r>
            <a:r>
              <a:rPr lang="en-US" sz="2000" b="1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LU-20</a:t>
            </a:r>
            <a:r>
              <a:rPr lang="ru-RU" sz="2000" b="1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operates in 2</a:t>
            </a:r>
            <a:r>
              <a:rPr lang="el-GR" sz="2000" b="1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ββλ</a:t>
            </a:r>
            <a:r>
              <a:rPr lang="en-US" sz="2000" b="1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mode as injector of  </a:t>
            </a:r>
            <a:r>
              <a:rPr lang="el-GR" sz="2000" b="1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000" b="1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-particles and deutrons produced by duoplasmotron ion source developed in LHEP</a:t>
            </a:r>
            <a:endParaRPr lang="en-US" sz="2000" b="1" dirty="0">
              <a:solidFill>
                <a:srgbClr val="0078B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b="1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1977 - </a:t>
            </a:r>
            <a:r>
              <a:rPr lang="ru-RU" sz="2000" dirty="0"/>
              <a:t> </a:t>
            </a:r>
            <a:r>
              <a:rPr lang="ru-RU" sz="2000" b="1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b="1" baseline="30000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6+</a:t>
            </a:r>
            <a:r>
              <a:rPr lang="ru-RU" sz="2000" b="1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</a:t>
            </a:r>
            <a:r>
              <a:rPr lang="ru-RU" sz="2000" b="1" baseline="30000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7+</a:t>
            </a:r>
            <a:r>
              <a:rPr lang="ru-RU" sz="2000" b="1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 </a:t>
            </a:r>
            <a:r>
              <a:rPr lang="ru-RU" sz="2000" b="1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000" b="1" baseline="30000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8+</a:t>
            </a:r>
            <a:r>
              <a:rPr lang="en-US" sz="2000" b="1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</a:t>
            </a:r>
            <a:r>
              <a:rPr lang="ru-RU" sz="2000" b="1" baseline="30000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2000" b="1" baseline="30000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2000" b="1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produced with ESIS “KRION”</a:t>
            </a:r>
          </a:p>
          <a:p>
            <a:pPr marL="342900" lvl="0" indent="-342900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b="1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1993 – LU-20 reconstruction; proton beam current dropped </a:t>
            </a:r>
            <a:r>
              <a:rPr lang="en-US" sz="2000" b="1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down </a:t>
            </a:r>
            <a:r>
              <a:rPr lang="en-US" sz="2000" b="1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40 mA to 20 mA, deutron current</a:t>
            </a:r>
            <a:r>
              <a:rPr lang="ru-RU" sz="2000" b="1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increased from 10 mA to 14 mA</a:t>
            </a:r>
            <a:endParaRPr lang="ru-RU" sz="2000" b="1" dirty="0">
              <a:solidFill>
                <a:srgbClr val="0078B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hangingPunct="0">
              <a:spcBef>
                <a:spcPct val="20000"/>
              </a:spcBef>
            </a:pPr>
            <a:endParaRPr lang="en-US" sz="2400" b="1" dirty="0" smtClean="0">
              <a:solidFill>
                <a:srgbClr val="0078B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6568" y="0"/>
            <a:ext cx="712233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2800" b="1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Alvarez proton linac LU-20 as</a:t>
            </a:r>
            <a:r>
              <a:rPr lang="ru-RU" sz="2800" b="1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ion </a:t>
            </a:r>
            <a:r>
              <a:rPr lang="en-US" sz="2800" b="1" dirty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injector</a:t>
            </a:r>
            <a:endParaRPr lang="ru-RU" sz="2800" b="1" dirty="0">
              <a:solidFill>
                <a:srgbClr val="0078B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25538" y="5195724"/>
            <a:ext cx="758439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b="1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protons were accelerated in </a:t>
            </a:r>
            <a:r>
              <a:rPr lang="el-GR" sz="2000" b="1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βλ</a:t>
            </a:r>
            <a:r>
              <a:rPr lang="en-US" sz="2000" b="1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mode up to 20 MeV, the other ones species – in 2</a:t>
            </a:r>
            <a:r>
              <a:rPr lang="el-GR" sz="2000" b="1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βλ</a:t>
            </a:r>
            <a:r>
              <a:rPr lang="en-US" sz="2000" b="1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up to 5 MeV/u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b="1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A/Z≤3 due to the reasons of both maximum RF power limitation and vacuum breakdowns in RF cavity</a:t>
            </a:r>
            <a:endParaRPr lang="ru-RU" sz="2000" b="1" dirty="0">
              <a:solidFill>
                <a:srgbClr val="0078B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eaLnBrk="0" hangingPunct="0">
              <a:spcBef>
                <a:spcPct val="20000"/>
              </a:spcBef>
              <a:buFont typeface="Arial" charset="0"/>
              <a:buChar char="•"/>
            </a:pPr>
            <a:endParaRPr lang="ru-RU" sz="2000" b="1" dirty="0">
              <a:solidFill>
                <a:srgbClr val="0078B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hangingPunct="0">
              <a:spcBef>
                <a:spcPct val="20000"/>
              </a:spcBef>
            </a:pPr>
            <a:endParaRPr lang="en-US" sz="2000" b="1" dirty="0" smtClean="0">
              <a:solidFill>
                <a:srgbClr val="0078B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118" y="4826392"/>
            <a:ext cx="4034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 features and </a:t>
            </a:r>
            <a:r>
              <a:rPr lang="en-US" b="1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limitations</a:t>
            </a:r>
            <a:r>
              <a:rPr lang="ru-RU" b="1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LU-20</a:t>
            </a:r>
            <a:endParaRPr lang="ru-RU" b="1" dirty="0">
              <a:solidFill>
                <a:srgbClr val="0078B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61357" y="6370022"/>
            <a:ext cx="59503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6/2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9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!Butenko\-=Work=-\=Nuclotron=\=Системы=\ЛУ20\Лазер\Experiment\Layout-HILac+LU20-big-copy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45" y="3759201"/>
            <a:ext cx="4552026" cy="3098800"/>
          </a:xfrm>
          <a:prstGeom prst="rect">
            <a:avLst/>
          </a:prstGeom>
          <a:noFill/>
        </p:spPr>
      </p:pic>
      <p:sp>
        <p:nvSpPr>
          <p:cNvPr id="27" name="Полилиния 26"/>
          <p:cNvSpPr/>
          <p:nvPr/>
        </p:nvSpPr>
        <p:spPr>
          <a:xfrm>
            <a:off x="0" y="4013200"/>
            <a:ext cx="8737600" cy="1574800"/>
          </a:xfrm>
          <a:custGeom>
            <a:avLst/>
            <a:gdLst>
              <a:gd name="connsiteX0" fmla="*/ 0 w 8140700"/>
              <a:gd name="connsiteY0" fmla="*/ 25400 h 1485900"/>
              <a:gd name="connsiteX1" fmla="*/ 0 w 8140700"/>
              <a:gd name="connsiteY1" fmla="*/ 25400 h 1485900"/>
              <a:gd name="connsiteX2" fmla="*/ 8140700 w 8140700"/>
              <a:gd name="connsiteY2" fmla="*/ 0 h 1485900"/>
              <a:gd name="connsiteX3" fmla="*/ 1574800 w 8140700"/>
              <a:gd name="connsiteY3" fmla="*/ 1485900 h 1485900"/>
              <a:gd name="connsiteX4" fmla="*/ 0 w 8140700"/>
              <a:gd name="connsiteY4" fmla="*/ 25400 h 148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40700" h="1485900">
                <a:moveTo>
                  <a:pt x="0" y="25400"/>
                </a:moveTo>
                <a:lnTo>
                  <a:pt x="0" y="25400"/>
                </a:lnTo>
                <a:lnTo>
                  <a:pt x="8140700" y="0"/>
                </a:lnTo>
                <a:lnTo>
                  <a:pt x="1574800" y="1485900"/>
                </a:lnTo>
                <a:lnTo>
                  <a:pt x="0" y="25400"/>
                </a:lnTo>
                <a:close/>
              </a:path>
            </a:pathLst>
          </a:custGeom>
          <a:gradFill>
            <a:gsLst>
              <a:gs pos="69000">
                <a:schemeClr val="accent1">
                  <a:tint val="100000"/>
                  <a:shade val="100000"/>
                  <a:satMod val="130000"/>
                  <a:alpha val="2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5400000" scaled="0"/>
          </a:gradFill>
          <a:ln>
            <a:noFill/>
          </a:ln>
          <a:effectLst>
            <a:outerShdw blurRad="152400" dist="63500" dir="3420000" sx="103000" sy="103000" algn="t" rotWithShape="0">
              <a:prstClr val="black">
                <a:alpha val="42000"/>
              </a:prstClr>
            </a:outerShdw>
            <a:softEdge rad="3175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-11429" y="328469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HILAC=RFQ + IH1 + IH2</a:t>
            </a:r>
          </a:p>
        </p:txBody>
      </p:sp>
      <p:pic>
        <p:nvPicPr>
          <p:cNvPr id="3" name="Picture 3" descr="F:\+=HILAC=\common-vie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682412"/>
            <a:ext cx="8879080" cy="3456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505457"/>
              </p:ext>
            </p:extLst>
          </p:nvPr>
        </p:nvGraphicFramePr>
        <p:xfrm>
          <a:off x="3196980" y="4152637"/>
          <a:ext cx="5090885" cy="2667761"/>
        </p:xfrm>
        <a:graphic>
          <a:graphicData uri="http://schemas.openxmlformats.org/drawingml/2006/table">
            <a:tbl>
              <a:tblPr/>
              <a:tblGrid>
                <a:gridCol w="8350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8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13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89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A/Z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6.25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F1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Type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F1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Length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F1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RF power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F1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Output energy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F1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82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RFQ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F1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4 - rod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F1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3.16 m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F1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120 kW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F1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0.3 </a:t>
                      </a: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MeV/u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F1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31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MEBT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F1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Two QD +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buncher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F1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1.4 m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F1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3 kW (</a:t>
                      </a:r>
                      <a:r>
                        <a:rPr kumimoji="0" lang="en-US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buncher</a:t>
                      </a: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F1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0.3 </a:t>
                      </a:r>
                      <a:r>
                        <a:rPr kumimoji="0" lang="en-US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MeV</a:t>
                      </a: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/u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F1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97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IH1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F1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DTL + QT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F1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2.3 m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F1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296 kW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F1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 </a:t>
                      </a:r>
                      <a:r>
                        <a:rPr kumimoji="0" lang="en-US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MeV</a:t>
                      </a: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/u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F1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42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IH2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F1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DTL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F1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2.1 m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F1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278 kW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F1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3.2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MeV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/u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F1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7004957" y="1610083"/>
            <a:ext cx="7050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 smtClean="0">
                <a:solidFill>
                  <a:srgbClr val="0303FD"/>
                </a:solidFill>
                <a:latin typeface="Calibri" pitchFamily="34" charset="0"/>
                <a:ea typeface="ＭＳ Ｐゴシック" pitchFamily="34" charset="-128"/>
              </a:rPr>
              <a:t>RFQ</a:t>
            </a:r>
          </a:p>
        </p:txBody>
      </p:sp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3529550" y="892273"/>
            <a:ext cx="7104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 smtClean="0">
                <a:solidFill>
                  <a:srgbClr val="0303FD"/>
                </a:solidFill>
                <a:latin typeface="Calibri" pitchFamily="34" charset="0"/>
                <a:ea typeface="ＭＳ Ｐゴシック" pitchFamily="34" charset="-128"/>
              </a:rPr>
              <a:t>IH-1</a:t>
            </a:r>
          </a:p>
        </p:txBody>
      </p:sp>
      <p:sp>
        <p:nvSpPr>
          <p:cNvPr id="24" name="TextBox 7"/>
          <p:cNvSpPr txBox="1">
            <a:spLocks noChangeArrowheads="1"/>
          </p:cNvSpPr>
          <p:nvPr/>
        </p:nvSpPr>
        <p:spPr bwMode="auto">
          <a:xfrm>
            <a:off x="1142644" y="629775"/>
            <a:ext cx="7104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 smtClean="0">
                <a:solidFill>
                  <a:srgbClr val="0303FD"/>
                </a:solidFill>
                <a:latin typeface="Calibri" pitchFamily="34" charset="0"/>
                <a:ea typeface="ＭＳ Ｐゴシック" pitchFamily="34" charset="-128"/>
              </a:rPr>
              <a:t>IH-2</a:t>
            </a:r>
          </a:p>
        </p:txBody>
      </p: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5054600" y="931540"/>
            <a:ext cx="9230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 smtClean="0">
                <a:solidFill>
                  <a:srgbClr val="0303FD"/>
                </a:solidFill>
                <a:latin typeface="Calibri" pitchFamily="34" charset="0"/>
                <a:ea typeface="ＭＳ Ｐゴシック" pitchFamily="34" charset="-128"/>
              </a:rPr>
              <a:t>MEBT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39373" y="11950"/>
            <a:ext cx="66423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Heavy ion linear  Injector based on KONUS DTL structure</a:t>
            </a:r>
            <a:endParaRPr lang="ru-RU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8440082" y="6389594"/>
            <a:ext cx="59503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7/2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78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07655"/>
            <a:ext cx="438912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Main features:</a:t>
            </a:r>
            <a:endParaRPr lang="en-US" sz="2000" b="1" dirty="0">
              <a:solidFill>
                <a:srgbClr val="0070C0"/>
              </a:solidFill>
            </a:endParaRPr>
          </a:p>
          <a:p>
            <a:pPr algn="just"/>
            <a:r>
              <a:rPr lang="en-US" sz="2000" b="1" dirty="0" smtClean="0">
                <a:solidFill>
                  <a:srgbClr val="0070C0"/>
                </a:solidFill>
              </a:rPr>
              <a:t>• 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acceleration along a 0° synchronous 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particle structure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asynchronous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beam injection and 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surplus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bunch energy compared to 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synchronous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particle.</a:t>
            </a:r>
          </a:p>
          <a:p>
            <a:pPr algn="just"/>
            <a:r>
              <a:rPr lang="en-US" sz="2400" b="1" dirty="0">
                <a:solidFill>
                  <a:srgbClr val="0070C0"/>
                </a:solidFill>
              </a:rPr>
              <a:t>•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Transverse focusing by a quadrupole triplet or 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solenoid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lens.</a:t>
            </a:r>
          </a:p>
          <a:p>
            <a:pPr algn="just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Longitudinal focusing by a few rebunching 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gaps operating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l-GR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= -35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4284" y="44624"/>
            <a:ext cx="89644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DTL structure IH1 + IH2</a:t>
            </a:r>
          </a:p>
          <a:p>
            <a:pPr algn="ctr"/>
            <a:r>
              <a:rPr lang="de-DE" sz="2800" b="1" dirty="0" smtClean="0">
                <a:solidFill>
                  <a:srgbClr val="0070C0"/>
                </a:solidFill>
              </a:rPr>
              <a:t>Au31</a:t>
            </a:r>
            <a:r>
              <a:rPr lang="de-DE" sz="2800" b="1" dirty="0">
                <a:solidFill>
                  <a:srgbClr val="0070C0"/>
                </a:solidFill>
              </a:rPr>
              <a:t>+, </a:t>
            </a:r>
            <a:r>
              <a:rPr lang="de-DE" sz="2800" b="1" dirty="0" smtClean="0">
                <a:solidFill>
                  <a:srgbClr val="0070C0"/>
                </a:solidFill>
              </a:rPr>
              <a:t>Ein=300 </a:t>
            </a:r>
            <a:r>
              <a:rPr lang="de-DE" sz="2800" b="1" dirty="0" err="1">
                <a:solidFill>
                  <a:srgbClr val="0070C0"/>
                </a:solidFill>
              </a:rPr>
              <a:t>keV</a:t>
            </a:r>
            <a:r>
              <a:rPr lang="de-DE" sz="2800" b="1" dirty="0">
                <a:solidFill>
                  <a:srgbClr val="0070C0"/>
                </a:solidFill>
              </a:rPr>
              <a:t>/u    </a:t>
            </a:r>
            <a:r>
              <a:rPr lang="de-DE" sz="2800" b="1" dirty="0" err="1" smtClean="0">
                <a:solidFill>
                  <a:srgbClr val="0070C0"/>
                </a:solidFill>
              </a:rPr>
              <a:t>Eout</a:t>
            </a:r>
            <a:r>
              <a:rPr lang="de-DE" sz="2800" b="1" dirty="0" smtClean="0">
                <a:solidFill>
                  <a:srgbClr val="0070C0"/>
                </a:solidFill>
              </a:rPr>
              <a:t>=3.2 </a:t>
            </a:r>
            <a:r>
              <a:rPr lang="de-DE" sz="2800" b="1" dirty="0" err="1" smtClean="0">
                <a:solidFill>
                  <a:srgbClr val="0070C0"/>
                </a:solidFill>
              </a:rPr>
              <a:t>MeV</a:t>
            </a:r>
            <a:r>
              <a:rPr lang="de-DE" sz="2800" b="1" dirty="0" smtClean="0">
                <a:solidFill>
                  <a:srgbClr val="0070C0"/>
                </a:solidFill>
              </a:rPr>
              <a:t>/u </a:t>
            </a:r>
            <a:endParaRPr lang="en-US" sz="2800" b="1" dirty="0" smtClean="0">
              <a:solidFill>
                <a:srgbClr val="0070C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Accelerating structure </a:t>
            </a:r>
            <a:r>
              <a:rPr lang="ru-RU" sz="2400" b="1" dirty="0" smtClean="0">
                <a:solidFill>
                  <a:srgbClr val="0070C0"/>
                </a:solidFill>
              </a:rPr>
              <a:t>«KONUS» </a:t>
            </a:r>
            <a:r>
              <a:rPr lang="ru-RU" sz="2400" b="1" dirty="0">
                <a:solidFill>
                  <a:srgbClr val="0070C0"/>
                </a:solidFill>
              </a:rPr>
              <a:t>(KOmbinierte NUll </a:t>
            </a:r>
            <a:r>
              <a:rPr lang="ru-RU" sz="2400" b="1" dirty="0" err="1">
                <a:solidFill>
                  <a:srgbClr val="0070C0"/>
                </a:solidFill>
              </a:rPr>
              <a:t>grad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Struktur</a:t>
            </a:r>
            <a:r>
              <a:rPr lang="ru-RU" sz="2400" b="1" dirty="0" smtClean="0">
                <a:solidFill>
                  <a:srgbClr val="0070C0"/>
                </a:solidFill>
              </a:rPr>
              <a:t>).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</a:rPr>
              <a:t>βλ/2 </a:t>
            </a:r>
            <a:r>
              <a:rPr lang="en-US" sz="2400" b="1" dirty="0" smtClean="0">
                <a:solidFill>
                  <a:srgbClr val="0070C0"/>
                </a:solidFill>
              </a:rPr>
              <a:t>IH-mode</a:t>
            </a:r>
            <a:r>
              <a:rPr lang="ru-RU" sz="2400" b="1" dirty="0" smtClean="0">
                <a:solidFill>
                  <a:srgbClr val="0070C0"/>
                </a:solidFill>
              </a:rPr>
              <a:t>, </a:t>
            </a:r>
            <a:r>
              <a:rPr lang="en-US" sz="2400" b="1" dirty="0" smtClean="0">
                <a:solidFill>
                  <a:srgbClr val="0070C0"/>
                </a:solidFill>
              </a:rPr>
              <a:t> H</a:t>
            </a:r>
            <a:r>
              <a:rPr lang="ru-RU" b="1" dirty="0" smtClean="0">
                <a:solidFill>
                  <a:srgbClr val="0070C0"/>
                </a:solidFill>
              </a:rPr>
              <a:t>110</a:t>
            </a:r>
            <a:r>
              <a:rPr lang="ru-RU" sz="2400" b="1" dirty="0" smtClean="0">
                <a:solidFill>
                  <a:srgbClr val="0070C0"/>
                </a:solidFill>
              </a:rPr>
              <a:t>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47385" y="1877914"/>
            <a:ext cx="4284267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“KONUS” in the world:</a:t>
            </a:r>
          </a:p>
          <a:p>
            <a:pPr algn="ctr"/>
            <a:endParaRPr lang="en-US" sz="2000" b="1" dirty="0">
              <a:solidFill>
                <a:srgbClr val="0070C0"/>
              </a:solidFill>
            </a:endParaRPr>
          </a:p>
          <a:p>
            <a:r>
              <a:rPr lang="en-US" sz="2000" b="1" dirty="0">
                <a:solidFill>
                  <a:srgbClr val="0070C0"/>
                </a:solidFill>
              </a:rPr>
              <a:t>• </a:t>
            </a:r>
            <a:r>
              <a:rPr lang="en-US" sz="2000" b="1" dirty="0" smtClean="0">
                <a:solidFill>
                  <a:srgbClr val="0070C0"/>
                </a:solidFill>
              </a:rPr>
              <a:t>HSI and HLI in GSI FAIR, </a:t>
            </a:r>
            <a:r>
              <a:rPr lang="en-US" sz="2000" b="1" dirty="0" err="1" smtClean="0">
                <a:solidFill>
                  <a:srgbClr val="0070C0"/>
                </a:solidFill>
              </a:rPr>
              <a:t>E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=1.4 MeV</a:t>
            </a:r>
          </a:p>
          <a:p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rgbClr val="0070C0"/>
                </a:solidFill>
              </a:rPr>
              <a:t>• LINAC3- CERN, </a:t>
            </a:r>
            <a:r>
              <a:rPr lang="en-US" sz="2000" b="1" dirty="0" err="1" smtClean="0">
                <a:solidFill>
                  <a:srgbClr val="0070C0"/>
                </a:solidFill>
              </a:rPr>
              <a:t>E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=4.2 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MeV</a:t>
            </a:r>
            <a:endParaRPr lang="en-US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>
              <a:solidFill>
                <a:srgbClr val="0070C0"/>
              </a:solidFill>
            </a:endParaRPr>
          </a:p>
          <a:p>
            <a:r>
              <a:rPr lang="en-US" sz="2000" b="1" dirty="0">
                <a:solidFill>
                  <a:srgbClr val="0070C0"/>
                </a:solidFill>
              </a:rPr>
              <a:t>• </a:t>
            </a:r>
            <a:r>
              <a:rPr lang="en-US" sz="2000" b="1" dirty="0" smtClean="0">
                <a:solidFill>
                  <a:srgbClr val="0070C0"/>
                </a:solidFill>
              </a:rPr>
              <a:t>Injector for Booster of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</a:rPr>
              <a:t>AGS</a:t>
            </a:r>
            <a:endParaRPr lang="ru-RU" sz="2000" b="1" dirty="0" smtClean="0">
              <a:solidFill>
                <a:srgbClr val="0070C0"/>
              </a:solidFill>
            </a:endParaRPr>
          </a:p>
          <a:p>
            <a:endParaRPr lang="en-US" sz="2000" b="1" dirty="0" smtClean="0">
              <a:solidFill>
                <a:srgbClr val="0070C0"/>
              </a:solidFill>
            </a:endParaRPr>
          </a:p>
          <a:p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·  </a:t>
            </a:r>
            <a:r>
              <a:rPr lang="en-US" sz="2000" b="1" dirty="0" smtClean="0">
                <a:solidFill>
                  <a:srgbClr val="0070C0"/>
                </a:solidFill>
              </a:rPr>
              <a:t>HIAF injector</a:t>
            </a:r>
            <a:endParaRPr lang="ru-RU" sz="2000" b="1" dirty="0">
              <a:solidFill>
                <a:srgbClr val="0070C0"/>
              </a:solidFill>
            </a:endParaRPr>
          </a:p>
          <a:p>
            <a:endParaRPr lang="ru-RU" sz="2000" b="1" dirty="0" smtClean="0">
              <a:solidFill>
                <a:srgbClr val="0070C0"/>
              </a:solidFill>
            </a:endParaRPr>
          </a:p>
          <a:p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61357" y="6370022"/>
            <a:ext cx="59503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8/2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55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0"/>
            <a:ext cx="664373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4214818"/>
            <a:ext cx="70866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8461357" y="6370022"/>
            <a:ext cx="59503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50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Office Theme">
  <a:themeElements>
    <a:clrScheme name="BEVATECH">
      <a:dk1>
        <a:srgbClr val="000000"/>
      </a:dk1>
      <a:lt1>
        <a:srgbClr val="FFFFFF"/>
      </a:lt1>
      <a:dk2>
        <a:srgbClr val="064B6A"/>
      </a:dk2>
      <a:lt2>
        <a:srgbClr val="DFE0E1"/>
      </a:lt2>
      <a:accent1>
        <a:srgbClr val="064B6A"/>
      </a:accent1>
      <a:accent2>
        <a:srgbClr val="F2F2F2"/>
      </a:accent2>
      <a:accent3>
        <a:srgbClr val="858586"/>
      </a:accent3>
      <a:accent4>
        <a:srgbClr val="DFE0E1"/>
      </a:accent4>
      <a:accent5>
        <a:srgbClr val="69696B"/>
      </a:accent5>
      <a:accent6>
        <a:srgbClr val="FFFFFF"/>
      </a:accent6>
      <a:hlink>
        <a:srgbClr val="064B6A"/>
      </a:hlink>
      <a:folHlink>
        <a:srgbClr val="69696B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65158</TotalTime>
  <Words>1584</Words>
  <Application>Microsoft Office PowerPoint</Application>
  <PresentationFormat>Экран (4:3)</PresentationFormat>
  <Paragraphs>261</Paragraphs>
  <Slides>25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35" baseType="lpstr">
      <vt:lpstr>ＭＳ Ｐゴシック</vt:lpstr>
      <vt:lpstr>SimSun</vt:lpstr>
      <vt:lpstr>Arial</vt:lpstr>
      <vt:lpstr>Calibri</vt:lpstr>
      <vt:lpstr>Cardo</vt:lpstr>
      <vt:lpstr>Comic Sans MS</vt:lpstr>
      <vt:lpstr>Symbol</vt:lpstr>
      <vt:lpstr>Times New Roman</vt:lpstr>
      <vt:lpstr>4_Office Theme</vt:lpstr>
      <vt:lpstr>Тема Office</vt:lpstr>
      <vt:lpstr>Презентация PowerPoint</vt:lpstr>
      <vt:lpstr>Презентация PowerPoint</vt:lpstr>
      <vt:lpstr>HILAC &amp; LILAC – two injectors for NICA</vt:lpstr>
      <vt:lpstr>Injection Facility arrangement</vt:lpstr>
      <vt:lpstr>TOPICS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Ion sources of the NICA injection facility</vt:lpstr>
      <vt:lpstr>Презентация PowerPoint</vt:lpstr>
      <vt:lpstr>Test bench for laser plasma research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Injection complex</dc:title>
  <dc:creator>Butenko Andrey</dc:creator>
  <cp:lastModifiedBy>Levterov</cp:lastModifiedBy>
  <cp:revision>1527</cp:revision>
  <cp:lastPrinted>2018-07-05T05:46:29Z</cp:lastPrinted>
  <dcterms:created xsi:type="dcterms:W3CDTF">2012-01-17T08:33:23Z</dcterms:created>
  <dcterms:modified xsi:type="dcterms:W3CDTF">2021-09-29T05:57:40Z</dcterms:modified>
</cp:coreProperties>
</file>