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24"/>
  </p:notesMasterIdLst>
  <p:sldIdLst>
    <p:sldId id="259" r:id="rId2"/>
    <p:sldId id="1132" r:id="rId3"/>
    <p:sldId id="774" r:id="rId4"/>
    <p:sldId id="1029" r:id="rId5"/>
    <p:sldId id="1167" r:id="rId6"/>
    <p:sldId id="605" r:id="rId7"/>
    <p:sldId id="930" r:id="rId8"/>
    <p:sldId id="770" r:id="rId9"/>
    <p:sldId id="779" r:id="rId10"/>
    <p:sldId id="1168" r:id="rId11"/>
    <p:sldId id="1153" r:id="rId12"/>
    <p:sldId id="1152" r:id="rId13"/>
    <p:sldId id="688" r:id="rId14"/>
    <p:sldId id="1161" r:id="rId15"/>
    <p:sldId id="1166" r:id="rId16"/>
    <p:sldId id="282" r:id="rId17"/>
    <p:sldId id="1160" r:id="rId18"/>
    <p:sldId id="1150" r:id="rId19"/>
    <p:sldId id="1155" r:id="rId20"/>
    <p:sldId id="1151" r:id="rId21"/>
    <p:sldId id="260" r:id="rId22"/>
    <p:sldId id="113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603" autoAdjust="0"/>
    <p:restoredTop sz="95847" autoAdjust="0"/>
  </p:normalViewPr>
  <p:slideViewPr>
    <p:cSldViewPr>
      <p:cViewPr varScale="1">
        <p:scale>
          <a:sx n="82" d="100"/>
          <a:sy n="82" d="100"/>
        </p:scale>
        <p:origin x="82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17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2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C6396-C450-492F-ADAD-CF89115C82E3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0E937-40A0-4A50-A378-8C69FECD0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/>
          </p:cNvSpPr>
          <p:nvPr/>
        </p:nvSpPr>
        <p:spPr bwMode="auto">
          <a:xfrm>
            <a:off x="4143381" y="9120196"/>
            <a:ext cx="3168650" cy="4778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51" tIns="45007" rIns="86551" bIns="45007" anchor="b"/>
          <a:lstStyle/>
          <a:p>
            <a:pPr algn="r">
              <a:tabLst>
                <a:tab pos="0" algn="l"/>
                <a:tab pos="430524" algn="l"/>
                <a:tab pos="862575" algn="l"/>
                <a:tab pos="1294626" algn="l"/>
                <a:tab pos="1726677" algn="l"/>
                <a:tab pos="2158725" algn="l"/>
                <a:tab pos="2590778" algn="l"/>
                <a:tab pos="3022828" algn="l"/>
                <a:tab pos="3454879" algn="l"/>
                <a:tab pos="3886929" algn="l"/>
                <a:tab pos="4318979" algn="l"/>
                <a:tab pos="4751029" algn="l"/>
                <a:tab pos="5183080" algn="l"/>
                <a:tab pos="5615131" algn="l"/>
                <a:tab pos="6047182" algn="l"/>
                <a:tab pos="6479232" algn="l"/>
                <a:tab pos="6911282" algn="l"/>
                <a:tab pos="7343332" algn="l"/>
                <a:tab pos="7775385" algn="l"/>
                <a:tab pos="8207434" algn="l"/>
                <a:tab pos="8639484" algn="l"/>
              </a:tabLst>
            </a:pPr>
            <a:fld id="{9C6A8C0D-29AC-4757-A34E-8E36AF5374E3}" type="slidenum">
              <a:rPr lang="de-DE"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0" algn="l"/>
                  <a:tab pos="430524" algn="l"/>
                  <a:tab pos="862575" algn="l"/>
                  <a:tab pos="1294626" algn="l"/>
                  <a:tab pos="1726677" algn="l"/>
                  <a:tab pos="2158725" algn="l"/>
                  <a:tab pos="2590778" algn="l"/>
                  <a:tab pos="3022828" algn="l"/>
                  <a:tab pos="3454879" algn="l"/>
                  <a:tab pos="3886929" algn="l"/>
                  <a:tab pos="4318979" algn="l"/>
                  <a:tab pos="4751029" algn="l"/>
                  <a:tab pos="5183080" algn="l"/>
                  <a:tab pos="5615131" algn="l"/>
                  <a:tab pos="6047182" algn="l"/>
                  <a:tab pos="6479232" algn="l"/>
                  <a:tab pos="6911282" algn="l"/>
                  <a:tab pos="7343332" algn="l"/>
                  <a:tab pos="7775385" algn="l"/>
                  <a:tab pos="8207434" algn="l"/>
                  <a:tab pos="8639484" algn="l"/>
                </a:tabLst>
              </a:pPr>
              <a:t>2</a:t>
            </a:fld>
            <a:endParaRPr lang="de-DE" sz="12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1139" name="Text Box 1"/>
          <p:cNvSpPr>
            <a:spLocks/>
          </p:cNvSpPr>
          <p:nvPr/>
        </p:nvSpPr>
        <p:spPr bwMode="auto">
          <a:xfrm>
            <a:off x="4143375" y="9120194"/>
            <a:ext cx="3170238" cy="479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51" tIns="45007" rIns="86551" bIns="45007" anchor="b"/>
          <a:lstStyle/>
          <a:p>
            <a:pPr algn="r">
              <a:tabLst>
                <a:tab pos="0" algn="l"/>
                <a:tab pos="430524" algn="l"/>
                <a:tab pos="862575" algn="l"/>
                <a:tab pos="1294626" algn="l"/>
                <a:tab pos="1726677" algn="l"/>
                <a:tab pos="2158725" algn="l"/>
                <a:tab pos="2590778" algn="l"/>
                <a:tab pos="3022828" algn="l"/>
                <a:tab pos="3454879" algn="l"/>
                <a:tab pos="3886929" algn="l"/>
                <a:tab pos="4318979" algn="l"/>
                <a:tab pos="4751029" algn="l"/>
                <a:tab pos="5183080" algn="l"/>
                <a:tab pos="5615131" algn="l"/>
                <a:tab pos="6047182" algn="l"/>
                <a:tab pos="6479232" algn="l"/>
                <a:tab pos="6911282" algn="l"/>
                <a:tab pos="7343332" algn="l"/>
                <a:tab pos="7775385" algn="l"/>
                <a:tab pos="8207434" algn="l"/>
                <a:tab pos="8639484" algn="l"/>
              </a:tabLst>
            </a:pPr>
            <a:fld id="{02FA9063-ABC2-4A9D-9B8C-3F3DF42A05B4}" type="slidenum">
              <a:rPr lang="de-DE" sz="120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0" algn="l"/>
                  <a:tab pos="430524" algn="l"/>
                  <a:tab pos="862575" algn="l"/>
                  <a:tab pos="1294626" algn="l"/>
                  <a:tab pos="1726677" algn="l"/>
                  <a:tab pos="2158725" algn="l"/>
                  <a:tab pos="2590778" algn="l"/>
                  <a:tab pos="3022828" algn="l"/>
                  <a:tab pos="3454879" algn="l"/>
                  <a:tab pos="3886929" algn="l"/>
                  <a:tab pos="4318979" algn="l"/>
                  <a:tab pos="4751029" algn="l"/>
                  <a:tab pos="5183080" algn="l"/>
                  <a:tab pos="5615131" algn="l"/>
                  <a:tab pos="6047182" algn="l"/>
                  <a:tab pos="6479232" algn="l"/>
                  <a:tab pos="6911282" algn="l"/>
                  <a:tab pos="7343332" algn="l"/>
                  <a:tab pos="7775385" algn="l"/>
                  <a:tab pos="8207434" algn="l"/>
                  <a:tab pos="8639484" algn="l"/>
                </a:tabLst>
              </a:pPr>
              <a:t>2</a:t>
            </a:fld>
            <a:endParaRPr lang="de-DE" sz="1200">
              <a:solidFill>
                <a:srgbClr val="0000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805362" cy="36036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141" name="Notizenplatzhalter 4"/>
          <p:cNvSpPr txBox="1">
            <a:spLocks noGrp="1"/>
          </p:cNvSpPr>
          <p:nvPr>
            <p:ph type="body" sz="quarter" idx="1"/>
          </p:nvPr>
        </p:nvSpPr>
        <p:spPr>
          <a:xfrm>
            <a:off x="731842" y="6583953"/>
            <a:ext cx="177656" cy="273465"/>
          </a:xfrm>
          <a:ln/>
        </p:spPr>
        <p:txBody>
          <a:bodyPr wrap="none" lIns="87937" tIns="43970" rIns="87937" bIns="43970" anchor="ctr">
            <a:spAutoFit/>
          </a:bodyPr>
          <a:lstStyle/>
          <a:p>
            <a:pPr eaLnBrk="1"/>
            <a:endParaRPr>
              <a:latin typeface="Times New Roman" pitchFamily="18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11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139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6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00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33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1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436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07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53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39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9012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44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0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9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3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8667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7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36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3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4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0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0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4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FED4-6F6B-405F-8478-74522003273A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72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w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wmf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412776"/>
            <a:ext cx="8352420" cy="23762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First Experience of Production and Testing the Superconducting Quadrupole and Corrector Magnets for the SIS100 Heavy Ion Accelerator of FAIR</a:t>
            </a:r>
            <a:endParaRPr lang="ru-RU" sz="3200" b="1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1041134"/>
            <a:chOff x="0" y="0"/>
            <a:chExt cx="9144000" cy="89083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9144000" cy="890834"/>
            </a:xfrm>
            <a:prstGeom prst="rect">
              <a:avLst/>
            </a:prstGeom>
            <a:gradFill flip="none" rotWithShape="1">
              <a:lin ang="5400000" scaled="1"/>
              <a:tileRect/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eorgia" panose="02040502050405020303" pitchFamily="18" charset="0"/>
              </a:endParaRPr>
            </a:p>
          </p:txBody>
        </p:sp>
        <p:pic>
          <p:nvPicPr>
            <p:cNvPr id="5" name="Picture 2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76" y="0"/>
              <a:ext cx="1007604" cy="86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760" y="10914"/>
              <a:ext cx="1188164" cy="859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770437-A3C8-480B-A053-D115923AAE51}"/>
              </a:ext>
            </a:extLst>
          </p:cNvPr>
          <p:cNvSpPr txBox="1"/>
          <p:nvPr/>
        </p:nvSpPr>
        <p:spPr>
          <a:xfrm>
            <a:off x="-6902" y="4458765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E. Fischer, Y.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Bespalov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V. Borisov, H.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Khodzhibagiyan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D.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Khramov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D.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Nikiforov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T.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Parfylo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M. Petrov,</a:t>
            </a:r>
            <a:r>
              <a:rPr lang="en-GB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 A. </a:t>
            </a:r>
            <a:r>
              <a:rPr lang="en-GB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Shemchuk</a:t>
            </a:r>
            <a:r>
              <a:rPr lang="en-GB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D. </a:t>
            </a:r>
            <a:r>
              <a:rPr lang="en-GB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Zolotykh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  </a:t>
            </a:r>
            <a:endParaRPr lang="ru-RU" sz="1400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JINR,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Dubna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Russia</a:t>
            </a:r>
            <a:endParaRPr lang="ru-RU" sz="1400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A. </a:t>
            </a:r>
            <a:r>
              <a:rPr lang="de-DE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Waldt</a:t>
            </a:r>
            <a:r>
              <a:rPr lang="de-DE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A. </a:t>
            </a:r>
            <a:r>
              <a:rPr lang="de-DE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Bleile</a:t>
            </a:r>
            <a:r>
              <a:rPr lang="de-DE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GSI, Darmstadt, Germany</a:t>
            </a:r>
            <a:endParaRPr lang="ru-RU" sz="1400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54754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540F61-1E2C-43F7-AD77-C0798FC0F185}"/>
              </a:ext>
            </a:extLst>
          </p:cNvPr>
          <p:cNvSpPr txBox="1"/>
          <p:nvPr/>
        </p:nvSpPr>
        <p:spPr>
          <a:xfrm>
            <a:off x="539552" y="1124744"/>
            <a:ext cx="7752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 details of cryogenic procedures and magnetic measurement systems see, e.g.: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949BA-0263-4F8C-9B13-795E3E35E192}"/>
              </a:ext>
            </a:extLst>
          </p:cNvPr>
          <p:cNvSpPr txBox="1"/>
          <p:nvPr/>
        </p:nvSpPr>
        <p:spPr>
          <a:xfrm>
            <a:off x="251520" y="2162461"/>
            <a:ext cx="511256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V. Borisov et al.</a:t>
            </a:r>
          </a:p>
          <a:p>
            <a:r>
              <a:rPr lang="en-US" dirty="0"/>
              <a:t>Magnetic Field Performance of the First Serial Quadrupole Units for the SIS100 Synchrotron of FAIR </a:t>
            </a:r>
            <a:r>
              <a:rPr lang="de-DE" dirty="0"/>
              <a:t>https://jacow.org/ipac2021/papers/tupab383.pdf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BF0DC-65F8-4CC6-AF4D-3E26E51F1B5B}"/>
              </a:ext>
            </a:extLst>
          </p:cNvPr>
          <p:cNvSpPr txBox="1"/>
          <p:nvPr/>
        </p:nvSpPr>
        <p:spPr>
          <a:xfrm>
            <a:off x="251520" y="4005064"/>
            <a:ext cx="457301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A. </a:t>
            </a:r>
            <a:r>
              <a:rPr lang="de-DE" dirty="0" err="1"/>
              <a:t>Shemchuk</a:t>
            </a:r>
            <a:r>
              <a:rPr lang="de-DE" dirty="0"/>
              <a:t> et al.</a:t>
            </a:r>
          </a:p>
          <a:p>
            <a:r>
              <a:rPr lang="de-DE" dirty="0" err="1"/>
              <a:t>Magnetic</a:t>
            </a:r>
            <a:r>
              <a:rPr lang="de-DE" dirty="0"/>
              <a:t> Field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Collider Magnets and FAIR Quadrupole Units </a:t>
            </a:r>
          </a:p>
          <a:p>
            <a:r>
              <a:rPr lang="de-DE" dirty="0" err="1"/>
              <a:t>RuPAC</a:t>
            </a:r>
            <a:r>
              <a:rPr lang="de-DE" dirty="0"/>
              <a:t> 2021, WEB02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6F708-C133-4189-9FF7-6C2ACA1BA5D1}"/>
              </a:ext>
            </a:extLst>
          </p:cNvPr>
          <p:cNvSpPr txBox="1"/>
          <p:nvPr/>
        </p:nvSpPr>
        <p:spPr>
          <a:xfrm>
            <a:off x="4230290" y="5373216"/>
            <a:ext cx="459018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T. </a:t>
            </a:r>
            <a:r>
              <a:rPr lang="de-DE" dirty="0" err="1"/>
              <a:t>Parfylo</a:t>
            </a:r>
            <a:r>
              <a:rPr lang="de-DE" dirty="0"/>
              <a:t> et al.</a:t>
            </a:r>
          </a:p>
          <a:p>
            <a:r>
              <a:rPr lang="de-DE" dirty="0" err="1"/>
              <a:t>Vibrating</a:t>
            </a:r>
            <a:r>
              <a:rPr lang="de-DE" dirty="0"/>
              <a:t> Wire System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Fiducialization</a:t>
            </a:r>
            <a:r>
              <a:rPr lang="de-DE" dirty="0"/>
              <a:t> NICA Booster </a:t>
            </a:r>
            <a:r>
              <a:rPr lang="de-DE" dirty="0" err="1"/>
              <a:t>Superconducting</a:t>
            </a:r>
            <a:r>
              <a:rPr lang="de-DE" dirty="0"/>
              <a:t> Quadrupole Magnets</a:t>
            </a:r>
          </a:p>
          <a:p>
            <a:r>
              <a:rPr lang="de-DE" dirty="0" err="1"/>
              <a:t>RuPAC</a:t>
            </a:r>
            <a:r>
              <a:rPr lang="de-DE" dirty="0"/>
              <a:t> 2021, WEPSC17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EECABE-0D34-4893-BFED-D78C88911D84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 and Reproducibility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71E0A-E1A8-417C-93A7-C66704C0E7FA}"/>
              </a:ext>
            </a:extLst>
          </p:cNvPr>
          <p:cNvSpPr txBox="1"/>
          <p:nvPr/>
        </p:nvSpPr>
        <p:spPr>
          <a:xfrm>
            <a:off x="5724127" y="3429000"/>
            <a:ext cx="309634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D. </a:t>
            </a:r>
            <a:r>
              <a:rPr lang="de-DE" dirty="0" err="1"/>
              <a:t>Nikiforov</a:t>
            </a:r>
            <a:r>
              <a:rPr lang="de-DE" dirty="0"/>
              <a:t> et al.</a:t>
            </a:r>
          </a:p>
          <a:p>
            <a:r>
              <a:rPr lang="de-DE" dirty="0"/>
              <a:t>SC Magnets </a:t>
            </a:r>
            <a:r>
              <a:rPr lang="de-DE" dirty="0" err="1"/>
              <a:t>for</a:t>
            </a:r>
            <a:r>
              <a:rPr lang="de-DE" dirty="0"/>
              <a:t> Project </a:t>
            </a:r>
            <a:r>
              <a:rPr lang="de-DE" dirty="0" err="1"/>
              <a:t>of</a:t>
            </a:r>
            <a:r>
              <a:rPr lang="de-DE" dirty="0"/>
              <a:t> NICA</a:t>
            </a:r>
          </a:p>
          <a:p>
            <a:r>
              <a:rPr lang="de-DE" dirty="0" err="1"/>
              <a:t>RuPAC</a:t>
            </a:r>
            <a:r>
              <a:rPr lang="de-DE" dirty="0"/>
              <a:t> 2021, WEB01</a:t>
            </a:r>
          </a:p>
        </p:txBody>
      </p:sp>
    </p:spTree>
    <p:extLst>
      <p:ext uri="{BB962C8B-B14F-4D97-AF65-F5344CB8AC3E}">
        <p14:creationId xmlns:p14="http://schemas.microsoft.com/office/powerpoint/2010/main" val="337075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EBDB8D-88FD-4EA6-B0E1-D26BFAF53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2820" b="6940"/>
          <a:stretch/>
        </p:blipFill>
        <p:spPr>
          <a:xfrm>
            <a:off x="3735521" y="0"/>
            <a:ext cx="5436833" cy="40050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ADE6E06-D555-4D6C-841E-9D36A8C1C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78" y="4088046"/>
            <a:ext cx="4742897" cy="27046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E0DF446-CA25-4D1A-A2B7-48533773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>
          <a:xfrm>
            <a:off x="0" y="4205823"/>
            <a:ext cx="3735521" cy="26379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EF35A1-8B39-45C3-B5A7-E17F9552B3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21650" b="3243"/>
          <a:stretch/>
        </p:blipFill>
        <p:spPr>
          <a:xfrm rot="5400000">
            <a:off x="-251341" y="261609"/>
            <a:ext cx="4248472" cy="37252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0C3D142-ADDB-42B7-B7EE-78D227441476}"/>
              </a:ext>
            </a:extLst>
          </p:cNvPr>
          <p:cNvSpPr txBox="1"/>
          <p:nvPr/>
        </p:nvSpPr>
        <p:spPr>
          <a:xfrm>
            <a:off x="3756670" y="15778"/>
            <a:ext cx="189545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Typical example for geometrical  proof of QP aperture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9E536B-F1A1-44DC-BF90-406ACEA2861E}"/>
              </a:ext>
            </a:extLst>
          </p:cNvPr>
          <p:cNvSpPr txBox="1"/>
          <p:nvPr/>
        </p:nvSpPr>
        <p:spPr>
          <a:xfrm>
            <a:off x="5076056" y="5661248"/>
            <a:ext cx="31683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All quadrupole apertures are within the specification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49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F6879AB-C2D1-45BC-AB07-532F3B16F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6688" b="2824"/>
          <a:stretch/>
        </p:blipFill>
        <p:spPr>
          <a:xfrm>
            <a:off x="0" y="4799"/>
            <a:ext cx="5455483" cy="36004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05F3B00-74CC-4129-9931-312C77BB4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63236"/>
              </p:ext>
            </p:extLst>
          </p:nvPr>
        </p:nvGraphicFramePr>
        <p:xfrm>
          <a:off x="6276835" y="-18752"/>
          <a:ext cx="2872928" cy="3951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121464504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7274265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169107357"/>
                    </a:ext>
                  </a:extLst>
                </a:gridCol>
                <a:gridCol w="568672">
                  <a:extLst>
                    <a:ext uri="{9D8B030D-6E8A-4147-A177-3AD203B41FA5}">
                      <a16:colId xmlns:a16="http://schemas.microsoft.com/office/drawing/2014/main" val="3933515160"/>
                    </a:ext>
                  </a:extLst>
                </a:gridCol>
              </a:tblGrid>
              <a:tr h="518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Description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Drawing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size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r>
                        <a:rPr lang="ru-RU" sz="1000" dirty="0" err="1">
                          <a:effectLst/>
                        </a:rPr>
                        <a:t>mm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Real </a:t>
                      </a:r>
                      <a:r>
                        <a:rPr lang="ru-RU" sz="1000" dirty="0" err="1">
                          <a:effectLst/>
                        </a:rPr>
                        <a:t>size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r>
                        <a:rPr lang="ru-RU" sz="1000" dirty="0" err="1">
                          <a:effectLst/>
                        </a:rPr>
                        <a:t>mm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Δ,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4488134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AA-BB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1400±0,05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1400.03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3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493591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R1-R5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1380±0,05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1380.05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5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7684198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R2-R6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1380.05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5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759770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R3-R7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1380.04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4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6830343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R4-R8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1380.05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5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7623575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R1-R3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368 ±0,02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368.02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702163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R2-R4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368.02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9034944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R5-R7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368.02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0.01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1458065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R6-R8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368.02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535216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A-l – A-r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380 ±0,02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379.99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-</a:t>
                      </a: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1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8244969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A-l – A-r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3877507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M-l – M-r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379.99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-0.0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1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2019167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M-l – M-r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1879752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B-l – B-r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379.99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</a:t>
                      </a:r>
                      <a:r>
                        <a:rPr lang="en-US" sz="1000" dirty="0">
                          <a:effectLst/>
                          <a:highlight>
                            <a:srgbClr val="00FF00"/>
                          </a:highlight>
                        </a:rPr>
                        <a:t>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29852"/>
                  </a:ext>
                </a:extLst>
              </a:tr>
              <a:tr h="228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B-l – B-r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</a:rPr>
                        <a:t>0.00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3587509"/>
                  </a:ext>
                </a:extLst>
              </a:tr>
            </a:tbl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68716CF-F3E4-45A5-97B5-2D9A4DEAE723}"/>
              </a:ext>
            </a:extLst>
          </p:cNvPr>
          <p:cNvGrpSpPr/>
          <p:nvPr/>
        </p:nvGrpSpPr>
        <p:grpSpPr>
          <a:xfrm>
            <a:off x="0" y="4221088"/>
            <a:ext cx="4320914" cy="2522439"/>
            <a:chOff x="0" y="4221088"/>
            <a:chExt cx="4320914" cy="252243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3C93A13-D42C-4DE1-8CFD-62C70863F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21088"/>
              <a:ext cx="4320914" cy="25224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3D35CC-7C85-4322-8E10-AD2C5F23D5F7}"/>
                </a:ext>
              </a:extLst>
            </p:cNvPr>
            <p:cNvSpPr txBox="1"/>
            <p:nvPr/>
          </p:nvSpPr>
          <p:spPr>
            <a:xfrm>
              <a:off x="3455218" y="6151562"/>
              <a:ext cx="612726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sz="1200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8902D12-A216-4D59-BCFD-26079FDDC5E0}"/>
              </a:ext>
            </a:extLst>
          </p:cNvPr>
          <p:cNvGrpSpPr/>
          <p:nvPr/>
        </p:nvGrpSpPr>
        <p:grpSpPr>
          <a:xfrm>
            <a:off x="3986122" y="3218933"/>
            <a:ext cx="5157878" cy="3639067"/>
            <a:chOff x="3986122" y="3218933"/>
            <a:chExt cx="5157878" cy="363906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D75745E-3761-4B2E-8C53-AF25C66F9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7"/>
            <a:stretch/>
          </p:blipFill>
          <p:spPr>
            <a:xfrm>
              <a:off x="3986122" y="3218933"/>
              <a:ext cx="5157878" cy="3600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3A74BF-828A-49B8-9A86-5ECBC9D98D00}"/>
                </a:ext>
              </a:extLst>
            </p:cNvPr>
            <p:cNvSpPr txBox="1"/>
            <p:nvPr/>
          </p:nvSpPr>
          <p:spPr>
            <a:xfrm>
              <a:off x="8135888" y="6488668"/>
              <a:ext cx="100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FF250B-08AE-4757-A151-71F04AC23830}"/>
              </a:ext>
            </a:extLst>
          </p:cNvPr>
          <p:cNvSpPr txBox="1"/>
          <p:nvPr/>
        </p:nvSpPr>
        <p:spPr>
          <a:xfrm>
            <a:off x="107504" y="44624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Adjustment of Units in the </a:t>
            </a:r>
            <a:r>
              <a:rPr lang="en-US" sz="2400" b="1" dirty="0">
                <a:solidFill>
                  <a:srgbClr val="0070C0"/>
                </a:solidFill>
              </a:rPr>
              <a:t>Doublet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847111-9543-4BD7-A254-BE01D2064366}"/>
              </a:ext>
            </a:extLst>
          </p:cNvPr>
          <p:cNvSpPr txBox="1"/>
          <p:nvPr/>
        </p:nvSpPr>
        <p:spPr>
          <a:xfrm>
            <a:off x="133548" y="3605199"/>
            <a:ext cx="362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Geometrical measurements to the  reference points </a:t>
            </a:r>
            <a:r>
              <a:rPr lang="en-US" b="1"/>
              <a:t>of the MM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1115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055FC7-17E2-41F3-8BAD-7A06382F0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6951" r="10446" b="2750"/>
          <a:stretch/>
        </p:blipFill>
        <p:spPr>
          <a:xfrm>
            <a:off x="275917" y="764704"/>
            <a:ext cx="4405415" cy="3600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76563C-A541-4A57-BBC5-9037F54D77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9051" r="4996" b="3801"/>
          <a:stretch/>
        </p:blipFill>
        <p:spPr>
          <a:xfrm>
            <a:off x="4691601" y="2492896"/>
            <a:ext cx="4270162" cy="3312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AFC99-94A2-42FB-8CD6-ED1CDADB112D}"/>
              </a:ext>
            </a:extLst>
          </p:cNvPr>
          <p:cNvSpPr txBox="1"/>
          <p:nvPr/>
        </p:nvSpPr>
        <p:spPr>
          <a:xfrm>
            <a:off x="192506" y="175345"/>
            <a:ext cx="8951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Magnetic Axis Measurements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@ RT using vibrating wire technique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9D2EFC-6137-45D3-A0DD-5325B555A3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9051" r="11834" b="3801"/>
          <a:stretch/>
        </p:blipFill>
        <p:spPr>
          <a:xfrm>
            <a:off x="1187624" y="4469789"/>
            <a:ext cx="2706095" cy="22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2F7AC-DF0C-42B3-8D12-20AD933D0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7"/>
          <a:stretch/>
        </p:blipFill>
        <p:spPr>
          <a:xfrm>
            <a:off x="0" y="3339801"/>
            <a:ext cx="7596336" cy="34887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3DCEE1-AB9C-4232-80CC-3D296CDDD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000" r="4193" b="2751"/>
          <a:stretch/>
        </p:blipFill>
        <p:spPr>
          <a:xfrm>
            <a:off x="1" y="-26062"/>
            <a:ext cx="4716016" cy="3711679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рилавок, металлически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7217EE49-C2DA-45CE-BEAE-9D3F9549D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835100"/>
            <a:ext cx="4461498" cy="2504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8321C-3328-4F10-961F-74FD81C00CFD}"/>
              </a:ext>
            </a:extLst>
          </p:cNvPr>
          <p:cNvSpPr txBox="1"/>
          <p:nvPr/>
        </p:nvSpPr>
        <p:spPr>
          <a:xfrm>
            <a:off x="4788025" y="189076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Angle of the QPs Magnetic Axis</a:t>
            </a:r>
          </a:p>
        </p:txBody>
      </p:sp>
    </p:spTree>
    <p:extLst>
      <p:ext uri="{BB962C8B-B14F-4D97-AF65-F5344CB8AC3E}">
        <p14:creationId xmlns:p14="http://schemas.microsoft.com/office/powerpoint/2010/main" val="3598583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289AD7-9A8D-4A6A-B092-CD28B973E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6033" r="3223"/>
          <a:stretch/>
        </p:blipFill>
        <p:spPr>
          <a:xfrm>
            <a:off x="35496" y="764703"/>
            <a:ext cx="3629241" cy="26388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B7EC39-3905-435D-83D9-59B203DF0EB4}"/>
              </a:ext>
            </a:extLst>
          </p:cNvPr>
          <p:cNvSpPr txBox="1"/>
          <p:nvPr/>
        </p:nvSpPr>
        <p:spPr>
          <a:xfrm>
            <a:off x="35496" y="367432"/>
            <a:ext cx="362924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Typical cooldown scenario for QPUs 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11CBDE-FE0E-4E7D-B4AB-06800E6C2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33" r="4635" b="3734"/>
          <a:stretch/>
        </p:blipFill>
        <p:spPr>
          <a:xfrm>
            <a:off x="39521" y="3750446"/>
            <a:ext cx="5540719" cy="31159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6C2666-3935-4630-91A3-75BE69118FA0}"/>
              </a:ext>
            </a:extLst>
          </p:cNvPr>
          <p:cNvSpPr txBox="1"/>
          <p:nvPr/>
        </p:nvSpPr>
        <p:spPr>
          <a:xfrm>
            <a:off x="1618936" y="3911150"/>
            <a:ext cx="2342508" cy="523220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Training current = 12.6 kA</a:t>
            </a:r>
          </a:p>
          <a:p>
            <a:r>
              <a:rPr lang="en-US" sz="1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Operation current = 10.5 kA</a:t>
            </a:r>
            <a:endParaRPr lang="ru-RU" sz="14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B0F68C-61B5-443B-B15B-24358BA65FB7}"/>
              </a:ext>
            </a:extLst>
          </p:cNvPr>
          <p:cNvSpPr txBox="1"/>
          <p:nvPr/>
        </p:nvSpPr>
        <p:spPr>
          <a:xfrm>
            <a:off x="611560" y="3513879"/>
            <a:ext cx="4358732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Training Statistics of the Series Quadrupoles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D060B-D677-4461-8114-46464406AC9E}"/>
              </a:ext>
            </a:extLst>
          </p:cNvPr>
          <p:cNvSpPr txBox="1"/>
          <p:nvPr/>
        </p:nvSpPr>
        <p:spPr>
          <a:xfrm>
            <a:off x="1618936" y="4424628"/>
            <a:ext cx="3537343" cy="276999"/>
          </a:xfrm>
          <a:prstGeom prst="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RMS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distribution</a:t>
            </a:r>
            <a:r>
              <a:rPr lang="ru-RU" sz="1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quenches of training current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200" dirty="0"/>
              <a:t>= </a:t>
            </a:r>
            <a:r>
              <a:rPr lang="ru-RU" sz="1200" dirty="0"/>
              <a:t>6</a:t>
            </a:r>
            <a:r>
              <a:rPr lang="en-US" sz="1200" dirty="0"/>
              <a:t>..</a:t>
            </a:r>
            <a:r>
              <a:rPr lang="ru-RU" sz="1200" dirty="0"/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2B1A20-7419-47BB-8FF0-23D31466840C}"/>
              </a:ext>
            </a:extLst>
          </p:cNvPr>
          <p:cNvSpPr txBox="1"/>
          <p:nvPr/>
        </p:nvSpPr>
        <p:spPr>
          <a:xfrm>
            <a:off x="1618936" y="4736551"/>
            <a:ext cx="3540942" cy="276999"/>
          </a:xfrm>
          <a:prstGeom prst="rect">
            <a:avLst/>
          </a:prstGeom>
          <a:ln w="28575">
            <a:solidFill>
              <a:srgbClr val="00CC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RMS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distribution</a:t>
            </a:r>
            <a:r>
              <a:rPr lang="ru-RU" sz="1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quenches of operating current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200" dirty="0"/>
              <a:t>= 2..3</a:t>
            </a:r>
            <a:endParaRPr lang="ru-RU" sz="12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1DE0F9E-6728-4E16-A8CB-0E0942D5B57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52" y="4249242"/>
            <a:ext cx="3027588" cy="182290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A6DF8E9-32DF-4B39-B7CD-BD3C8A830D48}"/>
              </a:ext>
            </a:extLst>
          </p:cNvPr>
          <p:cNvSpPr txBox="1"/>
          <p:nvPr/>
        </p:nvSpPr>
        <p:spPr>
          <a:xfrm>
            <a:off x="5868144" y="6165304"/>
            <a:ext cx="2427313" cy="292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cycle for magnet trainin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lang="ru-RU" sz="1300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4203AC-3149-4438-8EA1-0330E8E0EB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3" t="9963" r="12511" b="5641"/>
          <a:stretch/>
        </p:blipFill>
        <p:spPr>
          <a:xfrm>
            <a:off x="4219586" y="394995"/>
            <a:ext cx="4762204" cy="34210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AA1961E-AB33-4F08-B992-7A6025967CAD}"/>
              </a:ext>
            </a:extLst>
          </p:cNvPr>
          <p:cNvSpPr txBox="1"/>
          <p:nvPr/>
        </p:nvSpPr>
        <p:spPr>
          <a:xfrm>
            <a:off x="5828630" y="2946331"/>
            <a:ext cx="1817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   Operation current 250 A</a:t>
            </a:r>
            <a:endParaRPr lang="ru-RU" sz="11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4833EE-729B-4854-9615-948659A76802}"/>
              </a:ext>
            </a:extLst>
          </p:cNvPr>
          <p:cNvSpPr txBox="1"/>
          <p:nvPr/>
        </p:nvSpPr>
        <p:spPr>
          <a:xfrm>
            <a:off x="5828630" y="3129381"/>
            <a:ext cx="181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   Training current 300 A</a:t>
            </a:r>
            <a:endParaRPr lang="ru-RU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A7A95B-A109-4B87-BAC6-A455AA06B8EB}"/>
              </a:ext>
            </a:extLst>
          </p:cNvPr>
          <p:cNvSpPr txBox="1"/>
          <p:nvPr/>
        </p:nvSpPr>
        <p:spPr>
          <a:xfrm>
            <a:off x="4834269" y="44966"/>
            <a:ext cx="416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Training of the </a:t>
            </a:r>
            <a:r>
              <a:rPr lang="en-US" dirty="0" err="1"/>
              <a:t>sextupole</a:t>
            </a:r>
            <a:r>
              <a:rPr lang="en-US" dirty="0"/>
              <a:t> magnets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71CBD-6A89-4B51-B405-E307BE104E3D}"/>
              </a:ext>
            </a:extLst>
          </p:cNvPr>
          <p:cNvSpPr txBox="1"/>
          <p:nvPr/>
        </p:nvSpPr>
        <p:spPr>
          <a:xfrm>
            <a:off x="3188074" y="-4451"/>
            <a:ext cx="164619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Cold Tests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2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68F1A3-1E8C-44A9-A60D-A1E70FD5D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4" t="8533" r="10700" b="9599"/>
          <a:stretch/>
        </p:blipFill>
        <p:spPr>
          <a:xfrm>
            <a:off x="162807" y="1641647"/>
            <a:ext cx="5390389" cy="42108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85718D-F848-4246-A04F-CD598BE7A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3"/>
          <a:stretch/>
        </p:blipFill>
        <p:spPr>
          <a:xfrm>
            <a:off x="5523828" y="2732982"/>
            <a:ext cx="3529290" cy="27036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E8A134-E1E8-47DC-8BFA-BF159A7F7F98}"/>
              </a:ext>
            </a:extLst>
          </p:cNvPr>
          <p:cNvSpPr txBox="1"/>
          <p:nvPr/>
        </p:nvSpPr>
        <p:spPr>
          <a:xfrm>
            <a:off x="6293541" y="2132477"/>
            <a:ext cx="198986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Reference cycle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9859C-77B2-4CE6-9E0C-C0C42FE81EF7}"/>
              </a:ext>
            </a:extLst>
          </p:cNvPr>
          <p:cNvSpPr txBox="1"/>
          <p:nvPr/>
        </p:nvSpPr>
        <p:spPr>
          <a:xfrm>
            <a:off x="2051720" y="5817603"/>
            <a:ext cx="2436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Series Number of Magnet</a:t>
            </a:r>
            <a:endParaRPr lang="ru-RU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42CC7-F788-4564-B4D8-D3EE661DFFDF}"/>
              </a:ext>
            </a:extLst>
          </p:cNvPr>
          <p:cNvSpPr txBox="1"/>
          <p:nvPr/>
        </p:nvSpPr>
        <p:spPr>
          <a:xfrm>
            <a:off x="810640" y="1242215"/>
            <a:ext cx="452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Dynamic heat releases of quadrupole magnets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E8B5CAE-0286-4B15-B6C7-88B7A3D66BF2}"/>
              </a:ext>
            </a:extLst>
          </p:cNvPr>
          <p:cNvGrpSpPr/>
          <p:nvPr/>
        </p:nvGrpSpPr>
        <p:grpSpPr>
          <a:xfrm>
            <a:off x="2840354" y="4281441"/>
            <a:ext cx="2176802" cy="934912"/>
            <a:chOff x="2539215" y="3149889"/>
            <a:chExt cx="2176802" cy="9349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61EF78-CED7-4AB2-A0C9-817C21F32B5E}"/>
                </a:ext>
              </a:extLst>
            </p:cNvPr>
            <p:cNvSpPr txBox="1"/>
            <p:nvPr/>
          </p:nvSpPr>
          <p:spPr>
            <a:xfrm>
              <a:off x="3071407" y="3470054"/>
              <a:ext cx="1644610" cy="276999"/>
            </a:xfrm>
            <a:prstGeom prst="rect">
              <a:avLst/>
            </a:prstGeom>
            <a:ln w="28575">
              <a:solidFill>
                <a:srgbClr val="FF5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Tolerance value (2.0 W) </a:t>
              </a:r>
              <a:endPara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67EDBD-99A9-4302-A9AA-A8C4127AB816}"/>
                </a:ext>
              </a:extLst>
            </p:cNvPr>
            <p:cNvSpPr txBox="1"/>
            <p:nvPr/>
          </p:nvSpPr>
          <p:spPr>
            <a:xfrm>
              <a:off x="3071407" y="3149889"/>
              <a:ext cx="1500593" cy="276999"/>
            </a:xfrm>
            <a:prstGeom prst="rect">
              <a:avLst/>
            </a:prstGeom>
            <a:ln w="28575">
              <a:solidFill>
                <a:srgbClr val="6699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Quadrupole magnet</a:t>
              </a:r>
              <a:endPara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B6A5A1-5B0A-4E72-85B0-407E01AD99B8}"/>
                </a:ext>
              </a:extLst>
            </p:cNvPr>
            <p:cNvSpPr txBox="1"/>
            <p:nvPr/>
          </p:nvSpPr>
          <p:spPr>
            <a:xfrm>
              <a:off x="3095304" y="3807802"/>
              <a:ext cx="1260672" cy="276999"/>
            </a:xfrm>
            <a:prstGeom prst="rect">
              <a:avLst/>
            </a:prstGeom>
            <a:ln w="28575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Median (17.7 W) </a:t>
              </a:r>
              <a:endPara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5E52AA0-EAE8-4707-8038-535FD979A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2602256" y="3157509"/>
              <a:ext cx="255746" cy="25391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48DF0E1-2728-4ECB-80B3-E0BE8A44E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9215" y="3526610"/>
              <a:ext cx="424178" cy="15119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3FD8586-6426-4B8B-A2D9-C4B9D2F6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9215" y="3896075"/>
              <a:ext cx="424178" cy="16141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55BB8D-1367-42B6-9232-6B19E1D11928}"/>
              </a:ext>
            </a:extLst>
          </p:cNvPr>
          <p:cNvSpPr txBox="1"/>
          <p:nvPr/>
        </p:nvSpPr>
        <p:spPr>
          <a:xfrm>
            <a:off x="3491880" y="340915"/>
            <a:ext cx="164619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Cold Tests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BE1C783-BB6F-48B1-A657-FC299CC9D7A4}"/>
              </a:ext>
            </a:extLst>
          </p:cNvPr>
          <p:cNvGrpSpPr/>
          <p:nvPr/>
        </p:nvGrpSpPr>
        <p:grpSpPr>
          <a:xfrm>
            <a:off x="297361" y="2064340"/>
            <a:ext cx="5256585" cy="3915286"/>
            <a:chOff x="395536" y="360322"/>
            <a:chExt cx="4816999" cy="37227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2B46EC-2757-4647-8D28-2303A320B243}"/>
                </a:ext>
              </a:extLst>
            </p:cNvPr>
            <p:cNvSpPr txBox="1"/>
            <p:nvPr/>
          </p:nvSpPr>
          <p:spPr>
            <a:xfrm>
              <a:off x="2123728" y="3775323"/>
              <a:ext cx="1485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Frequency, Hz</a:t>
              </a:r>
              <a:endParaRPr lang="ru-RU" sz="1400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EE01F94-8E4D-4692-836C-5CC505750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593" t="7867" r="10305" b="8800"/>
            <a:stretch/>
          </p:blipFill>
          <p:spPr>
            <a:xfrm>
              <a:off x="395536" y="360322"/>
              <a:ext cx="4816999" cy="350072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60A3E69-6722-4890-85AD-D91086AEEEFE}"/>
              </a:ext>
            </a:extLst>
          </p:cNvPr>
          <p:cNvSpPr txBox="1"/>
          <p:nvPr/>
        </p:nvSpPr>
        <p:spPr>
          <a:xfrm>
            <a:off x="111595" y="148717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Heat release matrix of the quadrupole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B1F51E-37A9-4F78-BE31-75AD73F753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4" t="9600" r="10598" b="10267"/>
          <a:stretch/>
        </p:blipFill>
        <p:spPr>
          <a:xfrm>
            <a:off x="5458884" y="980729"/>
            <a:ext cx="3701462" cy="30412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43E4A2-5246-40EE-AC14-99568DB41A9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4" r="8117" b="7175"/>
          <a:stretch/>
        </p:blipFill>
        <p:spPr bwMode="auto">
          <a:xfrm>
            <a:off x="5707840" y="4293096"/>
            <a:ext cx="3328655" cy="208823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C803288-73E8-460A-A81D-3EC7B19F0050}"/>
              </a:ext>
            </a:extLst>
          </p:cNvPr>
          <p:cNvGrpSpPr>
            <a:grpSpLocks noChangeAspect="1"/>
          </p:cNvGrpSpPr>
          <p:nvPr/>
        </p:nvGrpSpPr>
        <p:grpSpPr>
          <a:xfrm>
            <a:off x="7308305" y="1196752"/>
            <a:ext cx="1512167" cy="520391"/>
            <a:chOff x="3551639" y="923604"/>
            <a:chExt cx="2361980" cy="76149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3971C67-F70D-4512-A2F2-E0D5D56B24F6}"/>
                </a:ext>
              </a:extLst>
            </p:cNvPr>
            <p:cNvSpPr/>
            <p:nvPr/>
          </p:nvSpPr>
          <p:spPr>
            <a:xfrm>
              <a:off x="3551639" y="923604"/>
              <a:ext cx="1941207" cy="755855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8B6AC-C47D-4C57-A451-43E2BF8D489F}"/>
                </a:ext>
              </a:extLst>
            </p:cNvPr>
            <p:cNvSpPr txBox="1"/>
            <p:nvPr/>
          </p:nvSpPr>
          <p:spPr>
            <a:xfrm>
              <a:off x="4035287" y="923604"/>
              <a:ext cx="1878332" cy="382819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Steering magnets</a:t>
              </a:r>
              <a:endParaRPr lang="ru-RU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41548E-2687-47DA-BB4E-5E44AF4A36DE}"/>
                </a:ext>
              </a:extLst>
            </p:cNvPr>
            <p:cNvSpPr txBox="1"/>
            <p:nvPr/>
          </p:nvSpPr>
          <p:spPr>
            <a:xfrm>
              <a:off x="4035288" y="1296640"/>
              <a:ext cx="1878330" cy="382819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Median (9.41 W) </a:t>
              </a:r>
              <a:endParaRPr lang="ru-RU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DF7A2E-52AB-40EE-ACBC-0D121AC25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6683" y="1046925"/>
              <a:ext cx="214701" cy="2147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DF0BF8A-724C-4A18-93ED-608E9BC25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9136" y="1366995"/>
              <a:ext cx="446152" cy="31810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88115BB-DA65-4713-9E30-A594B1FC7453}"/>
              </a:ext>
            </a:extLst>
          </p:cNvPr>
          <p:cNvSpPr/>
          <p:nvPr/>
        </p:nvSpPr>
        <p:spPr>
          <a:xfrm>
            <a:off x="7225517" y="2349172"/>
            <a:ext cx="1535647" cy="60165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85270E-5A56-4B63-AEE1-DD3C42AB38F3}"/>
              </a:ext>
            </a:extLst>
          </p:cNvPr>
          <p:cNvSpPr txBox="1"/>
          <p:nvPr/>
        </p:nvSpPr>
        <p:spPr>
          <a:xfrm>
            <a:off x="7474953" y="2388386"/>
            <a:ext cx="1273511" cy="261610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Sextupole</a:t>
            </a:r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magnets</a:t>
            </a:r>
            <a:endParaRPr lang="ru-RU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C0224C-C35D-48F9-A959-D9F9CE7B1965}"/>
              </a:ext>
            </a:extLst>
          </p:cNvPr>
          <p:cNvSpPr txBox="1"/>
          <p:nvPr/>
        </p:nvSpPr>
        <p:spPr>
          <a:xfrm>
            <a:off x="7594756" y="2689211"/>
            <a:ext cx="1151902" cy="261610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Median (2.77 W)</a:t>
            </a:r>
            <a:endParaRPr lang="ru-RU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BB1260-6E04-40BA-B676-7C1D21772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267148" y="2424753"/>
            <a:ext cx="194228" cy="176820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CD174E7-9C95-4E08-A14C-FBD41D964C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4352" y="2689211"/>
            <a:ext cx="235212" cy="235005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75E81F-7026-434A-9AE3-945A39E60471}"/>
              </a:ext>
            </a:extLst>
          </p:cNvPr>
          <p:cNvSpPr txBox="1"/>
          <p:nvPr/>
        </p:nvSpPr>
        <p:spPr>
          <a:xfrm>
            <a:off x="5760133" y="428594"/>
            <a:ext cx="327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Dynamic heat releases of the corrector magnets</a:t>
            </a:r>
            <a:endParaRPr lang="ru-RU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734A4F-1AA6-4750-B739-F0982250D322}"/>
              </a:ext>
            </a:extLst>
          </p:cNvPr>
          <p:cNvSpPr txBox="1"/>
          <p:nvPr/>
        </p:nvSpPr>
        <p:spPr>
          <a:xfrm>
            <a:off x="3491880" y="340915"/>
            <a:ext cx="164619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Cold Tests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33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569A44-AD3E-457E-8080-3C22A0B180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2140" r="4173"/>
          <a:stretch/>
        </p:blipFill>
        <p:spPr>
          <a:xfrm>
            <a:off x="20051" y="764704"/>
            <a:ext cx="5118638" cy="4346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EA537A-4D49-4BF1-AE28-1F9BEE48779C}"/>
              </a:ext>
            </a:extLst>
          </p:cNvPr>
          <p:cNvSpPr txBox="1"/>
          <p:nvPr/>
        </p:nvSpPr>
        <p:spPr>
          <a:xfrm>
            <a:off x="0" y="72858"/>
            <a:ext cx="522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Typical current dependance of Integral transfer functions. Inset graph: distribution of ITF of 22 series magnets </a:t>
            </a:r>
            <a:r>
              <a:rPr lang="ru-RU" sz="1600" dirty="0"/>
              <a:t>«</a:t>
            </a:r>
            <a:r>
              <a:rPr lang="en-US" sz="1600" dirty="0"/>
              <a:t> 900 A.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2A02BE-A842-4B8A-AA90-35EEE743C0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"/>
          <a:stretch/>
        </p:blipFill>
        <p:spPr>
          <a:xfrm>
            <a:off x="5151099" y="0"/>
            <a:ext cx="3960440" cy="33035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7A9E23-B3D7-4303-9372-29EC97C53F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4851" r="2127"/>
          <a:stretch/>
        </p:blipFill>
        <p:spPr>
          <a:xfrm>
            <a:off x="5151099" y="3039008"/>
            <a:ext cx="3960440" cy="3262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53664-87B6-4C89-83B3-053C919F94BB}"/>
              </a:ext>
            </a:extLst>
          </p:cNvPr>
          <p:cNvSpPr txBox="1"/>
          <p:nvPr/>
        </p:nvSpPr>
        <p:spPr>
          <a:xfrm>
            <a:off x="6372200" y="4797152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sextupole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56351F-20AF-432B-8661-5A3B451A2F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83568" y="5138545"/>
            <a:ext cx="3672408" cy="17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1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BEC1FB-256B-409A-8440-43A6D6AD2661}"/>
              </a:ext>
            </a:extLst>
          </p:cNvPr>
          <p:cNvSpPr txBox="1"/>
          <p:nvPr/>
        </p:nvSpPr>
        <p:spPr>
          <a:xfrm>
            <a:off x="0" y="11750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variations of gradient at the center of quadrupole magnets vs. yokes production sequence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5017D0-615D-49D4-BCC4-595B8644B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114" r="3586" b="2892"/>
          <a:stretch/>
        </p:blipFill>
        <p:spPr>
          <a:xfrm>
            <a:off x="4572000" y="3256657"/>
            <a:ext cx="4560330" cy="3564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7EFA9-1ECC-46B9-A608-1590B8AEA47D}"/>
              </a:ext>
            </a:extLst>
          </p:cNvPr>
          <p:cNvSpPr txBox="1"/>
          <p:nvPr/>
        </p:nvSpPr>
        <p:spPr>
          <a:xfrm>
            <a:off x="2195736" y="6036502"/>
            <a:ext cx="364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Integral Multipoles of  the Quadrupole Magnets . 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A9E076-6810-47B7-B705-70801ED71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2157" r="6028"/>
          <a:stretch/>
        </p:blipFill>
        <p:spPr>
          <a:xfrm>
            <a:off x="0" y="833648"/>
            <a:ext cx="4791079" cy="3384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5F018D-5B59-47E8-A079-EF4448BF5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1" y="0"/>
            <a:ext cx="3938019" cy="3251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44561-3ACC-448C-9A94-3856038E84DE}"/>
              </a:ext>
            </a:extLst>
          </p:cNvPr>
          <p:cNvSpPr txBox="1"/>
          <p:nvPr/>
        </p:nvSpPr>
        <p:spPr>
          <a:xfrm>
            <a:off x="5724128" y="1573864"/>
            <a:ext cx="183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Typical current dependances of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 </a:t>
            </a:r>
            <a:r>
              <a:rPr lang="en-US" sz="1200" dirty="0"/>
              <a:t>. Points with error bars are averaged values and standard deviation  for series of 25 magnets</a:t>
            </a:r>
            <a:endParaRPr lang="ru-RU" sz="1200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A6DF7BB-14EC-47E6-9CF4-94C12F30E412}"/>
              </a:ext>
            </a:extLst>
          </p:cNvPr>
          <p:cNvSpPr/>
          <p:nvPr/>
        </p:nvSpPr>
        <p:spPr>
          <a:xfrm>
            <a:off x="4430506" y="6377589"/>
            <a:ext cx="330336" cy="239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8B3A5B-19F4-44D4-9B1A-604FDBC4D3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6150" y="4211461"/>
            <a:ext cx="2964180" cy="17957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2B50D5-8F37-4A6B-BBDF-5E38B79E5766}"/>
              </a:ext>
            </a:extLst>
          </p:cNvPr>
          <p:cNvSpPr txBox="1"/>
          <p:nvPr/>
        </p:nvSpPr>
        <p:spPr>
          <a:xfrm>
            <a:off x="-2231" y="4182200"/>
            <a:ext cx="1598381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Measuring probe inside the magnet:</a:t>
            </a:r>
          </a:p>
          <a:p>
            <a:endParaRPr lang="en-GB" sz="14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en-GB" sz="1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uadrupole</a:t>
            </a:r>
          </a:p>
          <a:p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2 - probe</a:t>
            </a:r>
          </a:p>
          <a:p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3 - ball bearings</a:t>
            </a:r>
          </a:p>
          <a:p>
            <a:r>
              <a:rPr lang="en-GB" sz="1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and adjustable</a:t>
            </a:r>
          </a:p>
          <a:p>
            <a:r>
              <a:rPr lang="en-GB" sz="1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housings</a:t>
            </a:r>
          </a:p>
          <a:p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4 - inside precision</a:t>
            </a:r>
          </a:p>
          <a:p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ceramic ball</a:t>
            </a:r>
          </a:p>
          <a:p>
            <a:r>
              <a:rPr lang="en-GB" sz="1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bearing </a:t>
            </a:r>
          </a:p>
          <a:p>
            <a:r>
              <a:rPr lang="en-GB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5 - frame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BD9B4E-9ABA-4B6A-9602-891B6B9BE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533" y="4684886"/>
            <a:ext cx="383870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4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>
            <a:spLocks/>
          </p:cNvSpPr>
          <p:nvPr/>
        </p:nvSpPr>
        <p:spPr bwMode="auto">
          <a:xfrm>
            <a:off x="196277" y="1472122"/>
            <a:ext cx="7056784" cy="399558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The SIS100 Lattice Structure</a:t>
            </a:r>
          </a:p>
          <a:p>
            <a:pPr marL="804863" lvl="1" indent="-347663">
              <a:spcBef>
                <a:spcPts val="300"/>
              </a:spcBef>
              <a:buFont typeface="+mj-lt"/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Doublet Modules</a:t>
            </a:r>
            <a:endParaRPr lang="en-GB" sz="2000" dirty="0">
              <a:solidFill>
                <a:srgbClr val="0000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804863" lvl="1" indent="-347663">
              <a:buFont typeface="+mj-lt"/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Quadrupole Units</a:t>
            </a:r>
          </a:p>
          <a:p>
            <a:pPr>
              <a:spcBef>
                <a:spcPts val="12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2. 	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</a:rPr>
              <a:t>Main Quadrupoles and Correctors </a:t>
            </a:r>
          </a:p>
          <a:p>
            <a:pPr marL="804863" lvl="1" indent="-347663"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Design of the Superconducting Magnets</a:t>
            </a:r>
          </a:p>
          <a:p>
            <a:pPr marL="804863" lvl="1" indent="-347663">
              <a:spcBef>
                <a:spcPts val="300"/>
              </a:spcBef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Status of Series Production</a:t>
            </a:r>
          </a:p>
          <a:p>
            <a:pPr marL="804863" lvl="1" indent="-347663">
              <a:spcBef>
                <a:spcPts val="300"/>
              </a:spcBef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 and Reproducibility </a:t>
            </a:r>
          </a:p>
          <a:p>
            <a:pPr>
              <a:spcBef>
                <a:spcPts val="12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3.	Summary</a:t>
            </a:r>
          </a:p>
          <a:p>
            <a:pPr>
              <a:spcBef>
                <a:spcPts val="12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b="1" dirty="0">
              <a:solidFill>
                <a:srgbClr val="0000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 Box 3"/>
          <p:cNvSpPr/>
          <p:nvPr/>
        </p:nvSpPr>
        <p:spPr>
          <a:xfrm>
            <a:off x="12700" y="546251"/>
            <a:ext cx="9131300" cy="7647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200"/>
            </a:pPr>
            <a:r>
              <a:rPr lang="en-US" sz="3200" b="1" dirty="0"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 Unicode MS" pitchFamily="34"/>
                <a:cs typeface="Arial Unicode MS" pitchFamily="34"/>
              </a:rPr>
              <a:t> 	  			Outline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1A015-5968-4CAF-8F2B-93F58697E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" b="5997"/>
          <a:stretch/>
        </p:blipFill>
        <p:spPr>
          <a:xfrm>
            <a:off x="5508104" y="300413"/>
            <a:ext cx="3343639" cy="226449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142366-FF88-4A67-9FE4-889090CC0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982" y="3794159"/>
            <a:ext cx="3312901" cy="2798998"/>
          </a:xfrm>
          <a:prstGeom prst="rect">
            <a:avLst/>
          </a:prstGeom>
        </p:spPr>
      </p:pic>
      <p:pic>
        <p:nvPicPr>
          <p:cNvPr id="8" name="Рисунок 8" descr="D:\DOCUMENTS\стенд\стенд NICA\foto\май 2017\IMG_8356-2С.jpg">
            <a:extLst>
              <a:ext uri="{FF2B5EF4-FFF2-40B4-BE49-F238E27FC236}">
                <a16:creationId xmlns:a16="http://schemas.microsoft.com/office/drawing/2014/main" id="{11B8F770-DD99-4587-AF11-564684ED4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7674" r="26721" b="18626"/>
          <a:stretch/>
        </p:blipFill>
        <p:spPr bwMode="auto">
          <a:xfrm>
            <a:off x="742683" y="5106097"/>
            <a:ext cx="4626406" cy="148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68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A10E0-E7BC-4120-A712-D0933D1F3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-17698"/>
            <a:ext cx="2676128" cy="2100761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782F3-CCB5-43B8-BDEF-67CD937B6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048527"/>
            <a:ext cx="2676128" cy="2125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7E8665-E5D0-45DB-B0A6-C1BEE2FD38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>
          <a:xfrm>
            <a:off x="6465982" y="4149079"/>
            <a:ext cx="2654354" cy="2159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D9A505-F00E-43AD-9600-8EED8DEC62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2773" r="3017" b="1549"/>
          <a:stretch/>
        </p:blipFill>
        <p:spPr>
          <a:xfrm>
            <a:off x="204251" y="762963"/>
            <a:ext cx="6036389" cy="4968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D45B29-37F1-4394-909A-53FD8D309C10}"/>
              </a:ext>
            </a:extLst>
          </p:cNvPr>
          <p:cNvSpPr txBox="1"/>
          <p:nvPr/>
        </p:nvSpPr>
        <p:spPr>
          <a:xfrm>
            <a:off x="169455" y="55077"/>
            <a:ext cx="6071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Relative variations of the integral gradient vs.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production sequence of the quadrupole yokes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54A41-3911-459A-BAA4-46CA862E7598}"/>
              </a:ext>
            </a:extLst>
          </p:cNvPr>
          <p:cNvSpPr txBox="1"/>
          <p:nvPr/>
        </p:nvSpPr>
        <p:spPr>
          <a:xfrm>
            <a:off x="395536" y="5854654"/>
            <a:ext cx="5480332" cy="48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ru-RU" dirty="0"/>
              <a:t>Distribution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relative</a:t>
            </a:r>
            <a:r>
              <a:rPr lang="ru-RU" dirty="0"/>
              <a:t> </a:t>
            </a:r>
            <a:r>
              <a:rPr lang="ru-RU" dirty="0" err="1"/>
              <a:t>variations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 </a:t>
            </a:r>
            <a:r>
              <a:rPr lang="en-US" dirty="0"/>
              <a:t>the </a:t>
            </a:r>
            <a:r>
              <a:rPr lang="ru-RU" dirty="0" err="1"/>
              <a:t>integra</a:t>
            </a:r>
            <a:r>
              <a:rPr lang="de-DE" dirty="0"/>
              <a:t>l</a:t>
            </a:r>
            <a:r>
              <a:rPr lang="ru-RU" dirty="0"/>
              <a:t> </a:t>
            </a:r>
            <a:r>
              <a:rPr lang="ru-RU" dirty="0" err="1"/>
              <a:t>gradient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C5ACC5E6-D4EE-443A-BB29-03BF86BB1C91}"/>
              </a:ext>
            </a:extLst>
          </p:cNvPr>
          <p:cNvSpPr/>
          <p:nvPr/>
        </p:nvSpPr>
        <p:spPr>
          <a:xfrm>
            <a:off x="5877462" y="5948355"/>
            <a:ext cx="288032" cy="181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14942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80430560-DEE5-4C61-9D9B-83202A8B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849694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 of all yokes for QP-unit magnets were already delivered to JINR</a:t>
            </a:r>
          </a:p>
          <a:p>
            <a:pPr marL="0" indent="0">
              <a:spcBef>
                <a:spcPct val="0"/>
              </a:spcBef>
              <a:buClr>
                <a:srgbClr val="FF0000"/>
              </a:buClr>
              <a:buNone/>
              <a:defRPr/>
            </a:pPr>
            <a:endParaRPr lang="en-GB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QP-units are assembled, successfully tested at JINR and were delivered to FAIR </a:t>
            </a:r>
          </a:p>
          <a:p>
            <a:pPr marL="0" indent="0">
              <a:spcBef>
                <a:spcPct val="0"/>
              </a:spcBef>
              <a:buClr>
                <a:srgbClr val="00B050"/>
              </a:buClr>
              <a:buNone/>
              <a:defRPr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8 Units are under preparation for shipment in October 2021</a:t>
            </a: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en-GB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Unit series 2.5 was completed in March this year, the second series 1.7B will follow in October.</a:t>
            </a: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en-GB" altLang="ru-RU" sz="20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had established an effective and stable production and testing scenario for the Quadrupole Units </a:t>
            </a: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en-GB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optimisation of the production technology and detailed methodological adjustment of the measurement techniques resulted in the proven and continuously high quality of the series magnets.</a:t>
            </a:r>
            <a:endParaRPr lang="en-GB" altLang="ru-RU" sz="20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Clr>
                <a:srgbClr val="FF0000"/>
              </a:buClr>
              <a:buNone/>
              <a:defRPr/>
            </a:pPr>
            <a:endParaRPr lang="en-GB" altLang="ru-RU" sz="20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EDF296-A909-4009-8876-0C8187D7B7AC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	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7843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CB80DFA-7937-4912-8FD8-9C3F765DC373}"/>
              </a:ext>
            </a:extLst>
          </p:cNvPr>
          <p:cNvSpPr txBox="1"/>
          <p:nvPr/>
        </p:nvSpPr>
        <p:spPr>
          <a:xfrm>
            <a:off x="1547664" y="5373216"/>
            <a:ext cx="5760640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pic>
        <p:nvPicPr>
          <p:cNvPr id="6" name="Рисунок 5" descr="Изображение выглядит как внешний, вода, гора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2CF6CB4D-FB57-4E78-82C8-E10B1F414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" b="12290"/>
          <a:stretch/>
        </p:blipFill>
        <p:spPr>
          <a:xfrm>
            <a:off x="15212" y="900009"/>
            <a:ext cx="9128787" cy="37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Grafik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4" y="1315107"/>
            <a:ext cx="3832101" cy="362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289823" y="1355596"/>
            <a:ext cx="4314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◄  The six sections of the synchrotron  ring</a:t>
            </a:r>
          </a:p>
          <a:p>
            <a:r>
              <a:rPr lang="en-GB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with its Bypass Lines, the cryogenic and</a:t>
            </a:r>
          </a:p>
          <a:p>
            <a:r>
              <a:rPr lang="en-GB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electrical supply systems.</a:t>
            </a:r>
            <a:endParaRPr lang="de-DE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42017" y="59492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Cryomagnetic</a:t>
            </a:r>
            <a:r>
              <a:rPr lang="en-GB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components in sector 5 </a:t>
            </a:r>
            <a:r>
              <a:rPr lang="en-GB" kern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►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13341" t="17247" r="13626" b="4892"/>
          <a:stretch/>
        </p:blipFill>
        <p:spPr bwMode="auto">
          <a:xfrm>
            <a:off x="4392486" y="3590515"/>
            <a:ext cx="4549471" cy="2728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4AB374-417C-44D1-872A-EFB38380FF14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SIS100 Lattice Structure</a:t>
            </a:r>
          </a:p>
        </p:txBody>
      </p:sp>
    </p:spTree>
    <p:extLst>
      <p:ext uri="{BB962C8B-B14F-4D97-AF65-F5344CB8AC3E}">
        <p14:creationId xmlns:p14="http://schemas.microsoft.com/office/powerpoint/2010/main" val="281665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4">
            <a:extLst>
              <a:ext uri="{FF2B5EF4-FFF2-40B4-BE49-F238E27FC236}">
                <a16:creationId xmlns:a16="http://schemas.microsoft.com/office/drawing/2014/main" id="{2EB4B690-D277-4E66-9F88-B78A2215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 r="7633" b="3036"/>
          <a:stretch/>
        </p:blipFill>
        <p:spPr bwMode="auto">
          <a:xfrm>
            <a:off x="179512" y="1340768"/>
            <a:ext cx="6264696" cy="432048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5A7B9-61F0-4F74-9E24-068DE378C2A1}"/>
              </a:ext>
            </a:extLst>
          </p:cNvPr>
          <p:cNvSpPr txBox="1"/>
          <p:nvPr/>
        </p:nvSpPr>
        <p:spPr>
          <a:xfrm>
            <a:off x="6660232" y="2261779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main dipoles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DC0D4-0A21-4AAC-A980-57DE6FA2C167}"/>
              </a:ext>
            </a:extLst>
          </p:cNvPr>
          <p:cNvSpPr txBox="1"/>
          <p:nvPr/>
        </p:nvSpPr>
        <p:spPr>
          <a:xfrm>
            <a:off x="6660232" y="3717032"/>
            <a:ext cx="2160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three families of quadrupole magnets</a:t>
            </a:r>
          </a:p>
          <a:p>
            <a:r>
              <a:rPr lang="en-US" dirty="0"/>
              <a:t>F1, F2, QD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7274A-9755-4435-9672-5840F710F69E}"/>
              </a:ext>
            </a:extLst>
          </p:cNvPr>
          <p:cNvSpPr txBox="1"/>
          <p:nvPr/>
        </p:nvSpPr>
        <p:spPr>
          <a:xfrm>
            <a:off x="395537" y="5770130"/>
            <a:ext cx="8064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See also E. Fischer et al.</a:t>
            </a:r>
          </a:p>
          <a:p>
            <a:r>
              <a:rPr lang="en-US" dirty="0"/>
              <a:t>Start of the Series Production for the Cryogenic Magnet Corrector Modules of FAIR </a:t>
            </a:r>
            <a:endParaRPr lang="de-DE" dirty="0"/>
          </a:p>
          <a:p>
            <a:r>
              <a:rPr lang="de-DE" dirty="0"/>
              <a:t>https://jacow.org/ipac2019/papers/THPTS010.pdf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8ECEBC-7340-4591-AF61-BF52291B2CA3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Examples of the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  <a:r>
              <a:rPr lang="en-US" sz="4000" dirty="0">
                <a:solidFill>
                  <a:schemeClr val="tx1"/>
                </a:solidFill>
              </a:rPr>
              <a:t> Operation Cycles</a:t>
            </a:r>
            <a:endParaRPr kumimoji="0" lang="en-GB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1122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>
          <a:xfrm>
            <a:off x="2555776" y="5098246"/>
            <a:ext cx="1535549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/>
              <a:t> </a:t>
            </a:r>
            <a:r>
              <a:rPr lang="de-DE" sz="1200" b="1" dirty="0" err="1"/>
              <a:t>Example</a:t>
            </a:r>
            <a:r>
              <a:rPr lang="de-DE" sz="1200" b="1" dirty="0"/>
              <a:t>: Type 2.5</a:t>
            </a:r>
            <a:endParaRPr lang="de-DE" sz="1800" dirty="0"/>
          </a:p>
          <a:p>
            <a:endParaRPr lang="de-DE" sz="1800" dirty="0"/>
          </a:p>
        </p:txBody>
      </p:sp>
      <p:pic>
        <p:nvPicPr>
          <p:cNvPr id="8" name="Picture 3" descr="S:\JPMeier\EXCHANGE_MTPC096\Capture_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0" y="5382888"/>
            <a:ext cx="1765973" cy="127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:\JPMeier\EXCHANGE_MTPC096\Capture_00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47" y="5395319"/>
            <a:ext cx="1798313" cy="12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S:\JPMeier\EXCHANGE_MTPC096\Capture_00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10722"/>
            <a:ext cx="1802994" cy="121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762622"/>
              </p:ext>
            </p:extLst>
          </p:nvPr>
        </p:nvGraphicFramePr>
        <p:xfrm>
          <a:off x="335644" y="1596842"/>
          <a:ext cx="5532499" cy="342451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6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5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347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100" b="1" i="1" u="none" strike="noStrike" dirty="0">
                          <a:effectLst/>
                        </a:rPr>
                        <a:t>Unit </a:t>
                      </a:r>
                      <a:r>
                        <a:rPr lang="de-DE" sz="1100" b="1" i="1" u="none" strike="noStrike" dirty="0" err="1">
                          <a:effectLst/>
                        </a:rPr>
                        <a:t>Configuration</a:t>
                      </a:r>
                      <a:endParaRPr lang="de-DE" sz="1100" b="1" i="1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100" b="1" i="1" u="none" strike="noStrike" dirty="0" err="1">
                          <a:effectLst/>
                        </a:rPr>
                        <a:t>Doublet</a:t>
                      </a:r>
                      <a:r>
                        <a:rPr lang="de-DE" sz="1100" b="1" i="1" u="none" strike="noStrike" dirty="0">
                          <a:effectLst/>
                        </a:rPr>
                        <a:t> </a:t>
                      </a:r>
                      <a:r>
                        <a:rPr lang="de-DE" sz="1100" b="1" i="1" u="none" strike="noStrike" dirty="0" err="1">
                          <a:effectLst/>
                        </a:rPr>
                        <a:t>Configuration</a:t>
                      </a:r>
                      <a:r>
                        <a:rPr lang="de-DE" sz="1100" b="1" i="1" u="none" strike="noStrike" dirty="0">
                          <a:effectLst/>
                        </a:rPr>
                        <a:t> </a:t>
                      </a:r>
                      <a:endParaRPr lang="de-DE" sz="1100" b="1" i="1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7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Upstream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Centre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Downstream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Joined</a:t>
                      </a:r>
                      <a:r>
                        <a:rPr lang="de-DE" sz="1100" b="1" u="none" strike="noStrike" dirty="0">
                          <a:effectLst/>
                        </a:rPr>
                        <a:t> Name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Short Name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Quantity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QDB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-TRP-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QDB-TRP-SF2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2.123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QDBs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-TRP-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SF2s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QDBs-TRP-SF2s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2.13s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QDBb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SF2Mb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QDBb-T-SF2Mb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2.4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5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QDBx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SF2Mx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QDBx-T-SF2Mx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2.4x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VQD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-CR-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SF2B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VQD-CR-SF2B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2.5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6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BB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BQD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SF1H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BQD-C-SF1H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1.6A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VQD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-CR-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SF1B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VQD-CR-SF1B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1.7B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BQD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SF2H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BQD-C-SF2H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2.8C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BQD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-CR-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SF2J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BQD-CR-SF2J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2.9D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 err="1">
                          <a:effectLst/>
                        </a:rPr>
                        <a:t>MQDb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SF1Bb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MQDb-C-SF1Bb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1.E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5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77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 err="1">
                          <a:effectLst/>
                        </a:rPr>
                        <a:t>MQDi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-C-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SF1Bi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MQDi-C-SF1Bi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1.Ei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779"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>
                          <a:effectLst/>
                          <a:latin typeface="Lucida Grande"/>
                        </a:rPr>
                        <a:t>Total</a:t>
                      </a:r>
                    </a:p>
                  </a:txBody>
                  <a:tcPr marL="7144" marR="7144" marT="714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9525" marR="9525" marT="9525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>
                          <a:effectLst/>
                          <a:latin typeface="Lucida Grande"/>
                        </a:rPr>
                        <a:t>83</a:t>
                      </a:r>
                    </a:p>
                  </a:txBody>
                  <a:tcPr marL="7144" marR="7144" marT="714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490251" y="5424888"/>
            <a:ext cx="1592208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1350" dirty="0"/>
              <a:t>Unit (type SF2B)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660076" y="6447377"/>
            <a:ext cx="1535549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 err="1"/>
              <a:t>Doublet</a:t>
            </a:r>
            <a:r>
              <a:rPr lang="de-DE" sz="1350" dirty="0"/>
              <a:t> (</a:t>
            </a:r>
            <a:r>
              <a:rPr lang="de-DE" sz="1350" dirty="0" err="1"/>
              <a:t>cold</a:t>
            </a:r>
            <a:r>
              <a:rPr lang="de-DE" sz="1350" dirty="0"/>
              <a:t> </a:t>
            </a:r>
            <a:r>
              <a:rPr lang="de-DE" sz="1350" dirty="0" err="1"/>
              <a:t>mass</a:t>
            </a:r>
            <a:r>
              <a:rPr lang="de-DE" sz="1350" dirty="0"/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90742" y="5424887"/>
            <a:ext cx="1277401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Integrated QDM</a:t>
            </a:r>
          </a:p>
        </p:txBody>
      </p:sp>
      <p:graphicFrame>
        <p:nvGraphicFramePr>
          <p:cNvPr id="27" name="Tabel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76124"/>
              </p:ext>
            </p:extLst>
          </p:nvPr>
        </p:nvGraphicFramePr>
        <p:xfrm>
          <a:off x="6516216" y="1167304"/>
          <a:ext cx="1959911" cy="3863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27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900" b="1" u="none" strike="noStrike" dirty="0">
                          <a:effectLst/>
                        </a:rPr>
                        <a:t>Abbreviations</a:t>
                      </a:r>
                      <a:endParaRPr lang="en-GB" sz="9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QD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Defocusing quadrupole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F1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Focusing quad. 1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F2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Focusing quad. 2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B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Beam position monitor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V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Vertical </a:t>
                      </a:r>
                      <a:r>
                        <a:rPr lang="en-GB" sz="900" u="none" strike="noStrike" dirty="0" err="1">
                          <a:effectLst/>
                        </a:rPr>
                        <a:t>chrom</a:t>
                      </a:r>
                      <a:r>
                        <a:rPr lang="en-GB" sz="900" u="none" strike="noStrike" dirty="0">
                          <a:effectLst/>
                        </a:rPr>
                        <a:t>. </a:t>
                      </a:r>
                      <a:r>
                        <a:rPr lang="en-GB" sz="900" u="none" strike="noStrike" dirty="0" err="1">
                          <a:effectLst/>
                        </a:rPr>
                        <a:t>sextupole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H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Horizontal </a:t>
                      </a:r>
                      <a:r>
                        <a:rPr lang="en-GB" sz="900" u="none" strike="noStrike" dirty="0" err="1">
                          <a:effectLst/>
                        </a:rPr>
                        <a:t>chrom</a:t>
                      </a:r>
                      <a:r>
                        <a:rPr lang="en-GB" sz="900" u="none" strike="noStrike" dirty="0">
                          <a:effectLst/>
                        </a:rPr>
                        <a:t>. </a:t>
                      </a:r>
                      <a:r>
                        <a:rPr lang="en-GB" sz="900" u="none" strike="noStrike" dirty="0" err="1">
                          <a:effectLst/>
                        </a:rPr>
                        <a:t>sextupole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S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Steering magnet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M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Multipole corrector magnet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C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 err="1">
                          <a:effectLst/>
                        </a:rPr>
                        <a:t>Cryo</a:t>
                      </a:r>
                      <a:r>
                        <a:rPr lang="en-GB" sz="900" u="none" strike="noStrike" dirty="0">
                          <a:effectLst/>
                        </a:rPr>
                        <a:t>-ion-catcher (collimator)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T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Drift tube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b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modified </a:t>
                      </a:r>
                      <a:r>
                        <a:rPr lang="en-GB" sz="900" u="none" strike="noStrike" dirty="0" err="1">
                          <a:effectLst/>
                        </a:rPr>
                        <a:t>busbars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i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injection Y cryostat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x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extraction Y cryostat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s</a:t>
                      </a:r>
                      <a:endParaRPr lang="en-GB" sz="9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Star shape chamber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P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 err="1">
                          <a:effectLst/>
                        </a:rPr>
                        <a:t>Cryo</a:t>
                      </a:r>
                      <a:r>
                        <a:rPr lang="en-GB" sz="900" u="none" strike="noStrike" dirty="0">
                          <a:effectLst/>
                        </a:rPr>
                        <a:t>-sorption-pump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2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R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Roughing pump with CWT</a:t>
                      </a:r>
                      <a:endParaRPr lang="en-GB" sz="9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6" name="CustomShape 1"/>
          <p:cNvSpPr/>
          <p:nvPr/>
        </p:nvSpPr>
        <p:spPr>
          <a:xfrm>
            <a:off x="157547" y="1021944"/>
            <a:ext cx="5919142" cy="572678"/>
          </a:xfrm>
          <a:prstGeom prst="rect">
            <a:avLst/>
          </a:prstGeom>
        </p:spPr>
        <p:txBody>
          <a:bodyPr lIns="40500" tIns="33750" rIns="40500" bIns="33750" anchor="ctr"/>
          <a:lstStyle/>
          <a:p>
            <a:pPr>
              <a:lnSpc>
                <a:spcPct val="100000"/>
              </a:lnSpc>
            </a:pPr>
            <a:r>
              <a:rPr lang="de-DE" sz="2400" b="1" dirty="0">
                <a:latin typeface="Arial"/>
              </a:rPr>
              <a:t>Quadrupole Units and </a:t>
            </a:r>
            <a:r>
              <a:rPr lang="de-DE" sz="2400" b="1" dirty="0" err="1">
                <a:latin typeface="Arial"/>
              </a:rPr>
              <a:t>Doublet</a:t>
            </a:r>
            <a:r>
              <a:rPr lang="de-DE" sz="2400" b="1" dirty="0">
                <a:latin typeface="Arial"/>
              </a:rPr>
              <a:t> Modules</a:t>
            </a:r>
            <a:endParaRPr sz="2400" b="1" dirty="0">
              <a:latin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F1F7CE-CF6C-4C0E-AE92-CC22FDA45B7F}"/>
              </a:ext>
            </a:extLst>
          </p:cNvPr>
          <p:cNvSpPr/>
          <p:nvPr/>
        </p:nvSpPr>
        <p:spPr>
          <a:xfrm>
            <a:off x="0" y="-27384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SIS100 Lattice Structure</a:t>
            </a:r>
          </a:p>
        </p:txBody>
      </p:sp>
    </p:spTree>
    <p:extLst>
      <p:ext uri="{BB962C8B-B14F-4D97-AF65-F5344CB8AC3E}">
        <p14:creationId xmlns:p14="http://schemas.microsoft.com/office/powerpoint/2010/main" val="81427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07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7" y="1535747"/>
            <a:ext cx="8357684" cy="46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V="1">
            <a:off x="4785446" y="4473980"/>
            <a:ext cx="297203" cy="1661390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V="1">
            <a:off x="3391593" y="5267210"/>
            <a:ext cx="663805" cy="868160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5920568" y="1527434"/>
            <a:ext cx="565957" cy="689986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>
            <a:off x="7232651" y="1527434"/>
            <a:ext cx="287971" cy="44975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5430837" y="1433310"/>
            <a:ext cx="227965" cy="165100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2952750" y="1714759"/>
            <a:ext cx="182880" cy="1856105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6391910" y="2090420"/>
            <a:ext cx="1681480" cy="1379220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7520622" y="3112134"/>
            <a:ext cx="675081" cy="691833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26" idx="0"/>
          </p:cNvCxnSpPr>
          <p:nvPr/>
        </p:nvCxnSpPr>
        <p:spPr>
          <a:xfrm flipV="1">
            <a:off x="1823900" y="4877436"/>
            <a:ext cx="716793" cy="1415819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36" idx="0"/>
          </p:cNvCxnSpPr>
          <p:nvPr/>
        </p:nvCxnSpPr>
        <p:spPr>
          <a:xfrm flipV="1">
            <a:off x="572490" y="4215131"/>
            <a:ext cx="582979" cy="1179134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1014152" y="4740276"/>
            <a:ext cx="1266306" cy="1395094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7014730" y="4792980"/>
            <a:ext cx="957175" cy="975935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1155469" y="1810385"/>
            <a:ext cx="455410" cy="606887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feld 1025"/>
          <p:cNvSpPr txBox="1"/>
          <p:nvPr/>
        </p:nvSpPr>
        <p:spPr>
          <a:xfrm>
            <a:off x="66502" y="1340109"/>
            <a:ext cx="1479665" cy="3746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Common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Girder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and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Suspension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9" name="Textfeld 1033"/>
          <p:cNvSpPr txBox="1"/>
          <p:nvPr/>
        </p:nvSpPr>
        <p:spPr>
          <a:xfrm>
            <a:off x="1908190" y="1265292"/>
            <a:ext cx="1899031" cy="3746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Focusing QP-Magnet (within unit)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48298" y="1714759"/>
            <a:ext cx="737148" cy="1856422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feld 1035"/>
          <p:cNvSpPr txBox="1"/>
          <p:nvPr/>
        </p:nvSpPr>
        <p:spPr>
          <a:xfrm>
            <a:off x="3670704" y="1258768"/>
            <a:ext cx="941705" cy="2279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Steering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Magnet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22" name="Textfeld 1036"/>
          <p:cNvSpPr txBox="1"/>
          <p:nvPr/>
        </p:nvSpPr>
        <p:spPr>
          <a:xfrm>
            <a:off x="7787060" y="1498621"/>
            <a:ext cx="1489944" cy="4845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Defocusing</a:t>
            </a:r>
            <a:b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QP-Magnet</a:t>
            </a:r>
            <a:b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(within Unit)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23" name="Textfeld 1037"/>
          <p:cNvSpPr txBox="1"/>
          <p:nvPr/>
        </p:nvSpPr>
        <p:spPr>
          <a:xfrm>
            <a:off x="7178266" y="1190533"/>
            <a:ext cx="1200962" cy="3746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Local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Current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Leads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24" name="Textfeld 1039"/>
          <p:cNvSpPr txBox="1"/>
          <p:nvPr/>
        </p:nvSpPr>
        <p:spPr>
          <a:xfrm>
            <a:off x="7344834" y="5747958"/>
            <a:ext cx="1383521" cy="3746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Common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Girder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and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Suspension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de-DE" sz="1100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25" name="Textfeld 1040"/>
          <p:cNvSpPr txBox="1"/>
          <p:nvPr/>
        </p:nvSpPr>
        <p:spPr>
          <a:xfrm>
            <a:off x="2332868" y="6089073"/>
            <a:ext cx="1988098" cy="53911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He-Supply and Return, Magnet cooling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de-DE" sz="1100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26" name="Textfeld 1041"/>
          <p:cNvSpPr txBox="1"/>
          <p:nvPr/>
        </p:nvSpPr>
        <p:spPr>
          <a:xfrm>
            <a:off x="1064424" y="6293255"/>
            <a:ext cx="1518952" cy="2190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Bus Bar System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de-DE" sz="1100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731520" y="3236595"/>
            <a:ext cx="282632" cy="396067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feld 1043"/>
          <p:cNvSpPr txBox="1"/>
          <p:nvPr/>
        </p:nvSpPr>
        <p:spPr>
          <a:xfrm>
            <a:off x="-101723" y="2792729"/>
            <a:ext cx="1257192" cy="2190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Bus Bar System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de-DE" sz="1100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6998105" y="2780030"/>
            <a:ext cx="1075285" cy="574039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feld 1045"/>
          <p:cNvSpPr txBox="1"/>
          <p:nvPr/>
        </p:nvSpPr>
        <p:spPr>
          <a:xfrm>
            <a:off x="7724851" y="2330791"/>
            <a:ext cx="941705" cy="3746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Sextupole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Magnet</a:t>
            </a:r>
            <a:endParaRPr lang="de-DE" sz="1200" b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1" name="Textfeld 1046"/>
          <p:cNvSpPr txBox="1"/>
          <p:nvPr/>
        </p:nvSpPr>
        <p:spPr>
          <a:xfrm>
            <a:off x="5471819" y="1199713"/>
            <a:ext cx="941705" cy="2279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Cryo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Catcher</a:t>
            </a:r>
            <a:endParaRPr lang="de-DE" sz="1200" b="1" dirty="0">
              <a:effectLst/>
              <a:ea typeface="Calibri"/>
              <a:cs typeface="Times New Roman"/>
            </a:endParaRPr>
          </a:p>
        </p:txBody>
      </p:sp>
      <p:sp>
        <p:nvSpPr>
          <p:cNvPr id="32" name="Textfeld 1047"/>
          <p:cNvSpPr txBox="1"/>
          <p:nvPr/>
        </p:nvSpPr>
        <p:spPr>
          <a:xfrm>
            <a:off x="6110801" y="1192093"/>
            <a:ext cx="1212705" cy="2279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Roughing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CWT</a:t>
            </a:r>
            <a:endParaRPr lang="de-DE" sz="1200" b="1" dirty="0">
              <a:effectLst/>
              <a:ea typeface="Calibri"/>
              <a:cs typeface="Times New Roman"/>
            </a:endParaRPr>
          </a:p>
        </p:txBody>
      </p:sp>
      <p:sp>
        <p:nvSpPr>
          <p:cNvPr id="33" name="Textfeld 1048"/>
          <p:cNvSpPr txBox="1"/>
          <p:nvPr/>
        </p:nvSpPr>
        <p:spPr>
          <a:xfrm>
            <a:off x="7880465" y="2792729"/>
            <a:ext cx="1371600" cy="6388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Beam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Vacuum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Chamber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,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Defocusing</a:t>
            </a:r>
            <a:endParaRPr lang="de-DE" sz="1200" b="1" dirty="0">
              <a:effectLst/>
              <a:ea typeface="Calibri"/>
              <a:cs typeface="Times New Roman"/>
            </a:endParaRPr>
          </a:p>
        </p:txBody>
      </p:sp>
      <p:sp>
        <p:nvSpPr>
          <p:cNvPr id="34" name="Textfeld 1049"/>
          <p:cNvSpPr txBox="1"/>
          <p:nvPr/>
        </p:nvSpPr>
        <p:spPr>
          <a:xfrm>
            <a:off x="4174736" y="6081915"/>
            <a:ext cx="1978142" cy="6388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Beam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Vacuum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Chamber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,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Focusing</a:t>
            </a:r>
            <a:endParaRPr lang="de-DE" sz="1200" b="1" dirty="0">
              <a:effectLst/>
              <a:ea typeface="Calibri"/>
              <a:cs typeface="Times New Roman"/>
            </a:endParaRPr>
          </a:p>
        </p:txBody>
      </p:sp>
      <p:sp>
        <p:nvSpPr>
          <p:cNvPr id="35" name="Textfeld 1050"/>
          <p:cNvSpPr txBox="1"/>
          <p:nvPr/>
        </p:nvSpPr>
        <p:spPr>
          <a:xfrm>
            <a:off x="101637" y="6105119"/>
            <a:ext cx="1281537" cy="2095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Voltag</a:t>
            </a: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de-DE" sz="1200" b="1" dirty="0" err="1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Breaker</a:t>
            </a:r>
            <a:endParaRPr lang="de-DE" sz="1200" b="1" dirty="0">
              <a:effectLst/>
              <a:ea typeface="Calibri"/>
              <a:cs typeface="Times New Roman"/>
            </a:endParaRPr>
          </a:p>
        </p:txBody>
      </p:sp>
      <p:sp>
        <p:nvSpPr>
          <p:cNvPr id="36" name="Textfeld 1051"/>
          <p:cNvSpPr txBox="1"/>
          <p:nvPr/>
        </p:nvSpPr>
        <p:spPr>
          <a:xfrm>
            <a:off x="-52049" y="5394265"/>
            <a:ext cx="1249078" cy="3746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>
                <a:solidFill>
                  <a:srgbClr val="FF6600"/>
                </a:solidFill>
                <a:effectLst/>
                <a:latin typeface="Arial"/>
                <a:ea typeface="Calibri"/>
                <a:cs typeface="Times New Roman"/>
              </a:rPr>
              <a:t>Beam Position Monitor</a:t>
            </a:r>
            <a:endParaRPr lang="de-DE" sz="1200" b="1" dirty="0">
              <a:effectLst/>
              <a:ea typeface="Calibri"/>
              <a:cs typeface="Times New Roman"/>
            </a:endParaRPr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9568" name="Rectangle 3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9570" name="Rectangle 36"/>
          <p:cNvSpPr>
            <a:spLocks noChangeArrowheads="1"/>
          </p:cNvSpPr>
          <p:nvPr/>
        </p:nvSpPr>
        <p:spPr bwMode="auto">
          <a:xfrm>
            <a:off x="0" y="6705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55BE860-85A1-41FD-B6CF-1DE68219B0AD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QP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 Unicode MS" pitchFamily="34" charset="-128"/>
              </a:rPr>
              <a:t>Units and Doublet Modules</a:t>
            </a:r>
            <a:endParaRPr kumimoji="0" lang="en-GB" sz="4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562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545306" y="1450842"/>
            <a:ext cx="8053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charset="0"/>
              </a:rPr>
              <a:t>All SIS100 lattice quadrupole and corrector magnets have to be made in JINR, </a:t>
            </a:r>
            <a:r>
              <a:rPr lang="en-US" altLang="ru-RU" sz="1800" dirty="0" err="1">
                <a:latin typeface="Arial" charset="0"/>
              </a:rPr>
              <a:t>Dubna</a:t>
            </a:r>
            <a:r>
              <a:rPr lang="en-US" altLang="ru-RU" sz="1800" dirty="0">
                <a:latin typeface="Arial" charset="0"/>
              </a:rPr>
              <a:t>. The </a:t>
            </a:r>
            <a:r>
              <a:rPr lang="en-US" altLang="ru-RU" sz="1800" dirty="0" err="1">
                <a:latin typeface="Arial" charset="0"/>
              </a:rPr>
              <a:t>Nuclotron</a:t>
            </a:r>
            <a:r>
              <a:rPr lang="en-US" altLang="ru-RU" sz="1800" dirty="0">
                <a:latin typeface="Arial" charset="0"/>
              </a:rPr>
              <a:t>-type design, based on a cold, window-frame iron yoke and a winding of the hollow superconductor, was chosen for the SIS100 magnets.</a:t>
            </a:r>
            <a:endParaRPr lang="ru-RU" altLang="ru-RU" sz="1800" dirty="0">
              <a:latin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249820"/>
              </p:ext>
            </p:extLst>
          </p:nvPr>
        </p:nvGraphicFramePr>
        <p:xfrm>
          <a:off x="463550" y="3284984"/>
          <a:ext cx="8216900" cy="2641599"/>
        </p:xfrm>
        <a:graphic>
          <a:graphicData uri="http://schemas.openxmlformats.org/drawingml/2006/table">
            <a:tbl>
              <a:tblPr/>
              <a:tblGrid>
                <a:gridCol w="2964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8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5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Characteristic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Lattice Quadrupole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Corrector magnet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0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Multipole (Q/S/O)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Steerer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Chrom</a:t>
                      </a: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Sext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magnets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 field strength, T/m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n-1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27.77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0.75/25/333,3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Effective magnetic length, m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0.403/0.41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Aperture diameter, mm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 current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10512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250/246/240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245/241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Magnet weight, kg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824" name="Прямоугольник 6"/>
          <p:cNvSpPr>
            <a:spLocks noChangeArrowheads="1"/>
          </p:cNvSpPr>
          <p:nvPr/>
        </p:nvSpPr>
        <p:spPr bwMode="auto">
          <a:xfrm>
            <a:off x="2483768" y="2702022"/>
            <a:ext cx="3557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Arial" charset="0"/>
              </a:rPr>
              <a:t>Characteristics of the magnets</a:t>
            </a:r>
            <a:endParaRPr lang="ru-RU" altLang="ru-RU" sz="1800" b="1" dirty="0">
              <a:latin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C5BFC4-B9C9-4FBC-9857-E076BA93CD6E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Main Quadrupoles and Correctors </a:t>
            </a:r>
          </a:p>
        </p:txBody>
      </p:sp>
    </p:spTree>
    <p:extLst>
      <p:ext uri="{BB962C8B-B14F-4D97-AF65-F5344CB8AC3E}">
        <p14:creationId xmlns:p14="http://schemas.microsoft.com/office/powerpoint/2010/main" val="798571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86" y="1205000"/>
            <a:ext cx="2955131" cy="252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4" y="4226039"/>
            <a:ext cx="2651768" cy="202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>
            <a:fillRect/>
          </a:stretch>
        </p:blipFill>
        <p:spPr bwMode="auto">
          <a:xfrm>
            <a:off x="6724253" y="1462770"/>
            <a:ext cx="2456259" cy="200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5295" r="16997" b="8911"/>
          <a:stretch>
            <a:fillRect/>
          </a:stretch>
        </p:blipFill>
        <p:spPr bwMode="auto">
          <a:xfrm>
            <a:off x="3430750" y="3997249"/>
            <a:ext cx="2938482" cy="23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4657" r="13792" b="4855"/>
          <a:stretch>
            <a:fillRect/>
          </a:stretch>
        </p:blipFill>
        <p:spPr bwMode="auto">
          <a:xfrm>
            <a:off x="6582382" y="4146861"/>
            <a:ext cx="2535006" cy="22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feld 1"/>
          <p:cNvSpPr txBox="1">
            <a:spLocks noChangeArrowheads="1"/>
          </p:cNvSpPr>
          <p:nvPr/>
        </p:nvSpPr>
        <p:spPr bwMode="auto">
          <a:xfrm>
            <a:off x="1177881" y="6325293"/>
            <a:ext cx="845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400" i="1" dirty="0" err="1">
                <a:solidFill>
                  <a:srgbClr val="C00000"/>
                </a:solidFill>
              </a:rPr>
              <a:t>Steerer</a:t>
            </a:r>
            <a:endParaRPr lang="de-DE" altLang="de-DE" sz="1400" i="1" dirty="0">
              <a:solidFill>
                <a:srgbClr val="C00000"/>
              </a:solidFill>
            </a:endParaRPr>
          </a:p>
        </p:txBody>
      </p:sp>
      <p:sp>
        <p:nvSpPr>
          <p:cNvPr id="23564" name="Textfeld 11"/>
          <p:cNvSpPr txBox="1">
            <a:spLocks noChangeArrowheads="1"/>
          </p:cNvSpPr>
          <p:nvPr/>
        </p:nvSpPr>
        <p:spPr bwMode="auto">
          <a:xfrm>
            <a:off x="7515016" y="3654029"/>
            <a:ext cx="1051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400" i="1" dirty="0" err="1">
                <a:solidFill>
                  <a:srgbClr val="7030A0"/>
                </a:solidFill>
              </a:rPr>
              <a:t>Sextupole</a:t>
            </a:r>
            <a:endParaRPr lang="de-DE" altLang="de-DE" sz="1400" i="1" dirty="0">
              <a:solidFill>
                <a:srgbClr val="7030A0"/>
              </a:solidFill>
            </a:endParaRPr>
          </a:p>
        </p:txBody>
      </p:sp>
      <p:sp>
        <p:nvSpPr>
          <p:cNvPr id="23565" name="Textfeld 12"/>
          <p:cNvSpPr txBox="1">
            <a:spLocks noChangeArrowheads="1"/>
          </p:cNvSpPr>
          <p:nvPr/>
        </p:nvSpPr>
        <p:spPr bwMode="auto">
          <a:xfrm>
            <a:off x="4351355" y="6325293"/>
            <a:ext cx="182177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400" i="1" dirty="0">
                <a:solidFill>
                  <a:srgbClr val="00B050"/>
                </a:solidFill>
              </a:rPr>
              <a:t>Multipole </a:t>
            </a:r>
            <a:r>
              <a:rPr lang="de-DE" altLang="de-DE" sz="1400" i="1" dirty="0" err="1">
                <a:solidFill>
                  <a:srgbClr val="00B050"/>
                </a:solidFill>
              </a:rPr>
              <a:t>Corrector</a:t>
            </a:r>
            <a:endParaRPr lang="de-DE" altLang="de-DE" sz="1400" i="1" dirty="0">
              <a:solidFill>
                <a:srgbClr val="00B050"/>
              </a:solidFill>
            </a:endParaRPr>
          </a:p>
        </p:txBody>
      </p:sp>
      <p:sp>
        <p:nvSpPr>
          <p:cNvPr id="23566" name="Textfeld 13"/>
          <p:cNvSpPr txBox="1">
            <a:spLocks noChangeArrowheads="1"/>
          </p:cNvSpPr>
          <p:nvPr/>
        </p:nvSpPr>
        <p:spPr bwMode="auto">
          <a:xfrm>
            <a:off x="6717688" y="6325292"/>
            <a:ext cx="236401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400" i="1" dirty="0">
                <a:solidFill>
                  <a:schemeClr val="tx2"/>
                </a:solidFill>
              </a:rPr>
              <a:t>Gamma Jump Quadrupole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11889" r="27023" b="-2071"/>
          <a:stretch/>
        </p:blipFill>
        <p:spPr>
          <a:xfrm>
            <a:off x="0" y="1322349"/>
            <a:ext cx="3467239" cy="2480869"/>
          </a:xfrm>
          <a:prstGeom prst="rect">
            <a:avLst/>
          </a:prstGeom>
        </p:spPr>
      </p:pic>
      <p:sp>
        <p:nvSpPr>
          <p:cNvPr id="19" name="Textfeld 11"/>
          <p:cNvSpPr txBox="1">
            <a:spLocks noChangeArrowheads="1"/>
          </p:cNvSpPr>
          <p:nvPr/>
        </p:nvSpPr>
        <p:spPr bwMode="auto">
          <a:xfrm>
            <a:off x="2771800" y="3572855"/>
            <a:ext cx="3015095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de-DE" altLang="de-DE" sz="1400" i="1" dirty="0">
                <a:solidFill>
                  <a:schemeClr val="accent1"/>
                </a:solidFill>
              </a:rPr>
              <a:t>Main Quadrupole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092032-3DE9-4C32-A455-3138D868ED27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Design of the superconducting Magnets</a:t>
            </a:r>
          </a:p>
        </p:txBody>
      </p:sp>
    </p:spTree>
    <p:extLst>
      <p:ext uri="{BB962C8B-B14F-4D97-AF65-F5344CB8AC3E}">
        <p14:creationId xmlns:p14="http://schemas.microsoft.com/office/powerpoint/2010/main" val="404601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496DC4-6EB7-427B-ABD9-25F7E3108A11}"/>
              </a:ext>
            </a:extLst>
          </p:cNvPr>
          <p:cNvSpPr txBox="1"/>
          <p:nvPr/>
        </p:nvSpPr>
        <p:spPr>
          <a:xfrm>
            <a:off x="251520" y="1152555"/>
            <a:ext cx="2277226" cy="461665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en-US" sz="2400" dirty="0"/>
              <a:t> Magnet yokes</a:t>
            </a:r>
            <a:endParaRPr lang="ru-RU" sz="24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899647C-9DCB-4916-8D06-877621FF9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425205"/>
              </p:ext>
            </p:extLst>
          </p:nvPr>
        </p:nvGraphicFramePr>
        <p:xfrm>
          <a:off x="274532" y="1698376"/>
          <a:ext cx="5074429" cy="1423035"/>
        </p:xfrm>
        <a:graphic>
          <a:graphicData uri="http://schemas.openxmlformats.org/drawingml/2006/table">
            <a:tbl>
              <a:tblPr/>
              <a:tblGrid>
                <a:gridCol w="1367357">
                  <a:extLst>
                    <a:ext uri="{9D8B030D-6E8A-4147-A177-3AD203B41FA5}">
                      <a16:colId xmlns:a16="http://schemas.microsoft.com/office/drawing/2014/main" val="15029184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73844200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874055236"/>
                    </a:ext>
                  </a:extLst>
                </a:gridCol>
                <a:gridCol w="1758529">
                  <a:extLst>
                    <a:ext uri="{9D8B030D-6E8A-4147-A177-3AD203B41FA5}">
                      <a16:colId xmlns:a16="http://schemas.microsoft.com/office/drawing/2014/main" val="3122895436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JINR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Completion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inspection pass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42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837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Sextupole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277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Steerer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71407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AB4DC-223F-4E4C-9FE7-7B4FB33B9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39"/>
          <a:stretch/>
        </p:blipFill>
        <p:spPr>
          <a:xfrm>
            <a:off x="5580112" y="1255873"/>
            <a:ext cx="2520280" cy="186553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F9DAA54-E088-4F0A-9FB2-D0E30484CE6C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Status of Series 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012D9-2643-4D22-BAB0-0D37766EB534}"/>
              </a:ext>
            </a:extLst>
          </p:cNvPr>
          <p:cNvSpPr txBox="1"/>
          <p:nvPr/>
        </p:nvSpPr>
        <p:spPr>
          <a:xfrm>
            <a:off x="274532" y="3244334"/>
            <a:ext cx="2777834" cy="369332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</a:rPr>
              <a:t>Superconducting coil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F8FE56A3-3545-46DA-A7A6-06DE96EBC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7981"/>
              </p:ext>
            </p:extLst>
          </p:nvPr>
        </p:nvGraphicFramePr>
        <p:xfrm>
          <a:off x="282089" y="3720234"/>
          <a:ext cx="4774764" cy="1684020"/>
        </p:xfrm>
        <a:graphic>
          <a:graphicData uri="http://schemas.openxmlformats.org/drawingml/2006/table">
            <a:tbl>
              <a:tblPr/>
              <a:tblGrid>
                <a:gridCol w="1338779">
                  <a:extLst>
                    <a:ext uri="{9D8B030D-6E8A-4147-A177-3AD203B41FA5}">
                      <a16:colId xmlns:a16="http://schemas.microsoft.com/office/drawing/2014/main" val="1502918402"/>
                    </a:ext>
                  </a:extLst>
                </a:gridCol>
                <a:gridCol w="1041817">
                  <a:extLst>
                    <a:ext uri="{9D8B030D-6E8A-4147-A177-3AD203B41FA5}">
                      <a16:colId xmlns:a16="http://schemas.microsoft.com/office/drawing/2014/main" val="1873844200"/>
                    </a:ext>
                  </a:extLst>
                </a:gridCol>
                <a:gridCol w="1221698">
                  <a:extLst>
                    <a:ext uri="{9D8B030D-6E8A-4147-A177-3AD203B41FA5}">
                      <a16:colId xmlns:a16="http://schemas.microsoft.com/office/drawing/2014/main" val="874055236"/>
                    </a:ext>
                  </a:extLst>
                </a:gridCol>
                <a:gridCol w="1172470">
                  <a:extLst>
                    <a:ext uri="{9D8B030D-6E8A-4147-A177-3AD203B41FA5}">
                      <a16:colId xmlns:a16="http://schemas.microsoft.com/office/drawing/2014/main" val="3122895436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Produced at JINR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Completion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inspection pass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42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837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Sextupole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21 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277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Steerer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714070"/>
                  </a:ext>
                </a:extLst>
              </a:tr>
            </a:tbl>
          </a:graphicData>
        </a:graphic>
      </p:graphicFrame>
      <p:pic>
        <p:nvPicPr>
          <p:cNvPr id="17" name="Объект 4">
            <a:extLst>
              <a:ext uri="{FF2B5EF4-FFF2-40B4-BE49-F238E27FC236}">
                <a16:creationId xmlns:a16="http://schemas.microsoft.com/office/drawing/2014/main" id="{021C2137-11FE-460E-922D-7684DBE664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17947" r="5883"/>
          <a:stretch/>
        </p:blipFill>
        <p:spPr>
          <a:xfrm>
            <a:off x="282089" y="5478278"/>
            <a:ext cx="1943980" cy="12921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14D5BE-6672-4E26-BC4C-991292901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39" b="13285"/>
          <a:stretch/>
        </p:blipFill>
        <p:spPr>
          <a:xfrm>
            <a:off x="6935363" y="2728606"/>
            <a:ext cx="2216680" cy="1865538"/>
          </a:xfrm>
          <a:prstGeom prst="rect">
            <a:avLst/>
          </a:prstGeom>
        </p:spPr>
      </p:pic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33A99FE2-0214-4046-BE94-A9A5AC791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304920"/>
              </p:ext>
            </p:extLst>
          </p:nvPr>
        </p:nvGraphicFramePr>
        <p:xfrm>
          <a:off x="5148064" y="5214679"/>
          <a:ext cx="3902236" cy="1555780"/>
        </p:xfrm>
        <a:graphic>
          <a:graphicData uri="http://schemas.openxmlformats.org/drawingml/2006/table">
            <a:tbl>
              <a:tblPr/>
              <a:tblGrid>
                <a:gridCol w="1125099">
                  <a:extLst>
                    <a:ext uri="{9D8B030D-6E8A-4147-A177-3AD203B41FA5}">
                      <a16:colId xmlns:a16="http://schemas.microsoft.com/office/drawing/2014/main" val="1502918402"/>
                    </a:ext>
                  </a:extLst>
                </a:gridCol>
                <a:gridCol w="1373887">
                  <a:extLst>
                    <a:ext uri="{9D8B030D-6E8A-4147-A177-3AD203B41FA5}">
                      <a16:colId xmlns:a16="http://schemas.microsoft.com/office/drawing/2014/main" val="1873844200"/>
                    </a:ext>
                  </a:extLst>
                </a:gridCol>
                <a:gridCol w="1403250">
                  <a:extLst>
                    <a:ext uri="{9D8B030D-6E8A-4147-A177-3AD203B41FA5}">
                      <a16:colId xmlns:a16="http://schemas.microsoft.com/office/drawing/2014/main" val="874055236"/>
                    </a:ext>
                  </a:extLst>
                </a:gridCol>
              </a:tblGrid>
              <a:tr h="624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Assembled and delivered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Completion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42833"/>
                  </a:ext>
                </a:extLst>
              </a:tr>
              <a:tr h="310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Series 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83704"/>
                  </a:ext>
                </a:extLst>
              </a:tr>
              <a:tr h="310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Series 1.7B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27777"/>
                  </a:ext>
                </a:extLst>
              </a:tr>
              <a:tr h="310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9319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FEBEB08-85CF-40C2-BB05-C4B7C277B177}"/>
              </a:ext>
            </a:extLst>
          </p:cNvPr>
          <p:cNvSpPr txBox="1"/>
          <p:nvPr/>
        </p:nvSpPr>
        <p:spPr>
          <a:xfrm>
            <a:off x="5420058" y="4803223"/>
            <a:ext cx="3483609" cy="369332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en-US" dirty="0"/>
              <a:t>Magnet and Unit assembling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2A288E-1E2C-4BAF-B143-061BE09A1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2343"/>
          <a:stretch/>
        </p:blipFill>
        <p:spPr bwMode="auto">
          <a:xfrm>
            <a:off x="2583649" y="5516118"/>
            <a:ext cx="1224135" cy="120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7AFF7D-659F-4169-8B40-C2C1EA16D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65" y="5499515"/>
            <a:ext cx="1249288" cy="1249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833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ries magnetic measurements presentation.pptx" id="{B2EB60AE-35B7-4CF6-A172-AEB401AFF78C}" vid="{A5BDE24C-E984-480E-91A1-7995C65E9F3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Series magnetic measurements presentation</Template>
  <TotalTime>14780</TotalTime>
  <Words>1279</Words>
  <Application>Microsoft Office PowerPoint</Application>
  <PresentationFormat>Экран (4:3)</PresentationFormat>
  <Paragraphs>398</Paragraphs>
  <Slides>22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Georgia</vt:lpstr>
      <vt:lpstr>Lucida Grande</vt:lpstr>
      <vt:lpstr>Times</vt:lpstr>
      <vt:lpstr>Times New Roman</vt:lpstr>
      <vt:lpstr>Wingdings</vt:lpstr>
      <vt:lpstr>Тема Office</vt:lpstr>
      <vt:lpstr>First Experience of Production and Testing the Superconducting Quadrupole and Corrector Magnets for the SIS100 Heavy Ion Accelerator of FAIR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Field Performance Of The First Serial Quadru-pole Units For The Sis100 Synchrotron Of Fair</dc:title>
  <dc:creator>Владимир Борисов</dc:creator>
  <cp:lastModifiedBy>DELL</cp:lastModifiedBy>
  <cp:revision>199</cp:revision>
  <cp:lastPrinted>2021-09-23T10:47:38Z</cp:lastPrinted>
  <dcterms:created xsi:type="dcterms:W3CDTF">2021-05-13T12:27:57Z</dcterms:created>
  <dcterms:modified xsi:type="dcterms:W3CDTF">2021-09-28T22:13:35Z</dcterms:modified>
</cp:coreProperties>
</file>