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0" r:id="rId4"/>
    <p:sldId id="261" r:id="rId5"/>
    <p:sldId id="263" r:id="rId6"/>
    <p:sldId id="265" r:id="rId7"/>
    <p:sldId id="266" r:id="rId8"/>
    <p:sldId id="268" r:id="rId9"/>
    <p:sldId id="283" r:id="rId10"/>
    <p:sldId id="284" r:id="rId11"/>
    <p:sldId id="273" r:id="rId12"/>
    <p:sldId id="274" r:id="rId13"/>
    <p:sldId id="275" r:id="rId14"/>
    <p:sldId id="270" r:id="rId15"/>
    <p:sldId id="276" r:id="rId16"/>
    <p:sldId id="262" r:id="rId17"/>
    <p:sldId id="267" r:id="rId18"/>
    <p:sldId id="277" r:id="rId19"/>
    <p:sldId id="257" r:id="rId20"/>
    <p:sldId id="258" r:id="rId21"/>
    <p:sldId id="259" r:id="rId22"/>
    <p:sldId id="278" r:id="rId23"/>
    <p:sldId id="279" r:id="rId24"/>
    <p:sldId id="280" r:id="rId25"/>
    <p:sldId id="281" r:id="rId26"/>
    <p:sldId id="26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328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9C3F-04B1-4416-A915-F78749366EC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2F93A-C838-488D-A6ED-598867174F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0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0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6736-8528-4B8C-A97C-B8360515FB76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8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829C0-EF64-4201-B493-E61DE3902B41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3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4111-07B3-4544-B16B-12DC73A5A332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3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CA6E-2CC5-4F0F-AFAC-040B4B16DD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528B-F096-4297-860B-2DD7CF76D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80EBC-6BAD-4927-A0AA-6B82952BCA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5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27C3-66D2-4C6F-A814-5C0A994AC1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FE308-71B6-49E0-AE53-E02E69DBF7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7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C7BD-870A-423B-86B3-1EFEE47F65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08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2760-7E47-46A4-8CF2-7CDF10273E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5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C2EF8-7886-414E-BE3B-2CC534DA47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9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A62A-482D-4A0F-B614-69A3CBBD169D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6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E9A6-A00B-4EED-8421-DC745E39BE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4C84-7DA3-4DC4-AD44-91A9B010C1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0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0E06-C2D9-4EE0-967E-F3CB875DF0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3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79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2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0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94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48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06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01C-49A9-43F5-9723-B726F1B58A1A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13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5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7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6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3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719E-9793-439C-98A8-3A9D3226D89E}" type="datetime1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4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3896-5E9C-4EDF-91C5-0C9CDA884AD1}" type="datetime1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EA5A-7F18-4AFE-97D8-C56CE0CC39AB}" type="datetime1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5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3194-B6E6-453E-B74E-AD460CD7119E}" type="datetime1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5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BC2-7570-4A44-AB64-9636A2759F11}" type="datetime1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9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AA0-296C-4633-9819-1962B5C81D9A}" type="datetime1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5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A78D-D713-4FDF-8D66-810CAEA7B013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4C895-881E-42C9-95DE-FDA6EEEDF4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53137-96D9-4D67-8269-939985D916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4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en-US" dirty="0"/>
              <a:t>MPD Yoke assembly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FF00FF"/>
                </a:solidFill>
              </a:rPr>
              <a:t> </a:t>
            </a:r>
            <a:r>
              <a:rPr lang="en-US" sz="2000" dirty="0">
                <a:solidFill>
                  <a:srgbClr val="FF00FF"/>
                </a:solidFill>
              </a:rPr>
              <a:t>September</a:t>
            </a:r>
            <a:r>
              <a:rPr lang="ru-RU" sz="2000" dirty="0">
                <a:solidFill>
                  <a:srgbClr val="FF00FF"/>
                </a:solidFill>
              </a:rPr>
              <a:t> 2021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414592" cy="1752600"/>
          </a:xfrm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400" u="sng" dirty="0">
                <a:solidFill>
                  <a:srgbClr val="0000FF"/>
                </a:solidFill>
              </a:rPr>
              <a:t>N.Topilin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E.Belyaeva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E.Gerasimov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JINR, </a:t>
            </a:r>
            <a:r>
              <a:rPr lang="en-US" sz="2400" dirty="0" err="1">
                <a:solidFill>
                  <a:srgbClr val="00B050"/>
                </a:solidFill>
              </a:rPr>
              <a:t>Dubna</a:t>
            </a:r>
            <a:endParaRPr lang="en-US" sz="2400" dirty="0">
              <a:solidFill>
                <a:srgbClr val="00B050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62" y="3401565"/>
            <a:ext cx="42676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3194-B6E6-453E-B74E-AD460CD7119E}" type="datetime1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3" y="554487"/>
            <a:ext cx="7632854" cy="57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316984"/>
            <a:ext cx="329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28 plates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9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2760-7E47-46A4-8CF2-7CDF10273E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96" y="4149080"/>
            <a:ext cx="2916692" cy="1945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" y="4149080"/>
            <a:ext cx="2910506" cy="1945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6" y="1907892"/>
            <a:ext cx="2898070" cy="193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47" y="1907892"/>
            <a:ext cx="2992407" cy="2000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4128604"/>
            <a:ext cx="2971197" cy="19867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9752" y="404664"/>
            <a:ext cx="3000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Poles installation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892"/>
            <a:ext cx="2898069" cy="19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5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95"/>
            <a:ext cx="9144000" cy="636441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9FD8-0046-40DB-967E-FE27100D49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4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2760-7E47-46A4-8CF2-7CDF10273E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5796"/>
            <a:ext cx="8619934" cy="61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9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608"/>
            <a:ext cx="9144000" cy="61142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14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D8AF-222E-43F8-B4C7-D138B8FCE5FE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24000" y="22412"/>
            <a:ext cx="6354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Movement system assembly and test</a:t>
            </a:r>
            <a:endParaRPr lang="ru-RU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40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15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AB19-3E0F-445B-A788-D75E777037EF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56406" y="5042118"/>
            <a:ext cx="5087594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The movement system allows you to move an object weighing </a:t>
            </a:r>
          </a:p>
          <a:p>
            <a:r>
              <a:rPr lang="en-US" sz="1400" dirty="0"/>
              <a:t>up to 1000 tons with a positioning accuracy of 0.1 mm across </a:t>
            </a:r>
          </a:p>
          <a:p>
            <a:r>
              <a:rPr lang="en-US" sz="1400" dirty="0"/>
              <a:t>the beam and install it with an accuracy of 0.1 mm in height.</a:t>
            </a:r>
          </a:p>
          <a:p>
            <a:endParaRPr lang="en-US" sz="1400" dirty="0"/>
          </a:p>
          <a:p>
            <a:r>
              <a:rPr lang="en-US" sz="1400" dirty="0"/>
              <a:t>The accuracy of the installation of the pole axis relative to the axis </a:t>
            </a:r>
          </a:p>
          <a:p>
            <a:r>
              <a:rPr lang="en-US" sz="1400" dirty="0"/>
              <a:t>of the support ring is 0.25 mm (provided technologically). </a:t>
            </a:r>
          </a:p>
          <a:p>
            <a:endParaRPr lang="en-US" sz="1400" dirty="0"/>
          </a:p>
          <a:p>
            <a:r>
              <a:rPr lang="en-US" sz="1400" dirty="0"/>
              <a:t>The speed of movement of all rods is from 0 to 3 mm/s. </a:t>
            </a:r>
          </a:p>
        </p:txBody>
      </p:sp>
    </p:spTree>
    <p:extLst>
      <p:ext uri="{BB962C8B-B14F-4D97-AF65-F5344CB8AC3E}">
        <p14:creationId xmlns:p14="http://schemas.microsoft.com/office/powerpoint/2010/main" val="301060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3194-B6E6-453E-B74E-AD460CD7119E}" type="datetime1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8" y="4134694"/>
            <a:ext cx="4904184" cy="2286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44" y="2029711"/>
            <a:ext cx="4861520" cy="2316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633"/>
            <a:ext cx="4850310" cy="2314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836712"/>
            <a:ext cx="268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1 - Assembly zone position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25988" y="277556"/>
            <a:ext cx="311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Rails shape during Yoke moving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2430914"/>
            <a:ext cx="201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2 - Central position </a:t>
            </a:r>
          </a:p>
          <a:p>
            <a:r>
              <a:rPr lang="en-US" dirty="0"/>
              <a:t>(poles installation)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308304" y="476214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3 - Beam position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417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22236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Power frame brackets</a:t>
            </a:r>
            <a:endParaRPr lang="ru-RU" dirty="0"/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1795379" y="918012"/>
            <a:ext cx="1768509" cy="998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1795379" y="918012"/>
            <a:ext cx="1192445" cy="15748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17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8F61-8392-40E3-9F17-11628E894626}" type="datetime1">
              <a:rPr lang="ru-RU" smtClean="0"/>
              <a:t>24.09.2021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5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925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16631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July 16,</a:t>
            </a:r>
            <a:r>
              <a:rPr lang="ru-RU" sz="3600" dirty="0">
                <a:solidFill>
                  <a:srgbClr val="0000FF"/>
                </a:solidFill>
              </a:rPr>
              <a:t> 2021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18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8120-45A6-4BF5-9105-8BD5E1F28CC6}" type="datetime1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202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113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68588"/>
            <a:ext cx="52047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Technology beam</a:t>
            </a:r>
            <a:r>
              <a:rPr lang="ru-RU" sz="2800" dirty="0"/>
              <a:t> 8470 </a:t>
            </a:r>
            <a:r>
              <a:rPr lang="en-US" sz="2800" dirty="0"/>
              <a:t>mm length</a:t>
            </a:r>
            <a:endParaRPr lang="ru-RU" sz="28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563888" y="620688"/>
            <a:ext cx="288032" cy="2304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19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FF3D5-391A-4FE5-9EF0-FBDEF734B5DE}" type="datetime1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3" y="705832"/>
            <a:ext cx="8286261" cy="3725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843" y="425999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28 plates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16 t each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 support rings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42.5 t each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 poles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44 t each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4509120"/>
            <a:ext cx="23042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 Total: 621 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Material: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Steel 10 (AISI 1010)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forging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5880" y="143634"/>
            <a:ext cx="610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MPD Yoke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(L=8970 mm,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Arial" pitchFamily="34" charset="0"/>
              </a:rPr>
              <a:t>Ø6625 mm)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9524" y="4543222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Lodgement (Yoke support) – 70 tons, ordinary steel St.3 (Fe 360)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Pole transport supports 15 tons each without ballast</a:t>
            </a:r>
            <a:endParaRPr lang="ru-RU" alt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BDE6-79B0-4017-BC1B-78C198111590}" type="datetime1">
              <a:rPr lang="ru-RU" smtClean="0"/>
              <a:t>24.09.2021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9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3194-B6E6-453E-B74E-AD460CD7119E}" type="datetime1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7" y="4036166"/>
            <a:ext cx="3916348" cy="261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07" y="697797"/>
            <a:ext cx="2908811" cy="4350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7" y="671545"/>
            <a:ext cx="4735778" cy="3166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7253" y="113022"/>
            <a:ext cx="588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Magnet installation: July 30, 2021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80" y="5097776"/>
            <a:ext cx="2336738" cy="15622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91" y="5087310"/>
            <a:ext cx="2367722" cy="1583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0383" y="4072956"/>
            <a:ext cx="233717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August 2020</a:t>
            </a:r>
          </a:p>
          <a:p>
            <a:r>
              <a:rPr lang="en-US" sz="1600" dirty="0">
                <a:solidFill>
                  <a:srgbClr val="002060"/>
                </a:solidFill>
              </a:rPr>
              <a:t>Traverse 75 t capacity and</a:t>
            </a:r>
          </a:p>
          <a:p>
            <a:r>
              <a:rPr lang="en-US" sz="1600" dirty="0">
                <a:solidFill>
                  <a:srgbClr val="002060"/>
                </a:solidFill>
              </a:rPr>
              <a:t>80 t Crane test together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2"/>
            <a:endCxn id="11" idx="0"/>
          </p:cNvCxnSpPr>
          <p:nvPr/>
        </p:nvCxnSpPr>
        <p:spPr>
          <a:xfrm>
            <a:off x="5088972" y="4903953"/>
            <a:ext cx="307780" cy="183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4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3194-B6E6-453E-B74E-AD460CD7119E}" type="datetime1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27584" y="332656"/>
            <a:ext cx="605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position of the magnet axis relative to the axis of the Yoke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8" y="892523"/>
            <a:ext cx="8725421" cy="48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8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/>
          <a:stretch/>
        </p:blipFill>
        <p:spPr>
          <a:xfrm>
            <a:off x="5640288" y="5005582"/>
            <a:ext cx="3347864" cy="17742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73" y="317296"/>
            <a:ext cx="2961596" cy="56207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Related tasks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83696" y="2435609"/>
            <a:ext cx="2736304" cy="68179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1600" b="0" dirty="0">
                <a:solidFill>
                  <a:srgbClr val="0000FF"/>
                </a:solidFill>
              </a:rPr>
              <a:t>Assembling and modification </a:t>
            </a:r>
          </a:p>
          <a:p>
            <a:r>
              <a:rPr lang="en-US" sz="1600" b="0" dirty="0">
                <a:solidFill>
                  <a:srgbClr val="0000FF"/>
                </a:solidFill>
              </a:rPr>
              <a:t>the mobile platform</a:t>
            </a:r>
            <a:endParaRPr lang="ru-RU" sz="1600" b="0" dirty="0">
              <a:solidFill>
                <a:srgbClr val="0000FF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82" y="193002"/>
            <a:ext cx="3245770" cy="21699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80624" y="119477"/>
            <a:ext cx="4478351" cy="36985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600" b="0" dirty="0"/>
              <a:t>Evacuation of the ASG magnet transport container</a:t>
            </a:r>
            <a:endParaRPr lang="ru-RU" sz="1600" b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3896-5E9C-4EDF-91C5-0C9CDA884AD1}" type="datetime1">
              <a:rPr lang="ru-RU" smtClean="0"/>
              <a:t>24.09.2021</a:t>
            </a:fld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63" y="3228889"/>
            <a:ext cx="1620475" cy="2160633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22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3" y="850561"/>
            <a:ext cx="4595751" cy="3930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/>
          <a:stretch/>
        </p:blipFill>
        <p:spPr>
          <a:xfrm>
            <a:off x="224519" y="4822345"/>
            <a:ext cx="2265629" cy="18991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9"/>
          <a:stretch/>
        </p:blipFill>
        <p:spPr>
          <a:xfrm>
            <a:off x="2597145" y="4822345"/>
            <a:ext cx="2382221" cy="19490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33" y="3228888"/>
            <a:ext cx="2220271" cy="1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1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FF"/>
                </a:solidFill>
              </a:rPr>
              <a:t>Thanks for your attention !</a:t>
            </a:r>
            <a:endParaRPr lang="ru-RU" sz="4000" b="1" dirty="0">
              <a:solidFill>
                <a:srgbClr val="FF00FF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C7BD-870A-423B-86B3-1EFEE47F65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RuPAC-2021, 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2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314349"/>
            <a:ext cx="4176465" cy="4968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6508568" cy="503329"/>
          </a:xfrm>
        </p:spPr>
        <p:txBody>
          <a:bodyPr>
            <a:normAutofit/>
          </a:bodyPr>
          <a:lstStyle/>
          <a:p>
            <a:r>
              <a:rPr lang="en-US" sz="2700" dirty="0"/>
              <a:t>NEVA-Magnet Yoke assembly conception</a:t>
            </a:r>
            <a:endParaRPr lang="ru-RU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1628800"/>
            <a:ext cx="33123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Central column + plates fixation</a:t>
            </a:r>
          </a:p>
          <a:p>
            <a:r>
              <a:rPr lang="en-US" sz="1350" dirty="0" err="1">
                <a:solidFill>
                  <a:prstClr val="black"/>
                </a:solidFill>
              </a:rPr>
              <a:t>Lodgement</a:t>
            </a:r>
            <a:r>
              <a:rPr lang="en-US" sz="1350" dirty="0">
                <a:solidFill>
                  <a:prstClr val="black"/>
                </a:solidFill>
              </a:rPr>
              <a:t> supports</a:t>
            </a:r>
          </a:p>
          <a:p>
            <a:r>
              <a:rPr lang="en-US" sz="1350" dirty="0">
                <a:solidFill>
                  <a:prstClr val="black"/>
                </a:solidFill>
              </a:rPr>
              <a:t>Scaffolding</a:t>
            </a:r>
          </a:p>
          <a:p>
            <a:r>
              <a:rPr lang="en-US" sz="1350" dirty="0">
                <a:solidFill>
                  <a:prstClr val="black"/>
                </a:solidFill>
              </a:rPr>
              <a:t>Lifting tool </a:t>
            </a:r>
          </a:p>
          <a:p>
            <a:r>
              <a:rPr lang="en-US" sz="1350" dirty="0" err="1">
                <a:solidFill>
                  <a:prstClr val="black"/>
                </a:solidFill>
              </a:rPr>
              <a:t>Superbolts</a:t>
            </a:r>
            <a:endParaRPr lang="en-US" sz="135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Position bases</a:t>
            </a:r>
          </a:p>
          <a:p>
            <a:r>
              <a:rPr lang="en-US" sz="1350" dirty="0">
                <a:solidFill>
                  <a:prstClr val="black"/>
                </a:solidFill>
              </a:rPr>
              <a:t>Welding at JINR</a:t>
            </a:r>
          </a:p>
          <a:p>
            <a:r>
              <a:rPr lang="en-US" sz="1350" dirty="0">
                <a:solidFill>
                  <a:prstClr val="black"/>
                </a:solidFill>
              </a:rPr>
              <a:t>Safety </a:t>
            </a:r>
            <a:r>
              <a:rPr lang="en-US" sz="1350" dirty="0" err="1">
                <a:solidFill>
                  <a:prstClr val="black"/>
                </a:solidFill>
              </a:rPr>
              <a:t>tool&amp;equipment</a:t>
            </a:r>
            <a:endParaRPr lang="en-US" sz="135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Tall building (20-25 m or more to crane hook)</a:t>
            </a:r>
          </a:p>
          <a:p>
            <a:endParaRPr lang="en-US" sz="135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A lot of problems during assembly</a:t>
            </a:r>
          </a:p>
          <a:p>
            <a:r>
              <a:rPr lang="en-US" sz="1350" dirty="0">
                <a:solidFill>
                  <a:prstClr val="black"/>
                </a:solidFill>
              </a:rPr>
              <a:t>On-line measurements</a:t>
            </a:r>
          </a:p>
          <a:p>
            <a:r>
              <a:rPr lang="en-US" sz="1350" dirty="0">
                <a:solidFill>
                  <a:prstClr val="black"/>
                </a:solidFill>
              </a:rPr>
              <a:t>Others …</a:t>
            </a:r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75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3D8C4C-8153-4C17-A4D0-616F5DE488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38" y="837362"/>
            <a:ext cx="4248472" cy="284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69811C-1A8B-4809-B325-26B49E7AE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4" y="3877742"/>
            <a:ext cx="4248474" cy="2840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" y="836712"/>
            <a:ext cx="4247225" cy="2840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188640"/>
            <a:ext cx="491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MPD yoke preassembly at VHM, June-August 2018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71" y="3877742"/>
            <a:ext cx="2589300" cy="1992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98" y="3788904"/>
            <a:ext cx="1954532" cy="30179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3</a:t>
            </a:fld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8831-E582-4F53-8413-179EDAE51913}" type="datetime1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2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2020 year\n_12_Aug_опорные кольца\L112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4" y="4188862"/>
            <a:ext cx="3602615" cy="24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4"/>
            <a:ext cx="4416087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556792"/>
            <a:ext cx="3316805" cy="2353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37" b="-3846"/>
          <a:stretch/>
        </p:blipFill>
        <p:spPr>
          <a:xfrm>
            <a:off x="3563888" y="1424518"/>
            <a:ext cx="3608022" cy="2076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17" y="301556"/>
            <a:ext cx="2138959" cy="319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924" y="111210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MPD pre assembly at JINR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srgbClr val="CC00FF"/>
                </a:solidFill>
              </a:rPr>
              <a:t>(13 July – 12 August 2020)</a:t>
            </a:r>
            <a:endParaRPr lang="ru-RU" dirty="0">
              <a:solidFill>
                <a:srgbClr val="C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1844824"/>
            <a:ext cx="11048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1-st stand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2996952"/>
            <a:ext cx="31597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1-st plate: 8.5 m length, 16 tons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068960"/>
            <a:ext cx="209294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42 t Pole installation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6309320"/>
            <a:ext cx="359617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Support ring lifting, Ø 6.7 m, 44 tons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176" y="3641710"/>
            <a:ext cx="30975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 plates and 2 rings as 1 piece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370 tons in total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300" y="849874"/>
            <a:ext cx="3439468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Leading engineer </a:t>
            </a:r>
            <a:r>
              <a:rPr lang="en-US" dirty="0" err="1">
                <a:solidFill>
                  <a:prstClr val="black"/>
                </a:solidFill>
              </a:rPr>
              <a:t>N.Topilin</a:t>
            </a:r>
            <a:r>
              <a:rPr lang="en-US" dirty="0">
                <a:solidFill>
                  <a:prstClr val="black"/>
                </a:solidFill>
              </a:rPr>
              <a:t> VBLHEP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3645024"/>
            <a:ext cx="2417713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JINR-</a:t>
            </a:r>
            <a:r>
              <a:rPr lang="en-US" dirty="0" err="1">
                <a:solidFill>
                  <a:prstClr val="black"/>
                </a:solidFill>
              </a:rPr>
              <a:t>Pelcom</a:t>
            </a:r>
            <a:r>
              <a:rPr lang="en-US" dirty="0">
                <a:solidFill>
                  <a:prstClr val="black"/>
                </a:solidFill>
              </a:rPr>
              <a:t> plant team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5215" y="6412686"/>
            <a:ext cx="241771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JINR-</a:t>
            </a:r>
            <a:r>
              <a:rPr lang="en-US" dirty="0" err="1">
                <a:solidFill>
                  <a:prstClr val="black"/>
                </a:solidFill>
              </a:rPr>
              <a:t>Pelcom</a:t>
            </a:r>
            <a:r>
              <a:rPr lang="en-US" dirty="0">
                <a:solidFill>
                  <a:prstClr val="black"/>
                </a:solidFill>
              </a:rPr>
              <a:t> plant team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2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243134"/>
            <a:ext cx="5169279" cy="54644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Measurements by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“Industrial Measurements” LLC 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ru-RU" sz="2000" dirty="0">
                <a:solidFill>
                  <a:srgbClr val="0000FF"/>
                </a:solidFill>
              </a:rPr>
              <a:t>ООО </a:t>
            </a:r>
            <a:r>
              <a:rPr lang="en-US" sz="2000" dirty="0">
                <a:solidFill>
                  <a:srgbClr val="0000FF"/>
                </a:solidFill>
              </a:rPr>
              <a:t>“</a:t>
            </a:r>
            <a:r>
              <a:rPr lang="ru-RU" sz="2000" dirty="0">
                <a:solidFill>
                  <a:srgbClr val="0000FF"/>
                </a:solidFill>
              </a:rPr>
              <a:t>Промышленные измерения</a:t>
            </a:r>
            <a:r>
              <a:rPr lang="en-US" sz="2000" dirty="0">
                <a:solidFill>
                  <a:srgbClr val="0000FF"/>
                </a:solidFill>
              </a:rPr>
              <a:t>”)</a:t>
            </a:r>
            <a:r>
              <a:rPr lang="ru-RU" sz="2000" dirty="0">
                <a:solidFill>
                  <a:srgbClr val="0000FF"/>
                </a:solidFill>
              </a:rPr>
              <a:t> , </a:t>
            </a:r>
            <a:r>
              <a:rPr lang="en-US" sz="2000" dirty="0" err="1">
                <a:solidFill>
                  <a:srgbClr val="0000FF"/>
                </a:solidFill>
              </a:rPr>
              <a:t>S.Peterburg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43203"/>
            <a:ext cx="5626968" cy="16847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Rails planarity (top and side surfaces) – 0.4 mm on length 30 m</a:t>
            </a:r>
          </a:p>
          <a:p>
            <a:r>
              <a:rPr lang="en-US" dirty="0"/>
              <a:t>12 stands height deviations – 0.1 mm max</a:t>
            </a:r>
          </a:p>
          <a:p>
            <a:r>
              <a:rPr lang="en-US" dirty="0"/>
              <a:t>Stands shape deviation – 0.2 mm max</a:t>
            </a:r>
          </a:p>
          <a:p>
            <a:r>
              <a:rPr lang="en-US" dirty="0"/>
              <a:t>7 plates in assembly – </a:t>
            </a:r>
            <a:r>
              <a:rPr lang="en-US" dirty="0" err="1"/>
              <a:t>nonplanarity</a:t>
            </a:r>
            <a:r>
              <a:rPr lang="en-US" dirty="0"/>
              <a:t> 0.5 mm </a:t>
            </a:r>
          </a:p>
          <a:p>
            <a:r>
              <a:rPr lang="en-US" dirty="0"/>
              <a:t>13 plates in assembly - </a:t>
            </a:r>
            <a:r>
              <a:rPr lang="en-US" dirty="0" err="1"/>
              <a:t>nonplanarity</a:t>
            </a:r>
            <a:r>
              <a:rPr lang="en-US" dirty="0"/>
              <a:t> 0.58 mm max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2050" name="Picture 2" descr="E:\2020 year\m_23_July_MPD ass\L1110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2696406"/>
            <a:ext cx="1761864" cy="21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20 year\m_23_July_MPD ass\L1110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1635"/>
            <a:ext cx="2448272" cy="16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20 year\m_23_July_MPD ass\L1110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90107"/>
            <a:ext cx="4536504" cy="30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3781068"/>
            <a:ext cx="1440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13-th plate installation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-602712" y="225888"/>
            <a:ext cx="602712" cy="2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8831" y="225888"/>
            <a:ext cx="3435169" cy="30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220072" y="515604"/>
            <a:ext cx="3384376" cy="1761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5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00F7-04AE-4EEA-9A8C-5038DFEF8D2D}" type="datetime1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2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389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Geometry of 13 plates in the assembly</a:t>
            </a:r>
            <a:endParaRPr lang="ru-RU" dirty="0">
              <a:solidFill>
                <a:srgbClr val="FF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6312" y="229290"/>
            <a:ext cx="3624095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025" y="234615"/>
            <a:ext cx="3637570" cy="4220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5447" y="3202849"/>
            <a:ext cx="3278398" cy="4049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293096"/>
            <a:ext cx="2162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 12-13 per faces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2205" y="4154596"/>
            <a:ext cx="217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 12-13 per faces</a:t>
            </a:r>
          </a:p>
          <a:p>
            <a:r>
              <a:rPr lang="en-US" dirty="0">
                <a:solidFill>
                  <a:prstClr val="black"/>
                </a:solidFill>
              </a:rPr>
              <a:t>relative to the </a:t>
            </a:r>
          </a:p>
          <a:p>
            <a:r>
              <a:rPr lang="en-US" dirty="0">
                <a:solidFill>
                  <a:prstClr val="black"/>
                </a:solidFill>
              </a:rPr>
              <a:t>horizontal plane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6021288"/>
            <a:ext cx="216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##4-5 and ##8-9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6</a:t>
            </a:fld>
            <a:endParaRPr lang="ru-RU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9079-D8AE-4338-B36E-9FBAA1AFB723}" type="datetime1">
              <a:rPr lang="ru-RU" smtClean="0"/>
              <a:t>24.09.2021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8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876"/>
            <a:ext cx="9144000" cy="6113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851" y="744876"/>
            <a:ext cx="2773149" cy="1726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70"/>
            <a:ext cx="3528392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3756" y="98972"/>
            <a:ext cx="546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Capturing the position of the plate with micron accuracy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Поимка положения плиты с  микронной точностью</a:t>
            </a:r>
          </a:p>
        </p:txBody>
      </p:sp>
    </p:spTree>
    <p:extLst>
      <p:ext uri="{BB962C8B-B14F-4D97-AF65-F5344CB8AC3E}">
        <p14:creationId xmlns:p14="http://schemas.microsoft.com/office/powerpoint/2010/main" val="167509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749809"/>
            <a:ext cx="9144000" cy="6108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34737"/>
            <a:ext cx="5275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</a:rPr>
              <a:t>Installation top (last) plate #28</a:t>
            </a:r>
            <a:endParaRPr lang="ru-RU" sz="32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2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December 25, 2020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62246"/>
            <a:ext cx="7632848" cy="572625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A62A-482D-4A0F-B614-69A3CBBD169D}" type="datetime1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RuPAC-2021, 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68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6347</TotalTime>
  <Words>573</Words>
  <Application>Microsoft Office PowerPoint</Application>
  <PresentationFormat>Экран (4:3)</PresentationFormat>
  <Paragraphs>159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1_Тема Office</vt:lpstr>
      <vt:lpstr>2_Тема Office</vt:lpstr>
      <vt:lpstr> MPD Yoke assembly  September 2021 </vt:lpstr>
      <vt:lpstr>Презентация PowerPoint</vt:lpstr>
      <vt:lpstr>Презентация PowerPoint</vt:lpstr>
      <vt:lpstr>Презентация PowerPoint</vt:lpstr>
      <vt:lpstr>Measurements by “Industrial Measurements” LLC    (ООО “Промышленные измерения”) , S.Peterburg </vt:lpstr>
      <vt:lpstr>Презентация PowerPoint</vt:lpstr>
      <vt:lpstr>Презентация PowerPoint</vt:lpstr>
      <vt:lpstr>Презентация PowerPoint</vt:lpstr>
      <vt:lpstr>December 25,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Related tasks</vt:lpstr>
      <vt:lpstr>Thanks for your attention !</vt:lpstr>
      <vt:lpstr>NEVA-Magnet Yoke assembly conception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Топилин Н. Д.</dc:creator>
  <cp:lastModifiedBy>user</cp:lastModifiedBy>
  <cp:revision>39</cp:revision>
  <dcterms:created xsi:type="dcterms:W3CDTF">2018-11-28T11:55:15Z</dcterms:created>
  <dcterms:modified xsi:type="dcterms:W3CDTF">2021-09-24T09:37:59Z</dcterms:modified>
</cp:coreProperties>
</file>