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9" r:id="rId2"/>
    <p:sldMasterId id="2147483697" r:id="rId3"/>
    <p:sldMasterId id="2147483685" r:id="rId4"/>
    <p:sldMasterId id="2147483673" r:id="rId5"/>
    <p:sldMasterId id="2147483661" r:id="rId6"/>
  </p:sldMasterIdLst>
  <p:notesMasterIdLst>
    <p:notesMasterId r:id="rId40"/>
  </p:notesMasterIdLst>
  <p:sldIdLst>
    <p:sldId id="303" r:id="rId7"/>
    <p:sldId id="312" r:id="rId8"/>
    <p:sldId id="418" r:id="rId9"/>
    <p:sldId id="381" r:id="rId10"/>
    <p:sldId id="386" r:id="rId11"/>
    <p:sldId id="389" r:id="rId12"/>
    <p:sldId id="442" r:id="rId13"/>
    <p:sldId id="416" r:id="rId14"/>
    <p:sldId id="417" r:id="rId15"/>
    <p:sldId id="420" r:id="rId16"/>
    <p:sldId id="407" r:id="rId17"/>
    <p:sldId id="448" r:id="rId18"/>
    <p:sldId id="413" r:id="rId19"/>
    <p:sldId id="393" r:id="rId20"/>
    <p:sldId id="392" r:id="rId21"/>
    <p:sldId id="401" r:id="rId22"/>
    <p:sldId id="441" r:id="rId23"/>
    <p:sldId id="398" r:id="rId24"/>
    <p:sldId id="409" r:id="rId25"/>
    <p:sldId id="423" r:id="rId26"/>
    <p:sldId id="424" r:id="rId27"/>
    <p:sldId id="428" r:id="rId28"/>
    <p:sldId id="429" r:id="rId29"/>
    <p:sldId id="430" r:id="rId30"/>
    <p:sldId id="431" r:id="rId31"/>
    <p:sldId id="443" r:id="rId32"/>
    <p:sldId id="432" r:id="rId33"/>
    <p:sldId id="433" r:id="rId34"/>
    <p:sldId id="437" r:id="rId35"/>
    <p:sldId id="436" r:id="rId36"/>
    <p:sldId id="408" r:id="rId37"/>
    <p:sldId id="446" r:id="rId38"/>
    <p:sldId id="360" r:id="rId3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CCFF66"/>
    <a:srgbClr val="FED58C"/>
    <a:srgbClr val="FFFFB7"/>
    <a:srgbClr val="3CA52B"/>
    <a:srgbClr val="B40000"/>
    <a:srgbClr val="348F25"/>
    <a:srgbClr val="FF7D7D"/>
    <a:srgbClr val="FF9999"/>
    <a:srgbClr val="FFAFAF"/>
    <a:srgbClr val="00FF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18220" autoAdjust="0"/>
    <p:restoredTop sz="84943" autoAdjust="0"/>
  </p:normalViewPr>
  <p:slideViewPr>
    <p:cSldViewPr>
      <p:cViewPr>
        <p:scale>
          <a:sx n="100" d="100"/>
          <a:sy n="100" d="100"/>
        </p:scale>
        <p:origin x="-1200" y="-78"/>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B5F35D-3C96-4A18-B831-1785787C5006}" type="datetimeFigureOut">
              <a:rPr lang="ru-RU" smtClean="0"/>
              <a:pPr/>
              <a:t>29.09.2021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C37CB3-1ABC-4ED6-8203-636E6FE102AB}" type="slidenum">
              <a:rPr lang="ru-RU" smtClean="0"/>
              <a:pPr/>
              <a:t>‹#›</a:t>
            </a:fld>
            <a:endParaRPr lang="ru-RU"/>
          </a:p>
        </p:txBody>
      </p:sp>
    </p:spTree>
    <p:extLst>
      <p:ext uri="{BB962C8B-B14F-4D97-AF65-F5344CB8AC3E}">
        <p14:creationId xmlns="" xmlns:p14="http://schemas.microsoft.com/office/powerpoint/2010/main" val="3154485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Системы питания NICA:</a:t>
            </a:r>
          </a:p>
          <a:p>
            <a:r>
              <a:rPr lang="ru-RU" dirty="0" smtClean="0"/>
              <a:t> сверхпроводящего </a:t>
            </a:r>
            <a:r>
              <a:rPr lang="ru-RU" dirty="0" err="1" smtClean="0"/>
              <a:t>быстроциклирующего</a:t>
            </a:r>
            <a:r>
              <a:rPr lang="ru-RU" dirty="0" smtClean="0"/>
              <a:t> синхротрона Бустера, статус – проектирование, создание</a:t>
            </a:r>
          </a:p>
          <a:p>
            <a:r>
              <a:rPr lang="ru-RU" dirty="0" smtClean="0"/>
              <a:t> сверхпроводящего </a:t>
            </a:r>
            <a:r>
              <a:rPr lang="ru-RU" dirty="0" err="1" smtClean="0"/>
              <a:t>быстроциклирующего</a:t>
            </a:r>
            <a:r>
              <a:rPr lang="ru-RU" dirty="0" smtClean="0"/>
              <a:t> синхротрона </a:t>
            </a:r>
            <a:r>
              <a:rPr lang="ru-RU" dirty="0" err="1" smtClean="0"/>
              <a:t>Нуклотрона</a:t>
            </a:r>
            <a:r>
              <a:rPr lang="ru-RU" dirty="0" smtClean="0"/>
              <a:t>, статус – модернизация,</a:t>
            </a:r>
          </a:p>
          <a:p>
            <a:r>
              <a:rPr lang="ru-RU" dirty="0" smtClean="0"/>
              <a:t> сверхпроводящего </a:t>
            </a:r>
            <a:r>
              <a:rPr lang="ru-RU" dirty="0" err="1" smtClean="0"/>
              <a:t>коллайдера</a:t>
            </a:r>
            <a:r>
              <a:rPr lang="ru-RU" dirty="0" smtClean="0"/>
              <a:t>, статус – проектирование,</a:t>
            </a:r>
          </a:p>
          <a:p>
            <a:r>
              <a:rPr lang="ru-RU" dirty="0" smtClean="0"/>
              <a:t> «теплых» магнитных элементов каналов транспортировки заряженных частиц, статус – коренная модернизация</a:t>
            </a:r>
          </a:p>
          <a:p>
            <a:endParaRPr lang="ru-RU" dirty="0"/>
          </a:p>
        </p:txBody>
      </p:sp>
      <p:sp>
        <p:nvSpPr>
          <p:cNvPr id="4" name="Номер слайда 3"/>
          <p:cNvSpPr>
            <a:spLocks noGrp="1"/>
          </p:cNvSpPr>
          <p:nvPr>
            <p:ph type="sldNum" sz="quarter" idx="10"/>
          </p:nvPr>
        </p:nvSpPr>
        <p:spPr/>
        <p:txBody>
          <a:bodyPr/>
          <a:lstStyle/>
          <a:p>
            <a:fld id="{F5C37CB3-1ABC-4ED6-8203-636E6FE102AB}" type="slidenum">
              <a:rPr lang="ru-RU" smtClean="0"/>
              <a:pPr/>
              <a:t>2</a:t>
            </a:fld>
            <a:endParaRPr lang="ru-RU"/>
          </a:p>
        </p:txBody>
      </p:sp>
    </p:spTree>
    <p:extLst>
      <p:ext uri="{BB962C8B-B14F-4D97-AF65-F5344CB8AC3E}">
        <p14:creationId xmlns="" xmlns:p14="http://schemas.microsoft.com/office/powerpoint/2010/main" val="1748903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Анимация = общие слова о</a:t>
            </a:r>
            <a:r>
              <a:rPr lang="ru-RU" baseline="0" dirty="0" smtClean="0"/>
              <a:t> системе измерения – общая картинка цикла</a:t>
            </a:r>
            <a:endParaRPr lang="ru-RU" dirty="0"/>
          </a:p>
        </p:txBody>
      </p:sp>
      <p:sp>
        <p:nvSpPr>
          <p:cNvPr id="4" name="Номер слайда 3"/>
          <p:cNvSpPr>
            <a:spLocks noGrp="1"/>
          </p:cNvSpPr>
          <p:nvPr>
            <p:ph type="sldNum" sz="quarter" idx="10"/>
          </p:nvPr>
        </p:nvSpPr>
        <p:spPr/>
        <p:txBody>
          <a:bodyPr/>
          <a:lstStyle/>
          <a:p>
            <a:fld id="{F5C37CB3-1ABC-4ED6-8203-636E6FE102AB}" type="slidenum">
              <a:rPr lang="ru-RU" smtClean="0"/>
              <a:pPr/>
              <a:t>12</a:t>
            </a:fld>
            <a:endParaRPr lang="ru-RU"/>
          </a:p>
        </p:txBody>
      </p:sp>
    </p:spTree>
    <p:extLst>
      <p:ext uri="{BB962C8B-B14F-4D97-AF65-F5344CB8AC3E}">
        <p14:creationId xmlns="" xmlns:p14="http://schemas.microsoft.com/office/powerpoint/2010/main" val="3892539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Сигналы ошибок 19  37 ,- добавить</a:t>
            </a:r>
            <a:r>
              <a:rPr lang="ru-RU" baseline="0" dirty="0" smtClean="0"/>
              <a:t> измерения абсолютных </a:t>
            </a:r>
            <a:r>
              <a:rPr lang="ru-RU" baseline="0" dirty="0" err="1" smtClean="0"/>
              <a:t>син\гналов</a:t>
            </a:r>
            <a:r>
              <a:rPr lang="ru-RU" baseline="0" dirty="0" smtClean="0"/>
              <a:t>, </a:t>
            </a:r>
            <a:r>
              <a:rPr lang="ru-RU" dirty="0" smtClean="0"/>
              <a:t>растянутый анализ инжекции с пузырем – воздействие 2</a:t>
            </a:r>
            <a:r>
              <a:rPr lang="ru-RU" baseline="0" dirty="0" smtClean="0"/>
              <a:t> производной</a:t>
            </a:r>
            <a:endParaRPr lang="ru-RU" dirty="0"/>
          </a:p>
        </p:txBody>
      </p:sp>
      <p:sp>
        <p:nvSpPr>
          <p:cNvPr id="4" name="Номер слайда 3"/>
          <p:cNvSpPr>
            <a:spLocks noGrp="1"/>
          </p:cNvSpPr>
          <p:nvPr>
            <p:ph type="sldNum" sz="quarter" idx="10"/>
          </p:nvPr>
        </p:nvSpPr>
        <p:spPr/>
        <p:txBody>
          <a:bodyPr/>
          <a:lstStyle/>
          <a:p>
            <a:fld id="{F5C37CB3-1ABC-4ED6-8203-636E6FE102AB}" type="slidenum">
              <a:rPr lang="ru-RU" smtClean="0"/>
              <a:pPr/>
              <a:t>13</a:t>
            </a:fld>
            <a:endParaRPr lang="ru-RU"/>
          </a:p>
        </p:txBody>
      </p:sp>
    </p:spTree>
    <p:extLst>
      <p:ext uri="{BB962C8B-B14F-4D97-AF65-F5344CB8AC3E}">
        <p14:creationId xmlns="" xmlns:p14="http://schemas.microsoft.com/office/powerpoint/2010/main" val="3892539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Анимация = общие слова о</a:t>
            </a:r>
            <a:r>
              <a:rPr lang="ru-RU" baseline="0" dirty="0" smtClean="0"/>
              <a:t> системе измерения – общая картинка цикла</a:t>
            </a:r>
            <a:endParaRPr lang="ru-RU" dirty="0"/>
          </a:p>
        </p:txBody>
      </p:sp>
      <p:sp>
        <p:nvSpPr>
          <p:cNvPr id="4" name="Номер слайда 3"/>
          <p:cNvSpPr>
            <a:spLocks noGrp="1"/>
          </p:cNvSpPr>
          <p:nvPr>
            <p:ph type="sldNum" sz="quarter" idx="10"/>
          </p:nvPr>
        </p:nvSpPr>
        <p:spPr/>
        <p:txBody>
          <a:bodyPr/>
          <a:lstStyle/>
          <a:p>
            <a:fld id="{F5C37CB3-1ABC-4ED6-8203-636E6FE102AB}" type="slidenum">
              <a:rPr lang="ru-RU" smtClean="0"/>
              <a:pPr/>
              <a:t>14</a:t>
            </a:fld>
            <a:endParaRPr lang="ru-RU"/>
          </a:p>
        </p:txBody>
      </p:sp>
    </p:spTree>
    <p:extLst>
      <p:ext uri="{BB962C8B-B14F-4D97-AF65-F5344CB8AC3E}">
        <p14:creationId xmlns="" xmlns:p14="http://schemas.microsoft.com/office/powerpoint/2010/main" val="3892539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Сделать надписи</a:t>
            </a:r>
            <a:r>
              <a:rPr lang="ru-RU" baseline="0" dirty="0" smtClean="0"/>
              <a:t> к картинкам,</a:t>
            </a:r>
          </a:p>
          <a:p>
            <a:r>
              <a:rPr lang="ru-RU" baseline="0" dirty="0" smtClean="0"/>
              <a:t>Анимация – увеличивающееся картинки 1. схема </a:t>
            </a:r>
            <a:r>
              <a:rPr lang="ru-RU" baseline="0" dirty="0" err="1" smtClean="0"/>
              <a:t>принц-монтажная</a:t>
            </a:r>
            <a:r>
              <a:rPr lang="ru-RU" baseline="0" dirty="0" smtClean="0"/>
              <a:t> потом уменьшающаяся</a:t>
            </a:r>
          </a:p>
          <a:p>
            <a:r>
              <a:rPr lang="ru-RU" baseline="0" dirty="0" smtClean="0"/>
              <a:t>2 принц </a:t>
            </a:r>
            <a:r>
              <a:rPr lang="ru-RU" baseline="0" dirty="0" err="1" smtClean="0"/>
              <a:t>схе</a:t>
            </a:r>
            <a:r>
              <a:rPr lang="ru-RU" baseline="0" dirty="0" smtClean="0"/>
              <a:t> ПИт11 на весь экран </a:t>
            </a:r>
          </a:p>
        </p:txBody>
      </p:sp>
      <p:sp>
        <p:nvSpPr>
          <p:cNvPr id="4" name="Номер слайда 3"/>
          <p:cNvSpPr>
            <a:spLocks noGrp="1"/>
          </p:cNvSpPr>
          <p:nvPr>
            <p:ph type="sldNum" sz="quarter" idx="10"/>
          </p:nvPr>
        </p:nvSpPr>
        <p:spPr/>
        <p:txBody>
          <a:bodyPr/>
          <a:lstStyle/>
          <a:p>
            <a:fld id="{F5C37CB3-1ABC-4ED6-8203-636E6FE102AB}" type="slidenum">
              <a:rPr lang="ru-RU" smtClean="0"/>
              <a:pPr/>
              <a:t>15</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Сделать надписи</a:t>
            </a:r>
            <a:r>
              <a:rPr lang="ru-RU" baseline="0" dirty="0" smtClean="0"/>
              <a:t> к картинкам,</a:t>
            </a:r>
          </a:p>
          <a:p>
            <a:r>
              <a:rPr lang="ru-RU" baseline="0" dirty="0" smtClean="0"/>
              <a:t>Анимация – увеличивающееся картинки 1. схема </a:t>
            </a:r>
            <a:r>
              <a:rPr lang="ru-RU" baseline="0" dirty="0" err="1" smtClean="0"/>
              <a:t>принц-монтажная</a:t>
            </a:r>
            <a:r>
              <a:rPr lang="ru-RU" baseline="0" dirty="0" smtClean="0"/>
              <a:t> потом уменьшающаяся</a:t>
            </a:r>
          </a:p>
          <a:p>
            <a:r>
              <a:rPr lang="ru-RU" baseline="0" dirty="0" smtClean="0"/>
              <a:t>2 принц </a:t>
            </a:r>
            <a:r>
              <a:rPr lang="ru-RU" baseline="0" dirty="0" err="1" smtClean="0"/>
              <a:t>схе</a:t>
            </a:r>
            <a:r>
              <a:rPr lang="ru-RU" baseline="0" dirty="0" smtClean="0"/>
              <a:t> ПИт11 на весь экран </a:t>
            </a:r>
          </a:p>
        </p:txBody>
      </p:sp>
      <p:sp>
        <p:nvSpPr>
          <p:cNvPr id="4" name="Номер слайда 3"/>
          <p:cNvSpPr>
            <a:spLocks noGrp="1"/>
          </p:cNvSpPr>
          <p:nvPr>
            <p:ph type="sldNum" sz="quarter" idx="10"/>
          </p:nvPr>
        </p:nvSpPr>
        <p:spPr/>
        <p:txBody>
          <a:bodyPr/>
          <a:lstStyle/>
          <a:p>
            <a:fld id="{F5C37CB3-1ABC-4ED6-8203-636E6FE102AB}" type="slidenum">
              <a:rPr lang="ru-RU" smtClean="0"/>
              <a:pPr/>
              <a:t>16</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Анимация = общие слова о</a:t>
            </a:r>
            <a:r>
              <a:rPr lang="ru-RU" baseline="0" dirty="0" smtClean="0"/>
              <a:t> системе измерения – общая картинка цикла</a:t>
            </a:r>
            <a:endParaRPr lang="ru-RU" dirty="0"/>
          </a:p>
        </p:txBody>
      </p:sp>
      <p:sp>
        <p:nvSpPr>
          <p:cNvPr id="4" name="Номер слайда 3"/>
          <p:cNvSpPr>
            <a:spLocks noGrp="1"/>
          </p:cNvSpPr>
          <p:nvPr>
            <p:ph type="sldNum" sz="quarter" idx="10"/>
          </p:nvPr>
        </p:nvSpPr>
        <p:spPr/>
        <p:txBody>
          <a:bodyPr/>
          <a:lstStyle/>
          <a:p>
            <a:fld id="{F5C37CB3-1ABC-4ED6-8203-636E6FE102AB}" type="slidenum">
              <a:rPr lang="ru-RU" smtClean="0"/>
              <a:pPr/>
              <a:t>17</a:t>
            </a:fld>
            <a:endParaRPr lang="ru-RU"/>
          </a:p>
        </p:txBody>
      </p:sp>
    </p:spTree>
    <p:extLst>
      <p:ext uri="{BB962C8B-B14F-4D97-AF65-F5344CB8AC3E}">
        <p14:creationId xmlns="" xmlns:p14="http://schemas.microsoft.com/office/powerpoint/2010/main" val="3892539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анимация</a:t>
            </a:r>
            <a:endParaRPr lang="ru-RU" dirty="0"/>
          </a:p>
        </p:txBody>
      </p:sp>
      <p:sp>
        <p:nvSpPr>
          <p:cNvPr id="4" name="Номер слайда 3"/>
          <p:cNvSpPr>
            <a:spLocks noGrp="1"/>
          </p:cNvSpPr>
          <p:nvPr>
            <p:ph type="sldNum" sz="quarter" idx="10"/>
          </p:nvPr>
        </p:nvSpPr>
        <p:spPr/>
        <p:txBody>
          <a:bodyPr/>
          <a:lstStyle/>
          <a:p>
            <a:fld id="{F5C37CB3-1ABC-4ED6-8203-636E6FE102AB}" type="slidenum">
              <a:rPr lang="ru-RU" smtClean="0"/>
              <a:pPr/>
              <a:t>18</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анимация</a:t>
            </a:r>
            <a:endParaRPr lang="ru-RU" dirty="0"/>
          </a:p>
        </p:txBody>
      </p:sp>
      <p:sp>
        <p:nvSpPr>
          <p:cNvPr id="4" name="Номер слайда 3"/>
          <p:cNvSpPr>
            <a:spLocks noGrp="1"/>
          </p:cNvSpPr>
          <p:nvPr>
            <p:ph type="sldNum" sz="quarter" idx="10"/>
          </p:nvPr>
        </p:nvSpPr>
        <p:spPr/>
        <p:txBody>
          <a:bodyPr/>
          <a:lstStyle/>
          <a:p>
            <a:fld id="{F5C37CB3-1ABC-4ED6-8203-636E6FE102AB}" type="slidenum">
              <a:rPr lang="ru-RU" smtClean="0"/>
              <a:pPr/>
              <a:t>19</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анимация</a:t>
            </a:r>
            <a:endParaRPr lang="ru-RU" dirty="0"/>
          </a:p>
        </p:txBody>
      </p:sp>
      <p:sp>
        <p:nvSpPr>
          <p:cNvPr id="4" name="Номер слайда 3"/>
          <p:cNvSpPr>
            <a:spLocks noGrp="1"/>
          </p:cNvSpPr>
          <p:nvPr>
            <p:ph type="sldNum" sz="quarter" idx="10"/>
          </p:nvPr>
        </p:nvSpPr>
        <p:spPr/>
        <p:txBody>
          <a:bodyPr/>
          <a:lstStyle/>
          <a:p>
            <a:fld id="{F5C37CB3-1ABC-4ED6-8203-636E6FE102AB}" type="slidenum">
              <a:rPr lang="ru-RU" smtClean="0"/>
              <a:pPr/>
              <a:t>20</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анимация</a:t>
            </a:r>
            <a:endParaRPr lang="ru-RU" dirty="0"/>
          </a:p>
        </p:txBody>
      </p:sp>
      <p:sp>
        <p:nvSpPr>
          <p:cNvPr id="4" name="Номер слайда 3"/>
          <p:cNvSpPr>
            <a:spLocks noGrp="1"/>
          </p:cNvSpPr>
          <p:nvPr>
            <p:ph type="sldNum" sz="quarter" idx="10"/>
          </p:nvPr>
        </p:nvSpPr>
        <p:spPr/>
        <p:txBody>
          <a:bodyPr/>
          <a:lstStyle/>
          <a:p>
            <a:fld id="{F5C37CB3-1ABC-4ED6-8203-636E6FE102AB}" type="slidenum">
              <a:rPr lang="ru-RU" smtClean="0"/>
              <a:pPr/>
              <a:t>21</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dirty="0" smtClean="0">
                <a:solidFill>
                  <a:srgbClr val="002060"/>
                </a:solidFill>
                <a:latin typeface="Calibri" pitchFamily="34" charset="0"/>
                <a:ea typeface="Times New Roman"/>
                <a:cs typeface="Calibri" pitchFamily="34" charset="0"/>
              </a:rPr>
              <a:t>Требуются прецизионные системы электропитания </a:t>
            </a:r>
            <a:r>
              <a:rPr lang="ru-RU" sz="1200" b="0" dirty="0" smtClean="0">
                <a:solidFill>
                  <a:srgbClr val="FF0000"/>
                </a:solidFill>
                <a:latin typeface="Calibri" pitchFamily="34" charset="0"/>
                <a:ea typeface="Times New Roman"/>
                <a:cs typeface="Calibri" pitchFamily="34" charset="0"/>
              </a:rPr>
              <a:t>МВт-мощности,</a:t>
            </a:r>
            <a:r>
              <a:rPr lang="ru-RU" sz="1200" b="0" dirty="0" smtClean="0">
                <a:solidFill>
                  <a:srgbClr val="002060"/>
                </a:solidFill>
                <a:latin typeface="Calibri" pitchFamily="34" charset="0"/>
                <a:ea typeface="Times New Roman"/>
                <a:cs typeface="Calibri" pitchFamily="34" charset="0"/>
              </a:rPr>
              <a:t> стабильность токов потребителей должна составлять </a:t>
            </a:r>
            <a:r>
              <a:rPr lang="ru-RU" sz="1200" b="0" dirty="0" smtClean="0">
                <a:solidFill>
                  <a:srgbClr val="FF0000"/>
                </a:solidFill>
                <a:latin typeface="Calibri" pitchFamily="34" charset="0"/>
                <a:ea typeface="Times New Roman"/>
                <a:cs typeface="Calibri" pitchFamily="34" charset="0"/>
              </a:rPr>
              <a:t>0,001%-0,01%. </a:t>
            </a:r>
            <a:endParaRPr lang="en-US" sz="1200" b="0" dirty="0" smtClean="0">
              <a:solidFill>
                <a:srgbClr val="FF0000"/>
              </a:solidFill>
              <a:latin typeface="Calibri" pitchFamily="34" charset="0"/>
              <a:ea typeface="Times New Roman"/>
              <a:cs typeface="Calibri" pitchFamily="34" charset="0"/>
            </a:endParaRPr>
          </a:p>
          <a:p>
            <a:endParaRPr lang="ru-RU" sz="1200" b="0" dirty="0" smtClean="0">
              <a:solidFill>
                <a:srgbClr val="FF0000"/>
              </a:solidFill>
              <a:latin typeface="Calibri" pitchFamily="34" charset="0"/>
              <a:ea typeface="Times New Roman"/>
              <a:cs typeface="Calibri" pitchFamily="34" charset="0"/>
            </a:endParaRPr>
          </a:p>
          <a:p>
            <a:r>
              <a:rPr lang="ru-RU" sz="1200" b="0" dirty="0" smtClean="0">
                <a:solidFill>
                  <a:srgbClr val="002060"/>
                </a:solidFill>
                <a:latin typeface="Calibri" pitchFamily="34" charset="0"/>
                <a:cs typeface="Calibri" pitchFamily="34" charset="0"/>
              </a:rPr>
              <a:t>Сверхпроводящие магниты (чисто индуктивная нагрузка) при </a:t>
            </a:r>
            <a:r>
              <a:rPr lang="ru-RU" sz="1200" b="0" dirty="0" err="1" smtClean="0">
                <a:solidFill>
                  <a:srgbClr val="002060"/>
                </a:solidFill>
                <a:latin typeface="Calibri" pitchFamily="34" charset="0"/>
                <a:cs typeface="Calibri" pitchFamily="34" charset="0"/>
              </a:rPr>
              <a:t>быстроциклирующем</a:t>
            </a:r>
            <a:r>
              <a:rPr lang="ru-RU" sz="1200" b="0" dirty="0" smtClean="0">
                <a:solidFill>
                  <a:srgbClr val="002060"/>
                </a:solidFill>
                <a:latin typeface="Calibri" pitchFamily="34" charset="0"/>
                <a:cs typeface="Calibri" pitchFamily="34" charset="0"/>
              </a:rPr>
              <a:t> токе требует обеспечения работы в </a:t>
            </a:r>
            <a:r>
              <a:rPr lang="ru-RU" sz="1200" b="0" dirty="0" smtClean="0">
                <a:solidFill>
                  <a:srgbClr val="FF0000"/>
                </a:solidFill>
                <a:latin typeface="Calibri" pitchFamily="34" charset="0"/>
                <a:cs typeface="Calibri" pitchFamily="34" charset="0"/>
              </a:rPr>
              <a:t>максимальном динамическом диапазоне по напряжению </a:t>
            </a:r>
            <a:r>
              <a:rPr lang="ru-RU" sz="1200" b="0" dirty="0" smtClean="0">
                <a:solidFill>
                  <a:srgbClr val="002060"/>
                </a:solidFill>
                <a:latin typeface="Calibri" pitchFamily="34" charset="0"/>
                <a:cs typeface="Calibri" pitchFamily="34" charset="0"/>
              </a:rPr>
              <a:t>– наибольшее значение при заводе тока и практически нулевое на «столе» тока (</a:t>
            </a:r>
            <a:r>
              <a:rPr lang="en-US" sz="1200" b="0" dirty="0" smtClean="0">
                <a:solidFill>
                  <a:srgbClr val="002060"/>
                </a:solidFill>
                <a:latin typeface="Calibri" pitchFamily="34" charset="0"/>
                <a:cs typeface="Calibri" pitchFamily="34" charset="0"/>
              </a:rPr>
              <a:t>c</a:t>
            </a:r>
            <a:r>
              <a:rPr lang="ru-RU" sz="1200" b="0" dirty="0" smtClean="0">
                <a:solidFill>
                  <a:srgbClr val="002060"/>
                </a:solidFill>
                <a:latin typeface="Calibri" pitchFamily="34" charset="0"/>
                <a:cs typeface="Calibri" pitchFamily="34" charset="0"/>
              </a:rPr>
              <a:t> </a:t>
            </a:r>
            <a:r>
              <a:rPr lang="en-US" sz="1200" b="0" dirty="0" err="1" smtClean="0">
                <a:solidFill>
                  <a:srgbClr val="002060"/>
                </a:solidFill>
                <a:latin typeface="Calibri" pitchFamily="34" charset="0"/>
                <a:cs typeface="Calibri" pitchFamily="34" charset="0"/>
              </a:rPr>
              <a:t>di</a:t>
            </a:r>
            <a:r>
              <a:rPr lang="en-US" sz="1200" b="0" dirty="0" smtClean="0">
                <a:solidFill>
                  <a:srgbClr val="002060"/>
                </a:solidFill>
                <a:latin typeface="Calibri" pitchFamily="34" charset="0"/>
                <a:cs typeface="Calibri" pitchFamily="34" charset="0"/>
              </a:rPr>
              <a:t>/</a:t>
            </a:r>
            <a:r>
              <a:rPr lang="en-US" sz="1200" b="0" dirty="0" err="1" smtClean="0">
                <a:solidFill>
                  <a:srgbClr val="002060"/>
                </a:solidFill>
                <a:latin typeface="Calibri" pitchFamily="34" charset="0"/>
                <a:cs typeface="Calibri" pitchFamily="34" charset="0"/>
              </a:rPr>
              <a:t>dt</a:t>
            </a:r>
            <a:r>
              <a:rPr lang="en-US" sz="1200" b="0" dirty="0" smtClean="0">
                <a:solidFill>
                  <a:srgbClr val="002060"/>
                </a:solidFill>
                <a:latin typeface="Calibri" pitchFamily="34" charset="0"/>
                <a:cs typeface="Calibri" pitchFamily="34" charset="0"/>
              </a:rPr>
              <a:t>=0</a:t>
            </a:r>
            <a:r>
              <a:rPr lang="ru-RU" sz="1200" b="0" dirty="0" smtClean="0">
                <a:solidFill>
                  <a:srgbClr val="002060"/>
                </a:solidFill>
                <a:latin typeface="Calibri" pitchFamily="34" charset="0"/>
                <a:cs typeface="Calibri" pitchFamily="34" charset="0"/>
              </a:rPr>
              <a:t>), при этом при выводе тока из магнитов накопленная энергия должна рекуперироваться в сеть.</a:t>
            </a:r>
            <a:endParaRPr lang="en-US" sz="1200" b="0" dirty="0" smtClean="0">
              <a:solidFill>
                <a:srgbClr val="002060"/>
              </a:solidFill>
              <a:latin typeface="Calibri" pitchFamily="34" charset="0"/>
              <a:cs typeface="Calibri" pitchFamily="34" charset="0"/>
            </a:endParaRPr>
          </a:p>
          <a:p>
            <a:endParaRPr lang="ru-RU" sz="1200" b="0" dirty="0" smtClean="0">
              <a:solidFill>
                <a:srgbClr val="002060"/>
              </a:solidFill>
              <a:latin typeface="Calibri" pitchFamily="34" charset="0"/>
              <a:cs typeface="Calibri" pitchFamily="34" charset="0"/>
            </a:endParaRPr>
          </a:p>
          <a:p>
            <a:pPr>
              <a:buFontTx/>
              <a:buChar char="-"/>
            </a:pPr>
            <a:r>
              <a:rPr lang="ru-RU" sz="1200" b="0" dirty="0" smtClean="0">
                <a:solidFill>
                  <a:srgbClr val="002060"/>
                </a:solidFill>
                <a:latin typeface="Calibri" pitchFamily="34" charset="0"/>
                <a:cs typeface="Calibri" pitchFamily="34" charset="0"/>
              </a:rPr>
              <a:t>Обеспечение на заданном уровне </a:t>
            </a:r>
            <a:r>
              <a:rPr lang="ru-RU" sz="1200" b="0" dirty="0" smtClean="0">
                <a:solidFill>
                  <a:srgbClr val="FF0000"/>
                </a:solidFill>
                <a:latin typeface="Calibri" pitchFamily="34" charset="0"/>
                <a:cs typeface="Calibri" pitchFamily="34" charset="0"/>
              </a:rPr>
              <a:t>стабильности требуемого, управляемого в цикле соотношения поля/(градиент поля) </a:t>
            </a:r>
            <a:r>
              <a:rPr lang="ru-RU" sz="1200" b="0" dirty="0" smtClean="0">
                <a:solidFill>
                  <a:srgbClr val="002060"/>
                </a:solidFill>
                <a:latin typeface="Calibri" pitchFamily="34" charset="0"/>
                <a:cs typeface="Calibri" pitchFamily="34" charset="0"/>
              </a:rPr>
              <a:t>во всех семействах структурных магнитных элементов – дипольных, фокусирующих и </a:t>
            </a:r>
            <a:r>
              <a:rPr lang="ru-RU" sz="1200" b="0" dirty="0" err="1" smtClean="0">
                <a:solidFill>
                  <a:srgbClr val="002060"/>
                </a:solidFill>
                <a:latin typeface="Calibri" pitchFamily="34" charset="0"/>
                <a:cs typeface="Calibri" pitchFamily="34" charset="0"/>
              </a:rPr>
              <a:t>дефокусирующих</a:t>
            </a:r>
            <a:r>
              <a:rPr lang="ru-RU" sz="1200" b="0" dirty="0" smtClean="0">
                <a:solidFill>
                  <a:srgbClr val="002060"/>
                </a:solidFill>
                <a:latin typeface="Calibri" pitchFamily="34" charset="0"/>
                <a:cs typeface="Calibri" pitchFamily="34" charset="0"/>
              </a:rPr>
              <a:t> квадрупольных магнитов.</a:t>
            </a:r>
            <a:endParaRPr lang="en-US" sz="1200" b="0" dirty="0" smtClean="0">
              <a:solidFill>
                <a:srgbClr val="002060"/>
              </a:solidFill>
              <a:latin typeface="Calibri" pitchFamily="34" charset="0"/>
              <a:cs typeface="Calibri" pitchFamily="34" charset="0"/>
            </a:endParaRPr>
          </a:p>
          <a:p>
            <a:pPr>
              <a:buFontTx/>
              <a:buChar char="-"/>
            </a:pPr>
            <a:endParaRPr lang="ru-RU" sz="1200" b="0" dirty="0" smtClean="0">
              <a:solidFill>
                <a:srgbClr val="002060"/>
              </a:solidFill>
              <a:latin typeface="Calibri" pitchFamily="34" charset="0"/>
              <a:cs typeface="Calibri" pitchFamily="34" charset="0"/>
            </a:endParaRPr>
          </a:p>
          <a:p>
            <a:pPr>
              <a:buFontTx/>
              <a:buChar char="-"/>
            </a:pPr>
            <a:r>
              <a:rPr lang="ru-RU" sz="1200" b="0" dirty="0" smtClean="0">
                <a:solidFill>
                  <a:srgbClr val="002060"/>
                </a:solidFill>
                <a:latin typeface="Calibri" pitchFamily="34" charset="0"/>
                <a:cs typeface="Calibri" pitchFamily="34" charset="0"/>
              </a:rPr>
              <a:t>Система питания должна включать в состав подсистему </a:t>
            </a:r>
            <a:r>
              <a:rPr lang="ru-RU" sz="1200" b="0" dirty="0" smtClean="0">
                <a:solidFill>
                  <a:srgbClr val="FF0000"/>
                </a:solidFill>
                <a:latin typeface="Calibri" pitchFamily="34" charset="0"/>
                <a:cs typeface="Calibri" pitchFamily="34" charset="0"/>
              </a:rPr>
              <a:t>аварийной эвакуации энергии из СП-магнитов</a:t>
            </a:r>
            <a:r>
              <a:rPr lang="ru-RU" sz="1200" b="0" dirty="0" smtClean="0">
                <a:solidFill>
                  <a:srgbClr val="002060"/>
                </a:solidFill>
                <a:latin typeface="Calibri" pitchFamily="34" charset="0"/>
                <a:cs typeface="Calibri" pitchFamily="34" charset="0"/>
              </a:rPr>
              <a:t> при потере сверхпроводящего состояния в них.</a:t>
            </a:r>
          </a:p>
          <a:p>
            <a:endParaRPr lang="ru-RU" b="0" dirty="0" smtClean="0">
              <a:latin typeface="Calibri" pitchFamily="34" charset="0"/>
              <a:cs typeface="Calibri" pitchFamily="34" charset="0"/>
            </a:endParaRPr>
          </a:p>
          <a:p>
            <a:endParaRPr lang="ru-RU" b="0" dirty="0"/>
          </a:p>
        </p:txBody>
      </p:sp>
      <p:sp>
        <p:nvSpPr>
          <p:cNvPr id="4" name="Номер слайда 3"/>
          <p:cNvSpPr>
            <a:spLocks noGrp="1"/>
          </p:cNvSpPr>
          <p:nvPr>
            <p:ph type="sldNum" sz="quarter" idx="10"/>
          </p:nvPr>
        </p:nvSpPr>
        <p:spPr/>
        <p:txBody>
          <a:bodyPr/>
          <a:lstStyle/>
          <a:p>
            <a:fld id="{F5C37CB3-1ABC-4ED6-8203-636E6FE102AB}" type="slidenum">
              <a:rPr lang="ru-RU" smtClean="0"/>
              <a:pPr/>
              <a:t>3</a:t>
            </a:fld>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Параметры структурных магнитов </a:t>
            </a:r>
            <a:r>
              <a:rPr lang="ru-RU" dirty="0" err="1" smtClean="0"/>
              <a:t>коллайдера</a:t>
            </a:r>
            <a:r>
              <a:rPr lang="ru-RU" baseline="0" dirty="0" smtClean="0"/>
              <a:t> приведены на слайде. Для системы питания </a:t>
            </a:r>
            <a:r>
              <a:rPr lang="ru-RU" baseline="0" dirty="0" err="1" smtClean="0"/>
              <a:t>основопологающие</a:t>
            </a:r>
            <a:r>
              <a:rPr lang="ru-RU" baseline="0" dirty="0" smtClean="0"/>
              <a:t> следующие данные – смотри таблицу.</a:t>
            </a:r>
          </a:p>
          <a:p>
            <a:r>
              <a:rPr lang="ru-RU" baseline="0" dirty="0" smtClean="0"/>
              <a:t>Скорость</a:t>
            </a:r>
          </a:p>
          <a:p>
            <a:r>
              <a:rPr lang="en-US" dirty="0" smtClean="0"/>
              <a:t>The parameters of the structural magnets of the Collider are shown on the slide. For the power system, the following basic data – see the table.</a:t>
            </a:r>
            <a:r>
              <a:rPr lang="ru-RU" dirty="0" smtClean="0"/>
              <a:t> </a:t>
            </a:r>
            <a:r>
              <a:rPr lang="en-US" dirty="0" smtClean="0"/>
              <a:t>Speed</a:t>
            </a:r>
            <a:endParaRPr lang="ru-RU" dirty="0"/>
          </a:p>
        </p:txBody>
      </p:sp>
      <p:sp>
        <p:nvSpPr>
          <p:cNvPr id="4" name="Номер слайда 3"/>
          <p:cNvSpPr>
            <a:spLocks noGrp="1"/>
          </p:cNvSpPr>
          <p:nvPr>
            <p:ph type="sldNum" sz="quarter" idx="10"/>
          </p:nvPr>
        </p:nvSpPr>
        <p:spPr/>
        <p:txBody>
          <a:bodyPr/>
          <a:lstStyle/>
          <a:p>
            <a:fld id="{F5C37CB3-1ABC-4ED6-8203-636E6FE102AB}" type="slidenum">
              <a:rPr lang="ru-RU" smtClean="0"/>
              <a:pPr/>
              <a:t>22</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10000"/>
          </a:bodyPr>
          <a:lstStyle/>
          <a:p>
            <a:r>
              <a:rPr lang="ru-RU" dirty="0" smtClean="0"/>
              <a:t>Цикл магнитного поля/ тока состоит из участков :</a:t>
            </a:r>
          </a:p>
          <a:p>
            <a:pPr>
              <a:buFontTx/>
              <a:buChar char="-"/>
            </a:pPr>
            <a:r>
              <a:rPr lang="ru-RU" dirty="0" smtClean="0"/>
              <a:t>завода тока в магниты без особых требований к точности,</a:t>
            </a:r>
          </a:p>
          <a:p>
            <a:pPr>
              <a:buFontTx/>
              <a:buChar char="-"/>
            </a:pPr>
            <a:r>
              <a:rPr lang="ru-RU" baseline="0" dirty="0" smtClean="0"/>
              <a:t> инжекции </a:t>
            </a:r>
            <a:r>
              <a:rPr lang="ru-RU" baseline="0" dirty="0" err="1" smtClean="0"/>
              <a:t>банчей</a:t>
            </a:r>
            <a:r>
              <a:rPr lang="ru-RU" baseline="0" dirty="0" smtClean="0"/>
              <a:t>,</a:t>
            </a:r>
          </a:p>
          <a:p>
            <a:pPr>
              <a:buFontTx/>
              <a:buChar char="-"/>
            </a:pPr>
            <a:r>
              <a:rPr lang="ru-RU" baseline="0" dirty="0" smtClean="0"/>
              <a:t> </a:t>
            </a:r>
            <a:r>
              <a:rPr lang="ru-RU" baseline="0" dirty="0" err="1" smtClean="0"/>
              <a:t>доускорения</a:t>
            </a:r>
            <a:r>
              <a:rPr lang="ru-RU" baseline="0" dirty="0" smtClean="0"/>
              <a:t>,</a:t>
            </a:r>
          </a:p>
          <a:p>
            <a:pPr>
              <a:buFontTx/>
              <a:buChar char="-"/>
            </a:pPr>
            <a:r>
              <a:rPr lang="ru-RU" baseline="0" dirty="0" smtClean="0"/>
              <a:t> проведения эксперимента,</a:t>
            </a:r>
          </a:p>
          <a:p>
            <a:pPr>
              <a:buFontTx/>
              <a:buChar char="-"/>
            </a:pPr>
            <a:r>
              <a:rPr lang="ru-RU" baseline="0" dirty="0" smtClean="0"/>
              <a:t> замедления </a:t>
            </a:r>
            <a:r>
              <a:rPr lang="ru-RU" baseline="0" dirty="0" err="1" smtClean="0"/>
              <a:t>банчей</a:t>
            </a:r>
            <a:r>
              <a:rPr lang="ru-RU" baseline="0" dirty="0" smtClean="0"/>
              <a:t>,</a:t>
            </a:r>
          </a:p>
          <a:p>
            <a:pPr>
              <a:buFontTx/>
              <a:buNone/>
            </a:pPr>
            <a:r>
              <a:rPr lang="ru-RU" baseline="0" dirty="0" smtClean="0"/>
              <a:t>Повторной инжекции с повторением процесса. </a:t>
            </a:r>
          </a:p>
          <a:p>
            <a:pPr>
              <a:buFontTx/>
              <a:buChar char="-"/>
            </a:pPr>
            <a:endParaRPr lang="ru-RU" baseline="0" dirty="0" smtClean="0"/>
          </a:p>
          <a:p>
            <a:pPr>
              <a:buFontTx/>
              <a:buChar char="-"/>
            </a:pPr>
            <a:r>
              <a:rPr lang="ru-RU" baseline="0" dirty="0" smtClean="0"/>
              <a:t>Требования по выводу энергии исходят из отсутствия разрушающего перегрева при переходе СП проводника в нормальное состояние. Данные параметры по выводу энергии позволят нагреться СП до температуры 170 гр.К</a:t>
            </a:r>
          </a:p>
          <a:p>
            <a:pPr>
              <a:buFontTx/>
              <a:buChar char="-"/>
            </a:pPr>
            <a:r>
              <a:rPr lang="ru-RU" baseline="0" dirty="0" smtClean="0"/>
              <a:t>Есть требования к установке по уровню напряжения менее 500В Для удовлетворения этого необходимо разбить магниты на группы </a:t>
            </a:r>
          </a:p>
          <a:p>
            <a:pPr>
              <a:buFontTx/>
              <a:buChar char="-"/>
            </a:pPr>
            <a:r>
              <a:rPr lang="ru-RU" baseline="0" dirty="0" smtClean="0"/>
              <a:t> требование надежности работы системы эвакуации.</a:t>
            </a:r>
          </a:p>
          <a:p>
            <a:pPr>
              <a:buFontTx/>
              <a:buChar char="-"/>
            </a:pPr>
            <a:endParaRPr lang="ru-RU" baseline="0" dirty="0" smtClean="0"/>
          </a:p>
          <a:p>
            <a:pPr>
              <a:buFontTx/>
              <a:buChar char="-"/>
            </a:pPr>
            <a:endParaRPr lang="ru-RU" baseline="0" dirty="0" smtClean="0"/>
          </a:p>
          <a:p>
            <a:pPr>
              <a:buFontTx/>
              <a:buNone/>
            </a:pPr>
            <a:r>
              <a:rPr lang="en-US" dirty="0" smtClean="0">
                <a:solidFill>
                  <a:srgbClr val="FF0000"/>
                </a:solidFill>
              </a:rPr>
              <a:t>The magnetic field/ current cycle consists of phases:</a:t>
            </a:r>
            <a:r>
              <a:rPr lang="ru-RU" dirty="0" smtClean="0">
                <a:solidFill>
                  <a:srgbClr val="FF0000"/>
                </a:solidFill>
              </a:rPr>
              <a:t> </a:t>
            </a:r>
            <a:r>
              <a:rPr lang="en-US" dirty="0" smtClean="0">
                <a:solidFill>
                  <a:srgbClr val="FF0000"/>
                </a:solidFill>
              </a:rPr>
              <a:t>factory current into magnets with no special accuracy requirements, injection of bunches, acceleration, conducting experiments, slowing </a:t>
            </a:r>
            <a:r>
              <a:rPr lang="en-US" dirty="0" err="1" smtClean="0">
                <a:solidFill>
                  <a:srgbClr val="FF0000"/>
                </a:solidFill>
              </a:rPr>
              <a:t>Banca</a:t>
            </a:r>
            <a:r>
              <a:rPr lang="ru-RU" dirty="0" smtClean="0">
                <a:solidFill>
                  <a:srgbClr val="FF0000"/>
                </a:solidFill>
              </a:rPr>
              <a:t> </a:t>
            </a:r>
            <a:r>
              <a:rPr lang="en-US" dirty="0" smtClean="0">
                <a:solidFill>
                  <a:srgbClr val="FF0000"/>
                </a:solidFill>
              </a:rPr>
              <a:t>,Repeat injection with repetition of the process.</a:t>
            </a:r>
            <a:endParaRPr lang="ru-RU" dirty="0" smtClean="0">
              <a:solidFill>
                <a:srgbClr val="FF0000"/>
              </a:solidFill>
            </a:endParaRPr>
          </a:p>
          <a:p>
            <a:pPr>
              <a:buFontTx/>
              <a:buNone/>
            </a:pPr>
            <a:endParaRPr lang="ru-RU" dirty="0" smtClean="0">
              <a:solidFill>
                <a:srgbClr val="FF0000"/>
              </a:solidFill>
            </a:endParaRPr>
          </a:p>
          <a:p>
            <a:pPr>
              <a:buFontTx/>
              <a:buNone/>
            </a:pPr>
            <a:r>
              <a:rPr lang="en-US" dirty="0" smtClean="0">
                <a:solidFill>
                  <a:srgbClr val="FF0000"/>
                </a:solidFill>
              </a:rPr>
              <a:t>The withdrawal requirements of power come from the lack of destructive overheating at the transition SP Explorer back to normal. These parameters for the energy output will allow to heat the joint venture to a temperature of 170 K.</a:t>
            </a:r>
            <a:r>
              <a:rPr lang="ru-RU" dirty="0" smtClean="0">
                <a:solidFill>
                  <a:srgbClr val="FF0000"/>
                </a:solidFill>
              </a:rPr>
              <a:t> </a:t>
            </a:r>
            <a:endParaRPr lang="en-US" dirty="0" smtClean="0">
              <a:solidFill>
                <a:srgbClr val="FF0000"/>
              </a:solidFill>
            </a:endParaRPr>
          </a:p>
          <a:p>
            <a:pPr>
              <a:buFontTx/>
              <a:buNone/>
            </a:pPr>
            <a:r>
              <a:rPr lang="en-US" dirty="0" smtClean="0">
                <a:solidFill>
                  <a:srgbClr val="FF0000"/>
                </a:solidFill>
              </a:rPr>
              <a:t>There are installation requirements for a voltage level of less than 500V To meet this need to break the magnets into groups.</a:t>
            </a:r>
          </a:p>
          <a:p>
            <a:pPr>
              <a:buFontTx/>
              <a:buNone/>
            </a:pPr>
            <a:r>
              <a:rPr lang="en-US" dirty="0" smtClean="0">
                <a:solidFill>
                  <a:srgbClr val="FF0000"/>
                </a:solidFill>
              </a:rPr>
              <a:t>The requirement of reliability of the evacuation system.</a:t>
            </a:r>
            <a:endParaRPr lang="ru-RU" dirty="0" smtClean="0">
              <a:solidFill>
                <a:srgbClr val="FF0000"/>
              </a:solidFill>
            </a:endParaRPr>
          </a:p>
          <a:p>
            <a:endParaRPr lang="ru-RU" dirty="0"/>
          </a:p>
        </p:txBody>
      </p:sp>
      <p:sp>
        <p:nvSpPr>
          <p:cNvPr id="4" name="Номер слайда 3"/>
          <p:cNvSpPr>
            <a:spLocks noGrp="1"/>
          </p:cNvSpPr>
          <p:nvPr>
            <p:ph type="sldNum" sz="quarter" idx="10"/>
          </p:nvPr>
        </p:nvSpPr>
        <p:spPr/>
        <p:txBody>
          <a:bodyPr/>
          <a:lstStyle/>
          <a:p>
            <a:fld id="{F5C37CB3-1ABC-4ED6-8203-636E6FE102AB}" type="slidenum">
              <a:rPr lang="ru-RU" smtClean="0"/>
              <a:pPr/>
              <a:t>23</a:t>
            </a:fld>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Исходя</a:t>
            </a:r>
            <a:r>
              <a:rPr lang="ru-RU" baseline="0" dirty="0" smtClean="0"/>
              <a:t> из вышеперечисленных требований разработана принципиальная схема</a:t>
            </a:r>
          </a:p>
          <a:p>
            <a:r>
              <a:rPr lang="ru-RU" baseline="0" dirty="0" smtClean="0"/>
              <a:t>СП Магниты разбиты на 6 групп. 4 группы дипольных магнитов и 2 </a:t>
            </a:r>
            <a:r>
              <a:rPr lang="ru-RU" baseline="0" dirty="0" err="1" smtClean="0"/>
              <a:t>квадруполных</a:t>
            </a:r>
            <a:r>
              <a:rPr lang="ru-RU" baseline="0" dirty="0" smtClean="0"/>
              <a:t>. Индуктивности групп диполей и квадруполей примерно одинаковы.</a:t>
            </a:r>
          </a:p>
          <a:p>
            <a:r>
              <a:rPr lang="ru-RU" baseline="0" dirty="0" smtClean="0"/>
              <a:t>Между группами включены 6 энергии эвакуации ключей. Количество групп и ключей определяется требованием не превышения 500В.</a:t>
            </a:r>
          </a:p>
          <a:p>
            <a:r>
              <a:rPr lang="ru-RU" baseline="0" dirty="0" smtClean="0"/>
              <a:t>Основной мощный источник тока </a:t>
            </a:r>
            <a:r>
              <a:rPr lang="en-US" baseline="0" dirty="0" smtClean="0"/>
              <a:t>PS1</a:t>
            </a:r>
            <a:r>
              <a:rPr lang="ru-RU" baseline="0" dirty="0" smtClean="0"/>
              <a:t> питает все соединенные последовательно группы магнитов. Два дополнительных источника тока </a:t>
            </a:r>
            <a:r>
              <a:rPr lang="en-US" baseline="0" dirty="0" smtClean="0"/>
              <a:t>PS2 </a:t>
            </a:r>
            <a:r>
              <a:rPr lang="ru-RU" baseline="0" dirty="0" smtClean="0"/>
              <a:t>и </a:t>
            </a:r>
            <a:r>
              <a:rPr lang="en-US" baseline="0" dirty="0" smtClean="0"/>
              <a:t>PS3</a:t>
            </a:r>
            <a:r>
              <a:rPr lang="ru-RU" baseline="0" dirty="0" smtClean="0"/>
              <a:t> питают группы фокусирующих и </a:t>
            </a:r>
            <a:r>
              <a:rPr lang="ru-RU" baseline="0" dirty="0" err="1" smtClean="0"/>
              <a:t>дефокусирующих</a:t>
            </a:r>
            <a:r>
              <a:rPr lang="ru-RU" baseline="0" dirty="0" smtClean="0"/>
              <a:t> линз.</a:t>
            </a:r>
          </a:p>
          <a:p>
            <a:endParaRPr lang="ru-RU" baseline="0" dirty="0" smtClean="0"/>
          </a:p>
          <a:p>
            <a:r>
              <a:rPr lang="en-US" dirty="0" smtClean="0"/>
              <a:t>Based on the above requirements, a schematic diagram is developed.</a:t>
            </a:r>
            <a:r>
              <a:rPr lang="ru-RU" dirty="0" smtClean="0"/>
              <a:t> </a:t>
            </a:r>
            <a:r>
              <a:rPr lang="en-US" dirty="0" smtClean="0"/>
              <a:t>S</a:t>
            </a:r>
            <a:r>
              <a:rPr lang="ru-RU" dirty="0" smtClean="0"/>
              <a:t>С</a:t>
            </a:r>
            <a:r>
              <a:rPr lang="en-US" dirty="0" smtClean="0"/>
              <a:t> Magnets are divided into 6 groups. 4 groups of dipole magnets and 2 </a:t>
            </a:r>
            <a:r>
              <a:rPr lang="en-US" dirty="0" err="1" smtClean="0"/>
              <a:t>quadrupole</a:t>
            </a:r>
            <a:r>
              <a:rPr lang="en-US" dirty="0" smtClean="0"/>
              <a:t> magnets. Inductance groups of dipoles and </a:t>
            </a:r>
            <a:r>
              <a:rPr lang="en-US" dirty="0" err="1" smtClean="0"/>
              <a:t>quadrupoles</a:t>
            </a:r>
            <a:r>
              <a:rPr lang="en-US" dirty="0" smtClean="0"/>
              <a:t> are approximately the same.</a:t>
            </a:r>
            <a:r>
              <a:rPr lang="ru-RU" dirty="0" smtClean="0"/>
              <a:t> </a:t>
            </a:r>
            <a:endParaRPr lang="en-US" dirty="0" smtClean="0"/>
          </a:p>
          <a:p>
            <a:r>
              <a:rPr lang="en-US" dirty="0" smtClean="0"/>
              <a:t>Between groups included 6 energy evacuation keys. The number of groups and keys is determined by the requirement not to exceed 500V.</a:t>
            </a:r>
          </a:p>
          <a:p>
            <a:r>
              <a:rPr lang="en-US" dirty="0" smtClean="0"/>
              <a:t>The main powerful current source PS1 feeds all series-connected groups of magnets. Two additional PS2 and PS3 current sources supply the focusing and defocusing lens groups</a:t>
            </a:r>
            <a:endParaRPr lang="ru-RU" dirty="0"/>
          </a:p>
        </p:txBody>
      </p:sp>
      <p:sp>
        <p:nvSpPr>
          <p:cNvPr id="4" name="Номер слайда 3"/>
          <p:cNvSpPr>
            <a:spLocks noGrp="1"/>
          </p:cNvSpPr>
          <p:nvPr>
            <p:ph type="sldNum" sz="quarter" idx="10"/>
          </p:nvPr>
        </p:nvSpPr>
        <p:spPr/>
        <p:txBody>
          <a:bodyPr/>
          <a:lstStyle/>
          <a:p>
            <a:fld id="{F5C37CB3-1ABC-4ED6-8203-636E6FE102AB}" type="slidenum">
              <a:rPr lang="ru-RU" smtClean="0"/>
              <a:pPr/>
              <a:t>24</a:t>
            </a:fld>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b="1" dirty="0" smtClean="0"/>
              <a:t>Надо дать принципиальную</a:t>
            </a:r>
            <a:r>
              <a:rPr lang="ru-RU" b="1" baseline="0" dirty="0" smtClean="0"/>
              <a:t> схему источника, рабочие частоты и т.д.</a:t>
            </a:r>
          </a:p>
          <a:p>
            <a:endParaRPr lang="ru-RU" b="1" baseline="0" dirty="0" smtClean="0"/>
          </a:p>
          <a:p>
            <a:r>
              <a:rPr lang="ru-RU" b="1" dirty="0" smtClean="0"/>
              <a:t>Относительная точность </a:t>
            </a:r>
            <a:r>
              <a:rPr lang="en-US" b="1" dirty="0" smtClean="0"/>
              <a:t>relative precision</a:t>
            </a:r>
            <a:endParaRPr lang="ru-RU" b="1" dirty="0"/>
          </a:p>
        </p:txBody>
      </p:sp>
      <p:sp>
        <p:nvSpPr>
          <p:cNvPr id="4" name="Номер слайда 3"/>
          <p:cNvSpPr>
            <a:spLocks noGrp="1"/>
          </p:cNvSpPr>
          <p:nvPr>
            <p:ph type="sldNum" sz="quarter" idx="10"/>
          </p:nvPr>
        </p:nvSpPr>
        <p:spPr/>
        <p:txBody>
          <a:bodyPr/>
          <a:lstStyle/>
          <a:p>
            <a:fld id="{F5C37CB3-1ABC-4ED6-8203-636E6FE102AB}" type="slidenum">
              <a:rPr lang="ru-RU" smtClean="0"/>
              <a:pPr/>
              <a:t>25</a:t>
            </a:fld>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Анимация  + надпись о промежуточном</a:t>
            </a:r>
            <a:r>
              <a:rPr lang="ru-RU" baseline="0" dirty="0" smtClean="0"/>
              <a:t> накопителе</a:t>
            </a:r>
            <a:endParaRPr lang="ru-RU" dirty="0"/>
          </a:p>
        </p:txBody>
      </p:sp>
      <p:sp>
        <p:nvSpPr>
          <p:cNvPr id="4" name="Номер слайда 3"/>
          <p:cNvSpPr>
            <a:spLocks noGrp="1"/>
          </p:cNvSpPr>
          <p:nvPr>
            <p:ph type="sldNum" sz="quarter" idx="10"/>
          </p:nvPr>
        </p:nvSpPr>
        <p:spPr/>
        <p:txBody>
          <a:bodyPr/>
          <a:lstStyle/>
          <a:p>
            <a:fld id="{F5C37CB3-1ABC-4ED6-8203-636E6FE102AB}" type="slidenum">
              <a:rPr lang="ru-RU" smtClean="0"/>
              <a:pPr/>
              <a:t>26</a:t>
            </a:fld>
            <a:endParaRPr 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baseline="0" dirty="0" smtClean="0"/>
              <a:t>Диаграмма распределения потенциала по элементам системы питания при аварийном выводе энергии  при токе 10,4кА.</a:t>
            </a:r>
          </a:p>
          <a:p>
            <a:r>
              <a:rPr lang="ru-RU" baseline="0" dirty="0" smtClean="0"/>
              <a:t>В штатном режиме эвакуации энергии при 6 ключах – зеленая линия - последовательно  с магнитами вводится резистор 0,29 Ом. Постоянная времени 160мс.</a:t>
            </a:r>
          </a:p>
          <a:p>
            <a:r>
              <a:rPr lang="ru-RU" baseline="0" dirty="0" smtClean="0"/>
              <a:t>В случае выхода из строя одного из ключей – красная линия – постоянная времени увеличится до 187 мс, нагрев проводника до  около 200К.</a:t>
            </a:r>
          </a:p>
          <a:p>
            <a:endParaRPr lang="ru-RU" baseline="0" dirty="0" smtClean="0"/>
          </a:p>
          <a:p>
            <a:r>
              <a:rPr lang="en-US" dirty="0" smtClean="0"/>
              <a:t>Diagram of potential distribution on the elements of the power supply system in case of emergency output of energy at a current of 10.4 kA.</a:t>
            </a:r>
            <a:endParaRPr lang="ru-RU" dirty="0" smtClean="0"/>
          </a:p>
          <a:p>
            <a:r>
              <a:rPr lang="en-US" dirty="0" smtClean="0"/>
              <a:t>In the normal mode of energy evacuation at 6 keys – green line - in series with the magnets introduced resistor 0.29 Ohms. Time constant 160ms.</a:t>
            </a:r>
            <a:endParaRPr lang="ru-RU" dirty="0" smtClean="0"/>
          </a:p>
          <a:p>
            <a:r>
              <a:rPr lang="en-US" dirty="0" smtClean="0"/>
              <a:t>In case of failure of one of the keys – the red line – the time constant will increase to 187 MS, heating the conductor to about 200K.</a:t>
            </a:r>
            <a:endParaRPr lang="ru-RU" dirty="0"/>
          </a:p>
        </p:txBody>
      </p:sp>
      <p:sp>
        <p:nvSpPr>
          <p:cNvPr id="4" name="Номер слайда 3"/>
          <p:cNvSpPr>
            <a:spLocks noGrp="1"/>
          </p:cNvSpPr>
          <p:nvPr>
            <p:ph type="sldNum" sz="quarter" idx="10"/>
          </p:nvPr>
        </p:nvSpPr>
        <p:spPr/>
        <p:txBody>
          <a:bodyPr/>
          <a:lstStyle/>
          <a:p>
            <a:fld id="{F5C37CB3-1ABC-4ED6-8203-636E6FE102AB}" type="slidenum">
              <a:rPr lang="ru-RU" smtClean="0"/>
              <a:pPr/>
              <a:t>27</a:t>
            </a:fld>
            <a:endParaRPr 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b="1" dirty="0" smtClean="0"/>
              <a:t>Надо нарисовать принципиальную схему.</a:t>
            </a:r>
          </a:p>
          <a:p>
            <a:r>
              <a:rPr lang="ru-RU" dirty="0" smtClean="0"/>
              <a:t>К</a:t>
            </a:r>
            <a:r>
              <a:rPr lang="ru-RU" dirty="0" smtClean="0">
                <a:solidFill>
                  <a:srgbClr val="FF0000"/>
                </a:solidFill>
              </a:rPr>
              <a:t>онстру</a:t>
            </a:r>
            <a:r>
              <a:rPr lang="ru-RU" dirty="0" smtClean="0"/>
              <a:t>кция ключа.</a:t>
            </a:r>
          </a:p>
          <a:p>
            <a:r>
              <a:rPr lang="ru-RU" dirty="0" smtClean="0"/>
              <a:t>В основе лежит быстродействующий выключатель ВАБ 49 на ток 6,3кА, 1050В. </a:t>
            </a:r>
          </a:p>
          <a:p>
            <a:r>
              <a:rPr lang="ru-RU" dirty="0" smtClean="0"/>
              <a:t>Этот</a:t>
            </a:r>
            <a:r>
              <a:rPr lang="ru-RU" baseline="0" dirty="0" smtClean="0"/>
              <a:t> аппарат апробирован в </a:t>
            </a:r>
            <a:r>
              <a:rPr lang="ru-RU" baseline="0" dirty="0" err="1" smtClean="0"/>
              <a:t>ЦЕРНе</a:t>
            </a:r>
            <a:r>
              <a:rPr lang="ru-RU" baseline="0" dirty="0" smtClean="0"/>
              <a:t>. У нас создан макет ключа, проводятся испытания.</a:t>
            </a:r>
          </a:p>
          <a:p>
            <a:r>
              <a:rPr lang="ru-RU" baseline="0" dirty="0" smtClean="0"/>
              <a:t>Для повышения надежности разрабатывается система управления, где все ключи автономны. </a:t>
            </a:r>
          </a:p>
          <a:p>
            <a:endParaRPr lang="ru-RU" baseline="0" dirty="0" smtClean="0"/>
          </a:p>
          <a:p>
            <a:r>
              <a:rPr lang="en-US" dirty="0" smtClean="0"/>
              <a:t>The design of the </a:t>
            </a:r>
            <a:r>
              <a:rPr lang="en-US" dirty="0" err="1" smtClean="0"/>
              <a:t>key.It</a:t>
            </a:r>
            <a:r>
              <a:rPr lang="en-US" dirty="0" smtClean="0"/>
              <a:t> is based on a high-speed switch PSA 49 at a current of 6.3 kA, 1050. </a:t>
            </a:r>
            <a:endParaRPr lang="ru-RU" dirty="0" smtClean="0"/>
          </a:p>
          <a:p>
            <a:r>
              <a:rPr lang="en-US" dirty="0" smtClean="0"/>
              <a:t>This device has been tested at CERN. We have created a model of the key, tests are being conducted.</a:t>
            </a:r>
            <a:endParaRPr lang="ru-RU" dirty="0" smtClean="0"/>
          </a:p>
          <a:p>
            <a:r>
              <a:rPr lang="en-US" dirty="0" smtClean="0"/>
              <a:t>To improve reliability, a control system is developed, where all keys are Autonomous.</a:t>
            </a:r>
            <a:endParaRPr lang="ru-RU" dirty="0"/>
          </a:p>
        </p:txBody>
      </p:sp>
      <p:sp>
        <p:nvSpPr>
          <p:cNvPr id="4" name="Номер слайда 3"/>
          <p:cNvSpPr>
            <a:spLocks noGrp="1"/>
          </p:cNvSpPr>
          <p:nvPr>
            <p:ph type="sldNum" sz="quarter" idx="10"/>
          </p:nvPr>
        </p:nvSpPr>
        <p:spPr/>
        <p:txBody>
          <a:bodyPr/>
          <a:lstStyle/>
          <a:p>
            <a:fld id="{F5C37CB3-1ABC-4ED6-8203-636E6FE102AB}" type="slidenum">
              <a:rPr lang="ru-RU" smtClean="0"/>
              <a:pPr/>
              <a:t>28</a:t>
            </a:fld>
            <a:endParaRPr 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err="1" smtClean="0"/>
              <a:t>Коллайдер</a:t>
            </a:r>
            <a:r>
              <a:rPr lang="ru-RU" baseline="0" dirty="0" smtClean="0"/>
              <a:t> состоит из 2 полу колец.</a:t>
            </a:r>
          </a:p>
          <a:p>
            <a:r>
              <a:rPr lang="ru-RU" baseline="0" dirty="0" smtClean="0"/>
              <a:t>Каждое полу кольцо имеет свои </a:t>
            </a:r>
            <a:r>
              <a:rPr lang="ru-RU" baseline="0" dirty="0" err="1" smtClean="0"/>
              <a:t>токовводы</a:t>
            </a:r>
            <a:r>
              <a:rPr lang="ru-RU" baseline="0" dirty="0" smtClean="0"/>
              <a:t>. Между полу кольцами прокладываются теплые кабели. Все источники питания и половина ключей </a:t>
            </a:r>
            <a:r>
              <a:rPr lang="ru-RU" baseline="0" dirty="0" err="1" smtClean="0"/>
              <a:t>распологаются</a:t>
            </a:r>
            <a:r>
              <a:rPr lang="ru-RU" baseline="0" dirty="0" smtClean="0"/>
              <a:t> в одном помещении. </a:t>
            </a:r>
            <a:r>
              <a:rPr lang="ru-RU" baseline="0" dirty="0" err="1" smtClean="0"/>
              <a:t>Вотрая</a:t>
            </a:r>
            <a:r>
              <a:rPr lang="ru-RU" baseline="0" dirty="0" smtClean="0"/>
              <a:t> часть ключей в другом около </a:t>
            </a:r>
            <a:r>
              <a:rPr lang="ru-RU" baseline="0" dirty="0" err="1" smtClean="0"/>
              <a:t>токовводных</a:t>
            </a:r>
            <a:r>
              <a:rPr lang="ru-RU" baseline="0" dirty="0" smtClean="0"/>
              <a:t> криостатов.</a:t>
            </a:r>
          </a:p>
          <a:p>
            <a:r>
              <a:rPr lang="ru-RU" baseline="0" dirty="0" smtClean="0"/>
              <a:t>Схема имеет возможность переключения на тест.</a:t>
            </a:r>
          </a:p>
          <a:p>
            <a:endParaRPr lang="ru-RU" baseline="0" dirty="0" smtClean="0"/>
          </a:p>
          <a:p>
            <a:r>
              <a:rPr lang="en-US" dirty="0" smtClean="0"/>
              <a:t>The Collider consists of 2</a:t>
            </a:r>
            <a:r>
              <a:rPr lang="ru-RU" dirty="0" smtClean="0"/>
              <a:t> </a:t>
            </a:r>
            <a:r>
              <a:rPr lang="en-US" dirty="0" smtClean="0"/>
              <a:t>half</a:t>
            </a:r>
            <a:r>
              <a:rPr lang="en-US" baseline="0" dirty="0" smtClean="0"/>
              <a:t> </a:t>
            </a:r>
            <a:r>
              <a:rPr lang="en-US" dirty="0" smtClean="0"/>
              <a:t>rings. Each half ring has its own current leads cryostat. Warm cables are build between the build rings. All power supplies and half of the EES are located in the same room. Other part of keys in the other near the </a:t>
            </a:r>
            <a:r>
              <a:rPr lang="en-US" dirty="0" err="1" smtClean="0"/>
              <a:t>cryostats.The</a:t>
            </a:r>
            <a:r>
              <a:rPr lang="en-US" dirty="0" smtClean="0"/>
              <a:t> scheme has the ability to switch to the test.</a:t>
            </a:r>
            <a:endParaRPr lang="ru-RU" dirty="0"/>
          </a:p>
        </p:txBody>
      </p:sp>
      <p:sp>
        <p:nvSpPr>
          <p:cNvPr id="4" name="Номер слайда 3"/>
          <p:cNvSpPr>
            <a:spLocks noGrp="1"/>
          </p:cNvSpPr>
          <p:nvPr>
            <p:ph type="sldNum" sz="quarter" idx="10"/>
          </p:nvPr>
        </p:nvSpPr>
        <p:spPr/>
        <p:txBody>
          <a:bodyPr/>
          <a:lstStyle/>
          <a:p>
            <a:fld id="{F5C37CB3-1ABC-4ED6-8203-636E6FE102AB}" type="slidenum">
              <a:rPr lang="ru-RU" smtClean="0"/>
              <a:pPr/>
              <a:t>29</a:t>
            </a:fld>
            <a:endParaRPr 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err="1" smtClean="0"/>
              <a:t>Коллайдер</a:t>
            </a:r>
            <a:r>
              <a:rPr lang="ru-RU" baseline="0" dirty="0" smtClean="0"/>
              <a:t> состоит из 2 полу колец.</a:t>
            </a:r>
          </a:p>
          <a:p>
            <a:r>
              <a:rPr lang="ru-RU" baseline="0" dirty="0" smtClean="0"/>
              <a:t>Каждое полу кольцо имеет свои </a:t>
            </a:r>
            <a:r>
              <a:rPr lang="ru-RU" baseline="0" dirty="0" err="1" smtClean="0"/>
              <a:t>токовводы</a:t>
            </a:r>
            <a:r>
              <a:rPr lang="ru-RU" baseline="0" dirty="0" smtClean="0"/>
              <a:t>. Между полу кольцами прокладываются теплые кабели. Все источники питания и половина ключей </a:t>
            </a:r>
            <a:r>
              <a:rPr lang="ru-RU" baseline="0" dirty="0" err="1" smtClean="0"/>
              <a:t>распологаются</a:t>
            </a:r>
            <a:r>
              <a:rPr lang="ru-RU" baseline="0" dirty="0" smtClean="0"/>
              <a:t> в одном помещении. </a:t>
            </a:r>
            <a:r>
              <a:rPr lang="ru-RU" baseline="0" dirty="0" err="1" smtClean="0"/>
              <a:t>Вотрая</a:t>
            </a:r>
            <a:r>
              <a:rPr lang="ru-RU" baseline="0" dirty="0" smtClean="0"/>
              <a:t> часть ключей в другом около </a:t>
            </a:r>
            <a:r>
              <a:rPr lang="ru-RU" baseline="0" dirty="0" err="1" smtClean="0"/>
              <a:t>токовводных</a:t>
            </a:r>
            <a:r>
              <a:rPr lang="ru-RU" baseline="0" dirty="0" smtClean="0"/>
              <a:t> криостатов.</a:t>
            </a:r>
          </a:p>
          <a:p>
            <a:r>
              <a:rPr lang="ru-RU" baseline="0" dirty="0" smtClean="0"/>
              <a:t>Схема имеет возможность переключения на тест.</a:t>
            </a:r>
          </a:p>
          <a:p>
            <a:endParaRPr lang="ru-RU" baseline="0" dirty="0" smtClean="0"/>
          </a:p>
          <a:p>
            <a:r>
              <a:rPr lang="en-US" dirty="0" smtClean="0"/>
              <a:t>The Collider consists of 2</a:t>
            </a:r>
            <a:r>
              <a:rPr lang="ru-RU" dirty="0" smtClean="0"/>
              <a:t> </a:t>
            </a:r>
            <a:r>
              <a:rPr lang="en-US" dirty="0" smtClean="0"/>
              <a:t>half</a:t>
            </a:r>
            <a:r>
              <a:rPr lang="en-US" baseline="0" dirty="0" smtClean="0"/>
              <a:t> </a:t>
            </a:r>
            <a:r>
              <a:rPr lang="en-US" dirty="0" smtClean="0"/>
              <a:t>rings. Each half ring has its own current leads cryostat. Warm cables are build between the build rings. All power supplies and half of the EES are located in the same room. Other part of keys in the other near the </a:t>
            </a:r>
            <a:r>
              <a:rPr lang="en-US" dirty="0" err="1" smtClean="0"/>
              <a:t>cryostats.The</a:t>
            </a:r>
            <a:r>
              <a:rPr lang="en-US" dirty="0" smtClean="0"/>
              <a:t> scheme has the ability to switch to the test.</a:t>
            </a:r>
            <a:endParaRPr lang="ru-RU" dirty="0"/>
          </a:p>
        </p:txBody>
      </p:sp>
      <p:sp>
        <p:nvSpPr>
          <p:cNvPr id="4" name="Номер слайда 3"/>
          <p:cNvSpPr>
            <a:spLocks noGrp="1"/>
          </p:cNvSpPr>
          <p:nvPr>
            <p:ph type="sldNum" sz="quarter" idx="10"/>
          </p:nvPr>
        </p:nvSpPr>
        <p:spPr/>
        <p:txBody>
          <a:bodyPr/>
          <a:lstStyle/>
          <a:p>
            <a:fld id="{F5C37CB3-1ABC-4ED6-8203-636E6FE102AB}" type="slidenum">
              <a:rPr lang="ru-RU" smtClean="0"/>
              <a:pPr/>
              <a:t>30</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Сделать анимацию</a:t>
            </a:r>
            <a:endParaRPr lang="ru-RU" dirty="0"/>
          </a:p>
        </p:txBody>
      </p:sp>
      <p:sp>
        <p:nvSpPr>
          <p:cNvPr id="4" name="Номер слайда 3"/>
          <p:cNvSpPr>
            <a:spLocks noGrp="1"/>
          </p:cNvSpPr>
          <p:nvPr>
            <p:ph type="sldNum" sz="quarter" idx="10"/>
          </p:nvPr>
        </p:nvSpPr>
        <p:spPr/>
        <p:txBody>
          <a:bodyPr/>
          <a:lstStyle/>
          <a:p>
            <a:fld id="{F5C37CB3-1ABC-4ED6-8203-636E6FE102AB}" type="slidenum">
              <a:rPr lang="ru-RU" smtClean="0"/>
              <a:pPr/>
              <a:t>5</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надписи</a:t>
            </a:r>
            <a:endParaRPr lang="ru-RU" dirty="0"/>
          </a:p>
        </p:txBody>
      </p:sp>
      <p:sp>
        <p:nvSpPr>
          <p:cNvPr id="4" name="Номер слайда 3"/>
          <p:cNvSpPr>
            <a:spLocks noGrp="1"/>
          </p:cNvSpPr>
          <p:nvPr>
            <p:ph type="sldNum" sz="quarter" idx="10"/>
          </p:nvPr>
        </p:nvSpPr>
        <p:spPr/>
        <p:txBody>
          <a:bodyPr/>
          <a:lstStyle/>
          <a:p>
            <a:fld id="{F5C37CB3-1ABC-4ED6-8203-636E6FE102AB}" type="slidenum">
              <a:rPr lang="ru-RU" smtClean="0"/>
              <a:pPr/>
              <a:t>6</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Анимация = общие слова о</a:t>
            </a:r>
            <a:r>
              <a:rPr lang="ru-RU" baseline="0" dirty="0" smtClean="0"/>
              <a:t> системе измерения – общая картинка цикла</a:t>
            </a:r>
            <a:endParaRPr lang="ru-RU" dirty="0"/>
          </a:p>
        </p:txBody>
      </p:sp>
      <p:sp>
        <p:nvSpPr>
          <p:cNvPr id="4" name="Номер слайда 3"/>
          <p:cNvSpPr>
            <a:spLocks noGrp="1"/>
          </p:cNvSpPr>
          <p:nvPr>
            <p:ph type="sldNum" sz="quarter" idx="10"/>
          </p:nvPr>
        </p:nvSpPr>
        <p:spPr/>
        <p:txBody>
          <a:bodyPr/>
          <a:lstStyle/>
          <a:p>
            <a:fld id="{F5C37CB3-1ABC-4ED6-8203-636E6FE102AB}" type="slidenum">
              <a:rPr lang="ru-RU" smtClean="0"/>
              <a:pPr/>
              <a:t>7</a:t>
            </a:fld>
            <a:endParaRPr lang="ru-RU"/>
          </a:p>
        </p:txBody>
      </p:sp>
    </p:spTree>
    <p:extLst>
      <p:ext uri="{BB962C8B-B14F-4D97-AF65-F5344CB8AC3E}">
        <p14:creationId xmlns="" xmlns:p14="http://schemas.microsoft.com/office/powerpoint/2010/main" val="3892539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Анимация = общие слова о</a:t>
            </a:r>
            <a:r>
              <a:rPr lang="ru-RU" baseline="0" dirty="0" smtClean="0"/>
              <a:t> системе измерения – общая картинка цикла</a:t>
            </a:r>
            <a:endParaRPr lang="ru-RU" dirty="0"/>
          </a:p>
        </p:txBody>
      </p:sp>
      <p:sp>
        <p:nvSpPr>
          <p:cNvPr id="4" name="Номер слайда 3"/>
          <p:cNvSpPr>
            <a:spLocks noGrp="1"/>
          </p:cNvSpPr>
          <p:nvPr>
            <p:ph type="sldNum" sz="quarter" idx="10"/>
          </p:nvPr>
        </p:nvSpPr>
        <p:spPr/>
        <p:txBody>
          <a:bodyPr/>
          <a:lstStyle/>
          <a:p>
            <a:fld id="{F5C37CB3-1ABC-4ED6-8203-636E6FE102AB}" type="slidenum">
              <a:rPr lang="ru-RU" smtClean="0"/>
              <a:pPr/>
              <a:t>8</a:t>
            </a:fld>
            <a:endParaRPr lang="ru-RU"/>
          </a:p>
        </p:txBody>
      </p:sp>
    </p:spTree>
    <p:extLst>
      <p:ext uri="{BB962C8B-B14F-4D97-AF65-F5344CB8AC3E}">
        <p14:creationId xmlns="" xmlns:p14="http://schemas.microsoft.com/office/powerpoint/2010/main" val="3892539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Анимация = общие слова о</a:t>
            </a:r>
            <a:r>
              <a:rPr lang="ru-RU" baseline="0" dirty="0" smtClean="0"/>
              <a:t> системе измерения – общая картинка цикла</a:t>
            </a:r>
            <a:endParaRPr lang="ru-RU" dirty="0"/>
          </a:p>
        </p:txBody>
      </p:sp>
      <p:sp>
        <p:nvSpPr>
          <p:cNvPr id="4" name="Номер слайда 3"/>
          <p:cNvSpPr>
            <a:spLocks noGrp="1"/>
          </p:cNvSpPr>
          <p:nvPr>
            <p:ph type="sldNum" sz="quarter" idx="10"/>
          </p:nvPr>
        </p:nvSpPr>
        <p:spPr/>
        <p:txBody>
          <a:bodyPr/>
          <a:lstStyle/>
          <a:p>
            <a:fld id="{F5C37CB3-1ABC-4ED6-8203-636E6FE102AB}" type="slidenum">
              <a:rPr lang="ru-RU" smtClean="0"/>
              <a:pPr/>
              <a:t>9</a:t>
            </a:fld>
            <a:endParaRPr lang="ru-RU"/>
          </a:p>
        </p:txBody>
      </p:sp>
    </p:spTree>
    <p:extLst>
      <p:ext uri="{BB962C8B-B14F-4D97-AF65-F5344CB8AC3E}">
        <p14:creationId xmlns="" xmlns:p14="http://schemas.microsoft.com/office/powerpoint/2010/main" val="3892539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Сигналы ошибок 19  37 ,- добавить</a:t>
            </a:r>
            <a:r>
              <a:rPr lang="ru-RU" baseline="0" dirty="0" smtClean="0"/>
              <a:t> измерения абсолютных </a:t>
            </a:r>
            <a:r>
              <a:rPr lang="ru-RU" baseline="0" dirty="0" err="1" smtClean="0"/>
              <a:t>син\гналов</a:t>
            </a:r>
            <a:r>
              <a:rPr lang="ru-RU" baseline="0" dirty="0" smtClean="0"/>
              <a:t>, </a:t>
            </a:r>
            <a:r>
              <a:rPr lang="ru-RU" dirty="0" smtClean="0"/>
              <a:t>растянутый анализ инжекции с пузырем – воздействие 2</a:t>
            </a:r>
            <a:r>
              <a:rPr lang="ru-RU" baseline="0" dirty="0" smtClean="0"/>
              <a:t> производной</a:t>
            </a:r>
            <a:endParaRPr lang="ru-RU" dirty="0"/>
          </a:p>
        </p:txBody>
      </p:sp>
      <p:sp>
        <p:nvSpPr>
          <p:cNvPr id="4" name="Номер слайда 3"/>
          <p:cNvSpPr>
            <a:spLocks noGrp="1"/>
          </p:cNvSpPr>
          <p:nvPr>
            <p:ph type="sldNum" sz="quarter" idx="10"/>
          </p:nvPr>
        </p:nvSpPr>
        <p:spPr/>
        <p:txBody>
          <a:bodyPr/>
          <a:lstStyle/>
          <a:p>
            <a:fld id="{F5C37CB3-1ABC-4ED6-8203-636E6FE102AB}" type="slidenum">
              <a:rPr lang="ru-RU" smtClean="0"/>
              <a:pPr/>
              <a:t>10</a:t>
            </a:fld>
            <a:endParaRPr lang="ru-RU"/>
          </a:p>
        </p:txBody>
      </p:sp>
    </p:spTree>
    <p:extLst>
      <p:ext uri="{BB962C8B-B14F-4D97-AF65-F5344CB8AC3E}">
        <p14:creationId xmlns="" xmlns:p14="http://schemas.microsoft.com/office/powerpoint/2010/main" val="3892539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Сигналы ошибок 19  37 ,- добавить</a:t>
            </a:r>
            <a:r>
              <a:rPr lang="ru-RU" baseline="0" dirty="0" smtClean="0"/>
              <a:t> измерения абсолютных </a:t>
            </a:r>
            <a:r>
              <a:rPr lang="ru-RU" baseline="0" dirty="0" err="1" smtClean="0"/>
              <a:t>син\гналов</a:t>
            </a:r>
            <a:r>
              <a:rPr lang="ru-RU" baseline="0" dirty="0" smtClean="0"/>
              <a:t>, </a:t>
            </a:r>
            <a:r>
              <a:rPr lang="ru-RU" dirty="0" smtClean="0"/>
              <a:t>растянутый анализ инжекции с пузырем – воздействие 2</a:t>
            </a:r>
            <a:r>
              <a:rPr lang="ru-RU" baseline="0" dirty="0" smtClean="0"/>
              <a:t> производной</a:t>
            </a:r>
            <a:endParaRPr lang="ru-RU" dirty="0"/>
          </a:p>
        </p:txBody>
      </p:sp>
      <p:sp>
        <p:nvSpPr>
          <p:cNvPr id="4" name="Номер слайда 3"/>
          <p:cNvSpPr>
            <a:spLocks noGrp="1"/>
          </p:cNvSpPr>
          <p:nvPr>
            <p:ph type="sldNum" sz="quarter" idx="10"/>
          </p:nvPr>
        </p:nvSpPr>
        <p:spPr/>
        <p:txBody>
          <a:bodyPr/>
          <a:lstStyle/>
          <a:p>
            <a:fld id="{F5C37CB3-1ABC-4ED6-8203-636E6FE102AB}" type="slidenum">
              <a:rPr lang="ru-RU" smtClean="0"/>
              <a:pPr/>
              <a:t>11</a:t>
            </a:fld>
            <a:endParaRPr lang="ru-RU"/>
          </a:p>
        </p:txBody>
      </p:sp>
    </p:spTree>
    <p:extLst>
      <p:ext uri="{BB962C8B-B14F-4D97-AF65-F5344CB8AC3E}">
        <p14:creationId xmlns="" xmlns:p14="http://schemas.microsoft.com/office/powerpoint/2010/main" val="3892539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7156805-C5B6-4160-BDC8-F5FF3BEA1C69}" type="slidenum">
              <a:rPr lang="ru-RU" smtClean="0"/>
              <a:pPr/>
              <a:t>‹#›</a:t>
            </a:fld>
            <a:endParaRPr lang="ru-RU"/>
          </a:p>
        </p:txBody>
      </p:sp>
    </p:spTree>
    <p:extLst>
      <p:ext uri="{BB962C8B-B14F-4D97-AF65-F5344CB8AC3E}">
        <p14:creationId xmlns="" xmlns:p14="http://schemas.microsoft.com/office/powerpoint/2010/main" val="897348030"/>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7156805-C5B6-4160-BDC8-F5FF3BEA1C69}" type="slidenum">
              <a:rPr lang="ru-RU" smtClean="0"/>
              <a:pPr/>
              <a:t>‹#›</a:t>
            </a:fld>
            <a:endParaRPr lang="ru-RU"/>
          </a:p>
        </p:txBody>
      </p:sp>
    </p:spTree>
    <p:extLst>
      <p:ext uri="{BB962C8B-B14F-4D97-AF65-F5344CB8AC3E}">
        <p14:creationId xmlns="" xmlns:p14="http://schemas.microsoft.com/office/powerpoint/2010/main" val="715706556"/>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7156805-C5B6-4160-BDC8-F5FF3BEA1C69}" type="slidenum">
              <a:rPr lang="ru-RU" smtClean="0"/>
              <a:pPr/>
              <a:t>‹#›</a:t>
            </a:fld>
            <a:endParaRPr lang="ru-RU"/>
          </a:p>
        </p:txBody>
      </p:sp>
    </p:spTree>
    <p:extLst>
      <p:ext uri="{BB962C8B-B14F-4D97-AF65-F5344CB8AC3E}">
        <p14:creationId xmlns="" xmlns:p14="http://schemas.microsoft.com/office/powerpoint/2010/main" val="607665005"/>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Фото — горизонтально">
    <p:spTree>
      <p:nvGrpSpPr>
        <p:cNvPr id="1" name=""/>
        <p:cNvGrpSpPr/>
        <p:nvPr/>
      </p:nvGrpSpPr>
      <p:grpSpPr>
        <a:xfrm>
          <a:off x="0" y="0"/>
          <a:ext cx="0" cy="0"/>
          <a:chOff x="0" y="0"/>
          <a:chExt cx="0" cy="0"/>
        </a:xfrm>
      </p:grpSpPr>
      <p:sp>
        <p:nvSpPr>
          <p:cNvPr id="20" name="Shape 20"/>
          <p:cNvSpPr>
            <a:spLocks noGrp="1"/>
          </p:cNvSpPr>
          <p:nvPr>
            <p:ph type="pic" idx="13"/>
          </p:nvPr>
        </p:nvSpPr>
        <p:spPr>
          <a:xfrm>
            <a:off x="1129606" y="446485"/>
            <a:ext cx="6875859" cy="4161234"/>
          </a:xfrm>
          <a:prstGeom prst="rect">
            <a:avLst/>
          </a:prstGeom>
        </p:spPr>
        <p:txBody>
          <a:bodyPr lIns="64291" tIns="32145" rIns="64291" bIns="32145" anchor="t">
            <a:noAutofit/>
          </a:bodyPr>
          <a:lstStyle/>
          <a:p>
            <a:endParaRPr/>
          </a:p>
        </p:txBody>
      </p:sp>
      <p:sp>
        <p:nvSpPr>
          <p:cNvPr id="21" name="Shape 21"/>
          <p:cNvSpPr>
            <a:spLocks noGrp="1"/>
          </p:cNvSpPr>
          <p:nvPr>
            <p:ph type="title"/>
          </p:nvPr>
        </p:nvSpPr>
        <p:spPr>
          <a:xfrm>
            <a:off x="892969" y="4723805"/>
            <a:ext cx="7358063" cy="1000125"/>
          </a:xfrm>
          <a:prstGeom prst="rect">
            <a:avLst/>
          </a:prstGeom>
        </p:spPr>
        <p:txBody>
          <a:bodyPr anchor="b"/>
          <a:lstStyle/>
          <a:p>
            <a:r>
              <a:t>Текст заголовка</a:t>
            </a:r>
          </a:p>
        </p:txBody>
      </p:sp>
      <p:sp>
        <p:nvSpPr>
          <p:cNvPr id="22" name="Shape 22"/>
          <p:cNvSpPr>
            <a:spLocks noGrp="1"/>
          </p:cNvSpPr>
          <p:nvPr>
            <p:ph type="body" sz="quarter" idx="1"/>
          </p:nvPr>
        </p:nvSpPr>
        <p:spPr>
          <a:xfrm>
            <a:off x="892969" y="5759649"/>
            <a:ext cx="7358063" cy="794742"/>
          </a:xfrm>
          <a:prstGeom prst="rect">
            <a:avLst/>
          </a:prstGeom>
        </p:spPr>
        <p:txBody>
          <a:bodyPr anchor="t"/>
          <a:lstStyle>
            <a:lvl1pPr marL="0" indent="0" algn="ctr">
              <a:spcBef>
                <a:spcPts val="0"/>
              </a:spcBef>
              <a:buSzTx/>
              <a:buNone/>
              <a:defRPr sz="2200"/>
            </a:lvl1pPr>
            <a:lvl2pPr marL="0" indent="160729" algn="ctr">
              <a:spcBef>
                <a:spcPts val="0"/>
              </a:spcBef>
              <a:buSzTx/>
              <a:buNone/>
              <a:defRPr sz="2200"/>
            </a:lvl2pPr>
            <a:lvl3pPr marL="0" indent="321457" algn="ctr">
              <a:spcBef>
                <a:spcPts val="0"/>
              </a:spcBef>
              <a:buSzTx/>
              <a:buNone/>
              <a:defRPr sz="2200"/>
            </a:lvl3pPr>
            <a:lvl4pPr marL="0" indent="482186" algn="ctr">
              <a:spcBef>
                <a:spcPts val="0"/>
              </a:spcBef>
              <a:buSzTx/>
              <a:buNone/>
              <a:defRPr sz="2200"/>
            </a:lvl4pPr>
            <a:lvl5pPr marL="0" indent="642915" algn="ctr">
              <a:spcBef>
                <a:spcPts val="0"/>
              </a:spcBef>
              <a:buSzTx/>
              <a:buNone/>
              <a:defRPr sz="22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3" name="Shape 23"/>
          <p:cNvSpPr>
            <a:spLocks noGrp="1"/>
          </p:cNvSpPr>
          <p:nvPr>
            <p:ph type="sldNum" sz="quarter" idx="2"/>
          </p:nvPr>
        </p:nvSpPr>
        <p:spPr>
          <a:xfrm>
            <a:off x="4437983" y="6500812"/>
            <a:ext cx="259104" cy="267891"/>
          </a:xfrm>
          <a:prstGeom prst="rect">
            <a:avLst/>
          </a:prstGeom>
        </p:spPr>
        <p:txBody>
          <a:bodyPr/>
          <a:lstStyle/>
          <a:p>
            <a:fld id="{86CB4B4D-7CA3-9044-876B-883B54F8677D}" type="slidenum">
              <a:rPr/>
              <a:pPr/>
              <a:t>‹#›</a:t>
            </a:fld>
            <a:endParaRPr/>
          </a:p>
        </p:txBody>
      </p:sp>
    </p:spTree>
    <p:extLst>
      <p:ext uri="{BB962C8B-B14F-4D97-AF65-F5344CB8AC3E}">
        <p14:creationId xmlns="" xmlns:p14="http://schemas.microsoft.com/office/powerpoint/2010/main" val="3222304975"/>
      </p:ext>
    </p:extLst>
  </p:cSld>
  <p:clrMapOvr>
    <a:masterClrMapping/>
  </p:clrMapOvr>
  <p:transition spd="med">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ED0E696-4F33-4076-8CB0-EC4E3B25FD61}" type="datetimeFigureOut">
              <a:rPr lang="ru-RU" smtClean="0"/>
              <a:pPr/>
              <a:t>29.09.2021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00FA035-5F2E-4F6C-94F0-4046EE7777A4}" type="slidenum">
              <a:rPr lang="ru-RU" smtClean="0"/>
              <a:pPr/>
              <a:t>‹#›</a:t>
            </a:fld>
            <a:endParaRPr lang="ru-RU"/>
          </a:p>
        </p:txBody>
      </p:sp>
    </p:spTree>
    <p:extLst>
      <p:ext uri="{BB962C8B-B14F-4D97-AF65-F5344CB8AC3E}">
        <p14:creationId xmlns="" xmlns:p14="http://schemas.microsoft.com/office/powerpoint/2010/main" val="4148237455"/>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ED0E696-4F33-4076-8CB0-EC4E3B25FD61}" type="datetimeFigureOut">
              <a:rPr lang="ru-RU" smtClean="0"/>
              <a:pPr/>
              <a:t>29.09.2021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00FA035-5F2E-4F6C-94F0-4046EE7777A4}" type="slidenum">
              <a:rPr lang="ru-RU" smtClean="0"/>
              <a:pPr/>
              <a:t>‹#›</a:t>
            </a:fld>
            <a:endParaRPr lang="ru-RU"/>
          </a:p>
        </p:txBody>
      </p:sp>
    </p:spTree>
    <p:extLst>
      <p:ext uri="{BB962C8B-B14F-4D97-AF65-F5344CB8AC3E}">
        <p14:creationId xmlns="" xmlns:p14="http://schemas.microsoft.com/office/powerpoint/2010/main" val="227280136"/>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ED0E696-4F33-4076-8CB0-EC4E3B25FD61}" type="datetimeFigureOut">
              <a:rPr lang="ru-RU" smtClean="0"/>
              <a:pPr/>
              <a:t>29.09.2021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00FA035-5F2E-4F6C-94F0-4046EE7777A4}" type="slidenum">
              <a:rPr lang="ru-RU" smtClean="0"/>
              <a:pPr/>
              <a:t>‹#›</a:t>
            </a:fld>
            <a:endParaRPr lang="ru-RU"/>
          </a:p>
        </p:txBody>
      </p:sp>
    </p:spTree>
    <p:extLst>
      <p:ext uri="{BB962C8B-B14F-4D97-AF65-F5344CB8AC3E}">
        <p14:creationId xmlns="" xmlns:p14="http://schemas.microsoft.com/office/powerpoint/2010/main" val="586055457"/>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ED0E696-4F33-4076-8CB0-EC4E3B25FD61}" type="datetimeFigureOut">
              <a:rPr lang="ru-RU" smtClean="0"/>
              <a:pPr/>
              <a:t>29.09.2021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00FA035-5F2E-4F6C-94F0-4046EE7777A4}" type="slidenum">
              <a:rPr lang="ru-RU" smtClean="0"/>
              <a:pPr/>
              <a:t>‹#›</a:t>
            </a:fld>
            <a:endParaRPr lang="ru-RU"/>
          </a:p>
        </p:txBody>
      </p:sp>
    </p:spTree>
    <p:extLst>
      <p:ext uri="{BB962C8B-B14F-4D97-AF65-F5344CB8AC3E}">
        <p14:creationId xmlns="" xmlns:p14="http://schemas.microsoft.com/office/powerpoint/2010/main" val="2552756744"/>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ED0E696-4F33-4076-8CB0-EC4E3B25FD61}" type="datetimeFigureOut">
              <a:rPr lang="ru-RU" smtClean="0"/>
              <a:pPr/>
              <a:t>29.09.2021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00FA035-5F2E-4F6C-94F0-4046EE7777A4}" type="slidenum">
              <a:rPr lang="ru-RU" smtClean="0"/>
              <a:pPr/>
              <a:t>‹#›</a:t>
            </a:fld>
            <a:endParaRPr lang="ru-RU"/>
          </a:p>
        </p:txBody>
      </p:sp>
    </p:spTree>
    <p:extLst>
      <p:ext uri="{BB962C8B-B14F-4D97-AF65-F5344CB8AC3E}">
        <p14:creationId xmlns="" xmlns:p14="http://schemas.microsoft.com/office/powerpoint/2010/main" val="2525298346"/>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ED0E696-4F33-4076-8CB0-EC4E3B25FD61}" type="datetimeFigureOut">
              <a:rPr lang="ru-RU" smtClean="0"/>
              <a:pPr/>
              <a:t>29.09.2021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00FA035-5F2E-4F6C-94F0-4046EE7777A4}" type="slidenum">
              <a:rPr lang="ru-RU" smtClean="0"/>
              <a:pPr/>
              <a:t>‹#›</a:t>
            </a:fld>
            <a:endParaRPr lang="ru-RU"/>
          </a:p>
        </p:txBody>
      </p:sp>
    </p:spTree>
    <p:extLst>
      <p:ext uri="{BB962C8B-B14F-4D97-AF65-F5344CB8AC3E}">
        <p14:creationId xmlns="" xmlns:p14="http://schemas.microsoft.com/office/powerpoint/2010/main" val="2018743523"/>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ED0E696-4F33-4076-8CB0-EC4E3B25FD61}" type="datetimeFigureOut">
              <a:rPr lang="ru-RU" smtClean="0"/>
              <a:pPr/>
              <a:t>29.09.2021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00FA035-5F2E-4F6C-94F0-4046EE7777A4}" type="slidenum">
              <a:rPr lang="ru-RU" smtClean="0"/>
              <a:pPr/>
              <a:t>‹#›</a:t>
            </a:fld>
            <a:endParaRPr lang="ru-RU"/>
          </a:p>
        </p:txBody>
      </p:sp>
    </p:spTree>
    <p:extLst>
      <p:ext uri="{BB962C8B-B14F-4D97-AF65-F5344CB8AC3E}">
        <p14:creationId xmlns="" xmlns:p14="http://schemas.microsoft.com/office/powerpoint/2010/main" val="242519571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7156805-C5B6-4160-BDC8-F5FF3BEA1C69}" type="slidenum">
              <a:rPr lang="ru-RU" smtClean="0"/>
              <a:pPr/>
              <a:t>‹#›</a:t>
            </a:fld>
            <a:endParaRPr lang="ru-RU"/>
          </a:p>
        </p:txBody>
      </p:sp>
    </p:spTree>
    <p:extLst>
      <p:ext uri="{BB962C8B-B14F-4D97-AF65-F5344CB8AC3E}">
        <p14:creationId xmlns="" xmlns:p14="http://schemas.microsoft.com/office/powerpoint/2010/main" val="1102507158"/>
      </p:ext>
    </p:extLst>
  </p:cSld>
  <p:clrMapOvr>
    <a:masterClrMapping/>
  </p:clrMapOvr>
  <p:transition spd="med">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ED0E696-4F33-4076-8CB0-EC4E3B25FD61}" type="datetimeFigureOut">
              <a:rPr lang="ru-RU" smtClean="0"/>
              <a:pPr/>
              <a:t>29.09.2021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00FA035-5F2E-4F6C-94F0-4046EE7777A4}" type="slidenum">
              <a:rPr lang="ru-RU" smtClean="0"/>
              <a:pPr/>
              <a:t>‹#›</a:t>
            </a:fld>
            <a:endParaRPr lang="ru-RU"/>
          </a:p>
        </p:txBody>
      </p:sp>
    </p:spTree>
    <p:extLst>
      <p:ext uri="{BB962C8B-B14F-4D97-AF65-F5344CB8AC3E}">
        <p14:creationId xmlns="" xmlns:p14="http://schemas.microsoft.com/office/powerpoint/2010/main" val="1510791306"/>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ED0E696-4F33-4076-8CB0-EC4E3B25FD61}" type="datetimeFigureOut">
              <a:rPr lang="ru-RU" smtClean="0"/>
              <a:pPr/>
              <a:t>29.09.2021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00FA035-5F2E-4F6C-94F0-4046EE7777A4}" type="slidenum">
              <a:rPr lang="ru-RU" smtClean="0"/>
              <a:pPr/>
              <a:t>‹#›</a:t>
            </a:fld>
            <a:endParaRPr lang="ru-RU"/>
          </a:p>
        </p:txBody>
      </p:sp>
    </p:spTree>
    <p:extLst>
      <p:ext uri="{BB962C8B-B14F-4D97-AF65-F5344CB8AC3E}">
        <p14:creationId xmlns="" xmlns:p14="http://schemas.microsoft.com/office/powerpoint/2010/main" val="1311558314"/>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ED0E696-4F33-4076-8CB0-EC4E3B25FD61}" type="datetimeFigureOut">
              <a:rPr lang="ru-RU" smtClean="0"/>
              <a:pPr/>
              <a:t>29.09.2021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00FA035-5F2E-4F6C-94F0-4046EE7777A4}" type="slidenum">
              <a:rPr lang="ru-RU" smtClean="0"/>
              <a:pPr/>
              <a:t>‹#›</a:t>
            </a:fld>
            <a:endParaRPr lang="ru-RU"/>
          </a:p>
        </p:txBody>
      </p:sp>
    </p:spTree>
    <p:extLst>
      <p:ext uri="{BB962C8B-B14F-4D97-AF65-F5344CB8AC3E}">
        <p14:creationId xmlns="" xmlns:p14="http://schemas.microsoft.com/office/powerpoint/2010/main" val="1795628440"/>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ED0E696-4F33-4076-8CB0-EC4E3B25FD61}" type="datetimeFigureOut">
              <a:rPr lang="ru-RU" smtClean="0"/>
              <a:pPr/>
              <a:t>29.09.2021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00FA035-5F2E-4F6C-94F0-4046EE7777A4}" type="slidenum">
              <a:rPr lang="ru-RU" smtClean="0"/>
              <a:pPr/>
              <a:t>‹#›</a:t>
            </a:fld>
            <a:endParaRPr lang="ru-RU"/>
          </a:p>
        </p:txBody>
      </p:sp>
    </p:spTree>
    <p:extLst>
      <p:ext uri="{BB962C8B-B14F-4D97-AF65-F5344CB8AC3E}">
        <p14:creationId xmlns="" xmlns:p14="http://schemas.microsoft.com/office/powerpoint/2010/main" val="3114851976"/>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08D30D4-51BF-4DFC-BEA4-5B396BFE1980}" type="datetimeFigureOut">
              <a:rPr lang="ru-RU" smtClean="0"/>
              <a:pPr/>
              <a:t>29.09.2021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D05734C-D3F3-410A-A70B-79FA8D93B540}" type="slidenum">
              <a:rPr lang="ru-RU" smtClean="0"/>
              <a:pPr/>
              <a:t>‹#›</a:t>
            </a:fld>
            <a:endParaRPr lang="ru-RU"/>
          </a:p>
        </p:txBody>
      </p:sp>
    </p:spTree>
    <p:extLst>
      <p:ext uri="{BB962C8B-B14F-4D97-AF65-F5344CB8AC3E}">
        <p14:creationId xmlns="" xmlns:p14="http://schemas.microsoft.com/office/powerpoint/2010/main" val="3832114902"/>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08D30D4-51BF-4DFC-BEA4-5B396BFE1980}" type="datetimeFigureOut">
              <a:rPr lang="ru-RU" smtClean="0"/>
              <a:pPr/>
              <a:t>29.09.2021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D05734C-D3F3-410A-A70B-79FA8D93B540}" type="slidenum">
              <a:rPr lang="ru-RU" smtClean="0"/>
              <a:pPr/>
              <a:t>‹#›</a:t>
            </a:fld>
            <a:endParaRPr lang="ru-RU"/>
          </a:p>
        </p:txBody>
      </p:sp>
    </p:spTree>
    <p:extLst>
      <p:ext uri="{BB962C8B-B14F-4D97-AF65-F5344CB8AC3E}">
        <p14:creationId xmlns="" xmlns:p14="http://schemas.microsoft.com/office/powerpoint/2010/main" val="2453819802"/>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08D30D4-51BF-4DFC-BEA4-5B396BFE1980}" type="datetimeFigureOut">
              <a:rPr lang="ru-RU" smtClean="0"/>
              <a:pPr/>
              <a:t>29.09.2021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D05734C-D3F3-410A-A70B-79FA8D93B540}" type="slidenum">
              <a:rPr lang="ru-RU" smtClean="0"/>
              <a:pPr/>
              <a:t>‹#›</a:t>
            </a:fld>
            <a:endParaRPr lang="ru-RU"/>
          </a:p>
        </p:txBody>
      </p:sp>
    </p:spTree>
    <p:extLst>
      <p:ext uri="{BB962C8B-B14F-4D97-AF65-F5344CB8AC3E}">
        <p14:creationId xmlns="" xmlns:p14="http://schemas.microsoft.com/office/powerpoint/2010/main" val="2375299847"/>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08D30D4-51BF-4DFC-BEA4-5B396BFE1980}" type="datetimeFigureOut">
              <a:rPr lang="ru-RU" smtClean="0"/>
              <a:pPr/>
              <a:t>29.09.2021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D05734C-D3F3-410A-A70B-79FA8D93B540}" type="slidenum">
              <a:rPr lang="ru-RU" smtClean="0"/>
              <a:pPr/>
              <a:t>‹#›</a:t>
            </a:fld>
            <a:endParaRPr lang="ru-RU"/>
          </a:p>
        </p:txBody>
      </p:sp>
    </p:spTree>
    <p:extLst>
      <p:ext uri="{BB962C8B-B14F-4D97-AF65-F5344CB8AC3E}">
        <p14:creationId xmlns="" xmlns:p14="http://schemas.microsoft.com/office/powerpoint/2010/main" val="1450967086"/>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08D30D4-51BF-4DFC-BEA4-5B396BFE1980}" type="datetimeFigureOut">
              <a:rPr lang="ru-RU" smtClean="0"/>
              <a:pPr/>
              <a:t>29.09.2021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D05734C-D3F3-410A-A70B-79FA8D93B540}" type="slidenum">
              <a:rPr lang="ru-RU" smtClean="0"/>
              <a:pPr/>
              <a:t>‹#›</a:t>
            </a:fld>
            <a:endParaRPr lang="ru-RU"/>
          </a:p>
        </p:txBody>
      </p:sp>
    </p:spTree>
    <p:extLst>
      <p:ext uri="{BB962C8B-B14F-4D97-AF65-F5344CB8AC3E}">
        <p14:creationId xmlns="" xmlns:p14="http://schemas.microsoft.com/office/powerpoint/2010/main" val="3051028057"/>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08D30D4-51BF-4DFC-BEA4-5B396BFE1980}" type="datetimeFigureOut">
              <a:rPr lang="ru-RU" smtClean="0"/>
              <a:pPr/>
              <a:t>29.09.2021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D05734C-D3F3-410A-A70B-79FA8D93B540}" type="slidenum">
              <a:rPr lang="ru-RU" smtClean="0"/>
              <a:pPr/>
              <a:t>‹#›</a:t>
            </a:fld>
            <a:endParaRPr lang="ru-RU"/>
          </a:p>
        </p:txBody>
      </p:sp>
    </p:spTree>
    <p:extLst>
      <p:ext uri="{BB962C8B-B14F-4D97-AF65-F5344CB8AC3E}">
        <p14:creationId xmlns="" xmlns:p14="http://schemas.microsoft.com/office/powerpoint/2010/main" val="65059738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7156805-C5B6-4160-BDC8-F5FF3BEA1C69}" type="slidenum">
              <a:rPr lang="ru-RU" smtClean="0"/>
              <a:pPr/>
              <a:t>‹#›</a:t>
            </a:fld>
            <a:endParaRPr lang="ru-RU"/>
          </a:p>
        </p:txBody>
      </p:sp>
    </p:spTree>
    <p:extLst>
      <p:ext uri="{BB962C8B-B14F-4D97-AF65-F5344CB8AC3E}">
        <p14:creationId xmlns="" xmlns:p14="http://schemas.microsoft.com/office/powerpoint/2010/main" val="974926384"/>
      </p:ext>
    </p:extLst>
  </p:cSld>
  <p:clrMapOvr>
    <a:masterClrMapping/>
  </p:clrMapOvr>
  <p:transition spd="med">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08D30D4-51BF-4DFC-BEA4-5B396BFE1980}" type="datetimeFigureOut">
              <a:rPr lang="ru-RU" smtClean="0"/>
              <a:pPr/>
              <a:t>29.09.2021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D05734C-D3F3-410A-A70B-79FA8D93B540}" type="slidenum">
              <a:rPr lang="ru-RU" smtClean="0"/>
              <a:pPr/>
              <a:t>‹#›</a:t>
            </a:fld>
            <a:endParaRPr lang="ru-RU"/>
          </a:p>
        </p:txBody>
      </p:sp>
    </p:spTree>
    <p:extLst>
      <p:ext uri="{BB962C8B-B14F-4D97-AF65-F5344CB8AC3E}">
        <p14:creationId xmlns="" xmlns:p14="http://schemas.microsoft.com/office/powerpoint/2010/main" val="1380813659"/>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08D30D4-51BF-4DFC-BEA4-5B396BFE1980}" type="datetimeFigureOut">
              <a:rPr lang="ru-RU" smtClean="0"/>
              <a:pPr/>
              <a:t>29.09.2021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D05734C-D3F3-410A-A70B-79FA8D93B540}" type="slidenum">
              <a:rPr lang="ru-RU" smtClean="0"/>
              <a:pPr/>
              <a:t>‹#›</a:t>
            </a:fld>
            <a:endParaRPr lang="ru-RU"/>
          </a:p>
        </p:txBody>
      </p:sp>
    </p:spTree>
    <p:extLst>
      <p:ext uri="{BB962C8B-B14F-4D97-AF65-F5344CB8AC3E}">
        <p14:creationId xmlns="" xmlns:p14="http://schemas.microsoft.com/office/powerpoint/2010/main" val="3206681938"/>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08D30D4-51BF-4DFC-BEA4-5B396BFE1980}" type="datetimeFigureOut">
              <a:rPr lang="ru-RU" smtClean="0"/>
              <a:pPr/>
              <a:t>29.09.2021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D05734C-D3F3-410A-A70B-79FA8D93B540}" type="slidenum">
              <a:rPr lang="ru-RU" smtClean="0"/>
              <a:pPr/>
              <a:t>‹#›</a:t>
            </a:fld>
            <a:endParaRPr lang="ru-RU"/>
          </a:p>
        </p:txBody>
      </p:sp>
    </p:spTree>
    <p:extLst>
      <p:ext uri="{BB962C8B-B14F-4D97-AF65-F5344CB8AC3E}">
        <p14:creationId xmlns="" xmlns:p14="http://schemas.microsoft.com/office/powerpoint/2010/main" val="3314404379"/>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08D30D4-51BF-4DFC-BEA4-5B396BFE1980}" type="datetimeFigureOut">
              <a:rPr lang="ru-RU" smtClean="0"/>
              <a:pPr/>
              <a:t>29.09.2021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D05734C-D3F3-410A-A70B-79FA8D93B540}" type="slidenum">
              <a:rPr lang="ru-RU" smtClean="0"/>
              <a:pPr/>
              <a:t>‹#›</a:t>
            </a:fld>
            <a:endParaRPr lang="ru-RU"/>
          </a:p>
        </p:txBody>
      </p:sp>
    </p:spTree>
    <p:extLst>
      <p:ext uri="{BB962C8B-B14F-4D97-AF65-F5344CB8AC3E}">
        <p14:creationId xmlns="" xmlns:p14="http://schemas.microsoft.com/office/powerpoint/2010/main" val="2851479904"/>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08D30D4-51BF-4DFC-BEA4-5B396BFE1980}" type="datetimeFigureOut">
              <a:rPr lang="ru-RU" smtClean="0"/>
              <a:pPr/>
              <a:t>29.09.2021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D05734C-D3F3-410A-A70B-79FA8D93B540}" type="slidenum">
              <a:rPr lang="ru-RU" smtClean="0"/>
              <a:pPr/>
              <a:t>‹#›</a:t>
            </a:fld>
            <a:endParaRPr lang="ru-RU"/>
          </a:p>
        </p:txBody>
      </p:sp>
    </p:spTree>
    <p:extLst>
      <p:ext uri="{BB962C8B-B14F-4D97-AF65-F5344CB8AC3E}">
        <p14:creationId xmlns="" xmlns:p14="http://schemas.microsoft.com/office/powerpoint/2010/main" val="4277008940"/>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E94818D4-D7E7-4369-BCAF-2378D238E8B5}" type="datetimeFigureOut">
              <a:rPr lang="ru-RU" smtClean="0"/>
              <a:pPr/>
              <a:t>29.09.2021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C1C1BE2-4097-48C8-95A0-F94BD1024F7F}" type="slidenum">
              <a:rPr lang="ru-RU" smtClean="0"/>
              <a:pPr/>
              <a:t>‹#›</a:t>
            </a:fld>
            <a:endParaRPr lang="ru-RU"/>
          </a:p>
        </p:txBody>
      </p:sp>
    </p:spTree>
    <p:extLst>
      <p:ext uri="{BB962C8B-B14F-4D97-AF65-F5344CB8AC3E}">
        <p14:creationId xmlns="" xmlns:p14="http://schemas.microsoft.com/office/powerpoint/2010/main" val="3697699162"/>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94818D4-D7E7-4369-BCAF-2378D238E8B5}" type="datetimeFigureOut">
              <a:rPr lang="ru-RU" smtClean="0"/>
              <a:pPr/>
              <a:t>29.09.2021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C1C1BE2-4097-48C8-95A0-F94BD1024F7F}" type="slidenum">
              <a:rPr lang="ru-RU" smtClean="0"/>
              <a:pPr/>
              <a:t>‹#›</a:t>
            </a:fld>
            <a:endParaRPr lang="ru-RU"/>
          </a:p>
        </p:txBody>
      </p:sp>
    </p:spTree>
    <p:extLst>
      <p:ext uri="{BB962C8B-B14F-4D97-AF65-F5344CB8AC3E}">
        <p14:creationId xmlns="" xmlns:p14="http://schemas.microsoft.com/office/powerpoint/2010/main" val="4038658679"/>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94818D4-D7E7-4369-BCAF-2378D238E8B5}" type="datetimeFigureOut">
              <a:rPr lang="ru-RU" smtClean="0"/>
              <a:pPr/>
              <a:t>29.09.2021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C1C1BE2-4097-48C8-95A0-F94BD1024F7F}" type="slidenum">
              <a:rPr lang="ru-RU" smtClean="0"/>
              <a:pPr/>
              <a:t>‹#›</a:t>
            </a:fld>
            <a:endParaRPr lang="ru-RU"/>
          </a:p>
        </p:txBody>
      </p:sp>
    </p:spTree>
    <p:extLst>
      <p:ext uri="{BB962C8B-B14F-4D97-AF65-F5344CB8AC3E}">
        <p14:creationId xmlns="" xmlns:p14="http://schemas.microsoft.com/office/powerpoint/2010/main" val="1044563819"/>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94818D4-D7E7-4369-BCAF-2378D238E8B5}" type="datetimeFigureOut">
              <a:rPr lang="ru-RU" smtClean="0"/>
              <a:pPr/>
              <a:t>29.09.2021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C1C1BE2-4097-48C8-95A0-F94BD1024F7F}" type="slidenum">
              <a:rPr lang="ru-RU" smtClean="0"/>
              <a:pPr/>
              <a:t>‹#›</a:t>
            </a:fld>
            <a:endParaRPr lang="ru-RU"/>
          </a:p>
        </p:txBody>
      </p:sp>
    </p:spTree>
    <p:extLst>
      <p:ext uri="{BB962C8B-B14F-4D97-AF65-F5344CB8AC3E}">
        <p14:creationId xmlns="" xmlns:p14="http://schemas.microsoft.com/office/powerpoint/2010/main" val="1286357034"/>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E94818D4-D7E7-4369-BCAF-2378D238E8B5}" type="datetimeFigureOut">
              <a:rPr lang="ru-RU" smtClean="0"/>
              <a:pPr/>
              <a:t>29.09.2021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C1C1BE2-4097-48C8-95A0-F94BD1024F7F}" type="slidenum">
              <a:rPr lang="ru-RU" smtClean="0"/>
              <a:pPr/>
              <a:t>‹#›</a:t>
            </a:fld>
            <a:endParaRPr lang="ru-RU"/>
          </a:p>
        </p:txBody>
      </p:sp>
    </p:spTree>
    <p:extLst>
      <p:ext uri="{BB962C8B-B14F-4D97-AF65-F5344CB8AC3E}">
        <p14:creationId xmlns="" xmlns:p14="http://schemas.microsoft.com/office/powerpoint/2010/main" val="4120502859"/>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7156805-C5B6-4160-BDC8-F5FF3BEA1C69}" type="slidenum">
              <a:rPr lang="ru-RU" smtClean="0"/>
              <a:pPr/>
              <a:t>‹#›</a:t>
            </a:fld>
            <a:endParaRPr lang="ru-RU"/>
          </a:p>
        </p:txBody>
      </p:sp>
    </p:spTree>
    <p:extLst>
      <p:ext uri="{BB962C8B-B14F-4D97-AF65-F5344CB8AC3E}">
        <p14:creationId xmlns="" xmlns:p14="http://schemas.microsoft.com/office/powerpoint/2010/main" val="2309262540"/>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94818D4-D7E7-4369-BCAF-2378D238E8B5}" type="datetimeFigureOut">
              <a:rPr lang="ru-RU" smtClean="0"/>
              <a:pPr/>
              <a:t>29.09.2021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C1C1BE2-4097-48C8-95A0-F94BD1024F7F}" type="slidenum">
              <a:rPr lang="ru-RU" smtClean="0"/>
              <a:pPr/>
              <a:t>‹#›</a:t>
            </a:fld>
            <a:endParaRPr lang="ru-RU"/>
          </a:p>
        </p:txBody>
      </p:sp>
    </p:spTree>
    <p:extLst>
      <p:ext uri="{BB962C8B-B14F-4D97-AF65-F5344CB8AC3E}">
        <p14:creationId xmlns="" xmlns:p14="http://schemas.microsoft.com/office/powerpoint/2010/main" val="140724673"/>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94818D4-D7E7-4369-BCAF-2378D238E8B5}" type="datetimeFigureOut">
              <a:rPr lang="ru-RU" smtClean="0"/>
              <a:pPr/>
              <a:t>29.09.2021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C1C1BE2-4097-48C8-95A0-F94BD1024F7F}" type="slidenum">
              <a:rPr lang="ru-RU" smtClean="0"/>
              <a:pPr/>
              <a:t>‹#›</a:t>
            </a:fld>
            <a:endParaRPr lang="ru-RU"/>
          </a:p>
        </p:txBody>
      </p:sp>
    </p:spTree>
    <p:extLst>
      <p:ext uri="{BB962C8B-B14F-4D97-AF65-F5344CB8AC3E}">
        <p14:creationId xmlns="" xmlns:p14="http://schemas.microsoft.com/office/powerpoint/2010/main" val="726503782"/>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94818D4-D7E7-4369-BCAF-2378D238E8B5}" type="datetimeFigureOut">
              <a:rPr lang="ru-RU" smtClean="0"/>
              <a:pPr/>
              <a:t>29.09.2021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C1C1BE2-4097-48C8-95A0-F94BD1024F7F}" type="slidenum">
              <a:rPr lang="ru-RU" smtClean="0"/>
              <a:pPr/>
              <a:t>‹#›</a:t>
            </a:fld>
            <a:endParaRPr lang="ru-RU"/>
          </a:p>
        </p:txBody>
      </p:sp>
    </p:spTree>
    <p:extLst>
      <p:ext uri="{BB962C8B-B14F-4D97-AF65-F5344CB8AC3E}">
        <p14:creationId xmlns="" xmlns:p14="http://schemas.microsoft.com/office/powerpoint/2010/main" val="3537412549"/>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94818D4-D7E7-4369-BCAF-2378D238E8B5}" type="datetimeFigureOut">
              <a:rPr lang="ru-RU" smtClean="0"/>
              <a:pPr/>
              <a:t>29.09.2021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C1C1BE2-4097-48C8-95A0-F94BD1024F7F}" type="slidenum">
              <a:rPr lang="ru-RU" smtClean="0"/>
              <a:pPr/>
              <a:t>‹#›</a:t>
            </a:fld>
            <a:endParaRPr lang="ru-RU"/>
          </a:p>
        </p:txBody>
      </p:sp>
    </p:spTree>
    <p:extLst>
      <p:ext uri="{BB962C8B-B14F-4D97-AF65-F5344CB8AC3E}">
        <p14:creationId xmlns="" xmlns:p14="http://schemas.microsoft.com/office/powerpoint/2010/main" val="535927022"/>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94818D4-D7E7-4369-BCAF-2378D238E8B5}" type="datetimeFigureOut">
              <a:rPr lang="ru-RU" smtClean="0"/>
              <a:pPr/>
              <a:t>29.09.2021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C1C1BE2-4097-48C8-95A0-F94BD1024F7F}" type="slidenum">
              <a:rPr lang="ru-RU" smtClean="0"/>
              <a:pPr/>
              <a:t>‹#›</a:t>
            </a:fld>
            <a:endParaRPr lang="ru-RU"/>
          </a:p>
        </p:txBody>
      </p:sp>
    </p:spTree>
    <p:extLst>
      <p:ext uri="{BB962C8B-B14F-4D97-AF65-F5344CB8AC3E}">
        <p14:creationId xmlns="" xmlns:p14="http://schemas.microsoft.com/office/powerpoint/2010/main" val="2715511275"/>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94818D4-D7E7-4369-BCAF-2378D238E8B5}" type="datetimeFigureOut">
              <a:rPr lang="ru-RU" smtClean="0"/>
              <a:pPr/>
              <a:t>29.09.2021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C1C1BE2-4097-48C8-95A0-F94BD1024F7F}" type="slidenum">
              <a:rPr lang="ru-RU" smtClean="0"/>
              <a:pPr/>
              <a:t>‹#›</a:t>
            </a:fld>
            <a:endParaRPr lang="ru-RU"/>
          </a:p>
        </p:txBody>
      </p:sp>
    </p:spTree>
    <p:extLst>
      <p:ext uri="{BB962C8B-B14F-4D97-AF65-F5344CB8AC3E}">
        <p14:creationId xmlns="" xmlns:p14="http://schemas.microsoft.com/office/powerpoint/2010/main" val="379377684"/>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B22CBF9-D40C-4B93-9F3F-6E7007D1999F}" type="datetimeFigureOut">
              <a:rPr lang="ru-RU" smtClean="0"/>
              <a:pPr/>
              <a:t>29.09.2021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3068F1A-C124-4340-8407-B07215FC33D6}" type="slidenum">
              <a:rPr lang="ru-RU" smtClean="0"/>
              <a:pPr/>
              <a:t>‹#›</a:t>
            </a:fld>
            <a:endParaRPr lang="ru-RU"/>
          </a:p>
        </p:txBody>
      </p:sp>
    </p:spTree>
    <p:extLst>
      <p:ext uri="{BB962C8B-B14F-4D97-AF65-F5344CB8AC3E}">
        <p14:creationId xmlns="" xmlns:p14="http://schemas.microsoft.com/office/powerpoint/2010/main" val="3313949248"/>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B22CBF9-D40C-4B93-9F3F-6E7007D1999F}" type="datetimeFigureOut">
              <a:rPr lang="ru-RU" smtClean="0"/>
              <a:pPr/>
              <a:t>29.09.2021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3068F1A-C124-4340-8407-B07215FC33D6}" type="slidenum">
              <a:rPr lang="ru-RU" smtClean="0"/>
              <a:pPr/>
              <a:t>‹#›</a:t>
            </a:fld>
            <a:endParaRPr lang="ru-RU"/>
          </a:p>
        </p:txBody>
      </p:sp>
    </p:spTree>
    <p:extLst>
      <p:ext uri="{BB962C8B-B14F-4D97-AF65-F5344CB8AC3E}">
        <p14:creationId xmlns="" xmlns:p14="http://schemas.microsoft.com/office/powerpoint/2010/main" val="1996545903"/>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B22CBF9-D40C-4B93-9F3F-6E7007D1999F}" type="datetimeFigureOut">
              <a:rPr lang="ru-RU" smtClean="0"/>
              <a:pPr/>
              <a:t>29.09.2021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3068F1A-C124-4340-8407-B07215FC33D6}" type="slidenum">
              <a:rPr lang="ru-RU" smtClean="0"/>
              <a:pPr/>
              <a:t>‹#›</a:t>
            </a:fld>
            <a:endParaRPr lang="ru-RU"/>
          </a:p>
        </p:txBody>
      </p:sp>
    </p:spTree>
    <p:extLst>
      <p:ext uri="{BB962C8B-B14F-4D97-AF65-F5344CB8AC3E}">
        <p14:creationId xmlns="" xmlns:p14="http://schemas.microsoft.com/office/powerpoint/2010/main" val="1771606975"/>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B22CBF9-D40C-4B93-9F3F-6E7007D1999F}" type="datetimeFigureOut">
              <a:rPr lang="ru-RU" smtClean="0"/>
              <a:pPr/>
              <a:t>29.09.2021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3068F1A-C124-4340-8407-B07215FC33D6}" type="slidenum">
              <a:rPr lang="ru-RU" smtClean="0"/>
              <a:pPr/>
              <a:t>‹#›</a:t>
            </a:fld>
            <a:endParaRPr lang="ru-RU"/>
          </a:p>
        </p:txBody>
      </p:sp>
    </p:spTree>
    <p:extLst>
      <p:ext uri="{BB962C8B-B14F-4D97-AF65-F5344CB8AC3E}">
        <p14:creationId xmlns="" xmlns:p14="http://schemas.microsoft.com/office/powerpoint/2010/main" val="66239783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7156805-C5B6-4160-BDC8-F5FF3BEA1C69}" type="slidenum">
              <a:rPr lang="ru-RU" smtClean="0"/>
              <a:pPr/>
              <a:t>‹#›</a:t>
            </a:fld>
            <a:endParaRPr lang="ru-RU"/>
          </a:p>
        </p:txBody>
      </p:sp>
    </p:spTree>
    <p:extLst>
      <p:ext uri="{BB962C8B-B14F-4D97-AF65-F5344CB8AC3E}">
        <p14:creationId xmlns="" xmlns:p14="http://schemas.microsoft.com/office/powerpoint/2010/main" val="232153757"/>
      </p:ext>
    </p:extLst>
  </p:cSld>
  <p:clrMapOvr>
    <a:masterClrMapping/>
  </p:clrMapOvr>
  <p:transition spd="med">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B22CBF9-D40C-4B93-9F3F-6E7007D1999F}" type="datetimeFigureOut">
              <a:rPr lang="ru-RU" smtClean="0"/>
              <a:pPr/>
              <a:t>29.09.2021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3068F1A-C124-4340-8407-B07215FC33D6}" type="slidenum">
              <a:rPr lang="ru-RU" smtClean="0"/>
              <a:pPr/>
              <a:t>‹#›</a:t>
            </a:fld>
            <a:endParaRPr lang="ru-RU"/>
          </a:p>
        </p:txBody>
      </p:sp>
    </p:spTree>
    <p:extLst>
      <p:ext uri="{BB962C8B-B14F-4D97-AF65-F5344CB8AC3E}">
        <p14:creationId xmlns="" xmlns:p14="http://schemas.microsoft.com/office/powerpoint/2010/main" val="1835689048"/>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B22CBF9-D40C-4B93-9F3F-6E7007D1999F}" type="datetimeFigureOut">
              <a:rPr lang="ru-RU" smtClean="0"/>
              <a:pPr/>
              <a:t>29.09.2021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3068F1A-C124-4340-8407-B07215FC33D6}" type="slidenum">
              <a:rPr lang="ru-RU" smtClean="0"/>
              <a:pPr/>
              <a:t>‹#›</a:t>
            </a:fld>
            <a:endParaRPr lang="ru-RU"/>
          </a:p>
        </p:txBody>
      </p:sp>
    </p:spTree>
    <p:extLst>
      <p:ext uri="{BB962C8B-B14F-4D97-AF65-F5344CB8AC3E}">
        <p14:creationId xmlns="" xmlns:p14="http://schemas.microsoft.com/office/powerpoint/2010/main" val="1411400438"/>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B22CBF9-D40C-4B93-9F3F-6E7007D1999F}" type="datetimeFigureOut">
              <a:rPr lang="ru-RU" smtClean="0"/>
              <a:pPr/>
              <a:t>29.09.2021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3068F1A-C124-4340-8407-B07215FC33D6}" type="slidenum">
              <a:rPr lang="ru-RU" smtClean="0"/>
              <a:pPr/>
              <a:t>‹#›</a:t>
            </a:fld>
            <a:endParaRPr lang="ru-RU"/>
          </a:p>
        </p:txBody>
      </p:sp>
    </p:spTree>
    <p:extLst>
      <p:ext uri="{BB962C8B-B14F-4D97-AF65-F5344CB8AC3E}">
        <p14:creationId xmlns="" xmlns:p14="http://schemas.microsoft.com/office/powerpoint/2010/main" val="1216486733"/>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B22CBF9-D40C-4B93-9F3F-6E7007D1999F}" type="datetimeFigureOut">
              <a:rPr lang="ru-RU" smtClean="0"/>
              <a:pPr/>
              <a:t>29.09.2021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3068F1A-C124-4340-8407-B07215FC33D6}" type="slidenum">
              <a:rPr lang="ru-RU" smtClean="0"/>
              <a:pPr/>
              <a:t>‹#›</a:t>
            </a:fld>
            <a:endParaRPr lang="ru-RU"/>
          </a:p>
        </p:txBody>
      </p:sp>
    </p:spTree>
    <p:extLst>
      <p:ext uri="{BB962C8B-B14F-4D97-AF65-F5344CB8AC3E}">
        <p14:creationId xmlns="" xmlns:p14="http://schemas.microsoft.com/office/powerpoint/2010/main" val="3993242005"/>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B22CBF9-D40C-4B93-9F3F-6E7007D1999F}" type="datetimeFigureOut">
              <a:rPr lang="ru-RU" smtClean="0"/>
              <a:pPr/>
              <a:t>29.09.2021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3068F1A-C124-4340-8407-B07215FC33D6}" type="slidenum">
              <a:rPr lang="ru-RU" smtClean="0"/>
              <a:pPr/>
              <a:t>‹#›</a:t>
            </a:fld>
            <a:endParaRPr lang="ru-RU"/>
          </a:p>
        </p:txBody>
      </p:sp>
    </p:spTree>
    <p:extLst>
      <p:ext uri="{BB962C8B-B14F-4D97-AF65-F5344CB8AC3E}">
        <p14:creationId xmlns="" xmlns:p14="http://schemas.microsoft.com/office/powerpoint/2010/main" val="3643596240"/>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B22CBF9-D40C-4B93-9F3F-6E7007D1999F}" type="datetimeFigureOut">
              <a:rPr lang="ru-RU" smtClean="0"/>
              <a:pPr/>
              <a:t>29.09.2021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3068F1A-C124-4340-8407-B07215FC33D6}" type="slidenum">
              <a:rPr lang="ru-RU" smtClean="0"/>
              <a:pPr/>
              <a:t>‹#›</a:t>
            </a:fld>
            <a:endParaRPr lang="ru-RU"/>
          </a:p>
        </p:txBody>
      </p:sp>
    </p:spTree>
    <p:extLst>
      <p:ext uri="{BB962C8B-B14F-4D97-AF65-F5344CB8AC3E}">
        <p14:creationId xmlns="" xmlns:p14="http://schemas.microsoft.com/office/powerpoint/2010/main" val="1791148894"/>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B22CBF9-D40C-4B93-9F3F-6E7007D1999F}" type="datetimeFigureOut">
              <a:rPr lang="ru-RU" smtClean="0"/>
              <a:pPr/>
              <a:t>29.09.2021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3068F1A-C124-4340-8407-B07215FC33D6}" type="slidenum">
              <a:rPr lang="ru-RU" smtClean="0"/>
              <a:pPr/>
              <a:t>‹#›</a:t>
            </a:fld>
            <a:endParaRPr lang="ru-RU"/>
          </a:p>
        </p:txBody>
      </p:sp>
    </p:spTree>
    <p:extLst>
      <p:ext uri="{BB962C8B-B14F-4D97-AF65-F5344CB8AC3E}">
        <p14:creationId xmlns="" xmlns:p14="http://schemas.microsoft.com/office/powerpoint/2010/main" val="4092606659"/>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8C417C5-6012-4CF4-AB2F-A8FCCC20A027}" type="datetimeFigureOut">
              <a:rPr lang="ru-RU" smtClean="0"/>
              <a:pPr/>
              <a:t>29.09.2021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0679D8D-3512-45D8-BD8F-61BE1376F2AD}" type="slidenum">
              <a:rPr lang="ru-RU" smtClean="0"/>
              <a:pPr/>
              <a:t>‹#›</a:t>
            </a:fld>
            <a:endParaRPr lang="ru-RU"/>
          </a:p>
        </p:txBody>
      </p:sp>
    </p:spTree>
    <p:extLst>
      <p:ext uri="{BB962C8B-B14F-4D97-AF65-F5344CB8AC3E}">
        <p14:creationId xmlns="" xmlns:p14="http://schemas.microsoft.com/office/powerpoint/2010/main" val="3612220722"/>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8C417C5-6012-4CF4-AB2F-A8FCCC20A027}" type="datetimeFigureOut">
              <a:rPr lang="ru-RU" smtClean="0"/>
              <a:pPr/>
              <a:t>29.09.2021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0679D8D-3512-45D8-BD8F-61BE1376F2AD}" type="slidenum">
              <a:rPr lang="ru-RU" smtClean="0"/>
              <a:pPr/>
              <a:t>‹#›</a:t>
            </a:fld>
            <a:endParaRPr lang="ru-RU"/>
          </a:p>
        </p:txBody>
      </p:sp>
    </p:spTree>
    <p:extLst>
      <p:ext uri="{BB962C8B-B14F-4D97-AF65-F5344CB8AC3E}">
        <p14:creationId xmlns="" xmlns:p14="http://schemas.microsoft.com/office/powerpoint/2010/main" val="1295593998"/>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8C417C5-6012-4CF4-AB2F-A8FCCC20A027}" type="datetimeFigureOut">
              <a:rPr lang="ru-RU" smtClean="0"/>
              <a:pPr/>
              <a:t>29.09.2021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0679D8D-3512-45D8-BD8F-61BE1376F2AD}" type="slidenum">
              <a:rPr lang="ru-RU" smtClean="0"/>
              <a:pPr/>
              <a:t>‹#›</a:t>
            </a:fld>
            <a:endParaRPr lang="ru-RU"/>
          </a:p>
        </p:txBody>
      </p:sp>
    </p:spTree>
    <p:extLst>
      <p:ext uri="{BB962C8B-B14F-4D97-AF65-F5344CB8AC3E}">
        <p14:creationId xmlns="" xmlns:p14="http://schemas.microsoft.com/office/powerpoint/2010/main" val="171683442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7156805-C5B6-4160-BDC8-F5FF3BEA1C69}" type="slidenum">
              <a:rPr lang="ru-RU" smtClean="0"/>
              <a:pPr/>
              <a:t>‹#›</a:t>
            </a:fld>
            <a:endParaRPr lang="ru-RU"/>
          </a:p>
        </p:txBody>
      </p:sp>
    </p:spTree>
    <p:extLst>
      <p:ext uri="{BB962C8B-B14F-4D97-AF65-F5344CB8AC3E}">
        <p14:creationId xmlns="" xmlns:p14="http://schemas.microsoft.com/office/powerpoint/2010/main" val="399439160"/>
      </p:ext>
    </p:extLst>
  </p:cSld>
  <p:clrMapOvr>
    <a:masterClrMapping/>
  </p:clrMapOvr>
  <p:transition spd="med">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8C417C5-6012-4CF4-AB2F-A8FCCC20A027}" type="datetimeFigureOut">
              <a:rPr lang="ru-RU" smtClean="0"/>
              <a:pPr/>
              <a:t>29.09.2021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0679D8D-3512-45D8-BD8F-61BE1376F2AD}" type="slidenum">
              <a:rPr lang="ru-RU" smtClean="0"/>
              <a:pPr/>
              <a:t>‹#›</a:t>
            </a:fld>
            <a:endParaRPr lang="ru-RU"/>
          </a:p>
        </p:txBody>
      </p:sp>
    </p:spTree>
    <p:extLst>
      <p:ext uri="{BB962C8B-B14F-4D97-AF65-F5344CB8AC3E}">
        <p14:creationId xmlns="" xmlns:p14="http://schemas.microsoft.com/office/powerpoint/2010/main" val="779319419"/>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8C417C5-6012-4CF4-AB2F-A8FCCC20A027}" type="datetimeFigureOut">
              <a:rPr lang="ru-RU" smtClean="0"/>
              <a:pPr/>
              <a:t>29.09.2021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0679D8D-3512-45D8-BD8F-61BE1376F2AD}" type="slidenum">
              <a:rPr lang="ru-RU" smtClean="0"/>
              <a:pPr/>
              <a:t>‹#›</a:t>
            </a:fld>
            <a:endParaRPr lang="ru-RU"/>
          </a:p>
        </p:txBody>
      </p:sp>
    </p:spTree>
    <p:extLst>
      <p:ext uri="{BB962C8B-B14F-4D97-AF65-F5344CB8AC3E}">
        <p14:creationId xmlns="" xmlns:p14="http://schemas.microsoft.com/office/powerpoint/2010/main" val="2267656804"/>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8C417C5-6012-4CF4-AB2F-A8FCCC20A027}" type="datetimeFigureOut">
              <a:rPr lang="ru-RU" smtClean="0"/>
              <a:pPr/>
              <a:t>29.09.2021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0679D8D-3512-45D8-BD8F-61BE1376F2AD}" type="slidenum">
              <a:rPr lang="ru-RU" smtClean="0"/>
              <a:pPr/>
              <a:t>‹#›</a:t>
            </a:fld>
            <a:endParaRPr lang="ru-RU"/>
          </a:p>
        </p:txBody>
      </p:sp>
    </p:spTree>
    <p:extLst>
      <p:ext uri="{BB962C8B-B14F-4D97-AF65-F5344CB8AC3E}">
        <p14:creationId xmlns="" xmlns:p14="http://schemas.microsoft.com/office/powerpoint/2010/main" val="1521204067"/>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8C417C5-6012-4CF4-AB2F-A8FCCC20A027}" type="datetimeFigureOut">
              <a:rPr lang="ru-RU" smtClean="0"/>
              <a:pPr/>
              <a:t>29.09.2021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0679D8D-3512-45D8-BD8F-61BE1376F2AD}" type="slidenum">
              <a:rPr lang="ru-RU" smtClean="0"/>
              <a:pPr/>
              <a:t>‹#›</a:t>
            </a:fld>
            <a:endParaRPr lang="ru-RU"/>
          </a:p>
        </p:txBody>
      </p:sp>
    </p:spTree>
    <p:extLst>
      <p:ext uri="{BB962C8B-B14F-4D97-AF65-F5344CB8AC3E}">
        <p14:creationId xmlns="" xmlns:p14="http://schemas.microsoft.com/office/powerpoint/2010/main" val="2461777381"/>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8C417C5-6012-4CF4-AB2F-A8FCCC20A027}" type="datetimeFigureOut">
              <a:rPr lang="ru-RU" smtClean="0"/>
              <a:pPr/>
              <a:t>29.09.2021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0679D8D-3512-45D8-BD8F-61BE1376F2AD}" type="slidenum">
              <a:rPr lang="ru-RU" smtClean="0"/>
              <a:pPr/>
              <a:t>‹#›</a:t>
            </a:fld>
            <a:endParaRPr lang="ru-RU"/>
          </a:p>
        </p:txBody>
      </p:sp>
    </p:spTree>
    <p:extLst>
      <p:ext uri="{BB962C8B-B14F-4D97-AF65-F5344CB8AC3E}">
        <p14:creationId xmlns="" xmlns:p14="http://schemas.microsoft.com/office/powerpoint/2010/main" val="1998017"/>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8C417C5-6012-4CF4-AB2F-A8FCCC20A027}" type="datetimeFigureOut">
              <a:rPr lang="ru-RU" smtClean="0"/>
              <a:pPr/>
              <a:t>29.09.2021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0679D8D-3512-45D8-BD8F-61BE1376F2AD}" type="slidenum">
              <a:rPr lang="ru-RU" smtClean="0"/>
              <a:pPr/>
              <a:t>‹#›</a:t>
            </a:fld>
            <a:endParaRPr lang="ru-RU"/>
          </a:p>
        </p:txBody>
      </p:sp>
    </p:spTree>
    <p:extLst>
      <p:ext uri="{BB962C8B-B14F-4D97-AF65-F5344CB8AC3E}">
        <p14:creationId xmlns="" xmlns:p14="http://schemas.microsoft.com/office/powerpoint/2010/main" val="3386378228"/>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8C417C5-6012-4CF4-AB2F-A8FCCC20A027}" type="datetimeFigureOut">
              <a:rPr lang="ru-RU" smtClean="0"/>
              <a:pPr/>
              <a:t>29.09.2021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0679D8D-3512-45D8-BD8F-61BE1376F2AD}" type="slidenum">
              <a:rPr lang="ru-RU" smtClean="0"/>
              <a:pPr/>
              <a:t>‹#›</a:t>
            </a:fld>
            <a:endParaRPr lang="ru-RU"/>
          </a:p>
        </p:txBody>
      </p:sp>
    </p:spTree>
    <p:extLst>
      <p:ext uri="{BB962C8B-B14F-4D97-AF65-F5344CB8AC3E}">
        <p14:creationId xmlns="" xmlns:p14="http://schemas.microsoft.com/office/powerpoint/2010/main" val="1233065705"/>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8C417C5-6012-4CF4-AB2F-A8FCCC20A027}" type="datetimeFigureOut">
              <a:rPr lang="ru-RU" smtClean="0"/>
              <a:pPr/>
              <a:t>29.09.2021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0679D8D-3512-45D8-BD8F-61BE1376F2AD}" type="slidenum">
              <a:rPr lang="ru-RU" smtClean="0"/>
              <a:pPr/>
              <a:t>‹#›</a:t>
            </a:fld>
            <a:endParaRPr lang="ru-RU"/>
          </a:p>
        </p:txBody>
      </p:sp>
    </p:spTree>
    <p:extLst>
      <p:ext uri="{BB962C8B-B14F-4D97-AF65-F5344CB8AC3E}">
        <p14:creationId xmlns="" xmlns:p14="http://schemas.microsoft.com/office/powerpoint/2010/main" val="1886999143"/>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532440" y="6381328"/>
            <a:ext cx="504056" cy="365125"/>
          </a:xfrm>
        </p:spPr>
        <p:txBody>
          <a:bodyPr/>
          <a:lstStyle/>
          <a:p>
            <a:fld id="{17156805-C5B6-4160-BDC8-F5FF3BEA1C69}" type="slidenum">
              <a:rPr lang="ru-RU" smtClean="0"/>
              <a:pPr/>
              <a:t>‹#›</a:t>
            </a:fld>
            <a:endParaRPr lang="ru-RU" dirty="0"/>
          </a:p>
        </p:txBody>
      </p:sp>
    </p:spTree>
    <p:extLst>
      <p:ext uri="{BB962C8B-B14F-4D97-AF65-F5344CB8AC3E}">
        <p14:creationId xmlns="" xmlns:p14="http://schemas.microsoft.com/office/powerpoint/2010/main" val="3044287717"/>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7156805-C5B6-4160-BDC8-F5FF3BEA1C69}" type="slidenum">
              <a:rPr lang="ru-RU" smtClean="0"/>
              <a:pPr/>
              <a:t>‹#›</a:t>
            </a:fld>
            <a:endParaRPr lang="ru-RU"/>
          </a:p>
        </p:txBody>
      </p:sp>
    </p:spTree>
    <p:extLst>
      <p:ext uri="{BB962C8B-B14F-4D97-AF65-F5344CB8AC3E}">
        <p14:creationId xmlns="" xmlns:p14="http://schemas.microsoft.com/office/powerpoint/2010/main" val="2441629009"/>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7156805-C5B6-4160-BDC8-F5FF3BEA1C69}" type="slidenum">
              <a:rPr lang="ru-RU" smtClean="0"/>
              <a:pPr/>
              <a:t>‹#›</a:t>
            </a:fld>
            <a:endParaRPr lang="ru-RU"/>
          </a:p>
        </p:txBody>
      </p:sp>
    </p:spTree>
    <p:extLst>
      <p:ext uri="{BB962C8B-B14F-4D97-AF65-F5344CB8AC3E}">
        <p14:creationId xmlns="" xmlns:p14="http://schemas.microsoft.com/office/powerpoint/2010/main" val="1396319125"/>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156805-C5B6-4160-BDC8-F5FF3BEA1C69}" type="slidenum">
              <a:rPr lang="ru-RU" smtClean="0"/>
              <a:pPr/>
              <a:t>‹#›</a:t>
            </a:fld>
            <a:endParaRPr lang="ru-RU"/>
          </a:p>
        </p:txBody>
      </p:sp>
    </p:spTree>
    <p:extLst>
      <p:ext uri="{BB962C8B-B14F-4D97-AF65-F5344CB8AC3E}">
        <p14:creationId xmlns="" xmlns:p14="http://schemas.microsoft.com/office/powerpoint/2010/main" val="20668197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fade/>
  </p:transition>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D0E696-4F33-4076-8CB0-EC4E3B25FD61}" type="datetimeFigureOut">
              <a:rPr lang="ru-RU" smtClean="0"/>
              <a:pPr/>
              <a:t>29.09.2021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0FA035-5F2E-4F6C-94F0-4046EE7777A4}" type="slidenum">
              <a:rPr lang="ru-RU" smtClean="0"/>
              <a:pPr/>
              <a:t>‹#›</a:t>
            </a:fld>
            <a:endParaRPr lang="ru-RU"/>
          </a:p>
        </p:txBody>
      </p:sp>
    </p:spTree>
    <p:extLst>
      <p:ext uri="{BB962C8B-B14F-4D97-AF65-F5344CB8AC3E}">
        <p14:creationId xmlns="" xmlns:p14="http://schemas.microsoft.com/office/powerpoint/2010/main" val="23879641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spd="med">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8D30D4-51BF-4DFC-BEA4-5B396BFE1980}" type="datetimeFigureOut">
              <a:rPr lang="ru-RU" smtClean="0"/>
              <a:pPr/>
              <a:t>29.09.2021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05734C-D3F3-410A-A70B-79FA8D93B540}" type="slidenum">
              <a:rPr lang="ru-RU" smtClean="0"/>
              <a:pPr/>
              <a:t>‹#›</a:t>
            </a:fld>
            <a:endParaRPr lang="ru-RU"/>
          </a:p>
        </p:txBody>
      </p:sp>
    </p:spTree>
    <p:extLst>
      <p:ext uri="{BB962C8B-B14F-4D97-AF65-F5344CB8AC3E}">
        <p14:creationId xmlns="" xmlns:p14="http://schemas.microsoft.com/office/powerpoint/2010/main" val="31721574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spd="med">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4818D4-D7E7-4369-BCAF-2378D238E8B5}" type="datetimeFigureOut">
              <a:rPr lang="ru-RU" smtClean="0"/>
              <a:pPr/>
              <a:t>29.09.2021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1C1BE2-4097-48C8-95A0-F94BD1024F7F}" type="slidenum">
              <a:rPr lang="ru-RU" smtClean="0"/>
              <a:pPr/>
              <a:t>‹#›</a:t>
            </a:fld>
            <a:endParaRPr lang="ru-RU"/>
          </a:p>
        </p:txBody>
      </p:sp>
    </p:spTree>
    <p:extLst>
      <p:ext uri="{BB962C8B-B14F-4D97-AF65-F5344CB8AC3E}">
        <p14:creationId xmlns="" xmlns:p14="http://schemas.microsoft.com/office/powerpoint/2010/main" val="54805041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spd="med">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22CBF9-D40C-4B93-9F3F-6E7007D1999F}" type="datetimeFigureOut">
              <a:rPr lang="ru-RU" smtClean="0"/>
              <a:pPr/>
              <a:t>29.09.2021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068F1A-C124-4340-8407-B07215FC33D6}" type="slidenum">
              <a:rPr lang="ru-RU" smtClean="0"/>
              <a:pPr/>
              <a:t>‹#›</a:t>
            </a:fld>
            <a:endParaRPr lang="ru-RU"/>
          </a:p>
        </p:txBody>
      </p:sp>
    </p:spTree>
    <p:extLst>
      <p:ext uri="{BB962C8B-B14F-4D97-AF65-F5344CB8AC3E}">
        <p14:creationId xmlns="" xmlns:p14="http://schemas.microsoft.com/office/powerpoint/2010/main" val="49742926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med">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C417C5-6012-4CF4-AB2F-A8FCCC20A027}" type="datetimeFigureOut">
              <a:rPr lang="ru-RU" smtClean="0"/>
              <a:pPr/>
              <a:t>29.09.2021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679D8D-3512-45D8-BD8F-61BE1376F2AD}" type="slidenum">
              <a:rPr lang="ru-RU" smtClean="0"/>
              <a:pPr/>
              <a:t>‹#›</a:t>
            </a:fld>
            <a:endParaRPr lang="ru-RU"/>
          </a:p>
        </p:txBody>
      </p:sp>
    </p:spTree>
    <p:extLst>
      <p:ext uri="{BB962C8B-B14F-4D97-AF65-F5344CB8AC3E}">
        <p14:creationId xmlns="" xmlns:p14="http://schemas.microsoft.com/office/powerpoint/2010/main" val="413109717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spd="med">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2.jpe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45.jpe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10" Type="http://schemas.openxmlformats.org/officeDocument/2006/relationships/image" Target="../media/image2.jpeg"/><Relationship Id="rId4" Type="http://schemas.openxmlformats.org/officeDocument/2006/relationships/image" Target="../media/image47.jpeg"/><Relationship Id="rId9" Type="http://schemas.openxmlformats.org/officeDocument/2006/relationships/image" Target="../media/image52.jpeg"/></Relationships>
</file>

<file path=ppt/slides/_rels/slide19.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jpeg"/></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64.jpeg"/><Relationship Id="rId4" Type="http://schemas.openxmlformats.org/officeDocument/2006/relationships/image" Target="../media/image63.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2.jpeg"/><Relationship Id="rId5" Type="http://schemas.openxmlformats.org/officeDocument/2006/relationships/image" Target="../media/image73.jpeg"/><Relationship Id="rId4" Type="http://schemas.openxmlformats.org/officeDocument/2006/relationships/image" Target="../media/image72.jpeg"/></Relationships>
</file>

<file path=ppt/slides/_rels/slide2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12"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78.jpeg"/><Relationship Id="rId11" Type="http://schemas.openxmlformats.org/officeDocument/2006/relationships/image" Target="../media/image83.jpeg"/><Relationship Id="rId5" Type="http://schemas.openxmlformats.org/officeDocument/2006/relationships/image" Target="../media/image77.jpeg"/><Relationship Id="rId10" Type="http://schemas.openxmlformats.org/officeDocument/2006/relationships/image" Target="../media/image82.jpeg"/><Relationship Id="rId4" Type="http://schemas.openxmlformats.org/officeDocument/2006/relationships/image" Target="../media/image76.jpeg"/><Relationship Id="rId9" Type="http://schemas.openxmlformats.org/officeDocument/2006/relationships/image" Target="../media/image81.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jpeg"/></Relationships>
</file>

<file path=ppt/slides/_rels/slide33.xml.rels><?xml version="1.0" encoding="UTF-8" standalone="yes"?>
<Relationships xmlns="http://schemas.openxmlformats.org/package/2006/relationships"><Relationship Id="rId13" Type="http://schemas.microsoft.com/office/2007/relationships/hdphoto" Target="../media/hdphoto16.wdp"/><Relationship Id="rId3" Type="http://schemas.microsoft.com/office/2007/relationships/hdphoto" Target="../media/hdphoto11.wdp"/><Relationship Id="rId12" Type="http://schemas.openxmlformats.org/officeDocument/2006/relationships/image" Target="../media/image90.jpeg"/><Relationship Id="rId2" Type="http://schemas.openxmlformats.org/officeDocument/2006/relationships/image" Target="../media/image87.jpeg"/><Relationship Id="rId16" Type="http://schemas.openxmlformats.org/officeDocument/2006/relationships/image" Target="../media/image93.jpeg"/><Relationship Id="rId1" Type="http://schemas.openxmlformats.org/officeDocument/2006/relationships/slideLayout" Target="../slideLayouts/slideLayout7.xml"/><Relationship Id="rId6" Type="http://schemas.openxmlformats.org/officeDocument/2006/relationships/image" Target="../media/image89.jpeg"/><Relationship Id="rId11" Type="http://schemas.microsoft.com/office/2007/relationships/hdphoto" Target="../media/hdphoto15.wdp"/><Relationship Id="rId5" Type="http://schemas.microsoft.com/office/2007/relationships/hdphoto" Target="../media/hdphoto12.wdp"/><Relationship Id="rId15" Type="http://schemas.openxmlformats.org/officeDocument/2006/relationships/image" Target="../media/image92.jpeg"/><Relationship Id="rId4" Type="http://schemas.openxmlformats.org/officeDocument/2006/relationships/image" Target="../media/image88.jpeg"/><Relationship Id="rId14" Type="http://schemas.openxmlformats.org/officeDocument/2006/relationships/image" Target="../media/image91.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4.pn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65312" y="1988840"/>
            <a:ext cx="8352928" cy="1470025"/>
          </a:xfrm>
        </p:spPr>
        <p:txBody>
          <a:bodyPr>
            <a:normAutofit fontScale="90000"/>
          </a:bodyPr>
          <a:lstStyle/>
          <a:p>
            <a:r>
              <a:rPr lang="en-US" b="1" dirty="0" smtClean="0"/>
              <a:t>Features of power supply systems for superconducting structural magnets of NICA accelerators.</a:t>
            </a:r>
            <a:endParaRPr lang="ru-RU" b="1" dirty="0"/>
          </a:p>
        </p:txBody>
      </p:sp>
      <p:sp>
        <p:nvSpPr>
          <p:cNvPr id="3" name="Заголовок 1"/>
          <p:cNvSpPr txBox="1">
            <a:spLocks/>
          </p:cNvSpPr>
          <p:nvPr/>
        </p:nvSpPr>
        <p:spPr>
          <a:xfrm>
            <a:off x="2265512" y="3940522"/>
            <a:ext cx="4752528" cy="735013"/>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err="1" smtClean="0"/>
              <a:t>V.Karpinskii</a:t>
            </a:r>
            <a:r>
              <a:rPr lang="en-US" sz="2800" b="1" dirty="0" smtClean="0"/>
              <a:t> and all</a:t>
            </a:r>
            <a:endParaRPr lang="ru-RU" sz="2800" b="1" dirty="0" smtClean="0"/>
          </a:p>
          <a:p>
            <a:r>
              <a:rPr lang="en-US" sz="2800" b="1" dirty="0" smtClean="0"/>
              <a:t>AD</a:t>
            </a:r>
            <a:r>
              <a:rPr lang="ru-RU" sz="2800" b="1" dirty="0" smtClean="0"/>
              <a:t> </a:t>
            </a:r>
            <a:r>
              <a:rPr lang="en-US" sz="2800" b="1" dirty="0" smtClean="0"/>
              <a:t>LHEP</a:t>
            </a:r>
            <a:endParaRPr lang="ru-RU" sz="2800" b="1" dirty="0"/>
          </a:p>
        </p:txBody>
      </p:sp>
      <p:sp>
        <p:nvSpPr>
          <p:cNvPr id="4" name="Прямоугольник 3"/>
          <p:cNvSpPr/>
          <p:nvPr/>
        </p:nvSpPr>
        <p:spPr>
          <a:xfrm>
            <a:off x="465312" y="358060"/>
            <a:ext cx="8352928" cy="646331"/>
          </a:xfrm>
          <a:prstGeom prst="rect">
            <a:avLst/>
          </a:prstGeom>
        </p:spPr>
        <p:txBody>
          <a:bodyPr wrap="square">
            <a:spAutoFit/>
          </a:bodyPr>
          <a:lstStyle/>
          <a:p>
            <a:pPr algn="ctr"/>
            <a:r>
              <a:rPr lang="en-US" sz="3600" b="1" dirty="0" smtClean="0">
                <a:solidFill>
                  <a:schemeClr val="accent1">
                    <a:lumMod val="75000"/>
                  </a:schemeClr>
                </a:solidFill>
              </a:rPr>
              <a:t>RuPAC-21</a:t>
            </a:r>
            <a:endParaRPr lang="ru-RU" sz="3600" b="1" dirty="0">
              <a:solidFill>
                <a:schemeClr val="accent1">
                  <a:lumMod val="75000"/>
                </a:schemeClr>
              </a:solidFill>
            </a:endParaRPr>
          </a:p>
        </p:txBody>
      </p:sp>
      <p:sp>
        <p:nvSpPr>
          <p:cNvPr id="5" name="Заголовок 1"/>
          <p:cNvSpPr txBox="1">
            <a:spLocks/>
          </p:cNvSpPr>
          <p:nvPr/>
        </p:nvSpPr>
        <p:spPr>
          <a:xfrm>
            <a:off x="1214414" y="5856664"/>
            <a:ext cx="7358114" cy="7350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i="1" dirty="0" smtClean="0"/>
              <a:t>2</a:t>
            </a:r>
            <a:r>
              <a:rPr lang="ru-RU" sz="2000" i="1" dirty="0" smtClean="0"/>
              <a:t>9 </a:t>
            </a:r>
            <a:r>
              <a:rPr lang="en-US" sz="2000" i="1" dirty="0" err="1" smtClean="0"/>
              <a:t>september</a:t>
            </a:r>
            <a:r>
              <a:rPr lang="ru-RU" sz="2000" i="1" dirty="0" smtClean="0"/>
              <a:t> 20</a:t>
            </a:r>
            <a:r>
              <a:rPr lang="en-US" sz="2000" i="1" dirty="0" smtClean="0"/>
              <a:t>21</a:t>
            </a:r>
            <a:r>
              <a:rPr lang="ru-RU" sz="2000" i="1" dirty="0" smtClean="0"/>
              <a:t>, </a:t>
            </a:r>
            <a:r>
              <a:rPr lang="en-US" sz="2000" i="1" dirty="0" err="1" smtClean="0"/>
              <a:t>Alushta</a:t>
            </a:r>
            <a:r>
              <a:rPr lang="en-US" sz="2000" i="1" dirty="0" smtClean="0"/>
              <a:t>, Crimea</a:t>
            </a:r>
            <a:endParaRPr lang="ru-RU" sz="2000" i="1" dirty="0"/>
          </a:p>
        </p:txBody>
      </p:sp>
    </p:spTree>
    <p:extLst>
      <p:ext uri="{BB962C8B-B14F-4D97-AF65-F5344CB8AC3E}">
        <p14:creationId xmlns="" xmlns:p14="http://schemas.microsoft.com/office/powerpoint/2010/main" val="2501400152"/>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Рисунок 33" descr="2-я произв.JPG"/>
          <p:cNvPicPr>
            <a:picLocks noChangeAspect="1"/>
          </p:cNvPicPr>
          <p:nvPr/>
        </p:nvPicPr>
        <p:blipFill>
          <a:blip r:embed="rId3"/>
          <a:stretch>
            <a:fillRect/>
          </a:stretch>
        </p:blipFill>
        <p:spPr>
          <a:xfrm>
            <a:off x="714348" y="2714620"/>
            <a:ext cx="1325880" cy="605790"/>
          </a:xfrm>
          <a:prstGeom prst="rect">
            <a:avLst/>
          </a:prstGeom>
        </p:spPr>
      </p:pic>
      <p:pic>
        <p:nvPicPr>
          <p:cNvPr id="33" name="Рисунок 32" descr="1-я произв.JPG"/>
          <p:cNvPicPr>
            <a:picLocks noChangeAspect="1"/>
          </p:cNvPicPr>
          <p:nvPr/>
        </p:nvPicPr>
        <p:blipFill>
          <a:blip r:embed="rId4"/>
          <a:stretch>
            <a:fillRect/>
          </a:stretch>
        </p:blipFill>
        <p:spPr>
          <a:xfrm>
            <a:off x="6858016" y="1357298"/>
            <a:ext cx="1240155" cy="588645"/>
          </a:xfrm>
          <a:prstGeom prst="rect">
            <a:avLst/>
          </a:prstGeom>
        </p:spPr>
      </p:pic>
      <p:pic>
        <p:nvPicPr>
          <p:cNvPr id="32" name="Рисунок 31" descr="0-я произв.JPG"/>
          <p:cNvPicPr>
            <a:picLocks noChangeAspect="1"/>
          </p:cNvPicPr>
          <p:nvPr/>
        </p:nvPicPr>
        <p:blipFill>
          <a:blip r:embed="rId5"/>
          <a:stretch>
            <a:fillRect/>
          </a:stretch>
        </p:blipFill>
        <p:spPr>
          <a:xfrm>
            <a:off x="4286248" y="1357298"/>
            <a:ext cx="1223010" cy="588645"/>
          </a:xfrm>
          <a:prstGeom prst="rect">
            <a:avLst/>
          </a:prstGeom>
        </p:spPr>
      </p:pic>
      <p:pic>
        <p:nvPicPr>
          <p:cNvPr id="59" name="Рисунок 58" descr="цикл Нуклотр+.JPG"/>
          <p:cNvPicPr>
            <a:picLocks noChangeAspect="1"/>
          </p:cNvPicPr>
          <p:nvPr/>
        </p:nvPicPr>
        <p:blipFill>
          <a:blip r:embed="rId6" cstate="print"/>
          <a:stretch>
            <a:fillRect/>
          </a:stretch>
        </p:blipFill>
        <p:spPr>
          <a:xfrm>
            <a:off x="2928926" y="2428868"/>
            <a:ext cx="5067872" cy="3612356"/>
          </a:xfrm>
          <a:prstGeom prst="rect">
            <a:avLst/>
          </a:prstGeom>
          <a:ln>
            <a:noFill/>
          </a:ln>
          <a:effectLst>
            <a:outerShdw blurRad="190500" algn="tl" rotWithShape="0">
              <a:srgbClr val="000000">
                <a:alpha val="70000"/>
              </a:srgbClr>
            </a:outerShdw>
          </a:effectLst>
        </p:spPr>
      </p:pic>
      <p:pic>
        <p:nvPicPr>
          <p:cNvPr id="17" name="Рисунок 16" descr="цикл парабола.JPG"/>
          <p:cNvPicPr>
            <a:picLocks noChangeAspect="1"/>
          </p:cNvPicPr>
          <p:nvPr/>
        </p:nvPicPr>
        <p:blipFill>
          <a:blip r:embed="rId7"/>
          <a:stretch>
            <a:fillRect/>
          </a:stretch>
        </p:blipFill>
        <p:spPr>
          <a:xfrm>
            <a:off x="1071538" y="3714752"/>
            <a:ext cx="1393508" cy="1113473"/>
          </a:xfrm>
          <a:prstGeom prst="rect">
            <a:avLst/>
          </a:prstGeom>
          <a:ln>
            <a:noFill/>
          </a:ln>
          <a:effectLst>
            <a:outerShdw blurRad="190500" algn="tl" rotWithShape="0">
              <a:srgbClr val="000000">
                <a:alpha val="70000"/>
              </a:srgbClr>
            </a:outerShdw>
          </a:effectLst>
        </p:spPr>
      </p:pic>
      <p:sp>
        <p:nvSpPr>
          <p:cNvPr id="18" name="Овал 17"/>
          <p:cNvSpPr/>
          <p:nvPr/>
        </p:nvSpPr>
        <p:spPr>
          <a:xfrm>
            <a:off x="3714744" y="5072074"/>
            <a:ext cx="357190" cy="21431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0" name="Прямая со стрелкой 19"/>
          <p:cNvCxnSpPr>
            <a:stCxn id="18" idx="1"/>
          </p:cNvCxnSpPr>
          <p:nvPr/>
        </p:nvCxnSpPr>
        <p:spPr>
          <a:xfrm rot="16200000" flipV="1">
            <a:off x="2760796" y="4097202"/>
            <a:ext cx="531450" cy="1481065"/>
          </a:xfrm>
          <a:prstGeom prst="straightConnector1">
            <a:avLst/>
          </a:prstGeom>
          <a:ln>
            <a:solidFill>
              <a:schemeClr val="tx1"/>
            </a:solidFill>
            <a:prstDash val="dash"/>
            <a:tailEnd type="stealth" w="med" len="lg"/>
          </a:ln>
        </p:spPr>
        <p:style>
          <a:lnRef idx="1">
            <a:schemeClr val="accent1"/>
          </a:lnRef>
          <a:fillRef idx="0">
            <a:schemeClr val="accent1"/>
          </a:fillRef>
          <a:effectRef idx="0">
            <a:schemeClr val="accent1"/>
          </a:effectRef>
          <a:fontRef idx="minor">
            <a:schemeClr val="tx1"/>
          </a:fontRef>
        </p:style>
      </p:cxnSp>
      <p:pic>
        <p:nvPicPr>
          <p:cNvPr id="23" name="Рисунок 22" descr="цикл парабола_-_.JPG"/>
          <p:cNvPicPr>
            <a:picLocks noChangeAspect="1"/>
          </p:cNvPicPr>
          <p:nvPr/>
        </p:nvPicPr>
        <p:blipFill>
          <a:blip r:embed="rId8"/>
          <a:stretch>
            <a:fillRect/>
          </a:stretch>
        </p:blipFill>
        <p:spPr>
          <a:xfrm>
            <a:off x="1285852" y="1428736"/>
            <a:ext cx="1393508" cy="1113473"/>
          </a:xfrm>
          <a:prstGeom prst="rect">
            <a:avLst/>
          </a:prstGeom>
          <a:ln>
            <a:noFill/>
          </a:ln>
          <a:effectLst>
            <a:outerShdw blurRad="190500" algn="tl" rotWithShape="0">
              <a:srgbClr val="000000">
                <a:alpha val="70000"/>
              </a:srgbClr>
            </a:outerShdw>
          </a:effectLst>
        </p:spPr>
      </p:pic>
      <p:sp>
        <p:nvSpPr>
          <p:cNvPr id="24" name="Овал 23"/>
          <p:cNvSpPr/>
          <p:nvPr/>
        </p:nvSpPr>
        <p:spPr>
          <a:xfrm>
            <a:off x="5072066" y="2786058"/>
            <a:ext cx="357190" cy="21431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5" name="Прямая со стрелкой 24"/>
          <p:cNvCxnSpPr>
            <a:stCxn id="24" idx="1"/>
          </p:cNvCxnSpPr>
          <p:nvPr/>
        </p:nvCxnSpPr>
        <p:spPr>
          <a:xfrm rot="16200000" flipV="1">
            <a:off x="3439457" y="1132525"/>
            <a:ext cx="674326" cy="2695511"/>
          </a:xfrm>
          <a:prstGeom prst="straightConnector1">
            <a:avLst/>
          </a:prstGeom>
          <a:ln>
            <a:solidFill>
              <a:schemeClr val="tx1"/>
            </a:solidFill>
            <a:prstDash val="dash"/>
            <a:tailEnd type="stealth" w="med" len="lg"/>
          </a:ln>
        </p:spPr>
        <p:style>
          <a:lnRef idx="1">
            <a:schemeClr val="accent1"/>
          </a:lnRef>
          <a:fillRef idx="0">
            <a:schemeClr val="accent1"/>
          </a:fillRef>
          <a:effectRef idx="0">
            <a:schemeClr val="accent1"/>
          </a:effectRef>
          <a:fontRef idx="minor">
            <a:schemeClr val="tx1"/>
          </a:fontRef>
        </p:style>
      </p:cxnSp>
      <p:sp>
        <p:nvSpPr>
          <p:cNvPr id="30" name="Прямоугольник 29"/>
          <p:cNvSpPr/>
          <p:nvPr/>
        </p:nvSpPr>
        <p:spPr>
          <a:xfrm>
            <a:off x="6429388" y="1714488"/>
            <a:ext cx="2428892" cy="369332"/>
          </a:xfrm>
          <a:prstGeom prst="rect">
            <a:avLst/>
          </a:prstGeom>
        </p:spPr>
        <p:txBody>
          <a:bodyPr wrap="square">
            <a:spAutoFit/>
          </a:bodyPr>
          <a:lstStyle/>
          <a:p>
            <a:r>
              <a:rPr lang="en-US" dirty="0" smtClean="0"/>
              <a:t>the first derivative</a:t>
            </a:r>
            <a:endParaRPr lang="ru-RU" dirty="0"/>
          </a:p>
        </p:txBody>
      </p:sp>
      <p:sp>
        <p:nvSpPr>
          <p:cNvPr id="16" name="TextBox 15"/>
          <p:cNvSpPr txBox="1"/>
          <p:nvPr/>
        </p:nvSpPr>
        <p:spPr>
          <a:xfrm>
            <a:off x="3286116" y="571480"/>
            <a:ext cx="2594434" cy="369332"/>
          </a:xfrm>
          <a:prstGeom prst="rect">
            <a:avLst/>
          </a:prstGeom>
          <a:noFill/>
        </p:spPr>
        <p:txBody>
          <a:bodyPr wrap="square" rtlCol="0">
            <a:spAutoFit/>
          </a:bodyPr>
          <a:lstStyle/>
          <a:p>
            <a:pPr algn="ctr"/>
            <a:r>
              <a:rPr lang="en-US" b="1" dirty="0" smtClean="0"/>
              <a:t>Source current regulators</a:t>
            </a:r>
            <a:endParaRPr lang="ru-RU" b="1" dirty="0"/>
          </a:p>
        </p:txBody>
      </p:sp>
      <p:cxnSp>
        <p:nvCxnSpPr>
          <p:cNvPr id="19" name="Прямая со стрелкой 18"/>
          <p:cNvCxnSpPr/>
          <p:nvPr/>
        </p:nvCxnSpPr>
        <p:spPr>
          <a:xfrm rot="5400000">
            <a:off x="6078269" y="2363501"/>
            <a:ext cx="1630932" cy="1071570"/>
          </a:xfrm>
          <a:prstGeom prst="straightConnector1">
            <a:avLst/>
          </a:prstGeom>
          <a:ln>
            <a:solidFill>
              <a:schemeClr val="tx1"/>
            </a:solidFill>
            <a:prstDash val="dash"/>
            <a:tailEnd type="stealth" w="med" len="lg"/>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p:nvPr/>
        </p:nvCxnSpPr>
        <p:spPr>
          <a:xfrm rot="5400000">
            <a:off x="5221013" y="1649121"/>
            <a:ext cx="1773808" cy="2643206"/>
          </a:xfrm>
          <a:prstGeom prst="straightConnector1">
            <a:avLst/>
          </a:prstGeom>
          <a:ln>
            <a:solidFill>
              <a:schemeClr val="tx1"/>
            </a:solidFill>
            <a:prstDash val="dash"/>
            <a:tailEnd type="stealth" w="med" len="lg"/>
          </a:ln>
        </p:spPr>
        <p:style>
          <a:lnRef idx="1">
            <a:schemeClr val="accent1"/>
          </a:lnRef>
          <a:fillRef idx="0">
            <a:schemeClr val="accent1"/>
          </a:fillRef>
          <a:effectRef idx="0">
            <a:schemeClr val="accent1"/>
          </a:effectRef>
          <a:fontRef idx="minor">
            <a:schemeClr val="tx1"/>
          </a:fontRef>
        </p:style>
      </p:cxnSp>
      <p:sp>
        <p:nvSpPr>
          <p:cNvPr id="35" name="Прямоугольник 34"/>
          <p:cNvSpPr/>
          <p:nvPr/>
        </p:nvSpPr>
        <p:spPr>
          <a:xfrm>
            <a:off x="214282" y="3143248"/>
            <a:ext cx="2428892" cy="369332"/>
          </a:xfrm>
          <a:prstGeom prst="rect">
            <a:avLst/>
          </a:prstGeom>
        </p:spPr>
        <p:txBody>
          <a:bodyPr wrap="square">
            <a:spAutoFit/>
          </a:bodyPr>
          <a:lstStyle/>
          <a:p>
            <a:r>
              <a:rPr lang="en-US" dirty="0" smtClean="0"/>
              <a:t>the second derivative</a:t>
            </a:r>
            <a:endParaRPr lang="ru-RU" dirty="0"/>
          </a:p>
        </p:txBody>
      </p:sp>
      <p:cxnSp>
        <p:nvCxnSpPr>
          <p:cNvPr id="36" name="Прямая со стрелкой 35"/>
          <p:cNvCxnSpPr>
            <a:endCxn id="23" idx="2"/>
          </p:cNvCxnSpPr>
          <p:nvPr/>
        </p:nvCxnSpPr>
        <p:spPr>
          <a:xfrm rot="16200000" flipV="1">
            <a:off x="1762338" y="2762478"/>
            <a:ext cx="601039" cy="160502"/>
          </a:xfrm>
          <a:prstGeom prst="straightConnector1">
            <a:avLst/>
          </a:prstGeom>
          <a:ln>
            <a:solidFill>
              <a:schemeClr val="tx1"/>
            </a:solidFill>
            <a:prstDash val="dash"/>
            <a:tailEnd type="stealth" w="med" len="lg"/>
          </a:ln>
        </p:spPr>
        <p:style>
          <a:lnRef idx="1">
            <a:schemeClr val="accent1"/>
          </a:lnRef>
          <a:fillRef idx="0">
            <a:schemeClr val="accent1"/>
          </a:fillRef>
          <a:effectRef idx="0">
            <a:schemeClr val="accent1"/>
          </a:effectRef>
          <a:fontRef idx="minor">
            <a:schemeClr val="tx1"/>
          </a:fontRef>
        </p:style>
      </p:cxnSp>
      <p:cxnSp>
        <p:nvCxnSpPr>
          <p:cNvPr id="41" name="Прямая со стрелкой 40"/>
          <p:cNvCxnSpPr/>
          <p:nvPr/>
        </p:nvCxnSpPr>
        <p:spPr>
          <a:xfrm>
            <a:off x="1000100" y="3500438"/>
            <a:ext cx="500066" cy="428628"/>
          </a:xfrm>
          <a:prstGeom prst="straightConnector1">
            <a:avLst/>
          </a:prstGeom>
          <a:ln>
            <a:solidFill>
              <a:schemeClr val="tx1"/>
            </a:solidFill>
            <a:prstDash val="dash"/>
            <a:tailEnd type="stealth" w="med" len="lg"/>
          </a:ln>
        </p:spPr>
        <p:style>
          <a:lnRef idx="1">
            <a:schemeClr val="accent1"/>
          </a:lnRef>
          <a:fillRef idx="0">
            <a:schemeClr val="accent1"/>
          </a:fillRef>
          <a:effectRef idx="0">
            <a:schemeClr val="accent1"/>
          </a:effectRef>
          <a:fontRef idx="minor">
            <a:schemeClr val="tx1"/>
          </a:fontRef>
        </p:style>
      </p:cxnSp>
      <p:sp>
        <p:nvSpPr>
          <p:cNvPr id="49" name="Прямоугольник 48"/>
          <p:cNvSpPr/>
          <p:nvPr/>
        </p:nvSpPr>
        <p:spPr>
          <a:xfrm>
            <a:off x="3857620" y="1714488"/>
            <a:ext cx="1931298" cy="369332"/>
          </a:xfrm>
          <a:prstGeom prst="rect">
            <a:avLst/>
          </a:prstGeom>
        </p:spPr>
        <p:txBody>
          <a:bodyPr wrap="none">
            <a:spAutoFit/>
          </a:bodyPr>
          <a:lstStyle/>
          <a:p>
            <a:r>
              <a:rPr lang="en-US" dirty="0" smtClean="0"/>
              <a:t>zero</a:t>
            </a:r>
            <a:r>
              <a:rPr lang="ru-RU" dirty="0" smtClean="0"/>
              <a:t> </a:t>
            </a:r>
            <a:r>
              <a:rPr lang="en-US" dirty="0" smtClean="0"/>
              <a:t>the derivative</a:t>
            </a:r>
            <a:endParaRPr lang="ru-RU" dirty="0"/>
          </a:p>
        </p:txBody>
      </p:sp>
      <p:cxnSp>
        <p:nvCxnSpPr>
          <p:cNvPr id="53" name="Прямая со стрелкой 52"/>
          <p:cNvCxnSpPr/>
          <p:nvPr/>
        </p:nvCxnSpPr>
        <p:spPr>
          <a:xfrm rot="16200000" flipH="1">
            <a:off x="5000628" y="2214554"/>
            <a:ext cx="642942" cy="500066"/>
          </a:xfrm>
          <a:prstGeom prst="straightConnector1">
            <a:avLst/>
          </a:prstGeom>
          <a:ln>
            <a:solidFill>
              <a:schemeClr val="tx1"/>
            </a:solidFill>
            <a:prstDash val="dash"/>
            <a:tailEnd type="stealth" w="med" len="lg"/>
          </a:ln>
        </p:spPr>
        <p:style>
          <a:lnRef idx="1">
            <a:schemeClr val="accent1"/>
          </a:lnRef>
          <a:fillRef idx="0">
            <a:schemeClr val="accent1"/>
          </a:fillRef>
          <a:effectRef idx="0">
            <a:schemeClr val="accent1"/>
          </a:effectRef>
          <a:fontRef idx="minor">
            <a:schemeClr val="tx1"/>
          </a:fontRef>
        </p:style>
      </p:cxnSp>
      <p:sp>
        <p:nvSpPr>
          <p:cNvPr id="57" name="Прямоугольник 56"/>
          <p:cNvSpPr/>
          <p:nvPr/>
        </p:nvSpPr>
        <p:spPr>
          <a:xfrm>
            <a:off x="6715140" y="3786190"/>
            <a:ext cx="1083951" cy="369332"/>
          </a:xfrm>
          <a:prstGeom prst="rect">
            <a:avLst/>
          </a:prstGeom>
        </p:spPr>
        <p:txBody>
          <a:bodyPr wrap="none">
            <a:spAutoFit/>
          </a:bodyPr>
          <a:lstStyle/>
          <a:p>
            <a:r>
              <a:rPr lang="en-US" dirty="0" smtClean="0"/>
              <a:t>the beam</a:t>
            </a:r>
            <a:endParaRPr lang="ru-RU" dirty="0"/>
          </a:p>
        </p:txBody>
      </p:sp>
      <p:sp>
        <p:nvSpPr>
          <p:cNvPr id="58" name="Прямоугольник 57"/>
          <p:cNvSpPr/>
          <p:nvPr/>
        </p:nvSpPr>
        <p:spPr>
          <a:xfrm>
            <a:off x="3786182" y="5357826"/>
            <a:ext cx="2000264" cy="71438"/>
          </a:xfrm>
          <a:prstGeom prst="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0" name="Прямая со стрелкой 59"/>
          <p:cNvCxnSpPr/>
          <p:nvPr/>
        </p:nvCxnSpPr>
        <p:spPr>
          <a:xfrm rot="10800000" flipV="1">
            <a:off x="5000628" y="4143380"/>
            <a:ext cx="2143140" cy="1143008"/>
          </a:xfrm>
          <a:prstGeom prst="straightConnector1">
            <a:avLst/>
          </a:prstGeom>
          <a:ln>
            <a:solidFill>
              <a:schemeClr val="tx1"/>
            </a:solidFill>
            <a:prstDash val="dash"/>
            <a:tailEnd type="stealth" w="med" len="lg"/>
          </a:ln>
        </p:spPr>
        <p:style>
          <a:lnRef idx="1">
            <a:schemeClr val="accent1"/>
          </a:lnRef>
          <a:fillRef idx="0">
            <a:schemeClr val="accent1"/>
          </a:fillRef>
          <a:effectRef idx="0">
            <a:schemeClr val="accent1"/>
          </a:effectRef>
          <a:fontRef idx="minor">
            <a:schemeClr val="tx1"/>
          </a:fontRef>
        </p:style>
      </p:cxnSp>
      <p:cxnSp>
        <p:nvCxnSpPr>
          <p:cNvPr id="66" name="Прямая соединительная линия 65"/>
          <p:cNvCxnSpPr/>
          <p:nvPr/>
        </p:nvCxnSpPr>
        <p:spPr>
          <a:xfrm rot="5400000">
            <a:off x="1036613" y="4892685"/>
            <a:ext cx="785818" cy="158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8" name="Прямая соединительная линия 67"/>
          <p:cNvCxnSpPr/>
          <p:nvPr/>
        </p:nvCxnSpPr>
        <p:spPr>
          <a:xfrm rot="5400000">
            <a:off x="1465241" y="4606933"/>
            <a:ext cx="1357322" cy="158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0" name="Прямая со стрелкой 69"/>
          <p:cNvCxnSpPr/>
          <p:nvPr/>
        </p:nvCxnSpPr>
        <p:spPr>
          <a:xfrm rot="10800000">
            <a:off x="1428728" y="5214950"/>
            <a:ext cx="714380" cy="1588"/>
          </a:xfrm>
          <a:prstGeom prst="straightConnector1">
            <a:avLst/>
          </a:prstGeom>
          <a:ln w="6350">
            <a:solidFill>
              <a:schemeClr val="tx1"/>
            </a:solidFill>
            <a:prstDash val="solid"/>
            <a:headEnd type="triangle"/>
            <a:tailEnd type="triangle" w="med" len="med"/>
          </a:ln>
        </p:spPr>
        <p:style>
          <a:lnRef idx="1">
            <a:schemeClr val="accent1"/>
          </a:lnRef>
          <a:fillRef idx="0">
            <a:schemeClr val="accent1"/>
          </a:fillRef>
          <a:effectRef idx="0">
            <a:schemeClr val="accent1"/>
          </a:effectRef>
          <a:fontRef idx="minor">
            <a:schemeClr val="tx1"/>
          </a:fontRef>
        </p:style>
      </p:cxnSp>
      <p:sp>
        <p:nvSpPr>
          <p:cNvPr id="72" name="Прямоугольник 71"/>
          <p:cNvSpPr/>
          <p:nvPr/>
        </p:nvSpPr>
        <p:spPr>
          <a:xfrm>
            <a:off x="1571604" y="4929198"/>
            <a:ext cx="482824" cy="307777"/>
          </a:xfrm>
          <a:prstGeom prst="rect">
            <a:avLst/>
          </a:prstGeom>
        </p:spPr>
        <p:txBody>
          <a:bodyPr wrap="none">
            <a:spAutoFit/>
          </a:bodyPr>
          <a:lstStyle/>
          <a:p>
            <a:r>
              <a:rPr lang="en-US" sz="1400" dirty="0" smtClean="0"/>
              <a:t>0.1s</a:t>
            </a:r>
            <a:endParaRPr lang="ru-RU" sz="1400" dirty="0"/>
          </a:p>
        </p:txBody>
      </p:sp>
      <p:sp>
        <p:nvSpPr>
          <p:cNvPr id="78" name="Прямоугольник 77"/>
          <p:cNvSpPr/>
          <p:nvPr/>
        </p:nvSpPr>
        <p:spPr>
          <a:xfrm>
            <a:off x="4143372" y="1000108"/>
            <a:ext cx="3214710" cy="369332"/>
          </a:xfrm>
          <a:prstGeom prst="rect">
            <a:avLst/>
          </a:prstGeom>
        </p:spPr>
        <p:txBody>
          <a:bodyPr wrap="square">
            <a:spAutoFit/>
          </a:bodyPr>
          <a:lstStyle/>
          <a:p>
            <a:pPr algn="ctr"/>
            <a:r>
              <a:rPr lang="en-US" b="1" dirty="0" smtClean="0"/>
              <a:t>Reference function</a:t>
            </a:r>
            <a:endParaRPr lang="ru-RU" dirty="0"/>
          </a:p>
        </p:txBody>
      </p:sp>
      <p:grpSp>
        <p:nvGrpSpPr>
          <p:cNvPr id="79" name="Группа 78"/>
          <p:cNvGrpSpPr/>
          <p:nvPr/>
        </p:nvGrpSpPr>
        <p:grpSpPr>
          <a:xfrm>
            <a:off x="251520" y="0"/>
            <a:ext cx="8856270" cy="654032"/>
            <a:chOff x="251520" y="0"/>
            <a:chExt cx="8856270" cy="654032"/>
          </a:xfrm>
        </p:grpSpPr>
        <p:sp>
          <p:nvSpPr>
            <p:cNvPr id="80" name="Заголовок 1"/>
            <p:cNvSpPr txBox="1">
              <a:spLocks/>
            </p:cNvSpPr>
            <p:nvPr/>
          </p:nvSpPr>
          <p:spPr>
            <a:xfrm>
              <a:off x="500034" y="0"/>
              <a:ext cx="8229600" cy="654032"/>
            </a:xfrm>
            <a:prstGeom prst="rect">
              <a:avLst/>
            </a:prstGeom>
          </p:spPr>
          <p:txBody>
            <a:bodyPr>
              <a:normAutofit/>
            </a:bodyPr>
            <a:lstStyle/>
            <a:p>
              <a:pPr lvl="0" algn="ctr">
                <a:spcBef>
                  <a:spcPct val="0"/>
                </a:spcBef>
                <a:defRPr/>
              </a:pPr>
              <a:r>
                <a:rPr lang="en-US" sz="2400" b="1" dirty="0" err="1" smtClean="0">
                  <a:solidFill>
                    <a:schemeClr val="tx1">
                      <a:lumMod val="65000"/>
                      <a:lumOff val="35000"/>
                    </a:schemeClr>
                  </a:solidFill>
                </a:rPr>
                <a:t>Nuclotron</a:t>
              </a:r>
              <a:r>
                <a:rPr lang="en-US" sz="2400" b="1" dirty="0" smtClean="0">
                  <a:solidFill>
                    <a:schemeClr val="tx1">
                      <a:lumMod val="65000"/>
                      <a:lumOff val="35000"/>
                    </a:schemeClr>
                  </a:solidFill>
                </a:rPr>
                <a:t> power supply System</a:t>
              </a:r>
              <a:endParaRPr kumimoji="0" lang="ru-RU" sz="2400" b="1" i="0" u="none" strike="noStrike" kern="1200" cap="none" spc="0" normalizeH="0" baseline="0" noProof="0" dirty="0">
                <a:ln>
                  <a:noFill/>
                </a:ln>
                <a:solidFill>
                  <a:schemeClr val="tx1">
                    <a:lumMod val="65000"/>
                    <a:lumOff val="35000"/>
                  </a:schemeClr>
                </a:solidFill>
                <a:effectLst/>
                <a:uLnTx/>
                <a:uFillTx/>
                <a:latin typeface="+mj-lt"/>
                <a:ea typeface="+mj-ea"/>
                <a:cs typeface="+mj-cs"/>
              </a:endParaRPr>
            </a:p>
          </p:txBody>
        </p:sp>
        <p:cxnSp>
          <p:nvCxnSpPr>
            <p:cNvPr id="81" name="Прямая соединительная линия 80"/>
            <p:cNvCxnSpPr/>
            <p:nvPr/>
          </p:nvCxnSpPr>
          <p:spPr>
            <a:xfrm>
              <a:off x="251520" y="404664"/>
              <a:ext cx="8712968" cy="0"/>
            </a:xfrm>
            <a:prstGeom prst="line">
              <a:avLst/>
            </a:prstGeom>
          </p:spPr>
          <p:style>
            <a:lnRef idx="2">
              <a:schemeClr val="accent1"/>
            </a:lnRef>
            <a:fillRef idx="0">
              <a:schemeClr val="accent1"/>
            </a:fillRef>
            <a:effectRef idx="1">
              <a:schemeClr val="accent1"/>
            </a:effectRef>
            <a:fontRef idx="minor">
              <a:schemeClr val="tx1"/>
            </a:fontRef>
          </p:style>
        </p:cxnSp>
        <p:pic>
          <p:nvPicPr>
            <p:cNvPr id="82" name="Рисунок 81">
              <a:extLst>
                <a:ext uri="{FF2B5EF4-FFF2-40B4-BE49-F238E27FC236}">
                  <a16:creationId xmlns="" xmlns:a16="http://schemas.microsoft.com/office/drawing/2014/main" id="{599E0C4B-0717-439A-A4AF-422065C6AB04}"/>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8031439" y="0"/>
              <a:ext cx="1076351" cy="563239"/>
            </a:xfrm>
            <a:prstGeom prst="rect">
              <a:avLst/>
            </a:prstGeom>
          </p:spPr>
        </p:pic>
      </p:grpSp>
      <p:sp>
        <p:nvSpPr>
          <p:cNvPr id="31" name="Номер слайда 3"/>
          <p:cNvSpPr>
            <a:spLocks noGrp="1"/>
          </p:cNvSpPr>
          <p:nvPr>
            <p:ph type="sldNum" sz="quarter" idx="12"/>
          </p:nvPr>
        </p:nvSpPr>
        <p:spPr>
          <a:xfrm>
            <a:off x="8617812" y="6492875"/>
            <a:ext cx="504056" cy="365125"/>
          </a:xfrm>
          <a:noFill/>
        </p:spPr>
        <p:txBody>
          <a:bodyPr/>
          <a:lstStyle/>
          <a:p>
            <a:fld id="{5797AFE9-0F05-449C-AAE0-058FD2FE3341}" type="slidenum">
              <a:rPr lang="ru-RU" altLang="ru-RU" smtClean="0"/>
              <a:pPr/>
              <a:t>10</a:t>
            </a:fld>
            <a:endParaRPr lang="ru-RU" altLang="ru-RU" dirty="0" smtClean="0"/>
          </a:p>
        </p:txBody>
      </p:sp>
    </p:spTree>
    <p:extLst>
      <p:ext uri="{BB962C8B-B14F-4D97-AF65-F5344CB8AC3E}">
        <p14:creationId xmlns="" xmlns:p14="http://schemas.microsoft.com/office/powerpoint/2010/main" val="119026162"/>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7"/>
          <p:cNvSpPr>
            <a:spLocks noChangeArrowheads="1"/>
          </p:cNvSpPr>
          <p:nvPr/>
        </p:nvSpPr>
        <p:spPr bwMode="auto">
          <a:xfrm>
            <a:off x="142844" y="609818"/>
            <a:ext cx="9144000" cy="0"/>
          </a:xfrm>
          <a:prstGeom prst="rect">
            <a:avLst/>
          </a:prstGeom>
          <a:noFill/>
          <a:ln w="9525">
            <a:noFill/>
            <a:miter lim="800000"/>
            <a:headEnd/>
            <a:tailEnd/>
          </a:ln>
          <a:effectLst/>
        </p:spPr>
        <p:txBody>
          <a:bodyPr wrap="none" anchor="ctr">
            <a:spAutoFit/>
          </a:bodyPr>
          <a:lstStyle/>
          <a:p>
            <a:pPr eaLnBrk="0" hangingPunct="0"/>
            <a:endParaRPr lang="ru-RU" altLang="ru-RU" sz="2400"/>
          </a:p>
        </p:txBody>
      </p:sp>
      <p:sp>
        <p:nvSpPr>
          <p:cNvPr id="88" name="Прямоугольник 87"/>
          <p:cNvSpPr/>
          <p:nvPr/>
        </p:nvSpPr>
        <p:spPr>
          <a:xfrm>
            <a:off x="1250646" y="1768638"/>
            <a:ext cx="1303562" cy="369332"/>
          </a:xfrm>
          <a:prstGeom prst="rect">
            <a:avLst/>
          </a:prstGeom>
        </p:spPr>
        <p:txBody>
          <a:bodyPr wrap="none">
            <a:spAutoFit/>
          </a:bodyPr>
          <a:lstStyle/>
          <a:p>
            <a:r>
              <a:rPr lang="ru-RU" dirty="0" smtClean="0"/>
              <a:t>19</a:t>
            </a:r>
            <a:r>
              <a:rPr lang="en-US" dirty="0" smtClean="0"/>
              <a:t>TV</a:t>
            </a:r>
            <a:r>
              <a:rPr lang="ru-RU" dirty="0" smtClean="0"/>
              <a:t> </a:t>
            </a:r>
            <a:r>
              <a:rPr lang="en-US" dirty="0" smtClean="0"/>
              <a:t>, </a:t>
            </a:r>
            <a:r>
              <a:rPr lang="ru-RU" dirty="0" smtClean="0"/>
              <a:t>20</a:t>
            </a:r>
            <a:r>
              <a:rPr lang="en-US" dirty="0" smtClean="0"/>
              <a:t>TV</a:t>
            </a:r>
            <a:endParaRPr lang="ru-RU" dirty="0"/>
          </a:p>
        </p:txBody>
      </p:sp>
      <p:sp>
        <p:nvSpPr>
          <p:cNvPr id="89" name="Прямоугольник 88"/>
          <p:cNvSpPr/>
          <p:nvPr/>
        </p:nvSpPr>
        <p:spPr>
          <a:xfrm>
            <a:off x="6587932" y="1768638"/>
            <a:ext cx="662361" cy="369332"/>
          </a:xfrm>
          <a:prstGeom prst="rect">
            <a:avLst/>
          </a:prstGeom>
        </p:spPr>
        <p:txBody>
          <a:bodyPr wrap="none">
            <a:spAutoFit/>
          </a:bodyPr>
          <a:lstStyle/>
          <a:p>
            <a:r>
              <a:rPr lang="ru-RU" dirty="0" smtClean="0"/>
              <a:t>37</a:t>
            </a:r>
            <a:r>
              <a:rPr lang="en-US" dirty="0" smtClean="0"/>
              <a:t>TV</a:t>
            </a:r>
            <a:endParaRPr lang="ru-RU" dirty="0"/>
          </a:p>
        </p:txBody>
      </p:sp>
      <p:pic>
        <p:nvPicPr>
          <p:cNvPr id="90" name="Рисунок 89"/>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42844" y="2214554"/>
            <a:ext cx="4457779" cy="3465763"/>
          </a:xfrm>
          <a:prstGeom prst="rect">
            <a:avLst/>
          </a:prstGeom>
          <a:ln>
            <a:noFill/>
          </a:ln>
          <a:effectLst>
            <a:outerShdw blurRad="190500" algn="tl" rotWithShape="0">
              <a:srgbClr val="000000">
                <a:alpha val="70000"/>
              </a:srgbClr>
            </a:outerShdw>
          </a:effectLst>
        </p:spPr>
      </p:pic>
      <p:pic>
        <p:nvPicPr>
          <p:cNvPr id="91" name="Рисунок 90"/>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714876" y="2571744"/>
            <a:ext cx="4232507" cy="2415440"/>
          </a:xfrm>
          <a:prstGeom prst="rect">
            <a:avLst/>
          </a:prstGeom>
          <a:ln>
            <a:noFill/>
          </a:ln>
          <a:effectLst>
            <a:outerShdw blurRad="190500" algn="tl" rotWithShape="0">
              <a:srgbClr val="000000">
                <a:alpha val="70000"/>
              </a:srgbClr>
            </a:outerShdw>
          </a:effectLst>
        </p:spPr>
      </p:pic>
      <p:sp>
        <p:nvSpPr>
          <p:cNvPr id="92" name="TextBox 91"/>
          <p:cNvSpPr txBox="1"/>
          <p:nvPr/>
        </p:nvSpPr>
        <p:spPr>
          <a:xfrm>
            <a:off x="3286116" y="571480"/>
            <a:ext cx="5072098" cy="369332"/>
          </a:xfrm>
          <a:prstGeom prst="rect">
            <a:avLst/>
          </a:prstGeom>
          <a:noFill/>
        </p:spPr>
        <p:txBody>
          <a:bodyPr wrap="square" rtlCol="0">
            <a:spAutoFit/>
          </a:bodyPr>
          <a:lstStyle/>
          <a:p>
            <a:r>
              <a:rPr lang="en-US" b="1" dirty="0" smtClean="0"/>
              <a:t>Source current regulators</a:t>
            </a:r>
            <a:endParaRPr lang="ru-RU" b="1" dirty="0"/>
          </a:p>
        </p:txBody>
      </p:sp>
      <p:sp>
        <p:nvSpPr>
          <p:cNvPr id="33" name="Прямоугольник 32"/>
          <p:cNvSpPr/>
          <p:nvPr/>
        </p:nvSpPr>
        <p:spPr>
          <a:xfrm>
            <a:off x="2357422" y="1214422"/>
            <a:ext cx="3769365" cy="369332"/>
          </a:xfrm>
          <a:prstGeom prst="rect">
            <a:avLst/>
          </a:prstGeom>
        </p:spPr>
        <p:txBody>
          <a:bodyPr wrap="none">
            <a:spAutoFit/>
          </a:bodyPr>
          <a:lstStyle/>
          <a:p>
            <a:r>
              <a:rPr lang="en-US" dirty="0" smtClean="0"/>
              <a:t>Block diagram of the current regulator</a:t>
            </a:r>
            <a:endParaRPr lang="ru-RU" dirty="0"/>
          </a:p>
        </p:txBody>
      </p:sp>
      <p:grpSp>
        <p:nvGrpSpPr>
          <p:cNvPr id="34" name="Группа 33"/>
          <p:cNvGrpSpPr/>
          <p:nvPr/>
        </p:nvGrpSpPr>
        <p:grpSpPr>
          <a:xfrm>
            <a:off x="251520" y="0"/>
            <a:ext cx="8856270" cy="654032"/>
            <a:chOff x="251520" y="0"/>
            <a:chExt cx="8856270" cy="654032"/>
          </a:xfrm>
        </p:grpSpPr>
        <p:sp>
          <p:nvSpPr>
            <p:cNvPr id="35" name="Заголовок 1"/>
            <p:cNvSpPr txBox="1">
              <a:spLocks/>
            </p:cNvSpPr>
            <p:nvPr/>
          </p:nvSpPr>
          <p:spPr>
            <a:xfrm>
              <a:off x="500034" y="0"/>
              <a:ext cx="8229600" cy="654032"/>
            </a:xfrm>
            <a:prstGeom prst="rect">
              <a:avLst/>
            </a:prstGeom>
          </p:spPr>
          <p:txBody>
            <a:bodyPr>
              <a:normAutofit/>
            </a:bodyPr>
            <a:lstStyle/>
            <a:p>
              <a:pPr lvl="0" algn="ctr">
                <a:spcBef>
                  <a:spcPct val="0"/>
                </a:spcBef>
                <a:defRPr/>
              </a:pPr>
              <a:r>
                <a:rPr lang="en-US" sz="2400" b="1" dirty="0" err="1" smtClean="0">
                  <a:solidFill>
                    <a:schemeClr val="tx1">
                      <a:lumMod val="65000"/>
                      <a:lumOff val="35000"/>
                    </a:schemeClr>
                  </a:solidFill>
                </a:rPr>
                <a:t>Nuclotron</a:t>
              </a:r>
              <a:r>
                <a:rPr lang="en-US" sz="2400" b="1" dirty="0" smtClean="0">
                  <a:solidFill>
                    <a:schemeClr val="tx1">
                      <a:lumMod val="65000"/>
                      <a:lumOff val="35000"/>
                    </a:schemeClr>
                  </a:solidFill>
                </a:rPr>
                <a:t> power supply System</a:t>
              </a:r>
              <a:endParaRPr kumimoji="0" lang="ru-RU" sz="2400" b="1" i="0" u="none" strike="noStrike" kern="1200" cap="none" spc="0" normalizeH="0" baseline="0" noProof="0" dirty="0">
                <a:ln>
                  <a:noFill/>
                </a:ln>
                <a:solidFill>
                  <a:schemeClr val="tx1">
                    <a:lumMod val="65000"/>
                    <a:lumOff val="35000"/>
                  </a:schemeClr>
                </a:solidFill>
                <a:effectLst/>
                <a:uLnTx/>
                <a:uFillTx/>
                <a:latin typeface="+mj-lt"/>
                <a:ea typeface="+mj-ea"/>
                <a:cs typeface="+mj-cs"/>
              </a:endParaRPr>
            </a:p>
          </p:txBody>
        </p:sp>
        <p:cxnSp>
          <p:nvCxnSpPr>
            <p:cNvPr id="36" name="Прямая соединительная линия 35"/>
            <p:cNvCxnSpPr/>
            <p:nvPr/>
          </p:nvCxnSpPr>
          <p:spPr>
            <a:xfrm>
              <a:off x="251520" y="404664"/>
              <a:ext cx="8712968" cy="0"/>
            </a:xfrm>
            <a:prstGeom prst="line">
              <a:avLst/>
            </a:prstGeom>
          </p:spPr>
          <p:style>
            <a:lnRef idx="2">
              <a:schemeClr val="accent1"/>
            </a:lnRef>
            <a:fillRef idx="0">
              <a:schemeClr val="accent1"/>
            </a:fillRef>
            <a:effectRef idx="1">
              <a:schemeClr val="accent1"/>
            </a:effectRef>
            <a:fontRef idx="minor">
              <a:schemeClr val="tx1"/>
            </a:fontRef>
          </p:style>
        </p:cxnSp>
        <p:pic>
          <p:nvPicPr>
            <p:cNvPr id="37" name="Рисунок 36">
              <a:extLst>
                <a:ext uri="{FF2B5EF4-FFF2-40B4-BE49-F238E27FC236}">
                  <a16:creationId xmlns="" xmlns:a16="http://schemas.microsoft.com/office/drawing/2014/main" id="{599E0C4B-0717-439A-A4AF-422065C6AB04}"/>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8031439" y="0"/>
              <a:ext cx="1076351" cy="563239"/>
            </a:xfrm>
            <a:prstGeom prst="rect">
              <a:avLst/>
            </a:prstGeom>
          </p:spPr>
        </p:pic>
      </p:grpSp>
      <p:sp>
        <p:nvSpPr>
          <p:cNvPr id="15" name="Номер слайда 3"/>
          <p:cNvSpPr>
            <a:spLocks noGrp="1"/>
          </p:cNvSpPr>
          <p:nvPr>
            <p:ph type="sldNum" sz="quarter" idx="12"/>
          </p:nvPr>
        </p:nvSpPr>
        <p:spPr>
          <a:xfrm>
            <a:off x="8617812" y="6492875"/>
            <a:ext cx="504056" cy="365125"/>
          </a:xfrm>
          <a:noFill/>
        </p:spPr>
        <p:txBody>
          <a:bodyPr/>
          <a:lstStyle/>
          <a:p>
            <a:fld id="{5797AFE9-0F05-449C-AAE0-058FD2FE3341}" type="slidenum">
              <a:rPr lang="ru-RU" altLang="ru-RU" smtClean="0"/>
              <a:pPr/>
              <a:t>11</a:t>
            </a:fld>
            <a:endParaRPr lang="ru-RU" altLang="ru-RU" dirty="0" smtClean="0"/>
          </a:p>
        </p:txBody>
      </p:sp>
    </p:spTree>
    <p:extLst>
      <p:ext uri="{BB962C8B-B14F-4D97-AF65-F5344CB8AC3E}">
        <p14:creationId xmlns="" xmlns:p14="http://schemas.microsoft.com/office/powerpoint/2010/main" val="119026162"/>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Рисунок 44" descr="сеть 1А_БВВ_24апр17.JPG"/>
          <p:cNvPicPr/>
          <p:nvPr/>
        </p:nvPicPr>
        <p:blipFill>
          <a:blip r:embed="rId3" cstate="print"/>
          <a:srcRect t="4640" r="605"/>
          <a:stretch>
            <a:fillRect/>
          </a:stretch>
        </p:blipFill>
        <p:spPr>
          <a:xfrm>
            <a:off x="928662" y="1714488"/>
            <a:ext cx="6858048" cy="4404021"/>
          </a:xfrm>
          <a:prstGeom prst="rect">
            <a:avLst/>
          </a:prstGeom>
          <a:ln>
            <a:noFill/>
          </a:ln>
          <a:effectLst>
            <a:outerShdw blurRad="292100" dist="139700" dir="2700000" algn="tl" rotWithShape="0">
              <a:srgbClr val="333333">
                <a:alpha val="65000"/>
              </a:srgbClr>
            </a:outerShdw>
          </a:effectLst>
        </p:spPr>
      </p:pic>
      <p:sp>
        <p:nvSpPr>
          <p:cNvPr id="87" name="TextBox 86"/>
          <p:cNvSpPr txBox="1"/>
          <p:nvPr/>
        </p:nvSpPr>
        <p:spPr>
          <a:xfrm>
            <a:off x="571472" y="1214422"/>
            <a:ext cx="7786742" cy="369332"/>
          </a:xfrm>
          <a:prstGeom prst="rect">
            <a:avLst/>
          </a:prstGeom>
          <a:noFill/>
        </p:spPr>
        <p:txBody>
          <a:bodyPr wrap="square" rtlCol="0">
            <a:spAutoFit/>
          </a:bodyPr>
          <a:lstStyle/>
          <a:p>
            <a:pPr algn="ctr"/>
            <a:r>
              <a:rPr lang="en-US" dirty="0" smtClean="0"/>
              <a:t>Precision current measurement subsystem based on the ZET 220</a:t>
            </a:r>
            <a:endParaRPr lang="ru-RU" dirty="0"/>
          </a:p>
        </p:txBody>
      </p:sp>
      <p:sp>
        <p:nvSpPr>
          <p:cNvPr id="23" name="TextBox 22"/>
          <p:cNvSpPr txBox="1"/>
          <p:nvPr/>
        </p:nvSpPr>
        <p:spPr>
          <a:xfrm>
            <a:off x="3286116" y="571480"/>
            <a:ext cx="2594434" cy="369332"/>
          </a:xfrm>
          <a:prstGeom prst="rect">
            <a:avLst/>
          </a:prstGeom>
          <a:noFill/>
        </p:spPr>
        <p:txBody>
          <a:bodyPr wrap="square" rtlCol="0">
            <a:spAutoFit/>
          </a:bodyPr>
          <a:lstStyle/>
          <a:p>
            <a:pPr algn="ctr"/>
            <a:r>
              <a:rPr lang="en-US" b="1" dirty="0" smtClean="0"/>
              <a:t>Source current regulators</a:t>
            </a:r>
            <a:endParaRPr lang="ru-RU" b="1" dirty="0"/>
          </a:p>
        </p:txBody>
      </p:sp>
      <p:grpSp>
        <p:nvGrpSpPr>
          <p:cNvPr id="2" name="Группа 23"/>
          <p:cNvGrpSpPr/>
          <p:nvPr/>
        </p:nvGrpSpPr>
        <p:grpSpPr>
          <a:xfrm>
            <a:off x="251520" y="0"/>
            <a:ext cx="8856270" cy="654032"/>
            <a:chOff x="251520" y="0"/>
            <a:chExt cx="8856270" cy="654032"/>
          </a:xfrm>
        </p:grpSpPr>
        <p:sp>
          <p:nvSpPr>
            <p:cNvPr id="25" name="Заголовок 1"/>
            <p:cNvSpPr txBox="1">
              <a:spLocks/>
            </p:cNvSpPr>
            <p:nvPr/>
          </p:nvSpPr>
          <p:spPr>
            <a:xfrm>
              <a:off x="500034" y="0"/>
              <a:ext cx="8229600" cy="654032"/>
            </a:xfrm>
            <a:prstGeom prst="rect">
              <a:avLst/>
            </a:prstGeom>
          </p:spPr>
          <p:txBody>
            <a:bodyPr>
              <a:normAutofit/>
            </a:bodyPr>
            <a:lstStyle/>
            <a:p>
              <a:pPr lvl="0" algn="ctr">
                <a:spcBef>
                  <a:spcPct val="0"/>
                </a:spcBef>
                <a:defRPr/>
              </a:pPr>
              <a:r>
                <a:rPr lang="en-US" sz="2400" b="1" dirty="0" err="1" smtClean="0">
                  <a:solidFill>
                    <a:schemeClr val="tx1">
                      <a:lumMod val="65000"/>
                      <a:lumOff val="35000"/>
                    </a:schemeClr>
                  </a:solidFill>
                </a:rPr>
                <a:t>Nuclotron</a:t>
              </a:r>
              <a:r>
                <a:rPr lang="en-US" sz="2400" b="1" dirty="0" smtClean="0">
                  <a:solidFill>
                    <a:schemeClr val="tx1">
                      <a:lumMod val="65000"/>
                      <a:lumOff val="35000"/>
                    </a:schemeClr>
                  </a:solidFill>
                </a:rPr>
                <a:t> power supply System</a:t>
              </a:r>
              <a:endParaRPr kumimoji="0" lang="ru-RU" sz="2400" b="1" i="0" u="none" strike="noStrike" kern="1200" cap="none" spc="0" normalizeH="0" baseline="0" noProof="0" dirty="0">
                <a:ln>
                  <a:noFill/>
                </a:ln>
                <a:solidFill>
                  <a:schemeClr val="tx1">
                    <a:lumMod val="65000"/>
                    <a:lumOff val="35000"/>
                  </a:schemeClr>
                </a:solidFill>
                <a:effectLst/>
                <a:uLnTx/>
                <a:uFillTx/>
                <a:latin typeface="+mj-lt"/>
                <a:ea typeface="+mj-ea"/>
                <a:cs typeface="+mj-cs"/>
              </a:endParaRPr>
            </a:p>
          </p:txBody>
        </p:sp>
        <p:cxnSp>
          <p:nvCxnSpPr>
            <p:cNvPr id="26" name="Прямая соединительная линия 25"/>
            <p:cNvCxnSpPr/>
            <p:nvPr/>
          </p:nvCxnSpPr>
          <p:spPr>
            <a:xfrm>
              <a:off x="251520" y="404664"/>
              <a:ext cx="8712968" cy="0"/>
            </a:xfrm>
            <a:prstGeom prst="line">
              <a:avLst/>
            </a:prstGeom>
          </p:spPr>
          <p:style>
            <a:lnRef idx="2">
              <a:schemeClr val="accent1"/>
            </a:lnRef>
            <a:fillRef idx="0">
              <a:schemeClr val="accent1"/>
            </a:fillRef>
            <a:effectRef idx="1">
              <a:schemeClr val="accent1"/>
            </a:effectRef>
            <a:fontRef idx="minor">
              <a:schemeClr val="tx1"/>
            </a:fontRef>
          </p:style>
        </p:cxnSp>
        <p:pic>
          <p:nvPicPr>
            <p:cNvPr id="27" name="Рисунок 26">
              <a:extLst>
                <a:ext uri="{FF2B5EF4-FFF2-40B4-BE49-F238E27FC236}">
                  <a16:creationId xmlns="" xmlns:a16="http://schemas.microsoft.com/office/drawing/2014/main" id="{599E0C4B-0717-439A-A4AF-422065C6AB04}"/>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31439" y="0"/>
              <a:ext cx="1076351" cy="563239"/>
            </a:xfrm>
            <a:prstGeom prst="rect">
              <a:avLst/>
            </a:prstGeom>
          </p:spPr>
        </p:pic>
      </p:grpSp>
      <p:sp>
        <p:nvSpPr>
          <p:cNvPr id="10" name="Номер слайда 3"/>
          <p:cNvSpPr>
            <a:spLocks noGrp="1"/>
          </p:cNvSpPr>
          <p:nvPr>
            <p:ph type="sldNum" sz="quarter" idx="12"/>
          </p:nvPr>
        </p:nvSpPr>
        <p:spPr>
          <a:xfrm>
            <a:off x="8617812" y="6492875"/>
            <a:ext cx="504056" cy="365125"/>
          </a:xfrm>
          <a:noFill/>
        </p:spPr>
        <p:txBody>
          <a:bodyPr/>
          <a:lstStyle/>
          <a:p>
            <a:fld id="{5797AFE9-0F05-449C-AAE0-058FD2FE3341}" type="slidenum">
              <a:rPr lang="ru-RU" altLang="ru-RU" smtClean="0"/>
              <a:pPr/>
              <a:t>12</a:t>
            </a:fld>
            <a:endParaRPr lang="ru-RU" altLang="ru-RU" dirty="0" smtClean="0"/>
          </a:p>
        </p:txBody>
      </p:sp>
    </p:spTree>
    <p:extLst>
      <p:ext uri="{BB962C8B-B14F-4D97-AF65-F5344CB8AC3E}">
        <p14:creationId xmlns="" xmlns:p14="http://schemas.microsoft.com/office/powerpoint/2010/main" val="119026162"/>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extBox 82"/>
          <p:cNvSpPr txBox="1"/>
          <p:nvPr/>
        </p:nvSpPr>
        <p:spPr>
          <a:xfrm>
            <a:off x="3214678" y="571480"/>
            <a:ext cx="2594434" cy="369332"/>
          </a:xfrm>
          <a:prstGeom prst="rect">
            <a:avLst/>
          </a:prstGeom>
          <a:noFill/>
        </p:spPr>
        <p:txBody>
          <a:bodyPr wrap="square" rtlCol="0">
            <a:spAutoFit/>
          </a:bodyPr>
          <a:lstStyle/>
          <a:p>
            <a:pPr algn="ctr"/>
            <a:r>
              <a:rPr lang="en-US" b="1" dirty="0" smtClean="0"/>
              <a:t>Source current regulators</a:t>
            </a:r>
            <a:endParaRPr lang="ru-RU" b="1" dirty="0"/>
          </a:p>
        </p:txBody>
      </p:sp>
      <p:grpSp>
        <p:nvGrpSpPr>
          <p:cNvPr id="2" name="Группа 84"/>
          <p:cNvGrpSpPr/>
          <p:nvPr/>
        </p:nvGrpSpPr>
        <p:grpSpPr>
          <a:xfrm>
            <a:off x="214282" y="609818"/>
            <a:ext cx="9144000" cy="902498"/>
            <a:chOff x="152400" y="609600"/>
            <a:chExt cx="9144000" cy="902498"/>
          </a:xfrm>
        </p:grpSpPr>
        <p:sp>
          <p:nvSpPr>
            <p:cNvPr id="86" name="Rectangle 7"/>
            <p:cNvSpPr>
              <a:spLocks noChangeArrowheads="1"/>
            </p:cNvSpPr>
            <p:nvPr/>
          </p:nvSpPr>
          <p:spPr bwMode="auto">
            <a:xfrm>
              <a:off x="152400" y="609600"/>
              <a:ext cx="9144000" cy="0"/>
            </a:xfrm>
            <a:prstGeom prst="rect">
              <a:avLst/>
            </a:prstGeom>
            <a:noFill/>
            <a:ln w="9525">
              <a:noFill/>
              <a:miter lim="800000"/>
              <a:headEnd/>
              <a:tailEnd/>
            </a:ln>
            <a:effectLst/>
          </p:spPr>
          <p:txBody>
            <a:bodyPr wrap="none" anchor="ctr">
              <a:spAutoFit/>
            </a:bodyPr>
            <a:lstStyle/>
            <a:p>
              <a:pPr eaLnBrk="0" hangingPunct="0"/>
              <a:endParaRPr lang="ru-RU" altLang="ru-RU" sz="2400"/>
            </a:p>
          </p:txBody>
        </p:sp>
        <p:sp>
          <p:nvSpPr>
            <p:cNvPr id="88" name="Прямоугольник 87"/>
            <p:cNvSpPr/>
            <p:nvPr/>
          </p:nvSpPr>
          <p:spPr>
            <a:xfrm>
              <a:off x="1438284" y="1142766"/>
              <a:ext cx="1192955" cy="369332"/>
            </a:xfrm>
            <a:prstGeom prst="rect">
              <a:avLst/>
            </a:prstGeom>
          </p:spPr>
          <p:txBody>
            <a:bodyPr wrap="none">
              <a:spAutoFit/>
            </a:bodyPr>
            <a:lstStyle/>
            <a:p>
              <a:r>
                <a:rPr lang="ru-RU" dirty="0" smtClean="0"/>
                <a:t>19</a:t>
              </a:r>
              <a:r>
                <a:rPr lang="en-US" dirty="0" smtClean="0"/>
                <a:t>TV</a:t>
              </a:r>
              <a:r>
                <a:rPr lang="ru-RU" dirty="0" smtClean="0"/>
                <a:t> 20</a:t>
              </a:r>
              <a:r>
                <a:rPr lang="en-US" dirty="0" smtClean="0"/>
                <a:t>TV</a:t>
              </a:r>
              <a:endParaRPr lang="ru-RU" dirty="0"/>
            </a:p>
          </p:txBody>
        </p:sp>
        <p:sp>
          <p:nvSpPr>
            <p:cNvPr id="89" name="Прямоугольник 88"/>
            <p:cNvSpPr/>
            <p:nvPr/>
          </p:nvSpPr>
          <p:spPr>
            <a:xfrm>
              <a:off x="6224630" y="1142766"/>
              <a:ext cx="662361" cy="369332"/>
            </a:xfrm>
            <a:prstGeom prst="rect">
              <a:avLst/>
            </a:prstGeom>
          </p:spPr>
          <p:txBody>
            <a:bodyPr wrap="none">
              <a:spAutoFit/>
            </a:bodyPr>
            <a:lstStyle/>
            <a:p>
              <a:r>
                <a:rPr lang="ru-RU" dirty="0" smtClean="0"/>
                <a:t>37</a:t>
              </a:r>
              <a:r>
                <a:rPr lang="en-US" dirty="0" smtClean="0"/>
                <a:t>TV</a:t>
              </a:r>
              <a:endParaRPr lang="ru-RU" dirty="0"/>
            </a:p>
          </p:txBody>
        </p:sp>
      </p:grpSp>
      <p:grpSp>
        <p:nvGrpSpPr>
          <p:cNvPr id="82" name="Группа 81"/>
          <p:cNvGrpSpPr/>
          <p:nvPr/>
        </p:nvGrpSpPr>
        <p:grpSpPr>
          <a:xfrm>
            <a:off x="357158" y="1571612"/>
            <a:ext cx="3675223" cy="4830812"/>
            <a:chOff x="357158" y="1571612"/>
            <a:chExt cx="3675223" cy="4830812"/>
          </a:xfrm>
        </p:grpSpPr>
        <p:grpSp>
          <p:nvGrpSpPr>
            <p:cNvPr id="51" name="Группа 50"/>
            <p:cNvGrpSpPr/>
            <p:nvPr/>
          </p:nvGrpSpPr>
          <p:grpSpPr>
            <a:xfrm>
              <a:off x="357158" y="1571612"/>
              <a:ext cx="3675223" cy="4830812"/>
              <a:chOff x="785786" y="1714488"/>
              <a:chExt cx="3389471" cy="4545060"/>
            </a:xfrm>
          </p:grpSpPr>
          <p:pic>
            <p:nvPicPr>
              <p:cNvPr id="47" name="Рисунок 46" descr="точн 19_28atdh.JPG"/>
              <p:cNvPicPr preferRelativeResize="0">
                <a:picLocks/>
              </p:cNvPicPr>
              <p:nvPr/>
            </p:nvPicPr>
            <p:blipFill>
              <a:blip r:embed="rId3"/>
              <a:stretch>
                <a:fillRect/>
              </a:stretch>
            </p:blipFill>
            <p:spPr>
              <a:xfrm>
                <a:off x="785786" y="1714488"/>
                <a:ext cx="3389471" cy="2244947"/>
              </a:xfrm>
              <a:prstGeom prst="rect">
                <a:avLst/>
              </a:prstGeom>
              <a:ln>
                <a:noFill/>
              </a:ln>
              <a:effectLst>
                <a:outerShdw blurRad="190500" algn="tl" rotWithShape="0">
                  <a:srgbClr val="000000">
                    <a:alpha val="70000"/>
                  </a:srgbClr>
                </a:outerShdw>
              </a:effectLst>
            </p:spPr>
          </p:pic>
          <p:pic>
            <p:nvPicPr>
              <p:cNvPr id="50" name="Рисунок 49" descr="ошибка 19_28февр.JPG"/>
              <p:cNvPicPr>
                <a:picLocks/>
              </p:cNvPicPr>
              <p:nvPr/>
            </p:nvPicPr>
            <p:blipFill>
              <a:blip r:embed="rId4"/>
              <a:stretch>
                <a:fillRect/>
              </a:stretch>
            </p:blipFill>
            <p:spPr>
              <a:xfrm>
                <a:off x="785786" y="4000504"/>
                <a:ext cx="3373755" cy="2259044"/>
              </a:xfrm>
              <a:prstGeom prst="rect">
                <a:avLst/>
              </a:prstGeom>
              <a:ln>
                <a:noFill/>
              </a:ln>
              <a:effectLst>
                <a:outerShdw blurRad="190500" algn="tl" rotWithShape="0">
                  <a:srgbClr val="000000">
                    <a:alpha val="70000"/>
                  </a:srgbClr>
                </a:outerShdw>
              </a:effectLst>
            </p:spPr>
          </p:pic>
        </p:grpSp>
        <p:cxnSp>
          <p:nvCxnSpPr>
            <p:cNvPr id="37" name="Прямая со стрелкой 36"/>
            <p:cNvCxnSpPr/>
            <p:nvPr/>
          </p:nvCxnSpPr>
          <p:spPr>
            <a:xfrm rot="5400000" flipH="1" flipV="1">
              <a:off x="1715274" y="2356636"/>
              <a:ext cx="857256" cy="1588"/>
            </a:xfrm>
            <a:prstGeom prst="straightConnector1">
              <a:avLst/>
            </a:prstGeom>
            <a:ln w="63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Прямая со стрелкой 37"/>
            <p:cNvCxnSpPr/>
            <p:nvPr/>
          </p:nvCxnSpPr>
          <p:spPr>
            <a:xfrm rot="5400000">
              <a:off x="1572001" y="3214289"/>
              <a:ext cx="857256" cy="794"/>
            </a:xfrm>
            <a:prstGeom prst="straightConnector1">
              <a:avLst/>
            </a:prstGeom>
            <a:ln w="63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Прямоугольник 42"/>
            <p:cNvSpPr/>
            <p:nvPr/>
          </p:nvSpPr>
          <p:spPr>
            <a:xfrm>
              <a:off x="2143108" y="2143116"/>
              <a:ext cx="987899" cy="369332"/>
            </a:xfrm>
            <a:prstGeom prst="rect">
              <a:avLst/>
            </a:prstGeom>
          </p:spPr>
          <p:txBody>
            <a:bodyPr wrap="none">
              <a:spAutoFit/>
            </a:bodyPr>
            <a:lstStyle/>
            <a:p>
              <a:r>
                <a:rPr lang="en-US" b="1" dirty="0" smtClean="0">
                  <a:solidFill>
                    <a:srgbClr val="0070C0"/>
                  </a:solidFill>
                </a:rPr>
                <a:t> </a:t>
              </a:r>
              <a:r>
                <a:rPr lang="ru-RU" b="1" dirty="0" smtClean="0">
                  <a:solidFill>
                    <a:srgbClr val="0070C0"/>
                  </a:solidFill>
                </a:rPr>
                <a:t>с</a:t>
              </a:r>
              <a:r>
                <a:rPr lang="en-US" b="1" dirty="0" err="1" smtClean="0">
                  <a:solidFill>
                    <a:srgbClr val="0070C0"/>
                  </a:solidFill>
                </a:rPr>
                <a:t>urrent</a:t>
              </a:r>
              <a:r>
                <a:rPr lang="en-US" b="1" dirty="0" smtClean="0">
                  <a:solidFill>
                    <a:srgbClr val="0070C0"/>
                  </a:solidFill>
                </a:rPr>
                <a:t> </a:t>
              </a:r>
              <a:endParaRPr lang="ru-RU" dirty="0">
                <a:solidFill>
                  <a:srgbClr val="0070C0"/>
                </a:solidFill>
              </a:endParaRPr>
            </a:p>
          </p:txBody>
        </p:sp>
        <p:sp>
          <p:nvSpPr>
            <p:cNvPr id="44" name="Прямоугольник 43"/>
            <p:cNvSpPr/>
            <p:nvPr/>
          </p:nvSpPr>
          <p:spPr>
            <a:xfrm>
              <a:off x="1928794" y="3214686"/>
              <a:ext cx="1092350" cy="369332"/>
            </a:xfrm>
            <a:prstGeom prst="rect">
              <a:avLst/>
            </a:prstGeom>
          </p:spPr>
          <p:txBody>
            <a:bodyPr wrap="none">
              <a:spAutoFit/>
            </a:bodyPr>
            <a:lstStyle/>
            <a:p>
              <a:r>
                <a:rPr lang="en-US" b="1" dirty="0" smtClean="0">
                  <a:solidFill>
                    <a:schemeClr val="accent2">
                      <a:lumMod val="75000"/>
                    </a:schemeClr>
                  </a:solidFill>
                </a:rPr>
                <a:t>reference</a:t>
              </a:r>
              <a:endParaRPr lang="ru-RU" dirty="0">
                <a:solidFill>
                  <a:schemeClr val="accent2">
                    <a:lumMod val="75000"/>
                  </a:schemeClr>
                </a:solidFill>
              </a:endParaRPr>
            </a:p>
          </p:txBody>
        </p:sp>
        <p:sp>
          <p:nvSpPr>
            <p:cNvPr id="45" name="Прямоугольник 44"/>
            <p:cNvSpPr/>
            <p:nvPr/>
          </p:nvSpPr>
          <p:spPr>
            <a:xfrm>
              <a:off x="1571604" y="2285992"/>
              <a:ext cx="611065" cy="307777"/>
            </a:xfrm>
            <a:prstGeom prst="rect">
              <a:avLst/>
            </a:prstGeom>
          </p:spPr>
          <p:txBody>
            <a:bodyPr wrap="none">
              <a:spAutoFit/>
            </a:bodyPr>
            <a:lstStyle/>
            <a:p>
              <a:r>
                <a:rPr lang="en-US" sz="1400" b="1" dirty="0" smtClean="0"/>
                <a:t>4.4kA</a:t>
              </a:r>
              <a:endParaRPr lang="ru-RU" sz="1400" dirty="0"/>
            </a:p>
          </p:txBody>
        </p:sp>
        <p:sp>
          <p:nvSpPr>
            <p:cNvPr id="56" name="Прямоугольник 55"/>
            <p:cNvSpPr/>
            <p:nvPr/>
          </p:nvSpPr>
          <p:spPr>
            <a:xfrm>
              <a:off x="1142976" y="4214818"/>
              <a:ext cx="1268681" cy="369332"/>
            </a:xfrm>
            <a:prstGeom prst="rect">
              <a:avLst/>
            </a:prstGeom>
          </p:spPr>
          <p:txBody>
            <a:bodyPr wrap="none">
              <a:spAutoFit/>
            </a:bodyPr>
            <a:lstStyle/>
            <a:p>
              <a:r>
                <a:rPr lang="en-US" b="1" dirty="0" smtClean="0">
                  <a:solidFill>
                    <a:srgbClr val="348F25"/>
                  </a:solidFill>
                </a:rPr>
                <a:t>error signal</a:t>
              </a:r>
              <a:endParaRPr lang="ru-RU" b="1" dirty="0">
                <a:solidFill>
                  <a:srgbClr val="348F25"/>
                </a:solidFill>
              </a:endParaRPr>
            </a:p>
          </p:txBody>
        </p:sp>
        <p:cxnSp>
          <p:nvCxnSpPr>
            <p:cNvPr id="58" name="Прямая соединительная линия 57"/>
            <p:cNvCxnSpPr/>
            <p:nvPr/>
          </p:nvCxnSpPr>
          <p:spPr>
            <a:xfrm>
              <a:off x="642910" y="5143512"/>
              <a:ext cx="3143272"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Прямая со стрелкой 58"/>
            <p:cNvCxnSpPr/>
            <p:nvPr/>
          </p:nvCxnSpPr>
          <p:spPr>
            <a:xfrm rot="5400000">
              <a:off x="3036480" y="5393148"/>
              <a:ext cx="500066" cy="794"/>
            </a:xfrm>
            <a:prstGeom prst="straightConnector1">
              <a:avLst/>
            </a:prstGeom>
            <a:ln w="6350">
              <a:solidFill>
                <a:srgbClr val="348F25"/>
              </a:solidFill>
              <a:tailEnd type="triangle"/>
            </a:ln>
          </p:spPr>
          <p:style>
            <a:lnRef idx="1">
              <a:schemeClr val="accent1"/>
            </a:lnRef>
            <a:fillRef idx="0">
              <a:schemeClr val="accent1"/>
            </a:fillRef>
            <a:effectRef idx="0">
              <a:schemeClr val="accent1"/>
            </a:effectRef>
            <a:fontRef idx="minor">
              <a:schemeClr val="tx1"/>
            </a:fontRef>
          </p:style>
        </p:cxnSp>
        <p:cxnSp>
          <p:nvCxnSpPr>
            <p:cNvPr id="61" name="Прямая соединительная линия 60"/>
            <p:cNvCxnSpPr/>
            <p:nvPr/>
          </p:nvCxnSpPr>
          <p:spPr>
            <a:xfrm>
              <a:off x="1643042" y="5643578"/>
              <a:ext cx="1785950" cy="1588"/>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4" name="Прямоугольник 63"/>
            <p:cNvSpPr/>
            <p:nvPr/>
          </p:nvSpPr>
          <p:spPr>
            <a:xfrm>
              <a:off x="3214678" y="5286388"/>
              <a:ext cx="524503" cy="307777"/>
            </a:xfrm>
            <a:prstGeom prst="rect">
              <a:avLst/>
            </a:prstGeom>
          </p:spPr>
          <p:txBody>
            <a:bodyPr wrap="none">
              <a:spAutoFit/>
            </a:bodyPr>
            <a:lstStyle/>
            <a:p>
              <a:r>
                <a:rPr lang="ru-RU" sz="1400" b="1" dirty="0" smtClean="0"/>
                <a:t>3</a:t>
              </a:r>
              <a:r>
                <a:rPr lang="en-US" sz="1400" b="1" dirty="0" smtClean="0"/>
                <a:t>.5A</a:t>
              </a:r>
              <a:endParaRPr lang="ru-RU" sz="1400" dirty="0"/>
            </a:p>
          </p:txBody>
        </p:sp>
      </p:grpSp>
      <p:grpSp>
        <p:nvGrpSpPr>
          <p:cNvPr id="81" name="Группа 80"/>
          <p:cNvGrpSpPr/>
          <p:nvPr/>
        </p:nvGrpSpPr>
        <p:grpSpPr>
          <a:xfrm>
            <a:off x="4572000" y="1571612"/>
            <a:ext cx="3850250" cy="4789889"/>
            <a:chOff x="4857752" y="1785926"/>
            <a:chExt cx="3564498" cy="4575575"/>
          </a:xfrm>
        </p:grpSpPr>
        <p:grpSp>
          <p:nvGrpSpPr>
            <p:cNvPr id="33" name="Группа 32"/>
            <p:cNvGrpSpPr/>
            <p:nvPr/>
          </p:nvGrpSpPr>
          <p:grpSpPr>
            <a:xfrm>
              <a:off x="4857752" y="1785926"/>
              <a:ext cx="3564498" cy="4575575"/>
              <a:chOff x="4572000" y="857232"/>
              <a:chExt cx="4455622" cy="5383030"/>
            </a:xfrm>
          </p:grpSpPr>
          <p:pic>
            <p:nvPicPr>
              <p:cNvPr id="28" name="Рисунок 27" descr="цикл 37ТВ.JPG"/>
              <p:cNvPicPr>
                <a:picLocks noChangeAspect="1"/>
              </p:cNvPicPr>
              <p:nvPr/>
            </p:nvPicPr>
            <p:blipFill>
              <a:blip r:embed="rId5" cstate="print">
                <a:lum bright="10000" contrast="-20000"/>
              </a:blip>
              <a:stretch>
                <a:fillRect/>
              </a:stretch>
            </p:blipFill>
            <p:spPr>
              <a:xfrm>
                <a:off x="4572000" y="857232"/>
                <a:ext cx="4455622" cy="2660072"/>
              </a:xfrm>
              <a:prstGeom prst="rect">
                <a:avLst/>
              </a:prstGeom>
              <a:ln>
                <a:noFill/>
              </a:ln>
              <a:effectLst>
                <a:outerShdw blurRad="190500" algn="tl" rotWithShape="0">
                  <a:srgbClr val="000000">
                    <a:alpha val="70000"/>
                  </a:srgbClr>
                </a:outerShdw>
              </a:effectLst>
            </p:spPr>
          </p:pic>
          <p:pic>
            <p:nvPicPr>
              <p:cNvPr id="29" name="Рисунок 28" descr="ошибка 37.JPG"/>
              <p:cNvPicPr>
                <a:picLocks noChangeAspect="1"/>
              </p:cNvPicPr>
              <p:nvPr/>
            </p:nvPicPr>
            <p:blipFill>
              <a:blip r:embed="rId6" cstate="print"/>
              <a:stretch>
                <a:fillRect/>
              </a:stretch>
            </p:blipFill>
            <p:spPr>
              <a:xfrm>
                <a:off x="4572000" y="3571876"/>
                <a:ext cx="4447310" cy="2668386"/>
              </a:xfrm>
              <a:prstGeom prst="rect">
                <a:avLst/>
              </a:prstGeom>
              <a:ln>
                <a:noFill/>
              </a:ln>
              <a:effectLst>
                <a:outerShdw blurRad="190500" algn="tl" rotWithShape="0">
                  <a:srgbClr val="000000">
                    <a:alpha val="70000"/>
                  </a:srgbClr>
                </a:outerShdw>
              </a:effectLst>
            </p:spPr>
          </p:pic>
        </p:grpSp>
        <p:cxnSp>
          <p:nvCxnSpPr>
            <p:cNvPr id="65" name="Прямая со стрелкой 64"/>
            <p:cNvCxnSpPr/>
            <p:nvPr/>
          </p:nvCxnSpPr>
          <p:spPr>
            <a:xfrm rot="5400000" flipH="1" flipV="1">
              <a:off x="5822959" y="2963859"/>
              <a:ext cx="1643074" cy="1588"/>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Прямоугольник 69"/>
            <p:cNvSpPr/>
            <p:nvPr/>
          </p:nvSpPr>
          <p:spPr>
            <a:xfrm>
              <a:off x="6180474" y="2877792"/>
              <a:ext cx="476412" cy="307777"/>
            </a:xfrm>
            <a:prstGeom prst="rect">
              <a:avLst/>
            </a:prstGeom>
          </p:spPr>
          <p:txBody>
            <a:bodyPr wrap="none">
              <a:spAutoFit/>
            </a:bodyPr>
            <a:lstStyle/>
            <a:p>
              <a:r>
                <a:rPr lang="en-US" sz="1400" b="1" dirty="0" smtClean="0"/>
                <a:t>51A</a:t>
              </a:r>
              <a:endParaRPr lang="ru-RU" sz="1400" dirty="0"/>
            </a:p>
          </p:txBody>
        </p:sp>
        <p:sp>
          <p:nvSpPr>
            <p:cNvPr id="71" name="Прямоугольник 70"/>
            <p:cNvSpPr/>
            <p:nvPr/>
          </p:nvSpPr>
          <p:spPr>
            <a:xfrm>
              <a:off x="6643702" y="2643182"/>
              <a:ext cx="987899" cy="369332"/>
            </a:xfrm>
            <a:prstGeom prst="rect">
              <a:avLst/>
            </a:prstGeom>
          </p:spPr>
          <p:txBody>
            <a:bodyPr wrap="none">
              <a:spAutoFit/>
            </a:bodyPr>
            <a:lstStyle/>
            <a:p>
              <a:r>
                <a:rPr lang="en-US" b="1" dirty="0" smtClean="0">
                  <a:solidFill>
                    <a:srgbClr val="0070C0"/>
                  </a:solidFill>
                </a:rPr>
                <a:t> </a:t>
              </a:r>
              <a:r>
                <a:rPr lang="ru-RU" b="1" dirty="0" smtClean="0">
                  <a:solidFill>
                    <a:srgbClr val="0070C0"/>
                  </a:solidFill>
                </a:rPr>
                <a:t>с</a:t>
              </a:r>
              <a:r>
                <a:rPr lang="en-US" b="1" dirty="0" err="1" smtClean="0">
                  <a:solidFill>
                    <a:srgbClr val="0070C0"/>
                  </a:solidFill>
                </a:rPr>
                <a:t>urrent</a:t>
              </a:r>
              <a:r>
                <a:rPr lang="en-US" b="1" dirty="0" smtClean="0">
                  <a:solidFill>
                    <a:srgbClr val="0070C0"/>
                  </a:solidFill>
                </a:rPr>
                <a:t> </a:t>
              </a:r>
              <a:endParaRPr lang="ru-RU" dirty="0">
                <a:solidFill>
                  <a:srgbClr val="0070C0"/>
                </a:solidFill>
              </a:endParaRPr>
            </a:p>
          </p:txBody>
        </p:sp>
        <p:sp>
          <p:nvSpPr>
            <p:cNvPr id="72" name="Прямоугольник 71"/>
            <p:cNvSpPr/>
            <p:nvPr/>
          </p:nvSpPr>
          <p:spPr>
            <a:xfrm>
              <a:off x="6643702" y="2928934"/>
              <a:ext cx="1092350" cy="369332"/>
            </a:xfrm>
            <a:prstGeom prst="rect">
              <a:avLst/>
            </a:prstGeom>
          </p:spPr>
          <p:txBody>
            <a:bodyPr wrap="none">
              <a:spAutoFit/>
            </a:bodyPr>
            <a:lstStyle/>
            <a:p>
              <a:r>
                <a:rPr lang="en-US" b="1" dirty="0" smtClean="0">
                  <a:solidFill>
                    <a:schemeClr val="accent2">
                      <a:lumMod val="75000"/>
                    </a:schemeClr>
                  </a:solidFill>
                </a:rPr>
                <a:t>reference</a:t>
              </a:r>
              <a:endParaRPr lang="ru-RU" dirty="0">
                <a:solidFill>
                  <a:schemeClr val="accent2">
                    <a:lumMod val="75000"/>
                  </a:schemeClr>
                </a:solidFill>
              </a:endParaRPr>
            </a:p>
          </p:txBody>
        </p:sp>
        <p:sp>
          <p:nvSpPr>
            <p:cNvPr id="73" name="Прямоугольник 72"/>
            <p:cNvSpPr/>
            <p:nvPr/>
          </p:nvSpPr>
          <p:spPr>
            <a:xfrm>
              <a:off x="5717522" y="4310867"/>
              <a:ext cx="1268681" cy="369332"/>
            </a:xfrm>
            <a:prstGeom prst="rect">
              <a:avLst/>
            </a:prstGeom>
          </p:spPr>
          <p:txBody>
            <a:bodyPr wrap="none">
              <a:spAutoFit/>
            </a:bodyPr>
            <a:lstStyle/>
            <a:p>
              <a:r>
                <a:rPr lang="en-US" b="1" dirty="0" smtClean="0">
                  <a:solidFill>
                    <a:srgbClr val="348F25"/>
                  </a:solidFill>
                </a:rPr>
                <a:t>error signal</a:t>
              </a:r>
              <a:endParaRPr lang="ru-RU" b="1" dirty="0">
                <a:solidFill>
                  <a:srgbClr val="348F25"/>
                </a:solidFill>
              </a:endParaRPr>
            </a:p>
          </p:txBody>
        </p:sp>
        <p:cxnSp>
          <p:nvCxnSpPr>
            <p:cNvPr id="75" name="Прямая соединительная линия 74"/>
            <p:cNvCxnSpPr/>
            <p:nvPr/>
          </p:nvCxnSpPr>
          <p:spPr>
            <a:xfrm>
              <a:off x="5072066" y="5715016"/>
              <a:ext cx="3143272"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Прямая со стрелкой 75"/>
            <p:cNvCxnSpPr/>
            <p:nvPr/>
          </p:nvCxnSpPr>
          <p:spPr>
            <a:xfrm rot="5400000" flipH="1" flipV="1">
              <a:off x="6107917" y="5393545"/>
              <a:ext cx="642942" cy="1588"/>
            </a:xfrm>
            <a:prstGeom prst="straightConnector1">
              <a:avLst/>
            </a:prstGeom>
            <a:ln w="6350">
              <a:solidFill>
                <a:srgbClr val="348F25"/>
              </a:solidFill>
              <a:tailEnd type="triangle"/>
            </a:ln>
          </p:spPr>
          <p:style>
            <a:lnRef idx="1">
              <a:schemeClr val="accent1"/>
            </a:lnRef>
            <a:fillRef idx="0">
              <a:schemeClr val="accent1"/>
            </a:fillRef>
            <a:effectRef idx="0">
              <a:schemeClr val="accent1"/>
            </a:effectRef>
            <a:fontRef idx="minor">
              <a:schemeClr val="tx1"/>
            </a:fontRef>
          </p:style>
        </p:cxnSp>
        <p:sp>
          <p:nvSpPr>
            <p:cNvPr id="80" name="Прямоугольник 79"/>
            <p:cNvSpPr/>
            <p:nvPr/>
          </p:nvSpPr>
          <p:spPr>
            <a:xfrm>
              <a:off x="6429388" y="5286388"/>
              <a:ext cx="524503" cy="307777"/>
            </a:xfrm>
            <a:prstGeom prst="rect">
              <a:avLst/>
            </a:prstGeom>
          </p:spPr>
          <p:txBody>
            <a:bodyPr wrap="none">
              <a:spAutoFit/>
            </a:bodyPr>
            <a:lstStyle/>
            <a:p>
              <a:r>
                <a:rPr lang="en-US" sz="1400" b="1" dirty="0" smtClean="0"/>
                <a:t>1.9A</a:t>
              </a:r>
              <a:endParaRPr lang="ru-RU" sz="1400" dirty="0"/>
            </a:p>
          </p:txBody>
        </p:sp>
      </p:grpSp>
      <p:grpSp>
        <p:nvGrpSpPr>
          <p:cNvPr id="85" name="Группа 84"/>
          <p:cNvGrpSpPr/>
          <p:nvPr/>
        </p:nvGrpSpPr>
        <p:grpSpPr>
          <a:xfrm>
            <a:off x="251520" y="0"/>
            <a:ext cx="8856270" cy="654032"/>
            <a:chOff x="251520" y="0"/>
            <a:chExt cx="8856270" cy="654032"/>
          </a:xfrm>
        </p:grpSpPr>
        <p:sp>
          <p:nvSpPr>
            <p:cNvPr id="95" name="Заголовок 1"/>
            <p:cNvSpPr txBox="1">
              <a:spLocks/>
            </p:cNvSpPr>
            <p:nvPr/>
          </p:nvSpPr>
          <p:spPr>
            <a:xfrm>
              <a:off x="500034" y="0"/>
              <a:ext cx="8229600" cy="654032"/>
            </a:xfrm>
            <a:prstGeom prst="rect">
              <a:avLst/>
            </a:prstGeom>
          </p:spPr>
          <p:txBody>
            <a:bodyPr>
              <a:normAutofit/>
            </a:bodyPr>
            <a:lstStyle/>
            <a:p>
              <a:pPr lvl="0" algn="ctr">
                <a:spcBef>
                  <a:spcPct val="0"/>
                </a:spcBef>
                <a:defRPr/>
              </a:pPr>
              <a:r>
                <a:rPr lang="en-US" sz="2400" b="1" dirty="0" err="1" smtClean="0">
                  <a:solidFill>
                    <a:schemeClr val="tx1">
                      <a:lumMod val="65000"/>
                      <a:lumOff val="35000"/>
                    </a:schemeClr>
                  </a:solidFill>
                </a:rPr>
                <a:t>Nuclotron</a:t>
              </a:r>
              <a:r>
                <a:rPr lang="en-US" sz="2400" b="1" dirty="0" smtClean="0">
                  <a:solidFill>
                    <a:schemeClr val="tx1">
                      <a:lumMod val="65000"/>
                      <a:lumOff val="35000"/>
                    </a:schemeClr>
                  </a:solidFill>
                </a:rPr>
                <a:t> power supply System</a:t>
              </a:r>
              <a:endParaRPr kumimoji="0" lang="ru-RU" sz="2400" b="1" i="0" u="none" strike="noStrike" kern="1200" cap="none" spc="0" normalizeH="0" baseline="0" noProof="0" dirty="0">
                <a:ln>
                  <a:noFill/>
                </a:ln>
                <a:solidFill>
                  <a:schemeClr val="tx1">
                    <a:lumMod val="65000"/>
                    <a:lumOff val="35000"/>
                  </a:schemeClr>
                </a:solidFill>
                <a:effectLst/>
                <a:uLnTx/>
                <a:uFillTx/>
                <a:latin typeface="+mj-lt"/>
                <a:ea typeface="+mj-ea"/>
                <a:cs typeface="+mj-cs"/>
              </a:endParaRPr>
            </a:p>
          </p:txBody>
        </p:sp>
        <p:cxnSp>
          <p:nvCxnSpPr>
            <p:cNvPr id="96" name="Прямая соединительная линия 95"/>
            <p:cNvCxnSpPr/>
            <p:nvPr/>
          </p:nvCxnSpPr>
          <p:spPr>
            <a:xfrm>
              <a:off x="251520" y="404664"/>
              <a:ext cx="8712968" cy="0"/>
            </a:xfrm>
            <a:prstGeom prst="line">
              <a:avLst/>
            </a:prstGeom>
          </p:spPr>
          <p:style>
            <a:lnRef idx="2">
              <a:schemeClr val="accent1"/>
            </a:lnRef>
            <a:fillRef idx="0">
              <a:schemeClr val="accent1"/>
            </a:fillRef>
            <a:effectRef idx="1">
              <a:schemeClr val="accent1"/>
            </a:effectRef>
            <a:fontRef idx="minor">
              <a:schemeClr val="tx1"/>
            </a:fontRef>
          </p:style>
        </p:cxnSp>
        <p:pic>
          <p:nvPicPr>
            <p:cNvPr id="97" name="Рисунок 96">
              <a:extLst>
                <a:ext uri="{FF2B5EF4-FFF2-40B4-BE49-F238E27FC236}">
                  <a16:creationId xmlns="" xmlns:a16="http://schemas.microsoft.com/office/drawing/2014/main" id="{599E0C4B-0717-439A-A4AF-422065C6AB04}"/>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8031439" y="0"/>
              <a:ext cx="1076351" cy="563239"/>
            </a:xfrm>
            <a:prstGeom prst="rect">
              <a:avLst/>
            </a:prstGeom>
          </p:spPr>
        </p:pic>
      </p:grpSp>
      <p:sp>
        <p:nvSpPr>
          <p:cNvPr id="39" name="Номер слайда 3"/>
          <p:cNvSpPr>
            <a:spLocks noGrp="1"/>
          </p:cNvSpPr>
          <p:nvPr>
            <p:ph type="sldNum" sz="quarter" idx="12"/>
          </p:nvPr>
        </p:nvSpPr>
        <p:spPr>
          <a:xfrm>
            <a:off x="8617812" y="6492875"/>
            <a:ext cx="504056" cy="365125"/>
          </a:xfrm>
          <a:noFill/>
        </p:spPr>
        <p:txBody>
          <a:bodyPr/>
          <a:lstStyle/>
          <a:p>
            <a:fld id="{5797AFE9-0F05-449C-AAE0-058FD2FE3341}" type="slidenum">
              <a:rPr lang="ru-RU" altLang="ru-RU" smtClean="0"/>
              <a:pPr/>
              <a:t>13</a:t>
            </a:fld>
            <a:endParaRPr lang="ru-RU" altLang="ru-RU" dirty="0" smtClean="0"/>
          </a:p>
        </p:txBody>
      </p:sp>
    </p:spTree>
    <p:extLst>
      <p:ext uri="{BB962C8B-B14F-4D97-AF65-F5344CB8AC3E}">
        <p14:creationId xmlns="" xmlns:p14="http://schemas.microsoft.com/office/powerpoint/2010/main" val="119026162"/>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Группа 79"/>
          <p:cNvGrpSpPr>
            <a:grpSpLocks noChangeAspect="1"/>
          </p:cNvGrpSpPr>
          <p:nvPr/>
        </p:nvGrpSpPr>
        <p:grpSpPr>
          <a:xfrm>
            <a:off x="214282" y="1071546"/>
            <a:ext cx="4092889" cy="4819123"/>
            <a:chOff x="-3636912" y="966433"/>
            <a:chExt cx="4704470" cy="5539223"/>
          </a:xfrm>
        </p:grpSpPr>
        <p:grpSp>
          <p:nvGrpSpPr>
            <p:cNvPr id="81" name="Группа 80"/>
            <p:cNvGrpSpPr/>
            <p:nvPr/>
          </p:nvGrpSpPr>
          <p:grpSpPr>
            <a:xfrm>
              <a:off x="-3636912" y="966433"/>
              <a:ext cx="4704470" cy="5539223"/>
              <a:chOff x="9123620" y="1041654"/>
              <a:chExt cx="4704470" cy="5539223"/>
            </a:xfrm>
          </p:grpSpPr>
          <p:pic>
            <p:nvPicPr>
              <p:cNvPr id="82" name="Рисунок 81"/>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9123620" y="1041654"/>
                <a:ext cx="4704470" cy="5539223"/>
              </a:xfrm>
              <a:prstGeom prst="rect">
                <a:avLst/>
              </a:prstGeom>
              <a:ln>
                <a:noFill/>
              </a:ln>
              <a:effectLst>
                <a:outerShdw blurRad="292100" dist="139700" dir="2700000" algn="tl" rotWithShape="0">
                  <a:srgbClr val="333333">
                    <a:alpha val="65000"/>
                  </a:srgbClr>
                </a:outerShdw>
              </a:effectLst>
            </p:spPr>
          </p:pic>
          <p:sp>
            <p:nvSpPr>
              <p:cNvPr id="85" name="Нижний колонтитул 2"/>
              <p:cNvSpPr txBox="1">
                <a:spLocks/>
              </p:cNvSpPr>
              <p:nvPr/>
            </p:nvSpPr>
            <p:spPr>
              <a:xfrm>
                <a:off x="10836696" y="5282958"/>
                <a:ext cx="1981987" cy="754061"/>
              </a:xfrm>
              <a:prstGeom prst="rect">
                <a:avLst/>
              </a:prstGeom>
              <a:solidFill>
                <a:schemeClr val="bg1"/>
              </a:solidFill>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ru-RU" sz="12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I </a:t>
                </a:r>
                <a:r>
                  <a:rPr lang="en-US" altLang="ru-RU" sz="1200" dirty="0" smtClean="0">
                    <a:latin typeface="Calibri" pitchFamily="34" charset="0"/>
                    <a:cs typeface="Calibri" pitchFamily="34" charset="0"/>
                  </a:rPr>
                  <a:t>plat</a:t>
                </a:r>
                <a:r>
                  <a:rPr kumimoji="0" lang="en-US" altLang="ru-RU" sz="12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t>
                </a:r>
                <a:r>
                  <a:rPr kumimoji="0" lang="ru-RU" altLang="ru-RU" sz="12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t>
                </a:r>
                <a:r>
                  <a:rPr kumimoji="0" lang="en-US" altLang="ru-RU" sz="12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t>
                </a:r>
                <a:r>
                  <a:rPr kumimoji="0" lang="ru-RU" altLang="ru-RU" sz="12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3</a:t>
                </a:r>
                <a:r>
                  <a:rPr kumimoji="0" lang="en-US" altLang="ru-RU" sz="12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2,74</a:t>
                </a:r>
                <a:r>
                  <a:rPr kumimoji="0" lang="ru-RU" altLang="ru-RU" sz="12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А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12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I </a:t>
                </a:r>
                <a:r>
                  <a:rPr kumimoji="0" lang="en-US" altLang="ru-RU" sz="1200" b="0" i="0" u="none" strike="noStrike" kern="1200" cap="none" spc="0" normalizeH="0" baseline="0" noProof="0" dirty="0" err="1" smtClean="0">
                    <a:ln>
                      <a:noFill/>
                    </a:ln>
                    <a:solidFill>
                      <a:schemeClr val="tx1"/>
                    </a:solidFill>
                    <a:effectLst/>
                    <a:uLnTx/>
                    <a:uFillTx/>
                    <a:latin typeface="Calibri" pitchFamily="34" charset="0"/>
                    <a:ea typeface="+mn-ea"/>
                    <a:cs typeface="Calibri" pitchFamily="34" charset="0"/>
                  </a:rPr>
                  <a:t>rms</a:t>
                </a:r>
                <a:r>
                  <a:rPr kumimoji="0" lang="en-US" altLang="ru-RU" sz="12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     </a:t>
                </a:r>
                <a:r>
                  <a:rPr kumimoji="0" lang="ru-RU" altLang="ru-RU" sz="12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0,</a:t>
                </a:r>
                <a:r>
                  <a:rPr lang="en-US" altLang="ru-RU" sz="1200" dirty="0" smtClean="0">
                    <a:latin typeface="Calibri" pitchFamily="34" charset="0"/>
                    <a:cs typeface="Calibri" pitchFamily="34" charset="0"/>
                  </a:rPr>
                  <a:t>07</a:t>
                </a:r>
                <a:r>
                  <a:rPr kumimoji="0" lang="ru-RU" altLang="ru-RU" sz="12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А</a:t>
                </a:r>
                <a:r>
                  <a:rPr kumimoji="0" lang="en-US" altLang="ru-RU" sz="12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ru-RU" sz="11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&amp;</a:t>
                </a:r>
                <a:r>
                  <a:rPr kumimoji="0" lang="en-US" altLang="ru-RU" sz="16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I = 1,2</a:t>
                </a:r>
                <a:r>
                  <a:rPr kumimoji="0" lang="ru-RU" altLang="ru-RU" sz="16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*10</a:t>
                </a:r>
                <a:r>
                  <a:rPr kumimoji="0" lang="ru-RU" altLang="ru-RU" sz="1600" b="1" i="0" u="none" strike="noStrike" kern="1200" cap="none" spc="0" normalizeH="0" baseline="30000" noProof="0" dirty="0" smtClean="0">
                    <a:ln>
                      <a:noFill/>
                    </a:ln>
                    <a:solidFill>
                      <a:schemeClr val="tx1"/>
                    </a:solidFill>
                    <a:effectLst/>
                    <a:uLnTx/>
                    <a:uFillTx/>
                    <a:latin typeface="Calibri" pitchFamily="34" charset="0"/>
                    <a:ea typeface="+mn-ea"/>
                    <a:cs typeface="Calibri" pitchFamily="34" charset="0"/>
                  </a:rPr>
                  <a:t>-</a:t>
                </a:r>
                <a:r>
                  <a:rPr kumimoji="0" lang="en-US" altLang="ru-RU" sz="1600" b="1" i="0" u="none" strike="noStrike" kern="1200" cap="none" spc="0" normalizeH="0" baseline="30000" noProof="0" dirty="0" smtClean="0">
                    <a:ln>
                      <a:noFill/>
                    </a:ln>
                    <a:solidFill>
                      <a:schemeClr val="tx1"/>
                    </a:solidFill>
                    <a:effectLst/>
                    <a:uLnTx/>
                    <a:uFillTx/>
                    <a:latin typeface="Calibri" pitchFamily="34" charset="0"/>
                    <a:ea typeface="+mn-ea"/>
                    <a:cs typeface="Calibri" pitchFamily="34" charset="0"/>
                  </a:rPr>
                  <a:t>4</a:t>
                </a:r>
                <a:endParaRPr kumimoji="0" lang="ru-RU" altLang="ru-RU" sz="16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p:txBody>
          </p:sp>
        </p:grpSp>
        <p:sp>
          <p:nvSpPr>
            <p:cNvPr id="86" name="Нижний колонтитул 2"/>
            <p:cNvSpPr txBox="1">
              <a:spLocks/>
            </p:cNvSpPr>
            <p:nvPr/>
          </p:nvSpPr>
          <p:spPr>
            <a:xfrm>
              <a:off x="-2173861" y="1259532"/>
              <a:ext cx="2067787" cy="754061"/>
            </a:xfrm>
            <a:prstGeom prst="rect">
              <a:avLst/>
            </a:prstGeom>
            <a:solidFill>
              <a:schemeClr val="bg1"/>
            </a:solidFill>
          </p:spPr>
          <p:txBody>
            <a:bodyPr vert="horz" lIns="91440" tIns="45720" rIns="91440" bIns="45720" rtlCol="0" anchor="ctr"/>
            <a:lstStyle/>
            <a:p>
              <a:r>
                <a:rPr lang="en-US" altLang="ru-RU" sz="1200" dirty="0">
                  <a:latin typeface="Calibri" pitchFamily="34" charset="0"/>
                  <a:cs typeface="Calibri" pitchFamily="34" charset="0"/>
                </a:rPr>
                <a:t>I </a:t>
              </a:r>
              <a:r>
                <a:rPr lang="en-US" altLang="ru-RU" sz="1200" dirty="0" smtClean="0">
                  <a:latin typeface="Calibri" pitchFamily="34" charset="0"/>
                  <a:cs typeface="Calibri" pitchFamily="34" charset="0"/>
                </a:rPr>
                <a:t>plat  </a:t>
              </a:r>
              <a:r>
                <a:rPr lang="en-US" altLang="ru-RU" sz="1200" dirty="0">
                  <a:latin typeface="Calibri" pitchFamily="34" charset="0"/>
                  <a:cs typeface="Calibri" pitchFamily="34" charset="0"/>
                </a:rPr>
                <a:t>=</a:t>
              </a:r>
              <a:r>
                <a:rPr lang="ru-RU" altLang="ru-RU" sz="1200" dirty="0">
                  <a:latin typeface="Calibri" pitchFamily="34" charset="0"/>
                  <a:cs typeface="Calibri" pitchFamily="34" charset="0"/>
                </a:rPr>
                <a:t> </a:t>
              </a:r>
              <a:r>
                <a:rPr lang="en-US" altLang="ru-RU" sz="1200" dirty="0">
                  <a:latin typeface="Calibri" pitchFamily="34" charset="0"/>
                  <a:cs typeface="Calibri" pitchFamily="34" charset="0"/>
                </a:rPr>
                <a:t> </a:t>
              </a:r>
              <a:r>
                <a:rPr lang="ru-RU" altLang="ru-RU" sz="1200" dirty="0">
                  <a:latin typeface="Calibri" pitchFamily="34" charset="0"/>
                  <a:cs typeface="Calibri" pitchFamily="34" charset="0"/>
                </a:rPr>
                <a:t>3</a:t>
              </a:r>
              <a:r>
                <a:rPr lang="en-US" altLang="ru-RU" sz="1200" dirty="0">
                  <a:latin typeface="Calibri" pitchFamily="34" charset="0"/>
                  <a:cs typeface="Calibri" pitchFamily="34" charset="0"/>
                </a:rPr>
                <a:t>253</a:t>
              </a:r>
              <a:r>
                <a:rPr lang="ru-RU" altLang="ru-RU" sz="1200" dirty="0">
                  <a:latin typeface="Calibri" pitchFamily="34" charset="0"/>
                  <a:cs typeface="Calibri" pitchFamily="34" charset="0"/>
                </a:rPr>
                <a:t>,58А </a:t>
              </a:r>
            </a:p>
            <a:p>
              <a:r>
                <a:rPr lang="en-US" altLang="ru-RU" sz="1200" dirty="0">
                  <a:latin typeface="Calibri" pitchFamily="34" charset="0"/>
                  <a:cs typeface="Calibri" pitchFamily="34" charset="0"/>
                </a:rPr>
                <a:t>    I </a:t>
              </a:r>
              <a:r>
                <a:rPr lang="en-US" altLang="ru-RU" sz="1200" dirty="0" err="1">
                  <a:latin typeface="Calibri" pitchFamily="34" charset="0"/>
                  <a:cs typeface="Calibri" pitchFamily="34" charset="0"/>
                </a:rPr>
                <a:t>rms</a:t>
              </a:r>
              <a:r>
                <a:rPr lang="en-US" altLang="ru-RU" sz="1200" dirty="0">
                  <a:latin typeface="Calibri" pitchFamily="34" charset="0"/>
                  <a:cs typeface="Calibri" pitchFamily="34" charset="0"/>
                </a:rPr>
                <a:t> </a:t>
              </a:r>
              <a:r>
                <a:rPr lang="en-US" altLang="ru-RU" sz="1200" dirty="0" smtClean="0">
                  <a:latin typeface="Calibri" pitchFamily="34" charset="0"/>
                  <a:cs typeface="Calibri" pitchFamily="34" charset="0"/>
                </a:rPr>
                <a:t>  </a:t>
              </a:r>
              <a:r>
                <a:rPr lang="en-US" altLang="ru-RU" sz="1200" dirty="0">
                  <a:latin typeface="Calibri" pitchFamily="34" charset="0"/>
                  <a:cs typeface="Calibri" pitchFamily="34" charset="0"/>
                </a:rPr>
                <a:t>= </a:t>
              </a:r>
              <a:r>
                <a:rPr lang="en-US" altLang="ru-RU" sz="1200" dirty="0" smtClean="0">
                  <a:latin typeface="Calibri" pitchFamily="34" charset="0"/>
                  <a:cs typeface="Calibri" pitchFamily="34" charset="0"/>
                </a:rPr>
                <a:t> </a:t>
              </a:r>
              <a:r>
                <a:rPr lang="ru-RU" altLang="ru-RU" sz="1200" dirty="0">
                  <a:latin typeface="Calibri" pitchFamily="34" charset="0"/>
                  <a:cs typeface="Calibri" pitchFamily="34" charset="0"/>
                </a:rPr>
                <a:t>0,</a:t>
              </a:r>
              <a:r>
                <a:rPr lang="en-US" altLang="ru-RU" sz="1200" dirty="0">
                  <a:latin typeface="Calibri" pitchFamily="34" charset="0"/>
                  <a:cs typeface="Calibri" pitchFamily="34" charset="0"/>
                </a:rPr>
                <a:t>14</a:t>
              </a:r>
              <a:r>
                <a:rPr lang="ru-RU" altLang="ru-RU" sz="1200" dirty="0">
                  <a:latin typeface="Calibri" pitchFamily="34" charset="0"/>
                  <a:cs typeface="Calibri" pitchFamily="34" charset="0"/>
                </a:rPr>
                <a:t>А</a:t>
              </a:r>
              <a:r>
                <a:rPr lang="en-US" altLang="ru-RU" sz="1200" dirty="0">
                  <a:latin typeface="Calibri" pitchFamily="34" charset="0"/>
                  <a:cs typeface="Calibri" pitchFamily="34" charset="0"/>
                </a:rPr>
                <a:t>  </a:t>
              </a:r>
            </a:p>
            <a:p>
              <a:r>
                <a:rPr lang="en-US" altLang="ru-RU" sz="1100" b="1" dirty="0">
                  <a:latin typeface="Calibri" pitchFamily="34" charset="0"/>
                  <a:cs typeface="Calibri" pitchFamily="34" charset="0"/>
                </a:rPr>
                <a:t>&amp;</a:t>
              </a:r>
              <a:r>
                <a:rPr lang="en-US" altLang="ru-RU" sz="1600" b="1" dirty="0">
                  <a:latin typeface="Calibri" pitchFamily="34" charset="0"/>
                  <a:cs typeface="Calibri" pitchFamily="34" charset="0"/>
                </a:rPr>
                <a:t> I = 2,4</a:t>
              </a:r>
              <a:r>
                <a:rPr lang="ru-RU" altLang="ru-RU" sz="1600" b="1" dirty="0">
                  <a:latin typeface="Calibri" pitchFamily="34" charset="0"/>
                  <a:cs typeface="Calibri" pitchFamily="34" charset="0"/>
                </a:rPr>
                <a:t>*10</a:t>
              </a:r>
              <a:r>
                <a:rPr lang="ru-RU" altLang="ru-RU" sz="1600" b="1" baseline="30000" dirty="0">
                  <a:latin typeface="Calibri" pitchFamily="34" charset="0"/>
                  <a:cs typeface="Calibri" pitchFamily="34" charset="0"/>
                </a:rPr>
                <a:t>-5</a:t>
              </a:r>
              <a:endParaRPr lang="ru-RU" altLang="ru-RU" sz="1600" b="1" dirty="0">
                <a:latin typeface="Calibri" pitchFamily="34" charset="0"/>
                <a:cs typeface="Calibri" pitchFamily="34" charset="0"/>
              </a:endParaRPr>
            </a:p>
          </p:txBody>
        </p:sp>
      </p:grpSp>
      <p:grpSp>
        <p:nvGrpSpPr>
          <p:cNvPr id="31" name="Группа 30"/>
          <p:cNvGrpSpPr/>
          <p:nvPr/>
        </p:nvGrpSpPr>
        <p:grpSpPr>
          <a:xfrm>
            <a:off x="4286248" y="1357298"/>
            <a:ext cx="4712919" cy="4214842"/>
            <a:chOff x="4282505" y="1357298"/>
            <a:chExt cx="4855763" cy="4337558"/>
          </a:xfrm>
        </p:grpSpPr>
        <p:grpSp>
          <p:nvGrpSpPr>
            <p:cNvPr id="79" name="Группа 78"/>
            <p:cNvGrpSpPr>
              <a:grpSpLocks noChangeAspect="1"/>
            </p:cNvGrpSpPr>
            <p:nvPr/>
          </p:nvGrpSpPr>
          <p:grpSpPr>
            <a:xfrm>
              <a:off x="4282505" y="1357298"/>
              <a:ext cx="4855763" cy="4337558"/>
              <a:chOff x="3237907" y="1756410"/>
              <a:chExt cx="5719829" cy="4683627"/>
            </a:xfrm>
          </p:grpSpPr>
          <p:pic>
            <p:nvPicPr>
              <p:cNvPr id="4" name="Рисунок 3"/>
              <p:cNvPicPr>
                <a:picLocks/>
              </p:cNvPicPr>
              <p:nvPr/>
            </p:nvPicPr>
            <p:blipFill>
              <a:blip r:embed="rId4">
                <a:extLst>
                  <a:ext uri="{28A0092B-C50C-407E-A947-70E740481C1C}">
                    <a14:useLocalDpi xmlns="" xmlns:a14="http://schemas.microsoft.com/office/drawing/2010/main" val="0"/>
                  </a:ext>
                </a:extLst>
              </a:blip>
              <a:stretch>
                <a:fillRect/>
              </a:stretch>
            </p:blipFill>
            <p:spPr>
              <a:xfrm>
                <a:off x="3237907" y="1756410"/>
                <a:ext cx="5719829" cy="4683627"/>
              </a:xfrm>
              <a:prstGeom prst="rect">
                <a:avLst/>
              </a:prstGeom>
              <a:ln>
                <a:noFill/>
              </a:ln>
              <a:effectLst>
                <a:outerShdw blurRad="292100" dist="139700" dir="2700000" algn="tl" rotWithShape="0">
                  <a:srgbClr val="333333">
                    <a:alpha val="65000"/>
                  </a:srgbClr>
                </a:outerShdw>
              </a:effectLst>
            </p:spPr>
          </p:pic>
          <p:grpSp>
            <p:nvGrpSpPr>
              <p:cNvPr id="37" name="Группа 36"/>
              <p:cNvGrpSpPr/>
              <p:nvPr/>
            </p:nvGrpSpPr>
            <p:grpSpPr>
              <a:xfrm>
                <a:off x="6012160" y="2132858"/>
                <a:ext cx="2388180" cy="3251722"/>
                <a:chOff x="6012160" y="2132858"/>
                <a:chExt cx="2388180" cy="3251722"/>
              </a:xfrm>
            </p:grpSpPr>
            <p:sp>
              <p:nvSpPr>
                <p:cNvPr id="68" name="TextBox 67"/>
                <p:cNvSpPr txBox="1"/>
                <p:nvPr/>
              </p:nvSpPr>
              <p:spPr>
                <a:xfrm>
                  <a:off x="6214491" y="2940016"/>
                  <a:ext cx="1870995" cy="476322"/>
                </a:xfrm>
                <a:prstGeom prst="rect">
                  <a:avLst/>
                </a:prstGeom>
                <a:solidFill>
                  <a:schemeClr val="accent6">
                    <a:lumMod val="20000"/>
                    <a:lumOff val="80000"/>
                  </a:schemeClr>
                </a:solidFill>
              </p:spPr>
              <p:txBody>
                <a:bodyPr wrap="square" rtlCol="0">
                  <a:spAutoFit/>
                </a:bodyPr>
                <a:lstStyle/>
                <a:p>
                  <a:r>
                    <a:rPr lang="en-US" altLang="ru-RU" sz="2000" dirty="0" smtClean="0">
                      <a:solidFill>
                        <a:srgbClr val="FF0000"/>
                      </a:solidFill>
                      <a:latin typeface="Calibri" pitchFamily="34" charset="0"/>
                      <a:cs typeface="Calibri" pitchFamily="34" charset="0"/>
                    </a:rPr>
                    <a:t>I</a:t>
                  </a:r>
                  <a:r>
                    <a:rPr lang="en-US" altLang="ru-RU" sz="1400" b="1" dirty="0" smtClean="0">
                      <a:solidFill>
                        <a:srgbClr val="FF0000"/>
                      </a:solidFill>
                      <a:latin typeface="Calibri" pitchFamily="34" charset="0"/>
                      <a:cs typeface="Calibri" pitchFamily="34" charset="0"/>
                    </a:rPr>
                    <a:t>19</a:t>
                  </a:r>
                  <a:r>
                    <a:rPr lang="en-US" altLang="ru-RU" sz="1400" dirty="0" smtClean="0">
                      <a:solidFill>
                        <a:srgbClr val="FF0000"/>
                      </a:solidFill>
                      <a:latin typeface="Calibri" pitchFamily="34" charset="0"/>
                      <a:cs typeface="Calibri" pitchFamily="34" charset="0"/>
                    </a:rPr>
                    <a:t> </a:t>
                  </a:r>
                  <a:r>
                    <a:rPr lang="en-US" altLang="ru-RU" sz="1400" b="1" dirty="0" smtClean="0">
                      <a:solidFill>
                        <a:srgbClr val="FF0000"/>
                      </a:solidFill>
                      <a:latin typeface="Calibri" pitchFamily="34" charset="0"/>
                      <a:cs typeface="Calibri" pitchFamily="34" charset="0"/>
                    </a:rPr>
                    <a:t>=</a:t>
                  </a:r>
                  <a:r>
                    <a:rPr lang="ru-RU" b="1" dirty="0" smtClean="0">
                      <a:solidFill>
                        <a:srgbClr val="FF0000"/>
                      </a:solidFill>
                    </a:rPr>
                    <a:t>3253,58А</a:t>
                  </a:r>
                  <a:endParaRPr lang="ru-RU" b="1" dirty="0">
                    <a:solidFill>
                      <a:srgbClr val="FF0000"/>
                    </a:solidFill>
                  </a:endParaRPr>
                </a:p>
              </p:txBody>
            </p:sp>
            <p:sp>
              <p:nvSpPr>
                <p:cNvPr id="69" name="TextBox 68"/>
                <p:cNvSpPr txBox="1"/>
                <p:nvPr/>
              </p:nvSpPr>
              <p:spPr>
                <a:xfrm>
                  <a:off x="6353714" y="3875981"/>
                  <a:ext cx="1901861" cy="439681"/>
                </a:xfrm>
                <a:prstGeom prst="rect">
                  <a:avLst/>
                </a:prstGeom>
                <a:solidFill>
                  <a:schemeClr val="accent1">
                    <a:lumMod val="20000"/>
                    <a:lumOff val="80000"/>
                  </a:schemeClr>
                </a:solidFill>
              </p:spPr>
              <p:txBody>
                <a:bodyPr wrap="square" rtlCol="0">
                  <a:spAutoFit/>
                </a:bodyPr>
                <a:lstStyle/>
                <a:p>
                  <a:r>
                    <a:rPr lang="en-US" altLang="ru-RU" dirty="0" smtClean="0">
                      <a:solidFill>
                        <a:srgbClr val="0070C0"/>
                      </a:solidFill>
                      <a:latin typeface="Calibri" pitchFamily="34" charset="0"/>
                      <a:cs typeface="Calibri" pitchFamily="34" charset="0"/>
                    </a:rPr>
                    <a:t>I</a:t>
                  </a:r>
                  <a:r>
                    <a:rPr lang="en-US" altLang="ru-RU" sz="1400" dirty="0" smtClean="0">
                      <a:solidFill>
                        <a:srgbClr val="0070C0"/>
                      </a:solidFill>
                      <a:latin typeface="Calibri" pitchFamily="34" charset="0"/>
                      <a:cs typeface="Calibri" pitchFamily="34" charset="0"/>
                    </a:rPr>
                    <a:t>37</a:t>
                  </a:r>
                  <a:r>
                    <a:rPr lang="en-US" altLang="ru-RU" dirty="0" smtClean="0">
                      <a:solidFill>
                        <a:srgbClr val="0070C0"/>
                      </a:solidFill>
                      <a:latin typeface="Calibri" pitchFamily="34" charset="0"/>
                      <a:cs typeface="Calibri" pitchFamily="34" charset="0"/>
                    </a:rPr>
                    <a:t> =   32</a:t>
                  </a:r>
                  <a:r>
                    <a:rPr lang="ru-RU" dirty="0" smtClean="0">
                      <a:solidFill>
                        <a:srgbClr val="0070C0"/>
                      </a:solidFill>
                    </a:rPr>
                    <a:t>,7</a:t>
                  </a:r>
                  <a:r>
                    <a:rPr lang="en-US" dirty="0" smtClean="0">
                      <a:solidFill>
                        <a:srgbClr val="0070C0"/>
                      </a:solidFill>
                    </a:rPr>
                    <a:t>3</a:t>
                  </a:r>
                  <a:r>
                    <a:rPr lang="ru-RU" dirty="0" smtClean="0">
                      <a:solidFill>
                        <a:srgbClr val="0070C0"/>
                      </a:solidFill>
                    </a:rPr>
                    <a:t>А</a:t>
                  </a:r>
                  <a:endParaRPr lang="ru-RU" dirty="0">
                    <a:solidFill>
                      <a:srgbClr val="0070C0"/>
                    </a:solidFill>
                  </a:endParaRPr>
                </a:p>
              </p:txBody>
            </p:sp>
            <p:sp>
              <p:nvSpPr>
                <p:cNvPr id="73" name="Нижний колонтитул 2"/>
                <p:cNvSpPr txBox="1">
                  <a:spLocks/>
                </p:cNvSpPr>
                <p:nvPr/>
              </p:nvSpPr>
              <p:spPr>
                <a:xfrm>
                  <a:off x="6136543" y="4932991"/>
                  <a:ext cx="2263797" cy="451589"/>
                </a:xfrm>
                <a:prstGeom prst="rect">
                  <a:avLst/>
                </a:prstGeom>
                <a:solidFill>
                  <a:schemeClr val="accent3">
                    <a:lumMod val="20000"/>
                    <a:lumOff val="80000"/>
                  </a:schemeClr>
                </a:solidFill>
              </p:spPr>
              <p:txBody>
                <a:bodyPr vert="horz" lIns="91440" tIns="45720" rIns="91440" bIns="45720" rtlCol="0" anchor="ctr"/>
                <a:lstStyle/>
                <a:p>
                  <a:pPr algn="ctr">
                    <a:defRPr/>
                  </a:pPr>
                  <a:r>
                    <a:rPr lang="en-US" altLang="ru-RU" b="1" dirty="0" smtClean="0">
                      <a:solidFill>
                        <a:srgbClr val="00B050"/>
                      </a:solidFill>
                      <a:latin typeface="Calibri" pitchFamily="34" charset="0"/>
                      <a:cs typeface="Calibri" pitchFamily="34" charset="0"/>
                    </a:rPr>
                    <a:t>the ratio of I</a:t>
                  </a:r>
                  <a:r>
                    <a:rPr lang="en-US" altLang="ru-RU" sz="1400" b="1" dirty="0" smtClean="0">
                      <a:solidFill>
                        <a:srgbClr val="00B050"/>
                      </a:solidFill>
                      <a:latin typeface="Calibri" pitchFamily="34" charset="0"/>
                      <a:cs typeface="Calibri" pitchFamily="34" charset="0"/>
                    </a:rPr>
                    <a:t>37</a:t>
                  </a:r>
                  <a:r>
                    <a:rPr lang="en-US" altLang="ru-RU" b="1" dirty="0" smtClean="0">
                      <a:solidFill>
                        <a:srgbClr val="00B050"/>
                      </a:solidFill>
                      <a:latin typeface="Calibri" pitchFamily="34" charset="0"/>
                      <a:cs typeface="Calibri" pitchFamily="34" charset="0"/>
                    </a:rPr>
                    <a:t>/I</a:t>
                  </a:r>
                  <a:r>
                    <a:rPr lang="en-US" altLang="ru-RU" sz="1400" b="1" dirty="0" smtClean="0">
                      <a:solidFill>
                        <a:srgbClr val="00B050"/>
                      </a:solidFill>
                      <a:latin typeface="Calibri" pitchFamily="34" charset="0"/>
                      <a:cs typeface="Calibri" pitchFamily="34" charset="0"/>
                    </a:rPr>
                    <a:t>19</a:t>
                  </a:r>
                  <a:endParaRPr kumimoji="0" lang="en-US" altLang="ru-RU" sz="1400" b="1" i="0" u="none" strike="noStrike" kern="1200" cap="none" spc="0" normalizeH="0" baseline="0" noProof="0" dirty="0" smtClean="0">
                    <a:ln>
                      <a:noFill/>
                    </a:ln>
                    <a:solidFill>
                      <a:srgbClr val="00B050"/>
                    </a:solidFill>
                    <a:effectLst/>
                    <a:uLnTx/>
                    <a:uFillTx/>
                    <a:latin typeface="Calibri" pitchFamily="34" charset="0"/>
                    <a:ea typeface="+mn-ea"/>
                    <a:cs typeface="Calibri" pitchFamily="34" charset="0"/>
                  </a:endParaRPr>
                </a:p>
              </p:txBody>
            </p:sp>
            <p:cxnSp>
              <p:nvCxnSpPr>
                <p:cNvPr id="74" name="Прямая со стрелкой 73"/>
                <p:cNvCxnSpPr/>
                <p:nvPr/>
              </p:nvCxnSpPr>
              <p:spPr>
                <a:xfrm flipV="1">
                  <a:off x="6012160" y="2132858"/>
                  <a:ext cx="0" cy="2232246"/>
                </a:xfrm>
                <a:prstGeom prst="straightConnector1">
                  <a:avLst/>
                </a:prstGeom>
                <a:ln w="254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75" name="Прямая со стрелкой 74"/>
                <p:cNvCxnSpPr/>
                <p:nvPr/>
              </p:nvCxnSpPr>
              <p:spPr>
                <a:xfrm flipV="1">
                  <a:off x="6248608" y="4350397"/>
                  <a:ext cx="0" cy="291297"/>
                </a:xfrm>
                <a:prstGeom prst="straightConnector1">
                  <a:avLst/>
                </a:prstGeom>
                <a:ln w="25400">
                  <a:solidFill>
                    <a:srgbClr val="00B0F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76" name="Прямая со стрелкой 75"/>
                <p:cNvCxnSpPr/>
                <p:nvPr/>
              </p:nvCxnSpPr>
              <p:spPr>
                <a:xfrm>
                  <a:off x="6248608" y="4005363"/>
                  <a:ext cx="0" cy="345034"/>
                </a:xfrm>
                <a:prstGeom prst="straightConnector1">
                  <a:avLst/>
                </a:prstGeom>
                <a:ln w="25400">
                  <a:solidFill>
                    <a:srgbClr val="00B0F0"/>
                  </a:solidFill>
                  <a:prstDash val="sysDash"/>
                  <a:tailEnd type="arrow"/>
                </a:ln>
              </p:spPr>
              <p:style>
                <a:lnRef idx="1">
                  <a:schemeClr val="accent1"/>
                </a:lnRef>
                <a:fillRef idx="0">
                  <a:schemeClr val="accent1"/>
                </a:fillRef>
                <a:effectRef idx="0">
                  <a:schemeClr val="accent1"/>
                </a:effectRef>
                <a:fontRef idx="minor">
                  <a:schemeClr val="tx1"/>
                </a:fontRef>
              </p:style>
            </p:cxnSp>
          </p:grpSp>
        </p:grpSp>
        <p:sp>
          <p:nvSpPr>
            <p:cNvPr id="24" name="TextBox 23"/>
            <p:cNvSpPr txBox="1"/>
            <p:nvPr/>
          </p:nvSpPr>
          <p:spPr>
            <a:xfrm>
              <a:off x="6286512" y="5143512"/>
              <a:ext cx="648072" cy="276999"/>
            </a:xfrm>
            <a:prstGeom prst="rect">
              <a:avLst/>
            </a:prstGeom>
            <a:noFill/>
          </p:spPr>
          <p:txBody>
            <a:bodyPr wrap="square" rtlCol="0">
              <a:spAutoFit/>
            </a:bodyPr>
            <a:lstStyle/>
            <a:p>
              <a:r>
                <a:rPr lang="ru-RU" sz="1200" b="1" dirty="0" smtClean="0"/>
                <a:t>0,002</a:t>
              </a:r>
              <a:endParaRPr lang="ru-RU" sz="1200" b="1" dirty="0"/>
            </a:p>
          </p:txBody>
        </p:sp>
        <p:cxnSp>
          <p:nvCxnSpPr>
            <p:cNvPr id="25" name="Прямая со стрелкой 24"/>
            <p:cNvCxnSpPr/>
            <p:nvPr/>
          </p:nvCxnSpPr>
          <p:spPr>
            <a:xfrm rot="5400000" flipH="1" flipV="1">
              <a:off x="6108711" y="5249875"/>
              <a:ext cx="213520" cy="794"/>
            </a:xfrm>
            <a:prstGeom prst="straightConnector1">
              <a:avLst/>
            </a:prstGeom>
            <a:ln w="6350">
              <a:solidFill>
                <a:schemeClr val="tx1"/>
              </a:solidFill>
              <a:prstDash val="solid"/>
              <a:headEnd type="triangle"/>
              <a:tailEnd type="triangle" w="med" len="med"/>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2928926" y="571480"/>
            <a:ext cx="3237376" cy="646331"/>
          </a:xfrm>
          <a:prstGeom prst="rect">
            <a:avLst/>
          </a:prstGeom>
          <a:noFill/>
        </p:spPr>
        <p:txBody>
          <a:bodyPr wrap="square" rtlCol="0">
            <a:spAutoFit/>
          </a:bodyPr>
          <a:lstStyle/>
          <a:p>
            <a:pPr algn="ctr"/>
            <a:r>
              <a:rPr lang="en-US" b="1" dirty="0" smtClean="0"/>
              <a:t>Precision currents</a:t>
            </a:r>
          </a:p>
          <a:p>
            <a:endParaRPr lang="ru-RU" b="1" dirty="0"/>
          </a:p>
        </p:txBody>
      </p:sp>
      <p:grpSp>
        <p:nvGrpSpPr>
          <p:cNvPr id="33" name="Группа 32"/>
          <p:cNvGrpSpPr/>
          <p:nvPr/>
        </p:nvGrpSpPr>
        <p:grpSpPr>
          <a:xfrm>
            <a:off x="1928794" y="6000768"/>
            <a:ext cx="6143668" cy="646331"/>
            <a:chOff x="1928794" y="6000768"/>
            <a:chExt cx="6143668" cy="646331"/>
          </a:xfrm>
        </p:grpSpPr>
        <p:sp>
          <p:nvSpPr>
            <p:cNvPr id="23" name="TextBox 22"/>
            <p:cNvSpPr txBox="1"/>
            <p:nvPr/>
          </p:nvSpPr>
          <p:spPr>
            <a:xfrm>
              <a:off x="1928794" y="6000768"/>
              <a:ext cx="6143668" cy="646331"/>
            </a:xfrm>
            <a:prstGeom prst="rect">
              <a:avLst/>
            </a:prstGeom>
            <a:solidFill>
              <a:srgbClr val="FFFF00"/>
            </a:solidFill>
          </p:spPr>
          <p:txBody>
            <a:bodyPr wrap="square" rtlCol="0">
              <a:spAutoFit/>
            </a:bodyPr>
            <a:lstStyle/>
            <a:p>
              <a:r>
                <a:rPr lang="en-US" b="1" dirty="0" smtClean="0"/>
                <a:t>achieve repeatability of the injection magnetic field with an accuracy of +/-0.2 Gs or </a:t>
              </a:r>
              <a:r>
                <a:rPr lang="en-US" b="1" dirty="0" err="1" smtClean="0"/>
                <a:t>arelative</a:t>
              </a:r>
              <a:r>
                <a:rPr lang="en-US" b="1" dirty="0" smtClean="0"/>
                <a:t> accuracy of 2*10</a:t>
              </a:r>
              <a:endParaRPr lang="ru-RU" sz="1400" b="1" dirty="0"/>
            </a:p>
          </p:txBody>
        </p:sp>
        <p:sp>
          <p:nvSpPr>
            <p:cNvPr id="32" name="Прямоугольник 31"/>
            <p:cNvSpPr/>
            <p:nvPr/>
          </p:nvSpPr>
          <p:spPr>
            <a:xfrm>
              <a:off x="6715140" y="6286520"/>
              <a:ext cx="330540" cy="307777"/>
            </a:xfrm>
            <a:prstGeom prst="rect">
              <a:avLst/>
            </a:prstGeom>
          </p:spPr>
          <p:txBody>
            <a:bodyPr wrap="none">
              <a:spAutoFit/>
            </a:bodyPr>
            <a:lstStyle/>
            <a:p>
              <a:r>
                <a:rPr lang="en-US" sz="1400" b="1" dirty="0" smtClean="0"/>
                <a:t>-5</a:t>
              </a:r>
              <a:endParaRPr lang="ru-RU" sz="1400" dirty="0"/>
            </a:p>
          </p:txBody>
        </p:sp>
      </p:grpSp>
      <p:grpSp>
        <p:nvGrpSpPr>
          <p:cNvPr id="34" name="Группа 33"/>
          <p:cNvGrpSpPr/>
          <p:nvPr/>
        </p:nvGrpSpPr>
        <p:grpSpPr>
          <a:xfrm>
            <a:off x="251520" y="0"/>
            <a:ext cx="8856270" cy="654032"/>
            <a:chOff x="251520" y="0"/>
            <a:chExt cx="8856270" cy="654032"/>
          </a:xfrm>
        </p:grpSpPr>
        <p:sp>
          <p:nvSpPr>
            <p:cNvPr id="35" name="Заголовок 1"/>
            <p:cNvSpPr txBox="1">
              <a:spLocks/>
            </p:cNvSpPr>
            <p:nvPr/>
          </p:nvSpPr>
          <p:spPr>
            <a:xfrm>
              <a:off x="500034" y="0"/>
              <a:ext cx="8229600" cy="654032"/>
            </a:xfrm>
            <a:prstGeom prst="rect">
              <a:avLst/>
            </a:prstGeom>
          </p:spPr>
          <p:txBody>
            <a:bodyPr>
              <a:normAutofit/>
            </a:bodyPr>
            <a:lstStyle/>
            <a:p>
              <a:pPr lvl="0" algn="ctr">
                <a:spcBef>
                  <a:spcPct val="0"/>
                </a:spcBef>
                <a:defRPr/>
              </a:pPr>
              <a:r>
                <a:rPr lang="en-US" sz="2400" b="1" dirty="0" err="1" smtClean="0">
                  <a:solidFill>
                    <a:schemeClr val="tx1">
                      <a:lumMod val="65000"/>
                      <a:lumOff val="35000"/>
                    </a:schemeClr>
                  </a:solidFill>
                </a:rPr>
                <a:t>Nuclotron</a:t>
              </a:r>
              <a:r>
                <a:rPr lang="en-US" sz="2400" b="1" dirty="0" smtClean="0">
                  <a:solidFill>
                    <a:schemeClr val="tx1">
                      <a:lumMod val="65000"/>
                      <a:lumOff val="35000"/>
                    </a:schemeClr>
                  </a:solidFill>
                </a:rPr>
                <a:t> power supply System</a:t>
              </a:r>
              <a:endParaRPr kumimoji="0" lang="ru-RU" sz="2400" b="1" i="0" u="none" strike="noStrike" kern="1200" cap="none" spc="0" normalizeH="0" baseline="0" noProof="0" dirty="0">
                <a:ln>
                  <a:noFill/>
                </a:ln>
                <a:solidFill>
                  <a:schemeClr val="tx1">
                    <a:lumMod val="65000"/>
                    <a:lumOff val="35000"/>
                  </a:schemeClr>
                </a:solidFill>
                <a:effectLst/>
                <a:uLnTx/>
                <a:uFillTx/>
                <a:latin typeface="+mj-lt"/>
                <a:ea typeface="+mj-ea"/>
                <a:cs typeface="+mj-cs"/>
              </a:endParaRPr>
            </a:p>
          </p:txBody>
        </p:sp>
        <p:cxnSp>
          <p:nvCxnSpPr>
            <p:cNvPr id="36" name="Прямая соединительная линия 35"/>
            <p:cNvCxnSpPr/>
            <p:nvPr/>
          </p:nvCxnSpPr>
          <p:spPr>
            <a:xfrm>
              <a:off x="251520" y="404664"/>
              <a:ext cx="8712968" cy="0"/>
            </a:xfrm>
            <a:prstGeom prst="line">
              <a:avLst/>
            </a:prstGeom>
          </p:spPr>
          <p:style>
            <a:lnRef idx="2">
              <a:schemeClr val="accent1"/>
            </a:lnRef>
            <a:fillRef idx="0">
              <a:schemeClr val="accent1"/>
            </a:fillRef>
            <a:effectRef idx="1">
              <a:schemeClr val="accent1"/>
            </a:effectRef>
            <a:fontRef idx="minor">
              <a:schemeClr val="tx1"/>
            </a:fontRef>
          </p:style>
        </p:cxnSp>
        <p:pic>
          <p:nvPicPr>
            <p:cNvPr id="38" name="Рисунок 37">
              <a:extLst>
                <a:ext uri="{FF2B5EF4-FFF2-40B4-BE49-F238E27FC236}">
                  <a16:creationId xmlns="" xmlns:a16="http://schemas.microsoft.com/office/drawing/2014/main" id="{599E0C4B-0717-439A-A4AF-422065C6AB04}"/>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8031439" y="0"/>
              <a:ext cx="1076351" cy="563239"/>
            </a:xfrm>
            <a:prstGeom prst="rect">
              <a:avLst/>
            </a:prstGeom>
          </p:spPr>
        </p:pic>
      </p:grpSp>
      <p:sp>
        <p:nvSpPr>
          <p:cNvPr id="28" name="Номер слайда 3"/>
          <p:cNvSpPr>
            <a:spLocks noGrp="1"/>
          </p:cNvSpPr>
          <p:nvPr>
            <p:ph type="sldNum" sz="quarter" idx="12"/>
          </p:nvPr>
        </p:nvSpPr>
        <p:spPr>
          <a:xfrm>
            <a:off x="8617812" y="6492875"/>
            <a:ext cx="504056" cy="365125"/>
          </a:xfrm>
          <a:noFill/>
        </p:spPr>
        <p:txBody>
          <a:bodyPr/>
          <a:lstStyle/>
          <a:p>
            <a:fld id="{5797AFE9-0F05-449C-AAE0-058FD2FE3341}" type="slidenum">
              <a:rPr lang="ru-RU" altLang="ru-RU" smtClean="0"/>
              <a:pPr/>
              <a:t>14</a:t>
            </a:fld>
            <a:endParaRPr lang="ru-RU" altLang="ru-RU" dirty="0" smtClean="0"/>
          </a:p>
        </p:txBody>
      </p:sp>
    </p:spTree>
    <p:extLst>
      <p:ext uri="{BB962C8B-B14F-4D97-AF65-F5344CB8AC3E}">
        <p14:creationId xmlns="" xmlns:p14="http://schemas.microsoft.com/office/powerpoint/2010/main" val="119026162"/>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143504" y="1071546"/>
            <a:ext cx="2956318" cy="2404511"/>
          </a:xfrm>
          <a:prstGeom prst="rect">
            <a:avLst/>
          </a:prstGeom>
          <a:ln>
            <a:noFill/>
          </a:ln>
          <a:effectLst>
            <a:outerShdw blurRad="190500" algn="tl" rotWithShape="0">
              <a:srgbClr val="000000">
                <a:alpha val="70000"/>
              </a:srgbClr>
            </a:outerShdw>
          </a:effectLst>
        </p:spPr>
      </p:pic>
      <p:graphicFrame>
        <p:nvGraphicFramePr>
          <p:cNvPr id="18" name="Таблица 17"/>
          <p:cNvGraphicFramePr>
            <a:graphicFrameLocks noGrp="1"/>
          </p:cNvGraphicFramePr>
          <p:nvPr>
            <p:extLst>
              <p:ext uri="{D42A27DB-BD31-4B8C-83A1-F6EECF244321}">
                <p14:modId xmlns="" xmlns:p14="http://schemas.microsoft.com/office/powerpoint/2010/main" val="2655019115"/>
              </p:ext>
            </p:extLst>
          </p:nvPr>
        </p:nvGraphicFramePr>
        <p:xfrm>
          <a:off x="214282" y="1071546"/>
          <a:ext cx="3834787" cy="3281548"/>
        </p:xfrm>
        <a:graphic>
          <a:graphicData uri="http://schemas.openxmlformats.org/drawingml/2006/table">
            <a:tbl>
              <a:tblPr>
                <a:effectLst>
                  <a:outerShdw blurRad="50800" dist="50800" dir="5400000" algn="ctr" rotWithShape="0">
                    <a:schemeClr val="tx1">
                      <a:alpha val="30000"/>
                    </a:schemeClr>
                  </a:outerShdw>
                </a:effectLst>
              </a:tblPr>
              <a:tblGrid>
                <a:gridCol w="266271"/>
                <a:gridCol w="2005755"/>
                <a:gridCol w="1562761"/>
              </a:tblGrid>
              <a:tr h="397822">
                <a:tc>
                  <a:txBody>
                    <a:bodyPr/>
                    <a:lstStyle/>
                    <a:p>
                      <a:pPr algn="ctr">
                        <a:spcAft>
                          <a:spcPts val="0"/>
                        </a:spcAft>
                      </a:pPr>
                      <a:r>
                        <a:rPr lang="en-US" sz="1400" b="1" kern="50" dirty="0" smtClean="0">
                          <a:latin typeface="Calibri" pitchFamily="34" charset="0"/>
                          <a:ea typeface="Times New Roman"/>
                          <a:cs typeface="Calibri" pitchFamily="34" charset="0"/>
                        </a:rPr>
                        <a:t>1</a:t>
                      </a:r>
                      <a:endParaRPr lang="ru-RU" sz="1400" b="1" kern="50" dirty="0">
                        <a:latin typeface="Calibri" pitchFamily="34" charset="0"/>
                        <a:ea typeface="Times New Roman"/>
                        <a:cs typeface="Calibri" pitchFamily="34" charset="0"/>
                      </a:endParaRPr>
                    </a:p>
                  </a:txBody>
                  <a:tcPr marL="68027" marR="68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kern="50" dirty="0" smtClean="0">
                          <a:latin typeface="Calibri" pitchFamily="34" charset="0"/>
                          <a:ea typeface="Times New Roman"/>
                          <a:cs typeface="Calibri" pitchFamily="34" charset="0"/>
                        </a:rPr>
                        <a:t>Maximum power</a:t>
                      </a:r>
                      <a:endParaRPr lang="ru-RU" sz="1400" b="1" kern="50" dirty="0">
                        <a:latin typeface="Calibri" pitchFamily="34" charset="0"/>
                        <a:ea typeface="Times New Roman"/>
                        <a:cs typeface="Calibri" pitchFamily="34" charset="0"/>
                      </a:endParaRPr>
                    </a:p>
                  </a:txBody>
                  <a:tcPr marL="68027" marR="68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kern="50" dirty="0">
                          <a:latin typeface="Calibri" pitchFamily="34" charset="0"/>
                          <a:ea typeface="Times New Roman"/>
                          <a:cs typeface="Calibri" pitchFamily="34" charset="0"/>
                        </a:rPr>
                        <a:t>2,86</a:t>
                      </a:r>
                      <a:r>
                        <a:rPr lang="sk-SK" sz="1400" b="1" kern="50" dirty="0">
                          <a:latin typeface="Calibri" pitchFamily="34" charset="0"/>
                          <a:ea typeface="Times New Roman"/>
                          <a:cs typeface="Calibri" pitchFamily="34" charset="0"/>
                        </a:rPr>
                        <a:t> </a:t>
                      </a:r>
                      <a:r>
                        <a:rPr lang="sk-SK" sz="1400" b="1" kern="50" dirty="0" smtClean="0">
                          <a:latin typeface="Calibri" pitchFamily="34" charset="0"/>
                          <a:ea typeface="Times New Roman"/>
                          <a:cs typeface="Calibri" pitchFamily="34" charset="0"/>
                        </a:rPr>
                        <a:t>М</a:t>
                      </a:r>
                      <a:r>
                        <a:rPr lang="en-US" sz="1400" b="1" kern="50" dirty="0" smtClean="0">
                          <a:latin typeface="Calibri" pitchFamily="34" charset="0"/>
                          <a:ea typeface="Times New Roman"/>
                          <a:cs typeface="Calibri" pitchFamily="34" charset="0"/>
                        </a:rPr>
                        <a:t>W</a:t>
                      </a:r>
                      <a:endParaRPr lang="ru-RU" sz="1400" b="1" kern="50" dirty="0">
                        <a:latin typeface="Calibri" pitchFamily="34" charset="0"/>
                        <a:ea typeface="Times New Roman"/>
                        <a:cs typeface="Calibri" pitchFamily="34" charset="0"/>
                      </a:endParaRPr>
                    </a:p>
                  </a:txBody>
                  <a:tcPr marL="68027" marR="68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7190">
                <a:tc>
                  <a:txBody>
                    <a:bodyPr/>
                    <a:lstStyle/>
                    <a:p>
                      <a:pPr algn="ctr">
                        <a:spcAft>
                          <a:spcPts val="0"/>
                        </a:spcAft>
                      </a:pPr>
                      <a:r>
                        <a:rPr lang="en-US" sz="1400" b="1" kern="50" dirty="0" smtClean="0">
                          <a:latin typeface="Calibri" pitchFamily="34" charset="0"/>
                          <a:ea typeface="Times New Roman"/>
                          <a:cs typeface="Calibri" pitchFamily="34" charset="0"/>
                        </a:rPr>
                        <a:t>2</a:t>
                      </a:r>
                      <a:endParaRPr lang="ru-RU" sz="1400" b="1" kern="50" dirty="0">
                        <a:latin typeface="Calibri" pitchFamily="34" charset="0"/>
                        <a:ea typeface="Times New Roman"/>
                        <a:cs typeface="Calibri" pitchFamily="34" charset="0"/>
                      </a:endParaRPr>
                    </a:p>
                  </a:txBody>
                  <a:tcPr marL="68027" marR="68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kern="50" dirty="0" smtClean="0">
                          <a:latin typeface="Calibri" pitchFamily="34" charset="0"/>
                          <a:ea typeface="Times New Roman"/>
                          <a:cs typeface="Calibri" pitchFamily="34" charset="0"/>
                        </a:rPr>
                        <a:t>Voltage</a:t>
                      </a:r>
                      <a:endParaRPr lang="ru-RU" sz="1400" b="1" kern="50" dirty="0">
                        <a:latin typeface="Calibri" pitchFamily="34" charset="0"/>
                        <a:ea typeface="Times New Roman"/>
                        <a:cs typeface="Calibri" pitchFamily="34" charset="0"/>
                      </a:endParaRPr>
                    </a:p>
                  </a:txBody>
                  <a:tcPr marL="68027" marR="68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kumimoji="0" lang="en-US" sz="1400" b="1" kern="1200" dirty="0" smtClean="0">
                          <a:solidFill>
                            <a:schemeClr val="tx1"/>
                          </a:solidFill>
                          <a:latin typeface="Calibri" pitchFamily="34" charset="0"/>
                          <a:ea typeface="+mn-ea"/>
                          <a:cs typeface="Calibri" pitchFamily="34" charset="0"/>
                        </a:rPr>
                        <a:t>260V</a:t>
                      </a:r>
                      <a:r>
                        <a:rPr kumimoji="0" lang="en-US" sz="1400" b="1" kern="1200" baseline="-25000" dirty="0" smtClean="0">
                          <a:solidFill>
                            <a:schemeClr val="tx1"/>
                          </a:solidFill>
                          <a:latin typeface="Calibri" pitchFamily="34" charset="0"/>
                          <a:ea typeface="+mn-ea"/>
                          <a:cs typeface="Calibri" pitchFamily="34" charset="0"/>
                        </a:rPr>
                        <a:t>DC</a:t>
                      </a:r>
                      <a:endParaRPr lang="ru-RU" sz="1400" b="1" kern="50" dirty="0">
                        <a:latin typeface="Calibri" pitchFamily="34" charset="0"/>
                        <a:ea typeface="Times New Roman"/>
                        <a:cs typeface="Calibri" pitchFamily="34" charset="0"/>
                      </a:endParaRPr>
                    </a:p>
                  </a:txBody>
                  <a:tcPr marL="68027" marR="68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3710">
                <a:tc>
                  <a:txBody>
                    <a:bodyPr/>
                    <a:lstStyle/>
                    <a:p>
                      <a:pPr algn="ctr">
                        <a:spcAft>
                          <a:spcPts val="0"/>
                        </a:spcAft>
                      </a:pPr>
                      <a:r>
                        <a:rPr lang="en-US" sz="1400" b="1" kern="50" dirty="0" smtClean="0">
                          <a:latin typeface="Calibri" pitchFamily="34" charset="0"/>
                          <a:ea typeface="Times New Roman"/>
                          <a:cs typeface="Calibri" pitchFamily="34" charset="0"/>
                        </a:rPr>
                        <a:t>3</a:t>
                      </a:r>
                      <a:endParaRPr lang="ru-RU" sz="1400" b="1" kern="50" dirty="0">
                        <a:latin typeface="Calibri" pitchFamily="34" charset="0"/>
                        <a:ea typeface="Times New Roman"/>
                        <a:cs typeface="Calibri" pitchFamily="34" charset="0"/>
                      </a:endParaRPr>
                    </a:p>
                  </a:txBody>
                  <a:tcPr marL="68027" marR="68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kern="50" dirty="0" smtClean="0">
                          <a:latin typeface="Calibri" pitchFamily="34" charset="0"/>
                          <a:ea typeface="Times New Roman"/>
                          <a:cs typeface="Calibri" pitchFamily="34" charset="0"/>
                        </a:rPr>
                        <a:t>Current </a:t>
                      </a:r>
                      <a:r>
                        <a:rPr lang="sk-SK" sz="1400" b="1" kern="50" dirty="0" smtClean="0">
                          <a:latin typeface="Calibri" pitchFamily="34" charset="0"/>
                          <a:ea typeface="Times New Roman"/>
                          <a:cs typeface="Calibri" pitchFamily="34" charset="0"/>
                        </a:rPr>
                        <a:t>(</a:t>
                      </a:r>
                      <a:r>
                        <a:rPr lang="en-US" sz="1400" b="1" kern="50" dirty="0">
                          <a:latin typeface="Calibri" pitchFamily="34" charset="0"/>
                          <a:ea typeface="Times New Roman"/>
                          <a:cs typeface="Calibri" pitchFamily="34" charset="0"/>
                        </a:rPr>
                        <a:t>I</a:t>
                      </a:r>
                      <a:r>
                        <a:rPr lang="sk-SK" sz="1400" b="1" kern="50" baseline="-25000" dirty="0">
                          <a:latin typeface="Calibri" pitchFamily="34" charset="0"/>
                          <a:ea typeface="Times New Roman"/>
                          <a:cs typeface="Calibri" pitchFamily="34" charset="0"/>
                        </a:rPr>
                        <a:t>макс.</a:t>
                      </a:r>
                      <a:r>
                        <a:rPr lang="sk-SK" sz="1400" b="1" kern="50" dirty="0">
                          <a:latin typeface="Calibri" pitchFamily="34" charset="0"/>
                          <a:ea typeface="Times New Roman"/>
                          <a:cs typeface="Calibri" pitchFamily="34" charset="0"/>
                        </a:rPr>
                        <a:t>)</a:t>
                      </a:r>
                      <a:endParaRPr lang="ru-RU" sz="1400" b="1" kern="50" dirty="0">
                        <a:latin typeface="Calibri" pitchFamily="34" charset="0"/>
                        <a:ea typeface="Times New Roman"/>
                        <a:cs typeface="Calibri" pitchFamily="34" charset="0"/>
                      </a:endParaRPr>
                    </a:p>
                  </a:txBody>
                  <a:tcPr marL="68027" marR="68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k-SK" sz="1400" b="1" kern="50" dirty="0">
                          <a:latin typeface="Calibri" pitchFamily="34" charset="0"/>
                          <a:ea typeface="Times New Roman"/>
                          <a:cs typeface="Calibri" pitchFamily="34" charset="0"/>
                        </a:rPr>
                        <a:t>1</a:t>
                      </a:r>
                      <a:r>
                        <a:rPr lang="ru-RU" sz="1400" b="1" kern="50" dirty="0">
                          <a:latin typeface="Calibri" pitchFamily="34" charset="0"/>
                          <a:ea typeface="Times New Roman"/>
                          <a:cs typeface="Calibri" pitchFamily="34" charset="0"/>
                        </a:rPr>
                        <a:t>1</a:t>
                      </a:r>
                      <a:r>
                        <a:rPr lang="sk-SK" sz="1400" b="1" kern="50" dirty="0">
                          <a:latin typeface="Calibri" pitchFamily="34" charset="0"/>
                          <a:ea typeface="Times New Roman"/>
                          <a:cs typeface="Calibri" pitchFamily="34" charset="0"/>
                        </a:rPr>
                        <a:t>000 А</a:t>
                      </a:r>
                      <a:r>
                        <a:rPr lang="en-US" sz="1400" b="1" kern="50" baseline="-25000" dirty="0">
                          <a:latin typeface="Calibri" pitchFamily="34" charset="0"/>
                          <a:ea typeface="Times New Roman"/>
                          <a:cs typeface="Calibri" pitchFamily="34" charset="0"/>
                        </a:rPr>
                        <a:t>DC</a:t>
                      </a:r>
                      <a:endParaRPr lang="ru-RU" sz="1400" b="1" kern="50" dirty="0">
                        <a:latin typeface="Calibri" pitchFamily="34" charset="0"/>
                        <a:ea typeface="Times New Roman"/>
                        <a:cs typeface="Calibri" pitchFamily="34" charset="0"/>
                      </a:endParaRPr>
                    </a:p>
                  </a:txBody>
                  <a:tcPr marL="68027" marR="68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3546">
                <a:tc>
                  <a:txBody>
                    <a:bodyPr/>
                    <a:lstStyle/>
                    <a:p>
                      <a:pPr algn="ctr">
                        <a:spcAft>
                          <a:spcPts val="0"/>
                        </a:spcAft>
                      </a:pPr>
                      <a:r>
                        <a:rPr lang="en-US" sz="1400" b="1" kern="50" dirty="0" smtClean="0">
                          <a:latin typeface="Calibri" pitchFamily="34" charset="0"/>
                          <a:ea typeface="Times New Roman"/>
                          <a:cs typeface="Calibri" pitchFamily="34" charset="0"/>
                        </a:rPr>
                        <a:t>4</a:t>
                      </a:r>
                      <a:endParaRPr lang="ru-RU" sz="1400" b="1" kern="50" dirty="0">
                        <a:latin typeface="Calibri" pitchFamily="34" charset="0"/>
                        <a:ea typeface="Times New Roman"/>
                        <a:cs typeface="Calibri" pitchFamily="34" charset="0"/>
                      </a:endParaRPr>
                    </a:p>
                  </a:txBody>
                  <a:tcPr marL="68027" marR="68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kern="50" dirty="0" smtClean="0">
                          <a:latin typeface="Calibri" pitchFamily="34" charset="0"/>
                          <a:ea typeface="Times New Roman"/>
                          <a:cs typeface="Calibri" pitchFamily="34" charset="0"/>
                        </a:rPr>
                        <a:t>Relative stability of the current at </a:t>
                      </a:r>
                      <a:r>
                        <a:rPr lang="en-US" sz="1400" b="1" kern="50" dirty="0" err="1" smtClean="0">
                          <a:latin typeface="Calibri" pitchFamily="34" charset="0"/>
                          <a:ea typeface="Times New Roman"/>
                          <a:cs typeface="Calibri" pitchFamily="34" charset="0"/>
                        </a:rPr>
                        <a:t>di</a:t>
                      </a:r>
                      <a:r>
                        <a:rPr lang="en-US" sz="1400" b="1" kern="50" dirty="0" smtClean="0">
                          <a:latin typeface="Calibri" pitchFamily="34" charset="0"/>
                          <a:ea typeface="Times New Roman"/>
                          <a:cs typeface="Calibri" pitchFamily="34" charset="0"/>
                        </a:rPr>
                        <a:t>/</a:t>
                      </a:r>
                      <a:r>
                        <a:rPr lang="en-US" sz="1400" b="1" kern="50" dirty="0" err="1" smtClean="0">
                          <a:latin typeface="Calibri" pitchFamily="34" charset="0"/>
                          <a:ea typeface="Times New Roman"/>
                          <a:cs typeface="Calibri" pitchFamily="34" charset="0"/>
                        </a:rPr>
                        <a:t>dt</a:t>
                      </a:r>
                      <a:r>
                        <a:rPr lang="en-US" sz="1400" b="1" kern="50" dirty="0" smtClean="0">
                          <a:latin typeface="Calibri" pitchFamily="34" charset="0"/>
                          <a:ea typeface="Times New Roman"/>
                          <a:cs typeface="Calibri" pitchFamily="34" charset="0"/>
                        </a:rPr>
                        <a:t>=</a:t>
                      </a:r>
                      <a:r>
                        <a:rPr lang="en-US" sz="1400" b="1" kern="50" baseline="0" dirty="0" smtClean="0">
                          <a:latin typeface="Calibri" pitchFamily="34" charset="0"/>
                          <a:ea typeface="Times New Roman"/>
                          <a:cs typeface="Calibri" pitchFamily="34" charset="0"/>
                        </a:rPr>
                        <a:t> 0</a:t>
                      </a:r>
                      <a:endParaRPr lang="ru-RU" sz="1400" b="1" kern="50" dirty="0">
                        <a:latin typeface="Calibri" pitchFamily="34" charset="0"/>
                        <a:ea typeface="Times New Roman"/>
                        <a:cs typeface="Calibri" pitchFamily="34" charset="0"/>
                      </a:endParaRPr>
                    </a:p>
                  </a:txBody>
                  <a:tcPr marL="68027" marR="68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k-SK" sz="1400" b="1" kern="50" dirty="0" smtClean="0">
                          <a:latin typeface="Calibri" pitchFamily="34" charset="0"/>
                          <a:ea typeface="Times New Roman"/>
                          <a:cs typeface="Calibri" pitchFamily="34" charset="0"/>
                        </a:rPr>
                        <a:t>2*10</a:t>
                      </a:r>
                      <a:r>
                        <a:rPr lang="sk-SK" sz="1400" b="1" kern="50" baseline="30000" dirty="0" smtClean="0">
                          <a:latin typeface="Calibri" pitchFamily="34" charset="0"/>
                          <a:ea typeface="Times New Roman"/>
                          <a:cs typeface="Calibri" pitchFamily="34" charset="0"/>
                        </a:rPr>
                        <a:t>-4</a:t>
                      </a:r>
                      <a:endParaRPr lang="ru-RU" sz="1400" b="1" kern="50" dirty="0">
                        <a:latin typeface="Calibri" pitchFamily="34" charset="0"/>
                        <a:ea typeface="Times New Roman"/>
                        <a:cs typeface="Calibri" pitchFamily="34" charset="0"/>
                      </a:endParaRPr>
                    </a:p>
                  </a:txBody>
                  <a:tcPr marL="68027" marR="68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8149">
                <a:tc>
                  <a:txBody>
                    <a:bodyPr/>
                    <a:lstStyle/>
                    <a:p>
                      <a:pPr algn="ctr">
                        <a:spcAft>
                          <a:spcPts val="0"/>
                        </a:spcAft>
                      </a:pPr>
                      <a:r>
                        <a:rPr lang="en-US" sz="1400" b="1" kern="50" dirty="0" smtClean="0">
                          <a:latin typeface="Calibri" pitchFamily="34" charset="0"/>
                          <a:ea typeface="Times New Roman"/>
                          <a:cs typeface="Calibri" pitchFamily="34" charset="0"/>
                        </a:rPr>
                        <a:t>5</a:t>
                      </a:r>
                      <a:endParaRPr lang="ru-RU" sz="1400" b="1" kern="50" dirty="0">
                        <a:latin typeface="Calibri" pitchFamily="34" charset="0"/>
                        <a:ea typeface="Times New Roman"/>
                        <a:cs typeface="Calibri" pitchFamily="34" charset="0"/>
                      </a:endParaRPr>
                    </a:p>
                  </a:txBody>
                  <a:tcPr marL="68027" marR="68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kern="50" dirty="0" smtClean="0">
                          <a:latin typeface="Calibri" pitchFamily="34" charset="0"/>
                          <a:ea typeface="Times New Roman"/>
                          <a:cs typeface="Calibri" pitchFamily="34" charset="0"/>
                        </a:rPr>
                        <a:t>Relative stability of the current at </a:t>
                      </a:r>
                      <a:r>
                        <a:rPr lang="en-US" sz="1400" b="1" kern="50" dirty="0" err="1" smtClean="0">
                          <a:latin typeface="Calibri" pitchFamily="34" charset="0"/>
                          <a:ea typeface="Times New Roman"/>
                          <a:cs typeface="Calibri" pitchFamily="34" charset="0"/>
                        </a:rPr>
                        <a:t>di</a:t>
                      </a:r>
                      <a:r>
                        <a:rPr lang="en-US" sz="1400" b="1" kern="50" dirty="0" smtClean="0">
                          <a:latin typeface="Calibri" pitchFamily="34" charset="0"/>
                          <a:ea typeface="Times New Roman"/>
                          <a:cs typeface="Calibri" pitchFamily="34" charset="0"/>
                        </a:rPr>
                        <a:t>/</a:t>
                      </a:r>
                      <a:r>
                        <a:rPr lang="en-US" sz="1400" b="1" kern="50" dirty="0" err="1" smtClean="0">
                          <a:latin typeface="Calibri" pitchFamily="34" charset="0"/>
                          <a:ea typeface="Times New Roman"/>
                          <a:cs typeface="Calibri" pitchFamily="34" charset="0"/>
                        </a:rPr>
                        <a:t>dt</a:t>
                      </a:r>
                      <a:r>
                        <a:rPr lang="en-US" sz="1400" b="1" kern="50" dirty="0" smtClean="0">
                          <a:latin typeface="Calibri" pitchFamily="34" charset="0"/>
                          <a:ea typeface="Times New Roman"/>
                          <a:cs typeface="Calibri" pitchFamily="34" charset="0"/>
                        </a:rPr>
                        <a:t> = 0</a:t>
                      </a:r>
                      <a:endParaRPr lang="ru-RU" sz="1400" b="1" kern="50" dirty="0">
                        <a:latin typeface="Calibri" pitchFamily="34" charset="0"/>
                        <a:ea typeface="Times New Roman"/>
                        <a:cs typeface="Calibri" pitchFamily="34" charset="0"/>
                      </a:endParaRPr>
                    </a:p>
                  </a:txBody>
                  <a:tcPr marL="68027" marR="68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kern="50" dirty="0">
                          <a:latin typeface="Calibri" pitchFamily="34" charset="0"/>
                          <a:ea typeface="Times New Roman"/>
                          <a:cs typeface="Calibri" pitchFamily="34" charset="0"/>
                        </a:rPr>
                        <a:t>5</a:t>
                      </a:r>
                      <a:r>
                        <a:rPr lang="sk-SK" sz="1400" b="1" kern="50" dirty="0">
                          <a:latin typeface="Calibri" pitchFamily="34" charset="0"/>
                          <a:ea typeface="Times New Roman"/>
                          <a:cs typeface="Calibri" pitchFamily="34" charset="0"/>
                        </a:rPr>
                        <a:t>*10</a:t>
                      </a:r>
                      <a:r>
                        <a:rPr lang="sk-SK" sz="1400" b="1" kern="50" baseline="30000" dirty="0">
                          <a:latin typeface="Calibri" pitchFamily="34" charset="0"/>
                          <a:ea typeface="Times New Roman"/>
                          <a:cs typeface="Calibri" pitchFamily="34" charset="0"/>
                        </a:rPr>
                        <a:t>-</a:t>
                      </a:r>
                      <a:r>
                        <a:rPr lang="ru-RU" sz="1400" b="1" kern="50" baseline="30000" dirty="0">
                          <a:latin typeface="Calibri" pitchFamily="34" charset="0"/>
                          <a:ea typeface="Times New Roman"/>
                          <a:cs typeface="Calibri" pitchFamily="34" charset="0"/>
                        </a:rPr>
                        <a:t>5    </a:t>
                      </a:r>
                      <a:endParaRPr lang="ru-RU" sz="1400" b="1" kern="50" dirty="0">
                        <a:latin typeface="Calibri" pitchFamily="34" charset="0"/>
                        <a:ea typeface="Times New Roman"/>
                        <a:cs typeface="Calibri" pitchFamily="34" charset="0"/>
                      </a:endParaRPr>
                    </a:p>
                  </a:txBody>
                  <a:tcPr marL="68027" marR="68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01131">
                <a:tc>
                  <a:txBody>
                    <a:bodyPr/>
                    <a:lstStyle/>
                    <a:p>
                      <a:pPr algn="ctr">
                        <a:spcAft>
                          <a:spcPts val="0"/>
                        </a:spcAft>
                      </a:pPr>
                      <a:r>
                        <a:rPr lang="en-US" sz="1400" b="1" kern="50" dirty="0" smtClean="0">
                          <a:latin typeface="Calibri" pitchFamily="34" charset="0"/>
                          <a:ea typeface="Times New Roman"/>
                          <a:cs typeface="Calibri" pitchFamily="34" charset="0"/>
                        </a:rPr>
                        <a:t>7</a:t>
                      </a:r>
                      <a:endParaRPr lang="ru-RU" sz="1400" b="1" kern="50" dirty="0">
                        <a:latin typeface="Calibri" pitchFamily="34" charset="0"/>
                        <a:ea typeface="Times New Roman"/>
                        <a:cs typeface="Calibri" pitchFamily="34" charset="0"/>
                      </a:endParaRPr>
                    </a:p>
                  </a:txBody>
                  <a:tcPr marL="68027" marR="68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k-SK" sz="1400" b="1" kern="50" dirty="0" smtClean="0">
                          <a:latin typeface="Calibri" pitchFamily="34" charset="0"/>
                          <a:ea typeface="Times New Roman"/>
                          <a:cs typeface="Calibri" pitchFamily="34" charset="0"/>
                        </a:rPr>
                        <a:t>Operating modes</a:t>
                      </a:r>
                      <a:endParaRPr lang="ru-RU" sz="1400" b="1" kern="50" dirty="0">
                        <a:latin typeface="Calibri" pitchFamily="34" charset="0"/>
                        <a:ea typeface="Times New Roman"/>
                        <a:cs typeface="Calibri" pitchFamily="34" charset="0"/>
                      </a:endParaRPr>
                    </a:p>
                  </a:txBody>
                  <a:tcPr marL="68027" marR="68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buFontTx/>
                        <a:buChar char="-"/>
                      </a:pPr>
                      <a:r>
                        <a:rPr lang="sk-SK" sz="1400" b="1" kern="0" dirty="0" smtClean="0">
                          <a:latin typeface="Calibri" pitchFamily="34" charset="0"/>
                          <a:ea typeface="Times New Roman"/>
                          <a:cs typeface="Calibri" pitchFamily="34" charset="0"/>
                        </a:rPr>
                        <a:t>static</a:t>
                      </a:r>
                      <a:r>
                        <a:rPr lang="en-US" sz="1400" b="1" kern="0" dirty="0" smtClean="0">
                          <a:latin typeface="Calibri" pitchFamily="34" charset="0"/>
                          <a:ea typeface="Times New Roman"/>
                          <a:cs typeface="Calibri" pitchFamily="34" charset="0"/>
                        </a:rPr>
                        <a:t>,</a:t>
                      </a:r>
                    </a:p>
                    <a:p>
                      <a:pPr algn="ctr">
                        <a:spcAft>
                          <a:spcPts val="0"/>
                        </a:spcAft>
                        <a:buFontTx/>
                        <a:buChar char="-"/>
                      </a:pPr>
                      <a:r>
                        <a:rPr lang="sk-SK" sz="1400" b="1" kern="0" dirty="0" smtClean="0">
                          <a:latin typeface="Calibri" pitchFamily="34" charset="0"/>
                          <a:ea typeface="Times New Roman"/>
                          <a:cs typeface="Calibri" pitchFamily="34" charset="0"/>
                        </a:rPr>
                        <a:t> dynamic with </a:t>
                      </a:r>
                      <a:r>
                        <a:rPr lang="en-US" sz="1400" b="1" kern="0" dirty="0" err="1">
                          <a:latin typeface="Calibri" pitchFamily="34" charset="0"/>
                          <a:ea typeface="Times New Roman"/>
                          <a:cs typeface="Calibri" pitchFamily="34" charset="0"/>
                        </a:rPr>
                        <a:t>dI</a:t>
                      </a:r>
                      <a:r>
                        <a:rPr lang="sk-SK" sz="1400" b="1" kern="0" dirty="0">
                          <a:latin typeface="Calibri" pitchFamily="34" charset="0"/>
                          <a:ea typeface="Times New Roman"/>
                          <a:cs typeface="Calibri" pitchFamily="34" charset="0"/>
                        </a:rPr>
                        <a:t>/</a:t>
                      </a:r>
                      <a:r>
                        <a:rPr lang="en-US" sz="1400" b="1" kern="0" dirty="0" err="1">
                          <a:latin typeface="Calibri" pitchFamily="34" charset="0"/>
                          <a:ea typeface="Times New Roman"/>
                          <a:cs typeface="Calibri" pitchFamily="34" charset="0"/>
                        </a:rPr>
                        <a:t>dt</a:t>
                      </a:r>
                      <a:r>
                        <a:rPr lang="sk-SK" sz="1400" b="1" kern="0" dirty="0">
                          <a:latin typeface="Calibri" pitchFamily="34" charset="0"/>
                          <a:ea typeface="Times New Roman"/>
                          <a:cs typeface="Calibri" pitchFamily="34" charset="0"/>
                        </a:rPr>
                        <a:t>=0…</a:t>
                      </a:r>
                      <a:r>
                        <a:rPr lang="ru-RU" sz="1400" b="1" kern="0" dirty="0">
                          <a:latin typeface="Calibri" pitchFamily="34" charset="0"/>
                          <a:ea typeface="Times New Roman"/>
                          <a:cs typeface="Calibri" pitchFamily="34" charset="0"/>
                        </a:rPr>
                        <a:t>+/-7 к</a:t>
                      </a:r>
                      <a:r>
                        <a:rPr lang="en-US" sz="1400" b="1" kern="0" dirty="0">
                          <a:latin typeface="Calibri" pitchFamily="34" charset="0"/>
                          <a:ea typeface="Times New Roman"/>
                          <a:cs typeface="Calibri" pitchFamily="34" charset="0"/>
                        </a:rPr>
                        <a:t>A</a:t>
                      </a:r>
                      <a:r>
                        <a:rPr lang="sk-SK" sz="1400" b="1" kern="0" dirty="0">
                          <a:latin typeface="Calibri" pitchFamily="34" charset="0"/>
                          <a:ea typeface="Times New Roman"/>
                          <a:cs typeface="Calibri" pitchFamily="34" charset="0"/>
                        </a:rPr>
                        <a:t>/с</a:t>
                      </a:r>
                      <a:endParaRPr lang="ru-RU" sz="1400" b="1" kern="50" dirty="0">
                        <a:latin typeface="Calibri" pitchFamily="34" charset="0"/>
                        <a:ea typeface="Times New Roman"/>
                        <a:cs typeface="Calibri" pitchFamily="34" charset="0"/>
                      </a:endParaRPr>
                    </a:p>
                  </a:txBody>
                  <a:tcPr marL="68027" marR="68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3" name="TextBox 12"/>
          <p:cNvSpPr txBox="1"/>
          <p:nvPr/>
        </p:nvSpPr>
        <p:spPr>
          <a:xfrm>
            <a:off x="428596" y="642918"/>
            <a:ext cx="3214710" cy="369332"/>
          </a:xfrm>
          <a:prstGeom prst="rect">
            <a:avLst/>
          </a:prstGeom>
          <a:noFill/>
        </p:spPr>
        <p:txBody>
          <a:bodyPr wrap="square" rtlCol="0">
            <a:spAutoFit/>
          </a:bodyPr>
          <a:lstStyle/>
          <a:p>
            <a:r>
              <a:rPr lang="en-US" b="1" dirty="0" smtClean="0"/>
              <a:t>the main parameters of the PS</a:t>
            </a:r>
            <a:endParaRPr lang="ru-RU" b="1" dirty="0"/>
          </a:p>
        </p:txBody>
      </p:sp>
      <p:sp>
        <p:nvSpPr>
          <p:cNvPr id="14" name="TextBox 13"/>
          <p:cNvSpPr txBox="1"/>
          <p:nvPr/>
        </p:nvSpPr>
        <p:spPr>
          <a:xfrm>
            <a:off x="5643570" y="642918"/>
            <a:ext cx="2215718" cy="369332"/>
          </a:xfrm>
          <a:prstGeom prst="rect">
            <a:avLst/>
          </a:prstGeom>
          <a:noFill/>
        </p:spPr>
        <p:txBody>
          <a:bodyPr wrap="square" rtlCol="0">
            <a:spAutoFit/>
          </a:bodyPr>
          <a:lstStyle/>
          <a:p>
            <a:r>
              <a:rPr lang="en-US" b="1" dirty="0" smtClean="0"/>
              <a:t>Schematic diagram</a:t>
            </a:r>
            <a:endParaRPr lang="ru-RU" b="1" dirty="0"/>
          </a:p>
        </p:txBody>
      </p:sp>
      <p:pic>
        <p:nvPicPr>
          <p:cNvPr id="3" name="Рисунок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643438" y="3929066"/>
            <a:ext cx="4067526" cy="2688176"/>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5857884" y="3571876"/>
            <a:ext cx="1714512" cy="369332"/>
          </a:xfrm>
          <a:prstGeom prst="rect">
            <a:avLst/>
          </a:prstGeom>
          <a:noFill/>
        </p:spPr>
        <p:txBody>
          <a:bodyPr wrap="square" rtlCol="0">
            <a:spAutoFit/>
          </a:bodyPr>
          <a:lstStyle/>
          <a:p>
            <a:r>
              <a:rPr lang="en-US" b="1" dirty="0" smtClean="0"/>
              <a:t>Wiring diagram</a:t>
            </a:r>
            <a:endParaRPr lang="ru-RU" b="1" dirty="0"/>
          </a:p>
        </p:txBody>
      </p:sp>
      <p:grpSp>
        <p:nvGrpSpPr>
          <p:cNvPr id="16" name="Группа 15"/>
          <p:cNvGrpSpPr/>
          <p:nvPr/>
        </p:nvGrpSpPr>
        <p:grpSpPr>
          <a:xfrm>
            <a:off x="251520" y="0"/>
            <a:ext cx="8856270" cy="605226"/>
            <a:chOff x="251520" y="0"/>
            <a:chExt cx="8856270" cy="605226"/>
          </a:xfrm>
        </p:grpSpPr>
        <p:pic>
          <p:nvPicPr>
            <p:cNvPr id="17" name="Рисунок 16">
              <a:extLst>
                <a:ext uri="{FF2B5EF4-FFF2-40B4-BE49-F238E27FC236}">
                  <a16:creationId xmlns="" xmlns:a16="http://schemas.microsoft.com/office/drawing/2014/main" id="{599E0C4B-0717-439A-A4AF-422065C6AB04}"/>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8031439" y="0"/>
              <a:ext cx="1076351" cy="563239"/>
            </a:xfrm>
            <a:prstGeom prst="rect">
              <a:avLst/>
            </a:prstGeom>
          </p:spPr>
        </p:pic>
        <p:sp>
          <p:nvSpPr>
            <p:cNvPr id="20" name="Заголовок 1"/>
            <p:cNvSpPr txBox="1">
              <a:spLocks/>
            </p:cNvSpPr>
            <p:nvPr/>
          </p:nvSpPr>
          <p:spPr>
            <a:xfrm>
              <a:off x="642910" y="0"/>
              <a:ext cx="8229600" cy="605226"/>
            </a:xfrm>
            <a:prstGeom prst="rect">
              <a:avLst/>
            </a:prstGeom>
          </p:spPr>
          <p:txBody>
            <a:bodyPr vert="horz" lIns="91440" tIns="45720" rIns="91440" bIns="45720" rtlCol="0" anchor="ctr">
              <a:normAutofit/>
            </a:bodyPr>
            <a:lstStyle/>
            <a:p>
              <a:pPr lvl="0" algn="ctr">
                <a:spcBef>
                  <a:spcPct val="0"/>
                </a:spcBef>
                <a:defRPr/>
              </a:pPr>
              <a:r>
                <a:rPr lang="en-US" sz="2400" b="1" dirty="0" smtClean="0">
                  <a:latin typeface="+mj-lt"/>
                  <a:ea typeface="+mj-ea"/>
                  <a:cs typeface="+mj-cs"/>
                </a:rPr>
                <a:t>Booster power system</a:t>
              </a:r>
              <a:r>
                <a:rPr kumimoji="0" lang="ru-RU" sz="24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2400" b="1" i="0" u="none" strike="noStrike" kern="1200" cap="none" spc="0" normalizeH="0" baseline="0" noProof="0" dirty="0" smtClean="0">
                  <a:ln>
                    <a:noFill/>
                  </a:ln>
                  <a:solidFill>
                    <a:schemeClr val="tx1"/>
                  </a:solidFill>
                  <a:effectLst/>
                  <a:uLnTx/>
                  <a:uFillTx/>
                  <a:latin typeface="+mj-lt"/>
                  <a:ea typeface="+mj-ea"/>
                  <a:cs typeface="+mj-cs"/>
                </a:rPr>
                <a:t> </a:t>
              </a:r>
              <a:endParaRPr kumimoji="0" lang="ru-RU" sz="2400" b="1" i="0" u="none" strike="noStrike" kern="1200" cap="none" spc="0" normalizeH="0" baseline="0" noProof="0" dirty="0">
                <a:ln>
                  <a:noFill/>
                </a:ln>
                <a:solidFill>
                  <a:schemeClr val="tx1"/>
                </a:solidFill>
                <a:effectLst/>
                <a:uLnTx/>
                <a:uFillTx/>
                <a:latin typeface="+mj-lt"/>
                <a:ea typeface="+mj-ea"/>
                <a:cs typeface="+mj-cs"/>
              </a:endParaRPr>
            </a:p>
          </p:txBody>
        </p:sp>
        <p:cxnSp>
          <p:nvCxnSpPr>
            <p:cNvPr id="21" name="Прямая соединительная линия 20"/>
            <p:cNvCxnSpPr/>
            <p:nvPr/>
          </p:nvCxnSpPr>
          <p:spPr>
            <a:xfrm>
              <a:off x="251520" y="476672"/>
              <a:ext cx="8712968" cy="0"/>
            </a:xfrm>
            <a:prstGeom prst="line">
              <a:avLst/>
            </a:prstGeom>
          </p:spPr>
          <p:style>
            <a:lnRef idx="2">
              <a:schemeClr val="accent1"/>
            </a:lnRef>
            <a:fillRef idx="0">
              <a:schemeClr val="accent1"/>
            </a:fillRef>
            <a:effectRef idx="1">
              <a:schemeClr val="accent1"/>
            </a:effectRef>
            <a:fontRef idx="minor">
              <a:schemeClr val="tx1"/>
            </a:fontRef>
          </p:style>
        </p:cxnSp>
      </p:grpSp>
      <p:pic>
        <p:nvPicPr>
          <p:cNvPr id="24" name="Picture 2" descr="цикл_Бустера_29июля13"/>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85786" y="4714884"/>
            <a:ext cx="2857520" cy="1991844"/>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25" name="Прямоугольник 24"/>
          <p:cNvSpPr/>
          <p:nvPr/>
        </p:nvSpPr>
        <p:spPr>
          <a:xfrm>
            <a:off x="2214546" y="4643446"/>
            <a:ext cx="1256241" cy="338554"/>
          </a:xfrm>
          <a:prstGeom prst="rect">
            <a:avLst/>
          </a:prstGeom>
        </p:spPr>
        <p:txBody>
          <a:bodyPr wrap="none">
            <a:spAutoFit/>
          </a:bodyPr>
          <a:lstStyle/>
          <a:p>
            <a:r>
              <a:rPr lang="en-US" sz="1600" dirty="0" smtClean="0"/>
              <a:t>current cycle</a:t>
            </a:r>
            <a:endParaRPr lang="ru-RU" sz="1600" dirty="0"/>
          </a:p>
        </p:txBody>
      </p:sp>
      <p:sp>
        <p:nvSpPr>
          <p:cNvPr id="19" name="Номер слайда 3"/>
          <p:cNvSpPr>
            <a:spLocks noGrp="1"/>
          </p:cNvSpPr>
          <p:nvPr>
            <p:ph type="sldNum" sz="quarter" idx="12"/>
          </p:nvPr>
        </p:nvSpPr>
        <p:spPr>
          <a:xfrm>
            <a:off x="8617812" y="6492875"/>
            <a:ext cx="504056" cy="365125"/>
          </a:xfrm>
          <a:noFill/>
        </p:spPr>
        <p:txBody>
          <a:bodyPr/>
          <a:lstStyle/>
          <a:p>
            <a:fld id="{5797AFE9-0F05-449C-AAE0-058FD2FE3341}" type="slidenum">
              <a:rPr lang="ru-RU" altLang="ru-RU" smtClean="0"/>
              <a:pPr/>
              <a:t>15</a:t>
            </a:fld>
            <a:endParaRPr lang="ru-RU" altLang="ru-RU" dirty="0" smtClean="0"/>
          </a:p>
        </p:txBody>
      </p:sp>
    </p:spTree>
    <p:extLst>
      <p:ext uri="{BB962C8B-B14F-4D97-AF65-F5344CB8AC3E}">
        <p14:creationId xmlns="" xmlns:p14="http://schemas.microsoft.com/office/powerpoint/2010/main" val="3646670827"/>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ИП_Бустер_структ_12авг16"/>
          <p:cNvPicPr>
            <a:picLocks noChangeAspect="1" noChangeArrowheads="1"/>
          </p:cNvPicPr>
          <p:nvPr/>
        </p:nvPicPr>
        <p:blipFill>
          <a:blip r:embed="rId3" cstate="print"/>
          <a:srcRect/>
          <a:stretch>
            <a:fillRect/>
          </a:stretch>
        </p:blipFill>
        <p:spPr bwMode="auto">
          <a:xfrm>
            <a:off x="1785918" y="1142984"/>
            <a:ext cx="5129219" cy="1368152"/>
          </a:xfrm>
          <a:prstGeom prst="rect">
            <a:avLst/>
          </a:prstGeom>
          <a:ln>
            <a:noFill/>
          </a:ln>
          <a:effectLst>
            <a:outerShdw blurRad="190500" algn="tl" rotWithShape="0">
              <a:srgbClr val="000000">
                <a:alpha val="70000"/>
              </a:srgbClr>
            </a:outerShdw>
          </a:effectLst>
        </p:spPr>
      </p:pic>
      <p:sp>
        <p:nvSpPr>
          <p:cNvPr id="14" name="TextBox 13"/>
          <p:cNvSpPr txBox="1"/>
          <p:nvPr/>
        </p:nvSpPr>
        <p:spPr>
          <a:xfrm>
            <a:off x="2886844" y="697152"/>
            <a:ext cx="3971172" cy="369332"/>
          </a:xfrm>
          <a:prstGeom prst="rect">
            <a:avLst/>
          </a:prstGeom>
          <a:noFill/>
        </p:spPr>
        <p:txBody>
          <a:bodyPr wrap="square" rtlCol="0">
            <a:spAutoFit/>
          </a:bodyPr>
          <a:lstStyle/>
          <a:p>
            <a:r>
              <a:rPr lang="en-US" b="1" dirty="0" smtClean="0"/>
              <a:t>Block diagram of the current source</a:t>
            </a:r>
            <a:endParaRPr lang="ru-RU" b="1" dirty="0"/>
          </a:p>
        </p:txBody>
      </p:sp>
      <p:grpSp>
        <p:nvGrpSpPr>
          <p:cNvPr id="3" name="Группа 2"/>
          <p:cNvGrpSpPr/>
          <p:nvPr/>
        </p:nvGrpSpPr>
        <p:grpSpPr>
          <a:xfrm>
            <a:off x="857224" y="2564904"/>
            <a:ext cx="7364833" cy="4163898"/>
            <a:chOff x="857224" y="2564904"/>
            <a:chExt cx="7364833" cy="4163898"/>
          </a:xfrm>
        </p:grpSpPr>
        <p:grpSp>
          <p:nvGrpSpPr>
            <p:cNvPr id="4" name="Группа 3"/>
            <p:cNvGrpSpPr/>
            <p:nvPr/>
          </p:nvGrpSpPr>
          <p:grpSpPr>
            <a:xfrm>
              <a:off x="857224" y="2564904"/>
              <a:ext cx="7364833" cy="3800952"/>
              <a:chOff x="857225" y="2694346"/>
              <a:chExt cx="7364833" cy="3800952"/>
            </a:xfrm>
          </p:grpSpPr>
          <p:pic>
            <p:nvPicPr>
              <p:cNvPr id="30" name="Рисунок 29" descr="ПИТ11-260Д_v2-Модель.jpg"/>
              <p:cNvPicPr>
                <a:picLocks noChangeAspect="1"/>
              </p:cNvPicPr>
              <p:nvPr/>
            </p:nvPicPr>
            <p:blipFill>
              <a:blip r:embed="rId4"/>
              <a:srcRect l="5883" t="21634" r="5881" b="20121"/>
              <a:stretch>
                <a:fillRect/>
              </a:stretch>
            </p:blipFill>
            <p:spPr>
              <a:xfrm>
                <a:off x="857225" y="3058376"/>
                <a:ext cx="7364833" cy="3436922"/>
              </a:xfrm>
              <a:prstGeom prst="rect">
                <a:avLst/>
              </a:prstGeom>
              <a:ln>
                <a:noFill/>
              </a:ln>
              <a:effectLst>
                <a:outerShdw blurRad="190500" algn="tl" rotWithShape="0">
                  <a:srgbClr val="000000">
                    <a:alpha val="70000"/>
                  </a:srgbClr>
                </a:outerShdw>
              </a:effectLst>
            </p:spPr>
          </p:pic>
          <p:sp>
            <p:nvSpPr>
              <p:cNvPr id="13" name="TextBox 12"/>
              <p:cNvSpPr txBox="1"/>
              <p:nvPr/>
            </p:nvSpPr>
            <p:spPr>
              <a:xfrm>
                <a:off x="2051719" y="2694346"/>
                <a:ext cx="5377801" cy="369332"/>
              </a:xfrm>
              <a:prstGeom prst="rect">
                <a:avLst/>
              </a:prstGeom>
              <a:noFill/>
            </p:spPr>
            <p:txBody>
              <a:bodyPr wrap="square" rtlCol="0">
                <a:spAutoFit/>
              </a:bodyPr>
              <a:lstStyle/>
              <a:p>
                <a:r>
                  <a:rPr lang="en-US" b="1" dirty="0" smtClean="0"/>
                  <a:t>Schematic diagram of the current source </a:t>
                </a:r>
                <a:r>
                  <a:rPr lang="ru-RU" b="1" dirty="0" smtClean="0"/>
                  <a:t>ПИТ11-260 </a:t>
                </a:r>
                <a:endParaRPr lang="ru-RU" b="1" dirty="0"/>
              </a:p>
            </p:txBody>
          </p:sp>
        </p:grpSp>
        <p:sp>
          <p:nvSpPr>
            <p:cNvPr id="11" name="Заголовок 1"/>
            <p:cNvSpPr txBox="1">
              <a:spLocks/>
            </p:cNvSpPr>
            <p:nvPr/>
          </p:nvSpPr>
          <p:spPr>
            <a:xfrm>
              <a:off x="1470722" y="6444517"/>
              <a:ext cx="6048672" cy="284285"/>
            </a:xfrm>
            <a:prstGeom prst="rect">
              <a:avLst/>
            </a:prstGeom>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i="1" dirty="0" smtClean="0"/>
                <a:t>Production </a:t>
              </a:r>
              <a:r>
                <a:rPr lang="ru-RU" sz="1800" i="1" dirty="0" smtClean="0"/>
                <a:t>«НПП ЛМ Инвертор», </a:t>
              </a:r>
              <a:r>
                <a:rPr lang="en-US" sz="1800" i="1" dirty="0" smtClean="0"/>
                <a:t>Moscow, Russia</a:t>
              </a:r>
              <a:endParaRPr lang="ru-RU" sz="1800" i="1" dirty="0"/>
            </a:p>
          </p:txBody>
        </p:sp>
      </p:grpSp>
      <p:grpSp>
        <p:nvGrpSpPr>
          <p:cNvPr id="18" name="Группа 17"/>
          <p:cNvGrpSpPr/>
          <p:nvPr/>
        </p:nvGrpSpPr>
        <p:grpSpPr>
          <a:xfrm>
            <a:off x="251520" y="0"/>
            <a:ext cx="8856270" cy="605226"/>
            <a:chOff x="251520" y="0"/>
            <a:chExt cx="8856270" cy="605226"/>
          </a:xfrm>
        </p:grpSpPr>
        <p:pic>
          <p:nvPicPr>
            <p:cNvPr id="19" name="Рисунок 18">
              <a:extLst>
                <a:ext uri="{FF2B5EF4-FFF2-40B4-BE49-F238E27FC236}">
                  <a16:creationId xmlns="" xmlns:a16="http://schemas.microsoft.com/office/drawing/2014/main" id="{599E0C4B-0717-439A-A4AF-422065C6AB04}"/>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8031439" y="0"/>
              <a:ext cx="1076351" cy="563239"/>
            </a:xfrm>
            <a:prstGeom prst="rect">
              <a:avLst/>
            </a:prstGeom>
          </p:spPr>
        </p:pic>
        <p:sp>
          <p:nvSpPr>
            <p:cNvPr id="20" name="Заголовок 1"/>
            <p:cNvSpPr txBox="1">
              <a:spLocks/>
            </p:cNvSpPr>
            <p:nvPr/>
          </p:nvSpPr>
          <p:spPr>
            <a:xfrm>
              <a:off x="642910" y="0"/>
              <a:ext cx="8229600" cy="605226"/>
            </a:xfrm>
            <a:prstGeom prst="rect">
              <a:avLst/>
            </a:prstGeom>
          </p:spPr>
          <p:txBody>
            <a:bodyPr vert="horz" lIns="91440" tIns="45720" rIns="91440" bIns="45720" rtlCol="0" anchor="ctr">
              <a:normAutofit/>
            </a:bodyPr>
            <a:lstStyle/>
            <a:p>
              <a:pPr lvl="0" algn="ctr">
                <a:spcBef>
                  <a:spcPct val="0"/>
                </a:spcBef>
                <a:defRPr/>
              </a:pPr>
              <a:r>
                <a:rPr lang="en-US" sz="2400" b="1" dirty="0" smtClean="0">
                  <a:latin typeface="+mj-lt"/>
                  <a:ea typeface="+mj-ea"/>
                  <a:cs typeface="+mj-cs"/>
                </a:rPr>
                <a:t>Booster power system</a:t>
              </a:r>
              <a:r>
                <a:rPr kumimoji="0" lang="ru-RU" sz="24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2400" b="1" i="0" u="none" strike="noStrike" kern="1200" cap="none" spc="0" normalizeH="0" baseline="0" noProof="0" dirty="0" smtClean="0">
                  <a:ln>
                    <a:noFill/>
                  </a:ln>
                  <a:solidFill>
                    <a:schemeClr val="tx1"/>
                  </a:solidFill>
                  <a:effectLst/>
                  <a:uLnTx/>
                  <a:uFillTx/>
                  <a:latin typeface="+mj-lt"/>
                  <a:ea typeface="+mj-ea"/>
                  <a:cs typeface="+mj-cs"/>
                </a:rPr>
                <a:t> </a:t>
              </a:r>
              <a:endParaRPr kumimoji="0" lang="ru-RU" sz="2400" b="1" i="0" u="none" strike="noStrike" kern="1200" cap="none" spc="0" normalizeH="0" baseline="0" noProof="0" dirty="0">
                <a:ln>
                  <a:noFill/>
                </a:ln>
                <a:solidFill>
                  <a:schemeClr val="tx1"/>
                </a:solidFill>
                <a:effectLst/>
                <a:uLnTx/>
                <a:uFillTx/>
                <a:latin typeface="+mj-lt"/>
                <a:ea typeface="+mj-ea"/>
                <a:cs typeface="+mj-cs"/>
              </a:endParaRPr>
            </a:p>
          </p:txBody>
        </p:sp>
        <p:cxnSp>
          <p:nvCxnSpPr>
            <p:cNvPr id="21" name="Прямая соединительная линия 20"/>
            <p:cNvCxnSpPr/>
            <p:nvPr/>
          </p:nvCxnSpPr>
          <p:spPr>
            <a:xfrm>
              <a:off x="251520" y="476672"/>
              <a:ext cx="8712968"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15" name="Номер слайда 3"/>
          <p:cNvSpPr>
            <a:spLocks noGrp="1"/>
          </p:cNvSpPr>
          <p:nvPr>
            <p:ph type="sldNum" sz="quarter" idx="12"/>
          </p:nvPr>
        </p:nvSpPr>
        <p:spPr>
          <a:xfrm>
            <a:off x="8617812" y="6492875"/>
            <a:ext cx="504056" cy="365125"/>
          </a:xfrm>
          <a:noFill/>
        </p:spPr>
        <p:txBody>
          <a:bodyPr/>
          <a:lstStyle/>
          <a:p>
            <a:fld id="{5797AFE9-0F05-449C-AAE0-058FD2FE3341}" type="slidenum">
              <a:rPr lang="ru-RU" altLang="ru-RU" smtClean="0"/>
              <a:pPr/>
              <a:t>16</a:t>
            </a:fld>
            <a:endParaRPr lang="ru-RU" altLang="ru-RU" dirty="0" smtClean="0"/>
          </a:p>
        </p:txBody>
      </p:sp>
    </p:spTree>
    <p:extLst>
      <p:ext uri="{BB962C8B-B14F-4D97-AF65-F5344CB8AC3E}">
        <p14:creationId xmlns="" xmlns:p14="http://schemas.microsoft.com/office/powerpoint/2010/main" val="36452096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Прямоугольник 20"/>
          <p:cNvSpPr/>
          <p:nvPr/>
        </p:nvSpPr>
        <p:spPr>
          <a:xfrm>
            <a:off x="928662" y="571480"/>
            <a:ext cx="7429552" cy="369332"/>
          </a:xfrm>
          <a:prstGeom prst="rect">
            <a:avLst/>
          </a:prstGeom>
        </p:spPr>
        <p:txBody>
          <a:bodyPr wrap="square">
            <a:spAutoFit/>
          </a:bodyPr>
          <a:lstStyle/>
          <a:p>
            <a:pPr algn="ctr"/>
            <a:r>
              <a:rPr lang="en-US" altLang="zh-CN" b="1" dirty="0" smtClean="0">
                <a:solidFill>
                  <a:prstClr val="black"/>
                </a:solidFill>
                <a:ea typeface="SimSun" pitchFamily="2" charset="-122"/>
                <a:cs typeface="Times New Roman" pitchFamily="18" charset="0"/>
              </a:rPr>
              <a:t>System energy evacuation from the SC-magnets</a:t>
            </a:r>
          </a:p>
        </p:txBody>
      </p:sp>
      <p:sp>
        <p:nvSpPr>
          <p:cNvPr id="52" name="Прямоугольник 51"/>
          <p:cNvSpPr/>
          <p:nvPr/>
        </p:nvSpPr>
        <p:spPr>
          <a:xfrm>
            <a:off x="214282" y="4429132"/>
            <a:ext cx="1428760" cy="369332"/>
          </a:xfrm>
          <a:prstGeom prst="rect">
            <a:avLst/>
          </a:prstGeom>
        </p:spPr>
        <p:txBody>
          <a:bodyPr wrap="square">
            <a:spAutoFit/>
          </a:bodyPr>
          <a:lstStyle/>
          <a:p>
            <a:r>
              <a:rPr lang="en-US" b="1" dirty="0" smtClean="0"/>
              <a:t>Current rise</a:t>
            </a:r>
            <a:endParaRPr lang="ru-RU" b="1" dirty="0"/>
          </a:p>
        </p:txBody>
      </p:sp>
      <p:cxnSp>
        <p:nvCxnSpPr>
          <p:cNvPr id="72" name="Прямая со стрелкой 71"/>
          <p:cNvCxnSpPr/>
          <p:nvPr/>
        </p:nvCxnSpPr>
        <p:spPr>
          <a:xfrm rot="10800000">
            <a:off x="2643174" y="4929198"/>
            <a:ext cx="642942" cy="285752"/>
          </a:xfrm>
          <a:prstGeom prst="straightConnector1">
            <a:avLst/>
          </a:prstGeom>
          <a:ln w="25400" cmpd="sng">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77" name="Прямая со стрелкой 76"/>
          <p:cNvCxnSpPr/>
          <p:nvPr/>
        </p:nvCxnSpPr>
        <p:spPr>
          <a:xfrm flipV="1">
            <a:off x="6143636" y="4929198"/>
            <a:ext cx="357190" cy="214314"/>
          </a:xfrm>
          <a:prstGeom prst="straightConnector1">
            <a:avLst/>
          </a:prstGeom>
          <a:ln w="25400" cmpd="sng">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571472" y="2643182"/>
            <a:ext cx="2500330" cy="369332"/>
          </a:xfrm>
          <a:prstGeom prst="rect">
            <a:avLst/>
          </a:prstGeom>
          <a:noFill/>
        </p:spPr>
        <p:txBody>
          <a:bodyPr wrap="square" rtlCol="0">
            <a:spAutoFit/>
          </a:bodyPr>
          <a:lstStyle/>
          <a:p>
            <a:pPr algn="ctr"/>
            <a:r>
              <a:rPr lang="en-US" dirty="0" smtClean="0">
                <a:latin typeface="Calibri" pitchFamily="34" charset="0"/>
                <a:cs typeface="Calibri" pitchFamily="34" charset="0"/>
              </a:rPr>
              <a:t>Potential graphics</a:t>
            </a:r>
            <a:endParaRPr lang="ru-RU" dirty="0"/>
          </a:p>
        </p:txBody>
      </p:sp>
      <p:pic>
        <p:nvPicPr>
          <p:cNvPr id="62" name="Рисунок 61" descr="IMG_20181220_104501.jpg"/>
          <p:cNvPicPr>
            <a:picLocks noChangeAspect="1"/>
          </p:cNvPicPr>
          <p:nvPr/>
        </p:nvPicPr>
        <p:blipFill>
          <a:blip r:embed="rId3" cstate="print"/>
          <a:stretch>
            <a:fillRect/>
          </a:stretch>
        </p:blipFill>
        <p:spPr>
          <a:xfrm>
            <a:off x="6000760" y="2857496"/>
            <a:ext cx="2610746" cy="3480994"/>
          </a:xfrm>
          <a:prstGeom prst="rect">
            <a:avLst/>
          </a:prstGeom>
          <a:ln>
            <a:noFill/>
          </a:ln>
          <a:effectLst>
            <a:outerShdw blurRad="190500" algn="tl" rotWithShape="0">
              <a:srgbClr val="000000">
                <a:alpha val="70000"/>
              </a:srgbClr>
            </a:outerShdw>
          </a:effectLst>
        </p:spPr>
      </p:pic>
      <p:pic>
        <p:nvPicPr>
          <p:cNvPr id="18" name="Рисунок 17" descr="сх КЭЭ.JPG"/>
          <p:cNvPicPr>
            <a:picLocks noChangeAspect="1"/>
          </p:cNvPicPr>
          <p:nvPr/>
        </p:nvPicPr>
        <p:blipFill>
          <a:blip r:embed="rId4"/>
          <a:stretch>
            <a:fillRect/>
          </a:stretch>
        </p:blipFill>
        <p:spPr>
          <a:xfrm>
            <a:off x="3929058" y="2786058"/>
            <a:ext cx="1508135" cy="3571900"/>
          </a:xfrm>
          <a:prstGeom prst="rect">
            <a:avLst/>
          </a:prstGeom>
          <a:ln>
            <a:noFill/>
          </a:ln>
          <a:effectLst>
            <a:outerShdw blurRad="190500" algn="tl" rotWithShape="0">
              <a:srgbClr val="000000">
                <a:alpha val="70000"/>
              </a:srgbClr>
            </a:outerShdw>
          </a:effectLst>
        </p:spPr>
      </p:pic>
      <p:pic>
        <p:nvPicPr>
          <p:cNvPr id="2050" name="Picture 2" descr="потенц диагр+прав_10кА_13июня16"/>
          <p:cNvPicPr>
            <a:picLocks noChangeAspect="1" noChangeArrowheads="1"/>
          </p:cNvPicPr>
          <p:nvPr/>
        </p:nvPicPr>
        <p:blipFill>
          <a:blip r:embed="rId5" cstate="print"/>
          <a:srcRect/>
          <a:stretch>
            <a:fillRect/>
          </a:stretch>
        </p:blipFill>
        <p:spPr bwMode="auto">
          <a:xfrm>
            <a:off x="214282" y="3143248"/>
            <a:ext cx="3354935" cy="2732952"/>
          </a:xfrm>
          <a:prstGeom prst="rect">
            <a:avLst/>
          </a:prstGeom>
          <a:ln>
            <a:noFill/>
          </a:ln>
          <a:effectLst>
            <a:outerShdw blurRad="190500" algn="tl" rotWithShape="0">
              <a:srgbClr val="000000">
                <a:alpha val="70000"/>
              </a:srgbClr>
            </a:outerShdw>
          </a:effectLst>
        </p:spPr>
      </p:pic>
      <p:sp>
        <p:nvSpPr>
          <p:cNvPr id="22" name="TextBox 21"/>
          <p:cNvSpPr txBox="1"/>
          <p:nvPr/>
        </p:nvSpPr>
        <p:spPr>
          <a:xfrm>
            <a:off x="3357554" y="2357430"/>
            <a:ext cx="2500330" cy="369332"/>
          </a:xfrm>
          <a:prstGeom prst="rect">
            <a:avLst/>
          </a:prstGeom>
          <a:noFill/>
        </p:spPr>
        <p:txBody>
          <a:bodyPr wrap="square" rtlCol="0">
            <a:spAutoFit/>
          </a:bodyPr>
          <a:lstStyle/>
          <a:p>
            <a:pPr algn="ctr"/>
            <a:r>
              <a:rPr lang="en-US" dirty="0" smtClean="0"/>
              <a:t>Schematic diagram </a:t>
            </a:r>
            <a:endParaRPr lang="ru-RU" dirty="0"/>
          </a:p>
        </p:txBody>
      </p:sp>
      <p:sp>
        <p:nvSpPr>
          <p:cNvPr id="23" name="TextBox 22"/>
          <p:cNvSpPr txBox="1"/>
          <p:nvPr/>
        </p:nvSpPr>
        <p:spPr>
          <a:xfrm>
            <a:off x="6000760" y="2357430"/>
            <a:ext cx="2539198" cy="369331"/>
          </a:xfrm>
          <a:prstGeom prst="rect">
            <a:avLst/>
          </a:prstGeom>
          <a:solidFill>
            <a:schemeClr val="bg1"/>
          </a:solidFill>
        </p:spPr>
        <p:txBody>
          <a:bodyPr wrap="square" rtlCol="0">
            <a:spAutoFit/>
          </a:bodyPr>
          <a:lstStyle/>
          <a:p>
            <a:pPr algn="ctr"/>
            <a:r>
              <a:rPr lang="en-US" dirty="0" smtClean="0"/>
              <a:t>Common view </a:t>
            </a:r>
            <a:endParaRPr lang="ru-RU" dirty="0"/>
          </a:p>
        </p:txBody>
      </p:sp>
      <p:grpSp>
        <p:nvGrpSpPr>
          <p:cNvPr id="26" name="Группа 25"/>
          <p:cNvGrpSpPr/>
          <p:nvPr/>
        </p:nvGrpSpPr>
        <p:grpSpPr>
          <a:xfrm>
            <a:off x="214282" y="1071546"/>
            <a:ext cx="8715436" cy="1280520"/>
            <a:chOff x="428564" y="5286388"/>
            <a:chExt cx="8715436" cy="1280520"/>
          </a:xfrm>
        </p:grpSpPr>
        <p:sp>
          <p:nvSpPr>
            <p:cNvPr id="24" name="TextBox 23"/>
            <p:cNvSpPr txBox="1"/>
            <p:nvPr/>
          </p:nvSpPr>
          <p:spPr>
            <a:xfrm>
              <a:off x="428564" y="5643578"/>
              <a:ext cx="8715436" cy="923330"/>
            </a:xfrm>
            <a:prstGeom prst="rect">
              <a:avLst/>
            </a:prstGeom>
            <a:noFill/>
          </p:spPr>
          <p:style>
            <a:lnRef idx="0">
              <a:schemeClr val="accent3"/>
            </a:lnRef>
            <a:fillRef idx="3">
              <a:schemeClr val="accent3"/>
            </a:fillRef>
            <a:effectRef idx="3">
              <a:schemeClr val="accent3"/>
            </a:effectRef>
            <a:fontRef idx="minor">
              <a:schemeClr val="lt1"/>
            </a:fontRef>
          </p:style>
          <p:txBody>
            <a:bodyPr wrap="square" rtlCol="0">
              <a:spAutoFit/>
            </a:bodyPr>
            <a:lstStyle/>
            <a:p>
              <a:pPr marL="342900" indent="-342900">
                <a:buAutoNum type="arabicParenR"/>
              </a:pPr>
              <a:r>
                <a:rPr lang="en-US" dirty="0" smtClean="0">
                  <a:solidFill>
                    <a:schemeClr val="tx1"/>
                  </a:solidFill>
                </a:rPr>
                <a:t>energy output constant -</a:t>
              </a:r>
              <a:r>
                <a:rPr lang="en-US" dirty="0" smtClean="0"/>
                <a:t> </a:t>
              </a:r>
              <a:r>
                <a:rPr lang="en-US" b="1" dirty="0" smtClean="0">
                  <a:solidFill>
                    <a:srgbClr val="FF0000"/>
                  </a:solidFill>
                </a:rPr>
                <a:t>160ms,</a:t>
              </a:r>
            </a:p>
            <a:p>
              <a:pPr marL="342900" indent="-342900">
                <a:buAutoNum type="arabicParenR"/>
              </a:pPr>
              <a:r>
                <a:rPr lang="en-US" dirty="0" smtClean="0">
                  <a:solidFill>
                    <a:schemeClr val="tx1"/>
                  </a:solidFill>
                </a:rPr>
                <a:t>the potential of the magnetic elements relative to the "earth" </a:t>
              </a:r>
              <a:r>
                <a:rPr lang="en-US" dirty="0" smtClean="0"/>
                <a:t>- </a:t>
              </a:r>
              <a:r>
                <a:rPr lang="en-US" b="1" dirty="0" smtClean="0">
                  <a:solidFill>
                    <a:srgbClr val="FF0000"/>
                  </a:solidFill>
                </a:rPr>
                <a:t>not more than 500V,</a:t>
              </a:r>
            </a:p>
            <a:p>
              <a:pPr marL="342900" indent="-342900"/>
              <a:r>
                <a:rPr lang="en-US" dirty="0" smtClean="0">
                  <a:solidFill>
                    <a:schemeClr val="tx1"/>
                  </a:solidFill>
                </a:rPr>
                <a:t>3) </a:t>
              </a:r>
              <a:r>
                <a:rPr lang="ru-RU" dirty="0" smtClean="0">
                  <a:solidFill>
                    <a:schemeClr val="tx1"/>
                  </a:solidFill>
                </a:rPr>
                <a:t>  </a:t>
              </a:r>
              <a:r>
                <a:rPr lang="en-US" b="1" dirty="0" smtClean="0">
                  <a:solidFill>
                    <a:srgbClr val="FF0000"/>
                  </a:solidFill>
                </a:rPr>
                <a:t>reliability.</a:t>
              </a:r>
              <a:endParaRPr lang="ru-RU" b="1" dirty="0" smtClean="0">
                <a:solidFill>
                  <a:srgbClr val="FF0000"/>
                </a:solidFill>
              </a:endParaRPr>
            </a:p>
          </p:txBody>
        </p:sp>
        <p:sp>
          <p:nvSpPr>
            <p:cNvPr id="25" name="Прямоугольник 24"/>
            <p:cNvSpPr/>
            <p:nvPr/>
          </p:nvSpPr>
          <p:spPr>
            <a:xfrm>
              <a:off x="500002" y="5286388"/>
              <a:ext cx="8643998" cy="369332"/>
            </a:xfrm>
            <a:prstGeom prst="rect">
              <a:avLst/>
            </a:prstGeom>
          </p:spPr>
          <p:txBody>
            <a:bodyPr wrap="square">
              <a:spAutoFit/>
            </a:bodyPr>
            <a:lstStyle/>
            <a:p>
              <a:pPr algn="ctr"/>
              <a:r>
                <a:rPr lang="ru-RU" altLang="zh-CN" b="1" dirty="0" smtClean="0">
                  <a:solidFill>
                    <a:prstClr val="black"/>
                  </a:solidFill>
                  <a:ea typeface="SimSun" pitchFamily="2" charset="-122"/>
                  <a:cs typeface="Times New Roman" pitchFamily="18" charset="0"/>
                </a:rPr>
                <a:t> </a:t>
              </a:r>
              <a:r>
                <a:rPr lang="en-US" altLang="zh-CN" b="1" dirty="0" smtClean="0">
                  <a:solidFill>
                    <a:prstClr val="black"/>
                  </a:solidFill>
                  <a:ea typeface="SimSun" pitchFamily="2" charset="-122"/>
                  <a:cs typeface="Times New Roman" pitchFamily="18" charset="0"/>
                </a:rPr>
                <a:t>Requirements for the system of energy evacuation from the S</a:t>
              </a:r>
              <a:r>
                <a:rPr lang="ru-RU" altLang="zh-CN" b="1" dirty="0" smtClean="0">
                  <a:solidFill>
                    <a:prstClr val="black"/>
                  </a:solidFill>
                  <a:ea typeface="SimSun" pitchFamily="2" charset="-122"/>
                  <a:cs typeface="Times New Roman" pitchFamily="18" charset="0"/>
                </a:rPr>
                <a:t>С</a:t>
              </a:r>
              <a:r>
                <a:rPr lang="en-US" altLang="zh-CN" b="1" dirty="0" smtClean="0">
                  <a:solidFill>
                    <a:prstClr val="black"/>
                  </a:solidFill>
                  <a:ea typeface="SimSun" pitchFamily="2" charset="-122"/>
                  <a:cs typeface="Times New Roman" pitchFamily="18" charset="0"/>
                </a:rPr>
                <a:t>-magnets of the Booster</a:t>
              </a:r>
              <a:endParaRPr lang="ru-RU" b="1" dirty="0">
                <a:cs typeface="Times New Roman" pitchFamily="18" charset="0"/>
              </a:endParaRPr>
            </a:p>
          </p:txBody>
        </p:sp>
      </p:grpSp>
      <p:grpSp>
        <p:nvGrpSpPr>
          <p:cNvPr id="29" name="Группа 28"/>
          <p:cNvGrpSpPr/>
          <p:nvPr/>
        </p:nvGrpSpPr>
        <p:grpSpPr>
          <a:xfrm>
            <a:off x="251520" y="0"/>
            <a:ext cx="8856270" cy="605226"/>
            <a:chOff x="251520" y="0"/>
            <a:chExt cx="8856270" cy="605226"/>
          </a:xfrm>
        </p:grpSpPr>
        <p:pic>
          <p:nvPicPr>
            <p:cNvPr id="88" name="Рисунок 87">
              <a:extLst>
                <a:ext uri="{FF2B5EF4-FFF2-40B4-BE49-F238E27FC236}">
                  <a16:creationId xmlns="" xmlns:a16="http://schemas.microsoft.com/office/drawing/2014/main" id="{599E0C4B-0717-439A-A4AF-422065C6AB04}"/>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8031439" y="0"/>
              <a:ext cx="1076351" cy="563239"/>
            </a:xfrm>
            <a:prstGeom prst="rect">
              <a:avLst/>
            </a:prstGeom>
          </p:spPr>
        </p:pic>
        <p:sp>
          <p:nvSpPr>
            <p:cNvPr id="27" name="Заголовок 1"/>
            <p:cNvSpPr txBox="1">
              <a:spLocks/>
            </p:cNvSpPr>
            <p:nvPr/>
          </p:nvSpPr>
          <p:spPr>
            <a:xfrm>
              <a:off x="642910" y="0"/>
              <a:ext cx="8229600" cy="605226"/>
            </a:xfrm>
            <a:prstGeom prst="rect">
              <a:avLst/>
            </a:prstGeom>
          </p:spPr>
          <p:txBody>
            <a:bodyPr vert="horz" lIns="91440" tIns="45720" rIns="91440" bIns="45720" rtlCol="0" anchor="ctr">
              <a:normAutofit/>
            </a:bodyPr>
            <a:lstStyle/>
            <a:p>
              <a:pPr lvl="0" algn="ctr">
                <a:spcBef>
                  <a:spcPct val="0"/>
                </a:spcBef>
                <a:defRPr/>
              </a:pPr>
              <a:r>
                <a:rPr lang="en-US" sz="2400" b="1" dirty="0" smtClean="0">
                  <a:latin typeface="+mj-lt"/>
                  <a:ea typeface="+mj-ea"/>
                  <a:cs typeface="+mj-cs"/>
                </a:rPr>
                <a:t>Booster power system</a:t>
              </a:r>
              <a:r>
                <a:rPr kumimoji="0" lang="ru-RU" sz="24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2400" b="1" i="0" u="none" strike="noStrike" kern="1200" cap="none" spc="0" normalizeH="0" baseline="0" noProof="0" dirty="0" smtClean="0">
                  <a:ln>
                    <a:noFill/>
                  </a:ln>
                  <a:solidFill>
                    <a:schemeClr val="tx1"/>
                  </a:solidFill>
                  <a:effectLst/>
                  <a:uLnTx/>
                  <a:uFillTx/>
                  <a:latin typeface="+mj-lt"/>
                  <a:ea typeface="+mj-ea"/>
                  <a:cs typeface="+mj-cs"/>
                </a:rPr>
                <a:t> </a:t>
              </a:r>
              <a:endParaRPr kumimoji="0" lang="ru-RU" sz="2400" b="1" i="0" u="none" strike="noStrike" kern="1200" cap="none" spc="0" normalizeH="0" baseline="0" noProof="0" dirty="0">
                <a:ln>
                  <a:noFill/>
                </a:ln>
                <a:solidFill>
                  <a:schemeClr val="tx1"/>
                </a:solidFill>
                <a:effectLst/>
                <a:uLnTx/>
                <a:uFillTx/>
                <a:latin typeface="+mj-lt"/>
                <a:ea typeface="+mj-ea"/>
                <a:cs typeface="+mj-cs"/>
              </a:endParaRPr>
            </a:p>
          </p:txBody>
        </p:sp>
        <p:cxnSp>
          <p:nvCxnSpPr>
            <p:cNvPr id="28" name="Прямая соединительная линия 27"/>
            <p:cNvCxnSpPr/>
            <p:nvPr/>
          </p:nvCxnSpPr>
          <p:spPr>
            <a:xfrm>
              <a:off x="251520" y="476672"/>
              <a:ext cx="8712968"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20" name="Номер слайда 3"/>
          <p:cNvSpPr>
            <a:spLocks noGrp="1"/>
          </p:cNvSpPr>
          <p:nvPr>
            <p:ph type="sldNum" sz="quarter" idx="12"/>
          </p:nvPr>
        </p:nvSpPr>
        <p:spPr>
          <a:xfrm>
            <a:off x="8617812" y="6492875"/>
            <a:ext cx="504056" cy="365125"/>
          </a:xfrm>
          <a:noFill/>
        </p:spPr>
        <p:txBody>
          <a:bodyPr/>
          <a:lstStyle/>
          <a:p>
            <a:fld id="{5797AFE9-0F05-449C-AAE0-058FD2FE3341}" type="slidenum">
              <a:rPr lang="ru-RU" altLang="ru-RU" smtClean="0"/>
              <a:pPr/>
              <a:t>17</a:t>
            </a:fld>
            <a:endParaRPr lang="ru-RU" altLang="ru-RU" dirty="0" smtClean="0"/>
          </a:p>
        </p:txBody>
      </p:sp>
    </p:spTree>
    <p:extLst>
      <p:ext uri="{BB962C8B-B14F-4D97-AF65-F5344CB8AC3E}">
        <p14:creationId xmlns="" xmlns:p14="http://schemas.microsoft.com/office/powerpoint/2010/main" val="119026162"/>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3929058" y="1428736"/>
            <a:ext cx="2786082" cy="369332"/>
          </a:xfrm>
          <a:prstGeom prst="rect">
            <a:avLst/>
          </a:prstGeom>
        </p:spPr>
        <p:txBody>
          <a:bodyPr wrap="square">
            <a:spAutoFit/>
          </a:bodyPr>
          <a:lstStyle/>
          <a:p>
            <a:r>
              <a:rPr lang="en-US" b="1" dirty="0" smtClean="0"/>
              <a:t>Bld.1</a:t>
            </a:r>
            <a:endParaRPr lang="ru-RU" b="1" dirty="0"/>
          </a:p>
        </p:txBody>
      </p:sp>
      <p:sp>
        <p:nvSpPr>
          <p:cNvPr id="16" name="Номер слайда 15"/>
          <p:cNvSpPr>
            <a:spLocks noGrp="1"/>
          </p:cNvSpPr>
          <p:nvPr>
            <p:ph type="sldNum" sz="quarter" idx="12"/>
          </p:nvPr>
        </p:nvSpPr>
        <p:spPr/>
        <p:txBody>
          <a:bodyPr/>
          <a:lstStyle/>
          <a:p>
            <a:fld id="{725C68B6-61C2-468F-89AB-4B9F7531AA68}" type="slidenum">
              <a:rPr lang="ru-RU" smtClean="0"/>
              <a:pPr/>
              <a:t>18</a:t>
            </a:fld>
            <a:endParaRPr lang="ru-RU"/>
          </a:p>
        </p:txBody>
      </p:sp>
      <p:cxnSp>
        <p:nvCxnSpPr>
          <p:cNvPr id="25" name="Прямая соединительная линия 24"/>
          <p:cNvCxnSpPr/>
          <p:nvPr/>
        </p:nvCxnSpPr>
        <p:spPr>
          <a:xfrm>
            <a:off x="359594" y="500066"/>
            <a:ext cx="8712968" cy="0"/>
          </a:xfrm>
          <a:prstGeom prst="line">
            <a:avLst/>
          </a:prstGeom>
        </p:spPr>
        <p:style>
          <a:lnRef idx="2">
            <a:schemeClr val="accent1"/>
          </a:lnRef>
          <a:fillRef idx="0">
            <a:schemeClr val="accent1"/>
          </a:fillRef>
          <a:effectRef idx="1">
            <a:schemeClr val="accent1"/>
          </a:effectRef>
          <a:fontRef idx="minor">
            <a:schemeClr val="tx1"/>
          </a:fontRef>
        </p:style>
      </p:cxnSp>
      <p:pic>
        <p:nvPicPr>
          <p:cNvPr id="20"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2000232" y="1957330"/>
            <a:ext cx="5429272" cy="314471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grpSp>
        <p:nvGrpSpPr>
          <p:cNvPr id="2" name="Группа 1"/>
          <p:cNvGrpSpPr/>
          <p:nvPr/>
        </p:nvGrpSpPr>
        <p:grpSpPr>
          <a:xfrm>
            <a:off x="285719" y="802955"/>
            <a:ext cx="3238523" cy="5205243"/>
            <a:chOff x="285720" y="642918"/>
            <a:chExt cx="3238523" cy="5205243"/>
          </a:xfrm>
        </p:grpSpPr>
        <p:pic>
          <p:nvPicPr>
            <p:cNvPr id="11" name="Рисунок 10" descr="20190722_143406.jpg"/>
            <p:cNvPicPr>
              <a:picLocks noChangeAspect="1"/>
            </p:cNvPicPr>
            <p:nvPr/>
          </p:nvPicPr>
          <p:blipFill>
            <a:blip r:embed="rId4" cstate="print"/>
            <a:stretch>
              <a:fillRect/>
            </a:stretch>
          </p:blipFill>
          <p:spPr>
            <a:xfrm>
              <a:off x="317768" y="3645024"/>
              <a:ext cx="1652353" cy="220313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Рисунок 12" descr="20190722_143501_ИП бустера.jpg"/>
            <p:cNvPicPr>
              <a:picLocks noChangeAspect="1"/>
            </p:cNvPicPr>
            <p:nvPr/>
          </p:nvPicPr>
          <p:blipFill>
            <a:blip r:embed="rId5" cstate="print"/>
            <a:stretch>
              <a:fillRect/>
            </a:stretch>
          </p:blipFill>
          <p:spPr>
            <a:xfrm>
              <a:off x="285720" y="642918"/>
              <a:ext cx="3238523" cy="242889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14" name="Рисунок 13" descr="20190830_135005_Пультовая.jpg"/>
          <p:cNvPicPr>
            <a:picLocks noChangeAspect="1"/>
          </p:cNvPicPr>
          <p:nvPr/>
        </p:nvPicPr>
        <p:blipFill>
          <a:blip r:embed="rId6" cstate="print"/>
          <a:stretch>
            <a:fillRect/>
          </a:stretch>
        </p:blipFill>
        <p:spPr>
          <a:xfrm>
            <a:off x="2857488" y="4572008"/>
            <a:ext cx="2714612" cy="203595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Рисунок 14" descr="20190716_135425_КЭЭ Бустера+шинопров.jpg"/>
          <p:cNvPicPr>
            <a:picLocks noChangeAspect="1"/>
          </p:cNvPicPr>
          <p:nvPr/>
        </p:nvPicPr>
        <p:blipFill>
          <a:blip r:embed="rId7" cstate="print"/>
          <a:stretch>
            <a:fillRect/>
          </a:stretch>
        </p:blipFill>
        <p:spPr>
          <a:xfrm>
            <a:off x="6000760" y="4429132"/>
            <a:ext cx="2857488" cy="214311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0" name="Picture 2" descr="D:\Максим\Алушта\Алушта 2019\rwft4-Y4z7o.jp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5863516" y="928669"/>
            <a:ext cx="2899512" cy="217463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 xmlns:a14="http://schemas.microsoft.com/office/drawing/2010/main">
                <a:solidFill>
                  <a:srgbClr val="FFFFFF"/>
                </a:solidFill>
              </a14:hiddenFill>
            </a:ext>
          </a:extLst>
        </p:spPr>
      </p:pic>
      <p:grpSp>
        <p:nvGrpSpPr>
          <p:cNvPr id="19" name="Группа 18"/>
          <p:cNvGrpSpPr/>
          <p:nvPr/>
        </p:nvGrpSpPr>
        <p:grpSpPr>
          <a:xfrm>
            <a:off x="2683718" y="1168827"/>
            <a:ext cx="3643320" cy="4857760"/>
            <a:chOff x="14182882" y="159001"/>
            <a:chExt cx="3643320" cy="4857760"/>
          </a:xfrm>
        </p:grpSpPr>
        <p:pic>
          <p:nvPicPr>
            <p:cNvPr id="12" name="Рисунок 11" descr="20190725_171540_ШАА+ША.jpg"/>
            <p:cNvPicPr>
              <a:picLocks noChangeAspect="1"/>
            </p:cNvPicPr>
            <p:nvPr/>
          </p:nvPicPr>
          <p:blipFill>
            <a:blip r:embed="rId9"/>
            <a:stretch>
              <a:fillRect/>
            </a:stretch>
          </p:blipFill>
          <p:spPr>
            <a:xfrm>
              <a:off x="14182882" y="159001"/>
              <a:ext cx="3643320" cy="48577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8" name="TextBox 17"/>
            <p:cNvSpPr txBox="1"/>
            <p:nvPr/>
          </p:nvSpPr>
          <p:spPr>
            <a:xfrm>
              <a:off x="14902068" y="460774"/>
              <a:ext cx="2714644" cy="923330"/>
            </a:xfrm>
            <a:prstGeom prst="rect">
              <a:avLst/>
            </a:prstGeom>
            <a:solidFill>
              <a:srgbClr val="FFFFB7"/>
            </a:solidFill>
          </p:spPr>
          <p:txBody>
            <a:bodyPr wrap="square" rtlCol="0">
              <a:spAutoFit/>
            </a:bodyPr>
            <a:lstStyle/>
            <a:p>
              <a:pPr lvl="0" algn="ctr">
                <a:spcBef>
                  <a:spcPct val="0"/>
                </a:spcBef>
                <a:defRPr/>
              </a:pPr>
              <a:r>
                <a:rPr lang="en-US" b="1" dirty="0" smtClean="0"/>
                <a:t>Start-up </a:t>
              </a:r>
              <a:r>
                <a:rPr lang="ru-RU" b="1" dirty="0" smtClean="0"/>
                <a:t>ПИТ11-260 </a:t>
              </a:r>
            </a:p>
            <a:p>
              <a:pPr lvl="0" algn="ctr">
                <a:spcBef>
                  <a:spcPct val="0"/>
                </a:spcBef>
                <a:defRPr/>
              </a:pPr>
              <a:r>
                <a:rPr lang="ru-RU" b="1" dirty="0" smtClean="0"/>
                <a:t>27 </a:t>
              </a:r>
              <a:r>
                <a:rPr lang="en-US" b="1" dirty="0" err="1" smtClean="0"/>
                <a:t>july</a:t>
              </a:r>
              <a:r>
                <a:rPr lang="ru-RU" b="1" dirty="0" smtClean="0"/>
                <a:t> 2019г </a:t>
              </a:r>
            </a:p>
            <a:p>
              <a:pPr lvl="0" algn="ctr">
                <a:spcBef>
                  <a:spcPct val="0"/>
                </a:spcBef>
                <a:defRPr/>
              </a:pPr>
              <a:r>
                <a:rPr lang="ru-RU" b="1" dirty="0" smtClean="0"/>
                <a:t>900А!</a:t>
              </a:r>
            </a:p>
          </p:txBody>
        </p:sp>
      </p:grpSp>
      <p:pic>
        <p:nvPicPr>
          <p:cNvPr id="17" name="Рисунок 16">
            <a:extLst>
              <a:ext uri="{FF2B5EF4-FFF2-40B4-BE49-F238E27FC236}">
                <a16:creationId xmlns="" xmlns:a16="http://schemas.microsoft.com/office/drawing/2014/main" id="{599E0C4B-0717-439A-A4AF-422065C6AB04}"/>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031439" y="0"/>
            <a:ext cx="1076351" cy="563239"/>
          </a:xfrm>
          <a:prstGeom prst="rect">
            <a:avLst/>
          </a:prstGeom>
        </p:spPr>
      </p:pic>
      <p:sp>
        <p:nvSpPr>
          <p:cNvPr id="21" name="Заголовок 1"/>
          <p:cNvSpPr txBox="1">
            <a:spLocks/>
          </p:cNvSpPr>
          <p:nvPr/>
        </p:nvSpPr>
        <p:spPr>
          <a:xfrm>
            <a:off x="642910" y="0"/>
            <a:ext cx="8229600" cy="605226"/>
          </a:xfrm>
          <a:prstGeom prst="rect">
            <a:avLst/>
          </a:prstGeom>
        </p:spPr>
        <p:txBody>
          <a:bodyPr vert="horz" lIns="91440" tIns="45720" rIns="91440" bIns="45720" rtlCol="0" anchor="ctr">
            <a:normAutofit/>
          </a:bodyPr>
          <a:lstStyle/>
          <a:p>
            <a:pPr lvl="0" algn="ctr">
              <a:spcBef>
                <a:spcPct val="0"/>
              </a:spcBef>
              <a:defRPr/>
            </a:pPr>
            <a:r>
              <a:rPr lang="en-US" sz="2400" b="1" dirty="0" smtClean="0">
                <a:latin typeface="+mj-lt"/>
                <a:ea typeface="+mj-ea"/>
                <a:cs typeface="+mj-cs"/>
              </a:rPr>
              <a:t>Booster power system</a:t>
            </a:r>
            <a:r>
              <a:rPr kumimoji="0" lang="ru-RU" sz="24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2400" b="1" i="0" u="none" strike="noStrike" kern="1200" cap="none" spc="0" normalizeH="0" baseline="0" noProof="0" dirty="0" smtClean="0">
                <a:ln>
                  <a:noFill/>
                </a:ln>
                <a:solidFill>
                  <a:schemeClr val="tx1"/>
                </a:solidFill>
                <a:effectLst/>
                <a:uLnTx/>
                <a:uFillTx/>
                <a:latin typeface="+mj-lt"/>
                <a:ea typeface="+mj-ea"/>
                <a:cs typeface="+mj-cs"/>
              </a:rPr>
              <a:t> </a:t>
            </a:r>
            <a:endParaRPr kumimoji="0" lang="ru-RU" sz="2400" b="1" i="0" u="none" strike="noStrike" kern="1200" cap="none" spc="0" normalizeH="0" baseline="0" noProof="0" dirty="0">
              <a:ln>
                <a:noFill/>
              </a:ln>
              <a:solidFill>
                <a:schemeClr val="tx1"/>
              </a:solidFill>
              <a:effectLst/>
              <a:uLnTx/>
              <a:uFillTx/>
              <a:latin typeface="+mj-lt"/>
              <a:ea typeface="+mj-ea"/>
              <a:cs typeface="+mj-cs"/>
            </a:endParaRPr>
          </a:p>
        </p:txBody>
      </p:sp>
      <p:sp>
        <p:nvSpPr>
          <p:cNvPr id="22" name="Номер слайда 3"/>
          <p:cNvSpPr txBox="1">
            <a:spLocks/>
          </p:cNvSpPr>
          <p:nvPr/>
        </p:nvSpPr>
        <p:spPr>
          <a:xfrm>
            <a:off x="8617812" y="6492875"/>
            <a:ext cx="504056" cy="365125"/>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5797AFE9-0F05-449C-AAE0-058FD2FE3341}" type="slidenum">
              <a:rPr kumimoji="0" lang="ru-RU" altLang="ru-RU"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ru-RU" altLang="ru-RU" sz="1200" b="0" i="0" u="none" strike="noStrike" kern="1200" cap="none" spc="0" normalizeH="0" baseline="0" noProof="0" dirty="0" smtClean="0">
              <a:ln>
                <a:noFill/>
              </a:ln>
              <a:solidFill>
                <a:schemeClr val="tx1">
                  <a:tint val="75000"/>
                </a:schemeClr>
              </a:solidFill>
              <a:effectLst/>
              <a:uLnTx/>
              <a:uFillTx/>
              <a:latin typeface="+mn-lt"/>
              <a:ea typeface="+mn-ea"/>
              <a:cs typeface="+mn-cs"/>
            </a:endParaRPr>
          </a:p>
        </p:txBody>
      </p:sp>
    </p:spTree>
    <p:extLst>
      <p:ext uri="{BB962C8B-B14F-4D97-AF65-F5344CB8AC3E}">
        <p14:creationId xmlns="" xmlns:p14="http://schemas.microsoft.com/office/powerpoint/2010/main" val="7481038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Номер слайда 15"/>
          <p:cNvSpPr>
            <a:spLocks noGrp="1"/>
          </p:cNvSpPr>
          <p:nvPr>
            <p:ph type="sldNum" sz="quarter" idx="12"/>
          </p:nvPr>
        </p:nvSpPr>
        <p:spPr/>
        <p:txBody>
          <a:bodyPr/>
          <a:lstStyle/>
          <a:p>
            <a:fld id="{725C68B6-61C2-468F-89AB-4B9F7531AA68}" type="slidenum">
              <a:rPr lang="ru-RU" smtClean="0"/>
              <a:pPr/>
              <a:t>19</a:t>
            </a:fld>
            <a:endParaRPr lang="ru-RU"/>
          </a:p>
        </p:txBody>
      </p:sp>
      <p:pic>
        <p:nvPicPr>
          <p:cNvPr id="19" name="Рисунок 18" descr="картинки_циклоа_технология_+.JPG"/>
          <p:cNvPicPr/>
          <p:nvPr/>
        </p:nvPicPr>
        <p:blipFill>
          <a:blip r:embed="rId3"/>
          <a:stretch>
            <a:fillRect/>
          </a:stretch>
        </p:blipFill>
        <p:spPr>
          <a:xfrm>
            <a:off x="214282" y="1571612"/>
            <a:ext cx="6072230" cy="1803728"/>
          </a:xfrm>
          <a:prstGeom prst="rect">
            <a:avLst/>
          </a:prstGeom>
          <a:ln>
            <a:noFill/>
          </a:ln>
          <a:effectLst>
            <a:outerShdw blurRad="190500" algn="tl" rotWithShape="0">
              <a:srgbClr val="000000">
                <a:alpha val="70000"/>
              </a:srgbClr>
            </a:outerShdw>
          </a:effectLst>
        </p:spPr>
      </p:pic>
      <p:pic>
        <p:nvPicPr>
          <p:cNvPr id="21" name="Рисунок 20" descr="1 (2).jpg"/>
          <p:cNvPicPr/>
          <p:nvPr/>
        </p:nvPicPr>
        <p:blipFill>
          <a:blip r:embed="rId4" cstate="print">
            <a:lum/>
          </a:blip>
          <a:srcRect l="9754" t="8587" r="8951" b="5833"/>
          <a:stretch>
            <a:fillRect/>
          </a:stretch>
        </p:blipFill>
        <p:spPr>
          <a:xfrm>
            <a:off x="6429388" y="1214422"/>
            <a:ext cx="2500330" cy="2143140"/>
          </a:xfrm>
          <a:prstGeom prst="rect">
            <a:avLst/>
          </a:prstGeom>
          <a:ln>
            <a:noFill/>
          </a:ln>
          <a:effectLst>
            <a:outerShdw blurRad="190500" algn="tl" rotWithShape="0">
              <a:srgbClr val="000000">
                <a:alpha val="70000"/>
              </a:srgbClr>
            </a:outerShdw>
          </a:effectLst>
        </p:spPr>
      </p:pic>
      <p:pic>
        <p:nvPicPr>
          <p:cNvPr id="22" name="Рисунок 21"/>
          <p:cNvPicPr/>
          <p:nvPr/>
        </p:nvPicPr>
        <p:blipFill>
          <a:blip r:embed="rId5" cstate="print"/>
          <a:srcRect/>
          <a:stretch>
            <a:fillRect/>
          </a:stretch>
        </p:blipFill>
        <p:spPr bwMode="auto">
          <a:xfrm>
            <a:off x="357158" y="4000504"/>
            <a:ext cx="4143404" cy="2428892"/>
          </a:xfrm>
          <a:prstGeom prst="rect">
            <a:avLst/>
          </a:prstGeom>
          <a:ln>
            <a:noFill/>
          </a:ln>
          <a:effectLst>
            <a:outerShdw blurRad="190500" algn="tl" rotWithShape="0">
              <a:srgbClr val="000000">
                <a:alpha val="70000"/>
              </a:srgbClr>
            </a:outerShdw>
          </a:effectLst>
        </p:spPr>
      </p:pic>
      <p:pic>
        <p:nvPicPr>
          <p:cNvPr id="18" name="Рисунок 17" descr="потреб энерг_Бустера-26июня21.jpg"/>
          <p:cNvPicPr>
            <a:picLocks noChangeAspect="1"/>
          </p:cNvPicPr>
          <p:nvPr/>
        </p:nvPicPr>
        <p:blipFill>
          <a:blip r:embed="rId6" cstate="print"/>
          <a:srcRect l="20372" t="2083" r="12961" b="35416"/>
          <a:stretch>
            <a:fillRect/>
          </a:stretch>
        </p:blipFill>
        <p:spPr>
          <a:xfrm>
            <a:off x="5214942" y="4381506"/>
            <a:ext cx="885831" cy="1476385"/>
          </a:xfrm>
          <a:prstGeom prst="rect">
            <a:avLst/>
          </a:prstGeom>
          <a:ln>
            <a:noFill/>
          </a:ln>
          <a:effectLst>
            <a:outerShdw blurRad="190500" algn="tl" rotWithShape="0">
              <a:srgbClr val="000000">
                <a:alpha val="70000"/>
              </a:srgbClr>
            </a:outerShdw>
          </a:effectLst>
        </p:spPr>
      </p:pic>
      <p:pic>
        <p:nvPicPr>
          <p:cNvPr id="31" name="Рисунок 30" descr="щит 069_июнь Бустер.jpg"/>
          <p:cNvPicPr>
            <a:picLocks noChangeAspect="1"/>
          </p:cNvPicPr>
          <p:nvPr/>
        </p:nvPicPr>
        <p:blipFill>
          <a:blip r:embed="rId7" cstate="print"/>
          <a:srcRect t="10526" r="194" b="28070"/>
          <a:stretch>
            <a:fillRect/>
          </a:stretch>
        </p:blipFill>
        <p:spPr>
          <a:xfrm>
            <a:off x="6572264" y="4299650"/>
            <a:ext cx="2143140" cy="2344059"/>
          </a:xfrm>
          <a:prstGeom prst="rect">
            <a:avLst/>
          </a:prstGeom>
          <a:ln>
            <a:noFill/>
          </a:ln>
          <a:effectLst>
            <a:outerShdw blurRad="190500" algn="tl" rotWithShape="0">
              <a:srgbClr val="000000">
                <a:alpha val="70000"/>
              </a:srgbClr>
            </a:outerShdw>
          </a:effectLst>
        </p:spPr>
      </p:pic>
      <p:cxnSp>
        <p:nvCxnSpPr>
          <p:cNvPr id="34" name="Прямая со стрелкой 33"/>
          <p:cNvCxnSpPr/>
          <p:nvPr/>
        </p:nvCxnSpPr>
        <p:spPr>
          <a:xfrm rot="10800000">
            <a:off x="6143636" y="5000636"/>
            <a:ext cx="714380" cy="71438"/>
          </a:xfrm>
          <a:prstGeom prst="straightConnector1">
            <a:avLst/>
          </a:prstGeom>
          <a:ln>
            <a:solidFill>
              <a:schemeClr val="tx1"/>
            </a:solidFill>
            <a:prstDash val="solid"/>
            <a:tailEnd type="stealth" w="med" len="lg"/>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929190" y="3571876"/>
            <a:ext cx="3971172" cy="646331"/>
          </a:xfrm>
          <a:prstGeom prst="rect">
            <a:avLst/>
          </a:prstGeom>
          <a:noFill/>
        </p:spPr>
        <p:txBody>
          <a:bodyPr wrap="square" rtlCol="0">
            <a:spAutoFit/>
          </a:bodyPr>
          <a:lstStyle/>
          <a:p>
            <a:pPr algn="ctr"/>
            <a:r>
              <a:rPr lang="en-US" b="1" dirty="0" smtClean="0"/>
              <a:t>Power consumption</a:t>
            </a:r>
          </a:p>
          <a:p>
            <a:pPr algn="ctr"/>
            <a:r>
              <a:rPr lang="en-US" dirty="0" smtClean="0"/>
              <a:t> switchboard</a:t>
            </a:r>
            <a:r>
              <a:rPr lang="ru-RU" dirty="0" smtClean="0"/>
              <a:t> ПИТ11</a:t>
            </a:r>
            <a:r>
              <a:rPr lang="en-US" dirty="0" smtClean="0"/>
              <a:t>, nets 0.69kV</a:t>
            </a:r>
            <a:endParaRPr lang="ru-RU" dirty="0"/>
          </a:p>
        </p:txBody>
      </p:sp>
      <p:sp>
        <p:nvSpPr>
          <p:cNvPr id="39" name="TextBox 38"/>
          <p:cNvSpPr txBox="1"/>
          <p:nvPr/>
        </p:nvSpPr>
        <p:spPr>
          <a:xfrm>
            <a:off x="5072066" y="5929330"/>
            <a:ext cx="1285884" cy="738664"/>
          </a:xfrm>
          <a:prstGeom prst="rect">
            <a:avLst/>
          </a:prstGeom>
          <a:noFill/>
        </p:spPr>
        <p:txBody>
          <a:bodyPr wrap="square" rtlCol="0">
            <a:spAutoFit/>
          </a:bodyPr>
          <a:lstStyle/>
          <a:p>
            <a:pPr algn="ctr"/>
            <a:r>
              <a:rPr lang="en-US" sz="1400" dirty="0" err="1" smtClean="0"/>
              <a:t>Ptot</a:t>
            </a:r>
            <a:r>
              <a:rPr lang="en-US" sz="1400" dirty="0" smtClean="0"/>
              <a:t> = 88kW</a:t>
            </a:r>
          </a:p>
          <a:p>
            <a:pPr algn="ctr"/>
            <a:r>
              <a:rPr lang="en-US" sz="1400" dirty="0" err="1" smtClean="0"/>
              <a:t>Qtot</a:t>
            </a:r>
            <a:r>
              <a:rPr lang="en-US" sz="1400" dirty="0" smtClean="0"/>
              <a:t> = 84kVA</a:t>
            </a:r>
          </a:p>
          <a:p>
            <a:pPr algn="ctr"/>
            <a:r>
              <a:rPr lang="en-US" sz="1400" b="1" dirty="0" err="1" smtClean="0">
                <a:solidFill>
                  <a:srgbClr val="3CA52B"/>
                </a:solidFill>
              </a:rPr>
              <a:t>Stot</a:t>
            </a:r>
            <a:r>
              <a:rPr lang="en-US" sz="1400" b="1" dirty="0" smtClean="0">
                <a:solidFill>
                  <a:srgbClr val="3CA52B"/>
                </a:solidFill>
              </a:rPr>
              <a:t> = 121kVA</a:t>
            </a:r>
            <a:endParaRPr lang="ru-RU" sz="1400" b="1" dirty="0">
              <a:solidFill>
                <a:srgbClr val="3CA52B"/>
              </a:solidFill>
            </a:endParaRPr>
          </a:p>
        </p:txBody>
      </p:sp>
      <p:sp>
        <p:nvSpPr>
          <p:cNvPr id="40" name="Прямоугольник 39"/>
          <p:cNvSpPr/>
          <p:nvPr/>
        </p:nvSpPr>
        <p:spPr>
          <a:xfrm>
            <a:off x="3214678" y="642918"/>
            <a:ext cx="2786082" cy="369332"/>
          </a:xfrm>
          <a:prstGeom prst="rect">
            <a:avLst/>
          </a:prstGeom>
        </p:spPr>
        <p:txBody>
          <a:bodyPr wrap="square">
            <a:spAutoFit/>
          </a:bodyPr>
          <a:lstStyle/>
          <a:p>
            <a:r>
              <a:rPr lang="en-US" b="1" dirty="0" smtClean="0"/>
              <a:t>Technological modes</a:t>
            </a:r>
            <a:endParaRPr lang="ru-RU" b="1" dirty="0"/>
          </a:p>
        </p:txBody>
      </p:sp>
      <p:sp>
        <p:nvSpPr>
          <p:cNvPr id="41" name="Прямоугольник 40"/>
          <p:cNvSpPr/>
          <p:nvPr/>
        </p:nvSpPr>
        <p:spPr>
          <a:xfrm>
            <a:off x="1142976" y="1214422"/>
            <a:ext cx="546240" cy="307777"/>
          </a:xfrm>
          <a:prstGeom prst="rect">
            <a:avLst/>
          </a:prstGeom>
        </p:spPr>
        <p:txBody>
          <a:bodyPr wrap="none">
            <a:spAutoFit/>
          </a:bodyPr>
          <a:lstStyle/>
          <a:p>
            <a:r>
              <a:rPr lang="en-US" sz="1400" dirty="0" smtClean="0"/>
              <a:t>cycle</a:t>
            </a:r>
            <a:endParaRPr lang="ru-RU" sz="1400" dirty="0"/>
          </a:p>
        </p:txBody>
      </p:sp>
      <p:sp>
        <p:nvSpPr>
          <p:cNvPr id="42" name="Прямоугольник 41"/>
          <p:cNvSpPr/>
          <p:nvPr/>
        </p:nvSpPr>
        <p:spPr>
          <a:xfrm>
            <a:off x="2714612" y="1214422"/>
            <a:ext cx="1526765" cy="307777"/>
          </a:xfrm>
          <a:prstGeom prst="rect">
            <a:avLst/>
          </a:prstGeom>
        </p:spPr>
        <p:txBody>
          <a:bodyPr wrap="none">
            <a:spAutoFit/>
          </a:bodyPr>
          <a:lstStyle/>
          <a:p>
            <a:r>
              <a:rPr lang="en-US" sz="1400" dirty="0" smtClean="0"/>
              <a:t>energy evacuation</a:t>
            </a:r>
            <a:endParaRPr lang="ru-RU" sz="1400" dirty="0"/>
          </a:p>
        </p:txBody>
      </p:sp>
      <p:sp>
        <p:nvSpPr>
          <p:cNvPr id="43" name="Прямоугольник 42"/>
          <p:cNvSpPr/>
          <p:nvPr/>
        </p:nvSpPr>
        <p:spPr>
          <a:xfrm>
            <a:off x="4714876" y="1214422"/>
            <a:ext cx="1393523" cy="307777"/>
          </a:xfrm>
          <a:prstGeom prst="rect">
            <a:avLst/>
          </a:prstGeom>
        </p:spPr>
        <p:txBody>
          <a:bodyPr wrap="none">
            <a:spAutoFit/>
          </a:bodyPr>
          <a:lstStyle/>
          <a:p>
            <a:r>
              <a:rPr lang="en-US" sz="1400" dirty="0" smtClean="0"/>
              <a:t>emergency cycle</a:t>
            </a:r>
            <a:endParaRPr lang="ru-RU" sz="1400" dirty="0"/>
          </a:p>
        </p:txBody>
      </p:sp>
      <p:sp>
        <p:nvSpPr>
          <p:cNvPr id="44" name="Прямоугольник 43"/>
          <p:cNvSpPr/>
          <p:nvPr/>
        </p:nvSpPr>
        <p:spPr>
          <a:xfrm>
            <a:off x="6572232" y="857232"/>
            <a:ext cx="2571768" cy="307777"/>
          </a:xfrm>
          <a:prstGeom prst="rect">
            <a:avLst/>
          </a:prstGeom>
        </p:spPr>
        <p:txBody>
          <a:bodyPr wrap="square">
            <a:spAutoFit/>
          </a:bodyPr>
          <a:lstStyle/>
          <a:p>
            <a:r>
              <a:rPr lang="en-US" sz="1400" dirty="0" smtClean="0"/>
              <a:t>current </a:t>
            </a:r>
            <a:r>
              <a:rPr lang="ru-RU" sz="1400" dirty="0" smtClean="0"/>
              <a:t>ПИТ11, ПИТ06, ПИТ03</a:t>
            </a:r>
            <a:endParaRPr lang="ru-RU" sz="1400" dirty="0"/>
          </a:p>
        </p:txBody>
      </p:sp>
      <p:sp>
        <p:nvSpPr>
          <p:cNvPr id="45" name="Прямоугольник 44"/>
          <p:cNvSpPr/>
          <p:nvPr/>
        </p:nvSpPr>
        <p:spPr>
          <a:xfrm>
            <a:off x="1357290" y="3643314"/>
            <a:ext cx="2143140" cy="307777"/>
          </a:xfrm>
          <a:prstGeom prst="rect">
            <a:avLst/>
          </a:prstGeom>
        </p:spPr>
        <p:txBody>
          <a:bodyPr wrap="square">
            <a:spAutoFit/>
          </a:bodyPr>
          <a:lstStyle/>
          <a:p>
            <a:r>
              <a:rPr lang="en-US" sz="1400" b="1" dirty="0" smtClean="0"/>
              <a:t>Project cycle 9,7kA </a:t>
            </a:r>
            <a:r>
              <a:rPr lang="ru-RU" sz="1400" b="1" dirty="0" smtClean="0"/>
              <a:t>ПИТ11</a:t>
            </a:r>
            <a:endParaRPr lang="ru-RU" sz="1400" b="1" dirty="0"/>
          </a:p>
        </p:txBody>
      </p:sp>
      <p:sp>
        <p:nvSpPr>
          <p:cNvPr id="46" name="Прямоугольник 45"/>
          <p:cNvSpPr/>
          <p:nvPr/>
        </p:nvSpPr>
        <p:spPr>
          <a:xfrm>
            <a:off x="3143240" y="4214818"/>
            <a:ext cx="809389" cy="307777"/>
          </a:xfrm>
          <a:prstGeom prst="rect">
            <a:avLst/>
          </a:prstGeom>
        </p:spPr>
        <p:txBody>
          <a:bodyPr wrap="none">
            <a:spAutoFit/>
          </a:bodyPr>
          <a:lstStyle/>
          <a:p>
            <a:r>
              <a:rPr lang="en-US" sz="1400" b="1" dirty="0" smtClean="0">
                <a:solidFill>
                  <a:srgbClr val="0070C0"/>
                </a:solidFill>
              </a:rPr>
              <a:t> </a:t>
            </a:r>
            <a:r>
              <a:rPr lang="ru-RU" sz="1400" b="1" dirty="0" smtClean="0">
                <a:solidFill>
                  <a:srgbClr val="0070C0"/>
                </a:solidFill>
              </a:rPr>
              <a:t>с</a:t>
            </a:r>
            <a:r>
              <a:rPr lang="en-US" sz="1400" b="1" dirty="0" err="1" smtClean="0">
                <a:solidFill>
                  <a:srgbClr val="0070C0"/>
                </a:solidFill>
              </a:rPr>
              <a:t>urrent</a:t>
            </a:r>
            <a:r>
              <a:rPr lang="en-US" sz="1400" b="1" dirty="0" smtClean="0">
                <a:solidFill>
                  <a:srgbClr val="0070C0"/>
                </a:solidFill>
              </a:rPr>
              <a:t> </a:t>
            </a:r>
            <a:endParaRPr lang="ru-RU" sz="1400" dirty="0">
              <a:solidFill>
                <a:srgbClr val="0070C0"/>
              </a:solidFill>
            </a:endParaRPr>
          </a:p>
        </p:txBody>
      </p:sp>
      <p:sp>
        <p:nvSpPr>
          <p:cNvPr id="47" name="Прямоугольник 46"/>
          <p:cNvSpPr/>
          <p:nvPr/>
        </p:nvSpPr>
        <p:spPr>
          <a:xfrm>
            <a:off x="1214414" y="5357826"/>
            <a:ext cx="730777" cy="307777"/>
          </a:xfrm>
          <a:prstGeom prst="rect">
            <a:avLst/>
          </a:prstGeom>
        </p:spPr>
        <p:txBody>
          <a:bodyPr wrap="none">
            <a:spAutoFit/>
          </a:bodyPr>
          <a:lstStyle/>
          <a:p>
            <a:r>
              <a:rPr lang="en-US" sz="1400" b="1" dirty="0" smtClean="0"/>
              <a:t>voltage</a:t>
            </a:r>
            <a:endParaRPr lang="ru-RU" sz="1400" dirty="0"/>
          </a:p>
        </p:txBody>
      </p:sp>
      <p:cxnSp>
        <p:nvCxnSpPr>
          <p:cNvPr id="48" name="Прямая со стрелкой 47"/>
          <p:cNvCxnSpPr>
            <a:stCxn id="46" idx="2"/>
          </p:cNvCxnSpPr>
          <p:nvPr/>
        </p:nvCxnSpPr>
        <p:spPr>
          <a:xfrm rot="5400000">
            <a:off x="3320882" y="4487830"/>
            <a:ext cx="192289" cy="261819"/>
          </a:xfrm>
          <a:prstGeom prst="straightConnector1">
            <a:avLst/>
          </a:prstGeom>
          <a:ln>
            <a:solidFill>
              <a:schemeClr val="tx1"/>
            </a:solidFill>
            <a:prstDash val="dash"/>
            <a:tailEnd type="stealth" w="med" len="lg"/>
          </a:ln>
        </p:spPr>
        <p:style>
          <a:lnRef idx="1">
            <a:schemeClr val="accent1"/>
          </a:lnRef>
          <a:fillRef idx="0">
            <a:schemeClr val="accent1"/>
          </a:fillRef>
          <a:effectRef idx="0">
            <a:schemeClr val="accent1"/>
          </a:effectRef>
          <a:fontRef idx="minor">
            <a:schemeClr val="tx1"/>
          </a:fontRef>
        </p:style>
      </p:cxnSp>
      <p:cxnSp>
        <p:nvCxnSpPr>
          <p:cNvPr id="50" name="Прямая со стрелкой 49"/>
          <p:cNvCxnSpPr/>
          <p:nvPr/>
        </p:nvCxnSpPr>
        <p:spPr>
          <a:xfrm rot="5400000" flipH="1" flipV="1">
            <a:off x="1928794" y="5000636"/>
            <a:ext cx="428628" cy="428628"/>
          </a:xfrm>
          <a:prstGeom prst="straightConnector1">
            <a:avLst/>
          </a:prstGeom>
          <a:ln>
            <a:solidFill>
              <a:schemeClr val="tx1"/>
            </a:solidFill>
            <a:prstDash val="dash"/>
            <a:tailEnd type="stealth" w="med" len="lg"/>
          </a:ln>
        </p:spPr>
        <p:style>
          <a:lnRef idx="1">
            <a:schemeClr val="accent1"/>
          </a:lnRef>
          <a:fillRef idx="0">
            <a:schemeClr val="accent1"/>
          </a:fillRef>
          <a:effectRef idx="0">
            <a:schemeClr val="accent1"/>
          </a:effectRef>
          <a:fontRef idx="minor">
            <a:schemeClr val="tx1"/>
          </a:fontRef>
        </p:style>
      </p:cxnSp>
      <p:grpSp>
        <p:nvGrpSpPr>
          <p:cNvPr id="54" name="Группа 53"/>
          <p:cNvGrpSpPr/>
          <p:nvPr/>
        </p:nvGrpSpPr>
        <p:grpSpPr>
          <a:xfrm>
            <a:off x="251520" y="0"/>
            <a:ext cx="8856270" cy="605226"/>
            <a:chOff x="251520" y="0"/>
            <a:chExt cx="8856270" cy="605226"/>
          </a:xfrm>
        </p:grpSpPr>
        <p:pic>
          <p:nvPicPr>
            <p:cNvPr id="55" name="Рисунок 54">
              <a:extLst>
                <a:ext uri="{FF2B5EF4-FFF2-40B4-BE49-F238E27FC236}">
                  <a16:creationId xmlns="" xmlns:a16="http://schemas.microsoft.com/office/drawing/2014/main" id="{599E0C4B-0717-439A-A4AF-422065C6AB04}"/>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8031439" y="0"/>
              <a:ext cx="1076351" cy="563239"/>
            </a:xfrm>
            <a:prstGeom prst="rect">
              <a:avLst/>
            </a:prstGeom>
          </p:spPr>
        </p:pic>
        <p:sp>
          <p:nvSpPr>
            <p:cNvPr id="56" name="Заголовок 1"/>
            <p:cNvSpPr txBox="1">
              <a:spLocks/>
            </p:cNvSpPr>
            <p:nvPr/>
          </p:nvSpPr>
          <p:spPr>
            <a:xfrm>
              <a:off x="642910" y="0"/>
              <a:ext cx="8229600" cy="605226"/>
            </a:xfrm>
            <a:prstGeom prst="rect">
              <a:avLst/>
            </a:prstGeom>
          </p:spPr>
          <p:txBody>
            <a:bodyPr vert="horz" lIns="91440" tIns="45720" rIns="91440" bIns="45720" rtlCol="0" anchor="ctr">
              <a:normAutofit/>
            </a:bodyPr>
            <a:lstStyle/>
            <a:p>
              <a:pPr lvl="0" algn="ctr">
                <a:spcBef>
                  <a:spcPct val="0"/>
                </a:spcBef>
                <a:defRPr/>
              </a:pPr>
              <a:r>
                <a:rPr lang="en-US" sz="2400" b="1" dirty="0" smtClean="0">
                  <a:latin typeface="+mj-lt"/>
                  <a:ea typeface="+mj-ea"/>
                  <a:cs typeface="+mj-cs"/>
                </a:rPr>
                <a:t>Booster power system</a:t>
              </a:r>
              <a:r>
                <a:rPr kumimoji="0" lang="ru-RU" sz="24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2400" b="1" i="0" u="none" strike="noStrike" kern="1200" cap="none" spc="0" normalizeH="0" baseline="0" noProof="0" dirty="0" smtClean="0">
                  <a:ln>
                    <a:noFill/>
                  </a:ln>
                  <a:solidFill>
                    <a:schemeClr val="tx1"/>
                  </a:solidFill>
                  <a:effectLst/>
                  <a:uLnTx/>
                  <a:uFillTx/>
                  <a:latin typeface="+mj-lt"/>
                  <a:ea typeface="+mj-ea"/>
                  <a:cs typeface="+mj-cs"/>
                </a:rPr>
                <a:t> </a:t>
              </a:r>
              <a:endParaRPr kumimoji="0" lang="ru-RU" sz="2400" b="1" i="0" u="none" strike="noStrike" kern="1200" cap="none" spc="0" normalizeH="0" baseline="0" noProof="0" dirty="0">
                <a:ln>
                  <a:noFill/>
                </a:ln>
                <a:solidFill>
                  <a:schemeClr val="tx1"/>
                </a:solidFill>
                <a:effectLst/>
                <a:uLnTx/>
                <a:uFillTx/>
                <a:latin typeface="+mj-lt"/>
                <a:ea typeface="+mj-ea"/>
                <a:cs typeface="+mj-cs"/>
              </a:endParaRPr>
            </a:p>
          </p:txBody>
        </p:sp>
        <p:cxnSp>
          <p:nvCxnSpPr>
            <p:cNvPr id="57" name="Прямая соединительная линия 56"/>
            <p:cNvCxnSpPr/>
            <p:nvPr/>
          </p:nvCxnSpPr>
          <p:spPr>
            <a:xfrm>
              <a:off x="251520" y="476672"/>
              <a:ext cx="8712968"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25" name="Номер слайда 3"/>
          <p:cNvSpPr txBox="1">
            <a:spLocks/>
          </p:cNvSpPr>
          <p:nvPr/>
        </p:nvSpPr>
        <p:spPr>
          <a:xfrm>
            <a:off x="8617812" y="6492875"/>
            <a:ext cx="504056" cy="365125"/>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5797AFE9-0F05-449C-AAE0-058FD2FE3341}" type="slidenum">
              <a:rPr kumimoji="0" lang="ru-RU" altLang="ru-RU"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ru-RU" altLang="ru-RU" sz="1200" b="0" i="0" u="none" strike="noStrike" kern="1200" cap="none" spc="0" normalizeH="0" baseline="0" noProof="0" dirty="0" smtClean="0">
              <a:ln>
                <a:noFill/>
              </a:ln>
              <a:solidFill>
                <a:schemeClr val="tx1">
                  <a:tint val="75000"/>
                </a:schemeClr>
              </a:solidFill>
              <a:effectLst/>
              <a:uLnTx/>
              <a:uFillTx/>
              <a:latin typeface="+mn-lt"/>
              <a:ea typeface="+mn-ea"/>
              <a:cs typeface="+mn-cs"/>
            </a:endParaRPr>
          </a:p>
        </p:txBody>
      </p:sp>
      <p:sp>
        <p:nvSpPr>
          <p:cNvPr id="26" name="Прямоугольник 25"/>
          <p:cNvSpPr/>
          <p:nvPr/>
        </p:nvSpPr>
        <p:spPr>
          <a:xfrm>
            <a:off x="642910" y="928670"/>
            <a:ext cx="1928826" cy="307777"/>
          </a:xfrm>
          <a:prstGeom prst="rect">
            <a:avLst/>
          </a:prstGeom>
        </p:spPr>
        <p:txBody>
          <a:bodyPr wrap="square">
            <a:spAutoFit/>
          </a:bodyPr>
          <a:lstStyle/>
          <a:p>
            <a:r>
              <a:rPr lang="en-US" sz="1400" b="1" dirty="0" smtClean="0"/>
              <a:t>1 session</a:t>
            </a:r>
            <a:r>
              <a:rPr lang="ru-RU" sz="1400" b="1" dirty="0" smtClean="0"/>
              <a:t> </a:t>
            </a:r>
            <a:r>
              <a:rPr lang="en-US" sz="1400" b="1" dirty="0" err="1" smtClean="0"/>
              <a:t>dec</a:t>
            </a:r>
            <a:r>
              <a:rPr lang="en-US" sz="1400" b="1" dirty="0" smtClean="0"/>
              <a:t>. 2020</a:t>
            </a:r>
            <a:endParaRPr lang="ru-RU" sz="1400" b="1" dirty="0"/>
          </a:p>
        </p:txBody>
      </p:sp>
      <p:sp>
        <p:nvSpPr>
          <p:cNvPr id="27" name="Прямоугольник 26"/>
          <p:cNvSpPr/>
          <p:nvPr/>
        </p:nvSpPr>
        <p:spPr>
          <a:xfrm>
            <a:off x="6429388" y="571480"/>
            <a:ext cx="1928826" cy="307777"/>
          </a:xfrm>
          <a:prstGeom prst="rect">
            <a:avLst/>
          </a:prstGeom>
        </p:spPr>
        <p:txBody>
          <a:bodyPr wrap="square">
            <a:spAutoFit/>
          </a:bodyPr>
          <a:lstStyle/>
          <a:p>
            <a:r>
              <a:rPr lang="en-US" sz="1400" b="1" dirty="0" smtClean="0"/>
              <a:t>2 session</a:t>
            </a:r>
            <a:r>
              <a:rPr lang="ru-RU" sz="1400" b="1" dirty="0" smtClean="0"/>
              <a:t> </a:t>
            </a:r>
            <a:r>
              <a:rPr lang="en-US" sz="1400" b="1" dirty="0" err="1" smtClean="0"/>
              <a:t>sept</a:t>
            </a:r>
            <a:r>
              <a:rPr lang="en-US" sz="1400" b="1" dirty="0" smtClean="0"/>
              <a:t>. 2021</a:t>
            </a:r>
            <a:endParaRPr lang="ru-RU" sz="1400" b="1" dirty="0"/>
          </a:p>
        </p:txBody>
      </p:sp>
    </p:spTree>
    <p:extLst>
      <p:ext uri="{BB962C8B-B14F-4D97-AF65-F5344CB8AC3E}">
        <p14:creationId xmlns="" xmlns:p14="http://schemas.microsoft.com/office/powerpoint/2010/main" val="748103895"/>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img2.jpg"/>
          <p:cNvPicPr>
            <a:picLocks noGrp="1" noChangeAspect="1"/>
          </p:cNvPicPr>
          <p:nvPr>
            <p:ph idx="1"/>
          </p:nvPr>
        </p:nvPicPr>
        <p:blipFill>
          <a:blip r:embed="rId3">
            <a:extLst>
              <a:ext uri="{28A0092B-C50C-407E-A947-70E740481C1C}">
                <a14:useLocalDpi xmlns="" xmlns:a14="http://schemas.microsoft.com/office/drawing/2010/main" val="0"/>
              </a:ext>
            </a:extLst>
          </a:blip>
          <a:srcRect/>
          <a:stretch>
            <a:fillRect/>
          </a:stretch>
        </p:blipFill>
        <p:spPr bwMode="auto">
          <a:xfrm>
            <a:off x="60259" y="823938"/>
            <a:ext cx="9041729" cy="5328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6" descr="img2.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102271" y="857232"/>
            <a:ext cx="9041729" cy="5328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a:xfrm>
            <a:off x="1835696" y="0"/>
            <a:ext cx="5568995" cy="620688"/>
          </a:xfrm>
        </p:spPr>
        <p:txBody>
          <a:bodyPr>
            <a:normAutofit/>
          </a:bodyPr>
          <a:lstStyle/>
          <a:p>
            <a:r>
              <a:rPr lang="en-US" sz="2400" b="1" dirty="0" smtClean="0"/>
              <a:t>Basic NICA installations</a:t>
            </a:r>
            <a:endParaRPr lang="ru-RU" sz="2400" b="1" dirty="0"/>
          </a:p>
        </p:txBody>
      </p:sp>
      <p:sp>
        <p:nvSpPr>
          <p:cNvPr id="27" name="Прямоугольная выноска 26"/>
          <p:cNvSpPr/>
          <p:nvPr/>
        </p:nvSpPr>
        <p:spPr>
          <a:xfrm>
            <a:off x="5903640" y="3571876"/>
            <a:ext cx="3026078" cy="512550"/>
          </a:xfrm>
          <a:prstGeom prst="wedgeRectCallout">
            <a:avLst>
              <a:gd name="adj1" fmla="val -38078"/>
              <a:gd name="adj2" fmla="val -84966"/>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Collider power supply system</a:t>
            </a:r>
            <a:endParaRPr lang="en-US" b="1" dirty="0">
              <a:solidFill>
                <a:srgbClr val="FF0000"/>
              </a:solidFill>
            </a:endParaRPr>
          </a:p>
        </p:txBody>
      </p:sp>
      <p:sp>
        <p:nvSpPr>
          <p:cNvPr id="28" name="Прямоугольная выноска 27"/>
          <p:cNvSpPr/>
          <p:nvPr/>
        </p:nvSpPr>
        <p:spPr>
          <a:xfrm>
            <a:off x="4692519" y="4705568"/>
            <a:ext cx="3338921" cy="504056"/>
          </a:xfrm>
          <a:prstGeom prst="wedgeRectCallout">
            <a:avLst>
              <a:gd name="adj1" fmla="val -79817"/>
              <a:gd name="adj2" fmla="val -95861"/>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Booster power supply system</a:t>
            </a:r>
            <a:endParaRPr lang="en-US" b="1" dirty="0">
              <a:solidFill>
                <a:srgbClr val="FF0000"/>
              </a:solidFill>
            </a:endParaRPr>
          </a:p>
        </p:txBody>
      </p:sp>
      <p:sp>
        <p:nvSpPr>
          <p:cNvPr id="30" name="Прямоугольная выноска 29"/>
          <p:cNvSpPr/>
          <p:nvPr/>
        </p:nvSpPr>
        <p:spPr>
          <a:xfrm>
            <a:off x="1691680" y="5553236"/>
            <a:ext cx="3240360" cy="540060"/>
          </a:xfrm>
          <a:prstGeom prst="wedgeRectCallout">
            <a:avLst>
              <a:gd name="adj1" fmla="val 4955"/>
              <a:gd name="adj2" fmla="val -218370"/>
            </a:avLst>
          </a:prstGeom>
          <a:solidFill>
            <a:srgbClr val="D3D3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rPr>
              <a:t>Nuclotron</a:t>
            </a:r>
            <a:r>
              <a:rPr lang="en-US" b="1" dirty="0" smtClean="0">
                <a:solidFill>
                  <a:schemeClr val="tx1"/>
                </a:solidFill>
              </a:rPr>
              <a:t> power supply system</a:t>
            </a:r>
            <a:endParaRPr lang="ru-RU" b="1" dirty="0">
              <a:solidFill>
                <a:srgbClr val="FF0000"/>
              </a:solidFill>
            </a:endParaRPr>
          </a:p>
        </p:txBody>
      </p:sp>
      <p:sp>
        <p:nvSpPr>
          <p:cNvPr id="5" name="TextBox 4"/>
          <p:cNvSpPr txBox="1"/>
          <p:nvPr/>
        </p:nvSpPr>
        <p:spPr>
          <a:xfrm>
            <a:off x="8639944" y="6550223"/>
            <a:ext cx="504056" cy="307777"/>
          </a:xfrm>
          <a:prstGeom prst="rect">
            <a:avLst/>
          </a:prstGeom>
          <a:noFill/>
        </p:spPr>
        <p:txBody>
          <a:bodyPr wrap="square" rtlCol="0">
            <a:spAutoFit/>
          </a:bodyPr>
          <a:lstStyle/>
          <a:p>
            <a:pPr algn="r"/>
            <a:r>
              <a:rPr lang="ru-RU" sz="1400" dirty="0" smtClean="0">
                <a:solidFill>
                  <a:schemeClr val="bg1">
                    <a:lumMod val="50000"/>
                  </a:schemeClr>
                </a:solidFill>
              </a:rPr>
              <a:t>2</a:t>
            </a:r>
            <a:endParaRPr lang="ru-RU" sz="1400" dirty="0">
              <a:solidFill>
                <a:schemeClr val="bg1">
                  <a:lumMod val="50000"/>
                </a:schemeClr>
              </a:solidFill>
            </a:endParaRPr>
          </a:p>
        </p:txBody>
      </p:sp>
      <p:cxnSp>
        <p:nvCxnSpPr>
          <p:cNvPr id="17" name="Прямая соединительная линия 16"/>
          <p:cNvCxnSpPr/>
          <p:nvPr/>
        </p:nvCxnSpPr>
        <p:spPr>
          <a:xfrm>
            <a:off x="251520" y="476672"/>
            <a:ext cx="8712968" cy="0"/>
          </a:xfrm>
          <a:prstGeom prst="line">
            <a:avLst/>
          </a:prstGeom>
        </p:spPr>
        <p:style>
          <a:lnRef idx="2">
            <a:schemeClr val="accent1"/>
          </a:lnRef>
          <a:fillRef idx="0">
            <a:schemeClr val="accent1"/>
          </a:fillRef>
          <a:effectRef idx="1">
            <a:schemeClr val="accent1"/>
          </a:effectRef>
          <a:fontRef idx="minor">
            <a:schemeClr val="tx1"/>
          </a:fontRef>
        </p:style>
      </p:cxnSp>
      <p:pic>
        <p:nvPicPr>
          <p:cNvPr id="18" name="Рисунок 17">
            <a:extLst>
              <a:ext uri="{FF2B5EF4-FFF2-40B4-BE49-F238E27FC236}">
                <a16:creationId xmlns="" xmlns:a16="http://schemas.microsoft.com/office/drawing/2014/main" id="{599E0C4B-0717-439A-A4AF-422065C6AB04}"/>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31439" y="0"/>
            <a:ext cx="1076351" cy="563239"/>
          </a:xfrm>
          <a:prstGeom prst="rect">
            <a:avLst/>
          </a:prstGeom>
        </p:spPr>
      </p:pic>
    </p:spTree>
    <p:extLst>
      <p:ext uri="{BB962C8B-B14F-4D97-AF65-F5344CB8AC3E}">
        <p14:creationId xmlns="" xmlns:p14="http://schemas.microsoft.com/office/powerpoint/2010/main" val="3486025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Заголовок 1"/>
          <p:cNvSpPr txBox="1">
            <a:spLocks/>
          </p:cNvSpPr>
          <p:nvPr/>
        </p:nvSpPr>
        <p:spPr>
          <a:xfrm>
            <a:off x="642910" y="0"/>
            <a:ext cx="8229600" cy="605226"/>
          </a:xfrm>
          <a:prstGeom prst="rect">
            <a:avLst/>
          </a:prstGeom>
        </p:spPr>
        <p:txBody>
          <a:bodyPr vert="horz" lIns="91440" tIns="45720" rIns="91440" bIns="45720" rtlCol="0" anchor="ctr">
            <a:normAutofit/>
          </a:bodyPr>
          <a:lstStyle/>
          <a:p>
            <a:pPr lvl="0" algn="ctr">
              <a:spcBef>
                <a:spcPct val="0"/>
              </a:spcBef>
              <a:defRPr/>
            </a:pPr>
            <a:r>
              <a:rPr lang="en-US" sz="2400" b="1" dirty="0" smtClean="0">
                <a:latin typeface="+mj-lt"/>
                <a:ea typeface="+mj-ea"/>
                <a:cs typeface="+mj-cs"/>
              </a:rPr>
              <a:t>Booster power system</a:t>
            </a:r>
            <a:r>
              <a:rPr kumimoji="0" lang="ru-RU" sz="24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2400" b="1" i="0" u="none" strike="noStrike" kern="1200" cap="none" spc="0" normalizeH="0" baseline="0" noProof="0" dirty="0" smtClean="0">
                <a:ln>
                  <a:noFill/>
                </a:ln>
                <a:solidFill>
                  <a:schemeClr val="tx1"/>
                </a:solidFill>
                <a:effectLst/>
                <a:uLnTx/>
                <a:uFillTx/>
                <a:latin typeface="+mj-lt"/>
                <a:ea typeface="+mj-ea"/>
                <a:cs typeface="+mj-cs"/>
              </a:rPr>
              <a:t> </a:t>
            </a:r>
            <a:endParaRPr kumimoji="0" lang="ru-RU" sz="2400" b="1" i="0" u="none" strike="noStrike" kern="1200" cap="none" spc="0" normalizeH="0" baseline="0" noProof="0" dirty="0">
              <a:ln>
                <a:noFill/>
              </a:ln>
              <a:solidFill>
                <a:schemeClr val="tx1"/>
              </a:solidFill>
              <a:effectLst/>
              <a:uLnTx/>
              <a:uFillTx/>
              <a:latin typeface="+mj-lt"/>
              <a:ea typeface="+mj-ea"/>
              <a:cs typeface="+mj-cs"/>
            </a:endParaRPr>
          </a:p>
        </p:txBody>
      </p:sp>
      <p:cxnSp>
        <p:nvCxnSpPr>
          <p:cNvPr id="25" name="Прямая соединительная линия 24"/>
          <p:cNvCxnSpPr/>
          <p:nvPr/>
        </p:nvCxnSpPr>
        <p:spPr>
          <a:xfrm>
            <a:off x="359594" y="500066"/>
            <a:ext cx="8712968" cy="0"/>
          </a:xfrm>
          <a:prstGeom prst="line">
            <a:avLst/>
          </a:prstGeom>
        </p:spPr>
        <p:style>
          <a:lnRef idx="2">
            <a:schemeClr val="accent1"/>
          </a:lnRef>
          <a:fillRef idx="0">
            <a:schemeClr val="accent1"/>
          </a:fillRef>
          <a:effectRef idx="1">
            <a:schemeClr val="accent1"/>
          </a:effectRef>
          <a:fontRef idx="minor">
            <a:schemeClr val="tx1"/>
          </a:fontRef>
        </p:style>
      </p:cxnSp>
      <p:pic>
        <p:nvPicPr>
          <p:cNvPr id="17" name="Рисунок 16">
            <a:extLst>
              <a:ext uri="{FF2B5EF4-FFF2-40B4-BE49-F238E27FC236}">
                <a16:creationId xmlns="" xmlns:a16="http://schemas.microsoft.com/office/drawing/2014/main" id="{599E0C4B-0717-439A-A4AF-422065C6AB04}"/>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031439" y="0"/>
            <a:ext cx="1076351" cy="563239"/>
          </a:xfrm>
          <a:prstGeom prst="rect">
            <a:avLst/>
          </a:prstGeom>
        </p:spPr>
      </p:pic>
      <p:pic>
        <p:nvPicPr>
          <p:cNvPr id="23" name="Рисунок 22"/>
          <p:cNvPicPr/>
          <p:nvPr/>
        </p:nvPicPr>
        <p:blipFill>
          <a:blip r:embed="rId4" cstate="print"/>
          <a:srcRect/>
          <a:stretch>
            <a:fillRect/>
          </a:stretch>
        </p:blipFill>
        <p:spPr bwMode="auto">
          <a:xfrm>
            <a:off x="3643306" y="3571876"/>
            <a:ext cx="2786082" cy="2286016"/>
          </a:xfrm>
          <a:prstGeom prst="rect">
            <a:avLst/>
          </a:prstGeom>
          <a:ln>
            <a:noFill/>
          </a:ln>
          <a:effectLst>
            <a:outerShdw blurRad="190500" algn="tl" rotWithShape="0">
              <a:srgbClr val="000000">
                <a:alpha val="70000"/>
              </a:srgbClr>
            </a:outerShdw>
          </a:effectLst>
        </p:spPr>
      </p:pic>
      <p:pic>
        <p:nvPicPr>
          <p:cNvPr id="26" name="image13.png"/>
          <p:cNvPicPr/>
          <p:nvPr/>
        </p:nvPicPr>
        <p:blipFill>
          <a:blip r:embed="rId5" cstate="print"/>
          <a:srcRect/>
          <a:stretch>
            <a:fillRect/>
          </a:stretch>
        </p:blipFill>
        <p:spPr>
          <a:xfrm>
            <a:off x="6858016" y="3929066"/>
            <a:ext cx="1113307" cy="1948070"/>
          </a:xfrm>
          <a:prstGeom prst="rect">
            <a:avLst/>
          </a:prstGeom>
          <a:ln>
            <a:noFill/>
          </a:ln>
          <a:effectLst>
            <a:outerShdw blurRad="190500" algn="tl" rotWithShape="0">
              <a:srgbClr val="000000">
                <a:alpha val="70000"/>
              </a:srgbClr>
            </a:outerShdw>
          </a:effectLst>
        </p:spPr>
      </p:pic>
      <p:pic>
        <p:nvPicPr>
          <p:cNvPr id="15" name="Рисунок 14" descr="СИТ-Бустера материалы для публикации-6.JPG"/>
          <p:cNvPicPr/>
          <p:nvPr/>
        </p:nvPicPr>
        <p:blipFill>
          <a:blip r:embed="rId6" cstate="print"/>
          <a:srcRect l="5730" t="10006" r="14050" b="41787"/>
          <a:stretch>
            <a:fillRect/>
          </a:stretch>
        </p:blipFill>
        <p:spPr>
          <a:xfrm>
            <a:off x="214282" y="2214554"/>
            <a:ext cx="3214710" cy="3462255"/>
          </a:xfrm>
          <a:prstGeom prst="rect">
            <a:avLst/>
          </a:prstGeom>
          <a:ln>
            <a:noFill/>
          </a:ln>
          <a:effectLst>
            <a:outerShdw blurRad="190500" algn="tl" rotWithShape="0">
              <a:srgbClr val="000000">
                <a:alpha val="70000"/>
              </a:srgbClr>
            </a:outerShdw>
          </a:effectLst>
        </p:spPr>
      </p:pic>
      <p:sp>
        <p:nvSpPr>
          <p:cNvPr id="18" name="Прямоугольник 17"/>
          <p:cNvSpPr/>
          <p:nvPr/>
        </p:nvSpPr>
        <p:spPr>
          <a:xfrm>
            <a:off x="214282" y="1500174"/>
            <a:ext cx="3571900" cy="646331"/>
          </a:xfrm>
          <a:prstGeom prst="rect">
            <a:avLst/>
          </a:prstGeom>
        </p:spPr>
        <p:txBody>
          <a:bodyPr wrap="square">
            <a:spAutoFit/>
          </a:bodyPr>
          <a:lstStyle/>
          <a:p>
            <a:r>
              <a:rPr lang="en-US" dirty="0" smtClean="0"/>
              <a:t>Functional diagram of the measurement system</a:t>
            </a:r>
            <a:endParaRPr lang="ru-RU" dirty="0"/>
          </a:p>
        </p:txBody>
      </p:sp>
      <p:sp>
        <p:nvSpPr>
          <p:cNvPr id="20" name="Прямоугольник 19"/>
          <p:cNvSpPr/>
          <p:nvPr/>
        </p:nvSpPr>
        <p:spPr>
          <a:xfrm>
            <a:off x="3500398" y="1500174"/>
            <a:ext cx="5643602" cy="1600438"/>
          </a:xfrm>
          <a:prstGeom prst="rect">
            <a:avLst/>
          </a:prstGeom>
        </p:spPr>
        <p:txBody>
          <a:bodyPr wrap="square">
            <a:spAutoFit/>
          </a:bodyPr>
          <a:lstStyle/>
          <a:p>
            <a:r>
              <a:rPr lang="en-US" sz="1400" b="1" dirty="0" smtClean="0"/>
              <a:t>The main parameters of the system:</a:t>
            </a:r>
          </a:p>
          <a:p>
            <a:pPr>
              <a:buFontTx/>
              <a:buChar char="-"/>
            </a:pPr>
            <a:r>
              <a:rPr lang="en-US" sz="1400" dirty="0" smtClean="0"/>
              <a:t> the measurement range of the primary current: from 0.1 to 10kA;</a:t>
            </a:r>
          </a:p>
          <a:p>
            <a:pPr>
              <a:buFontTx/>
              <a:buChar char="-"/>
            </a:pPr>
            <a:r>
              <a:rPr lang="en-US" sz="1400" dirty="0" smtClean="0"/>
              <a:t> accuracy of current measurement in static mode: for the main source 10kA </a:t>
            </a:r>
            <a:r>
              <a:rPr lang="en-US" sz="1400" b="1" dirty="0" smtClean="0"/>
              <a:t>– 60ppm</a:t>
            </a:r>
            <a:r>
              <a:rPr lang="en-US" sz="1400" dirty="0" smtClean="0"/>
              <a:t>, for additional sources 600 A and 300 A </a:t>
            </a:r>
            <a:r>
              <a:rPr lang="en-US" sz="1400" b="1" dirty="0" smtClean="0"/>
              <a:t>– 20ppm</a:t>
            </a:r>
            <a:r>
              <a:rPr lang="en-US" sz="1400" dirty="0" smtClean="0"/>
              <a:t>;</a:t>
            </a:r>
          </a:p>
          <a:p>
            <a:pPr>
              <a:buFontTx/>
              <a:buChar char="-"/>
            </a:pPr>
            <a:r>
              <a:rPr lang="en-US" sz="1400" dirty="0" smtClean="0"/>
              <a:t>- accuracy of current measurement in dynamic mode:• for the main source – </a:t>
            </a:r>
            <a:r>
              <a:rPr lang="en-US" sz="1400" b="1" dirty="0" smtClean="0"/>
              <a:t>100ppm</a:t>
            </a:r>
            <a:r>
              <a:rPr lang="en-US" sz="1400" dirty="0" smtClean="0"/>
              <a:t>,• for additional sources (600 A and 300 A) – </a:t>
            </a:r>
            <a:r>
              <a:rPr lang="en-US" sz="1400" b="1" dirty="0" smtClean="0"/>
              <a:t>20ppm</a:t>
            </a:r>
            <a:r>
              <a:rPr lang="en-US" sz="1400" dirty="0" smtClean="0"/>
              <a:t>;</a:t>
            </a:r>
          </a:p>
          <a:p>
            <a:pPr>
              <a:buFontTx/>
              <a:buChar char="-"/>
            </a:pPr>
            <a:r>
              <a:rPr lang="en-US" sz="1400" dirty="0" smtClean="0"/>
              <a:t>– the frequency of current measurement is </a:t>
            </a:r>
            <a:r>
              <a:rPr lang="en-US" sz="1400" b="1" dirty="0" smtClean="0"/>
              <a:t>800Hz</a:t>
            </a:r>
            <a:endParaRPr lang="ru-RU" sz="1400" b="1" dirty="0"/>
          </a:p>
        </p:txBody>
      </p:sp>
      <p:sp>
        <p:nvSpPr>
          <p:cNvPr id="31" name="TextBox 30"/>
          <p:cNvSpPr txBox="1"/>
          <p:nvPr/>
        </p:nvSpPr>
        <p:spPr>
          <a:xfrm>
            <a:off x="714348" y="714356"/>
            <a:ext cx="7786742" cy="369332"/>
          </a:xfrm>
          <a:prstGeom prst="rect">
            <a:avLst/>
          </a:prstGeom>
          <a:noFill/>
        </p:spPr>
        <p:txBody>
          <a:bodyPr wrap="square" rtlCol="0">
            <a:spAutoFit/>
          </a:bodyPr>
          <a:lstStyle/>
          <a:p>
            <a:pPr algn="ctr"/>
            <a:r>
              <a:rPr lang="en-US" b="1" dirty="0" smtClean="0"/>
              <a:t>Precision current measurement subsystem</a:t>
            </a:r>
            <a:endParaRPr lang="ru-RU" b="1" dirty="0"/>
          </a:p>
        </p:txBody>
      </p:sp>
      <p:pic>
        <p:nvPicPr>
          <p:cNvPr id="34" name="image15.png"/>
          <p:cNvPicPr/>
          <p:nvPr/>
        </p:nvPicPr>
        <p:blipFill>
          <a:blip r:embed="rId7" cstate="print"/>
          <a:srcRect/>
          <a:stretch>
            <a:fillRect/>
          </a:stretch>
        </p:blipFill>
        <p:spPr>
          <a:xfrm>
            <a:off x="8072462" y="3929066"/>
            <a:ext cx="928694" cy="1928826"/>
          </a:xfrm>
          <a:prstGeom prst="rect">
            <a:avLst/>
          </a:prstGeom>
          <a:ln>
            <a:noFill/>
          </a:ln>
          <a:effectLst>
            <a:outerShdw blurRad="190500" algn="tl" rotWithShape="0">
              <a:srgbClr val="000000">
                <a:alpha val="70000"/>
              </a:srgbClr>
            </a:outerShdw>
          </a:effectLst>
        </p:spPr>
      </p:pic>
      <p:cxnSp>
        <p:nvCxnSpPr>
          <p:cNvPr id="36" name="Прямая со стрелкой 35"/>
          <p:cNvCxnSpPr/>
          <p:nvPr/>
        </p:nvCxnSpPr>
        <p:spPr>
          <a:xfrm>
            <a:off x="5857884" y="4286256"/>
            <a:ext cx="928694" cy="285752"/>
          </a:xfrm>
          <a:prstGeom prst="straightConnector1">
            <a:avLst/>
          </a:prstGeom>
          <a:ln w="15875">
            <a:solidFill>
              <a:schemeClr val="tx1"/>
            </a:solidFill>
            <a:headEnd type="oval" w="lg" len="lg"/>
            <a:tailEnd type="stealth" w="lg" len="lg"/>
          </a:ln>
        </p:spPr>
        <p:style>
          <a:lnRef idx="1">
            <a:schemeClr val="accent1"/>
          </a:lnRef>
          <a:fillRef idx="0">
            <a:schemeClr val="accent1"/>
          </a:fillRef>
          <a:effectRef idx="0">
            <a:schemeClr val="accent1"/>
          </a:effectRef>
          <a:fontRef idx="minor">
            <a:schemeClr val="tx1"/>
          </a:fontRef>
        </p:style>
      </p:cxnSp>
      <p:sp>
        <p:nvSpPr>
          <p:cNvPr id="43" name="Прямоугольник 42"/>
          <p:cNvSpPr/>
          <p:nvPr/>
        </p:nvSpPr>
        <p:spPr>
          <a:xfrm>
            <a:off x="4214810" y="6000768"/>
            <a:ext cx="4106894" cy="369332"/>
          </a:xfrm>
          <a:prstGeom prst="rect">
            <a:avLst/>
          </a:prstGeom>
        </p:spPr>
        <p:txBody>
          <a:bodyPr wrap="none">
            <a:spAutoFit/>
          </a:bodyPr>
          <a:lstStyle/>
          <a:p>
            <a:r>
              <a:rPr lang="en-US" dirty="0" smtClean="0"/>
              <a:t>general view of the measuring equipment</a:t>
            </a:r>
            <a:endParaRPr lang="ru-RU" dirty="0"/>
          </a:p>
        </p:txBody>
      </p:sp>
      <p:sp>
        <p:nvSpPr>
          <p:cNvPr id="19" name="Номер слайда 3"/>
          <p:cNvSpPr>
            <a:spLocks noGrp="1"/>
          </p:cNvSpPr>
          <p:nvPr>
            <p:ph type="sldNum" sz="quarter" idx="12"/>
          </p:nvPr>
        </p:nvSpPr>
        <p:spPr>
          <a:xfrm>
            <a:off x="8617812" y="6492875"/>
            <a:ext cx="504056" cy="365125"/>
          </a:xfrm>
          <a:noFill/>
        </p:spPr>
        <p:txBody>
          <a:bodyPr/>
          <a:lstStyle/>
          <a:p>
            <a:fld id="{5797AFE9-0F05-449C-AAE0-058FD2FE3341}" type="slidenum">
              <a:rPr lang="ru-RU" altLang="ru-RU" smtClean="0"/>
              <a:pPr/>
              <a:t>20</a:t>
            </a:fld>
            <a:endParaRPr lang="ru-RU" altLang="ru-RU" dirty="0" smtClean="0"/>
          </a:p>
        </p:txBody>
      </p:sp>
    </p:spTree>
    <p:extLst>
      <p:ext uri="{BB962C8B-B14F-4D97-AF65-F5344CB8AC3E}">
        <p14:creationId xmlns="" xmlns:p14="http://schemas.microsoft.com/office/powerpoint/2010/main" val="748103895"/>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Номер слайда 15"/>
          <p:cNvSpPr>
            <a:spLocks noGrp="1"/>
          </p:cNvSpPr>
          <p:nvPr>
            <p:ph type="sldNum" sz="quarter" idx="12"/>
          </p:nvPr>
        </p:nvSpPr>
        <p:spPr/>
        <p:txBody>
          <a:bodyPr/>
          <a:lstStyle/>
          <a:p>
            <a:fld id="{725C68B6-61C2-468F-89AB-4B9F7531AA68}" type="slidenum">
              <a:rPr lang="ru-RU" smtClean="0"/>
              <a:pPr/>
              <a:t>21</a:t>
            </a:fld>
            <a:endParaRPr lang="ru-RU"/>
          </a:p>
        </p:txBody>
      </p:sp>
      <p:pic>
        <p:nvPicPr>
          <p:cNvPr id="27" name="Рисунок 26" descr="СИТ_ПИТ11_17сент21.JPG"/>
          <p:cNvPicPr>
            <a:picLocks noChangeAspect="1"/>
          </p:cNvPicPr>
          <p:nvPr/>
        </p:nvPicPr>
        <p:blipFill>
          <a:blip r:embed="rId3" cstate="print"/>
          <a:stretch>
            <a:fillRect/>
          </a:stretch>
        </p:blipFill>
        <p:spPr>
          <a:xfrm>
            <a:off x="214282" y="1357298"/>
            <a:ext cx="5429288" cy="3440341"/>
          </a:xfrm>
          <a:prstGeom prst="rect">
            <a:avLst/>
          </a:prstGeom>
          <a:ln>
            <a:noFill/>
          </a:ln>
          <a:effectLst>
            <a:outerShdw blurRad="190500" algn="tl" rotWithShape="0">
              <a:srgbClr val="000000">
                <a:alpha val="70000"/>
              </a:srgbClr>
            </a:outerShdw>
          </a:effectLst>
        </p:spPr>
      </p:pic>
      <p:pic>
        <p:nvPicPr>
          <p:cNvPr id="28" name="Рисунок 27" descr="СИТ_ПИТ06_17сент21.JPG"/>
          <p:cNvPicPr>
            <a:picLocks noChangeAspect="1"/>
          </p:cNvPicPr>
          <p:nvPr/>
        </p:nvPicPr>
        <p:blipFill>
          <a:blip r:embed="rId4" cstate="print"/>
          <a:stretch>
            <a:fillRect/>
          </a:stretch>
        </p:blipFill>
        <p:spPr>
          <a:xfrm>
            <a:off x="5786446" y="3143248"/>
            <a:ext cx="2938549" cy="1854778"/>
          </a:xfrm>
          <a:prstGeom prst="rect">
            <a:avLst/>
          </a:prstGeom>
          <a:ln>
            <a:noFill/>
          </a:ln>
          <a:effectLst>
            <a:outerShdw blurRad="190500" algn="tl" rotWithShape="0">
              <a:srgbClr val="000000">
                <a:alpha val="70000"/>
              </a:srgbClr>
            </a:outerShdw>
          </a:effectLst>
        </p:spPr>
      </p:pic>
      <p:pic>
        <p:nvPicPr>
          <p:cNvPr id="29" name="Рисунок 28" descr="СИТ_ПИТ03_17сент21.JPG"/>
          <p:cNvPicPr>
            <a:picLocks noChangeAspect="1"/>
          </p:cNvPicPr>
          <p:nvPr/>
        </p:nvPicPr>
        <p:blipFill>
          <a:blip r:embed="rId5" cstate="print"/>
          <a:stretch>
            <a:fillRect/>
          </a:stretch>
        </p:blipFill>
        <p:spPr>
          <a:xfrm>
            <a:off x="5786446" y="1214422"/>
            <a:ext cx="2953097" cy="1862051"/>
          </a:xfrm>
          <a:prstGeom prst="rect">
            <a:avLst/>
          </a:prstGeom>
          <a:ln>
            <a:noFill/>
          </a:ln>
          <a:effectLst>
            <a:outerShdw blurRad="190500" algn="tl" rotWithShape="0">
              <a:srgbClr val="000000">
                <a:alpha val="70000"/>
              </a:srgbClr>
            </a:outerShdw>
          </a:effectLst>
        </p:spPr>
      </p:pic>
      <p:graphicFrame>
        <p:nvGraphicFramePr>
          <p:cNvPr id="30" name="Таблица 29"/>
          <p:cNvGraphicFramePr>
            <a:graphicFrameLocks noGrp="1"/>
          </p:cNvGraphicFramePr>
          <p:nvPr/>
        </p:nvGraphicFramePr>
        <p:xfrm>
          <a:off x="428596" y="5214950"/>
          <a:ext cx="8143933" cy="1472184"/>
        </p:xfrm>
        <a:graphic>
          <a:graphicData uri="http://schemas.openxmlformats.org/drawingml/2006/table">
            <a:tbl>
              <a:tblPr/>
              <a:tblGrid>
                <a:gridCol w="1106942"/>
                <a:gridCol w="2750710"/>
                <a:gridCol w="1513581"/>
                <a:gridCol w="2772700"/>
              </a:tblGrid>
              <a:tr h="0">
                <a:tc>
                  <a:txBody>
                    <a:bodyPr/>
                    <a:lstStyle/>
                    <a:p>
                      <a:pPr marL="0" indent="0" algn="ctr">
                        <a:lnSpc>
                          <a:spcPct val="115000"/>
                        </a:lnSpc>
                        <a:spcAft>
                          <a:spcPts val="0"/>
                        </a:spcAft>
                      </a:pPr>
                      <a:r>
                        <a:rPr lang="en-US" sz="1400" b="0" dirty="0" smtClean="0">
                          <a:solidFill>
                            <a:srgbClr val="000000"/>
                          </a:solidFill>
                          <a:latin typeface="Times New Roman"/>
                          <a:ea typeface="SimSun"/>
                          <a:cs typeface="Arial"/>
                        </a:rPr>
                        <a:t>PS</a:t>
                      </a:r>
                      <a:endParaRPr lang="ru-RU" sz="1400" b="1" dirty="0">
                        <a:solidFill>
                          <a:srgbClr val="000000"/>
                        </a:solidFill>
                        <a:latin typeface="Arial"/>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 algn="ctr">
                        <a:lnSpc>
                          <a:spcPct val="115000"/>
                        </a:lnSpc>
                        <a:spcAft>
                          <a:spcPts val="0"/>
                        </a:spcAft>
                      </a:pPr>
                      <a:r>
                        <a:rPr lang="en-US" sz="1400" b="0" dirty="0" smtClean="0">
                          <a:solidFill>
                            <a:srgbClr val="000000"/>
                          </a:solidFill>
                          <a:latin typeface="Times New Roman"/>
                          <a:ea typeface="SimSun"/>
                          <a:cs typeface="Arial"/>
                        </a:rPr>
                        <a:t>The average value of the current deviation from the reference</a:t>
                      </a:r>
                      <a:r>
                        <a:rPr lang="en-US" sz="1400" b="0" baseline="0" dirty="0" smtClean="0">
                          <a:solidFill>
                            <a:srgbClr val="000000"/>
                          </a:solidFill>
                          <a:latin typeface="Times New Roman"/>
                          <a:ea typeface="SimSun"/>
                          <a:cs typeface="Arial"/>
                        </a:rPr>
                        <a:t> (</a:t>
                      </a:r>
                      <a:r>
                        <a:rPr lang="en-US" sz="1400" b="0" dirty="0" smtClean="0">
                          <a:solidFill>
                            <a:srgbClr val="000000"/>
                          </a:solidFill>
                          <a:latin typeface="Times New Roman"/>
                          <a:ea typeface="SimSun"/>
                          <a:cs typeface="Arial"/>
                        </a:rPr>
                        <a:t>RMS)</a:t>
                      </a:r>
                      <a:endParaRPr lang="ru-RU" sz="1400" b="1" dirty="0">
                        <a:solidFill>
                          <a:srgbClr val="000000"/>
                        </a:solidFill>
                        <a:latin typeface="Arial"/>
                        <a:ea typeface="Calibri"/>
                      </a:endParaRPr>
                    </a:p>
                    <a:p>
                      <a:pPr marL="6985" algn="ctr">
                        <a:lnSpc>
                          <a:spcPct val="115000"/>
                        </a:lnSpc>
                        <a:spcAft>
                          <a:spcPts val="0"/>
                        </a:spcAft>
                      </a:pPr>
                      <a:r>
                        <a:rPr lang="ru-RU" sz="1400" b="0" dirty="0">
                          <a:solidFill>
                            <a:srgbClr val="000000"/>
                          </a:solidFill>
                          <a:latin typeface="Times New Roman"/>
                          <a:ea typeface="SimSun"/>
                          <a:cs typeface="Arial"/>
                        </a:rPr>
                        <a:t>А</a:t>
                      </a:r>
                      <a:endParaRPr lang="ru-RU" sz="1400" b="1" dirty="0">
                        <a:solidFill>
                          <a:srgbClr val="000000"/>
                        </a:solidFill>
                        <a:latin typeface="Arial"/>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 algn="ctr">
                        <a:lnSpc>
                          <a:spcPct val="115000"/>
                        </a:lnSpc>
                        <a:spcAft>
                          <a:spcPts val="0"/>
                        </a:spcAft>
                      </a:pPr>
                      <a:r>
                        <a:rPr lang="en-US" sz="1400" b="0" dirty="0" smtClean="0">
                          <a:solidFill>
                            <a:srgbClr val="000000"/>
                          </a:solidFill>
                          <a:latin typeface="Times New Roman"/>
                          <a:ea typeface="SimSun"/>
                          <a:cs typeface="Arial"/>
                        </a:rPr>
                        <a:t>Relative current error</a:t>
                      </a:r>
                      <a:endParaRPr lang="ru-RU" sz="1400" b="0" dirty="0" smtClean="0">
                        <a:solidFill>
                          <a:srgbClr val="000000"/>
                        </a:solidFill>
                        <a:latin typeface="Times New Roman"/>
                        <a:ea typeface="SimSun"/>
                        <a:cs typeface="Arial"/>
                      </a:endParaRPr>
                    </a:p>
                    <a:p>
                      <a:pPr marL="6985" algn="ctr">
                        <a:lnSpc>
                          <a:spcPct val="115000"/>
                        </a:lnSpc>
                        <a:spcAft>
                          <a:spcPts val="0"/>
                        </a:spcAft>
                      </a:pPr>
                      <a:r>
                        <a:rPr lang="en-US" sz="1400" b="0" dirty="0" err="1" smtClean="0">
                          <a:solidFill>
                            <a:srgbClr val="000000"/>
                          </a:solidFill>
                          <a:latin typeface="Times New Roman"/>
                          <a:ea typeface="SimSun"/>
                          <a:cs typeface="Arial"/>
                        </a:rPr>
                        <a:t>ppm</a:t>
                      </a:r>
                      <a:endParaRPr lang="ru-RU" sz="1400" b="1" dirty="0">
                        <a:solidFill>
                          <a:srgbClr val="000000"/>
                        </a:solidFill>
                        <a:latin typeface="Arial"/>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 algn="ctr">
                        <a:lnSpc>
                          <a:spcPct val="115000"/>
                        </a:lnSpc>
                        <a:spcAft>
                          <a:spcPts val="0"/>
                        </a:spcAft>
                      </a:pPr>
                      <a:r>
                        <a:rPr lang="en-US" sz="1400" b="0" dirty="0" smtClean="0">
                          <a:solidFill>
                            <a:srgbClr val="000000"/>
                          </a:solidFill>
                          <a:latin typeface="Times New Roman"/>
                          <a:ea typeface="SimSun"/>
                          <a:cs typeface="Arial"/>
                        </a:rPr>
                        <a:t>Relative error of current repeatability from cycle to cycle</a:t>
                      </a:r>
                      <a:endParaRPr lang="ru-RU" sz="1400" b="1" dirty="0">
                        <a:solidFill>
                          <a:srgbClr val="000000"/>
                        </a:solidFill>
                        <a:latin typeface="Arial"/>
                        <a:ea typeface="Calibri"/>
                      </a:endParaRPr>
                    </a:p>
                    <a:p>
                      <a:pPr marL="6985" algn="ctr">
                        <a:lnSpc>
                          <a:spcPct val="115000"/>
                        </a:lnSpc>
                        <a:spcAft>
                          <a:spcPts val="0"/>
                        </a:spcAft>
                      </a:pPr>
                      <a:r>
                        <a:rPr lang="en-US" sz="1400" b="0" dirty="0" err="1">
                          <a:solidFill>
                            <a:srgbClr val="000000"/>
                          </a:solidFill>
                          <a:latin typeface="Times New Roman"/>
                          <a:ea typeface="SimSun"/>
                          <a:cs typeface="Arial"/>
                        </a:rPr>
                        <a:t>ppm</a:t>
                      </a:r>
                      <a:endParaRPr lang="ru-RU" sz="1400" b="1" dirty="0">
                        <a:solidFill>
                          <a:srgbClr val="000000"/>
                        </a:solidFill>
                        <a:latin typeface="Arial"/>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indent="0" algn="ctr">
                        <a:lnSpc>
                          <a:spcPct val="115000"/>
                        </a:lnSpc>
                        <a:spcAft>
                          <a:spcPts val="0"/>
                        </a:spcAft>
                      </a:pPr>
                      <a:r>
                        <a:rPr lang="ru-RU" sz="1400" b="0" dirty="0">
                          <a:solidFill>
                            <a:srgbClr val="000000"/>
                          </a:solidFill>
                          <a:latin typeface="Times New Roman"/>
                          <a:ea typeface="SimSun"/>
                          <a:cs typeface="Arial"/>
                        </a:rPr>
                        <a:t>ПИТ11</a:t>
                      </a:r>
                      <a:endParaRPr lang="ru-RU" sz="1400" b="1" dirty="0">
                        <a:solidFill>
                          <a:srgbClr val="000000"/>
                        </a:solidFill>
                        <a:latin typeface="Arial"/>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ru-RU" sz="1400" b="1" dirty="0">
                          <a:solidFill>
                            <a:srgbClr val="000000"/>
                          </a:solidFill>
                          <a:latin typeface="Times New Roman"/>
                          <a:ea typeface="SimSun"/>
                          <a:cs typeface="Arial"/>
                        </a:rPr>
                        <a:t>0,17129</a:t>
                      </a:r>
                      <a:endParaRPr lang="ru-RU" sz="1400" b="1" dirty="0">
                        <a:solidFill>
                          <a:srgbClr val="000000"/>
                        </a:solidFill>
                        <a:latin typeface="Arial"/>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en-US" sz="1400" b="1" dirty="0">
                          <a:solidFill>
                            <a:srgbClr val="000000"/>
                          </a:solidFill>
                          <a:latin typeface="Times New Roman"/>
                          <a:ea typeface="SimSun"/>
                          <a:cs typeface="Arial"/>
                        </a:rPr>
                        <a:t>18</a:t>
                      </a:r>
                      <a:endParaRPr lang="ru-RU" sz="1400" b="1" dirty="0">
                        <a:solidFill>
                          <a:srgbClr val="000000"/>
                        </a:solidFill>
                        <a:latin typeface="Arial"/>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ru-RU" sz="1400" b="1" dirty="0">
                          <a:solidFill>
                            <a:srgbClr val="000000"/>
                          </a:solidFill>
                          <a:latin typeface="Times New Roman"/>
                          <a:ea typeface="SimSun"/>
                          <a:cs typeface="Arial"/>
                        </a:rPr>
                        <a:t>7</a:t>
                      </a:r>
                      <a:endParaRPr lang="ru-RU" sz="1400" b="1" dirty="0">
                        <a:solidFill>
                          <a:srgbClr val="000000"/>
                        </a:solidFill>
                        <a:latin typeface="Arial"/>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457200" indent="-457200" algn="ctr">
                        <a:lnSpc>
                          <a:spcPct val="115000"/>
                        </a:lnSpc>
                        <a:spcAft>
                          <a:spcPts val="0"/>
                        </a:spcAft>
                      </a:pPr>
                      <a:r>
                        <a:rPr lang="ru-RU" sz="1400" b="0" dirty="0">
                          <a:solidFill>
                            <a:srgbClr val="000000"/>
                          </a:solidFill>
                          <a:latin typeface="Times New Roman"/>
                          <a:ea typeface="SimSun"/>
                          <a:cs typeface="Arial"/>
                        </a:rPr>
                        <a:t>ПИТ06</a:t>
                      </a:r>
                      <a:endParaRPr lang="ru-RU" sz="1400" b="1" dirty="0">
                        <a:solidFill>
                          <a:srgbClr val="000000"/>
                        </a:solidFill>
                        <a:latin typeface="Arial"/>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ru-RU" sz="1400" b="1" dirty="0">
                          <a:solidFill>
                            <a:srgbClr val="000000"/>
                          </a:solidFill>
                          <a:latin typeface="Times New Roman"/>
                          <a:ea typeface="SimSun"/>
                          <a:cs typeface="Arial"/>
                        </a:rPr>
                        <a:t>0,00647</a:t>
                      </a:r>
                      <a:endParaRPr lang="ru-RU" sz="1400" b="1" dirty="0">
                        <a:solidFill>
                          <a:srgbClr val="000000"/>
                        </a:solidFill>
                        <a:latin typeface="Arial"/>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ru-RU" sz="1400" b="1" dirty="0">
                          <a:solidFill>
                            <a:srgbClr val="000000"/>
                          </a:solidFill>
                          <a:latin typeface="Times New Roman"/>
                          <a:ea typeface="SimSun"/>
                          <a:cs typeface="Arial"/>
                        </a:rPr>
                        <a:t>11</a:t>
                      </a:r>
                      <a:endParaRPr lang="ru-RU" sz="1400" b="1" dirty="0">
                        <a:solidFill>
                          <a:srgbClr val="000000"/>
                        </a:solidFill>
                        <a:latin typeface="Arial"/>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ru-RU" sz="1400" b="1">
                          <a:solidFill>
                            <a:srgbClr val="000000"/>
                          </a:solidFill>
                          <a:latin typeface="Times New Roman"/>
                          <a:ea typeface="SimSun"/>
                          <a:cs typeface="Arial"/>
                        </a:rPr>
                        <a:t>46</a:t>
                      </a:r>
                      <a:endParaRPr lang="ru-RU" sz="1400" b="1">
                        <a:solidFill>
                          <a:srgbClr val="000000"/>
                        </a:solidFill>
                        <a:latin typeface="Arial"/>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457200" indent="-457200" algn="ctr">
                        <a:lnSpc>
                          <a:spcPct val="115000"/>
                        </a:lnSpc>
                        <a:spcAft>
                          <a:spcPts val="0"/>
                        </a:spcAft>
                      </a:pPr>
                      <a:r>
                        <a:rPr lang="ru-RU" sz="1400" b="0" dirty="0">
                          <a:solidFill>
                            <a:srgbClr val="000000"/>
                          </a:solidFill>
                          <a:latin typeface="Times New Roman"/>
                          <a:ea typeface="SimSun"/>
                          <a:cs typeface="Arial"/>
                        </a:rPr>
                        <a:t>ПИТ03</a:t>
                      </a:r>
                      <a:endParaRPr lang="ru-RU" sz="1400" b="1" dirty="0">
                        <a:solidFill>
                          <a:srgbClr val="000000"/>
                        </a:solidFill>
                        <a:latin typeface="Arial"/>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ru-RU" sz="1400" b="1" dirty="0">
                          <a:solidFill>
                            <a:srgbClr val="000000"/>
                          </a:solidFill>
                          <a:latin typeface="Times New Roman"/>
                          <a:ea typeface="SimSun"/>
                          <a:cs typeface="Arial"/>
                        </a:rPr>
                        <a:t>0,00459</a:t>
                      </a:r>
                      <a:endParaRPr lang="ru-RU" sz="1400" b="1" dirty="0">
                        <a:solidFill>
                          <a:srgbClr val="000000"/>
                        </a:solidFill>
                        <a:latin typeface="Arial"/>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ru-RU" sz="1400" b="1" dirty="0">
                          <a:solidFill>
                            <a:srgbClr val="000000"/>
                          </a:solidFill>
                          <a:latin typeface="Times New Roman"/>
                          <a:ea typeface="SimSun"/>
                          <a:cs typeface="Arial"/>
                        </a:rPr>
                        <a:t>16</a:t>
                      </a:r>
                      <a:endParaRPr lang="ru-RU" sz="1400" b="1" dirty="0">
                        <a:solidFill>
                          <a:srgbClr val="000000"/>
                        </a:solidFill>
                        <a:latin typeface="Arial"/>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pPr>
                      <a:r>
                        <a:rPr lang="ru-RU" sz="1400" b="1" dirty="0">
                          <a:solidFill>
                            <a:srgbClr val="000000"/>
                          </a:solidFill>
                          <a:latin typeface="Times New Roman"/>
                          <a:ea typeface="SimSun"/>
                          <a:cs typeface="Arial"/>
                        </a:rPr>
                        <a:t>27</a:t>
                      </a:r>
                      <a:endParaRPr lang="ru-RU" sz="1400" b="1" dirty="0">
                        <a:solidFill>
                          <a:srgbClr val="000000"/>
                        </a:solidFill>
                        <a:latin typeface="Arial"/>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9" name="TextBox 18"/>
          <p:cNvSpPr txBox="1"/>
          <p:nvPr/>
        </p:nvSpPr>
        <p:spPr>
          <a:xfrm>
            <a:off x="714348" y="714356"/>
            <a:ext cx="7786742" cy="369332"/>
          </a:xfrm>
          <a:prstGeom prst="rect">
            <a:avLst/>
          </a:prstGeom>
          <a:noFill/>
        </p:spPr>
        <p:txBody>
          <a:bodyPr wrap="square" rtlCol="0">
            <a:spAutoFit/>
          </a:bodyPr>
          <a:lstStyle/>
          <a:p>
            <a:pPr algn="ctr"/>
            <a:r>
              <a:rPr lang="en-US" b="1" dirty="0" smtClean="0"/>
              <a:t>Precision current measurement subsystem</a:t>
            </a:r>
            <a:endParaRPr lang="ru-RU" b="1" dirty="0"/>
          </a:p>
        </p:txBody>
      </p:sp>
      <p:sp>
        <p:nvSpPr>
          <p:cNvPr id="21" name="Прямоугольник 20"/>
          <p:cNvSpPr/>
          <p:nvPr/>
        </p:nvSpPr>
        <p:spPr>
          <a:xfrm>
            <a:off x="3143240" y="2071678"/>
            <a:ext cx="987899" cy="369332"/>
          </a:xfrm>
          <a:prstGeom prst="rect">
            <a:avLst/>
          </a:prstGeom>
          <a:solidFill>
            <a:schemeClr val="bg1"/>
          </a:solidFill>
        </p:spPr>
        <p:txBody>
          <a:bodyPr wrap="none">
            <a:spAutoFit/>
          </a:bodyPr>
          <a:lstStyle/>
          <a:p>
            <a:r>
              <a:rPr lang="en-US" b="1" dirty="0" smtClean="0">
                <a:solidFill>
                  <a:srgbClr val="0070C0"/>
                </a:solidFill>
              </a:rPr>
              <a:t> </a:t>
            </a:r>
            <a:r>
              <a:rPr lang="ru-RU" b="1" dirty="0" smtClean="0">
                <a:solidFill>
                  <a:srgbClr val="0070C0"/>
                </a:solidFill>
              </a:rPr>
              <a:t>с</a:t>
            </a:r>
            <a:r>
              <a:rPr lang="en-US" b="1" dirty="0" err="1" smtClean="0">
                <a:solidFill>
                  <a:srgbClr val="0070C0"/>
                </a:solidFill>
              </a:rPr>
              <a:t>urrent</a:t>
            </a:r>
            <a:r>
              <a:rPr lang="en-US" b="1" dirty="0" smtClean="0">
                <a:solidFill>
                  <a:srgbClr val="0070C0"/>
                </a:solidFill>
              </a:rPr>
              <a:t> </a:t>
            </a:r>
            <a:endParaRPr lang="ru-RU" dirty="0">
              <a:solidFill>
                <a:srgbClr val="0070C0"/>
              </a:solidFill>
            </a:endParaRPr>
          </a:p>
        </p:txBody>
      </p:sp>
      <p:sp>
        <p:nvSpPr>
          <p:cNvPr id="22" name="Прямоугольник 21"/>
          <p:cNvSpPr/>
          <p:nvPr/>
        </p:nvSpPr>
        <p:spPr>
          <a:xfrm>
            <a:off x="2357422" y="1643050"/>
            <a:ext cx="1092350" cy="369332"/>
          </a:xfrm>
          <a:prstGeom prst="rect">
            <a:avLst/>
          </a:prstGeom>
          <a:solidFill>
            <a:schemeClr val="bg1"/>
          </a:solidFill>
        </p:spPr>
        <p:txBody>
          <a:bodyPr wrap="none">
            <a:spAutoFit/>
          </a:bodyPr>
          <a:lstStyle/>
          <a:p>
            <a:r>
              <a:rPr lang="en-US" b="1" dirty="0" smtClean="0">
                <a:solidFill>
                  <a:srgbClr val="348F25"/>
                </a:solidFill>
              </a:rPr>
              <a:t>reference</a:t>
            </a:r>
            <a:endParaRPr lang="ru-RU" dirty="0">
              <a:solidFill>
                <a:srgbClr val="348F25"/>
              </a:solidFill>
            </a:endParaRPr>
          </a:p>
        </p:txBody>
      </p:sp>
      <p:cxnSp>
        <p:nvCxnSpPr>
          <p:cNvPr id="32" name="Прямая со стрелкой 31"/>
          <p:cNvCxnSpPr>
            <a:stCxn id="22" idx="2"/>
          </p:cNvCxnSpPr>
          <p:nvPr/>
        </p:nvCxnSpPr>
        <p:spPr>
          <a:xfrm rot="5400000">
            <a:off x="2708019" y="2090414"/>
            <a:ext cx="273610" cy="117547"/>
          </a:xfrm>
          <a:prstGeom prst="straightConnector1">
            <a:avLst/>
          </a:prstGeom>
          <a:ln>
            <a:solidFill>
              <a:schemeClr val="tx1"/>
            </a:solidFill>
            <a:prstDash val="dash"/>
            <a:tailEnd type="stealth" w="med" len="lg"/>
          </a:ln>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p:cNvCxnSpPr>
            <a:stCxn id="21" idx="1"/>
          </p:cNvCxnSpPr>
          <p:nvPr/>
        </p:nvCxnSpPr>
        <p:spPr>
          <a:xfrm rot="10800000" flipV="1">
            <a:off x="2857488" y="2256344"/>
            <a:ext cx="285752" cy="243962"/>
          </a:xfrm>
          <a:prstGeom prst="straightConnector1">
            <a:avLst/>
          </a:prstGeom>
          <a:ln>
            <a:solidFill>
              <a:schemeClr val="tx1"/>
            </a:solidFill>
            <a:prstDash val="dash"/>
            <a:tailEnd type="stealth" w="med" len="lg"/>
          </a:ln>
        </p:spPr>
        <p:style>
          <a:lnRef idx="1">
            <a:schemeClr val="accent1"/>
          </a:lnRef>
          <a:fillRef idx="0">
            <a:schemeClr val="accent1"/>
          </a:fillRef>
          <a:effectRef idx="0">
            <a:schemeClr val="accent1"/>
          </a:effectRef>
          <a:fontRef idx="minor">
            <a:schemeClr val="tx1"/>
          </a:fontRef>
        </p:style>
      </p:cxnSp>
      <p:sp>
        <p:nvSpPr>
          <p:cNvPr id="38" name="Прямоугольник 37"/>
          <p:cNvSpPr/>
          <p:nvPr/>
        </p:nvSpPr>
        <p:spPr>
          <a:xfrm>
            <a:off x="1000100" y="3500438"/>
            <a:ext cx="1268681" cy="369332"/>
          </a:xfrm>
          <a:prstGeom prst="rect">
            <a:avLst/>
          </a:prstGeom>
          <a:solidFill>
            <a:schemeClr val="bg1"/>
          </a:solidFill>
        </p:spPr>
        <p:txBody>
          <a:bodyPr wrap="none">
            <a:spAutoFit/>
          </a:bodyPr>
          <a:lstStyle/>
          <a:p>
            <a:r>
              <a:rPr lang="en-US" b="1" dirty="0" smtClean="0">
                <a:solidFill>
                  <a:srgbClr val="FF0000"/>
                </a:solidFill>
              </a:rPr>
              <a:t>error signal</a:t>
            </a:r>
            <a:endParaRPr lang="ru-RU" b="1" dirty="0">
              <a:solidFill>
                <a:srgbClr val="FF0000"/>
              </a:solidFill>
            </a:endParaRPr>
          </a:p>
        </p:txBody>
      </p:sp>
      <p:grpSp>
        <p:nvGrpSpPr>
          <p:cNvPr id="67" name="Группа 66"/>
          <p:cNvGrpSpPr/>
          <p:nvPr/>
        </p:nvGrpSpPr>
        <p:grpSpPr>
          <a:xfrm>
            <a:off x="2285984" y="2714620"/>
            <a:ext cx="1214446" cy="1093595"/>
            <a:chOff x="2285984" y="2714620"/>
            <a:chExt cx="1214446" cy="1093595"/>
          </a:xfrm>
        </p:grpSpPr>
        <p:cxnSp>
          <p:nvCxnSpPr>
            <p:cNvPr id="40" name="Прямая соединительная линия 39"/>
            <p:cNvCxnSpPr/>
            <p:nvPr/>
          </p:nvCxnSpPr>
          <p:spPr>
            <a:xfrm>
              <a:off x="2285984" y="3214686"/>
              <a:ext cx="1214446" cy="158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p:cNvCxnSpPr/>
            <p:nvPr/>
          </p:nvCxnSpPr>
          <p:spPr>
            <a:xfrm>
              <a:off x="2500298" y="2714620"/>
              <a:ext cx="928694" cy="158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2" name="Прямоугольник 41"/>
            <p:cNvSpPr/>
            <p:nvPr/>
          </p:nvSpPr>
          <p:spPr>
            <a:xfrm>
              <a:off x="2643175" y="3500438"/>
              <a:ext cx="428628" cy="307777"/>
            </a:xfrm>
            <a:prstGeom prst="rect">
              <a:avLst/>
            </a:prstGeom>
            <a:ln>
              <a:solidFill>
                <a:schemeClr val="tx1"/>
              </a:solidFill>
            </a:ln>
          </p:spPr>
          <p:txBody>
            <a:bodyPr wrap="square">
              <a:spAutoFit/>
            </a:bodyPr>
            <a:lstStyle/>
            <a:p>
              <a:r>
                <a:rPr lang="en-US" sz="1400" b="1" dirty="0" smtClean="0"/>
                <a:t>2A</a:t>
              </a:r>
              <a:endParaRPr lang="ru-RU" sz="1400" b="1" dirty="0"/>
            </a:p>
          </p:txBody>
        </p:sp>
        <p:cxnSp>
          <p:nvCxnSpPr>
            <p:cNvPr id="46" name="Прямая со стрелкой 45"/>
            <p:cNvCxnSpPr/>
            <p:nvPr/>
          </p:nvCxnSpPr>
          <p:spPr>
            <a:xfrm rot="5400000">
              <a:off x="2965439" y="2964653"/>
              <a:ext cx="499272" cy="794"/>
            </a:xfrm>
            <a:prstGeom prst="straightConnector1">
              <a:avLst/>
            </a:prstGeom>
            <a:ln>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p:cNvCxnSpPr>
              <a:endCxn id="42" idx="0"/>
            </p:cNvCxnSpPr>
            <p:nvPr/>
          </p:nvCxnSpPr>
          <p:spPr>
            <a:xfrm rot="5400000">
              <a:off x="2750333" y="3036091"/>
              <a:ext cx="571504" cy="357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4" name="Прямая со стрелкой 53"/>
          <p:cNvCxnSpPr>
            <a:stCxn id="38" idx="0"/>
          </p:cNvCxnSpPr>
          <p:nvPr/>
        </p:nvCxnSpPr>
        <p:spPr>
          <a:xfrm rot="5400000" flipH="1" flipV="1">
            <a:off x="1603023" y="3246104"/>
            <a:ext cx="285752" cy="222917"/>
          </a:xfrm>
          <a:prstGeom prst="straightConnector1">
            <a:avLst/>
          </a:prstGeom>
          <a:ln>
            <a:solidFill>
              <a:schemeClr val="tx1"/>
            </a:solidFill>
            <a:prstDash val="dash"/>
            <a:tailEnd type="stealth" w="med" len="lg"/>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7715272" y="2643182"/>
            <a:ext cx="928694" cy="369332"/>
          </a:xfrm>
          <a:prstGeom prst="rect">
            <a:avLst/>
          </a:prstGeom>
          <a:solidFill>
            <a:schemeClr val="accent6">
              <a:lumMod val="20000"/>
              <a:lumOff val="80000"/>
            </a:schemeClr>
          </a:solidFill>
        </p:spPr>
        <p:txBody>
          <a:bodyPr wrap="square" rtlCol="0">
            <a:spAutoFit/>
          </a:bodyPr>
          <a:lstStyle/>
          <a:p>
            <a:pPr algn="ctr"/>
            <a:r>
              <a:rPr lang="ru-RU" b="1" dirty="0" smtClean="0"/>
              <a:t>ПИТ03</a:t>
            </a:r>
            <a:endParaRPr lang="ru-RU" b="1" dirty="0"/>
          </a:p>
        </p:txBody>
      </p:sp>
      <p:sp>
        <p:nvSpPr>
          <p:cNvPr id="64" name="TextBox 63"/>
          <p:cNvSpPr txBox="1"/>
          <p:nvPr/>
        </p:nvSpPr>
        <p:spPr>
          <a:xfrm>
            <a:off x="7715272" y="4572008"/>
            <a:ext cx="928694" cy="369332"/>
          </a:xfrm>
          <a:prstGeom prst="rect">
            <a:avLst/>
          </a:prstGeom>
          <a:solidFill>
            <a:schemeClr val="accent6">
              <a:lumMod val="20000"/>
              <a:lumOff val="80000"/>
            </a:schemeClr>
          </a:solidFill>
        </p:spPr>
        <p:txBody>
          <a:bodyPr wrap="square" rtlCol="0">
            <a:spAutoFit/>
          </a:bodyPr>
          <a:lstStyle/>
          <a:p>
            <a:pPr algn="ctr"/>
            <a:r>
              <a:rPr lang="ru-RU" b="1" dirty="0" smtClean="0"/>
              <a:t>ПИТ06</a:t>
            </a:r>
            <a:endParaRPr lang="ru-RU" b="1" dirty="0"/>
          </a:p>
        </p:txBody>
      </p:sp>
      <p:sp>
        <p:nvSpPr>
          <p:cNvPr id="66" name="TextBox 65"/>
          <p:cNvSpPr txBox="1"/>
          <p:nvPr/>
        </p:nvSpPr>
        <p:spPr>
          <a:xfrm>
            <a:off x="4572000" y="4214818"/>
            <a:ext cx="928694" cy="369332"/>
          </a:xfrm>
          <a:prstGeom prst="rect">
            <a:avLst/>
          </a:prstGeom>
          <a:solidFill>
            <a:schemeClr val="accent6">
              <a:lumMod val="20000"/>
              <a:lumOff val="80000"/>
            </a:schemeClr>
          </a:solidFill>
        </p:spPr>
        <p:txBody>
          <a:bodyPr wrap="square" rtlCol="0">
            <a:spAutoFit/>
          </a:bodyPr>
          <a:lstStyle/>
          <a:p>
            <a:pPr algn="ctr"/>
            <a:r>
              <a:rPr lang="ru-RU" b="1" dirty="0" smtClean="0"/>
              <a:t>ПИТ11</a:t>
            </a:r>
            <a:endParaRPr lang="ru-RU" b="1" dirty="0"/>
          </a:p>
        </p:txBody>
      </p:sp>
      <p:grpSp>
        <p:nvGrpSpPr>
          <p:cNvPr id="69" name="Группа 68"/>
          <p:cNvGrpSpPr/>
          <p:nvPr/>
        </p:nvGrpSpPr>
        <p:grpSpPr>
          <a:xfrm>
            <a:off x="6786578" y="2071678"/>
            <a:ext cx="928694" cy="477601"/>
            <a:chOff x="2500298" y="2714620"/>
            <a:chExt cx="928694" cy="2209970"/>
          </a:xfrm>
        </p:grpSpPr>
        <p:cxnSp>
          <p:nvCxnSpPr>
            <p:cNvPr id="70" name="Прямая соединительная линия 69"/>
            <p:cNvCxnSpPr/>
            <p:nvPr/>
          </p:nvCxnSpPr>
          <p:spPr>
            <a:xfrm>
              <a:off x="2571736" y="3045180"/>
              <a:ext cx="714380" cy="734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1" name="Прямая соединительная линия 70"/>
            <p:cNvCxnSpPr/>
            <p:nvPr/>
          </p:nvCxnSpPr>
          <p:spPr>
            <a:xfrm>
              <a:off x="2500298" y="2714620"/>
              <a:ext cx="928694" cy="158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72" name="Прямоугольник 71"/>
            <p:cNvSpPr/>
            <p:nvPr/>
          </p:nvSpPr>
          <p:spPr>
            <a:xfrm>
              <a:off x="2643174" y="3500435"/>
              <a:ext cx="571504" cy="1424155"/>
            </a:xfrm>
            <a:prstGeom prst="rect">
              <a:avLst/>
            </a:prstGeom>
            <a:ln>
              <a:solidFill>
                <a:schemeClr val="tx1"/>
              </a:solidFill>
            </a:ln>
          </p:spPr>
          <p:txBody>
            <a:bodyPr wrap="square">
              <a:spAutoFit/>
            </a:bodyPr>
            <a:lstStyle/>
            <a:p>
              <a:r>
                <a:rPr lang="ru-RU" sz="1400" b="1" dirty="0" smtClean="0"/>
                <a:t>0</a:t>
              </a:r>
              <a:r>
                <a:rPr lang="en-US" sz="1400" b="1" dirty="0" smtClean="0"/>
                <a:t>.1A</a:t>
              </a:r>
              <a:endParaRPr lang="ru-RU" sz="1400" b="1" dirty="0"/>
            </a:p>
          </p:txBody>
        </p:sp>
        <p:cxnSp>
          <p:nvCxnSpPr>
            <p:cNvPr id="73" name="Прямая со стрелкой 72"/>
            <p:cNvCxnSpPr/>
            <p:nvPr/>
          </p:nvCxnSpPr>
          <p:spPr>
            <a:xfrm rot="5400000">
              <a:off x="3050187" y="2879903"/>
              <a:ext cx="329778" cy="795"/>
            </a:xfrm>
            <a:prstGeom prst="straightConnector1">
              <a:avLst/>
            </a:prstGeom>
            <a:ln>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74" name="Прямая соединительная линия 73"/>
            <p:cNvCxnSpPr>
              <a:endCxn id="72" idx="0"/>
            </p:cNvCxnSpPr>
            <p:nvPr/>
          </p:nvCxnSpPr>
          <p:spPr>
            <a:xfrm rot="10800000" flipV="1">
              <a:off x="2928926" y="2928935"/>
              <a:ext cx="285780" cy="571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2" name="Группа 81"/>
          <p:cNvGrpSpPr/>
          <p:nvPr/>
        </p:nvGrpSpPr>
        <p:grpSpPr>
          <a:xfrm>
            <a:off x="6500826" y="3857629"/>
            <a:ext cx="1214446" cy="736625"/>
            <a:chOff x="2285984" y="2714620"/>
            <a:chExt cx="1214446" cy="1211442"/>
          </a:xfrm>
        </p:grpSpPr>
        <p:cxnSp>
          <p:nvCxnSpPr>
            <p:cNvPr id="83" name="Прямая соединительная линия 82"/>
            <p:cNvCxnSpPr/>
            <p:nvPr/>
          </p:nvCxnSpPr>
          <p:spPr>
            <a:xfrm>
              <a:off x="2285984" y="3214686"/>
              <a:ext cx="1214446" cy="158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4" name="Прямая соединительная линия 83"/>
            <p:cNvCxnSpPr/>
            <p:nvPr/>
          </p:nvCxnSpPr>
          <p:spPr>
            <a:xfrm>
              <a:off x="2500298" y="2714620"/>
              <a:ext cx="928694" cy="158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5" name="Прямоугольник 84"/>
            <p:cNvSpPr/>
            <p:nvPr/>
          </p:nvSpPr>
          <p:spPr>
            <a:xfrm>
              <a:off x="2428860" y="3419535"/>
              <a:ext cx="642943" cy="506527"/>
            </a:xfrm>
            <a:prstGeom prst="rect">
              <a:avLst/>
            </a:prstGeom>
            <a:ln>
              <a:solidFill>
                <a:schemeClr val="tx1"/>
              </a:solidFill>
            </a:ln>
          </p:spPr>
          <p:txBody>
            <a:bodyPr wrap="square">
              <a:spAutoFit/>
            </a:bodyPr>
            <a:lstStyle/>
            <a:p>
              <a:r>
                <a:rPr lang="en-US" sz="1400" b="1" dirty="0" smtClean="0"/>
                <a:t>0.35A</a:t>
              </a:r>
              <a:endParaRPr lang="ru-RU" sz="1400" b="1" dirty="0"/>
            </a:p>
          </p:txBody>
        </p:sp>
        <p:cxnSp>
          <p:nvCxnSpPr>
            <p:cNvPr id="86" name="Прямая со стрелкой 85"/>
            <p:cNvCxnSpPr/>
            <p:nvPr/>
          </p:nvCxnSpPr>
          <p:spPr>
            <a:xfrm rot="5400000">
              <a:off x="2965439" y="2964653"/>
              <a:ext cx="499272" cy="794"/>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7" name="Прямая соединительная линия 86"/>
            <p:cNvCxnSpPr>
              <a:endCxn id="85" idx="0"/>
            </p:cNvCxnSpPr>
            <p:nvPr/>
          </p:nvCxnSpPr>
          <p:spPr>
            <a:xfrm rot="10800000" flipV="1">
              <a:off x="2750332" y="2949588"/>
              <a:ext cx="464346" cy="4699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0" name="Группа 89"/>
          <p:cNvGrpSpPr/>
          <p:nvPr/>
        </p:nvGrpSpPr>
        <p:grpSpPr>
          <a:xfrm>
            <a:off x="251520" y="0"/>
            <a:ext cx="8856270" cy="605226"/>
            <a:chOff x="251520" y="0"/>
            <a:chExt cx="8856270" cy="605226"/>
          </a:xfrm>
        </p:grpSpPr>
        <p:pic>
          <p:nvPicPr>
            <p:cNvPr id="91" name="Рисунок 90">
              <a:extLst>
                <a:ext uri="{FF2B5EF4-FFF2-40B4-BE49-F238E27FC236}">
                  <a16:creationId xmlns="" xmlns:a16="http://schemas.microsoft.com/office/drawing/2014/main" id="{599E0C4B-0717-439A-A4AF-422065C6AB04}"/>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8031439" y="0"/>
              <a:ext cx="1076351" cy="563239"/>
            </a:xfrm>
            <a:prstGeom prst="rect">
              <a:avLst/>
            </a:prstGeom>
          </p:spPr>
        </p:pic>
        <p:sp>
          <p:nvSpPr>
            <p:cNvPr id="92" name="Заголовок 1"/>
            <p:cNvSpPr txBox="1">
              <a:spLocks/>
            </p:cNvSpPr>
            <p:nvPr/>
          </p:nvSpPr>
          <p:spPr>
            <a:xfrm>
              <a:off x="642910" y="0"/>
              <a:ext cx="8229600" cy="605226"/>
            </a:xfrm>
            <a:prstGeom prst="rect">
              <a:avLst/>
            </a:prstGeom>
          </p:spPr>
          <p:txBody>
            <a:bodyPr vert="horz" lIns="91440" tIns="45720" rIns="91440" bIns="45720" rtlCol="0" anchor="ctr">
              <a:normAutofit/>
            </a:bodyPr>
            <a:lstStyle/>
            <a:p>
              <a:pPr lvl="0" algn="ctr">
                <a:spcBef>
                  <a:spcPct val="0"/>
                </a:spcBef>
                <a:defRPr/>
              </a:pPr>
              <a:r>
                <a:rPr lang="en-US" sz="2400" b="1" dirty="0" smtClean="0">
                  <a:latin typeface="+mj-lt"/>
                  <a:ea typeface="+mj-ea"/>
                  <a:cs typeface="+mj-cs"/>
                </a:rPr>
                <a:t>Booster power system</a:t>
              </a:r>
              <a:r>
                <a:rPr kumimoji="0" lang="ru-RU" sz="24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2400" b="1" i="0" u="none" strike="noStrike" kern="1200" cap="none" spc="0" normalizeH="0" baseline="0" noProof="0" dirty="0" smtClean="0">
                  <a:ln>
                    <a:noFill/>
                  </a:ln>
                  <a:solidFill>
                    <a:schemeClr val="tx1"/>
                  </a:solidFill>
                  <a:effectLst/>
                  <a:uLnTx/>
                  <a:uFillTx/>
                  <a:latin typeface="+mj-lt"/>
                  <a:ea typeface="+mj-ea"/>
                  <a:cs typeface="+mj-cs"/>
                </a:rPr>
                <a:t> </a:t>
              </a:r>
              <a:endParaRPr kumimoji="0" lang="ru-RU" sz="2400" b="1" i="0" u="none" strike="noStrike" kern="1200" cap="none" spc="0" normalizeH="0" baseline="0" noProof="0" dirty="0">
                <a:ln>
                  <a:noFill/>
                </a:ln>
                <a:solidFill>
                  <a:schemeClr val="tx1"/>
                </a:solidFill>
                <a:effectLst/>
                <a:uLnTx/>
                <a:uFillTx/>
                <a:latin typeface="+mj-lt"/>
                <a:ea typeface="+mj-ea"/>
                <a:cs typeface="+mj-cs"/>
              </a:endParaRPr>
            </a:p>
          </p:txBody>
        </p:sp>
        <p:cxnSp>
          <p:nvCxnSpPr>
            <p:cNvPr id="93" name="Прямая соединительная линия 92"/>
            <p:cNvCxnSpPr/>
            <p:nvPr/>
          </p:nvCxnSpPr>
          <p:spPr>
            <a:xfrm>
              <a:off x="251520" y="476672"/>
              <a:ext cx="8712968"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39" name="Номер слайда 3"/>
          <p:cNvSpPr txBox="1">
            <a:spLocks/>
          </p:cNvSpPr>
          <p:nvPr/>
        </p:nvSpPr>
        <p:spPr>
          <a:xfrm>
            <a:off x="8617812" y="6492875"/>
            <a:ext cx="504056" cy="365125"/>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5797AFE9-0F05-449C-AAE0-058FD2FE3341}" type="slidenum">
              <a:rPr kumimoji="0" lang="ru-RU" altLang="ru-RU"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ru-RU" altLang="ru-RU" sz="1200" b="0" i="0" u="none" strike="noStrike" kern="1200" cap="none" spc="0" normalizeH="0" baseline="0" noProof="0" dirty="0" smtClean="0">
              <a:ln>
                <a:noFill/>
              </a:ln>
              <a:solidFill>
                <a:schemeClr val="tx1">
                  <a:tint val="75000"/>
                </a:schemeClr>
              </a:solidFill>
              <a:effectLst/>
              <a:uLnTx/>
              <a:uFillTx/>
              <a:latin typeface="+mn-lt"/>
              <a:ea typeface="+mn-ea"/>
              <a:cs typeface="+mn-cs"/>
            </a:endParaRPr>
          </a:p>
        </p:txBody>
      </p:sp>
      <p:sp>
        <p:nvSpPr>
          <p:cNvPr id="43" name="Прямоугольник 42"/>
          <p:cNvSpPr/>
          <p:nvPr/>
        </p:nvSpPr>
        <p:spPr>
          <a:xfrm>
            <a:off x="285720" y="928670"/>
            <a:ext cx="1928826" cy="307777"/>
          </a:xfrm>
          <a:prstGeom prst="rect">
            <a:avLst/>
          </a:prstGeom>
        </p:spPr>
        <p:txBody>
          <a:bodyPr wrap="square">
            <a:spAutoFit/>
          </a:bodyPr>
          <a:lstStyle/>
          <a:p>
            <a:r>
              <a:rPr lang="en-US" sz="1400" b="1" dirty="0" smtClean="0"/>
              <a:t>2 session</a:t>
            </a:r>
            <a:r>
              <a:rPr lang="ru-RU" sz="1400" b="1" dirty="0" smtClean="0"/>
              <a:t> </a:t>
            </a:r>
            <a:r>
              <a:rPr lang="en-US" sz="1400" b="1" dirty="0" err="1" smtClean="0"/>
              <a:t>sept</a:t>
            </a:r>
            <a:r>
              <a:rPr lang="en-US" sz="1400" b="1" dirty="0" smtClean="0"/>
              <a:t>. 2021</a:t>
            </a:r>
            <a:endParaRPr lang="ru-RU" sz="1400" b="1" dirty="0"/>
          </a:p>
        </p:txBody>
      </p:sp>
    </p:spTree>
    <p:extLst>
      <p:ext uri="{BB962C8B-B14F-4D97-AF65-F5344CB8AC3E}">
        <p14:creationId xmlns="" xmlns:p14="http://schemas.microsoft.com/office/powerpoint/2010/main" val="748103895"/>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8"/>
          <p:cNvGrpSpPr/>
          <p:nvPr/>
        </p:nvGrpSpPr>
        <p:grpSpPr>
          <a:xfrm>
            <a:off x="700086" y="0"/>
            <a:ext cx="8443914" cy="1083688"/>
            <a:chOff x="285720" y="0"/>
            <a:chExt cx="8443914" cy="1083688"/>
          </a:xfrm>
        </p:grpSpPr>
        <p:sp>
          <p:nvSpPr>
            <p:cNvPr id="6" name="Заголовок 1"/>
            <p:cNvSpPr txBox="1">
              <a:spLocks/>
            </p:cNvSpPr>
            <p:nvPr/>
          </p:nvSpPr>
          <p:spPr>
            <a:xfrm>
              <a:off x="500034" y="0"/>
              <a:ext cx="8229600" cy="490066"/>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solidFill>
                    <a:srgbClr val="C00000"/>
                  </a:solidFill>
                </a:rPr>
                <a:t>The power supply system of the Collider</a:t>
              </a:r>
              <a:endParaRPr lang="ru-RU" sz="2200" b="1" dirty="0">
                <a:solidFill>
                  <a:srgbClr val="C00000"/>
                </a:solidFill>
              </a:endParaRPr>
            </a:p>
          </p:txBody>
        </p:sp>
        <p:sp>
          <p:nvSpPr>
            <p:cNvPr id="8" name="Прямоугольник 7"/>
            <p:cNvSpPr/>
            <p:nvPr/>
          </p:nvSpPr>
          <p:spPr>
            <a:xfrm>
              <a:off x="928662" y="714356"/>
              <a:ext cx="7429552" cy="369332"/>
            </a:xfrm>
            <a:prstGeom prst="rect">
              <a:avLst/>
            </a:prstGeom>
          </p:spPr>
          <p:txBody>
            <a:bodyPr wrap="square">
              <a:spAutoFit/>
            </a:bodyPr>
            <a:lstStyle/>
            <a:p>
              <a:pPr algn="ctr"/>
              <a:r>
                <a:rPr lang="en-US" altLang="zh-CN" b="1" dirty="0" smtClean="0">
                  <a:solidFill>
                    <a:prstClr val="black"/>
                  </a:solidFill>
                  <a:ea typeface="SimSun" pitchFamily="2" charset="-122"/>
                  <a:cs typeface="Times New Roman" pitchFamily="18" charset="0"/>
                </a:rPr>
                <a:t>Main parameters of the structural superconducting magnets</a:t>
              </a:r>
              <a:endParaRPr lang="ru-RU" b="1" dirty="0">
                <a:cs typeface="Times New Roman" pitchFamily="18" charset="0"/>
              </a:endParaRPr>
            </a:p>
          </p:txBody>
        </p:sp>
        <p:cxnSp>
          <p:nvCxnSpPr>
            <p:cNvPr id="7" name="Прямая соединительная линия 6"/>
            <p:cNvCxnSpPr/>
            <p:nvPr/>
          </p:nvCxnSpPr>
          <p:spPr>
            <a:xfrm>
              <a:off x="285720" y="500042"/>
              <a:ext cx="7715304" cy="1588"/>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graphicFrame>
        <p:nvGraphicFramePr>
          <p:cNvPr id="11" name="Таблица 10"/>
          <p:cNvGraphicFramePr>
            <a:graphicFrameLocks noGrp="1"/>
          </p:cNvGraphicFramePr>
          <p:nvPr>
            <p:extLst>
              <p:ext uri="{D42A27DB-BD31-4B8C-83A1-F6EECF244321}">
                <p14:modId xmlns="" xmlns:p14="http://schemas.microsoft.com/office/powerpoint/2010/main" val="3080366730"/>
              </p:ext>
            </p:extLst>
          </p:nvPr>
        </p:nvGraphicFramePr>
        <p:xfrm>
          <a:off x="500034" y="1357298"/>
          <a:ext cx="8305195" cy="4403904"/>
        </p:xfrm>
        <a:graphic>
          <a:graphicData uri="http://schemas.openxmlformats.org/drawingml/2006/table">
            <a:tbl>
              <a:tblPr>
                <a:effectLst>
                  <a:outerShdw blurRad="50800" dist="38100" dir="2700000" algn="tl" rotWithShape="0">
                    <a:prstClr val="black">
                      <a:alpha val="40000"/>
                    </a:prstClr>
                  </a:outerShdw>
                </a:effectLst>
              </a:tblPr>
              <a:tblGrid>
                <a:gridCol w="6659212">
                  <a:extLst>
                    <a:ext uri="{9D8B030D-6E8A-4147-A177-3AD203B41FA5}">
                      <a16:colId xmlns:a16="http://schemas.microsoft.com/office/drawing/2014/main" xmlns="" val="20000"/>
                    </a:ext>
                  </a:extLst>
                </a:gridCol>
                <a:gridCol w="626516">
                  <a:extLst>
                    <a:ext uri="{9D8B030D-6E8A-4147-A177-3AD203B41FA5}">
                      <a16:colId xmlns:a16="http://schemas.microsoft.com/office/drawing/2014/main" xmlns="" val="20001"/>
                    </a:ext>
                  </a:extLst>
                </a:gridCol>
                <a:gridCol w="1019467">
                  <a:extLst>
                    <a:ext uri="{9D8B030D-6E8A-4147-A177-3AD203B41FA5}">
                      <a16:colId xmlns:a16="http://schemas.microsoft.com/office/drawing/2014/main" xmlns="" val="20002"/>
                    </a:ext>
                  </a:extLst>
                </a:gridCol>
              </a:tblGrid>
              <a:tr h="559225">
                <a:tc>
                  <a:txBody>
                    <a:bodyPr/>
                    <a:lstStyle/>
                    <a:p>
                      <a:pPr algn="just">
                        <a:spcAft>
                          <a:spcPts val="0"/>
                        </a:spcAft>
                      </a:pPr>
                      <a:r>
                        <a:rPr lang="en-US" sz="1800" b="1" kern="50" dirty="0" smtClean="0">
                          <a:latin typeface="Calibri" pitchFamily="34" charset="0"/>
                          <a:ea typeface="SimSun"/>
                          <a:cs typeface="Calibri" pitchFamily="34" charset="0"/>
                        </a:rPr>
                        <a:t>The inductance of the dipole magnets, Lm</a:t>
                      </a:r>
                      <a:endParaRPr lang="ru-RU" sz="1800" b="1" kern="50" dirty="0">
                        <a:latin typeface="Calibri" pitchFamily="34" charset="0"/>
                        <a:ea typeface="Times New Roman"/>
                        <a:cs typeface="Calibri" pitchFamily="34" charset="0"/>
                      </a:endParaRPr>
                    </a:p>
                  </a:txBody>
                  <a:tcPr marL="44450" marR="4445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r>
                        <a:rPr lang="sk-SK" sz="1800" b="0" kern="50" dirty="0" smtClean="0">
                          <a:latin typeface="Calibri" pitchFamily="34" charset="0"/>
                          <a:ea typeface="SimSun"/>
                          <a:cs typeface="Calibri" pitchFamily="34" charset="0"/>
                        </a:rPr>
                        <a:t>м</a:t>
                      </a:r>
                      <a:r>
                        <a:rPr lang="ru-RU" sz="1800" b="0" kern="50" dirty="0" smtClean="0">
                          <a:latin typeface="Calibri" pitchFamily="34" charset="0"/>
                          <a:ea typeface="SimSun"/>
                          <a:cs typeface="Calibri" pitchFamily="34" charset="0"/>
                        </a:rPr>
                        <a:t>Н</a:t>
                      </a:r>
                      <a:endParaRPr lang="ru-RU" sz="1800" b="0" kern="50" dirty="0">
                        <a:latin typeface="Calibri" pitchFamily="34" charset="0"/>
                        <a:ea typeface="Times New Roman"/>
                        <a:cs typeface="Calibri" pitchFamily="34" charset="0"/>
                      </a:endParaRPr>
                    </a:p>
                  </a:txBody>
                  <a:tcPr marL="44450" marR="4445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r>
                        <a:rPr lang="ru-RU" sz="1800" b="1" kern="50" dirty="0">
                          <a:latin typeface="Calibri" pitchFamily="34" charset="0"/>
                          <a:ea typeface="SimSun"/>
                          <a:cs typeface="Calibri" pitchFamily="34" charset="0"/>
                        </a:rPr>
                        <a:t>36</a:t>
                      </a:r>
                      <a:endParaRPr lang="ru-RU" sz="1800" b="1" kern="50" dirty="0">
                        <a:latin typeface="Calibri" pitchFamily="34" charset="0"/>
                        <a:ea typeface="Times New Roman"/>
                        <a:cs typeface="Calibri" pitchFamily="34" charset="0"/>
                      </a:endParaRPr>
                    </a:p>
                  </a:txBody>
                  <a:tcPr marL="44450" marR="4445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0000"/>
                  </a:ext>
                </a:extLst>
              </a:tr>
              <a:tr h="589185">
                <a:tc>
                  <a:txBody>
                    <a:bodyPr/>
                    <a:lstStyle/>
                    <a:p>
                      <a:pPr algn="just">
                        <a:spcAft>
                          <a:spcPts val="0"/>
                        </a:spcAft>
                      </a:pPr>
                      <a:r>
                        <a:rPr lang="en-US" sz="1800" b="1" kern="50" dirty="0" smtClean="0">
                          <a:latin typeface="Calibri" pitchFamily="34" charset="0"/>
                          <a:ea typeface="SimSun"/>
                          <a:cs typeface="Calibri" pitchFamily="34" charset="0"/>
                        </a:rPr>
                        <a:t>The inductance of the </a:t>
                      </a:r>
                      <a:r>
                        <a:rPr lang="en-US" sz="1800" b="1" kern="50" dirty="0" err="1" smtClean="0">
                          <a:latin typeface="Calibri" pitchFamily="34" charset="0"/>
                          <a:ea typeface="SimSun"/>
                          <a:cs typeface="Calibri" pitchFamily="34" charset="0"/>
                        </a:rPr>
                        <a:t>quadrupole</a:t>
                      </a:r>
                      <a:r>
                        <a:rPr lang="en-US" sz="1800" b="1" kern="50" dirty="0" smtClean="0">
                          <a:latin typeface="Calibri" pitchFamily="34" charset="0"/>
                          <a:ea typeface="SimSun"/>
                          <a:cs typeface="Calibri" pitchFamily="34" charset="0"/>
                        </a:rPr>
                        <a:t> focusing magnets, Lf</a:t>
                      </a:r>
                      <a:endParaRPr lang="ru-RU" sz="1800" b="1" kern="50" dirty="0">
                        <a:latin typeface="Calibri" pitchFamily="34" charset="0"/>
                        <a:ea typeface="Times New Roman"/>
                        <a:cs typeface="Calibri" pitchFamily="34" charset="0"/>
                      </a:endParaRPr>
                    </a:p>
                  </a:txBody>
                  <a:tcPr marL="44450" marR="4445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r>
                        <a:rPr lang="sk-SK" sz="1800" b="0" kern="50" dirty="0" smtClean="0">
                          <a:latin typeface="Calibri" pitchFamily="34" charset="0"/>
                          <a:ea typeface="SimSun"/>
                          <a:cs typeface="Calibri" pitchFamily="34" charset="0"/>
                        </a:rPr>
                        <a:t>м</a:t>
                      </a:r>
                      <a:r>
                        <a:rPr lang="ru-RU" sz="1800" b="0" kern="50" dirty="0" smtClean="0">
                          <a:latin typeface="Calibri" pitchFamily="34" charset="0"/>
                          <a:ea typeface="SimSun"/>
                          <a:cs typeface="Calibri" pitchFamily="34" charset="0"/>
                        </a:rPr>
                        <a:t>Н</a:t>
                      </a:r>
                      <a:endParaRPr lang="ru-RU" sz="1800" b="0" kern="50" dirty="0">
                        <a:latin typeface="Calibri" pitchFamily="34" charset="0"/>
                        <a:ea typeface="Times New Roman"/>
                        <a:cs typeface="Calibri" pitchFamily="34" charset="0"/>
                      </a:endParaRPr>
                    </a:p>
                  </a:txBody>
                  <a:tcPr marL="44450" marR="4445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r>
                        <a:rPr lang="sk-SK" sz="1800" b="1" kern="50">
                          <a:latin typeface="Calibri" pitchFamily="34" charset="0"/>
                          <a:ea typeface="SimSun"/>
                          <a:cs typeface="Calibri" pitchFamily="34" charset="0"/>
                        </a:rPr>
                        <a:t>4,6</a:t>
                      </a:r>
                      <a:endParaRPr lang="ru-RU" sz="1800" b="1" kern="50">
                        <a:latin typeface="Calibri" pitchFamily="34" charset="0"/>
                        <a:ea typeface="Times New Roman"/>
                        <a:cs typeface="Calibri" pitchFamily="34" charset="0"/>
                      </a:endParaRPr>
                    </a:p>
                  </a:txBody>
                  <a:tcPr marL="44450" marR="4445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0001"/>
                  </a:ext>
                </a:extLst>
              </a:tr>
              <a:tr h="589185">
                <a:tc>
                  <a:txBody>
                    <a:bodyPr/>
                    <a:lstStyle/>
                    <a:p>
                      <a:pPr algn="just">
                        <a:spcAft>
                          <a:spcPts val="0"/>
                        </a:spcAft>
                      </a:pPr>
                      <a:r>
                        <a:rPr lang="en-US" sz="1800" b="1" kern="50" dirty="0" smtClean="0">
                          <a:latin typeface="Calibri" pitchFamily="34" charset="0"/>
                          <a:ea typeface="SimSun"/>
                          <a:cs typeface="Calibri" pitchFamily="34" charset="0"/>
                        </a:rPr>
                        <a:t>The inductance of the </a:t>
                      </a:r>
                      <a:r>
                        <a:rPr lang="en-US" sz="1800" b="1" kern="50" dirty="0" err="1" smtClean="0">
                          <a:latin typeface="Calibri" pitchFamily="34" charset="0"/>
                          <a:ea typeface="SimSun"/>
                          <a:cs typeface="Calibri" pitchFamily="34" charset="0"/>
                        </a:rPr>
                        <a:t>quadrupole</a:t>
                      </a:r>
                      <a:r>
                        <a:rPr lang="en-US" sz="1800" b="1" kern="50" dirty="0" smtClean="0">
                          <a:latin typeface="Calibri" pitchFamily="34" charset="0"/>
                          <a:ea typeface="SimSun"/>
                          <a:cs typeface="Calibri" pitchFamily="34" charset="0"/>
                        </a:rPr>
                        <a:t> defocusing magnets, Ld</a:t>
                      </a:r>
                      <a:endParaRPr lang="ru-RU" sz="1800" b="1" kern="50" dirty="0">
                        <a:latin typeface="Calibri" pitchFamily="34" charset="0"/>
                        <a:ea typeface="Times New Roman"/>
                        <a:cs typeface="Calibri" pitchFamily="34" charset="0"/>
                      </a:endParaRPr>
                    </a:p>
                  </a:txBody>
                  <a:tcPr marL="44450" marR="4445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r>
                        <a:rPr lang="sk-SK" sz="1800" b="0" kern="50" dirty="0" smtClean="0">
                          <a:latin typeface="Calibri" pitchFamily="34" charset="0"/>
                          <a:ea typeface="SimSun"/>
                          <a:cs typeface="Calibri" pitchFamily="34" charset="0"/>
                        </a:rPr>
                        <a:t>м</a:t>
                      </a:r>
                      <a:r>
                        <a:rPr lang="ru-RU" sz="1800" b="0" kern="50" dirty="0" smtClean="0">
                          <a:latin typeface="Calibri" pitchFamily="34" charset="0"/>
                          <a:ea typeface="SimSun"/>
                          <a:cs typeface="Calibri" pitchFamily="34" charset="0"/>
                        </a:rPr>
                        <a:t>Н</a:t>
                      </a:r>
                      <a:endParaRPr lang="ru-RU" sz="1800" b="0" kern="50" dirty="0">
                        <a:latin typeface="Calibri" pitchFamily="34" charset="0"/>
                        <a:ea typeface="Times New Roman"/>
                        <a:cs typeface="Calibri" pitchFamily="34" charset="0"/>
                      </a:endParaRPr>
                    </a:p>
                  </a:txBody>
                  <a:tcPr marL="44450" marR="4445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r>
                        <a:rPr lang="sk-SK" sz="1800" b="1" kern="50" dirty="0">
                          <a:latin typeface="Calibri" pitchFamily="34" charset="0"/>
                          <a:ea typeface="SimSun"/>
                          <a:cs typeface="Calibri" pitchFamily="34" charset="0"/>
                        </a:rPr>
                        <a:t>4,6</a:t>
                      </a:r>
                      <a:endParaRPr lang="ru-RU" sz="1800" b="1" kern="50" dirty="0">
                        <a:latin typeface="Calibri" pitchFamily="34" charset="0"/>
                        <a:ea typeface="Times New Roman"/>
                        <a:cs typeface="Calibri" pitchFamily="34" charset="0"/>
                      </a:endParaRPr>
                    </a:p>
                  </a:txBody>
                  <a:tcPr marL="44450" marR="4445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0002"/>
                  </a:ext>
                </a:extLst>
              </a:tr>
              <a:tr h="629896">
                <a:tc>
                  <a:txBody>
                    <a:bodyPr/>
                    <a:lstStyle/>
                    <a:p>
                      <a:pPr algn="just">
                        <a:spcAft>
                          <a:spcPts val="0"/>
                        </a:spcAft>
                      </a:pPr>
                      <a:r>
                        <a:rPr lang="en-US" sz="1800" b="1" kern="50" dirty="0" smtClean="0">
                          <a:latin typeface="Calibri" pitchFamily="34" charset="0"/>
                          <a:ea typeface="SimSun"/>
                          <a:cs typeface="Calibri" pitchFamily="34" charset="0"/>
                        </a:rPr>
                        <a:t>The current of the dipole magnet with a field of 1.8 T, </a:t>
                      </a:r>
                      <a:r>
                        <a:rPr lang="en-US" sz="1800" b="1" kern="50" dirty="0" err="1" smtClean="0">
                          <a:latin typeface="Calibri" pitchFamily="34" charset="0"/>
                          <a:ea typeface="SimSun"/>
                          <a:cs typeface="Calibri" pitchFamily="34" charset="0"/>
                        </a:rPr>
                        <a:t>Im</a:t>
                      </a:r>
                      <a:endParaRPr lang="ru-RU" sz="1800" b="1" kern="50" dirty="0">
                        <a:latin typeface="Calibri" pitchFamily="34" charset="0"/>
                        <a:ea typeface="Times New Roman"/>
                        <a:cs typeface="Calibri" pitchFamily="34" charset="0"/>
                      </a:endParaRPr>
                    </a:p>
                  </a:txBody>
                  <a:tcPr marL="44450" marR="4445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r>
                        <a:rPr lang="sk-SK" sz="1800" b="0" kern="50" dirty="0">
                          <a:latin typeface="Calibri" pitchFamily="34" charset="0"/>
                          <a:ea typeface="SimSun"/>
                          <a:cs typeface="Calibri" pitchFamily="34" charset="0"/>
                        </a:rPr>
                        <a:t>кА</a:t>
                      </a:r>
                      <a:endParaRPr lang="ru-RU" sz="1800" b="0" kern="50" dirty="0">
                        <a:latin typeface="Calibri" pitchFamily="34" charset="0"/>
                        <a:ea typeface="Times New Roman"/>
                        <a:cs typeface="Calibri" pitchFamily="34" charset="0"/>
                      </a:endParaRPr>
                    </a:p>
                  </a:txBody>
                  <a:tcPr marL="44450" marR="4445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r>
                        <a:rPr lang="sk-SK" sz="1800" b="1" kern="50" dirty="0">
                          <a:solidFill>
                            <a:srgbClr val="FF0000"/>
                          </a:solidFill>
                          <a:latin typeface="Calibri" pitchFamily="34" charset="0"/>
                          <a:ea typeface="SimSun"/>
                          <a:cs typeface="Calibri" pitchFamily="34" charset="0"/>
                        </a:rPr>
                        <a:t>10,4</a:t>
                      </a:r>
                      <a:endParaRPr lang="ru-RU" sz="1800" b="1" kern="50" dirty="0">
                        <a:solidFill>
                          <a:srgbClr val="FF0000"/>
                        </a:solidFill>
                        <a:latin typeface="Calibri" pitchFamily="34" charset="0"/>
                        <a:ea typeface="Times New Roman"/>
                        <a:cs typeface="Calibri" pitchFamily="34" charset="0"/>
                      </a:endParaRPr>
                    </a:p>
                  </a:txBody>
                  <a:tcPr marL="44450" marR="4445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0003"/>
                  </a:ext>
                </a:extLst>
              </a:tr>
              <a:tr h="638349">
                <a:tc>
                  <a:txBody>
                    <a:bodyPr/>
                    <a:lstStyle/>
                    <a:p>
                      <a:pPr algn="just">
                        <a:spcAft>
                          <a:spcPts val="0"/>
                        </a:spcAft>
                      </a:pPr>
                      <a:r>
                        <a:rPr lang="sk-SK" sz="1800" b="1" kern="50" dirty="0" smtClean="0">
                          <a:latin typeface="Calibri" pitchFamily="34" charset="0"/>
                          <a:ea typeface="SimSun"/>
                          <a:cs typeface="Calibri" pitchFamily="34" charset="0"/>
                        </a:rPr>
                        <a:t>Current stability, ∆Im/ Im</a:t>
                      </a:r>
                      <a:endParaRPr lang="ru-RU" sz="1800" b="1" kern="50" dirty="0">
                        <a:latin typeface="Calibri" pitchFamily="34" charset="0"/>
                        <a:ea typeface="Times New Roman"/>
                        <a:cs typeface="Calibri" pitchFamily="34" charset="0"/>
                      </a:endParaRPr>
                    </a:p>
                  </a:txBody>
                  <a:tcPr marL="44450" marR="4445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endParaRPr lang="sk-SK" sz="1800" b="0" kern="50" dirty="0">
                        <a:latin typeface="Calibri" pitchFamily="34" charset="0"/>
                        <a:ea typeface="SimSun"/>
                        <a:cs typeface="Calibri" pitchFamily="34" charset="0"/>
                      </a:endParaRPr>
                    </a:p>
                  </a:txBody>
                  <a:tcPr marL="44450" marR="4445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r>
                        <a:rPr lang="sk-SK" sz="1800" b="1" kern="50" dirty="0">
                          <a:solidFill>
                            <a:srgbClr val="FF0000"/>
                          </a:solidFill>
                          <a:latin typeface="Calibri" pitchFamily="34" charset="0"/>
                          <a:ea typeface="SimSun"/>
                          <a:cs typeface="Calibri" pitchFamily="34" charset="0"/>
                        </a:rPr>
                        <a:t>2*10</a:t>
                      </a:r>
                      <a:r>
                        <a:rPr lang="sk-SK" sz="1800" b="1" kern="50" baseline="30000" dirty="0">
                          <a:solidFill>
                            <a:srgbClr val="FF0000"/>
                          </a:solidFill>
                          <a:latin typeface="Calibri" pitchFamily="34" charset="0"/>
                          <a:ea typeface="SimSun"/>
                          <a:cs typeface="Calibri" pitchFamily="34" charset="0"/>
                        </a:rPr>
                        <a:t>-</a:t>
                      </a:r>
                      <a:r>
                        <a:rPr lang="ru-RU" sz="1800" b="1" kern="50" baseline="30000" dirty="0">
                          <a:solidFill>
                            <a:srgbClr val="FF0000"/>
                          </a:solidFill>
                          <a:latin typeface="Calibri" pitchFamily="34" charset="0"/>
                          <a:ea typeface="SimSun"/>
                          <a:cs typeface="Calibri" pitchFamily="34" charset="0"/>
                        </a:rPr>
                        <a:t>5</a:t>
                      </a:r>
                      <a:endParaRPr lang="ru-RU" sz="1800" b="1" kern="50" dirty="0">
                        <a:solidFill>
                          <a:srgbClr val="FF0000"/>
                        </a:solidFill>
                        <a:latin typeface="Calibri" pitchFamily="34" charset="0"/>
                        <a:ea typeface="Times New Roman"/>
                        <a:cs typeface="Calibri" pitchFamily="34" charset="0"/>
                      </a:endParaRPr>
                    </a:p>
                  </a:txBody>
                  <a:tcPr marL="44450" marR="4445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0004"/>
                  </a:ext>
                </a:extLst>
              </a:tr>
              <a:tr h="704024">
                <a:tc>
                  <a:txBody>
                    <a:bodyPr/>
                    <a:lstStyle/>
                    <a:p>
                      <a:pPr algn="just">
                        <a:spcAft>
                          <a:spcPts val="0"/>
                        </a:spcAft>
                      </a:pPr>
                      <a:r>
                        <a:rPr lang="en-US" sz="1800" b="1" kern="50" dirty="0" smtClean="0">
                          <a:latin typeface="Calibri" pitchFamily="34" charset="0"/>
                          <a:ea typeface="SimSun"/>
                          <a:cs typeface="Calibri" pitchFamily="34" charset="0"/>
                        </a:rPr>
                        <a:t>The current of </a:t>
                      </a:r>
                      <a:r>
                        <a:rPr lang="en-US" sz="1800" b="1" kern="50" dirty="0" err="1" smtClean="0">
                          <a:latin typeface="Calibri" pitchFamily="34" charset="0"/>
                          <a:ea typeface="SimSun"/>
                          <a:cs typeface="Calibri" pitchFamily="34" charset="0"/>
                        </a:rPr>
                        <a:t>quadrupole</a:t>
                      </a:r>
                      <a:r>
                        <a:rPr lang="en-US" sz="1800" b="1" kern="50" dirty="0" smtClean="0">
                          <a:latin typeface="Calibri" pitchFamily="34" charset="0"/>
                          <a:ea typeface="SimSun"/>
                          <a:cs typeface="Calibri" pitchFamily="34" charset="0"/>
                        </a:rPr>
                        <a:t> focusing magnet with gradient field, If</a:t>
                      </a:r>
                      <a:endParaRPr lang="ru-RU" sz="1800" b="1" kern="50" dirty="0">
                        <a:latin typeface="Calibri" pitchFamily="34" charset="0"/>
                        <a:ea typeface="Times New Roman"/>
                        <a:cs typeface="Calibri" pitchFamily="34" charset="0"/>
                      </a:endParaRPr>
                    </a:p>
                  </a:txBody>
                  <a:tcPr marL="44450" marR="4445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r>
                        <a:rPr lang="sk-SK" sz="1800" b="0" kern="50" dirty="0">
                          <a:latin typeface="Calibri" pitchFamily="34" charset="0"/>
                          <a:ea typeface="SimSun"/>
                          <a:cs typeface="Calibri" pitchFamily="34" charset="0"/>
                        </a:rPr>
                        <a:t>кА</a:t>
                      </a:r>
                      <a:endParaRPr lang="ru-RU" sz="1800" b="0" kern="50" dirty="0">
                        <a:latin typeface="Calibri" pitchFamily="34" charset="0"/>
                        <a:ea typeface="Times New Roman"/>
                        <a:cs typeface="Calibri" pitchFamily="34" charset="0"/>
                      </a:endParaRPr>
                    </a:p>
                  </a:txBody>
                  <a:tcPr marL="44450" marR="4445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r>
                        <a:rPr lang="sk-SK" sz="1800" b="1" kern="50" dirty="0">
                          <a:solidFill>
                            <a:srgbClr val="FF0000"/>
                          </a:solidFill>
                          <a:latin typeface="Calibri" pitchFamily="34" charset="0"/>
                          <a:ea typeface="SimSun"/>
                          <a:cs typeface="Calibri" pitchFamily="34" charset="0"/>
                        </a:rPr>
                        <a:t>10,4</a:t>
                      </a:r>
                      <a:endParaRPr lang="ru-RU" sz="1800" b="1" kern="50" dirty="0">
                        <a:solidFill>
                          <a:srgbClr val="FF0000"/>
                        </a:solidFill>
                        <a:latin typeface="Calibri" pitchFamily="34" charset="0"/>
                        <a:ea typeface="Times New Roman"/>
                        <a:cs typeface="Calibri" pitchFamily="34" charset="0"/>
                      </a:endParaRPr>
                    </a:p>
                  </a:txBody>
                  <a:tcPr marL="44450" marR="4445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0005"/>
                  </a:ext>
                </a:extLst>
              </a:tr>
              <a:tr h="694040">
                <a:tc>
                  <a:txBody>
                    <a:bodyPr/>
                    <a:lstStyle/>
                    <a:p>
                      <a:pPr algn="just">
                        <a:spcAft>
                          <a:spcPts val="0"/>
                        </a:spcAft>
                      </a:pPr>
                      <a:r>
                        <a:rPr lang="en-US" sz="1800" b="1" kern="50" dirty="0" smtClean="0">
                          <a:latin typeface="Calibri" pitchFamily="34" charset="0"/>
                          <a:ea typeface="SimSun"/>
                          <a:cs typeface="Calibri" pitchFamily="34" charset="0"/>
                        </a:rPr>
                        <a:t>Voltage at the rate of change of the magnetic field 0.1 T/s, U</a:t>
                      </a:r>
                      <a:endParaRPr lang="ru-RU" sz="1800" b="1" kern="50" dirty="0">
                        <a:latin typeface="Calibri" pitchFamily="34" charset="0"/>
                        <a:ea typeface="Times New Roman"/>
                        <a:cs typeface="Calibri" pitchFamily="34" charset="0"/>
                      </a:endParaRPr>
                    </a:p>
                  </a:txBody>
                  <a:tcPr marL="44450" marR="4445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r>
                        <a:rPr lang="en-US" sz="1800" b="0" kern="50" dirty="0" smtClean="0">
                          <a:latin typeface="Calibri" pitchFamily="34" charset="0"/>
                          <a:ea typeface="SimSun"/>
                          <a:cs typeface="Calibri" pitchFamily="34" charset="0"/>
                        </a:rPr>
                        <a:t>V</a:t>
                      </a:r>
                      <a:endParaRPr lang="ru-RU" sz="1800" b="0" kern="50" dirty="0">
                        <a:latin typeface="Calibri" pitchFamily="34" charset="0"/>
                        <a:ea typeface="Times New Roman"/>
                        <a:cs typeface="Calibri" pitchFamily="34" charset="0"/>
                      </a:endParaRPr>
                    </a:p>
                  </a:txBody>
                  <a:tcPr marL="44450" marR="4445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pPr>
                      <a:r>
                        <a:rPr lang="ru-RU" sz="1800" b="1" kern="50" dirty="0">
                          <a:latin typeface="Calibri" pitchFamily="34" charset="0"/>
                          <a:ea typeface="SimSun"/>
                          <a:cs typeface="Calibri" pitchFamily="34" charset="0"/>
                        </a:rPr>
                        <a:t>26</a:t>
                      </a:r>
                      <a:r>
                        <a:rPr lang="ru-RU" sz="1800" b="1" kern="50" dirty="0">
                          <a:solidFill>
                            <a:srgbClr val="FF0000"/>
                          </a:solidFill>
                          <a:latin typeface="Calibri" pitchFamily="34" charset="0"/>
                          <a:ea typeface="SimSun"/>
                          <a:cs typeface="Calibri" pitchFamily="34" charset="0"/>
                        </a:rPr>
                        <a:t> </a:t>
                      </a:r>
                      <a:endParaRPr lang="ru-RU" sz="1800" b="1" kern="50" dirty="0">
                        <a:latin typeface="Calibri" pitchFamily="34" charset="0"/>
                        <a:ea typeface="Times New Roman"/>
                        <a:cs typeface="Calibri" pitchFamily="34" charset="0"/>
                      </a:endParaRPr>
                    </a:p>
                  </a:txBody>
                  <a:tcPr marL="44450" marR="4445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0011"/>
                  </a:ext>
                </a:extLst>
              </a:tr>
            </a:tbl>
          </a:graphicData>
        </a:graphic>
      </p:graphicFrame>
      <p:pic>
        <p:nvPicPr>
          <p:cNvPr id="12" name="Рисунок 11">
            <a:extLst>
              <a:ext uri="{FF2B5EF4-FFF2-40B4-BE49-F238E27FC236}">
                <a16:creationId xmlns="" xmlns:a16="http://schemas.microsoft.com/office/drawing/2014/main" id="{599E0C4B-0717-439A-A4AF-422065C6AB04}"/>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031439" y="0"/>
            <a:ext cx="1076351" cy="563239"/>
          </a:xfrm>
          <a:prstGeom prst="rect">
            <a:avLst/>
          </a:prstGeom>
        </p:spPr>
      </p:pic>
      <p:sp>
        <p:nvSpPr>
          <p:cNvPr id="9" name="Номер слайда 3"/>
          <p:cNvSpPr>
            <a:spLocks noGrp="1"/>
          </p:cNvSpPr>
          <p:nvPr>
            <p:ph type="sldNum" sz="quarter" idx="4294967295"/>
          </p:nvPr>
        </p:nvSpPr>
        <p:spPr>
          <a:xfrm>
            <a:off x="8617812" y="6492875"/>
            <a:ext cx="504056" cy="365125"/>
          </a:xfrm>
          <a:prstGeom prst="rect">
            <a:avLst/>
          </a:prstGeom>
          <a:noFill/>
        </p:spPr>
        <p:txBody>
          <a:bodyPr/>
          <a:lstStyle/>
          <a:p>
            <a:fld id="{5797AFE9-0F05-449C-AAE0-058FD2FE3341}" type="slidenum">
              <a:rPr lang="ru-RU" altLang="ru-RU" smtClean="0"/>
              <a:pPr/>
              <a:t>22</a:t>
            </a:fld>
            <a:endParaRPr lang="ru-RU" altLang="ru-RU" dirty="0" smtClean="0"/>
          </a:p>
        </p:txBody>
      </p:sp>
    </p:spTree>
    <p:extLst>
      <p:ext uri="{BB962C8B-B14F-4D97-AF65-F5344CB8AC3E}">
        <p14:creationId xmlns="" xmlns:p14="http://schemas.microsoft.com/office/powerpoint/2010/main" val="2763210161"/>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357158" y="1071546"/>
            <a:ext cx="7429552" cy="369332"/>
          </a:xfrm>
          <a:prstGeom prst="rect">
            <a:avLst/>
          </a:prstGeom>
        </p:spPr>
        <p:txBody>
          <a:bodyPr wrap="square">
            <a:spAutoFit/>
          </a:bodyPr>
          <a:lstStyle/>
          <a:p>
            <a:r>
              <a:rPr lang="ru-RU" altLang="zh-CN" b="1" dirty="0" smtClean="0">
                <a:solidFill>
                  <a:prstClr val="black"/>
                </a:solidFill>
                <a:ea typeface="SimSun" pitchFamily="2" charset="-122"/>
                <a:cs typeface="Times New Roman" pitchFamily="18" charset="0"/>
              </a:rPr>
              <a:t> </a:t>
            </a:r>
            <a:r>
              <a:rPr lang="en-US" altLang="zh-CN" b="1" dirty="0" smtClean="0">
                <a:solidFill>
                  <a:prstClr val="black"/>
                </a:solidFill>
                <a:ea typeface="SimSun" pitchFamily="2" charset="-122"/>
                <a:cs typeface="Times New Roman" pitchFamily="18" charset="0"/>
              </a:rPr>
              <a:t>The cycle of the magnetic field / current</a:t>
            </a:r>
            <a:endParaRPr lang="ru-RU" b="1" dirty="0">
              <a:cs typeface="Times New Roman" pitchFamily="18" charset="0"/>
            </a:endParaRPr>
          </a:p>
        </p:txBody>
      </p:sp>
      <p:sp>
        <p:nvSpPr>
          <p:cNvPr id="5" name="Номер слайда 4"/>
          <p:cNvSpPr>
            <a:spLocks noGrp="1"/>
          </p:cNvSpPr>
          <p:nvPr>
            <p:ph type="sldNum" sz="quarter" idx="2"/>
          </p:nvPr>
        </p:nvSpPr>
        <p:spPr/>
        <p:txBody>
          <a:bodyPr/>
          <a:lstStyle/>
          <a:p>
            <a:fld id="{86CB4B4D-7CA3-9044-876B-883B54F8677D}" type="slidenum">
              <a:rPr lang="ru-RU" smtClean="0"/>
              <a:pPr/>
              <a:t>23</a:t>
            </a:fld>
            <a:endParaRPr lang="ru-RU"/>
          </a:p>
        </p:txBody>
      </p:sp>
      <p:sp>
        <p:nvSpPr>
          <p:cNvPr id="12" name="Заголовок 1"/>
          <p:cNvSpPr txBox="1">
            <a:spLocks/>
          </p:cNvSpPr>
          <p:nvPr/>
        </p:nvSpPr>
        <p:spPr>
          <a:xfrm>
            <a:off x="500034" y="142852"/>
            <a:ext cx="8229600" cy="490066"/>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200" b="1" dirty="0" smtClean="0">
                <a:solidFill>
                  <a:srgbClr val="C00000"/>
                </a:solidFill>
              </a:rPr>
              <a:t>  </a:t>
            </a:r>
            <a:endParaRPr lang="ru-RU" sz="2200" b="1" dirty="0">
              <a:solidFill>
                <a:srgbClr val="C00000"/>
              </a:solidFill>
            </a:endParaRPr>
          </a:p>
        </p:txBody>
      </p:sp>
      <p:sp>
        <p:nvSpPr>
          <p:cNvPr id="13" name="Прямоугольник 12"/>
          <p:cNvSpPr/>
          <p:nvPr/>
        </p:nvSpPr>
        <p:spPr>
          <a:xfrm>
            <a:off x="357158" y="4643446"/>
            <a:ext cx="8643998" cy="369332"/>
          </a:xfrm>
          <a:prstGeom prst="rect">
            <a:avLst/>
          </a:prstGeom>
        </p:spPr>
        <p:txBody>
          <a:bodyPr wrap="square">
            <a:spAutoFit/>
          </a:bodyPr>
          <a:lstStyle/>
          <a:p>
            <a:pPr algn="ctr"/>
            <a:r>
              <a:rPr lang="ru-RU" altLang="zh-CN" b="1" dirty="0" smtClean="0">
                <a:solidFill>
                  <a:prstClr val="black"/>
                </a:solidFill>
                <a:ea typeface="SimSun" pitchFamily="2" charset="-122"/>
                <a:cs typeface="Times New Roman" pitchFamily="18" charset="0"/>
              </a:rPr>
              <a:t> </a:t>
            </a:r>
            <a:r>
              <a:rPr lang="en-US" altLang="zh-CN" b="1" dirty="0" smtClean="0">
                <a:solidFill>
                  <a:prstClr val="black"/>
                </a:solidFill>
                <a:ea typeface="SimSun" pitchFamily="2" charset="-122"/>
                <a:cs typeface="Times New Roman" pitchFamily="18" charset="0"/>
              </a:rPr>
              <a:t>Requirements for the system of energy evacuation from the S</a:t>
            </a:r>
            <a:r>
              <a:rPr lang="ru-RU" altLang="zh-CN" b="1" dirty="0" smtClean="0">
                <a:solidFill>
                  <a:prstClr val="black"/>
                </a:solidFill>
                <a:ea typeface="SimSun" pitchFamily="2" charset="-122"/>
                <a:cs typeface="Times New Roman" pitchFamily="18" charset="0"/>
              </a:rPr>
              <a:t>С</a:t>
            </a:r>
            <a:r>
              <a:rPr lang="en-US" altLang="zh-CN" b="1" dirty="0" smtClean="0">
                <a:solidFill>
                  <a:prstClr val="black"/>
                </a:solidFill>
                <a:ea typeface="SimSun" pitchFamily="2" charset="-122"/>
                <a:cs typeface="Times New Roman" pitchFamily="18" charset="0"/>
              </a:rPr>
              <a:t>-magnets of the Collider</a:t>
            </a:r>
            <a:endParaRPr lang="ru-RU" b="1" dirty="0">
              <a:cs typeface="Times New Roman" pitchFamily="18" charset="0"/>
            </a:endParaRPr>
          </a:p>
        </p:txBody>
      </p:sp>
      <p:sp>
        <p:nvSpPr>
          <p:cNvPr id="14" name="TextBox 13"/>
          <p:cNvSpPr txBox="1"/>
          <p:nvPr/>
        </p:nvSpPr>
        <p:spPr>
          <a:xfrm>
            <a:off x="214282" y="5072074"/>
            <a:ext cx="8715436" cy="1338828"/>
          </a:xfrm>
          <a:prstGeom prst="rect">
            <a:avLst/>
          </a:prstGeom>
          <a:solidFill>
            <a:schemeClr val="accent6">
              <a:lumMod val="40000"/>
              <a:lumOff val="6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marL="342900" indent="-342900">
              <a:lnSpc>
                <a:spcPct val="150000"/>
              </a:lnSpc>
              <a:buAutoNum type="arabicParenR"/>
            </a:pPr>
            <a:r>
              <a:rPr lang="en-US" dirty="0" smtClean="0">
                <a:solidFill>
                  <a:schemeClr val="tx1"/>
                </a:solidFill>
              </a:rPr>
              <a:t>energy output constant -</a:t>
            </a:r>
            <a:r>
              <a:rPr lang="en-US" dirty="0" smtClean="0"/>
              <a:t> </a:t>
            </a:r>
            <a:r>
              <a:rPr lang="en-US" b="1" dirty="0" smtClean="0">
                <a:solidFill>
                  <a:srgbClr val="FF0000"/>
                </a:solidFill>
              </a:rPr>
              <a:t>160ms,</a:t>
            </a:r>
          </a:p>
          <a:p>
            <a:pPr marL="342900" indent="-342900">
              <a:lnSpc>
                <a:spcPct val="150000"/>
              </a:lnSpc>
              <a:buAutoNum type="arabicParenR"/>
            </a:pPr>
            <a:r>
              <a:rPr lang="en-US" dirty="0" smtClean="0">
                <a:solidFill>
                  <a:schemeClr val="tx1"/>
                </a:solidFill>
              </a:rPr>
              <a:t>the potential of the magnetic elements relative to the "earth" </a:t>
            </a:r>
            <a:r>
              <a:rPr lang="en-US" dirty="0" smtClean="0"/>
              <a:t>- </a:t>
            </a:r>
            <a:r>
              <a:rPr lang="en-US" b="1" dirty="0" smtClean="0">
                <a:solidFill>
                  <a:srgbClr val="FF0000"/>
                </a:solidFill>
              </a:rPr>
              <a:t>not more than 500V,</a:t>
            </a:r>
          </a:p>
          <a:p>
            <a:pPr marL="342900" indent="-342900">
              <a:lnSpc>
                <a:spcPct val="150000"/>
              </a:lnSpc>
            </a:pPr>
            <a:r>
              <a:rPr lang="en-US" dirty="0" smtClean="0">
                <a:solidFill>
                  <a:schemeClr val="tx1"/>
                </a:solidFill>
              </a:rPr>
              <a:t>3) </a:t>
            </a:r>
            <a:r>
              <a:rPr lang="ru-RU" dirty="0" smtClean="0">
                <a:solidFill>
                  <a:schemeClr val="tx1"/>
                </a:solidFill>
              </a:rPr>
              <a:t>  </a:t>
            </a:r>
            <a:r>
              <a:rPr lang="en-US" b="1" dirty="0" smtClean="0">
                <a:solidFill>
                  <a:srgbClr val="FF0000"/>
                </a:solidFill>
              </a:rPr>
              <a:t>reliability.</a:t>
            </a:r>
            <a:endParaRPr lang="ru-RU" b="1" dirty="0" smtClean="0">
              <a:solidFill>
                <a:srgbClr val="FF0000"/>
              </a:solidFill>
            </a:endParaRPr>
          </a:p>
        </p:txBody>
      </p:sp>
      <p:sp>
        <p:nvSpPr>
          <p:cNvPr id="23" name="Прямоугольник 22"/>
          <p:cNvSpPr/>
          <p:nvPr/>
        </p:nvSpPr>
        <p:spPr>
          <a:xfrm>
            <a:off x="928662" y="714356"/>
            <a:ext cx="7429552" cy="369332"/>
          </a:xfrm>
          <a:prstGeom prst="rect">
            <a:avLst/>
          </a:prstGeom>
        </p:spPr>
        <p:txBody>
          <a:bodyPr wrap="square">
            <a:spAutoFit/>
          </a:bodyPr>
          <a:lstStyle/>
          <a:p>
            <a:pPr algn="ctr"/>
            <a:r>
              <a:rPr lang="en-US" altLang="zh-CN" b="1" dirty="0" smtClean="0">
                <a:solidFill>
                  <a:prstClr val="black"/>
                </a:solidFill>
                <a:ea typeface="SimSun" pitchFamily="2" charset="-122"/>
                <a:cs typeface="Times New Roman" pitchFamily="18" charset="0"/>
              </a:rPr>
              <a:t>Power system requirements</a:t>
            </a:r>
            <a:endParaRPr lang="ru-RU" b="1" dirty="0">
              <a:cs typeface="Times New Roman" pitchFamily="18" charset="0"/>
            </a:endParaRPr>
          </a:p>
        </p:txBody>
      </p:sp>
      <p:pic>
        <p:nvPicPr>
          <p:cNvPr id="26" name="Рисунок 25" descr="цикл колл_4июня19.JPG"/>
          <p:cNvPicPr>
            <a:picLocks noChangeAspect="1"/>
          </p:cNvPicPr>
          <p:nvPr/>
        </p:nvPicPr>
        <p:blipFill>
          <a:blip r:embed="rId3"/>
          <a:stretch>
            <a:fillRect/>
          </a:stretch>
        </p:blipFill>
        <p:spPr>
          <a:xfrm>
            <a:off x="285720" y="1568872"/>
            <a:ext cx="8516441" cy="2622110"/>
          </a:xfrm>
          <a:prstGeom prst="rect">
            <a:avLst/>
          </a:prstGeom>
          <a:ln>
            <a:noFill/>
          </a:ln>
          <a:effectLst>
            <a:outerShdw blurRad="292100" dist="139700" dir="2700000" algn="tl" rotWithShape="0">
              <a:srgbClr val="333333">
                <a:alpha val="65000"/>
              </a:srgbClr>
            </a:outerShdw>
          </a:effectLst>
        </p:spPr>
      </p:pic>
      <p:grpSp>
        <p:nvGrpSpPr>
          <p:cNvPr id="18" name="Группа 17"/>
          <p:cNvGrpSpPr/>
          <p:nvPr/>
        </p:nvGrpSpPr>
        <p:grpSpPr>
          <a:xfrm>
            <a:off x="428596" y="0"/>
            <a:ext cx="8715404" cy="563239"/>
            <a:chOff x="428596" y="0"/>
            <a:chExt cx="8715404" cy="563239"/>
          </a:xfrm>
        </p:grpSpPr>
        <p:pic>
          <p:nvPicPr>
            <p:cNvPr id="15" name="Рисунок 14">
              <a:extLst>
                <a:ext uri="{FF2B5EF4-FFF2-40B4-BE49-F238E27FC236}">
                  <a16:creationId xmlns="" xmlns:a16="http://schemas.microsoft.com/office/drawing/2014/main" id="{599E0C4B-0717-439A-A4AF-422065C6AB04}"/>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31439" y="0"/>
              <a:ext cx="1076351" cy="563239"/>
            </a:xfrm>
            <a:prstGeom prst="rect">
              <a:avLst/>
            </a:prstGeom>
          </p:spPr>
        </p:pic>
        <p:sp>
          <p:nvSpPr>
            <p:cNvPr id="16" name="Заголовок 1"/>
            <p:cNvSpPr txBox="1">
              <a:spLocks/>
            </p:cNvSpPr>
            <p:nvPr/>
          </p:nvSpPr>
          <p:spPr>
            <a:xfrm>
              <a:off x="914400" y="0"/>
              <a:ext cx="8229600" cy="490066"/>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solidFill>
                    <a:srgbClr val="C00000"/>
                  </a:solidFill>
                </a:rPr>
                <a:t>The power supply system of the Collider</a:t>
              </a:r>
              <a:endParaRPr lang="ru-RU" sz="2200" b="1" dirty="0">
                <a:solidFill>
                  <a:srgbClr val="C00000"/>
                </a:solidFill>
              </a:endParaRPr>
            </a:p>
          </p:txBody>
        </p:sp>
        <p:cxnSp>
          <p:nvCxnSpPr>
            <p:cNvPr id="17" name="Прямая соединительная линия 16"/>
            <p:cNvCxnSpPr/>
            <p:nvPr/>
          </p:nvCxnSpPr>
          <p:spPr>
            <a:xfrm>
              <a:off x="428596" y="500042"/>
              <a:ext cx="7715304" cy="1588"/>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sp>
        <p:nvSpPr>
          <p:cNvPr id="20" name="Номер слайда 3"/>
          <p:cNvSpPr txBox="1">
            <a:spLocks/>
          </p:cNvSpPr>
          <p:nvPr/>
        </p:nvSpPr>
        <p:spPr>
          <a:xfrm>
            <a:off x="8617812" y="6492875"/>
            <a:ext cx="504056" cy="365125"/>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5797AFE9-0F05-449C-AAE0-058FD2FE3341}" type="slidenum">
              <a:rPr kumimoji="0" lang="ru-RU" altLang="ru-RU"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ru-RU" altLang="ru-RU" sz="1200" b="0" i="0" u="none" strike="noStrike" kern="1200" cap="none" spc="0" normalizeH="0" baseline="0" noProof="0" dirty="0" smtClean="0">
              <a:ln>
                <a:noFill/>
              </a:ln>
              <a:solidFill>
                <a:schemeClr val="tx1">
                  <a:tint val="75000"/>
                </a:schemeClr>
              </a:solidFill>
              <a:effectLst/>
              <a:uLnTx/>
              <a:uFillTx/>
              <a:latin typeface="+mn-lt"/>
              <a:ea typeface="+mn-ea"/>
              <a:cs typeface="+mn-cs"/>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6"/>
          <p:cNvGrpSpPr/>
          <p:nvPr/>
        </p:nvGrpSpPr>
        <p:grpSpPr>
          <a:xfrm>
            <a:off x="500034" y="142852"/>
            <a:ext cx="8229600" cy="940836"/>
            <a:chOff x="500034" y="142852"/>
            <a:chExt cx="8229600" cy="940836"/>
          </a:xfrm>
        </p:grpSpPr>
        <p:sp>
          <p:nvSpPr>
            <p:cNvPr id="8" name="Заголовок 1"/>
            <p:cNvSpPr txBox="1">
              <a:spLocks/>
            </p:cNvSpPr>
            <p:nvPr/>
          </p:nvSpPr>
          <p:spPr>
            <a:xfrm>
              <a:off x="500034" y="142852"/>
              <a:ext cx="8229600" cy="490066"/>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ru-RU" sz="2200" b="1" dirty="0">
                <a:solidFill>
                  <a:srgbClr val="C00000"/>
                </a:solidFill>
              </a:endParaRPr>
            </a:p>
          </p:txBody>
        </p:sp>
        <p:sp>
          <p:nvSpPr>
            <p:cNvPr id="10" name="Прямоугольник 9"/>
            <p:cNvSpPr/>
            <p:nvPr/>
          </p:nvSpPr>
          <p:spPr>
            <a:xfrm>
              <a:off x="928662" y="714356"/>
              <a:ext cx="7429552" cy="369332"/>
            </a:xfrm>
            <a:prstGeom prst="rect">
              <a:avLst/>
            </a:prstGeom>
          </p:spPr>
          <p:txBody>
            <a:bodyPr wrap="square">
              <a:spAutoFit/>
            </a:bodyPr>
            <a:lstStyle/>
            <a:p>
              <a:pPr algn="ctr"/>
              <a:r>
                <a:rPr lang="en-US" altLang="zh-CN" b="1" dirty="0" smtClean="0">
                  <a:solidFill>
                    <a:prstClr val="black"/>
                  </a:solidFill>
                  <a:ea typeface="SimSun" pitchFamily="2" charset="-122"/>
                  <a:cs typeface="Times New Roman" pitchFamily="18" charset="0"/>
                </a:rPr>
                <a:t>Schematic diagram</a:t>
              </a:r>
              <a:endParaRPr lang="ru-RU" b="1" dirty="0">
                <a:cs typeface="Times New Roman" pitchFamily="18" charset="0"/>
              </a:endParaRPr>
            </a:p>
          </p:txBody>
        </p:sp>
      </p:grpSp>
      <p:sp>
        <p:nvSpPr>
          <p:cNvPr id="5" name="Номер слайда 4"/>
          <p:cNvSpPr>
            <a:spLocks noGrp="1"/>
          </p:cNvSpPr>
          <p:nvPr>
            <p:ph type="sldNum" sz="quarter" idx="2"/>
          </p:nvPr>
        </p:nvSpPr>
        <p:spPr/>
        <p:txBody>
          <a:bodyPr/>
          <a:lstStyle/>
          <a:p>
            <a:fld id="{86CB4B4D-7CA3-9044-876B-883B54F8677D}" type="slidenum">
              <a:rPr lang="ru-RU" smtClean="0"/>
              <a:pPr/>
              <a:t>24</a:t>
            </a:fld>
            <a:endParaRPr lang="ru-RU"/>
          </a:p>
        </p:txBody>
      </p:sp>
      <p:pic>
        <p:nvPicPr>
          <p:cNvPr id="14" name="Рисунок 13" descr="принц сх колл_4июня19.JPG"/>
          <p:cNvPicPr>
            <a:picLocks noChangeAspect="1"/>
          </p:cNvPicPr>
          <p:nvPr/>
        </p:nvPicPr>
        <p:blipFill>
          <a:blip r:embed="rId3"/>
          <a:stretch>
            <a:fillRect/>
          </a:stretch>
        </p:blipFill>
        <p:spPr>
          <a:xfrm>
            <a:off x="285720" y="1382812"/>
            <a:ext cx="8535346" cy="4461557"/>
          </a:xfrm>
          <a:prstGeom prst="rect">
            <a:avLst/>
          </a:prstGeom>
          <a:ln>
            <a:noFill/>
          </a:ln>
          <a:effectLst>
            <a:outerShdw blurRad="292100" dist="139700" dir="2700000" algn="tl" rotWithShape="0">
              <a:srgbClr val="333333">
                <a:alpha val="65000"/>
              </a:srgbClr>
            </a:outerShdw>
          </a:effectLst>
        </p:spPr>
      </p:pic>
      <p:grpSp>
        <p:nvGrpSpPr>
          <p:cNvPr id="9" name="Группа 8"/>
          <p:cNvGrpSpPr/>
          <p:nvPr/>
        </p:nvGrpSpPr>
        <p:grpSpPr>
          <a:xfrm>
            <a:off x="428596" y="0"/>
            <a:ext cx="8715404" cy="563239"/>
            <a:chOff x="428596" y="0"/>
            <a:chExt cx="8715404" cy="563239"/>
          </a:xfrm>
        </p:grpSpPr>
        <p:pic>
          <p:nvPicPr>
            <p:cNvPr id="11" name="Рисунок 10">
              <a:extLst>
                <a:ext uri="{FF2B5EF4-FFF2-40B4-BE49-F238E27FC236}">
                  <a16:creationId xmlns="" xmlns:a16="http://schemas.microsoft.com/office/drawing/2014/main" id="{599E0C4B-0717-439A-A4AF-422065C6AB04}"/>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31439" y="0"/>
              <a:ext cx="1076351" cy="563239"/>
            </a:xfrm>
            <a:prstGeom prst="rect">
              <a:avLst/>
            </a:prstGeom>
          </p:spPr>
        </p:pic>
        <p:sp>
          <p:nvSpPr>
            <p:cNvPr id="15" name="Заголовок 1"/>
            <p:cNvSpPr txBox="1">
              <a:spLocks/>
            </p:cNvSpPr>
            <p:nvPr/>
          </p:nvSpPr>
          <p:spPr>
            <a:xfrm>
              <a:off x="914400" y="0"/>
              <a:ext cx="8229600" cy="490066"/>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solidFill>
                    <a:srgbClr val="C00000"/>
                  </a:solidFill>
                </a:rPr>
                <a:t>The power supply system of the Collider</a:t>
              </a:r>
              <a:endParaRPr lang="ru-RU" sz="2200" b="1" dirty="0">
                <a:solidFill>
                  <a:srgbClr val="C00000"/>
                </a:solidFill>
              </a:endParaRPr>
            </a:p>
          </p:txBody>
        </p:sp>
        <p:cxnSp>
          <p:nvCxnSpPr>
            <p:cNvPr id="16" name="Прямая соединительная линия 15"/>
            <p:cNvCxnSpPr/>
            <p:nvPr/>
          </p:nvCxnSpPr>
          <p:spPr>
            <a:xfrm>
              <a:off x="428596" y="500042"/>
              <a:ext cx="7715304" cy="1588"/>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sp>
        <p:nvSpPr>
          <p:cNvPr id="13" name="Номер слайда 3"/>
          <p:cNvSpPr txBox="1">
            <a:spLocks/>
          </p:cNvSpPr>
          <p:nvPr/>
        </p:nvSpPr>
        <p:spPr>
          <a:xfrm>
            <a:off x="8617812" y="6492875"/>
            <a:ext cx="504056" cy="365125"/>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5797AFE9-0F05-449C-AAE0-058FD2FE3341}" type="slidenum">
              <a:rPr kumimoji="0" lang="ru-RU" altLang="ru-RU"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ru-RU" altLang="ru-RU" sz="1200" b="0" i="0" u="none" strike="noStrike" kern="1200" cap="none" spc="0" normalizeH="0" baseline="0" noProof="0" dirty="0" smtClean="0">
              <a:ln>
                <a:noFill/>
              </a:ln>
              <a:solidFill>
                <a:schemeClr val="tx1">
                  <a:tint val="75000"/>
                </a:schemeClr>
              </a:solidFill>
              <a:effectLst/>
              <a:uLnTx/>
              <a:uFillTx/>
              <a:latin typeface="+mn-lt"/>
              <a:ea typeface="+mn-ea"/>
              <a:cs typeface="+mn-cs"/>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2"/>
          </p:nvPr>
        </p:nvSpPr>
        <p:spPr/>
        <p:txBody>
          <a:bodyPr/>
          <a:lstStyle/>
          <a:p>
            <a:fld id="{86CB4B4D-7CA3-9044-876B-883B54F8677D}" type="slidenum">
              <a:rPr lang="ru-RU" smtClean="0"/>
              <a:pPr/>
              <a:t>25</a:t>
            </a:fld>
            <a:endParaRPr lang="ru-RU"/>
          </a:p>
        </p:txBody>
      </p:sp>
      <p:sp>
        <p:nvSpPr>
          <p:cNvPr id="6" name="Заголовок 1"/>
          <p:cNvSpPr txBox="1">
            <a:spLocks/>
          </p:cNvSpPr>
          <p:nvPr/>
        </p:nvSpPr>
        <p:spPr>
          <a:xfrm>
            <a:off x="500034" y="142852"/>
            <a:ext cx="8229600" cy="490066"/>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ru-RU" sz="2200" b="1" dirty="0">
              <a:solidFill>
                <a:srgbClr val="C00000"/>
              </a:solidFill>
            </a:endParaRPr>
          </a:p>
        </p:txBody>
      </p:sp>
      <p:graphicFrame>
        <p:nvGraphicFramePr>
          <p:cNvPr id="7" name="Таблица 6"/>
          <p:cNvGraphicFramePr>
            <a:graphicFrameLocks noGrp="1"/>
          </p:cNvGraphicFramePr>
          <p:nvPr>
            <p:extLst>
              <p:ext uri="{D42A27DB-BD31-4B8C-83A1-F6EECF244321}">
                <p14:modId xmlns="" xmlns:p14="http://schemas.microsoft.com/office/powerpoint/2010/main" val="1528478211"/>
              </p:ext>
            </p:extLst>
          </p:nvPr>
        </p:nvGraphicFramePr>
        <p:xfrm>
          <a:off x="285721" y="1214423"/>
          <a:ext cx="8606760" cy="5113535"/>
        </p:xfrm>
        <a:graphic>
          <a:graphicData uri="http://schemas.openxmlformats.org/drawingml/2006/table">
            <a:tbl>
              <a:tblPr>
                <a:tableStyleId>{35758FB7-9AC5-4552-8A53-C91805E547FA}</a:tableStyleId>
              </a:tblPr>
              <a:tblGrid>
                <a:gridCol w="4179306">
                  <a:extLst>
                    <a:ext uri="{9D8B030D-6E8A-4147-A177-3AD203B41FA5}">
                      <a16:colId xmlns:a16="http://schemas.microsoft.com/office/drawing/2014/main" xmlns="" val="20001"/>
                    </a:ext>
                  </a:extLst>
                </a:gridCol>
                <a:gridCol w="1571032">
                  <a:extLst>
                    <a:ext uri="{9D8B030D-6E8A-4147-A177-3AD203B41FA5}">
                      <a16:colId xmlns:a16="http://schemas.microsoft.com/office/drawing/2014/main" xmlns="" val="20002"/>
                    </a:ext>
                  </a:extLst>
                </a:gridCol>
                <a:gridCol w="1356800"/>
                <a:gridCol w="1499622"/>
              </a:tblGrid>
              <a:tr h="312901">
                <a:tc>
                  <a:txBody>
                    <a:bodyPr/>
                    <a:lstStyle/>
                    <a:p>
                      <a:pPr>
                        <a:spcAft>
                          <a:spcPts val="0"/>
                        </a:spcAft>
                      </a:pPr>
                      <a:endParaRPr lang="ru-RU" sz="1800" kern="50" dirty="0">
                        <a:solidFill>
                          <a:schemeClr val="tx1"/>
                        </a:solidFill>
                        <a:latin typeface="Calibri" pitchFamily="34" charset="0"/>
                        <a:ea typeface="Times New Roman"/>
                        <a:cs typeface="Calibri" pitchFamily="34" charset="0"/>
                      </a:endParaRPr>
                    </a:p>
                  </a:txBody>
                  <a:tcPr marL="56105" marR="56105" marT="0" marB="0" anchor="ctr"/>
                </a:tc>
                <a:tc>
                  <a:txBody>
                    <a:bodyPr/>
                    <a:lstStyle/>
                    <a:p>
                      <a:pPr algn="ctr">
                        <a:spcAft>
                          <a:spcPts val="0"/>
                        </a:spcAft>
                      </a:pPr>
                      <a:r>
                        <a:rPr lang="en-US" sz="1800" kern="50" dirty="0" smtClean="0"/>
                        <a:t>PS</a:t>
                      </a:r>
                      <a:r>
                        <a:rPr lang="ru-RU" sz="1800" kern="50" dirty="0" smtClean="0"/>
                        <a:t>1</a:t>
                      </a:r>
                      <a:endParaRPr lang="ru-RU" sz="1800" kern="50" dirty="0">
                        <a:solidFill>
                          <a:schemeClr val="tx1"/>
                        </a:solidFill>
                        <a:latin typeface="Calibri" pitchFamily="34" charset="0"/>
                        <a:ea typeface="Times New Roman"/>
                        <a:cs typeface="Calibri" pitchFamily="34" charset="0"/>
                      </a:endParaRPr>
                    </a:p>
                  </a:txBody>
                  <a:tcPr marL="56105" marR="56105" marT="0" marB="0" anchor="ctr"/>
                </a:tc>
                <a:tc>
                  <a:txBody>
                    <a:bodyPr/>
                    <a:lstStyle/>
                    <a:p>
                      <a:pPr algn="ctr">
                        <a:spcAft>
                          <a:spcPts val="0"/>
                        </a:spcAft>
                      </a:pPr>
                      <a:r>
                        <a:rPr lang="en-US" sz="1800" kern="50" dirty="0" smtClean="0"/>
                        <a:t>PS</a:t>
                      </a:r>
                      <a:r>
                        <a:rPr lang="ru-RU" sz="1800" kern="50" dirty="0" smtClean="0"/>
                        <a:t>2</a:t>
                      </a:r>
                      <a:endParaRPr lang="ru-RU" sz="1800" kern="50" dirty="0">
                        <a:solidFill>
                          <a:schemeClr val="tx1"/>
                        </a:solidFill>
                        <a:latin typeface="Calibri" pitchFamily="34" charset="0"/>
                        <a:ea typeface="Times New Roman"/>
                        <a:cs typeface="Calibri" pitchFamily="34" charset="0"/>
                      </a:endParaRPr>
                    </a:p>
                  </a:txBody>
                  <a:tcPr marL="56105" marR="56105" marT="0" marB="0" anchor="ctr"/>
                </a:tc>
                <a:tc>
                  <a:txBody>
                    <a:bodyPr/>
                    <a:lstStyle/>
                    <a:p>
                      <a:pPr algn="ctr">
                        <a:spcAft>
                          <a:spcPts val="0"/>
                        </a:spcAft>
                      </a:pPr>
                      <a:r>
                        <a:rPr lang="en-US" sz="1800" kern="50" dirty="0" smtClean="0"/>
                        <a:t>PS</a:t>
                      </a:r>
                      <a:r>
                        <a:rPr lang="ru-RU" sz="1800" kern="50" dirty="0" smtClean="0"/>
                        <a:t>3</a:t>
                      </a:r>
                      <a:endParaRPr lang="ru-RU" sz="1800" kern="50" dirty="0">
                        <a:solidFill>
                          <a:schemeClr val="tx1"/>
                        </a:solidFill>
                        <a:latin typeface="Calibri" pitchFamily="34" charset="0"/>
                        <a:ea typeface="Times New Roman"/>
                        <a:cs typeface="Calibri" pitchFamily="34" charset="0"/>
                      </a:endParaRPr>
                    </a:p>
                  </a:txBody>
                  <a:tcPr marL="56105" marR="56105" marT="0" marB="0" anchor="ctr"/>
                </a:tc>
                <a:extLst>
                  <a:ext uri="{0D108BD9-81ED-4DB2-BD59-A6C34878D82A}">
                    <a16:rowId xmlns:a16="http://schemas.microsoft.com/office/drawing/2014/main" xmlns="" val="10000"/>
                  </a:ext>
                </a:extLst>
              </a:tr>
              <a:tr h="366201">
                <a:tc>
                  <a:txBody>
                    <a:bodyPr/>
                    <a:lstStyle/>
                    <a:p>
                      <a:pPr>
                        <a:spcAft>
                          <a:spcPts val="0"/>
                        </a:spcAft>
                      </a:pPr>
                      <a:r>
                        <a:rPr lang="en-US" sz="1800" kern="50" dirty="0" smtClean="0"/>
                        <a:t>Supply voltage</a:t>
                      </a:r>
                      <a:endParaRPr lang="ru-RU" sz="1800" kern="50" dirty="0">
                        <a:solidFill>
                          <a:schemeClr val="tx1"/>
                        </a:solidFill>
                        <a:latin typeface="Calibri" pitchFamily="34" charset="0"/>
                        <a:ea typeface="Times New Roman"/>
                        <a:cs typeface="Calibri" pitchFamily="34" charset="0"/>
                      </a:endParaRPr>
                    </a:p>
                  </a:txBody>
                  <a:tcPr marL="56105" marR="56105" marT="0" marB="0" anchor="ct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k-SK" sz="1800" kern="50" dirty="0" smtClean="0"/>
                        <a:t>3ф ~50</a:t>
                      </a:r>
                      <a:r>
                        <a:rPr lang="en-US" sz="1800" kern="50" dirty="0" smtClean="0"/>
                        <a:t>Hz</a:t>
                      </a:r>
                      <a:r>
                        <a:rPr lang="sk-SK" sz="1800" kern="50" dirty="0" smtClean="0"/>
                        <a:t> 380В</a:t>
                      </a:r>
                      <a:r>
                        <a:rPr lang="ru-RU" sz="1800" kern="50" baseline="0" dirty="0" smtClean="0"/>
                        <a:t> </a:t>
                      </a:r>
                      <a:r>
                        <a:rPr lang="sk-SK" sz="1800" kern="50" dirty="0" smtClean="0"/>
                        <a:t>+/-10% </a:t>
                      </a:r>
                      <a:r>
                        <a:rPr lang="ru-RU" sz="1800" kern="50" dirty="0" smtClean="0"/>
                        <a:t> </a:t>
                      </a:r>
                      <a:r>
                        <a:rPr lang="en-US" sz="1800" kern="50" dirty="0" smtClean="0"/>
                        <a:t>TN</a:t>
                      </a:r>
                      <a:r>
                        <a:rPr lang="sk-SK" sz="1800" kern="50" dirty="0" smtClean="0"/>
                        <a:t>-</a:t>
                      </a:r>
                      <a:r>
                        <a:rPr lang="en-US" sz="1800" kern="50" dirty="0" smtClean="0"/>
                        <a:t>S</a:t>
                      </a:r>
                      <a:endParaRPr lang="ru-RU" sz="1800" kern="50" dirty="0" smtClean="0">
                        <a:solidFill>
                          <a:schemeClr val="tx1"/>
                        </a:solidFill>
                        <a:latin typeface="Calibri" pitchFamily="34" charset="0"/>
                        <a:ea typeface="Times New Roman"/>
                        <a:cs typeface="Calibri" pitchFamily="34" charset="0"/>
                      </a:endParaRPr>
                    </a:p>
                  </a:txBody>
                  <a:tcPr marL="56105" marR="56105" marT="0" marB="0" anchor="ct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1"/>
                  </a:ext>
                </a:extLst>
              </a:tr>
              <a:tr h="356070">
                <a:tc>
                  <a:txBody>
                    <a:bodyPr/>
                    <a:lstStyle/>
                    <a:p>
                      <a:pPr>
                        <a:spcAft>
                          <a:spcPts val="0"/>
                        </a:spcAft>
                      </a:pPr>
                      <a:r>
                        <a:rPr lang="en-US" sz="1800" kern="50" dirty="0" smtClean="0"/>
                        <a:t>Maximum power,</a:t>
                      </a:r>
                      <a:endParaRPr lang="ru-RU" sz="1800" kern="50" dirty="0">
                        <a:solidFill>
                          <a:schemeClr val="tx1"/>
                        </a:solidFill>
                        <a:latin typeface="Calibri" pitchFamily="34" charset="0"/>
                        <a:ea typeface="Times New Roman"/>
                        <a:cs typeface="Calibri" pitchFamily="34" charset="0"/>
                      </a:endParaRPr>
                    </a:p>
                  </a:txBody>
                  <a:tcPr marL="56105" marR="56105" marT="0" marB="0" anchor="ctr"/>
                </a:tc>
                <a:tc>
                  <a:txBody>
                    <a:bodyPr/>
                    <a:lstStyle/>
                    <a:p>
                      <a:pPr algn="ctr">
                        <a:spcAft>
                          <a:spcPts val="0"/>
                        </a:spcAft>
                      </a:pPr>
                      <a:r>
                        <a:rPr lang="ru-RU" sz="1800" b="1" kern="50" dirty="0"/>
                        <a:t>600 </a:t>
                      </a:r>
                      <a:r>
                        <a:rPr lang="ru-RU" sz="1800" b="1" kern="50" dirty="0" smtClean="0"/>
                        <a:t>к</a:t>
                      </a:r>
                      <a:r>
                        <a:rPr lang="en-US" sz="1800" b="1" kern="50" dirty="0" smtClean="0"/>
                        <a:t>W</a:t>
                      </a:r>
                      <a:endParaRPr lang="ru-RU" sz="1800" b="1" kern="50" dirty="0">
                        <a:solidFill>
                          <a:schemeClr val="tx1"/>
                        </a:solidFill>
                        <a:latin typeface="Calibri" pitchFamily="34" charset="0"/>
                        <a:ea typeface="Times New Roman"/>
                        <a:cs typeface="Calibri" pitchFamily="34" charset="0"/>
                      </a:endParaRPr>
                    </a:p>
                  </a:txBody>
                  <a:tcPr marL="56105" marR="56105" marT="0" marB="0" anchor="ctr"/>
                </a:tc>
                <a:tc>
                  <a:txBody>
                    <a:bodyPr/>
                    <a:lstStyle/>
                    <a:p>
                      <a:pPr algn="ctr">
                        <a:spcAft>
                          <a:spcPts val="0"/>
                        </a:spcAft>
                      </a:pPr>
                      <a:r>
                        <a:rPr lang="ru-RU" sz="1800" kern="50" dirty="0" smtClean="0"/>
                        <a:t>45 </a:t>
                      </a:r>
                      <a:r>
                        <a:rPr lang="ru-RU" sz="1800" b="0" kern="50" dirty="0" smtClean="0"/>
                        <a:t>к</a:t>
                      </a:r>
                      <a:r>
                        <a:rPr lang="en-US" sz="1800" b="0" kern="50" dirty="0" smtClean="0"/>
                        <a:t>W</a:t>
                      </a:r>
                      <a:endParaRPr lang="ru-RU" sz="1800" b="0" kern="50" dirty="0">
                        <a:solidFill>
                          <a:schemeClr val="tx1"/>
                        </a:solidFill>
                        <a:latin typeface="Calibri" pitchFamily="34" charset="0"/>
                        <a:ea typeface="Times New Roman"/>
                        <a:cs typeface="Calibri" pitchFamily="34" charset="0"/>
                      </a:endParaRPr>
                    </a:p>
                  </a:txBody>
                  <a:tcPr marL="56105" marR="56105"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kern="50" dirty="0" smtClean="0"/>
                        <a:t>25</a:t>
                      </a:r>
                      <a:r>
                        <a:rPr lang="en-US" sz="1800" kern="50" dirty="0" smtClean="0"/>
                        <a:t> </a:t>
                      </a:r>
                      <a:r>
                        <a:rPr lang="ru-RU" sz="1800" b="0" kern="50" dirty="0" smtClean="0"/>
                        <a:t>к</a:t>
                      </a:r>
                      <a:r>
                        <a:rPr lang="en-US" sz="1800" b="0" kern="50" dirty="0" smtClean="0"/>
                        <a:t>W</a:t>
                      </a:r>
                      <a:endParaRPr lang="ru-RU" dirty="0"/>
                    </a:p>
                  </a:txBody>
                  <a:tcPr marL="56105" marR="56105" marT="0" marB="0" anchor="ctr"/>
                </a:tc>
                <a:extLst>
                  <a:ext uri="{0D108BD9-81ED-4DB2-BD59-A6C34878D82A}">
                    <a16:rowId xmlns:a16="http://schemas.microsoft.com/office/drawing/2014/main" xmlns="" val="10002"/>
                  </a:ext>
                </a:extLst>
              </a:tr>
              <a:tr h="366457">
                <a:tc>
                  <a:txBody>
                    <a:bodyPr/>
                    <a:lstStyle/>
                    <a:p>
                      <a:pPr>
                        <a:spcAft>
                          <a:spcPts val="0"/>
                        </a:spcAft>
                      </a:pPr>
                      <a:r>
                        <a:rPr lang="en-US" sz="1800" kern="50" dirty="0" smtClean="0"/>
                        <a:t>Average power, not more than</a:t>
                      </a:r>
                      <a:endParaRPr lang="ru-RU" sz="1800" kern="50" dirty="0">
                        <a:solidFill>
                          <a:schemeClr val="tx1"/>
                        </a:solidFill>
                        <a:latin typeface="Calibri" pitchFamily="34" charset="0"/>
                        <a:ea typeface="Times New Roman"/>
                        <a:cs typeface="Calibri" pitchFamily="34" charset="0"/>
                      </a:endParaRPr>
                    </a:p>
                  </a:txBody>
                  <a:tcPr marL="56105" marR="56105" marT="0" marB="0" anchor="ctr"/>
                </a:tc>
                <a:tc>
                  <a:txBody>
                    <a:bodyPr/>
                    <a:lstStyle/>
                    <a:p>
                      <a:pPr algn="ctr">
                        <a:spcAft>
                          <a:spcPts val="0"/>
                        </a:spcAft>
                      </a:pPr>
                      <a:r>
                        <a:rPr lang="ru-RU" sz="1800" b="1" kern="50" dirty="0"/>
                        <a:t>250 </a:t>
                      </a:r>
                      <a:r>
                        <a:rPr lang="ru-RU" sz="1800" b="1" kern="50" dirty="0" smtClean="0"/>
                        <a:t>к</a:t>
                      </a:r>
                      <a:r>
                        <a:rPr lang="en-US" sz="1800" b="1" kern="50" dirty="0" smtClean="0"/>
                        <a:t>W</a:t>
                      </a:r>
                      <a:endParaRPr lang="ru-RU" sz="1800" b="1" kern="50" dirty="0">
                        <a:solidFill>
                          <a:schemeClr val="tx1"/>
                        </a:solidFill>
                        <a:latin typeface="Calibri" pitchFamily="34" charset="0"/>
                        <a:ea typeface="Times New Roman"/>
                        <a:cs typeface="Calibri" pitchFamily="34" charset="0"/>
                      </a:endParaRPr>
                    </a:p>
                  </a:txBody>
                  <a:tcPr marL="56105" marR="56105" marT="0" marB="0" anchor="ctr"/>
                </a:tc>
                <a:tc>
                  <a:txBody>
                    <a:bodyPr/>
                    <a:lstStyle/>
                    <a:p>
                      <a:pPr algn="ctr"/>
                      <a:r>
                        <a:rPr lang="ru-RU" dirty="0" smtClean="0"/>
                        <a:t>20</a:t>
                      </a:r>
                      <a:r>
                        <a:rPr lang="en-US" dirty="0" smtClean="0"/>
                        <a:t> </a:t>
                      </a:r>
                      <a:r>
                        <a:rPr lang="ru-RU" sz="1800" b="0" kern="50" dirty="0" smtClean="0"/>
                        <a:t>к</a:t>
                      </a:r>
                      <a:r>
                        <a:rPr lang="en-US" sz="1800" b="0" kern="50" dirty="0" smtClean="0"/>
                        <a:t>W</a:t>
                      </a:r>
                      <a:endParaRPr lang="ru-RU" dirty="0"/>
                    </a:p>
                  </a:txBody>
                  <a:tcPr marL="56105" marR="56105" marT="0" marB="0" anchor="ctr"/>
                </a:tc>
                <a:tc>
                  <a:txBody>
                    <a:bodyPr/>
                    <a:lstStyle/>
                    <a:p>
                      <a:pPr algn="ctr"/>
                      <a:r>
                        <a:rPr lang="ru-RU" dirty="0" smtClean="0"/>
                        <a:t>10</a:t>
                      </a:r>
                      <a:r>
                        <a:rPr lang="en-US" dirty="0" smtClean="0"/>
                        <a:t> </a:t>
                      </a:r>
                      <a:r>
                        <a:rPr lang="ru-RU" sz="1800" b="0" kern="50" dirty="0" smtClean="0"/>
                        <a:t>к</a:t>
                      </a:r>
                      <a:r>
                        <a:rPr lang="en-US" sz="1800" b="0" kern="50" dirty="0" smtClean="0"/>
                        <a:t>W</a:t>
                      </a:r>
                      <a:endParaRPr lang="ru-RU" dirty="0"/>
                    </a:p>
                  </a:txBody>
                  <a:tcPr marL="56105" marR="56105" marT="0" marB="0" anchor="ctr"/>
                </a:tc>
                <a:extLst>
                  <a:ext uri="{0D108BD9-81ED-4DB2-BD59-A6C34878D82A}">
                    <a16:rowId xmlns:a16="http://schemas.microsoft.com/office/drawing/2014/main" xmlns="" val="10003"/>
                  </a:ext>
                </a:extLst>
              </a:tr>
              <a:tr h="323656">
                <a:tc>
                  <a:txBody>
                    <a:bodyPr/>
                    <a:lstStyle/>
                    <a:p>
                      <a:pPr>
                        <a:spcAft>
                          <a:spcPts val="0"/>
                        </a:spcAft>
                      </a:pPr>
                      <a:r>
                        <a:rPr lang="en-US" sz="1800" kern="50" dirty="0" smtClean="0"/>
                        <a:t>Source voltage</a:t>
                      </a:r>
                      <a:endParaRPr lang="ru-RU" sz="1800" kern="50" dirty="0">
                        <a:solidFill>
                          <a:schemeClr val="tx1"/>
                        </a:solidFill>
                        <a:latin typeface="Calibri" pitchFamily="34" charset="0"/>
                        <a:ea typeface="Times New Roman"/>
                        <a:cs typeface="Calibri" pitchFamily="34" charset="0"/>
                      </a:endParaRPr>
                    </a:p>
                  </a:txBody>
                  <a:tcPr marL="56105" marR="56105" marT="0" marB="0" anchor="ctr"/>
                </a:tc>
                <a:tc>
                  <a:txBody>
                    <a:bodyPr/>
                    <a:lstStyle/>
                    <a:p>
                      <a:pPr algn="ctr">
                        <a:spcAft>
                          <a:spcPts val="0"/>
                        </a:spcAft>
                      </a:pPr>
                      <a:r>
                        <a:rPr lang="ru-RU" sz="1800" kern="50" dirty="0"/>
                        <a:t>+/-50</a:t>
                      </a:r>
                      <a:r>
                        <a:rPr lang="sk-SK" sz="1800" kern="50" dirty="0"/>
                        <a:t> </a:t>
                      </a:r>
                      <a:r>
                        <a:rPr lang="en-US" sz="1800" kern="50" dirty="0" smtClean="0"/>
                        <a:t>V</a:t>
                      </a:r>
                      <a:r>
                        <a:rPr lang="en-US" sz="1800" kern="50" baseline="-25000" dirty="0" smtClean="0"/>
                        <a:t>DC</a:t>
                      </a:r>
                      <a:endParaRPr lang="ru-RU" sz="1800" kern="50" dirty="0">
                        <a:solidFill>
                          <a:schemeClr val="tx1"/>
                        </a:solidFill>
                        <a:latin typeface="Calibri" pitchFamily="34" charset="0"/>
                        <a:ea typeface="Times New Roman"/>
                        <a:cs typeface="Calibri" pitchFamily="34" charset="0"/>
                      </a:endParaRPr>
                    </a:p>
                  </a:txBody>
                  <a:tcPr marL="56105" marR="56105"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kern="50" dirty="0" smtClean="0"/>
                        <a:t>+/-40</a:t>
                      </a:r>
                      <a:r>
                        <a:rPr lang="sk-SK" sz="1800" kern="50" dirty="0" smtClean="0"/>
                        <a:t> </a:t>
                      </a:r>
                      <a:r>
                        <a:rPr lang="en-US" sz="1800" kern="50" dirty="0" smtClean="0"/>
                        <a:t>V</a:t>
                      </a:r>
                      <a:r>
                        <a:rPr lang="en-US" sz="1800" kern="50" baseline="-25000" dirty="0" smtClean="0"/>
                        <a:t>DC</a:t>
                      </a:r>
                      <a:endParaRPr lang="ru-RU" sz="1800" kern="50" dirty="0" smtClean="0">
                        <a:solidFill>
                          <a:schemeClr val="tx1"/>
                        </a:solidFill>
                        <a:latin typeface="Calibri" pitchFamily="34" charset="0"/>
                        <a:ea typeface="Times New Roman"/>
                        <a:cs typeface="Calibri" pitchFamily="34" charset="0"/>
                      </a:endParaRPr>
                    </a:p>
                  </a:txBody>
                  <a:tcPr marL="56105" marR="56105"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kern="50" dirty="0" smtClean="0"/>
                        <a:t>+/-30</a:t>
                      </a:r>
                      <a:r>
                        <a:rPr lang="sk-SK" sz="1800" kern="50" dirty="0" smtClean="0"/>
                        <a:t> </a:t>
                      </a:r>
                      <a:r>
                        <a:rPr lang="en-US" sz="1800" kern="50" dirty="0" smtClean="0"/>
                        <a:t>V</a:t>
                      </a:r>
                      <a:r>
                        <a:rPr lang="en-US" sz="1800" kern="50" baseline="-25000" dirty="0" smtClean="0"/>
                        <a:t>DC</a:t>
                      </a:r>
                      <a:endParaRPr lang="ru-RU" sz="1800" kern="50" dirty="0" smtClean="0">
                        <a:solidFill>
                          <a:schemeClr val="tx1"/>
                        </a:solidFill>
                        <a:latin typeface="Calibri" pitchFamily="34" charset="0"/>
                        <a:ea typeface="Times New Roman"/>
                        <a:cs typeface="Calibri" pitchFamily="34" charset="0"/>
                      </a:endParaRPr>
                    </a:p>
                  </a:txBody>
                  <a:tcPr marL="56105" marR="56105" marT="0" marB="0" anchor="ctr"/>
                </a:tc>
                <a:extLst>
                  <a:ext uri="{0D108BD9-81ED-4DB2-BD59-A6C34878D82A}">
                    <a16:rowId xmlns:a16="http://schemas.microsoft.com/office/drawing/2014/main" xmlns="" val="10004"/>
                  </a:ext>
                </a:extLst>
              </a:tr>
              <a:tr h="345057">
                <a:tc>
                  <a:txBody>
                    <a:bodyPr/>
                    <a:lstStyle/>
                    <a:p>
                      <a:pPr>
                        <a:spcAft>
                          <a:spcPts val="0"/>
                        </a:spcAft>
                      </a:pPr>
                      <a:r>
                        <a:rPr lang="sk-SK" sz="1800" b="1" kern="50" dirty="0" smtClean="0"/>
                        <a:t>Output current</a:t>
                      </a:r>
                      <a:endParaRPr lang="ru-RU" sz="1800" b="1" kern="50" dirty="0">
                        <a:solidFill>
                          <a:schemeClr val="tx1"/>
                        </a:solidFill>
                        <a:latin typeface="Calibri" pitchFamily="34" charset="0"/>
                        <a:ea typeface="Times New Roman"/>
                        <a:cs typeface="Calibri" pitchFamily="34" charset="0"/>
                      </a:endParaRPr>
                    </a:p>
                  </a:txBody>
                  <a:tcPr marL="56105" marR="56105" marT="0" marB="0" anchor="ctr"/>
                </a:tc>
                <a:tc>
                  <a:txBody>
                    <a:bodyPr/>
                    <a:lstStyle/>
                    <a:p>
                      <a:pPr algn="ctr">
                        <a:spcAft>
                          <a:spcPts val="0"/>
                        </a:spcAft>
                      </a:pPr>
                      <a:r>
                        <a:rPr lang="sk-SK" sz="1800" b="1" kern="50" dirty="0"/>
                        <a:t>1</a:t>
                      </a:r>
                      <a:r>
                        <a:rPr lang="ru-RU" sz="1800" b="1" kern="50" dirty="0"/>
                        <a:t>1</a:t>
                      </a:r>
                      <a:r>
                        <a:rPr lang="sk-SK" sz="1800" b="1" kern="50" dirty="0"/>
                        <a:t>000 А</a:t>
                      </a:r>
                      <a:r>
                        <a:rPr lang="en-US" sz="1800" b="1" kern="50" baseline="-25000" dirty="0"/>
                        <a:t>DC</a:t>
                      </a:r>
                      <a:endParaRPr lang="ru-RU" sz="1800" b="1" kern="50" dirty="0">
                        <a:solidFill>
                          <a:schemeClr val="tx1"/>
                        </a:solidFill>
                        <a:latin typeface="Calibri" pitchFamily="34" charset="0"/>
                        <a:ea typeface="Times New Roman"/>
                        <a:cs typeface="Calibri" pitchFamily="34" charset="0"/>
                      </a:endParaRPr>
                    </a:p>
                  </a:txBody>
                  <a:tcPr marL="56105" marR="56105" marT="0" marB="0" anchor="ctr"/>
                </a:tc>
                <a:tc>
                  <a:txBody>
                    <a:bodyPr/>
                    <a:lstStyle/>
                    <a:p>
                      <a:pPr algn="ctr">
                        <a:spcAft>
                          <a:spcPts val="0"/>
                        </a:spcAft>
                      </a:pPr>
                      <a:r>
                        <a:rPr lang="ru-RU" sz="1800" b="1" kern="50" dirty="0" smtClean="0"/>
                        <a:t>1000 </a:t>
                      </a:r>
                      <a:r>
                        <a:rPr lang="sk-SK" sz="1800" b="1" kern="50" dirty="0" smtClean="0"/>
                        <a:t>А</a:t>
                      </a:r>
                      <a:r>
                        <a:rPr lang="en-US" sz="1800" b="1" kern="50" baseline="-25000" dirty="0" smtClean="0"/>
                        <a:t>DC</a:t>
                      </a:r>
                      <a:endParaRPr lang="ru-RU" sz="1800" b="1" kern="50" dirty="0">
                        <a:solidFill>
                          <a:schemeClr val="tx1"/>
                        </a:solidFill>
                        <a:latin typeface="Calibri" pitchFamily="34" charset="0"/>
                        <a:ea typeface="Times New Roman"/>
                        <a:cs typeface="Calibri" pitchFamily="34" charset="0"/>
                      </a:endParaRPr>
                    </a:p>
                  </a:txBody>
                  <a:tcPr marL="56105" marR="56105" marT="0" marB="0" anchor="ctr"/>
                </a:tc>
                <a:tc>
                  <a:txBody>
                    <a:bodyPr/>
                    <a:lstStyle/>
                    <a:p>
                      <a:pPr algn="ctr">
                        <a:spcAft>
                          <a:spcPts val="0"/>
                        </a:spcAft>
                      </a:pPr>
                      <a:r>
                        <a:rPr lang="ru-RU" sz="1800" b="1" kern="50" dirty="0" smtClean="0"/>
                        <a:t>600 </a:t>
                      </a:r>
                      <a:r>
                        <a:rPr lang="sk-SK" sz="1800" b="1" kern="50" dirty="0" smtClean="0"/>
                        <a:t>А</a:t>
                      </a:r>
                      <a:r>
                        <a:rPr lang="en-US" sz="1800" b="1" kern="50" baseline="-25000" dirty="0" smtClean="0"/>
                        <a:t>DC</a:t>
                      </a:r>
                      <a:endParaRPr lang="ru-RU" sz="1800" b="1" kern="50" dirty="0">
                        <a:solidFill>
                          <a:schemeClr val="tx1"/>
                        </a:solidFill>
                        <a:latin typeface="Calibri" pitchFamily="34" charset="0"/>
                        <a:ea typeface="Times New Roman"/>
                        <a:cs typeface="Calibri" pitchFamily="34" charset="0"/>
                      </a:endParaRPr>
                    </a:p>
                  </a:txBody>
                  <a:tcPr marL="56105" marR="56105" marT="0" marB="0" anchor="ctr"/>
                </a:tc>
                <a:extLst>
                  <a:ext uri="{0D108BD9-81ED-4DB2-BD59-A6C34878D82A}">
                    <a16:rowId xmlns:a16="http://schemas.microsoft.com/office/drawing/2014/main" xmlns="" val="10005"/>
                  </a:ext>
                </a:extLst>
              </a:tr>
              <a:tr h="368703">
                <a:tc>
                  <a:txBody>
                    <a:bodyPr/>
                    <a:lstStyle/>
                    <a:p>
                      <a:pPr>
                        <a:spcAft>
                          <a:spcPts val="0"/>
                        </a:spcAft>
                      </a:pPr>
                      <a:r>
                        <a:rPr lang="en-US" sz="1800" kern="50" dirty="0" smtClean="0"/>
                        <a:t>The inductance of the load</a:t>
                      </a:r>
                      <a:endParaRPr lang="ru-RU" sz="1800" kern="50" dirty="0" smtClean="0"/>
                    </a:p>
                  </a:txBody>
                  <a:tcPr marL="56105" marR="56105" marT="0" marB="0" anchor="ctr"/>
                </a:tc>
                <a:tc>
                  <a:txBody>
                    <a:bodyPr/>
                    <a:lstStyle/>
                    <a:p>
                      <a:pPr marL="448945" indent="-448945" algn="ctr">
                        <a:spcAft>
                          <a:spcPts val="0"/>
                        </a:spcAft>
                      </a:pPr>
                      <a:r>
                        <a:rPr lang="ru-RU" sz="1800" kern="50" dirty="0" smtClean="0"/>
                        <a:t>45</a:t>
                      </a:r>
                      <a:r>
                        <a:rPr lang="sk-SK" sz="1800" kern="50" dirty="0" smtClean="0"/>
                        <a:t> м</a:t>
                      </a:r>
                      <a:r>
                        <a:rPr lang="en-US" sz="1800" kern="50" dirty="0" smtClean="0"/>
                        <a:t>H</a:t>
                      </a:r>
                      <a:r>
                        <a:rPr lang="ru-RU" sz="1800" kern="50" dirty="0" smtClean="0"/>
                        <a:t> </a:t>
                      </a:r>
                      <a:endParaRPr lang="ru-RU" sz="1800" kern="50" dirty="0"/>
                    </a:p>
                  </a:txBody>
                  <a:tcPr marL="56105" marR="56105" marT="0" marB="0" anchor="ctr"/>
                </a:tc>
                <a:tc>
                  <a:txBody>
                    <a:bodyPr/>
                    <a:lstStyle/>
                    <a:p>
                      <a:pPr marL="448945" indent="-448945" algn="ctr">
                        <a:spcAft>
                          <a:spcPts val="0"/>
                        </a:spcAft>
                      </a:pPr>
                      <a:r>
                        <a:rPr lang="ru-RU" sz="1800" kern="50" dirty="0" smtClean="0"/>
                        <a:t>9,2</a:t>
                      </a:r>
                      <a:r>
                        <a:rPr lang="sk-SK" sz="1800" kern="50" dirty="0" smtClean="0"/>
                        <a:t> м</a:t>
                      </a:r>
                      <a:r>
                        <a:rPr lang="en-US" sz="1800" kern="50" dirty="0" smtClean="0"/>
                        <a:t>H</a:t>
                      </a:r>
                      <a:endParaRPr lang="ru-RU" sz="1800" kern="50" dirty="0" smtClean="0"/>
                    </a:p>
                  </a:txBody>
                  <a:tcPr marL="56105" marR="56105" marT="0" marB="0" anchor="ctr"/>
                </a:tc>
                <a:tc>
                  <a:txBody>
                    <a:bodyPr/>
                    <a:lstStyle/>
                    <a:p>
                      <a:pPr marL="448945" indent="-448945" algn="ctr">
                        <a:spcAft>
                          <a:spcPts val="0"/>
                        </a:spcAft>
                      </a:pPr>
                      <a:r>
                        <a:rPr lang="ru-RU" sz="1800" kern="50" dirty="0" smtClean="0"/>
                        <a:t>4,6</a:t>
                      </a:r>
                      <a:r>
                        <a:rPr lang="sk-SK" sz="1800" kern="50" dirty="0" smtClean="0"/>
                        <a:t> м</a:t>
                      </a:r>
                      <a:r>
                        <a:rPr lang="en-US" sz="1800" kern="50" dirty="0" smtClean="0"/>
                        <a:t>H</a:t>
                      </a:r>
                      <a:r>
                        <a:rPr lang="ru-RU" sz="1800" kern="50" dirty="0" smtClean="0"/>
                        <a:t> </a:t>
                      </a:r>
                    </a:p>
                  </a:txBody>
                  <a:tcPr marL="56105" marR="56105" marT="0" marB="0" anchor="ctr"/>
                </a:tc>
                <a:extLst>
                  <a:ext uri="{0D108BD9-81ED-4DB2-BD59-A6C34878D82A}">
                    <a16:rowId xmlns:a16="http://schemas.microsoft.com/office/drawing/2014/main" xmlns="" val="10006"/>
                  </a:ext>
                </a:extLst>
              </a:tr>
              <a:tr h="384037">
                <a:tc>
                  <a:txBody>
                    <a:bodyPr/>
                    <a:lstStyle/>
                    <a:p>
                      <a:pPr>
                        <a:spcAft>
                          <a:spcPts val="0"/>
                        </a:spcAft>
                      </a:pPr>
                      <a:r>
                        <a:rPr lang="en-US" sz="1800" b="1" dirty="0" smtClean="0">
                          <a:sym typeface="Symbol" panose="05050102010706020507" pitchFamily="18" charset="2"/>
                        </a:rPr>
                        <a:t>I/I at </a:t>
                      </a:r>
                      <a:r>
                        <a:rPr lang="en-US" sz="1800" b="1" dirty="0" err="1" smtClean="0">
                          <a:sym typeface="Symbol" panose="05050102010706020507" pitchFamily="18" charset="2"/>
                        </a:rPr>
                        <a:t>di</a:t>
                      </a:r>
                      <a:r>
                        <a:rPr lang="en-US" sz="1800" b="1" dirty="0" smtClean="0">
                          <a:sym typeface="Symbol" panose="05050102010706020507" pitchFamily="18" charset="2"/>
                        </a:rPr>
                        <a:t>/</a:t>
                      </a:r>
                      <a:r>
                        <a:rPr lang="en-US" sz="1800" b="1" dirty="0" err="1" smtClean="0">
                          <a:sym typeface="Symbol" panose="05050102010706020507" pitchFamily="18" charset="2"/>
                        </a:rPr>
                        <a:t>dt</a:t>
                      </a:r>
                      <a:r>
                        <a:rPr lang="en-US" sz="1800" b="1" dirty="0" smtClean="0">
                          <a:sym typeface="Symbol" panose="05050102010706020507" pitchFamily="18" charset="2"/>
                        </a:rPr>
                        <a:t> not equal to zero</a:t>
                      </a:r>
                      <a:endParaRPr lang="ru-RU" sz="1800" b="1" kern="50" dirty="0">
                        <a:solidFill>
                          <a:schemeClr val="tx1"/>
                        </a:solidFill>
                        <a:latin typeface="Calibri" pitchFamily="34" charset="0"/>
                        <a:ea typeface="Times New Roman"/>
                        <a:cs typeface="Calibri" pitchFamily="34" charset="0"/>
                      </a:endParaRPr>
                    </a:p>
                  </a:txBody>
                  <a:tcPr marL="56105" marR="56105" marT="0" marB="0" anchor="ctr"/>
                </a:tc>
                <a:tc>
                  <a:txBody>
                    <a:bodyPr/>
                    <a:lstStyle/>
                    <a:p>
                      <a:pPr algn="ctr">
                        <a:spcAft>
                          <a:spcPts val="0"/>
                        </a:spcAft>
                      </a:pPr>
                      <a:r>
                        <a:rPr lang="sk-SK" sz="1800" b="1" kern="50" dirty="0"/>
                        <a:t>2</a:t>
                      </a:r>
                      <a:r>
                        <a:rPr lang="ru-RU" sz="1800" b="1" kern="50" dirty="0"/>
                        <a:t>*</a:t>
                      </a:r>
                      <a:r>
                        <a:rPr lang="sk-SK" sz="1800" b="1" kern="50" dirty="0" smtClean="0"/>
                        <a:t>10</a:t>
                      </a:r>
                      <a:r>
                        <a:rPr lang="sk-SK" sz="1800" b="1" kern="50" baseline="30000" dirty="0" smtClean="0"/>
                        <a:t>-4</a:t>
                      </a:r>
                      <a:endParaRPr lang="ru-RU" sz="1800" b="1" kern="50" dirty="0">
                        <a:solidFill>
                          <a:schemeClr val="tx1"/>
                        </a:solidFill>
                        <a:latin typeface="Calibri" pitchFamily="34" charset="0"/>
                        <a:ea typeface="Times New Roman"/>
                        <a:cs typeface="Calibri" pitchFamily="34" charset="0"/>
                      </a:endParaRPr>
                    </a:p>
                  </a:txBody>
                  <a:tcPr marL="56105" marR="56105" marT="0" marB="0" anchor="ctr"/>
                </a:tc>
                <a:tc>
                  <a:txBody>
                    <a:bodyPr/>
                    <a:lstStyle/>
                    <a:p>
                      <a:pPr algn="ctr">
                        <a:spcAft>
                          <a:spcPts val="0"/>
                        </a:spcAft>
                      </a:pPr>
                      <a:r>
                        <a:rPr lang="en-US" sz="1800" b="1" kern="50" dirty="0" smtClean="0"/>
                        <a:t>5</a:t>
                      </a:r>
                      <a:r>
                        <a:rPr lang="ru-RU" sz="1800" b="1" kern="50" dirty="0" smtClean="0"/>
                        <a:t>*</a:t>
                      </a:r>
                      <a:r>
                        <a:rPr lang="sk-SK" sz="1800" b="1" kern="50" dirty="0" smtClean="0"/>
                        <a:t>10</a:t>
                      </a:r>
                      <a:r>
                        <a:rPr lang="sk-SK" sz="1800" b="1" kern="50" baseline="30000" dirty="0" smtClean="0"/>
                        <a:t>-4</a:t>
                      </a:r>
                      <a:endParaRPr lang="ru-RU" sz="1800" b="1" kern="50" dirty="0">
                        <a:solidFill>
                          <a:schemeClr val="tx1"/>
                        </a:solidFill>
                        <a:latin typeface="Calibri" pitchFamily="34" charset="0"/>
                        <a:ea typeface="Times New Roman"/>
                        <a:cs typeface="Calibri" pitchFamily="34" charset="0"/>
                      </a:endParaRPr>
                    </a:p>
                  </a:txBody>
                  <a:tcPr marL="56105" marR="56105" marT="0" marB="0" anchor="ctr"/>
                </a:tc>
                <a:tc>
                  <a:txBody>
                    <a:bodyPr/>
                    <a:lstStyle/>
                    <a:p>
                      <a:pPr algn="ctr">
                        <a:spcAft>
                          <a:spcPts val="0"/>
                        </a:spcAft>
                      </a:pPr>
                      <a:r>
                        <a:rPr lang="en-US" sz="1800" b="1" kern="50" dirty="0" smtClean="0"/>
                        <a:t>5</a:t>
                      </a:r>
                      <a:r>
                        <a:rPr lang="ru-RU" sz="1800" b="1" kern="50" dirty="0" smtClean="0"/>
                        <a:t>*</a:t>
                      </a:r>
                      <a:r>
                        <a:rPr lang="sk-SK" sz="1800" b="1" kern="50" dirty="0" smtClean="0"/>
                        <a:t>10</a:t>
                      </a:r>
                      <a:r>
                        <a:rPr lang="sk-SK" sz="1800" b="1" kern="50" baseline="30000" dirty="0" smtClean="0"/>
                        <a:t>-4</a:t>
                      </a:r>
                      <a:endParaRPr lang="ru-RU" sz="1800" b="1" kern="50" dirty="0">
                        <a:solidFill>
                          <a:schemeClr val="tx1"/>
                        </a:solidFill>
                        <a:latin typeface="Calibri" pitchFamily="34" charset="0"/>
                        <a:ea typeface="Times New Roman"/>
                        <a:cs typeface="Calibri" pitchFamily="34" charset="0"/>
                      </a:endParaRPr>
                    </a:p>
                  </a:txBody>
                  <a:tcPr marL="56105" marR="56105" marT="0" marB="0" anchor="ctr"/>
                </a:tc>
                <a:extLst>
                  <a:ext uri="{0D108BD9-81ED-4DB2-BD59-A6C34878D82A}">
                    <a16:rowId xmlns:a16="http://schemas.microsoft.com/office/drawing/2014/main" xmlns="" val="10007"/>
                  </a:ext>
                </a:extLst>
              </a:tr>
              <a:tr h="523591">
                <a:tc>
                  <a:txBody>
                    <a:bodyPr/>
                    <a:lstStyle/>
                    <a:p>
                      <a:pPr>
                        <a:spcAft>
                          <a:spcPts val="0"/>
                        </a:spcAft>
                      </a:pPr>
                      <a:r>
                        <a:rPr lang="en-US" sz="1800" kern="50" dirty="0" smtClean="0"/>
                        <a:t>The minimum duration of rise/fall field</a:t>
                      </a:r>
                      <a:endParaRPr lang="ru-RU" sz="1800" kern="50" dirty="0">
                        <a:solidFill>
                          <a:schemeClr val="tx1"/>
                        </a:solidFill>
                        <a:latin typeface="Calibri" pitchFamily="34" charset="0"/>
                        <a:ea typeface="Times New Roman"/>
                        <a:cs typeface="Calibri" pitchFamily="34" charset="0"/>
                      </a:endParaRPr>
                    </a:p>
                  </a:txBody>
                  <a:tcPr marL="56105" marR="56105" marT="0" marB="0" anchor="ctr"/>
                </a:tc>
                <a:tc gridSpan="3">
                  <a:txBody>
                    <a:bodyPr/>
                    <a:lstStyle/>
                    <a:p>
                      <a:pPr algn="ctr">
                        <a:spcAft>
                          <a:spcPts val="0"/>
                        </a:spcAft>
                      </a:pPr>
                      <a:r>
                        <a:rPr lang="ru-RU" sz="1800" kern="50" dirty="0" smtClean="0"/>
                        <a:t>18 </a:t>
                      </a:r>
                      <a:r>
                        <a:rPr lang="en-US" sz="1800" kern="50" dirty="0" smtClean="0"/>
                        <a:t>s</a:t>
                      </a:r>
                      <a:endParaRPr lang="ru-RU" sz="1800" kern="50" dirty="0">
                        <a:solidFill>
                          <a:schemeClr val="tx1"/>
                        </a:solidFill>
                        <a:latin typeface="Calibri" pitchFamily="34" charset="0"/>
                        <a:ea typeface="Times New Roman"/>
                        <a:cs typeface="Calibri" pitchFamily="34" charset="0"/>
                      </a:endParaRPr>
                    </a:p>
                  </a:txBody>
                  <a:tcPr marL="56105" marR="56105" marT="0" marB="0" anchor="ct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8"/>
                  </a:ext>
                </a:extLst>
              </a:tr>
              <a:tr h="373530">
                <a:tc>
                  <a:txBody>
                    <a:bodyPr/>
                    <a:lstStyle/>
                    <a:p>
                      <a:pPr>
                        <a:spcAft>
                          <a:spcPts val="0"/>
                        </a:spcAft>
                      </a:pPr>
                      <a:r>
                        <a:rPr lang="en-US" sz="1800" b="1" dirty="0" smtClean="0">
                          <a:sym typeface="Symbol" panose="05050102010706020507" pitchFamily="18" charset="2"/>
                        </a:rPr>
                        <a:t>I/I at </a:t>
                      </a:r>
                      <a:r>
                        <a:rPr lang="en-US" sz="1800" b="1" dirty="0" err="1" smtClean="0">
                          <a:sym typeface="Symbol" panose="05050102010706020507" pitchFamily="18" charset="2"/>
                        </a:rPr>
                        <a:t>di</a:t>
                      </a:r>
                      <a:r>
                        <a:rPr lang="en-US" sz="1800" b="1" dirty="0" smtClean="0">
                          <a:sym typeface="Symbol" panose="05050102010706020507" pitchFamily="18" charset="2"/>
                        </a:rPr>
                        <a:t>/</a:t>
                      </a:r>
                      <a:r>
                        <a:rPr lang="en-US" sz="1800" b="1" dirty="0" err="1" smtClean="0">
                          <a:sym typeface="Symbol" panose="05050102010706020507" pitchFamily="18" charset="2"/>
                        </a:rPr>
                        <a:t>dt</a:t>
                      </a:r>
                      <a:r>
                        <a:rPr lang="en-US" sz="1800" b="1" dirty="0" smtClean="0">
                          <a:sym typeface="Symbol" panose="05050102010706020507" pitchFamily="18" charset="2"/>
                        </a:rPr>
                        <a:t>=0</a:t>
                      </a:r>
                      <a:endParaRPr lang="ru-RU" sz="1800" b="1" kern="50" dirty="0">
                        <a:solidFill>
                          <a:schemeClr val="tx1"/>
                        </a:solidFill>
                        <a:latin typeface="Calibri" pitchFamily="34" charset="0"/>
                        <a:ea typeface="Times New Roman"/>
                        <a:cs typeface="Calibri" pitchFamily="34" charset="0"/>
                      </a:endParaRPr>
                    </a:p>
                  </a:txBody>
                  <a:tcPr marL="56105" marR="56105" marT="0" marB="0" anchor="ctr"/>
                </a:tc>
                <a:tc>
                  <a:txBody>
                    <a:bodyPr/>
                    <a:lstStyle/>
                    <a:p>
                      <a:pPr algn="ctr">
                        <a:spcAft>
                          <a:spcPts val="0"/>
                        </a:spcAft>
                      </a:pPr>
                      <a:r>
                        <a:rPr lang="ru-RU" sz="1800" b="1" kern="50" dirty="0"/>
                        <a:t>2*</a:t>
                      </a:r>
                      <a:r>
                        <a:rPr lang="sk-SK" sz="1800" b="1" kern="50" dirty="0"/>
                        <a:t>10</a:t>
                      </a:r>
                      <a:r>
                        <a:rPr lang="sk-SK" sz="1800" b="1" kern="50" baseline="30000" dirty="0"/>
                        <a:t>-</a:t>
                      </a:r>
                      <a:r>
                        <a:rPr lang="ru-RU" sz="1800" b="1" kern="50" baseline="30000" dirty="0"/>
                        <a:t>5    </a:t>
                      </a:r>
                      <a:endParaRPr lang="ru-RU" sz="1800" b="1" kern="50" dirty="0">
                        <a:solidFill>
                          <a:schemeClr val="tx1"/>
                        </a:solidFill>
                        <a:latin typeface="Calibri" pitchFamily="34" charset="0"/>
                        <a:ea typeface="Times New Roman"/>
                        <a:cs typeface="Calibri" pitchFamily="34" charset="0"/>
                      </a:endParaRPr>
                    </a:p>
                  </a:txBody>
                  <a:tcPr marL="56105" marR="56105" marT="0" marB="0" anchor="ctr"/>
                </a:tc>
                <a:tc>
                  <a:txBody>
                    <a:bodyPr/>
                    <a:lstStyle/>
                    <a:p>
                      <a:pPr algn="ctr">
                        <a:spcAft>
                          <a:spcPts val="0"/>
                        </a:spcAft>
                      </a:pPr>
                      <a:r>
                        <a:rPr lang="ru-RU" sz="1800" b="1" kern="50" dirty="0" smtClean="0"/>
                        <a:t>2*</a:t>
                      </a:r>
                      <a:r>
                        <a:rPr lang="sk-SK" sz="1800" b="1" kern="50" dirty="0" smtClean="0"/>
                        <a:t>10</a:t>
                      </a:r>
                      <a:r>
                        <a:rPr lang="sk-SK" sz="1800" b="1" kern="50" baseline="30000" dirty="0" smtClean="0"/>
                        <a:t>-</a:t>
                      </a:r>
                      <a:r>
                        <a:rPr lang="ru-RU" sz="1800" b="1" kern="50" baseline="30000" dirty="0" smtClean="0"/>
                        <a:t>4   </a:t>
                      </a:r>
                      <a:endParaRPr lang="ru-RU" sz="1800" b="1" kern="50" dirty="0">
                        <a:solidFill>
                          <a:schemeClr val="tx1"/>
                        </a:solidFill>
                        <a:latin typeface="Calibri" pitchFamily="34" charset="0"/>
                        <a:ea typeface="Times New Roman"/>
                        <a:cs typeface="Calibri" pitchFamily="34" charset="0"/>
                      </a:endParaRPr>
                    </a:p>
                  </a:txBody>
                  <a:tcPr marL="56105" marR="56105" marT="0" marB="0" anchor="ctr"/>
                </a:tc>
                <a:tc>
                  <a:txBody>
                    <a:bodyPr/>
                    <a:lstStyle/>
                    <a:p>
                      <a:pPr algn="ctr">
                        <a:spcAft>
                          <a:spcPts val="0"/>
                        </a:spcAft>
                      </a:pPr>
                      <a:r>
                        <a:rPr lang="ru-RU" sz="1800" b="1" kern="50" dirty="0" smtClean="0"/>
                        <a:t>2*</a:t>
                      </a:r>
                      <a:r>
                        <a:rPr lang="sk-SK" sz="1800" b="1" kern="50" dirty="0" smtClean="0"/>
                        <a:t>10</a:t>
                      </a:r>
                      <a:r>
                        <a:rPr lang="sk-SK" sz="1800" b="1" kern="50" baseline="30000" dirty="0" smtClean="0"/>
                        <a:t>-</a:t>
                      </a:r>
                      <a:r>
                        <a:rPr lang="ru-RU" sz="1800" b="1" kern="50" baseline="30000" dirty="0" smtClean="0"/>
                        <a:t>4    </a:t>
                      </a:r>
                      <a:endParaRPr lang="ru-RU" sz="1800" b="1" kern="50" dirty="0">
                        <a:solidFill>
                          <a:schemeClr val="tx1"/>
                        </a:solidFill>
                        <a:latin typeface="Calibri" pitchFamily="34" charset="0"/>
                        <a:ea typeface="Times New Roman"/>
                        <a:cs typeface="Calibri" pitchFamily="34" charset="0"/>
                      </a:endParaRPr>
                    </a:p>
                  </a:txBody>
                  <a:tcPr marL="56105" marR="56105" marT="0" marB="0" anchor="ctr"/>
                </a:tc>
                <a:extLst>
                  <a:ext uri="{0D108BD9-81ED-4DB2-BD59-A6C34878D82A}">
                    <a16:rowId xmlns:a16="http://schemas.microsoft.com/office/drawing/2014/main" xmlns="" val="10009"/>
                  </a:ext>
                </a:extLst>
              </a:tr>
              <a:tr h="530004">
                <a:tc>
                  <a:txBody>
                    <a:bodyPr/>
                    <a:lstStyle/>
                    <a:p>
                      <a:pPr>
                        <a:spcAft>
                          <a:spcPts val="0"/>
                        </a:spcAft>
                      </a:pPr>
                      <a:r>
                        <a:rPr lang="en-US" sz="1800" kern="50" dirty="0" smtClean="0"/>
                        <a:t>The maximum length of a table field with a </a:t>
                      </a:r>
                      <a:r>
                        <a:rPr lang="en-US" sz="1800" kern="50" dirty="0" err="1" smtClean="0"/>
                        <a:t>di</a:t>
                      </a:r>
                      <a:r>
                        <a:rPr lang="en-US" sz="1800" kern="50" dirty="0" smtClean="0"/>
                        <a:t>/</a:t>
                      </a:r>
                      <a:r>
                        <a:rPr lang="en-US" sz="1800" kern="50" dirty="0" err="1" smtClean="0"/>
                        <a:t>dt</a:t>
                      </a:r>
                      <a:r>
                        <a:rPr lang="en-US" sz="1800" kern="50" dirty="0" smtClean="0"/>
                        <a:t>=0</a:t>
                      </a:r>
                      <a:endParaRPr lang="ru-RU" sz="1800" kern="50" dirty="0">
                        <a:solidFill>
                          <a:schemeClr val="tx1"/>
                        </a:solidFill>
                        <a:latin typeface="Calibri" pitchFamily="34" charset="0"/>
                        <a:ea typeface="Times New Roman"/>
                        <a:cs typeface="Calibri" pitchFamily="34" charset="0"/>
                      </a:endParaRPr>
                    </a:p>
                  </a:txBody>
                  <a:tcPr marL="56105" marR="56105" marT="0" marB="0" anchor="ctr"/>
                </a:tc>
                <a:tc gridSpan="3">
                  <a:txBody>
                    <a:bodyPr/>
                    <a:lstStyle/>
                    <a:p>
                      <a:pPr algn="ctr">
                        <a:spcAft>
                          <a:spcPts val="0"/>
                        </a:spcAft>
                      </a:pPr>
                      <a:r>
                        <a:rPr lang="ru-RU" sz="1800" kern="50" dirty="0" smtClean="0"/>
                        <a:t>24 </a:t>
                      </a:r>
                      <a:r>
                        <a:rPr lang="en-US" sz="1800" kern="50" dirty="0" smtClean="0"/>
                        <a:t>h</a:t>
                      </a:r>
                      <a:endParaRPr lang="ru-RU" sz="1800" kern="50" dirty="0">
                        <a:solidFill>
                          <a:schemeClr val="tx1"/>
                        </a:solidFill>
                        <a:latin typeface="Calibri" pitchFamily="34" charset="0"/>
                        <a:ea typeface="Times New Roman"/>
                        <a:cs typeface="Calibri" pitchFamily="34" charset="0"/>
                      </a:endParaRPr>
                    </a:p>
                  </a:txBody>
                  <a:tcPr marL="56105" marR="56105" marT="0" marB="0" anchor="ct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10"/>
                  </a:ext>
                </a:extLst>
              </a:tr>
              <a:tr h="844692">
                <a:tc>
                  <a:txBody>
                    <a:bodyPr/>
                    <a:lstStyle/>
                    <a:p>
                      <a:pPr>
                        <a:spcAft>
                          <a:spcPts val="0"/>
                        </a:spcAft>
                      </a:pPr>
                      <a:r>
                        <a:rPr lang="en-US" sz="1800" kern="50" dirty="0" smtClean="0"/>
                        <a:t>Operating mode:</a:t>
                      </a:r>
                    </a:p>
                    <a:p>
                      <a:pPr>
                        <a:spcAft>
                          <a:spcPts val="0"/>
                        </a:spcAft>
                        <a:buFontTx/>
                        <a:buChar char="-"/>
                      </a:pPr>
                      <a:r>
                        <a:rPr lang="en-US" sz="1800" kern="50" dirty="0" smtClean="0"/>
                        <a:t>statics,</a:t>
                      </a:r>
                    </a:p>
                    <a:p>
                      <a:pPr>
                        <a:spcAft>
                          <a:spcPts val="0"/>
                        </a:spcAft>
                        <a:buFontTx/>
                        <a:buChar char="-"/>
                      </a:pPr>
                      <a:r>
                        <a:rPr lang="en-US" sz="1800" kern="50" dirty="0" smtClean="0"/>
                        <a:t> speaker </a:t>
                      </a:r>
                      <a:r>
                        <a:rPr lang="en-US" sz="1800" kern="50" dirty="0" err="1" smtClean="0"/>
                        <a:t>dI</a:t>
                      </a:r>
                      <a:r>
                        <a:rPr lang="en-US" sz="1800" kern="50" dirty="0" smtClean="0"/>
                        <a:t>/</a:t>
                      </a:r>
                      <a:r>
                        <a:rPr lang="en-US" sz="1800" kern="50" dirty="0" err="1" smtClean="0"/>
                        <a:t>dt</a:t>
                      </a:r>
                      <a:endParaRPr lang="ru-RU" sz="1800" kern="50" dirty="0">
                        <a:solidFill>
                          <a:schemeClr val="tx1"/>
                        </a:solidFill>
                        <a:latin typeface="Calibri" pitchFamily="34" charset="0"/>
                        <a:ea typeface="Times New Roman"/>
                        <a:cs typeface="Calibri" pitchFamily="34" charset="0"/>
                      </a:endParaRPr>
                    </a:p>
                  </a:txBody>
                  <a:tcPr marL="56105" marR="56105" marT="0" marB="0" anchor="ctr"/>
                </a:tc>
                <a:tc>
                  <a:txBody>
                    <a:bodyPr/>
                    <a:lstStyle/>
                    <a:p>
                      <a:pPr algn="ctr">
                        <a:spcAft>
                          <a:spcPts val="0"/>
                        </a:spcAft>
                      </a:pPr>
                      <a:endParaRPr lang="ru-RU" sz="1800" kern="0" dirty="0" smtClean="0"/>
                    </a:p>
                    <a:p>
                      <a:pPr algn="ctr">
                        <a:spcAft>
                          <a:spcPts val="0"/>
                        </a:spcAft>
                      </a:pPr>
                      <a:r>
                        <a:rPr lang="en-US" sz="1800" kern="0" dirty="0" smtClean="0"/>
                        <a:t>yes</a:t>
                      </a:r>
                    </a:p>
                    <a:p>
                      <a:pPr algn="ctr">
                        <a:spcAft>
                          <a:spcPts val="0"/>
                        </a:spcAft>
                      </a:pPr>
                      <a:r>
                        <a:rPr lang="sk-SK" sz="1800" kern="0" dirty="0" smtClean="0"/>
                        <a:t>0</a:t>
                      </a:r>
                      <a:r>
                        <a:rPr lang="sk-SK" sz="1800" kern="0" dirty="0"/>
                        <a:t>…</a:t>
                      </a:r>
                      <a:r>
                        <a:rPr lang="ru-RU" sz="1800" kern="0" dirty="0"/>
                        <a:t>+/- </a:t>
                      </a:r>
                      <a:r>
                        <a:rPr lang="en-US" sz="1800" kern="0" dirty="0" smtClean="0"/>
                        <a:t>600</a:t>
                      </a:r>
                      <a:r>
                        <a:rPr lang="ru-RU" sz="1800" kern="0" dirty="0" smtClean="0"/>
                        <a:t> А/</a:t>
                      </a:r>
                      <a:r>
                        <a:rPr lang="en-US" sz="1800" kern="0" dirty="0" smtClean="0"/>
                        <a:t>s</a:t>
                      </a:r>
                      <a:endParaRPr lang="ru-RU" sz="1800" kern="50" dirty="0">
                        <a:solidFill>
                          <a:schemeClr val="tx1"/>
                        </a:solidFill>
                        <a:latin typeface="Calibri" pitchFamily="34" charset="0"/>
                        <a:ea typeface="Times New Roman"/>
                        <a:cs typeface="Calibri" pitchFamily="34" charset="0"/>
                      </a:endParaRPr>
                    </a:p>
                  </a:txBody>
                  <a:tcPr marL="56105" marR="56105" marT="0" marB="0" anchor="ctr"/>
                </a:tc>
                <a:tc>
                  <a:txBody>
                    <a:bodyPr/>
                    <a:lstStyle/>
                    <a:p>
                      <a:pPr algn="ctr">
                        <a:spcAft>
                          <a:spcPts val="0"/>
                        </a:spcAft>
                      </a:pPr>
                      <a:endParaRPr lang="ru-RU" sz="1800" kern="0" dirty="0" smtClean="0"/>
                    </a:p>
                    <a:p>
                      <a:pPr algn="ctr">
                        <a:spcAft>
                          <a:spcPts val="0"/>
                        </a:spcAft>
                      </a:pPr>
                      <a:r>
                        <a:rPr lang="en-US" sz="1800" kern="0" dirty="0" smtClean="0"/>
                        <a:t>yes</a:t>
                      </a:r>
                    </a:p>
                    <a:p>
                      <a:pPr algn="ctr">
                        <a:spcAft>
                          <a:spcPts val="0"/>
                        </a:spcAft>
                      </a:pPr>
                      <a:r>
                        <a:rPr lang="sk-SK" sz="1800" kern="0" dirty="0" smtClean="0"/>
                        <a:t>0…</a:t>
                      </a:r>
                      <a:r>
                        <a:rPr lang="ru-RU" sz="1800" kern="0" dirty="0" smtClean="0"/>
                        <a:t>+/- </a:t>
                      </a:r>
                      <a:r>
                        <a:rPr lang="en-US" sz="1800" kern="0" dirty="0" smtClean="0"/>
                        <a:t>60</a:t>
                      </a:r>
                      <a:r>
                        <a:rPr lang="ru-RU" sz="1800" kern="0" dirty="0" smtClean="0"/>
                        <a:t> А/</a:t>
                      </a:r>
                      <a:r>
                        <a:rPr lang="en-US" sz="1800" kern="0" dirty="0" smtClean="0"/>
                        <a:t>s</a:t>
                      </a:r>
                      <a:endParaRPr lang="ru-RU" sz="1800" kern="50" dirty="0">
                        <a:solidFill>
                          <a:schemeClr val="tx1"/>
                        </a:solidFill>
                        <a:latin typeface="Calibri" pitchFamily="34" charset="0"/>
                        <a:ea typeface="Times New Roman"/>
                        <a:cs typeface="Calibri" pitchFamily="34" charset="0"/>
                      </a:endParaRPr>
                    </a:p>
                  </a:txBody>
                  <a:tcPr marL="56105" marR="56105" marT="0" marB="0" anchor="ctr"/>
                </a:tc>
                <a:tc>
                  <a:txBody>
                    <a:bodyPr/>
                    <a:lstStyle/>
                    <a:p>
                      <a:pPr algn="ctr">
                        <a:spcAft>
                          <a:spcPts val="0"/>
                        </a:spcAft>
                      </a:pPr>
                      <a:endParaRPr lang="ru-RU" sz="1800" kern="0" dirty="0" smtClean="0"/>
                    </a:p>
                    <a:p>
                      <a:pPr algn="ctr">
                        <a:spcAft>
                          <a:spcPts val="0"/>
                        </a:spcAft>
                      </a:pPr>
                      <a:r>
                        <a:rPr lang="en-US" sz="1800" kern="0" dirty="0" smtClean="0"/>
                        <a:t>yes</a:t>
                      </a:r>
                    </a:p>
                    <a:p>
                      <a:pPr algn="ctr">
                        <a:spcAft>
                          <a:spcPts val="0"/>
                        </a:spcAft>
                      </a:pPr>
                      <a:r>
                        <a:rPr lang="sk-SK" sz="1800" kern="0" dirty="0" smtClean="0"/>
                        <a:t>0…</a:t>
                      </a:r>
                      <a:r>
                        <a:rPr lang="ru-RU" sz="1800" kern="0" dirty="0" smtClean="0"/>
                        <a:t>+/- 2</a:t>
                      </a:r>
                      <a:r>
                        <a:rPr lang="en-US" sz="1800" kern="0" dirty="0" smtClean="0"/>
                        <a:t>0</a:t>
                      </a:r>
                      <a:r>
                        <a:rPr lang="ru-RU" sz="1800" kern="0" dirty="0" smtClean="0"/>
                        <a:t> А/</a:t>
                      </a:r>
                      <a:r>
                        <a:rPr lang="en-US" sz="1800" kern="0" dirty="0" smtClean="0"/>
                        <a:t>s</a:t>
                      </a:r>
                      <a:endParaRPr lang="ru-RU" sz="1800" kern="50" dirty="0">
                        <a:solidFill>
                          <a:schemeClr val="tx1"/>
                        </a:solidFill>
                        <a:latin typeface="Calibri" pitchFamily="34" charset="0"/>
                        <a:ea typeface="Times New Roman"/>
                        <a:cs typeface="Calibri" pitchFamily="34" charset="0"/>
                      </a:endParaRPr>
                    </a:p>
                  </a:txBody>
                  <a:tcPr marL="56105" marR="56105" marT="0" marB="0" anchor="ctr"/>
                </a:tc>
                <a:extLst>
                  <a:ext uri="{0D108BD9-81ED-4DB2-BD59-A6C34878D82A}">
                    <a16:rowId xmlns:a16="http://schemas.microsoft.com/office/drawing/2014/main" xmlns="" val="10012"/>
                  </a:ext>
                </a:extLst>
              </a:tr>
            </a:tbl>
          </a:graphicData>
        </a:graphic>
      </p:graphicFrame>
      <p:sp>
        <p:nvSpPr>
          <p:cNvPr id="11" name="Прямоугольник 10"/>
          <p:cNvSpPr/>
          <p:nvPr/>
        </p:nvSpPr>
        <p:spPr>
          <a:xfrm>
            <a:off x="928662" y="714356"/>
            <a:ext cx="7429552" cy="369332"/>
          </a:xfrm>
          <a:prstGeom prst="rect">
            <a:avLst/>
          </a:prstGeom>
        </p:spPr>
        <p:txBody>
          <a:bodyPr wrap="square">
            <a:spAutoFit/>
          </a:bodyPr>
          <a:lstStyle/>
          <a:p>
            <a:pPr algn="ctr"/>
            <a:r>
              <a:rPr lang="en-US" altLang="zh-CN" b="1" dirty="0" smtClean="0">
                <a:solidFill>
                  <a:prstClr val="black"/>
                </a:solidFill>
                <a:ea typeface="SimSun" pitchFamily="2" charset="-122"/>
                <a:cs typeface="Times New Roman" pitchFamily="18" charset="0"/>
              </a:rPr>
              <a:t>Main parameters of power supplies</a:t>
            </a:r>
            <a:endParaRPr lang="ru-RU" b="1" dirty="0">
              <a:cs typeface="Times New Roman" pitchFamily="18" charset="0"/>
            </a:endParaRPr>
          </a:p>
        </p:txBody>
      </p:sp>
      <p:grpSp>
        <p:nvGrpSpPr>
          <p:cNvPr id="9" name="Группа 8"/>
          <p:cNvGrpSpPr/>
          <p:nvPr/>
        </p:nvGrpSpPr>
        <p:grpSpPr>
          <a:xfrm>
            <a:off x="428596" y="0"/>
            <a:ext cx="8715404" cy="563239"/>
            <a:chOff x="428596" y="0"/>
            <a:chExt cx="8715404" cy="563239"/>
          </a:xfrm>
        </p:grpSpPr>
        <p:pic>
          <p:nvPicPr>
            <p:cNvPr id="13" name="Рисунок 12">
              <a:extLst>
                <a:ext uri="{FF2B5EF4-FFF2-40B4-BE49-F238E27FC236}">
                  <a16:creationId xmlns="" xmlns:a16="http://schemas.microsoft.com/office/drawing/2014/main" id="{599E0C4B-0717-439A-A4AF-422065C6AB04}"/>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031439" y="0"/>
              <a:ext cx="1076351" cy="563239"/>
            </a:xfrm>
            <a:prstGeom prst="rect">
              <a:avLst/>
            </a:prstGeom>
          </p:spPr>
        </p:pic>
        <p:sp>
          <p:nvSpPr>
            <p:cNvPr id="14" name="Заголовок 1"/>
            <p:cNvSpPr txBox="1">
              <a:spLocks/>
            </p:cNvSpPr>
            <p:nvPr/>
          </p:nvSpPr>
          <p:spPr>
            <a:xfrm>
              <a:off x="914400" y="0"/>
              <a:ext cx="8229600" cy="490066"/>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solidFill>
                    <a:srgbClr val="C00000"/>
                  </a:solidFill>
                </a:rPr>
                <a:t>The power supply system of the Collider</a:t>
              </a:r>
              <a:endParaRPr lang="ru-RU" sz="2200" b="1" dirty="0">
                <a:solidFill>
                  <a:srgbClr val="C00000"/>
                </a:solidFill>
              </a:endParaRPr>
            </a:p>
          </p:txBody>
        </p:sp>
        <p:cxnSp>
          <p:nvCxnSpPr>
            <p:cNvPr id="15" name="Прямая соединительная линия 14"/>
            <p:cNvCxnSpPr/>
            <p:nvPr/>
          </p:nvCxnSpPr>
          <p:spPr>
            <a:xfrm>
              <a:off x="428596" y="500042"/>
              <a:ext cx="7715304" cy="1588"/>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sp>
        <p:nvSpPr>
          <p:cNvPr id="12" name="Номер слайда 3"/>
          <p:cNvSpPr txBox="1">
            <a:spLocks/>
          </p:cNvSpPr>
          <p:nvPr/>
        </p:nvSpPr>
        <p:spPr>
          <a:xfrm>
            <a:off x="8617812" y="6492875"/>
            <a:ext cx="504056" cy="365125"/>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5797AFE9-0F05-449C-AAE0-058FD2FE3341}" type="slidenum">
              <a:rPr kumimoji="0" lang="ru-RU" altLang="ru-RU"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ru-RU" altLang="ru-RU" sz="1200" b="0" i="0" u="none" strike="noStrike" kern="1200" cap="none" spc="0" normalizeH="0" baseline="0" noProof="0" dirty="0" smtClean="0">
              <a:ln>
                <a:noFill/>
              </a:ln>
              <a:solidFill>
                <a:schemeClr val="tx1">
                  <a:tint val="75000"/>
                </a:schemeClr>
              </a:solidFill>
              <a:effectLst/>
              <a:uLnTx/>
              <a:uFillTx/>
              <a:latin typeface="+mn-lt"/>
              <a:ea typeface="+mn-ea"/>
              <a:cs typeface="+mn-cs"/>
            </a:endParaRPr>
          </a:p>
        </p:txBody>
      </p:sp>
    </p:spTree>
    <p:extLst>
      <p:ext uri="{BB962C8B-B14F-4D97-AF65-F5344CB8AC3E}">
        <p14:creationId xmlns="" xmlns:p14="http://schemas.microsoft.com/office/powerpoint/2010/main" val="276321016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2"/>
          </p:nvPr>
        </p:nvSpPr>
        <p:spPr>
          <a:xfrm>
            <a:off x="8541931" y="6542415"/>
            <a:ext cx="602069" cy="315367"/>
          </a:xfrm>
        </p:spPr>
        <p:txBody>
          <a:bodyPr/>
          <a:lstStyle/>
          <a:p>
            <a:fld id="{86CB4B4D-7CA3-9044-876B-883B54F8677D}" type="slidenum">
              <a:rPr lang="ru-RU" smtClean="0"/>
              <a:pPr/>
              <a:t>26</a:t>
            </a:fld>
            <a:endParaRPr lang="ru-RU"/>
          </a:p>
        </p:txBody>
      </p:sp>
      <p:pic>
        <p:nvPicPr>
          <p:cNvPr id="14" name="Рисунок 13">
            <a:extLst>
              <a:ext uri="{FF2B5EF4-FFF2-40B4-BE49-F238E27FC236}">
                <a16:creationId xmlns="" xmlns:a16="http://schemas.microsoft.com/office/drawing/2014/main" id="{599E0C4B-0717-439A-A4AF-422065C6AB04}"/>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031439" y="0"/>
            <a:ext cx="1076351" cy="563239"/>
          </a:xfrm>
          <a:prstGeom prst="rect">
            <a:avLst/>
          </a:prstGeom>
        </p:spPr>
      </p:pic>
      <p:sp>
        <p:nvSpPr>
          <p:cNvPr id="19" name="Прямоугольник 18"/>
          <p:cNvSpPr/>
          <p:nvPr/>
        </p:nvSpPr>
        <p:spPr>
          <a:xfrm>
            <a:off x="928662" y="714356"/>
            <a:ext cx="7429552" cy="369332"/>
          </a:xfrm>
          <a:prstGeom prst="rect">
            <a:avLst/>
          </a:prstGeom>
        </p:spPr>
        <p:txBody>
          <a:bodyPr wrap="square">
            <a:spAutoFit/>
          </a:bodyPr>
          <a:lstStyle/>
          <a:p>
            <a:pPr algn="ctr"/>
            <a:r>
              <a:rPr lang="en-US" altLang="zh-CN" b="1" dirty="0" smtClean="0">
                <a:solidFill>
                  <a:prstClr val="black"/>
                </a:solidFill>
                <a:ea typeface="SimSun" pitchFamily="2" charset="-122"/>
                <a:cs typeface="Times New Roman" pitchFamily="18" charset="0"/>
              </a:rPr>
              <a:t>Power supplies</a:t>
            </a:r>
            <a:endParaRPr lang="ru-RU" b="1" dirty="0">
              <a:cs typeface="Times New Roman" pitchFamily="18" charset="0"/>
            </a:endParaRPr>
          </a:p>
        </p:txBody>
      </p:sp>
      <p:pic>
        <p:nvPicPr>
          <p:cNvPr id="21" name="Picture 3"/>
          <p:cNvPicPr>
            <a:picLocks noChangeAspect="1" noChangeArrowheads="1"/>
          </p:cNvPicPr>
          <p:nvPr/>
        </p:nvPicPr>
        <p:blipFill>
          <a:blip r:embed="rId4" cstate="print"/>
          <a:srcRect/>
          <a:stretch>
            <a:fillRect/>
          </a:stretch>
        </p:blipFill>
        <p:spPr bwMode="auto">
          <a:xfrm flipH="1">
            <a:off x="5357818" y="3929066"/>
            <a:ext cx="2881333" cy="2161000"/>
          </a:xfrm>
          <a:prstGeom prst="rect">
            <a:avLst/>
          </a:prstGeom>
          <a:ln>
            <a:noFill/>
          </a:ln>
          <a:effectLst>
            <a:outerShdw blurRad="190500" algn="tl" rotWithShape="0">
              <a:srgbClr val="000000">
                <a:alpha val="70000"/>
              </a:srgbClr>
            </a:outerShdw>
          </a:effectLst>
        </p:spPr>
      </p:pic>
      <p:pic>
        <p:nvPicPr>
          <p:cNvPr id="22" name="Picture 4"/>
          <p:cNvPicPr>
            <a:picLocks noChangeAspect="1" noChangeArrowheads="1"/>
          </p:cNvPicPr>
          <p:nvPr/>
        </p:nvPicPr>
        <p:blipFill>
          <a:blip r:embed="rId5" cstate="print"/>
          <a:srcRect/>
          <a:stretch>
            <a:fillRect/>
          </a:stretch>
        </p:blipFill>
        <p:spPr bwMode="auto">
          <a:xfrm>
            <a:off x="5357818" y="1571611"/>
            <a:ext cx="2857520" cy="2143141"/>
          </a:xfrm>
          <a:prstGeom prst="rect">
            <a:avLst/>
          </a:prstGeom>
          <a:ln>
            <a:noFill/>
          </a:ln>
          <a:effectLst>
            <a:outerShdw blurRad="190500" algn="tl" rotWithShape="0">
              <a:srgbClr val="000000">
                <a:alpha val="70000"/>
              </a:srgbClr>
            </a:outerShdw>
          </a:effectLst>
        </p:spPr>
      </p:pic>
      <p:sp>
        <p:nvSpPr>
          <p:cNvPr id="23" name="Прямоугольник 22"/>
          <p:cNvSpPr/>
          <p:nvPr/>
        </p:nvSpPr>
        <p:spPr>
          <a:xfrm>
            <a:off x="6215074" y="1142984"/>
            <a:ext cx="1216487" cy="369332"/>
          </a:xfrm>
          <a:prstGeom prst="rect">
            <a:avLst/>
          </a:prstGeom>
        </p:spPr>
        <p:txBody>
          <a:bodyPr wrap="none">
            <a:spAutoFit/>
          </a:bodyPr>
          <a:lstStyle/>
          <a:p>
            <a:r>
              <a:rPr lang="en-US" dirty="0" smtClean="0"/>
              <a:t>Production</a:t>
            </a:r>
            <a:endParaRPr lang="ru-RU" dirty="0"/>
          </a:p>
        </p:txBody>
      </p:sp>
      <p:grpSp>
        <p:nvGrpSpPr>
          <p:cNvPr id="24" name="Группа 23"/>
          <p:cNvGrpSpPr/>
          <p:nvPr/>
        </p:nvGrpSpPr>
        <p:grpSpPr>
          <a:xfrm>
            <a:off x="428596" y="0"/>
            <a:ext cx="8715404" cy="563239"/>
            <a:chOff x="428596" y="0"/>
            <a:chExt cx="8715404" cy="563239"/>
          </a:xfrm>
        </p:grpSpPr>
        <p:pic>
          <p:nvPicPr>
            <p:cNvPr id="25" name="Рисунок 24">
              <a:extLst>
                <a:ext uri="{FF2B5EF4-FFF2-40B4-BE49-F238E27FC236}">
                  <a16:creationId xmlns="" xmlns:a16="http://schemas.microsoft.com/office/drawing/2014/main" id="{599E0C4B-0717-439A-A4AF-422065C6AB04}"/>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031439" y="0"/>
              <a:ext cx="1076351" cy="563239"/>
            </a:xfrm>
            <a:prstGeom prst="rect">
              <a:avLst/>
            </a:prstGeom>
          </p:spPr>
        </p:pic>
        <p:sp>
          <p:nvSpPr>
            <p:cNvPr id="26" name="Заголовок 1"/>
            <p:cNvSpPr txBox="1">
              <a:spLocks/>
            </p:cNvSpPr>
            <p:nvPr/>
          </p:nvSpPr>
          <p:spPr>
            <a:xfrm>
              <a:off x="914400" y="0"/>
              <a:ext cx="8229600" cy="490066"/>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solidFill>
                    <a:srgbClr val="C00000"/>
                  </a:solidFill>
                </a:rPr>
                <a:t>The power supply system of the Collider</a:t>
              </a:r>
              <a:endParaRPr lang="ru-RU" sz="2200" b="1" dirty="0">
                <a:solidFill>
                  <a:srgbClr val="C00000"/>
                </a:solidFill>
              </a:endParaRPr>
            </a:p>
          </p:txBody>
        </p:sp>
        <p:cxnSp>
          <p:nvCxnSpPr>
            <p:cNvPr id="27" name="Прямая соединительная линия 26"/>
            <p:cNvCxnSpPr/>
            <p:nvPr/>
          </p:nvCxnSpPr>
          <p:spPr>
            <a:xfrm>
              <a:off x="428596" y="500042"/>
              <a:ext cx="7715304" cy="1588"/>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grpSp>
        <p:nvGrpSpPr>
          <p:cNvPr id="20" name="Группа 19"/>
          <p:cNvGrpSpPr/>
          <p:nvPr/>
        </p:nvGrpSpPr>
        <p:grpSpPr>
          <a:xfrm>
            <a:off x="285720" y="1142984"/>
            <a:ext cx="8459324" cy="5499055"/>
            <a:chOff x="285720" y="1142984"/>
            <a:chExt cx="8459324" cy="5499055"/>
          </a:xfrm>
        </p:grpSpPr>
        <p:grpSp>
          <p:nvGrpSpPr>
            <p:cNvPr id="3" name="Группа 15"/>
            <p:cNvGrpSpPr/>
            <p:nvPr/>
          </p:nvGrpSpPr>
          <p:grpSpPr>
            <a:xfrm>
              <a:off x="285720" y="1142984"/>
              <a:ext cx="8459324" cy="5499055"/>
              <a:chOff x="428596" y="928670"/>
              <a:chExt cx="8459324" cy="5499055"/>
            </a:xfrm>
          </p:grpSpPr>
          <p:grpSp>
            <p:nvGrpSpPr>
              <p:cNvPr id="4" name="Группа 3"/>
              <p:cNvGrpSpPr/>
              <p:nvPr/>
            </p:nvGrpSpPr>
            <p:grpSpPr>
              <a:xfrm>
                <a:off x="428596" y="928670"/>
                <a:ext cx="4880295" cy="5499055"/>
                <a:chOff x="349206" y="1005769"/>
                <a:chExt cx="4880295" cy="5499055"/>
              </a:xfrm>
            </p:grpSpPr>
            <p:pic>
              <p:nvPicPr>
                <p:cNvPr id="7" name="Рисунок 6" descr="структура ИП-коллайдер-Модель1.jpg"/>
                <p:cNvPicPr>
                  <a:picLocks noChangeAspect="1"/>
                </p:cNvPicPr>
                <p:nvPr/>
              </p:nvPicPr>
              <p:blipFill>
                <a:blip r:embed="rId6"/>
                <a:srcRect l="1473" t="18750" r="1278" b="4166"/>
                <a:stretch>
                  <a:fillRect/>
                </a:stretch>
              </p:blipFill>
              <p:spPr>
                <a:xfrm>
                  <a:off x="349206" y="1434397"/>
                  <a:ext cx="4522272" cy="5070427"/>
                </a:xfrm>
                <a:prstGeom prst="rect">
                  <a:avLst/>
                </a:prstGeom>
                <a:ln>
                  <a:noFill/>
                </a:ln>
                <a:effectLst>
                  <a:outerShdw blurRad="190500" algn="tl" rotWithShape="0">
                    <a:srgbClr val="000000">
                      <a:alpha val="70000"/>
                    </a:srgbClr>
                  </a:outerShdw>
                </a:effectLst>
              </p:spPr>
            </p:pic>
            <p:sp>
              <p:nvSpPr>
                <p:cNvPr id="12" name="TextBox 11"/>
                <p:cNvSpPr txBox="1"/>
                <p:nvPr/>
              </p:nvSpPr>
              <p:spPr>
                <a:xfrm>
                  <a:off x="634958" y="1005769"/>
                  <a:ext cx="4594543" cy="369332"/>
                </a:xfrm>
                <a:prstGeom prst="rect">
                  <a:avLst/>
                </a:prstGeom>
                <a:noFill/>
              </p:spPr>
              <p:txBody>
                <a:bodyPr wrap="square" rtlCol="0">
                  <a:spAutoFit/>
                </a:bodyPr>
                <a:lstStyle/>
                <a:p>
                  <a:r>
                    <a:rPr lang="en-US" dirty="0" smtClean="0"/>
                    <a:t>Schematic diagram of main source</a:t>
                  </a:r>
                  <a:endParaRPr lang="ru-RU" dirty="0"/>
                </a:p>
              </p:txBody>
            </p:sp>
          </p:grpSp>
          <p:sp>
            <p:nvSpPr>
              <p:cNvPr id="15" name="Заголовок 1"/>
              <p:cNvSpPr txBox="1">
                <a:spLocks/>
              </p:cNvSpPr>
              <p:nvPr/>
            </p:nvSpPr>
            <p:spPr>
              <a:xfrm>
                <a:off x="5143504" y="5715016"/>
                <a:ext cx="3744416" cy="663266"/>
              </a:xfrm>
              <a:prstGeom prst="rect">
                <a:avLst/>
              </a:prstGeom>
            </p:spPr>
            <p:txBody>
              <a:bodyPr vert="horz" lIns="91440" tIns="45720" rIns="91440" bIns="4572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smtClean="0"/>
                  <a:t>Production </a:t>
                </a:r>
                <a:r>
                  <a:rPr lang="ru-RU" sz="1600" dirty="0" smtClean="0"/>
                  <a:t>«НПП ЛМ Инвертор» </a:t>
                </a:r>
                <a:endParaRPr lang="ru-RU" sz="1600" dirty="0"/>
              </a:p>
            </p:txBody>
          </p:sp>
        </p:grpSp>
        <p:sp>
          <p:nvSpPr>
            <p:cNvPr id="17" name="Прямоугольник 16"/>
            <p:cNvSpPr/>
            <p:nvPr/>
          </p:nvSpPr>
          <p:spPr>
            <a:xfrm>
              <a:off x="1285852" y="5143512"/>
              <a:ext cx="1714512" cy="338554"/>
            </a:xfrm>
            <a:prstGeom prst="rect">
              <a:avLst/>
            </a:prstGeom>
          </p:spPr>
          <p:txBody>
            <a:bodyPr wrap="square">
              <a:spAutoFit/>
            </a:bodyPr>
            <a:lstStyle/>
            <a:p>
              <a:r>
                <a:rPr lang="en-US" sz="1600" dirty="0" smtClean="0"/>
                <a:t>DC/DC     PWM</a:t>
              </a:r>
              <a:endParaRPr lang="ru-RU" sz="1600" dirty="0"/>
            </a:p>
          </p:txBody>
        </p:sp>
        <p:sp>
          <p:nvSpPr>
            <p:cNvPr id="18" name="Прямоугольник 17"/>
            <p:cNvSpPr/>
            <p:nvPr/>
          </p:nvSpPr>
          <p:spPr>
            <a:xfrm>
              <a:off x="1214414" y="5857892"/>
              <a:ext cx="1714512" cy="338554"/>
            </a:xfrm>
            <a:prstGeom prst="rect">
              <a:avLst/>
            </a:prstGeom>
          </p:spPr>
          <p:txBody>
            <a:bodyPr wrap="square">
              <a:spAutoFit/>
            </a:bodyPr>
            <a:lstStyle/>
            <a:p>
              <a:r>
                <a:rPr lang="en-US" sz="1600" dirty="0" smtClean="0"/>
                <a:t>DC/DC     PWM</a:t>
              </a:r>
              <a:endParaRPr lang="ru-RU" sz="1600" dirty="0"/>
            </a:p>
          </p:txBody>
        </p:sp>
      </p:grpSp>
    </p:spTree>
    <p:extLst>
      <p:ext uri="{BB962C8B-B14F-4D97-AF65-F5344CB8AC3E}">
        <p14:creationId xmlns="" xmlns:p14="http://schemas.microsoft.com/office/powerpoint/2010/main" val="1303699223"/>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928662" y="714356"/>
            <a:ext cx="7429552" cy="369332"/>
          </a:xfrm>
          <a:prstGeom prst="rect">
            <a:avLst/>
          </a:prstGeom>
        </p:spPr>
        <p:txBody>
          <a:bodyPr wrap="square">
            <a:spAutoFit/>
          </a:bodyPr>
          <a:lstStyle/>
          <a:p>
            <a:pPr algn="ctr"/>
            <a:r>
              <a:rPr lang="en-US" altLang="zh-CN" b="1" dirty="0" smtClean="0">
                <a:solidFill>
                  <a:prstClr val="black"/>
                </a:solidFill>
                <a:ea typeface="SimSun" pitchFamily="2" charset="-122"/>
                <a:cs typeface="Times New Roman" pitchFamily="18" charset="0"/>
              </a:rPr>
              <a:t>System energy evacuation from the SC-magnets</a:t>
            </a:r>
          </a:p>
        </p:txBody>
      </p:sp>
      <p:sp>
        <p:nvSpPr>
          <p:cNvPr id="5" name="Номер слайда 4"/>
          <p:cNvSpPr>
            <a:spLocks noGrp="1"/>
          </p:cNvSpPr>
          <p:nvPr>
            <p:ph type="sldNum" sz="quarter" idx="2"/>
          </p:nvPr>
        </p:nvSpPr>
        <p:spPr>
          <a:xfrm>
            <a:off x="4357686" y="6500834"/>
            <a:ext cx="428627" cy="267891"/>
          </a:xfrm>
        </p:spPr>
        <p:txBody>
          <a:bodyPr/>
          <a:lstStyle/>
          <a:p>
            <a:fld id="{86CB4B4D-7CA3-9044-876B-883B54F8677D}" type="slidenum">
              <a:rPr lang="ru-RU" smtClean="0"/>
              <a:pPr/>
              <a:t>27</a:t>
            </a:fld>
            <a:endParaRPr lang="ru-RU" dirty="0"/>
          </a:p>
        </p:txBody>
      </p:sp>
      <p:pic>
        <p:nvPicPr>
          <p:cNvPr id="13" name="Рисунок 12" descr="потенц диагр_2_4июня19.JPG"/>
          <p:cNvPicPr>
            <a:picLocks noChangeAspect="1"/>
          </p:cNvPicPr>
          <p:nvPr/>
        </p:nvPicPr>
        <p:blipFill>
          <a:blip r:embed="rId3"/>
          <a:stretch>
            <a:fillRect/>
          </a:stretch>
        </p:blipFill>
        <p:spPr>
          <a:xfrm>
            <a:off x="857223" y="1142984"/>
            <a:ext cx="7654713" cy="5238344"/>
          </a:xfrm>
          <a:prstGeom prst="rect">
            <a:avLst/>
          </a:prstGeom>
          <a:ln>
            <a:noFill/>
          </a:ln>
          <a:effectLst>
            <a:outerShdw blurRad="292100" dist="139700" dir="2700000" algn="tl" rotWithShape="0">
              <a:srgbClr val="333333">
                <a:alpha val="65000"/>
              </a:srgbClr>
            </a:outerShdw>
          </a:effectLst>
        </p:spPr>
      </p:pic>
      <p:grpSp>
        <p:nvGrpSpPr>
          <p:cNvPr id="10" name="Группа 9"/>
          <p:cNvGrpSpPr/>
          <p:nvPr/>
        </p:nvGrpSpPr>
        <p:grpSpPr>
          <a:xfrm>
            <a:off x="428596" y="0"/>
            <a:ext cx="8715404" cy="563239"/>
            <a:chOff x="428596" y="0"/>
            <a:chExt cx="8715404" cy="563239"/>
          </a:xfrm>
        </p:grpSpPr>
        <p:pic>
          <p:nvPicPr>
            <p:cNvPr id="12" name="Рисунок 11">
              <a:extLst>
                <a:ext uri="{FF2B5EF4-FFF2-40B4-BE49-F238E27FC236}">
                  <a16:creationId xmlns="" xmlns:a16="http://schemas.microsoft.com/office/drawing/2014/main" id="{599E0C4B-0717-439A-A4AF-422065C6AB04}"/>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31439" y="0"/>
              <a:ext cx="1076351" cy="563239"/>
            </a:xfrm>
            <a:prstGeom prst="rect">
              <a:avLst/>
            </a:prstGeom>
          </p:spPr>
        </p:pic>
        <p:sp>
          <p:nvSpPr>
            <p:cNvPr id="14" name="Заголовок 1"/>
            <p:cNvSpPr txBox="1">
              <a:spLocks/>
            </p:cNvSpPr>
            <p:nvPr/>
          </p:nvSpPr>
          <p:spPr>
            <a:xfrm>
              <a:off x="914400" y="0"/>
              <a:ext cx="8229600" cy="490066"/>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solidFill>
                    <a:srgbClr val="C00000"/>
                  </a:solidFill>
                </a:rPr>
                <a:t>The power supply system of the Collider</a:t>
              </a:r>
              <a:endParaRPr lang="ru-RU" sz="2200" b="1" dirty="0">
                <a:solidFill>
                  <a:srgbClr val="C00000"/>
                </a:solidFill>
              </a:endParaRPr>
            </a:p>
          </p:txBody>
        </p:sp>
        <p:cxnSp>
          <p:nvCxnSpPr>
            <p:cNvPr id="15" name="Прямая соединительная линия 14"/>
            <p:cNvCxnSpPr/>
            <p:nvPr/>
          </p:nvCxnSpPr>
          <p:spPr>
            <a:xfrm>
              <a:off x="428596" y="500042"/>
              <a:ext cx="7715304" cy="1588"/>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sp>
        <p:nvSpPr>
          <p:cNvPr id="16" name="Номер слайда 3"/>
          <p:cNvSpPr txBox="1">
            <a:spLocks/>
          </p:cNvSpPr>
          <p:nvPr/>
        </p:nvSpPr>
        <p:spPr>
          <a:xfrm>
            <a:off x="8617812" y="6492875"/>
            <a:ext cx="504056" cy="365125"/>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5797AFE9-0F05-449C-AAE0-058FD2FE3341}" type="slidenum">
              <a:rPr kumimoji="0" lang="ru-RU" altLang="ru-RU"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ru-RU" altLang="ru-RU" sz="1200" b="0" i="0" u="none" strike="noStrike" kern="1200" cap="none" spc="0" normalizeH="0" baseline="0" noProof="0" dirty="0" smtClean="0">
              <a:ln>
                <a:noFill/>
              </a:ln>
              <a:solidFill>
                <a:schemeClr val="tx1">
                  <a:tint val="75000"/>
                </a:schemeClr>
              </a:solidFill>
              <a:effectLst/>
              <a:uLnTx/>
              <a:uFillTx/>
              <a:latin typeface="+mn-lt"/>
              <a:ea typeface="+mn-ea"/>
              <a:cs typeface="+mn-cs"/>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2143108" y="1071546"/>
            <a:ext cx="4429156" cy="923330"/>
          </a:xfrm>
          <a:prstGeom prst="rect">
            <a:avLst/>
          </a:prstGeom>
          <a:solidFill>
            <a:schemeClr val="bg1"/>
          </a:solidFill>
        </p:spPr>
        <p:txBody>
          <a:bodyPr wrap="square" rtlCol="0">
            <a:spAutoFit/>
          </a:bodyPr>
          <a:lstStyle/>
          <a:p>
            <a:r>
              <a:rPr lang="en-US" b="1" dirty="0" smtClean="0"/>
              <a:t>Main parameters :</a:t>
            </a:r>
            <a:r>
              <a:rPr lang="en-US" dirty="0" smtClean="0"/>
              <a:t> 1) Static mode </a:t>
            </a:r>
            <a:endParaRPr lang="ru-RU" dirty="0" smtClean="0"/>
          </a:p>
          <a:p>
            <a:r>
              <a:rPr lang="en-US" dirty="0" smtClean="0"/>
              <a:t>                                  2) Minimal energy loss</a:t>
            </a:r>
            <a:endParaRPr lang="ru-RU" dirty="0" smtClean="0"/>
          </a:p>
          <a:p>
            <a:r>
              <a:rPr lang="en-US" dirty="0" smtClean="0"/>
              <a:t>                                  3) Operational reliability</a:t>
            </a:r>
            <a:r>
              <a:rPr lang="ru-RU" dirty="0" smtClean="0"/>
              <a:t>.</a:t>
            </a:r>
            <a:endParaRPr lang="ru-RU" dirty="0"/>
          </a:p>
        </p:txBody>
      </p:sp>
      <p:sp>
        <p:nvSpPr>
          <p:cNvPr id="21" name="TextBox 20"/>
          <p:cNvSpPr txBox="1"/>
          <p:nvPr/>
        </p:nvSpPr>
        <p:spPr>
          <a:xfrm>
            <a:off x="0" y="5357826"/>
            <a:ext cx="4357718" cy="369332"/>
          </a:xfrm>
          <a:prstGeom prst="rect">
            <a:avLst/>
          </a:prstGeom>
          <a:solidFill>
            <a:schemeClr val="bg1"/>
          </a:solidFill>
        </p:spPr>
        <p:txBody>
          <a:bodyPr wrap="square" rtlCol="0">
            <a:spAutoFit/>
          </a:bodyPr>
          <a:lstStyle/>
          <a:p>
            <a:r>
              <a:rPr lang="en-US" dirty="0" smtClean="0"/>
              <a:t>Switch automatic high-speed </a:t>
            </a:r>
            <a:r>
              <a:rPr lang="ru-RU" dirty="0" smtClean="0"/>
              <a:t>ВАБ</a:t>
            </a:r>
            <a:r>
              <a:rPr lang="en-US" dirty="0" smtClean="0"/>
              <a:t>49-6300:</a:t>
            </a:r>
            <a:endParaRPr lang="ru-RU" dirty="0" smtClean="0"/>
          </a:p>
        </p:txBody>
      </p:sp>
      <p:pic>
        <p:nvPicPr>
          <p:cNvPr id="27" name="Рисунок 26"/>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928662" y="2571744"/>
            <a:ext cx="2384341" cy="2724109"/>
          </a:xfrm>
          <a:prstGeom prst="rect">
            <a:avLst/>
          </a:prstGeom>
          <a:ln>
            <a:noFill/>
          </a:ln>
          <a:effectLst>
            <a:outerShdw blurRad="190500" algn="tl" rotWithShape="0">
              <a:srgbClr val="000000">
                <a:alpha val="70000"/>
              </a:srgbClr>
            </a:outerShdw>
          </a:effectLst>
        </p:spPr>
      </p:pic>
      <p:sp>
        <p:nvSpPr>
          <p:cNvPr id="26" name="TextBox 25"/>
          <p:cNvSpPr txBox="1"/>
          <p:nvPr/>
        </p:nvSpPr>
        <p:spPr>
          <a:xfrm>
            <a:off x="857224" y="2000240"/>
            <a:ext cx="2539198" cy="369331"/>
          </a:xfrm>
          <a:prstGeom prst="rect">
            <a:avLst/>
          </a:prstGeom>
          <a:solidFill>
            <a:schemeClr val="bg1"/>
          </a:solidFill>
        </p:spPr>
        <p:txBody>
          <a:bodyPr wrap="square" rtlCol="0">
            <a:spAutoFit/>
          </a:bodyPr>
          <a:lstStyle/>
          <a:p>
            <a:pPr algn="ctr"/>
            <a:r>
              <a:rPr lang="en-US" dirty="0" smtClean="0"/>
              <a:t>General view </a:t>
            </a:r>
            <a:r>
              <a:rPr lang="ru-RU" dirty="0" smtClean="0"/>
              <a:t>ВАБ49</a:t>
            </a:r>
            <a:endParaRPr lang="ru-RU" dirty="0"/>
          </a:p>
        </p:txBody>
      </p:sp>
      <p:grpSp>
        <p:nvGrpSpPr>
          <p:cNvPr id="8" name="Группа 22"/>
          <p:cNvGrpSpPr/>
          <p:nvPr/>
        </p:nvGrpSpPr>
        <p:grpSpPr>
          <a:xfrm>
            <a:off x="500034" y="142852"/>
            <a:ext cx="8229600" cy="940836"/>
            <a:chOff x="500034" y="142852"/>
            <a:chExt cx="8229600" cy="940836"/>
          </a:xfrm>
        </p:grpSpPr>
        <p:sp>
          <p:nvSpPr>
            <p:cNvPr id="24" name="Заголовок 1"/>
            <p:cNvSpPr txBox="1">
              <a:spLocks/>
            </p:cNvSpPr>
            <p:nvPr/>
          </p:nvSpPr>
          <p:spPr>
            <a:xfrm>
              <a:off x="500034" y="142852"/>
              <a:ext cx="8229600" cy="490066"/>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ru-RU" sz="2200" b="1" dirty="0">
                <a:solidFill>
                  <a:srgbClr val="C00000"/>
                </a:solidFill>
              </a:endParaRPr>
            </a:p>
          </p:txBody>
        </p:sp>
        <p:sp>
          <p:nvSpPr>
            <p:cNvPr id="32" name="Прямоугольник 31"/>
            <p:cNvSpPr/>
            <p:nvPr/>
          </p:nvSpPr>
          <p:spPr>
            <a:xfrm>
              <a:off x="857224" y="714356"/>
              <a:ext cx="7429552" cy="369332"/>
            </a:xfrm>
            <a:prstGeom prst="rect">
              <a:avLst/>
            </a:prstGeom>
          </p:spPr>
          <p:txBody>
            <a:bodyPr wrap="square">
              <a:spAutoFit/>
            </a:bodyPr>
            <a:lstStyle/>
            <a:p>
              <a:pPr algn="ctr"/>
              <a:r>
                <a:rPr lang="en-US" altLang="zh-CN" b="1" dirty="0" smtClean="0">
                  <a:solidFill>
                    <a:prstClr val="black"/>
                  </a:solidFill>
                  <a:ea typeface="SimSun" pitchFamily="2" charset="-122"/>
                  <a:cs typeface="Times New Roman" pitchFamily="18" charset="0"/>
                </a:rPr>
                <a:t>Energy evacuation Switch</a:t>
              </a:r>
              <a:endParaRPr lang="ru-RU" b="1" dirty="0">
                <a:cs typeface="Times New Roman" pitchFamily="18" charset="0"/>
              </a:endParaRPr>
            </a:p>
          </p:txBody>
        </p:sp>
      </p:grpSp>
      <p:sp>
        <p:nvSpPr>
          <p:cNvPr id="5" name="Номер слайда 4"/>
          <p:cNvSpPr>
            <a:spLocks noGrp="1"/>
          </p:cNvSpPr>
          <p:nvPr>
            <p:ph type="sldNum" sz="quarter" idx="2"/>
          </p:nvPr>
        </p:nvSpPr>
        <p:spPr>
          <a:xfrm>
            <a:off x="4429124" y="6500834"/>
            <a:ext cx="357190" cy="268109"/>
          </a:xfrm>
        </p:spPr>
        <p:txBody>
          <a:bodyPr/>
          <a:lstStyle/>
          <a:p>
            <a:fld id="{86CB4B4D-7CA3-9044-876B-883B54F8677D}" type="slidenum">
              <a:rPr lang="ru-RU" smtClean="0"/>
              <a:pPr/>
              <a:t>28</a:t>
            </a:fld>
            <a:endParaRPr lang="ru-RU" dirty="0"/>
          </a:p>
        </p:txBody>
      </p:sp>
      <p:pic>
        <p:nvPicPr>
          <p:cNvPr id="34" name="Picture 10"/>
          <p:cNvPicPr>
            <a:picLocks noChangeAspect="1" noChangeArrowheads="1"/>
          </p:cNvPicPr>
          <p:nvPr/>
        </p:nvPicPr>
        <p:blipFill>
          <a:blip r:embed="rId4" cstate="print"/>
          <a:srcRect r="4167" b="6250"/>
          <a:stretch>
            <a:fillRect/>
          </a:stretch>
        </p:blipFill>
        <p:spPr bwMode="auto">
          <a:xfrm>
            <a:off x="7000892" y="2571744"/>
            <a:ext cx="1971689" cy="3429025"/>
          </a:xfrm>
          <a:prstGeom prst="rect">
            <a:avLst/>
          </a:prstGeom>
          <a:ln>
            <a:noFill/>
          </a:ln>
          <a:effectLst>
            <a:outerShdw blurRad="190500" algn="tl" rotWithShape="0">
              <a:srgbClr val="000000">
                <a:alpha val="70000"/>
              </a:srgbClr>
            </a:outerShdw>
          </a:effectLst>
        </p:spPr>
      </p:pic>
      <p:pic>
        <p:nvPicPr>
          <p:cNvPr id="35" name="Picture 12"/>
          <p:cNvPicPr>
            <a:picLocks noChangeAspect="1" noChangeArrowheads="1"/>
          </p:cNvPicPr>
          <p:nvPr/>
        </p:nvPicPr>
        <p:blipFill>
          <a:blip r:embed="rId5" cstate="print"/>
          <a:srcRect r="-3360" b="6976"/>
          <a:stretch>
            <a:fillRect/>
          </a:stretch>
        </p:blipFill>
        <p:spPr bwMode="auto">
          <a:xfrm>
            <a:off x="4643438" y="2571744"/>
            <a:ext cx="2143140" cy="3429024"/>
          </a:xfrm>
          <a:prstGeom prst="rect">
            <a:avLst/>
          </a:prstGeom>
          <a:ln>
            <a:noFill/>
          </a:ln>
          <a:effectLst>
            <a:outerShdw blurRad="190500" algn="tl" rotWithShape="0">
              <a:srgbClr val="000000">
                <a:alpha val="70000"/>
              </a:srgbClr>
            </a:outerShdw>
          </a:effectLst>
        </p:spPr>
      </p:pic>
      <p:sp>
        <p:nvSpPr>
          <p:cNvPr id="37" name="Прямоугольник 36"/>
          <p:cNvSpPr/>
          <p:nvPr/>
        </p:nvSpPr>
        <p:spPr>
          <a:xfrm>
            <a:off x="928662" y="5715016"/>
            <a:ext cx="2571768" cy="923330"/>
          </a:xfrm>
          <a:prstGeom prst="rect">
            <a:avLst/>
          </a:prstGeom>
        </p:spPr>
        <p:txBody>
          <a:bodyPr wrap="square">
            <a:spAutoFit/>
          </a:bodyPr>
          <a:lstStyle/>
          <a:p>
            <a:r>
              <a:rPr lang="en-US" dirty="0" smtClean="0"/>
              <a:t>rated current - 6300A</a:t>
            </a:r>
            <a:endParaRPr lang="ru-RU" dirty="0" smtClean="0"/>
          </a:p>
          <a:p>
            <a:r>
              <a:rPr lang="en-US" dirty="0" smtClean="0"/>
              <a:t>rated voltage - 1050V</a:t>
            </a:r>
            <a:endParaRPr lang="ru-RU" dirty="0" smtClean="0"/>
          </a:p>
          <a:p>
            <a:r>
              <a:rPr lang="en-US" dirty="0" smtClean="0"/>
              <a:t>the off - time of 8ms</a:t>
            </a:r>
          </a:p>
        </p:txBody>
      </p:sp>
      <p:sp>
        <p:nvSpPr>
          <p:cNvPr id="39" name="Прямоугольник 38"/>
          <p:cNvSpPr/>
          <p:nvPr/>
        </p:nvSpPr>
        <p:spPr>
          <a:xfrm>
            <a:off x="4571968" y="2000240"/>
            <a:ext cx="4572032" cy="369332"/>
          </a:xfrm>
          <a:prstGeom prst="rect">
            <a:avLst/>
          </a:prstGeom>
        </p:spPr>
        <p:txBody>
          <a:bodyPr wrap="square">
            <a:spAutoFit/>
          </a:bodyPr>
          <a:lstStyle/>
          <a:p>
            <a:pPr algn="ctr"/>
            <a:r>
              <a:rPr lang="en-US" altLang="zh-CN" b="1" dirty="0" smtClean="0">
                <a:solidFill>
                  <a:prstClr val="black"/>
                </a:solidFill>
                <a:ea typeface="SimSun" pitchFamily="2" charset="-122"/>
                <a:cs typeface="Times New Roman" pitchFamily="18" charset="0"/>
              </a:rPr>
              <a:t>Energy evacuation switch </a:t>
            </a:r>
            <a:endParaRPr lang="ru-RU" b="1" dirty="0">
              <a:cs typeface="Times New Roman" pitchFamily="18" charset="0"/>
            </a:endParaRPr>
          </a:p>
        </p:txBody>
      </p:sp>
      <p:sp>
        <p:nvSpPr>
          <p:cNvPr id="41" name="Прямоугольник 40"/>
          <p:cNvSpPr/>
          <p:nvPr/>
        </p:nvSpPr>
        <p:spPr>
          <a:xfrm>
            <a:off x="6143636" y="6215082"/>
            <a:ext cx="1219693" cy="369332"/>
          </a:xfrm>
          <a:prstGeom prst="rect">
            <a:avLst/>
          </a:prstGeom>
        </p:spPr>
        <p:txBody>
          <a:bodyPr wrap="none">
            <a:spAutoFit/>
          </a:bodyPr>
          <a:lstStyle/>
          <a:p>
            <a:r>
              <a:rPr lang="en-US" dirty="0" smtClean="0"/>
              <a:t>production</a:t>
            </a:r>
            <a:endParaRPr lang="ru-RU" dirty="0"/>
          </a:p>
        </p:txBody>
      </p:sp>
      <p:grpSp>
        <p:nvGrpSpPr>
          <p:cNvPr id="42" name="Группа 41"/>
          <p:cNvGrpSpPr/>
          <p:nvPr/>
        </p:nvGrpSpPr>
        <p:grpSpPr>
          <a:xfrm>
            <a:off x="428596" y="0"/>
            <a:ext cx="8715404" cy="563239"/>
            <a:chOff x="428596" y="0"/>
            <a:chExt cx="8715404" cy="563239"/>
          </a:xfrm>
        </p:grpSpPr>
        <p:pic>
          <p:nvPicPr>
            <p:cNvPr id="43" name="Рисунок 42">
              <a:extLst>
                <a:ext uri="{FF2B5EF4-FFF2-40B4-BE49-F238E27FC236}">
                  <a16:creationId xmlns="" xmlns:a16="http://schemas.microsoft.com/office/drawing/2014/main" id="{599E0C4B-0717-439A-A4AF-422065C6AB04}"/>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8031439" y="0"/>
              <a:ext cx="1076351" cy="563239"/>
            </a:xfrm>
            <a:prstGeom prst="rect">
              <a:avLst/>
            </a:prstGeom>
          </p:spPr>
        </p:pic>
        <p:sp>
          <p:nvSpPr>
            <p:cNvPr id="44" name="Заголовок 1"/>
            <p:cNvSpPr txBox="1">
              <a:spLocks/>
            </p:cNvSpPr>
            <p:nvPr/>
          </p:nvSpPr>
          <p:spPr>
            <a:xfrm>
              <a:off x="914400" y="0"/>
              <a:ext cx="8229600" cy="490066"/>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solidFill>
                    <a:srgbClr val="C00000"/>
                  </a:solidFill>
                </a:rPr>
                <a:t>The power supply system of the Collider</a:t>
              </a:r>
              <a:endParaRPr lang="ru-RU" sz="2200" b="1" dirty="0">
                <a:solidFill>
                  <a:srgbClr val="C00000"/>
                </a:solidFill>
              </a:endParaRPr>
            </a:p>
          </p:txBody>
        </p:sp>
        <p:cxnSp>
          <p:nvCxnSpPr>
            <p:cNvPr id="45" name="Прямая соединительная линия 44"/>
            <p:cNvCxnSpPr/>
            <p:nvPr/>
          </p:nvCxnSpPr>
          <p:spPr>
            <a:xfrm>
              <a:off x="428596" y="500042"/>
              <a:ext cx="7715304" cy="1588"/>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sp>
        <p:nvSpPr>
          <p:cNvPr id="22" name="Номер слайда 3"/>
          <p:cNvSpPr txBox="1">
            <a:spLocks/>
          </p:cNvSpPr>
          <p:nvPr/>
        </p:nvSpPr>
        <p:spPr>
          <a:xfrm>
            <a:off x="8617812" y="6492875"/>
            <a:ext cx="504056" cy="365125"/>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5797AFE9-0F05-449C-AAE0-058FD2FE3341}" type="slidenum">
              <a:rPr kumimoji="0" lang="ru-RU" altLang="ru-RU"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ru-RU" altLang="ru-RU" sz="1200" b="0" i="0" u="none" strike="noStrike" kern="1200" cap="none" spc="0" normalizeH="0" baseline="0" noProof="0" dirty="0" smtClean="0">
              <a:ln>
                <a:noFill/>
              </a:ln>
              <a:solidFill>
                <a:schemeClr val="tx1">
                  <a:tint val="75000"/>
                </a:schemeClr>
              </a:solidFill>
              <a:effectLst/>
              <a:uLnTx/>
              <a:uFillTx/>
              <a:latin typeface="+mn-lt"/>
              <a:ea typeface="+mn-ea"/>
              <a:cs typeface="+mn-cs"/>
            </a:endParaRPr>
          </a:p>
        </p:txBody>
      </p:sp>
    </p:spTree>
    <p:extLst>
      <p:ext uri="{BB962C8B-B14F-4D97-AF65-F5344CB8AC3E}">
        <p14:creationId xmlns="" xmlns:p14="http://schemas.microsoft.com/office/powerpoint/2010/main" val="415384214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928662" y="714356"/>
            <a:ext cx="7429552" cy="369332"/>
          </a:xfrm>
          <a:prstGeom prst="rect">
            <a:avLst/>
          </a:prstGeom>
        </p:spPr>
        <p:txBody>
          <a:bodyPr wrap="square">
            <a:spAutoFit/>
          </a:bodyPr>
          <a:lstStyle/>
          <a:p>
            <a:pPr algn="ctr"/>
            <a:r>
              <a:rPr lang="en-US" altLang="zh-CN" b="1" dirty="0" smtClean="0">
                <a:solidFill>
                  <a:prstClr val="black"/>
                </a:solidFill>
                <a:ea typeface="SimSun" pitchFamily="2" charset="-122"/>
                <a:cs typeface="Times New Roman" pitchFamily="18" charset="0"/>
              </a:rPr>
              <a:t>Full schematic diagram of the power supply</a:t>
            </a:r>
            <a:endParaRPr lang="ru-RU" b="1" dirty="0">
              <a:cs typeface="Times New Roman" pitchFamily="18" charset="0"/>
            </a:endParaRPr>
          </a:p>
        </p:txBody>
      </p:sp>
      <p:sp>
        <p:nvSpPr>
          <p:cNvPr id="5" name="Номер слайда 4"/>
          <p:cNvSpPr>
            <a:spLocks noGrp="1"/>
          </p:cNvSpPr>
          <p:nvPr>
            <p:ph type="sldNum" sz="quarter" idx="2"/>
          </p:nvPr>
        </p:nvSpPr>
        <p:spPr>
          <a:xfrm>
            <a:off x="4429124" y="6500834"/>
            <a:ext cx="348331" cy="267891"/>
          </a:xfrm>
        </p:spPr>
        <p:txBody>
          <a:bodyPr/>
          <a:lstStyle/>
          <a:p>
            <a:fld id="{86CB4B4D-7CA3-9044-876B-883B54F8677D}" type="slidenum">
              <a:rPr lang="ru-RU" smtClean="0"/>
              <a:pPr/>
              <a:t>29</a:t>
            </a:fld>
            <a:endParaRPr lang="ru-RU" dirty="0"/>
          </a:p>
        </p:txBody>
      </p:sp>
      <p:pic>
        <p:nvPicPr>
          <p:cNvPr id="10" name="Рисунок 9" descr="принц сх коллайдера_ПАА_апрель 21.JPG"/>
          <p:cNvPicPr>
            <a:picLocks noChangeAspect="1"/>
          </p:cNvPicPr>
          <p:nvPr/>
        </p:nvPicPr>
        <p:blipFill>
          <a:blip r:embed="rId3"/>
          <a:stretch>
            <a:fillRect/>
          </a:stretch>
        </p:blipFill>
        <p:spPr>
          <a:xfrm>
            <a:off x="428596" y="1214422"/>
            <a:ext cx="8001056" cy="4692221"/>
          </a:xfrm>
          <a:prstGeom prst="rect">
            <a:avLst/>
          </a:prstGeom>
          <a:ln>
            <a:noFill/>
          </a:ln>
          <a:effectLst>
            <a:outerShdw blurRad="190500" algn="tl" rotWithShape="0">
              <a:srgbClr val="000000">
                <a:alpha val="70000"/>
              </a:srgbClr>
            </a:outerShdw>
          </a:effectLst>
        </p:spPr>
      </p:pic>
      <p:sp>
        <p:nvSpPr>
          <p:cNvPr id="13" name="Прямоугольник 12"/>
          <p:cNvSpPr/>
          <p:nvPr/>
        </p:nvSpPr>
        <p:spPr>
          <a:xfrm>
            <a:off x="2071670" y="6000768"/>
            <a:ext cx="4275338" cy="369332"/>
          </a:xfrm>
          <a:prstGeom prst="rect">
            <a:avLst/>
          </a:prstGeom>
        </p:spPr>
        <p:txBody>
          <a:bodyPr wrap="none">
            <a:spAutoFit/>
          </a:bodyPr>
          <a:lstStyle/>
          <a:p>
            <a:r>
              <a:rPr lang="en-US" dirty="0" smtClean="0"/>
              <a:t>. + additional sources (10V x 300A) - 88 </a:t>
            </a:r>
            <a:r>
              <a:rPr lang="en-US" dirty="0" err="1" smtClean="0"/>
              <a:t>pcs</a:t>
            </a:r>
            <a:r>
              <a:rPr lang="en-US" dirty="0" smtClean="0"/>
              <a:t>.</a:t>
            </a:r>
            <a:endParaRPr lang="ru-RU" dirty="0"/>
          </a:p>
        </p:txBody>
      </p:sp>
      <p:grpSp>
        <p:nvGrpSpPr>
          <p:cNvPr id="14" name="Группа 13"/>
          <p:cNvGrpSpPr/>
          <p:nvPr/>
        </p:nvGrpSpPr>
        <p:grpSpPr>
          <a:xfrm>
            <a:off x="428596" y="0"/>
            <a:ext cx="8715404" cy="563239"/>
            <a:chOff x="428596" y="0"/>
            <a:chExt cx="8715404" cy="563239"/>
          </a:xfrm>
        </p:grpSpPr>
        <p:pic>
          <p:nvPicPr>
            <p:cNvPr id="15" name="Рисунок 14">
              <a:extLst>
                <a:ext uri="{FF2B5EF4-FFF2-40B4-BE49-F238E27FC236}">
                  <a16:creationId xmlns="" xmlns:a16="http://schemas.microsoft.com/office/drawing/2014/main" id="{599E0C4B-0717-439A-A4AF-422065C6AB04}"/>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31439" y="0"/>
              <a:ext cx="1076351" cy="563239"/>
            </a:xfrm>
            <a:prstGeom prst="rect">
              <a:avLst/>
            </a:prstGeom>
          </p:spPr>
        </p:pic>
        <p:sp>
          <p:nvSpPr>
            <p:cNvPr id="16" name="Заголовок 1"/>
            <p:cNvSpPr txBox="1">
              <a:spLocks/>
            </p:cNvSpPr>
            <p:nvPr/>
          </p:nvSpPr>
          <p:spPr>
            <a:xfrm>
              <a:off x="914400" y="0"/>
              <a:ext cx="8229600" cy="490066"/>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solidFill>
                    <a:srgbClr val="C00000"/>
                  </a:solidFill>
                </a:rPr>
                <a:t>The power supply system of the Collider</a:t>
              </a:r>
              <a:endParaRPr lang="ru-RU" sz="2200" b="1" dirty="0">
                <a:solidFill>
                  <a:srgbClr val="C00000"/>
                </a:solidFill>
              </a:endParaRPr>
            </a:p>
          </p:txBody>
        </p:sp>
        <p:cxnSp>
          <p:nvCxnSpPr>
            <p:cNvPr id="17" name="Прямая соединительная линия 16"/>
            <p:cNvCxnSpPr/>
            <p:nvPr/>
          </p:nvCxnSpPr>
          <p:spPr>
            <a:xfrm>
              <a:off x="428596" y="500042"/>
              <a:ext cx="7715304" cy="1588"/>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sp>
        <p:nvSpPr>
          <p:cNvPr id="18" name="Номер слайда 3"/>
          <p:cNvSpPr txBox="1">
            <a:spLocks/>
          </p:cNvSpPr>
          <p:nvPr/>
        </p:nvSpPr>
        <p:spPr>
          <a:xfrm>
            <a:off x="8617812" y="6492875"/>
            <a:ext cx="504056" cy="365125"/>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5797AFE9-0F05-449C-AAE0-058FD2FE3341}" type="slidenum">
              <a:rPr kumimoji="0" lang="ru-RU" altLang="ru-RU"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ru-RU" altLang="ru-RU" sz="1200" b="0" i="0" u="none" strike="noStrike" kern="1200" cap="none" spc="0" normalizeH="0" baseline="0" noProof="0" dirty="0" smtClean="0">
              <a:ln>
                <a:noFill/>
              </a:ln>
              <a:solidFill>
                <a:schemeClr val="tx1">
                  <a:tint val="75000"/>
                </a:schemeClr>
              </a:solidFill>
              <a:effectLst/>
              <a:uLnTx/>
              <a:uFillTx/>
              <a:latin typeface="+mn-lt"/>
              <a:ea typeface="+mn-ea"/>
              <a:cs typeface="+mn-cs"/>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0"/>
            <a:ext cx="8229600" cy="882352"/>
          </a:xfrm>
        </p:spPr>
        <p:txBody>
          <a:bodyPr>
            <a:noAutofit/>
          </a:bodyPr>
          <a:lstStyle/>
          <a:p>
            <a:r>
              <a:rPr lang="en-US" sz="2400" b="1" dirty="0" smtClean="0"/>
              <a:t>Specifics of power supply systems of superconducting structural magnets of synchrotrons and Collider</a:t>
            </a:r>
            <a:endParaRPr lang="ru-RU" sz="2400" dirty="0"/>
          </a:p>
        </p:txBody>
      </p:sp>
      <p:sp>
        <p:nvSpPr>
          <p:cNvPr id="3" name="Объект 2"/>
          <p:cNvSpPr>
            <a:spLocks noGrp="1"/>
          </p:cNvSpPr>
          <p:nvPr>
            <p:ph idx="1"/>
          </p:nvPr>
        </p:nvSpPr>
        <p:spPr>
          <a:xfrm>
            <a:off x="285720" y="1124744"/>
            <a:ext cx="8572560" cy="4680520"/>
          </a:xfrm>
        </p:spPr>
        <p:txBody>
          <a:bodyPr>
            <a:normAutofit/>
          </a:bodyPr>
          <a:lstStyle/>
          <a:p>
            <a:pPr marL="0" indent="0">
              <a:buNone/>
            </a:pPr>
            <a:r>
              <a:rPr lang="ru-RU" sz="2000" dirty="0" smtClean="0">
                <a:latin typeface="Calibri" pitchFamily="34" charset="0"/>
                <a:cs typeface="Calibri" pitchFamily="34" charset="0"/>
              </a:rPr>
              <a:t> </a:t>
            </a:r>
          </a:p>
          <a:p>
            <a:r>
              <a:rPr lang="en-US" sz="2000" b="1" dirty="0" smtClean="0">
                <a:solidFill>
                  <a:srgbClr val="002060"/>
                </a:solidFill>
                <a:latin typeface="Calibri" pitchFamily="34" charset="0"/>
                <a:ea typeface="Times New Roman"/>
                <a:cs typeface="Calibri" pitchFamily="34" charset="0"/>
              </a:rPr>
              <a:t>Modern accelerator complexes require precision power supply systems of MW-power, the stability of </a:t>
            </a:r>
            <a:r>
              <a:rPr lang="en-US" sz="2000" b="1" dirty="0">
                <a:solidFill>
                  <a:srgbClr val="002060"/>
                </a:solidFill>
                <a:latin typeface="Calibri" pitchFamily="34" charset="0"/>
                <a:ea typeface="Times New Roman"/>
                <a:cs typeface="Calibri" pitchFamily="34" charset="0"/>
              </a:rPr>
              <a:t>load </a:t>
            </a:r>
            <a:r>
              <a:rPr lang="en-US" sz="2000" b="1" dirty="0" smtClean="0">
                <a:solidFill>
                  <a:srgbClr val="002060"/>
                </a:solidFill>
                <a:latin typeface="Calibri" pitchFamily="34" charset="0"/>
                <a:ea typeface="Times New Roman"/>
                <a:cs typeface="Calibri" pitchFamily="34" charset="0"/>
              </a:rPr>
              <a:t>currents should be </a:t>
            </a:r>
            <a:r>
              <a:rPr lang="en-US" sz="2000" b="1" dirty="0" smtClean="0">
                <a:solidFill>
                  <a:srgbClr val="FF0000"/>
                </a:solidFill>
                <a:latin typeface="Calibri" pitchFamily="34" charset="0"/>
                <a:ea typeface="Times New Roman"/>
                <a:cs typeface="Calibri" pitchFamily="34" charset="0"/>
                <a:sym typeface="Symbol" panose="05050102010706020507" pitchFamily="18" charset="2"/>
              </a:rPr>
              <a:t>I/I </a:t>
            </a:r>
            <a:r>
              <a:rPr lang="en-US" sz="2000" b="1" dirty="0" smtClean="0">
                <a:solidFill>
                  <a:srgbClr val="002060"/>
                </a:solidFill>
                <a:latin typeface="Calibri" pitchFamily="34" charset="0"/>
                <a:ea typeface="Times New Roman"/>
                <a:cs typeface="Calibri" pitchFamily="34" charset="0"/>
                <a:sym typeface="Symbol" panose="05050102010706020507" pitchFamily="18" charset="2"/>
              </a:rPr>
              <a:t></a:t>
            </a:r>
            <a:r>
              <a:rPr lang="ru-RU" sz="2000" b="1" dirty="0" smtClean="0">
                <a:solidFill>
                  <a:srgbClr val="002060"/>
                </a:solidFill>
                <a:latin typeface="Calibri" pitchFamily="34" charset="0"/>
                <a:ea typeface="Times New Roman"/>
                <a:cs typeface="Calibri" pitchFamily="34" charset="0"/>
              </a:rPr>
              <a:t> </a:t>
            </a:r>
            <a:r>
              <a:rPr lang="ru-RU" sz="2000" b="1" dirty="0" smtClean="0">
                <a:solidFill>
                  <a:srgbClr val="FF0000"/>
                </a:solidFill>
                <a:latin typeface="Calibri" pitchFamily="34" charset="0"/>
                <a:ea typeface="Times New Roman"/>
                <a:cs typeface="Calibri" pitchFamily="34" charset="0"/>
              </a:rPr>
              <a:t>1Е-4…1Е-5 </a:t>
            </a:r>
            <a:endParaRPr lang="en-US" sz="2000" b="1" dirty="0" smtClean="0">
              <a:solidFill>
                <a:srgbClr val="FF0000"/>
              </a:solidFill>
              <a:latin typeface="Calibri" pitchFamily="34" charset="0"/>
              <a:ea typeface="Times New Roman"/>
              <a:cs typeface="Calibri" pitchFamily="34" charset="0"/>
            </a:endParaRPr>
          </a:p>
          <a:p>
            <a:endParaRPr lang="ru-RU" sz="2000" b="1" dirty="0" smtClean="0">
              <a:solidFill>
                <a:srgbClr val="002060"/>
              </a:solidFill>
              <a:latin typeface="Calibri" pitchFamily="34" charset="0"/>
              <a:ea typeface="Times New Roman"/>
              <a:cs typeface="Calibri" pitchFamily="34" charset="0"/>
            </a:endParaRPr>
          </a:p>
          <a:p>
            <a:r>
              <a:rPr lang="en-US" sz="2000" b="1" dirty="0" smtClean="0">
                <a:solidFill>
                  <a:srgbClr val="002060"/>
                </a:solidFill>
                <a:latin typeface="Calibri" pitchFamily="34" charset="0"/>
                <a:ea typeface="Times New Roman"/>
                <a:cs typeface="Calibri" pitchFamily="34" charset="0"/>
              </a:rPr>
              <a:t> Superconducting magnets (pure inductive load) at high-speed current requires operation in </a:t>
            </a:r>
            <a:r>
              <a:rPr lang="en-US" sz="2000" b="1" dirty="0" smtClean="0">
                <a:solidFill>
                  <a:srgbClr val="FF0000"/>
                </a:solidFill>
                <a:latin typeface="Calibri" pitchFamily="34" charset="0"/>
                <a:ea typeface="Times New Roman"/>
                <a:cs typeface="Calibri" pitchFamily="34" charset="0"/>
              </a:rPr>
              <a:t>the maximum dynamic range of voltage </a:t>
            </a:r>
            <a:endParaRPr lang="en-US" sz="2000" b="1" dirty="0" smtClean="0">
              <a:solidFill>
                <a:srgbClr val="002060"/>
              </a:solidFill>
              <a:latin typeface="Calibri" pitchFamily="34" charset="0"/>
              <a:ea typeface="Times New Roman"/>
              <a:cs typeface="Calibri" pitchFamily="34" charset="0"/>
            </a:endParaRPr>
          </a:p>
          <a:p>
            <a:endParaRPr lang="ru-RU" sz="2000" b="1" dirty="0" smtClean="0">
              <a:solidFill>
                <a:srgbClr val="002060"/>
              </a:solidFill>
              <a:latin typeface="Calibri" pitchFamily="34" charset="0"/>
              <a:ea typeface="Times New Roman"/>
              <a:cs typeface="Calibri" pitchFamily="34" charset="0"/>
            </a:endParaRPr>
          </a:p>
          <a:p>
            <a:r>
              <a:rPr lang="en-US" sz="2000" b="1" dirty="0">
                <a:solidFill>
                  <a:srgbClr val="002060"/>
                </a:solidFill>
                <a:latin typeface="Calibri" pitchFamily="34" charset="0"/>
                <a:ea typeface="Times New Roman"/>
                <a:cs typeface="Calibri" pitchFamily="34" charset="0"/>
              </a:rPr>
              <a:t>Providing </a:t>
            </a:r>
            <a:r>
              <a:rPr lang="en-US" sz="2000" b="1" dirty="0">
                <a:solidFill>
                  <a:srgbClr val="FF0000"/>
                </a:solidFill>
                <a:latin typeface="Calibri" pitchFamily="34" charset="0"/>
                <a:ea typeface="Times New Roman"/>
                <a:cs typeface="Calibri" pitchFamily="34" charset="0"/>
              </a:rPr>
              <a:t>a given ratio of fields </a:t>
            </a:r>
            <a:r>
              <a:rPr lang="en-US" sz="2000" b="1" dirty="0">
                <a:solidFill>
                  <a:srgbClr val="002060"/>
                </a:solidFill>
                <a:latin typeface="Calibri" pitchFamily="34" charset="0"/>
                <a:ea typeface="Times New Roman"/>
                <a:cs typeface="Calibri" pitchFamily="34" charset="0"/>
              </a:rPr>
              <a:t>in all families of magnetic </a:t>
            </a:r>
            <a:r>
              <a:rPr lang="en-US" sz="2000" b="1" dirty="0" smtClean="0">
                <a:solidFill>
                  <a:srgbClr val="002060"/>
                </a:solidFill>
                <a:latin typeface="Calibri" pitchFamily="34" charset="0"/>
                <a:ea typeface="Times New Roman"/>
                <a:cs typeface="Calibri" pitchFamily="34" charset="0"/>
              </a:rPr>
              <a:t>elements</a:t>
            </a:r>
            <a:endParaRPr lang="ru-RU" sz="2000" b="1" dirty="0" smtClean="0">
              <a:solidFill>
                <a:srgbClr val="002060"/>
              </a:solidFill>
              <a:latin typeface="Calibri" pitchFamily="34" charset="0"/>
              <a:ea typeface="Times New Roman"/>
              <a:cs typeface="Calibri" pitchFamily="34" charset="0"/>
            </a:endParaRPr>
          </a:p>
          <a:p>
            <a:endParaRPr lang="ru-RU" sz="2000" b="1" dirty="0" smtClean="0">
              <a:solidFill>
                <a:srgbClr val="002060"/>
              </a:solidFill>
              <a:latin typeface="Calibri" pitchFamily="34" charset="0"/>
              <a:ea typeface="Times New Roman"/>
              <a:cs typeface="Calibri" pitchFamily="34" charset="0"/>
            </a:endParaRPr>
          </a:p>
          <a:p>
            <a:r>
              <a:rPr lang="en-US" sz="2000" b="1" dirty="0" smtClean="0">
                <a:solidFill>
                  <a:srgbClr val="002060"/>
                </a:solidFill>
                <a:latin typeface="Calibri" pitchFamily="34" charset="0"/>
                <a:ea typeface="Times New Roman"/>
                <a:cs typeface="Calibri" pitchFamily="34" charset="0"/>
              </a:rPr>
              <a:t>The power supply system should include a subsystem </a:t>
            </a:r>
            <a:r>
              <a:rPr lang="en-US" sz="2000" b="1" dirty="0" smtClean="0">
                <a:solidFill>
                  <a:srgbClr val="FF0000"/>
                </a:solidFill>
                <a:latin typeface="Calibri" pitchFamily="34" charset="0"/>
                <a:ea typeface="Times New Roman"/>
                <a:cs typeface="Calibri" pitchFamily="34" charset="0"/>
              </a:rPr>
              <a:t>of emergency evacuation of energy from the S</a:t>
            </a:r>
            <a:r>
              <a:rPr lang="ru-RU" sz="2000" b="1" dirty="0" smtClean="0">
                <a:solidFill>
                  <a:srgbClr val="FF0000"/>
                </a:solidFill>
                <a:latin typeface="Calibri" pitchFamily="34" charset="0"/>
                <a:ea typeface="Times New Roman"/>
                <a:cs typeface="Calibri" pitchFamily="34" charset="0"/>
              </a:rPr>
              <a:t>С</a:t>
            </a:r>
            <a:r>
              <a:rPr lang="en-US" sz="2000" b="1" dirty="0" smtClean="0">
                <a:solidFill>
                  <a:srgbClr val="FF0000"/>
                </a:solidFill>
                <a:latin typeface="Calibri" pitchFamily="34" charset="0"/>
                <a:ea typeface="Times New Roman"/>
                <a:cs typeface="Calibri" pitchFamily="34" charset="0"/>
              </a:rPr>
              <a:t>-magnets</a:t>
            </a:r>
            <a:r>
              <a:rPr lang="en-US" sz="2000" b="1" dirty="0" smtClean="0">
                <a:solidFill>
                  <a:srgbClr val="002060"/>
                </a:solidFill>
                <a:latin typeface="Calibri" pitchFamily="34" charset="0"/>
                <a:ea typeface="Times New Roman"/>
                <a:cs typeface="Calibri" pitchFamily="34" charset="0"/>
              </a:rPr>
              <a:t>.</a:t>
            </a:r>
            <a:endParaRPr lang="ru-RU" sz="2000" dirty="0">
              <a:latin typeface="Calibri" pitchFamily="34" charset="0"/>
              <a:cs typeface="Calibri" pitchFamily="34" charset="0"/>
            </a:endParaRPr>
          </a:p>
        </p:txBody>
      </p:sp>
      <p:sp>
        <p:nvSpPr>
          <p:cNvPr id="4" name="TextBox 3"/>
          <p:cNvSpPr txBox="1"/>
          <p:nvPr/>
        </p:nvSpPr>
        <p:spPr>
          <a:xfrm>
            <a:off x="4211960" y="6429968"/>
            <a:ext cx="504056" cy="276999"/>
          </a:xfrm>
          <a:prstGeom prst="rect">
            <a:avLst/>
          </a:prstGeom>
          <a:noFill/>
        </p:spPr>
        <p:txBody>
          <a:bodyPr wrap="square" rtlCol="0">
            <a:spAutoFit/>
          </a:bodyPr>
          <a:lstStyle/>
          <a:p>
            <a:pPr algn="r"/>
            <a:r>
              <a:rPr lang="ru-RU" sz="1200" dirty="0" smtClean="0">
                <a:solidFill>
                  <a:schemeClr val="bg1">
                    <a:lumMod val="50000"/>
                  </a:schemeClr>
                </a:solidFill>
              </a:rPr>
              <a:t>2</a:t>
            </a:r>
          </a:p>
        </p:txBody>
      </p:sp>
      <p:cxnSp>
        <p:nvCxnSpPr>
          <p:cNvPr id="5" name="Прямая соединительная линия 4"/>
          <p:cNvCxnSpPr/>
          <p:nvPr/>
        </p:nvCxnSpPr>
        <p:spPr>
          <a:xfrm>
            <a:off x="251520" y="836712"/>
            <a:ext cx="8712968" cy="0"/>
          </a:xfrm>
          <a:prstGeom prst="line">
            <a:avLst/>
          </a:prstGeom>
        </p:spPr>
        <p:style>
          <a:lnRef idx="2">
            <a:schemeClr val="accent1"/>
          </a:lnRef>
          <a:fillRef idx="0">
            <a:schemeClr val="accent1"/>
          </a:fillRef>
          <a:effectRef idx="1">
            <a:schemeClr val="accent1"/>
          </a:effectRef>
          <a:fontRef idx="minor">
            <a:schemeClr val="tx1"/>
          </a:fontRef>
        </p:style>
      </p:cxnSp>
      <p:pic>
        <p:nvPicPr>
          <p:cNvPr id="6" name="Рисунок 5">
            <a:extLst>
              <a:ext uri="{FF2B5EF4-FFF2-40B4-BE49-F238E27FC236}">
                <a16:creationId xmlns="" xmlns:a16="http://schemas.microsoft.com/office/drawing/2014/main" id="{599E0C4B-0717-439A-A4AF-422065C6AB04}"/>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031439" y="0"/>
            <a:ext cx="1076351" cy="563239"/>
          </a:xfrm>
          <a:prstGeom prst="rect">
            <a:avLst/>
          </a:prstGeom>
        </p:spPr>
      </p:pic>
      <p:sp>
        <p:nvSpPr>
          <p:cNvPr id="7" name="Номер слайда 3"/>
          <p:cNvSpPr>
            <a:spLocks noGrp="1"/>
          </p:cNvSpPr>
          <p:nvPr>
            <p:ph type="sldNum" sz="quarter" idx="12"/>
          </p:nvPr>
        </p:nvSpPr>
        <p:spPr>
          <a:xfrm>
            <a:off x="8617812" y="6492875"/>
            <a:ext cx="504056" cy="365125"/>
          </a:xfrm>
          <a:noFill/>
        </p:spPr>
        <p:txBody>
          <a:bodyPr/>
          <a:lstStyle/>
          <a:p>
            <a:fld id="{5797AFE9-0F05-449C-AAE0-058FD2FE3341}" type="slidenum">
              <a:rPr lang="ru-RU" altLang="ru-RU" smtClean="0"/>
              <a:pPr/>
              <a:t>3</a:t>
            </a:fld>
            <a:endParaRPr lang="ru-RU" altLang="ru-RU" dirty="0" smtClean="0"/>
          </a:p>
        </p:txBody>
      </p:sp>
    </p:spTree>
    <p:extLst>
      <p:ext uri="{BB962C8B-B14F-4D97-AF65-F5344CB8AC3E}">
        <p14:creationId xmlns="" xmlns:p14="http://schemas.microsoft.com/office/powerpoint/2010/main" val="1644092113"/>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928662" y="714356"/>
            <a:ext cx="7429552" cy="369332"/>
          </a:xfrm>
          <a:prstGeom prst="rect">
            <a:avLst/>
          </a:prstGeom>
        </p:spPr>
        <p:txBody>
          <a:bodyPr wrap="square">
            <a:spAutoFit/>
          </a:bodyPr>
          <a:lstStyle/>
          <a:p>
            <a:pPr algn="ctr"/>
            <a:r>
              <a:rPr lang="en-US" altLang="zh-CN" b="1" dirty="0" smtClean="0">
                <a:solidFill>
                  <a:prstClr val="black"/>
                </a:solidFill>
                <a:ea typeface="SimSun" pitchFamily="2" charset="-122"/>
                <a:cs typeface="Times New Roman" pitchFamily="18" charset="0"/>
              </a:rPr>
              <a:t>Fundamentally wiring diagram power circuit </a:t>
            </a:r>
            <a:endParaRPr lang="ru-RU" b="1" dirty="0">
              <a:cs typeface="Times New Roman" pitchFamily="18" charset="0"/>
            </a:endParaRPr>
          </a:p>
        </p:txBody>
      </p:sp>
      <p:sp>
        <p:nvSpPr>
          <p:cNvPr id="5" name="Номер слайда 4"/>
          <p:cNvSpPr>
            <a:spLocks noGrp="1"/>
          </p:cNvSpPr>
          <p:nvPr>
            <p:ph type="sldNum" sz="quarter" idx="2"/>
          </p:nvPr>
        </p:nvSpPr>
        <p:spPr>
          <a:xfrm>
            <a:off x="4429124" y="6500834"/>
            <a:ext cx="348331" cy="267891"/>
          </a:xfrm>
        </p:spPr>
        <p:txBody>
          <a:bodyPr/>
          <a:lstStyle/>
          <a:p>
            <a:fld id="{86CB4B4D-7CA3-9044-876B-883B54F8677D}" type="slidenum">
              <a:rPr lang="ru-RU" smtClean="0"/>
              <a:pPr/>
              <a:t>30</a:t>
            </a:fld>
            <a:endParaRPr lang="ru-RU" dirty="0"/>
          </a:p>
        </p:txBody>
      </p:sp>
      <p:pic>
        <p:nvPicPr>
          <p:cNvPr id="13" name="Рисунок 12" descr="принц-монт сх колл_4июня19.JPG"/>
          <p:cNvPicPr>
            <a:picLocks noChangeAspect="1"/>
          </p:cNvPicPr>
          <p:nvPr/>
        </p:nvPicPr>
        <p:blipFill>
          <a:blip r:embed="rId3"/>
          <a:stretch>
            <a:fillRect/>
          </a:stretch>
        </p:blipFill>
        <p:spPr>
          <a:xfrm>
            <a:off x="1000100" y="1214422"/>
            <a:ext cx="7358114" cy="5045873"/>
          </a:xfrm>
          <a:prstGeom prst="rect">
            <a:avLst/>
          </a:prstGeom>
          <a:ln>
            <a:noFill/>
          </a:ln>
          <a:effectLst>
            <a:outerShdw blurRad="292100" dist="139700" dir="2700000" algn="tl" rotWithShape="0">
              <a:srgbClr val="333333">
                <a:alpha val="65000"/>
              </a:srgbClr>
            </a:outerShdw>
          </a:effectLst>
        </p:spPr>
      </p:pic>
      <p:grpSp>
        <p:nvGrpSpPr>
          <p:cNvPr id="25" name="Группа 24"/>
          <p:cNvGrpSpPr/>
          <p:nvPr/>
        </p:nvGrpSpPr>
        <p:grpSpPr>
          <a:xfrm>
            <a:off x="142844" y="1285860"/>
            <a:ext cx="9001156" cy="5572140"/>
            <a:chOff x="0" y="1785926"/>
            <a:chExt cx="9144000" cy="5572140"/>
          </a:xfrm>
        </p:grpSpPr>
        <p:sp>
          <p:nvSpPr>
            <p:cNvPr id="26" name="Прямоугольник 25"/>
            <p:cNvSpPr/>
            <p:nvPr/>
          </p:nvSpPr>
          <p:spPr>
            <a:xfrm>
              <a:off x="0" y="1785926"/>
              <a:ext cx="9144000" cy="5572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7" name="Группа 18"/>
            <p:cNvGrpSpPr/>
            <p:nvPr/>
          </p:nvGrpSpPr>
          <p:grpSpPr>
            <a:xfrm>
              <a:off x="0" y="1857364"/>
              <a:ext cx="8872600" cy="5214974"/>
              <a:chOff x="142844" y="1428736"/>
              <a:chExt cx="8872600" cy="5214974"/>
            </a:xfrm>
          </p:grpSpPr>
          <p:pic>
            <p:nvPicPr>
              <p:cNvPr id="28" name="Picture 1"/>
              <p:cNvPicPr>
                <a:picLocks noChangeAspect="1" noChangeArrowheads="1"/>
              </p:cNvPicPr>
              <p:nvPr/>
            </p:nvPicPr>
            <p:blipFill>
              <a:blip r:embed="rId4" cstate="print"/>
              <a:srcRect/>
              <a:stretch>
                <a:fillRect/>
              </a:stretch>
            </p:blipFill>
            <p:spPr bwMode="auto">
              <a:xfrm>
                <a:off x="2357422" y="1857364"/>
                <a:ext cx="2381267" cy="2286016"/>
              </a:xfrm>
              <a:prstGeom prst="rect">
                <a:avLst/>
              </a:prstGeom>
              <a:ln>
                <a:noFill/>
              </a:ln>
              <a:effectLst>
                <a:outerShdw blurRad="190500" algn="tl" rotWithShape="0">
                  <a:srgbClr val="000000">
                    <a:alpha val="70000"/>
                  </a:srgbClr>
                </a:outerShdw>
              </a:effectLst>
            </p:spPr>
          </p:pic>
          <p:pic>
            <p:nvPicPr>
              <p:cNvPr id="29" name="Picture 3"/>
              <p:cNvPicPr>
                <a:picLocks noChangeAspect="1" noChangeArrowheads="1"/>
              </p:cNvPicPr>
              <p:nvPr/>
            </p:nvPicPr>
            <p:blipFill>
              <a:blip r:embed="rId5"/>
              <a:srcRect/>
              <a:stretch>
                <a:fillRect/>
              </a:stretch>
            </p:blipFill>
            <p:spPr bwMode="auto">
              <a:xfrm>
                <a:off x="714348" y="4643446"/>
                <a:ext cx="3556022" cy="2000264"/>
              </a:xfrm>
              <a:prstGeom prst="rect">
                <a:avLst/>
              </a:prstGeom>
              <a:ln>
                <a:noFill/>
              </a:ln>
              <a:effectLst>
                <a:outerShdw blurRad="190500" algn="tl" rotWithShape="0">
                  <a:srgbClr val="000000">
                    <a:alpha val="70000"/>
                  </a:srgbClr>
                </a:outerShdw>
              </a:effectLst>
            </p:spPr>
          </p:pic>
          <p:pic>
            <p:nvPicPr>
              <p:cNvPr id="30" name="Picture 4"/>
              <p:cNvPicPr>
                <a:picLocks noChangeAspect="1" noChangeArrowheads="1"/>
              </p:cNvPicPr>
              <p:nvPr/>
            </p:nvPicPr>
            <p:blipFill>
              <a:blip r:embed="rId6" cstate="print"/>
              <a:srcRect/>
              <a:stretch>
                <a:fillRect/>
              </a:stretch>
            </p:blipFill>
            <p:spPr bwMode="auto">
              <a:xfrm>
                <a:off x="142844" y="3214686"/>
                <a:ext cx="2071702" cy="1165332"/>
              </a:xfrm>
              <a:prstGeom prst="rect">
                <a:avLst/>
              </a:prstGeom>
              <a:ln>
                <a:noFill/>
              </a:ln>
              <a:effectLst>
                <a:outerShdw blurRad="190500" algn="tl" rotWithShape="0">
                  <a:srgbClr val="000000">
                    <a:alpha val="70000"/>
                  </a:srgbClr>
                </a:outerShdw>
              </a:effectLst>
            </p:spPr>
          </p:pic>
          <p:pic>
            <p:nvPicPr>
              <p:cNvPr id="31" name="Picture 5"/>
              <p:cNvPicPr>
                <a:picLocks noChangeAspect="1" noChangeArrowheads="1"/>
              </p:cNvPicPr>
              <p:nvPr/>
            </p:nvPicPr>
            <p:blipFill>
              <a:blip r:embed="rId7"/>
              <a:srcRect/>
              <a:stretch>
                <a:fillRect/>
              </a:stretch>
            </p:blipFill>
            <p:spPr bwMode="auto">
              <a:xfrm>
                <a:off x="4572000" y="4643446"/>
                <a:ext cx="3540150" cy="1991334"/>
              </a:xfrm>
              <a:prstGeom prst="rect">
                <a:avLst/>
              </a:prstGeom>
              <a:ln>
                <a:noFill/>
              </a:ln>
              <a:effectLst>
                <a:outerShdw blurRad="190500" algn="tl" rotWithShape="0">
                  <a:srgbClr val="000000">
                    <a:alpha val="70000"/>
                  </a:srgbClr>
                </a:outerShdw>
              </a:effectLst>
            </p:spPr>
          </p:pic>
          <p:pic>
            <p:nvPicPr>
              <p:cNvPr id="32" name="Picture 6"/>
              <p:cNvPicPr>
                <a:picLocks noChangeAspect="1" noChangeArrowheads="1"/>
              </p:cNvPicPr>
              <p:nvPr/>
            </p:nvPicPr>
            <p:blipFill>
              <a:blip r:embed="rId8" cstate="print"/>
              <a:srcRect r="14782" b="-6610"/>
              <a:stretch>
                <a:fillRect/>
              </a:stretch>
            </p:blipFill>
            <p:spPr bwMode="auto">
              <a:xfrm>
                <a:off x="7215206" y="1857364"/>
                <a:ext cx="1725792" cy="1214446"/>
              </a:xfrm>
              <a:prstGeom prst="rect">
                <a:avLst/>
              </a:prstGeom>
              <a:ln>
                <a:noFill/>
              </a:ln>
              <a:effectLst>
                <a:outerShdw blurRad="190500" algn="tl" rotWithShape="0">
                  <a:srgbClr val="000000">
                    <a:alpha val="70000"/>
                  </a:srgbClr>
                </a:outerShdw>
              </a:effectLst>
            </p:spPr>
          </p:pic>
          <p:pic>
            <p:nvPicPr>
              <p:cNvPr id="33" name="Picture 7"/>
              <p:cNvPicPr>
                <a:picLocks noChangeAspect="1" noChangeArrowheads="1"/>
              </p:cNvPicPr>
              <p:nvPr/>
            </p:nvPicPr>
            <p:blipFill>
              <a:blip r:embed="rId9" cstate="print"/>
              <a:srcRect l="23143" r="4857" b="8571"/>
              <a:stretch>
                <a:fillRect/>
              </a:stretch>
            </p:blipFill>
            <p:spPr bwMode="auto">
              <a:xfrm>
                <a:off x="7215206" y="3143248"/>
                <a:ext cx="1800238" cy="1285884"/>
              </a:xfrm>
              <a:prstGeom prst="rect">
                <a:avLst/>
              </a:prstGeom>
              <a:ln>
                <a:noFill/>
              </a:ln>
              <a:effectLst>
                <a:outerShdw blurRad="190500" algn="tl" rotWithShape="0">
                  <a:srgbClr val="000000">
                    <a:alpha val="70000"/>
                  </a:srgbClr>
                </a:outerShdw>
              </a:effectLst>
            </p:spPr>
          </p:pic>
          <p:pic>
            <p:nvPicPr>
              <p:cNvPr id="34" name="Picture 8"/>
              <p:cNvPicPr>
                <a:picLocks noChangeAspect="1" noChangeArrowheads="1"/>
              </p:cNvPicPr>
              <p:nvPr/>
            </p:nvPicPr>
            <p:blipFill>
              <a:blip r:embed="rId10" cstate="print"/>
              <a:srcRect/>
              <a:stretch>
                <a:fillRect/>
              </a:stretch>
            </p:blipFill>
            <p:spPr bwMode="auto">
              <a:xfrm>
                <a:off x="142844" y="1857364"/>
                <a:ext cx="2071702" cy="1165333"/>
              </a:xfrm>
              <a:prstGeom prst="rect">
                <a:avLst/>
              </a:prstGeom>
              <a:ln>
                <a:noFill/>
              </a:ln>
              <a:effectLst>
                <a:outerShdw blurRad="190500" algn="tl" rotWithShape="0">
                  <a:srgbClr val="000000">
                    <a:alpha val="70000"/>
                  </a:srgbClr>
                </a:outerShdw>
              </a:effectLst>
            </p:spPr>
          </p:pic>
          <p:sp>
            <p:nvSpPr>
              <p:cNvPr id="35" name="Прямоугольник 34"/>
              <p:cNvSpPr/>
              <p:nvPr/>
            </p:nvSpPr>
            <p:spPr>
              <a:xfrm>
                <a:off x="285720" y="1428736"/>
                <a:ext cx="8715436" cy="338554"/>
              </a:xfrm>
              <a:prstGeom prst="rect">
                <a:avLst/>
              </a:prstGeom>
            </p:spPr>
            <p:txBody>
              <a:bodyPr wrap="square">
                <a:spAutoFit/>
              </a:bodyPr>
              <a:lstStyle/>
              <a:p>
                <a:pPr algn="ctr"/>
                <a:r>
                  <a:rPr lang="en-US" sz="1600" dirty="0" smtClean="0"/>
                  <a:t>Equipment placement plan. Development of a 3d model of the equipment layout</a:t>
                </a:r>
                <a:endParaRPr lang="ru-RU" sz="1600" dirty="0" smtClean="0"/>
              </a:p>
            </p:txBody>
          </p:sp>
          <p:pic>
            <p:nvPicPr>
              <p:cNvPr id="36" name="Picture 2"/>
              <p:cNvPicPr>
                <a:picLocks noChangeAspect="1" noChangeArrowheads="1"/>
              </p:cNvPicPr>
              <p:nvPr/>
            </p:nvPicPr>
            <p:blipFill>
              <a:blip r:embed="rId11" cstate="print"/>
              <a:srcRect/>
              <a:stretch>
                <a:fillRect/>
              </a:stretch>
            </p:blipFill>
            <p:spPr bwMode="auto">
              <a:xfrm>
                <a:off x="4857752" y="1857364"/>
                <a:ext cx="2162911" cy="2289644"/>
              </a:xfrm>
              <a:prstGeom prst="rect">
                <a:avLst/>
              </a:prstGeom>
              <a:ln>
                <a:noFill/>
              </a:ln>
              <a:effectLst>
                <a:outerShdw blurRad="190500" algn="tl" rotWithShape="0">
                  <a:srgbClr val="000000">
                    <a:alpha val="70000"/>
                  </a:srgbClr>
                </a:outerShdw>
              </a:effectLst>
            </p:spPr>
          </p:pic>
        </p:grpSp>
      </p:grpSp>
      <p:grpSp>
        <p:nvGrpSpPr>
          <p:cNvPr id="37" name="Группа 36"/>
          <p:cNvGrpSpPr/>
          <p:nvPr/>
        </p:nvGrpSpPr>
        <p:grpSpPr>
          <a:xfrm>
            <a:off x="428596" y="0"/>
            <a:ext cx="8715404" cy="563239"/>
            <a:chOff x="428596" y="0"/>
            <a:chExt cx="8715404" cy="563239"/>
          </a:xfrm>
        </p:grpSpPr>
        <p:pic>
          <p:nvPicPr>
            <p:cNvPr id="38" name="Рисунок 37">
              <a:extLst>
                <a:ext uri="{FF2B5EF4-FFF2-40B4-BE49-F238E27FC236}">
                  <a16:creationId xmlns="" xmlns:a16="http://schemas.microsoft.com/office/drawing/2014/main" id="{599E0C4B-0717-439A-A4AF-422065C6AB04}"/>
                </a:ext>
              </a:extLst>
            </p:cNvPr>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8031439" y="0"/>
              <a:ext cx="1076351" cy="563239"/>
            </a:xfrm>
            <a:prstGeom prst="rect">
              <a:avLst/>
            </a:prstGeom>
          </p:spPr>
        </p:pic>
        <p:sp>
          <p:nvSpPr>
            <p:cNvPr id="39" name="Заголовок 1"/>
            <p:cNvSpPr txBox="1">
              <a:spLocks/>
            </p:cNvSpPr>
            <p:nvPr/>
          </p:nvSpPr>
          <p:spPr>
            <a:xfrm>
              <a:off x="914400" y="0"/>
              <a:ext cx="8229600" cy="490066"/>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solidFill>
                    <a:srgbClr val="C00000"/>
                  </a:solidFill>
                </a:rPr>
                <a:t>The power supply system of the Collider</a:t>
              </a:r>
              <a:endParaRPr lang="ru-RU" sz="2200" b="1" dirty="0">
                <a:solidFill>
                  <a:srgbClr val="C00000"/>
                </a:solidFill>
              </a:endParaRPr>
            </a:p>
          </p:txBody>
        </p:sp>
        <p:cxnSp>
          <p:nvCxnSpPr>
            <p:cNvPr id="40" name="Прямая соединительная линия 39"/>
            <p:cNvCxnSpPr/>
            <p:nvPr/>
          </p:nvCxnSpPr>
          <p:spPr>
            <a:xfrm>
              <a:off x="428596" y="500042"/>
              <a:ext cx="7715304" cy="1588"/>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sp>
        <p:nvSpPr>
          <p:cNvPr id="22" name="Номер слайда 3"/>
          <p:cNvSpPr txBox="1">
            <a:spLocks/>
          </p:cNvSpPr>
          <p:nvPr/>
        </p:nvSpPr>
        <p:spPr>
          <a:xfrm>
            <a:off x="8617812" y="6492875"/>
            <a:ext cx="504056" cy="365125"/>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5797AFE9-0F05-449C-AAE0-058FD2FE3341}" type="slidenum">
              <a:rPr kumimoji="0" lang="ru-RU" altLang="ru-RU"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ru-RU" altLang="ru-RU" sz="1200" b="0" i="0" u="none" strike="noStrike" kern="1200" cap="none" spc="0" normalizeH="0" baseline="0" noProof="0" dirty="0" smtClean="0">
              <a:ln>
                <a:noFill/>
              </a:ln>
              <a:solidFill>
                <a:schemeClr val="tx1">
                  <a:tint val="75000"/>
                </a:schemeClr>
              </a:solidFill>
              <a:effectLst/>
              <a:uLnTx/>
              <a:uFillTx/>
              <a:latin typeface="+mn-lt"/>
              <a:ea typeface="+mn-ea"/>
              <a:cs typeface="+mn-cs"/>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8229600" cy="605226"/>
          </a:xfrm>
        </p:spPr>
        <p:txBody>
          <a:bodyPr>
            <a:normAutofit/>
          </a:bodyPr>
          <a:lstStyle/>
          <a:p>
            <a:r>
              <a:rPr lang="en-US" sz="2400" b="1" dirty="0" smtClean="0"/>
              <a:t>Development of Booster and </a:t>
            </a:r>
            <a:r>
              <a:rPr lang="en-US" sz="2400" b="1" dirty="0" err="1" smtClean="0"/>
              <a:t>Nuclotron</a:t>
            </a:r>
            <a:r>
              <a:rPr lang="en-US" sz="2400" b="1" dirty="0" smtClean="0"/>
              <a:t> power supply systems</a:t>
            </a:r>
            <a:endParaRPr lang="ru-RU" sz="2400" b="1" dirty="0"/>
          </a:p>
        </p:txBody>
      </p:sp>
      <p:sp>
        <p:nvSpPr>
          <p:cNvPr id="12" name="Заголовок 1"/>
          <p:cNvSpPr txBox="1">
            <a:spLocks/>
          </p:cNvSpPr>
          <p:nvPr/>
        </p:nvSpPr>
        <p:spPr>
          <a:xfrm>
            <a:off x="285720" y="1428736"/>
            <a:ext cx="3143272" cy="53430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b="1" dirty="0" smtClean="0"/>
              <a:t>С</a:t>
            </a:r>
            <a:r>
              <a:rPr lang="en-US" sz="1800" b="1" dirty="0" err="1" smtClean="0"/>
              <a:t>urrent</a:t>
            </a:r>
            <a:r>
              <a:rPr lang="en-US" sz="1800" b="1" dirty="0" smtClean="0"/>
              <a:t> cycles of the NICA </a:t>
            </a:r>
          </a:p>
        </p:txBody>
      </p:sp>
      <p:grpSp>
        <p:nvGrpSpPr>
          <p:cNvPr id="6" name="Группа 33"/>
          <p:cNvGrpSpPr/>
          <p:nvPr/>
        </p:nvGrpSpPr>
        <p:grpSpPr>
          <a:xfrm>
            <a:off x="285720" y="2143116"/>
            <a:ext cx="3214710" cy="2789478"/>
            <a:chOff x="234185" y="1522418"/>
            <a:chExt cx="4169269" cy="3861048"/>
          </a:xfrm>
        </p:grpSpPr>
        <p:grpSp>
          <p:nvGrpSpPr>
            <p:cNvPr id="7" name="Группа 31"/>
            <p:cNvGrpSpPr/>
            <p:nvPr/>
          </p:nvGrpSpPr>
          <p:grpSpPr>
            <a:xfrm>
              <a:off x="234185" y="1522418"/>
              <a:ext cx="4169269" cy="3861048"/>
              <a:chOff x="234185" y="1519180"/>
              <a:chExt cx="4169269" cy="3861048"/>
            </a:xfrm>
          </p:grpSpPr>
          <p:pic>
            <p:nvPicPr>
              <p:cNvPr id="9" name="Рисунок 8"/>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34185" y="1519180"/>
                <a:ext cx="4169269" cy="3861048"/>
              </a:xfrm>
              <a:prstGeom prst="rect">
                <a:avLst/>
              </a:prstGeom>
              <a:ln>
                <a:noFill/>
              </a:ln>
              <a:effectLst>
                <a:outerShdw blurRad="292100" dist="139700" dir="2700000" algn="tl" rotWithShape="0">
                  <a:srgbClr val="333333">
                    <a:alpha val="65000"/>
                  </a:srgbClr>
                </a:outerShdw>
              </a:effectLst>
            </p:spPr>
          </p:pic>
          <p:sp>
            <p:nvSpPr>
              <p:cNvPr id="31" name="Прямоугольник 30"/>
              <p:cNvSpPr/>
              <p:nvPr/>
            </p:nvSpPr>
            <p:spPr>
              <a:xfrm>
                <a:off x="1763689" y="1574645"/>
                <a:ext cx="1512168" cy="397372"/>
              </a:xfrm>
              <a:prstGeom prst="rect">
                <a:avLst/>
              </a:prstGeom>
            </p:spPr>
            <p:txBody>
              <a:bodyPr wrap="square">
                <a:spAutoFit/>
              </a:bodyPr>
              <a:lstStyle/>
              <a:p>
                <a:r>
                  <a:rPr lang="en-US" sz="1600" b="1" dirty="0" smtClean="0">
                    <a:solidFill>
                      <a:srgbClr val="002060"/>
                    </a:solidFill>
                  </a:rPr>
                  <a:t>Booster</a:t>
                </a:r>
                <a:endParaRPr lang="ru-RU" sz="1600" dirty="0"/>
              </a:p>
            </p:txBody>
          </p:sp>
        </p:grpSp>
        <p:sp>
          <p:nvSpPr>
            <p:cNvPr id="33" name="Прямоугольник 32"/>
            <p:cNvSpPr/>
            <p:nvPr/>
          </p:nvSpPr>
          <p:spPr>
            <a:xfrm>
              <a:off x="1716592" y="3401151"/>
              <a:ext cx="1942309" cy="397372"/>
            </a:xfrm>
            <a:prstGeom prst="rect">
              <a:avLst/>
            </a:prstGeom>
          </p:spPr>
          <p:txBody>
            <a:bodyPr wrap="square">
              <a:spAutoFit/>
            </a:bodyPr>
            <a:lstStyle/>
            <a:p>
              <a:r>
                <a:rPr lang="en-US" sz="1600" b="1" dirty="0" err="1" smtClean="0">
                  <a:solidFill>
                    <a:srgbClr val="002060"/>
                  </a:solidFill>
                </a:rPr>
                <a:t>Nuclotron</a:t>
              </a:r>
              <a:endParaRPr lang="ru-RU" sz="1600" dirty="0"/>
            </a:p>
          </p:txBody>
        </p:sp>
      </p:grpSp>
      <p:cxnSp>
        <p:nvCxnSpPr>
          <p:cNvPr id="38" name="Прямая соединительная линия 37"/>
          <p:cNvCxnSpPr/>
          <p:nvPr/>
        </p:nvCxnSpPr>
        <p:spPr>
          <a:xfrm>
            <a:off x="251520" y="476672"/>
            <a:ext cx="8712968" cy="0"/>
          </a:xfrm>
          <a:prstGeom prst="line">
            <a:avLst/>
          </a:prstGeom>
        </p:spPr>
        <p:style>
          <a:lnRef idx="2">
            <a:schemeClr val="accent1"/>
          </a:lnRef>
          <a:fillRef idx="0">
            <a:schemeClr val="accent1"/>
          </a:fillRef>
          <a:effectRef idx="1">
            <a:schemeClr val="accent1"/>
          </a:effectRef>
          <a:fontRef idx="minor">
            <a:schemeClr val="tx1"/>
          </a:fontRef>
        </p:style>
      </p:cxnSp>
      <p:pic>
        <p:nvPicPr>
          <p:cNvPr id="43" name="Рисунок 42">
            <a:extLst>
              <a:ext uri="{FF2B5EF4-FFF2-40B4-BE49-F238E27FC236}">
                <a16:creationId xmlns="" xmlns:a16="http://schemas.microsoft.com/office/drawing/2014/main" id="{599E0C4B-0717-439A-A4AF-422065C6AB04}"/>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031439" y="0"/>
            <a:ext cx="1076351" cy="563239"/>
          </a:xfrm>
          <a:prstGeom prst="rect">
            <a:avLst/>
          </a:prstGeom>
        </p:spPr>
      </p:pic>
      <p:graphicFrame>
        <p:nvGraphicFramePr>
          <p:cNvPr id="32" name="Таблица 31"/>
          <p:cNvGraphicFramePr>
            <a:graphicFrameLocks noGrp="1"/>
          </p:cNvGraphicFramePr>
          <p:nvPr/>
        </p:nvGraphicFramePr>
        <p:xfrm>
          <a:off x="3857620" y="2285992"/>
          <a:ext cx="5000660" cy="2208276"/>
        </p:xfrm>
        <a:graphic>
          <a:graphicData uri="http://schemas.openxmlformats.org/drawingml/2006/table">
            <a:tbl>
              <a:tblPr/>
              <a:tblGrid>
                <a:gridCol w="2923463"/>
                <a:gridCol w="1077065"/>
                <a:gridCol w="1000132"/>
              </a:tblGrid>
              <a:tr h="0">
                <a:tc>
                  <a:txBody>
                    <a:bodyPr/>
                    <a:lstStyle/>
                    <a:p>
                      <a:pPr marL="0" indent="0" algn="ctr">
                        <a:lnSpc>
                          <a:spcPct val="115000"/>
                        </a:lnSpc>
                        <a:spcAft>
                          <a:spcPts val="0"/>
                        </a:spcAft>
                      </a:pPr>
                      <a:r>
                        <a:rPr lang="en-US" sz="1400" b="0" dirty="0" smtClean="0">
                          <a:solidFill>
                            <a:srgbClr val="000000"/>
                          </a:solidFill>
                          <a:latin typeface="Times New Roman"/>
                          <a:ea typeface="Calibri"/>
                          <a:cs typeface="Times New Roman"/>
                        </a:rPr>
                        <a:t>Parameters</a:t>
                      </a:r>
                      <a:endParaRPr lang="ru-RU" sz="1400" b="1" dirty="0">
                        <a:solidFill>
                          <a:srgbClr val="000000"/>
                        </a:solidFill>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457200" indent="-457200" algn="ctr">
                        <a:lnSpc>
                          <a:spcPct val="115000"/>
                        </a:lnSpc>
                        <a:spcAft>
                          <a:spcPts val="0"/>
                        </a:spcAft>
                      </a:pPr>
                      <a:r>
                        <a:rPr lang="en-US" sz="1400" b="0" dirty="0" smtClean="0">
                          <a:solidFill>
                            <a:srgbClr val="000000"/>
                          </a:solidFill>
                          <a:latin typeface="Times New Roman"/>
                          <a:ea typeface="Calibri"/>
                          <a:cs typeface="Times New Roman"/>
                        </a:rPr>
                        <a:t>Booster</a:t>
                      </a:r>
                      <a:endParaRPr lang="ru-RU" sz="1400" b="1" dirty="0">
                        <a:solidFill>
                          <a:srgbClr val="000000"/>
                        </a:solidFill>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indent="0" algn="ctr">
                        <a:lnSpc>
                          <a:spcPct val="115000"/>
                        </a:lnSpc>
                        <a:spcAft>
                          <a:spcPts val="0"/>
                        </a:spcAft>
                      </a:pPr>
                      <a:r>
                        <a:rPr lang="en-US" sz="1400" b="0" dirty="0" err="1" smtClean="0">
                          <a:solidFill>
                            <a:srgbClr val="000000"/>
                          </a:solidFill>
                          <a:latin typeface="Times New Roman"/>
                          <a:ea typeface="Calibri"/>
                          <a:cs typeface="Times New Roman"/>
                        </a:rPr>
                        <a:t>Nuclotron</a:t>
                      </a:r>
                      <a:endParaRPr lang="ru-RU" sz="1400" b="1" dirty="0">
                        <a:solidFill>
                          <a:srgbClr val="000000"/>
                        </a:solidFill>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0">
                <a:tc>
                  <a:txBody>
                    <a:bodyPr/>
                    <a:lstStyle/>
                    <a:p>
                      <a:pPr marL="0" indent="0" algn="l">
                        <a:lnSpc>
                          <a:spcPct val="115000"/>
                        </a:lnSpc>
                        <a:spcAft>
                          <a:spcPts val="0"/>
                        </a:spcAft>
                      </a:pPr>
                      <a:r>
                        <a:rPr lang="en-US" sz="1400" b="0" dirty="0" smtClean="0">
                          <a:solidFill>
                            <a:srgbClr val="000000"/>
                          </a:solidFill>
                          <a:latin typeface="Times New Roman"/>
                          <a:ea typeface="Calibri"/>
                          <a:cs typeface="Times New Roman"/>
                        </a:rPr>
                        <a:t>Total inductance of superconducting magnets</a:t>
                      </a:r>
                      <a:r>
                        <a:rPr lang="ru-RU" sz="1400" b="0" dirty="0" smtClean="0">
                          <a:solidFill>
                            <a:srgbClr val="000000"/>
                          </a:solidFill>
                          <a:latin typeface="Times New Roman"/>
                          <a:ea typeface="Calibri"/>
                          <a:cs typeface="Times New Roman"/>
                        </a:rPr>
                        <a:t>, </a:t>
                      </a:r>
                      <a:r>
                        <a:rPr lang="en-US" sz="1400" b="0" dirty="0">
                          <a:solidFill>
                            <a:srgbClr val="000000"/>
                          </a:solidFill>
                          <a:latin typeface="Times New Roman"/>
                          <a:ea typeface="Calibri"/>
                          <a:cs typeface="Times New Roman"/>
                        </a:rPr>
                        <a:t>L</a:t>
                      </a:r>
                      <a:r>
                        <a:rPr lang="ru-RU" sz="1400" b="0" dirty="0">
                          <a:solidFill>
                            <a:srgbClr val="000000"/>
                          </a:solidFill>
                          <a:latin typeface="Times New Roman"/>
                          <a:ea typeface="Calibri"/>
                          <a:cs typeface="Times New Roman"/>
                        </a:rPr>
                        <a:t> [</a:t>
                      </a:r>
                      <a:r>
                        <a:rPr lang="ru-RU" sz="1400" b="0" dirty="0" smtClean="0">
                          <a:solidFill>
                            <a:srgbClr val="000000"/>
                          </a:solidFill>
                          <a:latin typeface="Times New Roman"/>
                          <a:ea typeface="Calibri"/>
                          <a:cs typeface="Times New Roman"/>
                        </a:rPr>
                        <a:t>м</a:t>
                      </a:r>
                      <a:r>
                        <a:rPr lang="en-US" sz="1400" b="0" dirty="0" smtClean="0">
                          <a:solidFill>
                            <a:srgbClr val="000000"/>
                          </a:solidFill>
                          <a:latin typeface="Times New Roman"/>
                          <a:ea typeface="Calibri"/>
                          <a:cs typeface="Times New Roman"/>
                        </a:rPr>
                        <a:t>H</a:t>
                      </a:r>
                      <a:r>
                        <a:rPr lang="ru-RU" sz="1400" b="0" dirty="0" smtClean="0">
                          <a:solidFill>
                            <a:srgbClr val="000000"/>
                          </a:solidFill>
                          <a:latin typeface="Times New Roman"/>
                          <a:ea typeface="Calibri"/>
                          <a:cs typeface="Times New Roman"/>
                        </a:rPr>
                        <a:t>]</a:t>
                      </a:r>
                      <a:endParaRPr lang="ru-RU" sz="1400" b="1" dirty="0">
                        <a:solidFill>
                          <a:srgbClr val="000000"/>
                        </a:solidFill>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457200" indent="-457200" algn="ctr">
                        <a:lnSpc>
                          <a:spcPct val="115000"/>
                        </a:lnSpc>
                        <a:spcAft>
                          <a:spcPts val="0"/>
                        </a:spcAft>
                      </a:pPr>
                      <a:r>
                        <a:rPr lang="en-US" sz="1400" b="1" dirty="0">
                          <a:solidFill>
                            <a:srgbClr val="000000"/>
                          </a:solidFill>
                          <a:latin typeface="Times New Roman"/>
                          <a:ea typeface="Calibri"/>
                          <a:cs typeface="Times New Roman"/>
                        </a:rPr>
                        <a:t>31</a:t>
                      </a:r>
                      <a:endParaRPr lang="ru-RU" sz="1400" b="1" dirty="0">
                        <a:solidFill>
                          <a:srgbClr val="000000"/>
                        </a:solidFill>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457200" indent="-457200" algn="ctr">
                        <a:lnSpc>
                          <a:spcPct val="115000"/>
                        </a:lnSpc>
                        <a:spcAft>
                          <a:spcPts val="0"/>
                        </a:spcAft>
                      </a:pPr>
                      <a:r>
                        <a:rPr lang="ru-RU" sz="1400" b="1" dirty="0">
                          <a:solidFill>
                            <a:srgbClr val="000000"/>
                          </a:solidFill>
                          <a:latin typeface="Times New Roman"/>
                          <a:ea typeface="Calibri"/>
                          <a:cs typeface="Times New Roman"/>
                        </a:rPr>
                        <a:t>120</a:t>
                      </a:r>
                      <a:endParaRPr lang="ru-RU" sz="1400" b="1" dirty="0">
                        <a:solidFill>
                          <a:srgbClr val="000000"/>
                        </a:solidFill>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0">
                <a:tc>
                  <a:txBody>
                    <a:bodyPr/>
                    <a:lstStyle/>
                    <a:p>
                      <a:pPr marL="457200" indent="-457200" algn="l">
                        <a:lnSpc>
                          <a:spcPct val="115000"/>
                        </a:lnSpc>
                        <a:spcAft>
                          <a:spcPts val="0"/>
                        </a:spcAft>
                      </a:pPr>
                      <a:r>
                        <a:rPr lang="en-US" sz="1400" b="0" dirty="0" smtClean="0">
                          <a:solidFill>
                            <a:srgbClr val="000000"/>
                          </a:solidFill>
                          <a:latin typeface="Times New Roman"/>
                          <a:ea typeface="Calibri"/>
                          <a:cs typeface="Times New Roman"/>
                        </a:rPr>
                        <a:t>Maximum current (field),</a:t>
                      </a:r>
                      <a:r>
                        <a:rPr lang="ru-RU" sz="1400" b="0" dirty="0" smtClean="0">
                          <a:solidFill>
                            <a:srgbClr val="000000"/>
                          </a:solidFill>
                          <a:latin typeface="Times New Roman"/>
                          <a:ea typeface="Calibri"/>
                          <a:cs typeface="Times New Roman"/>
                        </a:rPr>
                        <a:t>[</a:t>
                      </a:r>
                      <a:r>
                        <a:rPr lang="ru-RU" sz="1400" b="0" dirty="0">
                          <a:solidFill>
                            <a:srgbClr val="000000"/>
                          </a:solidFill>
                          <a:latin typeface="Times New Roman"/>
                          <a:ea typeface="Calibri"/>
                          <a:cs typeface="Times New Roman"/>
                        </a:rPr>
                        <a:t>А] ([</a:t>
                      </a:r>
                      <a:r>
                        <a:rPr lang="ru-RU" sz="1400" b="0" dirty="0" smtClean="0">
                          <a:solidFill>
                            <a:srgbClr val="000000"/>
                          </a:solidFill>
                          <a:latin typeface="Times New Roman"/>
                          <a:ea typeface="Calibri"/>
                          <a:cs typeface="Times New Roman"/>
                        </a:rPr>
                        <a:t>Т])</a:t>
                      </a:r>
                      <a:endParaRPr lang="ru-RU" sz="1400" b="1" dirty="0">
                        <a:solidFill>
                          <a:srgbClr val="000000"/>
                        </a:solidFill>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457200" indent="-457200" algn="ctr">
                        <a:lnSpc>
                          <a:spcPct val="115000"/>
                        </a:lnSpc>
                        <a:spcAft>
                          <a:spcPts val="0"/>
                        </a:spcAft>
                      </a:pPr>
                      <a:r>
                        <a:rPr lang="ru-RU" sz="1400" b="1" dirty="0">
                          <a:solidFill>
                            <a:srgbClr val="000000"/>
                          </a:solidFill>
                          <a:latin typeface="Times New Roman"/>
                          <a:ea typeface="Calibri"/>
                          <a:cs typeface="Times New Roman"/>
                        </a:rPr>
                        <a:t>10 (1,8)</a:t>
                      </a:r>
                      <a:endParaRPr lang="ru-RU" sz="1400" b="1" dirty="0">
                        <a:solidFill>
                          <a:srgbClr val="000000"/>
                        </a:solidFill>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457200" indent="-457200" algn="ctr">
                        <a:lnSpc>
                          <a:spcPct val="115000"/>
                        </a:lnSpc>
                        <a:spcAft>
                          <a:spcPts val="0"/>
                        </a:spcAft>
                      </a:pPr>
                      <a:r>
                        <a:rPr lang="ru-RU" sz="1400" b="1" dirty="0">
                          <a:solidFill>
                            <a:srgbClr val="000000"/>
                          </a:solidFill>
                          <a:latin typeface="Times New Roman"/>
                          <a:ea typeface="Calibri"/>
                          <a:cs typeface="Times New Roman"/>
                        </a:rPr>
                        <a:t>6,0 (2,0)</a:t>
                      </a:r>
                      <a:endParaRPr lang="ru-RU" sz="1400" b="1" dirty="0">
                        <a:solidFill>
                          <a:srgbClr val="000000"/>
                        </a:solidFill>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0">
                <a:tc>
                  <a:txBody>
                    <a:bodyPr/>
                    <a:lstStyle/>
                    <a:p>
                      <a:pPr marL="457200" indent="-457200" algn="l">
                        <a:lnSpc>
                          <a:spcPct val="115000"/>
                        </a:lnSpc>
                        <a:spcAft>
                          <a:spcPts val="0"/>
                        </a:spcAft>
                      </a:pPr>
                      <a:r>
                        <a:rPr lang="en-US" sz="1400" b="0" dirty="0" smtClean="0">
                          <a:solidFill>
                            <a:srgbClr val="000000"/>
                          </a:solidFill>
                          <a:latin typeface="Times New Roman"/>
                          <a:ea typeface="Calibri"/>
                          <a:cs typeface="Times New Roman"/>
                        </a:rPr>
                        <a:t>Voltage of current sources,</a:t>
                      </a:r>
                      <a:r>
                        <a:rPr lang="ru-RU" sz="1400" b="0" dirty="0" smtClean="0">
                          <a:solidFill>
                            <a:srgbClr val="000000"/>
                          </a:solidFill>
                          <a:latin typeface="Times New Roman"/>
                          <a:ea typeface="Calibri"/>
                          <a:cs typeface="Times New Roman"/>
                        </a:rPr>
                        <a:t>[</a:t>
                      </a:r>
                      <a:r>
                        <a:rPr lang="en-US" sz="1400" b="0" dirty="0" smtClean="0">
                          <a:solidFill>
                            <a:srgbClr val="000000"/>
                          </a:solidFill>
                          <a:latin typeface="Times New Roman"/>
                          <a:ea typeface="Calibri"/>
                          <a:cs typeface="Times New Roman"/>
                        </a:rPr>
                        <a:t>V</a:t>
                      </a:r>
                      <a:r>
                        <a:rPr lang="ru-RU" sz="1400" b="0" dirty="0" smtClean="0">
                          <a:solidFill>
                            <a:srgbClr val="000000"/>
                          </a:solidFill>
                          <a:latin typeface="Times New Roman"/>
                          <a:ea typeface="Calibri"/>
                          <a:cs typeface="Times New Roman"/>
                        </a:rPr>
                        <a:t>]</a:t>
                      </a:r>
                      <a:endParaRPr lang="ru-RU" sz="1400" b="1" dirty="0">
                        <a:solidFill>
                          <a:srgbClr val="000000"/>
                        </a:solidFill>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457200" indent="-457200" algn="ctr">
                        <a:lnSpc>
                          <a:spcPct val="115000"/>
                        </a:lnSpc>
                        <a:spcAft>
                          <a:spcPts val="0"/>
                        </a:spcAft>
                      </a:pPr>
                      <a:r>
                        <a:rPr lang="ru-RU" sz="1400" b="1" dirty="0">
                          <a:solidFill>
                            <a:srgbClr val="000000"/>
                          </a:solidFill>
                          <a:latin typeface="Times New Roman"/>
                          <a:ea typeface="Calibri"/>
                          <a:cs typeface="Times New Roman"/>
                        </a:rPr>
                        <a:t>260</a:t>
                      </a:r>
                      <a:endParaRPr lang="ru-RU" sz="1400" b="1" dirty="0">
                        <a:solidFill>
                          <a:srgbClr val="000000"/>
                        </a:solidFill>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457200" indent="-457200" algn="ctr">
                        <a:lnSpc>
                          <a:spcPct val="115000"/>
                        </a:lnSpc>
                        <a:spcAft>
                          <a:spcPts val="0"/>
                        </a:spcAft>
                      </a:pPr>
                      <a:r>
                        <a:rPr lang="ru-RU" sz="1400" b="1" dirty="0">
                          <a:solidFill>
                            <a:srgbClr val="000000"/>
                          </a:solidFill>
                          <a:latin typeface="Times New Roman"/>
                          <a:ea typeface="Calibri"/>
                          <a:cs typeface="Times New Roman"/>
                        </a:rPr>
                        <a:t>450</a:t>
                      </a:r>
                      <a:endParaRPr lang="ru-RU" sz="1400" b="1" dirty="0">
                        <a:solidFill>
                          <a:srgbClr val="000000"/>
                        </a:solidFill>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0">
                <a:tc>
                  <a:txBody>
                    <a:bodyPr/>
                    <a:lstStyle/>
                    <a:p>
                      <a:pPr marL="0" indent="0" algn="l">
                        <a:lnSpc>
                          <a:spcPct val="115000"/>
                        </a:lnSpc>
                        <a:spcAft>
                          <a:spcPts val="0"/>
                        </a:spcAft>
                      </a:pPr>
                      <a:r>
                        <a:rPr lang="en-US" sz="1400" b="0" dirty="0" smtClean="0">
                          <a:solidFill>
                            <a:srgbClr val="000000"/>
                          </a:solidFill>
                          <a:latin typeface="Times New Roman"/>
                          <a:ea typeface="Calibri"/>
                          <a:cs typeface="Times New Roman"/>
                        </a:rPr>
                        <a:t>Accumulated for each half-cycle</a:t>
                      </a:r>
                      <a:r>
                        <a:rPr lang="en-US" sz="1400" b="0" baseline="0" dirty="0" smtClean="0">
                          <a:solidFill>
                            <a:srgbClr val="000000"/>
                          </a:solidFill>
                          <a:latin typeface="Times New Roman"/>
                          <a:ea typeface="Calibri"/>
                          <a:cs typeface="Times New Roman"/>
                        </a:rPr>
                        <a:t> (</a:t>
                      </a:r>
                      <a:r>
                        <a:rPr lang="en-US" sz="1400" b="0" dirty="0" smtClean="0">
                          <a:solidFill>
                            <a:srgbClr val="000000"/>
                          </a:solidFill>
                          <a:latin typeface="Times New Roman"/>
                          <a:ea typeface="Calibri"/>
                          <a:cs typeface="Times New Roman"/>
                        </a:rPr>
                        <a:t>current rises) energy,</a:t>
                      </a:r>
                      <a:r>
                        <a:rPr lang="ru-RU" sz="1400" b="0" dirty="0" smtClean="0">
                          <a:solidFill>
                            <a:srgbClr val="000000"/>
                          </a:solidFill>
                          <a:latin typeface="Times New Roman"/>
                          <a:ea typeface="Calibri"/>
                          <a:cs typeface="Times New Roman"/>
                        </a:rPr>
                        <a:t>[М</a:t>
                      </a:r>
                      <a:r>
                        <a:rPr lang="en-US" sz="1400" b="0" dirty="0" smtClean="0">
                          <a:solidFill>
                            <a:srgbClr val="000000"/>
                          </a:solidFill>
                          <a:latin typeface="Times New Roman"/>
                          <a:ea typeface="Calibri"/>
                          <a:cs typeface="Times New Roman"/>
                        </a:rPr>
                        <a:t>J</a:t>
                      </a:r>
                      <a:r>
                        <a:rPr lang="ru-RU" sz="1400" b="0" dirty="0" smtClean="0">
                          <a:solidFill>
                            <a:srgbClr val="000000"/>
                          </a:solidFill>
                          <a:latin typeface="Times New Roman"/>
                          <a:ea typeface="Calibri"/>
                          <a:cs typeface="Times New Roman"/>
                        </a:rPr>
                        <a:t>]</a:t>
                      </a:r>
                      <a:endParaRPr lang="ru-RU" sz="1400" b="1" dirty="0">
                        <a:solidFill>
                          <a:srgbClr val="000000"/>
                        </a:solidFill>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457200" indent="-457200" algn="ctr">
                        <a:lnSpc>
                          <a:spcPct val="115000"/>
                        </a:lnSpc>
                        <a:spcAft>
                          <a:spcPts val="0"/>
                        </a:spcAft>
                      </a:pPr>
                      <a:r>
                        <a:rPr lang="ru-RU" sz="1400" b="1" dirty="0">
                          <a:solidFill>
                            <a:srgbClr val="000000"/>
                          </a:solidFill>
                          <a:latin typeface="Times New Roman"/>
                          <a:ea typeface="Calibri"/>
                          <a:cs typeface="Times New Roman"/>
                        </a:rPr>
                        <a:t>1,6</a:t>
                      </a:r>
                      <a:endParaRPr lang="ru-RU" sz="1400" b="1" dirty="0">
                        <a:solidFill>
                          <a:srgbClr val="000000"/>
                        </a:solidFill>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457200" indent="-457200" algn="ctr">
                        <a:lnSpc>
                          <a:spcPct val="115000"/>
                        </a:lnSpc>
                        <a:spcAft>
                          <a:spcPts val="0"/>
                        </a:spcAft>
                      </a:pPr>
                      <a:r>
                        <a:rPr lang="ru-RU" sz="1400" b="1" dirty="0">
                          <a:solidFill>
                            <a:srgbClr val="000000"/>
                          </a:solidFill>
                          <a:latin typeface="Times New Roman"/>
                          <a:ea typeface="Calibri"/>
                          <a:cs typeface="Times New Roman"/>
                        </a:rPr>
                        <a:t>2,16</a:t>
                      </a:r>
                      <a:endParaRPr lang="ru-RU" sz="1400" b="1" dirty="0">
                        <a:solidFill>
                          <a:srgbClr val="000000"/>
                        </a:solidFill>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0">
                <a:tc>
                  <a:txBody>
                    <a:bodyPr/>
                    <a:lstStyle/>
                    <a:p>
                      <a:pPr marL="0" indent="0" algn="l">
                        <a:lnSpc>
                          <a:spcPct val="115000"/>
                        </a:lnSpc>
                        <a:spcAft>
                          <a:spcPts val="0"/>
                        </a:spcAft>
                      </a:pPr>
                      <a:r>
                        <a:rPr lang="en-US" sz="1400" b="0" dirty="0" smtClean="0">
                          <a:solidFill>
                            <a:srgbClr val="000000"/>
                          </a:solidFill>
                          <a:latin typeface="Times New Roman"/>
                          <a:ea typeface="Calibri"/>
                          <a:cs typeface="Times New Roman"/>
                        </a:rPr>
                        <a:t>Peak power of the current source</a:t>
                      </a:r>
                      <a:r>
                        <a:rPr lang="ru-RU" sz="1400" b="0" dirty="0" smtClean="0">
                          <a:solidFill>
                            <a:srgbClr val="000000"/>
                          </a:solidFill>
                          <a:latin typeface="Times New Roman"/>
                          <a:ea typeface="Calibri"/>
                          <a:cs typeface="Times New Roman"/>
                        </a:rPr>
                        <a:t>, </a:t>
                      </a:r>
                      <a:r>
                        <a:rPr lang="ru-RU" sz="1400" b="0" dirty="0">
                          <a:solidFill>
                            <a:srgbClr val="000000"/>
                          </a:solidFill>
                          <a:latin typeface="Times New Roman"/>
                          <a:ea typeface="Calibri"/>
                          <a:cs typeface="Times New Roman"/>
                        </a:rPr>
                        <a:t>[</a:t>
                      </a:r>
                      <a:r>
                        <a:rPr lang="ru-RU" sz="1400" b="0" dirty="0" smtClean="0">
                          <a:solidFill>
                            <a:srgbClr val="000000"/>
                          </a:solidFill>
                          <a:latin typeface="Times New Roman"/>
                          <a:ea typeface="Calibri"/>
                          <a:cs typeface="Times New Roman"/>
                        </a:rPr>
                        <a:t>М</a:t>
                      </a:r>
                      <a:r>
                        <a:rPr lang="en-US" sz="1400" b="0" dirty="0" smtClean="0">
                          <a:solidFill>
                            <a:srgbClr val="000000"/>
                          </a:solidFill>
                          <a:latin typeface="Times New Roman"/>
                          <a:ea typeface="Calibri"/>
                          <a:cs typeface="Times New Roman"/>
                        </a:rPr>
                        <a:t>W</a:t>
                      </a:r>
                      <a:r>
                        <a:rPr lang="ru-RU" sz="1400" b="0" dirty="0" smtClean="0">
                          <a:solidFill>
                            <a:srgbClr val="000000"/>
                          </a:solidFill>
                          <a:latin typeface="Times New Roman"/>
                          <a:ea typeface="Calibri"/>
                          <a:cs typeface="Times New Roman"/>
                        </a:rPr>
                        <a:t>]</a:t>
                      </a:r>
                      <a:endParaRPr lang="ru-RU" sz="1400" b="1" dirty="0">
                        <a:solidFill>
                          <a:srgbClr val="000000"/>
                        </a:solidFill>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25400" indent="-25400" algn="ctr">
                        <a:lnSpc>
                          <a:spcPct val="115000"/>
                        </a:lnSpc>
                        <a:spcAft>
                          <a:spcPts val="0"/>
                        </a:spcAft>
                      </a:pPr>
                      <a:r>
                        <a:rPr lang="ru-RU" sz="1400" b="1" dirty="0">
                          <a:solidFill>
                            <a:srgbClr val="000000"/>
                          </a:solidFill>
                          <a:latin typeface="Times New Roman"/>
                          <a:ea typeface="Calibri"/>
                          <a:cs typeface="Times New Roman"/>
                        </a:rPr>
                        <a:t>2,2</a:t>
                      </a:r>
                      <a:endParaRPr lang="ru-RU" sz="1400" b="1" dirty="0">
                        <a:solidFill>
                          <a:srgbClr val="000000"/>
                        </a:solidFill>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25400" indent="-25400" algn="ctr">
                        <a:lnSpc>
                          <a:spcPct val="115000"/>
                        </a:lnSpc>
                        <a:spcAft>
                          <a:spcPts val="0"/>
                        </a:spcAft>
                      </a:pPr>
                      <a:r>
                        <a:rPr lang="ru-RU" sz="1400" b="1" dirty="0">
                          <a:solidFill>
                            <a:srgbClr val="000000"/>
                          </a:solidFill>
                          <a:latin typeface="Times New Roman"/>
                          <a:ea typeface="Calibri"/>
                          <a:cs typeface="Times New Roman"/>
                        </a:rPr>
                        <a:t>2,7</a:t>
                      </a:r>
                      <a:endParaRPr lang="ru-RU" sz="1400" b="1" dirty="0">
                        <a:solidFill>
                          <a:srgbClr val="000000"/>
                        </a:solidFill>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bl>
          </a:graphicData>
        </a:graphic>
      </p:graphicFrame>
      <p:sp>
        <p:nvSpPr>
          <p:cNvPr id="36" name="Прямоугольник 35"/>
          <p:cNvSpPr/>
          <p:nvPr/>
        </p:nvSpPr>
        <p:spPr>
          <a:xfrm>
            <a:off x="3786182" y="1500174"/>
            <a:ext cx="5000660" cy="646331"/>
          </a:xfrm>
          <a:prstGeom prst="rect">
            <a:avLst/>
          </a:prstGeom>
        </p:spPr>
        <p:txBody>
          <a:bodyPr wrap="square">
            <a:spAutoFit/>
          </a:bodyPr>
          <a:lstStyle/>
          <a:p>
            <a:pPr algn="ctr"/>
            <a:r>
              <a:rPr lang="en-US" dirty="0" smtClean="0"/>
              <a:t>The main parameters of the magnetic cycles of the Booster and the </a:t>
            </a:r>
            <a:r>
              <a:rPr lang="en-US" dirty="0" err="1" smtClean="0"/>
              <a:t>Nuclotron</a:t>
            </a:r>
            <a:r>
              <a:rPr lang="en-US" dirty="0" smtClean="0"/>
              <a:t> </a:t>
            </a:r>
            <a:endParaRPr lang="ru-RU" dirty="0"/>
          </a:p>
        </p:txBody>
      </p:sp>
      <p:sp>
        <p:nvSpPr>
          <p:cNvPr id="44" name="Прямоугольник 43"/>
          <p:cNvSpPr/>
          <p:nvPr/>
        </p:nvSpPr>
        <p:spPr>
          <a:xfrm>
            <a:off x="428596" y="5214950"/>
            <a:ext cx="3071834" cy="523220"/>
          </a:xfrm>
          <a:prstGeom prst="rect">
            <a:avLst/>
          </a:prstGeom>
        </p:spPr>
        <p:txBody>
          <a:bodyPr wrap="square">
            <a:spAutoFit/>
          </a:bodyPr>
          <a:lstStyle/>
          <a:p>
            <a:pPr algn="ctr"/>
            <a:r>
              <a:rPr lang="en-US" sz="1400" b="1" dirty="0" smtClean="0"/>
              <a:t>booster and the </a:t>
            </a:r>
            <a:r>
              <a:rPr lang="en-US" sz="1400" b="1" dirty="0" err="1" smtClean="0"/>
              <a:t>Nuclotronin</a:t>
            </a:r>
            <a:r>
              <a:rPr lang="en-US" sz="1400" b="1" dirty="0" smtClean="0"/>
              <a:t> the collider injection chain</a:t>
            </a:r>
            <a:endParaRPr lang="ru-RU" sz="1400" b="1" dirty="0"/>
          </a:p>
        </p:txBody>
      </p:sp>
      <p:sp>
        <p:nvSpPr>
          <p:cNvPr id="46" name="Прямоугольник 45"/>
          <p:cNvSpPr/>
          <p:nvPr/>
        </p:nvSpPr>
        <p:spPr>
          <a:xfrm>
            <a:off x="2285984" y="785794"/>
            <a:ext cx="5072098" cy="369332"/>
          </a:xfrm>
          <a:prstGeom prst="rect">
            <a:avLst/>
          </a:prstGeom>
        </p:spPr>
        <p:txBody>
          <a:bodyPr wrap="square">
            <a:spAutoFit/>
          </a:bodyPr>
          <a:lstStyle/>
          <a:p>
            <a:r>
              <a:rPr lang="en-US" b="1" dirty="0" smtClean="0"/>
              <a:t>General accelerator NICA power supply system</a:t>
            </a:r>
            <a:endParaRPr lang="ru-RU" b="1" dirty="0"/>
          </a:p>
        </p:txBody>
      </p:sp>
      <p:sp>
        <p:nvSpPr>
          <p:cNvPr id="17" name="Номер слайда 3"/>
          <p:cNvSpPr>
            <a:spLocks noGrp="1"/>
          </p:cNvSpPr>
          <p:nvPr>
            <p:ph type="sldNum" sz="quarter" idx="12"/>
          </p:nvPr>
        </p:nvSpPr>
        <p:spPr>
          <a:xfrm>
            <a:off x="8617812" y="6492875"/>
            <a:ext cx="504056" cy="365125"/>
          </a:xfrm>
          <a:noFill/>
        </p:spPr>
        <p:txBody>
          <a:bodyPr/>
          <a:lstStyle/>
          <a:p>
            <a:fld id="{5797AFE9-0F05-449C-AAE0-058FD2FE3341}" type="slidenum">
              <a:rPr lang="ru-RU" altLang="ru-RU" smtClean="0"/>
              <a:pPr/>
              <a:t>31</a:t>
            </a:fld>
            <a:endParaRPr lang="ru-RU" altLang="ru-RU" dirty="0" smtClean="0"/>
          </a:p>
        </p:txBody>
      </p:sp>
    </p:spTree>
    <p:extLst>
      <p:ext uri="{BB962C8B-B14F-4D97-AF65-F5344CB8AC3E}">
        <p14:creationId xmlns="" xmlns:p14="http://schemas.microsoft.com/office/powerpoint/2010/main" val="3646670827"/>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8229600" cy="605226"/>
          </a:xfrm>
        </p:spPr>
        <p:txBody>
          <a:bodyPr>
            <a:normAutofit/>
          </a:bodyPr>
          <a:lstStyle/>
          <a:p>
            <a:r>
              <a:rPr lang="en-US" sz="2400" b="1" dirty="0" smtClean="0"/>
              <a:t>Development of Booster and </a:t>
            </a:r>
            <a:r>
              <a:rPr lang="en-US" sz="2400" b="1" dirty="0" err="1" smtClean="0"/>
              <a:t>Nuclotron</a:t>
            </a:r>
            <a:r>
              <a:rPr lang="en-US" sz="2400" b="1" dirty="0" smtClean="0"/>
              <a:t> power supply systems</a:t>
            </a:r>
            <a:endParaRPr lang="ru-RU" sz="2400" b="1" dirty="0"/>
          </a:p>
        </p:txBody>
      </p:sp>
      <p:sp>
        <p:nvSpPr>
          <p:cNvPr id="12" name="Заголовок 1"/>
          <p:cNvSpPr txBox="1">
            <a:spLocks/>
          </p:cNvSpPr>
          <p:nvPr/>
        </p:nvSpPr>
        <p:spPr>
          <a:xfrm>
            <a:off x="428596" y="785794"/>
            <a:ext cx="2357454" cy="53430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smtClean="0"/>
              <a:t>Scheme</a:t>
            </a:r>
            <a:r>
              <a:rPr lang="ru-RU" sz="1800" b="1" dirty="0" smtClean="0"/>
              <a:t> </a:t>
            </a:r>
            <a:r>
              <a:rPr lang="en-US" sz="1800" b="1" dirty="0" smtClean="0"/>
              <a:t>Booster</a:t>
            </a:r>
          </a:p>
        </p:txBody>
      </p:sp>
      <p:cxnSp>
        <p:nvCxnSpPr>
          <p:cNvPr id="38" name="Прямая соединительная линия 37"/>
          <p:cNvCxnSpPr/>
          <p:nvPr/>
        </p:nvCxnSpPr>
        <p:spPr>
          <a:xfrm>
            <a:off x="251520" y="476672"/>
            <a:ext cx="8712968" cy="0"/>
          </a:xfrm>
          <a:prstGeom prst="line">
            <a:avLst/>
          </a:prstGeom>
        </p:spPr>
        <p:style>
          <a:lnRef idx="2">
            <a:schemeClr val="accent1"/>
          </a:lnRef>
          <a:fillRef idx="0">
            <a:schemeClr val="accent1"/>
          </a:fillRef>
          <a:effectRef idx="1">
            <a:schemeClr val="accent1"/>
          </a:effectRef>
          <a:fontRef idx="minor">
            <a:schemeClr val="tx1"/>
          </a:fontRef>
        </p:style>
      </p:cxnSp>
      <p:pic>
        <p:nvPicPr>
          <p:cNvPr id="43" name="Рисунок 42">
            <a:extLst>
              <a:ext uri="{FF2B5EF4-FFF2-40B4-BE49-F238E27FC236}">
                <a16:creationId xmlns="" xmlns:a16="http://schemas.microsoft.com/office/drawing/2014/main" id="{599E0C4B-0717-439A-A4AF-422065C6AB04}"/>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031439" y="0"/>
            <a:ext cx="1076351" cy="563239"/>
          </a:xfrm>
          <a:prstGeom prst="rect">
            <a:avLst/>
          </a:prstGeom>
        </p:spPr>
      </p:pic>
      <p:sp>
        <p:nvSpPr>
          <p:cNvPr id="23" name="Прямоугольник 22"/>
          <p:cNvSpPr/>
          <p:nvPr/>
        </p:nvSpPr>
        <p:spPr>
          <a:xfrm>
            <a:off x="214282" y="4000504"/>
            <a:ext cx="3143272" cy="2308324"/>
          </a:xfrm>
          <a:prstGeom prst="rect">
            <a:avLst/>
          </a:prstGeom>
          <a:solidFill>
            <a:schemeClr val="accent1">
              <a:lumMod val="20000"/>
              <a:lumOff val="80000"/>
            </a:schemeClr>
          </a:solidFill>
        </p:spPr>
        <p:txBody>
          <a:bodyPr wrap="square">
            <a:spAutoFit/>
          </a:bodyPr>
          <a:lstStyle/>
          <a:p>
            <a:pPr algn="ctr"/>
            <a:r>
              <a:rPr lang="en-US" b="1" dirty="0" smtClean="0"/>
              <a:t>Superconducting</a:t>
            </a:r>
            <a:r>
              <a:rPr lang="ru-RU" b="1" dirty="0" smtClean="0"/>
              <a:t> </a:t>
            </a:r>
            <a:r>
              <a:rPr lang="en-US" b="1" dirty="0" smtClean="0"/>
              <a:t>magnetic</a:t>
            </a:r>
            <a:r>
              <a:rPr lang="ru-RU" b="1" dirty="0" smtClean="0"/>
              <a:t> </a:t>
            </a:r>
            <a:r>
              <a:rPr lang="en-US" b="1" dirty="0" smtClean="0"/>
              <a:t>energy</a:t>
            </a:r>
            <a:r>
              <a:rPr lang="ru-RU" b="1" dirty="0" smtClean="0"/>
              <a:t> </a:t>
            </a:r>
            <a:r>
              <a:rPr lang="en-US" b="1" dirty="0" smtClean="0"/>
              <a:t>storage</a:t>
            </a:r>
            <a:r>
              <a:rPr lang="ru-RU" b="1" dirty="0" smtClean="0"/>
              <a:t> –</a:t>
            </a:r>
            <a:r>
              <a:rPr lang="en-US" b="1" dirty="0" smtClean="0"/>
              <a:t> SMES</a:t>
            </a:r>
          </a:p>
          <a:p>
            <a:pPr algn="ctr"/>
            <a:endParaRPr lang="ru-RU" sz="1000" dirty="0" smtClean="0"/>
          </a:p>
          <a:p>
            <a:pPr lvl="0" algn="just" fontAlgn="base">
              <a:spcBef>
                <a:spcPct val="0"/>
              </a:spcBef>
              <a:spcAft>
                <a:spcPct val="0"/>
              </a:spcAft>
            </a:pPr>
            <a:r>
              <a:rPr lang="en-US" sz="1400" dirty="0" smtClean="0">
                <a:solidFill>
                  <a:srgbClr val="000000"/>
                </a:solidFill>
                <a:latin typeface="Times New Roman" pitchFamily="18" charset="0"/>
                <a:ea typeface="Calibri" pitchFamily="34" charset="0"/>
                <a:cs typeface="Times New Roman" pitchFamily="18" charset="0"/>
              </a:rPr>
              <a:t>- solenoid </a:t>
            </a:r>
            <a:r>
              <a:rPr lang="en-US" sz="1400" dirty="0" smtClean="0">
                <a:solidFill>
                  <a:srgbClr val="000000"/>
                </a:solidFill>
                <a:latin typeface="Times New Roman" pitchFamily="18" charset="0"/>
                <a:ea typeface="Calibri" pitchFamily="34" charset="0"/>
                <a:cs typeface="Times New Roman" pitchFamily="18" charset="0"/>
              </a:rPr>
              <a:t>made of high temperature superconducting cable</a:t>
            </a:r>
            <a:r>
              <a:rPr lang="ru-RU" sz="1400" dirty="0" smtClean="0">
                <a:solidFill>
                  <a:srgbClr val="000000"/>
                </a:solidFill>
                <a:latin typeface="Times New Roman" pitchFamily="18" charset="0"/>
                <a:ea typeface="Calibri" pitchFamily="34" charset="0"/>
                <a:cs typeface="Times New Roman" pitchFamily="18" charset="0"/>
              </a:rPr>
              <a:t>,</a:t>
            </a:r>
          </a:p>
          <a:p>
            <a:pPr lvl="0" algn="just" fontAlgn="base">
              <a:spcBef>
                <a:spcPct val="0"/>
              </a:spcBef>
              <a:spcAft>
                <a:spcPct val="0"/>
              </a:spcAft>
              <a:buFontTx/>
              <a:buChar char="-"/>
            </a:pPr>
            <a:r>
              <a:rPr lang="en-US" sz="1400" dirty="0" smtClean="0">
                <a:solidFill>
                  <a:srgbClr val="000000"/>
                </a:solidFill>
                <a:latin typeface="Times New Roman" pitchFamily="18" charset="0"/>
                <a:ea typeface="Calibri" pitchFamily="34" charset="0"/>
                <a:cs typeface="Times New Roman" pitchFamily="18" charset="0"/>
              </a:rPr>
              <a:t> energy 3-5 MJ,</a:t>
            </a:r>
            <a:endParaRPr lang="ru-RU" sz="1400" dirty="0" smtClean="0">
              <a:solidFill>
                <a:srgbClr val="000000"/>
              </a:solidFill>
              <a:latin typeface="Times New Roman" pitchFamily="18" charset="0"/>
              <a:ea typeface="Calibri" pitchFamily="34" charset="0"/>
              <a:cs typeface="Times New Roman" pitchFamily="18" charset="0"/>
            </a:endParaRPr>
          </a:p>
          <a:p>
            <a:pPr lvl="0" algn="just" fontAlgn="base">
              <a:spcBef>
                <a:spcPct val="0"/>
              </a:spcBef>
              <a:spcAft>
                <a:spcPct val="0"/>
              </a:spcAft>
              <a:buFontTx/>
              <a:buChar char="-"/>
            </a:pPr>
            <a:r>
              <a:rPr lang="ru-RU" sz="1400" dirty="0" smtClean="0">
                <a:solidFill>
                  <a:srgbClr val="000000"/>
                </a:solidFill>
                <a:latin typeface="Times New Roman" pitchFamily="18" charset="0"/>
                <a:ea typeface="Calibri" pitchFamily="34" charset="0"/>
                <a:cs typeface="Times New Roman" pitchFamily="18" charset="0"/>
              </a:rPr>
              <a:t> </a:t>
            </a:r>
            <a:r>
              <a:rPr lang="en-US" sz="1400" dirty="0" smtClean="0">
                <a:solidFill>
                  <a:srgbClr val="000000"/>
                </a:solidFill>
                <a:latin typeface="Times New Roman" pitchFamily="18" charset="0"/>
                <a:ea typeface="Calibri" pitchFamily="34" charset="0"/>
                <a:cs typeface="Times New Roman" pitchFamily="18" charset="0"/>
              </a:rPr>
              <a:t>temperature 28 K,</a:t>
            </a:r>
            <a:endParaRPr lang="ru-RU" sz="1400" dirty="0" smtClean="0">
              <a:solidFill>
                <a:srgbClr val="000000"/>
              </a:solidFill>
              <a:latin typeface="Times New Roman" pitchFamily="18" charset="0"/>
              <a:ea typeface="Calibri" pitchFamily="34" charset="0"/>
              <a:cs typeface="Times New Roman" pitchFamily="18" charset="0"/>
            </a:endParaRPr>
          </a:p>
          <a:p>
            <a:pPr lvl="0" algn="just" fontAlgn="base">
              <a:spcBef>
                <a:spcPct val="0"/>
              </a:spcBef>
              <a:spcAft>
                <a:spcPct val="0"/>
              </a:spcAft>
              <a:buFontTx/>
              <a:buChar char="-"/>
            </a:pPr>
            <a:r>
              <a:rPr lang="en-US" sz="1400" dirty="0" smtClean="0">
                <a:solidFill>
                  <a:srgbClr val="000000"/>
                </a:solidFill>
                <a:latin typeface="Times New Roman" pitchFamily="18" charset="0"/>
                <a:ea typeface="Calibri" pitchFamily="34" charset="0"/>
                <a:cs typeface="Times New Roman" pitchFamily="18" charset="0"/>
              </a:rPr>
              <a:t> liquid neon cooling,</a:t>
            </a:r>
            <a:endParaRPr lang="ru-RU" sz="1400" dirty="0" smtClean="0">
              <a:solidFill>
                <a:srgbClr val="000000"/>
              </a:solidFill>
              <a:latin typeface="Times New Roman" pitchFamily="18" charset="0"/>
              <a:ea typeface="Calibri" pitchFamily="34" charset="0"/>
              <a:cs typeface="Times New Roman" pitchFamily="18" charset="0"/>
            </a:endParaRPr>
          </a:p>
          <a:p>
            <a:pPr lvl="0" algn="just" fontAlgn="base">
              <a:spcBef>
                <a:spcPct val="0"/>
              </a:spcBef>
              <a:spcAft>
                <a:spcPct val="0"/>
              </a:spcAft>
            </a:pPr>
            <a:r>
              <a:rPr lang="en-US" sz="1400" dirty="0" smtClean="0">
                <a:solidFill>
                  <a:srgbClr val="000000"/>
                </a:solidFill>
                <a:latin typeface="Times New Roman" pitchFamily="18" charset="0"/>
                <a:ea typeface="Calibri" pitchFamily="34" charset="0"/>
                <a:cs typeface="Times New Roman" pitchFamily="18" charset="0"/>
              </a:rPr>
              <a:t>- operating current up to 10 kA,</a:t>
            </a:r>
            <a:endParaRPr lang="ru-RU" sz="1400" dirty="0" smtClean="0">
              <a:solidFill>
                <a:srgbClr val="000000"/>
              </a:solidFill>
              <a:latin typeface="Times New Roman" pitchFamily="18" charset="0"/>
              <a:ea typeface="Calibri" pitchFamily="34" charset="0"/>
              <a:cs typeface="Times New Roman" pitchFamily="18" charset="0"/>
            </a:endParaRPr>
          </a:p>
          <a:p>
            <a:pPr lvl="0" algn="just" fontAlgn="base">
              <a:spcBef>
                <a:spcPct val="0"/>
              </a:spcBef>
              <a:spcAft>
                <a:spcPct val="0"/>
              </a:spcAft>
            </a:pPr>
            <a:r>
              <a:rPr lang="en-US" sz="1400" dirty="0" smtClean="0">
                <a:solidFill>
                  <a:srgbClr val="000000"/>
                </a:solidFill>
                <a:latin typeface="Times New Roman" pitchFamily="18" charset="0"/>
                <a:ea typeface="Calibri" pitchFamily="34" charset="0"/>
                <a:cs typeface="Times New Roman" pitchFamily="18" charset="0"/>
              </a:rPr>
              <a:t>- 3x inductively coupled </a:t>
            </a:r>
            <a:r>
              <a:rPr lang="en-US" sz="1400" dirty="0" smtClean="0">
                <a:solidFill>
                  <a:srgbClr val="000000"/>
                </a:solidFill>
                <a:latin typeface="Times New Roman" pitchFamily="18" charset="0"/>
                <a:ea typeface="Calibri" pitchFamily="34" charset="0"/>
                <a:cs typeface="Times New Roman" pitchFamily="18" charset="0"/>
              </a:rPr>
              <a:t>windings</a:t>
            </a:r>
            <a:r>
              <a:rPr lang="ru-RU" sz="1400" dirty="0" smtClean="0">
                <a:solidFill>
                  <a:srgbClr val="000000"/>
                </a:solidFill>
                <a:latin typeface="Times New Roman" pitchFamily="18" charset="0"/>
                <a:ea typeface="Calibri" pitchFamily="34" charset="0"/>
                <a:cs typeface="Times New Roman" pitchFamily="18" charset="0"/>
              </a:rPr>
              <a:t>.</a:t>
            </a:r>
            <a:endParaRPr lang="ru-RU" dirty="0">
              <a:solidFill>
                <a:srgbClr val="C00000"/>
              </a:solidFill>
            </a:endParaRPr>
          </a:p>
        </p:txBody>
      </p:sp>
      <p:pic>
        <p:nvPicPr>
          <p:cNvPr id="34" name="Рисунок 3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14282" y="1357298"/>
            <a:ext cx="2634964" cy="2143140"/>
          </a:xfrm>
          <a:prstGeom prst="rect">
            <a:avLst/>
          </a:prstGeom>
          <a:ln>
            <a:noFill/>
          </a:ln>
          <a:effectLst>
            <a:outerShdw blurRad="190500" algn="tl" rotWithShape="0">
              <a:srgbClr val="000000">
                <a:alpha val="70000"/>
              </a:srgbClr>
            </a:outerShdw>
          </a:effectLst>
        </p:spPr>
      </p:pic>
      <p:grpSp>
        <p:nvGrpSpPr>
          <p:cNvPr id="40" name="Группа 39"/>
          <p:cNvGrpSpPr/>
          <p:nvPr/>
        </p:nvGrpSpPr>
        <p:grpSpPr>
          <a:xfrm>
            <a:off x="5786446" y="1357298"/>
            <a:ext cx="3000396" cy="2143140"/>
            <a:chOff x="4818304" y="1785926"/>
            <a:chExt cx="2159514" cy="1525530"/>
          </a:xfrm>
        </p:grpSpPr>
        <p:pic>
          <p:nvPicPr>
            <p:cNvPr id="37" name="Рисунок 3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818304" y="1785926"/>
              <a:ext cx="2159514" cy="1525530"/>
            </a:xfrm>
            <a:prstGeom prst="rect">
              <a:avLst/>
            </a:prstGeom>
            <a:ln>
              <a:noFill/>
            </a:ln>
            <a:effectLst>
              <a:outerShdw blurRad="190500" algn="tl" rotWithShape="0">
                <a:srgbClr val="000000">
                  <a:alpha val="70000"/>
                </a:srgbClr>
              </a:outerShdw>
            </a:effectLst>
          </p:spPr>
        </p:pic>
        <p:sp>
          <p:nvSpPr>
            <p:cNvPr id="30" name="Прямоугольник 29"/>
            <p:cNvSpPr/>
            <p:nvPr/>
          </p:nvSpPr>
          <p:spPr>
            <a:xfrm>
              <a:off x="4876560" y="1917692"/>
              <a:ext cx="349781" cy="1279267"/>
            </a:xfrm>
            <a:prstGeom prst="rect">
              <a:avLst/>
            </a:prstGeom>
            <a:solidFill>
              <a:srgbClr val="FFFF0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54" name="Группа 53"/>
          <p:cNvGrpSpPr/>
          <p:nvPr/>
        </p:nvGrpSpPr>
        <p:grpSpPr>
          <a:xfrm>
            <a:off x="2928926" y="2214554"/>
            <a:ext cx="2786082" cy="1143008"/>
            <a:chOff x="2928926" y="2214554"/>
            <a:chExt cx="2786082" cy="1143008"/>
          </a:xfrm>
        </p:grpSpPr>
        <p:sp>
          <p:nvSpPr>
            <p:cNvPr id="52" name="Стрелка углом 51"/>
            <p:cNvSpPr/>
            <p:nvPr/>
          </p:nvSpPr>
          <p:spPr>
            <a:xfrm rot="5400000" flipV="1">
              <a:off x="4607719" y="2250273"/>
              <a:ext cx="1071570" cy="1143008"/>
            </a:xfrm>
            <a:prstGeom prst="bentArrow">
              <a:avLst>
                <a:gd name="adj1" fmla="val 3182"/>
                <a:gd name="adj2" fmla="val 9546"/>
                <a:gd name="adj3" fmla="val 25000"/>
                <a:gd name="adj4" fmla="val 43750"/>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53" name="Стрелка углом 52"/>
            <p:cNvSpPr/>
            <p:nvPr/>
          </p:nvSpPr>
          <p:spPr>
            <a:xfrm flipH="1">
              <a:off x="2928926" y="2214554"/>
              <a:ext cx="1000132" cy="1143008"/>
            </a:xfrm>
            <a:prstGeom prst="bentArrow">
              <a:avLst>
                <a:gd name="adj1" fmla="val 3182"/>
                <a:gd name="adj2" fmla="val 9546"/>
                <a:gd name="adj3" fmla="val 25000"/>
                <a:gd name="adj4" fmla="val 4375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grpSp>
      <p:grpSp>
        <p:nvGrpSpPr>
          <p:cNvPr id="59" name="Группа 58"/>
          <p:cNvGrpSpPr/>
          <p:nvPr/>
        </p:nvGrpSpPr>
        <p:grpSpPr>
          <a:xfrm>
            <a:off x="2928926" y="2143116"/>
            <a:ext cx="2786082" cy="1285884"/>
            <a:chOff x="5857884" y="4500570"/>
            <a:chExt cx="2928958" cy="1285884"/>
          </a:xfrm>
        </p:grpSpPr>
        <p:sp>
          <p:nvSpPr>
            <p:cNvPr id="58" name="Прямоугольник 57"/>
            <p:cNvSpPr/>
            <p:nvPr/>
          </p:nvSpPr>
          <p:spPr>
            <a:xfrm>
              <a:off x="5857884" y="4500570"/>
              <a:ext cx="2928958" cy="1285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55" name="Группа 54"/>
            <p:cNvGrpSpPr/>
            <p:nvPr/>
          </p:nvGrpSpPr>
          <p:grpSpPr>
            <a:xfrm flipH="1">
              <a:off x="5929322" y="4572008"/>
              <a:ext cx="2786082" cy="1143008"/>
              <a:chOff x="2928926" y="2214554"/>
              <a:chExt cx="2786082" cy="1143008"/>
            </a:xfrm>
          </p:grpSpPr>
          <p:sp>
            <p:nvSpPr>
              <p:cNvPr id="56" name="Стрелка углом 55"/>
              <p:cNvSpPr/>
              <p:nvPr/>
            </p:nvSpPr>
            <p:spPr>
              <a:xfrm rot="5400000" flipV="1">
                <a:off x="4607719" y="2250273"/>
                <a:ext cx="1071570" cy="1143008"/>
              </a:xfrm>
              <a:prstGeom prst="bentArrow">
                <a:avLst>
                  <a:gd name="adj1" fmla="val 3182"/>
                  <a:gd name="adj2" fmla="val 9546"/>
                  <a:gd name="adj3" fmla="val 25000"/>
                  <a:gd name="adj4" fmla="val 43750"/>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57" name="Стрелка углом 56"/>
              <p:cNvSpPr/>
              <p:nvPr/>
            </p:nvSpPr>
            <p:spPr>
              <a:xfrm flipH="1">
                <a:off x="2928926" y="2214554"/>
                <a:ext cx="1000132" cy="1143008"/>
              </a:xfrm>
              <a:prstGeom prst="bentArrow">
                <a:avLst>
                  <a:gd name="adj1" fmla="val 3182"/>
                  <a:gd name="adj2" fmla="val 9546"/>
                  <a:gd name="adj3" fmla="val 25000"/>
                  <a:gd name="adj4" fmla="val 4375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grpSp>
      </p:grpSp>
      <p:sp>
        <p:nvSpPr>
          <p:cNvPr id="60" name="Прямоугольник 59"/>
          <p:cNvSpPr/>
          <p:nvPr/>
        </p:nvSpPr>
        <p:spPr>
          <a:xfrm>
            <a:off x="5357818" y="4929198"/>
            <a:ext cx="2071702" cy="1015663"/>
          </a:xfrm>
          <a:prstGeom prst="rect">
            <a:avLst/>
          </a:prstGeom>
          <a:solidFill>
            <a:schemeClr val="accent6">
              <a:lumMod val="20000"/>
              <a:lumOff val="80000"/>
            </a:schemeClr>
          </a:solidFill>
        </p:spPr>
        <p:txBody>
          <a:bodyPr wrap="square">
            <a:spAutoFit/>
          </a:bodyPr>
          <a:lstStyle/>
          <a:p>
            <a:pPr algn="ctr"/>
            <a:r>
              <a:rPr lang="ru-RU" b="1" dirty="0" smtClean="0"/>
              <a:t>С</a:t>
            </a:r>
            <a:r>
              <a:rPr lang="en-US" b="1" dirty="0" err="1" smtClean="0"/>
              <a:t>apacitor</a:t>
            </a:r>
            <a:r>
              <a:rPr lang="en-US" b="1" dirty="0" smtClean="0"/>
              <a:t> </a:t>
            </a:r>
            <a:r>
              <a:rPr lang="en-US" b="1" dirty="0" smtClean="0"/>
              <a:t>bank</a:t>
            </a:r>
            <a:endParaRPr lang="ru-RU" b="1" dirty="0" smtClean="0"/>
          </a:p>
          <a:p>
            <a:pPr>
              <a:buFontTx/>
              <a:buChar char="-"/>
            </a:pPr>
            <a:r>
              <a:rPr lang="en-US" sz="1400" dirty="0" smtClean="0"/>
              <a:t>capacitor capacity</a:t>
            </a:r>
            <a:r>
              <a:rPr lang="ru-RU" sz="1400" dirty="0" smtClean="0"/>
              <a:t>  60</a:t>
            </a:r>
            <a:r>
              <a:rPr lang="en-US" sz="1400" dirty="0" smtClean="0"/>
              <a:t>F</a:t>
            </a:r>
          </a:p>
          <a:p>
            <a:pPr>
              <a:buFontTx/>
              <a:buChar char="-"/>
            </a:pPr>
            <a:r>
              <a:rPr lang="en-US" sz="1400" dirty="0" smtClean="0"/>
              <a:t> </a:t>
            </a:r>
            <a:r>
              <a:rPr lang="en-US" sz="1400" dirty="0" smtClean="0"/>
              <a:t>voltage 400V</a:t>
            </a:r>
          </a:p>
          <a:p>
            <a:pPr>
              <a:buFontTx/>
              <a:buChar char="-"/>
            </a:pPr>
            <a:r>
              <a:rPr lang="en-US" sz="1400" dirty="0" smtClean="0"/>
              <a:t> </a:t>
            </a:r>
            <a:r>
              <a:rPr lang="en-US" sz="1400" dirty="0" smtClean="0"/>
              <a:t>energy 4.8MJ</a:t>
            </a:r>
            <a:endParaRPr lang="ru-RU" sz="1400" dirty="0"/>
          </a:p>
        </p:txBody>
      </p:sp>
      <p:sp>
        <p:nvSpPr>
          <p:cNvPr id="61" name="Заголовок 1"/>
          <p:cNvSpPr txBox="1">
            <a:spLocks/>
          </p:cNvSpPr>
          <p:nvPr/>
        </p:nvSpPr>
        <p:spPr>
          <a:xfrm>
            <a:off x="6072198" y="785794"/>
            <a:ext cx="2357454" cy="53430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smtClean="0"/>
              <a:t>Scheme</a:t>
            </a:r>
            <a:r>
              <a:rPr lang="ru-RU" sz="1800" b="1" dirty="0" smtClean="0"/>
              <a:t> </a:t>
            </a:r>
            <a:r>
              <a:rPr lang="en-US" sz="1800" b="1" dirty="0" err="1" smtClean="0"/>
              <a:t>Nuclotron</a:t>
            </a:r>
            <a:endParaRPr lang="en-US" sz="1800" b="1" dirty="0" smtClean="0"/>
          </a:p>
        </p:txBody>
      </p:sp>
      <p:grpSp>
        <p:nvGrpSpPr>
          <p:cNvPr id="63" name="Группа 62"/>
          <p:cNvGrpSpPr/>
          <p:nvPr/>
        </p:nvGrpSpPr>
        <p:grpSpPr>
          <a:xfrm>
            <a:off x="3643306" y="3429000"/>
            <a:ext cx="1313608" cy="3042971"/>
            <a:chOff x="3643306" y="3429000"/>
            <a:chExt cx="1313608" cy="3042971"/>
          </a:xfrm>
        </p:grpSpPr>
        <p:pic>
          <p:nvPicPr>
            <p:cNvPr id="24" name="Рисунок 2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flipH="1">
              <a:off x="3643306" y="3429000"/>
              <a:ext cx="1313608" cy="3042971"/>
            </a:xfrm>
            <a:prstGeom prst="rect">
              <a:avLst/>
            </a:prstGeom>
            <a:ln>
              <a:noFill/>
            </a:ln>
            <a:effectLst>
              <a:outerShdw blurRad="190500" algn="tl" rotWithShape="0">
                <a:srgbClr val="000000">
                  <a:alpha val="70000"/>
                </a:srgbClr>
              </a:outerShdw>
            </a:effectLst>
          </p:spPr>
        </p:pic>
        <p:sp>
          <p:nvSpPr>
            <p:cNvPr id="36" name="Прямоугольник 35"/>
            <p:cNvSpPr/>
            <p:nvPr/>
          </p:nvSpPr>
          <p:spPr>
            <a:xfrm>
              <a:off x="3857620" y="5429264"/>
              <a:ext cx="785818" cy="338554"/>
            </a:xfrm>
            <a:prstGeom prst="rect">
              <a:avLst/>
            </a:prstGeom>
            <a:solidFill>
              <a:schemeClr val="bg1"/>
            </a:solidFill>
          </p:spPr>
          <p:txBody>
            <a:bodyPr wrap="square">
              <a:spAutoFit/>
            </a:bodyPr>
            <a:lstStyle/>
            <a:p>
              <a:pPr algn="ctr"/>
              <a:r>
                <a:rPr lang="en-US" sz="1600" dirty="0" smtClean="0"/>
                <a:t>AC/DC</a:t>
              </a:r>
              <a:endParaRPr lang="ru-RU" sz="1600" dirty="0"/>
            </a:p>
          </p:txBody>
        </p:sp>
        <p:sp>
          <p:nvSpPr>
            <p:cNvPr id="62" name="Прямоугольник 61"/>
            <p:cNvSpPr/>
            <p:nvPr/>
          </p:nvSpPr>
          <p:spPr>
            <a:xfrm>
              <a:off x="3857620" y="6072206"/>
              <a:ext cx="785818" cy="338554"/>
            </a:xfrm>
            <a:prstGeom prst="rect">
              <a:avLst/>
            </a:prstGeom>
            <a:solidFill>
              <a:schemeClr val="bg1"/>
            </a:solidFill>
          </p:spPr>
          <p:txBody>
            <a:bodyPr wrap="square">
              <a:spAutoFit/>
            </a:bodyPr>
            <a:lstStyle/>
            <a:p>
              <a:pPr algn="ctr"/>
              <a:r>
                <a:rPr lang="en-US" sz="1600" dirty="0" smtClean="0"/>
                <a:t>~</a:t>
              </a:r>
              <a:r>
                <a:rPr lang="ru-RU" sz="1600" dirty="0" smtClean="0"/>
                <a:t>69</a:t>
              </a:r>
              <a:r>
                <a:rPr lang="en-US" sz="1600" dirty="0" smtClean="0"/>
                <a:t>0V</a:t>
              </a:r>
              <a:endParaRPr lang="ru-RU" sz="1600" dirty="0"/>
            </a:p>
          </p:txBody>
        </p:sp>
      </p:grpSp>
      <p:sp>
        <p:nvSpPr>
          <p:cNvPr id="64" name="Прямоугольник 63"/>
          <p:cNvSpPr/>
          <p:nvPr/>
        </p:nvSpPr>
        <p:spPr>
          <a:xfrm>
            <a:off x="4286248" y="1071546"/>
            <a:ext cx="1661753" cy="646331"/>
          </a:xfrm>
          <a:prstGeom prst="rect">
            <a:avLst/>
          </a:prstGeom>
        </p:spPr>
        <p:txBody>
          <a:bodyPr wrap="square">
            <a:spAutoFit/>
          </a:bodyPr>
          <a:lstStyle/>
          <a:p>
            <a:pPr algn="ctr"/>
            <a:r>
              <a:rPr lang="en-US" b="1" dirty="0" smtClean="0">
                <a:solidFill>
                  <a:srgbClr val="C00000"/>
                </a:solidFill>
              </a:rPr>
              <a:t>W</a:t>
            </a:r>
            <a:r>
              <a:rPr lang="ru-RU" b="1" dirty="0" smtClean="0">
                <a:solidFill>
                  <a:srgbClr val="C00000"/>
                </a:solidFill>
              </a:rPr>
              <a:t> </a:t>
            </a:r>
            <a:r>
              <a:rPr lang="en-US" b="1" dirty="0" err="1" smtClean="0">
                <a:solidFill>
                  <a:srgbClr val="C00000"/>
                </a:solidFill>
              </a:rPr>
              <a:t>nuclotron</a:t>
            </a:r>
            <a:endParaRPr lang="ru-RU" b="1" dirty="0">
              <a:solidFill>
                <a:srgbClr val="C00000"/>
              </a:solidFill>
            </a:endParaRPr>
          </a:p>
          <a:p>
            <a:pPr algn="ctr"/>
            <a:r>
              <a:rPr lang="ru-RU" b="1" dirty="0" smtClean="0">
                <a:solidFill>
                  <a:srgbClr val="C00000"/>
                </a:solidFill>
              </a:rPr>
              <a:t>2,</a:t>
            </a:r>
            <a:r>
              <a:rPr lang="en-US" b="1" dirty="0" smtClean="0">
                <a:solidFill>
                  <a:srgbClr val="C00000"/>
                </a:solidFill>
              </a:rPr>
              <a:t>2</a:t>
            </a:r>
            <a:r>
              <a:rPr lang="ru-RU" b="1" dirty="0" smtClean="0">
                <a:solidFill>
                  <a:srgbClr val="C00000"/>
                </a:solidFill>
              </a:rPr>
              <a:t>М</a:t>
            </a:r>
            <a:r>
              <a:rPr lang="en-US" b="1" dirty="0" smtClean="0">
                <a:solidFill>
                  <a:srgbClr val="C00000"/>
                </a:solidFill>
              </a:rPr>
              <a:t>J</a:t>
            </a:r>
            <a:endParaRPr lang="ru-RU" dirty="0">
              <a:solidFill>
                <a:srgbClr val="C00000"/>
              </a:solidFill>
            </a:endParaRPr>
          </a:p>
        </p:txBody>
      </p:sp>
      <p:sp>
        <p:nvSpPr>
          <p:cNvPr id="65" name="Прямоугольник 64"/>
          <p:cNvSpPr/>
          <p:nvPr/>
        </p:nvSpPr>
        <p:spPr>
          <a:xfrm>
            <a:off x="2857488" y="1071546"/>
            <a:ext cx="1296144" cy="646331"/>
          </a:xfrm>
          <a:prstGeom prst="rect">
            <a:avLst/>
          </a:prstGeom>
        </p:spPr>
        <p:txBody>
          <a:bodyPr wrap="square">
            <a:spAutoFit/>
          </a:bodyPr>
          <a:lstStyle/>
          <a:p>
            <a:pPr algn="ctr"/>
            <a:r>
              <a:rPr lang="en-US" b="1" dirty="0" smtClean="0">
                <a:solidFill>
                  <a:srgbClr val="C00000"/>
                </a:solidFill>
              </a:rPr>
              <a:t>W</a:t>
            </a:r>
            <a:r>
              <a:rPr lang="ru-RU" b="1" dirty="0" smtClean="0">
                <a:solidFill>
                  <a:srgbClr val="C00000"/>
                </a:solidFill>
              </a:rPr>
              <a:t> </a:t>
            </a:r>
            <a:r>
              <a:rPr lang="en-US" b="1" dirty="0" smtClean="0">
                <a:solidFill>
                  <a:srgbClr val="C00000"/>
                </a:solidFill>
              </a:rPr>
              <a:t>booster</a:t>
            </a:r>
            <a:endParaRPr lang="ru-RU" b="1" dirty="0">
              <a:solidFill>
                <a:srgbClr val="C00000"/>
              </a:solidFill>
            </a:endParaRPr>
          </a:p>
          <a:p>
            <a:pPr algn="ctr"/>
            <a:r>
              <a:rPr lang="ru-RU" b="1" dirty="0" smtClean="0">
                <a:solidFill>
                  <a:srgbClr val="C00000"/>
                </a:solidFill>
              </a:rPr>
              <a:t>1,</a:t>
            </a:r>
            <a:r>
              <a:rPr lang="en-US" b="1" dirty="0" smtClean="0">
                <a:solidFill>
                  <a:srgbClr val="C00000"/>
                </a:solidFill>
              </a:rPr>
              <a:t>6</a:t>
            </a:r>
            <a:r>
              <a:rPr lang="ru-RU" b="1" dirty="0" smtClean="0">
                <a:solidFill>
                  <a:srgbClr val="C00000"/>
                </a:solidFill>
              </a:rPr>
              <a:t>М</a:t>
            </a:r>
            <a:r>
              <a:rPr lang="en-US" b="1" dirty="0" smtClean="0">
                <a:solidFill>
                  <a:srgbClr val="C00000"/>
                </a:solidFill>
              </a:rPr>
              <a:t>J</a:t>
            </a:r>
            <a:endParaRPr lang="ru-RU" dirty="0">
              <a:solidFill>
                <a:srgbClr val="C00000"/>
              </a:solidFill>
            </a:endParaRPr>
          </a:p>
        </p:txBody>
      </p:sp>
      <p:cxnSp>
        <p:nvCxnSpPr>
          <p:cNvPr id="69" name="Прямая со стрелкой 68"/>
          <p:cNvCxnSpPr/>
          <p:nvPr/>
        </p:nvCxnSpPr>
        <p:spPr>
          <a:xfrm rot="10800000">
            <a:off x="4714876" y="4214818"/>
            <a:ext cx="1143008" cy="685854"/>
          </a:xfrm>
          <a:prstGeom prst="straightConnector1">
            <a:avLst/>
          </a:prstGeom>
          <a:ln>
            <a:solidFill>
              <a:schemeClr val="tx1"/>
            </a:solidFill>
            <a:prstDash val="solid"/>
            <a:tailEnd type="stealth" w="med" len="lg"/>
          </a:ln>
        </p:spPr>
        <p:style>
          <a:lnRef idx="1">
            <a:schemeClr val="accent1"/>
          </a:lnRef>
          <a:fillRef idx="0">
            <a:schemeClr val="accent1"/>
          </a:fillRef>
          <a:effectRef idx="0">
            <a:schemeClr val="accent1"/>
          </a:effectRef>
          <a:fontRef idx="minor">
            <a:schemeClr val="tx1"/>
          </a:fontRef>
        </p:style>
      </p:cxnSp>
      <p:cxnSp>
        <p:nvCxnSpPr>
          <p:cNvPr id="71" name="Прямая со стрелкой 70"/>
          <p:cNvCxnSpPr/>
          <p:nvPr/>
        </p:nvCxnSpPr>
        <p:spPr>
          <a:xfrm>
            <a:off x="3357554" y="4214818"/>
            <a:ext cx="500066" cy="142879"/>
          </a:xfrm>
          <a:prstGeom prst="straightConnector1">
            <a:avLst/>
          </a:prstGeom>
          <a:ln>
            <a:solidFill>
              <a:schemeClr val="tx1"/>
            </a:solidFill>
            <a:prstDash val="solid"/>
            <a:tailEnd type="stealth" w="med" len="lg"/>
          </a:ln>
        </p:spPr>
        <p:style>
          <a:lnRef idx="1">
            <a:schemeClr val="accent1"/>
          </a:lnRef>
          <a:fillRef idx="0">
            <a:schemeClr val="accent1"/>
          </a:fillRef>
          <a:effectRef idx="0">
            <a:schemeClr val="accent1"/>
          </a:effectRef>
          <a:fontRef idx="minor">
            <a:schemeClr val="tx1"/>
          </a:fontRef>
        </p:style>
      </p:cxnSp>
      <p:cxnSp>
        <p:nvCxnSpPr>
          <p:cNvPr id="75" name="Прямая со стрелкой 74"/>
          <p:cNvCxnSpPr/>
          <p:nvPr/>
        </p:nvCxnSpPr>
        <p:spPr>
          <a:xfrm rot="16200000" flipV="1">
            <a:off x="6215074" y="3357562"/>
            <a:ext cx="571504" cy="571504"/>
          </a:xfrm>
          <a:prstGeom prst="straightConnector1">
            <a:avLst/>
          </a:prstGeom>
          <a:ln>
            <a:solidFill>
              <a:schemeClr val="tx1"/>
            </a:solidFill>
            <a:prstDash val="solid"/>
            <a:tailEnd type="stealth" w="med" len="lg"/>
          </a:ln>
        </p:spPr>
        <p:style>
          <a:lnRef idx="1">
            <a:schemeClr val="accent1"/>
          </a:lnRef>
          <a:fillRef idx="0">
            <a:schemeClr val="accent1"/>
          </a:fillRef>
          <a:effectRef idx="0">
            <a:schemeClr val="accent1"/>
          </a:effectRef>
          <a:fontRef idx="minor">
            <a:schemeClr val="tx1"/>
          </a:fontRef>
        </p:style>
      </p:cxnSp>
      <p:sp>
        <p:nvSpPr>
          <p:cNvPr id="66" name="Прямоугольник 65"/>
          <p:cNvSpPr/>
          <p:nvPr/>
        </p:nvSpPr>
        <p:spPr>
          <a:xfrm>
            <a:off x="6643702" y="3643314"/>
            <a:ext cx="2143140" cy="1107996"/>
          </a:xfrm>
          <a:prstGeom prst="rect">
            <a:avLst/>
          </a:prstGeom>
          <a:solidFill>
            <a:srgbClr val="FFFFB7"/>
          </a:solidFill>
          <a:ln w="12700" cmpd="sng">
            <a:solidFill>
              <a:schemeClr val="tx1"/>
            </a:solidFill>
          </a:ln>
        </p:spPr>
        <p:txBody>
          <a:bodyPr wrap="square">
            <a:spAutoFit/>
          </a:bodyPr>
          <a:lstStyle/>
          <a:p>
            <a:pPr algn="ctr"/>
            <a:r>
              <a:rPr lang="en-US" b="1" dirty="0" smtClean="0"/>
              <a:t>New power supply</a:t>
            </a:r>
            <a:r>
              <a:rPr lang="ru-RU" b="1" dirty="0" smtClean="0"/>
              <a:t>:</a:t>
            </a:r>
          </a:p>
          <a:p>
            <a:r>
              <a:rPr lang="en-US" sz="1600" dirty="0" smtClean="0"/>
              <a:t>- current </a:t>
            </a:r>
            <a:r>
              <a:rPr lang="en-US" sz="1600" dirty="0" smtClean="0"/>
              <a:t>– 6kA</a:t>
            </a:r>
          </a:p>
          <a:p>
            <a:pPr>
              <a:buFontTx/>
              <a:buChar char="-"/>
            </a:pPr>
            <a:r>
              <a:rPr lang="en-US" sz="1600" dirty="0" smtClean="0"/>
              <a:t> voltage </a:t>
            </a:r>
            <a:r>
              <a:rPr lang="en-US" sz="1600" dirty="0" smtClean="0"/>
              <a:t>– 450V</a:t>
            </a:r>
          </a:p>
          <a:p>
            <a:pPr>
              <a:buFontTx/>
              <a:buChar char="-"/>
            </a:pPr>
            <a:r>
              <a:rPr lang="en-US" sz="1600" dirty="0" smtClean="0"/>
              <a:t>  </a:t>
            </a:r>
            <a:r>
              <a:rPr lang="en-US" sz="1600" b="1" dirty="0" smtClean="0">
                <a:latin typeface="Calibri" pitchFamily="34" charset="0"/>
                <a:ea typeface="Times New Roman"/>
                <a:cs typeface="Calibri" pitchFamily="34" charset="0"/>
                <a:sym typeface="Symbol" panose="05050102010706020507" pitchFamily="18" charset="2"/>
              </a:rPr>
              <a:t></a:t>
            </a:r>
            <a:r>
              <a:rPr lang="en-US" sz="1600" dirty="0" smtClean="0"/>
              <a:t>I – </a:t>
            </a:r>
            <a:r>
              <a:rPr lang="en-US" sz="1600" dirty="0" smtClean="0"/>
              <a:t>50</a:t>
            </a:r>
            <a:r>
              <a:rPr lang="en-US" sz="1600" dirty="0" smtClean="0"/>
              <a:t>ppm</a:t>
            </a:r>
            <a:endParaRPr lang="ru-RU" sz="1600" dirty="0"/>
          </a:p>
        </p:txBody>
      </p:sp>
      <p:sp>
        <p:nvSpPr>
          <p:cNvPr id="41" name="Номер слайда 3"/>
          <p:cNvSpPr>
            <a:spLocks noGrp="1"/>
          </p:cNvSpPr>
          <p:nvPr>
            <p:ph type="sldNum" sz="quarter" idx="12"/>
          </p:nvPr>
        </p:nvSpPr>
        <p:spPr>
          <a:xfrm>
            <a:off x="8617812" y="6492875"/>
            <a:ext cx="504056" cy="365125"/>
          </a:xfrm>
          <a:noFill/>
        </p:spPr>
        <p:txBody>
          <a:bodyPr/>
          <a:lstStyle/>
          <a:p>
            <a:fld id="{5797AFE9-0F05-449C-AAE0-058FD2FE3341}" type="slidenum">
              <a:rPr lang="ru-RU" altLang="ru-RU" smtClean="0"/>
              <a:pPr/>
              <a:t>32</a:t>
            </a:fld>
            <a:endParaRPr lang="ru-RU" altLang="ru-RU" dirty="0" smtClean="0"/>
          </a:p>
        </p:txBody>
      </p:sp>
      <p:sp>
        <p:nvSpPr>
          <p:cNvPr id="46" name="Скругленный прямоугольник 45"/>
          <p:cNvSpPr/>
          <p:nvPr/>
        </p:nvSpPr>
        <p:spPr>
          <a:xfrm>
            <a:off x="4286248" y="3643314"/>
            <a:ext cx="500066" cy="500066"/>
          </a:xfrm>
          <a:prstGeom prst="roundRect">
            <a:avLst/>
          </a:prstGeom>
          <a:solidFill>
            <a:srgbClr val="FED58C">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Прямоугольник 48"/>
          <p:cNvSpPr/>
          <p:nvPr/>
        </p:nvSpPr>
        <p:spPr>
          <a:xfrm>
            <a:off x="5072066" y="3643314"/>
            <a:ext cx="928693" cy="646331"/>
          </a:xfrm>
          <a:prstGeom prst="rect">
            <a:avLst/>
          </a:prstGeom>
          <a:solidFill>
            <a:srgbClr val="CCFF66">
              <a:alpha val="42000"/>
            </a:srgbClr>
          </a:solidFill>
        </p:spPr>
        <p:txBody>
          <a:bodyPr wrap="square">
            <a:spAutoFit/>
          </a:bodyPr>
          <a:lstStyle/>
          <a:p>
            <a:pPr algn="ctr"/>
            <a:r>
              <a:rPr lang="en-US" dirty="0" smtClean="0"/>
              <a:t>storage energy</a:t>
            </a:r>
            <a:endParaRPr lang="ru-RU" dirty="0"/>
          </a:p>
        </p:txBody>
      </p:sp>
      <p:sp>
        <p:nvSpPr>
          <p:cNvPr id="50" name="Прямоугольник 49"/>
          <p:cNvSpPr/>
          <p:nvPr/>
        </p:nvSpPr>
        <p:spPr>
          <a:xfrm>
            <a:off x="1857356" y="3500438"/>
            <a:ext cx="1174104" cy="369332"/>
          </a:xfrm>
          <a:prstGeom prst="rect">
            <a:avLst/>
          </a:prstGeom>
        </p:spPr>
        <p:txBody>
          <a:bodyPr wrap="none">
            <a:spAutoFit/>
          </a:bodyPr>
          <a:lstStyle/>
          <a:p>
            <a:r>
              <a:rPr lang="en-US" dirty="0" smtClean="0"/>
              <a:t>e</a:t>
            </a:r>
            <a:r>
              <a:rPr lang="en-US" dirty="0" smtClean="0"/>
              <a:t>xisting</a:t>
            </a:r>
            <a:r>
              <a:rPr lang="ru-RU" dirty="0" smtClean="0"/>
              <a:t> </a:t>
            </a:r>
            <a:r>
              <a:rPr lang="en-US" dirty="0" smtClean="0"/>
              <a:t>PS</a:t>
            </a:r>
            <a:endParaRPr lang="ru-RU" dirty="0"/>
          </a:p>
        </p:txBody>
      </p:sp>
      <p:sp>
        <p:nvSpPr>
          <p:cNvPr id="51" name="Прямоугольник 50"/>
          <p:cNvSpPr/>
          <p:nvPr/>
        </p:nvSpPr>
        <p:spPr>
          <a:xfrm>
            <a:off x="3714744" y="3500438"/>
            <a:ext cx="1214446" cy="1214446"/>
          </a:xfrm>
          <a:prstGeom prst="rect">
            <a:avLst/>
          </a:prstGeom>
          <a:solidFill>
            <a:srgbClr val="CCFF66">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 xmlns:p14="http://schemas.microsoft.com/office/powerpoint/2010/main" val="36466708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2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8639944" y="6492875"/>
            <a:ext cx="504056" cy="365125"/>
          </a:xfrm>
        </p:spPr>
        <p:txBody>
          <a:bodyPr/>
          <a:lstStyle/>
          <a:p>
            <a:fld id="{17156805-C5B6-4160-BDC8-F5FF3BEA1C69}" type="slidenum">
              <a:rPr lang="ru-RU" smtClean="0"/>
              <a:pPr/>
              <a:t>33</a:t>
            </a:fld>
            <a:endParaRPr lang="ru-RU" dirty="0"/>
          </a:p>
        </p:txBody>
      </p:sp>
      <p:pic>
        <p:nvPicPr>
          <p:cNvPr id="3" name="Picture 3" descr="фотоаппарат 07"/>
          <p:cNvPicPr>
            <a:picLocks noChangeAspect="1" noChangeArrowheads="1"/>
          </p:cNvPicPr>
          <p:nvPr/>
        </p:nvPicPr>
        <p:blipFill rotWithShape="1">
          <a:blip r:embed="rId2" cstate="print">
            <a:extLst>
              <a:ext uri="{BEBA8EAE-BF5A-486C-A8C5-ECC9F3942E4B}">
                <a14:imgProps xmlns="" xmlns:a14="http://schemas.microsoft.com/office/drawing/2010/main">
                  <a14:imgLayer r:embed="rId3">
                    <a14:imgEffect>
                      <a14:brightnessContrast bright="20000" contrast="20000"/>
                    </a14:imgEffect>
                  </a14:imgLayer>
                </a14:imgProps>
              </a:ext>
              <a:ext uri="{28A0092B-C50C-407E-A947-70E740481C1C}">
                <a14:useLocalDpi xmlns="" xmlns:a14="http://schemas.microsoft.com/office/drawing/2010/main" val="0"/>
              </a:ext>
            </a:extLst>
          </a:blip>
          <a:srcRect l="14795"/>
          <a:stretch/>
        </p:blipFill>
        <p:spPr bwMode="auto">
          <a:xfrm>
            <a:off x="142844" y="500042"/>
            <a:ext cx="2590892" cy="1714512"/>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pic>
        <p:nvPicPr>
          <p:cNvPr id="4" name="Picture 6" descr="20161115_154824"/>
          <p:cNvPicPr>
            <a:picLocks noChangeAspect="1" noChangeArrowheads="1"/>
          </p:cNvPicPr>
          <p:nvPr/>
        </p:nvPicPr>
        <p:blipFill>
          <a:blip r:embed="rId4" cstate="print">
            <a:extLst>
              <a:ext uri="{BEBA8EAE-BF5A-486C-A8C5-ECC9F3942E4B}">
                <a14:imgProps xmlns="" xmlns:a14="http://schemas.microsoft.com/office/drawing/2010/main">
                  <a14:imgLayer r:embed="rId5">
                    <a14:imgEffect>
                      <a14:brightnessContrast bright="40000" contrast="-40000"/>
                    </a14:imgEffect>
                  </a14:imgLayer>
                </a14:imgProps>
              </a:ext>
              <a:ext uri="{28A0092B-C50C-407E-A947-70E740481C1C}">
                <a14:useLocalDpi xmlns="" xmlns:a14="http://schemas.microsoft.com/office/drawing/2010/main" val="0"/>
              </a:ext>
            </a:extLst>
          </a:blip>
          <a:srcRect/>
          <a:stretch>
            <a:fillRect/>
          </a:stretch>
        </p:blipFill>
        <p:spPr bwMode="auto">
          <a:xfrm>
            <a:off x="2857488" y="571480"/>
            <a:ext cx="2980022" cy="1705048"/>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Рисунок 16"/>
          <p:cNvPicPr>
            <a:picLocks noChangeAspect="1"/>
          </p:cNvPicPr>
          <p:nvPr/>
        </p:nvPicPr>
        <p:blipFill rotWithShape="1">
          <a:blip r:embed="rId6" cstate="print">
            <a:extLst>
              <a:ext uri="{BEBA8EAE-BF5A-486C-A8C5-ECC9F3942E4B}">
                <a14:imgProps xmlns="" xmlns:a14="http://schemas.microsoft.com/office/drawing/2010/main">
                  <a14:imgLayer r:embed="rId11">
                    <a14:imgEffect>
                      <a14:brightnessContrast bright="40000" contrast="-40000"/>
                    </a14:imgEffect>
                  </a14:imgLayer>
                </a14:imgProps>
              </a:ext>
              <a:ext uri="{28A0092B-C50C-407E-A947-70E740481C1C}">
                <a14:useLocalDpi xmlns="" xmlns:a14="http://schemas.microsoft.com/office/drawing/2010/main" val="0"/>
              </a:ext>
            </a:extLst>
          </a:blip>
          <a:srcRect r="29117"/>
          <a:stretch/>
        </p:blipFill>
        <p:spPr>
          <a:xfrm>
            <a:off x="4454413" y="4357694"/>
            <a:ext cx="2286016" cy="1814109"/>
          </a:xfrm>
          <a:prstGeom prst="rect">
            <a:avLst/>
          </a:prstGeom>
          <a:ln>
            <a:noFill/>
          </a:ln>
          <a:effectLst>
            <a:outerShdw blurRad="190500" algn="tl" rotWithShape="0">
              <a:srgbClr val="000000">
                <a:alpha val="70000"/>
              </a:srgbClr>
            </a:outerShdw>
          </a:effectLst>
        </p:spPr>
      </p:pic>
      <p:pic>
        <p:nvPicPr>
          <p:cNvPr id="7" name="Рисунок 6"/>
          <p:cNvPicPr>
            <a:picLocks noChangeAspect="1"/>
          </p:cNvPicPr>
          <p:nvPr/>
        </p:nvPicPr>
        <p:blipFill>
          <a:blip r:embed="rId12" cstate="print">
            <a:extLst>
              <a:ext uri="{BEBA8EAE-BF5A-486C-A8C5-ECC9F3942E4B}">
                <a14:imgProps xmlns="" xmlns:a14="http://schemas.microsoft.com/office/drawing/2010/main">
                  <a14:imgLayer r:embed="rId13">
                    <a14:imgEffect>
                      <a14:sharpenSoften amount="5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883305" y="2928934"/>
            <a:ext cx="2143140" cy="2857520"/>
          </a:xfrm>
          <a:prstGeom prst="rect">
            <a:avLst/>
          </a:prstGeom>
          <a:ln>
            <a:noFill/>
          </a:ln>
          <a:effectLst>
            <a:outerShdw blurRad="190500" algn="tl" rotWithShape="0">
              <a:srgbClr val="000000">
                <a:alpha val="70000"/>
              </a:srgbClr>
            </a:outerShdw>
          </a:effectLst>
        </p:spPr>
      </p:pic>
      <p:sp>
        <p:nvSpPr>
          <p:cNvPr id="24" name="Заголовок 1"/>
          <p:cNvSpPr txBox="1">
            <a:spLocks/>
          </p:cNvSpPr>
          <p:nvPr/>
        </p:nvSpPr>
        <p:spPr>
          <a:xfrm>
            <a:off x="3097091" y="2571744"/>
            <a:ext cx="3571900" cy="1214446"/>
          </a:xfrm>
          <a:prstGeom prst="rect">
            <a:avLst/>
          </a:prstGeom>
          <a:solidFill>
            <a:srgbClr val="FFFFB7"/>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ysClr val="windowText" lastClr="000000"/>
                </a:solidFill>
                <a:ea typeface="ＭＳ Ｐゴシック" pitchFamily="34" charset="-128"/>
              </a:rPr>
              <a:t>Thank you for your attention</a:t>
            </a:r>
            <a:r>
              <a:rPr lang="ru-RU" sz="3200" b="1" dirty="0" smtClean="0">
                <a:solidFill>
                  <a:sysClr val="windowText" lastClr="000000"/>
                </a:solidFill>
                <a:ea typeface="ＭＳ Ｐゴシック" pitchFamily="34" charset="-128"/>
              </a:rPr>
              <a:t>!</a:t>
            </a:r>
          </a:p>
        </p:txBody>
      </p:sp>
      <p:pic>
        <p:nvPicPr>
          <p:cNvPr id="1027" name="Picture 3"/>
          <p:cNvPicPr>
            <a:picLocks noChangeAspect="1" noChangeArrowheads="1"/>
          </p:cNvPicPr>
          <p:nvPr/>
        </p:nvPicPr>
        <p:blipFill>
          <a:blip r:embed="rId14" cstate="print"/>
          <a:srcRect/>
          <a:stretch>
            <a:fillRect/>
          </a:stretch>
        </p:blipFill>
        <p:spPr bwMode="auto">
          <a:xfrm>
            <a:off x="239571" y="2428868"/>
            <a:ext cx="2571768" cy="1446619"/>
          </a:xfrm>
          <a:prstGeom prst="rect">
            <a:avLst/>
          </a:prstGeom>
          <a:ln>
            <a:noFill/>
          </a:ln>
          <a:effectLst>
            <a:outerShdw blurRad="190500" algn="tl" rotWithShape="0">
              <a:srgbClr val="000000">
                <a:alpha val="70000"/>
              </a:srgbClr>
            </a:outerShdw>
          </a:effectLst>
        </p:spPr>
      </p:pic>
      <p:pic>
        <p:nvPicPr>
          <p:cNvPr id="26" name="Рисунок 25" descr="ф_корп1_концерт.jpg"/>
          <p:cNvPicPr>
            <a:picLocks noChangeAspect="1"/>
          </p:cNvPicPr>
          <p:nvPr/>
        </p:nvPicPr>
        <p:blipFill>
          <a:blip r:embed="rId15" cstate="print"/>
          <a:srcRect l="24000" b="332"/>
          <a:stretch>
            <a:fillRect/>
          </a:stretch>
        </p:blipFill>
        <p:spPr>
          <a:xfrm>
            <a:off x="5954611" y="500042"/>
            <a:ext cx="3000396" cy="1816051"/>
          </a:xfrm>
          <a:prstGeom prst="rect">
            <a:avLst/>
          </a:prstGeom>
          <a:ln>
            <a:noFill/>
          </a:ln>
          <a:effectLst>
            <a:outerShdw blurRad="190500" algn="tl" rotWithShape="0">
              <a:srgbClr val="000000">
                <a:alpha val="70000"/>
              </a:srgbClr>
            </a:outerShdw>
          </a:effectLst>
        </p:spPr>
      </p:pic>
      <p:pic>
        <p:nvPicPr>
          <p:cNvPr id="1028" name="Picture 4"/>
          <p:cNvPicPr>
            <a:picLocks noChangeAspect="1" noChangeArrowheads="1"/>
          </p:cNvPicPr>
          <p:nvPr/>
        </p:nvPicPr>
        <p:blipFill>
          <a:blip r:embed="rId16"/>
          <a:srcRect t="12923" r="2128"/>
          <a:stretch>
            <a:fillRect/>
          </a:stretch>
        </p:blipFill>
        <p:spPr bwMode="auto">
          <a:xfrm>
            <a:off x="239571" y="4071942"/>
            <a:ext cx="3857652" cy="2348108"/>
          </a:xfrm>
          <a:prstGeom prst="rect">
            <a:avLst/>
          </a:prstGeom>
          <a:ln>
            <a:noFill/>
          </a:ln>
          <a:effectLst>
            <a:outerShdw blurRad="190500" algn="tl" rotWithShape="0">
              <a:srgbClr val="000000">
                <a:alpha val="70000"/>
              </a:srgbClr>
            </a:outerShdw>
          </a:effectLst>
        </p:spPr>
      </p:pic>
    </p:spTree>
    <p:extLst>
      <p:ext uri="{BB962C8B-B14F-4D97-AF65-F5344CB8AC3E}">
        <p14:creationId xmlns="" xmlns:p14="http://schemas.microsoft.com/office/powerpoint/2010/main" val="3628150812"/>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2" descr="принц_сх_2апр13"/>
          <p:cNvPicPr>
            <a:picLocks noChangeAspect="1" noChangeArrowheads="1"/>
          </p:cNvPicPr>
          <p:nvPr/>
        </p:nvPicPr>
        <p:blipFill>
          <a:blip r:embed="rId2"/>
          <a:srcRect/>
          <a:stretch>
            <a:fillRect/>
          </a:stretch>
        </p:blipFill>
        <p:spPr bwMode="auto">
          <a:xfrm>
            <a:off x="571472" y="1214422"/>
            <a:ext cx="8234362" cy="5013325"/>
          </a:xfrm>
          <a:prstGeom prst="rect">
            <a:avLst/>
          </a:prstGeom>
          <a:ln>
            <a:noFill/>
          </a:ln>
          <a:effectLst>
            <a:outerShdw blurRad="190500" algn="tl" rotWithShape="0">
              <a:srgbClr val="000000">
                <a:alpha val="70000"/>
              </a:srgbClr>
            </a:outerShdw>
          </a:effectLst>
        </p:spPr>
      </p:pic>
      <p:sp>
        <p:nvSpPr>
          <p:cNvPr id="16386" name="Номер слайда 3"/>
          <p:cNvSpPr>
            <a:spLocks noGrp="1"/>
          </p:cNvSpPr>
          <p:nvPr>
            <p:ph type="sldNum" sz="quarter" idx="12"/>
          </p:nvPr>
        </p:nvSpPr>
        <p:spPr>
          <a:xfrm>
            <a:off x="8617812" y="6492875"/>
            <a:ext cx="504056" cy="365125"/>
          </a:xfrm>
          <a:noFill/>
        </p:spPr>
        <p:txBody>
          <a:bodyPr/>
          <a:lstStyle/>
          <a:p>
            <a:fld id="{5797AFE9-0F05-449C-AAE0-058FD2FE3341}" type="slidenum">
              <a:rPr lang="ru-RU" altLang="ru-RU" smtClean="0"/>
              <a:pPr/>
              <a:t>4</a:t>
            </a:fld>
            <a:endParaRPr lang="ru-RU" altLang="ru-RU" dirty="0" smtClean="0"/>
          </a:p>
        </p:txBody>
      </p:sp>
      <p:sp>
        <p:nvSpPr>
          <p:cNvPr id="9" name="TextBox 8"/>
          <p:cNvSpPr txBox="1"/>
          <p:nvPr/>
        </p:nvSpPr>
        <p:spPr>
          <a:xfrm>
            <a:off x="2071670" y="571480"/>
            <a:ext cx="5886986" cy="369332"/>
          </a:xfrm>
          <a:prstGeom prst="rect">
            <a:avLst/>
          </a:prstGeom>
          <a:noFill/>
        </p:spPr>
        <p:txBody>
          <a:bodyPr wrap="square" rtlCol="0">
            <a:spAutoFit/>
          </a:bodyPr>
          <a:lstStyle/>
          <a:p>
            <a:r>
              <a:rPr lang="en-US" b="1" dirty="0" smtClean="0"/>
              <a:t>Schematic diagram of the </a:t>
            </a:r>
            <a:r>
              <a:rPr lang="en-US" b="1" dirty="0" err="1" smtClean="0"/>
              <a:t>Nuclotron</a:t>
            </a:r>
            <a:r>
              <a:rPr lang="en-US" b="1" dirty="0" smtClean="0"/>
              <a:t> power supply system</a:t>
            </a:r>
            <a:endParaRPr lang="ru-RU" b="1" dirty="0"/>
          </a:p>
        </p:txBody>
      </p:sp>
      <p:grpSp>
        <p:nvGrpSpPr>
          <p:cNvPr id="8" name="Группа 7"/>
          <p:cNvGrpSpPr/>
          <p:nvPr/>
        </p:nvGrpSpPr>
        <p:grpSpPr>
          <a:xfrm>
            <a:off x="251520" y="0"/>
            <a:ext cx="8856270" cy="654032"/>
            <a:chOff x="251520" y="0"/>
            <a:chExt cx="8856270" cy="654032"/>
          </a:xfrm>
        </p:grpSpPr>
        <p:sp>
          <p:nvSpPr>
            <p:cNvPr id="10" name="Заголовок 1"/>
            <p:cNvSpPr txBox="1">
              <a:spLocks/>
            </p:cNvSpPr>
            <p:nvPr/>
          </p:nvSpPr>
          <p:spPr>
            <a:xfrm>
              <a:off x="500034" y="0"/>
              <a:ext cx="8229600" cy="654032"/>
            </a:xfrm>
            <a:prstGeom prst="rect">
              <a:avLst/>
            </a:prstGeom>
          </p:spPr>
          <p:txBody>
            <a:bodyPr>
              <a:normAutofit/>
            </a:bodyPr>
            <a:lstStyle/>
            <a:p>
              <a:pPr lvl="0" algn="ctr">
                <a:spcBef>
                  <a:spcPct val="0"/>
                </a:spcBef>
                <a:defRPr/>
              </a:pPr>
              <a:r>
                <a:rPr lang="en-US" sz="2400" b="1" dirty="0" err="1" smtClean="0">
                  <a:solidFill>
                    <a:schemeClr val="tx1">
                      <a:lumMod val="65000"/>
                      <a:lumOff val="35000"/>
                    </a:schemeClr>
                  </a:solidFill>
                </a:rPr>
                <a:t>Nuclotron</a:t>
              </a:r>
              <a:r>
                <a:rPr lang="en-US" sz="2400" b="1" dirty="0" smtClean="0">
                  <a:solidFill>
                    <a:schemeClr val="tx1">
                      <a:lumMod val="65000"/>
                      <a:lumOff val="35000"/>
                    </a:schemeClr>
                  </a:solidFill>
                </a:rPr>
                <a:t> power supply System</a:t>
              </a:r>
              <a:endParaRPr kumimoji="0" lang="ru-RU" sz="2400" b="1" i="0" u="none" strike="noStrike" kern="1200" cap="none" spc="0" normalizeH="0" baseline="0" noProof="0" dirty="0">
                <a:ln>
                  <a:noFill/>
                </a:ln>
                <a:solidFill>
                  <a:schemeClr val="tx1">
                    <a:lumMod val="65000"/>
                    <a:lumOff val="35000"/>
                  </a:schemeClr>
                </a:solidFill>
                <a:effectLst/>
                <a:uLnTx/>
                <a:uFillTx/>
                <a:latin typeface="+mj-lt"/>
                <a:ea typeface="+mj-ea"/>
                <a:cs typeface="+mj-cs"/>
              </a:endParaRPr>
            </a:p>
          </p:txBody>
        </p:sp>
        <p:cxnSp>
          <p:nvCxnSpPr>
            <p:cNvPr id="11" name="Прямая соединительная линия 10"/>
            <p:cNvCxnSpPr/>
            <p:nvPr/>
          </p:nvCxnSpPr>
          <p:spPr>
            <a:xfrm>
              <a:off x="251520" y="404664"/>
              <a:ext cx="8712968" cy="0"/>
            </a:xfrm>
            <a:prstGeom prst="line">
              <a:avLst/>
            </a:prstGeom>
          </p:spPr>
          <p:style>
            <a:lnRef idx="2">
              <a:schemeClr val="accent1"/>
            </a:lnRef>
            <a:fillRef idx="0">
              <a:schemeClr val="accent1"/>
            </a:fillRef>
            <a:effectRef idx="1">
              <a:schemeClr val="accent1"/>
            </a:effectRef>
            <a:fontRef idx="minor">
              <a:schemeClr val="tx1"/>
            </a:fontRef>
          </p:style>
        </p:cxnSp>
        <p:pic>
          <p:nvPicPr>
            <p:cNvPr id="12" name="Рисунок 11">
              <a:extLst>
                <a:ext uri="{FF2B5EF4-FFF2-40B4-BE49-F238E27FC236}">
                  <a16:creationId xmlns="" xmlns:a16="http://schemas.microsoft.com/office/drawing/2014/main" id="{599E0C4B-0717-439A-A4AF-422065C6AB04}"/>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031439" y="0"/>
              <a:ext cx="1076351" cy="563239"/>
            </a:xfrm>
            <a:prstGeom prst="rect">
              <a:avLst/>
            </a:prstGeom>
          </p:spPr>
        </p:pic>
      </p:grpSp>
    </p:spTree>
    <p:extLst>
      <p:ext uri="{BB962C8B-B14F-4D97-AF65-F5344CB8AC3E}">
        <p14:creationId xmlns="" xmlns:p14="http://schemas.microsoft.com/office/powerpoint/2010/main" val="2601440692"/>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60269" y="953150"/>
            <a:ext cx="7256147" cy="5414641"/>
          </a:xfrm>
          <a:prstGeom prst="rect">
            <a:avLst/>
          </a:prstGeom>
          <a:ln>
            <a:noFill/>
          </a:ln>
          <a:effectLst>
            <a:outerShdw blurRad="292100" dist="139700" dir="2700000" algn="tl" rotWithShape="0">
              <a:srgbClr val="333333">
                <a:alpha val="65000"/>
              </a:srgbClr>
            </a:outerShdw>
          </a:effectLst>
        </p:spPr>
      </p:pic>
      <p:sp>
        <p:nvSpPr>
          <p:cNvPr id="16386" name="Номер слайда 3"/>
          <p:cNvSpPr>
            <a:spLocks noGrp="1"/>
          </p:cNvSpPr>
          <p:nvPr>
            <p:ph type="sldNum" sz="quarter" idx="12"/>
          </p:nvPr>
        </p:nvSpPr>
        <p:spPr>
          <a:xfrm>
            <a:off x="8617812" y="6492875"/>
            <a:ext cx="504056" cy="365125"/>
          </a:xfrm>
          <a:noFill/>
        </p:spPr>
        <p:txBody>
          <a:bodyPr/>
          <a:lstStyle/>
          <a:p>
            <a:fld id="{5797AFE9-0F05-449C-AAE0-058FD2FE3341}" type="slidenum">
              <a:rPr lang="ru-RU" altLang="ru-RU" smtClean="0"/>
              <a:pPr/>
              <a:t>5</a:t>
            </a:fld>
            <a:endParaRPr lang="ru-RU" altLang="ru-RU" dirty="0" smtClean="0"/>
          </a:p>
        </p:txBody>
      </p:sp>
      <p:sp>
        <p:nvSpPr>
          <p:cNvPr id="16" name="TextBox 15"/>
          <p:cNvSpPr txBox="1"/>
          <p:nvPr/>
        </p:nvSpPr>
        <p:spPr>
          <a:xfrm>
            <a:off x="2357422" y="571480"/>
            <a:ext cx="5072098" cy="369332"/>
          </a:xfrm>
          <a:prstGeom prst="rect">
            <a:avLst/>
          </a:prstGeom>
          <a:noFill/>
        </p:spPr>
        <p:txBody>
          <a:bodyPr wrap="square" rtlCol="0">
            <a:spAutoFit/>
          </a:bodyPr>
          <a:lstStyle/>
          <a:p>
            <a:r>
              <a:rPr lang="en-US" b="1" dirty="0" smtClean="0"/>
              <a:t>Block diagram of the source 19TV 20TV</a:t>
            </a:r>
            <a:endParaRPr lang="ru-RU" b="1" dirty="0"/>
          </a:p>
        </p:txBody>
      </p:sp>
      <p:grpSp>
        <p:nvGrpSpPr>
          <p:cNvPr id="2" name="Группа 1"/>
          <p:cNvGrpSpPr/>
          <p:nvPr/>
        </p:nvGrpSpPr>
        <p:grpSpPr>
          <a:xfrm>
            <a:off x="675277" y="995551"/>
            <a:ext cx="7934422" cy="5440937"/>
            <a:chOff x="956792" y="1124744"/>
            <a:chExt cx="7934422" cy="5440937"/>
          </a:xfrm>
        </p:grpSpPr>
        <p:pic>
          <p:nvPicPr>
            <p:cNvPr id="12" name="Рисунок 11"/>
            <p:cNvPicPr>
              <a:picLocks noChangeAspect="1"/>
            </p:cNvPicPr>
            <p:nvPr/>
          </p:nvPicPr>
          <p:blipFill>
            <a:blip r:embed="rId4"/>
            <a:srcRect/>
            <a:stretch>
              <a:fillRect/>
            </a:stretch>
          </p:blipFill>
          <p:spPr bwMode="auto">
            <a:xfrm>
              <a:off x="998260" y="4901061"/>
              <a:ext cx="4559017" cy="1664620"/>
            </a:xfrm>
            <a:prstGeom prst="rect">
              <a:avLst/>
            </a:prstGeom>
            <a:ln>
              <a:noFill/>
            </a:ln>
            <a:effectLst>
              <a:outerShdw blurRad="292100" dist="139700" dir="2700000" algn="tl" rotWithShape="0">
                <a:srgbClr val="333333">
                  <a:alpha val="65000"/>
                </a:srgbClr>
              </a:outerShdw>
            </a:effectLst>
          </p:spPr>
        </p:pic>
        <p:pic>
          <p:nvPicPr>
            <p:cNvPr id="11" name="Picture 23" descr="ТВ"/>
            <p:cNvPicPr>
              <a:picLocks noChangeAspect="1" noChangeArrowheads="1"/>
            </p:cNvPicPr>
            <p:nvPr/>
          </p:nvPicPr>
          <p:blipFill>
            <a:blip r:embed="rId5">
              <a:extLst>
                <a:ext uri="{BEBA8EAE-BF5A-486C-A8C5-ECC9F3942E4B}">
                  <a14:imgProps xmlns="" xmlns:a14="http://schemas.microsoft.com/office/drawing/2010/main">
                    <a14:imgLayer r:embed="rId6">
                      <a14:imgEffect>
                        <a14:brightnessContrast bright="20000" contrast="-40000"/>
                      </a14:imgEffect>
                    </a14:imgLayer>
                  </a14:imgProps>
                </a:ext>
              </a:extLst>
            </a:blip>
            <a:srcRect b="7037"/>
            <a:stretch>
              <a:fillRect/>
            </a:stretch>
          </p:blipFill>
          <p:spPr bwMode="auto">
            <a:xfrm>
              <a:off x="5967826" y="1156645"/>
              <a:ext cx="2923388" cy="540903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Рисунок 17"/>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956792" y="1124744"/>
              <a:ext cx="4641951" cy="3467137"/>
            </a:xfrm>
            <a:prstGeom prst="rect">
              <a:avLst/>
            </a:prstGeom>
            <a:ln>
              <a:noFill/>
            </a:ln>
            <a:effectLst>
              <a:outerShdw blurRad="292100" dist="139700" dir="2700000" algn="tl" rotWithShape="0">
                <a:srgbClr val="333333">
                  <a:alpha val="65000"/>
                </a:srgbClr>
              </a:outerShdw>
            </a:effectLst>
          </p:spPr>
        </p:pic>
      </p:grpSp>
      <p:grpSp>
        <p:nvGrpSpPr>
          <p:cNvPr id="14" name="Группа 13"/>
          <p:cNvGrpSpPr/>
          <p:nvPr/>
        </p:nvGrpSpPr>
        <p:grpSpPr>
          <a:xfrm>
            <a:off x="251520" y="0"/>
            <a:ext cx="8856270" cy="654032"/>
            <a:chOff x="251520" y="0"/>
            <a:chExt cx="8856270" cy="654032"/>
          </a:xfrm>
        </p:grpSpPr>
        <p:sp>
          <p:nvSpPr>
            <p:cNvPr id="19" name="Заголовок 1"/>
            <p:cNvSpPr txBox="1">
              <a:spLocks/>
            </p:cNvSpPr>
            <p:nvPr/>
          </p:nvSpPr>
          <p:spPr>
            <a:xfrm>
              <a:off x="500034" y="0"/>
              <a:ext cx="8229600" cy="654032"/>
            </a:xfrm>
            <a:prstGeom prst="rect">
              <a:avLst/>
            </a:prstGeom>
          </p:spPr>
          <p:txBody>
            <a:bodyPr>
              <a:normAutofit/>
            </a:bodyPr>
            <a:lstStyle/>
            <a:p>
              <a:pPr lvl="0" algn="ctr">
                <a:spcBef>
                  <a:spcPct val="0"/>
                </a:spcBef>
                <a:defRPr/>
              </a:pPr>
              <a:r>
                <a:rPr lang="en-US" sz="2400" b="1" dirty="0" err="1" smtClean="0">
                  <a:solidFill>
                    <a:schemeClr val="tx1">
                      <a:lumMod val="65000"/>
                      <a:lumOff val="35000"/>
                    </a:schemeClr>
                  </a:solidFill>
                </a:rPr>
                <a:t>Nuclotron</a:t>
              </a:r>
              <a:r>
                <a:rPr lang="en-US" sz="2400" b="1" dirty="0" smtClean="0">
                  <a:solidFill>
                    <a:schemeClr val="tx1">
                      <a:lumMod val="65000"/>
                      <a:lumOff val="35000"/>
                    </a:schemeClr>
                  </a:solidFill>
                </a:rPr>
                <a:t> power supply System</a:t>
              </a:r>
              <a:endParaRPr kumimoji="0" lang="ru-RU" sz="2400" b="1" i="0" u="none" strike="noStrike" kern="1200" cap="none" spc="0" normalizeH="0" baseline="0" noProof="0" dirty="0">
                <a:ln>
                  <a:noFill/>
                </a:ln>
                <a:solidFill>
                  <a:schemeClr val="tx1">
                    <a:lumMod val="65000"/>
                    <a:lumOff val="35000"/>
                  </a:schemeClr>
                </a:solidFill>
                <a:effectLst/>
                <a:uLnTx/>
                <a:uFillTx/>
                <a:latin typeface="+mj-lt"/>
                <a:ea typeface="+mj-ea"/>
                <a:cs typeface="+mj-cs"/>
              </a:endParaRPr>
            </a:p>
          </p:txBody>
        </p:sp>
        <p:cxnSp>
          <p:nvCxnSpPr>
            <p:cNvPr id="20" name="Прямая соединительная линия 19"/>
            <p:cNvCxnSpPr/>
            <p:nvPr/>
          </p:nvCxnSpPr>
          <p:spPr>
            <a:xfrm>
              <a:off x="251520" y="404664"/>
              <a:ext cx="8712968" cy="0"/>
            </a:xfrm>
            <a:prstGeom prst="line">
              <a:avLst/>
            </a:prstGeom>
          </p:spPr>
          <p:style>
            <a:lnRef idx="2">
              <a:schemeClr val="accent1"/>
            </a:lnRef>
            <a:fillRef idx="0">
              <a:schemeClr val="accent1"/>
            </a:fillRef>
            <a:effectRef idx="1">
              <a:schemeClr val="accent1"/>
            </a:effectRef>
            <a:fontRef idx="minor">
              <a:schemeClr val="tx1"/>
            </a:fontRef>
          </p:style>
        </p:cxnSp>
        <p:pic>
          <p:nvPicPr>
            <p:cNvPr id="21" name="Рисунок 20">
              <a:extLst>
                <a:ext uri="{FF2B5EF4-FFF2-40B4-BE49-F238E27FC236}">
                  <a16:creationId xmlns="" xmlns:a16="http://schemas.microsoft.com/office/drawing/2014/main" id="{599E0C4B-0717-439A-A4AF-422065C6AB04}"/>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8031439" y="0"/>
              <a:ext cx="1076351" cy="563239"/>
            </a:xfrm>
            <a:prstGeom prst="rect">
              <a:avLst/>
            </a:prstGeom>
          </p:spPr>
        </p:pic>
      </p:grpSp>
    </p:spTree>
    <p:extLst>
      <p:ext uri="{BB962C8B-B14F-4D97-AF65-F5344CB8AC3E}">
        <p14:creationId xmlns="" xmlns:p14="http://schemas.microsoft.com/office/powerpoint/2010/main" val="26014406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Номер слайда 3"/>
          <p:cNvSpPr>
            <a:spLocks noGrp="1"/>
          </p:cNvSpPr>
          <p:nvPr>
            <p:ph type="sldNum" sz="quarter" idx="12"/>
          </p:nvPr>
        </p:nvSpPr>
        <p:spPr>
          <a:xfrm>
            <a:off x="8617812" y="6492875"/>
            <a:ext cx="504056" cy="365125"/>
          </a:xfrm>
          <a:noFill/>
        </p:spPr>
        <p:txBody>
          <a:bodyPr/>
          <a:lstStyle/>
          <a:p>
            <a:fld id="{5797AFE9-0F05-449C-AAE0-058FD2FE3341}" type="slidenum">
              <a:rPr lang="ru-RU" altLang="ru-RU" smtClean="0"/>
              <a:pPr/>
              <a:t>6</a:t>
            </a:fld>
            <a:endParaRPr lang="ru-RU" altLang="ru-RU" dirty="0" smtClean="0"/>
          </a:p>
        </p:txBody>
      </p:sp>
      <p:sp>
        <p:nvSpPr>
          <p:cNvPr id="16" name="TextBox 15"/>
          <p:cNvSpPr txBox="1"/>
          <p:nvPr/>
        </p:nvSpPr>
        <p:spPr>
          <a:xfrm>
            <a:off x="2357422" y="571480"/>
            <a:ext cx="5072098" cy="369332"/>
          </a:xfrm>
          <a:prstGeom prst="rect">
            <a:avLst/>
          </a:prstGeom>
          <a:noFill/>
        </p:spPr>
        <p:txBody>
          <a:bodyPr wrap="square" rtlCol="0">
            <a:spAutoFit/>
          </a:bodyPr>
          <a:lstStyle/>
          <a:p>
            <a:r>
              <a:rPr lang="en-US" b="1" dirty="0" smtClean="0"/>
              <a:t>Block diagram of the source </a:t>
            </a:r>
            <a:r>
              <a:rPr lang="ru-RU" b="1" dirty="0" smtClean="0"/>
              <a:t>37Т</a:t>
            </a:r>
            <a:r>
              <a:rPr lang="en-US" b="1" dirty="0" smtClean="0"/>
              <a:t>V</a:t>
            </a:r>
            <a:endParaRPr lang="ru-RU" b="1" dirty="0"/>
          </a:p>
        </p:txBody>
      </p:sp>
      <p:pic>
        <p:nvPicPr>
          <p:cNvPr id="18" name="Picture 2" descr="регулир токоотбора_30апр12"/>
          <p:cNvPicPr>
            <a:picLocks noChangeAspect="1" noChangeArrowheads="1"/>
          </p:cNvPicPr>
          <p:nvPr/>
        </p:nvPicPr>
        <p:blipFill>
          <a:blip r:embed="rId3"/>
          <a:srcRect/>
          <a:stretch>
            <a:fillRect/>
          </a:stretch>
        </p:blipFill>
        <p:spPr bwMode="auto">
          <a:xfrm>
            <a:off x="293218" y="1012250"/>
            <a:ext cx="4686300" cy="3168650"/>
          </a:xfrm>
          <a:prstGeom prst="rect">
            <a:avLst/>
          </a:prstGeom>
          <a:ln>
            <a:noFill/>
          </a:ln>
          <a:effectLst>
            <a:outerShdw blurRad="292100" dist="139700" dir="2700000" algn="tl" rotWithShape="0">
              <a:srgbClr val="333333">
                <a:alpha val="65000"/>
              </a:srgbClr>
            </a:outerShdw>
          </a:effectLst>
        </p:spPr>
      </p:pic>
      <p:pic>
        <p:nvPicPr>
          <p:cNvPr id="19" name="Picture 4"/>
          <p:cNvPicPr>
            <a:picLocks noChangeAspect="1" noChangeArrowheads="1"/>
          </p:cNvPicPr>
          <p:nvPr/>
        </p:nvPicPr>
        <p:blipFill>
          <a:blip r:embed="rId4"/>
          <a:srcRect/>
          <a:stretch>
            <a:fillRect/>
          </a:stretch>
        </p:blipFill>
        <p:spPr bwMode="auto">
          <a:xfrm>
            <a:off x="5406336" y="1071546"/>
            <a:ext cx="3571116" cy="2312284"/>
          </a:xfrm>
          <a:prstGeom prst="rect">
            <a:avLst/>
          </a:prstGeom>
          <a:ln>
            <a:noFill/>
          </a:ln>
          <a:effectLst>
            <a:outerShdw blurRad="292100" dist="139700" dir="2700000" algn="tl" rotWithShape="0">
              <a:srgbClr val="333333">
                <a:alpha val="65000"/>
              </a:srgbClr>
            </a:outerShdw>
          </a:effectLst>
        </p:spPr>
      </p:pic>
      <p:sp>
        <p:nvSpPr>
          <p:cNvPr id="23" name="Rectangle 5"/>
          <p:cNvSpPr>
            <a:spLocks noChangeArrowheads="1"/>
          </p:cNvSpPr>
          <p:nvPr/>
        </p:nvSpPr>
        <p:spPr bwMode="auto">
          <a:xfrm>
            <a:off x="5702439" y="1095924"/>
            <a:ext cx="2613977" cy="306388"/>
          </a:xfrm>
          <a:prstGeom prst="rect">
            <a:avLst/>
          </a:prstGeom>
          <a:solidFill>
            <a:schemeClr val="bg1"/>
          </a:solidFill>
          <a:ln>
            <a:noFill/>
          </a:ln>
        </p:spPr>
        <p:txBody>
          <a:bodyPr wrap="square" anchor="ctr">
            <a:spAutoFit/>
          </a:bodyPr>
          <a:lstStyle/>
          <a:p>
            <a:pPr eaLnBrk="0" hangingPunct="0">
              <a:tabLst>
                <a:tab pos="2541588" algn="l"/>
              </a:tabLst>
              <a:defRPr/>
            </a:pPr>
            <a:r>
              <a:rPr lang="en-US" sz="1400" dirty="0" smtClean="0">
                <a:solidFill>
                  <a:sysClr val="windowText" lastClr="000000"/>
                </a:solidFill>
                <a:cs typeface="Times New Roman" pitchFamily="18" charset="0"/>
              </a:rPr>
              <a:t>37TV rectifier : 80 V x800 A</a:t>
            </a:r>
            <a:endParaRPr lang="ru-RU" sz="1400" dirty="0">
              <a:solidFill>
                <a:sysClr val="windowText" lastClr="000000"/>
              </a:solidFill>
              <a:cs typeface="Times New Roman" pitchFamily="18" charset="0"/>
            </a:endParaRPr>
          </a:p>
        </p:txBody>
      </p:sp>
      <p:grpSp>
        <p:nvGrpSpPr>
          <p:cNvPr id="3" name="Группа 2"/>
          <p:cNvGrpSpPr/>
          <p:nvPr/>
        </p:nvGrpSpPr>
        <p:grpSpPr>
          <a:xfrm>
            <a:off x="5500694" y="3857628"/>
            <a:ext cx="1485339" cy="2661915"/>
            <a:chOff x="4868629" y="3861048"/>
            <a:chExt cx="1559158" cy="2690548"/>
          </a:xfrm>
        </p:grpSpPr>
        <p:pic>
          <p:nvPicPr>
            <p:cNvPr id="20" name="Picture 5" descr="D:\Документы\созопол 2012\Доклад_Созопол12_12сент\37ТВ_ТВ_маш зал.jpg"/>
            <p:cNvPicPr>
              <a:picLocks noChangeAspect="1" noChangeArrowheads="1"/>
            </p:cNvPicPr>
            <p:nvPr/>
          </p:nvPicPr>
          <p:blipFill>
            <a:blip r:embed="rId5"/>
            <a:srcRect/>
            <a:stretch>
              <a:fillRect/>
            </a:stretch>
          </p:blipFill>
          <p:spPr bwMode="auto">
            <a:xfrm>
              <a:off x="4868629" y="3861048"/>
              <a:ext cx="1559158" cy="2690548"/>
            </a:xfrm>
            <a:prstGeom prst="rect">
              <a:avLst/>
            </a:prstGeom>
            <a:ln>
              <a:noFill/>
            </a:ln>
            <a:effectLst>
              <a:outerShdw blurRad="292100" dist="139700" dir="2700000" algn="tl" rotWithShape="0">
                <a:srgbClr val="333333">
                  <a:alpha val="65000"/>
                </a:srgbClr>
              </a:outerShdw>
            </a:effectLst>
          </p:spPr>
        </p:pic>
        <p:sp>
          <p:nvSpPr>
            <p:cNvPr id="24" name="Rectangle 5"/>
            <p:cNvSpPr>
              <a:spLocks noChangeArrowheads="1"/>
            </p:cNvSpPr>
            <p:nvPr/>
          </p:nvSpPr>
          <p:spPr bwMode="auto">
            <a:xfrm>
              <a:off x="5168582" y="5955034"/>
              <a:ext cx="1014636" cy="523875"/>
            </a:xfrm>
            <a:prstGeom prst="rect">
              <a:avLst/>
            </a:prstGeom>
            <a:solidFill>
              <a:schemeClr val="accent6">
                <a:lumMod val="20000"/>
                <a:lumOff val="80000"/>
              </a:schemeClr>
            </a:solidFill>
            <a:ln>
              <a:noFill/>
            </a:ln>
          </p:spPr>
          <p:txBody>
            <a:bodyPr wrap="square" anchor="ctr">
              <a:spAutoFit/>
            </a:bodyPr>
            <a:lstStyle/>
            <a:p>
              <a:pPr algn="ctr" eaLnBrk="0" hangingPunct="0">
                <a:tabLst>
                  <a:tab pos="2541588" algn="l"/>
                </a:tabLst>
                <a:defRPr/>
              </a:pPr>
              <a:r>
                <a:rPr lang="en-US" sz="1400" dirty="0" err="1" smtClean="0">
                  <a:cs typeface="Times New Roman" pitchFamily="18" charset="0"/>
                </a:rPr>
                <a:t>Thyristor</a:t>
              </a:r>
              <a:r>
                <a:rPr lang="en-US" sz="1400" dirty="0" smtClean="0">
                  <a:cs typeface="Times New Roman" pitchFamily="18" charset="0"/>
                </a:rPr>
                <a:t> rectifier</a:t>
              </a:r>
              <a:endParaRPr lang="ru-RU" sz="1400" dirty="0">
                <a:effectLst/>
                <a:cs typeface="Times New Roman" pitchFamily="18" charset="0"/>
              </a:endParaRPr>
            </a:p>
          </p:txBody>
        </p:sp>
      </p:grpSp>
      <p:grpSp>
        <p:nvGrpSpPr>
          <p:cNvPr id="4" name="Группа 3"/>
          <p:cNvGrpSpPr/>
          <p:nvPr/>
        </p:nvGrpSpPr>
        <p:grpSpPr>
          <a:xfrm>
            <a:off x="7358082" y="3857628"/>
            <a:ext cx="1142078" cy="2639748"/>
            <a:chOff x="6750972" y="3861048"/>
            <a:chExt cx="1142078" cy="2639748"/>
          </a:xfrm>
        </p:grpSpPr>
        <p:pic>
          <p:nvPicPr>
            <p:cNvPr id="21" name="Picture 6" descr="D:\Документы\созопол 2012\Доклад_Созопол12_12сент\37ТВ_фильтр_маш зал.jpg"/>
            <p:cNvPicPr>
              <a:picLocks noChangeAspect="1" noChangeArrowheads="1"/>
            </p:cNvPicPr>
            <p:nvPr/>
          </p:nvPicPr>
          <p:blipFill>
            <a:blip r:embed="rId6" cstate="print"/>
            <a:srcRect/>
            <a:stretch>
              <a:fillRect/>
            </a:stretch>
          </p:blipFill>
          <p:spPr bwMode="auto">
            <a:xfrm>
              <a:off x="6750972" y="3861048"/>
              <a:ext cx="1142078" cy="2639748"/>
            </a:xfrm>
            <a:prstGeom prst="rect">
              <a:avLst/>
            </a:prstGeom>
            <a:ln>
              <a:noFill/>
            </a:ln>
            <a:effectLst>
              <a:outerShdw blurRad="292100" dist="139700" dir="2700000" algn="tl" rotWithShape="0">
                <a:srgbClr val="333333">
                  <a:alpha val="65000"/>
                </a:srgbClr>
              </a:outerShdw>
            </a:effectLst>
          </p:spPr>
        </p:pic>
        <p:sp>
          <p:nvSpPr>
            <p:cNvPr id="25" name="Rectangle 5"/>
            <p:cNvSpPr>
              <a:spLocks noChangeArrowheads="1"/>
            </p:cNvSpPr>
            <p:nvPr/>
          </p:nvSpPr>
          <p:spPr bwMode="auto">
            <a:xfrm>
              <a:off x="7036724" y="6147064"/>
              <a:ext cx="594129" cy="318389"/>
            </a:xfrm>
            <a:prstGeom prst="rect">
              <a:avLst/>
            </a:prstGeom>
            <a:solidFill>
              <a:schemeClr val="bg1"/>
            </a:solidFill>
            <a:ln w="9525">
              <a:noFill/>
              <a:miter lim="800000"/>
              <a:headEnd/>
              <a:tailEnd/>
            </a:ln>
          </p:spPr>
          <p:txBody>
            <a:bodyPr wrap="square" anchor="ctr">
              <a:spAutoFit/>
            </a:bodyPr>
            <a:lstStyle/>
            <a:p>
              <a:pPr algn="ctr" eaLnBrk="0" hangingPunct="0">
                <a:tabLst>
                  <a:tab pos="2541588" algn="l"/>
                </a:tabLst>
              </a:pPr>
              <a:r>
                <a:rPr lang="en-US" sz="1400" dirty="0" smtClean="0">
                  <a:effectLst/>
                  <a:cs typeface="Times New Roman" pitchFamily="18" charset="0"/>
                </a:rPr>
                <a:t>filter</a:t>
              </a:r>
              <a:endParaRPr lang="ru-RU" sz="1400" dirty="0">
                <a:effectLst/>
                <a:cs typeface="Times New Roman" pitchFamily="18" charset="0"/>
              </a:endParaRPr>
            </a:p>
          </p:txBody>
        </p:sp>
      </p:grpSp>
      <p:sp>
        <p:nvSpPr>
          <p:cNvPr id="27" name="Rectangle 5"/>
          <p:cNvSpPr>
            <a:spLocks noChangeArrowheads="1"/>
          </p:cNvSpPr>
          <p:nvPr/>
        </p:nvSpPr>
        <p:spPr bwMode="auto">
          <a:xfrm>
            <a:off x="293218" y="6304883"/>
            <a:ext cx="4412794" cy="307777"/>
          </a:xfrm>
          <a:prstGeom prst="rect">
            <a:avLst/>
          </a:prstGeom>
          <a:solidFill>
            <a:schemeClr val="accent6">
              <a:lumMod val="20000"/>
              <a:lumOff val="80000"/>
            </a:schemeClr>
          </a:solidFill>
          <a:ln>
            <a:noFill/>
          </a:ln>
        </p:spPr>
        <p:txBody>
          <a:bodyPr wrap="square" anchor="ctr">
            <a:spAutoFit/>
          </a:bodyPr>
          <a:lstStyle/>
          <a:p>
            <a:pPr eaLnBrk="0" hangingPunct="0">
              <a:tabLst>
                <a:tab pos="2541588" algn="l"/>
              </a:tabLst>
              <a:defRPr/>
            </a:pPr>
            <a:r>
              <a:rPr lang="en-US" sz="1400" dirty="0" smtClean="0">
                <a:cs typeface="Times New Roman" pitchFamily="18" charset="0"/>
              </a:rPr>
              <a:t>linear regulator RT 01: 10V x 50A, total 12 units</a:t>
            </a:r>
            <a:endParaRPr lang="ru-RU" sz="1400" dirty="0">
              <a:effectLst/>
              <a:cs typeface="Times New Roman" pitchFamily="18" charset="0"/>
            </a:endParaRPr>
          </a:p>
        </p:txBody>
      </p:sp>
      <p:pic>
        <p:nvPicPr>
          <p:cNvPr id="2" name="Рисунок 1"/>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293219" y="4880359"/>
            <a:ext cx="2056202" cy="1156614"/>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2511054" y="4880359"/>
            <a:ext cx="2096949" cy="1179534"/>
          </a:xfrm>
          <a:prstGeom prst="rect">
            <a:avLst/>
          </a:prstGeom>
          <a:ln>
            <a:noFill/>
          </a:ln>
          <a:effectLst>
            <a:outerShdw blurRad="292100" dist="139700" dir="2700000" algn="tl" rotWithShape="0">
              <a:srgbClr val="333333">
                <a:alpha val="65000"/>
              </a:srgbClr>
            </a:outerShdw>
          </a:effectLst>
        </p:spPr>
      </p:pic>
      <p:grpSp>
        <p:nvGrpSpPr>
          <p:cNvPr id="29" name="Группа 28"/>
          <p:cNvGrpSpPr/>
          <p:nvPr/>
        </p:nvGrpSpPr>
        <p:grpSpPr>
          <a:xfrm>
            <a:off x="251520" y="0"/>
            <a:ext cx="8856270" cy="654032"/>
            <a:chOff x="251520" y="0"/>
            <a:chExt cx="8856270" cy="654032"/>
          </a:xfrm>
        </p:grpSpPr>
        <p:sp>
          <p:nvSpPr>
            <p:cNvPr id="30" name="Заголовок 1"/>
            <p:cNvSpPr txBox="1">
              <a:spLocks/>
            </p:cNvSpPr>
            <p:nvPr/>
          </p:nvSpPr>
          <p:spPr>
            <a:xfrm>
              <a:off x="500034" y="0"/>
              <a:ext cx="8229600" cy="654032"/>
            </a:xfrm>
            <a:prstGeom prst="rect">
              <a:avLst/>
            </a:prstGeom>
          </p:spPr>
          <p:txBody>
            <a:bodyPr>
              <a:normAutofit/>
            </a:bodyPr>
            <a:lstStyle/>
            <a:p>
              <a:pPr lvl="0" algn="ctr">
                <a:spcBef>
                  <a:spcPct val="0"/>
                </a:spcBef>
                <a:defRPr/>
              </a:pPr>
              <a:r>
                <a:rPr lang="en-US" sz="2400" b="1" dirty="0" err="1" smtClean="0">
                  <a:solidFill>
                    <a:schemeClr val="tx1">
                      <a:lumMod val="65000"/>
                      <a:lumOff val="35000"/>
                    </a:schemeClr>
                  </a:solidFill>
                </a:rPr>
                <a:t>Nuclotron</a:t>
              </a:r>
              <a:r>
                <a:rPr lang="en-US" sz="2400" b="1" dirty="0" smtClean="0">
                  <a:solidFill>
                    <a:schemeClr val="tx1">
                      <a:lumMod val="65000"/>
                      <a:lumOff val="35000"/>
                    </a:schemeClr>
                  </a:solidFill>
                </a:rPr>
                <a:t> power supply System</a:t>
              </a:r>
              <a:endParaRPr kumimoji="0" lang="ru-RU" sz="2400" b="1" i="0" u="none" strike="noStrike" kern="1200" cap="none" spc="0" normalizeH="0" baseline="0" noProof="0" dirty="0">
                <a:ln>
                  <a:noFill/>
                </a:ln>
                <a:solidFill>
                  <a:schemeClr val="tx1">
                    <a:lumMod val="65000"/>
                    <a:lumOff val="35000"/>
                  </a:schemeClr>
                </a:solidFill>
                <a:effectLst/>
                <a:uLnTx/>
                <a:uFillTx/>
                <a:latin typeface="+mj-lt"/>
                <a:ea typeface="+mj-ea"/>
                <a:cs typeface="+mj-cs"/>
              </a:endParaRPr>
            </a:p>
          </p:txBody>
        </p:sp>
        <p:cxnSp>
          <p:nvCxnSpPr>
            <p:cNvPr id="31" name="Прямая соединительная линия 30"/>
            <p:cNvCxnSpPr/>
            <p:nvPr/>
          </p:nvCxnSpPr>
          <p:spPr>
            <a:xfrm>
              <a:off x="251520" y="404664"/>
              <a:ext cx="8712968" cy="0"/>
            </a:xfrm>
            <a:prstGeom prst="line">
              <a:avLst/>
            </a:prstGeom>
          </p:spPr>
          <p:style>
            <a:lnRef idx="2">
              <a:schemeClr val="accent1"/>
            </a:lnRef>
            <a:fillRef idx="0">
              <a:schemeClr val="accent1"/>
            </a:fillRef>
            <a:effectRef idx="1">
              <a:schemeClr val="accent1"/>
            </a:effectRef>
            <a:fontRef idx="minor">
              <a:schemeClr val="tx1"/>
            </a:fontRef>
          </p:style>
        </p:cxnSp>
        <p:pic>
          <p:nvPicPr>
            <p:cNvPr id="32" name="Рисунок 31">
              <a:extLst>
                <a:ext uri="{FF2B5EF4-FFF2-40B4-BE49-F238E27FC236}">
                  <a16:creationId xmlns="" xmlns:a16="http://schemas.microsoft.com/office/drawing/2014/main" id="{599E0C4B-0717-439A-A4AF-422065C6AB04}"/>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8031439" y="0"/>
              <a:ext cx="1076351" cy="563239"/>
            </a:xfrm>
            <a:prstGeom prst="rect">
              <a:avLst/>
            </a:prstGeom>
          </p:spPr>
        </p:pic>
      </p:grpSp>
    </p:spTree>
    <p:extLst>
      <p:ext uri="{BB962C8B-B14F-4D97-AF65-F5344CB8AC3E}">
        <p14:creationId xmlns="" xmlns:p14="http://schemas.microsoft.com/office/powerpoint/2010/main" val="2601440692"/>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Прямоугольник 20"/>
          <p:cNvSpPr/>
          <p:nvPr/>
        </p:nvSpPr>
        <p:spPr>
          <a:xfrm>
            <a:off x="928662" y="571480"/>
            <a:ext cx="7429552" cy="369332"/>
          </a:xfrm>
          <a:prstGeom prst="rect">
            <a:avLst/>
          </a:prstGeom>
        </p:spPr>
        <p:txBody>
          <a:bodyPr wrap="square">
            <a:spAutoFit/>
          </a:bodyPr>
          <a:lstStyle/>
          <a:p>
            <a:pPr algn="ctr"/>
            <a:r>
              <a:rPr lang="en-US" altLang="zh-CN" b="1" dirty="0" smtClean="0">
                <a:solidFill>
                  <a:prstClr val="black"/>
                </a:solidFill>
                <a:ea typeface="SimSun" pitchFamily="2" charset="-122"/>
                <a:cs typeface="Times New Roman" pitchFamily="18" charset="0"/>
              </a:rPr>
              <a:t>System energy evacuation from the SC-magnets</a:t>
            </a:r>
          </a:p>
        </p:txBody>
      </p:sp>
      <p:sp>
        <p:nvSpPr>
          <p:cNvPr id="48" name="TextBox 47"/>
          <p:cNvSpPr txBox="1"/>
          <p:nvPr/>
        </p:nvSpPr>
        <p:spPr>
          <a:xfrm>
            <a:off x="8425662" y="9264867"/>
            <a:ext cx="504056" cy="307777"/>
          </a:xfrm>
          <a:prstGeom prst="rect">
            <a:avLst/>
          </a:prstGeom>
          <a:noFill/>
        </p:spPr>
        <p:txBody>
          <a:bodyPr wrap="square" rtlCol="0">
            <a:spAutoFit/>
          </a:bodyPr>
          <a:lstStyle/>
          <a:p>
            <a:pPr algn="r"/>
            <a:r>
              <a:rPr lang="ru-RU" sz="1400" dirty="0">
                <a:solidFill>
                  <a:schemeClr val="bg1">
                    <a:lumMod val="50000"/>
                  </a:schemeClr>
                </a:solidFill>
              </a:rPr>
              <a:t>6</a:t>
            </a:r>
            <a:endParaRPr lang="ru-RU" sz="1400" dirty="0" smtClean="0">
              <a:solidFill>
                <a:schemeClr val="bg1">
                  <a:lumMod val="50000"/>
                </a:schemeClr>
              </a:solidFill>
            </a:endParaRPr>
          </a:p>
        </p:txBody>
      </p:sp>
      <p:sp>
        <p:nvSpPr>
          <p:cNvPr id="22" name="TextBox 21"/>
          <p:cNvSpPr txBox="1"/>
          <p:nvPr/>
        </p:nvSpPr>
        <p:spPr>
          <a:xfrm>
            <a:off x="2714612" y="2571744"/>
            <a:ext cx="2500330" cy="369332"/>
          </a:xfrm>
          <a:prstGeom prst="rect">
            <a:avLst/>
          </a:prstGeom>
          <a:noFill/>
        </p:spPr>
        <p:txBody>
          <a:bodyPr wrap="square" rtlCol="0">
            <a:spAutoFit/>
          </a:bodyPr>
          <a:lstStyle/>
          <a:p>
            <a:pPr algn="ctr"/>
            <a:r>
              <a:rPr lang="en-US" dirty="0" smtClean="0"/>
              <a:t>Schematic diagram </a:t>
            </a:r>
            <a:endParaRPr lang="ru-RU" dirty="0"/>
          </a:p>
        </p:txBody>
      </p:sp>
      <p:sp>
        <p:nvSpPr>
          <p:cNvPr id="23" name="TextBox 22"/>
          <p:cNvSpPr txBox="1"/>
          <p:nvPr/>
        </p:nvSpPr>
        <p:spPr>
          <a:xfrm>
            <a:off x="5715008" y="2285992"/>
            <a:ext cx="2539198" cy="369331"/>
          </a:xfrm>
          <a:prstGeom prst="rect">
            <a:avLst/>
          </a:prstGeom>
          <a:solidFill>
            <a:schemeClr val="bg1"/>
          </a:solidFill>
        </p:spPr>
        <p:txBody>
          <a:bodyPr wrap="square" rtlCol="0">
            <a:spAutoFit/>
          </a:bodyPr>
          <a:lstStyle/>
          <a:p>
            <a:pPr algn="ctr"/>
            <a:r>
              <a:rPr lang="en-US" dirty="0" smtClean="0"/>
              <a:t>Common view </a:t>
            </a:r>
            <a:endParaRPr lang="ru-RU" dirty="0"/>
          </a:p>
        </p:txBody>
      </p:sp>
      <p:grpSp>
        <p:nvGrpSpPr>
          <p:cNvPr id="2" name="Группа 25"/>
          <p:cNvGrpSpPr/>
          <p:nvPr/>
        </p:nvGrpSpPr>
        <p:grpSpPr>
          <a:xfrm>
            <a:off x="0" y="1071546"/>
            <a:ext cx="8929718" cy="1280520"/>
            <a:chOff x="214282" y="5286388"/>
            <a:chExt cx="8929718" cy="1280520"/>
          </a:xfrm>
        </p:grpSpPr>
        <p:sp>
          <p:nvSpPr>
            <p:cNvPr id="24" name="TextBox 23"/>
            <p:cNvSpPr txBox="1"/>
            <p:nvPr/>
          </p:nvSpPr>
          <p:spPr>
            <a:xfrm>
              <a:off x="428564" y="5643578"/>
              <a:ext cx="8715436" cy="923330"/>
            </a:xfrm>
            <a:prstGeom prst="rect">
              <a:avLst/>
            </a:prstGeom>
            <a:noFill/>
          </p:spPr>
          <p:style>
            <a:lnRef idx="0">
              <a:schemeClr val="accent3"/>
            </a:lnRef>
            <a:fillRef idx="3">
              <a:schemeClr val="accent3"/>
            </a:fillRef>
            <a:effectRef idx="3">
              <a:schemeClr val="accent3"/>
            </a:effectRef>
            <a:fontRef idx="minor">
              <a:schemeClr val="lt1"/>
            </a:fontRef>
          </p:style>
          <p:txBody>
            <a:bodyPr wrap="square" rtlCol="0">
              <a:spAutoFit/>
            </a:bodyPr>
            <a:lstStyle/>
            <a:p>
              <a:pPr marL="342900" indent="-342900">
                <a:buAutoNum type="arabicParenR"/>
              </a:pPr>
              <a:r>
                <a:rPr lang="en-US" dirty="0" smtClean="0">
                  <a:solidFill>
                    <a:schemeClr val="tx1"/>
                  </a:solidFill>
                </a:rPr>
                <a:t>energy output constant -</a:t>
              </a:r>
              <a:r>
                <a:rPr lang="en-US" dirty="0" smtClean="0"/>
                <a:t> </a:t>
              </a:r>
              <a:r>
                <a:rPr lang="en-US" b="1" dirty="0" smtClean="0">
                  <a:solidFill>
                    <a:srgbClr val="FF0000"/>
                  </a:solidFill>
                </a:rPr>
                <a:t>160ms,</a:t>
              </a:r>
            </a:p>
            <a:p>
              <a:pPr marL="342900" indent="-342900">
                <a:buAutoNum type="arabicParenR"/>
              </a:pPr>
              <a:r>
                <a:rPr lang="en-US" dirty="0" smtClean="0">
                  <a:solidFill>
                    <a:schemeClr val="tx1"/>
                  </a:solidFill>
                </a:rPr>
                <a:t>the potential of the magnetic elements relative to the "earth" </a:t>
              </a:r>
              <a:r>
                <a:rPr lang="en-US" dirty="0" smtClean="0"/>
                <a:t>- </a:t>
              </a:r>
              <a:r>
                <a:rPr lang="en-US" b="1" dirty="0" smtClean="0">
                  <a:solidFill>
                    <a:srgbClr val="FF0000"/>
                  </a:solidFill>
                </a:rPr>
                <a:t>not more than 500V,</a:t>
              </a:r>
            </a:p>
            <a:p>
              <a:pPr marL="342900" indent="-342900"/>
              <a:r>
                <a:rPr lang="en-US" dirty="0" smtClean="0">
                  <a:solidFill>
                    <a:schemeClr val="tx1"/>
                  </a:solidFill>
                </a:rPr>
                <a:t>3) </a:t>
              </a:r>
              <a:r>
                <a:rPr lang="ru-RU" dirty="0" smtClean="0">
                  <a:solidFill>
                    <a:schemeClr val="tx1"/>
                  </a:solidFill>
                </a:rPr>
                <a:t>  </a:t>
              </a:r>
              <a:r>
                <a:rPr lang="en-US" b="1" dirty="0" smtClean="0">
                  <a:solidFill>
                    <a:srgbClr val="FF0000"/>
                  </a:solidFill>
                </a:rPr>
                <a:t>reliability.</a:t>
              </a:r>
              <a:endParaRPr lang="ru-RU" b="1" dirty="0" smtClean="0">
                <a:solidFill>
                  <a:srgbClr val="FF0000"/>
                </a:solidFill>
              </a:endParaRPr>
            </a:p>
          </p:txBody>
        </p:sp>
        <p:sp>
          <p:nvSpPr>
            <p:cNvPr id="25" name="Прямоугольник 24"/>
            <p:cNvSpPr/>
            <p:nvPr/>
          </p:nvSpPr>
          <p:spPr>
            <a:xfrm>
              <a:off x="214282" y="5286388"/>
              <a:ext cx="8929718" cy="369332"/>
            </a:xfrm>
            <a:prstGeom prst="rect">
              <a:avLst/>
            </a:prstGeom>
          </p:spPr>
          <p:txBody>
            <a:bodyPr wrap="square">
              <a:spAutoFit/>
            </a:bodyPr>
            <a:lstStyle/>
            <a:p>
              <a:pPr algn="ctr"/>
              <a:r>
                <a:rPr lang="ru-RU" altLang="zh-CN" b="1" dirty="0" smtClean="0">
                  <a:solidFill>
                    <a:prstClr val="black"/>
                  </a:solidFill>
                  <a:ea typeface="SimSun" pitchFamily="2" charset="-122"/>
                  <a:cs typeface="Times New Roman" pitchFamily="18" charset="0"/>
                </a:rPr>
                <a:t> </a:t>
              </a:r>
              <a:r>
                <a:rPr lang="en-US" altLang="zh-CN" b="1" dirty="0" smtClean="0">
                  <a:solidFill>
                    <a:prstClr val="black"/>
                  </a:solidFill>
                  <a:ea typeface="SimSun" pitchFamily="2" charset="-122"/>
                  <a:cs typeface="Times New Roman" pitchFamily="18" charset="0"/>
                </a:rPr>
                <a:t>Requirements for the system of energy evacuation from the S</a:t>
              </a:r>
              <a:r>
                <a:rPr lang="ru-RU" altLang="zh-CN" b="1" dirty="0" smtClean="0">
                  <a:solidFill>
                    <a:prstClr val="black"/>
                  </a:solidFill>
                  <a:ea typeface="SimSun" pitchFamily="2" charset="-122"/>
                  <a:cs typeface="Times New Roman" pitchFamily="18" charset="0"/>
                </a:rPr>
                <a:t>С</a:t>
              </a:r>
              <a:r>
                <a:rPr lang="en-US" altLang="zh-CN" b="1" dirty="0" smtClean="0">
                  <a:solidFill>
                    <a:prstClr val="black"/>
                  </a:solidFill>
                  <a:ea typeface="SimSun" pitchFamily="2" charset="-122"/>
                  <a:cs typeface="Times New Roman" pitchFamily="18" charset="0"/>
                </a:rPr>
                <a:t>-magnets of the </a:t>
              </a:r>
              <a:r>
                <a:rPr lang="en-US" altLang="zh-CN" b="1" dirty="0" err="1" smtClean="0">
                  <a:solidFill>
                    <a:prstClr val="black"/>
                  </a:solidFill>
                  <a:ea typeface="SimSun" pitchFamily="2" charset="-122"/>
                  <a:cs typeface="Times New Roman" pitchFamily="18" charset="0"/>
                </a:rPr>
                <a:t>Nuclotron</a:t>
              </a:r>
              <a:endParaRPr lang="ru-RU" b="1" dirty="0">
                <a:cs typeface="Times New Roman" pitchFamily="18" charset="0"/>
              </a:endParaRPr>
            </a:p>
          </p:txBody>
        </p:sp>
      </p:grpSp>
      <p:pic>
        <p:nvPicPr>
          <p:cNvPr id="3074" name="Picture 2"/>
          <p:cNvPicPr>
            <a:picLocks noChangeAspect="1" noChangeArrowheads="1"/>
          </p:cNvPicPr>
          <p:nvPr/>
        </p:nvPicPr>
        <p:blipFill>
          <a:blip r:embed="rId3" cstate="print"/>
          <a:srcRect/>
          <a:stretch>
            <a:fillRect/>
          </a:stretch>
        </p:blipFill>
        <p:spPr bwMode="auto">
          <a:xfrm>
            <a:off x="2285984" y="3071810"/>
            <a:ext cx="3143272" cy="2245959"/>
          </a:xfrm>
          <a:prstGeom prst="rect">
            <a:avLst/>
          </a:prstGeom>
          <a:ln>
            <a:noFill/>
          </a:ln>
          <a:effectLst>
            <a:outerShdw blurRad="190500" algn="tl" rotWithShape="0">
              <a:srgbClr val="000000">
                <a:alpha val="70000"/>
              </a:srgbClr>
            </a:outerShdw>
          </a:effectLst>
        </p:spPr>
      </p:pic>
      <p:pic>
        <p:nvPicPr>
          <p:cNvPr id="26" name="Рисунок 25" descr="rk.x yerkjnhjy.JPG"/>
          <p:cNvPicPr>
            <a:picLocks noChangeAspect="1"/>
          </p:cNvPicPr>
          <p:nvPr/>
        </p:nvPicPr>
        <p:blipFill>
          <a:blip r:embed="rId4" cstate="print"/>
          <a:stretch>
            <a:fillRect/>
          </a:stretch>
        </p:blipFill>
        <p:spPr>
          <a:xfrm>
            <a:off x="285720" y="3071810"/>
            <a:ext cx="1661934" cy="2643182"/>
          </a:xfrm>
          <a:prstGeom prst="rect">
            <a:avLst/>
          </a:prstGeom>
          <a:ln>
            <a:noFill/>
          </a:ln>
          <a:effectLst>
            <a:outerShdw blurRad="190500" algn="tl" rotWithShape="0">
              <a:srgbClr val="000000">
                <a:alpha val="70000"/>
              </a:srgbClr>
            </a:outerShdw>
          </a:effectLst>
        </p:spPr>
      </p:pic>
      <p:pic>
        <p:nvPicPr>
          <p:cNvPr id="3075" name="Picture 3" descr="кт1-6 корп 1_2"/>
          <p:cNvPicPr>
            <a:picLocks noChangeAspect="1" noChangeArrowheads="1"/>
          </p:cNvPicPr>
          <p:nvPr/>
        </p:nvPicPr>
        <p:blipFill>
          <a:blip r:embed="rId5" cstate="print"/>
          <a:srcRect/>
          <a:stretch>
            <a:fillRect/>
          </a:stretch>
        </p:blipFill>
        <p:spPr bwMode="auto">
          <a:xfrm>
            <a:off x="5715008" y="4286256"/>
            <a:ext cx="1789693" cy="2389180"/>
          </a:xfrm>
          <a:prstGeom prst="rect">
            <a:avLst/>
          </a:prstGeom>
          <a:ln>
            <a:noFill/>
          </a:ln>
          <a:effectLst>
            <a:outerShdw blurRad="190500" algn="tl" rotWithShape="0">
              <a:srgbClr val="000000">
                <a:alpha val="70000"/>
              </a:srgbClr>
            </a:outerShdw>
          </a:effectLst>
        </p:spPr>
      </p:pic>
      <p:pic>
        <p:nvPicPr>
          <p:cNvPr id="3076" name="Picture 4" descr="кт1-6 корп 1 ввф_2"/>
          <p:cNvPicPr>
            <a:picLocks noChangeAspect="1" noChangeArrowheads="1"/>
          </p:cNvPicPr>
          <p:nvPr/>
        </p:nvPicPr>
        <p:blipFill>
          <a:blip r:embed="rId6"/>
          <a:srcRect l="7184" r="6609" b="511"/>
          <a:stretch>
            <a:fillRect/>
          </a:stretch>
        </p:blipFill>
        <p:spPr bwMode="auto">
          <a:xfrm>
            <a:off x="7000892" y="2786058"/>
            <a:ext cx="1908328" cy="2246304"/>
          </a:xfrm>
          <a:prstGeom prst="rect">
            <a:avLst/>
          </a:prstGeom>
          <a:ln>
            <a:noFill/>
          </a:ln>
          <a:effectLst>
            <a:outerShdw blurRad="190500" algn="tl" rotWithShape="0">
              <a:srgbClr val="000000">
                <a:alpha val="70000"/>
              </a:srgbClr>
            </a:outerShdw>
          </a:effectLst>
        </p:spPr>
      </p:pic>
      <p:sp>
        <p:nvSpPr>
          <p:cNvPr id="27" name="Прямоугольник 26"/>
          <p:cNvSpPr/>
          <p:nvPr/>
        </p:nvSpPr>
        <p:spPr>
          <a:xfrm>
            <a:off x="428596" y="2571744"/>
            <a:ext cx="1408014" cy="369332"/>
          </a:xfrm>
          <a:prstGeom prst="rect">
            <a:avLst/>
          </a:prstGeom>
        </p:spPr>
        <p:txBody>
          <a:bodyPr wrap="none">
            <a:spAutoFit/>
          </a:bodyPr>
          <a:lstStyle/>
          <a:p>
            <a:r>
              <a:rPr lang="en-US" dirty="0" smtClean="0"/>
              <a:t>Power circuit</a:t>
            </a:r>
            <a:endParaRPr lang="ru-RU" dirty="0"/>
          </a:p>
        </p:txBody>
      </p:sp>
      <p:grpSp>
        <p:nvGrpSpPr>
          <p:cNvPr id="29" name="Группа 28"/>
          <p:cNvGrpSpPr/>
          <p:nvPr/>
        </p:nvGrpSpPr>
        <p:grpSpPr>
          <a:xfrm>
            <a:off x="251520" y="0"/>
            <a:ext cx="8856270" cy="654032"/>
            <a:chOff x="251520" y="0"/>
            <a:chExt cx="8856270" cy="654032"/>
          </a:xfrm>
        </p:grpSpPr>
        <p:sp>
          <p:nvSpPr>
            <p:cNvPr id="30" name="Заголовок 1"/>
            <p:cNvSpPr txBox="1">
              <a:spLocks/>
            </p:cNvSpPr>
            <p:nvPr/>
          </p:nvSpPr>
          <p:spPr>
            <a:xfrm>
              <a:off x="500034" y="0"/>
              <a:ext cx="8229600" cy="654032"/>
            </a:xfrm>
            <a:prstGeom prst="rect">
              <a:avLst/>
            </a:prstGeom>
          </p:spPr>
          <p:txBody>
            <a:bodyPr>
              <a:normAutofit/>
            </a:bodyPr>
            <a:lstStyle/>
            <a:p>
              <a:pPr lvl="0" algn="ctr">
                <a:spcBef>
                  <a:spcPct val="0"/>
                </a:spcBef>
                <a:defRPr/>
              </a:pPr>
              <a:r>
                <a:rPr lang="en-US" sz="2400" b="1" dirty="0" err="1" smtClean="0">
                  <a:solidFill>
                    <a:schemeClr val="tx1">
                      <a:lumMod val="65000"/>
                      <a:lumOff val="35000"/>
                    </a:schemeClr>
                  </a:solidFill>
                </a:rPr>
                <a:t>Nuclotron</a:t>
              </a:r>
              <a:r>
                <a:rPr lang="en-US" sz="2400" b="1" dirty="0" smtClean="0">
                  <a:solidFill>
                    <a:schemeClr val="tx1">
                      <a:lumMod val="65000"/>
                      <a:lumOff val="35000"/>
                    </a:schemeClr>
                  </a:solidFill>
                </a:rPr>
                <a:t> power supply System</a:t>
              </a:r>
              <a:endParaRPr kumimoji="0" lang="ru-RU" sz="2400" b="1" i="0" u="none" strike="noStrike" kern="1200" cap="none" spc="0" normalizeH="0" baseline="0" noProof="0" dirty="0">
                <a:ln>
                  <a:noFill/>
                </a:ln>
                <a:solidFill>
                  <a:schemeClr val="tx1">
                    <a:lumMod val="65000"/>
                    <a:lumOff val="35000"/>
                  </a:schemeClr>
                </a:solidFill>
                <a:effectLst/>
                <a:uLnTx/>
                <a:uFillTx/>
                <a:latin typeface="+mj-lt"/>
                <a:ea typeface="+mj-ea"/>
                <a:cs typeface="+mj-cs"/>
              </a:endParaRPr>
            </a:p>
          </p:txBody>
        </p:sp>
        <p:cxnSp>
          <p:nvCxnSpPr>
            <p:cNvPr id="31" name="Прямая соединительная линия 30"/>
            <p:cNvCxnSpPr/>
            <p:nvPr/>
          </p:nvCxnSpPr>
          <p:spPr>
            <a:xfrm>
              <a:off x="251520" y="404664"/>
              <a:ext cx="8712968" cy="0"/>
            </a:xfrm>
            <a:prstGeom prst="line">
              <a:avLst/>
            </a:prstGeom>
          </p:spPr>
          <p:style>
            <a:lnRef idx="2">
              <a:schemeClr val="accent1"/>
            </a:lnRef>
            <a:fillRef idx="0">
              <a:schemeClr val="accent1"/>
            </a:fillRef>
            <a:effectRef idx="1">
              <a:schemeClr val="accent1"/>
            </a:effectRef>
            <a:fontRef idx="minor">
              <a:schemeClr val="tx1"/>
            </a:fontRef>
          </p:style>
        </p:cxnSp>
        <p:pic>
          <p:nvPicPr>
            <p:cNvPr id="32" name="Рисунок 31">
              <a:extLst>
                <a:ext uri="{FF2B5EF4-FFF2-40B4-BE49-F238E27FC236}">
                  <a16:creationId xmlns="" xmlns:a16="http://schemas.microsoft.com/office/drawing/2014/main" id="{599E0C4B-0717-439A-A4AF-422065C6AB04}"/>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8031439" y="0"/>
              <a:ext cx="1076351" cy="563239"/>
            </a:xfrm>
            <a:prstGeom prst="rect">
              <a:avLst/>
            </a:prstGeom>
          </p:spPr>
        </p:pic>
      </p:grpSp>
      <p:sp>
        <p:nvSpPr>
          <p:cNvPr id="18" name="Номер слайда 3"/>
          <p:cNvSpPr>
            <a:spLocks noGrp="1"/>
          </p:cNvSpPr>
          <p:nvPr>
            <p:ph type="sldNum" sz="quarter" idx="12"/>
          </p:nvPr>
        </p:nvSpPr>
        <p:spPr>
          <a:xfrm>
            <a:off x="8617812" y="6492875"/>
            <a:ext cx="504056" cy="365125"/>
          </a:xfrm>
          <a:noFill/>
        </p:spPr>
        <p:txBody>
          <a:bodyPr/>
          <a:lstStyle/>
          <a:p>
            <a:fld id="{5797AFE9-0F05-449C-AAE0-058FD2FE3341}" type="slidenum">
              <a:rPr lang="ru-RU" altLang="ru-RU" smtClean="0"/>
              <a:pPr/>
              <a:t>7</a:t>
            </a:fld>
            <a:endParaRPr lang="ru-RU" altLang="ru-RU" dirty="0" smtClean="0"/>
          </a:p>
        </p:txBody>
      </p:sp>
    </p:spTree>
    <p:extLst>
      <p:ext uri="{BB962C8B-B14F-4D97-AF65-F5344CB8AC3E}">
        <p14:creationId xmlns="" xmlns:p14="http://schemas.microsoft.com/office/powerpoint/2010/main" val="119026162"/>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Группа 61"/>
          <p:cNvGrpSpPr/>
          <p:nvPr/>
        </p:nvGrpSpPr>
        <p:grpSpPr>
          <a:xfrm>
            <a:off x="428596" y="1285860"/>
            <a:ext cx="8572560" cy="4143404"/>
            <a:chOff x="-152695" y="1150386"/>
            <a:chExt cx="8858280" cy="3547817"/>
          </a:xfrm>
        </p:grpSpPr>
        <p:pic>
          <p:nvPicPr>
            <p:cNvPr id="63" name="Рисунок 62" descr="ГПП_однолин сх.JPG"/>
            <p:cNvPicPr>
              <a:picLocks noChangeAspect="1"/>
            </p:cNvPicPr>
            <p:nvPr/>
          </p:nvPicPr>
          <p:blipFill>
            <a:blip r:embed="rId3"/>
            <a:stretch>
              <a:fillRect/>
            </a:stretch>
          </p:blipFill>
          <p:spPr>
            <a:xfrm>
              <a:off x="-152695" y="1150386"/>
              <a:ext cx="8858280" cy="3547817"/>
            </a:xfrm>
            <a:prstGeom prst="rect">
              <a:avLst/>
            </a:prstGeom>
            <a:ln>
              <a:noFill/>
            </a:ln>
            <a:effectLst>
              <a:outerShdw blurRad="292100" dist="139700" dir="2700000" algn="tl" rotWithShape="0">
                <a:srgbClr val="333333">
                  <a:alpha val="65000"/>
                </a:srgbClr>
              </a:outerShdw>
            </a:effectLst>
          </p:spPr>
        </p:pic>
        <p:sp>
          <p:nvSpPr>
            <p:cNvPr id="64" name="TextBox 63"/>
            <p:cNvSpPr txBox="1"/>
            <p:nvPr/>
          </p:nvSpPr>
          <p:spPr>
            <a:xfrm>
              <a:off x="0" y="1214422"/>
              <a:ext cx="3105022" cy="732410"/>
            </a:xfrm>
            <a:prstGeom prst="rect">
              <a:avLst/>
            </a:prstGeom>
            <a:noFill/>
          </p:spPr>
          <p:txBody>
            <a:bodyPr wrap="square" rtlCol="0">
              <a:spAutoFit/>
            </a:bodyPr>
            <a:lstStyle/>
            <a:p>
              <a:pPr algn="ctr"/>
              <a:r>
                <a:rPr lang="en-US" sz="2000" b="1" dirty="0" smtClean="0"/>
                <a:t>power supply scheme</a:t>
              </a:r>
              <a:r>
                <a:rPr lang="ru-RU" sz="2000" b="1" dirty="0" smtClean="0"/>
                <a:t> </a:t>
              </a:r>
              <a:r>
                <a:rPr lang="en-US" sz="2000" b="1" dirty="0" smtClean="0"/>
                <a:t>GPP1</a:t>
              </a:r>
              <a:endParaRPr lang="ru-RU" sz="2000" b="1" dirty="0"/>
            </a:p>
          </p:txBody>
        </p:sp>
      </p:grpSp>
      <p:sp>
        <p:nvSpPr>
          <p:cNvPr id="70" name="Прямоугольная выноска 69"/>
          <p:cNvSpPr/>
          <p:nvPr/>
        </p:nvSpPr>
        <p:spPr>
          <a:xfrm>
            <a:off x="5786446" y="4357670"/>
            <a:ext cx="1143008" cy="785818"/>
          </a:xfrm>
          <a:prstGeom prst="wedgeRectCallout">
            <a:avLst>
              <a:gd name="adj1" fmla="val -40832"/>
              <a:gd name="adj2" fmla="val -11366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smtClean="0">
                <a:solidFill>
                  <a:schemeClr val="tx1"/>
                </a:solidFill>
                <a:latin typeface="Calibri" pitchFamily="34" charset="0"/>
                <a:cs typeface="Calibri" pitchFamily="34" charset="0"/>
              </a:rPr>
              <a:t>SG13, </a:t>
            </a:r>
          </a:p>
          <a:p>
            <a:pPr algn="ctr"/>
            <a:r>
              <a:rPr lang="en-US" b="1" dirty="0" smtClean="0">
                <a:solidFill>
                  <a:schemeClr val="tx1"/>
                </a:solidFill>
                <a:latin typeface="Calibri" pitchFamily="34" charset="0"/>
                <a:cs typeface="Calibri" pitchFamily="34" charset="0"/>
              </a:rPr>
              <a:t>19TV</a:t>
            </a:r>
            <a:endParaRPr lang="ru-RU" b="1" dirty="0">
              <a:solidFill>
                <a:schemeClr val="tx1"/>
              </a:solidFill>
            </a:endParaRPr>
          </a:p>
        </p:txBody>
      </p:sp>
      <p:sp>
        <p:nvSpPr>
          <p:cNvPr id="71" name="Прямоугольная выноска 70"/>
          <p:cNvSpPr/>
          <p:nvPr/>
        </p:nvSpPr>
        <p:spPr>
          <a:xfrm>
            <a:off x="4357686" y="4357670"/>
            <a:ext cx="1143008" cy="785818"/>
          </a:xfrm>
          <a:prstGeom prst="wedgeRectCallout">
            <a:avLst>
              <a:gd name="adj1" fmla="val 33611"/>
              <a:gd name="adj2" fmla="val -107196"/>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smtClean="0">
                <a:solidFill>
                  <a:schemeClr val="tx1"/>
                </a:solidFill>
                <a:latin typeface="Calibri" pitchFamily="34" charset="0"/>
                <a:cs typeface="Calibri" pitchFamily="34" charset="0"/>
              </a:rPr>
              <a:t>SG13, </a:t>
            </a:r>
          </a:p>
          <a:p>
            <a:pPr algn="ctr"/>
            <a:r>
              <a:rPr lang="en-US" b="1" dirty="0" smtClean="0">
                <a:solidFill>
                  <a:schemeClr val="tx1"/>
                </a:solidFill>
                <a:latin typeface="Calibri" pitchFamily="34" charset="0"/>
                <a:cs typeface="Calibri" pitchFamily="34" charset="0"/>
              </a:rPr>
              <a:t>20TV</a:t>
            </a:r>
            <a:endParaRPr lang="ru-RU" b="1" dirty="0">
              <a:solidFill>
                <a:schemeClr val="tx1"/>
              </a:solidFill>
            </a:endParaRPr>
          </a:p>
        </p:txBody>
      </p:sp>
      <p:sp>
        <p:nvSpPr>
          <p:cNvPr id="87" name="TextBox 86"/>
          <p:cNvSpPr txBox="1"/>
          <p:nvPr/>
        </p:nvSpPr>
        <p:spPr>
          <a:xfrm>
            <a:off x="2357422" y="571480"/>
            <a:ext cx="5357850" cy="369332"/>
          </a:xfrm>
          <a:prstGeom prst="rect">
            <a:avLst/>
          </a:prstGeom>
          <a:noFill/>
        </p:spPr>
        <p:txBody>
          <a:bodyPr wrap="square" rtlCol="0">
            <a:spAutoFit/>
          </a:bodyPr>
          <a:lstStyle/>
          <a:p>
            <a:r>
              <a:rPr lang="en-US" b="1" dirty="0" smtClean="0"/>
              <a:t>  Power consumption of the network is 6 kV</a:t>
            </a:r>
            <a:endParaRPr lang="ru-RU" b="1" dirty="0"/>
          </a:p>
        </p:txBody>
      </p:sp>
      <p:grpSp>
        <p:nvGrpSpPr>
          <p:cNvPr id="73" name="Группа 72"/>
          <p:cNvGrpSpPr/>
          <p:nvPr/>
        </p:nvGrpSpPr>
        <p:grpSpPr>
          <a:xfrm>
            <a:off x="251520" y="0"/>
            <a:ext cx="8856270" cy="654032"/>
            <a:chOff x="251520" y="0"/>
            <a:chExt cx="8856270" cy="654032"/>
          </a:xfrm>
        </p:grpSpPr>
        <p:sp>
          <p:nvSpPr>
            <p:cNvPr id="74" name="Заголовок 1"/>
            <p:cNvSpPr txBox="1">
              <a:spLocks/>
            </p:cNvSpPr>
            <p:nvPr/>
          </p:nvSpPr>
          <p:spPr>
            <a:xfrm>
              <a:off x="500034" y="0"/>
              <a:ext cx="8229600" cy="654032"/>
            </a:xfrm>
            <a:prstGeom prst="rect">
              <a:avLst/>
            </a:prstGeom>
          </p:spPr>
          <p:txBody>
            <a:bodyPr>
              <a:normAutofit/>
            </a:bodyPr>
            <a:lstStyle/>
            <a:p>
              <a:pPr lvl="0" algn="ctr">
                <a:spcBef>
                  <a:spcPct val="0"/>
                </a:spcBef>
                <a:defRPr/>
              </a:pPr>
              <a:r>
                <a:rPr lang="en-US" sz="2400" b="1" dirty="0" err="1" smtClean="0">
                  <a:solidFill>
                    <a:schemeClr val="tx1">
                      <a:lumMod val="65000"/>
                      <a:lumOff val="35000"/>
                    </a:schemeClr>
                  </a:solidFill>
                </a:rPr>
                <a:t>Nuclotron</a:t>
              </a:r>
              <a:r>
                <a:rPr lang="en-US" sz="2400" b="1" dirty="0" smtClean="0">
                  <a:solidFill>
                    <a:schemeClr val="tx1">
                      <a:lumMod val="65000"/>
                      <a:lumOff val="35000"/>
                    </a:schemeClr>
                  </a:solidFill>
                </a:rPr>
                <a:t> power supply System</a:t>
              </a:r>
              <a:endParaRPr kumimoji="0" lang="ru-RU" sz="2400" b="1" i="0" u="none" strike="noStrike" kern="1200" cap="none" spc="0" normalizeH="0" baseline="0" noProof="0" dirty="0">
                <a:ln>
                  <a:noFill/>
                </a:ln>
                <a:solidFill>
                  <a:schemeClr val="tx1">
                    <a:lumMod val="65000"/>
                    <a:lumOff val="35000"/>
                  </a:schemeClr>
                </a:solidFill>
                <a:effectLst/>
                <a:uLnTx/>
                <a:uFillTx/>
                <a:latin typeface="+mj-lt"/>
                <a:ea typeface="+mj-ea"/>
                <a:cs typeface="+mj-cs"/>
              </a:endParaRPr>
            </a:p>
          </p:txBody>
        </p:sp>
        <p:cxnSp>
          <p:nvCxnSpPr>
            <p:cNvPr id="75" name="Прямая соединительная линия 74"/>
            <p:cNvCxnSpPr/>
            <p:nvPr/>
          </p:nvCxnSpPr>
          <p:spPr>
            <a:xfrm>
              <a:off x="251520" y="404664"/>
              <a:ext cx="8712968" cy="0"/>
            </a:xfrm>
            <a:prstGeom prst="line">
              <a:avLst/>
            </a:prstGeom>
          </p:spPr>
          <p:style>
            <a:lnRef idx="2">
              <a:schemeClr val="accent1"/>
            </a:lnRef>
            <a:fillRef idx="0">
              <a:schemeClr val="accent1"/>
            </a:fillRef>
            <a:effectRef idx="1">
              <a:schemeClr val="accent1"/>
            </a:effectRef>
            <a:fontRef idx="minor">
              <a:schemeClr val="tx1"/>
            </a:fontRef>
          </p:style>
        </p:cxnSp>
        <p:pic>
          <p:nvPicPr>
            <p:cNvPr id="76" name="Рисунок 75">
              <a:extLst>
                <a:ext uri="{FF2B5EF4-FFF2-40B4-BE49-F238E27FC236}">
                  <a16:creationId xmlns="" xmlns:a16="http://schemas.microsoft.com/office/drawing/2014/main" id="{599E0C4B-0717-439A-A4AF-422065C6AB04}"/>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31439" y="0"/>
              <a:ext cx="1076351" cy="563239"/>
            </a:xfrm>
            <a:prstGeom prst="rect">
              <a:avLst/>
            </a:prstGeom>
          </p:spPr>
        </p:pic>
      </p:grpSp>
      <p:sp>
        <p:nvSpPr>
          <p:cNvPr id="13" name="Номер слайда 3"/>
          <p:cNvSpPr>
            <a:spLocks noGrp="1"/>
          </p:cNvSpPr>
          <p:nvPr>
            <p:ph type="sldNum" sz="quarter" idx="12"/>
          </p:nvPr>
        </p:nvSpPr>
        <p:spPr>
          <a:xfrm>
            <a:off x="8617812" y="6492875"/>
            <a:ext cx="504056" cy="365125"/>
          </a:xfrm>
          <a:noFill/>
        </p:spPr>
        <p:txBody>
          <a:bodyPr/>
          <a:lstStyle/>
          <a:p>
            <a:fld id="{5797AFE9-0F05-449C-AAE0-058FD2FE3341}" type="slidenum">
              <a:rPr lang="ru-RU" altLang="ru-RU" smtClean="0"/>
              <a:pPr/>
              <a:t>8</a:t>
            </a:fld>
            <a:endParaRPr lang="ru-RU" altLang="ru-RU" dirty="0" smtClean="0"/>
          </a:p>
        </p:txBody>
      </p:sp>
    </p:spTree>
    <p:extLst>
      <p:ext uri="{BB962C8B-B14F-4D97-AF65-F5344CB8AC3E}">
        <p14:creationId xmlns="" xmlns:p14="http://schemas.microsoft.com/office/powerpoint/2010/main" val="1190261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2000"/>
                                        <p:tgtEl>
                                          <p:spTgt spid="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2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Группа 53"/>
          <p:cNvGrpSpPr/>
          <p:nvPr/>
        </p:nvGrpSpPr>
        <p:grpSpPr>
          <a:xfrm>
            <a:off x="1785918" y="3214686"/>
            <a:ext cx="5357850" cy="3403846"/>
            <a:chOff x="1643042" y="2928934"/>
            <a:chExt cx="5572164" cy="3689598"/>
          </a:xfrm>
        </p:grpSpPr>
        <p:pic>
          <p:nvPicPr>
            <p:cNvPr id="41" name="Рисунок 40" descr="цикл 4кА_для энергет.JPG"/>
            <p:cNvPicPr>
              <a:picLocks noChangeAspect="1"/>
            </p:cNvPicPr>
            <p:nvPr/>
          </p:nvPicPr>
          <p:blipFill>
            <a:blip r:embed="rId3"/>
            <a:stretch>
              <a:fillRect/>
            </a:stretch>
          </p:blipFill>
          <p:spPr>
            <a:xfrm>
              <a:off x="1643042" y="2928934"/>
              <a:ext cx="5572164" cy="3689598"/>
            </a:xfrm>
            <a:prstGeom prst="rect">
              <a:avLst/>
            </a:prstGeom>
            <a:ln>
              <a:noFill/>
            </a:ln>
            <a:effectLst>
              <a:outerShdw blurRad="190500" algn="tl" rotWithShape="0">
                <a:srgbClr val="000000">
                  <a:alpha val="70000"/>
                </a:srgbClr>
              </a:outerShdw>
            </a:effectLst>
          </p:spPr>
        </p:pic>
        <p:cxnSp>
          <p:nvCxnSpPr>
            <p:cNvPr id="51" name="Прямая со стрелкой 50"/>
            <p:cNvCxnSpPr/>
            <p:nvPr/>
          </p:nvCxnSpPr>
          <p:spPr>
            <a:xfrm rot="5400000" flipH="1" flipV="1">
              <a:off x="2607852" y="4678768"/>
              <a:ext cx="2642412" cy="1588"/>
            </a:xfrm>
            <a:prstGeom prst="straightConnector1">
              <a:avLst/>
            </a:prstGeom>
            <a:ln w="9525">
              <a:solidFill>
                <a:schemeClr val="tx1"/>
              </a:solidFill>
              <a:prstDash val="solid"/>
              <a:tailEnd type="stealth" w="med" len="lg"/>
            </a:ln>
          </p:spPr>
          <p:style>
            <a:lnRef idx="1">
              <a:schemeClr val="accent1"/>
            </a:lnRef>
            <a:fillRef idx="0">
              <a:schemeClr val="accent1"/>
            </a:fillRef>
            <a:effectRef idx="0">
              <a:schemeClr val="accent1"/>
            </a:effectRef>
            <a:fontRef idx="minor">
              <a:schemeClr val="tx1"/>
            </a:fontRef>
          </p:style>
        </p:cxnSp>
        <p:cxnSp>
          <p:nvCxnSpPr>
            <p:cNvPr id="55" name="Прямая соединительная линия 54"/>
            <p:cNvCxnSpPr/>
            <p:nvPr/>
          </p:nvCxnSpPr>
          <p:spPr>
            <a:xfrm>
              <a:off x="1785918" y="6000768"/>
              <a:ext cx="5286412" cy="1588"/>
            </a:xfrm>
            <a:prstGeom prst="line">
              <a:avLst/>
            </a:prstGeom>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4094794" y="4477638"/>
              <a:ext cx="1357322" cy="400110"/>
            </a:xfrm>
            <a:prstGeom prst="rect">
              <a:avLst/>
            </a:prstGeom>
            <a:solidFill>
              <a:schemeClr val="accent6">
                <a:lumMod val="20000"/>
                <a:lumOff val="80000"/>
              </a:schemeClr>
            </a:solidFill>
          </p:spPr>
          <p:txBody>
            <a:bodyPr wrap="square" rtlCol="0">
              <a:spAutoFit/>
            </a:bodyPr>
            <a:lstStyle/>
            <a:p>
              <a:r>
                <a:rPr lang="en-US" altLang="ru-RU" sz="2000" dirty="0" smtClean="0">
                  <a:latin typeface="Calibri" pitchFamily="34" charset="0"/>
                  <a:cs typeface="Calibri" pitchFamily="34" charset="0"/>
                </a:rPr>
                <a:t>I</a:t>
              </a:r>
              <a:r>
                <a:rPr lang="ru-RU" altLang="ru-RU" sz="2000" b="1" dirty="0" smtClean="0">
                  <a:latin typeface="Calibri" pitchFamily="34" charset="0"/>
                  <a:cs typeface="Calibri" pitchFamily="34" charset="0"/>
                </a:rPr>
                <a:t> </a:t>
              </a:r>
              <a:r>
                <a:rPr lang="en-US" altLang="ru-RU" sz="2000" b="1" dirty="0" smtClean="0">
                  <a:latin typeface="Calibri" pitchFamily="34" charset="0"/>
                  <a:cs typeface="Calibri" pitchFamily="34" charset="0"/>
                </a:rPr>
                <a:t>= 4.4 k</a:t>
              </a:r>
              <a:r>
                <a:rPr lang="ru-RU" sz="2000" b="1" dirty="0" smtClean="0"/>
                <a:t>А</a:t>
              </a:r>
              <a:endParaRPr lang="ru-RU" sz="2000" b="1" dirty="0"/>
            </a:p>
          </p:txBody>
        </p:sp>
        <p:sp>
          <p:nvSpPr>
            <p:cNvPr id="59" name="TextBox 58"/>
            <p:cNvSpPr txBox="1"/>
            <p:nvPr/>
          </p:nvSpPr>
          <p:spPr>
            <a:xfrm>
              <a:off x="4243385" y="5251990"/>
              <a:ext cx="2071702" cy="646331"/>
            </a:xfrm>
            <a:prstGeom prst="rect">
              <a:avLst/>
            </a:prstGeom>
            <a:solidFill>
              <a:srgbClr val="FFFFB7"/>
            </a:solidFill>
          </p:spPr>
          <p:txBody>
            <a:bodyPr wrap="square" rtlCol="0">
              <a:spAutoFit/>
            </a:bodyPr>
            <a:lstStyle/>
            <a:p>
              <a:pPr algn="ctr"/>
              <a:r>
                <a:rPr lang="en-US" dirty="0" smtClean="0"/>
                <a:t>current cycle of the </a:t>
              </a:r>
              <a:r>
                <a:rPr lang="en-US" dirty="0" err="1" smtClean="0"/>
                <a:t>Nuclotron</a:t>
              </a:r>
              <a:endParaRPr lang="ru-RU" dirty="0"/>
            </a:p>
          </p:txBody>
        </p:sp>
      </p:grpSp>
      <p:grpSp>
        <p:nvGrpSpPr>
          <p:cNvPr id="53" name="Группа 52"/>
          <p:cNvGrpSpPr/>
          <p:nvPr/>
        </p:nvGrpSpPr>
        <p:grpSpPr>
          <a:xfrm>
            <a:off x="142844" y="3071810"/>
            <a:ext cx="2428465" cy="2369596"/>
            <a:chOff x="214282" y="2500306"/>
            <a:chExt cx="2428465" cy="2369596"/>
          </a:xfrm>
        </p:grpSpPr>
        <p:grpSp>
          <p:nvGrpSpPr>
            <p:cNvPr id="4" name="Группа 44"/>
            <p:cNvGrpSpPr/>
            <p:nvPr/>
          </p:nvGrpSpPr>
          <p:grpSpPr>
            <a:xfrm>
              <a:off x="214282" y="2500306"/>
              <a:ext cx="2428465" cy="2369596"/>
              <a:chOff x="214282" y="2285992"/>
              <a:chExt cx="2428465" cy="2369596"/>
            </a:xfrm>
          </p:grpSpPr>
          <p:grpSp>
            <p:nvGrpSpPr>
              <p:cNvPr id="5" name="Группа 16"/>
              <p:cNvGrpSpPr>
                <a:grpSpLocks noChangeAspect="1"/>
              </p:cNvGrpSpPr>
              <p:nvPr/>
            </p:nvGrpSpPr>
            <p:grpSpPr>
              <a:xfrm>
                <a:off x="214282" y="2285992"/>
                <a:ext cx="2428465" cy="1838380"/>
                <a:chOff x="1285852" y="1857364"/>
                <a:chExt cx="1868050" cy="1414145"/>
              </a:xfrm>
            </p:grpSpPr>
            <p:pic>
              <p:nvPicPr>
                <p:cNvPr id="22" name="Рисунок 21" descr="Снимок10.PNG"/>
                <p:cNvPicPr/>
                <p:nvPr/>
              </p:nvPicPr>
              <p:blipFill>
                <a:blip r:embed="rId4" cstate="print"/>
                <a:srcRect r="15703" b="1407"/>
                <a:stretch>
                  <a:fillRect/>
                </a:stretch>
              </p:blipFill>
              <p:spPr>
                <a:xfrm>
                  <a:off x="1285852" y="1857364"/>
                  <a:ext cx="1868050" cy="1258067"/>
                </a:xfrm>
                <a:prstGeom prst="rect">
                  <a:avLst/>
                </a:prstGeom>
                <a:ln>
                  <a:noFill/>
                </a:ln>
                <a:effectLst>
                  <a:outerShdw blurRad="190500" algn="tl" rotWithShape="0">
                    <a:srgbClr val="000000">
                      <a:alpha val="70000"/>
                    </a:srgbClr>
                  </a:outerShdw>
                </a:effectLst>
              </p:spPr>
            </p:pic>
            <p:grpSp>
              <p:nvGrpSpPr>
                <p:cNvPr id="6" name="Group 2"/>
                <p:cNvGrpSpPr>
                  <a:grpSpLocks/>
                </p:cNvGrpSpPr>
                <p:nvPr/>
              </p:nvGrpSpPr>
              <p:grpSpPr bwMode="auto">
                <a:xfrm>
                  <a:off x="1560544" y="2357432"/>
                  <a:ext cx="1023884" cy="914077"/>
                  <a:chOff x="2147" y="12183"/>
                  <a:chExt cx="1611" cy="1438"/>
                </a:xfrm>
              </p:grpSpPr>
              <p:cxnSp>
                <p:nvCxnSpPr>
                  <p:cNvPr id="1027" name="AutoShape 3"/>
                  <p:cNvCxnSpPr>
                    <a:cxnSpLocks noChangeShapeType="1"/>
                  </p:cNvCxnSpPr>
                  <p:nvPr/>
                </p:nvCxnSpPr>
                <p:spPr bwMode="auto">
                  <a:xfrm>
                    <a:off x="3299" y="12183"/>
                    <a:ext cx="1" cy="1121"/>
                  </a:xfrm>
                  <a:prstGeom prst="straightConnector1">
                    <a:avLst/>
                  </a:prstGeom>
                  <a:noFill/>
                  <a:ln w="9525">
                    <a:solidFill>
                      <a:srgbClr val="000000"/>
                    </a:solidFill>
                    <a:prstDash val="sysDot"/>
                    <a:round/>
                    <a:headEnd/>
                    <a:tailEnd/>
                  </a:ln>
                </p:spPr>
              </p:cxnSp>
              <p:cxnSp>
                <p:nvCxnSpPr>
                  <p:cNvPr id="1028" name="AutoShape 4"/>
                  <p:cNvCxnSpPr>
                    <a:cxnSpLocks noChangeShapeType="1"/>
                  </p:cNvCxnSpPr>
                  <p:nvPr/>
                </p:nvCxnSpPr>
                <p:spPr bwMode="auto">
                  <a:xfrm>
                    <a:off x="3357" y="12876"/>
                    <a:ext cx="0" cy="428"/>
                  </a:xfrm>
                  <a:prstGeom prst="straightConnector1">
                    <a:avLst/>
                  </a:prstGeom>
                  <a:noFill/>
                  <a:ln w="9525">
                    <a:solidFill>
                      <a:srgbClr val="000000"/>
                    </a:solidFill>
                    <a:prstDash val="sysDot"/>
                    <a:round/>
                    <a:headEnd/>
                    <a:tailEnd/>
                  </a:ln>
                </p:spPr>
              </p:cxnSp>
              <p:cxnSp>
                <p:nvCxnSpPr>
                  <p:cNvPr id="1029" name="AutoShape 5"/>
                  <p:cNvCxnSpPr>
                    <a:cxnSpLocks noChangeShapeType="1"/>
                  </p:cNvCxnSpPr>
                  <p:nvPr/>
                </p:nvCxnSpPr>
                <p:spPr bwMode="auto">
                  <a:xfrm>
                    <a:off x="2741" y="13250"/>
                    <a:ext cx="558" cy="0"/>
                  </a:xfrm>
                  <a:prstGeom prst="straightConnector1">
                    <a:avLst/>
                  </a:prstGeom>
                  <a:noFill/>
                  <a:ln w="9525">
                    <a:solidFill>
                      <a:srgbClr val="000000"/>
                    </a:solidFill>
                    <a:round/>
                    <a:headEnd/>
                    <a:tailEnd type="triangle" w="med" len="med"/>
                  </a:ln>
                </p:spPr>
              </p:cxnSp>
              <p:cxnSp>
                <p:nvCxnSpPr>
                  <p:cNvPr id="1030" name="AutoShape 6"/>
                  <p:cNvCxnSpPr>
                    <a:cxnSpLocks noChangeShapeType="1"/>
                  </p:cNvCxnSpPr>
                  <p:nvPr/>
                </p:nvCxnSpPr>
                <p:spPr bwMode="auto">
                  <a:xfrm flipH="1">
                    <a:off x="3357" y="13250"/>
                    <a:ext cx="401" cy="1"/>
                  </a:xfrm>
                  <a:prstGeom prst="straightConnector1">
                    <a:avLst/>
                  </a:prstGeom>
                  <a:noFill/>
                  <a:ln w="9525">
                    <a:solidFill>
                      <a:srgbClr val="000000"/>
                    </a:solidFill>
                    <a:round/>
                    <a:headEnd/>
                    <a:tailEnd type="triangle" w="med" len="med"/>
                  </a:ln>
                </p:spPr>
              </p:cxnSp>
              <p:sp>
                <p:nvSpPr>
                  <p:cNvPr id="1031" name="Text Box 7"/>
                  <p:cNvSpPr txBox="1">
                    <a:spLocks noChangeArrowheads="1"/>
                  </p:cNvSpPr>
                  <p:nvPr/>
                </p:nvSpPr>
                <p:spPr bwMode="auto">
                  <a:xfrm>
                    <a:off x="2147" y="13039"/>
                    <a:ext cx="1055" cy="5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ru-RU" sz="1100" b="0" i="0" u="none" strike="noStrike" cap="none" normalizeH="0" baseline="0" dirty="0" smtClean="0">
                        <a:ln>
                          <a:noFill/>
                        </a:ln>
                        <a:solidFill>
                          <a:schemeClr val="tx1"/>
                        </a:solidFill>
                        <a:effectLst/>
                        <a:latin typeface="Calibri" pitchFamily="34" charset="0"/>
                        <a:cs typeface="Arial" pitchFamily="34" charset="0"/>
                      </a:rPr>
                      <a:t>2.8мс</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grpSp>
          </p:grpSp>
          <p:sp>
            <p:nvSpPr>
              <p:cNvPr id="42" name="TextBox 41"/>
              <p:cNvSpPr txBox="1"/>
              <p:nvPr/>
            </p:nvSpPr>
            <p:spPr>
              <a:xfrm>
                <a:off x="285720" y="4286256"/>
                <a:ext cx="2214578" cy="369332"/>
              </a:xfrm>
              <a:prstGeom prst="rect">
                <a:avLst/>
              </a:prstGeom>
              <a:solidFill>
                <a:srgbClr val="CCFF66"/>
              </a:solidFill>
            </p:spPr>
            <p:txBody>
              <a:bodyPr wrap="square" rtlCol="0">
                <a:spAutoFit/>
              </a:bodyPr>
              <a:lstStyle/>
              <a:p>
                <a:pPr algn="ctr"/>
                <a:r>
                  <a:rPr lang="en-US" dirty="0" err="1" smtClean="0"/>
                  <a:t>cos</a:t>
                </a:r>
                <a:r>
                  <a:rPr lang="en-US" dirty="0" smtClean="0"/>
                  <a:t> (50.4) =</a:t>
                </a:r>
                <a:r>
                  <a:rPr lang="en-US" b="1" dirty="0" smtClean="0"/>
                  <a:t> 0.63</a:t>
                </a:r>
                <a:endParaRPr lang="ru-RU" b="1" dirty="0"/>
              </a:p>
            </p:txBody>
          </p:sp>
        </p:grpSp>
        <p:sp>
          <p:nvSpPr>
            <p:cNvPr id="58" name="TextBox 57"/>
            <p:cNvSpPr txBox="1"/>
            <p:nvPr/>
          </p:nvSpPr>
          <p:spPr>
            <a:xfrm>
              <a:off x="285720" y="4143380"/>
              <a:ext cx="2214578" cy="369332"/>
            </a:xfrm>
            <a:prstGeom prst="rect">
              <a:avLst/>
            </a:prstGeom>
            <a:solidFill>
              <a:schemeClr val="accent6">
                <a:lumMod val="20000"/>
                <a:lumOff val="80000"/>
              </a:schemeClr>
            </a:solidFill>
          </p:spPr>
          <p:txBody>
            <a:bodyPr wrap="square" rtlCol="0">
              <a:spAutoFit/>
            </a:bodyPr>
            <a:lstStyle/>
            <a:p>
              <a:pPr algn="ctr"/>
              <a:r>
                <a:rPr lang="ru-RU" altLang="ru-RU" dirty="0" smtClean="0">
                  <a:latin typeface="Calibri" pitchFamily="34" charset="0"/>
                  <a:cs typeface="Calibri" pitchFamily="34" charset="0"/>
                </a:rPr>
                <a:t>а</a:t>
              </a:r>
              <a:r>
                <a:rPr lang="en-US" altLang="ru-RU" dirty="0" err="1" smtClean="0">
                  <a:latin typeface="Calibri" pitchFamily="34" charset="0"/>
                  <a:cs typeface="Calibri" pitchFamily="34" charset="0"/>
                </a:rPr>
                <a:t>mplitude</a:t>
              </a:r>
              <a:r>
                <a:rPr lang="ru-RU" altLang="ru-RU" dirty="0" smtClean="0">
                  <a:latin typeface="Calibri" pitchFamily="34" charset="0"/>
                  <a:cs typeface="Calibri" pitchFamily="34" charset="0"/>
                </a:rPr>
                <a:t>  </a:t>
              </a:r>
              <a:r>
                <a:rPr lang="en-US" altLang="ru-RU" dirty="0" err="1" smtClean="0">
                  <a:latin typeface="Calibri" pitchFamily="34" charset="0"/>
                  <a:cs typeface="Calibri" pitchFamily="34" charset="0"/>
                </a:rPr>
                <a:t>I</a:t>
              </a:r>
              <a:r>
                <a:rPr lang="en-US" altLang="ru-RU" sz="1400" dirty="0" err="1" smtClean="0">
                  <a:latin typeface="Calibri" pitchFamily="34" charset="0"/>
                  <a:cs typeface="Calibri" pitchFamily="34" charset="0"/>
                </a:rPr>
                <a:t>ac</a:t>
              </a:r>
              <a:r>
                <a:rPr lang="en-US" altLang="ru-RU" dirty="0" smtClean="0">
                  <a:latin typeface="Calibri" pitchFamily="34" charset="0"/>
                  <a:cs typeface="Calibri" pitchFamily="34" charset="0"/>
                </a:rPr>
                <a:t> ~ 80A</a:t>
              </a:r>
              <a:endParaRPr lang="ru-RU" b="1" dirty="0"/>
            </a:p>
          </p:txBody>
        </p:sp>
      </p:grpSp>
      <p:grpSp>
        <p:nvGrpSpPr>
          <p:cNvPr id="66" name="Группа 65"/>
          <p:cNvGrpSpPr/>
          <p:nvPr/>
        </p:nvGrpSpPr>
        <p:grpSpPr>
          <a:xfrm>
            <a:off x="3143240" y="1000108"/>
            <a:ext cx="5000660" cy="1650523"/>
            <a:chOff x="3143240" y="1142984"/>
            <a:chExt cx="5000660" cy="1650523"/>
          </a:xfrm>
        </p:grpSpPr>
        <p:grpSp>
          <p:nvGrpSpPr>
            <p:cNvPr id="7" name="Группа 48"/>
            <p:cNvGrpSpPr/>
            <p:nvPr/>
          </p:nvGrpSpPr>
          <p:grpSpPr>
            <a:xfrm>
              <a:off x="3143240" y="1142984"/>
              <a:ext cx="5000660" cy="1650523"/>
              <a:chOff x="3143240" y="1142983"/>
              <a:chExt cx="5000660" cy="1650523"/>
            </a:xfrm>
          </p:grpSpPr>
          <p:grpSp>
            <p:nvGrpSpPr>
              <p:cNvPr id="8" name="Группа 34"/>
              <p:cNvGrpSpPr>
                <a:grpSpLocks noChangeAspect="1"/>
              </p:cNvGrpSpPr>
              <p:nvPr/>
            </p:nvGrpSpPr>
            <p:grpSpPr>
              <a:xfrm>
                <a:off x="3143240" y="1142983"/>
                <a:ext cx="2459466" cy="1650523"/>
                <a:chOff x="4071934" y="1928802"/>
                <a:chExt cx="1891897" cy="1269634"/>
              </a:xfrm>
            </p:grpSpPr>
            <p:pic>
              <p:nvPicPr>
                <p:cNvPr id="23" name="Рисунок 22" descr="Снимок3.PNG"/>
                <p:cNvPicPr/>
                <p:nvPr/>
              </p:nvPicPr>
              <p:blipFill>
                <a:blip r:embed="rId5" cstate="print"/>
                <a:srcRect r="15613" b="1717"/>
                <a:stretch>
                  <a:fillRect/>
                </a:stretch>
              </p:blipFill>
              <p:spPr>
                <a:xfrm>
                  <a:off x="4071934" y="1928802"/>
                  <a:ext cx="1891897" cy="1269634"/>
                </a:xfrm>
                <a:prstGeom prst="rect">
                  <a:avLst/>
                </a:prstGeom>
                <a:ln>
                  <a:noFill/>
                </a:ln>
                <a:effectLst>
                  <a:outerShdw blurRad="190500" algn="tl" rotWithShape="0">
                    <a:srgbClr val="000000">
                      <a:alpha val="70000"/>
                    </a:srgbClr>
                  </a:outerShdw>
                </a:effectLst>
              </p:spPr>
            </p:pic>
            <p:grpSp>
              <p:nvGrpSpPr>
                <p:cNvPr id="9" name="Group 8"/>
                <p:cNvGrpSpPr>
                  <a:grpSpLocks/>
                </p:cNvGrpSpPr>
                <p:nvPr/>
              </p:nvGrpSpPr>
              <p:grpSpPr bwMode="auto">
                <a:xfrm>
                  <a:off x="4456746" y="2428867"/>
                  <a:ext cx="1024890" cy="745333"/>
                  <a:chOff x="5255" y="13959"/>
                  <a:chExt cx="1614" cy="1175"/>
                </a:xfrm>
              </p:grpSpPr>
              <p:cxnSp>
                <p:nvCxnSpPr>
                  <p:cNvPr id="1033" name="AutoShape 9"/>
                  <p:cNvCxnSpPr>
                    <a:cxnSpLocks noChangeShapeType="1"/>
                  </p:cNvCxnSpPr>
                  <p:nvPr/>
                </p:nvCxnSpPr>
                <p:spPr bwMode="auto">
                  <a:xfrm>
                    <a:off x="6349" y="13959"/>
                    <a:ext cx="0" cy="1094"/>
                  </a:xfrm>
                  <a:prstGeom prst="straightConnector1">
                    <a:avLst/>
                  </a:prstGeom>
                  <a:noFill/>
                  <a:ln w="9525">
                    <a:solidFill>
                      <a:srgbClr val="000000"/>
                    </a:solidFill>
                    <a:prstDash val="sysDot"/>
                    <a:round/>
                    <a:headEnd/>
                    <a:tailEnd/>
                  </a:ln>
                </p:spPr>
              </p:cxnSp>
              <p:cxnSp>
                <p:nvCxnSpPr>
                  <p:cNvPr id="1034" name="AutoShape 10"/>
                  <p:cNvCxnSpPr>
                    <a:cxnSpLocks noChangeShapeType="1"/>
                  </p:cNvCxnSpPr>
                  <p:nvPr/>
                </p:nvCxnSpPr>
                <p:spPr bwMode="auto">
                  <a:xfrm>
                    <a:off x="6468" y="14652"/>
                    <a:ext cx="0" cy="401"/>
                  </a:xfrm>
                  <a:prstGeom prst="straightConnector1">
                    <a:avLst/>
                  </a:prstGeom>
                  <a:noFill/>
                  <a:ln w="9525">
                    <a:solidFill>
                      <a:srgbClr val="000000"/>
                    </a:solidFill>
                    <a:prstDash val="sysDot"/>
                    <a:round/>
                    <a:headEnd/>
                    <a:tailEnd/>
                  </a:ln>
                </p:spPr>
              </p:cxnSp>
              <p:cxnSp>
                <p:nvCxnSpPr>
                  <p:cNvPr id="1035" name="AutoShape 11"/>
                  <p:cNvCxnSpPr>
                    <a:cxnSpLocks noChangeShapeType="1"/>
                  </p:cNvCxnSpPr>
                  <p:nvPr/>
                </p:nvCxnSpPr>
                <p:spPr bwMode="auto">
                  <a:xfrm>
                    <a:off x="5791" y="14986"/>
                    <a:ext cx="558" cy="0"/>
                  </a:xfrm>
                  <a:prstGeom prst="straightConnector1">
                    <a:avLst/>
                  </a:prstGeom>
                  <a:noFill/>
                  <a:ln w="9525">
                    <a:solidFill>
                      <a:srgbClr val="000000"/>
                    </a:solidFill>
                    <a:round/>
                    <a:headEnd/>
                    <a:tailEnd type="triangle" w="med" len="med"/>
                  </a:ln>
                </p:spPr>
              </p:cxnSp>
              <p:cxnSp>
                <p:nvCxnSpPr>
                  <p:cNvPr id="1036" name="AutoShape 12"/>
                  <p:cNvCxnSpPr>
                    <a:cxnSpLocks noChangeShapeType="1"/>
                  </p:cNvCxnSpPr>
                  <p:nvPr/>
                </p:nvCxnSpPr>
                <p:spPr bwMode="auto">
                  <a:xfrm flipH="1">
                    <a:off x="6468" y="14985"/>
                    <a:ext cx="401" cy="1"/>
                  </a:xfrm>
                  <a:prstGeom prst="straightConnector1">
                    <a:avLst/>
                  </a:prstGeom>
                  <a:noFill/>
                  <a:ln w="9525">
                    <a:solidFill>
                      <a:srgbClr val="000000"/>
                    </a:solidFill>
                    <a:round/>
                    <a:headEnd/>
                    <a:tailEnd type="triangle" w="med" len="med"/>
                  </a:ln>
                </p:spPr>
              </p:cxnSp>
              <p:sp>
                <p:nvSpPr>
                  <p:cNvPr id="1037" name="Text Box 13"/>
                  <p:cNvSpPr txBox="1">
                    <a:spLocks noChangeArrowheads="1"/>
                  </p:cNvSpPr>
                  <p:nvPr/>
                </p:nvSpPr>
                <p:spPr bwMode="auto">
                  <a:xfrm>
                    <a:off x="5255" y="14817"/>
                    <a:ext cx="1055" cy="3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lang="en-US" sz="1100" dirty="0" smtClean="0">
                        <a:latin typeface="Calibri" pitchFamily="34" charset="0"/>
                        <a:cs typeface="Arial" pitchFamily="34" charset="0"/>
                      </a:rPr>
                      <a:t>4</a:t>
                    </a:r>
                    <a:r>
                      <a:rPr kumimoji="0" lang="ru-RU" sz="1100" b="0" i="0" u="none" strike="noStrike" cap="none" normalizeH="0" baseline="0" dirty="0" smtClean="0">
                        <a:ln>
                          <a:noFill/>
                        </a:ln>
                        <a:solidFill>
                          <a:schemeClr val="tx1"/>
                        </a:solidFill>
                        <a:effectLst/>
                        <a:latin typeface="Calibri" pitchFamily="34" charset="0"/>
                        <a:cs typeface="Arial" pitchFamily="34" charset="0"/>
                      </a:rPr>
                      <a:t>.</a:t>
                    </a:r>
                    <a:r>
                      <a:rPr kumimoji="0" lang="en-US" sz="1100" b="0" i="0" u="none" strike="noStrike" cap="none" normalizeH="0" baseline="0" dirty="0" smtClean="0">
                        <a:ln>
                          <a:noFill/>
                        </a:ln>
                        <a:solidFill>
                          <a:schemeClr val="tx1"/>
                        </a:solidFill>
                        <a:effectLst/>
                        <a:latin typeface="Calibri" pitchFamily="34" charset="0"/>
                        <a:cs typeface="Arial" pitchFamily="34" charset="0"/>
                      </a:rPr>
                      <a:t>1</a:t>
                    </a:r>
                    <a:r>
                      <a:rPr kumimoji="0" lang="ru-RU" sz="1100" b="0" i="0" u="none" strike="noStrike" cap="none" normalizeH="0" baseline="0" dirty="0" smtClean="0">
                        <a:ln>
                          <a:noFill/>
                        </a:ln>
                        <a:solidFill>
                          <a:schemeClr val="tx1"/>
                        </a:solidFill>
                        <a:effectLst/>
                        <a:latin typeface="Calibri" pitchFamily="34" charset="0"/>
                        <a:cs typeface="Arial" pitchFamily="34" charset="0"/>
                      </a:rPr>
                      <a:t>мс</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grpSp>
          </p:grpSp>
          <p:sp>
            <p:nvSpPr>
              <p:cNvPr id="43" name="TextBox 42"/>
              <p:cNvSpPr txBox="1"/>
              <p:nvPr/>
            </p:nvSpPr>
            <p:spPr>
              <a:xfrm>
                <a:off x="5643570" y="1500173"/>
                <a:ext cx="2500330" cy="369332"/>
              </a:xfrm>
              <a:prstGeom prst="rect">
                <a:avLst/>
              </a:prstGeom>
              <a:solidFill>
                <a:srgbClr val="FFC000"/>
              </a:solidFill>
            </p:spPr>
            <p:txBody>
              <a:bodyPr wrap="square" rtlCol="0">
                <a:spAutoFit/>
              </a:bodyPr>
              <a:lstStyle/>
              <a:p>
                <a:pPr algn="ctr"/>
                <a:r>
                  <a:rPr lang="en-US" dirty="0" err="1" smtClean="0"/>
                  <a:t>cos</a:t>
                </a:r>
                <a:r>
                  <a:rPr lang="en-US" dirty="0" smtClean="0"/>
                  <a:t> (73.8) = </a:t>
                </a:r>
                <a:r>
                  <a:rPr lang="en-US" b="1" dirty="0" smtClean="0"/>
                  <a:t>0.28</a:t>
                </a:r>
                <a:endParaRPr lang="ru-RU" b="1" dirty="0"/>
              </a:p>
            </p:txBody>
          </p:sp>
        </p:grpSp>
        <p:sp>
          <p:nvSpPr>
            <p:cNvPr id="60" name="TextBox 59"/>
            <p:cNvSpPr txBox="1"/>
            <p:nvPr/>
          </p:nvSpPr>
          <p:spPr>
            <a:xfrm>
              <a:off x="5643570" y="1142984"/>
              <a:ext cx="2500330" cy="369332"/>
            </a:xfrm>
            <a:prstGeom prst="rect">
              <a:avLst/>
            </a:prstGeom>
            <a:solidFill>
              <a:schemeClr val="accent6">
                <a:lumMod val="20000"/>
                <a:lumOff val="80000"/>
              </a:schemeClr>
            </a:solidFill>
          </p:spPr>
          <p:txBody>
            <a:bodyPr wrap="square" rtlCol="0">
              <a:spAutoFit/>
            </a:bodyPr>
            <a:lstStyle/>
            <a:p>
              <a:pPr algn="ctr"/>
              <a:r>
                <a:rPr lang="ru-RU" altLang="ru-RU" dirty="0" smtClean="0">
                  <a:latin typeface="Calibri" pitchFamily="34" charset="0"/>
                  <a:cs typeface="Calibri" pitchFamily="34" charset="0"/>
                </a:rPr>
                <a:t>а</a:t>
              </a:r>
              <a:r>
                <a:rPr lang="en-US" altLang="ru-RU" dirty="0" err="1" smtClean="0">
                  <a:latin typeface="Calibri" pitchFamily="34" charset="0"/>
                  <a:cs typeface="Calibri" pitchFamily="34" charset="0"/>
                </a:rPr>
                <a:t>mplitude</a:t>
              </a:r>
              <a:r>
                <a:rPr lang="ru-RU" altLang="ru-RU" dirty="0" smtClean="0">
                  <a:latin typeface="Calibri" pitchFamily="34" charset="0"/>
                  <a:cs typeface="Calibri" pitchFamily="34" charset="0"/>
                </a:rPr>
                <a:t> </a:t>
              </a:r>
              <a:r>
                <a:rPr lang="en-US" altLang="ru-RU" dirty="0" err="1" smtClean="0">
                  <a:latin typeface="Calibri" pitchFamily="34" charset="0"/>
                  <a:cs typeface="Calibri" pitchFamily="34" charset="0"/>
                </a:rPr>
                <a:t>I</a:t>
              </a:r>
              <a:r>
                <a:rPr lang="en-US" altLang="ru-RU" sz="1400" dirty="0" err="1" smtClean="0">
                  <a:latin typeface="Calibri" pitchFamily="34" charset="0"/>
                  <a:cs typeface="Calibri" pitchFamily="34" charset="0"/>
                </a:rPr>
                <a:t>ac</a:t>
              </a:r>
              <a:r>
                <a:rPr lang="en-US" altLang="ru-RU" dirty="0" smtClean="0">
                  <a:latin typeface="Calibri" pitchFamily="34" charset="0"/>
                  <a:cs typeface="Calibri" pitchFamily="34" charset="0"/>
                </a:rPr>
                <a:t> ~ 100A</a:t>
              </a:r>
              <a:endParaRPr lang="ru-RU" b="1" dirty="0"/>
            </a:p>
          </p:txBody>
        </p:sp>
      </p:grpSp>
      <p:grpSp>
        <p:nvGrpSpPr>
          <p:cNvPr id="56" name="Группа 55"/>
          <p:cNvGrpSpPr/>
          <p:nvPr/>
        </p:nvGrpSpPr>
        <p:grpSpPr>
          <a:xfrm>
            <a:off x="6572264" y="3071810"/>
            <a:ext cx="2464367" cy="2369597"/>
            <a:chOff x="6643670" y="2357429"/>
            <a:chExt cx="2464367" cy="2369597"/>
          </a:xfrm>
        </p:grpSpPr>
        <p:grpSp>
          <p:nvGrpSpPr>
            <p:cNvPr id="10" name="Группа 49"/>
            <p:cNvGrpSpPr/>
            <p:nvPr/>
          </p:nvGrpSpPr>
          <p:grpSpPr>
            <a:xfrm>
              <a:off x="6643670" y="2357429"/>
              <a:ext cx="2464367" cy="2369597"/>
              <a:chOff x="6286512" y="2285991"/>
              <a:chExt cx="2464367" cy="2369597"/>
            </a:xfrm>
          </p:grpSpPr>
          <p:grpSp>
            <p:nvGrpSpPr>
              <p:cNvPr id="11" name="Группа 33"/>
              <p:cNvGrpSpPr>
                <a:grpSpLocks noChangeAspect="1"/>
              </p:cNvGrpSpPr>
              <p:nvPr/>
            </p:nvGrpSpPr>
            <p:grpSpPr>
              <a:xfrm>
                <a:off x="6286512" y="2285991"/>
                <a:ext cx="2464367" cy="1837147"/>
                <a:chOff x="6572264" y="1857364"/>
                <a:chExt cx="1895667" cy="1413189"/>
              </a:xfrm>
            </p:grpSpPr>
            <p:pic>
              <p:nvPicPr>
                <p:cNvPr id="24" name="Рисунок 23" descr="Снимок4.PNG"/>
                <p:cNvPicPr/>
                <p:nvPr/>
              </p:nvPicPr>
              <p:blipFill>
                <a:blip r:embed="rId6" cstate="print"/>
                <a:srcRect r="15598" b="-75"/>
                <a:stretch>
                  <a:fillRect/>
                </a:stretch>
              </p:blipFill>
              <p:spPr>
                <a:xfrm>
                  <a:off x="6572264" y="1857364"/>
                  <a:ext cx="1895667" cy="1270194"/>
                </a:xfrm>
                <a:prstGeom prst="rect">
                  <a:avLst/>
                </a:prstGeom>
                <a:ln>
                  <a:noFill/>
                </a:ln>
                <a:effectLst>
                  <a:outerShdw blurRad="190500" algn="tl" rotWithShape="0">
                    <a:srgbClr val="000000">
                      <a:alpha val="70000"/>
                    </a:srgbClr>
                  </a:outerShdw>
                </a:effectLst>
              </p:spPr>
            </p:pic>
            <p:grpSp>
              <p:nvGrpSpPr>
                <p:cNvPr id="12" name="Group 14"/>
                <p:cNvGrpSpPr>
                  <a:grpSpLocks/>
                </p:cNvGrpSpPr>
                <p:nvPr/>
              </p:nvGrpSpPr>
              <p:grpSpPr bwMode="auto">
                <a:xfrm>
                  <a:off x="6957048" y="2357433"/>
                  <a:ext cx="1064604" cy="913120"/>
                  <a:chOff x="8348" y="13957"/>
                  <a:chExt cx="1677" cy="1439"/>
                </a:xfrm>
              </p:grpSpPr>
              <p:cxnSp>
                <p:nvCxnSpPr>
                  <p:cNvPr id="1039" name="AutoShape 15"/>
                  <p:cNvCxnSpPr>
                    <a:cxnSpLocks noChangeShapeType="1"/>
                  </p:cNvCxnSpPr>
                  <p:nvPr/>
                </p:nvCxnSpPr>
                <p:spPr bwMode="auto">
                  <a:xfrm>
                    <a:off x="9452" y="13957"/>
                    <a:ext cx="0" cy="1121"/>
                  </a:xfrm>
                  <a:prstGeom prst="straightConnector1">
                    <a:avLst/>
                  </a:prstGeom>
                  <a:noFill/>
                  <a:ln w="9525">
                    <a:solidFill>
                      <a:srgbClr val="000000"/>
                    </a:solidFill>
                    <a:prstDash val="sysDot"/>
                    <a:round/>
                    <a:headEnd/>
                    <a:tailEnd/>
                  </a:ln>
                </p:spPr>
              </p:cxnSp>
              <p:cxnSp>
                <p:nvCxnSpPr>
                  <p:cNvPr id="1040" name="AutoShape 16"/>
                  <p:cNvCxnSpPr>
                    <a:cxnSpLocks noChangeShapeType="1"/>
                  </p:cNvCxnSpPr>
                  <p:nvPr/>
                </p:nvCxnSpPr>
                <p:spPr bwMode="auto">
                  <a:xfrm>
                    <a:off x="9624" y="14650"/>
                    <a:ext cx="0" cy="401"/>
                  </a:xfrm>
                  <a:prstGeom prst="straightConnector1">
                    <a:avLst/>
                  </a:prstGeom>
                  <a:noFill/>
                  <a:ln w="9525">
                    <a:solidFill>
                      <a:srgbClr val="000000"/>
                    </a:solidFill>
                    <a:prstDash val="sysDot"/>
                    <a:round/>
                    <a:headEnd/>
                    <a:tailEnd/>
                  </a:ln>
                </p:spPr>
              </p:cxnSp>
              <p:cxnSp>
                <p:nvCxnSpPr>
                  <p:cNvPr id="1041" name="AutoShape 17"/>
                  <p:cNvCxnSpPr>
                    <a:cxnSpLocks noChangeShapeType="1"/>
                  </p:cNvCxnSpPr>
                  <p:nvPr/>
                </p:nvCxnSpPr>
                <p:spPr bwMode="auto">
                  <a:xfrm>
                    <a:off x="8902" y="14982"/>
                    <a:ext cx="558" cy="0"/>
                  </a:xfrm>
                  <a:prstGeom prst="straightConnector1">
                    <a:avLst/>
                  </a:prstGeom>
                  <a:noFill/>
                  <a:ln w="9525">
                    <a:solidFill>
                      <a:srgbClr val="000000"/>
                    </a:solidFill>
                    <a:round/>
                    <a:headEnd/>
                    <a:tailEnd type="triangle" w="med" len="med"/>
                  </a:ln>
                </p:spPr>
              </p:cxnSp>
              <p:cxnSp>
                <p:nvCxnSpPr>
                  <p:cNvPr id="1042" name="AutoShape 18"/>
                  <p:cNvCxnSpPr>
                    <a:cxnSpLocks noChangeShapeType="1"/>
                  </p:cNvCxnSpPr>
                  <p:nvPr/>
                </p:nvCxnSpPr>
                <p:spPr bwMode="auto">
                  <a:xfrm flipH="1">
                    <a:off x="9624" y="14981"/>
                    <a:ext cx="401" cy="1"/>
                  </a:xfrm>
                  <a:prstGeom prst="straightConnector1">
                    <a:avLst/>
                  </a:prstGeom>
                  <a:noFill/>
                  <a:ln w="9525">
                    <a:solidFill>
                      <a:srgbClr val="000000"/>
                    </a:solidFill>
                    <a:round/>
                    <a:headEnd/>
                    <a:tailEnd type="triangle" w="med" len="med"/>
                  </a:ln>
                </p:spPr>
              </p:cxnSp>
              <p:sp>
                <p:nvSpPr>
                  <p:cNvPr id="1043" name="Text Box 19"/>
                  <p:cNvSpPr txBox="1">
                    <a:spLocks noChangeArrowheads="1"/>
                  </p:cNvSpPr>
                  <p:nvPr/>
                </p:nvSpPr>
                <p:spPr bwMode="auto">
                  <a:xfrm>
                    <a:off x="8348" y="14814"/>
                    <a:ext cx="1055" cy="5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ru-RU" sz="1100" b="0" i="0" u="none" strike="noStrike" cap="none" normalizeH="0" baseline="0" dirty="0" smtClean="0">
                        <a:ln>
                          <a:noFill/>
                        </a:ln>
                        <a:solidFill>
                          <a:schemeClr val="tx1"/>
                        </a:solidFill>
                        <a:effectLst/>
                        <a:latin typeface="Calibri" pitchFamily="34" charset="0"/>
                        <a:cs typeface="Arial" pitchFamily="34" charset="0"/>
                      </a:rPr>
                      <a:t>6.7мс</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grpSp>
          </p:grpSp>
          <p:sp>
            <p:nvSpPr>
              <p:cNvPr id="44" name="TextBox 43"/>
              <p:cNvSpPr txBox="1"/>
              <p:nvPr/>
            </p:nvSpPr>
            <p:spPr>
              <a:xfrm>
                <a:off x="6429420" y="4286256"/>
                <a:ext cx="2214578" cy="369332"/>
              </a:xfrm>
              <a:prstGeom prst="rect">
                <a:avLst/>
              </a:prstGeom>
              <a:solidFill>
                <a:schemeClr val="accent2">
                  <a:lumMod val="60000"/>
                  <a:lumOff val="40000"/>
                </a:schemeClr>
              </a:solidFill>
            </p:spPr>
            <p:txBody>
              <a:bodyPr wrap="square" rtlCol="0">
                <a:spAutoFit/>
              </a:bodyPr>
              <a:lstStyle/>
              <a:p>
                <a:pPr algn="ctr"/>
                <a:r>
                  <a:rPr lang="en-US" dirty="0" err="1" smtClean="0"/>
                  <a:t>cos</a:t>
                </a:r>
                <a:r>
                  <a:rPr lang="en-US" dirty="0" smtClean="0"/>
                  <a:t> (120.6) = </a:t>
                </a:r>
                <a:r>
                  <a:rPr lang="en-US" b="1" dirty="0" smtClean="0"/>
                  <a:t>-0.51</a:t>
                </a:r>
                <a:endParaRPr lang="ru-RU" b="1" dirty="0"/>
              </a:p>
            </p:txBody>
          </p:sp>
        </p:grpSp>
        <p:sp>
          <p:nvSpPr>
            <p:cNvPr id="65" name="TextBox 64"/>
            <p:cNvSpPr txBox="1"/>
            <p:nvPr/>
          </p:nvSpPr>
          <p:spPr>
            <a:xfrm>
              <a:off x="6786578" y="4000504"/>
              <a:ext cx="2214578" cy="369332"/>
            </a:xfrm>
            <a:prstGeom prst="rect">
              <a:avLst/>
            </a:prstGeom>
            <a:solidFill>
              <a:schemeClr val="accent6">
                <a:lumMod val="20000"/>
                <a:lumOff val="80000"/>
              </a:schemeClr>
            </a:solidFill>
          </p:spPr>
          <p:txBody>
            <a:bodyPr wrap="square" rtlCol="0">
              <a:spAutoFit/>
            </a:bodyPr>
            <a:lstStyle/>
            <a:p>
              <a:pPr algn="ctr"/>
              <a:r>
                <a:rPr lang="ru-RU" altLang="ru-RU" dirty="0" smtClean="0">
                  <a:latin typeface="Calibri" pitchFamily="34" charset="0"/>
                  <a:cs typeface="Calibri" pitchFamily="34" charset="0"/>
                </a:rPr>
                <a:t>а</a:t>
              </a:r>
              <a:r>
                <a:rPr lang="en-US" altLang="ru-RU" dirty="0" err="1" smtClean="0">
                  <a:latin typeface="Calibri" pitchFamily="34" charset="0"/>
                  <a:cs typeface="Calibri" pitchFamily="34" charset="0"/>
                </a:rPr>
                <a:t>mplitude</a:t>
              </a:r>
              <a:r>
                <a:rPr lang="ru-RU" altLang="ru-RU" dirty="0" smtClean="0">
                  <a:latin typeface="Calibri" pitchFamily="34" charset="0"/>
                  <a:cs typeface="Calibri" pitchFamily="34" charset="0"/>
                </a:rPr>
                <a:t>  </a:t>
              </a:r>
              <a:r>
                <a:rPr lang="en-US" altLang="ru-RU" dirty="0" err="1" smtClean="0">
                  <a:latin typeface="Calibri" pitchFamily="34" charset="0"/>
                  <a:cs typeface="Calibri" pitchFamily="34" charset="0"/>
                </a:rPr>
                <a:t>I</a:t>
              </a:r>
              <a:r>
                <a:rPr lang="en-US" altLang="ru-RU" sz="1400" dirty="0" err="1" smtClean="0">
                  <a:latin typeface="Calibri" pitchFamily="34" charset="0"/>
                  <a:cs typeface="Calibri" pitchFamily="34" charset="0"/>
                </a:rPr>
                <a:t>ac</a:t>
              </a:r>
              <a:r>
                <a:rPr lang="en-US" altLang="ru-RU" dirty="0" smtClean="0">
                  <a:latin typeface="Calibri" pitchFamily="34" charset="0"/>
                  <a:cs typeface="Calibri" pitchFamily="34" charset="0"/>
                </a:rPr>
                <a:t> ~ 80A</a:t>
              </a:r>
              <a:endParaRPr lang="ru-RU" b="1" dirty="0"/>
            </a:p>
          </p:txBody>
        </p:sp>
      </p:grpSp>
      <p:sp>
        <p:nvSpPr>
          <p:cNvPr id="52" name="Прямоугольник 51"/>
          <p:cNvSpPr/>
          <p:nvPr/>
        </p:nvSpPr>
        <p:spPr>
          <a:xfrm>
            <a:off x="571472" y="2643182"/>
            <a:ext cx="1428760" cy="369332"/>
          </a:xfrm>
          <a:prstGeom prst="rect">
            <a:avLst/>
          </a:prstGeom>
        </p:spPr>
        <p:txBody>
          <a:bodyPr wrap="square">
            <a:spAutoFit/>
          </a:bodyPr>
          <a:lstStyle/>
          <a:p>
            <a:r>
              <a:rPr lang="en-US" b="1" dirty="0" smtClean="0"/>
              <a:t>Current rise</a:t>
            </a:r>
            <a:endParaRPr lang="ru-RU" b="1" dirty="0"/>
          </a:p>
        </p:txBody>
      </p:sp>
      <p:sp>
        <p:nvSpPr>
          <p:cNvPr id="61" name="Прямоугольник 60"/>
          <p:cNvSpPr/>
          <p:nvPr/>
        </p:nvSpPr>
        <p:spPr>
          <a:xfrm>
            <a:off x="6929454" y="2643182"/>
            <a:ext cx="1928826" cy="369332"/>
          </a:xfrm>
          <a:prstGeom prst="rect">
            <a:avLst/>
          </a:prstGeom>
        </p:spPr>
        <p:txBody>
          <a:bodyPr wrap="square">
            <a:spAutoFit/>
          </a:bodyPr>
          <a:lstStyle/>
          <a:p>
            <a:r>
              <a:rPr lang="en-US" b="1" dirty="0" smtClean="0"/>
              <a:t>Reduce current</a:t>
            </a:r>
            <a:endParaRPr lang="ru-RU" b="1" dirty="0"/>
          </a:p>
        </p:txBody>
      </p:sp>
      <p:sp>
        <p:nvSpPr>
          <p:cNvPr id="68" name="Прямоугольник 67"/>
          <p:cNvSpPr/>
          <p:nvPr/>
        </p:nvSpPr>
        <p:spPr>
          <a:xfrm>
            <a:off x="3571868" y="2643182"/>
            <a:ext cx="1928826" cy="369332"/>
          </a:xfrm>
          <a:prstGeom prst="rect">
            <a:avLst/>
          </a:prstGeom>
        </p:spPr>
        <p:txBody>
          <a:bodyPr wrap="square">
            <a:spAutoFit/>
          </a:bodyPr>
          <a:lstStyle/>
          <a:p>
            <a:r>
              <a:rPr lang="en-US" b="1" dirty="0" smtClean="0"/>
              <a:t>Current plateau</a:t>
            </a:r>
            <a:endParaRPr lang="ru-RU" b="1" dirty="0"/>
          </a:p>
        </p:txBody>
      </p:sp>
      <p:cxnSp>
        <p:nvCxnSpPr>
          <p:cNvPr id="72" name="Прямая со стрелкой 71"/>
          <p:cNvCxnSpPr/>
          <p:nvPr/>
        </p:nvCxnSpPr>
        <p:spPr>
          <a:xfrm rot="10800000">
            <a:off x="2643174" y="3786190"/>
            <a:ext cx="642942" cy="285752"/>
          </a:xfrm>
          <a:prstGeom prst="straightConnector1">
            <a:avLst/>
          </a:prstGeom>
          <a:ln w="25400" cmpd="sng">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75" name="Прямая со стрелкой 74"/>
          <p:cNvCxnSpPr/>
          <p:nvPr/>
        </p:nvCxnSpPr>
        <p:spPr>
          <a:xfrm rot="5400000" flipH="1" flipV="1">
            <a:off x="4536281" y="3250405"/>
            <a:ext cx="500066" cy="1588"/>
          </a:xfrm>
          <a:prstGeom prst="straightConnector1">
            <a:avLst/>
          </a:prstGeom>
          <a:ln w="25400" cmpd="sng">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77" name="Прямая со стрелкой 76"/>
          <p:cNvCxnSpPr/>
          <p:nvPr/>
        </p:nvCxnSpPr>
        <p:spPr>
          <a:xfrm flipV="1">
            <a:off x="6143636" y="3786190"/>
            <a:ext cx="357190" cy="214314"/>
          </a:xfrm>
          <a:prstGeom prst="straightConnector1">
            <a:avLst/>
          </a:prstGeom>
          <a:ln w="25400" cmpd="sng">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1000100" y="1714488"/>
            <a:ext cx="1571636" cy="307777"/>
          </a:xfrm>
          <a:prstGeom prst="rect">
            <a:avLst/>
          </a:prstGeom>
          <a:noFill/>
        </p:spPr>
        <p:txBody>
          <a:bodyPr wrap="square" rtlCol="0">
            <a:spAutoFit/>
          </a:bodyPr>
          <a:lstStyle/>
          <a:p>
            <a:pPr algn="ctr"/>
            <a:r>
              <a:rPr lang="en-US" altLang="ru-RU" sz="1400" dirty="0" smtClean="0">
                <a:latin typeface="Calibri" pitchFamily="34" charset="0"/>
                <a:cs typeface="Calibri" pitchFamily="34" charset="0"/>
              </a:rPr>
              <a:t>voltage waveform</a:t>
            </a:r>
            <a:endParaRPr lang="ru-RU" sz="1400" b="1" dirty="0"/>
          </a:p>
        </p:txBody>
      </p:sp>
      <p:sp>
        <p:nvSpPr>
          <p:cNvPr id="83" name="Прямоугольник 82"/>
          <p:cNvSpPr/>
          <p:nvPr/>
        </p:nvSpPr>
        <p:spPr>
          <a:xfrm>
            <a:off x="1000100" y="2143116"/>
            <a:ext cx="1571636" cy="307777"/>
          </a:xfrm>
          <a:prstGeom prst="rect">
            <a:avLst/>
          </a:prstGeom>
        </p:spPr>
        <p:txBody>
          <a:bodyPr wrap="square">
            <a:spAutoFit/>
          </a:bodyPr>
          <a:lstStyle/>
          <a:p>
            <a:r>
              <a:rPr lang="en-US" sz="1400" dirty="0" smtClean="0"/>
              <a:t>current waveform</a:t>
            </a:r>
            <a:endParaRPr lang="ru-RU" sz="1400" dirty="0"/>
          </a:p>
        </p:txBody>
      </p:sp>
      <p:sp>
        <p:nvSpPr>
          <p:cNvPr id="84" name="TextBox 83"/>
          <p:cNvSpPr txBox="1"/>
          <p:nvPr/>
        </p:nvSpPr>
        <p:spPr>
          <a:xfrm>
            <a:off x="357158" y="1214422"/>
            <a:ext cx="2500330" cy="369332"/>
          </a:xfrm>
          <a:prstGeom prst="rect">
            <a:avLst/>
          </a:prstGeom>
          <a:noFill/>
        </p:spPr>
        <p:txBody>
          <a:bodyPr wrap="square" rtlCol="0">
            <a:spAutoFit/>
          </a:bodyPr>
          <a:lstStyle/>
          <a:p>
            <a:pPr algn="ctr"/>
            <a:r>
              <a:rPr lang="en-US" dirty="0" smtClean="0">
                <a:latin typeface="Calibri" pitchFamily="34" charset="0"/>
                <a:cs typeface="Calibri" pitchFamily="34" charset="0"/>
              </a:rPr>
              <a:t>supply 19TV, nets 6kV</a:t>
            </a:r>
            <a:endParaRPr lang="ru-RU" dirty="0"/>
          </a:p>
        </p:txBody>
      </p:sp>
      <p:cxnSp>
        <p:nvCxnSpPr>
          <p:cNvPr id="85" name="Прямая со стрелкой 84"/>
          <p:cNvCxnSpPr>
            <a:stCxn id="82" idx="3"/>
          </p:cNvCxnSpPr>
          <p:nvPr/>
        </p:nvCxnSpPr>
        <p:spPr>
          <a:xfrm flipV="1">
            <a:off x="2571736" y="1714488"/>
            <a:ext cx="500066" cy="153889"/>
          </a:xfrm>
          <a:prstGeom prst="straightConnector1">
            <a:avLst/>
          </a:prstGeom>
          <a:ln w="12700" cmpd="sng">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93" name="Прямая со стрелкой 92"/>
          <p:cNvCxnSpPr/>
          <p:nvPr/>
        </p:nvCxnSpPr>
        <p:spPr>
          <a:xfrm flipV="1">
            <a:off x="2500298" y="2214554"/>
            <a:ext cx="571504" cy="71438"/>
          </a:xfrm>
          <a:prstGeom prst="straightConnector1">
            <a:avLst/>
          </a:prstGeom>
          <a:ln w="12700" cmpd="sng">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2357422" y="571480"/>
            <a:ext cx="5357850" cy="369332"/>
          </a:xfrm>
          <a:prstGeom prst="rect">
            <a:avLst/>
          </a:prstGeom>
          <a:noFill/>
        </p:spPr>
        <p:txBody>
          <a:bodyPr wrap="square" rtlCol="0">
            <a:spAutoFit/>
          </a:bodyPr>
          <a:lstStyle/>
          <a:p>
            <a:r>
              <a:rPr lang="en-US" b="1" dirty="0" smtClean="0"/>
              <a:t>  Power consumption of the network is 6 kV</a:t>
            </a:r>
            <a:endParaRPr lang="ru-RU" b="1" dirty="0"/>
          </a:p>
        </p:txBody>
      </p:sp>
      <p:grpSp>
        <p:nvGrpSpPr>
          <p:cNvPr id="101" name="Группа 100"/>
          <p:cNvGrpSpPr/>
          <p:nvPr/>
        </p:nvGrpSpPr>
        <p:grpSpPr>
          <a:xfrm>
            <a:off x="251520" y="0"/>
            <a:ext cx="8856270" cy="654032"/>
            <a:chOff x="251520" y="0"/>
            <a:chExt cx="8856270" cy="654032"/>
          </a:xfrm>
        </p:grpSpPr>
        <p:sp>
          <p:nvSpPr>
            <p:cNvPr id="102" name="Заголовок 1"/>
            <p:cNvSpPr txBox="1">
              <a:spLocks/>
            </p:cNvSpPr>
            <p:nvPr/>
          </p:nvSpPr>
          <p:spPr>
            <a:xfrm>
              <a:off x="500034" y="0"/>
              <a:ext cx="8229600" cy="654032"/>
            </a:xfrm>
            <a:prstGeom prst="rect">
              <a:avLst/>
            </a:prstGeom>
          </p:spPr>
          <p:txBody>
            <a:bodyPr>
              <a:normAutofit/>
            </a:bodyPr>
            <a:lstStyle/>
            <a:p>
              <a:pPr lvl="0" algn="ctr">
                <a:spcBef>
                  <a:spcPct val="0"/>
                </a:spcBef>
                <a:defRPr/>
              </a:pPr>
              <a:r>
                <a:rPr lang="en-US" sz="2400" b="1" dirty="0" err="1" smtClean="0">
                  <a:solidFill>
                    <a:schemeClr val="tx1">
                      <a:lumMod val="65000"/>
                      <a:lumOff val="35000"/>
                    </a:schemeClr>
                  </a:solidFill>
                </a:rPr>
                <a:t>Nuclotron</a:t>
              </a:r>
              <a:r>
                <a:rPr lang="en-US" sz="2400" b="1" dirty="0" smtClean="0">
                  <a:solidFill>
                    <a:schemeClr val="tx1">
                      <a:lumMod val="65000"/>
                      <a:lumOff val="35000"/>
                    </a:schemeClr>
                  </a:solidFill>
                </a:rPr>
                <a:t> power supply System</a:t>
              </a:r>
              <a:endParaRPr kumimoji="0" lang="ru-RU" sz="2400" b="1" i="0" u="none" strike="noStrike" kern="1200" cap="none" spc="0" normalizeH="0" baseline="0" noProof="0" dirty="0">
                <a:ln>
                  <a:noFill/>
                </a:ln>
                <a:solidFill>
                  <a:schemeClr val="tx1">
                    <a:lumMod val="65000"/>
                    <a:lumOff val="35000"/>
                  </a:schemeClr>
                </a:solidFill>
                <a:effectLst/>
                <a:uLnTx/>
                <a:uFillTx/>
                <a:latin typeface="+mj-lt"/>
                <a:ea typeface="+mj-ea"/>
                <a:cs typeface="+mj-cs"/>
              </a:endParaRPr>
            </a:p>
          </p:txBody>
        </p:sp>
        <p:cxnSp>
          <p:nvCxnSpPr>
            <p:cNvPr id="103" name="Прямая соединительная линия 102"/>
            <p:cNvCxnSpPr/>
            <p:nvPr/>
          </p:nvCxnSpPr>
          <p:spPr>
            <a:xfrm>
              <a:off x="251520" y="404664"/>
              <a:ext cx="8712968" cy="0"/>
            </a:xfrm>
            <a:prstGeom prst="line">
              <a:avLst/>
            </a:prstGeom>
          </p:spPr>
          <p:style>
            <a:lnRef idx="2">
              <a:schemeClr val="accent1"/>
            </a:lnRef>
            <a:fillRef idx="0">
              <a:schemeClr val="accent1"/>
            </a:fillRef>
            <a:effectRef idx="1">
              <a:schemeClr val="accent1"/>
            </a:effectRef>
            <a:fontRef idx="minor">
              <a:schemeClr val="tx1"/>
            </a:fontRef>
          </p:style>
        </p:cxnSp>
        <p:pic>
          <p:nvPicPr>
            <p:cNvPr id="104" name="Рисунок 103">
              <a:extLst>
                <a:ext uri="{FF2B5EF4-FFF2-40B4-BE49-F238E27FC236}">
                  <a16:creationId xmlns="" xmlns:a16="http://schemas.microsoft.com/office/drawing/2014/main" id="{599E0C4B-0717-439A-A4AF-422065C6AB04}"/>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8031439" y="0"/>
              <a:ext cx="1076351" cy="563239"/>
            </a:xfrm>
            <a:prstGeom prst="rect">
              <a:avLst/>
            </a:prstGeom>
          </p:spPr>
        </p:pic>
      </p:grpSp>
      <p:sp>
        <p:nvSpPr>
          <p:cNvPr id="62" name="Номер слайда 3"/>
          <p:cNvSpPr>
            <a:spLocks noGrp="1"/>
          </p:cNvSpPr>
          <p:nvPr>
            <p:ph type="sldNum" sz="quarter" idx="12"/>
          </p:nvPr>
        </p:nvSpPr>
        <p:spPr>
          <a:xfrm>
            <a:off x="8617812" y="6492875"/>
            <a:ext cx="504056" cy="365125"/>
          </a:xfrm>
          <a:noFill/>
        </p:spPr>
        <p:txBody>
          <a:bodyPr/>
          <a:lstStyle/>
          <a:p>
            <a:fld id="{5797AFE9-0F05-449C-AAE0-058FD2FE3341}" type="slidenum">
              <a:rPr lang="ru-RU" altLang="ru-RU" smtClean="0"/>
              <a:pPr/>
              <a:t>9</a:t>
            </a:fld>
            <a:endParaRPr lang="ru-RU" altLang="ru-RU" dirty="0" smtClean="0"/>
          </a:p>
        </p:txBody>
      </p:sp>
    </p:spTree>
    <p:extLst>
      <p:ext uri="{BB962C8B-B14F-4D97-AF65-F5344CB8AC3E}">
        <p14:creationId xmlns="" xmlns:p14="http://schemas.microsoft.com/office/powerpoint/2010/main" val="119026162"/>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Специальное оформление">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Специальное оформление">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Специальное оформление">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Специальное оформление">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Специальное оформление">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2463</TotalTime>
  <Words>2964</Words>
  <Application>Microsoft Office PowerPoint</Application>
  <PresentationFormat>Экран (4:3)</PresentationFormat>
  <Paragraphs>533</Paragraphs>
  <Slides>33</Slides>
  <Notes>28</Notes>
  <HiddenSlides>0</HiddenSlides>
  <MMClips>0</MMClips>
  <ScaleCrop>false</ScaleCrop>
  <HeadingPairs>
    <vt:vector size="4" baseType="variant">
      <vt:variant>
        <vt:lpstr>Тема</vt:lpstr>
      </vt:variant>
      <vt:variant>
        <vt:i4>6</vt:i4>
      </vt:variant>
      <vt:variant>
        <vt:lpstr>Заголовки слайдов</vt:lpstr>
      </vt:variant>
      <vt:variant>
        <vt:i4>33</vt:i4>
      </vt:variant>
    </vt:vector>
  </HeadingPairs>
  <TitlesOfParts>
    <vt:vector size="39" baseType="lpstr">
      <vt:lpstr>Тема Office</vt:lpstr>
      <vt:lpstr>4_Специальное оформление</vt:lpstr>
      <vt:lpstr>3_Специальное оформление</vt:lpstr>
      <vt:lpstr>2_Специальное оформление</vt:lpstr>
      <vt:lpstr>1_Специальное оформление</vt:lpstr>
      <vt:lpstr>Специальное оформление</vt:lpstr>
      <vt:lpstr>Features of power supply systems for superconducting structural magnets of NICA accelerators.</vt:lpstr>
      <vt:lpstr>Basic NICA installations</vt:lpstr>
      <vt:lpstr>Specifics of power supply systems of superconducting structural magnets of synchrotrons and Collider</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Development of Booster and Nuclotron power supply systems</vt:lpstr>
      <vt:lpstr>Development of Booster and Nuclotron power supply systems</vt:lpstr>
      <vt:lpstr>Слайд 33</vt:lpstr>
    </vt:vector>
  </TitlesOfParts>
  <Company>Home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Shurygin</dc:creator>
  <cp:lastModifiedBy>admin</cp:lastModifiedBy>
  <cp:revision>704</cp:revision>
  <dcterms:created xsi:type="dcterms:W3CDTF">2016-03-09T06:12:25Z</dcterms:created>
  <dcterms:modified xsi:type="dcterms:W3CDTF">2021-09-29T06:13:24Z</dcterms:modified>
</cp:coreProperties>
</file>