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7"/>
  </p:notesMasterIdLst>
  <p:sldIdLst>
    <p:sldId id="436" r:id="rId2"/>
    <p:sldId id="522" r:id="rId3"/>
    <p:sldId id="572" r:id="rId4"/>
    <p:sldId id="523" r:id="rId5"/>
    <p:sldId id="558" r:id="rId6"/>
    <p:sldId id="521" r:id="rId7"/>
    <p:sldId id="537" r:id="rId8"/>
    <p:sldId id="560" r:id="rId9"/>
    <p:sldId id="559" r:id="rId10"/>
    <p:sldId id="561" r:id="rId11"/>
    <p:sldId id="564" r:id="rId12"/>
    <p:sldId id="535" r:id="rId13"/>
    <p:sldId id="483" r:id="rId14"/>
    <p:sldId id="486" r:id="rId15"/>
    <p:sldId id="487" r:id="rId16"/>
    <p:sldId id="489" r:id="rId17"/>
    <p:sldId id="490" r:id="rId18"/>
    <p:sldId id="492" r:id="rId19"/>
    <p:sldId id="496" r:id="rId20"/>
    <p:sldId id="498" r:id="rId21"/>
    <p:sldId id="499" r:id="rId22"/>
    <p:sldId id="555" r:id="rId23"/>
    <p:sldId id="557" r:id="rId24"/>
    <p:sldId id="507" r:id="rId25"/>
    <p:sldId id="545" r:id="rId26"/>
    <p:sldId id="571" r:id="rId27"/>
    <p:sldId id="542" r:id="rId28"/>
    <p:sldId id="540" r:id="rId29"/>
    <p:sldId id="549" r:id="rId30"/>
    <p:sldId id="513" r:id="rId31"/>
    <p:sldId id="547" r:id="rId32"/>
    <p:sldId id="550" r:id="rId33"/>
    <p:sldId id="569" r:id="rId34"/>
    <p:sldId id="566" r:id="rId35"/>
    <p:sldId id="509" r:id="rId36"/>
    <p:sldId id="568" r:id="rId37"/>
    <p:sldId id="510" r:id="rId38"/>
    <p:sldId id="565" r:id="rId39"/>
    <p:sldId id="503" r:id="rId40"/>
    <p:sldId id="504" r:id="rId41"/>
    <p:sldId id="501" r:id="rId42"/>
    <p:sldId id="570" r:id="rId43"/>
    <p:sldId id="519" r:id="rId44"/>
    <p:sldId id="563" r:id="rId45"/>
    <p:sldId id="442" r:id="rId46"/>
  </p:sldIdLst>
  <p:sldSz cx="9144000" cy="6858000" type="screen4x3"/>
  <p:notesSz cx="6797675" cy="987425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3778793-FCE3-6F4A-AD79-C1A7B4FB0B58}">
          <p14:sldIdLst>
            <p14:sldId id="436"/>
            <p14:sldId id="522"/>
            <p14:sldId id="572"/>
            <p14:sldId id="523"/>
            <p14:sldId id="558"/>
            <p14:sldId id="521"/>
            <p14:sldId id="537"/>
            <p14:sldId id="560"/>
            <p14:sldId id="559"/>
            <p14:sldId id="561"/>
            <p14:sldId id="564"/>
            <p14:sldId id="535"/>
            <p14:sldId id="483"/>
            <p14:sldId id="486"/>
            <p14:sldId id="487"/>
            <p14:sldId id="489"/>
            <p14:sldId id="490"/>
            <p14:sldId id="492"/>
            <p14:sldId id="496"/>
            <p14:sldId id="498"/>
            <p14:sldId id="499"/>
            <p14:sldId id="555"/>
            <p14:sldId id="557"/>
            <p14:sldId id="507"/>
            <p14:sldId id="545"/>
            <p14:sldId id="571"/>
            <p14:sldId id="542"/>
            <p14:sldId id="540"/>
            <p14:sldId id="549"/>
            <p14:sldId id="513"/>
            <p14:sldId id="547"/>
            <p14:sldId id="550"/>
            <p14:sldId id="569"/>
            <p14:sldId id="566"/>
            <p14:sldId id="509"/>
            <p14:sldId id="568"/>
            <p14:sldId id="510"/>
            <p14:sldId id="565"/>
            <p14:sldId id="503"/>
            <p14:sldId id="504"/>
            <p14:sldId id="501"/>
            <p14:sldId id="570"/>
            <p14:sldId id="519"/>
            <p14:sldId id="563"/>
            <p14:sldId id="44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mitry" initials="" lastIdx="1" clrIdx="0"/>
  <p:cmAuthor id="1" name="golybev" initials="g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6" autoAdjust="0"/>
    <p:restoredTop sz="93369" autoAdjust="0"/>
  </p:normalViewPr>
  <p:slideViewPr>
    <p:cSldViewPr>
      <p:cViewPr varScale="1">
        <p:scale>
          <a:sx n="79" d="100"/>
          <a:sy n="79" d="100"/>
        </p:scale>
        <p:origin x="-18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71B00A1-62C9-4028-87EF-398C9AF8CEAF}" type="datetimeFigureOut">
              <a:rPr lang="ru-RU"/>
              <a:pPr>
                <a:defRPr/>
              </a:pPr>
              <a:t>29.09.21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866F001-0467-455C-AD0A-1A003D75A9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0198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6C516B-A9E2-405E-B5CC-92A43058355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Включая</a:t>
            </a:r>
            <a:r>
              <a:rPr lang="ru-RU" baseline="0" dirty="0"/>
              <a:t> Интек.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4769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Включая</a:t>
            </a:r>
            <a:r>
              <a:rPr lang="ru-RU" baseline="0" dirty="0"/>
              <a:t> Интек.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984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6C516B-A9E2-405E-B5CC-92A43058355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Одним из наших постоянных клиентов является </a:t>
            </a:r>
            <a:r>
              <a:rPr lang="ru-RU" dirty="0" err="1"/>
              <a:t>РКК</a:t>
            </a:r>
            <a:r>
              <a:rPr lang="ru-RU" dirty="0"/>
              <a:t> Энергия.</a:t>
            </a:r>
          </a:p>
          <a:p>
            <a:r>
              <a:rPr lang="ru-RU" dirty="0"/>
              <a:t>И</a:t>
            </a:r>
            <a:r>
              <a:rPr lang="ru-RU" baseline="0" dirty="0"/>
              <a:t> начинали мы сразу с одной из самых крупных испытательных камер объёмом 1500 куб. м. на Байконуре.</a:t>
            </a:r>
          </a:p>
          <a:p>
            <a:r>
              <a:rPr lang="ru-RU" baseline="0" dirty="0"/>
              <a:t>Были рассчитаны и выбраны количество и типоразмер насосов, разработана вакуумная схема, спроектированы и собраны откачные посты на базе винтовых и </a:t>
            </a:r>
            <a:r>
              <a:rPr lang="ru-RU" baseline="0" dirty="0" err="1"/>
              <a:t>двухроторных</a:t>
            </a:r>
            <a:r>
              <a:rPr lang="ru-RU" baseline="0" dirty="0"/>
              <a:t> насосов. В настоящий момент заключён договор на послегарантийное плановое обслуживание.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993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10 турбомолекулярных</a:t>
            </a:r>
            <a:r>
              <a:rPr lang="ru-RU" baseline="0" dirty="0"/>
              <a:t> насосов на магнитном подвесе ротора заменили 8 электродуговых агрегатов, потребляющих порядка 200 кВт электроэнергии, а 6 форвакуумных постов – парк из примерно 20 насосов.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99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 аналогичных по назначению, но меньших по объёму камерах</a:t>
            </a:r>
            <a:r>
              <a:rPr lang="ru-RU" baseline="0" dirty="0"/>
              <a:t>, расположенных в Королёве, проведены аналогичные работы, дополненные созданием системы автоматизированного управления.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99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Особенностью</a:t>
            </a:r>
            <a:r>
              <a:rPr lang="ru-RU" baseline="0" dirty="0"/>
              <a:t> откачки камер с космическими аппаратами и их элементами является большое </a:t>
            </a:r>
            <a:r>
              <a:rPr lang="ru-RU" baseline="0" dirty="0" err="1"/>
              <a:t>газовыделение</a:t>
            </a:r>
            <a:r>
              <a:rPr lang="ru-RU" baseline="0" dirty="0"/>
              <a:t> из обшивки и других элементов, от которого необходимо защищать турбомолекулярные насосы азотными ловушками. </a:t>
            </a:r>
            <a:r>
              <a:rPr lang="ru-RU" dirty="0"/>
              <a:t>Для обслуживания</a:t>
            </a:r>
            <a:r>
              <a:rPr lang="ru-RU" baseline="0" dirty="0"/>
              <a:t> ловушек были спроектированы специальные откатные рамы.</a:t>
            </a:r>
          </a:p>
          <a:p>
            <a:r>
              <a:rPr lang="ru-RU" baseline="0" dirty="0"/>
              <a:t>Система управления включала в себя сенсорную панель и дублирующий пульт с мнемосхемой.</a:t>
            </a:r>
          </a:p>
          <a:p>
            <a:r>
              <a:rPr lang="ru-RU" baseline="0" dirty="0"/>
              <a:t>Вся установка </a:t>
            </a:r>
            <a:r>
              <a:rPr lang="ru-RU" baseline="0" dirty="0" err="1"/>
              <a:t>запитывается</a:t>
            </a:r>
            <a:r>
              <a:rPr lang="ru-RU" baseline="0" dirty="0"/>
              <a:t> через </a:t>
            </a:r>
            <a:r>
              <a:rPr lang="ru-RU" baseline="0" dirty="0" err="1"/>
              <a:t>ИБП</a:t>
            </a:r>
            <a:r>
              <a:rPr lang="ru-RU" baseline="0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99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 </a:t>
            </a:r>
            <a:r>
              <a:rPr lang="ru-RU" dirty="0" err="1"/>
              <a:t>ГКНПЦ</a:t>
            </a:r>
            <a:r>
              <a:rPr lang="ru-RU" dirty="0"/>
              <a:t> им. Хруничева</a:t>
            </a:r>
            <a:r>
              <a:rPr lang="ru-RU" baseline="0" dirty="0"/>
              <a:t> модернизирована откачная система аналогичной установки объёмом 375 куб. 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99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 этом для защиты турбомолекулярных насосов от </a:t>
            </a:r>
            <a:r>
              <a:rPr lang="ru-RU" dirty="0" err="1"/>
              <a:t>газовыделения</a:t>
            </a:r>
            <a:r>
              <a:rPr lang="ru-RU" dirty="0"/>
              <a:t> используются</a:t>
            </a:r>
            <a:r>
              <a:rPr lang="ru-RU" baseline="0" dirty="0"/>
              <a:t> не заливные, а проточные ловушки, охлаждаемые газообразным хладагентом. Система управления, помимо прочего, оснащена большим дисплеем для мониторинга всех параметров в процессе испытаний.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993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Там же была заново</a:t>
            </a:r>
            <a:r>
              <a:rPr lang="ru-RU" baseline="0" dirty="0"/>
              <a:t> оснащена системой откачки камера объёмом 15 куб.м. для реализации проекта </a:t>
            </a:r>
            <a:r>
              <a:rPr lang="en-US" baseline="0" dirty="0"/>
              <a:t>One Web</a:t>
            </a:r>
            <a:r>
              <a:rPr lang="ru-RU" baseline="0" dirty="0"/>
              <a:t> совместно с </a:t>
            </a:r>
            <a:r>
              <a:rPr lang="en-US" baseline="0" dirty="0"/>
              <a:t>Airbus.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99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62247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Установка оснащена одним криогенным насосом </a:t>
            </a:r>
            <a:r>
              <a:rPr lang="en-US" dirty="0"/>
              <a:t>DN1250</a:t>
            </a:r>
            <a:r>
              <a:rPr lang="ru-RU" dirty="0"/>
              <a:t>, установленным через затвор 1250 на торец камеры, двумя</a:t>
            </a:r>
            <a:r>
              <a:rPr lang="ru-RU" baseline="0" dirty="0"/>
              <a:t> турбомолекулярными насосами на магнитном подвесе.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99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Одним</a:t>
            </a:r>
            <a:r>
              <a:rPr lang="ru-RU" baseline="0" dirty="0"/>
              <a:t> стандартным откачным постом, системой </a:t>
            </a:r>
            <a:r>
              <a:rPr lang="ru-RU" baseline="0" dirty="0" err="1"/>
              <a:t>пневмообеспечения</a:t>
            </a:r>
            <a:r>
              <a:rPr lang="ru-RU" baseline="0" dirty="0"/>
              <a:t> и </a:t>
            </a:r>
            <a:r>
              <a:rPr lang="ru-RU" baseline="0" dirty="0" err="1"/>
              <a:t>водоохлаждения</a:t>
            </a:r>
            <a:r>
              <a:rPr lang="ru-RU" baseline="0" dirty="0"/>
              <a:t> по замкнутому циклу на базе </a:t>
            </a:r>
            <a:r>
              <a:rPr lang="ru-RU" baseline="0" dirty="0" err="1"/>
              <a:t>чиллеров</a:t>
            </a:r>
            <a:r>
              <a:rPr lang="ru-RU" baseline="0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993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Выполняется проект по созданию </a:t>
            </a:r>
            <a:r>
              <a:rPr lang="ru-RU" dirty="0" err="1"/>
              <a:t>ТВК</a:t>
            </a:r>
            <a:r>
              <a:rPr lang="ru-RU" dirty="0"/>
              <a:t> для сушки</a:t>
            </a:r>
            <a:r>
              <a:rPr lang="ru-RU" baseline="0" dirty="0"/>
              <a:t> элементов космических аппаратов и испытания их на герметичность.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993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993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 настоящее время наша компания выполняет</a:t>
            </a:r>
            <a:r>
              <a:rPr lang="ru-RU" baseline="0" dirty="0"/>
              <a:t> ряд крупных и не очень проектов, находящихся на разной стадии выполнения.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Так разработана проектно-сметная документация и технический проект на стенд </a:t>
            </a:r>
            <a:r>
              <a:rPr lang="ru-RU" baseline="0" dirty="0" err="1"/>
              <a:t>ТВИ</a:t>
            </a:r>
            <a:r>
              <a:rPr lang="ru-RU" baseline="0" dirty="0"/>
              <a:t> для имитации условий космического пространства, в составе которого Источник солнечного излучения, криогенные экраны и ИК нагреватели.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993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11692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0357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533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0357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575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Из менее масштабных</a:t>
            </a:r>
            <a:r>
              <a:rPr lang="ru-RU" baseline="0" dirty="0"/>
              <a:t> проектов хотелось бы отметить изготовление установки для хранения изделий в вакууме, две камеры которой имеют одну вакуумную систему на базе спирального и турбомолекулярного насосов. Особенностью является поддержание давления в камере на заданном уровне в течение длительного времени.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993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5610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906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6C516B-A9E2-405E-B5CC-92A43058355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65489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 настоящее время наша компания выполняет</a:t>
            </a:r>
            <a:r>
              <a:rPr lang="ru-RU" baseline="0" dirty="0"/>
              <a:t> ряд крупных и не очень проектов, находящихся на разной стадии выполнения.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/>
              <a:t>Так разработана проектно-сметная документация и технический проект на стенд </a:t>
            </a:r>
            <a:r>
              <a:rPr lang="ru-RU" baseline="0" dirty="0" err="1"/>
              <a:t>ТВИ</a:t>
            </a:r>
            <a:r>
              <a:rPr lang="ru-RU" baseline="0" dirty="0"/>
              <a:t> для имитации условий космического пространства, в составе которого Источник солнечного излучения, криогенные экраны и ИК нагреватели.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993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Разработаны системы автоматического управления,</a:t>
            </a:r>
            <a:r>
              <a:rPr lang="ru-RU" baseline="0" dirty="0"/>
              <a:t> водяного охлаждения на базе </a:t>
            </a:r>
            <a:r>
              <a:rPr lang="ru-RU" baseline="0" dirty="0" err="1"/>
              <a:t>чиллеров</a:t>
            </a:r>
            <a:r>
              <a:rPr lang="ru-RU" baseline="0" dirty="0"/>
              <a:t>, </a:t>
            </a:r>
            <a:r>
              <a:rPr lang="ru-RU" baseline="0" dirty="0" err="1"/>
              <a:t>азотообеспечения</a:t>
            </a:r>
            <a:r>
              <a:rPr lang="ru-RU" baseline="0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993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Для экономии места все высоковакуумные откачные средства располагаются сверху камеры.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9932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Выполняется проект по созданию </a:t>
            </a:r>
            <a:r>
              <a:rPr lang="ru-RU" dirty="0" err="1"/>
              <a:t>ТВК</a:t>
            </a:r>
            <a:r>
              <a:rPr lang="ru-RU" dirty="0"/>
              <a:t> для сушки</a:t>
            </a:r>
            <a:r>
              <a:rPr lang="ru-RU" baseline="0" dirty="0"/>
              <a:t> элементов космических аппаратов и испытания их на герметичность.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9932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Наиболее</a:t>
            </a:r>
            <a:r>
              <a:rPr lang="ru-RU" baseline="0" dirty="0"/>
              <a:t> масштабным проектом является создание комплекса ВИС, состоящего из </a:t>
            </a:r>
            <a:r>
              <a:rPr lang="ru-RU" baseline="0" dirty="0" err="1"/>
              <a:t>БВК</a:t>
            </a:r>
            <a:r>
              <a:rPr lang="ru-RU" baseline="0" dirty="0"/>
              <a:t> объёмом 160 куб.м. и двух </a:t>
            </a:r>
            <a:r>
              <a:rPr lang="ru-RU" baseline="0" dirty="0" err="1"/>
              <a:t>МВК</a:t>
            </a:r>
            <a:r>
              <a:rPr lang="ru-RU" baseline="0" dirty="0"/>
              <a:t> объёмом 30 куб.м. для проведения испытаний энергетической установки.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492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Стенки камер имеют</a:t>
            </a:r>
            <a:r>
              <a:rPr lang="ru-RU" baseline="0" dirty="0"/>
              <a:t> внутренние каналы для охлаждения. Доступ в камеры осуществляется через боковые люки с площадок обслуживания.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736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2115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Крышки откатываются на специальных тележках по рельсам</a:t>
            </a:r>
            <a:r>
              <a:rPr lang="ru-RU" baseline="0" dirty="0"/>
              <a:t> вместе жёстко связанными с ними рамами-ложементами для изделий.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98031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Наиболее</a:t>
            </a:r>
            <a:r>
              <a:rPr lang="ru-RU" baseline="0" dirty="0"/>
              <a:t> масштабным проектом является создание комплекса ВИС, состоящего из </a:t>
            </a:r>
            <a:r>
              <a:rPr lang="ru-RU" baseline="0" dirty="0" err="1"/>
              <a:t>БВК</a:t>
            </a:r>
            <a:r>
              <a:rPr lang="ru-RU" baseline="0" dirty="0"/>
              <a:t> объёмом 160 куб.м. и двух </a:t>
            </a:r>
            <a:r>
              <a:rPr lang="ru-RU" baseline="0" dirty="0" err="1"/>
              <a:t>МВК</a:t>
            </a:r>
            <a:r>
              <a:rPr lang="ru-RU" baseline="0" dirty="0"/>
              <a:t> объёмом 30 куб.м. для проведения испытаний энергетической установки.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8993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6C516B-A9E2-405E-B5CC-92A43058355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4970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GXS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ru-RU" baseline="0" dirty="0" err="1"/>
              <a:t>ВНУ</a:t>
            </a:r>
            <a:r>
              <a:rPr lang="ru-RU" baseline="0" dirty="0"/>
              <a:t> (с сайта)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14106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GXS</a:t>
            </a:r>
            <a:r>
              <a:rPr lang="en-US" dirty="0"/>
              <a:t>,</a:t>
            </a:r>
            <a:r>
              <a:rPr lang="en-US" baseline="0" dirty="0"/>
              <a:t> </a:t>
            </a:r>
            <a:r>
              <a:rPr lang="ru-RU" baseline="0" dirty="0" err="1"/>
              <a:t>ВНУ</a:t>
            </a:r>
            <a:r>
              <a:rPr lang="ru-RU" baseline="0" dirty="0"/>
              <a:t> (с сайта)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48492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E6C516B-A9E2-405E-B5CC-92A43058355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Включая</a:t>
            </a:r>
            <a:r>
              <a:rPr lang="ru-RU" baseline="0" dirty="0"/>
              <a:t> Интек.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141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1141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Включая</a:t>
            </a:r>
            <a:r>
              <a:rPr lang="ru-RU" baseline="0" dirty="0"/>
              <a:t> Интек.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6600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Включая</a:t>
            </a:r>
            <a:r>
              <a:rPr lang="ru-RU" baseline="0" dirty="0"/>
              <a:t> Интек.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5890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Включая</a:t>
            </a:r>
            <a:r>
              <a:rPr lang="ru-RU" baseline="0" dirty="0"/>
              <a:t> Интек.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866F001-0467-455C-AD0A-1A003D75A931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144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495E2-7FBB-4B22-9EA7-88007A1AA239}" type="datetimeFigureOut">
              <a:rPr lang="ru-RU"/>
              <a:pPr>
                <a:defRPr/>
              </a:pPr>
              <a:t>29.09.21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E6A6F-1413-445E-BC50-099F32F035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8DB5A-CB91-48CB-A54B-861CDAE26109}" type="datetimeFigureOut">
              <a:rPr lang="ru-RU"/>
              <a:pPr>
                <a:defRPr/>
              </a:pPr>
              <a:t>29.09.21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2852A-8E4F-43D1-A034-2F9AA23779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5541C-6547-4F8A-A85A-4A5C4685A98F}" type="datetimeFigureOut">
              <a:rPr lang="ru-RU"/>
              <a:pPr>
                <a:defRPr/>
              </a:pPr>
              <a:t>29.09.21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B56F6-DFF6-4D8F-9681-FF46CE6C20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A7875-69CE-419D-992F-D11FDCAB72EC}" type="datetimeFigureOut">
              <a:rPr lang="ru-RU"/>
              <a:pPr>
                <a:defRPr/>
              </a:pPr>
              <a:t>29.09.21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49C65-6D00-46BC-87F6-10E12DF624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EB6A99-FB11-4983-8C2B-52AF5EC37449}" type="datetimeFigureOut">
              <a:rPr lang="ru-RU"/>
              <a:pPr>
                <a:defRPr/>
              </a:pPr>
              <a:t>29.09.21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B955D-065F-45AE-A205-70476EE614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D1F4B-FED4-4257-AD17-6B7A3EA5FEB3}" type="datetimeFigureOut">
              <a:rPr lang="ru-RU"/>
              <a:pPr>
                <a:defRPr/>
              </a:pPr>
              <a:t>29.09.21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20046-4282-45F0-AC12-DAAC67F71B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04A70-CFB1-454A-A22C-99F4B106CEC9}" type="datetimeFigureOut">
              <a:rPr lang="ru-RU"/>
              <a:pPr>
                <a:defRPr/>
              </a:pPr>
              <a:t>29.09.21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571EA-CEA6-4912-9C3C-AAA91F7783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49A25-5C43-49B3-B3CF-E227D3CD0D4D}" type="datetimeFigureOut">
              <a:rPr lang="ru-RU"/>
              <a:pPr>
                <a:defRPr/>
              </a:pPr>
              <a:t>29.09.21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F2C89-2C28-4FBC-8F3D-C580286B65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713D9-F69C-4B60-9094-A45CF3E69F59}" type="datetimeFigureOut">
              <a:rPr lang="ru-RU"/>
              <a:pPr>
                <a:defRPr/>
              </a:pPr>
              <a:t>29.09.21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B33AD-FBEF-40EA-A5A9-3415899F49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DEAF34-4C25-4890-A876-063836BBE383}" type="datetimeFigureOut">
              <a:rPr lang="ru-RU"/>
              <a:pPr>
                <a:defRPr/>
              </a:pPr>
              <a:t>29.09.21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A2622-6E8D-48F6-922F-4CE09DF934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405A7-B350-4FA4-B3EC-B78B13AE5FE0}" type="datetimeFigureOut">
              <a:rPr lang="ru-RU"/>
              <a:pPr>
                <a:defRPr/>
              </a:pPr>
              <a:t>29.09.21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2182-1B8C-4EAA-A3F8-B2408FCB70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0067EF-A3B8-405F-AC8A-BCFA8CBA136D}" type="datetimeFigureOut">
              <a:rPr lang="ru-RU"/>
              <a:pPr>
                <a:defRPr/>
              </a:pPr>
              <a:t>29.09.21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77D994-A5CF-424F-B0A1-92F4AD59AE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46.png"/><Relationship Id="rId6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jpeg"/><Relationship Id="rId8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52.png"/><Relationship Id="rId6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53.jpeg"/><Relationship Id="rId6" Type="http://schemas.openxmlformats.org/officeDocument/2006/relationships/image" Target="../media/image54.jpeg"/><Relationship Id="rId7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1.jpeg"/><Relationship Id="rId5" Type="http://schemas.openxmlformats.org/officeDocument/2006/relationships/image" Target="../media/image3.png"/><Relationship Id="rId6" Type="http://schemas.openxmlformats.org/officeDocument/2006/relationships/image" Target="../media/image60.png"/><Relationship Id="rId7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62.png"/><Relationship Id="rId6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67.png"/><Relationship Id="rId6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68.jpeg"/><Relationship Id="rId6" Type="http://schemas.openxmlformats.org/officeDocument/2006/relationships/image" Target="../media/image69.jpeg"/><Relationship Id="rId7" Type="http://schemas.openxmlformats.org/officeDocument/2006/relationships/image" Target="../media/image70.jpeg"/><Relationship Id="rId8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76.png"/><Relationship Id="rId6" Type="http://schemas.openxmlformats.org/officeDocument/2006/relationships/image" Target="../media/image7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78.jpeg"/><Relationship Id="rId6" Type="http://schemas.openxmlformats.org/officeDocument/2006/relationships/image" Target="../media/image79.jpeg"/><Relationship Id="rId7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1.jpeg"/><Relationship Id="rId5" Type="http://schemas.openxmlformats.org/officeDocument/2006/relationships/image" Target="../media/image3.png"/><Relationship Id="rId6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88.png"/><Relationship Id="rId6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90.jpeg"/><Relationship Id="rId6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92.png"/><Relationship Id="rId6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jpe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jpeg"/><Relationship Id="rId23" Type="http://schemas.openxmlformats.org/officeDocument/2006/relationships/image" Target="../media/image21.jpeg"/><Relationship Id="rId24" Type="http://schemas.openxmlformats.org/officeDocument/2006/relationships/image" Target="../media/image22.jpeg"/><Relationship Id="rId25" Type="http://schemas.openxmlformats.org/officeDocument/2006/relationships/image" Target="../media/image23.jpe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.jpeg"/><Relationship Id="rId5" Type="http://schemas.openxmlformats.org/officeDocument/2006/relationships/image" Target="../media/image3.png"/><Relationship Id="rId6" Type="http://schemas.openxmlformats.org/officeDocument/2006/relationships/hyperlink" Target="http://www.mehrer.de/" TargetMode="External"/><Relationship Id="rId7" Type="http://schemas.openxmlformats.org/officeDocument/2006/relationships/image" Target="../media/image6.png"/><Relationship Id="rId8" Type="http://schemas.openxmlformats.org/officeDocument/2006/relationships/hyperlink" Target="http://www.gammavacuum.com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99.jpeg"/><Relationship Id="rId6" Type="http://schemas.openxmlformats.org/officeDocument/2006/relationships/image" Target="../media/image100.jpeg"/><Relationship Id="rId7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hyperlink" Target="http://www.gammavacuum.com/" TargetMode="External"/><Relationship Id="rId7" Type="http://schemas.openxmlformats.org/officeDocument/2006/relationships/image" Target="../media/image7.jpe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jpeg"/><Relationship Id="rId9" Type="http://schemas.openxmlformats.org/officeDocument/2006/relationships/image" Target="../media/image28.jpeg"/><Relationship Id="rId10" Type="http://schemas.openxmlformats.org/officeDocument/2006/relationships/image" Target="../media/image29.jpe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jpeg"/><Relationship Id="rId8" Type="http://schemas.openxmlformats.org/officeDocument/2006/relationships/image" Target="../media/image33.png"/><Relationship Id="rId9" Type="http://schemas.openxmlformats.org/officeDocument/2006/relationships/hyperlink" Target="http://www.gammavacuum.com/" TargetMode="External"/><Relationship Id="rId10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.png"/><Relationship Id="rId5" Type="http://schemas.openxmlformats.org/officeDocument/2006/relationships/image" Target="../media/image34.jpeg"/><Relationship Id="rId6" Type="http://schemas.openxmlformats.org/officeDocument/2006/relationships/image" Target="../media/image35.emf"/><Relationship Id="rId7" Type="http://schemas.openxmlformats.org/officeDocument/2006/relationships/image" Target="../media/image36.jpeg"/><Relationship Id="rId8" Type="http://schemas.openxmlformats.org/officeDocument/2006/relationships/image" Target="../media/image37.png"/><Relationship Id="rId9" Type="http://schemas.openxmlformats.org/officeDocument/2006/relationships/image" Target="../media/image38.jpe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052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7504" y="4077072"/>
            <a:ext cx="8856984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Современное вакуумное оборудование</a:t>
            </a:r>
            <a:endParaRPr lang="en-US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1"/>
              </a:solidFill>
              <a:latin typeface="Times New Roman"/>
              <a:ea typeface="Tahoma" pitchFamily="34" charset="0"/>
              <a:cs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200" b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bg1"/>
                </a:solidFill>
                <a:latin typeface="Times New Roman"/>
                <a:cs typeface="Times New Roman"/>
              </a:rPr>
              <a:t>Ловцюс Дмитрий Викторович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bg1"/>
                </a:solidFill>
                <a:latin typeface="Times New Roman"/>
                <a:cs typeface="Times New Roman"/>
              </a:rPr>
              <a:t>Заместитель генерального директора АО «</a:t>
            </a:r>
            <a:r>
              <a:rPr lang="ru-RU" sz="1400" dirty="0" err="1">
                <a:solidFill>
                  <a:schemeClr val="bg1"/>
                </a:solidFill>
                <a:latin typeface="Times New Roman"/>
                <a:cs typeface="Times New Roman"/>
              </a:rPr>
              <a:t>Интек</a:t>
            </a:r>
            <a:r>
              <a:rPr lang="ru-RU" sz="1400" dirty="0">
                <a:solidFill>
                  <a:schemeClr val="bg1"/>
                </a:solidFill>
                <a:latin typeface="Times New Roman"/>
                <a:cs typeface="Times New Roman"/>
              </a:rPr>
              <a:t> Аналитика»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bg1"/>
                </a:solidFill>
                <a:latin typeface="Times New Roman"/>
                <a:cs typeface="Times New Roman"/>
              </a:rPr>
              <a:t>Моисеев Константин Михайлович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bg1"/>
                </a:solidFill>
                <a:latin typeface="Times New Roman"/>
                <a:cs typeface="Times New Roman"/>
              </a:rPr>
              <a:t>Руководитель Московского подразделения АО «Интек Аналитика»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schemeClr val="bg1"/>
                </a:solidFill>
                <a:latin typeface="Times New Roman"/>
                <a:cs typeface="Times New Roman"/>
              </a:rPr>
              <a:t>доцент кафедры МТ-11 </a:t>
            </a:r>
            <a:r>
              <a:rPr lang="ru-RU" sz="1400" dirty="0" err="1">
                <a:solidFill>
                  <a:schemeClr val="bg1"/>
                </a:solidFill>
                <a:latin typeface="Times New Roman"/>
                <a:cs typeface="Times New Roman"/>
              </a:rPr>
              <a:t>МГТУ</a:t>
            </a:r>
            <a:r>
              <a:rPr lang="ru-RU" sz="1400" dirty="0">
                <a:solidFill>
                  <a:schemeClr val="bg1"/>
                </a:solidFill>
                <a:latin typeface="Times New Roman"/>
                <a:cs typeface="Times New Roman"/>
              </a:rPr>
              <a:t> им. Н.Э. Баумана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Times New Roman"/>
                <a:cs typeface="Times New Roman"/>
              </a:rPr>
              <a:t>Алушта 20</a:t>
            </a: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2</a:t>
            </a:r>
            <a:r>
              <a:rPr lang="ru-RU" sz="1600" dirty="0">
                <a:solidFill>
                  <a:schemeClr val="bg1"/>
                </a:solidFill>
                <a:latin typeface="Times New Roman"/>
                <a:cs typeface="Times New Roman"/>
              </a:rPr>
              <a:t>1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0688"/>
            <a:ext cx="914400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3203848" y="2618715"/>
            <a:ext cx="5400600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sz="40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Все грани вакуума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03848" y="685145"/>
            <a:ext cx="57606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latin typeface="Times New Roman"/>
                <a:cs typeface="Times New Roman"/>
              </a:rPr>
              <a:t>XXVII </a:t>
            </a:r>
            <a:r>
              <a:rPr lang="ru-RU" sz="2000" i="1" dirty="0">
                <a:latin typeface="Times New Roman"/>
                <a:cs typeface="Times New Roman"/>
              </a:rPr>
              <a:t>ВСЕРОССИЙСКАЯ КОНФЕРЕНЦИЯ ПО УСКОРИТЕЛЯМ ЗАРЯЖЕННЫХ ЧАСТИЦ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dirty="0">
                <a:latin typeface="Times New Roman"/>
                <a:cs typeface="Times New Roman"/>
              </a:rPr>
              <a:t>RuPAC-2021</a:t>
            </a:r>
            <a:endParaRPr lang="ru-RU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0937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463" y="1389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VAT</a:t>
            </a:r>
            <a:r>
              <a:rPr lang="ru-RU" sz="2000" b="1" i="1" dirty="0">
                <a:solidFill>
                  <a:schemeClr val="bg1"/>
                </a:solidFill>
              </a:rPr>
              <a:t> для ускорителей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692696"/>
            <a:ext cx="8856984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</a:rPr>
              <a:t>Стандартные клапаны и затворы</a:t>
            </a: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</a:rPr>
              <a:t>Цельнометаллические клапаны и затворы</a:t>
            </a: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</a:rPr>
              <a:t>Высокоскоростные заслонки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ru-RU" b="1" dirty="0">
                <a:solidFill>
                  <a:schemeClr val="tx2"/>
                </a:solidFill>
              </a:rPr>
              <a:t>и </a:t>
            </a:r>
            <a:r>
              <a:rPr lang="ru-RU" b="1" dirty="0" err="1">
                <a:solidFill>
                  <a:schemeClr val="tx2"/>
                </a:solidFill>
              </a:rPr>
              <a:t>бим</a:t>
            </a:r>
            <a:r>
              <a:rPr lang="ru-RU" b="1" dirty="0">
                <a:solidFill>
                  <a:schemeClr val="tx2"/>
                </a:solidFill>
              </a:rPr>
              <a:t>-стопперы</a:t>
            </a:r>
            <a:endParaRPr lang="ru-RU" dirty="0">
              <a:solidFill>
                <a:schemeClr val="tx2"/>
              </a:solidFill>
            </a:endParaRP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chemeClr val="tx2"/>
                </a:solidFill>
              </a:rPr>
              <a:t>Натекатели</a:t>
            </a:r>
            <a:endParaRPr lang="ru-RU" b="1" dirty="0">
              <a:solidFill>
                <a:schemeClr val="tx2"/>
              </a:solidFill>
            </a:endParaRP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</a:rPr>
              <a:t>Сварные сильфоны</a:t>
            </a:r>
            <a:endParaRPr lang="en-US" b="1" dirty="0">
              <a:solidFill>
                <a:schemeClr val="tx2"/>
              </a:solidFill>
            </a:endParaRP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</a:rPr>
              <a:t>Объём в России: </a:t>
            </a:r>
            <a:r>
              <a:rPr lang="ru-RU" b="1" dirty="0" smtClean="0">
                <a:solidFill>
                  <a:schemeClr val="tx2"/>
                </a:solidFill>
              </a:rPr>
              <a:t>862,8 млн. рублей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4106" name="Picture 10">
            <a:extLst>
              <a:ext uri="{FF2B5EF4-FFF2-40B4-BE49-F238E27FC236}">
                <a16:creationId xmlns="" xmlns:a16="http://schemas.microsoft.com/office/drawing/2014/main" id="{C2FAF97F-162C-40F0-8C68-D044E563D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80" y="4584300"/>
            <a:ext cx="44669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="" xmlns:a16="http://schemas.microsoft.com/office/drawing/2014/main" id="{E7F9FE3A-CDA5-4AF9-B6B8-617E8CC01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075" y="4365304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>
            <a:extLst>
              <a:ext uri="{FF2B5EF4-FFF2-40B4-BE49-F238E27FC236}">
                <a16:creationId xmlns="" xmlns:a16="http://schemas.microsoft.com/office/drawing/2014/main" id="{B235C444-7A7E-4E28-8A6F-C1B0CAB6A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053" y="2565104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>
            <a:extLst>
              <a:ext uri="{FF2B5EF4-FFF2-40B4-BE49-F238E27FC236}">
                <a16:creationId xmlns="" xmlns:a16="http://schemas.microsoft.com/office/drawing/2014/main" id="{FFC2AC93-EFE3-4A87-B5E2-BB38C57E8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2765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>
            <a:extLst>
              <a:ext uri="{FF2B5EF4-FFF2-40B4-BE49-F238E27FC236}">
                <a16:creationId xmlns="" xmlns:a16="http://schemas.microsoft.com/office/drawing/2014/main" id="{D6B5442A-A55E-4BD0-B76C-B7AB55903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152" y="4473988"/>
            <a:ext cx="18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06395A8-79A4-486F-8FA2-4D7259A32FD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075" t="21987" r="34250" b="12167"/>
          <a:stretch/>
        </p:blipFill>
        <p:spPr>
          <a:xfrm>
            <a:off x="4427984" y="3284984"/>
            <a:ext cx="1332462" cy="1080000"/>
          </a:xfrm>
          <a:prstGeom prst="rect">
            <a:avLst/>
          </a:prstGeom>
        </p:spPr>
      </p:pic>
      <p:pic>
        <p:nvPicPr>
          <p:cNvPr id="15" name="Изображение 36">
            <a:extLst>
              <a:ext uri="{FF2B5EF4-FFF2-40B4-BE49-F238E27FC236}">
                <a16:creationId xmlns="" xmlns:a16="http://schemas.microsoft.com/office/drawing/2014/main" id="{4E606D0D-BB44-475B-BEEC-316ABB7F1DBA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164288" y="836712"/>
            <a:ext cx="1800200" cy="55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80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463" y="1389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VAT</a:t>
            </a:r>
            <a:r>
              <a:rPr lang="ru-RU" sz="2000" b="1" i="1" dirty="0">
                <a:solidFill>
                  <a:schemeClr val="bg1"/>
                </a:solidFill>
              </a:rPr>
              <a:t> для </a:t>
            </a:r>
            <a:r>
              <a:rPr lang="en-US" sz="2000" b="1" i="1" dirty="0" err="1">
                <a:solidFill>
                  <a:schemeClr val="bg1"/>
                </a:solidFill>
              </a:rPr>
              <a:t>ITER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692696"/>
            <a:ext cx="7128792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8113">
              <a:lnSpc>
                <a:spcPct val="150000"/>
              </a:lnSpc>
            </a:pPr>
            <a:r>
              <a:rPr lang="ru-RU" b="1" dirty="0" smtClean="0">
                <a:solidFill>
                  <a:schemeClr val="tx2"/>
                </a:solidFill>
              </a:rPr>
              <a:t>Клапаны </a:t>
            </a:r>
            <a:r>
              <a:rPr lang="ru-RU" b="1" dirty="0">
                <a:solidFill>
                  <a:schemeClr val="tx2"/>
                </a:solidFill>
              </a:rPr>
              <a:t>и затворы с эластомерными уплотнениями:</a:t>
            </a: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Специальный эластомер для уплотнения тарелки затвора и поршня </a:t>
            </a:r>
            <a:r>
              <a:rPr lang="ru-RU" dirty="0" err="1">
                <a:solidFill>
                  <a:schemeClr val="tx2"/>
                </a:solidFill>
              </a:rPr>
              <a:t>пневмоцилиндра</a:t>
            </a:r>
            <a:r>
              <a:rPr lang="ru-RU" dirty="0">
                <a:solidFill>
                  <a:schemeClr val="tx2"/>
                </a:solidFill>
              </a:rPr>
              <a:t> для повышенного уровня радиации (</a:t>
            </a:r>
            <a:r>
              <a:rPr lang="en-US" dirty="0">
                <a:solidFill>
                  <a:schemeClr val="tx2"/>
                </a:solidFill>
              </a:rPr>
              <a:t>EPDM </a:t>
            </a:r>
            <a:r>
              <a:rPr lang="ru-RU" dirty="0">
                <a:solidFill>
                  <a:schemeClr val="tx2"/>
                </a:solidFill>
              </a:rPr>
              <a:t>вместо </a:t>
            </a:r>
            <a:r>
              <a:rPr lang="ru-RU" dirty="0" err="1">
                <a:solidFill>
                  <a:schemeClr val="tx2"/>
                </a:solidFill>
              </a:rPr>
              <a:t>витона</a:t>
            </a:r>
            <a:r>
              <a:rPr lang="ru-RU" dirty="0">
                <a:solidFill>
                  <a:schemeClr val="tx2"/>
                </a:solidFill>
              </a:rPr>
              <a:t>)</a:t>
            </a:r>
            <a:endParaRPr lang="ru-RU" b="1" dirty="0">
              <a:solidFill>
                <a:schemeClr val="tx2"/>
              </a:solidFill>
            </a:endParaRP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Индикатор позиции до </a:t>
            </a:r>
            <a:r>
              <a:rPr lang="en-US" dirty="0" smtClean="0">
                <a:solidFill>
                  <a:schemeClr val="tx2"/>
                </a:solidFill>
              </a:rPr>
              <a:t>200°</a:t>
            </a:r>
            <a:r>
              <a:rPr lang="en-US" dirty="0">
                <a:solidFill>
                  <a:schemeClr val="tx2"/>
                </a:solidFill>
              </a:rPr>
              <a:t>C </a:t>
            </a:r>
            <a:r>
              <a:rPr lang="ru-RU" dirty="0">
                <a:solidFill>
                  <a:schemeClr val="tx2"/>
                </a:solidFill>
              </a:rPr>
              <a:t>со специальным </a:t>
            </a:r>
            <a:r>
              <a:rPr lang="ru-RU" dirty="0" smtClean="0">
                <a:solidFill>
                  <a:schemeClr val="tx2"/>
                </a:solidFill>
              </a:rPr>
              <a:t>коннектором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2" name="Изображение 1" descr="ITER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79748"/>
            <a:ext cx="1613148" cy="161314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2899533"/>
            <a:ext cx="8928992" cy="297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8113">
              <a:lnSpc>
                <a:spcPct val="150000"/>
              </a:lnSpc>
            </a:pPr>
            <a:r>
              <a:rPr lang="ru-RU" b="1" dirty="0" smtClean="0">
                <a:solidFill>
                  <a:schemeClr val="tx2"/>
                </a:solidFill>
              </a:rPr>
              <a:t>Клапаны </a:t>
            </a:r>
            <a:r>
              <a:rPr lang="ru-RU" b="1" dirty="0">
                <a:solidFill>
                  <a:schemeClr val="tx2"/>
                </a:solidFill>
              </a:rPr>
              <a:t>и затворы с цельнометаллическими уплотнениями:</a:t>
            </a: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Двойные стенки корпуса, сильфонного ввода с </a:t>
            </a:r>
            <a:r>
              <a:rPr lang="ru-RU" dirty="0" err="1">
                <a:solidFill>
                  <a:schemeClr val="tx2"/>
                </a:solidFill>
              </a:rPr>
              <a:t>межстеночной</a:t>
            </a:r>
            <a:r>
              <a:rPr lang="ru-RU" dirty="0">
                <a:solidFill>
                  <a:schemeClr val="tx2"/>
                </a:solidFill>
              </a:rPr>
              <a:t> откачкой</a:t>
            </a:r>
            <a:endParaRPr lang="en-US" dirty="0">
              <a:solidFill>
                <a:schemeClr val="tx2"/>
              </a:solidFill>
            </a:endParaRP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Индикатор позиции до </a:t>
            </a:r>
            <a:r>
              <a:rPr lang="en-US" dirty="0" smtClean="0">
                <a:solidFill>
                  <a:schemeClr val="tx2"/>
                </a:solidFill>
              </a:rPr>
              <a:t>200°</a:t>
            </a:r>
            <a:r>
              <a:rPr lang="en-US" dirty="0">
                <a:solidFill>
                  <a:schemeClr val="tx2"/>
                </a:solidFill>
              </a:rPr>
              <a:t>C </a:t>
            </a:r>
            <a:r>
              <a:rPr lang="ru-RU" dirty="0">
                <a:solidFill>
                  <a:schemeClr val="tx2"/>
                </a:solidFill>
              </a:rPr>
              <a:t>со специальным коннектором</a:t>
            </a: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Специальный эластомер для уплотнения </a:t>
            </a:r>
            <a:r>
              <a:rPr lang="ru-RU" dirty="0" smtClean="0">
                <a:solidFill>
                  <a:schemeClr val="tx2"/>
                </a:solidFill>
              </a:rPr>
              <a:t>поршня</a:t>
            </a:r>
            <a:r>
              <a:rPr lang="en-US" dirty="0" smtClean="0">
                <a:solidFill>
                  <a:schemeClr val="tx2"/>
                </a:solidFill>
              </a:rPr>
              <a:t> </a:t>
            </a:r>
            <a:r>
              <a:rPr lang="ru-RU" dirty="0" err="1" smtClean="0">
                <a:solidFill>
                  <a:schemeClr val="tx2"/>
                </a:solidFill>
              </a:rPr>
              <a:t>пневмоцилиндра</a:t>
            </a:r>
            <a:r>
              <a:rPr lang="ru-RU" dirty="0" smtClean="0">
                <a:solidFill>
                  <a:schemeClr val="tx2"/>
                </a:solidFill>
              </a:rPr>
              <a:t> </a:t>
            </a:r>
            <a:r>
              <a:rPr lang="ru-RU" dirty="0">
                <a:solidFill>
                  <a:schemeClr val="tx2"/>
                </a:solidFill>
              </a:rPr>
              <a:t>для повышенного уровня радиации (</a:t>
            </a:r>
            <a:r>
              <a:rPr lang="en-US" dirty="0">
                <a:solidFill>
                  <a:schemeClr val="tx2"/>
                </a:solidFill>
              </a:rPr>
              <a:t>EPDM </a:t>
            </a:r>
            <a:r>
              <a:rPr lang="ru-RU" dirty="0">
                <a:solidFill>
                  <a:schemeClr val="tx2"/>
                </a:solidFill>
              </a:rPr>
              <a:t>вместо </a:t>
            </a:r>
            <a:r>
              <a:rPr lang="ru-RU" dirty="0" err="1">
                <a:solidFill>
                  <a:schemeClr val="tx2"/>
                </a:solidFill>
              </a:rPr>
              <a:t>витона</a:t>
            </a:r>
            <a:r>
              <a:rPr lang="ru-RU" dirty="0">
                <a:solidFill>
                  <a:schemeClr val="tx2"/>
                </a:solidFill>
              </a:rPr>
              <a:t>)</a:t>
            </a:r>
            <a:endParaRPr lang="ru-RU" b="1" dirty="0">
              <a:solidFill>
                <a:schemeClr val="tx2"/>
              </a:solidFill>
            </a:endParaRP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Сертифицированные материалы для корпусов</a:t>
            </a: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Фланцы под приварку или специализированные для </a:t>
            </a:r>
            <a:r>
              <a:rPr lang="en-US" dirty="0" err="1">
                <a:solidFill>
                  <a:schemeClr val="tx2"/>
                </a:solidFill>
              </a:rPr>
              <a:t>ITER</a:t>
            </a:r>
            <a:r>
              <a:rPr lang="ru-RU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070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052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7544" y="4077072"/>
            <a:ext cx="82472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Реализованные проекты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0688"/>
            <a:ext cx="914400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0" y="214313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ИНТЕК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2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АНАЛИТИКА </a:t>
            </a:r>
          </a:p>
        </p:txBody>
      </p:sp>
    </p:spTree>
    <p:extLst>
      <p:ext uri="{BB962C8B-B14F-4D97-AF65-F5344CB8AC3E}">
        <p14:creationId xmlns:p14="http://schemas.microsoft.com/office/powerpoint/2010/main" val="1963088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5616" y="116632"/>
            <a:ext cx="8028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ПАО «РКК «Энергия</a:t>
            </a:r>
            <a:r>
              <a:rPr lang="ru-RU" sz="2000" b="1" dirty="0" smtClean="0">
                <a:solidFill>
                  <a:schemeClr val="bg1"/>
                </a:solidFill>
              </a:rPr>
              <a:t>»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ru-RU" sz="2000" b="1" dirty="0" smtClean="0">
                <a:solidFill>
                  <a:schemeClr val="bg1"/>
                </a:solidFill>
              </a:rPr>
              <a:t>Испытательная </a:t>
            </a:r>
            <a:r>
              <a:rPr lang="ru-RU" sz="2000" b="1" dirty="0">
                <a:solidFill>
                  <a:schemeClr val="bg1"/>
                </a:solidFill>
              </a:rPr>
              <a:t>камера 1500 м</a:t>
            </a:r>
            <a:r>
              <a:rPr lang="ru-RU" sz="2000" b="1" baseline="30000" dirty="0">
                <a:solidFill>
                  <a:schemeClr val="bg1"/>
                </a:solidFill>
              </a:rPr>
              <a:t>3</a:t>
            </a:r>
            <a:r>
              <a:rPr lang="ru-RU" sz="2000" b="1" dirty="0">
                <a:solidFill>
                  <a:schemeClr val="bg1"/>
                </a:solidFill>
              </a:rPr>
              <a:t> 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926809"/>
            <a:ext cx="5328592" cy="761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Модернизация откачной системы</a:t>
            </a:r>
            <a:endParaRPr lang="ru-RU" dirty="0">
              <a:solidFill>
                <a:schemeClr val="tx2"/>
              </a:solidFill>
            </a:endParaRP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chemeClr val="tx2"/>
                </a:solidFill>
              </a:rPr>
              <a:t>Назначение</a:t>
            </a:r>
            <a:r>
              <a:rPr lang="ru-RU" dirty="0">
                <a:solidFill>
                  <a:schemeClr val="tx2"/>
                </a:solidFill>
              </a:rPr>
              <a:t>: испытание на герметичность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ED335E1B-075D-4DE0-8028-E191E05A5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624682"/>
            <a:ext cx="6624736" cy="4684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8" descr="logo_energi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28" y="642938"/>
            <a:ext cx="2784171" cy="9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729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Picture 6" descr="E:\YandexDisk\Intech\!Клиенты\!МО\Королёв\Энергия\1500\Камера (фото)\IMG_09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836712"/>
            <a:ext cx="3359893" cy="2520000"/>
          </a:xfrm>
          <a:prstGeom prst="rect">
            <a:avLst/>
          </a:prstGeom>
          <a:noFill/>
        </p:spPr>
      </p:pic>
      <p:pic>
        <p:nvPicPr>
          <p:cNvPr id="9" name="Picture 7" descr="E:\YandexDisk\Intech\!Клиенты\!МО\Королёв\Энергия\1500\Камера (фото)\Насосы (20.02.2017)\Насос ТМ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7845" y="836712"/>
            <a:ext cx="3804595" cy="2520000"/>
          </a:xfrm>
          <a:prstGeom prst="rect">
            <a:avLst/>
          </a:prstGeom>
          <a:noFill/>
        </p:spPr>
      </p:pic>
      <p:pic>
        <p:nvPicPr>
          <p:cNvPr id="11" name="Picture 8" descr="E:\YandexDisk\Intech\!Клиенты\!МО\Королёв\Энергия\1500\Камера (фото)\Насосы (20.02.2017)\Насосная новая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87373" y="3573016"/>
            <a:ext cx="3804707" cy="2520000"/>
          </a:xfrm>
          <a:prstGeom prst="rect">
            <a:avLst/>
          </a:prstGeom>
          <a:noFill/>
        </p:spPr>
      </p:pic>
      <p:pic>
        <p:nvPicPr>
          <p:cNvPr id="14" name="Picture 9" descr="E:\YandexDisk\Intech\!Клиенты\!МО\Королёв\Энергия\1500\Камера (фото)\Насосы (20.02.2017)\IMAG268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9455" y="3573016"/>
            <a:ext cx="1508889" cy="2520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1115616" y="116632"/>
            <a:ext cx="8028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ПАО «РКК «Энергия</a:t>
            </a:r>
            <a:r>
              <a:rPr lang="ru-RU" sz="2000" b="1" dirty="0" smtClean="0">
                <a:solidFill>
                  <a:schemeClr val="bg1"/>
                </a:solidFill>
              </a:rPr>
              <a:t>»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ru-RU" sz="2000" b="1" dirty="0" smtClean="0">
                <a:solidFill>
                  <a:schemeClr val="bg1"/>
                </a:solidFill>
              </a:rPr>
              <a:t>Испытательная </a:t>
            </a:r>
            <a:r>
              <a:rPr lang="ru-RU" sz="2000" b="1" dirty="0">
                <a:solidFill>
                  <a:schemeClr val="bg1"/>
                </a:solidFill>
              </a:rPr>
              <a:t>камера 1500 м</a:t>
            </a:r>
            <a:r>
              <a:rPr lang="ru-RU" sz="2000" b="1" baseline="30000" dirty="0">
                <a:solidFill>
                  <a:schemeClr val="bg1"/>
                </a:solidFill>
              </a:rPr>
              <a:t>3</a:t>
            </a:r>
            <a:r>
              <a:rPr lang="ru-RU" sz="2000" b="1" dirty="0">
                <a:solidFill>
                  <a:schemeClr val="bg1"/>
                </a:solidFill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2799623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926809"/>
            <a:ext cx="9036496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Модернизация откачной системы</a:t>
            </a:r>
            <a:endParaRPr lang="ru-RU" dirty="0">
              <a:solidFill>
                <a:schemeClr val="tx2"/>
              </a:solidFill>
            </a:endParaRP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chemeClr val="tx2"/>
                </a:solidFill>
              </a:rPr>
              <a:t>Назначение</a:t>
            </a:r>
            <a:r>
              <a:rPr lang="ru-RU" dirty="0">
                <a:solidFill>
                  <a:schemeClr val="tx2"/>
                </a:solidFill>
              </a:rPr>
              <a:t>: испытание на герметичность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67F9A18B-9AAF-4D5E-BFA8-D406A0EC5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737"/>
          <a:stretch/>
        </p:blipFill>
        <p:spPr bwMode="auto">
          <a:xfrm>
            <a:off x="1331640" y="1660875"/>
            <a:ext cx="6529134" cy="4648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8" descr="logo_energi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28" y="642938"/>
            <a:ext cx="2784171" cy="95304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2536" y="138980"/>
            <a:ext cx="8891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</a:rPr>
              <a:t>ПАО «РКК «Энергия</a:t>
            </a:r>
            <a:r>
              <a:rPr lang="ru-RU" sz="2000" b="1" dirty="0" smtClean="0">
                <a:solidFill>
                  <a:schemeClr val="bg1"/>
                </a:solidFill>
              </a:rPr>
              <a:t>». Испытательные </a:t>
            </a:r>
            <a:r>
              <a:rPr lang="ru-RU" sz="2000" b="1" dirty="0">
                <a:solidFill>
                  <a:schemeClr val="bg1"/>
                </a:solidFill>
              </a:rPr>
              <a:t>камеры 360 м</a:t>
            </a:r>
            <a:r>
              <a:rPr lang="ru-RU" sz="2000" b="1" baseline="30000" dirty="0">
                <a:solidFill>
                  <a:schemeClr val="bg1"/>
                </a:solidFill>
              </a:rPr>
              <a:t>3</a:t>
            </a:r>
            <a:r>
              <a:rPr lang="ru-RU" sz="2000" b="1" dirty="0">
                <a:solidFill>
                  <a:schemeClr val="bg1"/>
                </a:solidFill>
              </a:rPr>
              <a:t> и 200 </a:t>
            </a:r>
            <a:r>
              <a:rPr lang="ru-RU" sz="2000" b="1" dirty="0" smtClean="0">
                <a:solidFill>
                  <a:schemeClr val="bg1"/>
                </a:solidFill>
              </a:rPr>
              <a:t>м</a:t>
            </a:r>
            <a:r>
              <a:rPr lang="ru-RU" sz="2000" b="1" baseline="30000" dirty="0" smtClean="0">
                <a:solidFill>
                  <a:schemeClr val="bg1"/>
                </a:solidFill>
              </a:rPr>
              <a:t>3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775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2536" y="138980"/>
            <a:ext cx="8891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</a:rPr>
              <a:t>ПАО «РКК «Энергия</a:t>
            </a:r>
            <a:r>
              <a:rPr lang="ru-RU" sz="2000" b="1" dirty="0" smtClean="0">
                <a:solidFill>
                  <a:schemeClr val="bg1"/>
                </a:solidFill>
              </a:rPr>
              <a:t>». Испытательные </a:t>
            </a:r>
            <a:r>
              <a:rPr lang="ru-RU" sz="2000" b="1" dirty="0">
                <a:solidFill>
                  <a:schemeClr val="bg1"/>
                </a:solidFill>
              </a:rPr>
              <a:t>камеры 360 м</a:t>
            </a:r>
            <a:r>
              <a:rPr lang="ru-RU" sz="2000" b="1" baseline="30000" dirty="0">
                <a:solidFill>
                  <a:schemeClr val="bg1"/>
                </a:solidFill>
              </a:rPr>
              <a:t>3</a:t>
            </a:r>
            <a:r>
              <a:rPr lang="ru-RU" sz="2000" b="1" dirty="0">
                <a:solidFill>
                  <a:schemeClr val="bg1"/>
                </a:solidFill>
              </a:rPr>
              <a:t> и 200 </a:t>
            </a:r>
            <a:r>
              <a:rPr lang="ru-RU" sz="2000" b="1" dirty="0" smtClean="0">
                <a:solidFill>
                  <a:schemeClr val="bg1"/>
                </a:solidFill>
              </a:rPr>
              <a:t>м</a:t>
            </a:r>
            <a:r>
              <a:rPr lang="ru-RU" sz="2000" b="1" baseline="30000" dirty="0" smtClean="0">
                <a:solidFill>
                  <a:schemeClr val="bg1"/>
                </a:solidFill>
              </a:rPr>
              <a:t>3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E:\YandexDisk\Intech\Выставки и Конференции\Наноиндустрия 2013 (Октябрь)\Реклама\Фотографии для рекламы\КВУ-200\DSC07135.JPG"/>
          <p:cNvPicPr>
            <a:picLocks noChangeAspect="1" noChangeArrowheads="1"/>
          </p:cNvPicPr>
          <p:nvPr/>
        </p:nvPicPr>
        <p:blipFill>
          <a:blip r:embed="rId5" cstate="print"/>
          <a:srcRect t="33337"/>
          <a:stretch>
            <a:fillRect/>
          </a:stretch>
        </p:blipFill>
        <p:spPr bwMode="auto">
          <a:xfrm>
            <a:off x="2411880" y="4113988"/>
            <a:ext cx="4320240" cy="2160000"/>
          </a:xfrm>
          <a:prstGeom prst="rect">
            <a:avLst/>
          </a:prstGeom>
          <a:noFill/>
        </p:spPr>
      </p:pic>
      <p:pic>
        <p:nvPicPr>
          <p:cNvPr id="16" name="Picture 4" descr="E:\YandexDisk\Intech\Выставки и Конференции\Наноиндустрия 2013 (Октябрь)\Реклама\Фотографии для рекламы\КВУ-200\DSC071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734131"/>
            <a:ext cx="4320000" cy="3240000"/>
          </a:xfrm>
          <a:prstGeom prst="rect">
            <a:avLst/>
          </a:prstGeom>
          <a:noFill/>
        </p:spPr>
      </p:pic>
      <p:pic>
        <p:nvPicPr>
          <p:cNvPr id="17" name="Picture 5" descr="E:\YandexDisk\Intech\Выставки и Конференции\Наноиндустрия 2013 (Октябрь)\Реклама\Фотографии для рекламы\КВУ-200\DSC0713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992" y="734131"/>
            <a:ext cx="4320000" cy="32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5052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5616" y="116632"/>
            <a:ext cx="8028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</a:rPr>
              <a:t>ФГУП «ГКНПЦ им. Хруничева</a:t>
            </a:r>
            <a:r>
              <a:rPr lang="ru-RU" sz="2000" b="1" dirty="0" smtClean="0">
                <a:solidFill>
                  <a:schemeClr val="bg1"/>
                </a:solidFill>
              </a:rPr>
              <a:t>»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ru-RU" sz="2000" b="1" dirty="0" smtClean="0">
                <a:solidFill>
                  <a:schemeClr val="bg1"/>
                </a:solidFill>
              </a:rPr>
              <a:t>Испытательная </a:t>
            </a:r>
            <a:r>
              <a:rPr lang="ru-RU" sz="2000" b="1" dirty="0">
                <a:solidFill>
                  <a:schemeClr val="bg1"/>
                </a:solidFill>
              </a:rPr>
              <a:t>камера 375 </a:t>
            </a:r>
            <a:r>
              <a:rPr lang="ru-RU" sz="2000" b="1" dirty="0" smtClean="0">
                <a:solidFill>
                  <a:schemeClr val="bg1"/>
                </a:solidFill>
              </a:rPr>
              <a:t>м</a:t>
            </a:r>
            <a:r>
              <a:rPr lang="ru-RU" sz="2000" b="1" baseline="30000" dirty="0" smtClean="0">
                <a:solidFill>
                  <a:schemeClr val="bg1"/>
                </a:solidFill>
              </a:rPr>
              <a:t>3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926809"/>
            <a:ext cx="9036496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Модернизация откачной системы</a:t>
            </a:r>
            <a:endParaRPr lang="ru-RU" dirty="0">
              <a:solidFill>
                <a:schemeClr val="tx2"/>
              </a:solidFill>
            </a:endParaRP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chemeClr val="tx2"/>
                </a:solidFill>
              </a:rPr>
              <a:t>Назначение</a:t>
            </a:r>
            <a:r>
              <a:rPr lang="ru-RU" dirty="0">
                <a:solidFill>
                  <a:schemeClr val="tx2"/>
                </a:solidFill>
              </a:rPr>
              <a:t>: испытание на герметичность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3AA3A412-B2BB-40EE-9D9F-146A414CC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772816"/>
            <a:ext cx="452437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23941549-E5CC-4F5F-BA96-9E199D74F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2204864"/>
            <a:ext cx="3902425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Изображение 1" descr="Unknow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764704"/>
            <a:ext cx="1234510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E:\YandexDisk\Intech\Космические проекты\Фото\Хруничева 375\IMG_20141212_112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537312"/>
            <a:ext cx="4800000" cy="2700000"/>
          </a:xfrm>
          <a:prstGeom prst="rect">
            <a:avLst/>
          </a:prstGeom>
          <a:noFill/>
        </p:spPr>
      </p:pic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6" cstate="print"/>
          <a:srcRect l="17273" r="23256"/>
          <a:stretch>
            <a:fillRect/>
          </a:stretch>
        </p:blipFill>
        <p:spPr bwMode="auto">
          <a:xfrm flipH="1">
            <a:off x="3355296" y="836712"/>
            <a:ext cx="5709206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 descr="E:\YandexDisk\Intech\Космические проекты\Фото\Хруничева 375\IMG_20141212_1036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928" y="836712"/>
            <a:ext cx="4800000" cy="2700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115616" y="116632"/>
            <a:ext cx="8028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>
                <a:solidFill>
                  <a:schemeClr val="bg1"/>
                </a:solidFill>
              </a:rPr>
              <a:t>ФГУП «ГКНПЦ им. Хруничева</a:t>
            </a:r>
            <a:r>
              <a:rPr lang="ru-RU" sz="2000" b="1" dirty="0" smtClean="0">
                <a:solidFill>
                  <a:schemeClr val="bg1"/>
                </a:solidFill>
              </a:rPr>
              <a:t>»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ru-RU" sz="2000" b="1" dirty="0" smtClean="0">
                <a:solidFill>
                  <a:schemeClr val="bg1"/>
                </a:solidFill>
              </a:rPr>
              <a:t>Испытательная </a:t>
            </a:r>
            <a:r>
              <a:rPr lang="ru-RU" sz="2000" b="1" dirty="0">
                <a:solidFill>
                  <a:schemeClr val="bg1"/>
                </a:solidFill>
              </a:rPr>
              <a:t>камера 375 </a:t>
            </a:r>
            <a:r>
              <a:rPr lang="ru-RU" sz="2000" b="1" dirty="0" smtClean="0">
                <a:solidFill>
                  <a:schemeClr val="bg1"/>
                </a:solidFill>
              </a:rPr>
              <a:t>м</a:t>
            </a:r>
            <a:r>
              <a:rPr lang="ru-RU" sz="2000" b="1" baseline="30000" dirty="0" smtClean="0">
                <a:solidFill>
                  <a:schemeClr val="bg1"/>
                </a:solidFill>
              </a:rPr>
              <a:t>3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461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7624" y="116632"/>
            <a:ext cx="795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АО </a:t>
            </a:r>
            <a:r>
              <a:rPr lang="ru-RU" sz="2000" b="1" dirty="0">
                <a:solidFill>
                  <a:schemeClr val="bg1"/>
                </a:solidFill>
              </a:rPr>
              <a:t>«ОКБ «Факел</a:t>
            </a:r>
            <a:r>
              <a:rPr lang="ru-RU" sz="2000" b="1" dirty="0" smtClean="0">
                <a:solidFill>
                  <a:schemeClr val="bg1"/>
                </a:solidFill>
              </a:rPr>
              <a:t>»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ru-RU" sz="2000" b="1" dirty="0" smtClean="0">
                <a:solidFill>
                  <a:schemeClr val="bg1"/>
                </a:solidFill>
              </a:rPr>
              <a:t>Испытательная </a:t>
            </a:r>
            <a:r>
              <a:rPr lang="ru-RU" sz="2000" b="1" dirty="0">
                <a:solidFill>
                  <a:schemeClr val="bg1"/>
                </a:solidFill>
              </a:rPr>
              <a:t>камера 15 м</a:t>
            </a:r>
            <a:r>
              <a:rPr lang="ru-RU" sz="2000" b="1" baseline="30000" dirty="0">
                <a:solidFill>
                  <a:schemeClr val="bg1"/>
                </a:solidFill>
              </a:rPr>
              <a:t>3</a:t>
            </a:r>
            <a:r>
              <a:rPr lang="ru-RU" sz="2000" b="1" dirty="0">
                <a:solidFill>
                  <a:schemeClr val="bg1"/>
                </a:solidFill>
              </a:rPr>
              <a:t> 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926809"/>
            <a:ext cx="9036496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Модернизация откачной системы</a:t>
            </a:r>
            <a:endParaRPr lang="ru-RU" dirty="0">
              <a:solidFill>
                <a:schemeClr val="tx2"/>
              </a:solidFill>
            </a:endParaRP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chemeClr val="tx2"/>
                </a:solidFill>
              </a:rPr>
              <a:t>Назначение</a:t>
            </a:r>
            <a:r>
              <a:rPr lang="ru-RU" dirty="0">
                <a:solidFill>
                  <a:schemeClr val="tx2"/>
                </a:solidFill>
              </a:rPr>
              <a:t>: испытание ионных двигателей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EEDE6D60-84A0-4F70-A792-0E1B506F78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6195" t="1054" b="14287"/>
          <a:stretch/>
        </p:blipFill>
        <p:spPr bwMode="auto">
          <a:xfrm>
            <a:off x="1619672" y="1841400"/>
            <a:ext cx="6120680" cy="4369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702FE3A-6FCF-48B9-85F9-EBF4BA3E5C77}"/>
              </a:ext>
            </a:extLst>
          </p:cNvPr>
          <p:cNvSpPr txBox="1"/>
          <p:nvPr/>
        </p:nvSpPr>
        <p:spPr>
          <a:xfrm>
            <a:off x="539552" y="1734060"/>
            <a:ext cx="48674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Изображение 1" descr="fakel-sez-logo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9"/>
          <a:stretch/>
        </p:blipFill>
        <p:spPr>
          <a:xfrm>
            <a:off x="7762080" y="692696"/>
            <a:ext cx="1306339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64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836712"/>
            <a:ext cx="8784976" cy="4201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87375" indent="-376238" algn="just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chemeClr val="tx2"/>
                </a:solidFill>
                <a:latin typeface="Tahoma"/>
                <a:ea typeface="Tahoma" pitchFamily="34" charset="0"/>
                <a:cs typeface="Tahoma"/>
              </a:rPr>
              <a:t>Интек </a:t>
            </a:r>
            <a:r>
              <a:rPr lang="ru-RU" dirty="0">
                <a:solidFill>
                  <a:schemeClr val="tx2"/>
                </a:solidFill>
                <a:latin typeface="Tahoma"/>
                <a:ea typeface="Tahoma" pitchFamily="34" charset="0"/>
                <a:cs typeface="Tahoma"/>
              </a:rPr>
              <a:t>Аналитика специализируется на комплексных решениях в области проектирования, поставок и сервисного обслуживания вакуумного, полупроводникового и промышленного оборудования</a:t>
            </a:r>
            <a:endParaRPr lang="en-US" dirty="0">
              <a:solidFill>
                <a:schemeClr val="tx2"/>
              </a:solidFill>
              <a:latin typeface="Tahoma"/>
              <a:ea typeface="Tahoma" pitchFamily="34" charset="0"/>
              <a:cs typeface="Tahoma"/>
            </a:endParaRPr>
          </a:p>
          <a:p>
            <a:pPr marL="587375" indent="-376238" algn="just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tx2"/>
                </a:solidFill>
                <a:latin typeface="Tahoma"/>
                <a:ea typeface="Tahoma" pitchFamily="34" charset="0"/>
                <a:cs typeface="Tahoma"/>
              </a:rPr>
              <a:t>Группа компаний основана в 2003 году, имеет 4 офиса в России</a:t>
            </a:r>
            <a:r>
              <a:rPr lang="en-US" dirty="0">
                <a:solidFill>
                  <a:schemeClr val="tx2"/>
                </a:solidFill>
                <a:latin typeface="Tahoma"/>
                <a:ea typeface="Tahoma" pitchFamily="34" charset="0"/>
                <a:cs typeface="Tahoma"/>
              </a:rPr>
              <a:t/>
            </a:r>
            <a:br>
              <a:rPr lang="en-US" dirty="0">
                <a:solidFill>
                  <a:schemeClr val="tx2"/>
                </a:solidFill>
                <a:latin typeface="Tahoma"/>
                <a:ea typeface="Tahoma" pitchFamily="34" charset="0"/>
                <a:cs typeface="Tahoma"/>
              </a:rPr>
            </a:br>
            <a:r>
              <a:rPr lang="ru-RU" dirty="0">
                <a:solidFill>
                  <a:schemeClr val="tx2"/>
                </a:solidFill>
                <a:latin typeface="Tahoma"/>
                <a:ea typeface="Tahoma" pitchFamily="34" charset="0"/>
                <a:cs typeface="Tahoma"/>
              </a:rPr>
              <a:t>(Санкт-Петербург, Москва, Зеленоград и Новосибирск), 2 сервисных </a:t>
            </a:r>
            <a:r>
              <a:rPr lang="ru-RU" dirty="0" err="1">
                <a:solidFill>
                  <a:schemeClr val="tx2"/>
                </a:solidFill>
                <a:latin typeface="Tahoma"/>
                <a:ea typeface="Tahoma" pitchFamily="34" charset="0"/>
                <a:cs typeface="Tahoma"/>
              </a:rPr>
              <a:t>хаба</a:t>
            </a:r>
            <a:endParaRPr lang="ru-RU" dirty="0">
              <a:solidFill>
                <a:schemeClr val="tx2"/>
              </a:solidFill>
              <a:latin typeface="Tahoma"/>
              <a:ea typeface="Tahoma" pitchFamily="34" charset="0"/>
              <a:cs typeface="Tahoma"/>
            </a:endParaRPr>
          </a:p>
          <a:p>
            <a:pPr marL="587375" indent="-376238" algn="just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tx2"/>
                </a:solidFill>
                <a:latin typeface="Tahoma"/>
                <a:ea typeface="Tahoma" pitchFamily="34" charset="0"/>
                <a:cs typeface="Tahoma"/>
              </a:rPr>
              <a:t>Авторизированный сервисный партнер зарубежных производителей</a:t>
            </a:r>
          </a:p>
          <a:p>
            <a:pPr marL="587375" indent="-376238" algn="just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tx2"/>
                </a:solidFill>
                <a:latin typeface="Tahoma"/>
                <a:ea typeface="Tahoma" pitchFamily="34" charset="0"/>
                <a:cs typeface="Tahoma"/>
              </a:rPr>
              <a:t>Лицензия Роскосмоса, допуск СРО на проектирование, внедрена система менеджмента качества </a:t>
            </a:r>
          </a:p>
          <a:p>
            <a:pPr marL="587375" indent="-376238" algn="just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tx2"/>
                </a:solidFill>
                <a:latin typeface="Tahoma"/>
                <a:ea typeface="Tahoma" pitchFamily="34" charset="0"/>
                <a:cs typeface="Tahoma"/>
              </a:rPr>
              <a:t>Сотрудников – 60 человек, в том числе 11 сервис-инженеров</a:t>
            </a:r>
          </a:p>
          <a:p>
            <a:pPr marL="587375" indent="-376238" algn="just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tx2"/>
                </a:solidFill>
                <a:latin typeface="Tahoma"/>
                <a:ea typeface="Tahoma" pitchFamily="34" charset="0"/>
                <a:cs typeface="Tahoma"/>
              </a:rPr>
              <a:t>Уставный капитал – 7 миллионов рублей</a:t>
            </a:r>
          </a:p>
          <a:p>
            <a:pPr marL="587375" indent="-376238" algn="just" fontAlgn="auto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ru-RU" dirty="0">
                <a:solidFill>
                  <a:schemeClr val="tx2"/>
                </a:solidFill>
                <a:latin typeface="Tahoma"/>
                <a:ea typeface="Tahoma" pitchFamily="34" charset="0"/>
                <a:cs typeface="Tahoma"/>
              </a:rPr>
              <a:t>Оборот порядка 1 млрд. рублей в год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632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ru-RU" dirty="0">
                <a:solidFill>
                  <a:schemeClr val="bg1"/>
                </a:solidFill>
              </a:rPr>
              <a:t>                                                                       </a:t>
            </a:r>
            <a:r>
              <a:rPr lang="en-US" dirty="0">
                <a:solidFill>
                  <a:schemeClr val="bg1"/>
                </a:solidFill>
              </a:rPr>
              <a:t>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87624" y="76622"/>
            <a:ext cx="7956376" cy="400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bg1"/>
                </a:solidFill>
                <a:latin typeface="Arial"/>
                <a:ea typeface="Tahoma" pitchFamily="34" charset="0"/>
                <a:cs typeface="Arial"/>
              </a:rPr>
              <a:t>Группа компаний «Интек Аналитика»</a:t>
            </a:r>
          </a:p>
        </p:txBody>
      </p:sp>
    </p:spTree>
    <p:extLst>
      <p:ext uri="{BB962C8B-B14F-4D97-AF65-F5344CB8AC3E}">
        <p14:creationId xmlns:p14="http://schemas.microsoft.com/office/powerpoint/2010/main" val="4090322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Picture 2" descr="E:\YandexDisk\Intech\!Клиенты\Калиниград\Факел\2017\Конкурс на 71-2-85\Монтаж\Фото 71-2-85\IMG_20181026_094922_AO_HD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47623"/>
            <a:ext cx="9144000" cy="514567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187624" y="116632"/>
            <a:ext cx="795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АО </a:t>
            </a:r>
            <a:r>
              <a:rPr lang="ru-RU" sz="2000" b="1" dirty="0">
                <a:solidFill>
                  <a:schemeClr val="bg1"/>
                </a:solidFill>
              </a:rPr>
              <a:t>«ОКБ «Факел</a:t>
            </a:r>
            <a:r>
              <a:rPr lang="ru-RU" sz="2000" b="1" dirty="0" smtClean="0">
                <a:solidFill>
                  <a:schemeClr val="bg1"/>
                </a:solidFill>
              </a:rPr>
              <a:t>»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ru-RU" sz="2000" b="1" dirty="0" smtClean="0">
                <a:solidFill>
                  <a:schemeClr val="bg1"/>
                </a:solidFill>
              </a:rPr>
              <a:t>Испытательная </a:t>
            </a:r>
            <a:r>
              <a:rPr lang="ru-RU" sz="2000" b="1" dirty="0">
                <a:solidFill>
                  <a:schemeClr val="bg1"/>
                </a:solidFill>
              </a:rPr>
              <a:t>камера 15 м</a:t>
            </a:r>
            <a:r>
              <a:rPr lang="ru-RU" sz="2000" b="1" baseline="30000" dirty="0">
                <a:solidFill>
                  <a:schemeClr val="bg1"/>
                </a:solidFill>
              </a:rPr>
              <a:t>3</a:t>
            </a:r>
            <a:r>
              <a:rPr lang="ru-RU" sz="2000" b="1" dirty="0">
                <a:solidFill>
                  <a:schemeClr val="bg1"/>
                </a:solidFill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1108258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5" cstate="print"/>
          <a:srcRect l="38098" r="22939"/>
          <a:stretch>
            <a:fillRect/>
          </a:stretch>
        </p:blipFill>
        <p:spPr bwMode="auto">
          <a:xfrm>
            <a:off x="5886479" y="1325241"/>
            <a:ext cx="2952328" cy="4263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6" cstate="print"/>
          <a:srcRect l="14719" r="12550"/>
          <a:stretch>
            <a:fillRect/>
          </a:stretch>
        </p:blipFill>
        <p:spPr bwMode="auto">
          <a:xfrm>
            <a:off x="323528" y="1340768"/>
            <a:ext cx="5490943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187624" y="116632"/>
            <a:ext cx="795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АО </a:t>
            </a:r>
            <a:r>
              <a:rPr lang="ru-RU" sz="2000" b="1" dirty="0">
                <a:solidFill>
                  <a:schemeClr val="bg1"/>
                </a:solidFill>
              </a:rPr>
              <a:t>«ОКБ «Факел</a:t>
            </a:r>
            <a:r>
              <a:rPr lang="ru-RU" sz="2000" b="1" dirty="0" smtClean="0">
                <a:solidFill>
                  <a:schemeClr val="bg1"/>
                </a:solidFill>
              </a:rPr>
              <a:t>»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ru-RU" sz="2000" b="1" dirty="0" smtClean="0">
                <a:solidFill>
                  <a:schemeClr val="bg1"/>
                </a:solidFill>
              </a:rPr>
              <a:t>Испытательная </a:t>
            </a:r>
            <a:r>
              <a:rPr lang="ru-RU" sz="2000" b="1" dirty="0">
                <a:solidFill>
                  <a:schemeClr val="bg1"/>
                </a:solidFill>
              </a:rPr>
              <a:t>камера 15 м</a:t>
            </a:r>
            <a:r>
              <a:rPr lang="ru-RU" sz="2000" b="1" baseline="30000" dirty="0">
                <a:solidFill>
                  <a:schemeClr val="bg1"/>
                </a:solidFill>
              </a:rPr>
              <a:t>3</a:t>
            </a:r>
            <a:r>
              <a:rPr lang="ru-RU" sz="2000" b="1" dirty="0">
                <a:solidFill>
                  <a:schemeClr val="bg1"/>
                </a:solidFill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3866775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7624" y="116632"/>
            <a:ext cx="795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ПАО «РКК «Энергия</a:t>
            </a:r>
            <a:r>
              <a:rPr lang="ru-RU" sz="2000" b="1" dirty="0" smtClean="0">
                <a:solidFill>
                  <a:schemeClr val="bg1"/>
                </a:solidFill>
              </a:rPr>
              <a:t>»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ru-RU" sz="2000" b="1" dirty="0" err="1" smtClean="0">
                <a:solidFill>
                  <a:schemeClr val="bg1"/>
                </a:solidFill>
              </a:rPr>
              <a:t>Термовакуумная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камера 10 м</a:t>
            </a:r>
            <a:r>
              <a:rPr lang="ru-RU" sz="2000" b="1" baseline="30000" dirty="0">
                <a:solidFill>
                  <a:schemeClr val="bg1"/>
                </a:solidFill>
              </a:rPr>
              <a:t>3</a:t>
            </a:r>
            <a:r>
              <a:rPr lang="ru-RU" sz="2000" b="1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926809"/>
            <a:ext cx="9036496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Разработка и поставка </a:t>
            </a:r>
            <a:r>
              <a:rPr lang="ru-RU" b="1" dirty="0" err="1">
                <a:solidFill>
                  <a:schemeClr val="tx2"/>
                </a:solidFill>
              </a:rPr>
              <a:t>термовакуумной</a:t>
            </a:r>
            <a:r>
              <a:rPr lang="ru-RU" b="1" dirty="0">
                <a:solidFill>
                  <a:schemeClr val="tx2"/>
                </a:solidFill>
              </a:rPr>
              <a:t> камеры</a:t>
            </a:r>
            <a:endParaRPr lang="ru-RU" dirty="0">
              <a:solidFill>
                <a:schemeClr val="tx2"/>
              </a:solidFill>
            </a:endParaRP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chemeClr val="tx2"/>
                </a:solidFill>
              </a:rPr>
              <a:t>Назначение</a:t>
            </a:r>
            <a:r>
              <a:rPr lang="ru-RU" dirty="0">
                <a:solidFill>
                  <a:schemeClr val="tx2"/>
                </a:solidFill>
              </a:rPr>
              <a:t>: сушка и испытание на герметичность.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0371A04D-5FF2-465C-9017-361951C5F0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14175" t="7769" b="7491"/>
          <a:stretch/>
        </p:blipFill>
        <p:spPr bwMode="auto">
          <a:xfrm>
            <a:off x="1511660" y="1772816"/>
            <a:ext cx="6120680" cy="427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FDE2E98-FFCF-4F7C-BC43-A12047926274}"/>
              </a:ext>
            </a:extLst>
          </p:cNvPr>
          <p:cNvSpPr txBox="1"/>
          <p:nvPr/>
        </p:nvSpPr>
        <p:spPr>
          <a:xfrm>
            <a:off x="7524328" y="1529347"/>
            <a:ext cx="5040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5774A15-B21D-4B45-8CCE-D92313D6BECF}"/>
              </a:ext>
            </a:extLst>
          </p:cNvPr>
          <p:cNvSpPr txBox="1"/>
          <p:nvPr/>
        </p:nvSpPr>
        <p:spPr>
          <a:xfrm>
            <a:off x="5148064" y="5733256"/>
            <a:ext cx="2713112" cy="4766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4" name="Изображение 13" descr="logo_energi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28" y="642938"/>
            <a:ext cx="2784171" cy="95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52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Picture 2" descr="C:\Users\dmitry\Downloads\ТВУ-23.455.19 (1).jpg"/>
          <p:cNvPicPr>
            <a:picLocks noChangeAspect="1" noChangeArrowheads="1"/>
          </p:cNvPicPr>
          <p:nvPr/>
        </p:nvPicPr>
        <p:blipFill>
          <a:blip r:embed="rId5" cstate="print"/>
          <a:srcRect l="12451" r="16023"/>
          <a:stretch>
            <a:fillRect/>
          </a:stretch>
        </p:blipFill>
        <p:spPr bwMode="auto">
          <a:xfrm>
            <a:off x="913519" y="692696"/>
            <a:ext cx="3524791" cy="2772000"/>
          </a:xfrm>
          <a:prstGeom prst="rect">
            <a:avLst/>
          </a:prstGeom>
          <a:noFill/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A79FCEB9-318A-4991-BD9D-146918924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r="12590"/>
          <a:stretch>
            <a:fillRect/>
          </a:stretch>
        </p:blipFill>
        <p:spPr bwMode="auto">
          <a:xfrm>
            <a:off x="4542959" y="692696"/>
            <a:ext cx="3701449" cy="27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6E83533F-DAB1-4639-9F46-FAB1943B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" r="2186"/>
          <a:stretch>
            <a:fillRect/>
          </a:stretch>
        </p:blipFill>
        <p:spPr bwMode="auto">
          <a:xfrm>
            <a:off x="913518" y="3537320"/>
            <a:ext cx="3528392" cy="27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:\YandexDisk\Intech\!Клиенты\!МО\Королёв\Энергия\ТЗ-24-455-2018 (10 куб.)\Фото\Готовая установка\20201130_152052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42959" y="3537320"/>
            <a:ext cx="3696000" cy="277200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187624" y="116632"/>
            <a:ext cx="795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ПАО «РКК «Энергия</a:t>
            </a:r>
            <a:r>
              <a:rPr lang="ru-RU" sz="2000" b="1" dirty="0" smtClean="0">
                <a:solidFill>
                  <a:schemeClr val="bg1"/>
                </a:solidFill>
              </a:rPr>
              <a:t>»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ru-RU" sz="2000" b="1" dirty="0" err="1" smtClean="0">
                <a:solidFill>
                  <a:schemeClr val="bg1"/>
                </a:solidFill>
              </a:rPr>
              <a:t>Термовакуумная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камера 10 м</a:t>
            </a:r>
            <a:r>
              <a:rPr lang="ru-RU" sz="2000" b="1" baseline="30000" dirty="0">
                <a:solidFill>
                  <a:schemeClr val="bg1"/>
                </a:solidFill>
              </a:rPr>
              <a:t>3</a:t>
            </a:r>
            <a:r>
              <a:rPr lang="ru-RU" sz="2000" b="1" dirty="0">
                <a:solidFill>
                  <a:schemeClr val="bg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47852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7624" y="138980"/>
            <a:ext cx="7955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ПАО «ОДК-Сатурн</a:t>
            </a:r>
            <a:r>
              <a:rPr lang="ru-RU" sz="2000" b="1" dirty="0" smtClean="0">
                <a:solidFill>
                  <a:schemeClr val="bg1"/>
                </a:solidFill>
              </a:rPr>
              <a:t>»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ru-RU" sz="2000" b="1" dirty="0" smtClean="0">
                <a:solidFill>
                  <a:schemeClr val="bg1"/>
                </a:solidFill>
              </a:rPr>
              <a:t>Откачная </a:t>
            </a:r>
            <a:r>
              <a:rPr lang="ru-RU" sz="2000" b="1" dirty="0">
                <a:solidFill>
                  <a:schemeClr val="bg1"/>
                </a:solidFill>
              </a:rPr>
              <a:t>система установки ЭЛС </a:t>
            </a:r>
            <a:r>
              <a:rPr lang="ru-RU" sz="2000" b="1" dirty="0" smtClean="0">
                <a:solidFill>
                  <a:schemeClr val="bg1"/>
                </a:solidFill>
              </a:rPr>
              <a:t>125 м</a:t>
            </a:r>
            <a:r>
              <a:rPr lang="ru-RU" sz="2000" b="1" baseline="30000" dirty="0" smtClean="0">
                <a:solidFill>
                  <a:schemeClr val="bg1"/>
                </a:solidFill>
              </a:rPr>
              <a:t>3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712004"/>
            <a:ext cx="6768752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8113">
              <a:lnSpc>
                <a:spcPct val="150000"/>
              </a:lnSpc>
            </a:pPr>
            <a:r>
              <a:rPr lang="ru-RU" b="1" dirty="0">
                <a:solidFill>
                  <a:schemeClr val="tx2"/>
                </a:solidFill>
              </a:rPr>
              <a:t>Модернизация откачной системы</a:t>
            </a:r>
            <a:endParaRPr lang="ru-RU" dirty="0">
              <a:solidFill>
                <a:schemeClr val="tx2"/>
              </a:solidFill>
            </a:endParaRP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i="1" dirty="0" smtClean="0">
                <a:solidFill>
                  <a:schemeClr val="tx2"/>
                </a:solidFill>
              </a:rPr>
              <a:t>Назначение</a:t>
            </a:r>
            <a:r>
              <a:rPr lang="ru-RU" i="1" dirty="0">
                <a:solidFill>
                  <a:schemeClr val="tx2"/>
                </a:solidFill>
              </a:rPr>
              <a:t>: электронно</a:t>
            </a:r>
            <a:r>
              <a:rPr lang="ru-RU" dirty="0">
                <a:solidFill>
                  <a:schemeClr val="tx2"/>
                </a:solidFill>
              </a:rPr>
              <a:t>-лучевая сварка элементов двигателей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82AD4CD-EB35-4C54-AD58-68F5052379F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6532" y="2060848"/>
            <a:ext cx="4129997" cy="41901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553B85C-E96C-4AFB-BC07-8779D5481FB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1880588"/>
            <a:ext cx="2351846" cy="4406137"/>
          </a:xfrm>
          <a:prstGeom prst="rect">
            <a:avLst/>
          </a:prstGeom>
        </p:spPr>
      </p:pic>
      <p:pic>
        <p:nvPicPr>
          <p:cNvPr id="11" name="Изображение 10" descr="одк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88"/>
          <a:stretch/>
        </p:blipFill>
        <p:spPr>
          <a:xfrm>
            <a:off x="6885980" y="774014"/>
            <a:ext cx="2222524" cy="85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52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926809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3</a:t>
            </a:r>
            <a:r>
              <a:rPr lang="en-US" b="1" dirty="0">
                <a:solidFill>
                  <a:schemeClr val="tx2"/>
                </a:solidFill>
              </a:rPr>
              <a:t>D </a:t>
            </a:r>
            <a:r>
              <a:rPr lang="ru-RU" b="1" dirty="0">
                <a:solidFill>
                  <a:schemeClr val="tx2"/>
                </a:solidFill>
              </a:rPr>
              <a:t>модель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" name="Рисунок 4" descr="Изображение выглядит как внутренний, стена, элементы, диван&#10;&#10;Автоматически созданное описание">
            <a:extLst>
              <a:ext uri="{FF2B5EF4-FFF2-40B4-BE49-F238E27FC236}">
                <a16:creationId xmlns="" xmlns:a16="http://schemas.microsoft.com/office/drawing/2014/main" id="{9C4FC693-A483-4D80-8449-FB32B2242B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828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87624" y="138980"/>
            <a:ext cx="7955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ПАО «ОДК-Сатурн</a:t>
            </a:r>
            <a:r>
              <a:rPr lang="ru-RU" sz="2000" b="1" dirty="0" smtClean="0">
                <a:solidFill>
                  <a:schemeClr val="bg1"/>
                </a:solidFill>
              </a:rPr>
              <a:t>»</a:t>
            </a:r>
            <a:r>
              <a:rPr lang="en-US" sz="2000" b="1" dirty="0" smtClean="0">
                <a:solidFill>
                  <a:schemeClr val="bg1"/>
                </a:solidFill>
              </a:rPr>
              <a:t>. </a:t>
            </a:r>
            <a:r>
              <a:rPr lang="ru-RU" sz="2000" b="1" dirty="0" smtClean="0">
                <a:solidFill>
                  <a:schemeClr val="bg1"/>
                </a:solidFill>
              </a:rPr>
              <a:t>Откачная </a:t>
            </a:r>
            <a:r>
              <a:rPr lang="ru-RU" sz="2000" b="1" dirty="0">
                <a:solidFill>
                  <a:schemeClr val="bg1"/>
                </a:solidFill>
              </a:rPr>
              <a:t>система установки ЭЛС </a:t>
            </a:r>
            <a:r>
              <a:rPr lang="ru-RU" sz="2000" b="1" dirty="0" smtClean="0">
                <a:solidFill>
                  <a:schemeClr val="bg1"/>
                </a:solidFill>
              </a:rPr>
              <a:t>125 м</a:t>
            </a:r>
            <a:r>
              <a:rPr lang="ru-RU" sz="2000" b="1" baseline="30000" dirty="0" smtClean="0">
                <a:solidFill>
                  <a:schemeClr val="bg1"/>
                </a:solidFill>
              </a:rPr>
              <a:t>3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552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7624" y="116632"/>
            <a:ext cx="795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ВМА. Барокамера </a:t>
            </a:r>
            <a:r>
              <a:rPr lang="ru-RU" sz="2000" b="1" dirty="0">
                <a:solidFill>
                  <a:schemeClr val="bg1"/>
                </a:solidFill>
              </a:rPr>
              <a:t>22 м</a:t>
            </a:r>
            <a:r>
              <a:rPr lang="ru-RU" sz="2000" b="1" baseline="30000" dirty="0">
                <a:solidFill>
                  <a:schemeClr val="bg1"/>
                </a:solidFill>
              </a:rPr>
              <a:t>3</a:t>
            </a:r>
            <a:r>
              <a:rPr lang="ru-RU" sz="2000" b="1" dirty="0">
                <a:solidFill>
                  <a:schemeClr val="bg1"/>
                </a:solidFill>
              </a:rPr>
              <a:t> со шлюзом 13 м</a:t>
            </a:r>
            <a:r>
              <a:rPr lang="ru-RU" sz="2000" b="1" baseline="30000" dirty="0">
                <a:solidFill>
                  <a:schemeClr val="bg1"/>
                </a:solidFill>
              </a:rPr>
              <a:t>3 </a:t>
            </a:r>
            <a:r>
              <a:rPr lang="ru-RU" sz="2000" b="1" dirty="0">
                <a:solidFill>
                  <a:schemeClr val="bg1"/>
                </a:solidFill>
              </a:rPr>
              <a:t>	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764704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Создание откачной системы с регулируемой скоростью откачки и напуска</a:t>
            </a:r>
            <a:endParaRPr lang="ru-RU" dirty="0">
              <a:solidFill>
                <a:schemeClr val="tx2"/>
              </a:solidFill>
            </a:endParaRPr>
          </a:p>
          <a:p>
            <a:pPr marL="357188" indent="-219075">
              <a:buFont typeface="Arial" panose="020B0604020202020204" pitchFamily="34" charset="0"/>
              <a:buChar char="•"/>
            </a:pPr>
            <a:r>
              <a:rPr lang="ru-RU" i="1" dirty="0">
                <a:solidFill>
                  <a:schemeClr val="tx2"/>
                </a:solidFill>
              </a:rPr>
              <a:t>Назначение: </a:t>
            </a:r>
            <a:r>
              <a:rPr lang="ru-RU" dirty="0">
                <a:solidFill>
                  <a:schemeClr val="tx2"/>
                </a:solidFill>
              </a:rPr>
              <a:t>проведение барокамерных подъёмов до заданных высот и имитации условий мгновенной разгерметизации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F3985E1-6CD8-46E7-853A-6E76A842C8F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6063" y="2210978"/>
            <a:ext cx="7758385" cy="4097646"/>
          </a:xfrm>
          <a:prstGeom prst="rect">
            <a:avLst/>
          </a:prstGeom>
        </p:spPr>
      </p:pic>
      <p:pic>
        <p:nvPicPr>
          <p:cNvPr id="2" name="Изображение 1" descr="вма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64704"/>
            <a:ext cx="1220559" cy="15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79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0A29E7C-353F-4943-A54A-4CDB5DCEBF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15001" r="15351" b="6601"/>
          <a:stretch/>
        </p:blipFill>
        <p:spPr>
          <a:xfrm rot="5400000">
            <a:off x="-171750" y="1352132"/>
            <a:ext cx="5168571" cy="432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AAC4089-A3CE-4059-93AF-8F2C6412DC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782" y="931056"/>
            <a:ext cx="4091947" cy="30689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AFE2F897-B2B5-4309-8635-86FACB0091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2" b="16039"/>
          <a:stretch/>
        </p:blipFill>
        <p:spPr>
          <a:xfrm>
            <a:off x="4792902" y="4384582"/>
            <a:ext cx="4098563" cy="17118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87624" y="116632"/>
            <a:ext cx="795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ВМА. Барокамера </a:t>
            </a:r>
            <a:r>
              <a:rPr lang="ru-RU" sz="2000" b="1" dirty="0">
                <a:solidFill>
                  <a:schemeClr val="bg1"/>
                </a:solidFill>
              </a:rPr>
              <a:t>22 м</a:t>
            </a:r>
            <a:r>
              <a:rPr lang="ru-RU" sz="2000" b="1" baseline="30000" dirty="0">
                <a:solidFill>
                  <a:schemeClr val="bg1"/>
                </a:solidFill>
              </a:rPr>
              <a:t>3</a:t>
            </a:r>
            <a:r>
              <a:rPr lang="ru-RU" sz="2000" b="1" dirty="0">
                <a:solidFill>
                  <a:schemeClr val="bg1"/>
                </a:solidFill>
              </a:rPr>
              <a:t> со шлюзом 13 м</a:t>
            </a:r>
            <a:r>
              <a:rPr lang="ru-RU" sz="2000" b="1" baseline="30000" dirty="0">
                <a:solidFill>
                  <a:schemeClr val="bg1"/>
                </a:solidFill>
              </a:rPr>
              <a:t>3 </a:t>
            </a:r>
            <a:r>
              <a:rPr lang="ru-RU" sz="2000" b="1" dirty="0">
                <a:solidFill>
                  <a:schemeClr val="bg1"/>
                </a:solidFill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34507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D99E27D-B309-4DC4-B01E-AF585B18C0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664" t="7970" r="469" b="20199"/>
          <a:stretch/>
        </p:blipFill>
        <p:spPr>
          <a:xfrm>
            <a:off x="1476039" y="2204864"/>
            <a:ext cx="6552346" cy="4117905"/>
          </a:xfrm>
          <a:prstGeom prst="rect">
            <a:avLst/>
          </a:prstGeom>
        </p:spPr>
      </p:pic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2536" y="116632"/>
            <a:ext cx="8891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</a:rPr>
              <a:t>ООО «Газпром </a:t>
            </a:r>
            <a:r>
              <a:rPr lang="ru-RU" sz="2000" b="1" dirty="0">
                <a:solidFill>
                  <a:srgbClr val="FFFFFF"/>
                </a:solidFill>
              </a:rPr>
              <a:t>Гелий </a:t>
            </a:r>
            <a:r>
              <a:rPr lang="ru-RU" sz="2000" b="1" dirty="0" smtClean="0">
                <a:solidFill>
                  <a:srgbClr val="FFFFFF"/>
                </a:solidFill>
              </a:rPr>
              <a:t>Сервис». </a:t>
            </a:r>
            <a:r>
              <a:rPr lang="ru-RU" sz="2000" b="1" dirty="0" smtClean="0">
                <a:solidFill>
                  <a:schemeClr val="bg1"/>
                </a:solidFill>
              </a:rPr>
              <a:t>Откачной </a:t>
            </a:r>
            <a:r>
              <a:rPr lang="ru-RU" sz="2000" b="1" dirty="0">
                <a:solidFill>
                  <a:schemeClr val="bg1"/>
                </a:solidFill>
              </a:rPr>
              <a:t>пост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692696"/>
            <a:ext cx="6912768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8113">
              <a:lnSpc>
                <a:spcPct val="150000"/>
              </a:lnSpc>
            </a:pPr>
            <a:r>
              <a:rPr lang="ru-RU" b="1" dirty="0">
                <a:solidFill>
                  <a:schemeClr val="tx2"/>
                </a:solidFill>
              </a:rPr>
              <a:t>Создание </a:t>
            </a:r>
            <a:r>
              <a:rPr lang="ru-RU" b="1" dirty="0" smtClean="0">
                <a:solidFill>
                  <a:schemeClr val="tx2"/>
                </a:solidFill>
              </a:rPr>
              <a:t>откачного поста</a:t>
            </a: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i="1" dirty="0" smtClean="0">
                <a:solidFill>
                  <a:schemeClr val="tx2"/>
                </a:solidFill>
              </a:rPr>
              <a:t>Назначение: </a:t>
            </a:r>
            <a:r>
              <a:rPr lang="ru-RU" dirty="0" smtClean="0">
                <a:solidFill>
                  <a:schemeClr val="tx2"/>
                </a:solidFill>
              </a:rPr>
              <a:t>Откачка остаточного газа из вакуумной изоляции резервуаров для хранения сжиженного гелия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9" name="Изображение 8" descr="logo_GG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804" y="703716"/>
            <a:ext cx="1900572" cy="93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54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926809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Внешний вид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Рисунок 3" descr="Изображение выглядит как внутренний, ручная тележ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3C26F2DE-AA28-418B-A2C9-BCF4D60184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0800" r="36613" b="10800"/>
          <a:stretch/>
        </p:blipFill>
        <p:spPr>
          <a:xfrm>
            <a:off x="532230" y="1580012"/>
            <a:ext cx="3889285" cy="3960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ручная тележка&#10;&#10;Автоматически созданное описание">
            <a:extLst>
              <a:ext uri="{FF2B5EF4-FFF2-40B4-BE49-F238E27FC236}">
                <a16:creationId xmlns="" xmlns:a16="http://schemas.microsoft.com/office/drawing/2014/main" id="{9EAC47AC-BEE2-481F-A13A-C96C22988E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8534" r="30313" b="7319"/>
          <a:stretch/>
        </p:blipFill>
        <p:spPr>
          <a:xfrm>
            <a:off x="4519552" y="1513482"/>
            <a:ext cx="4414177" cy="396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2536" y="116632"/>
            <a:ext cx="8891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FF"/>
                </a:solidFill>
              </a:rPr>
              <a:t>ООО «Газпром </a:t>
            </a:r>
            <a:r>
              <a:rPr lang="ru-RU" sz="2000" b="1" dirty="0">
                <a:solidFill>
                  <a:srgbClr val="FFFFFF"/>
                </a:solidFill>
              </a:rPr>
              <a:t>Гелий </a:t>
            </a:r>
            <a:r>
              <a:rPr lang="ru-RU" sz="2000" b="1" dirty="0" smtClean="0">
                <a:solidFill>
                  <a:srgbClr val="FFFFFF"/>
                </a:solidFill>
              </a:rPr>
              <a:t>Сервис». </a:t>
            </a:r>
            <a:r>
              <a:rPr lang="ru-RU" sz="2000" b="1" dirty="0" smtClean="0">
                <a:solidFill>
                  <a:schemeClr val="bg1"/>
                </a:solidFill>
              </a:rPr>
              <a:t>Откачной </a:t>
            </a:r>
            <a:r>
              <a:rPr lang="ru-RU" sz="2000" b="1" dirty="0">
                <a:solidFill>
                  <a:schemeClr val="bg1"/>
                </a:solidFill>
              </a:rPr>
              <a:t>пост	</a:t>
            </a:r>
          </a:p>
        </p:txBody>
      </p:sp>
    </p:spTree>
    <p:extLst>
      <p:ext uri="{BB962C8B-B14F-4D97-AF65-F5344CB8AC3E}">
        <p14:creationId xmlns:p14="http://schemas.microsoft.com/office/powerpoint/2010/main" val="3117792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75856" y="69269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ОФИСЫ КОМПАНИИ</a:t>
            </a:r>
            <a:endParaRPr lang="ru-RU" b="1" dirty="0">
              <a:solidFill>
                <a:srgbClr val="0070C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16632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</a:t>
            </a:r>
            <a:r>
              <a:rPr lang="ru-RU" dirty="0" smtClean="0">
                <a:solidFill>
                  <a:schemeClr val="bg1"/>
                </a:solidFill>
              </a:rPr>
              <a:t>						</a:t>
            </a:r>
            <a:r>
              <a:rPr lang="en-US" dirty="0" smtClean="0">
                <a:solidFill>
                  <a:schemeClr val="bg1"/>
                </a:solidFill>
              </a:rPr>
              <a:t>8</a:t>
            </a:r>
            <a:r>
              <a:rPr lang="en-US" dirty="0">
                <a:solidFill>
                  <a:schemeClr val="bg1"/>
                </a:solidFill>
              </a:rPr>
              <a:t>-800-200-2480</a:t>
            </a:r>
            <a:endParaRPr lang="ru-RU" dirty="0" smtClean="0">
              <a:solidFill>
                <a:schemeClr val="bg1"/>
              </a:solidFill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851" y="692696"/>
            <a:ext cx="9062653" cy="41764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9336" y="5036983"/>
            <a:ext cx="21031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Санкт-Петербург</a:t>
            </a:r>
          </a:p>
          <a:p>
            <a:pPr marL="285750" indent="-201613">
              <a:buFont typeface="Arial"/>
              <a:buChar char="•"/>
            </a:pPr>
            <a:r>
              <a:rPr lang="ru-RU" dirty="0" smtClean="0"/>
              <a:t>Главный офис</a:t>
            </a:r>
          </a:p>
          <a:p>
            <a:pPr marL="285750" indent="-201613">
              <a:buFont typeface="Arial"/>
              <a:buChar char="•"/>
            </a:pPr>
            <a:r>
              <a:rPr lang="ru-RU" dirty="0" smtClean="0"/>
              <a:t>Сервисный </a:t>
            </a:r>
            <a:r>
              <a:rPr lang="ru-RU" dirty="0" err="1" smtClean="0"/>
              <a:t>хаб</a:t>
            </a:r>
            <a:endParaRPr lang="ru-RU" dirty="0" smtClean="0"/>
          </a:p>
          <a:p>
            <a:pPr marL="285750" indent="-201613">
              <a:buFont typeface="Arial"/>
              <a:buChar char="•"/>
            </a:pPr>
            <a:r>
              <a:rPr lang="ru-RU" dirty="0" smtClean="0"/>
              <a:t>Склад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572000" y="5036983"/>
            <a:ext cx="3493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Другие офисы</a:t>
            </a:r>
            <a:r>
              <a:rPr lang="en-US" b="1" dirty="0" smtClean="0"/>
              <a:t>:</a:t>
            </a:r>
          </a:p>
          <a:p>
            <a:pPr marL="285750" indent="-285750">
              <a:buFont typeface="Arial"/>
              <a:buChar char="•"/>
            </a:pPr>
            <a:r>
              <a:rPr lang="ru-RU" dirty="0" smtClean="0"/>
              <a:t>Москва</a:t>
            </a:r>
            <a:r>
              <a:rPr lang="en-US" dirty="0" smtClean="0"/>
              <a:t> </a:t>
            </a:r>
          </a:p>
          <a:p>
            <a:pPr marL="285750" indent="-285750">
              <a:buFont typeface="Arial"/>
              <a:buChar char="•"/>
            </a:pPr>
            <a:r>
              <a:rPr lang="ru-RU" dirty="0" smtClean="0"/>
              <a:t>Новосибирск</a:t>
            </a:r>
            <a:r>
              <a:rPr lang="en-US" dirty="0" smtClean="0"/>
              <a:t> 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ru-RU" dirty="0" smtClean="0"/>
              <a:t>Зеленоград (офис и сервис)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7656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Офисы компании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834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5616" y="116632"/>
            <a:ext cx="8028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АО </a:t>
            </a:r>
            <a:r>
              <a:rPr lang="ru-RU" sz="2000" b="1" dirty="0">
                <a:solidFill>
                  <a:schemeClr val="bg1"/>
                </a:solidFill>
              </a:rPr>
              <a:t>«НИИЭФА</a:t>
            </a:r>
            <a:r>
              <a:rPr lang="ru-RU" sz="2000" b="1" dirty="0" smtClean="0">
                <a:solidFill>
                  <a:schemeClr val="bg1"/>
                </a:solidFill>
              </a:rPr>
              <a:t>». Вакуумное </a:t>
            </a:r>
            <a:r>
              <a:rPr lang="ru-RU" sz="2000" b="1" dirty="0">
                <a:solidFill>
                  <a:schemeClr val="bg1"/>
                </a:solidFill>
              </a:rPr>
              <a:t>хранилище	</a:t>
            </a:r>
            <a:r>
              <a:rPr lang="en-US" sz="2000" b="1" dirty="0">
                <a:solidFill>
                  <a:schemeClr val="bg1"/>
                </a:solidFill>
              </a:rPr>
              <a:t>	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76470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Создание двухкамерной установки хранения изделий в вакууме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5" cstate="print"/>
          <a:srcRect l="13653" t="8865" r="16950" b="2195"/>
          <a:stretch>
            <a:fillRect/>
          </a:stretch>
        </p:blipFill>
        <p:spPr bwMode="auto">
          <a:xfrm>
            <a:off x="3347864" y="1875466"/>
            <a:ext cx="5040560" cy="428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1998607"/>
            <a:ext cx="2448272" cy="416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Изображение 1" descr="нииэфа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764704"/>
            <a:ext cx="2099692" cy="91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39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3608" y="116632"/>
            <a:ext cx="8100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</a:rPr>
              <a:t>Иркутская нефтяная </a:t>
            </a:r>
            <a:r>
              <a:rPr lang="ru-RU" sz="2000" b="1" dirty="0" smtClean="0">
                <a:solidFill>
                  <a:srgbClr val="FFFFFF"/>
                </a:solidFill>
              </a:rPr>
              <a:t>компания. </a:t>
            </a:r>
            <a:r>
              <a:rPr lang="ru-RU" sz="2000" b="1" dirty="0" smtClean="0">
                <a:solidFill>
                  <a:schemeClr val="bg1"/>
                </a:solidFill>
              </a:rPr>
              <a:t>Мобильный </a:t>
            </a:r>
            <a:r>
              <a:rPr lang="ru-RU" sz="2000" b="1" dirty="0">
                <a:solidFill>
                  <a:schemeClr val="bg1"/>
                </a:solidFill>
              </a:rPr>
              <a:t>откачной </a:t>
            </a:r>
            <a:r>
              <a:rPr lang="ru-RU" sz="2000" b="1" dirty="0" smtClean="0">
                <a:solidFill>
                  <a:schemeClr val="bg1"/>
                </a:solidFill>
              </a:rPr>
              <a:t>пост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764704"/>
            <a:ext cx="5472608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8113">
              <a:lnSpc>
                <a:spcPct val="150000"/>
              </a:lnSpc>
            </a:pPr>
            <a:r>
              <a:rPr lang="ru-RU" b="1" dirty="0" smtClean="0">
                <a:solidFill>
                  <a:schemeClr val="bg1"/>
                </a:solidFill>
              </a:rPr>
              <a:t>«</a:t>
            </a:r>
            <a:r>
              <a:rPr lang="ru-RU" b="1" dirty="0">
                <a:solidFill>
                  <a:schemeClr val="tx2"/>
                </a:solidFill>
              </a:rPr>
              <a:t>Создание </a:t>
            </a:r>
            <a:r>
              <a:rPr lang="ru-RU" b="1" dirty="0" smtClean="0">
                <a:solidFill>
                  <a:schemeClr val="tx2"/>
                </a:solidFill>
              </a:rPr>
              <a:t>мобильного откачного поста</a:t>
            </a:r>
            <a:endParaRPr lang="ru-RU" i="1" dirty="0" smtClean="0">
              <a:solidFill>
                <a:schemeClr val="tx2"/>
              </a:solidFill>
            </a:endParaRP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i="1" dirty="0" smtClean="0">
                <a:solidFill>
                  <a:schemeClr val="tx2"/>
                </a:solidFill>
              </a:rPr>
              <a:t>Назначение: </a:t>
            </a:r>
            <a:r>
              <a:rPr lang="ru-RU" dirty="0" smtClean="0">
                <a:solidFill>
                  <a:schemeClr val="tx2"/>
                </a:solidFill>
              </a:rPr>
              <a:t>дегазация трубопроводов при рабочих температурах от -50 до +40°С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FB6552DA-1848-41F2-AD13-513032B649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310" t="2872" r="2281" b="55466"/>
          <a:stretch/>
        </p:blipFill>
        <p:spPr>
          <a:xfrm>
            <a:off x="606417" y="3233215"/>
            <a:ext cx="7931165" cy="25000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9BB825-87EF-438F-AB2D-1DE2374F1AC4}"/>
              </a:ext>
            </a:extLst>
          </p:cNvPr>
          <p:cNvSpPr txBox="1"/>
          <p:nvPr/>
        </p:nvSpPr>
        <p:spPr>
          <a:xfrm>
            <a:off x="606417" y="2987660"/>
            <a:ext cx="11572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Изображение 10" descr="si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896" y="703716"/>
            <a:ext cx="3244448" cy="75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61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926809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Внешний вид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AC579B6-E79F-4B9E-ABE9-112FD835F2D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2441" r="28739"/>
          <a:stretch/>
        </p:blipFill>
        <p:spPr>
          <a:xfrm>
            <a:off x="144463" y="1772816"/>
            <a:ext cx="4369817" cy="4320000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утренний, зеленый, устройство, фрезерный станок&#10;&#10;Автоматически созданное описание">
            <a:extLst>
              <a:ext uri="{FF2B5EF4-FFF2-40B4-BE49-F238E27FC236}">
                <a16:creationId xmlns="" xmlns:a16="http://schemas.microsoft.com/office/drawing/2014/main" id="{66B46F92-8121-4214-B4AA-239CFB4454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3" t="6293" r="26375"/>
          <a:stretch/>
        </p:blipFill>
        <p:spPr>
          <a:xfrm>
            <a:off x="4729370" y="1772816"/>
            <a:ext cx="4259203" cy="432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43608" y="116632"/>
            <a:ext cx="8100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</a:rPr>
              <a:t>Иркутская нефтяная </a:t>
            </a:r>
            <a:r>
              <a:rPr lang="ru-RU" sz="2000" b="1" dirty="0" smtClean="0">
                <a:solidFill>
                  <a:srgbClr val="FFFFFF"/>
                </a:solidFill>
              </a:rPr>
              <a:t>компания. </a:t>
            </a:r>
            <a:r>
              <a:rPr lang="ru-RU" sz="2000" b="1" dirty="0" smtClean="0">
                <a:solidFill>
                  <a:schemeClr val="bg1"/>
                </a:solidFill>
              </a:rPr>
              <a:t>Мобильный </a:t>
            </a:r>
            <a:r>
              <a:rPr lang="ru-RU" sz="2000" b="1" dirty="0">
                <a:solidFill>
                  <a:schemeClr val="bg1"/>
                </a:solidFill>
              </a:rPr>
              <a:t>откачной </a:t>
            </a:r>
            <a:r>
              <a:rPr lang="ru-RU" sz="2000" b="1" dirty="0" smtClean="0">
                <a:solidFill>
                  <a:schemeClr val="bg1"/>
                </a:solidFill>
              </a:rPr>
              <a:t>пост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562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052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7544" y="4077072"/>
            <a:ext cx="82472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Текущие проекты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0688"/>
            <a:ext cx="914400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0" y="214313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ИНТЕК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2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АНАЛИТИКА </a:t>
            </a:r>
          </a:p>
        </p:txBody>
      </p:sp>
    </p:spTree>
    <p:extLst>
      <p:ext uri="{BB962C8B-B14F-4D97-AF65-F5344CB8AC3E}">
        <p14:creationId xmlns:p14="http://schemas.microsoft.com/office/powerpoint/2010/main" val="940776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7624" y="116632"/>
            <a:ext cx="795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ПАО «РКК «Энергия</a:t>
            </a:r>
            <a:r>
              <a:rPr lang="ru-RU" sz="2000" b="1" dirty="0" smtClean="0">
                <a:solidFill>
                  <a:schemeClr val="bg1"/>
                </a:solidFill>
              </a:rPr>
              <a:t>». </a:t>
            </a:r>
            <a:r>
              <a:rPr lang="ru-RU" sz="2000" b="1" dirty="0" err="1" smtClean="0">
                <a:solidFill>
                  <a:schemeClr val="bg1"/>
                </a:solidFill>
              </a:rPr>
              <a:t>Термовакуумная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установка 60 м</a:t>
            </a:r>
            <a:r>
              <a:rPr lang="ru-RU" sz="2000" b="1" baseline="30000" dirty="0">
                <a:solidFill>
                  <a:schemeClr val="bg1"/>
                </a:solidFill>
              </a:rPr>
              <a:t>3</a:t>
            </a:r>
            <a:r>
              <a:rPr lang="ru-RU" sz="2000" b="1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761653"/>
            <a:ext cx="640871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6838">
              <a:lnSpc>
                <a:spcPct val="150000"/>
              </a:lnSpc>
            </a:pPr>
            <a:r>
              <a:rPr lang="ru-RU" b="1" dirty="0">
                <a:solidFill>
                  <a:schemeClr val="tx2"/>
                </a:solidFill>
              </a:rPr>
              <a:t>Создание комплексного стенда </a:t>
            </a:r>
            <a:r>
              <a:rPr lang="ru-RU" b="1" dirty="0" err="1">
                <a:solidFill>
                  <a:schemeClr val="tx2"/>
                </a:solidFill>
              </a:rPr>
              <a:t>термовакуумных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smtClean="0">
                <a:solidFill>
                  <a:schemeClr val="tx2"/>
                </a:solidFill>
              </a:rPr>
              <a:t>испытаний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3947DF5F-1F70-48E2-8B43-F226DCEB3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583" t="6667" r="30879" b="1322"/>
          <a:stretch>
            <a:fillRect/>
          </a:stretch>
        </p:blipFill>
        <p:spPr bwMode="auto">
          <a:xfrm>
            <a:off x="1261719" y="2132857"/>
            <a:ext cx="6170190" cy="4093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8" descr="logo_energia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28" y="642938"/>
            <a:ext cx="2784171" cy="9530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1553741"/>
            <a:ext cx="8856984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i="1" dirty="0" smtClean="0">
                <a:solidFill>
                  <a:schemeClr val="tx2"/>
                </a:solidFill>
              </a:rPr>
              <a:t>Назначение</a:t>
            </a:r>
            <a:r>
              <a:rPr lang="ru-RU" dirty="0">
                <a:solidFill>
                  <a:schemeClr val="tx2"/>
                </a:solidFill>
              </a:rPr>
              <a:t>: имитация космических условий (холод и солнечное излучение)</a:t>
            </a:r>
          </a:p>
        </p:txBody>
      </p:sp>
    </p:spTree>
    <p:extLst>
      <p:ext uri="{BB962C8B-B14F-4D97-AF65-F5344CB8AC3E}">
        <p14:creationId xmlns:p14="http://schemas.microsoft.com/office/powerpoint/2010/main" val="3835709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837312"/>
            <a:ext cx="8312359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87624" y="116632"/>
            <a:ext cx="795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ПАО «РКК «Энергия</a:t>
            </a:r>
            <a:r>
              <a:rPr lang="ru-RU" sz="2000" b="1" dirty="0" smtClean="0">
                <a:solidFill>
                  <a:schemeClr val="bg1"/>
                </a:solidFill>
              </a:rPr>
              <a:t>». </a:t>
            </a:r>
            <a:r>
              <a:rPr lang="ru-RU" sz="2000" b="1" dirty="0" err="1" smtClean="0">
                <a:solidFill>
                  <a:schemeClr val="bg1"/>
                </a:solidFill>
              </a:rPr>
              <a:t>Термовакуумная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установка 60 м</a:t>
            </a:r>
            <a:r>
              <a:rPr lang="ru-RU" sz="2000" b="1" baseline="30000" dirty="0">
                <a:solidFill>
                  <a:schemeClr val="bg1"/>
                </a:solidFill>
              </a:rPr>
              <a:t>3</a:t>
            </a:r>
            <a:r>
              <a:rPr lang="ru-RU" sz="2000" b="1" dirty="0">
                <a:solidFill>
                  <a:schemeClr val="bg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11784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001"/>
          <p:cNvPicPr>
            <a:picLocks noChangeAspect="1" noChangeArrowheads="1"/>
          </p:cNvPicPr>
          <p:nvPr/>
        </p:nvPicPr>
        <p:blipFill>
          <a:blip r:embed="rId5" cstate="print"/>
          <a:srcRect t="17119"/>
          <a:stretch>
            <a:fillRect/>
          </a:stretch>
        </p:blipFill>
        <p:spPr bwMode="auto">
          <a:xfrm>
            <a:off x="395536" y="981288"/>
            <a:ext cx="8315323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87624" y="116632"/>
            <a:ext cx="795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ПАО «РКК «Энергия</a:t>
            </a:r>
            <a:r>
              <a:rPr lang="ru-RU" sz="2000" b="1" dirty="0" smtClean="0">
                <a:solidFill>
                  <a:schemeClr val="bg1"/>
                </a:solidFill>
              </a:rPr>
              <a:t>». </a:t>
            </a:r>
            <a:r>
              <a:rPr lang="ru-RU" sz="2000" b="1" dirty="0" err="1" smtClean="0">
                <a:solidFill>
                  <a:schemeClr val="bg1"/>
                </a:solidFill>
              </a:rPr>
              <a:t>Термовакуумная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установка 60 м</a:t>
            </a:r>
            <a:r>
              <a:rPr lang="ru-RU" sz="2000" b="1" baseline="30000" dirty="0">
                <a:solidFill>
                  <a:schemeClr val="bg1"/>
                </a:solidFill>
              </a:rPr>
              <a:t>3</a:t>
            </a:r>
            <a:r>
              <a:rPr lang="ru-RU" sz="2000" b="1" dirty="0">
                <a:solidFill>
                  <a:schemeClr val="bg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49492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2536" y="116632"/>
            <a:ext cx="8891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FFFF"/>
                </a:solidFill>
              </a:rPr>
              <a:t>ФГУП «ВНИИА</a:t>
            </a:r>
            <a:r>
              <a:rPr lang="ru-RU" sz="2000" b="1" dirty="0" smtClean="0">
                <a:solidFill>
                  <a:srgbClr val="FFFFFF"/>
                </a:solidFill>
              </a:rPr>
              <a:t>». </a:t>
            </a:r>
            <a:r>
              <a:rPr lang="ru-RU" sz="2000" b="1" dirty="0" smtClean="0">
                <a:solidFill>
                  <a:schemeClr val="bg1"/>
                </a:solidFill>
              </a:rPr>
              <a:t>Установка </a:t>
            </a:r>
            <a:r>
              <a:rPr lang="ru-RU" sz="2000" b="1" dirty="0">
                <a:solidFill>
                  <a:schemeClr val="bg1"/>
                </a:solidFill>
              </a:rPr>
              <a:t>индукционной сварки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926809"/>
            <a:ext cx="903649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chemeClr val="tx2"/>
                </a:solidFill>
              </a:rPr>
              <a:t>Назначение</a:t>
            </a:r>
            <a:r>
              <a:rPr lang="ru-RU" i="1" dirty="0">
                <a:solidFill>
                  <a:schemeClr val="tx2"/>
                </a:solidFill>
              </a:rPr>
              <a:t>: </a:t>
            </a:r>
            <a:r>
              <a:rPr lang="ru-RU" dirty="0">
                <a:solidFill>
                  <a:schemeClr val="tx2"/>
                </a:solidFill>
              </a:rPr>
              <a:t>сварка металлических деталей и узлов со стеклом путем разогрева токами высокой частоты с последующим отжигом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95A5118-4233-4E3C-8691-317D0B5083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0828" t="14052" r="16766" b="13601"/>
          <a:stretch/>
        </p:blipFill>
        <p:spPr>
          <a:xfrm>
            <a:off x="1025352" y="2334099"/>
            <a:ext cx="7200800" cy="404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756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87624" y="116632"/>
            <a:ext cx="795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ГНЦ ФГУП «Центр Келдыша</a:t>
            </a:r>
            <a:r>
              <a:rPr lang="ru-RU" sz="2000" b="1" dirty="0" smtClean="0">
                <a:solidFill>
                  <a:schemeClr val="bg1"/>
                </a:solidFill>
              </a:rPr>
              <a:t>». ВИС </a:t>
            </a:r>
            <a:r>
              <a:rPr lang="ru-RU" sz="2000" b="1" dirty="0">
                <a:solidFill>
                  <a:schemeClr val="bg1"/>
                </a:solidFill>
              </a:rPr>
              <a:t>160 м</a:t>
            </a:r>
            <a:r>
              <a:rPr lang="ru-RU" sz="2000" b="1" baseline="30000" dirty="0">
                <a:solidFill>
                  <a:schemeClr val="bg1"/>
                </a:solidFill>
              </a:rPr>
              <a:t>3</a:t>
            </a:r>
            <a:r>
              <a:rPr lang="ru-RU" sz="2000" b="1" dirty="0">
                <a:solidFill>
                  <a:schemeClr val="bg1"/>
                </a:solidFill>
              </a:rPr>
              <a:t> и 2 х 30 м</a:t>
            </a:r>
            <a:r>
              <a:rPr lang="ru-RU" sz="2000" b="1" baseline="30000" dirty="0">
                <a:solidFill>
                  <a:schemeClr val="bg1"/>
                </a:solidFill>
              </a:rPr>
              <a:t>3</a:t>
            </a:r>
            <a:r>
              <a:rPr lang="ru-RU" sz="2000" b="1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764704"/>
            <a:ext cx="9036496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Создание комплекса вакуумных испытательных камер</a:t>
            </a:r>
            <a:endParaRPr lang="ru-RU" dirty="0">
              <a:solidFill>
                <a:schemeClr val="tx2"/>
              </a:solidFill>
            </a:endParaRP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Назначение: проведение наземной отработки систем преобразования энергии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F6511962-BA82-4ECB-A046-2D2368FE9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059" t="1418" r="19184" b="701"/>
          <a:stretch/>
        </p:blipFill>
        <p:spPr bwMode="auto">
          <a:xfrm>
            <a:off x="1943708" y="1657000"/>
            <a:ext cx="5256584" cy="461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9175072-3A3D-4F43-8BD7-7B4A51869944}"/>
              </a:ext>
            </a:extLst>
          </p:cNvPr>
          <p:cNvSpPr txBox="1"/>
          <p:nvPr/>
        </p:nvSpPr>
        <p:spPr>
          <a:xfrm>
            <a:off x="1365072" y="1628800"/>
            <a:ext cx="11572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8914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t="20002" b="16914"/>
          <a:stretch>
            <a:fillRect/>
          </a:stretch>
        </p:blipFill>
        <p:spPr bwMode="auto">
          <a:xfrm>
            <a:off x="323528" y="1700808"/>
            <a:ext cx="8548923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187624" y="116632"/>
            <a:ext cx="795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ГНЦ ФГУП «Центр Келдыша</a:t>
            </a:r>
            <a:r>
              <a:rPr lang="ru-RU" sz="2000" b="1" dirty="0" smtClean="0">
                <a:solidFill>
                  <a:schemeClr val="bg1"/>
                </a:solidFill>
              </a:rPr>
              <a:t>». ВИС </a:t>
            </a:r>
            <a:r>
              <a:rPr lang="ru-RU" sz="2000" b="1" dirty="0">
                <a:solidFill>
                  <a:schemeClr val="bg1"/>
                </a:solidFill>
              </a:rPr>
              <a:t>160 м</a:t>
            </a:r>
            <a:r>
              <a:rPr lang="ru-RU" sz="2000" b="1" baseline="30000" dirty="0">
                <a:solidFill>
                  <a:schemeClr val="bg1"/>
                </a:solidFill>
              </a:rPr>
              <a:t>3</a:t>
            </a:r>
            <a:r>
              <a:rPr lang="ru-RU" sz="2000" b="1" dirty="0">
                <a:solidFill>
                  <a:schemeClr val="bg1"/>
                </a:solidFill>
              </a:rPr>
              <a:t> и 2 х 30 м</a:t>
            </a:r>
            <a:r>
              <a:rPr lang="ru-RU" sz="2000" b="1" baseline="30000" dirty="0">
                <a:solidFill>
                  <a:schemeClr val="bg1"/>
                </a:solidFill>
              </a:rPr>
              <a:t>3</a:t>
            </a:r>
            <a:r>
              <a:rPr lang="ru-RU" sz="2000" b="1" dirty="0">
                <a:solidFill>
                  <a:schemeClr val="bg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76753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692696"/>
            <a:ext cx="1368152" cy="72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Рисунок 3" descr="bg_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Рисунок 1" descr="bg_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6632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44" name="Picture 4" descr="Mehrer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4365104"/>
            <a:ext cx="1120122" cy="504056"/>
          </a:xfrm>
          <a:prstGeom prst="rect">
            <a:avLst/>
          </a:prstGeom>
          <a:noFill/>
        </p:spPr>
      </p:pic>
      <p:pic>
        <p:nvPicPr>
          <p:cNvPr id="61446" name="Picture 6" descr="ионные насосы произаодства Gamma Vacuum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3212976"/>
            <a:ext cx="2057373" cy="576064"/>
          </a:xfrm>
          <a:prstGeom prst="rect">
            <a:avLst/>
          </a:prstGeom>
          <a:noFill/>
        </p:spPr>
      </p:pic>
      <p:sp>
        <p:nvSpPr>
          <p:cNvPr id="33" name="TextBox 32"/>
          <p:cNvSpPr txBox="1"/>
          <p:nvPr/>
        </p:nvSpPr>
        <p:spPr>
          <a:xfrm>
            <a:off x="0" y="7656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Зарубежные </a:t>
            </a:r>
            <a:r>
              <a:rPr lang="ru-RU" sz="2000" b="1" dirty="0">
                <a:solidFill>
                  <a:schemeClr val="bg1"/>
                </a:solidFill>
              </a:rPr>
              <a:t>партнеры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596337" y="836712"/>
            <a:ext cx="1224135" cy="635791"/>
          </a:xfrm>
          <a:prstGeom prst="rect">
            <a:avLst/>
          </a:prstGeom>
        </p:spPr>
      </p:pic>
      <p:pic>
        <p:nvPicPr>
          <p:cNvPr id="17" name="Изображение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987824" y="4432375"/>
            <a:ext cx="936104" cy="673645"/>
          </a:xfrm>
          <a:prstGeom prst="rect">
            <a:avLst/>
          </a:prstGeom>
        </p:spPr>
      </p:pic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043560" y="1988840"/>
            <a:ext cx="952376" cy="641819"/>
          </a:xfrm>
          <a:prstGeom prst="rect">
            <a:avLst/>
          </a:prstGeom>
        </p:spPr>
      </p:pic>
      <p:pic>
        <p:nvPicPr>
          <p:cNvPr id="34" name="Изображение 3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596336" y="1988840"/>
            <a:ext cx="1152128" cy="616490"/>
          </a:xfrm>
          <a:prstGeom prst="rect">
            <a:avLst/>
          </a:prstGeom>
        </p:spPr>
      </p:pic>
      <p:pic>
        <p:nvPicPr>
          <p:cNvPr id="35" name="Изображение 3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965532" y="2026962"/>
            <a:ext cx="1728192" cy="609950"/>
          </a:xfrm>
          <a:prstGeom prst="rect">
            <a:avLst/>
          </a:prstGeom>
        </p:spPr>
      </p:pic>
      <p:pic>
        <p:nvPicPr>
          <p:cNvPr id="37" name="Изображение 36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004048" y="908720"/>
            <a:ext cx="1800200" cy="551081"/>
          </a:xfrm>
          <a:prstGeom prst="rect">
            <a:avLst/>
          </a:prstGeom>
        </p:spPr>
      </p:pic>
      <p:pic>
        <p:nvPicPr>
          <p:cNvPr id="38" name="Изображение 37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23528" y="836712"/>
            <a:ext cx="2450095" cy="432048"/>
          </a:xfrm>
          <a:prstGeom prst="rect">
            <a:avLst/>
          </a:prstGeom>
        </p:spPr>
      </p:pic>
      <p:pic>
        <p:nvPicPr>
          <p:cNvPr id="39" name="Изображение 38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23528" y="1988840"/>
            <a:ext cx="1917700" cy="73660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95536" y="4509120"/>
            <a:ext cx="1790700" cy="5969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4965532" y="3212976"/>
            <a:ext cx="1728192" cy="477794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7452320" y="3140968"/>
            <a:ext cx="1456184" cy="5316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80312" y="5589240"/>
            <a:ext cx="1535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u="sng" dirty="0">
                <a:solidFill>
                  <a:srgbClr val="FF0000"/>
                </a:solidFill>
              </a:rPr>
              <a:t>и другие</a:t>
            </a:r>
            <a:r>
              <a:rPr lang="is-IS" sz="2000" b="1" dirty="0">
                <a:solidFill>
                  <a:srgbClr val="FF0000"/>
                </a:solidFill>
              </a:rPr>
              <a:t>…</a:t>
            </a:r>
            <a:r>
              <a:rPr lang="ru-RU" sz="2000" b="1" u="sng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27584" y="5450929"/>
            <a:ext cx="84296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2" name="Picture 2" descr="https://www.intech-group.ru/upload/plug_in_logo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004048" y="4221088"/>
            <a:ext cx="1619250" cy="952500"/>
          </a:xfrm>
          <a:prstGeom prst="rect">
            <a:avLst/>
          </a:prstGeom>
          <a:noFill/>
        </p:spPr>
      </p:pic>
      <p:pic>
        <p:nvPicPr>
          <p:cNvPr id="87044" name="Picture 4" descr="https://www.intech-group.ru/upload/atlas_copco_logo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699792" y="5301208"/>
            <a:ext cx="1619250" cy="952500"/>
          </a:xfrm>
          <a:prstGeom prst="rect">
            <a:avLst/>
          </a:prstGeom>
          <a:noFill/>
        </p:spPr>
      </p:pic>
      <p:pic>
        <p:nvPicPr>
          <p:cNvPr id="87046" name="Picture 6" descr="https://www.intech-group.ru/upload/sumitomo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699792" y="2780928"/>
            <a:ext cx="1543050" cy="1447801"/>
          </a:xfrm>
          <a:prstGeom prst="rect">
            <a:avLst/>
          </a:prstGeom>
          <a:noFill/>
        </p:spPr>
      </p:pic>
      <p:pic>
        <p:nvPicPr>
          <p:cNvPr id="87048" name="Picture 8" descr="https://im0-tub-ru.yandex.net/i?id=3b4fd9e3c35494ae919605390ef41d2c-sr&amp;n=13"/>
          <p:cNvPicPr>
            <a:picLocks noChangeAspect="1" noChangeArrowheads="1"/>
          </p:cNvPicPr>
          <p:nvPr/>
        </p:nvPicPr>
        <p:blipFill>
          <a:blip r:embed="rId25" cstate="print"/>
          <a:srcRect t="31029" b="29479"/>
          <a:stretch>
            <a:fillRect/>
          </a:stretch>
        </p:blipFill>
        <p:spPr bwMode="auto">
          <a:xfrm>
            <a:off x="4716016" y="5517232"/>
            <a:ext cx="2479204" cy="485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2165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268760"/>
            <a:ext cx="8316486" cy="46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87624" y="116632"/>
            <a:ext cx="7956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ГНЦ ФГУП «Центр Келдыша</a:t>
            </a:r>
            <a:r>
              <a:rPr lang="ru-RU" sz="2000" b="1" dirty="0" smtClean="0">
                <a:solidFill>
                  <a:schemeClr val="bg1"/>
                </a:solidFill>
              </a:rPr>
              <a:t>». ВИС </a:t>
            </a:r>
            <a:r>
              <a:rPr lang="ru-RU" sz="2000" b="1" dirty="0">
                <a:solidFill>
                  <a:schemeClr val="bg1"/>
                </a:solidFill>
              </a:rPr>
              <a:t>160 м</a:t>
            </a:r>
            <a:r>
              <a:rPr lang="ru-RU" sz="2000" b="1" baseline="30000" dirty="0">
                <a:solidFill>
                  <a:schemeClr val="bg1"/>
                </a:solidFill>
              </a:rPr>
              <a:t>3</a:t>
            </a:r>
            <a:r>
              <a:rPr lang="ru-RU" sz="2000" b="1" dirty="0">
                <a:solidFill>
                  <a:schemeClr val="bg1"/>
                </a:solidFill>
              </a:rPr>
              <a:t> и 2 х 30 м</a:t>
            </a:r>
            <a:r>
              <a:rPr lang="ru-RU" sz="2000" b="1" baseline="30000" dirty="0">
                <a:solidFill>
                  <a:schemeClr val="bg1"/>
                </a:solidFill>
              </a:rPr>
              <a:t>3</a:t>
            </a:r>
            <a:r>
              <a:rPr lang="ru-RU" sz="2000" b="1" dirty="0">
                <a:solidFill>
                  <a:schemeClr val="bg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958063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2536" y="138980"/>
            <a:ext cx="8891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Проекты на стадии проработки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692696"/>
            <a:ext cx="9036496" cy="5402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Создание и модернизация испытательных камер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</a:rPr>
              <a:t>(сроки реализации 2022-2026 годы)</a:t>
            </a:r>
          </a:p>
          <a:p>
            <a:endParaRPr lang="ru-RU" sz="1700" b="1" dirty="0">
              <a:solidFill>
                <a:schemeClr val="tx2"/>
              </a:solidFill>
            </a:endParaRPr>
          </a:p>
          <a:p>
            <a:r>
              <a:rPr lang="ru-RU" sz="1600" b="1" u="sng" dirty="0">
                <a:solidFill>
                  <a:schemeClr val="tx2"/>
                </a:solidFill>
              </a:rPr>
              <a:t>На предприятиях </a:t>
            </a:r>
            <a:r>
              <a:rPr lang="ru-RU" sz="1600" b="1" u="sng" dirty="0" err="1">
                <a:solidFill>
                  <a:schemeClr val="tx2"/>
                </a:solidFill>
              </a:rPr>
              <a:t>Роскосмоса</a:t>
            </a:r>
            <a:endParaRPr lang="ru-RU" sz="1600" u="sng" dirty="0">
              <a:solidFill>
                <a:schemeClr val="tx2"/>
              </a:solidFill>
            </a:endParaRPr>
          </a:p>
          <a:p>
            <a:pPr marL="271463"/>
            <a:endParaRPr lang="ru-RU" sz="1600" b="1" i="1" dirty="0">
              <a:solidFill>
                <a:schemeClr val="tx2"/>
              </a:solidFill>
            </a:endParaRPr>
          </a:p>
          <a:p>
            <a:pPr marL="271463"/>
            <a:r>
              <a:rPr lang="ru-RU" sz="1600" b="1" i="1" dirty="0">
                <a:solidFill>
                  <a:schemeClr val="tx2"/>
                </a:solidFill>
              </a:rPr>
              <a:t>Назначение</a:t>
            </a:r>
            <a:r>
              <a:rPr lang="ru-RU" sz="1600" i="1" dirty="0">
                <a:solidFill>
                  <a:schemeClr val="tx2"/>
                </a:solidFill>
              </a:rPr>
              <a:t>: </a:t>
            </a:r>
            <a:r>
              <a:rPr lang="ru-RU" sz="1600" dirty="0">
                <a:solidFill>
                  <a:schemeClr val="tx2"/>
                </a:solidFill>
              </a:rPr>
              <a:t>проведение наземных испытаний, имитирующих космические условия:</a:t>
            </a:r>
          </a:p>
          <a:p>
            <a:pPr marL="814388" lvl="1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вакуум – 13 камер объёмом от 10 до 3000 м</a:t>
            </a:r>
            <a:r>
              <a:rPr lang="ru-RU" sz="1600" baseline="30000" dirty="0">
                <a:solidFill>
                  <a:schemeClr val="tx2"/>
                </a:solidFill>
              </a:rPr>
              <a:t>3</a:t>
            </a:r>
          </a:p>
          <a:p>
            <a:pPr marL="814388" lvl="1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вакуум + холод – 8 камер объёмом от 2 до 400 м</a:t>
            </a:r>
            <a:r>
              <a:rPr lang="ru-RU" sz="1600" baseline="30000" dirty="0">
                <a:solidFill>
                  <a:schemeClr val="tx2"/>
                </a:solidFill>
              </a:rPr>
              <a:t>3</a:t>
            </a:r>
          </a:p>
          <a:p>
            <a:pPr marL="814388" lvl="1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вакуум + холод + ИСИ – 3 камеры объёмом от 30 до 800 м</a:t>
            </a:r>
            <a:r>
              <a:rPr lang="ru-RU" sz="1600" baseline="30000" dirty="0">
                <a:solidFill>
                  <a:schemeClr val="tx2"/>
                </a:solidFill>
              </a:rPr>
              <a:t>3</a:t>
            </a:r>
          </a:p>
          <a:p>
            <a:pPr marL="814388" lvl="1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600" baseline="30000" dirty="0">
              <a:solidFill>
                <a:schemeClr val="tx2"/>
              </a:solidFill>
            </a:endParaRPr>
          </a:p>
          <a:p>
            <a:r>
              <a:rPr lang="ru-RU" sz="1600" b="1" u="sng" dirty="0">
                <a:solidFill>
                  <a:schemeClr val="tx2"/>
                </a:solidFill>
              </a:rPr>
              <a:t>На предприятиях </a:t>
            </a:r>
            <a:r>
              <a:rPr lang="ru-RU" sz="1600" b="1" u="sng" dirty="0" err="1">
                <a:solidFill>
                  <a:schemeClr val="tx2"/>
                </a:solidFill>
              </a:rPr>
              <a:t>Росатома</a:t>
            </a:r>
            <a:r>
              <a:rPr lang="ru-RU" sz="1600" b="1" u="sng" dirty="0">
                <a:solidFill>
                  <a:schemeClr val="tx2"/>
                </a:solidFill>
              </a:rPr>
              <a:t>, </a:t>
            </a:r>
            <a:r>
              <a:rPr lang="ru-RU" sz="1600" b="1" u="sng" dirty="0" err="1">
                <a:solidFill>
                  <a:schemeClr val="tx2"/>
                </a:solidFill>
              </a:rPr>
              <a:t>Ростеха</a:t>
            </a:r>
            <a:r>
              <a:rPr lang="ru-RU" sz="1600" b="1" u="sng" dirty="0">
                <a:solidFill>
                  <a:schemeClr val="tx2"/>
                </a:solidFill>
              </a:rPr>
              <a:t> </a:t>
            </a:r>
            <a:r>
              <a:rPr lang="ru-RU" sz="1600" b="1" u="sng">
                <a:solidFill>
                  <a:schemeClr val="tx2"/>
                </a:solidFill>
              </a:rPr>
              <a:t>и других </a:t>
            </a:r>
            <a:r>
              <a:rPr lang="ru-RU" sz="1600" b="1" u="sng" dirty="0" err="1">
                <a:solidFill>
                  <a:schemeClr val="tx2"/>
                </a:solidFill>
              </a:rPr>
              <a:t>госкорпораций</a:t>
            </a:r>
            <a:endParaRPr lang="ru-RU" sz="1600" b="1" i="1" u="sng" dirty="0">
              <a:solidFill>
                <a:schemeClr val="tx2"/>
              </a:solidFill>
            </a:endParaRPr>
          </a:p>
          <a:p>
            <a:pPr marL="271463"/>
            <a:endParaRPr lang="ru-RU" sz="1600" b="1" i="1" dirty="0">
              <a:solidFill>
                <a:schemeClr val="tx2"/>
              </a:solidFill>
            </a:endParaRPr>
          </a:p>
          <a:p>
            <a:pPr marL="271463"/>
            <a:r>
              <a:rPr lang="ru-RU" sz="1600" b="1" i="1" dirty="0">
                <a:solidFill>
                  <a:schemeClr val="tx2"/>
                </a:solidFill>
              </a:rPr>
              <a:t>Назначение</a:t>
            </a:r>
            <a:r>
              <a:rPr lang="ru-RU" sz="1600" i="1" dirty="0">
                <a:solidFill>
                  <a:schemeClr val="tx2"/>
                </a:solidFill>
              </a:rPr>
              <a:t>: </a:t>
            </a:r>
            <a:r>
              <a:rPr lang="ru-RU" sz="1600" dirty="0">
                <a:solidFill>
                  <a:schemeClr val="tx2"/>
                </a:solidFill>
              </a:rPr>
              <a:t>обеспечение условий проведения технологических процессов </a:t>
            </a:r>
          </a:p>
          <a:p>
            <a:pPr marL="271463"/>
            <a:r>
              <a:rPr lang="ru-RU" sz="1600" dirty="0">
                <a:solidFill>
                  <a:schemeClr val="tx2"/>
                </a:solidFill>
              </a:rPr>
              <a:t>или испытаний:</a:t>
            </a:r>
          </a:p>
          <a:p>
            <a:pPr marL="814388" lvl="1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высокий вакуум – 8 камеры объёмом от 10 до 800 м</a:t>
            </a:r>
            <a:r>
              <a:rPr lang="ru-RU" sz="1600" baseline="30000" dirty="0">
                <a:solidFill>
                  <a:schemeClr val="tx2"/>
                </a:solidFill>
              </a:rPr>
              <a:t>3</a:t>
            </a:r>
          </a:p>
          <a:p>
            <a:pPr marL="814388" lvl="1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вакуум + газовые нагрузки – 2 камеры объёмом от 1 до 20 м</a:t>
            </a:r>
            <a:r>
              <a:rPr lang="ru-RU" sz="1600" baseline="30000" dirty="0">
                <a:solidFill>
                  <a:schemeClr val="tx2"/>
                </a:solidFill>
              </a:rPr>
              <a:t>3</a:t>
            </a:r>
          </a:p>
          <a:p>
            <a:pPr marL="814388" lvl="1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Сверхвысокий вакуум – 7 камер объёмом от 0,1 до 3 м</a:t>
            </a:r>
            <a:r>
              <a:rPr lang="ru-RU" sz="1600" baseline="30000" dirty="0">
                <a:solidFill>
                  <a:schemeClr val="tx2"/>
                </a:solidFill>
              </a:rPr>
              <a:t>3</a:t>
            </a:r>
          </a:p>
          <a:p>
            <a:pPr marL="84138" lvl="1" indent="-84138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1700" baseline="30000" dirty="0">
              <a:solidFill>
                <a:schemeClr val="tx2"/>
              </a:solidFill>
            </a:endParaRPr>
          </a:p>
        </p:txBody>
      </p:sp>
      <p:pic>
        <p:nvPicPr>
          <p:cNvPr id="8" name="Рисунок 20" descr="Картинк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0289" y="2348880"/>
            <a:ext cx="1253711" cy="936104"/>
          </a:xfrm>
          <a:prstGeom prst="rect">
            <a:avLst/>
          </a:prstGeom>
          <a:noFill/>
        </p:spPr>
      </p:pic>
      <p:pic>
        <p:nvPicPr>
          <p:cNvPr id="9" name="Рисунок 17" descr="Картинки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91872" y="3717032"/>
            <a:ext cx="1080120" cy="1080120"/>
          </a:xfrm>
          <a:prstGeom prst="rect">
            <a:avLst/>
          </a:prstGeom>
          <a:noFill/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72400" y="4897735"/>
            <a:ext cx="856488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179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052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67544" y="4077072"/>
            <a:ext cx="82472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Сервисные работы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0688"/>
            <a:ext cx="914400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0" y="214313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ИНТЕК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2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АНАЛИТИКА </a:t>
            </a:r>
          </a:p>
        </p:txBody>
      </p:sp>
    </p:spTree>
    <p:extLst>
      <p:ext uri="{BB962C8B-B14F-4D97-AF65-F5344CB8AC3E}">
        <p14:creationId xmlns:p14="http://schemas.microsoft.com/office/powerpoint/2010/main" val="1753301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463" y="1389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Сервисное обслуживание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926809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</a:rPr>
              <a:t>Сервисное обслуживание крупных систем и установок, построенных на базе поставляемого оборудования</a:t>
            </a:r>
            <a:endParaRPr lang="ru-RU" sz="16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pic>
        <p:nvPicPr>
          <p:cNvPr id="1026" name="Picture 2" descr="E:\YandexDisk\Intech\Выставки и Конференции\Судак 2019\солар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1701288"/>
            <a:ext cx="576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97389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463" y="1389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Сервисное обслуживание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926809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</a:rPr>
              <a:t>Сервисное обслуживание крупных систем и установок, построенных на базе поставляемого оборудования</a:t>
            </a:r>
            <a:endParaRPr lang="ru-RU" sz="16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pic>
        <p:nvPicPr>
          <p:cNvPr id="9" name="Picture 2" descr="E:\YandexDisk\Intech\Выставки и Конференции\Судак 2019\Печь BMI.jpg">
            <a:extLst>
              <a:ext uri="{FF2B5EF4-FFF2-40B4-BE49-F238E27FC236}">
                <a16:creationId xmlns="" xmlns:a16="http://schemas.microsoft.com/office/drawing/2014/main" id="{C90EBE02-6D2B-4B54-B168-CF32D414D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91680" y="1700808"/>
            <a:ext cx="5760000" cy="43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090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/>
          </a:p>
        </p:txBody>
      </p:sp>
      <p:pic>
        <p:nvPicPr>
          <p:cNvPr id="2052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0688"/>
            <a:ext cx="914400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Прямоугольник 8"/>
          <p:cNvSpPr/>
          <p:nvPr/>
        </p:nvSpPr>
        <p:spPr>
          <a:xfrm>
            <a:off x="0" y="214313"/>
            <a:ext cx="91440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ru-RU" sz="2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ИНТЕК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ru-RU" sz="2000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АНАЛИТИКА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221254" y="2780928"/>
            <a:ext cx="824729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latin typeface="Tahoma" pitchFamily="34" charset="0"/>
                <a:ea typeface="Tahoma" pitchFamily="34" charset="0"/>
                <a:cs typeface="Tahoma" pitchFamily="34" charset="0"/>
              </a:rPr>
              <a:t>Спасибо за внимание!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www.intech-group.ru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807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43608" y="116632"/>
            <a:ext cx="8100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Сотрудничество с организациями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-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участниками конференции</a:t>
            </a:r>
            <a:endParaRPr lang="ru-RU" sz="2000" dirty="0">
              <a:solidFill>
                <a:schemeClr val="bg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444096"/>
              </p:ext>
            </p:extLst>
          </p:nvPr>
        </p:nvGraphicFramePr>
        <p:xfrm>
          <a:off x="72007" y="692696"/>
          <a:ext cx="9036497" cy="5502751"/>
        </p:xfrm>
        <a:graphic>
          <a:graphicData uri="http://schemas.openxmlformats.org/drawingml/2006/table">
            <a:tbl>
              <a:tblPr/>
              <a:tblGrid>
                <a:gridCol w="437250"/>
                <a:gridCol w="1967624"/>
                <a:gridCol w="1303031"/>
                <a:gridCol w="792088"/>
                <a:gridCol w="720080"/>
                <a:gridCol w="3816424"/>
              </a:tblGrid>
              <a:tr h="318133"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№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Наименование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Город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Год начала </a:t>
                      </a:r>
                      <a:r>
                        <a:rPr lang="ru-RU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сотрудн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.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Оборот, млн. руб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Оборудование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469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МФТИ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Долгопрудный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2008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176,3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Насосы, датчики, нестандартные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приборы (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видеомонохроматор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анализатор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пористости и пр.)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81761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НИИЭФА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Санкт-Петербург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2008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159,5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Арматура, насосы, датчики, клапаны, китайские затворы, крупные проекты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120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Институт ядерной физики имени Г. И. Будкера СО РАН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Новосибирск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2008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108,2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Арматура, датчики, клапаны, затворы, насосы, контроллеры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268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ОИЯИ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Дубна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2007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76,8</a:t>
                      </a:r>
                      <a:endParaRPr lang="fi-FI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Арматура, датчики, клапаны, затворы, насосы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и пр.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13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РФЯЦ ВНИИЭФ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Саров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2008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62,4</a:t>
                      </a:r>
                      <a:endParaRPr lang="fi-FI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Арматура, насосы, датчики, много клапанов, один проект на 27 млн.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7261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НИЦ "Курчатовский институт" - ПИЯФ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Москва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2007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44,9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Датчики, спиральные и рот.-пласт. насосы, ТМН, арматура, клапаны 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90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Санкт-Петербургский государственный университет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Санкт-Петербург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24,1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Много арматуры, много клапанов, насосы Edwards и Gamma Vacuum, контроллеры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35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НИЯУ МИФИ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Москва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2008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13,5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Арматура, датчики, клапаны, насосы (nEXT, nXDS), масс-спектрометр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9085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НИЦ "Курчатовский институт"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Москва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2008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9,1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Устройства согласования ВЧ нагрузки;насосы, датчики, сервисное обслуживание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1635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ТПУ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Томск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2009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7,2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Арматура, датчики, турбики, спиральники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78377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НИЦ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КИ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ИТЭФ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Москва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2009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4,4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Разные nXDS, их ремонт, запчасти к ним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390850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Объединенный институт высоких температур РАН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Москва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uk-UA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4,1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Анализатор для Hiden EQP 300, Зонд Ленгмюра, датчики, насосы, течеискатель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112155"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МГУ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Москва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2007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2,5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Арматура, один спиральный, один ТМН, клапаны, датчики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2635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Физический институт имени Лебедева (ФИАН)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Москва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2008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2,2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Арматура, течеискатель, масс-спектрометр, ВЧ-источник питания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1578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НИЦ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КИ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ИФВЭ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Протвино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2,1</a:t>
                      </a: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Датчики, ТМН, контроллер, </a:t>
                      </a:r>
                      <a:r>
                        <a:rPr lang="ru-RU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течеискатель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420" marR="7420" marT="742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2493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463" y="1389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bg1"/>
                </a:solidFill>
              </a:rPr>
              <a:t>Ключевые </a:t>
            </a:r>
            <a:r>
              <a:rPr lang="ru-RU" sz="2000" b="1" i="1" dirty="0" smtClean="0">
                <a:solidFill>
                  <a:schemeClr val="bg1"/>
                </a:solidFill>
              </a:rPr>
              <a:t>поставщики вакуумного оборудования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6935CF75-B655-4103-ACF3-BE5CF26D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8758" y="3565157"/>
            <a:ext cx="1368152" cy="72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ионные насосы произаодства Gamma Vacuum">
            <a:hlinkClick r:id="rId6"/>
            <a:extLst>
              <a:ext uri="{FF2B5EF4-FFF2-40B4-BE49-F238E27FC236}">
                <a16:creationId xmlns="" xmlns:a16="http://schemas.microsoft.com/office/drawing/2014/main" id="{BF5C9C07-C655-4C2C-BDE4-F577E96C7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3641095"/>
            <a:ext cx="2057373" cy="576064"/>
          </a:xfrm>
          <a:prstGeom prst="rect">
            <a:avLst/>
          </a:prstGeom>
          <a:noFill/>
        </p:spPr>
      </p:pic>
      <p:pic>
        <p:nvPicPr>
          <p:cNvPr id="14" name="Изображение 36">
            <a:extLst>
              <a:ext uri="{FF2B5EF4-FFF2-40B4-BE49-F238E27FC236}">
                <a16:creationId xmlns="" xmlns:a16="http://schemas.microsoft.com/office/drawing/2014/main" id="{4E606D0D-BB44-475B-BEEC-316ABB7F1DB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81396" y="899468"/>
            <a:ext cx="1800200" cy="551081"/>
          </a:xfrm>
          <a:prstGeom prst="rect">
            <a:avLst/>
          </a:prstGeom>
        </p:spPr>
      </p:pic>
      <p:pic>
        <p:nvPicPr>
          <p:cNvPr id="15" name="Изображение 37">
            <a:extLst>
              <a:ext uri="{FF2B5EF4-FFF2-40B4-BE49-F238E27FC236}">
                <a16:creationId xmlns="" xmlns:a16="http://schemas.microsoft.com/office/drawing/2014/main" id="{13EE17A0-3581-4613-BFA0-12A127EEB1AB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36820" y="861929"/>
            <a:ext cx="2450095" cy="4320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8FACFBD-9A9C-4722-B534-F57DE8565690}"/>
              </a:ext>
            </a:extLst>
          </p:cNvPr>
          <p:cNvSpPr txBox="1"/>
          <p:nvPr/>
        </p:nvSpPr>
        <p:spPr>
          <a:xfrm>
            <a:off x="254094" y="1398651"/>
            <a:ext cx="4104456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Год основания: 1919 </a:t>
            </a: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Спектр оборудования: </a:t>
            </a:r>
          </a:p>
          <a:p>
            <a:pPr marL="814388" lvl="1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</a:rPr>
              <a:t>ФВ</a:t>
            </a:r>
            <a:r>
              <a:rPr lang="ru-RU" sz="1600" dirty="0">
                <a:solidFill>
                  <a:schemeClr val="tx2"/>
                </a:solidFill>
              </a:rPr>
              <a:t>, </a:t>
            </a:r>
            <a:r>
              <a:rPr lang="ru-RU" sz="1600" dirty="0" err="1">
                <a:solidFill>
                  <a:schemeClr val="tx2"/>
                </a:solidFill>
              </a:rPr>
              <a:t>ВВ</a:t>
            </a:r>
            <a:r>
              <a:rPr lang="ru-RU" sz="1600" dirty="0">
                <a:solidFill>
                  <a:schemeClr val="tx2"/>
                </a:solidFill>
              </a:rPr>
              <a:t> и </a:t>
            </a:r>
            <a:r>
              <a:rPr lang="ru-RU" sz="1600" dirty="0" err="1">
                <a:solidFill>
                  <a:schemeClr val="tx2"/>
                </a:solidFill>
              </a:rPr>
              <a:t>СВВ</a:t>
            </a:r>
            <a:r>
              <a:rPr lang="ru-RU" sz="1600" dirty="0">
                <a:solidFill>
                  <a:schemeClr val="tx2"/>
                </a:solidFill>
              </a:rPr>
              <a:t> насосы</a:t>
            </a:r>
          </a:p>
          <a:p>
            <a:pPr marL="814388" lvl="1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</a:rPr>
              <a:t>Вакуумметрия</a:t>
            </a:r>
            <a:endParaRPr lang="ru-RU" sz="1600" dirty="0">
              <a:solidFill>
                <a:schemeClr val="tx2"/>
              </a:solidFill>
            </a:endParaRPr>
          </a:p>
          <a:p>
            <a:pPr marL="814388" lvl="1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</a:rPr>
              <a:t>Течеискатели</a:t>
            </a:r>
            <a:r>
              <a:rPr lang="ru-RU" sz="1600" dirty="0">
                <a:solidFill>
                  <a:schemeClr val="tx2"/>
                </a:solidFill>
              </a:rPr>
              <a:t>, фитинги и пр.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B785E1B-2CC6-4DC7-A045-609B3A836D5A}"/>
              </a:ext>
            </a:extLst>
          </p:cNvPr>
          <p:cNvSpPr txBox="1"/>
          <p:nvPr/>
        </p:nvSpPr>
        <p:spPr>
          <a:xfrm>
            <a:off x="4832796" y="1382762"/>
            <a:ext cx="4104456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Год основания: 1964</a:t>
            </a: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Спектр оборудования: </a:t>
            </a:r>
          </a:p>
          <a:p>
            <a:pPr marL="814388" lvl="1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Запорная арматура</a:t>
            </a:r>
          </a:p>
          <a:p>
            <a:pPr marL="814388" lvl="1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Регулирующая арматура</a:t>
            </a:r>
          </a:p>
          <a:p>
            <a:pPr marL="814388" lvl="1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Фитинги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26BAC38-2C89-478B-B492-2D2217D9CE9E}"/>
              </a:ext>
            </a:extLst>
          </p:cNvPr>
          <p:cNvSpPr txBox="1"/>
          <p:nvPr/>
        </p:nvSpPr>
        <p:spPr>
          <a:xfrm>
            <a:off x="283840" y="4280039"/>
            <a:ext cx="4347716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Год основания: 2003 </a:t>
            </a: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Спектр оборудования: </a:t>
            </a:r>
          </a:p>
          <a:p>
            <a:pPr marL="814388" lvl="1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Ионно-</a:t>
            </a:r>
            <a:r>
              <a:rPr lang="ru-RU" sz="1600" dirty="0" err="1">
                <a:solidFill>
                  <a:schemeClr val="tx2"/>
                </a:solidFill>
              </a:rPr>
              <a:t>геттерные</a:t>
            </a:r>
            <a:r>
              <a:rPr lang="ru-RU" sz="1600" dirty="0">
                <a:solidFill>
                  <a:schemeClr val="tx2"/>
                </a:solidFill>
              </a:rPr>
              <a:t> насосы</a:t>
            </a:r>
          </a:p>
          <a:p>
            <a:pPr marL="814388" lvl="1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</a:rPr>
              <a:t>Нераспыляемые</a:t>
            </a:r>
            <a:r>
              <a:rPr lang="ru-RU" sz="1600" dirty="0">
                <a:solidFill>
                  <a:schemeClr val="tx2"/>
                </a:solidFill>
              </a:rPr>
              <a:t> </a:t>
            </a:r>
            <a:r>
              <a:rPr lang="ru-RU" sz="1600" dirty="0" err="1">
                <a:solidFill>
                  <a:schemeClr val="tx2"/>
                </a:solidFill>
              </a:rPr>
              <a:t>геттерные</a:t>
            </a:r>
            <a:r>
              <a:rPr lang="ru-RU" sz="1600" dirty="0">
                <a:solidFill>
                  <a:schemeClr val="tx2"/>
                </a:solidFill>
              </a:rPr>
              <a:t> насосы</a:t>
            </a:r>
          </a:p>
          <a:p>
            <a:pPr marL="814388" lvl="1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Титановые </a:t>
            </a:r>
            <a:r>
              <a:rPr lang="ru-RU" sz="1600" dirty="0" err="1">
                <a:solidFill>
                  <a:schemeClr val="tx2"/>
                </a:solidFill>
              </a:rPr>
              <a:t>сублиматоры</a:t>
            </a:r>
            <a:endParaRPr lang="ru-RU" sz="16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BF33CA05-55DB-42A5-91E3-57C11A24F2C0}"/>
              </a:ext>
            </a:extLst>
          </p:cNvPr>
          <p:cNvSpPr txBox="1"/>
          <p:nvPr/>
        </p:nvSpPr>
        <p:spPr>
          <a:xfrm>
            <a:off x="4832796" y="4262799"/>
            <a:ext cx="4104456" cy="1893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Год основания: 1999</a:t>
            </a: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Спектр оборудования: </a:t>
            </a:r>
          </a:p>
          <a:p>
            <a:pPr marL="814388" lvl="1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Криогенные насосы</a:t>
            </a:r>
          </a:p>
          <a:p>
            <a:pPr marL="814388" lvl="1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Диффузионные насосы</a:t>
            </a:r>
          </a:p>
          <a:p>
            <a:pPr marL="814388" lvl="1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</a:rPr>
              <a:t>Запорная арматура</a:t>
            </a:r>
          </a:p>
        </p:txBody>
      </p:sp>
    </p:spTree>
    <p:extLst>
      <p:ext uri="{BB962C8B-B14F-4D97-AF65-F5344CB8AC3E}">
        <p14:creationId xmlns:p14="http://schemas.microsoft.com/office/powerpoint/2010/main" val="599846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463" y="1389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EDWARDS</a:t>
            </a:r>
            <a:r>
              <a:rPr lang="ru-RU" sz="2000" b="1" i="1" dirty="0">
                <a:solidFill>
                  <a:schemeClr val="bg1"/>
                </a:solidFill>
              </a:rPr>
              <a:t> для ускорителей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692696"/>
            <a:ext cx="640871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</a:rPr>
              <a:t>Турбомолекулярные насосы: </a:t>
            </a:r>
            <a:r>
              <a:rPr lang="ru-RU" dirty="0">
                <a:solidFill>
                  <a:schemeClr val="tx2"/>
                </a:solidFill>
              </a:rPr>
              <a:t>гибридные и на магнитном </a:t>
            </a:r>
            <a:r>
              <a:rPr lang="ru-RU" dirty="0" smtClean="0">
                <a:solidFill>
                  <a:schemeClr val="tx2"/>
                </a:solidFill>
              </a:rPr>
              <a:t>подвесе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="" xmlns:a16="http://schemas.microsoft.com/office/drawing/2014/main" id="{DB1B9FCF-8E71-4C14-893A-9CDCF5250A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76" b="15294"/>
          <a:stretch/>
        </p:blipFill>
        <p:spPr>
          <a:xfrm>
            <a:off x="467544" y="3440184"/>
            <a:ext cx="3853906" cy="1188000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69441B1D-536E-4E52-A3F9-BC5D7116E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t="20237" r="3978" b="5554"/>
          <a:stretch/>
        </p:blipFill>
        <p:spPr bwMode="auto">
          <a:xfrm>
            <a:off x="6444208" y="3274807"/>
            <a:ext cx="2393155" cy="12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>
            <a:extLst>
              <a:ext uri="{FF2B5EF4-FFF2-40B4-BE49-F238E27FC236}">
                <a16:creationId xmlns="" xmlns:a16="http://schemas.microsoft.com/office/drawing/2014/main" id="{C5C49174-FFEB-4D43-950E-8D835C6FC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18" y="4773721"/>
            <a:ext cx="3553498" cy="1535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1F5856D-FB71-418F-B189-9730BF931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5144"/>
            <a:ext cx="1655023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="" xmlns:a16="http://schemas.microsoft.com/office/drawing/2014/main" id="{77A89A45-A696-435B-9ECB-3CE349CD1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49" y="4531913"/>
            <a:ext cx="1900733" cy="170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Анализатор остаточного газа (RGA)">
            <a:extLst>
              <a:ext uri="{FF2B5EF4-FFF2-40B4-BE49-F238E27FC236}">
                <a16:creationId xmlns="" xmlns:a16="http://schemas.microsoft.com/office/drawing/2014/main" id="{3C9B33AA-CC50-4D7A-80F3-745B7FAFC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23132" r="5113" b="19599"/>
          <a:stretch/>
        </p:blipFill>
        <p:spPr bwMode="auto">
          <a:xfrm>
            <a:off x="4139952" y="5082936"/>
            <a:ext cx="2158664" cy="92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Изображение 37">
            <a:extLst>
              <a:ext uri="{FF2B5EF4-FFF2-40B4-BE49-F238E27FC236}">
                <a16:creationId xmlns="" xmlns:a16="http://schemas.microsoft.com/office/drawing/2014/main" id="{13EE17A0-3581-4613-BFA0-12A127EEB1AB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88224" y="764704"/>
            <a:ext cx="2450095" cy="4320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1531381"/>
            <a:ext cx="8856984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tx2"/>
                </a:solidFill>
              </a:rPr>
              <a:t>Форвакуумные </a:t>
            </a:r>
            <a:r>
              <a:rPr lang="ru-RU" b="1" dirty="0">
                <a:solidFill>
                  <a:schemeClr val="tx2"/>
                </a:solidFill>
              </a:rPr>
              <a:t>насосы: </a:t>
            </a:r>
            <a:r>
              <a:rPr lang="ru-RU" dirty="0">
                <a:solidFill>
                  <a:schemeClr val="tx2"/>
                </a:solidFill>
              </a:rPr>
              <a:t>спиральные и пластинчато-роторные</a:t>
            </a: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chemeClr val="tx2"/>
                </a:solidFill>
              </a:rPr>
              <a:t>Вакуумметрия</a:t>
            </a:r>
            <a:r>
              <a:rPr lang="ru-RU" b="1" dirty="0">
                <a:solidFill>
                  <a:schemeClr val="tx2"/>
                </a:solidFill>
              </a:rPr>
              <a:t>:</a:t>
            </a:r>
            <a:r>
              <a:rPr lang="ru-RU" dirty="0">
                <a:solidFill>
                  <a:schemeClr val="tx2"/>
                </a:solidFill>
              </a:rPr>
              <a:t> активные и пассивные датчики</a:t>
            </a: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</a:rPr>
              <a:t>Анализаторы:</a:t>
            </a:r>
            <a:r>
              <a:rPr lang="ru-RU" dirty="0">
                <a:solidFill>
                  <a:schemeClr val="tx2"/>
                </a:solidFill>
              </a:rPr>
              <a:t> масс-спектрометры и </a:t>
            </a:r>
            <a:r>
              <a:rPr lang="ru-RU" dirty="0" err="1">
                <a:solidFill>
                  <a:schemeClr val="tx2"/>
                </a:solidFill>
              </a:rPr>
              <a:t>течеискатели</a:t>
            </a:r>
            <a:endParaRPr lang="ru-RU" dirty="0">
              <a:solidFill>
                <a:schemeClr val="tx2"/>
              </a:solidFill>
            </a:endParaRP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</a:rPr>
              <a:t>Объём в России: </a:t>
            </a:r>
            <a:r>
              <a:rPr lang="ru-RU" b="1" dirty="0" smtClean="0">
                <a:solidFill>
                  <a:schemeClr val="tx2"/>
                </a:solidFill>
              </a:rPr>
              <a:t>3,86 млрд. рублей</a:t>
            </a:r>
            <a:endParaRPr lang="ru-RU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768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463" y="1389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</a:rPr>
              <a:t>Gamma Vacuum</a:t>
            </a:r>
            <a:r>
              <a:rPr lang="ru-RU" sz="2000" b="1" i="1" dirty="0">
                <a:solidFill>
                  <a:schemeClr val="bg1"/>
                </a:solidFill>
              </a:rPr>
              <a:t> для ускорителей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692696"/>
            <a:ext cx="8856984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</a:rPr>
              <a:t>Ионно-</a:t>
            </a:r>
            <a:r>
              <a:rPr lang="ru-RU" b="1" dirty="0" err="1">
                <a:solidFill>
                  <a:schemeClr val="tx2"/>
                </a:solidFill>
              </a:rPr>
              <a:t>геттерные</a:t>
            </a:r>
            <a:r>
              <a:rPr lang="ru-RU" b="1" dirty="0">
                <a:solidFill>
                  <a:schemeClr val="tx2"/>
                </a:solidFill>
              </a:rPr>
              <a:t> насосы </a:t>
            </a:r>
            <a:r>
              <a:rPr lang="ru-RU" dirty="0">
                <a:solidFill>
                  <a:schemeClr val="tx2"/>
                </a:solidFill>
              </a:rPr>
              <a:t>от 5 до 1200 л/с</a:t>
            </a:r>
            <a:endParaRPr lang="ru-RU" b="1" dirty="0">
              <a:solidFill>
                <a:schemeClr val="tx2"/>
              </a:solidFill>
            </a:endParaRP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chemeClr val="tx2"/>
                </a:solidFill>
              </a:rPr>
              <a:t>Нераспыляемые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err="1">
                <a:solidFill>
                  <a:schemeClr val="tx2"/>
                </a:solidFill>
              </a:rPr>
              <a:t>геттерные</a:t>
            </a:r>
            <a:r>
              <a:rPr lang="ru-RU" b="1" dirty="0">
                <a:solidFill>
                  <a:schemeClr val="tx2"/>
                </a:solidFill>
              </a:rPr>
              <a:t> насосы </a:t>
            </a:r>
            <a:r>
              <a:rPr lang="ru-RU" dirty="0">
                <a:solidFill>
                  <a:schemeClr val="tx2"/>
                </a:solidFill>
              </a:rPr>
              <a:t>от 5 до 400 л/с</a:t>
            </a:r>
            <a:endParaRPr lang="ru-RU" b="1" dirty="0">
              <a:solidFill>
                <a:schemeClr val="tx2"/>
              </a:solidFill>
            </a:endParaRP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</a:rPr>
              <a:t>Широкий набор опций к стандартным насосам:</a:t>
            </a:r>
          </a:p>
          <a:p>
            <a:pPr marL="814388" lvl="1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2"/>
                </a:solidFill>
              </a:rPr>
              <a:t>титановые </a:t>
            </a:r>
            <a:r>
              <a:rPr lang="ru-RU" dirty="0" err="1">
                <a:solidFill>
                  <a:schemeClr val="tx2"/>
                </a:solidFill>
              </a:rPr>
              <a:t>сублиматоры</a:t>
            </a:r>
            <a:r>
              <a:rPr lang="ru-RU" dirty="0">
                <a:solidFill>
                  <a:schemeClr val="tx2"/>
                </a:solidFill>
              </a:rPr>
              <a:t>, </a:t>
            </a:r>
            <a:r>
              <a:rPr lang="ru-RU" dirty="0" err="1">
                <a:solidFill>
                  <a:schemeClr val="tx2"/>
                </a:solidFill>
              </a:rPr>
              <a:t>криоэкраны</a:t>
            </a:r>
            <a:r>
              <a:rPr lang="ru-RU" dirty="0">
                <a:solidFill>
                  <a:schemeClr val="tx2"/>
                </a:solidFill>
              </a:rPr>
              <a:t>, </a:t>
            </a:r>
            <a:r>
              <a:rPr lang="ru-RU" dirty="0" err="1">
                <a:solidFill>
                  <a:schemeClr val="tx2"/>
                </a:solidFill>
              </a:rPr>
              <a:t>нераспыляемые</a:t>
            </a:r>
            <a:r>
              <a:rPr lang="ru-RU" dirty="0">
                <a:solidFill>
                  <a:schemeClr val="tx2"/>
                </a:solidFill>
              </a:rPr>
              <a:t> геттеры</a:t>
            </a: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</a:rPr>
              <a:t>Контроллеры</a:t>
            </a:r>
            <a:endParaRPr lang="en-US" b="1" dirty="0">
              <a:solidFill>
                <a:schemeClr val="tx2"/>
              </a:solidFill>
            </a:endParaRP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</a:rPr>
              <a:t>Объём в России:  </a:t>
            </a:r>
            <a:r>
              <a:rPr lang="ru-RU" b="1" dirty="0" smtClean="0">
                <a:solidFill>
                  <a:schemeClr val="tx2"/>
                </a:solidFill>
              </a:rPr>
              <a:t>104,3 млн. рублей</a:t>
            </a:r>
            <a:endParaRPr lang="en-US" b="1" dirty="0">
              <a:solidFill>
                <a:schemeClr val="tx2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351B721-F586-4A7F-B138-65BDFB6689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75" t="21120" r="17713" b="7359"/>
          <a:stretch/>
        </p:blipFill>
        <p:spPr>
          <a:xfrm>
            <a:off x="5485284" y="4952935"/>
            <a:ext cx="1556090" cy="108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4570016-5303-4CE9-AACF-8239C5A16E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20" t="13514" r="11103" b="13514"/>
          <a:stretch/>
        </p:blipFill>
        <p:spPr>
          <a:xfrm>
            <a:off x="7340489" y="4977323"/>
            <a:ext cx="1414150" cy="1080000"/>
          </a:xfrm>
          <a:prstGeom prst="rect">
            <a:avLst/>
          </a:prstGeom>
        </p:spPr>
      </p:pic>
      <p:pic>
        <p:nvPicPr>
          <p:cNvPr id="2052" name="Picture 4" descr="Конструкция насоса с дополнительным фланцем для встраивания титанового сублимационного насоса с неохлаждаемым экраном или криоэкраном.">
            <a:extLst>
              <a:ext uri="{FF2B5EF4-FFF2-40B4-BE49-F238E27FC236}">
                <a16:creationId xmlns="" xmlns:a16="http://schemas.microsoft.com/office/drawing/2014/main" id="{65B2F1FC-616D-447B-9B6B-CF5CB0F80D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9" t="4160" r="10121" b="3694"/>
          <a:stretch/>
        </p:blipFill>
        <p:spPr bwMode="auto">
          <a:xfrm>
            <a:off x="452814" y="3573016"/>
            <a:ext cx="3782513" cy="2714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Магниторазрядные насосы">
            <a:extLst>
              <a:ext uri="{FF2B5EF4-FFF2-40B4-BE49-F238E27FC236}">
                <a16:creationId xmlns="" xmlns:a16="http://schemas.microsoft.com/office/drawing/2014/main" id="{E21E1A85-F003-4BB6-B323-5F6AD4E4A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1" b="12594"/>
          <a:stretch/>
        </p:blipFill>
        <p:spPr bwMode="auto">
          <a:xfrm>
            <a:off x="5796136" y="2564903"/>
            <a:ext cx="2857500" cy="226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ионные насосы произаодства Gamma Vacuum">
            <a:hlinkClick r:id="rId9"/>
            <a:extLst>
              <a:ext uri="{FF2B5EF4-FFF2-40B4-BE49-F238E27FC236}">
                <a16:creationId xmlns="" xmlns:a16="http://schemas.microsoft.com/office/drawing/2014/main" id="{BF5C9C07-C655-4C2C-BDE4-F577E96C7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20272" y="764704"/>
            <a:ext cx="2057373" cy="5760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7683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144463"/>
            <a:ext cx="992357" cy="40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3" descr="bg_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81328"/>
            <a:ext cx="9144000" cy="476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www.intech-group.ru</a:t>
            </a:r>
            <a:r>
              <a:rPr lang="en-US" dirty="0">
                <a:solidFill>
                  <a:schemeClr val="bg1"/>
                </a:solidFill>
              </a:rPr>
              <a:t>      						8-800-200-2480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463" y="1389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chemeClr val="bg1"/>
                </a:solidFill>
              </a:rPr>
              <a:t>HSR</a:t>
            </a:r>
            <a:r>
              <a:rPr lang="ru-RU" sz="2000" b="1" i="1" dirty="0">
                <a:solidFill>
                  <a:schemeClr val="bg1"/>
                </a:solidFill>
              </a:rPr>
              <a:t> для ускорителей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1D3FE50-E8D3-124C-9417-9DC1F75D8D26}"/>
              </a:ext>
            </a:extLst>
          </p:cNvPr>
          <p:cNvSpPr txBox="1"/>
          <p:nvPr/>
        </p:nvSpPr>
        <p:spPr>
          <a:xfrm>
            <a:off x="107504" y="692696"/>
            <a:ext cx="8856984" cy="2146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</a:rPr>
              <a:t>Стандартные криогенные насосы: </a:t>
            </a:r>
            <a:r>
              <a:rPr lang="en-US" dirty="0">
                <a:solidFill>
                  <a:schemeClr val="tx2"/>
                </a:solidFill>
              </a:rPr>
              <a:t>DN100…DN1250</a:t>
            </a: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chemeClr val="tx2"/>
                </a:solidFill>
              </a:rPr>
              <a:t>Крионасосы</a:t>
            </a:r>
            <a:r>
              <a:rPr lang="ru-RU" b="1" dirty="0">
                <a:solidFill>
                  <a:schemeClr val="tx2"/>
                </a:solidFill>
              </a:rPr>
              <a:t> с повышенной стойкостью к радиации</a:t>
            </a: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</a:rPr>
              <a:t>Диффузионные насосы: </a:t>
            </a:r>
            <a:r>
              <a:rPr lang="en-US" dirty="0">
                <a:solidFill>
                  <a:schemeClr val="tx2"/>
                </a:solidFill>
              </a:rPr>
              <a:t>DN40…DN1000</a:t>
            </a: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</a:rPr>
              <a:t>Нестандартные решения по </a:t>
            </a:r>
            <a:r>
              <a:rPr lang="ru-RU" b="1" dirty="0" err="1">
                <a:solidFill>
                  <a:schemeClr val="tx2"/>
                </a:solidFill>
              </a:rPr>
              <a:t>ТЗ</a:t>
            </a:r>
            <a:endParaRPr lang="en-US" b="1" dirty="0">
              <a:solidFill>
                <a:schemeClr val="tx2"/>
              </a:solidFill>
            </a:endParaRPr>
          </a:p>
          <a:p>
            <a:pPr marL="357188" indent="-2190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chemeClr val="tx2"/>
                </a:solidFill>
              </a:rPr>
              <a:t>Объём в России: </a:t>
            </a:r>
            <a:r>
              <a:rPr lang="ru-RU" b="1" dirty="0" smtClean="0">
                <a:solidFill>
                  <a:schemeClr val="tx2"/>
                </a:solidFill>
              </a:rPr>
              <a:t>234,2 </a:t>
            </a:r>
            <a:r>
              <a:rPr lang="ru-RU" b="1" dirty="0" err="1" smtClean="0">
                <a:solidFill>
                  <a:schemeClr val="tx2"/>
                </a:solidFill>
              </a:rPr>
              <a:t>млн.рублей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D5FE0C0-B6A2-48B6-9A9E-FCF186DE29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95" y="3437922"/>
            <a:ext cx="948358" cy="144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7DF2443-A02F-4A3D-92FE-1933432F6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5191" y="2973423"/>
            <a:ext cx="6515281" cy="182372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="" xmlns:a16="http://schemas.microsoft.com/office/drawing/2014/main" id="{DC6C1BD4-BE38-4B17-B9B2-9D93BC74F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85" y="4571574"/>
            <a:ext cx="1761649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2281DB3-BBCE-4828-969B-DEA961F1E0F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34214" y="4855092"/>
            <a:ext cx="2625965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0DA3E5B-2B8E-40C0-AE42-1B367E7E872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163" y="4941328"/>
            <a:ext cx="842426" cy="1440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="" xmlns:a16="http://schemas.microsoft.com/office/drawing/2014/main" id="{6935CF75-B655-4103-ACF3-BE5CF26D5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68344" y="764704"/>
            <a:ext cx="1368152" cy="727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0378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112442</TotalTime>
  <Words>2199</Words>
  <Application>Microsoft Macintosh PowerPoint</Application>
  <PresentationFormat>Экран (4:3)</PresentationFormat>
  <Paragraphs>394</Paragraphs>
  <Slides>45</Slides>
  <Notes>45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Zetka</dc:creator>
  <cp:lastModifiedBy>Dmitry</cp:lastModifiedBy>
  <cp:revision>1121</cp:revision>
  <dcterms:created xsi:type="dcterms:W3CDTF">2010-11-04T14:29:36Z</dcterms:created>
  <dcterms:modified xsi:type="dcterms:W3CDTF">2021-09-29T07:56:04Z</dcterms:modified>
</cp:coreProperties>
</file>