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73" r:id="rId3"/>
    <p:sldId id="295" r:id="rId4"/>
    <p:sldId id="292" r:id="rId5"/>
    <p:sldId id="259" r:id="rId6"/>
    <p:sldId id="291" r:id="rId7"/>
    <p:sldId id="260" r:id="rId8"/>
    <p:sldId id="294" r:id="rId9"/>
    <p:sldId id="258" r:id="rId10"/>
    <p:sldId id="265" r:id="rId11"/>
    <p:sldId id="277" r:id="rId12"/>
    <p:sldId id="263" r:id="rId13"/>
    <p:sldId id="278" r:id="rId14"/>
    <p:sldId id="266" r:id="rId15"/>
    <p:sldId id="341" r:id="rId16"/>
    <p:sldId id="333" r:id="rId17"/>
    <p:sldId id="335" r:id="rId18"/>
    <p:sldId id="268" r:id="rId19"/>
    <p:sldId id="342" r:id="rId20"/>
    <p:sldId id="269" r:id="rId21"/>
    <p:sldId id="279" r:id="rId22"/>
    <p:sldId id="282" r:id="rId23"/>
    <p:sldId id="284" r:id="rId24"/>
    <p:sldId id="283" r:id="rId25"/>
    <p:sldId id="340" r:id="rId26"/>
    <p:sldId id="344" r:id="rId27"/>
    <p:sldId id="336" r:id="rId28"/>
    <p:sldId id="337" r:id="rId29"/>
    <p:sldId id="338" r:id="rId30"/>
    <p:sldId id="339" r:id="rId31"/>
    <p:sldId id="34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30D9-D4C5-4AD8-9923-DB21A4FE0CF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5892-98AD-4BAD-B743-C37680A1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first question and wait for response.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C458E-0784-44DD-8D99-09130C149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get from this figure? This is one of the figures explaining the risk of the </a:t>
            </a:r>
            <a:r>
              <a:rPr lang="en-US" dirty="0" err="1"/>
              <a:t>o-rings</a:t>
            </a:r>
            <a:r>
              <a:rPr lang="en-US" dirty="0"/>
              <a:t>. Notice the color was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C458E-0784-44DD-8D99-09130C1497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4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graph with the full information, still any clearer? This was presented in written and by phone conference.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C458E-0784-44DD-8D99-09130C1497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2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8A40-2C39-4B9C-9B53-EFA059077BB1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3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BABC-604C-4ED9-B3CB-60B8E61B9C8B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4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C75-3994-40B4-8A71-8CC140556B9E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3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FD0E-DAAF-4DBE-8687-78AF87D282EE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3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B97C-1D85-4F5F-B95F-51F9DBA793C6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85BF-7367-457C-96A7-44C47C5A1A77}" type="datetime1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9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54D4-B3B6-4D6E-88DE-9CB24064C2AF}" type="datetime1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3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148A-67F9-46FF-99F7-F5443CA64F72}" type="datetime1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7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7AF3-36EC-45A5-85A9-A0E3738C8C70}" type="datetime1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3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C33-936C-4788-978D-5E08D9CF6C80}" type="datetime1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7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63E5-A534-4042-8E09-08C972891FD7}" type="datetime1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7A0DA-08B3-4E24-A1AD-2E423569D9FF}" type="datetime1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0E08-EEB5-41DF-966E-85FFA4D10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story.nasa.gov/rogersrep/v1p146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rasebank.manchester.ac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gtn.ac.ns/lals/resources/paul-nations-resources/vocabulary-lists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eapfoundat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esl-bits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770" y="2060848"/>
            <a:ext cx="6046094" cy="24857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>Improving Scientific Presentations </a:t>
            </a:r>
            <a:br>
              <a:rPr lang="en-US" b="1" dirty="0"/>
            </a:br>
            <a:br>
              <a:rPr lang="en-US" dirty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293096"/>
            <a:ext cx="5688632" cy="23042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</a:rPr>
              <a:t>Holly K. Bogomyagkova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</a:rPr>
              <a:t>Advance English - Physics Faculty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</a:rPr>
              <a:t>Novosibirsk State University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</a:rPr>
              <a:t>h.bogomyagkova@g.nsu.ru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E440-3A31-4D69-860F-F7FD4B73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</a:t>
            </a:fld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2051720" cy="20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0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Make the slides readable and appealing to the audience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Typography – use Arial/boldfaced, consistent sizing (</a:t>
            </a:r>
            <a:r>
              <a:rPr lang="en-US" sz="1800" dirty="0"/>
              <a:t>at least 18 point</a:t>
            </a:r>
            <a:r>
              <a:rPr lang="en-US" dirty="0"/>
              <a:t>) and AVOID ALL CAPITALS</a:t>
            </a:r>
          </a:p>
          <a:p>
            <a:r>
              <a:rPr lang="en-US" dirty="0"/>
              <a:t>Color – better light background dark lettering, avoid red/green combinations (</a:t>
            </a:r>
            <a:r>
              <a:rPr lang="en-US" dirty="0" err="1"/>
              <a:t>colour</a:t>
            </a:r>
            <a:r>
              <a:rPr lang="en-US" dirty="0"/>
              <a:t> blindness)</a:t>
            </a:r>
          </a:p>
          <a:p>
            <a:r>
              <a:rPr lang="en-US" dirty="0">
                <a:cs typeface="Arial" panose="020B0604020202020204" pitchFamily="34" charset="0"/>
              </a:rPr>
              <a:t>Layout – use a complete thought title, keep lists minimal and parallel (do not punctuate)</a:t>
            </a:r>
          </a:p>
          <a:p>
            <a:r>
              <a:rPr lang="en-US" dirty="0">
                <a:cs typeface="Arial" panose="020B0604020202020204" pitchFamily="34" charset="0"/>
              </a:rPr>
              <a:t>Style – include an image on every slide, one idea per slide, 45 seconds – minute per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4457F-E55C-4F11-A841-88507164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2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EF07A-9922-4CC5-888F-F865CA80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 descr="C:\Users\family\Documents\Work-Holly\Physics students\Scientific presentations\title slide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059"/>
            <a:ext cx="6858001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4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Crafting the beginning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Strong beginning and get to the point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Anticipate the questions of the audience:</a:t>
            </a:r>
          </a:p>
          <a:p>
            <a:r>
              <a:rPr lang="en-US" dirty="0"/>
              <a:t>What exactly is the subject?</a:t>
            </a:r>
          </a:p>
          <a:p>
            <a:r>
              <a:rPr lang="en-US" dirty="0"/>
              <a:t>Why is this subject important?</a:t>
            </a:r>
          </a:p>
          <a:p>
            <a:r>
              <a:rPr lang="en-US" dirty="0"/>
              <a:t>What background is needed to understand the subject? (review)</a:t>
            </a:r>
          </a:p>
          <a:p>
            <a:r>
              <a:rPr lang="en-US" dirty="0"/>
              <a:t>In what order will the subject be presented?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D4CC-B6F3-477A-AE5C-351849F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1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The idea of mapping the talk verses the outline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441499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E49DE-EBD1-4E1E-B7B0-9E1550E3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13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59" y="2132856"/>
            <a:ext cx="4568404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83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An example of a weak slide from presentation to NASA 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84784"/>
            <a:ext cx="7027234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49C03-E8E7-4297-A8FC-F72B9876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B251-8DB8-42D2-8D8F-2299A879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Challenger Explosion 1986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97F18-B556-4A94-BF66-B79C4F3E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45" y="1600200"/>
            <a:ext cx="8045510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B5510-6196-45B0-8E0D-D42086DD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DBFAE-A8AA-4081-B722-33F606FC4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1" y="2890032"/>
            <a:ext cx="403590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498E-ABCF-4C5C-9201-FB195F8B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Visit to Precision Rubber Products Corporation and Parker Seal Company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B62ED5-50B0-438A-815B-4B490FF6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7272923" cy="3693665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93694F4-72AB-4CC0-AC15-0E30C10F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924-10D5-43DD-99AB-98FC349F028A}" type="slidenum">
              <a:rPr lang="ru-RU" smtClean="0"/>
              <a:t>16</a:t>
            </a:fld>
            <a:endParaRPr lang="ru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DB78A5-B9C5-4E3B-A6C2-406557916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62453"/>
            <a:ext cx="8229600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95356-4422-4D5D-A3AD-C7445056E8C2}"/>
              </a:ext>
            </a:extLst>
          </p:cNvPr>
          <p:cNvSpPr txBox="1"/>
          <p:nvPr/>
        </p:nvSpPr>
        <p:spPr>
          <a:xfrm>
            <a:off x="987679" y="5998587"/>
            <a:ext cx="716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Source: Report of the Presidential Commission on the Space Shuttle Challenger Accident, 6 June 1986, Volume 1, Page 145, Color added.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7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8197-ED39-4B06-8B74-31295B28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Showing the full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71F5-07ED-4575-B47D-A4DF3E9E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79" y="2527498"/>
            <a:ext cx="6777317" cy="3508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AB8F2-E585-43F3-A627-8ECF2C98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924-10D5-43DD-99AB-98FC349F028A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4E789F-2D94-4075-BE2A-CAF94280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4" y="1737515"/>
            <a:ext cx="8370108" cy="41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288D78-B300-4651-A630-F5DF4EB3B9A1}"/>
              </a:ext>
            </a:extLst>
          </p:cNvPr>
          <p:cNvSpPr txBox="1"/>
          <p:nvPr/>
        </p:nvSpPr>
        <p:spPr>
          <a:xfrm>
            <a:off x="935812" y="5976769"/>
            <a:ext cx="696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Source: Report of the Presidential Commission on the Space Shuttle Challenger Accident, 6 June 1986, Volume 1, Page 145, (</a:t>
            </a:r>
            <a:r>
              <a:rPr lang="en-US" sz="1600" b="0" i="1" u="none" strike="noStrike" dirty="0">
                <a:solidFill>
                  <a:srgbClr val="467DB6"/>
                </a:solidFill>
                <a:effectLst/>
                <a:latin typeface="Georgia" panose="02040502050405020303" pitchFamily="18" charset="0"/>
                <a:hlinkClick r:id="rId4"/>
              </a:rPr>
              <a:t>link</a:t>
            </a:r>
            <a:r>
              <a:rPr lang="en-US" sz="1600" b="0" i="1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) Color added.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5DB8C-5AD4-4A63-8ED5-6B9F3BC85C4D}"/>
              </a:ext>
            </a:extLst>
          </p:cNvPr>
          <p:cNvSpPr txBox="1"/>
          <p:nvPr/>
        </p:nvSpPr>
        <p:spPr>
          <a:xfrm>
            <a:off x="1031239" y="1248796"/>
            <a:ext cx="511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Full Information</a:t>
            </a:r>
          </a:p>
        </p:txBody>
      </p:sp>
    </p:spTree>
    <p:extLst>
      <p:ext uri="{BB962C8B-B14F-4D97-AF65-F5344CB8AC3E}">
        <p14:creationId xmlns:p14="http://schemas.microsoft.com/office/powerpoint/2010/main" val="417401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Wanting to put everything on the slides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83841"/>
            <a:ext cx="7214457" cy="563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A2D38-7809-407A-9ADD-8BA1B241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5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E7F7-0C58-488F-B995-64898E98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242BD-A53B-4C17-BB80-7EBA25247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2832"/>
            <a:ext cx="9324528" cy="70010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4FEA2-116E-491B-A3F6-46CB8644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4800" dirty="0"/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1B57C-8570-4BC9-B880-4E200606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924-10D5-43DD-99AB-98FC349F028A}" type="slidenum">
              <a:rPr lang="ru-RU" smtClean="0"/>
              <a:t>2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D0608-4344-40DE-8CFB-31341DA1F809}"/>
              </a:ext>
            </a:extLst>
          </p:cNvPr>
          <p:cNvSpPr/>
          <p:nvPr/>
        </p:nvSpPr>
        <p:spPr>
          <a:xfrm>
            <a:off x="1507862" y="1761067"/>
            <a:ext cx="6096000" cy="781200"/>
          </a:xfrm>
          <a:prstGeom prst="rect">
            <a:avLst/>
          </a:prstGeom>
          <a:ln>
            <a:solidFill>
              <a:srgbClr val="9F293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9D965DD-631D-4677-8AC6-F7EC636453CD}"/>
              </a:ext>
            </a:extLst>
          </p:cNvPr>
          <p:cNvSpPr/>
          <p:nvPr/>
        </p:nvSpPr>
        <p:spPr>
          <a:xfrm>
            <a:off x="762413" y="979418"/>
            <a:ext cx="7632966" cy="1189993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rgbClr val="9F29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/>
              <a:t>As a scientist you are…</a:t>
            </a:r>
            <a:endParaRPr lang="en-US" sz="4000" kern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85371-F125-4077-8E3B-F6F3291E7FE7}"/>
              </a:ext>
            </a:extLst>
          </p:cNvPr>
          <p:cNvSpPr/>
          <p:nvPr/>
        </p:nvSpPr>
        <p:spPr>
          <a:xfrm>
            <a:off x="1530896" y="3676810"/>
            <a:ext cx="6096000" cy="781200"/>
          </a:xfrm>
          <a:prstGeom prst="rect">
            <a:avLst/>
          </a:prstGeom>
          <a:ln>
            <a:solidFill>
              <a:srgbClr val="9F293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A28783-6036-4207-936E-BE22872CE9FF}"/>
              </a:ext>
            </a:extLst>
          </p:cNvPr>
          <p:cNvSpPr/>
          <p:nvPr/>
        </p:nvSpPr>
        <p:spPr>
          <a:xfrm>
            <a:off x="1530896" y="5082971"/>
            <a:ext cx="6096000" cy="781200"/>
          </a:xfrm>
          <a:prstGeom prst="rect">
            <a:avLst/>
          </a:prstGeom>
          <a:ln>
            <a:solidFill>
              <a:srgbClr val="9F293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CF5389-5AED-4005-B6EA-2623C65B5D96}"/>
              </a:ext>
            </a:extLst>
          </p:cNvPr>
          <p:cNvSpPr/>
          <p:nvPr/>
        </p:nvSpPr>
        <p:spPr>
          <a:xfrm>
            <a:off x="1835695" y="4580371"/>
            <a:ext cx="5985113" cy="960160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rgbClr val="9F29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marL="0" indent="0">
              <a:buNone/>
            </a:pPr>
            <a:r>
              <a:rPr lang="en-US" sz="3200" dirty="0"/>
              <a:t>…in a second language.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FCCFB11-1174-4B0E-B7D5-FC03BE8092B3}"/>
              </a:ext>
            </a:extLst>
          </p:cNvPr>
          <p:cNvSpPr/>
          <p:nvPr/>
        </p:nvSpPr>
        <p:spPr>
          <a:xfrm>
            <a:off x="1840756" y="3050579"/>
            <a:ext cx="5951116" cy="960160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rgbClr val="9F29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/>
              <a:t>…</a:t>
            </a:r>
            <a:r>
              <a:rPr lang="en-US" sz="3200" dirty="0"/>
              <a:t>a professional writer and speaker,</a:t>
            </a:r>
            <a:endParaRPr lang="en-US" sz="31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Strong slide in which the presenter has limited number of details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17638"/>
            <a:ext cx="7056784" cy="54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45E3C-C74F-4720-838A-90A84B8D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Slide shows the key image for the presentation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3376"/>
            <a:ext cx="711714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EE28C-A3A8-4F82-9C6A-F9DD374D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74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No extra line but only the essential information on the figures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1122"/>
            <a:ext cx="7272808" cy="553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147D4F-D10B-4C0E-8AAE-173EC506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Important points to remember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Arrive early – expect the worst</a:t>
            </a:r>
          </a:p>
          <a:p>
            <a:r>
              <a:rPr lang="en-US" dirty="0"/>
              <a:t>Make a conscious effort to improve – </a:t>
            </a:r>
            <a:r>
              <a:rPr lang="en-US" dirty="0" err="1"/>
              <a:t>uhm’s</a:t>
            </a:r>
            <a:endParaRPr lang="en-US" dirty="0"/>
          </a:p>
          <a:p>
            <a:r>
              <a:rPr lang="en-US" dirty="0"/>
              <a:t>Know the audience – they are usually nice</a:t>
            </a:r>
          </a:p>
          <a:p>
            <a:r>
              <a:rPr lang="en-US" dirty="0"/>
              <a:t>Use movement, hand gestures if comfortable</a:t>
            </a:r>
          </a:p>
          <a:p>
            <a:r>
              <a:rPr lang="en-US" dirty="0"/>
              <a:t>Avoid annoying habits</a:t>
            </a:r>
          </a:p>
          <a:p>
            <a:r>
              <a:rPr lang="en-US" dirty="0"/>
              <a:t>Fake it ‘til you make it</a:t>
            </a:r>
          </a:p>
          <a:p>
            <a:r>
              <a:rPr lang="en-US" dirty="0"/>
              <a:t>Conclude – restate the take home message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contact!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AB060-CECE-4CAF-BA65-84AFDFF0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8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Instead of “thanks for the attention” have an image to summarize results</a:t>
            </a:r>
            <a:endParaRPr lang="ru-RU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1485384"/>
            <a:ext cx="749498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79222-5F66-40C9-ADD9-90246F54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93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FF85-AFC5-408C-BBB0-B3978B7E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D891B-D77C-4D3B-86AA-E96313D7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your story to the targeted audience - remember they have low information capacity</a:t>
            </a:r>
          </a:p>
          <a:p>
            <a:r>
              <a:rPr lang="en-US" dirty="0"/>
              <a:t>Keep your slides uncluttered - Nothing should be extraneous </a:t>
            </a:r>
          </a:p>
          <a:p>
            <a:r>
              <a:rPr lang="en-US" dirty="0"/>
              <a:t>Make sure the audience knows your main point, do not be afraid to repeat it</a:t>
            </a:r>
          </a:p>
          <a:p>
            <a:r>
              <a:rPr lang="en-US" dirty="0"/>
              <a:t>Keep in your allotted time</a:t>
            </a:r>
          </a:p>
          <a:p>
            <a:r>
              <a:rPr lang="en-US" dirty="0"/>
              <a:t>Summarize by stating your main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6E06B-9F15-47E7-818D-2D45C932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59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7CBA-DA34-43D9-81CB-361BDADA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D4355-E34B-49EB-88D0-0AAC3EEC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89" y="1132805"/>
            <a:ext cx="9184778" cy="45923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6C41-690C-40C2-8D6C-05C52A29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71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3384-D741-4116-8FBB-19C6E447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Make Vocabulary learning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A214-C6FA-4167-A22F-DFFEB7A3A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i="1" dirty="0"/>
              <a:t>the</a:t>
            </a:r>
            <a:r>
              <a:rPr lang="en-US" dirty="0"/>
              <a:t> 					6-7%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Top 10 words				22%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Top 50 words				37%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Top 100 words			44%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Top 1,000 words families		71%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Top 2,000 word families		76%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570 academic word families	86%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After 86% vocabulary grows exponentially, especially after 89%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30C58-B54C-47BE-83A8-37671CA8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0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5F40-35FB-4A21-BA65-F1BAC101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Vocabulary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3C76-5A76-4D22-ABBC-B17CE5E0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603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Service List (GSL) - West (1953) </a:t>
            </a:r>
          </a:p>
          <a:p>
            <a:r>
              <a:rPr lang="en-US" dirty="0"/>
              <a:t>New-General Service List (new-GSL) – (</a:t>
            </a:r>
            <a:r>
              <a:rPr lang="en-US" dirty="0" err="1"/>
              <a:t>Brezina</a:t>
            </a:r>
            <a:r>
              <a:rPr lang="en-US" dirty="0"/>
              <a:t> &amp; </a:t>
            </a:r>
            <a:r>
              <a:rPr lang="en-US" dirty="0" err="1"/>
              <a:t>Gablasova</a:t>
            </a:r>
            <a:r>
              <a:rPr lang="en-US" dirty="0"/>
              <a:t> 2015) </a:t>
            </a:r>
          </a:p>
          <a:p>
            <a:r>
              <a:rPr lang="en-US" dirty="0"/>
              <a:t>Essential Word lists (EWL) (Dang &amp; Webb 2016) </a:t>
            </a:r>
          </a:p>
          <a:p>
            <a:r>
              <a:rPr lang="en-US" dirty="0"/>
              <a:t>Academic Word List (AWL) (Coxhead, 2000)</a:t>
            </a:r>
          </a:p>
          <a:p>
            <a:r>
              <a:rPr lang="en-US" dirty="0"/>
              <a:t>Academic Vocabulary List (AVL) (Gardner &amp; Davies, 2014)</a:t>
            </a:r>
          </a:p>
          <a:p>
            <a:r>
              <a:rPr lang="en-US" dirty="0"/>
              <a:t>New Academic Word List (AWL) (Browne et al. n.d.)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0F514-D184-4AA5-BB5C-AE068D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73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5D16-D0F5-41B1-B277-BA784F3D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Learning Academic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1DA6-A4A2-42DD-AFF8-212CF102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Collocations - Academic Collocation List (ACL)</a:t>
            </a:r>
          </a:p>
          <a:p>
            <a:r>
              <a:rPr lang="en-US" dirty="0"/>
              <a:t>Academic phrase bank (</a:t>
            </a:r>
            <a:r>
              <a:rPr lang="en-US" dirty="0">
                <a:hlinkClick r:id="rId2"/>
              </a:rPr>
              <a:t>www.phrasebank.Manchester.ac.uk</a:t>
            </a:r>
            <a:r>
              <a:rPr lang="en-US" dirty="0"/>
              <a:t>) </a:t>
            </a:r>
          </a:p>
          <a:p>
            <a:r>
              <a:rPr lang="en-US" dirty="0"/>
              <a:t>Prefixes, suffixes and roots</a:t>
            </a:r>
          </a:p>
          <a:p>
            <a:pPr lvl="1"/>
            <a:r>
              <a:rPr lang="en-US" dirty="0"/>
              <a:t>Com</a:t>
            </a:r>
            <a:r>
              <a:rPr lang="en-US" b="1" dirty="0"/>
              <a:t>plete</a:t>
            </a:r>
            <a:r>
              <a:rPr lang="en-US" dirty="0"/>
              <a:t> –deplete, implement, compliment, plus, replenish, replete, surplus, accomplish, plenty</a:t>
            </a:r>
          </a:p>
          <a:p>
            <a:r>
              <a:rPr lang="en-US" dirty="0"/>
              <a:t>Read – extensive reading of graded readers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BA531-28E8-454B-BA7C-E3310C42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4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CA70-9A8C-4DDA-9DF7-9A12AA32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Who mapped DNA?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FCBBD-604D-4174-A229-127B3C01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Rosalind Franklin, 1951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 1953, two scientists were officially 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able to announce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their discovery of the chemical structure of DNA. 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James D. Watson and Frances H.C. Crick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B03F80-E385-4A2E-95B1-F19681D2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DAF961-CAED-4980-B396-12F45CD3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98358"/>
            <a:ext cx="2376264" cy="24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559F-6354-4195-A705-7685AD3E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Pronunciation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345A-AF3A-4632-8DF5-9F42BA150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English is a syllabic language – intonation and rhythm </a:t>
            </a:r>
          </a:p>
          <a:p>
            <a:r>
              <a:rPr lang="en-US" dirty="0"/>
              <a:t>Content Words are stressed – nouns, active verbs, adjectives, adverbs (except frequency) negatives</a:t>
            </a:r>
          </a:p>
          <a:p>
            <a:r>
              <a:rPr lang="en-US" dirty="0"/>
              <a:t>Function words are unstressed – determiners (articles), auxiliary verbs, prepositions, modal verbs, conjunctions, pronouns</a:t>
            </a:r>
          </a:p>
          <a:p>
            <a:r>
              <a:rPr lang="en-US" dirty="0"/>
              <a:t>Shadow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B6961-5056-47FA-8A56-24DD081E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39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FC2C-CB0D-43FE-9C54-C59E5D6C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sites/resources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E5A5E-3050-4D05-AA1E-3BDCEA889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3"/>
            <a:ext cx="8964488" cy="53421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www.eapfoundation.com</a:t>
            </a:r>
            <a:r>
              <a:rPr lang="en-US" dirty="0"/>
              <a:t> (academic word lists)</a:t>
            </a:r>
          </a:p>
          <a:p>
            <a:r>
              <a:rPr lang="en-US" dirty="0">
                <a:hlinkClick r:id="rId3"/>
              </a:rPr>
              <a:t>www.wgtn.ac.ns/lals/resources/paul-nations-resources/vocabulary-lists</a:t>
            </a:r>
            <a:r>
              <a:rPr lang="en-US" dirty="0"/>
              <a:t> (Vocabulary lists)</a:t>
            </a:r>
          </a:p>
          <a:p>
            <a:r>
              <a:rPr lang="en-US" dirty="0">
                <a:hlinkClick r:id="rId4"/>
              </a:rPr>
              <a:t>www.esl-bits.net</a:t>
            </a:r>
            <a:r>
              <a:rPr lang="en-US" dirty="0"/>
              <a:t> (Shadow reading)</a:t>
            </a:r>
          </a:p>
          <a:p>
            <a:r>
              <a:rPr lang="en-US" dirty="0"/>
              <a:t>Alley, Michael. (2013) </a:t>
            </a:r>
            <a:r>
              <a:rPr lang="en-US" i="1" dirty="0"/>
              <a:t>The Craft of Scientific Presentations,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ed.). Springer </a:t>
            </a:r>
          </a:p>
          <a:p>
            <a:r>
              <a:rPr lang="en-US" dirty="0"/>
              <a:t>Alley, Michael. (2018)</a:t>
            </a:r>
            <a:r>
              <a:rPr lang="en-US" i="1" dirty="0"/>
              <a:t>The Craft of Scientific Writing, (</a:t>
            </a: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ed.). Springer</a:t>
            </a:r>
          </a:p>
          <a:p>
            <a:r>
              <a:rPr lang="en-US" dirty="0" err="1"/>
              <a:t>Gastel</a:t>
            </a:r>
            <a:r>
              <a:rPr lang="en-US" dirty="0"/>
              <a:t>, B. &amp; Day, R.A (2016). </a:t>
            </a:r>
            <a:r>
              <a:rPr lang="en-US" i="1" dirty="0"/>
              <a:t>How to write and publish a scientific paper, </a:t>
            </a:r>
            <a:r>
              <a:rPr lang="en-US" dirty="0"/>
              <a:t>(8</a:t>
            </a:r>
            <a:r>
              <a:rPr lang="en-US" baseline="30000" dirty="0"/>
              <a:t>th</a:t>
            </a:r>
            <a:r>
              <a:rPr lang="en-US" dirty="0"/>
              <a:t> ed.) Greenwood.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6CC18-292E-42ED-93FE-6B19984E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31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296D9-8F11-412C-AD91-B8AE75BDF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201" y="4060606"/>
            <a:ext cx="733287" cy="1098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AEDB68-47E5-4187-9E3B-F31CBBA6B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201" y="2829474"/>
            <a:ext cx="733287" cy="1098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09EAC-5BEF-42A4-8863-F27B97833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900" y="5257521"/>
            <a:ext cx="735054" cy="10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210C-560E-4065-8C15-804DEE70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Scientific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B6C8-9B8F-41B2-AD8C-1BA4D27F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"</a:t>
            </a:r>
            <a:r>
              <a:rPr lang="en-US" sz="3200" b="1" dirty="0" err="1"/>
              <a:t>Tell'em</a:t>
            </a:r>
            <a:r>
              <a:rPr lang="en-US" sz="3200" b="1" dirty="0"/>
              <a:t> what you are going to </a:t>
            </a:r>
            <a:r>
              <a:rPr lang="en-US" sz="3200" b="1" dirty="0" err="1"/>
              <a:t>tell'em</a:t>
            </a:r>
            <a:r>
              <a:rPr lang="en-US" sz="3200" b="1" dirty="0"/>
              <a:t>. </a:t>
            </a:r>
          </a:p>
          <a:p>
            <a:pPr algn="ctr"/>
            <a:r>
              <a:rPr lang="en-US" sz="3200" b="1" dirty="0" err="1"/>
              <a:t>Tell'em</a:t>
            </a:r>
            <a:r>
              <a:rPr lang="en-US" sz="3200" b="1" dirty="0"/>
              <a:t>. </a:t>
            </a:r>
          </a:p>
          <a:p>
            <a:pPr algn="ctr"/>
            <a:r>
              <a:rPr lang="en-US" sz="3200" b="1" dirty="0"/>
              <a:t>Then </a:t>
            </a:r>
            <a:r>
              <a:rPr lang="en-US" sz="3200" b="1" dirty="0" err="1"/>
              <a:t>tell'em</a:t>
            </a:r>
            <a:r>
              <a:rPr lang="en-US" sz="3200" b="1" dirty="0"/>
              <a:t> what you </a:t>
            </a:r>
            <a:r>
              <a:rPr lang="en-US" sz="3200" b="1" dirty="0" err="1"/>
              <a:t>told'em</a:t>
            </a:r>
            <a:r>
              <a:rPr lang="en-US" sz="3200" b="1" dirty="0"/>
              <a:t>."</a:t>
            </a:r>
            <a:r>
              <a:rPr lang="en-US" sz="3200" dirty="0"/>
              <a:t> 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F3B10-CDB8-41BE-9A0F-08AE6B90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13994-9F7A-4ECE-97AB-4CD701E8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" y="3539502"/>
            <a:ext cx="9097851" cy="31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Presentation purpose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 – what you are doing</a:t>
            </a:r>
          </a:p>
          <a:p>
            <a:r>
              <a:rPr lang="en-US" dirty="0"/>
              <a:t>Persuade – this research is important</a:t>
            </a:r>
          </a:p>
          <a:p>
            <a:r>
              <a:rPr lang="en-US" dirty="0"/>
              <a:t>Inspire – see what others are doing</a:t>
            </a:r>
          </a:p>
          <a:p>
            <a:r>
              <a:rPr lang="en-US" dirty="0"/>
              <a:t>Make decisions, instruct, get money</a:t>
            </a: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4A3BA-373D-4A7A-A615-3CE4A89E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The advantages and disadvantages of scientific presentations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8D322A-3EF9-4871-B48D-2D344CF4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819E9BC-1F6D-4756-9C32-571CA29C8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54134"/>
              </p:ext>
            </p:extLst>
          </p:nvPr>
        </p:nvGraphicFramePr>
        <p:xfrm>
          <a:off x="457200" y="1628800"/>
          <a:ext cx="8435280" cy="5158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640">
                  <a:extLst>
                    <a:ext uri="{9D8B030D-6E8A-4147-A177-3AD203B41FA5}">
                      <a16:colId xmlns:a16="http://schemas.microsoft.com/office/drawing/2014/main" val="3913762736"/>
                    </a:ext>
                  </a:extLst>
                </a:gridCol>
                <a:gridCol w="4217640">
                  <a:extLst>
                    <a:ext uri="{9D8B030D-6E8A-4147-A177-3AD203B41FA5}">
                      <a16:colId xmlns:a16="http://schemas.microsoft.com/office/drawing/2014/main" val="417264452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Advantages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Disadvantages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80538"/>
                  </a:ext>
                </a:extLst>
              </a:tr>
              <a:tr h="45099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Speaker receives and answers questions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Opportunity to revise on the spot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Speaker emphasizes important points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Presentations incorporate many types of visual aids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Speaker interacts with audience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One chance to speak – one chance to hear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Audience may not know background information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Audience restricted to pace of speaker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Success dependent on speaker’s ability to deliver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Academic English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Smaller vocabulary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3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7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624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Structure similar to scientific articles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" y="1556792"/>
            <a:ext cx="3762191" cy="51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F4600-587C-4A19-9242-54596C73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2844824" y="6906023"/>
            <a:ext cx="586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speaker begins with the big picture, focuses on the work</a:t>
            </a:r>
          </a:p>
          <a:p>
            <a:r>
              <a:rPr lang="en-US" dirty="0"/>
              <a:t>In the middle, and comes back to big picture in the ending.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1739487"/>
            <a:ext cx="6149632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/>
              </a:rPr>
              <a:t>	</a:t>
            </a:r>
            <a:r>
              <a:rPr lang="en-US" sz="2400" b="1" dirty="0"/>
              <a:t>Introduction</a:t>
            </a:r>
            <a:r>
              <a:rPr lang="en-US" sz="2400" dirty="0"/>
              <a:t> - What is out there? </a:t>
            </a:r>
          </a:p>
          <a:p>
            <a:r>
              <a:rPr lang="en-US" sz="2400" dirty="0">
                <a:sym typeface="Wingdings"/>
              </a:rPr>
              <a:t>           </a:t>
            </a:r>
            <a:r>
              <a:rPr lang="en-US" sz="2400" dirty="0"/>
              <a:t>What is </a:t>
            </a:r>
            <a:r>
              <a:rPr lang="en-US" sz="2400" i="1" dirty="0"/>
              <a:t>not</a:t>
            </a:r>
            <a:r>
              <a:rPr lang="en-US" sz="2400" dirty="0"/>
              <a:t> out there?	</a:t>
            </a:r>
          </a:p>
          <a:p>
            <a:r>
              <a:rPr lang="en-US" sz="2400" dirty="0">
                <a:sym typeface="Wingdings"/>
              </a:rPr>
              <a:t>     </a:t>
            </a:r>
            <a:r>
              <a:rPr lang="en-US" sz="2400" dirty="0"/>
              <a:t>How the research answers this need </a:t>
            </a:r>
          </a:p>
          <a:p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 Hypothesis - research meeting the need</a:t>
            </a:r>
            <a:endParaRPr lang="ru-RU" sz="2400" dirty="0"/>
          </a:p>
          <a:p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 </a:t>
            </a:r>
            <a:r>
              <a:rPr lang="en-US" sz="2400" b="1" dirty="0"/>
              <a:t>Methods</a:t>
            </a:r>
            <a:r>
              <a:rPr lang="en-US" sz="2400" dirty="0"/>
              <a:t> -“the how” to reach this need</a:t>
            </a:r>
            <a:endParaRPr lang="ru-RU" sz="2400" dirty="0"/>
          </a:p>
          <a:p>
            <a:r>
              <a:rPr lang="en-US" sz="2400" dirty="0"/>
              <a:t> </a:t>
            </a:r>
            <a:endParaRPr lang="ru-RU" sz="2400" dirty="0"/>
          </a:p>
          <a:p>
            <a:r>
              <a:rPr lang="en-US" sz="2400" dirty="0"/>
              <a:t>	</a:t>
            </a:r>
          </a:p>
          <a:p>
            <a:endParaRPr lang="en-US" sz="2400" dirty="0">
              <a:sym typeface="Wingdings"/>
            </a:endParaRP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 </a:t>
            </a:r>
            <a:r>
              <a:rPr lang="en-US" sz="2400" b="1" dirty="0"/>
              <a:t>Results</a:t>
            </a:r>
            <a:r>
              <a:rPr lang="en-US" sz="2400" dirty="0"/>
              <a:t> – what was obtained to fill the need</a:t>
            </a:r>
            <a:endParaRPr lang="ru-RU" sz="2400" dirty="0"/>
          </a:p>
          <a:p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 </a:t>
            </a:r>
            <a:r>
              <a:rPr lang="en-US" sz="2400" b="1" dirty="0"/>
              <a:t>Discussion</a:t>
            </a:r>
            <a:r>
              <a:rPr lang="en-US" sz="2400" dirty="0"/>
              <a:t>- How the results answer the need</a:t>
            </a:r>
            <a:endParaRPr lang="ru-RU" sz="2400" dirty="0"/>
          </a:p>
          <a:p>
            <a:r>
              <a:rPr lang="en-US" sz="2400" dirty="0">
                <a:sym typeface="Wingdings"/>
              </a:rPr>
              <a:t>     </a:t>
            </a:r>
            <a:r>
              <a:rPr lang="en-US" sz="2400" dirty="0"/>
              <a:t> How the results fit into </a:t>
            </a:r>
            <a:r>
              <a:rPr lang="en-US" sz="2400" i="1" dirty="0"/>
              <a:t>what is missing</a:t>
            </a:r>
            <a:endParaRPr lang="ru-RU" sz="2400" i="1" dirty="0"/>
          </a:p>
          <a:p>
            <a:r>
              <a:rPr lang="en-US" sz="2400" dirty="0">
                <a:sym typeface="Wingdings"/>
              </a:rPr>
              <a:t>           </a:t>
            </a:r>
            <a:r>
              <a:rPr lang="en-US" sz="2400" dirty="0"/>
              <a:t> How the results fit into the big picture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3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83F0-9956-4D23-A541-D968FEF1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Talk to the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A70B-E5B3-4821-B333-B5A56AF7F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Eye contact – look at your audience</a:t>
            </a:r>
          </a:p>
          <a:p>
            <a:r>
              <a:rPr lang="en-US" dirty="0"/>
              <a:t>Confidence – believe in what you have to say</a:t>
            </a:r>
          </a:p>
          <a:p>
            <a:r>
              <a:rPr lang="en-US" dirty="0"/>
              <a:t>Enunciation – use some expression</a:t>
            </a:r>
          </a:p>
          <a:p>
            <a:r>
              <a:rPr lang="en-US" dirty="0"/>
              <a:t>Pointer – do not go crazy with it</a:t>
            </a:r>
          </a:p>
          <a:p>
            <a:r>
              <a:rPr lang="en-US" dirty="0"/>
              <a:t>Movement – speaker’s triangle, gestures</a:t>
            </a:r>
          </a:p>
          <a:p>
            <a:r>
              <a:rPr lang="en-US" dirty="0"/>
              <a:t>Road signs – tell the audience where you are in the talk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8AFDC-B93D-49EE-A6D3-6C0F70C6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9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80031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Targeting the audience: start shallow, dive deep and then resurface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7185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2DA74F-6595-435F-9DA0-E10CA797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0E08-EEB5-41DF-966E-85FFA4D10F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62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1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1304</TotalTime>
  <Words>1215</Words>
  <Application>Microsoft Office PowerPoint</Application>
  <PresentationFormat>On-screen Show (4:3)</PresentationFormat>
  <Paragraphs>176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Georgia</vt:lpstr>
      <vt:lpstr>Roboto</vt:lpstr>
      <vt:lpstr>Office Theme</vt:lpstr>
      <vt:lpstr>Improving Scientific Presentations   </vt:lpstr>
      <vt:lpstr>PowerPoint Presentation</vt:lpstr>
      <vt:lpstr>Who mapped DNA?</vt:lpstr>
      <vt:lpstr>Scientific Presentations</vt:lpstr>
      <vt:lpstr>Presentation purpose</vt:lpstr>
      <vt:lpstr>The advantages and disadvantages of scientific presentations</vt:lpstr>
      <vt:lpstr>Structure similar to scientific articles</vt:lpstr>
      <vt:lpstr>Talk to the Audience</vt:lpstr>
      <vt:lpstr>Targeting the audience: start shallow, dive deep and then resurface</vt:lpstr>
      <vt:lpstr>Make the slides readable and appealing to the audience</vt:lpstr>
      <vt:lpstr>PowerPoint Presentation</vt:lpstr>
      <vt:lpstr>Crafting the beginning</vt:lpstr>
      <vt:lpstr>The idea of mapping the talk verses the outline</vt:lpstr>
      <vt:lpstr>An example of a weak slide from presentation to NASA </vt:lpstr>
      <vt:lpstr>Challenger Explosion 1986</vt:lpstr>
      <vt:lpstr>Visit to Precision Rubber Products Corporation and Parker Seal Company</vt:lpstr>
      <vt:lpstr>Showing the full information</vt:lpstr>
      <vt:lpstr>Wanting to put everything on the slides</vt:lpstr>
      <vt:lpstr>PowerPoint Presentation</vt:lpstr>
      <vt:lpstr>Strong slide in which the presenter has limited number of details</vt:lpstr>
      <vt:lpstr>Slide shows the key image for the presentation</vt:lpstr>
      <vt:lpstr>No extra line but only the essential information on the figures</vt:lpstr>
      <vt:lpstr>Important points to remember</vt:lpstr>
      <vt:lpstr>Instead of “thanks for the attention” have an image to summarize results</vt:lpstr>
      <vt:lpstr>Conclusion</vt:lpstr>
      <vt:lpstr>PowerPoint Presentation</vt:lpstr>
      <vt:lpstr>Make Vocabulary learning count</vt:lpstr>
      <vt:lpstr>Vocabulary Lists</vt:lpstr>
      <vt:lpstr>Learning Academic Vocabulary</vt:lpstr>
      <vt:lpstr>Pronunciation</vt:lpstr>
      <vt:lpstr>Useful sites/resources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Craft of Scientific Presentations</dc:title>
  <dc:creator>Anton&amp;Holly Bogomyagkov</dc:creator>
  <cp:lastModifiedBy>Holly Bogomyagkova</cp:lastModifiedBy>
  <cp:revision>40</cp:revision>
  <dcterms:created xsi:type="dcterms:W3CDTF">2020-01-22T03:43:18Z</dcterms:created>
  <dcterms:modified xsi:type="dcterms:W3CDTF">2021-09-29T15:55:03Z</dcterms:modified>
</cp:coreProperties>
</file>