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9" r:id="rId3"/>
    <p:sldId id="286" r:id="rId4"/>
    <p:sldId id="285" r:id="rId5"/>
    <p:sldId id="287" r:id="rId6"/>
    <p:sldId id="275" r:id="rId7"/>
    <p:sldId id="276" r:id="rId8"/>
    <p:sldId id="288" r:id="rId9"/>
    <p:sldId id="277" r:id="rId10"/>
    <p:sldId id="278" r:id="rId11"/>
    <p:sldId id="279" r:id="rId12"/>
    <p:sldId id="280" r:id="rId13"/>
    <p:sldId id="281" r:id="rId14"/>
    <p:sldId id="289" r:id="rId15"/>
    <p:sldId id="283" r:id="rId16"/>
    <p:sldId id="290" r:id="rId17"/>
    <p:sldId id="291" r:id="rId18"/>
    <p:sldId id="292" r:id="rId19"/>
    <p:sldId id="293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12"/>
    <p:restoredTop sz="94671"/>
  </p:normalViewPr>
  <p:slideViewPr>
    <p:cSldViewPr snapToGrid="0" snapToObjects="1">
      <p:cViewPr>
        <p:scale>
          <a:sx n="91" d="100"/>
          <a:sy n="91" d="100"/>
        </p:scale>
        <p:origin x="-2106" y="-6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4CAF9-D9BC-B747-A7FA-2BD1226C330C}" type="datetimeFigureOut">
              <a:rPr lang="hr-HR" smtClean="0"/>
              <a:pPr/>
              <a:t>25.9.2021.</a:t>
            </a:fld>
            <a:endParaRPr lang="hr-HR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95E45-8249-5C4C-ABBE-47F412BF81E9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24747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4CAF9-D9BC-B747-A7FA-2BD1226C330C}" type="datetimeFigureOut">
              <a:rPr lang="hr-HR" smtClean="0"/>
              <a:pPr/>
              <a:t>25.9.2021.</a:t>
            </a:fld>
            <a:endParaRPr lang="hr-HR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95E45-8249-5C4C-ABBE-47F412BF81E9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543114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4CAF9-D9BC-B747-A7FA-2BD1226C330C}" type="datetimeFigureOut">
              <a:rPr lang="hr-HR" smtClean="0"/>
              <a:pPr/>
              <a:t>25.9.2021.</a:t>
            </a:fld>
            <a:endParaRPr lang="hr-HR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95E45-8249-5C4C-ABBE-47F412BF81E9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118863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4CAF9-D9BC-B747-A7FA-2BD1226C330C}" type="datetimeFigureOut">
              <a:rPr lang="hr-HR" smtClean="0"/>
              <a:pPr/>
              <a:t>25.9.2021.</a:t>
            </a:fld>
            <a:endParaRPr lang="hr-HR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95E45-8249-5C4C-ABBE-47F412BF81E9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891322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4CAF9-D9BC-B747-A7FA-2BD1226C330C}" type="datetimeFigureOut">
              <a:rPr lang="hr-HR" smtClean="0"/>
              <a:pPr/>
              <a:t>25.9.2021.</a:t>
            </a:fld>
            <a:endParaRPr lang="hr-HR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95E45-8249-5C4C-ABBE-47F412BF81E9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412466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4CAF9-D9BC-B747-A7FA-2BD1226C330C}" type="datetimeFigureOut">
              <a:rPr lang="hr-HR" smtClean="0"/>
              <a:pPr/>
              <a:t>25.9.2021.</a:t>
            </a:fld>
            <a:endParaRPr lang="hr-HR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95E45-8249-5C4C-ABBE-47F412BF81E9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38866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4CAF9-D9BC-B747-A7FA-2BD1226C330C}" type="datetimeFigureOut">
              <a:rPr lang="hr-HR" smtClean="0"/>
              <a:pPr/>
              <a:t>25.9.2021.</a:t>
            </a:fld>
            <a:endParaRPr lang="hr-HR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95E45-8249-5C4C-ABBE-47F412BF81E9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978816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4CAF9-D9BC-B747-A7FA-2BD1226C330C}" type="datetimeFigureOut">
              <a:rPr lang="hr-HR" smtClean="0"/>
              <a:pPr/>
              <a:t>25.9.2021.</a:t>
            </a:fld>
            <a:endParaRPr lang="hr-HR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95E45-8249-5C4C-ABBE-47F412BF81E9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245759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4CAF9-D9BC-B747-A7FA-2BD1226C330C}" type="datetimeFigureOut">
              <a:rPr lang="hr-HR" smtClean="0"/>
              <a:pPr/>
              <a:t>25.9.2021.</a:t>
            </a:fld>
            <a:endParaRPr lang="hr-HR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95E45-8249-5C4C-ABBE-47F412BF81E9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659119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4CAF9-D9BC-B747-A7FA-2BD1226C330C}" type="datetimeFigureOut">
              <a:rPr lang="hr-HR" smtClean="0"/>
              <a:pPr/>
              <a:t>25.9.2021.</a:t>
            </a:fld>
            <a:endParaRPr lang="hr-HR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95E45-8249-5C4C-ABBE-47F412BF81E9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888099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4CAF9-D9BC-B747-A7FA-2BD1226C330C}" type="datetimeFigureOut">
              <a:rPr lang="hr-HR" smtClean="0"/>
              <a:pPr/>
              <a:t>25.9.2021.</a:t>
            </a:fld>
            <a:endParaRPr lang="hr-HR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95E45-8249-5C4C-ABBE-47F412BF81E9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076533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4CAF9-D9BC-B747-A7FA-2BD1226C330C}" type="datetimeFigureOut">
              <a:rPr lang="x-none" smtClean="0"/>
              <a:pPr/>
              <a:t>25.09.2021</a:t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95E45-8249-5C4C-ABBE-47F412BF81E9}" type="slidenum">
              <a:rPr lang="uk-UA" smtClean="0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55821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99100" y="441427"/>
            <a:ext cx="6858000" cy="1543577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2060"/>
                </a:solidFill>
                <a:latin typeface="Arial Black" pitchFamily="34" charset="0"/>
              </a:rPr>
              <a:t>Status of the SC HWR cavities production </a:t>
            </a:r>
            <a:br>
              <a:rPr lang="en-US" sz="3600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en-US" sz="3600" dirty="0" smtClean="0">
                <a:solidFill>
                  <a:srgbClr val="002060"/>
                </a:solidFill>
                <a:latin typeface="Arial Black" pitchFamily="34" charset="0"/>
              </a:rPr>
              <a:t>for NICA project</a:t>
            </a:r>
            <a:endParaRPr lang="en-US" sz="36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194888"/>
            <a:ext cx="9144000" cy="2810490"/>
          </a:xfrm>
        </p:spPr>
        <p:txBody>
          <a:bodyPr>
            <a:normAutofit fontScale="85000" lnSpcReduction="20000"/>
          </a:bodyPr>
          <a:lstStyle/>
          <a:p>
            <a:r>
              <a:rPr lang="en-US" sz="1900" b="1" dirty="0" smtClean="0"/>
              <a:t>A. </a:t>
            </a:r>
            <a:r>
              <a:rPr lang="en-US" sz="1900" b="1" dirty="0" err="1" smtClean="0"/>
              <a:t>Butenko</a:t>
            </a:r>
            <a:r>
              <a:rPr lang="en-US" sz="1900" b="1" dirty="0"/>
              <a:t>, E. </a:t>
            </a:r>
            <a:r>
              <a:rPr lang="en-US" sz="1900" b="1" dirty="0" err="1"/>
              <a:t>Syresin</a:t>
            </a:r>
            <a:r>
              <a:rPr lang="en-US" sz="1900" b="1" dirty="0"/>
              <a:t>, G. </a:t>
            </a:r>
            <a:r>
              <a:rPr lang="en-US" sz="1900" b="1" dirty="0" err="1"/>
              <a:t>Trubnikov</a:t>
            </a:r>
            <a:r>
              <a:rPr lang="en-US" sz="1900" b="1" dirty="0"/>
              <a:t>, D. </a:t>
            </a:r>
            <a:r>
              <a:rPr lang="en-US" sz="1900" b="1" dirty="0" err="1"/>
              <a:t>Nikiforov</a:t>
            </a:r>
            <a:r>
              <a:rPr lang="en-US" sz="1600" b="1" dirty="0"/>
              <a:t>, </a:t>
            </a:r>
            <a:endParaRPr lang="ru-RU" sz="1600" b="1" dirty="0" smtClean="0"/>
          </a:p>
          <a:p>
            <a:r>
              <a:rPr lang="en-US" sz="1600" dirty="0" smtClean="0"/>
              <a:t>Joint Institute for Nuclear Research, </a:t>
            </a:r>
            <a:r>
              <a:rPr lang="en-US" sz="1600" dirty="0" err="1" smtClean="0"/>
              <a:t>Dubna</a:t>
            </a:r>
            <a:r>
              <a:rPr lang="en-US" sz="1600" dirty="0" smtClean="0"/>
              <a:t>, Russia</a:t>
            </a:r>
            <a:endParaRPr lang="ru-RU" sz="1600" dirty="0" smtClean="0"/>
          </a:p>
          <a:p>
            <a:r>
              <a:rPr lang="fr-FR" sz="1900" b="1" dirty="0" smtClean="0"/>
              <a:t>M</a:t>
            </a:r>
            <a:r>
              <a:rPr lang="fr-FR" sz="1900" b="1" dirty="0"/>
              <a:t>. </a:t>
            </a:r>
            <a:r>
              <a:rPr lang="fr-FR" sz="1900" b="1" dirty="0" smtClean="0"/>
              <a:t>Gusarova</a:t>
            </a:r>
            <a:r>
              <a:rPr lang="fr-FR" sz="1900" b="1" baseline="30000" dirty="0" smtClean="0"/>
              <a:t>1</a:t>
            </a:r>
            <a:r>
              <a:rPr lang="fr-FR" sz="1900" b="1" dirty="0" smtClean="0"/>
              <a:t>, </a:t>
            </a:r>
            <a:r>
              <a:rPr lang="fr-FR" sz="1900" b="1" dirty="0"/>
              <a:t>M. </a:t>
            </a:r>
            <a:r>
              <a:rPr lang="fr-FR" sz="1900" b="1" dirty="0" smtClean="0"/>
              <a:t>Lalayan</a:t>
            </a:r>
            <a:r>
              <a:rPr lang="fr-FR" sz="1900" b="1" baseline="30000" dirty="0" smtClean="0"/>
              <a:t>1</a:t>
            </a:r>
            <a:r>
              <a:rPr lang="fr-FR" sz="1900" b="1" dirty="0" smtClean="0"/>
              <a:t>, </a:t>
            </a:r>
            <a:r>
              <a:rPr lang="fr-FR" sz="1900" b="1" dirty="0"/>
              <a:t>S. </a:t>
            </a:r>
            <a:r>
              <a:rPr lang="fr-FR" sz="1900" b="1" dirty="0" smtClean="0"/>
              <a:t>Matsievskiy</a:t>
            </a:r>
            <a:r>
              <a:rPr lang="fr-FR" sz="1900" b="1" baseline="30000" dirty="0" smtClean="0"/>
              <a:t>1</a:t>
            </a:r>
            <a:r>
              <a:rPr lang="fr-FR" sz="1900" b="1" dirty="0" smtClean="0"/>
              <a:t>, </a:t>
            </a:r>
            <a:r>
              <a:rPr lang="fr-FR" sz="1900" b="1" dirty="0"/>
              <a:t>R. </a:t>
            </a:r>
            <a:r>
              <a:rPr lang="fr-FR" sz="1900" b="1" dirty="0" err="1"/>
              <a:t>Nemchenko</a:t>
            </a:r>
            <a:r>
              <a:rPr lang="fr-FR" sz="1900" b="1" dirty="0"/>
              <a:t>, S. </a:t>
            </a:r>
            <a:r>
              <a:rPr lang="fr-FR" sz="1900" b="1" dirty="0" err="1"/>
              <a:t>Polozov</a:t>
            </a:r>
            <a:r>
              <a:rPr lang="fr-FR" sz="1900" b="1" dirty="0"/>
              <a:t>, </a:t>
            </a:r>
            <a:r>
              <a:rPr lang="fr-FR" sz="1900" b="1" dirty="0" smtClean="0"/>
              <a:t>N. Sobenin, V. Shatokhin</a:t>
            </a:r>
            <a:r>
              <a:rPr lang="fr-FR" sz="1900" b="1" baseline="30000" dirty="0" smtClean="0"/>
              <a:t>1</a:t>
            </a:r>
            <a:r>
              <a:rPr lang="fr-FR" sz="1900" dirty="0" smtClean="0"/>
              <a:t>,</a:t>
            </a:r>
            <a:endParaRPr lang="ru-RU" sz="1900" dirty="0" smtClean="0"/>
          </a:p>
          <a:p>
            <a:r>
              <a:rPr lang="en-US" sz="1600" dirty="0" smtClean="0"/>
              <a:t>National </a:t>
            </a:r>
            <a:r>
              <a:rPr lang="en-US" sz="1600" dirty="0"/>
              <a:t>Research Nuclear University MEPhI, Moscow, </a:t>
            </a:r>
            <a:r>
              <a:rPr lang="en-US" sz="1600" dirty="0" smtClean="0"/>
              <a:t>Russia</a:t>
            </a:r>
          </a:p>
          <a:p>
            <a:r>
              <a:rPr lang="en-US" sz="1600" baseline="30000" dirty="0" smtClean="0"/>
              <a:t>1</a:t>
            </a:r>
            <a:r>
              <a:rPr lang="en-US" sz="1600" dirty="0" smtClean="0"/>
              <a:t>also at Joint Institute for Nuclear Research, </a:t>
            </a:r>
            <a:r>
              <a:rPr lang="en-US" sz="1600" dirty="0" err="1" smtClean="0"/>
              <a:t>Dubna</a:t>
            </a:r>
            <a:r>
              <a:rPr lang="en-US" sz="1600" dirty="0" smtClean="0"/>
              <a:t>, Russia</a:t>
            </a:r>
            <a:endParaRPr lang="ru-RU" sz="1600" dirty="0" smtClean="0"/>
          </a:p>
          <a:p>
            <a:r>
              <a:rPr lang="en-US" sz="1900" b="1" dirty="0" smtClean="0"/>
              <a:t>D</a:t>
            </a:r>
            <a:r>
              <a:rPr lang="en-US" sz="1900" b="1" dirty="0"/>
              <a:t>. </a:t>
            </a:r>
            <a:r>
              <a:rPr lang="en-US" sz="1900" b="1" dirty="0" smtClean="0"/>
              <a:t>Bychanok</a:t>
            </a:r>
            <a:r>
              <a:rPr lang="en-US" sz="1900" b="1" baseline="30000" dirty="0" smtClean="0"/>
              <a:t>2</a:t>
            </a:r>
            <a:r>
              <a:rPr lang="en-US" sz="1900" b="1" dirty="0" smtClean="0"/>
              <a:t>, </a:t>
            </a:r>
            <a:r>
              <a:rPr lang="en-US" sz="1900" b="1" dirty="0"/>
              <a:t>A. </a:t>
            </a:r>
            <a:r>
              <a:rPr lang="en-US" sz="1900" b="1" dirty="0" err="1"/>
              <a:t>Sukhotski</a:t>
            </a:r>
            <a:r>
              <a:rPr lang="en-US" sz="1900" b="1" dirty="0"/>
              <a:t>, S. </a:t>
            </a:r>
            <a:r>
              <a:rPr lang="en-US" sz="1900" b="1" dirty="0" err="1"/>
              <a:t>Huseu</a:t>
            </a:r>
            <a:r>
              <a:rPr lang="en-US" sz="1900" b="1" dirty="0"/>
              <a:t>, S. </a:t>
            </a:r>
            <a:r>
              <a:rPr lang="en-US" sz="1900" b="1" dirty="0" smtClean="0"/>
              <a:t>Maksimenko</a:t>
            </a:r>
            <a:r>
              <a:rPr lang="en-US" sz="1900" b="1" baseline="30000" dirty="0" smtClean="0"/>
              <a:t>2</a:t>
            </a:r>
            <a:r>
              <a:rPr lang="en-US" sz="1900" dirty="0" smtClean="0"/>
              <a:t>,</a:t>
            </a:r>
            <a:endParaRPr lang="ru-RU" sz="1900" dirty="0" smtClean="0"/>
          </a:p>
          <a:p>
            <a:r>
              <a:rPr lang="en-US" sz="1600" dirty="0" smtClean="0"/>
              <a:t>Research Institute for Nuclear Problems of Belarusian State University, Minsk, Belarus</a:t>
            </a:r>
          </a:p>
          <a:p>
            <a:r>
              <a:rPr lang="en-US" sz="1600" baseline="30000" dirty="0" smtClean="0"/>
              <a:t>2</a:t>
            </a:r>
            <a:r>
              <a:rPr lang="en-US" sz="1600" dirty="0" smtClean="0"/>
              <a:t>also at Tomsk State University, Tomsk, Russia </a:t>
            </a:r>
            <a:endParaRPr lang="ru-RU" sz="1600" dirty="0" smtClean="0"/>
          </a:p>
          <a:p>
            <a:r>
              <a:rPr lang="fr-FR" sz="1900" b="1" dirty="0" smtClean="0"/>
              <a:t>A</a:t>
            </a:r>
            <a:r>
              <a:rPr lang="fr-FR" sz="1900" b="1" dirty="0"/>
              <a:t>. </a:t>
            </a:r>
            <a:r>
              <a:rPr lang="fr-FR" sz="1900" b="1" dirty="0" err="1"/>
              <a:t>Shvedov</a:t>
            </a:r>
            <a:r>
              <a:rPr lang="fr-FR" sz="1900" b="1" dirty="0"/>
              <a:t>, S. </a:t>
            </a:r>
            <a:r>
              <a:rPr lang="fr-FR" sz="1900" b="1" dirty="0" err="1"/>
              <a:t>Yurevich</a:t>
            </a:r>
            <a:r>
              <a:rPr lang="fr-FR" sz="1900" b="1" dirty="0"/>
              <a:t>, V. </a:t>
            </a:r>
            <a:r>
              <a:rPr lang="fr-FR" sz="1900" b="1" dirty="0" err="1"/>
              <a:t>Petrakovsky</a:t>
            </a:r>
            <a:r>
              <a:rPr lang="fr-FR" sz="1900" b="1" dirty="0"/>
              <a:t>, A. </a:t>
            </a:r>
            <a:r>
              <a:rPr lang="fr-FR" sz="1900" b="1" dirty="0" err="1"/>
              <a:t>Pokrovsky</a:t>
            </a:r>
            <a:r>
              <a:rPr lang="fr-FR" sz="1900" b="1" dirty="0"/>
              <a:t>, I. </a:t>
            </a:r>
            <a:r>
              <a:rPr lang="fr-FR" sz="1900" b="1" dirty="0" err="1"/>
              <a:t>Pobol</a:t>
            </a:r>
            <a:r>
              <a:rPr lang="fr-FR" sz="1900" b="1" dirty="0"/>
              <a:t>,</a:t>
            </a:r>
            <a:r>
              <a:rPr lang="fr-FR" sz="1900" b="1" i="1" dirty="0"/>
              <a:t> </a:t>
            </a:r>
            <a:r>
              <a:rPr lang="fr-FR" sz="1900" b="1" dirty="0"/>
              <a:t>V. </a:t>
            </a:r>
            <a:r>
              <a:rPr lang="fr-FR" sz="1900" b="1" dirty="0" smtClean="0"/>
              <a:t>Zaleski,</a:t>
            </a:r>
            <a:endParaRPr lang="ru-RU" sz="1900" b="1" i="1" dirty="0" smtClean="0"/>
          </a:p>
          <a:p>
            <a:r>
              <a:rPr lang="en-US" sz="1600" dirty="0" smtClean="0"/>
              <a:t>Physical-Technical Institute, Minsk, Belarus</a:t>
            </a:r>
            <a:endParaRPr lang="ru-RU" sz="1600" i="1" dirty="0" smtClean="0"/>
          </a:p>
          <a:p>
            <a:endParaRPr lang="en-US" dirty="0"/>
          </a:p>
          <a:p>
            <a:endParaRPr dirty="0"/>
          </a:p>
        </p:txBody>
      </p:sp>
      <p:pic>
        <p:nvPicPr>
          <p:cNvPr id="4" name="Picture 12" descr="Kcy;&amp;acy;&amp;rcy;&amp;tcy;&amp;icy;&amp;ncy;&amp;kcy;&amp;ic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2636" y="5401989"/>
            <a:ext cx="1010207" cy="64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4748" y="5491532"/>
            <a:ext cx="2379345" cy="527167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335" y="5454869"/>
            <a:ext cx="814388" cy="733587"/>
          </a:xfrm>
          <a:prstGeom prst="rect">
            <a:avLst/>
          </a:prstGeom>
        </p:spPr>
      </p:pic>
      <p:pic>
        <p:nvPicPr>
          <p:cNvPr id="7" name="Picture 4" descr="https://iqfix.by/upload/iblock/7d2/7d2b44cfca26babbc66a44ba4351a52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43083" y="5387655"/>
            <a:ext cx="1268730" cy="77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12370" y="6368459"/>
            <a:ext cx="69657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XXVII Russian Particle Accelerator Conference RuPAC’21, 27 </a:t>
            </a:r>
            <a:r>
              <a:rPr lang="en-US" sz="1200" dirty="0"/>
              <a:t>September </a:t>
            </a:r>
            <a:r>
              <a:rPr lang="en-US" sz="1200" dirty="0" smtClean="0"/>
              <a:t>–1 </a:t>
            </a:r>
            <a:r>
              <a:rPr lang="en-US" sz="1200" dirty="0"/>
              <a:t>October 2021, </a:t>
            </a:r>
            <a:r>
              <a:rPr lang="en-US" sz="1200" dirty="0" err="1"/>
              <a:t>Alushta</a:t>
            </a:r>
            <a:r>
              <a:rPr lang="en-US" sz="1200" dirty="0"/>
              <a:t>, </a:t>
            </a:r>
            <a:r>
              <a:rPr lang="en-US" sz="1200" dirty="0" smtClean="0"/>
              <a:t>Crimea  </a:t>
            </a:r>
            <a:r>
              <a:rPr lang="en-US" sz="1200" b="1" dirty="0" smtClean="0"/>
              <a:t>THA01</a:t>
            </a:r>
            <a:endParaRPr lang="en-US" sz="12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94517" y="256761"/>
            <a:ext cx="817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THA01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82815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Production of the </a:t>
            </a:r>
            <a:br>
              <a:rPr lang="en-US" sz="35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en-US" sz="35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pilot </a:t>
            </a:r>
            <a:r>
              <a:rPr lang="en-US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full performance SC cavity </a:t>
            </a:r>
            <a:endParaRPr sz="35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28662" y="1552693"/>
            <a:ext cx="148181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/>
          </a:p>
        </p:txBody>
      </p:sp>
      <p:pic>
        <p:nvPicPr>
          <p:cNvPr id="512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5" y="1891609"/>
            <a:ext cx="2313433" cy="284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1871" y="4767902"/>
            <a:ext cx="20934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ea typeface="Times New Roman" charset="0"/>
                <a:cs typeface="Times New Roman" charset="0"/>
              </a:rPr>
              <a:t>Niobium cavity core under intermediate RF test </a:t>
            </a:r>
            <a:endParaRPr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/>
          </a:p>
        </p:txBody>
      </p:sp>
      <p:pic>
        <p:nvPicPr>
          <p:cNvPr id="5123" name="Picture 3" descr="fig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96144" y="1863694"/>
            <a:ext cx="3126889" cy="285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804680" y="4752295"/>
            <a:ext cx="23005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ea typeface="Times New Roman" charset="0"/>
                <a:cs typeface="Times New Roman" charset="0"/>
              </a:rPr>
              <a:t>Cavity </a:t>
            </a:r>
            <a:r>
              <a:rPr lang="en-US" dirty="0" err="1">
                <a:ea typeface="Times New Roman" charset="0"/>
                <a:cs typeface="Times New Roman" charset="0"/>
              </a:rPr>
              <a:t>Nb</a:t>
            </a:r>
            <a:r>
              <a:rPr lang="en-US" dirty="0">
                <a:ea typeface="Times New Roman" charset="0"/>
                <a:cs typeface="Times New Roman" charset="0"/>
              </a:rPr>
              <a:t> core with outer </a:t>
            </a:r>
            <a:r>
              <a:rPr lang="en-US" dirty="0" err="1">
                <a:ea typeface="Times New Roman" charset="0"/>
                <a:cs typeface="Times New Roman" charset="0"/>
              </a:rPr>
              <a:t>Ti</a:t>
            </a:r>
            <a:r>
              <a:rPr lang="en-US" dirty="0">
                <a:ea typeface="Times New Roman" charset="0"/>
                <a:cs typeface="Times New Roman" charset="0"/>
              </a:rPr>
              <a:t> shell </a:t>
            </a:r>
            <a:r>
              <a:rPr lang="en-US" dirty="0" smtClean="0">
                <a:ea typeface="Times New Roman" charset="0"/>
                <a:cs typeface="Times New Roman" charset="0"/>
              </a:rPr>
              <a:t>assembly</a:t>
            </a:r>
            <a:endParaRPr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771271" y="1716554"/>
            <a:ext cx="3372729" cy="4355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18745" algn="just">
              <a:spcAft>
                <a:spcPts val="600"/>
              </a:spcAft>
            </a:pPr>
            <a:r>
              <a:rPr lang="en-US" sz="1400" kern="800" dirty="0">
                <a:ea typeface="Times New Roman" charset="0"/>
              </a:rPr>
              <a:t>Pilot full performance SC cavity is being manufactured in 2020-2021. </a:t>
            </a:r>
            <a:endParaRPr lang="en-US" sz="1400" kern="800" dirty="0" smtClean="0">
              <a:ea typeface="Times New Roman" charset="0"/>
            </a:endParaRPr>
          </a:p>
          <a:p>
            <a:pPr indent="118745" algn="just">
              <a:spcAft>
                <a:spcPts val="600"/>
              </a:spcAft>
            </a:pPr>
            <a:r>
              <a:rPr lang="en-US" sz="1400" kern="800" dirty="0" smtClean="0">
                <a:ea typeface="Times New Roman" charset="0"/>
              </a:rPr>
              <a:t>The </a:t>
            </a:r>
            <a:r>
              <a:rPr lang="en-US" sz="1400" kern="800" dirty="0">
                <a:ea typeface="Times New Roman" charset="0"/>
              </a:rPr>
              <a:t>cavity is made of high RRR bulk niobium and has titanium cryogenic vessel </a:t>
            </a:r>
            <a:r>
              <a:rPr lang="en-US" sz="1400" kern="800" dirty="0" smtClean="0">
                <a:ea typeface="Times New Roman" charset="0"/>
              </a:rPr>
              <a:t>welded to the cavity. </a:t>
            </a:r>
          </a:p>
          <a:p>
            <a:pPr indent="118745" algn="just">
              <a:spcAft>
                <a:spcPts val="600"/>
              </a:spcAft>
            </a:pPr>
            <a:r>
              <a:rPr lang="en-US" sz="1400" kern="800" dirty="0" smtClean="0">
                <a:ea typeface="Times New Roman" charset="0"/>
              </a:rPr>
              <a:t>Technology </a:t>
            </a:r>
            <a:r>
              <a:rPr lang="en-US" sz="1400" kern="800" dirty="0">
                <a:ea typeface="Times New Roman" charset="0"/>
              </a:rPr>
              <a:t>of niobium sheets deep drawing, hydroforming, electron beam welding at several production facilities at Minsk were developed. </a:t>
            </a:r>
            <a:endParaRPr lang="en-US" sz="1400" kern="800" dirty="0" smtClean="0">
              <a:ea typeface="Times New Roman" charset="0"/>
            </a:endParaRPr>
          </a:p>
          <a:p>
            <a:pPr indent="118745" algn="just">
              <a:spcAft>
                <a:spcPts val="600"/>
              </a:spcAft>
            </a:pPr>
            <a:r>
              <a:rPr lang="en-US" sz="1400" kern="800" dirty="0" smtClean="0">
                <a:ea typeface="Times New Roman" charset="0"/>
              </a:rPr>
              <a:t>The </a:t>
            </a:r>
            <a:r>
              <a:rPr lang="en-US" sz="1400" kern="800" dirty="0">
                <a:ea typeface="Times New Roman" charset="0"/>
              </a:rPr>
              <a:t>intermediate frequency measurements and control of niobium cavity </a:t>
            </a:r>
            <a:r>
              <a:rPr lang="en-US" sz="1400" kern="800" dirty="0" smtClean="0">
                <a:ea typeface="Times New Roman" charset="0"/>
              </a:rPr>
              <a:t>were </a:t>
            </a:r>
            <a:r>
              <a:rPr lang="en-US" sz="1400" kern="800" dirty="0">
                <a:ea typeface="Times New Roman" charset="0"/>
              </a:rPr>
              <a:t>performed based on copper prototype-based experience</a:t>
            </a:r>
            <a:r>
              <a:rPr lang="en-US" sz="1400" kern="800" dirty="0" smtClean="0">
                <a:ea typeface="Times New Roman" charset="0"/>
              </a:rPr>
              <a:t>.</a:t>
            </a:r>
          </a:p>
          <a:p>
            <a:pPr indent="118745" algn="just">
              <a:spcAft>
                <a:spcPts val="600"/>
              </a:spcAft>
            </a:pPr>
            <a:r>
              <a:rPr lang="en-US" sz="1400" kern="800" dirty="0" smtClean="0">
                <a:ea typeface="Times New Roman" charset="0"/>
              </a:rPr>
              <a:t>Weld </a:t>
            </a:r>
            <a:r>
              <a:rPr lang="en-US" sz="1400" kern="800" dirty="0">
                <a:ea typeface="Times New Roman" charset="0"/>
              </a:rPr>
              <a:t>seals leak rate was under 3.8</a:t>
            </a:r>
            <a:r>
              <a:rPr lang="en-US" sz="1400" kern="800" dirty="0">
                <a:ea typeface="Times New Roman" charset="0"/>
                <a:sym typeface="Symbol" charset="2"/>
              </a:rPr>
              <a:t></a:t>
            </a:r>
            <a:r>
              <a:rPr lang="en-US" sz="1400" kern="800" dirty="0">
                <a:ea typeface="Times New Roman" charset="0"/>
              </a:rPr>
              <a:t>10</a:t>
            </a:r>
            <a:r>
              <a:rPr lang="en-US" sz="1400" kern="800" baseline="30000" dirty="0">
                <a:ea typeface="Times New Roman" charset="0"/>
              </a:rPr>
              <a:t>-9</a:t>
            </a:r>
            <a:r>
              <a:rPr lang="en-US" sz="1400" kern="800" dirty="0">
                <a:ea typeface="Times New Roman" charset="0"/>
              </a:rPr>
              <a:t> Pa*m</a:t>
            </a:r>
            <a:r>
              <a:rPr lang="en-US" sz="1400" kern="800" baseline="30000" dirty="0">
                <a:ea typeface="Times New Roman" charset="0"/>
              </a:rPr>
              <a:t>3</a:t>
            </a:r>
            <a:r>
              <a:rPr lang="en-US" sz="1400" kern="800" dirty="0">
                <a:ea typeface="Times New Roman" charset="0"/>
              </a:rPr>
              <a:t>/s. </a:t>
            </a:r>
            <a:endParaRPr lang="en-US" sz="1400" kern="800" dirty="0" smtClean="0">
              <a:ea typeface="Times New Roman" charset="0"/>
            </a:endParaRPr>
          </a:p>
          <a:p>
            <a:pPr indent="118745" algn="just">
              <a:spcAft>
                <a:spcPts val="600"/>
              </a:spcAft>
            </a:pPr>
            <a:r>
              <a:rPr lang="en-US" sz="1400" kern="800" dirty="0" smtClean="0">
                <a:ea typeface="Times New Roman" charset="0"/>
              </a:rPr>
              <a:t>Cavity </a:t>
            </a:r>
            <a:r>
              <a:rPr lang="en-US" sz="1400" kern="800" dirty="0">
                <a:ea typeface="Times New Roman" charset="0"/>
              </a:rPr>
              <a:t>low power RF tests at room temperature were carried out </a:t>
            </a:r>
            <a:r>
              <a:rPr lang="en-US" sz="1400" kern="800" dirty="0" smtClean="0">
                <a:ea typeface="Times New Roman" charset="0"/>
              </a:rPr>
              <a:t>and </a:t>
            </a:r>
            <a:r>
              <a:rPr lang="en-US" sz="1400" kern="800" dirty="0">
                <a:ea typeface="Times New Roman" charset="0"/>
              </a:rPr>
              <a:t>showed the expected results. </a:t>
            </a:r>
            <a:endParaRPr lang="ru-RU" sz="1400" kern="800" dirty="0">
              <a:effectLst/>
              <a:ea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648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Cryostat for cavity testing </a:t>
            </a:r>
            <a:endParaRPr sz="35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75084" y="1509831"/>
            <a:ext cx="1930257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/>
          </a:p>
        </p:txBody>
      </p:sp>
      <p:pic>
        <p:nvPicPr>
          <p:cNvPr id="6145" name="Picture 1" descr="fig9a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310" y="1531608"/>
            <a:ext cx="2248527" cy="325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/>
          </a:p>
        </p:txBody>
      </p:sp>
      <p:pic>
        <p:nvPicPr>
          <p:cNvPr id="6147" name="Изображение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72699" y="1530014"/>
            <a:ext cx="3326037" cy="326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888703" y="4908216"/>
            <a:ext cx="28100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ea typeface="Times New Roman" charset="0"/>
                <a:cs typeface="Times New Roman" charset="0"/>
              </a:rPr>
              <a:t>M</a:t>
            </a:r>
            <a:r>
              <a:rPr lang="en-GB" dirty="0" smtClean="0">
                <a:ea typeface="Times New Roman" charset="0"/>
                <a:cs typeface="Times New Roman" charset="0"/>
              </a:rPr>
              <a:t>ain </a:t>
            </a:r>
            <a:r>
              <a:rPr lang="en-GB" dirty="0">
                <a:ea typeface="Times New Roman" charset="0"/>
                <a:cs typeface="Times New Roman" charset="0"/>
              </a:rPr>
              <a:t>parts and subsystems of the cryostat</a:t>
            </a:r>
            <a:r>
              <a:rPr lang="ru-RU" dirty="0"/>
              <a:t> </a:t>
            </a:r>
            <a:endParaRPr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84731" y="4908216"/>
            <a:ext cx="2427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ea typeface="Times New Roman" charset="0"/>
                <a:cs typeface="Times New Roman" charset="0"/>
              </a:rPr>
              <a:t>Fabricated test cryostat</a:t>
            </a:r>
            <a:r>
              <a:rPr lang="ru-RU" dirty="0"/>
              <a:t> </a:t>
            </a:r>
            <a:endParaRPr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094828" y="1797540"/>
            <a:ext cx="23879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ea typeface="Times New Roman" charset="0"/>
                <a:cs typeface="Times New Roman" charset="0"/>
              </a:rPr>
              <a:t>Cryostat for cavity testing was developed in collaboration of JINR and INP BSU</a:t>
            </a:r>
            <a:r>
              <a:rPr lang="ru-RU" dirty="0"/>
              <a:t> </a:t>
            </a:r>
            <a:endParaRPr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273584" y="4585050"/>
            <a:ext cx="264121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kern="800" dirty="0" smtClean="0">
                <a:ea typeface="Times New Roman" charset="0"/>
                <a:cs typeface="Times New Roman" charset="0"/>
              </a:rPr>
              <a:t>Design </a:t>
            </a:r>
            <a:r>
              <a:rPr lang="en-US" b="1" kern="800" dirty="0">
                <a:ea typeface="Times New Roman" charset="0"/>
                <a:cs typeface="Times New Roman" charset="0"/>
              </a:rPr>
              <a:t>and characteristics of cryostat for testing of low-betta 325 MHz Half-Wave </a:t>
            </a:r>
            <a:r>
              <a:rPr lang="en-US" b="1" kern="800" dirty="0" smtClean="0">
                <a:ea typeface="Times New Roman" charset="0"/>
                <a:cs typeface="Times New Roman" charset="0"/>
              </a:rPr>
              <a:t>resonators</a:t>
            </a:r>
            <a:endParaRPr lang="en-US" b="1" kern="800" dirty="0">
              <a:ea typeface="Times New Roman" charset="0"/>
              <a:cs typeface="Times New Roman" charset="0"/>
            </a:endParaRPr>
          </a:p>
          <a:p>
            <a:r>
              <a:rPr lang="en-US" kern="800" dirty="0" smtClean="0">
                <a:ea typeface="Times New Roman" charset="0"/>
                <a:cs typeface="Times New Roman" charset="0"/>
              </a:rPr>
              <a:t> </a:t>
            </a:r>
          </a:p>
          <a:p>
            <a:r>
              <a:rPr lang="ru-RU" kern="800" dirty="0" smtClean="0">
                <a:ea typeface="Times New Roman" charset="0"/>
                <a:cs typeface="Times New Roman" charset="0"/>
              </a:rPr>
              <a:t>Р</a:t>
            </a:r>
            <a:r>
              <a:rPr lang="en-US" kern="800" dirty="0" smtClean="0">
                <a:ea typeface="Times New Roman" charset="0"/>
                <a:cs typeface="Times New Roman" charset="0"/>
              </a:rPr>
              <a:t>resented </a:t>
            </a:r>
            <a:r>
              <a:rPr lang="en-US" kern="800" dirty="0">
                <a:ea typeface="Times New Roman" charset="0"/>
                <a:cs typeface="Times New Roman" charset="0"/>
              </a:rPr>
              <a:t>at this </a:t>
            </a:r>
            <a:r>
              <a:rPr lang="en-US" kern="800" dirty="0" smtClean="0">
                <a:ea typeface="Times New Roman" charset="0"/>
                <a:cs typeface="Times New Roman" charset="0"/>
              </a:rPr>
              <a:t>conference:</a:t>
            </a:r>
            <a:r>
              <a:rPr lang="ru-RU" kern="800" dirty="0" smtClean="0">
                <a:ea typeface="Times New Roman" charset="0"/>
                <a:cs typeface="Times New Roman" charset="0"/>
              </a:rPr>
              <a:t> </a:t>
            </a:r>
            <a:r>
              <a:rPr lang="en-US" kern="800" dirty="0" smtClean="0">
                <a:solidFill>
                  <a:srgbClr val="FF0000"/>
                </a:solidFill>
                <a:ea typeface="Times New Roman" charset="0"/>
                <a:cs typeface="Times New Roman" charset="0"/>
              </a:rPr>
              <a:t>MOPSA16</a:t>
            </a:r>
            <a:endParaRPr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86072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en-US" sz="35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irst </a:t>
            </a:r>
            <a:r>
              <a:rPr lang="en-US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tests of cavity cooled down </a:t>
            </a:r>
            <a:r>
              <a:rPr lang="en-US" sz="35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to </a:t>
            </a:r>
            <a:br>
              <a:rPr lang="en-US" sz="35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en-US" sz="35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liquid </a:t>
            </a:r>
            <a:r>
              <a:rPr lang="en-US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nitrogen temperature </a:t>
            </a:r>
            <a:endParaRPr sz="35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/>
          </a:p>
        </p:txBody>
      </p:sp>
      <p:pic>
        <p:nvPicPr>
          <p:cNvPr id="7169" name="Picture 1" descr="fig9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653" y="2448911"/>
            <a:ext cx="3294856" cy="267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39653" y="5320224"/>
            <a:ext cx="3298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ea typeface="Times New Roman" charset="0"/>
                <a:cs typeface="Times New Roman" charset="0"/>
              </a:rPr>
              <a:t>Test </a:t>
            </a:r>
            <a:r>
              <a:rPr lang="en-GB" dirty="0">
                <a:ea typeface="Times New Roman" charset="0"/>
                <a:cs typeface="Times New Roman" charset="0"/>
              </a:rPr>
              <a:t>cryostat  with a cavity </a:t>
            </a:r>
            <a:r>
              <a:rPr lang="en-GB" dirty="0" smtClean="0">
                <a:ea typeface="Times New Roman" charset="0"/>
                <a:cs typeface="Times New Roman" charset="0"/>
              </a:rPr>
              <a:t>inside</a:t>
            </a:r>
            <a:r>
              <a:rPr lang="ru-RU" dirty="0" smtClean="0"/>
              <a:t> </a:t>
            </a:r>
            <a:endParaRPr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/>
          </a:p>
        </p:txBody>
      </p:sp>
      <p:pic>
        <p:nvPicPr>
          <p:cNvPr id="7171" name="Изображение 21" descr="cry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201" r="11567"/>
          <a:stretch/>
        </p:blipFill>
        <p:spPr bwMode="auto">
          <a:xfrm>
            <a:off x="3624799" y="2363978"/>
            <a:ext cx="3349259" cy="2758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753973" y="5215124"/>
            <a:ext cx="34766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ea typeface="Times New Roman" charset="0"/>
                <a:cs typeface="Times New Roman" charset="0"/>
              </a:rPr>
              <a:t>Resonant frequency vs</a:t>
            </a:r>
            <a:r>
              <a:rPr lang="en-GB" dirty="0">
                <a:ea typeface="Times New Roman" charset="0"/>
                <a:cs typeface="Times New Roman" charset="0"/>
              </a:rPr>
              <a:t>. </a:t>
            </a:r>
            <a:r>
              <a:rPr lang="en-US" dirty="0">
                <a:ea typeface="Times New Roman" charset="0"/>
                <a:cs typeface="Times New Roman" charset="0"/>
              </a:rPr>
              <a:t>temperature dependence measured during cavity cooldown</a:t>
            </a:r>
            <a:r>
              <a:rPr lang="ru-RU" dirty="0"/>
              <a:t> </a:t>
            </a:r>
            <a:endParaRPr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199142" y="2617076"/>
            <a:ext cx="194485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" charset="0"/>
                <a:ea typeface="Times New Roman" charset="0"/>
                <a:cs typeface="Times New Roman" charset="0"/>
              </a:rPr>
              <a:t>At September 2021 </a:t>
            </a:r>
            <a:endParaRPr lang="en-US" dirty="0" smtClean="0">
              <a:latin typeface="Times" charset="0"/>
              <a:ea typeface="Times New Roman" charset="0"/>
              <a:cs typeface="Times New Roman" charset="0"/>
            </a:endParaRPr>
          </a:p>
          <a:p>
            <a:r>
              <a:rPr lang="en-US" dirty="0" smtClean="0">
                <a:latin typeface="Times" charset="0"/>
                <a:ea typeface="Times New Roman" charset="0"/>
                <a:cs typeface="Times New Roman" charset="0"/>
              </a:rPr>
              <a:t>first </a:t>
            </a:r>
            <a:r>
              <a:rPr lang="en-US" dirty="0">
                <a:latin typeface="Times" charset="0"/>
                <a:ea typeface="Times New Roman" charset="0"/>
                <a:cs typeface="Times New Roman" charset="0"/>
              </a:rPr>
              <a:t>tests of cavity cooled down to liquid nitrogen temperature were done</a:t>
            </a:r>
            <a:r>
              <a:rPr lang="ru-RU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1304173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500" b="1" dirty="0" smtClean="0">
                <a:solidFill>
                  <a:srgbClr val="002060"/>
                </a:solidFill>
                <a:latin typeface="Arial" pitchFamily="34" charset="0"/>
                <a:ea typeface="Times New Roman" charset="0"/>
                <a:cs typeface="Arial" pitchFamily="34" charset="0"/>
              </a:rPr>
              <a:t>Two SC cavities for </a:t>
            </a:r>
            <a:r>
              <a:rPr lang="ru-RU" sz="3500" b="1" dirty="0" smtClean="0">
                <a:solidFill>
                  <a:srgbClr val="002060"/>
                </a:solidFill>
                <a:latin typeface="Arial" pitchFamily="34" charset="0"/>
                <a:ea typeface="Times New Roman" charset="0"/>
                <a:cs typeface="Arial" pitchFamily="34" charset="0"/>
              </a:rPr>
              <a:t/>
            </a:r>
            <a:br>
              <a:rPr lang="ru-RU" sz="3500" b="1" dirty="0" smtClean="0">
                <a:solidFill>
                  <a:srgbClr val="002060"/>
                </a:solidFill>
                <a:latin typeface="Arial" pitchFamily="34" charset="0"/>
                <a:ea typeface="Times New Roman" charset="0"/>
                <a:cs typeface="Arial" pitchFamily="34" charset="0"/>
              </a:rPr>
            </a:br>
            <a:r>
              <a:rPr lang="en-GB" sz="3500" b="1" dirty="0" smtClean="0">
                <a:solidFill>
                  <a:srgbClr val="002060"/>
                </a:solidFill>
                <a:latin typeface="Arial" pitchFamily="34" charset="0"/>
                <a:ea typeface="Times New Roman" charset="0"/>
                <a:cs typeface="Arial" pitchFamily="34" charset="0"/>
              </a:rPr>
              <a:t>test stand </a:t>
            </a:r>
            <a:r>
              <a:rPr lang="en-GB" sz="3500" b="1" dirty="0" err="1">
                <a:solidFill>
                  <a:srgbClr val="002060"/>
                </a:solidFill>
                <a:latin typeface="Arial" pitchFamily="34" charset="0"/>
                <a:ea typeface="Times New Roman" charset="0"/>
                <a:cs typeface="Arial" pitchFamily="34" charset="0"/>
              </a:rPr>
              <a:t>Nuclotron</a:t>
            </a:r>
            <a:r>
              <a:rPr lang="en-GB" sz="3500" b="1" dirty="0">
                <a:solidFill>
                  <a:srgbClr val="002060"/>
                </a:solidFill>
                <a:latin typeface="Arial" pitchFamily="34" charset="0"/>
                <a:ea typeface="Times New Roman" charset="0"/>
                <a:cs typeface="Arial" pitchFamily="34" charset="0"/>
              </a:rPr>
              <a:t>-NICA injector </a:t>
            </a:r>
            <a:endParaRPr sz="35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082278" y="22013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/>
          </a:p>
        </p:txBody>
      </p:sp>
      <p:pic>
        <p:nvPicPr>
          <p:cNvPr id="8193" name="Изображение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7445" y="1898013"/>
            <a:ext cx="4093327" cy="285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7445" y="5117919"/>
            <a:ext cx="45448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Times" charset="0"/>
                <a:ea typeface="Times New Roman" charset="0"/>
                <a:cs typeface="Times New Roman" charset="0"/>
              </a:rPr>
              <a:t>Nb</a:t>
            </a:r>
            <a:r>
              <a:rPr lang="en-US" dirty="0">
                <a:latin typeface="Times" charset="0"/>
                <a:ea typeface="Times New Roman" charset="0"/>
                <a:cs typeface="Times New Roman" charset="0"/>
              </a:rPr>
              <a:t> parts for two </a:t>
            </a:r>
            <a:r>
              <a:rPr lang="en-US" dirty="0" err="1">
                <a:latin typeface="Times" charset="0"/>
                <a:ea typeface="Times New Roman" charset="0"/>
                <a:cs typeface="Times New Roman" charset="0"/>
              </a:rPr>
              <a:t>Nuclotron</a:t>
            </a:r>
            <a:r>
              <a:rPr lang="en-GB" dirty="0">
                <a:latin typeface="Times" charset="0"/>
                <a:ea typeface="Times New Roman" charset="0"/>
                <a:cs typeface="Times New Roman" charset="0"/>
              </a:rPr>
              <a:t>-</a:t>
            </a:r>
            <a:r>
              <a:rPr lang="en-US" dirty="0">
                <a:latin typeface="Times" charset="0"/>
                <a:ea typeface="Times New Roman" charset="0"/>
                <a:cs typeface="Times New Roman" charset="0"/>
              </a:rPr>
              <a:t>NICA </a:t>
            </a:r>
            <a:r>
              <a:rPr lang="ru-RU" dirty="0">
                <a:latin typeface="Times" charset="0"/>
                <a:ea typeface="Times New Roman" charset="0"/>
                <a:cs typeface="Times New Roman" charset="0"/>
              </a:rPr>
              <a:t> </a:t>
            </a:r>
            <a:r>
              <a:rPr lang="en-US" dirty="0" smtClean="0">
                <a:latin typeface="Times" charset="0"/>
                <a:ea typeface="Times New Roman" charset="0"/>
                <a:cs typeface="Times New Roman" charset="0"/>
              </a:rPr>
              <a:t>SC </a:t>
            </a:r>
            <a:r>
              <a:rPr lang="en-GB" dirty="0" smtClean="0">
                <a:latin typeface="Times" charset="0"/>
                <a:ea typeface="Times New Roman" charset="0"/>
                <a:cs typeface="Times New Roman" charset="0"/>
              </a:rPr>
              <a:t>cavities </a:t>
            </a:r>
            <a:endParaRPr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991350" y="6431519"/>
            <a:ext cx="71953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XXVII </a:t>
            </a:r>
            <a:r>
              <a:rPr lang="en-US" sz="1200" dirty="0" smtClean="0"/>
              <a:t>Russian Particle Accelerator Conference RuPAC’21, 27 </a:t>
            </a:r>
            <a:r>
              <a:rPr lang="en-US" sz="1200" dirty="0"/>
              <a:t>September </a:t>
            </a:r>
            <a:r>
              <a:rPr lang="en-US" sz="1200" dirty="0" smtClean="0"/>
              <a:t>–1 </a:t>
            </a:r>
            <a:r>
              <a:rPr lang="en-US" sz="1200" dirty="0"/>
              <a:t>October 2021, </a:t>
            </a:r>
            <a:r>
              <a:rPr lang="en-US" sz="1200" dirty="0" err="1"/>
              <a:t>Alushta</a:t>
            </a:r>
            <a:r>
              <a:rPr lang="en-US" sz="1200" dirty="0"/>
              <a:t>, Crimea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597498" y="1898013"/>
            <a:ext cx="3917852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18745" algn="just">
              <a:spcAft>
                <a:spcPts val="600"/>
              </a:spcAft>
            </a:pPr>
            <a:r>
              <a:rPr lang="en-US" kern="800" dirty="0">
                <a:ea typeface="Times New Roman" charset="0"/>
              </a:rPr>
              <a:t>For testing purposes, the test beamline is proposed with two HWR1 cavities installed. </a:t>
            </a:r>
            <a:endParaRPr lang="en-US" kern="800" dirty="0" smtClean="0">
              <a:ea typeface="Times New Roman" charset="0"/>
            </a:endParaRPr>
          </a:p>
          <a:p>
            <a:pPr indent="118745" algn="just">
              <a:spcAft>
                <a:spcPts val="600"/>
              </a:spcAft>
            </a:pPr>
            <a:r>
              <a:rPr lang="en-US" kern="800" dirty="0" smtClean="0">
                <a:ea typeface="Times New Roman" charset="0"/>
              </a:rPr>
              <a:t>A </a:t>
            </a:r>
            <a:r>
              <a:rPr lang="en-US" kern="800" dirty="0">
                <a:ea typeface="Times New Roman" charset="0"/>
              </a:rPr>
              <a:t>test cryostat for two cavities HWR 1 is developing now by a joint team of JINR, GSI (Germany) and BEVATECH (Germany). </a:t>
            </a:r>
            <a:endParaRPr lang="en-US" kern="800" dirty="0" smtClean="0">
              <a:ea typeface="Times New Roman" charset="0"/>
            </a:endParaRPr>
          </a:p>
          <a:p>
            <a:pPr indent="118745" algn="just">
              <a:spcAft>
                <a:spcPts val="600"/>
              </a:spcAft>
            </a:pPr>
            <a:r>
              <a:rPr lang="en-US" kern="800" dirty="0" smtClean="0">
                <a:ea typeface="Times New Roman" charset="0"/>
              </a:rPr>
              <a:t>Cryostat </a:t>
            </a:r>
            <a:r>
              <a:rPr lang="en-US" kern="800" dirty="0">
                <a:ea typeface="Times New Roman" charset="0"/>
              </a:rPr>
              <a:t>for 4 </a:t>
            </a:r>
            <a:r>
              <a:rPr lang="en-US" kern="800" dirty="0" smtClean="0">
                <a:ea typeface="Times New Roman" charset="0"/>
              </a:rPr>
              <a:t>HWR1 cavities is </a:t>
            </a:r>
            <a:r>
              <a:rPr lang="en-US" kern="800" dirty="0">
                <a:ea typeface="Times New Roman" charset="0"/>
              </a:rPr>
              <a:t>developing by JINR and IMP (China).</a:t>
            </a:r>
            <a:endParaRPr lang="ru-RU" dirty="0">
              <a:effectLst/>
              <a:ea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8210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75946"/>
            <a:ext cx="7886700" cy="1325563"/>
          </a:xfrm>
        </p:spPr>
        <p:txBody>
          <a:bodyPr/>
          <a:lstStyle/>
          <a:p>
            <a:r>
              <a:rPr lang="en-US" sz="35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Conclusion </a:t>
            </a:r>
            <a:endParaRPr lang="en-US" sz="35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439916"/>
            <a:ext cx="7886700" cy="4351338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n-US" dirty="0"/>
              <a:t>HWR SC cavity with frequency tuner for </a:t>
            </a:r>
            <a:r>
              <a:rPr lang="en-US" dirty="0" err="1"/>
              <a:t>Nuclotron</a:t>
            </a:r>
            <a:r>
              <a:rPr lang="en-US" dirty="0"/>
              <a:t>-NICA injector was designed. </a:t>
            </a:r>
            <a:endParaRPr lang="en-US" dirty="0" smtClean="0"/>
          </a:p>
          <a:p>
            <a:pPr algn="just"/>
            <a:r>
              <a:rPr lang="en-US" dirty="0" smtClean="0"/>
              <a:t>Dedicated </a:t>
            </a:r>
            <a:r>
              <a:rPr lang="en-US" dirty="0"/>
              <a:t>tooling and technologies were developed and certified for production of high performance SC cavities. Core parts are made of high RRR bulk </a:t>
            </a:r>
            <a:r>
              <a:rPr lang="en-US" dirty="0" err="1" smtClean="0"/>
              <a:t>Nb</a:t>
            </a:r>
            <a:r>
              <a:rPr lang="en-US" dirty="0" smtClean="0"/>
              <a:t> sheets </a:t>
            </a:r>
            <a:r>
              <a:rPr lang="en-US" dirty="0"/>
              <a:t>by deep drawing and hydroforming and then electron beam welded. </a:t>
            </a:r>
            <a:endParaRPr lang="en-US" dirty="0" smtClean="0"/>
          </a:p>
          <a:p>
            <a:pPr algn="just"/>
            <a:r>
              <a:rPr lang="en-US" dirty="0" smtClean="0"/>
              <a:t>Full </a:t>
            </a:r>
            <a:r>
              <a:rPr lang="en-US" dirty="0"/>
              <a:t>production line procedures for intermediate measuring, testing and adjustment of cavity parts was developed. </a:t>
            </a:r>
            <a:endParaRPr lang="en-US" dirty="0" smtClean="0"/>
          </a:p>
          <a:p>
            <a:pPr algn="just"/>
            <a:r>
              <a:rPr lang="en-US" dirty="0"/>
              <a:t>Copper prototype and niobium pilot cavity were manufactured. </a:t>
            </a:r>
          </a:p>
          <a:p>
            <a:pPr algn="just"/>
            <a:r>
              <a:rPr lang="en-US" dirty="0" smtClean="0"/>
              <a:t>Cryostat </a:t>
            </a:r>
            <a:r>
              <a:rPr lang="en-US" dirty="0"/>
              <a:t>for cavity tests under L-He temperature was designed and manufactured.</a:t>
            </a:r>
            <a:endParaRPr lang="ru-RU" dirty="0"/>
          </a:p>
          <a:p>
            <a:pPr algn="just"/>
            <a:r>
              <a:rPr lang="en-US" dirty="0" smtClean="0"/>
              <a:t>Vacuum </a:t>
            </a:r>
            <a:r>
              <a:rPr lang="en-US" dirty="0"/>
              <a:t>and low power RF tests at room temperature and Liquid-N</a:t>
            </a:r>
            <a:r>
              <a:rPr lang="en-US" baseline="-25000" dirty="0"/>
              <a:t>2</a:t>
            </a:r>
            <a:r>
              <a:rPr lang="en-US" dirty="0"/>
              <a:t> conditions were carried out and showed the cavity expected performance. </a:t>
            </a:r>
            <a:endParaRPr lang="en-US" dirty="0" smtClean="0"/>
          </a:p>
          <a:p>
            <a:pPr algn="just"/>
            <a:r>
              <a:rPr lang="en-US" dirty="0" smtClean="0"/>
              <a:t>Production </a:t>
            </a:r>
            <a:r>
              <a:rPr lang="en-US" dirty="0"/>
              <a:t>of two </a:t>
            </a:r>
            <a:r>
              <a:rPr lang="en-US" dirty="0" err="1"/>
              <a:t>Nb</a:t>
            </a:r>
            <a:r>
              <a:rPr lang="en-US" dirty="0"/>
              <a:t> cavities for NICA beamline is launched.</a:t>
            </a:r>
            <a:endParaRPr lang="ru-RU" dirty="0"/>
          </a:p>
          <a:p>
            <a:pPr algn="just"/>
            <a:r>
              <a:rPr lang="en-US" dirty="0"/>
              <a:t>Next steps scheduled to 2021/2022 will be cavity cold tests at 4K and fast frequency tuning system </a:t>
            </a:r>
            <a:r>
              <a:rPr lang="en-US" dirty="0" smtClean="0"/>
              <a:t>development.</a:t>
            </a:r>
            <a:endParaRPr lang="ru-RU"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849459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2398" y="2593976"/>
            <a:ext cx="5147072" cy="1325563"/>
          </a:xfrm>
        </p:spPr>
        <p:txBody>
          <a:bodyPr>
            <a:normAutofit/>
          </a:bodyPr>
          <a:lstStyle/>
          <a:p>
            <a:pPr algn="ctr"/>
            <a:r>
              <a:rPr lang="en-US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Thanks for </a:t>
            </a:r>
            <a:r>
              <a:rPr lang="en-US" sz="35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attention</a:t>
            </a:r>
            <a:r>
              <a:rPr lang="ru-RU" sz="35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!</a:t>
            </a:r>
            <a:endParaRPr sz="35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4796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6727" y="1958548"/>
            <a:ext cx="4014952" cy="4025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/>
          <a:srcRect l="21310" r="6000"/>
          <a:stretch>
            <a:fillRect/>
          </a:stretch>
        </p:blipFill>
        <p:spPr bwMode="auto">
          <a:xfrm>
            <a:off x="4521879" y="529141"/>
            <a:ext cx="3901762" cy="4025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914" y="586690"/>
            <a:ext cx="5870437" cy="391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1192" y="4684150"/>
            <a:ext cx="2085726" cy="1835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7954" y="4684150"/>
            <a:ext cx="1891983" cy="1835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:\_Science_\ПРОЕКТЫ\Дубна - Сверхпроводимость\2020\HWR-copper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2077" y="386638"/>
            <a:ext cx="3958186" cy="4082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041128" y="4469142"/>
            <a:ext cx="1289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05.06.2020 </a:t>
            </a:r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:\_Science_\ПРОЕКТЫ\Дубна - Сверхпроводимость\2020\УПЧ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140" y="273277"/>
            <a:ext cx="4241964" cy="3268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:\_Science_\ПРОЕКТЫ\Дубна - Сверхпроводимость\2020\ввод-мощности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650" y="3594351"/>
            <a:ext cx="4231454" cy="3069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7119" y="165436"/>
            <a:ext cx="8305143" cy="1325563"/>
          </a:xfrm>
        </p:spPr>
        <p:txBody>
          <a:bodyPr>
            <a:normAutofit/>
          </a:bodyPr>
          <a:lstStyle/>
          <a:p>
            <a:r>
              <a:rPr lang="en-US" sz="35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New injector linac for </a:t>
            </a:r>
            <a:r>
              <a:rPr lang="en-US" sz="35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Nuclotron</a:t>
            </a:r>
            <a:r>
              <a:rPr lang="en-US" sz="35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-NICA</a:t>
            </a:r>
            <a:endParaRPr sz="35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1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54272" y="1485751"/>
            <a:ext cx="4099408" cy="2210732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623" y="1877920"/>
            <a:ext cx="4319981" cy="154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325657" y="3696483"/>
            <a:ext cx="15819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Light </a:t>
            </a:r>
            <a:r>
              <a:rPr lang="en-GB" dirty="0"/>
              <a:t>Ion Linac</a:t>
            </a:r>
            <a:r>
              <a:rPr lang="ru-RU" dirty="0"/>
              <a:t> </a:t>
            </a:r>
            <a:endParaRPr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66676" y="4403834"/>
            <a:ext cx="797519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18745" algn="just">
              <a:spcAft>
                <a:spcPts val="0"/>
              </a:spcAft>
            </a:pPr>
            <a:r>
              <a:rPr lang="en-US" sz="1600" kern="800" dirty="0" err="1" smtClean="0">
                <a:ea typeface="Times New Roman" charset="0"/>
              </a:rPr>
              <a:t>LILac</a:t>
            </a:r>
            <a:r>
              <a:rPr lang="en-US" sz="1600" kern="800" dirty="0" smtClean="0">
                <a:ea typeface="Times New Roman" charset="0"/>
              </a:rPr>
              <a:t> </a:t>
            </a:r>
            <a:r>
              <a:rPr lang="en-US" sz="1600" kern="800" dirty="0">
                <a:ea typeface="Times New Roman" charset="0"/>
              </a:rPr>
              <a:t>consists </a:t>
            </a:r>
            <a:r>
              <a:rPr lang="en-US" sz="1600" kern="800" dirty="0" smtClean="0">
                <a:ea typeface="Times New Roman" charset="0"/>
              </a:rPr>
              <a:t>of Source </a:t>
            </a:r>
            <a:r>
              <a:rPr lang="en-US" sz="1600" kern="800" dirty="0">
                <a:ea typeface="Times New Roman" charset="0"/>
              </a:rPr>
              <a:t>of Polarized </a:t>
            </a:r>
            <a:r>
              <a:rPr lang="en-US" sz="1600" kern="800" dirty="0" smtClean="0">
                <a:ea typeface="Times New Roman" charset="0"/>
              </a:rPr>
              <a:t>Ions (SPI) and </a:t>
            </a:r>
            <a:r>
              <a:rPr lang="en-US" sz="1600" kern="800" dirty="0">
                <a:ea typeface="Times New Roman" charset="0"/>
              </a:rPr>
              <a:t>of 5 cavities: RFQ, re-</a:t>
            </a:r>
            <a:r>
              <a:rPr lang="en-US" sz="1600" kern="800" dirty="0" err="1">
                <a:ea typeface="Times New Roman" charset="0"/>
              </a:rPr>
              <a:t>buncher</a:t>
            </a:r>
            <a:r>
              <a:rPr lang="en-US" sz="1600" kern="800" dirty="0">
                <a:ea typeface="Times New Roman" charset="0"/>
              </a:rPr>
              <a:t>, two Interdigital H-mode Drift-Tube-</a:t>
            </a:r>
            <a:r>
              <a:rPr lang="en-US" sz="1600" kern="800" dirty="0" err="1">
                <a:ea typeface="Times New Roman" charset="0"/>
              </a:rPr>
              <a:t>Linacs</a:t>
            </a:r>
            <a:r>
              <a:rPr lang="en-US" sz="1600" kern="800" dirty="0">
                <a:ea typeface="Times New Roman" charset="0"/>
              </a:rPr>
              <a:t> (IH-1 and IH-2) and a </a:t>
            </a:r>
            <a:r>
              <a:rPr lang="en-US" sz="1600" kern="800" dirty="0" smtClean="0">
                <a:ea typeface="Times New Roman" charset="0"/>
              </a:rPr>
              <a:t>de-</a:t>
            </a:r>
            <a:r>
              <a:rPr lang="en-US" sz="1600" kern="800" dirty="0" err="1" smtClean="0">
                <a:ea typeface="Times New Roman" charset="0"/>
              </a:rPr>
              <a:t>buncher</a:t>
            </a:r>
            <a:r>
              <a:rPr lang="en-US" sz="1600" kern="800" dirty="0" smtClean="0">
                <a:ea typeface="Times New Roman" charset="0"/>
              </a:rPr>
              <a:t>. </a:t>
            </a:r>
            <a:r>
              <a:rPr lang="en-US" sz="1600" kern="800" dirty="0">
                <a:ea typeface="Times New Roman" charset="0"/>
              </a:rPr>
              <a:t>The operating frequency is 162.5 MHz and the final energy at the IH-2 exit is 7 MeV/u. After IH-2 </a:t>
            </a:r>
            <a:r>
              <a:rPr lang="en-US" sz="1600" kern="800" dirty="0" smtClean="0">
                <a:ea typeface="Times New Roman" charset="0"/>
              </a:rPr>
              <a:t>beam </a:t>
            </a:r>
            <a:r>
              <a:rPr lang="en-US" sz="1600" kern="800" dirty="0">
                <a:ea typeface="Times New Roman" charset="0"/>
              </a:rPr>
              <a:t>is transported towards the </a:t>
            </a:r>
            <a:r>
              <a:rPr lang="en-US" sz="1600" kern="800" dirty="0" err="1">
                <a:ea typeface="Times New Roman" charset="0"/>
              </a:rPr>
              <a:t>Nuclotron</a:t>
            </a:r>
            <a:r>
              <a:rPr lang="en-US" sz="1600" kern="800" dirty="0">
                <a:ea typeface="Times New Roman" charset="0"/>
              </a:rPr>
              <a:t> (bending magnets shown in blue). </a:t>
            </a:r>
            <a:endParaRPr lang="en-US" sz="1600" kern="800" dirty="0" smtClean="0">
              <a:ea typeface="Times New Roman" charset="0"/>
            </a:endParaRPr>
          </a:p>
          <a:p>
            <a:pPr indent="118745" algn="just">
              <a:spcAft>
                <a:spcPts val="0"/>
              </a:spcAft>
            </a:pPr>
            <a:r>
              <a:rPr lang="en-US" sz="1600" kern="800" dirty="0" smtClean="0">
                <a:ea typeface="Times New Roman" charset="0"/>
              </a:rPr>
              <a:t>In </a:t>
            </a:r>
            <a:r>
              <a:rPr lang="en-US" sz="1600" kern="800" dirty="0">
                <a:ea typeface="Times New Roman" charset="0"/>
              </a:rPr>
              <a:t>future the extension of </a:t>
            </a:r>
            <a:r>
              <a:rPr lang="en-US" sz="1600" kern="800" dirty="0" err="1">
                <a:ea typeface="Times New Roman" charset="0"/>
              </a:rPr>
              <a:t>LILac</a:t>
            </a:r>
            <a:r>
              <a:rPr lang="en-US" sz="1600" kern="800" dirty="0">
                <a:ea typeface="Times New Roman" charset="0"/>
              </a:rPr>
              <a:t> with normal-conductive cavities up to 13 MeV/u (marked green) and followed by SC HWR 1 cavities (light </a:t>
            </a:r>
            <a:r>
              <a:rPr lang="en-US" sz="1600" kern="800" dirty="0" smtClean="0">
                <a:ea typeface="Times New Roman" charset="0"/>
              </a:rPr>
              <a:t>blue) </a:t>
            </a:r>
            <a:r>
              <a:rPr lang="en-US" sz="1600" kern="800" dirty="0">
                <a:ea typeface="Times New Roman" charset="0"/>
              </a:rPr>
              <a:t>up to 20 MeV for protons and to 7.5 MeV/u light ions and by SC HWR 2 cavities up to 50 MeV for </a:t>
            </a:r>
            <a:r>
              <a:rPr lang="en-US" sz="1600" kern="800" dirty="0" smtClean="0">
                <a:ea typeface="Times New Roman" charset="0"/>
              </a:rPr>
              <a:t>protons. </a:t>
            </a:r>
            <a:r>
              <a:rPr lang="en-US" sz="1600" kern="800" dirty="0">
                <a:ea typeface="Times New Roman" charset="0"/>
              </a:rPr>
              <a:t>The operating frequency </a:t>
            </a:r>
            <a:r>
              <a:rPr lang="en-US" sz="1600" kern="800" dirty="0" smtClean="0">
                <a:ea typeface="Times New Roman" charset="0"/>
              </a:rPr>
              <a:t>of SC </a:t>
            </a:r>
            <a:r>
              <a:rPr lang="en-US" sz="1600" kern="800" dirty="0">
                <a:ea typeface="Times New Roman" charset="0"/>
              </a:rPr>
              <a:t>sections is 325 </a:t>
            </a:r>
            <a:r>
              <a:rPr lang="en-US" sz="1600" kern="800" dirty="0" err="1">
                <a:ea typeface="Times New Roman" charset="0"/>
              </a:rPr>
              <a:t>MHz.</a:t>
            </a:r>
            <a:endParaRPr lang="ru-RU" sz="1600" dirty="0">
              <a:effectLst/>
              <a:ea typeface="Times New Roman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794764" y="3665931"/>
            <a:ext cx="16589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Nuclotron</a:t>
            </a:r>
            <a:r>
              <a:rPr lang="en-US" dirty="0"/>
              <a:t>-NICA</a:t>
            </a:r>
            <a:endParaRPr dirty="0"/>
          </a:p>
        </p:txBody>
      </p:sp>
      <p:sp>
        <p:nvSpPr>
          <p:cNvPr id="8" name="Стрелка вправо 7"/>
          <p:cNvSpPr/>
          <p:nvPr/>
        </p:nvSpPr>
        <p:spPr>
          <a:xfrm rot="1964937">
            <a:off x="4575952" y="2821098"/>
            <a:ext cx="265871" cy="20045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0001</a:t>
            </a:r>
            <a:endParaRPr dirty="0"/>
          </a:p>
        </p:txBody>
      </p:sp>
      <p:sp>
        <p:nvSpPr>
          <p:cNvPr id="9" name="Овал 8"/>
          <p:cNvSpPr/>
          <p:nvPr/>
        </p:nvSpPr>
        <p:spPr>
          <a:xfrm>
            <a:off x="4874912" y="3079722"/>
            <a:ext cx="612322" cy="3167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xmlns="" val="1400478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60026"/>
            <a:ext cx="7886700" cy="1325563"/>
          </a:xfrm>
        </p:spPr>
        <p:txBody>
          <a:bodyPr>
            <a:normAutofit/>
          </a:bodyPr>
          <a:lstStyle/>
          <a:p>
            <a:r>
              <a:rPr lang="en-US" sz="3500" b="1" kern="800" dirty="0">
                <a:solidFill>
                  <a:srgbClr val="002060"/>
                </a:solidFill>
                <a:latin typeface="Arial" pitchFamily="34" charset="0"/>
                <a:ea typeface="Times New Roman" charset="0"/>
                <a:cs typeface="Arial" pitchFamily="34" charset="0"/>
              </a:rPr>
              <a:t>Russian - Belarusian collaboration</a:t>
            </a:r>
            <a:endParaRPr sz="35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530" y="4836736"/>
            <a:ext cx="4032335" cy="944609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2561" y="4475238"/>
            <a:ext cx="1380163" cy="1314486"/>
          </a:xfrm>
          <a:prstGeom prst="rect">
            <a:avLst/>
          </a:prstGeom>
        </p:spPr>
      </p:pic>
      <p:pic>
        <p:nvPicPr>
          <p:cNvPr id="7" name="Picture 4" descr="https://iqfix.by/upload/iblock/7d2/7d2b44cfca26babbc66a44ba4351a52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64319" y="4399975"/>
            <a:ext cx="2150148" cy="138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639866" y="2136001"/>
            <a:ext cx="41433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kern="800" dirty="0">
                <a:ea typeface="Times New Roman" charset="0"/>
                <a:cs typeface="Times New Roman" charset="0"/>
              </a:rPr>
              <a:t>The development of the SRF technologies is the key task of the new Russian - Belarusian collaboration launched in March 2015. </a:t>
            </a:r>
            <a:endParaRPr dirty="0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429" y="2554014"/>
            <a:ext cx="3821054" cy="142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942975" y="1888381"/>
            <a:ext cx="612322" cy="16981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4" name="Picture 12" descr="Kcy;&amp;acy;&amp;rcy;&amp;tcy;&amp;icy;&amp;ncy;&amp;kcy;&amp;ic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3199" y="4209840"/>
            <a:ext cx="1420182" cy="96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75408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Beam </a:t>
            </a:r>
            <a:r>
              <a:rPr lang="en-US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dynamics </a:t>
            </a:r>
            <a:r>
              <a:rPr lang="en-US" sz="35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35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en-US" sz="35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of </a:t>
            </a:r>
            <a:r>
              <a:rPr lang="en-US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proton and deuterium ions beam </a:t>
            </a:r>
            <a:endParaRPr sz="35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866297727"/>
              </p:ext>
            </p:extLst>
          </p:nvPr>
        </p:nvGraphicFramePr>
        <p:xfrm>
          <a:off x="739939" y="1855721"/>
          <a:ext cx="4709723" cy="40233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1648"/>
                <a:gridCol w="711533"/>
                <a:gridCol w="656346"/>
                <a:gridCol w="637950"/>
                <a:gridCol w="637950"/>
                <a:gridCol w="637950"/>
                <a:gridCol w="656346"/>
              </a:tblGrid>
              <a:tr h="1472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de-DE" sz="1200" dirty="0" err="1">
                          <a:effectLst/>
                        </a:rPr>
                        <a:t>Cav</a:t>
                      </a:r>
                      <a:r>
                        <a:rPr lang="en-GB" sz="1200" dirty="0" err="1">
                          <a:effectLst/>
                        </a:rPr>
                        <a:t>ity</a:t>
                      </a:r>
                      <a:r>
                        <a:rPr lang="en-GB" sz="1200" dirty="0">
                          <a:effectLst/>
                        </a:rPr>
                        <a:t> group</a:t>
                      </a:r>
                      <a:endParaRPr lang="ru-RU" sz="1200" dirty="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 dirty="0">
                          <a:effectLst/>
                        </a:rPr>
                        <a:t>0 *</a:t>
                      </a:r>
                      <a:endParaRPr lang="ru-RU" sz="1200" dirty="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 dirty="0">
                          <a:effectLst/>
                        </a:rPr>
                        <a:t>1**</a:t>
                      </a:r>
                      <a:endParaRPr lang="ru-RU" sz="1200" dirty="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 dirty="0">
                          <a:effectLst/>
                        </a:rPr>
                        <a:t>2**</a:t>
                      </a:r>
                      <a:endParaRPr lang="ru-RU" sz="1200" dirty="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 dirty="0">
                          <a:effectLst/>
                        </a:rPr>
                        <a:t>0 *</a:t>
                      </a:r>
                      <a:endParaRPr lang="ru-RU" sz="1200" dirty="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 dirty="0">
                          <a:effectLst/>
                        </a:rPr>
                        <a:t>1**</a:t>
                      </a:r>
                      <a:endParaRPr lang="ru-RU" sz="1200" dirty="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 dirty="0">
                          <a:effectLst/>
                        </a:rPr>
                        <a:t>2**</a:t>
                      </a:r>
                      <a:endParaRPr lang="ru-RU" sz="1200" dirty="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723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Proton beam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 dirty="0">
                          <a:effectLst/>
                        </a:rPr>
                        <a:t>Deuterium beam</a:t>
                      </a:r>
                      <a:endParaRPr lang="ru-RU" sz="1200" dirty="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</a:tr>
              <a:tr h="14723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β</a:t>
                      </a:r>
                      <a:r>
                        <a:rPr lang="en-GB" sz="1200" baseline="-25000">
                          <a:effectLst/>
                        </a:rPr>
                        <a:t>g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 dirty="0">
                          <a:effectLst/>
                        </a:rPr>
                        <a:t>0.1</a:t>
                      </a:r>
                      <a:r>
                        <a:rPr lang="en-US" sz="1200" dirty="0">
                          <a:effectLst/>
                        </a:rPr>
                        <a:t>2</a:t>
                      </a:r>
                      <a:endParaRPr lang="ru-RU" sz="1200" dirty="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0.21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0.1</a:t>
                      </a:r>
                      <a:r>
                        <a:rPr lang="en-US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0.21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723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F, MHz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US" sz="1200">
                          <a:effectLst/>
                        </a:rPr>
                        <a:t>162.5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325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US" sz="1200">
                          <a:effectLst/>
                        </a:rPr>
                        <a:t>162.5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325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723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T, %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24.0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24.0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24.0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24.0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723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N</a:t>
                      </a:r>
                      <a:r>
                        <a:rPr lang="en-GB" sz="1200" baseline="-25000">
                          <a:effectLst/>
                        </a:rPr>
                        <a:t>gap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2х2</a:t>
                      </a:r>
                      <a:r>
                        <a:rPr lang="en-GB" sz="1200" baseline="30000">
                          <a:effectLst/>
                        </a:rPr>
                        <a:t>**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 dirty="0">
                          <a:effectLst/>
                        </a:rPr>
                        <a:t>2х2</a:t>
                      </a:r>
                      <a:r>
                        <a:rPr lang="en-GB" sz="1200" baseline="30000" dirty="0">
                          <a:effectLst/>
                        </a:rPr>
                        <a:t>***</a:t>
                      </a:r>
                      <a:endParaRPr lang="ru-RU" sz="1200" dirty="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723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L</a:t>
                      </a:r>
                      <a:r>
                        <a:rPr lang="en-GB" sz="1200" baseline="-25000">
                          <a:effectLst/>
                        </a:rPr>
                        <a:t>res</a:t>
                      </a:r>
                      <a:r>
                        <a:rPr lang="en-GB" sz="1200">
                          <a:effectLst/>
                        </a:rPr>
                        <a:t>, m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 dirty="0">
                          <a:effectLst/>
                        </a:rPr>
                        <a:t>0.</a:t>
                      </a:r>
                      <a:r>
                        <a:rPr lang="en-US" sz="1200" dirty="0">
                          <a:effectLst/>
                        </a:rPr>
                        <a:t>222</a:t>
                      </a:r>
                      <a:endParaRPr lang="ru-RU" sz="1200" dirty="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0.39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0.</a:t>
                      </a:r>
                      <a:r>
                        <a:rPr lang="en-US" sz="1200">
                          <a:effectLst/>
                        </a:rPr>
                        <a:t>222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0.39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723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L</a:t>
                      </a:r>
                      <a:r>
                        <a:rPr lang="en-GB" sz="1200" baseline="-25000">
                          <a:effectLst/>
                        </a:rPr>
                        <a:t>sol</a:t>
                      </a:r>
                      <a:r>
                        <a:rPr lang="en-GB" sz="1200">
                          <a:effectLst/>
                        </a:rPr>
                        <a:t>, m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0.2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0.2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0.2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0.2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723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L</a:t>
                      </a:r>
                      <a:r>
                        <a:rPr lang="en-GB" sz="1200" baseline="-25000">
                          <a:effectLst/>
                        </a:rPr>
                        <a:t>gap</a:t>
                      </a:r>
                      <a:r>
                        <a:rPr lang="en-GB" sz="1200">
                          <a:effectLst/>
                        </a:rPr>
                        <a:t>, m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0.1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0.1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0.1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0.1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723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L</a:t>
                      </a:r>
                      <a:r>
                        <a:rPr lang="en-GB" sz="1200" baseline="-25000">
                          <a:effectLst/>
                        </a:rPr>
                        <a:t>per</a:t>
                      </a:r>
                      <a:r>
                        <a:rPr lang="en-GB" sz="1200">
                          <a:effectLst/>
                        </a:rPr>
                        <a:t>, m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r>
                        <a:rPr lang="en-GB" sz="1200">
                          <a:effectLst/>
                        </a:rPr>
                        <a:t>.</a:t>
                      </a:r>
                      <a:r>
                        <a:rPr lang="en-US" sz="1200">
                          <a:effectLst/>
                        </a:rPr>
                        <a:t>622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0.79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r>
                        <a:rPr lang="en-GB" sz="1200">
                          <a:effectLst/>
                        </a:rPr>
                        <a:t>.</a:t>
                      </a:r>
                      <a:r>
                        <a:rPr lang="en-US" sz="1200">
                          <a:effectLst/>
                        </a:rPr>
                        <a:t>622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0.79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723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N</a:t>
                      </a:r>
                      <a:r>
                        <a:rPr lang="en-GB" sz="1200" baseline="-25000">
                          <a:effectLst/>
                        </a:rPr>
                        <a:t>per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US" sz="12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US" sz="1200">
                          <a:effectLst/>
                        </a:rPr>
                        <a:t>8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8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0640"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US" sz="12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US" sz="1200">
                          <a:effectLst/>
                        </a:rPr>
                        <a:t>8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8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723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L, m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US" sz="1200">
                          <a:effectLst/>
                        </a:rPr>
                        <a:t>1.87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US" sz="1200">
                          <a:effectLst/>
                        </a:rPr>
                        <a:t>4.98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6.32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US" sz="1200">
                          <a:effectLst/>
                        </a:rPr>
                        <a:t>1.87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US" sz="1200">
                          <a:effectLst/>
                        </a:rPr>
                        <a:t>4.98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6.32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723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E</a:t>
                      </a:r>
                      <a:r>
                        <a:rPr lang="en-GB" sz="1200" baseline="-25000">
                          <a:effectLst/>
                        </a:rPr>
                        <a:t>acc</a:t>
                      </a:r>
                      <a:r>
                        <a:rPr lang="en-GB" sz="1200">
                          <a:effectLst/>
                        </a:rPr>
                        <a:t>, MV/m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US" sz="1200">
                          <a:effectLst/>
                        </a:rPr>
                        <a:t>4</a:t>
                      </a:r>
                      <a:r>
                        <a:rPr lang="en-GB" sz="1200">
                          <a:effectLst/>
                        </a:rPr>
                        <a:t>.5</a:t>
                      </a:r>
                      <a:r>
                        <a:rPr lang="en-US" sz="1200">
                          <a:effectLst/>
                        </a:rPr>
                        <a:t>0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5</a:t>
                      </a:r>
                      <a:r>
                        <a:rPr lang="en-US" sz="1200">
                          <a:effectLst/>
                        </a:rPr>
                        <a:t>.</a:t>
                      </a:r>
                      <a:r>
                        <a:rPr lang="en-GB" sz="1200">
                          <a:effectLst/>
                        </a:rPr>
                        <a:t>86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6.4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US" sz="1200">
                          <a:effectLst/>
                        </a:rPr>
                        <a:t>4.50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US" sz="1200">
                          <a:effectLst/>
                        </a:rPr>
                        <a:t>5.86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6.4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723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U</a:t>
                      </a:r>
                      <a:r>
                        <a:rPr lang="en-GB" sz="1200" baseline="-25000">
                          <a:effectLst/>
                        </a:rPr>
                        <a:t>res</a:t>
                      </a:r>
                      <a:r>
                        <a:rPr lang="en-GB" sz="1200">
                          <a:effectLst/>
                        </a:rPr>
                        <a:t>, MV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1.0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1.3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1.25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US" sz="1200">
                          <a:effectLst/>
                        </a:rPr>
                        <a:t>1.0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US" sz="1200">
                          <a:effectLst/>
                        </a:rPr>
                        <a:t>1.3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1.25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723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Φ, deg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–20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 dirty="0">
                          <a:effectLst/>
                        </a:rPr>
                        <a:t>–20</a:t>
                      </a:r>
                      <a:endParaRPr lang="ru-RU" sz="1200" dirty="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–20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US" sz="1200">
                          <a:effectLst/>
                        </a:rPr>
                        <a:t>–20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US" sz="1200" dirty="0">
                          <a:effectLst/>
                        </a:rPr>
                        <a:t>–20</a:t>
                      </a:r>
                      <a:endParaRPr lang="ru-RU" sz="1200" dirty="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 dirty="0">
                          <a:effectLst/>
                        </a:rPr>
                        <a:t>-90</a:t>
                      </a:r>
                      <a:endParaRPr lang="ru-RU" sz="1200" dirty="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723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B</a:t>
                      </a:r>
                      <a:r>
                        <a:rPr lang="en-GB" sz="1200" baseline="-25000">
                          <a:effectLst/>
                        </a:rPr>
                        <a:t>sol</a:t>
                      </a:r>
                      <a:r>
                        <a:rPr lang="en-GB" sz="1200">
                          <a:effectLst/>
                        </a:rPr>
                        <a:t>, T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US" sz="1200">
                          <a:effectLst/>
                        </a:rPr>
                        <a:t>1.35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US" sz="1200">
                          <a:effectLst/>
                        </a:rPr>
                        <a:t>1.3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 dirty="0">
                          <a:effectLst/>
                        </a:rPr>
                        <a:t>1.9</a:t>
                      </a:r>
                      <a:endParaRPr lang="ru-RU" sz="1200" dirty="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US" sz="1200">
                          <a:effectLst/>
                        </a:rPr>
                        <a:t>1.8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US" sz="1200">
                          <a:effectLst/>
                        </a:rPr>
                        <a:t>2.0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1.0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723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W</a:t>
                      </a:r>
                      <a:r>
                        <a:rPr lang="en-GB" sz="1200" baseline="-25000">
                          <a:effectLst/>
                        </a:rPr>
                        <a:t>in</a:t>
                      </a:r>
                      <a:r>
                        <a:rPr lang="en-GB" sz="1200">
                          <a:effectLst/>
                        </a:rPr>
                        <a:t>, MeV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2.5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US" sz="1200">
                          <a:effectLst/>
                        </a:rPr>
                        <a:t>4.9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US" sz="1200">
                          <a:effectLst/>
                        </a:rPr>
                        <a:t>13</a:t>
                      </a:r>
                      <a:r>
                        <a:rPr lang="en-GB" sz="1200">
                          <a:effectLst/>
                        </a:rPr>
                        <a:t>.</a:t>
                      </a:r>
                      <a:r>
                        <a:rPr lang="en-US" sz="1200">
                          <a:effectLst/>
                        </a:rPr>
                        <a:t>47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US" sz="1200">
                          <a:effectLst/>
                        </a:rPr>
                        <a:t>2.5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US" sz="1200">
                          <a:effectLst/>
                        </a:rPr>
                        <a:t>3.65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8.3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723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β</a:t>
                      </a:r>
                      <a:r>
                        <a:rPr lang="en-GB" sz="1200" baseline="-25000">
                          <a:effectLst/>
                        </a:rPr>
                        <a:t>in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0.07</a:t>
                      </a:r>
                      <a:r>
                        <a:rPr lang="en-US" sz="12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US" sz="1200">
                          <a:effectLst/>
                        </a:rPr>
                        <a:t>0.102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US" sz="1200">
                          <a:effectLst/>
                        </a:rPr>
                        <a:t>0.1</a:t>
                      </a:r>
                      <a:r>
                        <a:rPr lang="en-GB" sz="1200">
                          <a:effectLst/>
                        </a:rPr>
                        <a:t>68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US" sz="1200">
                          <a:effectLst/>
                        </a:rPr>
                        <a:t>0.073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US" sz="1200">
                          <a:effectLst/>
                        </a:rPr>
                        <a:t>0.088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0.133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723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W</a:t>
                      </a:r>
                      <a:r>
                        <a:rPr lang="en-GB" sz="1200" baseline="-25000">
                          <a:effectLst/>
                        </a:rPr>
                        <a:t>out</a:t>
                      </a:r>
                      <a:r>
                        <a:rPr lang="en-GB" sz="1200">
                          <a:effectLst/>
                        </a:rPr>
                        <a:t>, MeV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US" sz="1200">
                          <a:effectLst/>
                        </a:rPr>
                        <a:t>4.9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US" sz="1200">
                          <a:effectLst/>
                        </a:rPr>
                        <a:t>13.47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31.0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3.65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8.3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8.3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723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β</a:t>
                      </a:r>
                      <a:r>
                        <a:rPr lang="en-GB" sz="1200" baseline="-25000">
                          <a:effectLst/>
                        </a:rPr>
                        <a:t>out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0.102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0.168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0.251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0.088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0.133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0.133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723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K</a:t>
                      </a:r>
                      <a:r>
                        <a:rPr lang="en-GB" sz="1200" baseline="-25000">
                          <a:effectLst/>
                        </a:rPr>
                        <a:t>T</a:t>
                      </a:r>
                      <a:r>
                        <a:rPr lang="en-GB" sz="1200">
                          <a:effectLst/>
                        </a:rPr>
                        <a:t>, % 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100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100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100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0640"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>
                          <a:effectLst/>
                        </a:rPr>
                        <a:t>10</a:t>
                      </a:r>
                      <a:r>
                        <a:rPr lang="en-US" sz="1200">
                          <a:effectLst/>
                        </a:rPr>
                        <a:t>0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US" sz="1200">
                          <a:effectLst/>
                        </a:rPr>
                        <a:t>100</a:t>
                      </a:r>
                      <a:endParaRPr lang="ru-RU" sz="12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70735" algn="l"/>
                        </a:tabLst>
                      </a:pPr>
                      <a:r>
                        <a:rPr lang="en-GB" sz="1200" dirty="0">
                          <a:effectLst/>
                        </a:rPr>
                        <a:t>100</a:t>
                      </a:r>
                      <a:endParaRPr lang="ru-RU" sz="1200" dirty="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893" marR="4589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5969905" y="5655451"/>
            <a:ext cx="24882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The </a:t>
            </a:r>
            <a:r>
              <a:rPr lang="en-US" dirty="0" smtClean="0"/>
              <a:t>sliding factor </a:t>
            </a:r>
            <a:r>
              <a:rPr lang="en-US" dirty="0"/>
              <a:t>T for proton and deuterium </a:t>
            </a:r>
            <a:r>
              <a:rPr lang="en-US" dirty="0" smtClean="0"/>
              <a:t>beams</a:t>
            </a:r>
            <a:endParaRPr dirty="0"/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84182" y="3636579"/>
            <a:ext cx="2358118" cy="2065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9788" y="5942960"/>
            <a:ext cx="4528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 cavities </a:t>
            </a:r>
            <a:r>
              <a:rPr lang="en-US" dirty="0"/>
              <a:t>in 0th group are normal </a:t>
            </a:r>
            <a:r>
              <a:rPr lang="en-US" dirty="0" smtClean="0"/>
              <a:t>conducting</a:t>
            </a:r>
            <a:r>
              <a:rPr lang="en-US" dirty="0"/>
              <a:t> </a:t>
            </a:r>
            <a:r>
              <a:rPr lang="en-US" dirty="0" smtClean="0"/>
              <a:t> </a:t>
            </a:r>
          </a:p>
          <a:p>
            <a:r>
              <a:rPr lang="en-US" dirty="0" smtClean="0"/>
              <a:t>** </a:t>
            </a:r>
            <a:r>
              <a:rPr lang="en-US" dirty="0"/>
              <a:t>two 2-gap HWR per one period</a:t>
            </a:r>
            <a:endParaRPr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684611" y="1822459"/>
            <a:ext cx="33017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kern="800" dirty="0">
                <a:ea typeface="Times New Roman" charset="0"/>
                <a:cs typeface="Times New Roman" charset="0"/>
              </a:rPr>
              <a:t>The beam dynamics simulation for superconducting part of the first </a:t>
            </a:r>
            <a:r>
              <a:rPr lang="en-US" kern="800" dirty="0" err="1">
                <a:ea typeface="Times New Roman" charset="0"/>
                <a:cs typeface="Times New Roman" charset="0"/>
              </a:rPr>
              <a:t>linac</a:t>
            </a:r>
            <a:r>
              <a:rPr lang="en-US" kern="800" dirty="0">
                <a:ea typeface="Times New Roman" charset="0"/>
                <a:cs typeface="Times New Roman" charset="0"/>
              </a:rPr>
              <a:t> layout was done using </a:t>
            </a:r>
            <a:r>
              <a:rPr lang="en-US" u="sng" kern="800" dirty="0">
                <a:ea typeface="Times New Roman" charset="0"/>
                <a:cs typeface="Times New Roman" charset="0"/>
              </a:rPr>
              <a:t>BEAMDULAC-SCL</a:t>
            </a:r>
            <a:r>
              <a:rPr lang="en-US" kern="800" dirty="0">
                <a:ea typeface="Times New Roman" charset="0"/>
                <a:cs typeface="Times New Roman" charset="0"/>
              </a:rPr>
              <a:t> code designed at </a:t>
            </a:r>
            <a:r>
              <a:rPr lang="en-US" kern="800" dirty="0" err="1" smtClean="0">
                <a:ea typeface="Times New Roman" charset="0"/>
                <a:cs typeface="Times New Roman" charset="0"/>
              </a:rPr>
              <a:t>MEPhI</a:t>
            </a:r>
            <a:r>
              <a:rPr lang="en-US" kern="800" dirty="0" smtClean="0">
                <a:ea typeface="Times New Roman" charset="0"/>
                <a:cs typeface="Times New Roman" charset="0"/>
              </a:rPr>
              <a:t>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1603545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r>
              <a:rPr lang="en-US" sz="35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Choice of the cavity types for SC section and RF </a:t>
            </a:r>
            <a:r>
              <a:rPr lang="en-US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design</a:t>
            </a:r>
            <a:endParaRPr sz="35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45405" y="1802461"/>
            <a:ext cx="44922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ea typeface="Times New Roman" charset="0"/>
                <a:cs typeface="Times" charset="0"/>
              </a:rPr>
              <a:t>RF parameters of 325 MHz HWR for βg = 0.21</a:t>
            </a:r>
            <a:r>
              <a:rPr lang="en-US"/>
              <a:t> </a:t>
            </a:r>
            <a:endParaRPr lang="en-US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86551632"/>
              </p:ext>
            </p:extLst>
          </p:nvPr>
        </p:nvGraphicFramePr>
        <p:xfrm>
          <a:off x="4304262" y="2267006"/>
          <a:ext cx="4345752" cy="43463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33419"/>
                <a:gridCol w="876428"/>
                <a:gridCol w="126608"/>
                <a:gridCol w="809297"/>
              </a:tblGrid>
              <a:tr h="277351"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Parameter</a:t>
                      </a:r>
                      <a:endParaRPr lang="ru-RU" sz="1600" b="1" dirty="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1435" marR="51435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</a:rPr>
                        <a:t>Value</a:t>
                      </a:r>
                      <a:endParaRPr lang="ru-RU" sz="1600" b="1" dirty="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1435" marR="51435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7351"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HWR type</a:t>
                      </a:r>
                      <a:endParaRPr lang="ru-RU" sz="1600" dirty="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1435" marR="51435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Cylindrical</a:t>
                      </a:r>
                      <a:endParaRPr lang="ru-RU" sz="16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1435" marR="51435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endParaRPr lang="ru-RU" sz="16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1435" marR="5143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Conical</a:t>
                      </a:r>
                      <a:endParaRPr lang="ru-RU" sz="16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1435" marR="5143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7351"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Operating frequency, f, MHz</a:t>
                      </a:r>
                      <a:endParaRPr lang="ru-RU" sz="1600" dirty="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1435" marR="51435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325</a:t>
                      </a:r>
                      <a:endParaRPr lang="ru-RU" sz="16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1435" marR="51435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7351"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Geometrical velocity, β</a:t>
                      </a:r>
                      <a:r>
                        <a:rPr lang="en-US" sz="1600" baseline="-25000" dirty="0">
                          <a:effectLst/>
                        </a:rPr>
                        <a:t>g</a:t>
                      </a:r>
                      <a:endParaRPr lang="ru-RU" sz="1600" dirty="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1435" marR="51435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0.21</a:t>
                      </a:r>
                      <a:endParaRPr lang="ru-RU" sz="1600" dirty="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1435" marR="51435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7351"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Cavity height, mm</a:t>
                      </a:r>
                      <a:endParaRPr lang="ru-RU" sz="1600" dirty="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1435" marR="51435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431</a:t>
                      </a:r>
                      <a:endParaRPr lang="ru-RU" sz="1600" dirty="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1435" marR="51435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474</a:t>
                      </a:r>
                      <a:endParaRPr lang="ru-RU" sz="16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1435" marR="51435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7351"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Cavity radius, mm</a:t>
                      </a:r>
                      <a:endParaRPr lang="ru-RU" sz="16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1435" marR="51435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97</a:t>
                      </a:r>
                      <a:endParaRPr lang="ru-RU" sz="1600" dirty="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1435" marR="51435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97</a:t>
                      </a:r>
                      <a:endParaRPr lang="ru-RU" sz="1600" dirty="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1435" marR="51435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1085"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Ratio of the peak electric surface field to the accelerating field,</a:t>
                      </a:r>
                      <a:r>
                        <a:rPr lang="en-GB" sz="1600">
                          <a:effectLst/>
                        </a:rPr>
                        <a:t> E</a:t>
                      </a:r>
                      <a:r>
                        <a:rPr lang="en-GB" sz="1600" baseline="-25000">
                          <a:effectLst/>
                        </a:rPr>
                        <a:t>p</a:t>
                      </a:r>
                      <a:r>
                        <a:rPr lang="en-GB" sz="1600">
                          <a:effectLst/>
                        </a:rPr>
                        <a:t>/E</a:t>
                      </a:r>
                      <a:r>
                        <a:rPr lang="en-GB" sz="1600" baseline="-25000">
                          <a:effectLst/>
                        </a:rPr>
                        <a:t>acc</a:t>
                      </a:r>
                      <a:endParaRPr lang="ru-RU" sz="16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1435" marR="51435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6.5</a:t>
                      </a:r>
                      <a:endParaRPr lang="ru-RU" sz="16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1435" marR="51435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5.9</a:t>
                      </a:r>
                      <a:endParaRPr lang="ru-RU" sz="1600" dirty="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1435" marR="51435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54701"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Ratio of the peak surface magnetic field to the accelerating field,</a:t>
                      </a:r>
                      <a:r>
                        <a:rPr lang="en-GB" sz="1600">
                          <a:effectLst/>
                        </a:rPr>
                        <a:t> B</a:t>
                      </a:r>
                      <a:r>
                        <a:rPr lang="en-GB" sz="1600" baseline="-25000">
                          <a:effectLst/>
                        </a:rPr>
                        <a:t>p</a:t>
                      </a:r>
                      <a:r>
                        <a:rPr lang="en-GB" sz="1600">
                          <a:effectLst/>
                        </a:rPr>
                        <a:t>/E</a:t>
                      </a:r>
                      <a:r>
                        <a:rPr lang="en-GB" sz="1600" baseline="-25000">
                          <a:effectLst/>
                        </a:rPr>
                        <a:t>acc</a:t>
                      </a:r>
                      <a:r>
                        <a:rPr lang="en-GB" sz="1600">
                          <a:effectLst/>
                        </a:rPr>
                        <a:t>, mT/(MV/m)</a:t>
                      </a:r>
                      <a:endParaRPr lang="ru-RU" sz="16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1435" marR="51435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10.2</a:t>
                      </a:r>
                      <a:endParaRPr lang="ru-RU" sz="16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1435" marR="51435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9.6</a:t>
                      </a:r>
                      <a:endParaRPr lang="ru-RU" sz="1600" dirty="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1435" marR="51435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7351"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Effective shunt impedance, R</a:t>
                      </a:r>
                      <a:r>
                        <a:rPr lang="en-GB" sz="1600" baseline="-25000">
                          <a:effectLst/>
                        </a:rPr>
                        <a:t>sh</a:t>
                      </a:r>
                      <a:r>
                        <a:rPr lang="en-GB" sz="1600">
                          <a:effectLst/>
                        </a:rPr>
                        <a:t>/Q</a:t>
                      </a:r>
                      <a:r>
                        <a:rPr lang="en-GB" sz="1600" baseline="-25000">
                          <a:effectLst/>
                        </a:rPr>
                        <a:t>0</a:t>
                      </a:r>
                      <a:r>
                        <a:rPr lang="en-GB" sz="1600">
                          <a:effectLst/>
                        </a:rPr>
                        <a:t>, Ohm</a:t>
                      </a:r>
                      <a:endParaRPr lang="ru-RU" sz="16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1435" marR="51435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298</a:t>
                      </a:r>
                      <a:endParaRPr lang="ru-RU" sz="16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1435" marR="51435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306</a:t>
                      </a:r>
                      <a:endParaRPr lang="ru-RU" sz="1600" dirty="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1435" marR="51435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7351"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Geometric factor, G=</a:t>
                      </a:r>
                      <a:r>
                        <a:rPr lang="en-GB" sz="1600" dirty="0" err="1">
                          <a:effectLst/>
                        </a:rPr>
                        <a:t>R</a:t>
                      </a:r>
                      <a:r>
                        <a:rPr lang="en-GB" sz="1600" baseline="-25000" dirty="0" err="1">
                          <a:effectLst/>
                        </a:rPr>
                        <a:t>s</a:t>
                      </a:r>
                      <a:r>
                        <a:rPr lang="en-GB" sz="1600" dirty="0">
                          <a:effectLst/>
                        </a:rPr>
                        <a:t>/Q, Ohm</a:t>
                      </a:r>
                      <a:endParaRPr lang="ru-RU" sz="1600" dirty="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1435" marR="51435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57</a:t>
                      </a:r>
                      <a:endParaRPr lang="ru-RU" sz="160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1435" marR="51435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57</a:t>
                      </a:r>
                      <a:endParaRPr lang="ru-RU" sz="1600" dirty="0">
                        <a:effectLst/>
                        <a:latin typeface="Time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1435" marR="51435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Изображение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031"/>
          <a:stretch/>
        </p:blipFill>
        <p:spPr>
          <a:xfrm>
            <a:off x="998483" y="2742231"/>
            <a:ext cx="2074918" cy="266202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5888504"/>
            <a:ext cx="3416300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kern="800" dirty="0">
                <a:latin typeface="Times New Roman" pitchFamily="18" charset="0"/>
                <a:ea typeface="Times New Roman" charset="0"/>
                <a:cs typeface="Times New Roman" pitchFamily="18" charset="0"/>
              </a:rPr>
              <a:t>SRF’2017, Lanzhou, China, July 2017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1400" kern="800" dirty="0" smtClean="0">
                <a:latin typeface="Times" charset="0"/>
                <a:ea typeface="Times New Roman" charset="0"/>
                <a:cs typeface="Times New Roman" charset="0"/>
              </a:rPr>
              <a:t>Selection </a:t>
            </a:r>
            <a:r>
              <a:rPr lang="en-US" sz="1400" kern="800" dirty="0">
                <a:latin typeface="Times" charset="0"/>
                <a:ea typeface="Times New Roman" charset="0"/>
                <a:cs typeface="Times New Roman" charset="0"/>
              </a:rPr>
              <a:t>of the Type of Accelerating Structures for the Second Group of Cavity SC </a:t>
            </a:r>
            <a:r>
              <a:rPr lang="en-US" sz="1400" kern="800" dirty="0" err="1">
                <a:latin typeface="Times" charset="0"/>
                <a:ea typeface="Times New Roman" charset="0"/>
                <a:cs typeface="Times New Roman" charset="0"/>
              </a:rPr>
              <a:t>Linac</a:t>
            </a:r>
            <a:r>
              <a:rPr lang="en-US" sz="1400" kern="800" dirty="0">
                <a:latin typeface="Times" charset="0"/>
                <a:ea typeface="Times New Roman" charset="0"/>
                <a:cs typeface="Times New Roman" charset="0"/>
              </a:rPr>
              <a:t> </a:t>
            </a:r>
            <a:r>
              <a:rPr lang="en-US" sz="1400" kern="800" dirty="0" err="1" smtClean="0">
                <a:latin typeface="Times" charset="0"/>
                <a:ea typeface="Times New Roman" charset="0"/>
                <a:cs typeface="Times New Roman" charset="0"/>
              </a:rPr>
              <a:t>Nuclotron</a:t>
            </a:r>
            <a:r>
              <a:rPr lang="en-US" sz="1400" kern="800" dirty="0" smtClean="0">
                <a:latin typeface="Times" charset="0"/>
                <a:ea typeface="Times New Roman" charset="0"/>
                <a:cs typeface="Times New Roman" charset="0"/>
              </a:rPr>
              <a:t>-NICA</a:t>
            </a:r>
            <a:endParaRPr sz="1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64780" y="1766352"/>
            <a:ext cx="3505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kern="800" dirty="0">
                <a:ea typeface="Times New Roman" charset="0"/>
                <a:cs typeface="Times New Roman" charset="0"/>
              </a:rPr>
              <a:t>Considerations on the SC cavity types choice and </a:t>
            </a:r>
            <a:r>
              <a:rPr lang="en-US" kern="800" dirty="0" smtClean="0">
                <a:ea typeface="Times New Roman" charset="0"/>
                <a:cs typeface="Times New Roman" charset="0"/>
              </a:rPr>
              <a:t>RF </a:t>
            </a:r>
            <a:r>
              <a:rPr lang="en-US" kern="800" dirty="0">
                <a:ea typeface="Times New Roman" charset="0"/>
                <a:cs typeface="Times New Roman" charset="0"/>
              </a:rPr>
              <a:t>design done at MEPhI and </a:t>
            </a:r>
            <a:r>
              <a:rPr lang="en-US" kern="800" dirty="0" smtClean="0">
                <a:ea typeface="Times New Roman" charset="0"/>
                <a:cs typeface="Times New Roman" charset="0"/>
              </a:rPr>
              <a:t>JINR.</a:t>
            </a:r>
            <a:r>
              <a:rPr lang="ru-RU" dirty="0" smtClean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149419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325 </a:t>
            </a:r>
            <a:r>
              <a:rPr lang="en-US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MHz </a:t>
            </a:r>
            <a:r>
              <a:rPr lang="en-GB" sz="35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SC cavity </a:t>
            </a:r>
            <a:r>
              <a:rPr lang="en-GB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design</a:t>
            </a:r>
            <a:r>
              <a:rPr lang="ru-RU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sz="35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52616" y="1725987"/>
            <a:ext cx="1410996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/>
          </a:p>
        </p:txBody>
      </p:sp>
      <p:pic>
        <p:nvPicPr>
          <p:cNvPr id="2049" name="Picture 1" descr="fi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9904" y="1972953"/>
            <a:ext cx="3541986" cy="395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90181" y="208655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kern="800" dirty="0">
                <a:ea typeface="Times New Roman" charset="0"/>
                <a:cs typeface="Times New Roman" charset="0"/>
              </a:rPr>
              <a:t>Cavity body design was done by </a:t>
            </a:r>
            <a:r>
              <a:rPr lang="en-GB" kern="800" dirty="0">
                <a:ea typeface="Times New Roman" charset="0"/>
                <a:cs typeface="Times New Roman" charset="0"/>
              </a:rPr>
              <a:t>PTI NASB </a:t>
            </a:r>
            <a:r>
              <a:rPr lang="en-US" kern="800" dirty="0">
                <a:ea typeface="Times New Roman" charset="0"/>
                <a:cs typeface="Times New Roman" charset="0"/>
              </a:rPr>
              <a:t>and </a:t>
            </a:r>
            <a:r>
              <a:rPr lang="en-US" kern="800" dirty="0" err="1">
                <a:ea typeface="Times New Roman" charset="0"/>
                <a:cs typeface="Times New Roman" charset="0"/>
              </a:rPr>
              <a:t>MEPhI</a:t>
            </a:r>
            <a:r>
              <a:rPr lang="en-US" kern="800" dirty="0">
                <a:ea typeface="Times New Roman" charset="0"/>
                <a:cs typeface="Times New Roman" charset="0"/>
              </a:rPr>
              <a:t> research groups taking into account thermal and mechanical cavity performance considerations during cooldown. </a:t>
            </a:r>
            <a:endParaRPr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079631" y="331262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kern="800" dirty="0">
                <a:ea typeface="Times New Roman" charset="0"/>
                <a:cs typeface="Times New Roman" charset="0"/>
              </a:rPr>
              <a:t>PTI NASB </a:t>
            </a:r>
            <a:r>
              <a:rPr lang="en-US" kern="800" dirty="0">
                <a:ea typeface="Times New Roman" charset="0"/>
                <a:cs typeface="Times New Roman" charset="0"/>
              </a:rPr>
              <a:t>production facility expertise in deep-drawing and EB welding of high purity niobium allowed us to choice in favor of more complicated but yet much more promising design with conical inner conductor.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1133598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Design study and production of </a:t>
            </a:r>
            <a:r>
              <a:rPr lang="en-US" sz="35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35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en-US" sz="35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copper </a:t>
            </a:r>
            <a:r>
              <a:rPr lang="en-US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prototype cavity </a:t>
            </a:r>
            <a:endParaRPr lang="ru-RU" sz="3500" b="1" cap="all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53653" y="1481257"/>
            <a:ext cx="1373110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/>
          </a:p>
        </p:txBody>
      </p:sp>
      <p:pic>
        <p:nvPicPr>
          <p:cNvPr id="3073" name="Picture 1" descr="fig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342" y="3096342"/>
            <a:ext cx="4314326" cy="234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15382" y="5624788"/>
            <a:ext cx="40897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18745" algn="ctr">
              <a:spcAft>
                <a:spcPts val="0"/>
              </a:spcAft>
            </a:pPr>
            <a:r>
              <a:rPr lang="en-US" sz="1600" kern="800" dirty="0">
                <a:ea typeface="Times New Roman" charset="0"/>
              </a:rPr>
              <a:t>(a) Six parts of the cavity body, (b) assembling frame and (c) complete assembly with fixtures for RF measurements.</a:t>
            </a:r>
            <a:endParaRPr lang="ru-RU" sz="1600" kern="800" dirty="0">
              <a:effectLst/>
              <a:ea typeface="Times New Roman" charset="0"/>
            </a:endParaRPr>
          </a:p>
        </p:txBody>
      </p:sp>
      <p:pic>
        <p:nvPicPr>
          <p:cNvPr id="3075" name="Изображение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843"/>
          <a:stretch/>
        </p:blipFill>
        <p:spPr bwMode="auto">
          <a:xfrm>
            <a:off x="4646198" y="2522483"/>
            <a:ext cx="1927501" cy="273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/>
          </a:p>
        </p:txBody>
      </p:sp>
      <p:pic>
        <p:nvPicPr>
          <p:cNvPr id="3077" name="Изображение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56655" y="2522483"/>
            <a:ext cx="1768244" cy="263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774540" y="5378567"/>
            <a:ext cx="41969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ea typeface="Times New Roman" charset="0"/>
                <a:cs typeface="Times New Roman" charset="0"/>
              </a:rPr>
              <a:t>(a) 3D model of the coaxial half-wave </a:t>
            </a:r>
            <a:r>
              <a:rPr lang="en-US" sz="1600" dirty="0" smtClean="0">
                <a:ea typeface="Times New Roman" charset="0"/>
                <a:cs typeface="Times New Roman" charset="0"/>
              </a:rPr>
              <a:t>cavity with </a:t>
            </a:r>
            <a:r>
              <a:rPr lang="en-US" sz="1600" dirty="0">
                <a:ea typeface="Times New Roman" charset="0"/>
                <a:cs typeface="Times New Roman" charset="0"/>
              </a:rPr>
              <a:t>field probe, power </a:t>
            </a:r>
            <a:r>
              <a:rPr lang="en-US" sz="1600" dirty="0" smtClean="0">
                <a:ea typeface="Times New Roman" charset="0"/>
                <a:cs typeface="Times New Roman" charset="0"/>
              </a:rPr>
              <a:t>coupler, </a:t>
            </a:r>
            <a:r>
              <a:rPr lang="en-US" sz="1600" dirty="0">
                <a:ea typeface="Times New Roman" charset="0"/>
                <a:cs typeface="Times New Roman" charset="0"/>
              </a:rPr>
              <a:t>and plunger-based frequency tuning system; </a:t>
            </a:r>
            <a:endParaRPr lang="en-US" sz="1600" dirty="0" smtClean="0">
              <a:ea typeface="Times New Roman" charset="0"/>
              <a:cs typeface="Times New Roman" charset="0"/>
            </a:endParaRPr>
          </a:p>
          <a:p>
            <a:pPr algn="ctr"/>
            <a:r>
              <a:rPr lang="en-US" sz="1600" dirty="0" smtClean="0">
                <a:ea typeface="Times New Roman" charset="0"/>
                <a:cs typeface="Times New Roman" charset="0"/>
              </a:rPr>
              <a:t>(</a:t>
            </a:r>
            <a:r>
              <a:rPr lang="en-US" sz="1600" dirty="0">
                <a:ea typeface="Times New Roman" charset="0"/>
                <a:cs typeface="Times New Roman" charset="0"/>
              </a:rPr>
              <a:t>b) manufactured copper </a:t>
            </a:r>
            <a:r>
              <a:rPr lang="en-US" sz="1600" dirty="0" smtClean="0">
                <a:ea typeface="Times New Roman" charset="0"/>
                <a:cs typeface="Times New Roman" charset="0"/>
              </a:rPr>
              <a:t>prototype. </a:t>
            </a:r>
            <a:endParaRPr sz="1600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586287" y="1338381"/>
            <a:ext cx="137301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/>
          </a:p>
        </p:txBody>
      </p:sp>
      <p:sp>
        <p:nvSpPr>
          <p:cNvPr id="3" name="Прямоугольник 2"/>
          <p:cNvSpPr/>
          <p:nvPr/>
        </p:nvSpPr>
        <p:spPr>
          <a:xfrm>
            <a:off x="672018" y="1822443"/>
            <a:ext cx="37595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ea typeface="Times New Roman" charset="0"/>
                <a:cs typeface="Times New Roman" charset="0"/>
              </a:rPr>
              <a:t>Design study and production of copper prototype cavity </a:t>
            </a:r>
            <a:r>
              <a:rPr lang="en-US" dirty="0" smtClean="0">
                <a:ea typeface="Times New Roman" charset="0"/>
                <a:cs typeface="Times New Roman" charset="0"/>
              </a:rPr>
              <a:t>were </a:t>
            </a:r>
            <a:r>
              <a:rPr lang="en-US" dirty="0">
                <a:ea typeface="Times New Roman" charset="0"/>
                <a:cs typeface="Times New Roman" charset="0"/>
              </a:rPr>
              <a:t>carried out </a:t>
            </a:r>
            <a:r>
              <a:rPr lang="en-US" dirty="0" smtClean="0">
                <a:ea typeface="Times New Roman" charset="0"/>
                <a:cs typeface="Times New Roman" charset="0"/>
              </a:rPr>
              <a:t>from </a:t>
            </a:r>
            <a:r>
              <a:rPr lang="en-US" dirty="0">
                <a:ea typeface="Times New Roman" charset="0"/>
                <a:cs typeface="Times New Roman" charset="0"/>
              </a:rPr>
              <a:t>2019 to 2020 </a:t>
            </a:r>
            <a:endParaRPr lang="en-US" dirty="0" smtClean="0">
              <a:ea typeface="Times New Roman" charset="0"/>
              <a:cs typeface="Times New Roman" charset="0"/>
            </a:endParaRPr>
          </a:p>
          <a:p>
            <a:r>
              <a:rPr lang="en-US" dirty="0" smtClean="0">
                <a:ea typeface="Times New Roman" charset="0"/>
                <a:cs typeface="Times New Roman" charset="0"/>
              </a:rPr>
              <a:t>at </a:t>
            </a:r>
            <a:r>
              <a:rPr lang="en-US" dirty="0">
                <a:ea typeface="Times New Roman" charset="0"/>
                <a:cs typeface="Times New Roman" charset="0"/>
              </a:rPr>
              <a:t>PTI NANB and INP </a:t>
            </a:r>
            <a:r>
              <a:rPr lang="en-US" dirty="0" smtClean="0">
                <a:ea typeface="Times New Roman" charset="0"/>
                <a:cs typeface="Times New Roman" charset="0"/>
              </a:rPr>
              <a:t>BSU.</a:t>
            </a:r>
            <a:r>
              <a:rPr lang="ru-RU" dirty="0" smtClean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2048550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357695" cy="1325563"/>
          </a:xfrm>
        </p:spPr>
        <p:txBody>
          <a:bodyPr>
            <a:normAutofit/>
          </a:bodyPr>
          <a:lstStyle/>
          <a:p>
            <a:r>
              <a:rPr lang="en-US" sz="3500" b="1" kern="800" dirty="0">
                <a:solidFill>
                  <a:srgbClr val="002060"/>
                </a:solidFill>
                <a:latin typeface="Arial" pitchFamily="34" charset="0"/>
                <a:ea typeface="Times New Roman" charset="0"/>
                <a:cs typeface="Arial" pitchFamily="34" charset="0"/>
              </a:rPr>
              <a:t>Control of electromagnetic properties </a:t>
            </a:r>
            <a:r>
              <a:rPr lang="en-US" sz="3500" b="1" kern="800" dirty="0" smtClean="0">
                <a:solidFill>
                  <a:srgbClr val="002060"/>
                </a:solidFill>
                <a:latin typeface="Arial" pitchFamily="34" charset="0"/>
                <a:ea typeface="Times New Roman" charset="0"/>
                <a:cs typeface="Arial" pitchFamily="34" charset="0"/>
              </a:rPr>
              <a:t/>
            </a:r>
            <a:br>
              <a:rPr lang="en-US" sz="3500" b="1" kern="800" dirty="0" smtClean="0">
                <a:solidFill>
                  <a:srgbClr val="002060"/>
                </a:solidFill>
                <a:latin typeface="Arial" pitchFamily="34" charset="0"/>
                <a:ea typeface="Times New Roman" charset="0"/>
                <a:cs typeface="Arial" pitchFamily="34" charset="0"/>
              </a:rPr>
            </a:br>
            <a:r>
              <a:rPr lang="en-US" sz="3500" b="1" kern="800" dirty="0" smtClean="0">
                <a:solidFill>
                  <a:srgbClr val="002060"/>
                </a:solidFill>
                <a:latin typeface="Arial" pitchFamily="34" charset="0"/>
                <a:ea typeface="Times New Roman" charset="0"/>
                <a:cs typeface="Arial" pitchFamily="34" charset="0"/>
              </a:rPr>
              <a:t>during </a:t>
            </a:r>
            <a:r>
              <a:rPr lang="en-US" sz="3500" b="1" kern="800" dirty="0">
                <a:solidFill>
                  <a:srgbClr val="002060"/>
                </a:solidFill>
                <a:latin typeface="Arial" pitchFamily="34" charset="0"/>
                <a:ea typeface="Times New Roman" charset="0"/>
                <a:cs typeface="Arial" pitchFamily="34" charset="0"/>
              </a:rPr>
              <a:t>prototyping, fabrication and operation</a:t>
            </a:r>
            <a:endParaRPr sz="35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7" descr="fig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706" y="1690689"/>
            <a:ext cx="4189722" cy="328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08706" y="5205859"/>
            <a:ext cx="41716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18745" algn="ctr">
              <a:spcAft>
                <a:spcPts val="0"/>
              </a:spcAft>
            </a:pPr>
            <a:r>
              <a:rPr lang="en-US" sz="1600" kern="800" dirty="0">
                <a:ea typeface="Times New Roman" charset="0"/>
              </a:rPr>
              <a:t>The reflection coefficient S</a:t>
            </a:r>
            <a:r>
              <a:rPr lang="en-US" sz="1600" kern="800" baseline="-25000" dirty="0">
                <a:ea typeface="Times New Roman" charset="0"/>
              </a:rPr>
              <a:t>11</a:t>
            </a:r>
            <a:r>
              <a:rPr lang="en-US" sz="1600" kern="800" dirty="0">
                <a:ea typeface="Times New Roman" charset="0"/>
              </a:rPr>
              <a:t> for the power </a:t>
            </a:r>
            <a:r>
              <a:rPr lang="en-US" sz="1600" kern="800" dirty="0" smtClean="0">
                <a:ea typeface="Times New Roman" charset="0"/>
              </a:rPr>
              <a:t>coupler in </a:t>
            </a:r>
            <a:r>
              <a:rPr lang="en-US" sz="1600" kern="800" dirty="0">
                <a:ea typeface="Times New Roman" charset="0"/>
              </a:rPr>
              <a:t>the critical coupling conditions for different ambient temperatures; </a:t>
            </a:r>
            <a:endParaRPr lang="en-US" sz="1600" kern="800" dirty="0" smtClean="0">
              <a:ea typeface="Times New Roman" charset="0"/>
            </a:endParaRPr>
          </a:p>
          <a:p>
            <a:pPr indent="118745" algn="ctr">
              <a:spcAft>
                <a:spcPts val="0"/>
              </a:spcAft>
            </a:pPr>
            <a:r>
              <a:rPr lang="en-US" sz="1600" kern="800" dirty="0" smtClean="0">
                <a:ea typeface="Times New Roman" charset="0"/>
              </a:rPr>
              <a:t>(</a:t>
            </a:r>
            <a:r>
              <a:rPr lang="en-US" sz="1600" kern="800" dirty="0">
                <a:ea typeface="Times New Roman" charset="0"/>
              </a:rPr>
              <a:t>inset) resonant frequency dependence on temperature.</a:t>
            </a:r>
            <a:endParaRPr lang="ru-RU" sz="1600" kern="800" dirty="0">
              <a:effectLst/>
              <a:ea typeface="Times New Roman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91353" y="1860331"/>
            <a:ext cx="39495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ea typeface="Times New Roman" charset="0"/>
                <a:cs typeface="Times New Roman" charset="0"/>
              </a:rPr>
              <a:t>Resonant frequency measurements and vacuum tests showed cavity desired </a:t>
            </a:r>
            <a:r>
              <a:rPr lang="en-US" dirty="0" smtClean="0">
                <a:ea typeface="Times New Roman" charset="0"/>
                <a:cs typeface="Times New Roman" charset="0"/>
              </a:rPr>
              <a:t>performance. </a:t>
            </a:r>
            <a:endParaRPr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741417" y="5008979"/>
            <a:ext cx="4244927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400" b="1" i="1" kern="800" dirty="0">
                <a:ea typeface="Times New Roman" charset="0"/>
                <a:cs typeface="Times New Roman" charset="0"/>
              </a:rPr>
              <a:t>Journal of Physics D: Applied Physics</a:t>
            </a:r>
            <a:r>
              <a:rPr lang="en-US" sz="1400" b="1" kern="800" dirty="0">
                <a:ea typeface="Times New Roman" charset="0"/>
                <a:cs typeface="Times New Roman" charset="0"/>
              </a:rPr>
              <a:t>, vol. 54, no. 10, p. 255502, Apr. 2021. </a:t>
            </a:r>
            <a:endParaRPr lang="en-US" sz="1400" b="1" dirty="0"/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400" kern="800" dirty="0">
                <a:ea typeface="Times New Roman" charset="0"/>
                <a:cs typeface="Times New Roman" charset="0"/>
              </a:rPr>
              <a:t>D</a:t>
            </a:r>
            <a:r>
              <a:rPr lang="en-US" sz="1400" kern="800" dirty="0" smtClean="0">
                <a:ea typeface="Times New Roman" charset="0"/>
                <a:cs typeface="Times New Roman" charset="0"/>
              </a:rPr>
              <a:t>. </a:t>
            </a:r>
            <a:r>
              <a:rPr lang="en-US" sz="1400" kern="800" dirty="0" err="1" smtClean="0">
                <a:ea typeface="Times New Roman" charset="0"/>
                <a:cs typeface="Times New Roman" charset="0"/>
              </a:rPr>
              <a:t>Bychanok</a:t>
            </a:r>
            <a:r>
              <a:rPr lang="en-US" sz="1400" kern="800" dirty="0">
                <a:ea typeface="Times New Roman" charset="0"/>
                <a:cs typeface="Times New Roman" charset="0"/>
              </a:rPr>
              <a:t>, </a:t>
            </a:r>
            <a:r>
              <a:rPr lang="en-US" sz="1400" kern="800" dirty="0" smtClean="0">
                <a:ea typeface="Times New Roman" charset="0"/>
                <a:cs typeface="Times New Roman" charset="0"/>
              </a:rPr>
              <a:t>A. </a:t>
            </a:r>
            <a:r>
              <a:rPr lang="en-US" sz="1400" kern="800" dirty="0" err="1">
                <a:ea typeface="Times New Roman" charset="0"/>
                <a:cs typeface="Times New Roman" charset="0"/>
              </a:rPr>
              <a:t>Sukhotski</a:t>
            </a:r>
            <a:r>
              <a:rPr lang="en-US" sz="1400" kern="800" dirty="0">
                <a:ea typeface="Times New Roman" charset="0"/>
                <a:cs typeface="Times New Roman" charset="0"/>
              </a:rPr>
              <a:t>, </a:t>
            </a:r>
            <a:r>
              <a:rPr lang="en-US" sz="1400" kern="800" dirty="0" smtClean="0">
                <a:ea typeface="Times New Roman" charset="0"/>
                <a:cs typeface="Times New Roman" charset="0"/>
              </a:rPr>
              <a:t>S. </a:t>
            </a:r>
            <a:r>
              <a:rPr lang="en-US" sz="1400" kern="800" dirty="0" err="1" smtClean="0">
                <a:ea typeface="Times New Roman" charset="0"/>
                <a:cs typeface="Times New Roman" charset="0"/>
              </a:rPr>
              <a:t>Huseu</a:t>
            </a:r>
            <a:r>
              <a:rPr lang="en-US" sz="1400" kern="800" dirty="0" smtClean="0">
                <a:ea typeface="Times New Roman" charset="0"/>
                <a:cs typeface="Times New Roman" charset="0"/>
              </a:rPr>
              <a:t> et </a:t>
            </a:r>
            <a:r>
              <a:rPr lang="en-US" sz="1400" i="1" kern="800" dirty="0">
                <a:ea typeface="Times New Roman" charset="0"/>
                <a:cs typeface="Times New Roman" charset="0"/>
              </a:rPr>
              <a:t>al.</a:t>
            </a:r>
            <a:r>
              <a:rPr lang="en-US" sz="1400" kern="800" dirty="0">
                <a:ea typeface="Times New Roman" charset="0"/>
                <a:cs typeface="Times New Roman" charset="0"/>
              </a:rPr>
              <a:t>, </a:t>
            </a:r>
            <a:endParaRPr lang="en-US" sz="1400" kern="800" dirty="0" smtClean="0">
              <a:ea typeface="Times New Roman" charset="0"/>
              <a:cs typeface="Times New Roman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400" kern="800" dirty="0" smtClean="0">
                <a:ea typeface="Times New Roman" charset="0"/>
                <a:cs typeface="Times New Roman" charset="0"/>
              </a:rPr>
              <a:t>Control </a:t>
            </a:r>
            <a:r>
              <a:rPr lang="en-US" sz="1400" kern="800" dirty="0">
                <a:ea typeface="Times New Roman" charset="0"/>
                <a:cs typeface="Times New Roman" charset="0"/>
              </a:rPr>
              <a:t>of electromagnetic properties during prototyping, fabrication and operation of low-β 325 MHz half-wave </a:t>
            </a:r>
            <a:r>
              <a:rPr lang="en-US" sz="1400" kern="800" dirty="0" smtClean="0">
                <a:ea typeface="Times New Roman" charset="0"/>
                <a:cs typeface="Times New Roman" charset="0"/>
              </a:rPr>
              <a:t>resonators</a:t>
            </a:r>
          </a:p>
        </p:txBody>
      </p:sp>
    </p:spTree>
    <p:extLst>
      <p:ext uri="{BB962C8B-B14F-4D97-AF65-F5344CB8AC3E}">
        <p14:creationId xmlns:p14="http://schemas.microsoft.com/office/powerpoint/2010/main" xmlns="" val="1144193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The slow frequency tuning system</a:t>
            </a:r>
            <a:r>
              <a:rPr lang="ru-RU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sz="35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85800" y="1952744"/>
            <a:ext cx="147637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/>
          </a:p>
        </p:txBody>
      </p:sp>
      <p:pic>
        <p:nvPicPr>
          <p:cNvPr id="4097" name="Picture 1" descr="fig6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067" y="1690688"/>
            <a:ext cx="4227813" cy="250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/>
          </a:p>
        </p:txBody>
      </p:sp>
      <p:pic>
        <p:nvPicPr>
          <p:cNvPr id="4099" name="Picture 3" descr="fig6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2101" y="1659778"/>
            <a:ext cx="3740909" cy="281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794445" y="4698124"/>
            <a:ext cx="37209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ea typeface="Times New Roman" charset="0"/>
                <a:cs typeface="Times New Roman" charset="0"/>
              </a:rPr>
              <a:t>Experimentally </a:t>
            </a:r>
            <a:r>
              <a:rPr lang="en-US" dirty="0">
                <a:ea typeface="Times New Roman" charset="0"/>
                <a:cs typeface="Times New Roman" charset="0"/>
              </a:rPr>
              <a:t>measured </a:t>
            </a:r>
            <a:endParaRPr lang="en-US" dirty="0" smtClean="0">
              <a:ea typeface="Times New Roman" charset="0"/>
              <a:cs typeface="Times New Roman" charset="0"/>
            </a:endParaRPr>
          </a:p>
          <a:p>
            <a:pPr algn="ctr"/>
            <a:r>
              <a:rPr lang="en-US" dirty="0" smtClean="0">
                <a:ea typeface="Times New Roman" charset="0"/>
                <a:cs typeface="Times New Roman" charset="0"/>
              </a:rPr>
              <a:t>frequency </a:t>
            </a:r>
            <a:r>
              <a:rPr lang="en-US" dirty="0">
                <a:ea typeface="Times New Roman" charset="0"/>
                <a:cs typeface="Times New Roman" charset="0"/>
              </a:rPr>
              <a:t>shift ∆f vs plunger penetration depth ∆L</a:t>
            </a:r>
            <a:r>
              <a:rPr lang="ru-RU" dirty="0"/>
              <a:t> </a:t>
            </a:r>
            <a:endParaRPr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28650" y="4476933"/>
            <a:ext cx="36857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ea typeface="Times New Roman" charset="0"/>
                <a:cs typeface="Times New Roman" charset="0"/>
              </a:rPr>
              <a:t>Plunger with precise mechanical actuator for slow frequency tune was developed and produced at INP </a:t>
            </a:r>
            <a:r>
              <a:rPr lang="en-US" dirty="0" smtClean="0">
                <a:ea typeface="Times New Roman" charset="0"/>
                <a:cs typeface="Times New Roman" charset="0"/>
              </a:rPr>
              <a:t>BSU. This </a:t>
            </a:r>
            <a:r>
              <a:rPr lang="en-US" dirty="0">
                <a:ea typeface="Times New Roman" charset="0"/>
                <a:cs typeface="Times New Roman" charset="0"/>
              </a:rPr>
              <a:t>tuner was successfully tested on copper cavity and showed to deliver 13 kHz/mm frequency shift.</a:t>
            </a:r>
            <a:r>
              <a:rPr lang="ru-RU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19447322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1435</Words>
  <Application>Microsoft Office PowerPoint</Application>
  <PresentationFormat>Экран (4:3)</PresentationFormat>
  <Paragraphs>243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Status of the SC HWR cavities production  for NICA project</vt:lpstr>
      <vt:lpstr>New injector linac for Nuclotron-NICA</vt:lpstr>
      <vt:lpstr>Russian - Belarusian collaboration</vt:lpstr>
      <vt:lpstr>Beam dynamics  of proton and deuterium ions beam </vt:lpstr>
      <vt:lpstr>Choice of the cavity types for SC section and RF design</vt:lpstr>
      <vt:lpstr>325 MHz SC cavity design </vt:lpstr>
      <vt:lpstr>Design study and production of  copper prototype cavity </vt:lpstr>
      <vt:lpstr>Control of electromagnetic properties  during prototyping, fabrication and operation</vt:lpstr>
      <vt:lpstr>The slow frequency tuning system </vt:lpstr>
      <vt:lpstr>Production of the  pilot full performance SC cavity </vt:lpstr>
      <vt:lpstr>Cryostat for cavity testing </vt:lpstr>
      <vt:lpstr>First tests of cavity cooled down to  liquid nitrogen temperature </vt:lpstr>
      <vt:lpstr>Two SC cavities for  test stand Nuclotron-NICA injector </vt:lpstr>
      <vt:lpstr>Conclusion </vt:lpstr>
      <vt:lpstr>Thanks for attention!</vt:lpstr>
      <vt:lpstr>Слайд 16</vt:lpstr>
      <vt:lpstr>Слайд 17</vt:lpstr>
      <vt:lpstr>Слайд 18</vt:lpstr>
      <vt:lpstr>Слайд 19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Microsoft Office</dc:creator>
  <cp:lastModifiedBy>LMW</cp:lastModifiedBy>
  <cp:revision>48</cp:revision>
  <dcterms:created xsi:type="dcterms:W3CDTF">2021-07-17T05:03:59Z</dcterms:created>
  <dcterms:modified xsi:type="dcterms:W3CDTF">2021-09-25T21:09:29Z</dcterms:modified>
</cp:coreProperties>
</file>