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4" r:id="rId4"/>
  </p:sldMasterIdLst>
  <p:notesMasterIdLst>
    <p:notesMasterId r:id="rId49"/>
  </p:notesMasterIdLst>
  <p:sldIdLst>
    <p:sldId id="276" r:id="rId5"/>
    <p:sldId id="258" r:id="rId6"/>
    <p:sldId id="286" r:id="rId7"/>
    <p:sldId id="279" r:id="rId8"/>
    <p:sldId id="282" r:id="rId9"/>
    <p:sldId id="280" r:id="rId10"/>
    <p:sldId id="281" r:id="rId11"/>
    <p:sldId id="284" r:id="rId12"/>
    <p:sldId id="287" r:id="rId13"/>
    <p:sldId id="288" r:id="rId14"/>
    <p:sldId id="289" r:id="rId15"/>
    <p:sldId id="259" r:id="rId16"/>
    <p:sldId id="290" r:id="rId17"/>
    <p:sldId id="285" r:id="rId18"/>
    <p:sldId id="277" r:id="rId19"/>
    <p:sldId id="261" r:id="rId20"/>
    <p:sldId id="292" r:id="rId21"/>
    <p:sldId id="291" r:id="rId22"/>
    <p:sldId id="293" r:id="rId23"/>
    <p:sldId id="294" r:id="rId24"/>
    <p:sldId id="295" r:id="rId25"/>
    <p:sldId id="263" r:id="rId26"/>
    <p:sldId id="297" r:id="rId27"/>
    <p:sldId id="298" r:id="rId28"/>
    <p:sldId id="300" r:id="rId29"/>
    <p:sldId id="264" r:id="rId30"/>
    <p:sldId id="301" r:id="rId31"/>
    <p:sldId id="302" r:id="rId32"/>
    <p:sldId id="265" r:id="rId33"/>
    <p:sldId id="266" r:id="rId34"/>
    <p:sldId id="304" r:id="rId35"/>
    <p:sldId id="268" r:id="rId36"/>
    <p:sldId id="305" r:id="rId37"/>
    <p:sldId id="269" r:id="rId38"/>
    <p:sldId id="270" r:id="rId39"/>
    <p:sldId id="271" r:id="rId40"/>
    <p:sldId id="306" r:id="rId41"/>
    <p:sldId id="307" r:id="rId42"/>
    <p:sldId id="308" r:id="rId43"/>
    <p:sldId id="309" r:id="rId44"/>
    <p:sldId id="310" r:id="rId45"/>
    <p:sldId id="311" r:id="rId46"/>
    <p:sldId id="275" r:id="rId47"/>
    <p:sldId id="296" r:id="rId48"/>
  </p:sldIdLst>
  <p:sldSz cx="12192000" cy="6858000"/>
  <p:notesSz cx="12192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вгений" initials="Е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2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882" y="-102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9-29T15:22:01.317" idx="1">
    <p:pos x="10" y="10"/>
    <p:text/>
  </p:cm>
  <p:cm authorId="0" dt="2021-09-29T15:22:37.500" idx="2">
    <p:pos x="106" y="106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283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905625" y="0"/>
            <a:ext cx="5283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CAFBE51-99D7-430F-98A1-B5FBCB9472C0}" type="datetimeFigureOut">
              <a:rPr lang="ru-RU"/>
              <a:pPr>
                <a:defRPr/>
              </a:pPr>
              <a:t>чт 30.09.21</a:t>
            </a:fld>
            <a:endParaRPr 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9753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5283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905625" y="6513513"/>
            <a:ext cx="5283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26A9EF-C1A7-489B-B351-97F592B66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1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040100" y="-8512175"/>
            <a:ext cx="32083375" cy="18048288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9699625" cy="306705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040100" y="-8512175"/>
            <a:ext cx="32083375" cy="18048288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9699625" cy="306705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040100" y="-8512175"/>
            <a:ext cx="32083375" cy="18048288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9699625" cy="306705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040100" y="-8512175"/>
            <a:ext cx="32083375" cy="1804828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9699625" cy="306705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035338" y="-8512175"/>
            <a:ext cx="32073851" cy="18041938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9680575" cy="3059113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048038" y="-8512175"/>
            <a:ext cx="32099251" cy="1805622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9717088" cy="30734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048038" y="-8512175"/>
            <a:ext cx="32099251" cy="18056225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9717088" cy="30734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051213" y="-8512175"/>
            <a:ext cx="32105601" cy="180594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9728200" cy="3078163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6A9EF-C1A7-489B-B351-97F592B661A2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2165" y="1585416"/>
            <a:ext cx="11167668" cy="912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C105-41CA-46A1-80A8-4A6B0E875D6E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F1B0-6DF0-4679-BD90-0ECD42D6DAD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2165" y="1585416"/>
            <a:ext cx="11167668" cy="9125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1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40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2541" y="1636014"/>
            <a:ext cx="4749539" cy="38208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60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85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05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2165" y="1585416"/>
            <a:ext cx="11167668" cy="912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C105-41CA-46A1-80A8-4A6B0E875D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F1B0-6DF0-4679-BD90-0ECD42D6DAD6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3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DE23-CD9A-468C-8399-1CB607E5C4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14AD4-7EF2-4374-BD43-1AA970DD97B3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9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2541" y="1636014"/>
            <a:ext cx="4749539" cy="382086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7CFE9-CD97-470D-B70D-249072851B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B4DAC-C5E5-43FD-A501-12753CFF75AE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24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2AF2F-7656-4F61-B19F-D96815D9AD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C518-AC3D-42A6-872D-853120D20662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56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34A41-E863-4CB5-BE71-EC965341B2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6A02-DB45-4AE1-9691-E5551617C2A1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5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DE23-CD9A-468C-8399-1CB607E5C4D3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14AD4-7EF2-4374-BD43-1AA970DD97B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022E9-C795-4192-9921-08093866D5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83FAA-3337-4E2F-B5F7-2C7F54BCA6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14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B9FFF-178A-41C8-9F71-31DF840CD5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2838-D4E8-46C0-A221-993935B1FC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12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C4F22-72CD-4032-B15D-8137C6F24D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4798-CF19-4BCF-9B02-60C9441138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87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24CEB-390B-4B92-8D79-B439F1FDBCC9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E17F8-9804-4FF1-8A10-3BF7E153E1D2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98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3D07A4-58FC-4726-AEEE-12F613C0AEC2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5F372-B698-45D7-BAB3-7C0AA7D7AFE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94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63314-185C-43E8-B2AD-E0283AA3B848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23BF1-85F6-4859-88F4-A72AB5FA14D8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01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0D4C7-181D-4D9E-AA50-1E80030EF653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87651-49B3-46A0-837D-46022B81A533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00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5339E1-A02D-44A4-8F1C-A2F52245D441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5EF70-D10F-4C5F-896D-EDDAFBED85FE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40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88BA8-98D5-403F-AADC-739CFEEFECDD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B4608-A79D-4CAA-A2D1-1B24BC8338E2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58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25154D-DA53-4E35-8404-77855EF020B3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05271-3CB1-41B9-911E-C19FD482204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2541" y="1636014"/>
            <a:ext cx="4749539" cy="382086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7CFE9-CD97-470D-B70D-249072851B47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B4DAC-C5E5-43FD-A501-12753CFF75A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A31BCD-F958-4915-90F6-79D7888496FE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05C39-9805-47A5-8834-C394C7E153C6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56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B483BB-F4F7-4580-810C-B649D1617021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BDB41-D71D-4C7E-BEC1-44ED08D64381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00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3BF9D8-58FA-4C47-82BF-D532001E6C30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B00E6-3523-491F-A0C0-0414FE859212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51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F48EDB-8521-4D3F-A600-17A045EB5609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B2F28-6E0A-4374-89F3-8B56F8658592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02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C9B6F0E-48CF-4434-ADA4-D63E39A29388}" type="datetimeFigureOut">
              <a:rPr lang="ru-RU" altLang="ru-RU">
                <a:solidFill>
                  <a:srgbClr val="000000"/>
                </a:solidFill>
              </a:rPr>
              <a:pPr/>
              <a:t>чт 30.09.21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31B427B-AA8B-4566-8705-F61B8277B0C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2AF2F-7656-4F61-B19F-D96815D9AD5A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C518-AC3D-42A6-872D-853120D2066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34A41-E863-4CB5-BE71-EC965341B201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6A02-DB45-4AE1-9691-E5551617C2A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022E9-C795-4192-9921-08093866D53B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83FAA-3337-4E2F-B5F7-2C7F54BCA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B9FFF-178A-41C8-9F71-31DF840CD520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2838-D4E8-46C0-A221-993935B1F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C4F22-72CD-4032-B15D-8137C6F24D72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4798-CF19-4BCF-9B02-60C944113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11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679450" y="212725"/>
            <a:ext cx="10833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420688" y="1574800"/>
            <a:ext cx="11350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963" y="6378575"/>
            <a:ext cx="3902075" cy="27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3525" cy="27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FDA6BD-5239-499A-A589-00650D5B778F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875" y="6378575"/>
            <a:ext cx="2803525" cy="27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F1B179-0534-436F-BCED-0DF12AD2C1F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97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67" y="212090"/>
            <a:ext cx="10837265" cy="1037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8591" y="1574165"/>
            <a:ext cx="11354816" cy="2562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4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679450" y="212725"/>
            <a:ext cx="10833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420688" y="1574800"/>
            <a:ext cx="11350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963" y="6378575"/>
            <a:ext cx="3902075" cy="27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3525" cy="27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FDA6BD-5239-499A-A589-00650D5B77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875" y="6378575"/>
            <a:ext cx="2803525" cy="27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F1B179-0534-436F-BCED-0DF12AD2C1F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0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244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7200"/>
            <a:fld id="{2E72BEA0-F3B9-4ACA-A13B-FBBC3131B91F}" type="datetimeFigureOut">
              <a:rPr lang="ru-RU" altLang="ru-RU" smtClean="0">
                <a:solidFill>
                  <a:srgbClr val="000000"/>
                </a:solidFill>
              </a:rPr>
              <a:pPr defTabSz="457200"/>
              <a:t>чт 30.09.21</a:t>
            </a:fld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244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7200"/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244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7CF1B2CB-7B18-4A19-A6B2-EE85E3594C6B}" type="slidenum">
              <a:rPr lang="en-US" altLang="ru-RU" smtClean="0">
                <a:solidFill>
                  <a:srgbClr val="000000"/>
                </a:solidFill>
              </a:rPr>
              <a:pPr defTabSz="457200"/>
              <a:t>‹#›</a:t>
            </a:fld>
            <a:endParaRPr lang="en-US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4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Memorial talk for</a:t>
            </a:r>
            <a:r>
              <a:rPr lang="en-US" sz="4800" dirty="0">
                <a:solidFill>
                  <a:srgbClr val="FF0000"/>
                </a:solidFill>
                <a:latin typeface="Calibri" pitchFamily="34" charset="0"/>
              </a:rPr>
              <a:t> Prof. </a:t>
            </a:r>
            <a:r>
              <a:rPr lang="en-US" sz="4800" dirty="0" err="1">
                <a:solidFill>
                  <a:srgbClr val="FF0000"/>
                </a:solidFill>
                <a:latin typeface="Calibri" pitchFamily="34" charset="0"/>
              </a:rPr>
              <a:t>Evgeny</a:t>
            </a:r>
            <a:r>
              <a:rPr lang="en-US" sz="4800" dirty="0">
                <a:solidFill>
                  <a:srgbClr val="FF0000"/>
                </a:solidFill>
                <a:latin typeface="Calibri" pitchFamily="34" charset="0"/>
              </a:rPr>
              <a:t> D. Donets</a:t>
            </a:r>
          </a:p>
          <a:p>
            <a:pPr algn="ctr"/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  (15.10.1935 – 17.06.2021)</a:t>
            </a:r>
          </a:p>
          <a:p>
            <a:pPr algn="ctr"/>
            <a:r>
              <a:rPr lang="en-US" sz="4800" u="sng" dirty="0">
                <a:solidFill>
                  <a:srgbClr val="FF0000"/>
                </a:solidFill>
                <a:latin typeface="Calibri" pitchFamily="34" charset="0"/>
              </a:rPr>
              <a:t>&gt;50 years with EBIS/ESIS</a:t>
            </a:r>
          </a:p>
          <a:p>
            <a:endParaRPr lang="en-US" sz="4800" u="sng" dirty="0">
              <a:latin typeface="Calibri" pitchFamily="34" charset="0"/>
            </a:endParaRPr>
          </a:p>
          <a:p>
            <a:endParaRPr lang="en-US" sz="6000" u="sng" dirty="0">
              <a:latin typeface="Calibri" pitchFamily="34" charset="0"/>
            </a:endParaRPr>
          </a:p>
          <a:p>
            <a:r>
              <a:rPr lang="en-US" sz="4800" dirty="0">
                <a:latin typeface="Calibri" pitchFamily="34" charset="0"/>
              </a:rPr>
              <a:t>  </a:t>
            </a:r>
            <a:endParaRPr lang="ru-RU" sz="4800" dirty="0">
              <a:latin typeface="Calibri" pitchFamily="34" charset="0"/>
            </a:endParaRPr>
          </a:p>
        </p:txBody>
      </p:sp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981200"/>
            <a:ext cx="42672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534400" y="569337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E.E. Donets, </a:t>
            </a:r>
            <a:r>
              <a:rPr lang="en-US" dirty="0" smtClean="0"/>
              <a:t>LHEP JINR</a:t>
            </a:r>
            <a:endParaRPr lang="en-US" dirty="0" smtClean="0"/>
          </a:p>
          <a:p>
            <a:r>
              <a:rPr lang="en-US" dirty="0" smtClean="0"/>
              <a:t>RUPAC-2021, </a:t>
            </a:r>
            <a:r>
              <a:rPr lang="en-US" dirty="0" err="1" smtClean="0"/>
              <a:t>Alushta</a:t>
            </a:r>
            <a:r>
              <a:rPr lang="en-US" dirty="0" smtClean="0"/>
              <a:t>, Crimea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50" y="228600"/>
            <a:ext cx="6391275" cy="656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1488" y="222250"/>
            <a:ext cx="6486525" cy="663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object 3"/>
          <p:cNvSpPr txBox="1">
            <a:spLocks noChangeArrowheads="1"/>
          </p:cNvSpPr>
          <p:nvPr/>
        </p:nvSpPr>
        <p:spPr bwMode="auto">
          <a:xfrm>
            <a:off x="0" y="2971800"/>
            <a:ext cx="1178401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endParaRPr lang="ru-RU" sz="1000"/>
          </a:p>
          <a:p>
            <a:pPr>
              <a:lnSpc>
                <a:spcPts val="1000"/>
              </a:lnSpc>
              <a:spcBef>
                <a:spcPts val="13"/>
              </a:spcBef>
            </a:pPr>
            <a:endParaRPr lang="ru-RU" sz="1000">
              <a:latin typeface="Calibri" pitchFamily="34" charset="0"/>
            </a:endParaRPr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en-US" sz="1600"/>
              <a:t> </a:t>
            </a:r>
            <a:r>
              <a:rPr lang="ru-RU" sz="1600"/>
              <a:t>For the next twenty years, there were disputes </a:t>
            </a:r>
            <a:endParaRPr lang="en-US" sz="1600"/>
          </a:p>
          <a:p>
            <a:pPr>
              <a:buClr>
                <a:srgbClr val="00AFEF"/>
              </a:buClr>
              <a:buFont typeface="Arial" charset="0"/>
              <a:buNone/>
            </a:pPr>
            <a:r>
              <a:rPr lang="en-US" sz="1600"/>
              <a:t>  </a:t>
            </a:r>
            <a:r>
              <a:rPr lang="ru-RU" sz="1600"/>
              <a:t>about the first discovery of element 102 between </a:t>
            </a:r>
            <a:endParaRPr lang="en-US" sz="1600"/>
          </a:p>
          <a:p>
            <a:pPr>
              <a:buClr>
                <a:srgbClr val="00AFEF"/>
              </a:buClr>
              <a:buFont typeface="Arial" charset="0"/>
              <a:buNone/>
            </a:pPr>
            <a:r>
              <a:rPr lang="en-US" sz="1600"/>
              <a:t>  </a:t>
            </a:r>
            <a:r>
              <a:rPr lang="ru-RU" sz="1600"/>
              <a:t>the group from Dubna, </a:t>
            </a:r>
            <a:endParaRPr lang="en-US" sz="1600"/>
          </a:p>
          <a:p>
            <a:pPr>
              <a:buClr>
                <a:srgbClr val="00AFEF"/>
              </a:buClr>
              <a:buFont typeface="Arial" charset="0"/>
              <a:buNone/>
            </a:pPr>
            <a:r>
              <a:rPr lang="en-US" sz="1600"/>
              <a:t>  </a:t>
            </a:r>
            <a:r>
              <a:rPr lang="ru-RU" sz="1600"/>
              <a:t>the Swedish group (Nobel institute) </a:t>
            </a:r>
            <a:endParaRPr lang="en-US" sz="1600"/>
          </a:p>
          <a:p>
            <a:pPr>
              <a:buClr>
                <a:srgbClr val="00AFEF"/>
              </a:buClr>
              <a:buFont typeface="Arial" charset="0"/>
              <a:buNone/>
            </a:pPr>
            <a:r>
              <a:rPr lang="en-US" sz="1600"/>
              <a:t>  </a:t>
            </a:r>
            <a:r>
              <a:rPr lang="ru-RU" sz="1600"/>
              <a:t>and the group of</a:t>
            </a:r>
            <a:r>
              <a:rPr lang="en-US" sz="1600"/>
              <a:t> </a:t>
            </a:r>
            <a:r>
              <a:rPr lang="ru-RU" sz="1600"/>
              <a:t>G. Seaborg (Berkeley, USA).</a:t>
            </a:r>
            <a:endParaRPr lang="en-US" sz="1600"/>
          </a:p>
          <a:p>
            <a:pPr>
              <a:buClr>
                <a:srgbClr val="00AFEF"/>
              </a:buClr>
              <a:buFont typeface="Arial" charset="0"/>
              <a:buChar char="▪"/>
            </a:pPr>
            <a:endParaRPr lang="en-US" sz="1600"/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1600"/>
              <a:t> </a:t>
            </a:r>
          </a:p>
        </p:txBody>
      </p:sp>
      <p:sp>
        <p:nvSpPr>
          <p:cNvPr id="29698" name="object 7"/>
          <p:cNvSpPr txBox="1">
            <a:spLocks noChangeArrowheads="1"/>
          </p:cNvSpPr>
          <p:nvPr/>
        </p:nvSpPr>
        <p:spPr bwMode="auto">
          <a:xfrm>
            <a:off x="4954588" y="5715000"/>
            <a:ext cx="6858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indent="38100">
              <a:lnSpc>
                <a:spcPct val="107000"/>
              </a:lnSpc>
            </a:pPr>
            <a:r>
              <a:rPr lang="ru-RU" sz="1600">
                <a:solidFill>
                  <a:srgbClr val="000009"/>
                </a:solidFill>
              </a:rPr>
              <a:t>left to right: </a:t>
            </a:r>
            <a:r>
              <a:rPr lang="ru-RU" sz="1600" b="1">
                <a:solidFill>
                  <a:srgbClr val="FF0000"/>
                </a:solidFill>
              </a:rPr>
              <a:t>Sergey  Polikanov, Glenn Seaborg, Georgy Flerov</a:t>
            </a:r>
            <a:r>
              <a:rPr lang="ru-RU" sz="1600" b="1">
                <a:solidFill>
                  <a:srgbClr val="EF2503"/>
                </a:solidFill>
              </a:rPr>
              <a:t>, </a:t>
            </a:r>
            <a:r>
              <a:rPr lang="en-US" sz="1600" b="1">
                <a:solidFill>
                  <a:srgbClr val="EF2503"/>
                </a:solidFill>
              </a:rPr>
              <a:t>Vyacheslav Schegolev,</a:t>
            </a:r>
            <a:r>
              <a:rPr lang="en-US" sz="1600">
                <a:solidFill>
                  <a:srgbClr val="000009"/>
                </a:solidFill>
              </a:rPr>
              <a:t> </a:t>
            </a:r>
            <a:r>
              <a:rPr lang="ru-RU" sz="1600" b="1">
                <a:solidFill>
                  <a:srgbClr val="FF3300"/>
                </a:solidFill>
              </a:rPr>
              <a:t>Evgeny  Donets, Albert Ghiorso </a:t>
            </a:r>
            <a:r>
              <a:rPr lang="ru-RU" sz="1600">
                <a:solidFill>
                  <a:srgbClr val="000009"/>
                </a:solidFill>
              </a:rPr>
              <a:t>in the hall of the U-300 cyclotron, Laboratory of Nuclear Reactions, JINR, Dubna;</a:t>
            </a:r>
            <a:r>
              <a:rPr lang="en-US" sz="1600">
                <a:solidFill>
                  <a:srgbClr val="000009"/>
                </a:solidFill>
              </a:rPr>
              <a:t> </a:t>
            </a:r>
            <a:r>
              <a:rPr lang="ru-RU" sz="1600">
                <a:solidFill>
                  <a:srgbClr val="000009"/>
                </a:solidFill>
              </a:rPr>
              <a:t>May 196</a:t>
            </a:r>
            <a:r>
              <a:rPr lang="en-US" sz="1600">
                <a:solidFill>
                  <a:srgbClr val="000009"/>
                </a:solidFill>
              </a:rPr>
              <a:t>3</a:t>
            </a:r>
            <a:r>
              <a:rPr lang="ru-RU" sz="1600">
                <a:solidFill>
                  <a:srgbClr val="000009"/>
                </a:solidFill>
              </a:rPr>
              <a:t>.</a:t>
            </a:r>
            <a:endParaRPr lang="ru-RU" sz="1600"/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414463"/>
            <a:ext cx="736600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1000"/>
            <a:ext cx="7924800" cy="614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4724400" y="5791200"/>
            <a:ext cx="6454775" cy="15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    </a:t>
            </a:r>
            <a:r>
              <a:rPr lang="en-US" b="1">
                <a:solidFill>
                  <a:srgbClr val="0000FF"/>
                </a:solidFill>
                <a:ea typeface="Microsoft YaHei" pitchFamily="34" charset="-122"/>
              </a:rPr>
              <a:t>G</a:t>
            </a:r>
            <a:r>
              <a:rPr lang="ru-RU" b="1">
                <a:solidFill>
                  <a:srgbClr val="0000FF"/>
                </a:solidFill>
                <a:ea typeface="Microsoft YaHei" pitchFamily="34" charset="-122"/>
              </a:rPr>
              <a:t>.</a:t>
            </a:r>
            <a:r>
              <a:rPr lang="en-US" b="1">
                <a:solidFill>
                  <a:srgbClr val="0000FF"/>
                </a:solidFill>
                <a:ea typeface="Microsoft YaHei" pitchFamily="34" charset="-122"/>
              </a:rPr>
              <a:t>Seaborg at U-300 cyclotron hall. JINR May 1963</a:t>
            </a:r>
            <a:endParaRPr lang="ru-RU" b="1">
              <a:solidFill>
                <a:srgbClr val="0000FF"/>
              </a:solidFill>
              <a:ea typeface="Microsoft YaHei" pitchFamily="34" charset="-122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2720975" cy="476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382588" y="502920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Victor Ermakov, Evgeny D.Donets, April 1963.</a:t>
            </a: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685800" y="5562600"/>
            <a:ext cx="10820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/>
              <a:t>In 1966, Evgeny</a:t>
            </a:r>
            <a:r>
              <a:rPr lang="en-US"/>
              <a:t> D. Donets </a:t>
            </a:r>
            <a:r>
              <a:rPr lang="ru-RU"/>
              <a:t> defended his PhD thesis "Synthesis and study of the regularities of the formation of isotopes of transuranic elements</a:t>
            </a:r>
            <a:r>
              <a:rPr lang="en-US"/>
              <a:t> </a:t>
            </a:r>
            <a:r>
              <a:rPr lang="ru-RU"/>
              <a:t> with Z ≥ 100 in nuclear reactions</a:t>
            </a:r>
            <a:r>
              <a:rPr lang="en-US"/>
              <a:t> </a:t>
            </a:r>
            <a:r>
              <a:rPr lang="ru-RU"/>
              <a:t>with </a:t>
            </a:r>
            <a:endParaRPr lang="en-US"/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en-US"/>
              <a:t>                                                                                                                              </a:t>
            </a:r>
            <a:r>
              <a:rPr lang="ru-RU" sz="2400">
                <a:solidFill>
                  <a:srgbClr val="FF0000"/>
                </a:solidFill>
              </a:rPr>
              <a:t>multicharged ions</a:t>
            </a:r>
            <a:r>
              <a:rPr lang="ru-RU"/>
              <a:t>".</a:t>
            </a:r>
          </a:p>
        </p:txBody>
      </p:sp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28600" y="1143000"/>
            <a:ext cx="5562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hlink"/>
                </a:solidFill>
              </a:rPr>
              <a:t>However,</a:t>
            </a:r>
            <a:r>
              <a:rPr lang="en-US">
                <a:solidFill>
                  <a:schemeClr val="hlink"/>
                </a:solidFill>
              </a:rPr>
              <a:t>  </a:t>
            </a:r>
            <a:r>
              <a:rPr lang="ru-RU">
                <a:solidFill>
                  <a:schemeClr val="hlink"/>
                </a:solidFill>
              </a:rPr>
              <a:t> in 1992, the IUPAC-IUPAP Transfermium </a:t>
            </a:r>
            <a:endParaRPr lang="en-US">
              <a:solidFill>
                <a:schemeClr val="hlink"/>
              </a:solidFill>
            </a:endParaRPr>
          </a:p>
          <a:p>
            <a:r>
              <a:rPr lang="ru-RU">
                <a:solidFill>
                  <a:schemeClr val="hlink"/>
                </a:solidFill>
              </a:rPr>
              <a:t>Working Group (TWG)</a:t>
            </a:r>
            <a:r>
              <a:rPr lang="en-US">
                <a:solidFill>
                  <a:schemeClr val="hlink"/>
                </a:solidFill>
              </a:rPr>
              <a:t> </a:t>
            </a:r>
            <a:r>
              <a:rPr lang="ru-RU">
                <a:solidFill>
                  <a:schemeClr val="hlink"/>
                </a:solidFill>
              </a:rPr>
              <a:t>reassessed the claims </a:t>
            </a:r>
            <a:endParaRPr lang="en-US">
              <a:solidFill>
                <a:schemeClr val="hlink"/>
              </a:solidFill>
            </a:endParaRPr>
          </a:p>
          <a:p>
            <a:r>
              <a:rPr lang="ru-RU">
                <a:solidFill>
                  <a:schemeClr val="hlink"/>
                </a:solidFill>
              </a:rPr>
              <a:t>of discovery and concluded that only the Dubna work</a:t>
            </a:r>
            <a:endParaRPr lang="en-US">
              <a:solidFill>
                <a:schemeClr val="hlink"/>
              </a:solidFill>
            </a:endParaRPr>
          </a:p>
          <a:p>
            <a:r>
              <a:rPr lang="en-US">
                <a:solidFill>
                  <a:schemeClr val="hlink"/>
                </a:solidFill>
              </a:rPr>
              <a:t>(</a:t>
            </a:r>
            <a:r>
              <a:rPr lang="en-US">
                <a:solidFill>
                  <a:srgbClr val="EF2503"/>
                </a:solidFill>
              </a:rPr>
              <a:t>Donets, Ermakov, Schegolev</a:t>
            </a:r>
            <a:r>
              <a:rPr lang="en-US">
                <a:solidFill>
                  <a:schemeClr val="hlink"/>
                </a:solidFill>
              </a:rPr>
              <a:t>)</a:t>
            </a:r>
            <a:r>
              <a:rPr lang="ru-RU">
                <a:solidFill>
                  <a:schemeClr val="hlink"/>
                </a:solidFill>
              </a:rPr>
              <a:t> </a:t>
            </a:r>
            <a:endParaRPr lang="en-US">
              <a:solidFill>
                <a:schemeClr val="hlink"/>
              </a:solidFill>
            </a:endParaRPr>
          </a:p>
          <a:p>
            <a:r>
              <a:rPr lang="ru-RU">
                <a:solidFill>
                  <a:schemeClr val="hlink"/>
                </a:solidFill>
              </a:rPr>
              <a:t>correctly detected and assigned decays to nuclei with atomic number 102 at the time.</a:t>
            </a:r>
          </a:p>
        </p:txBody>
      </p:sp>
      <p:pic>
        <p:nvPicPr>
          <p:cNvPr id="32771" name="Picture 4" descr="tech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0"/>
            <a:ext cx="3144838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6400800" y="4572000"/>
            <a:ext cx="4724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26 years later… visiting Glenn Seaborg;</a:t>
            </a:r>
          </a:p>
          <a:p>
            <a:pPr>
              <a:spcBef>
                <a:spcPct val="50000"/>
              </a:spcBef>
            </a:pPr>
            <a:r>
              <a:rPr lang="en-US"/>
              <a:t>Berkely, CA, USA; July 1989.</a:t>
            </a:r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object 4"/>
          <p:cNvSpPr>
            <a:spLocks noGrp="1"/>
          </p:cNvSpPr>
          <p:nvPr>
            <p:ph type="title" idx="4294967295"/>
          </p:nvPr>
        </p:nvSpPr>
        <p:spPr>
          <a:xfrm>
            <a:off x="679450" y="212725"/>
            <a:ext cx="10833100" cy="893763"/>
          </a:xfrm>
        </p:spPr>
        <p:txBody>
          <a:bodyPr tIns="228219"/>
          <a:lstStyle/>
          <a:p>
            <a:pPr marL="323850" eaLnBrk="1" hangingPunct="1">
              <a:lnSpc>
                <a:spcPts val="5238"/>
              </a:lnSpc>
            </a:pPr>
            <a:r>
              <a:rPr lang="en-US" sz="3200" b="1" i="1" smtClean="0">
                <a:solidFill>
                  <a:schemeClr val="hlink"/>
                </a:solidFill>
                <a:latin typeface="Arial" charset="0"/>
                <a:cs typeface="Arial" charset="0"/>
              </a:rPr>
              <a:t>EBIS history begins…</a:t>
            </a:r>
            <a:endParaRPr lang="ru-RU" sz="3200" b="1" i="1" smtClean="0">
              <a:solidFill>
                <a:schemeClr val="hlink"/>
              </a:solidFill>
              <a:latin typeface="Arial" charset="0"/>
              <a:cs typeface="Arial" charset="0"/>
            </a:endParaRPr>
          </a:p>
        </p:txBody>
      </p:sp>
      <p:sp>
        <p:nvSpPr>
          <p:cNvPr id="33794" name="object 5"/>
          <p:cNvSpPr txBox="1">
            <a:spLocks noChangeArrowheads="1"/>
          </p:cNvSpPr>
          <p:nvPr/>
        </p:nvSpPr>
        <p:spPr bwMode="auto">
          <a:xfrm>
            <a:off x="454025" y="2536825"/>
            <a:ext cx="510857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>
              <a:lnSpc>
                <a:spcPts val="2163"/>
              </a:lnSpc>
            </a:pPr>
            <a:endParaRPr lang="en-US" sz="2000"/>
          </a:p>
          <a:p>
            <a:pPr marL="358775">
              <a:lnSpc>
                <a:spcPts val="2163"/>
              </a:lnSpc>
            </a:pPr>
            <a:r>
              <a:rPr lang="ru-RU" sz="2000"/>
              <a:t>A demonstrator</a:t>
            </a:r>
            <a:r>
              <a:rPr lang="en-US" sz="2000"/>
              <a:t> (IEL-1, IEL-2)</a:t>
            </a:r>
            <a:r>
              <a:rPr lang="ru-RU" sz="2000"/>
              <a:t> was operational in 1968.</a:t>
            </a:r>
            <a:endParaRPr lang="ru-RU" sz="700">
              <a:latin typeface="Calibri" pitchFamily="34" charset="0"/>
            </a:endParaRPr>
          </a:p>
          <a:p>
            <a:pPr marL="358775"/>
            <a:r>
              <a:rPr lang="ru-RU" sz="2000" u="sng">
                <a:solidFill>
                  <a:srgbClr val="EF2503"/>
                </a:solidFill>
              </a:rPr>
              <a:t>What was the new principle:</a:t>
            </a:r>
          </a:p>
        </p:txBody>
      </p:sp>
      <p:sp>
        <p:nvSpPr>
          <p:cNvPr id="33795" name="object 6"/>
          <p:cNvSpPr txBox="1">
            <a:spLocks noChangeArrowheads="1"/>
          </p:cNvSpPr>
          <p:nvPr/>
        </p:nvSpPr>
        <p:spPr bwMode="auto">
          <a:xfrm>
            <a:off x="454025" y="3616325"/>
            <a:ext cx="4956175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indent="-347663">
              <a:lnSpc>
                <a:spcPts val="1938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/>
              <a:t>The electrons are produced by an electron gun and not as in case of plasma ion sources from a plasma discharge.</a:t>
            </a:r>
          </a:p>
          <a:p>
            <a:pPr marL="358775" indent="-347663">
              <a:lnSpc>
                <a:spcPts val="750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endParaRPr lang="ru-RU" sz="700">
              <a:latin typeface="Calibri" pitchFamily="34" charset="0"/>
            </a:endParaRPr>
          </a:p>
          <a:p>
            <a:pPr marL="358775" indent="-347663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/>
              <a:t>Confinement of the ions in axial direction</a:t>
            </a:r>
          </a:p>
          <a:p>
            <a:pPr marL="358775" indent="-347663">
              <a:lnSpc>
                <a:spcPts val="1938"/>
              </a:lnSpc>
              <a:spcBef>
                <a:spcPts val="25"/>
              </a:spcBef>
              <a:tabLst>
                <a:tab pos="358775" algn="l"/>
              </a:tabLst>
            </a:pPr>
            <a:r>
              <a:rPr lang="en-US"/>
              <a:t>     </a:t>
            </a:r>
            <a:r>
              <a:rPr lang="ru-RU"/>
              <a:t>potential established by ring electrodes in radial direction</a:t>
            </a:r>
          </a:p>
          <a:p>
            <a:pPr marL="358775" indent="-347663">
              <a:lnSpc>
                <a:spcPts val="1913"/>
              </a:lnSpc>
              <a:tabLst>
                <a:tab pos="358775" algn="l"/>
              </a:tabLst>
            </a:pPr>
            <a:r>
              <a:rPr lang="en-US"/>
              <a:t>    </a:t>
            </a:r>
            <a:r>
              <a:rPr lang="ru-RU"/>
              <a:t> space charge potential of the e-beam</a:t>
            </a:r>
          </a:p>
          <a:p>
            <a:pPr marL="358775" indent="-347663">
              <a:lnSpc>
                <a:spcPts val="1000"/>
              </a:lnSpc>
              <a:spcBef>
                <a:spcPts val="38"/>
              </a:spcBef>
              <a:tabLst>
                <a:tab pos="358775" algn="l"/>
              </a:tabLst>
            </a:pPr>
            <a:endParaRPr lang="ru-RU" sz="1000">
              <a:latin typeface="Calibri" pitchFamily="34" charset="0"/>
            </a:endParaRPr>
          </a:p>
          <a:p>
            <a:pPr marL="358775" indent="-347663">
              <a:lnSpc>
                <a:spcPts val="1938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/>
              <a:t>The extraction of ions can be done by switching the collector barrier or the electrodes surrounding the ionization region.</a:t>
            </a:r>
          </a:p>
        </p:txBody>
      </p:sp>
      <p:sp>
        <p:nvSpPr>
          <p:cNvPr id="33796" name="object 7"/>
          <p:cNvSpPr>
            <a:spLocks/>
          </p:cNvSpPr>
          <p:nvPr/>
        </p:nvSpPr>
        <p:spPr bwMode="auto">
          <a:xfrm>
            <a:off x="6343650" y="6311900"/>
            <a:ext cx="4752975" cy="42863"/>
          </a:xfrm>
          <a:custGeom>
            <a:avLst/>
            <a:gdLst>
              <a:gd name="T0" fmla="*/ 4646659 w 4751720"/>
              <a:gd name="T1" fmla="*/ 0 h 42513"/>
              <a:gd name="T2" fmla="*/ 4646659 w 4751720"/>
              <a:gd name="T3" fmla="*/ 43216 h 42513"/>
              <a:gd name="T4" fmla="*/ 4727336 w 4751720"/>
              <a:gd name="T5" fmla="*/ 27504 h 42513"/>
              <a:gd name="T6" fmla="*/ 4657018 w 4751720"/>
              <a:gd name="T7" fmla="*/ 27504 h 42513"/>
              <a:gd name="T8" fmla="*/ 4657018 w 4751720"/>
              <a:gd name="T9" fmla="*/ 15712 h 42513"/>
              <a:gd name="T10" fmla="*/ 4722571 w 4751720"/>
              <a:gd name="T11" fmla="*/ 15712 h 42513"/>
              <a:gd name="T12" fmla="*/ 4646659 w 4751720"/>
              <a:gd name="T13" fmla="*/ 0 h 42513"/>
              <a:gd name="T14" fmla="*/ 4646659 w 4751720"/>
              <a:gd name="T15" fmla="*/ 15712 h 42513"/>
              <a:gd name="T16" fmla="*/ 0 w 4751720"/>
              <a:gd name="T17" fmla="*/ 15712 h 42513"/>
              <a:gd name="T18" fmla="*/ 0 w 4751720"/>
              <a:gd name="T19" fmla="*/ 27504 h 42513"/>
              <a:gd name="T20" fmla="*/ 4646659 w 4751720"/>
              <a:gd name="T21" fmla="*/ 27504 h 42513"/>
              <a:gd name="T22" fmla="*/ 4646659 w 4751720"/>
              <a:gd name="T23" fmla="*/ 15712 h 42513"/>
              <a:gd name="T24" fmla="*/ 4722571 w 4751720"/>
              <a:gd name="T25" fmla="*/ 15712 h 42513"/>
              <a:gd name="T26" fmla="*/ 4657018 w 4751720"/>
              <a:gd name="T27" fmla="*/ 15712 h 42513"/>
              <a:gd name="T28" fmla="*/ 4657018 w 4751720"/>
              <a:gd name="T29" fmla="*/ 27504 h 42513"/>
              <a:gd name="T30" fmla="*/ 4727336 w 4751720"/>
              <a:gd name="T31" fmla="*/ 27504 h 42513"/>
              <a:gd name="T32" fmla="*/ 4754227 w 4751720"/>
              <a:gd name="T33" fmla="*/ 22265 h 42513"/>
              <a:gd name="T34" fmla="*/ 4722571 w 4751720"/>
              <a:gd name="T35" fmla="*/ 15712 h 4251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751720"/>
              <a:gd name="T55" fmla="*/ 0 h 42513"/>
              <a:gd name="T56" fmla="*/ 4751720 w 4751720"/>
              <a:gd name="T57" fmla="*/ 42513 h 4251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751720" h="42513">
                <a:moveTo>
                  <a:pt x="4644208" y="0"/>
                </a:moveTo>
                <a:lnTo>
                  <a:pt x="4644208" y="42513"/>
                </a:lnTo>
                <a:lnTo>
                  <a:pt x="4724842" y="27056"/>
                </a:lnTo>
                <a:lnTo>
                  <a:pt x="4654560" y="27056"/>
                </a:lnTo>
                <a:lnTo>
                  <a:pt x="4654560" y="15457"/>
                </a:lnTo>
                <a:lnTo>
                  <a:pt x="4720080" y="15457"/>
                </a:lnTo>
                <a:lnTo>
                  <a:pt x="4644208" y="0"/>
                </a:lnTo>
                <a:close/>
              </a:path>
              <a:path w="4751720" h="42513">
                <a:moveTo>
                  <a:pt x="4644208" y="15457"/>
                </a:moveTo>
                <a:lnTo>
                  <a:pt x="0" y="15457"/>
                </a:lnTo>
                <a:lnTo>
                  <a:pt x="0" y="27056"/>
                </a:lnTo>
                <a:lnTo>
                  <a:pt x="4644208" y="27056"/>
                </a:lnTo>
                <a:lnTo>
                  <a:pt x="4644208" y="15457"/>
                </a:lnTo>
                <a:close/>
              </a:path>
              <a:path w="4751720" h="42513">
                <a:moveTo>
                  <a:pt x="4720080" y="15457"/>
                </a:moveTo>
                <a:lnTo>
                  <a:pt x="4654560" y="15457"/>
                </a:lnTo>
                <a:lnTo>
                  <a:pt x="4654560" y="27056"/>
                </a:lnTo>
                <a:lnTo>
                  <a:pt x="4724842" y="27056"/>
                </a:lnTo>
                <a:lnTo>
                  <a:pt x="4751720" y="21903"/>
                </a:lnTo>
                <a:lnTo>
                  <a:pt x="4720080" y="1545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797" name="object 8"/>
          <p:cNvSpPr>
            <a:spLocks/>
          </p:cNvSpPr>
          <p:nvPr/>
        </p:nvSpPr>
        <p:spPr bwMode="auto">
          <a:xfrm>
            <a:off x="6343650" y="6334125"/>
            <a:ext cx="4656138" cy="0"/>
          </a:xfrm>
          <a:custGeom>
            <a:avLst/>
            <a:gdLst>
              <a:gd name="T0" fmla="*/ 0 w 4656070"/>
              <a:gd name="T1" fmla="*/ 4656206 w 4656070"/>
              <a:gd name="T2" fmla="*/ 0 60000 65536"/>
              <a:gd name="T3" fmla="*/ 0 60000 65536"/>
              <a:gd name="T4" fmla="*/ 0 w 4656070"/>
              <a:gd name="T5" fmla="*/ 4656070 w 465607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4656070">
                <a:moveTo>
                  <a:pt x="0" y="0"/>
                </a:moveTo>
                <a:lnTo>
                  <a:pt x="4656070" y="0"/>
                </a:lnTo>
              </a:path>
            </a:pathLst>
          </a:custGeom>
          <a:noFill/>
          <a:ln w="14377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798" name="object 9"/>
          <p:cNvSpPr>
            <a:spLocks/>
          </p:cNvSpPr>
          <p:nvPr/>
        </p:nvSpPr>
        <p:spPr bwMode="auto">
          <a:xfrm>
            <a:off x="10988675" y="6311900"/>
            <a:ext cx="107950" cy="42863"/>
          </a:xfrm>
          <a:custGeom>
            <a:avLst/>
            <a:gdLst>
              <a:gd name="T0" fmla="*/ 0 w 107511"/>
              <a:gd name="T1" fmla="*/ 0 h 42513"/>
              <a:gd name="T2" fmla="*/ 108391 w 107511"/>
              <a:gd name="T3" fmla="*/ 22265 h 42513"/>
              <a:gd name="T4" fmla="*/ 0 w 107511"/>
              <a:gd name="T5" fmla="*/ 43216 h 42513"/>
              <a:gd name="T6" fmla="*/ 0 w 107511"/>
              <a:gd name="T7" fmla="*/ 0 h 42513"/>
              <a:gd name="T8" fmla="*/ 0 60000 65536"/>
              <a:gd name="T9" fmla="*/ 0 60000 65536"/>
              <a:gd name="T10" fmla="*/ 0 60000 65536"/>
              <a:gd name="T11" fmla="*/ 0 60000 65536"/>
              <a:gd name="T12" fmla="*/ 0 w 107511"/>
              <a:gd name="T13" fmla="*/ 0 h 42513"/>
              <a:gd name="T14" fmla="*/ 107511 w 107511"/>
              <a:gd name="T15" fmla="*/ 42513 h 425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511" h="42513">
                <a:moveTo>
                  <a:pt x="0" y="0"/>
                </a:moveTo>
                <a:lnTo>
                  <a:pt x="107511" y="21903"/>
                </a:lnTo>
                <a:lnTo>
                  <a:pt x="0" y="4251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799" name="object 10"/>
          <p:cNvSpPr>
            <a:spLocks/>
          </p:cNvSpPr>
          <p:nvPr/>
        </p:nvSpPr>
        <p:spPr bwMode="auto">
          <a:xfrm>
            <a:off x="6310313" y="5014913"/>
            <a:ext cx="39687" cy="1303337"/>
          </a:xfrm>
          <a:custGeom>
            <a:avLst/>
            <a:gdLst>
              <a:gd name="T0" fmla="*/ 23247 w 42713"/>
              <a:gd name="T1" fmla="*/ 97114 h 1301944"/>
              <a:gd name="T2" fmla="*/ 13942 w 42713"/>
              <a:gd name="T3" fmla="*/ 97114 h 1301944"/>
              <a:gd name="T4" fmla="*/ 13942 w 42713"/>
              <a:gd name="T5" fmla="*/ 1304731 h 1301944"/>
              <a:gd name="T6" fmla="*/ 23247 w 42713"/>
              <a:gd name="T7" fmla="*/ 1304731 h 1301944"/>
              <a:gd name="T8" fmla="*/ 23247 w 42713"/>
              <a:gd name="T9" fmla="*/ 97114 h 1301944"/>
              <a:gd name="T10" fmla="*/ 18590 w 42713"/>
              <a:gd name="T11" fmla="*/ 0 h 1301944"/>
              <a:gd name="T12" fmla="*/ 0 w 42713"/>
              <a:gd name="T13" fmla="*/ 108672 h 1301944"/>
              <a:gd name="T14" fmla="*/ 13942 w 42713"/>
              <a:gd name="T15" fmla="*/ 108672 h 1301944"/>
              <a:gd name="T16" fmla="*/ 13942 w 42713"/>
              <a:gd name="T17" fmla="*/ 97114 h 1301944"/>
              <a:gd name="T18" fmla="*/ 36249 w 42713"/>
              <a:gd name="T19" fmla="*/ 97114 h 1301944"/>
              <a:gd name="T20" fmla="*/ 18590 w 42713"/>
              <a:gd name="T21" fmla="*/ 0 h 1301944"/>
              <a:gd name="T22" fmla="*/ 36249 w 42713"/>
              <a:gd name="T23" fmla="*/ 97114 h 1301944"/>
              <a:gd name="T24" fmla="*/ 23247 w 42713"/>
              <a:gd name="T25" fmla="*/ 97114 h 1301944"/>
              <a:gd name="T26" fmla="*/ 23247 w 42713"/>
              <a:gd name="T27" fmla="*/ 108672 h 1301944"/>
              <a:gd name="T28" fmla="*/ 38351 w 42713"/>
              <a:gd name="T29" fmla="*/ 108672 h 1301944"/>
              <a:gd name="T30" fmla="*/ 36249 w 42713"/>
              <a:gd name="T31" fmla="*/ 97114 h 13019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713"/>
              <a:gd name="T49" fmla="*/ 0 h 1301944"/>
              <a:gd name="T50" fmla="*/ 42713 w 42713"/>
              <a:gd name="T51" fmla="*/ 1301944 h 13019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713" h="1301944">
                <a:moveTo>
                  <a:pt x="25891" y="96906"/>
                </a:moveTo>
                <a:lnTo>
                  <a:pt x="15528" y="96906"/>
                </a:lnTo>
                <a:lnTo>
                  <a:pt x="15528" y="1301944"/>
                </a:lnTo>
                <a:lnTo>
                  <a:pt x="25891" y="1301944"/>
                </a:lnTo>
                <a:lnTo>
                  <a:pt x="25891" y="96906"/>
                </a:lnTo>
                <a:close/>
              </a:path>
              <a:path w="42713" h="1301944">
                <a:moveTo>
                  <a:pt x="20704" y="0"/>
                </a:moveTo>
                <a:lnTo>
                  <a:pt x="0" y="108440"/>
                </a:lnTo>
                <a:lnTo>
                  <a:pt x="15528" y="108440"/>
                </a:lnTo>
                <a:lnTo>
                  <a:pt x="15528" y="96906"/>
                </a:lnTo>
                <a:lnTo>
                  <a:pt x="40372" y="96906"/>
                </a:lnTo>
                <a:lnTo>
                  <a:pt x="20704" y="0"/>
                </a:lnTo>
                <a:close/>
              </a:path>
              <a:path w="42713" h="1301944">
                <a:moveTo>
                  <a:pt x="40372" y="96906"/>
                </a:moveTo>
                <a:lnTo>
                  <a:pt x="25891" y="96906"/>
                </a:lnTo>
                <a:lnTo>
                  <a:pt x="25891" y="108440"/>
                </a:lnTo>
                <a:lnTo>
                  <a:pt x="42713" y="108440"/>
                </a:lnTo>
                <a:lnTo>
                  <a:pt x="40372" y="9690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00" name="object 11"/>
          <p:cNvSpPr>
            <a:spLocks/>
          </p:cNvSpPr>
          <p:nvPr/>
        </p:nvSpPr>
        <p:spPr bwMode="auto">
          <a:xfrm>
            <a:off x="6329363" y="5111750"/>
            <a:ext cx="0" cy="1206500"/>
          </a:xfrm>
          <a:custGeom>
            <a:avLst/>
            <a:gdLst>
              <a:gd name="T0" fmla="*/ 0 h 1206546"/>
              <a:gd name="T1" fmla="*/ 1206454 h 1206546"/>
              <a:gd name="T2" fmla="*/ 0 60000 65536"/>
              <a:gd name="T3" fmla="*/ 0 60000 65536"/>
              <a:gd name="T4" fmla="*/ 0 h 1206546"/>
              <a:gd name="T5" fmla="*/ 1206546 h 120654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1206546">
                <a:moveTo>
                  <a:pt x="0" y="0"/>
                </a:moveTo>
                <a:lnTo>
                  <a:pt x="0" y="1206546"/>
                </a:lnTo>
              </a:path>
            </a:pathLst>
          </a:custGeom>
          <a:noFill/>
          <a:ln w="13142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01" name="object 12"/>
          <p:cNvSpPr>
            <a:spLocks/>
          </p:cNvSpPr>
          <p:nvPr/>
        </p:nvSpPr>
        <p:spPr bwMode="auto">
          <a:xfrm>
            <a:off x="6310313" y="5014913"/>
            <a:ext cx="39687" cy="109537"/>
          </a:xfrm>
          <a:custGeom>
            <a:avLst/>
            <a:gdLst>
              <a:gd name="T0" fmla="*/ 0 w 42713"/>
              <a:gd name="T1" fmla="*/ 110645 h 108440"/>
              <a:gd name="T2" fmla="*/ 18590 w 42713"/>
              <a:gd name="T3" fmla="*/ 0 h 108440"/>
              <a:gd name="T4" fmla="*/ 38351 w 42713"/>
              <a:gd name="T5" fmla="*/ 110645 h 108440"/>
              <a:gd name="T6" fmla="*/ 0 w 42713"/>
              <a:gd name="T7" fmla="*/ 110645 h 108440"/>
              <a:gd name="T8" fmla="*/ 0 60000 65536"/>
              <a:gd name="T9" fmla="*/ 0 60000 65536"/>
              <a:gd name="T10" fmla="*/ 0 60000 65536"/>
              <a:gd name="T11" fmla="*/ 0 60000 65536"/>
              <a:gd name="T12" fmla="*/ 0 w 42713"/>
              <a:gd name="T13" fmla="*/ 0 h 108440"/>
              <a:gd name="T14" fmla="*/ 42713 w 42713"/>
              <a:gd name="T15" fmla="*/ 108440 h 108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713" h="108440">
                <a:moveTo>
                  <a:pt x="0" y="108440"/>
                </a:moveTo>
                <a:lnTo>
                  <a:pt x="20704" y="0"/>
                </a:lnTo>
                <a:lnTo>
                  <a:pt x="42713" y="108440"/>
                </a:lnTo>
                <a:lnTo>
                  <a:pt x="0" y="10844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13" name="object 13"/>
          <p:cNvSpPr txBox="1"/>
          <p:nvPr/>
        </p:nvSpPr>
        <p:spPr>
          <a:xfrm>
            <a:off x="5991225" y="4976813"/>
            <a:ext cx="288925" cy="2143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100" b="1" spc="-7" baseline="3968" dirty="0">
                <a:latin typeface="Arial"/>
                <a:cs typeface="Arial"/>
              </a:rPr>
              <a:t>U</a:t>
            </a:r>
            <a:r>
              <a:rPr sz="900" b="1" spc="-5" dirty="0">
                <a:latin typeface="Arial"/>
                <a:cs typeface="Arial"/>
              </a:rPr>
              <a:t>(</a:t>
            </a:r>
            <a:r>
              <a:rPr sz="900" b="1" dirty="0">
                <a:latin typeface="Arial"/>
                <a:cs typeface="Arial"/>
              </a:rPr>
              <a:t>z)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37863" y="6096000"/>
            <a:ext cx="9842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50" b="1" spc="-10" dirty="0">
                <a:latin typeface="Arial"/>
                <a:cs typeface="Arial"/>
              </a:rPr>
              <a:t>Z</a:t>
            </a:r>
            <a:endParaRPr sz="950">
              <a:latin typeface="Arial"/>
              <a:cs typeface="Arial"/>
            </a:endParaRPr>
          </a:p>
        </p:txBody>
      </p:sp>
      <p:sp>
        <p:nvSpPr>
          <p:cNvPr id="33804" name="object 15"/>
          <p:cNvSpPr>
            <a:spLocks/>
          </p:cNvSpPr>
          <p:nvPr/>
        </p:nvSpPr>
        <p:spPr bwMode="auto">
          <a:xfrm>
            <a:off x="6327775" y="5006975"/>
            <a:ext cx="4525963" cy="1538288"/>
          </a:xfrm>
          <a:custGeom>
            <a:avLst/>
            <a:gdLst>
              <a:gd name="T0" fmla="*/ 1294 w 4525363"/>
              <a:gd name="T1" fmla="*/ 1306813 h 1538493"/>
              <a:gd name="T2" fmla="*/ 1294 w 4525363"/>
              <a:gd name="T3" fmla="*/ 1308096 h 1538493"/>
              <a:gd name="T4" fmla="*/ 14249 w 4525363"/>
              <a:gd name="T5" fmla="*/ 1279517 h 1538493"/>
              <a:gd name="T6" fmla="*/ 29792 w 4525363"/>
              <a:gd name="T7" fmla="*/ 1244740 h 1538493"/>
              <a:gd name="T8" fmla="*/ 47912 w 4525363"/>
              <a:gd name="T9" fmla="*/ 1200707 h 1538493"/>
              <a:gd name="T10" fmla="*/ 89354 w 4525363"/>
              <a:gd name="T11" fmla="*/ 1102587 h 1538493"/>
              <a:gd name="T12" fmla="*/ 166789 w 4525363"/>
              <a:gd name="T13" fmla="*/ 895776 h 1538493"/>
              <a:gd name="T14" fmla="*/ 313119 w 4525363"/>
              <a:gd name="T15" fmla="*/ 513070 h 1538493"/>
              <a:gd name="T16" fmla="*/ 413863 w 4525363"/>
              <a:gd name="T17" fmla="*/ 272754 h 1538493"/>
              <a:gd name="T18" fmla="*/ 504512 w 4525363"/>
              <a:gd name="T19" fmla="*/ 94293 h 1538493"/>
              <a:gd name="T20" fmla="*/ 556308 w 4525363"/>
              <a:gd name="T21" fmla="*/ 29635 h 1538493"/>
              <a:gd name="T22" fmla="*/ 592551 w 4525363"/>
              <a:gd name="T23" fmla="*/ 6465 h 1538493"/>
              <a:gd name="T24" fmla="*/ 627499 w 4525363"/>
              <a:gd name="T25" fmla="*/ 0 h 1538493"/>
              <a:gd name="T26" fmla="*/ 672587 w 4525363"/>
              <a:gd name="T27" fmla="*/ 11637 h 1538493"/>
              <a:gd name="T28" fmla="*/ 736010 w 4525363"/>
              <a:gd name="T29" fmla="*/ 57977 h 1538493"/>
              <a:gd name="T30" fmla="*/ 812485 w 4525363"/>
              <a:gd name="T31" fmla="*/ 133197 h 1538493"/>
              <a:gd name="T32" fmla="*/ 877204 w 4525363"/>
              <a:gd name="T33" fmla="*/ 169298 h 1538493"/>
              <a:gd name="T34" fmla="*/ 939118 w 4525363"/>
              <a:gd name="T35" fmla="*/ 169298 h 1538493"/>
              <a:gd name="T36" fmla="*/ 990893 w 4525363"/>
              <a:gd name="T37" fmla="*/ 168006 h 1538493"/>
              <a:gd name="T38" fmla="*/ 1015485 w 4525363"/>
              <a:gd name="T39" fmla="*/ 179536 h 1538493"/>
              <a:gd name="T40" fmla="*/ 1045256 w 4525363"/>
              <a:gd name="T41" fmla="*/ 275339 h 1538493"/>
              <a:gd name="T42" fmla="*/ 1054317 w 4525363"/>
              <a:gd name="T43" fmla="*/ 399270 h 1538493"/>
              <a:gd name="T44" fmla="*/ 1073732 w 4525363"/>
              <a:gd name="T45" fmla="*/ 458756 h 1538493"/>
              <a:gd name="T46" fmla="*/ 1157974 w 4525363"/>
              <a:gd name="T47" fmla="*/ 519514 h 1538493"/>
              <a:gd name="T48" fmla="*/ 1217299 w 4525363"/>
              <a:gd name="T49" fmla="*/ 531098 h 1538493"/>
              <a:gd name="T50" fmla="*/ 1292372 w 4525363"/>
              <a:gd name="T51" fmla="*/ 534967 h 1538493"/>
              <a:gd name="T52" fmla="*/ 1552325 w 4525363"/>
              <a:gd name="T53" fmla="*/ 534967 h 1538493"/>
              <a:gd name="T54" fmla="*/ 1726957 w 4525363"/>
              <a:gd name="T55" fmla="*/ 538824 h 1538493"/>
              <a:gd name="T56" fmla="*/ 2020670 w 4525363"/>
              <a:gd name="T57" fmla="*/ 541401 h 1538493"/>
              <a:gd name="T58" fmla="*/ 2404990 w 4525363"/>
              <a:gd name="T59" fmla="*/ 540118 h 1538493"/>
              <a:gd name="T60" fmla="*/ 2597636 w 4525363"/>
              <a:gd name="T61" fmla="*/ 536250 h 1538493"/>
              <a:gd name="T62" fmla="*/ 2744005 w 4525363"/>
              <a:gd name="T63" fmla="*/ 532391 h 1538493"/>
              <a:gd name="T64" fmla="*/ 2858989 w 4525363"/>
              <a:gd name="T65" fmla="*/ 525947 h 1538493"/>
              <a:gd name="T66" fmla="*/ 2952183 w 4525363"/>
              <a:gd name="T67" fmla="*/ 518220 h 1538493"/>
              <a:gd name="T68" fmla="*/ 3028335 w 4525363"/>
              <a:gd name="T69" fmla="*/ 507917 h 1538493"/>
              <a:gd name="T70" fmla="*/ 3147525 w 4525363"/>
              <a:gd name="T71" fmla="*/ 478303 h 1538493"/>
              <a:gd name="T72" fmla="*/ 3196709 w 4525363"/>
              <a:gd name="T73" fmla="*/ 441944 h 1538493"/>
              <a:gd name="T74" fmla="*/ 3244604 w 4525363"/>
              <a:gd name="T75" fmla="*/ 367047 h 1538493"/>
              <a:gd name="T76" fmla="*/ 3269195 w 4525363"/>
              <a:gd name="T77" fmla="*/ 326850 h 1538493"/>
              <a:gd name="T78" fmla="*/ 3296161 w 4525363"/>
              <a:gd name="T79" fmla="*/ 310148 h 1538493"/>
              <a:gd name="T80" fmla="*/ 3322050 w 4525363"/>
              <a:gd name="T81" fmla="*/ 322971 h 1538493"/>
              <a:gd name="T82" fmla="*/ 3341465 w 4525363"/>
              <a:gd name="T83" fmla="*/ 346465 h 1538493"/>
              <a:gd name="T84" fmla="*/ 3376411 w 4525363"/>
              <a:gd name="T85" fmla="*/ 418774 h 1538493"/>
              <a:gd name="T86" fmla="*/ 3424304 w 4525363"/>
              <a:gd name="T87" fmla="*/ 542694 h 1538493"/>
              <a:gd name="T88" fmla="*/ 3482657 w 4525363"/>
              <a:gd name="T89" fmla="*/ 690256 h 1538493"/>
              <a:gd name="T90" fmla="*/ 3552231 w 4525363"/>
              <a:gd name="T91" fmla="*/ 806406 h 1538493"/>
              <a:gd name="T92" fmla="*/ 3645533 w 4525363"/>
              <a:gd name="T93" fmla="*/ 863327 h 1538493"/>
              <a:gd name="T94" fmla="*/ 3798267 w 4525363"/>
              <a:gd name="T95" fmla="*/ 889341 h 1538493"/>
              <a:gd name="T96" fmla="*/ 3965134 w 4525363"/>
              <a:gd name="T97" fmla="*/ 911229 h 1538493"/>
              <a:gd name="T98" fmla="*/ 4100826 w 4525363"/>
              <a:gd name="T99" fmla="*/ 918954 h 1538493"/>
              <a:gd name="T100" fmla="*/ 4179784 w 4525363"/>
              <a:gd name="T101" fmla="*/ 940843 h 1538493"/>
              <a:gd name="T102" fmla="*/ 4280850 w 4525363"/>
              <a:gd name="T103" fmla="*/ 1020944 h 1538493"/>
              <a:gd name="T104" fmla="*/ 4342655 w 4525363"/>
              <a:gd name="T105" fmla="*/ 1119323 h 1538493"/>
              <a:gd name="T106" fmla="*/ 4408775 w 4525363"/>
              <a:gd name="T107" fmla="*/ 1258911 h 1538493"/>
              <a:gd name="T108" fmla="*/ 4474792 w 4525363"/>
              <a:gd name="T109" fmla="*/ 1417811 h 1538493"/>
              <a:gd name="T110" fmla="*/ 4516210 w 4525363"/>
              <a:gd name="T111" fmla="*/ 1514905 h 153849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525363"/>
              <a:gd name="T169" fmla="*/ 0 h 1538493"/>
              <a:gd name="T170" fmla="*/ 4525363 w 4525363"/>
              <a:gd name="T171" fmla="*/ 1538493 h 153849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525363" h="1538493">
                <a:moveTo>
                  <a:pt x="0" y="1308444"/>
                </a:moveTo>
                <a:lnTo>
                  <a:pt x="0" y="1307161"/>
                </a:lnTo>
                <a:lnTo>
                  <a:pt x="1294" y="1305867"/>
                </a:lnTo>
                <a:lnTo>
                  <a:pt x="1294" y="1304585"/>
                </a:lnTo>
                <a:lnTo>
                  <a:pt x="1294" y="1305867"/>
                </a:lnTo>
                <a:lnTo>
                  <a:pt x="1294" y="1307161"/>
                </a:lnTo>
                <a:lnTo>
                  <a:pt x="0" y="1309737"/>
                </a:lnTo>
                <a:lnTo>
                  <a:pt x="0" y="1311020"/>
                </a:lnTo>
                <a:lnTo>
                  <a:pt x="0" y="1312313"/>
                </a:lnTo>
                <a:lnTo>
                  <a:pt x="0" y="1311020"/>
                </a:lnTo>
                <a:lnTo>
                  <a:pt x="1294" y="1309737"/>
                </a:lnTo>
                <a:lnTo>
                  <a:pt x="1294" y="1308444"/>
                </a:lnTo>
                <a:lnTo>
                  <a:pt x="2588" y="1305867"/>
                </a:lnTo>
                <a:lnTo>
                  <a:pt x="5186" y="1302008"/>
                </a:lnTo>
                <a:lnTo>
                  <a:pt x="6480" y="1297891"/>
                </a:lnTo>
                <a:lnTo>
                  <a:pt x="9068" y="1292738"/>
                </a:lnTo>
                <a:lnTo>
                  <a:pt x="11656" y="1287586"/>
                </a:lnTo>
                <a:lnTo>
                  <a:pt x="14245" y="1279857"/>
                </a:lnTo>
                <a:lnTo>
                  <a:pt x="18127" y="1272128"/>
                </a:lnTo>
                <a:lnTo>
                  <a:pt x="20715" y="1266975"/>
                </a:lnTo>
                <a:lnTo>
                  <a:pt x="22009" y="1261823"/>
                </a:lnTo>
                <a:lnTo>
                  <a:pt x="24597" y="1256670"/>
                </a:lnTo>
                <a:lnTo>
                  <a:pt x="27196" y="1251518"/>
                </a:lnTo>
                <a:lnTo>
                  <a:pt x="29784" y="1245072"/>
                </a:lnTo>
                <a:lnTo>
                  <a:pt x="32372" y="1238636"/>
                </a:lnTo>
                <a:lnTo>
                  <a:pt x="34960" y="1232201"/>
                </a:lnTo>
                <a:lnTo>
                  <a:pt x="38842" y="1225496"/>
                </a:lnTo>
                <a:lnTo>
                  <a:pt x="41430" y="1217768"/>
                </a:lnTo>
                <a:lnTo>
                  <a:pt x="45312" y="1210039"/>
                </a:lnTo>
                <a:lnTo>
                  <a:pt x="47900" y="1201027"/>
                </a:lnTo>
                <a:lnTo>
                  <a:pt x="51793" y="1193298"/>
                </a:lnTo>
                <a:lnTo>
                  <a:pt x="55675" y="1184276"/>
                </a:lnTo>
                <a:lnTo>
                  <a:pt x="59557" y="1173971"/>
                </a:lnTo>
                <a:lnTo>
                  <a:pt x="68615" y="1153113"/>
                </a:lnTo>
                <a:lnTo>
                  <a:pt x="78978" y="1128633"/>
                </a:lnTo>
                <a:lnTo>
                  <a:pt x="89330" y="1102881"/>
                </a:lnTo>
                <a:lnTo>
                  <a:pt x="99424" y="1072990"/>
                </a:lnTo>
                <a:lnTo>
                  <a:pt x="112375" y="1042085"/>
                </a:lnTo>
                <a:lnTo>
                  <a:pt x="125326" y="1008335"/>
                </a:lnTo>
                <a:lnTo>
                  <a:pt x="138266" y="972267"/>
                </a:lnTo>
                <a:lnTo>
                  <a:pt x="152511" y="934658"/>
                </a:lnTo>
                <a:lnTo>
                  <a:pt x="166745" y="896014"/>
                </a:lnTo>
                <a:lnTo>
                  <a:pt x="180990" y="855828"/>
                </a:lnTo>
                <a:lnTo>
                  <a:pt x="196519" y="815643"/>
                </a:lnTo>
                <a:lnTo>
                  <a:pt x="213352" y="773140"/>
                </a:lnTo>
                <a:lnTo>
                  <a:pt x="245713" y="687864"/>
                </a:lnTo>
                <a:lnTo>
                  <a:pt x="279379" y="599764"/>
                </a:lnTo>
                <a:lnTo>
                  <a:pt x="313035" y="513206"/>
                </a:lnTo>
                <a:lnTo>
                  <a:pt x="329868" y="470412"/>
                </a:lnTo>
                <a:lnTo>
                  <a:pt x="346701" y="429234"/>
                </a:lnTo>
                <a:lnTo>
                  <a:pt x="363264" y="387734"/>
                </a:lnTo>
                <a:lnTo>
                  <a:pt x="380097" y="349144"/>
                </a:lnTo>
                <a:lnTo>
                  <a:pt x="396930" y="310230"/>
                </a:lnTo>
                <a:lnTo>
                  <a:pt x="413753" y="272826"/>
                </a:lnTo>
                <a:lnTo>
                  <a:pt x="429292" y="237793"/>
                </a:lnTo>
                <a:lnTo>
                  <a:pt x="446125" y="204377"/>
                </a:lnTo>
                <a:lnTo>
                  <a:pt x="461653" y="173116"/>
                </a:lnTo>
                <a:lnTo>
                  <a:pt x="475898" y="144874"/>
                </a:lnTo>
                <a:lnTo>
                  <a:pt x="491427" y="118788"/>
                </a:lnTo>
                <a:lnTo>
                  <a:pt x="504378" y="94319"/>
                </a:lnTo>
                <a:lnTo>
                  <a:pt x="518633" y="73730"/>
                </a:lnTo>
                <a:lnTo>
                  <a:pt x="531574" y="56699"/>
                </a:lnTo>
                <a:lnTo>
                  <a:pt x="538044" y="49046"/>
                </a:lnTo>
                <a:lnTo>
                  <a:pt x="543220" y="42578"/>
                </a:lnTo>
                <a:lnTo>
                  <a:pt x="549690" y="36110"/>
                </a:lnTo>
                <a:lnTo>
                  <a:pt x="556160" y="29643"/>
                </a:lnTo>
                <a:lnTo>
                  <a:pt x="562630" y="24576"/>
                </a:lnTo>
                <a:lnTo>
                  <a:pt x="567806" y="20696"/>
                </a:lnTo>
                <a:lnTo>
                  <a:pt x="574276" y="15522"/>
                </a:lnTo>
                <a:lnTo>
                  <a:pt x="580747" y="12935"/>
                </a:lnTo>
                <a:lnTo>
                  <a:pt x="585923" y="9054"/>
                </a:lnTo>
                <a:lnTo>
                  <a:pt x="592393" y="6467"/>
                </a:lnTo>
                <a:lnTo>
                  <a:pt x="598863" y="3880"/>
                </a:lnTo>
                <a:lnTo>
                  <a:pt x="604039" y="2587"/>
                </a:lnTo>
                <a:lnTo>
                  <a:pt x="610509" y="1293"/>
                </a:lnTo>
                <a:lnTo>
                  <a:pt x="615685" y="0"/>
                </a:lnTo>
                <a:lnTo>
                  <a:pt x="622155" y="0"/>
                </a:lnTo>
                <a:lnTo>
                  <a:pt x="627331" y="0"/>
                </a:lnTo>
                <a:lnTo>
                  <a:pt x="633586" y="0"/>
                </a:lnTo>
                <a:lnTo>
                  <a:pt x="638762" y="1293"/>
                </a:lnTo>
                <a:lnTo>
                  <a:pt x="645232" y="1293"/>
                </a:lnTo>
                <a:lnTo>
                  <a:pt x="650408" y="2587"/>
                </a:lnTo>
                <a:lnTo>
                  <a:pt x="662054" y="6467"/>
                </a:lnTo>
                <a:lnTo>
                  <a:pt x="672407" y="11641"/>
                </a:lnTo>
                <a:lnTo>
                  <a:pt x="684053" y="16815"/>
                </a:lnTo>
                <a:lnTo>
                  <a:pt x="694405" y="24576"/>
                </a:lnTo>
                <a:lnTo>
                  <a:pt x="704757" y="32230"/>
                </a:lnTo>
                <a:lnTo>
                  <a:pt x="715109" y="39991"/>
                </a:lnTo>
                <a:lnTo>
                  <a:pt x="725462" y="49046"/>
                </a:lnTo>
                <a:lnTo>
                  <a:pt x="735814" y="57993"/>
                </a:lnTo>
                <a:lnTo>
                  <a:pt x="756518" y="77611"/>
                </a:lnTo>
                <a:lnTo>
                  <a:pt x="776036" y="96906"/>
                </a:lnTo>
                <a:lnTo>
                  <a:pt x="785094" y="105961"/>
                </a:lnTo>
                <a:lnTo>
                  <a:pt x="794153" y="114908"/>
                </a:lnTo>
                <a:lnTo>
                  <a:pt x="803211" y="123962"/>
                </a:lnTo>
                <a:lnTo>
                  <a:pt x="812269" y="133233"/>
                </a:lnTo>
                <a:lnTo>
                  <a:pt x="821327" y="140994"/>
                </a:lnTo>
                <a:lnTo>
                  <a:pt x="853678" y="162876"/>
                </a:lnTo>
                <a:lnTo>
                  <a:pt x="857560" y="164169"/>
                </a:lnTo>
                <a:lnTo>
                  <a:pt x="861442" y="165463"/>
                </a:lnTo>
                <a:lnTo>
                  <a:pt x="869206" y="168050"/>
                </a:lnTo>
                <a:lnTo>
                  <a:pt x="876970" y="169344"/>
                </a:lnTo>
                <a:lnTo>
                  <a:pt x="884734" y="170637"/>
                </a:lnTo>
                <a:lnTo>
                  <a:pt x="891204" y="170637"/>
                </a:lnTo>
                <a:lnTo>
                  <a:pt x="903929" y="171823"/>
                </a:lnTo>
                <a:lnTo>
                  <a:pt x="916869" y="171823"/>
                </a:lnTo>
                <a:lnTo>
                  <a:pt x="928515" y="170637"/>
                </a:lnTo>
                <a:lnTo>
                  <a:pt x="938868" y="169344"/>
                </a:lnTo>
                <a:lnTo>
                  <a:pt x="949220" y="168050"/>
                </a:lnTo>
                <a:lnTo>
                  <a:pt x="959572" y="166756"/>
                </a:lnTo>
                <a:lnTo>
                  <a:pt x="968630" y="166756"/>
                </a:lnTo>
                <a:lnTo>
                  <a:pt x="977688" y="166756"/>
                </a:lnTo>
                <a:lnTo>
                  <a:pt x="986747" y="166756"/>
                </a:lnTo>
                <a:lnTo>
                  <a:pt x="990629" y="168050"/>
                </a:lnTo>
                <a:lnTo>
                  <a:pt x="994511" y="168050"/>
                </a:lnTo>
                <a:lnTo>
                  <a:pt x="999687" y="170637"/>
                </a:lnTo>
                <a:lnTo>
                  <a:pt x="1003569" y="171823"/>
                </a:lnTo>
                <a:lnTo>
                  <a:pt x="1007451" y="174410"/>
                </a:lnTo>
                <a:lnTo>
                  <a:pt x="1011333" y="176997"/>
                </a:lnTo>
                <a:lnTo>
                  <a:pt x="1015215" y="179584"/>
                </a:lnTo>
                <a:lnTo>
                  <a:pt x="1019097" y="183465"/>
                </a:lnTo>
                <a:lnTo>
                  <a:pt x="1022979" y="187345"/>
                </a:lnTo>
                <a:lnTo>
                  <a:pt x="1026861" y="192519"/>
                </a:lnTo>
                <a:lnTo>
                  <a:pt x="1030743" y="197586"/>
                </a:lnTo>
                <a:lnTo>
                  <a:pt x="1041096" y="236499"/>
                </a:lnTo>
                <a:lnTo>
                  <a:pt x="1044978" y="275413"/>
                </a:lnTo>
                <a:lnTo>
                  <a:pt x="1046272" y="297295"/>
                </a:lnTo>
                <a:lnTo>
                  <a:pt x="1047566" y="320470"/>
                </a:lnTo>
                <a:lnTo>
                  <a:pt x="1048860" y="342676"/>
                </a:lnTo>
                <a:lnTo>
                  <a:pt x="1050154" y="365852"/>
                </a:lnTo>
                <a:lnTo>
                  <a:pt x="1052742" y="389027"/>
                </a:lnTo>
                <a:lnTo>
                  <a:pt x="1054036" y="399376"/>
                </a:lnTo>
                <a:lnTo>
                  <a:pt x="1056624" y="411233"/>
                </a:lnTo>
                <a:lnTo>
                  <a:pt x="1059212" y="421473"/>
                </a:lnTo>
                <a:lnTo>
                  <a:pt x="1061800" y="431821"/>
                </a:lnTo>
                <a:lnTo>
                  <a:pt x="1065682" y="440768"/>
                </a:lnTo>
                <a:lnTo>
                  <a:pt x="1069564" y="451117"/>
                </a:lnTo>
                <a:lnTo>
                  <a:pt x="1073446" y="458878"/>
                </a:lnTo>
                <a:lnTo>
                  <a:pt x="1098033" y="488737"/>
                </a:lnTo>
                <a:lnTo>
                  <a:pt x="1121433" y="504194"/>
                </a:lnTo>
                <a:lnTo>
                  <a:pt x="1130491" y="509347"/>
                </a:lnTo>
                <a:lnTo>
                  <a:pt x="1139549" y="513206"/>
                </a:lnTo>
                <a:lnTo>
                  <a:pt x="1148607" y="515782"/>
                </a:lnTo>
                <a:lnTo>
                  <a:pt x="1157666" y="519652"/>
                </a:lnTo>
                <a:lnTo>
                  <a:pt x="1166400" y="522228"/>
                </a:lnTo>
                <a:lnTo>
                  <a:pt x="1175458" y="524804"/>
                </a:lnTo>
                <a:lnTo>
                  <a:pt x="1185811" y="526087"/>
                </a:lnTo>
                <a:lnTo>
                  <a:pt x="1196163" y="528663"/>
                </a:lnTo>
                <a:lnTo>
                  <a:pt x="1206515" y="529957"/>
                </a:lnTo>
                <a:lnTo>
                  <a:pt x="1216975" y="531240"/>
                </a:lnTo>
                <a:lnTo>
                  <a:pt x="1228621" y="532533"/>
                </a:lnTo>
                <a:lnTo>
                  <a:pt x="1240267" y="532533"/>
                </a:lnTo>
                <a:lnTo>
                  <a:pt x="1251914" y="533816"/>
                </a:lnTo>
                <a:lnTo>
                  <a:pt x="1264854" y="533816"/>
                </a:lnTo>
                <a:lnTo>
                  <a:pt x="1277794" y="535109"/>
                </a:lnTo>
                <a:lnTo>
                  <a:pt x="1292028" y="535109"/>
                </a:lnTo>
                <a:lnTo>
                  <a:pt x="1368376" y="535109"/>
                </a:lnTo>
                <a:lnTo>
                  <a:pt x="1386492" y="533816"/>
                </a:lnTo>
                <a:lnTo>
                  <a:pt x="1483328" y="533816"/>
                </a:lnTo>
                <a:lnTo>
                  <a:pt x="1505327" y="535109"/>
                </a:lnTo>
                <a:lnTo>
                  <a:pt x="1528619" y="535109"/>
                </a:lnTo>
                <a:lnTo>
                  <a:pt x="1551911" y="535109"/>
                </a:lnTo>
                <a:lnTo>
                  <a:pt x="1577900" y="536392"/>
                </a:lnTo>
                <a:lnTo>
                  <a:pt x="1603780" y="536392"/>
                </a:lnTo>
                <a:lnTo>
                  <a:pt x="1632249" y="537686"/>
                </a:lnTo>
                <a:lnTo>
                  <a:pt x="1663305" y="537686"/>
                </a:lnTo>
                <a:lnTo>
                  <a:pt x="1694146" y="537686"/>
                </a:lnTo>
                <a:lnTo>
                  <a:pt x="1726497" y="538968"/>
                </a:lnTo>
                <a:lnTo>
                  <a:pt x="1760141" y="538968"/>
                </a:lnTo>
                <a:lnTo>
                  <a:pt x="1795080" y="538968"/>
                </a:lnTo>
                <a:lnTo>
                  <a:pt x="1831313" y="540262"/>
                </a:lnTo>
                <a:lnTo>
                  <a:pt x="1867545" y="540262"/>
                </a:lnTo>
                <a:lnTo>
                  <a:pt x="1944001" y="540262"/>
                </a:lnTo>
                <a:lnTo>
                  <a:pt x="2020132" y="541545"/>
                </a:lnTo>
                <a:lnTo>
                  <a:pt x="2099068" y="541545"/>
                </a:lnTo>
                <a:lnTo>
                  <a:pt x="2178003" y="541545"/>
                </a:lnTo>
                <a:lnTo>
                  <a:pt x="2255429" y="541545"/>
                </a:lnTo>
                <a:lnTo>
                  <a:pt x="2330482" y="540262"/>
                </a:lnTo>
                <a:lnTo>
                  <a:pt x="2368117" y="540262"/>
                </a:lnTo>
                <a:lnTo>
                  <a:pt x="2404350" y="540262"/>
                </a:lnTo>
                <a:lnTo>
                  <a:pt x="2439288" y="540262"/>
                </a:lnTo>
                <a:lnTo>
                  <a:pt x="2472933" y="538968"/>
                </a:lnTo>
                <a:lnTo>
                  <a:pt x="2506362" y="538968"/>
                </a:lnTo>
                <a:lnTo>
                  <a:pt x="2537418" y="537686"/>
                </a:lnTo>
                <a:lnTo>
                  <a:pt x="2568475" y="537686"/>
                </a:lnTo>
                <a:lnTo>
                  <a:pt x="2596944" y="536392"/>
                </a:lnTo>
                <a:lnTo>
                  <a:pt x="2625412" y="536392"/>
                </a:lnTo>
                <a:lnTo>
                  <a:pt x="2649999" y="535109"/>
                </a:lnTo>
                <a:lnTo>
                  <a:pt x="2674585" y="535109"/>
                </a:lnTo>
                <a:lnTo>
                  <a:pt x="2697985" y="533816"/>
                </a:lnTo>
                <a:lnTo>
                  <a:pt x="2721278" y="532533"/>
                </a:lnTo>
                <a:lnTo>
                  <a:pt x="2743276" y="532533"/>
                </a:lnTo>
                <a:lnTo>
                  <a:pt x="2763657" y="531240"/>
                </a:lnTo>
                <a:lnTo>
                  <a:pt x="2784469" y="529957"/>
                </a:lnTo>
                <a:lnTo>
                  <a:pt x="2803880" y="529957"/>
                </a:lnTo>
                <a:lnTo>
                  <a:pt x="2821996" y="528663"/>
                </a:lnTo>
                <a:lnTo>
                  <a:pt x="2840112" y="527381"/>
                </a:lnTo>
                <a:lnTo>
                  <a:pt x="2858229" y="526087"/>
                </a:lnTo>
                <a:lnTo>
                  <a:pt x="2875051" y="524804"/>
                </a:lnTo>
                <a:lnTo>
                  <a:pt x="2890579" y="523511"/>
                </a:lnTo>
                <a:lnTo>
                  <a:pt x="2907401" y="522228"/>
                </a:lnTo>
                <a:lnTo>
                  <a:pt x="2921636" y="520935"/>
                </a:lnTo>
                <a:lnTo>
                  <a:pt x="2937164" y="519652"/>
                </a:lnTo>
                <a:lnTo>
                  <a:pt x="2951398" y="518358"/>
                </a:lnTo>
                <a:lnTo>
                  <a:pt x="2964338" y="517076"/>
                </a:lnTo>
                <a:lnTo>
                  <a:pt x="2978573" y="515782"/>
                </a:lnTo>
                <a:lnTo>
                  <a:pt x="2991513" y="514499"/>
                </a:lnTo>
                <a:lnTo>
                  <a:pt x="3004453" y="511923"/>
                </a:lnTo>
                <a:lnTo>
                  <a:pt x="3015884" y="510629"/>
                </a:lnTo>
                <a:lnTo>
                  <a:pt x="3027530" y="508053"/>
                </a:lnTo>
                <a:lnTo>
                  <a:pt x="3050822" y="504194"/>
                </a:lnTo>
                <a:lnTo>
                  <a:pt x="3072821" y="499042"/>
                </a:lnTo>
                <a:lnTo>
                  <a:pt x="3094819" y="493889"/>
                </a:lnTo>
                <a:lnTo>
                  <a:pt x="3115524" y="487443"/>
                </a:lnTo>
                <a:lnTo>
                  <a:pt x="3136336" y="482290"/>
                </a:lnTo>
                <a:lnTo>
                  <a:pt x="3146688" y="478431"/>
                </a:lnTo>
                <a:lnTo>
                  <a:pt x="3155746" y="472999"/>
                </a:lnTo>
                <a:lnTo>
                  <a:pt x="3164804" y="467825"/>
                </a:lnTo>
                <a:lnTo>
                  <a:pt x="3173863" y="462758"/>
                </a:lnTo>
                <a:lnTo>
                  <a:pt x="3181627" y="456291"/>
                </a:lnTo>
                <a:lnTo>
                  <a:pt x="3189391" y="448529"/>
                </a:lnTo>
                <a:lnTo>
                  <a:pt x="3195861" y="442062"/>
                </a:lnTo>
                <a:lnTo>
                  <a:pt x="3202331" y="434408"/>
                </a:lnTo>
                <a:lnTo>
                  <a:pt x="3208801" y="425354"/>
                </a:lnTo>
                <a:lnTo>
                  <a:pt x="3213977" y="417593"/>
                </a:lnTo>
                <a:lnTo>
                  <a:pt x="3225623" y="400669"/>
                </a:lnTo>
                <a:lnTo>
                  <a:pt x="3234682" y="383853"/>
                </a:lnTo>
                <a:lnTo>
                  <a:pt x="3243740" y="367145"/>
                </a:lnTo>
                <a:lnTo>
                  <a:pt x="3247622" y="359384"/>
                </a:lnTo>
                <a:lnTo>
                  <a:pt x="3251504" y="353024"/>
                </a:lnTo>
                <a:lnTo>
                  <a:pt x="3256680" y="345263"/>
                </a:lnTo>
                <a:lnTo>
                  <a:pt x="3260562" y="338795"/>
                </a:lnTo>
                <a:lnTo>
                  <a:pt x="3264444" y="332112"/>
                </a:lnTo>
                <a:lnTo>
                  <a:pt x="3268326" y="326938"/>
                </a:lnTo>
                <a:lnTo>
                  <a:pt x="3272208" y="321764"/>
                </a:lnTo>
                <a:lnTo>
                  <a:pt x="3276090" y="317991"/>
                </a:lnTo>
                <a:lnTo>
                  <a:pt x="3281051" y="315404"/>
                </a:lnTo>
                <a:lnTo>
                  <a:pt x="3284933" y="312817"/>
                </a:lnTo>
                <a:lnTo>
                  <a:pt x="3290109" y="311524"/>
                </a:lnTo>
                <a:lnTo>
                  <a:pt x="3295285" y="310230"/>
                </a:lnTo>
                <a:lnTo>
                  <a:pt x="3300461" y="311524"/>
                </a:lnTo>
                <a:lnTo>
                  <a:pt x="3305637" y="312817"/>
                </a:lnTo>
                <a:lnTo>
                  <a:pt x="3312107" y="316698"/>
                </a:lnTo>
                <a:lnTo>
                  <a:pt x="3314695" y="317991"/>
                </a:lnTo>
                <a:lnTo>
                  <a:pt x="3317283" y="320470"/>
                </a:lnTo>
                <a:lnTo>
                  <a:pt x="3321166" y="323057"/>
                </a:lnTo>
                <a:lnTo>
                  <a:pt x="3323754" y="325645"/>
                </a:lnTo>
                <a:lnTo>
                  <a:pt x="3327636" y="329525"/>
                </a:lnTo>
                <a:lnTo>
                  <a:pt x="3330224" y="333406"/>
                </a:lnTo>
                <a:lnTo>
                  <a:pt x="3334106" y="337286"/>
                </a:lnTo>
                <a:lnTo>
                  <a:pt x="3336694" y="342676"/>
                </a:lnTo>
                <a:lnTo>
                  <a:pt x="3340576" y="346557"/>
                </a:lnTo>
                <a:lnTo>
                  <a:pt x="3343164" y="351731"/>
                </a:lnTo>
                <a:lnTo>
                  <a:pt x="3349634" y="363265"/>
                </a:lnTo>
                <a:lnTo>
                  <a:pt x="3356104" y="376200"/>
                </a:lnTo>
                <a:lnTo>
                  <a:pt x="3362574" y="389027"/>
                </a:lnTo>
                <a:lnTo>
                  <a:pt x="3369044" y="403256"/>
                </a:lnTo>
                <a:lnTo>
                  <a:pt x="3375515" y="418886"/>
                </a:lnTo>
                <a:lnTo>
                  <a:pt x="3383279" y="435702"/>
                </a:lnTo>
                <a:lnTo>
                  <a:pt x="3389749" y="452410"/>
                </a:lnTo>
                <a:lnTo>
                  <a:pt x="3396219" y="469118"/>
                </a:lnTo>
                <a:lnTo>
                  <a:pt x="3402689" y="487443"/>
                </a:lnTo>
                <a:lnTo>
                  <a:pt x="3409159" y="505477"/>
                </a:lnTo>
                <a:lnTo>
                  <a:pt x="3423393" y="542838"/>
                </a:lnTo>
                <a:lnTo>
                  <a:pt x="3437628" y="580448"/>
                </a:lnTo>
                <a:lnTo>
                  <a:pt x="3451862" y="618057"/>
                </a:lnTo>
                <a:lnTo>
                  <a:pt x="3458332" y="637373"/>
                </a:lnTo>
                <a:lnTo>
                  <a:pt x="3466096" y="655407"/>
                </a:lnTo>
                <a:lnTo>
                  <a:pt x="3473968" y="672158"/>
                </a:lnTo>
                <a:lnTo>
                  <a:pt x="3481732" y="690440"/>
                </a:lnTo>
                <a:lnTo>
                  <a:pt x="3503731" y="738096"/>
                </a:lnTo>
                <a:lnTo>
                  <a:pt x="3527023" y="776999"/>
                </a:lnTo>
                <a:lnTo>
                  <a:pt x="3534787" y="788597"/>
                </a:lnTo>
                <a:lnTo>
                  <a:pt x="3539963" y="793750"/>
                </a:lnTo>
                <a:lnTo>
                  <a:pt x="3543846" y="797609"/>
                </a:lnTo>
                <a:lnTo>
                  <a:pt x="3551286" y="806620"/>
                </a:lnTo>
                <a:lnTo>
                  <a:pt x="3585039" y="835218"/>
                </a:lnTo>
                <a:lnTo>
                  <a:pt x="3609625" y="849393"/>
                </a:lnTo>
                <a:lnTo>
                  <a:pt x="3618683" y="854546"/>
                </a:lnTo>
                <a:lnTo>
                  <a:pt x="3627741" y="857122"/>
                </a:lnTo>
                <a:lnTo>
                  <a:pt x="3635506" y="860981"/>
                </a:lnTo>
                <a:lnTo>
                  <a:pt x="3644564" y="863557"/>
                </a:lnTo>
                <a:lnTo>
                  <a:pt x="3698913" y="875145"/>
                </a:lnTo>
                <a:lnTo>
                  <a:pt x="3718323" y="877721"/>
                </a:lnTo>
                <a:lnTo>
                  <a:pt x="3736439" y="880298"/>
                </a:lnTo>
                <a:lnTo>
                  <a:pt x="3757144" y="882874"/>
                </a:lnTo>
                <a:lnTo>
                  <a:pt x="3776554" y="885450"/>
                </a:lnTo>
                <a:lnTo>
                  <a:pt x="3797259" y="889579"/>
                </a:lnTo>
                <a:lnTo>
                  <a:pt x="3819041" y="893438"/>
                </a:lnTo>
                <a:lnTo>
                  <a:pt x="3829393" y="896014"/>
                </a:lnTo>
                <a:lnTo>
                  <a:pt x="3839746" y="898590"/>
                </a:lnTo>
                <a:lnTo>
                  <a:pt x="3851392" y="901166"/>
                </a:lnTo>
                <a:lnTo>
                  <a:pt x="3912319" y="908895"/>
                </a:lnTo>
                <a:lnTo>
                  <a:pt x="3964080" y="911471"/>
                </a:lnTo>
                <a:lnTo>
                  <a:pt x="3991254" y="911471"/>
                </a:lnTo>
                <a:lnTo>
                  <a:pt x="4018429" y="912765"/>
                </a:lnTo>
                <a:lnTo>
                  <a:pt x="4045603" y="914048"/>
                </a:lnTo>
                <a:lnTo>
                  <a:pt x="4072778" y="916624"/>
                </a:lnTo>
                <a:lnTo>
                  <a:pt x="4086796" y="917918"/>
                </a:lnTo>
                <a:lnTo>
                  <a:pt x="4099737" y="919200"/>
                </a:lnTo>
                <a:lnTo>
                  <a:pt x="4112677" y="921777"/>
                </a:lnTo>
                <a:lnTo>
                  <a:pt x="4126911" y="924353"/>
                </a:lnTo>
                <a:lnTo>
                  <a:pt x="4139851" y="928212"/>
                </a:lnTo>
                <a:lnTo>
                  <a:pt x="4152792" y="932082"/>
                </a:lnTo>
                <a:lnTo>
                  <a:pt x="4165732" y="935941"/>
                </a:lnTo>
                <a:lnTo>
                  <a:pt x="4178672" y="941093"/>
                </a:lnTo>
                <a:lnTo>
                  <a:pt x="4190318" y="946246"/>
                </a:lnTo>
                <a:lnTo>
                  <a:pt x="4203259" y="952692"/>
                </a:lnTo>
                <a:lnTo>
                  <a:pt x="4214905" y="960679"/>
                </a:lnTo>
                <a:lnTo>
                  <a:pt x="4226551" y="968408"/>
                </a:lnTo>
                <a:lnTo>
                  <a:pt x="4259009" y="996736"/>
                </a:lnTo>
                <a:lnTo>
                  <a:pt x="4279714" y="1021216"/>
                </a:lnTo>
                <a:lnTo>
                  <a:pt x="4291360" y="1035639"/>
                </a:lnTo>
                <a:lnTo>
                  <a:pt x="4301712" y="1051097"/>
                </a:lnTo>
                <a:lnTo>
                  <a:pt x="4312064" y="1066554"/>
                </a:lnTo>
                <a:lnTo>
                  <a:pt x="4322417" y="1083295"/>
                </a:lnTo>
                <a:lnTo>
                  <a:pt x="4331475" y="1101587"/>
                </a:lnTo>
                <a:lnTo>
                  <a:pt x="4341503" y="1119621"/>
                </a:lnTo>
                <a:lnTo>
                  <a:pt x="4351963" y="1137655"/>
                </a:lnTo>
                <a:lnTo>
                  <a:pt x="4361022" y="1156972"/>
                </a:lnTo>
                <a:lnTo>
                  <a:pt x="4371374" y="1177841"/>
                </a:lnTo>
                <a:lnTo>
                  <a:pt x="4380432" y="1197157"/>
                </a:lnTo>
                <a:lnTo>
                  <a:pt x="4389490" y="1217768"/>
                </a:lnTo>
                <a:lnTo>
                  <a:pt x="4407606" y="1259247"/>
                </a:lnTo>
                <a:lnTo>
                  <a:pt x="4425723" y="1300467"/>
                </a:lnTo>
                <a:lnTo>
                  <a:pt x="4442545" y="1340652"/>
                </a:lnTo>
                <a:lnTo>
                  <a:pt x="4450309" y="1361263"/>
                </a:lnTo>
                <a:lnTo>
                  <a:pt x="4459367" y="1380838"/>
                </a:lnTo>
                <a:lnTo>
                  <a:pt x="4467132" y="1400155"/>
                </a:lnTo>
                <a:lnTo>
                  <a:pt x="4473602" y="1418189"/>
                </a:lnTo>
                <a:lnTo>
                  <a:pt x="4481366" y="1436222"/>
                </a:lnTo>
                <a:lnTo>
                  <a:pt x="4489130" y="1454512"/>
                </a:lnTo>
                <a:lnTo>
                  <a:pt x="4495600" y="1469968"/>
                </a:lnTo>
                <a:lnTo>
                  <a:pt x="4502070" y="1486713"/>
                </a:lnTo>
                <a:lnTo>
                  <a:pt x="4508540" y="1500881"/>
                </a:lnTo>
                <a:lnTo>
                  <a:pt x="4515010" y="1515309"/>
                </a:lnTo>
                <a:lnTo>
                  <a:pt x="4520187" y="1526901"/>
                </a:lnTo>
                <a:lnTo>
                  <a:pt x="4525363" y="1538493"/>
                </a:lnTo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16" name="object 16"/>
          <p:cNvSpPr txBox="1"/>
          <p:nvPr/>
        </p:nvSpPr>
        <p:spPr>
          <a:xfrm>
            <a:off x="8472488" y="5124450"/>
            <a:ext cx="739775" cy="1825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Arial"/>
                <a:cs typeface="Arial"/>
              </a:rPr>
              <a:t>i</a:t>
            </a:r>
            <a:r>
              <a:rPr sz="1200" b="1" spc="-20" dirty="0">
                <a:latin typeface="Arial"/>
                <a:cs typeface="Arial"/>
              </a:rPr>
              <a:t>on</a:t>
            </a:r>
            <a:r>
              <a:rPr sz="1200" b="1" spc="-5" dirty="0">
                <a:latin typeface="Arial"/>
                <a:cs typeface="Arial"/>
              </a:rPr>
              <a:t>is</a:t>
            </a:r>
            <a:r>
              <a:rPr sz="1200" b="1" spc="-20" dirty="0">
                <a:latin typeface="Arial"/>
                <a:cs typeface="Arial"/>
              </a:rPr>
              <a:t>at</a:t>
            </a:r>
            <a:r>
              <a:rPr sz="1200" b="1" spc="-5" dirty="0">
                <a:latin typeface="Arial"/>
                <a:cs typeface="Arial"/>
              </a:rPr>
              <a:t>i</a:t>
            </a:r>
            <a:r>
              <a:rPr sz="1200" b="1" spc="-20" dirty="0">
                <a:latin typeface="Arial"/>
                <a:cs typeface="Arial"/>
              </a:rPr>
              <a:t>o</a:t>
            </a:r>
            <a:r>
              <a:rPr sz="1200" b="1" spc="-10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04225" y="5681663"/>
            <a:ext cx="747713" cy="182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latin typeface="Arial"/>
                <a:cs typeface="Arial"/>
              </a:rPr>
              <a:t>e</a:t>
            </a:r>
            <a:r>
              <a:rPr sz="1200" b="1" spc="-20" dirty="0">
                <a:latin typeface="Arial"/>
                <a:cs typeface="Arial"/>
              </a:rPr>
              <a:t>x</a:t>
            </a:r>
            <a:r>
              <a:rPr sz="1200" b="1" spc="-10" dirty="0">
                <a:latin typeface="Arial"/>
                <a:cs typeface="Arial"/>
              </a:rPr>
              <a:t>trac</a:t>
            </a:r>
            <a:r>
              <a:rPr sz="1200" b="1" spc="-20" dirty="0">
                <a:latin typeface="Arial"/>
                <a:cs typeface="Arial"/>
              </a:rPr>
              <a:t>t</a:t>
            </a:r>
            <a:r>
              <a:rPr sz="1200" b="1" spc="-15" dirty="0">
                <a:latin typeface="Arial"/>
                <a:cs typeface="Arial"/>
              </a:rPr>
              <a:t>i</a:t>
            </a:r>
            <a:r>
              <a:rPr sz="1200" b="1" spc="-10" dirty="0">
                <a:latin typeface="Arial"/>
                <a:cs typeface="Arial"/>
              </a:rPr>
              <a:t>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807" name="object 18"/>
          <p:cNvSpPr>
            <a:spLocks noChangeArrowheads="1"/>
          </p:cNvSpPr>
          <p:nvPr/>
        </p:nvSpPr>
        <p:spPr bwMode="auto">
          <a:xfrm>
            <a:off x="10791825" y="4021138"/>
            <a:ext cx="184150" cy="2746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08" name="object 19"/>
          <p:cNvSpPr>
            <a:spLocks/>
          </p:cNvSpPr>
          <p:nvPr/>
        </p:nvSpPr>
        <p:spPr bwMode="auto">
          <a:xfrm>
            <a:off x="10791825" y="4021138"/>
            <a:ext cx="184150" cy="779462"/>
          </a:xfrm>
          <a:custGeom>
            <a:avLst/>
            <a:gdLst>
              <a:gd name="T0" fmla="*/ 0 w 183568"/>
              <a:gd name="T1" fmla="*/ 779144 h 779780"/>
              <a:gd name="T2" fmla="*/ 184734 w 183568"/>
              <a:gd name="T3" fmla="*/ 779144 h 779780"/>
              <a:gd name="T4" fmla="*/ 184734 w 183568"/>
              <a:gd name="T5" fmla="*/ 0 h 779780"/>
              <a:gd name="T6" fmla="*/ 0 w 183568"/>
              <a:gd name="T7" fmla="*/ 0 h 779780"/>
              <a:gd name="T8" fmla="*/ 0 w 183568"/>
              <a:gd name="T9" fmla="*/ 779144 h 7797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568"/>
              <a:gd name="T16" fmla="*/ 0 h 779780"/>
              <a:gd name="T17" fmla="*/ 183568 w 183568"/>
              <a:gd name="T18" fmla="*/ 779780 h 7797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568" h="779780">
                <a:moveTo>
                  <a:pt x="0" y="779780"/>
                </a:moveTo>
                <a:lnTo>
                  <a:pt x="183568" y="779780"/>
                </a:lnTo>
                <a:lnTo>
                  <a:pt x="183568" y="0"/>
                </a:lnTo>
                <a:lnTo>
                  <a:pt x="0" y="0"/>
                </a:lnTo>
                <a:lnTo>
                  <a:pt x="0" y="779780"/>
                </a:lnTo>
                <a:close/>
              </a:path>
            </a:pathLst>
          </a:custGeom>
          <a:noFill/>
          <a:ln w="7767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09" name="object 20"/>
          <p:cNvSpPr>
            <a:spLocks noChangeArrowheads="1"/>
          </p:cNvSpPr>
          <p:nvPr/>
        </p:nvSpPr>
        <p:spPr bwMode="auto">
          <a:xfrm>
            <a:off x="6450013" y="4129088"/>
            <a:ext cx="206375" cy="2746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10" name="object 21"/>
          <p:cNvSpPr>
            <a:spLocks/>
          </p:cNvSpPr>
          <p:nvPr/>
        </p:nvSpPr>
        <p:spPr bwMode="auto">
          <a:xfrm>
            <a:off x="6450013" y="4129088"/>
            <a:ext cx="206375" cy="671512"/>
          </a:xfrm>
          <a:custGeom>
            <a:avLst/>
            <a:gdLst>
              <a:gd name="T0" fmla="*/ 207194 w 207140"/>
              <a:gd name="T1" fmla="*/ 132809 h 672309"/>
              <a:gd name="T2" fmla="*/ 0 w 207140"/>
              <a:gd name="T3" fmla="*/ 0 h 672309"/>
              <a:gd name="T4" fmla="*/ 0 w 207140"/>
              <a:gd name="T5" fmla="*/ 670716 h 672309"/>
              <a:gd name="T6" fmla="*/ 207194 w 207140"/>
              <a:gd name="T7" fmla="*/ 670716 h 672309"/>
              <a:gd name="T8" fmla="*/ 207194 w 207140"/>
              <a:gd name="T9" fmla="*/ 132809 h 672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7140"/>
              <a:gd name="T16" fmla="*/ 0 h 672309"/>
              <a:gd name="T17" fmla="*/ 207140 w 207140"/>
              <a:gd name="T18" fmla="*/ 672309 h 6723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7140" h="672309">
                <a:moveTo>
                  <a:pt x="207140" y="133125"/>
                </a:moveTo>
                <a:lnTo>
                  <a:pt x="0" y="0"/>
                </a:lnTo>
                <a:lnTo>
                  <a:pt x="0" y="672309"/>
                </a:lnTo>
                <a:lnTo>
                  <a:pt x="207140" y="672309"/>
                </a:lnTo>
                <a:lnTo>
                  <a:pt x="207140" y="133125"/>
                </a:lnTo>
                <a:close/>
              </a:path>
            </a:pathLst>
          </a:custGeom>
          <a:noFill/>
          <a:ln w="7767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11" name="object 22"/>
          <p:cNvSpPr>
            <a:spLocks noChangeArrowheads="1"/>
          </p:cNvSpPr>
          <p:nvPr/>
        </p:nvSpPr>
        <p:spPr bwMode="auto">
          <a:xfrm>
            <a:off x="9845675" y="4178300"/>
            <a:ext cx="814388" cy="2746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12" name="object 23"/>
          <p:cNvSpPr>
            <a:spLocks/>
          </p:cNvSpPr>
          <p:nvPr/>
        </p:nvSpPr>
        <p:spPr bwMode="auto">
          <a:xfrm>
            <a:off x="9845675" y="4178300"/>
            <a:ext cx="814388" cy="255588"/>
          </a:xfrm>
          <a:custGeom>
            <a:avLst/>
            <a:gdLst>
              <a:gd name="T0" fmla="*/ 0 w 816097"/>
              <a:gd name="T1" fmla="*/ 0 h 255794"/>
              <a:gd name="T2" fmla="*/ 0 w 816097"/>
              <a:gd name="T3" fmla="*/ 255382 h 255794"/>
              <a:gd name="T4" fmla="*/ 814266 w 816097"/>
              <a:gd name="T5" fmla="*/ 255382 h 255794"/>
              <a:gd name="T6" fmla="*/ 0 w 816097"/>
              <a:gd name="T7" fmla="*/ 0 h 255794"/>
              <a:gd name="T8" fmla="*/ 0 60000 65536"/>
              <a:gd name="T9" fmla="*/ 0 60000 65536"/>
              <a:gd name="T10" fmla="*/ 0 60000 65536"/>
              <a:gd name="T11" fmla="*/ 0 60000 65536"/>
              <a:gd name="T12" fmla="*/ 0 w 816097"/>
              <a:gd name="T13" fmla="*/ 0 h 255794"/>
              <a:gd name="T14" fmla="*/ 816097 w 816097"/>
              <a:gd name="T15" fmla="*/ 255794 h 2557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097" h="255794">
                <a:moveTo>
                  <a:pt x="0" y="0"/>
                </a:moveTo>
                <a:lnTo>
                  <a:pt x="0" y="255794"/>
                </a:lnTo>
                <a:lnTo>
                  <a:pt x="816097" y="255794"/>
                </a:lnTo>
                <a:lnTo>
                  <a:pt x="0" y="0"/>
                </a:lnTo>
                <a:close/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13" name="object 24"/>
          <p:cNvSpPr>
            <a:spLocks/>
          </p:cNvSpPr>
          <p:nvPr/>
        </p:nvSpPr>
        <p:spPr bwMode="auto">
          <a:xfrm>
            <a:off x="10144125" y="3902075"/>
            <a:ext cx="406400" cy="506413"/>
          </a:xfrm>
          <a:custGeom>
            <a:avLst/>
            <a:gdLst>
              <a:gd name="T0" fmla="*/ 406585 w 406215"/>
              <a:gd name="T1" fmla="*/ 506088 h 506738"/>
              <a:gd name="T2" fmla="*/ 405289 w 406215"/>
              <a:gd name="T3" fmla="*/ 500921 h 506738"/>
              <a:gd name="T4" fmla="*/ 403995 w 406215"/>
              <a:gd name="T5" fmla="*/ 494461 h 506738"/>
              <a:gd name="T6" fmla="*/ 401405 w 406215"/>
              <a:gd name="T7" fmla="*/ 488003 h 506738"/>
              <a:gd name="T8" fmla="*/ 400109 w 406215"/>
              <a:gd name="T9" fmla="*/ 480359 h 506738"/>
              <a:gd name="T10" fmla="*/ 397519 w 406215"/>
              <a:gd name="T11" fmla="*/ 472285 h 506738"/>
              <a:gd name="T12" fmla="*/ 394929 w 406215"/>
              <a:gd name="T13" fmla="*/ 463349 h 506738"/>
              <a:gd name="T14" fmla="*/ 393633 w 406215"/>
              <a:gd name="T15" fmla="*/ 454305 h 506738"/>
              <a:gd name="T16" fmla="*/ 391043 w 406215"/>
              <a:gd name="T17" fmla="*/ 444079 h 506738"/>
              <a:gd name="T18" fmla="*/ 388453 w 406215"/>
              <a:gd name="T19" fmla="*/ 435036 h 506738"/>
              <a:gd name="T20" fmla="*/ 385863 w 406215"/>
              <a:gd name="T21" fmla="*/ 424700 h 506738"/>
              <a:gd name="T22" fmla="*/ 383271 w 406215"/>
              <a:gd name="T23" fmla="*/ 413182 h 506738"/>
              <a:gd name="T24" fmla="*/ 380681 w 406215"/>
              <a:gd name="T25" fmla="*/ 402631 h 506738"/>
              <a:gd name="T26" fmla="*/ 375501 w 406215"/>
              <a:gd name="T27" fmla="*/ 379485 h 506738"/>
              <a:gd name="T28" fmla="*/ 369024 w 406215"/>
              <a:gd name="T29" fmla="*/ 356339 h 506738"/>
              <a:gd name="T30" fmla="*/ 361252 w 406215"/>
              <a:gd name="T31" fmla="*/ 331578 h 506738"/>
              <a:gd name="T32" fmla="*/ 354777 w 406215"/>
              <a:gd name="T33" fmla="*/ 308433 h 506738"/>
              <a:gd name="T34" fmla="*/ 345710 w 406215"/>
              <a:gd name="T35" fmla="*/ 283996 h 506738"/>
              <a:gd name="T36" fmla="*/ 337940 w 406215"/>
              <a:gd name="T37" fmla="*/ 261926 h 506738"/>
              <a:gd name="T38" fmla="*/ 332758 w 406215"/>
              <a:gd name="T39" fmla="*/ 250298 h 506738"/>
              <a:gd name="T40" fmla="*/ 327578 w 406215"/>
              <a:gd name="T41" fmla="*/ 239964 h 506738"/>
              <a:gd name="T42" fmla="*/ 322398 w 406215"/>
              <a:gd name="T43" fmla="*/ 229736 h 506738"/>
              <a:gd name="T44" fmla="*/ 317216 w 406215"/>
              <a:gd name="T45" fmla="*/ 219401 h 506738"/>
              <a:gd name="T46" fmla="*/ 312035 w 406215"/>
              <a:gd name="T47" fmla="*/ 209175 h 506738"/>
              <a:gd name="T48" fmla="*/ 305559 w 406215"/>
              <a:gd name="T49" fmla="*/ 199917 h 506738"/>
              <a:gd name="T50" fmla="*/ 300379 w 406215"/>
              <a:gd name="T51" fmla="*/ 190873 h 506738"/>
              <a:gd name="T52" fmla="*/ 293903 w 406215"/>
              <a:gd name="T53" fmla="*/ 183121 h 506738"/>
              <a:gd name="T54" fmla="*/ 287427 w 406215"/>
              <a:gd name="T55" fmla="*/ 175477 h 506738"/>
              <a:gd name="T56" fmla="*/ 279655 w 406215"/>
              <a:gd name="T57" fmla="*/ 167726 h 506738"/>
              <a:gd name="T58" fmla="*/ 271885 w 406215"/>
              <a:gd name="T59" fmla="*/ 159975 h 506738"/>
              <a:gd name="T60" fmla="*/ 264113 w 406215"/>
              <a:gd name="T61" fmla="*/ 152224 h 506738"/>
              <a:gd name="T62" fmla="*/ 256558 w 406215"/>
              <a:gd name="T63" fmla="*/ 145872 h 506738"/>
              <a:gd name="T64" fmla="*/ 247492 w 406215"/>
              <a:gd name="T65" fmla="*/ 138121 h 506738"/>
              <a:gd name="T66" fmla="*/ 238425 w 406215"/>
              <a:gd name="T67" fmla="*/ 131448 h 506738"/>
              <a:gd name="T68" fmla="*/ 228064 w 406215"/>
              <a:gd name="T69" fmla="*/ 123697 h 506738"/>
              <a:gd name="T70" fmla="*/ 208635 w 406215"/>
              <a:gd name="T71" fmla="*/ 110885 h 506738"/>
              <a:gd name="T72" fmla="*/ 187913 w 406215"/>
              <a:gd name="T73" fmla="*/ 97966 h 506738"/>
              <a:gd name="T74" fmla="*/ 165893 w 406215"/>
              <a:gd name="T75" fmla="*/ 85154 h 506738"/>
              <a:gd name="T76" fmla="*/ 145170 w 406215"/>
              <a:gd name="T77" fmla="*/ 73529 h 506738"/>
              <a:gd name="T78" fmla="*/ 123152 w 406215"/>
              <a:gd name="T79" fmla="*/ 62979 h 506738"/>
              <a:gd name="T80" fmla="*/ 102429 w 406215"/>
              <a:gd name="T81" fmla="*/ 51459 h 506738"/>
              <a:gd name="T82" fmla="*/ 81597 w 406215"/>
              <a:gd name="T83" fmla="*/ 42416 h 506738"/>
              <a:gd name="T84" fmla="*/ 62169 w 406215"/>
              <a:gd name="T85" fmla="*/ 32080 h 506738"/>
              <a:gd name="T86" fmla="*/ 53102 w 406215"/>
              <a:gd name="T87" fmla="*/ 28313 h 506738"/>
              <a:gd name="T88" fmla="*/ 44036 w 406215"/>
              <a:gd name="T89" fmla="*/ 23145 h 506738"/>
              <a:gd name="T90" fmla="*/ 36266 w 406215"/>
              <a:gd name="T91" fmla="*/ 19271 h 506738"/>
              <a:gd name="T92" fmla="*/ 27198 w 406215"/>
              <a:gd name="T93" fmla="*/ 15394 h 506738"/>
              <a:gd name="T94" fmla="*/ 19428 w 406215"/>
              <a:gd name="T95" fmla="*/ 10226 h 506738"/>
              <a:gd name="T96" fmla="*/ 12952 w 406215"/>
              <a:gd name="T97" fmla="*/ 6351 h 506738"/>
              <a:gd name="T98" fmla="*/ 6476 w 406215"/>
              <a:gd name="T99" fmla="*/ 3876 h 506738"/>
              <a:gd name="T100" fmla="*/ 0 w 406215"/>
              <a:gd name="T101" fmla="*/ 0 h 50673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06215"/>
              <a:gd name="T154" fmla="*/ 0 h 506738"/>
              <a:gd name="T155" fmla="*/ 406215 w 406215"/>
              <a:gd name="T156" fmla="*/ 506738 h 50673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06215" h="506738">
                <a:moveTo>
                  <a:pt x="406215" y="506738"/>
                </a:moveTo>
                <a:lnTo>
                  <a:pt x="404921" y="501564"/>
                </a:lnTo>
                <a:lnTo>
                  <a:pt x="403627" y="495096"/>
                </a:lnTo>
                <a:lnTo>
                  <a:pt x="401039" y="488629"/>
                </a:lnTo>
                <a:lnTo>
                  <a:pt x="399745" y="480975"/>
                </a:lnTo>
                <a:lnTo>
                  <a:pt x="397157" y="472891"/>
                </a:lnTo>
                <a:lnTo>
                  <a:pt x="394569" y="463944"/>
                </a:lnTo>
                <a:lnTo>
                  <a:pt x="393275" y="454889"/>
                </a:lnTo>
                <a:lnTo>
                  <a:pt x="390687" y="444649"/>
                </a:lnTo>
                <a:lnTo>
                  <a:pt x="388099" y="435594"/>
                </a:lnTo>
                <a:lnTo>
                  <a:pt x="385511" y="425246"/>
                </a:lnTo>
                <a:lnTo>
                  <a:pt x="382923" y="413712"/>
                </a:lnTo>
                <a:lnTo>
                  <a:pt x="380335" y="403148"/>
                </a:lnTo>
                <a:lnTo>
                  <a:pt x="375159" y="379973"/>
                </a:lnTo>
                <a:lnTo>
                  <a:pt x="368688" y="356797"/>
                </a:lnTo>
                <a:lnTo>
                  <a:pt x="360924" y="332004"/>
                </a:lnTo>
                <a:lnTo>
                  <a:pt x="354454" y="308829"/>
                </a:lnTo>
                <a:lnTo>
                  <a:pt x="345396" y="284360"/>
                </a:lnTo>
                <a:lnTo>
                  <a:pt x="337632" y="262262"/>
                </a:lnTo>
                <a:lnTo>
                  <a:pt x="332456" y="250620"/>
                </a:lnTo>
                <a:lnTo>
                  <a:pt x="327280" y="240272"/>
                </a:lnTo>
                <a:lnTo>
                  <a:pt x="322104" y="230031"/>
                </a:lnTo>
                <a:lnTo>
                  <a:pt x="316928" y="219683"/>
                </a:lnTo>
                <a:lnTo>
                  <a:pt x="311751" y="209443"/>
                </a:lnTo>
                <a:lnTo>
                  <a:pt x="305281" y="200173"/>
                </a:lnTo>
                <a:lnTo>
                  <a:pt x="300105" y="191118"/>
                </a:lnTo>
                <a:lnTo>
                  <a:pt x="293635" y="183357"/>
                </a:lnTo>
                <a:lnTo>
                  <a:pt x="287165" y="175703"/>
                </a:lnTo>
                <a:lnTo>
                  <a:pt x="279401" y="167942"/>
                </a:lnTo>
                <a:lnTo>
                  <a:pt x="271637" y="160181"/>
                </a:lnTo>
                <a:lnTo>
                  <a:pt x="263873" y="152420"/>
                </a:lnTo>
                <a:lnTo>
                  <a:pt x="256324" y="146060"/>
                </a:lnTo>
                <a:lnTo>
                  <a:pt x="247266" y="138299"/>
                </a:lnTo>
                <a:lnTo>
                  <a:pt x="238208" y="131616"/>
                </a:lnTo>
                <a:lnTo>
                  <a:pt x="227856" y="123855"/>
                </a:lnTo>
                <a:lnTo>
                  <a:pt x="208445" y="111027"/>
                </a:lnTo>
                <a:lnTo>
                  <a:pt x="187741" y="98092"/>
                </a:lnTo>
                <a:lnTo>
                  <a:pt x="165742" y="85264"/>
                </a:lnTo>
                <a:lnTo>
                  <a:pt x="145038" y="73623"/>
                </a:lnTo>
                <a:lnTo>
                  <a:pt x="123040" y="63059"/>
                </a:lnTo>
                <a:lnTo>
                  <a:pt x="102335" y="51525"/>
                </a:lnTo>
                <a:lnTo>
                  <a:pt x="81523" y="42470"/>
                </a:lnTo>
                <a:lnTo>
                  <a:pt x="62113" y="32122"/>
                </a:lnTo>
                <a:lnTo>
                  <a:pt x="53054" y="28349"/>
                </a:lnTo>
                <a:lnTo>
                  <a:pt x="43996" y="23175"/>
                </a:lnTo>
                <a:lnTo>
                  <a:pt x="36232" y="19295"/>
                </a:lnTo>
                <a:lnTo>
                  <a:pt x="27174" y="15414"/>
                </a:lnTo>
                <a:lnTo>
                  <a:pt x="19410" y="10240"/>
                </a:lnTo>
                <a:lnTo>
                  <a:pt x="12940" y="6359"/>
                </a:lnTo>
                <a:lnTo>
                  <a:pt x="6470" y="3880"/>
                </a:lnTo>
                <a:lnTo>
                  <a:pt x="0" y="0"/>
                </a:lnTo>
              </a:path>
            </a:pathLst>
          </a:custGeom>
          <a:noFill/>
          <a:ln w="7766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14" name="object 25"/>
          <p:cNvSpPr>
            <a:spLocks/>
          </p:cNvSpPr>
          <p:nvPr/>
        </p:nvSpPr>
        <p:spPr bwMode="auto">
          <a:xfrm>
            <a:off x="9793288" y="3970338"/>
            <a:ext cx="327025" cy="285750"/>
          </a:xfrm>
          <a:custGeom>
            <a:avLst/>
            <a:gdLst>
              <a:gd name="T0" fmla="*/ 0 w 324692"/>
              <a:gd name="T1" fmla="*/ 0 h 285761"/>
              <a:gd name="T2" fmla="*/ 4027 w 324692"/>
              <a:gd name="T3" fmla="*/ 0 h 285761"/>
              <a:gd name="T4" fmla="*/ 7946 w 324692"/>
              <a:gd name="T5" fmla="*/ 1293 h 285761"/>
              <a:gd name="T6" fmla="*/ 13172 w 324692"/>
              <a:gd name="T7" fmla="*/ 2587 h 285761"/>
              <a:gd name="T8" fmla="*/ 18397 w 324692"/>
              <a:gd name="T9" fmla="*/ 3880 h 285761"/>
              <a:gd name="T10" fmla="*/ 23623 w 324692"/>
              <a:gd name="T11" fmla="*/ 3880 h 285761"/>
              <a:gd name="T12" fmla="*/ 28848 w 324692"/>
              <a:gd name="T13" fmla="*/ 5174 h 285761"/>
              <a:gd name="T14" fmla="*/ 35378 w 324692"/>
              <a:gd name="T15" fmla="*/ 6467 h 285761"/>
              <a:gd name="T16" fmla="*/ 41910 w 324692"/>
              <a:gd name="T17" fmla="*/ 7761 h 285761"/>
              <a:gd name="T18" fmla="*/ 56279 w 324692"/>
              <a:gd name="T19" fmla="*/ 10348 h 285761"/>
              <a:gd name="T20" fmla="*/ 70650 w 324692"/>
              <a:gd name="T21" fmla="*/ 11641 h 285761"/>
              <a:gd name="T22" fmla="*/ 84691 w 324692"/>
              <a:gd name="T23" fmla="*/ 15520 h 285761"/>
              <a:gd name="T24" fmla="*/ 101783 w 324692"/>
              <a:gd name="T25" fmla="*/ 18107 h 285761"/>
              <a:gd name="T26" fmla="*/ 148810 w 324692"/>
              <a:gd name="T27" fmla="*/ 30934 h 285761"/>
              <a:gd name="T28" fmla="*/ 191918 w 324692"/>
              <a:gd name="T29" fmla="*/ 48934 h 285761"/>
              <a:gd name="T30" fmla="*/ 198450 w 324692"/>
              <a:gd name="T31" fmla="*/ 51521 h 285761"/>
              <a:gd name="T32" fmla="*/ 204981 w 324692"/>
              <a:gd name="T33" fmla="*/ 55402 h 285761"/>
              <a:gd name="T34" fmla="*/ 210208 w 324692"/>
              <a:gd name="T35" fmla="*/ 60576 h 285761"/>
              <a:gd name="T36" fmla="*/ 215433 w 324692"/>
              <a:gd name="T37" fmla="*/ 64456 h 285761"/>
              <a:gd name="T38" fmla="*/ 220658 w 324692"/>
              <a:gd name="T39" fmla="*/ 69844 h 285761"/>
              <a:gd name="T40" fmla="*/ 225882 w 324692"/>
              <a:gd name="T41" fmla="*/ 75018 h 285761"/>
              <a:gd name="T42" fmla="*/ 229801 w 324692"/>
              <a:gd name="T43" fmla="*/ 80192 h 285761"/>
              <a:gd name="T44" fmla="*/ 235027 w 324692"/>
              <a:gd name="T45" fmla="*/ 86552 h 285761"/>
              <a:gd name="T46" fmla="*/ 238946 w 324692"/>
              <a:gd name="T47" fmla="*/ 93018 h 285761"/>
              <a:gd name="T48" fmla="*/ 244171 w 324692"/>
              <a:gd name="T49" fmla="*/ 99485 h 285761"/>
              <a:gd name="T50" fmla="*/ 252009 w 324692"/>
              <a:gd name="T51" fmla="*/ 113606 h 285761"/>
              <a:gd name="T52" fmla="*/ 261153 w 324692"/>
              <a:gd name="T53" fmla="*/ 129126 h 285761"/>
              <a:gd name="T54" fmla="*/ 268991 w 324692"/>
              <a:gd name="T55" fmla="*/ 146048 h 285761"/>
              <a:gd name="T56" fmla="*/ 275523 w 324692"/>
              <a:gd name="T57" fmla="*/ 162864 h 285761"/>
              <a:gd name="T58" fmla="*/ 283361 w 324692"/>
              <a:gd name="T59" fmla="*/ 179570 h 285761"/>
              <a:gd name="T60" fmla="*/ 289892 w 324692"/>
              <a:gd name="T61" fmla="*/ 196276 h 285761"/>
              <a:gd name="T62" fmla="*/ 296424 w 324692"/>
              <a:gd name="T63" fmla="*/ 212014 h 285761"/>
              <a:gd name="T64" fmla="*/ 301649 w 324692"/>
              <a:gd name="T65" fmla="*/ 227534 h 285761"/>
              <a:gd name="T66" fmla="*/ 308180 w 324692"/>
              <a:gd name="T67" fmla="*/ 242949 h 285761"/>
              <a:gd name="T68" fmla="*/ 310792 w 324692"/>
              <a:gd name="T69" fmla="*/ 249414 h 285761"/>
              <a:gd name="T70" fmla="*/ 313405 w 324692"/>
              <a:gd name="T71" fmla="*/ 255774 h 285761"/>
              <a:gd name="T72" fmla="*/ 316017 w 324692"/>
              <a:gd name="T73" fmla="*/ 262242 h 285761"/>
              <a:gd name="T74" fmla="*/ 318631 w 324692"/>
              <a:gd name="T75" fmla="*/ 267416 h 285761"/>
              <a:gd name="T76" fmla="*/ 321244 w 324692"/>
              <a:gd name="T77" fmla="*/ 272806 h 285761"/>
              <a:gd name="T78" fmla="*/ 323856 w 324692"/>
              <a:gd name="T79" fmla="*/ 277978 h 285761"/>
              <a:gd name="T80" fmla="*/ 325163 w 324692"/>
              <a:gd name="T81" fmla="*/ 281858 h 285761"/>
              <a:gd name="T82" fmla="*/ 327775 w 324692"/>
              <a:gd name="T83" fmla="*/ 285739 h 2857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92"/>
              <a:gd name="T127" fmla="*/ 0 h 285761"/>
              <a:gd name="T128" fmla="*/ 324692 w 324692"/>
              <a:gd name="T129" fmla="*/ 285761 h 28576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92" h="285761">
                <a:moveTo>
                  <a:pt x="0" y="0"/>
                </a:moveTo>
                <a:lnTo>
                  <a:pt x="3989" y="0"/>
                </a:lnTo>
                <a:lnTo>
                  <a:pt x="7871" y="1293"/>
                </a:lnTo>
                <a:lnTo>
                  <a:pt x="13048" y="2587"/>
                </a:lnTo>
                <a:lnTo>
                  <a:pt x="18224" y="3880"/>
                </a:lnTo>
                <a:lnTo>
                  <a:pt x="23400" y="3880"/>
                </a:lnTo>
                <a:lnTo>
                  <a:pt x="28576" y="5174"/>
                </a:lnTo>
                <a:lnTo>
                  <a:pt x="35046" y="6467"/>
                </a:lnTo>
                <a:lnTo>
                  <a:pt x="41516" y="7761"/>
                </a:lnTo>
                <a:lnTo>
                  <a:pt x="55750" y="10348"/>
                </a:lnTo>
                <a:lnTo>
                  <a:pt x="69985" y="11641"/>
                </a:lnTo>
                <a:lnTo>
                  <a:pt x="83895" y="15522"/>
                </a:lnTo>
                <a:lnTo>
                  <a:pt x="100826" y="18109"/>
                </a:lnTo>
                <a:lnTo>
                  <a:pt x="147410" y="30936"/>
                </a:lnTo>
                <a:lnTo>
                  <a:pt x="190113" y="48938"/>
                </a:lnTo>
                <a:lnTo>
                  <a:pt x="196583" y="51525"/>
                </a:lnTo>
                <a:lnTo>
                  <a:pt x="203053" y="55406"/>
                </a:lnTo>
                <a:lnTo>
                  <a:pt x="208230" y="60580"/>
                </a:lnTo>
                <a:lnTo>
                  <a:pt x="213406" y="64460"/>
                </a:lnTo>
                <a:lnTo>
                  <a:pt x="218582" y="69850"/>
                </a:lnTo>
                <a:lnTo>
                  <a:pt x="223758" y="75024"/>
                </a:lnTo>
                <a:lnTo>
                  <a:pt x="227640" y="80198"/>
                </a:lnTo>
                <a:lnTo>
                  <a:pt x="232816" y="86558"/>
                </a:lnTo>
                <a:lnTo>
                  <a:pt x="236698" y="93026"/>
                </a:lnTo>
                <a:lnTo>
                  <a:pt x="241874" y="99493"/>
                </a:lnTo>
                <a:lnTo>
                  <a:pt x="249638" y="113614"/>
                </a:lnTo>
                <a:lnTo>
                  <a:pt x="258696" y="129136"/>
                </a:lnTo>
                <a:lnTo>
                  <a:pt x="266461" y="146060"/>
                </a:lnTo>
                <a:lnTo>
                  <a:pt x="272931" y="162876"/>
                </a:lnTo>
                <a:lnTo>
                  <a:pt x="280695" y="179584"/>
                </a:lnTo>
                <a:lnTo>
                  <a:pt x="287165" y="196292"/>
                </a:lnTo>
                <a:lnTo>
                  <a:pt x="293635" y="212030"/>
                </a:lnTo>
                <a:lnTo>
                  <a:pt x="298811" y="227552"/>
                </a:lnTo>
                <a:lnTo>
                  <a:pt x="305281" y="242967"/>
                </a:lnTo>
                <a:lnTo>
                  <a:pt x="307869" y="249434"/>
                </a:lnTo>
                <a:lnTo>
                  <a:pt x="310457" y="255794"/>
                </a:lnTo>
                <a:lnTo>
                  <a:pt x="313045" y="262262"/>
                </a:lnTo>
                <a:lnTo>
                  <a:pt x="315634" y="267436"/>
                </a:lnTo>
                <a:lnTo>
                  <a:pt x="318222" y="272826"/>
                </a:lnTo>
                <a:lnTo>
                  <a:pt x="320810" y="278000"/>
                </a:lnTo>
                <a:lnTo>
                  <a:pt x="322104" y="281880"/>
                </a:lnTo>
                <a:lnTo>
                  <a:pt x="324692" y="285761"/>
                </a:lnTo>
              </a:path>
            </a:pathLst>
          </a:custGeom>
          <a:noFill/>
          <a:ln w="776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15" name="object 26"/>
          <p:cNvSpPr>
            <a:spLocks/>
          </p:cNvSpPr>
          <p:nvPr/>
        </p:nvSpPr>
        <p:spPr bwMode="auto">
          <a:xfrm>
            <a:off x="10152063" y="3395663"/>
            <a:ext cx="398462" cy="496887"/>
          </a:xfrm>
          <a:custGeom>
            <a:avLst/>
            <a:gdLst>
              <a:gd name="T0" fmla="*/ 398473 w 398451"/>
              <a:gd name="T1" fmla="*/ 0 h 497791"/>
              <a:gd name="T2" fmla="*/ 397179 w 398451"/>
              <a:gd name="T3" fmla="*/ 3866 h 497791"/>
              <a:gd name="T4" fmla="*/ 397179 w 398451"/>
              <a:gd name="T5" fmla="*/ 7733 h 497791"/>
              <a:gd name="T6" fmla="*/ 395885 w 398451"/>
              <a:gd name="T7" fmla="*/ 12889 h 497791"/>
              <a:gd name="T8" fmla="*/ 394591 w 398451"/>
              <a:gd name="T9" fmla="*/ 18043 h 497791"/>
              <a:gd name="T10" fmla="*/ 393297 w 398451"/>
              <a:gd name="T11" fmla="*/ 24702 h 497791"/>
              <a:gd name="T12" fmla="*/ 392003 w 398451"/>
              <a:gd name="T13" fmla="*/ 31146 h 497791"/>
              <a:gd name="T14" fmla="*/ 390709 w 398451"/>
              <a:gd name="T15" fmla="*/ 37484 h 497791"/>
              <a:gd name="T16" fmla="*/ 389415 w 398451"/>
              <a:gd name="T17" fmla="*/ 43927 h 497791"/>
              <a:gd name="T18" fmla="*/ 388121 w 398451"/>
              <a:gd name="T19" fmla="*/ 58104 h 497791"/>
              <a:gd name="T20" fmla="*/ 384239 w 398451"/>
              <a:gd name="T21" fmla="*/ 74752 h 497791"/>
              <a:gd name="T22" fmla="*/ 381651 w 398451"/>
              <a:gd name="T23" fmla="*/ 90110 h 497791"/>
              <a:gd name="T24" fmla="*/ 377767 w 398451"/>
              <a:gd name="T25" fmla="*/ 108368 h 497791"/>
              <a:gd name="T26" fmla="*/ 373885 w 398451"/>
              <a:gd name="T27" fmla="*/ 125016 h 497791"/>
              <a:gd name="T28" fmla="*/ 368708 w 398451"/>
              <a:gd name="T29" fmla="*/ 143060 h 497791"/>
              <a:gd name="T30" fmla="*/ 363532 w 398451"/>
              <a:gd name="T31" fmla="*/ 161211 h 497791"/>
              <a:gd name="T32" fmla="*/ 355768 w 398451"/>
              <a:gd name="T33" fmla="*/ 179254 h 497791"/>
              <a:gd name="T34" fmla="*/ 348004 w 398451"/>
              <a:gd name="T35" fmla="*/ 197191 h 497791"/>
              <a:gd name="T36" fmla="*/ 338944 w 398451"/>
              <a:gd name="T37" fmla="*/ 215127 h 497791"/>
              <a:gd name="T38" fmla="*/ 335062 w 398451"/>
              <a:gd name="T39" fmla="*/ 222861 h 497791"/>
              <a:gd name="T40" fmla="*/ 329886 w 398451"/>
              <a:gd name="T41" fmla="*/ 232097 h 497791"/>
              <a:gd name="T42" fmla="*/ 323416 w 398451"/>
              <a:gd name="T43" fmla="*/ 239830 h 497791"/>
              <a:gd name="T44" fmla="*/ 318240 w 398451"/>
              <a:gd name="T45" fmla="*/ 247455 h 497791"/>
              <a:gd name="T46" fmla="*/ 310475 w 398451"/>
              <a:gd name="T47" fmla="*/ 255189 h 497791"/>
              <a:gd name="T48" fmla="*/ 304003 w 398451"/>
              <a:gd name="T49" fmla="*/ 262922 h 497791"/>
              <a:gd name="T50" fmla="*/ 296239 w 398451"/>
              <a:gd name="T51" fmla="*/ 271836 h 497791"/>
              <a:gd name="T52" fmla="*/ 287181 w 398451"/>
              <a:gd name="T53" fmla="*/ 279569 h 497791"/>
              <a:gd name="T54" fmla="*/ 279417 w 398451"/>
              <a:gd name="T55" fmla="*/ 288590 h 497791"/>
              <a:gd name="T56" fmla="*/ 269063 w 398451"/>
              <a:gd name="T57" fmla="*/ 296216 h 497791"/>
              <a:gd name="T58" fmla="*/ 260004 w 398451"/>
              <a:gd name="T59" fmla="*/ 305452 h 497791"/>
              <a:gd name="T60" fmla="*/ 249868 w 398451"/>
              <a:gd name="T61" fmla="*/ 314475 h 497791"/>
              <a:gd name="T62" fmla="*/ 239516 w 398451"/>
              <a:gd name="T63" fmla="*/ 322208 h 497791"/>
              <a:gd name="T64" fmla="*/ 227868 w 398451"/>
              <a:gd name="T65" fmla="*/ 331123 h 497791"/>
              <a:gd name="T66" fmla="*/ 205869 w 398451"/>
              <a:gd name="T67" fmla="*/ 349166 h 497791"/>
              <a:gd name="T68" fmla="*/ 182575 w 398451"/>
              <a:gd name="T69" fmla="*/ 366028 h 497791"/>
              <a:gd name="T70" fmla="*/ 159280 w 398451"/>
              <a:gd name="T71" fmla="*/ 384071 h 497791"/>
              <a:gd name="T72" fmla="*/ 135988 w 398451"/>
              <a:gd name="T73" fmla="*/ 400719 h 497791"/>
              <a:gd name="T74" fmla="*/ 112693 w 398451"/>
              <a:gd name="T75" fmla="*/ 416078 h 497791"/>
              <a:gd name="T76" fmla="*/ 89399 w 398451"/>
              <a:gd name="T77" fmla="*/ 432832 h 497791"/>
              <a:gd name="T78" fmla="*/ 78939 w 398451"/>
              <a:gd name="T79" fmla="*/ 439491 h 497791"/>
              <a:gd name="T80" fmla="*/ 68587 w 398451"/>
              <a:gd name="T81" fmla="*/ 447224 h 497791"/>
              <a:gd name="T82" fmla="*/ 58235 w 398451"/>
              <a:gd name="T83" fmla="*/ 454849 h 497791"/>
              <a:gd name="T84" fmla="*/ 47880 w 398451"/>
              <a:gd name="T85" fmla="*/ 461294 h 497791"/>
              <a:gd name="T86" fmla="*/ 38822 w 398451"/>
              <a:gd name="T87" fmla="*/ 467737 h 497791"/>
              <a:gd name="T88" fmla="*/ 29764 w 398451"/>
              <a:gd name="T89" fmla="*/ 474075 h 497791"/>
              <a:gd name="T90" fmla="*/ 22000 w 398451"/>
              <a:gd name="T91" fmla="*/ 480519 h 497791"/>
              <a:gd name="T92" fmla="*/ 14234 w 398451"/>
              <a:gd name="T93" fmla="*/ 485674 h 497791"/>
              <a:gd name="T94" fmla="*/ 6470 w 398451"/>
              <a:gd name="T95" fmla="*/ 490829 h 497791"/>
              <a:gd name="T96" fmla="*/ 0 w 398451"/>
              <a:gd name="T97" fmla="*/ 495985 h 49779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98451"/>
              <a:gd name="T148" fmla="*/ 0 h 497791"/>
              <a:gd name="T149" fmla="*/ 398451 w 398451"/>
              <a:gd name="T150" fmla="*/ 497791 h 49779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98451" h="497791">
                <a:moveTo>
                  <a:pt x="398451" y="0"/>
                </a:moveTo>
                <a:lnTo>
                  <a:pt x="397157" y="3880"/>
                </a:lnTo>
                <a:lnTo>
                  <a:pt x="397157" y="7761"/>
                </a:lnTo>
                <a:lnTo>
                  <a:pt x="395863" y="12935"/>
                </a:lnTo>
                <a:lnTo>
                  <a:pt x="394569" y="18109"/>
                </a:lnTo>
                <a:lnTo>
                  <a:pt x="393275" y="24792"/>
                </a:lnTo>
                <a:lnTo>
                  <a:pt x="391981" y="31260"/>
                </a:lnTo>
                <a:lnTo>
                  <a:pt x="390687" y="37620"/>
                </a:lnTo>
                <a:lnTo>
                  <a:pt x="389393" y="44087"/>
                </a:lnTo>
                <a:lnTo>
                  <a:pt x="388099" y="58316"/>
                </a:lnTo>
                <a:lnTo>
                  <a:pt x="384217" y="75024"/>
                </a:lnTo>
                <a:lnTo>
                  <a:pt x="381629" y="90438"/>
                </a:lnTo>
                <a:lnTo>
                  <a:pt x="377747" y="108763"/>
                </a:lnTo>
                <a:lnTo>
                  <a:pt x="373865" y="125471"/>
                </a:lnTo>
                <a:lnTo>
                  <a:pt x="368688" y="143581"/>
                </a:lnTo>
                <a:lnTo>
                  <a:pt x="363512" y="161798"/>
                </a:lnTo>
                <a:lnTo>
                  <a:pt x="355748" y="179907"/>
                </a:lnTo>
                <a:lnTo>
                  <a:pt x="347984" y="197909"/>
                </a:lnTo>
                <a:lnTo>
                  <a:pt x="338926" y="215910"/>
                </a:lnTo>
                <a:lnTo>
                  <a:pt x="335044" y="223672"/>
                </a:lnTo>
                <a:lnTo>
                  <a:pt x="329868" y="232942"/>
                </a:lnTo>
                <a:lnTo>
                  <a:pt x="323398" y="240703"/>
                </a:lnTo>
                <a:lnTo>
                  <a:pt x="318222" y="248356"/>
                </a:lnTo>
                <a:lnTo>
                  <a:pt x="310457" y="256118"/>
                </a:lnTo>
                <a:lnTo>
                  <a:pt x="303987" y="263879"/>
                </a:lnTo>
                <a:lnTo>
                  <a:pt x="296223" y="272826"/>
                </a:lnTo>
                <a:lnTo>
                  <a:pt x="287165" y="280587"/>
                </a:lnTo>
                <a:lnTo>
                  <a:pt x="279401" y="289641"/>
                </a:lnTo>
                <a:lnTo>
                  <a:pt x="269049" y="297295"/>
                </a:lnTo>
                <a:lnTo>
                  <a:pt x="259990" y="306565"/>
                </a:lnTo>
                <a:lnTo>
                  <a:pt x="249854" y="315620"/>
                </a:lnTo>
                <a:lnTo>
                  <a:pt x="239502" y="323381"/>
                </a:lnTo>
                <a:lnTo>
                  <a:pt x="227856" y="332328"/>
                </a:lnTo>
                <a:lnTo>
                  <a:pt x="205857" y="350437"/>
                </a:lnTo>
                <a:lnTo>
                  <a:pt x="182565" y="367361"/>
                </a:lnTo>
                <a:lnTo>
                  <a:pt x="159272" y="385470"/>
                </a:lnTo>
                <a:lnTo>
                  <a:pt x="135980" y="402178"/>
                </a:lnTo>
                <a:lnTo>
                  <a:pt x="112687" y="417593"/>
                </a:lnTo>
                <a:lnTo>
                  <a:pt x="89395" y="434408"/>
                </a:lnTo>
                <a:lnTo>
                  <a:pt x="78935" y="441092"/>
                </a:lnTo>
                <a:lnTo>
                  <a:pt x="68583" y="448853"/>
                </a:lnTo>
                <a:lnTo>
                  <a:pt x="58231" y="456506"/>
                </a:lnTo>
                <a:lnTo>
                  <a:pt x="47878" y="462974"/>
                </a:lnTo>
                <a:lnTo>
                  <a:pt x="38820" y="469441"/>
                </a:lnTo>
                <a:lnTo>
                  <a:pt x="29762" y="475801"/>
                </a:lnTo>
                <a:lnTo>
                  <a:pt x="21998" y="482269"/>
                </a:lnTo>
                <a:lnTo>
                  <a:pt x="14234" y="487443"/>
                </a:lnTo>
                <a:lnTo>
                  <a:pt x="6470" y="492617"/>
                </a:lnTo>
                <a:lnTo>
                  <a:pt x="0" y="497791"/>
                </a:lnTo>
              </a:path>
            </a:pathLst>
          </a:custGeom>
          <a:noFill/>
          <a:ln w="7766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16" name="object 27"/>
          <p:cNvSpPr>
            <a:spLocks/>
          </p:cNvSpPr>
          <p:nvPr/>
        </p:nvSpPr>
        <p:spPr bwMode="auto">
          <a:xfrm>
            <a:off x="9793288" y="3517900"/>
            <a:ext cx="327025" cy="300038"/>
          </a:xfrm>
          <a:custGeom>
            <a:avLst/>
            <a:gdLst>
              <a:gd name="T0" fmla="*/ 0 w 324692"/>
              <a:gd name="T1" fmla="*/ 300194 h 299882"/>
              <a:gd name="T2" fmla="*/ 4027 w 324692"/>
              <a:gd name="T3" fmla="*/ 298898 h 299882"/>
              <a:gd name="T4" fmla="*/ 7946 w 324692"/>
              <a:gd name="T5" fmla="*/ 297605 h 299882"/>
              <a:gd name="T6" fmla="*/ 13172 w 324692"/>
              <a:gd name="T7" fmla="*/ 296309 h 299882"/>
              <a:gd name="T8" fmla="*/ 18397 w 324692"/>
              <a:gd name="T9" fmla="*/ 295014 h 299882"/>
              <a:gd name="T10" fmla="*/ 23623 w 324692"/>
              <a:gd name="T11" fmla="*/ 295014 h 299882"/>
              <a:gd name="T12" fmla="*/ 28848 w 324692"/>
              <a:gd name="T13" fmla="*/ 293720 h 299882"/>
              <a:gd name="T14" fmla="*/ 35378 w 324692"/>
              <a:gd name="T15" fmla="*/ 292425 h 299882"/>
              <a:gd name="T16" fmla="*/ 41910 w 324692"/>
              <a:gd name="T17" fmla="*/ 291237 h 299882"/>
              <a:gd name="T18" fmla="*/ 56279 w 324692"/>
              <a:gd name="T19" fmla="*/ 288648 h 299882"/>
              <a:gd name="T20" fmla="*/ 70650 w 324692"/>
              <a:gd name="T21" fmla="*/ 286059 h 299882"/>
              <a:gd name="T22" fmla="*/ 84691 w 324692"/>
              <a:gd name="T23" fmla="*/ 283468 h 299882"/>
              <a:gd name="T24" fmla="*/ 101783 w 324692"/>
              <a:gd name="T25" fmla="*/ 280879 h 299882"/>
              <a:gd name="T26" fmla="*/ 117459 w 324692"/>
              <a:gd name="T27" fmla="*/ 276994 h 299882"/>
              <a:gd name="T28" fmla="*/ 133135 w 324692"/>
              <a:gd name="T29" fmla="*/ 271814 h 299882"/>
              <a:gd name="T30" fmla="*/ 148810 w 324692"/>
              <a:gd name="T31" fmla="*/ 267929 h 299882"/>
              <a:gd name="T32" fmla="*/ 164486 w 324692"/>
              <a:gd name="T33" fmla="*/ 261564 h 299882"/>
              <a:gd name="T34" fmla="*/ 178856 w 324692"/>
              <a:gd name="T35" fmla="*/ 256384 h 299882"/>
              <a:gd name="T36" fmla="*/ 191918 w 324692"/>
              <a:gd name="T37" fmla="*/ 248614 h 299882"/>
              <a:gd name="T38" fmla="*/ 198450 w 324692"/>
              <a:gd name="T39" fmla="*/ 244730 h 299882"/>
              <a:gd name="T40" fmla="*/ 204981 w 324692"/>
              <a:gd name="T41" fmla="*/ 240630 h 299882"/>
              <a:gd name="T42" fmla="*/ 210207 w 324692"/>
              <a:gd name="T43" fmla="*/ 236745 h 299882"/>
              <a:gd name="T44" fmla="*/ 215433 w 324692"/>
              <a:gd name="T45" fmla="*/ 231565 h 299882"/>
              <a:gd name="T46" fmla="*/ 220658 w 324692"/>
              <a:gd name="T47" fmla="*/ 226495 h 299882"/>
              <a:gd name="T48" fmla="*/ 225882 w 324692"/>
              <a:gd name="T49" fmla="*/ 221315 h 299882"/>
              <a:gd name="T50" fmla="*/ 229801 w 324692"/>
              <a:gd name="T51" fmla="*/ 216134 h 299882"/>
              <a:gd name="T52" fmla="*/ 235027 w 324692"/>
              <a:gd name="T53" fmla="*/ 209661 h 299882"/>
              <a:gd name="T54" fmla="*/ 238946 w 324692"/>
              <a:gd name="T55" fmla="*/ 201999 h 299882"/>
              <a:gd name="T56" fmla="*/ 244171 w 324692"/>
              <a:gd name="T57" fmla="*/ 195526 h 299882"/>
              <a:gd name="T58" fmla="*/ 248090 w 324692"/>
              <a:gd name="T59" fmla="*/ 187757 h 299882"/>
              <a:gd name="T60" fmla="*/ 252009 w 324692"/>
              <a:gd name="T61" fmla="*/ 180095 h 299882"/>
              <a:gd name="T62" fmla="*/ 261153 w 324692"/>
              <a:gd name="T63" fmla="*/ 164339 h 299882"/>
              <a:gd name="T64" fmla="*/ 268991 w 324692"/>
              <a:gd name="T65" fmla="*/ 147508 h 299882"/>
              <a:gd name="T66" fmla="*/ 275523 w 324692"/>
              <a:gd name="T67" fmla="*/ 129486 h 299882"/>
              <a:gd name="T68" fmla="*/ 283361 w 324692"/>
              <a:gd name="T69" fmla="*/ 112762 h 299882"/>
              <a:gd name="T70" fmla="*/ 289892 w 324692"/>
              <a:gd name="T71" fmla="*/ 94417 h 299882"/>
              <a:gd name="T72" fmla="*/ 296424 w 324692"/>
              <a:gd name="T73" fmla="*/ 77691 h 299882"/>
              <a:gd name="T74" fmla="*/ 301649 w 324692"/>
              <a:gd name="T75" fmla="*/ 60859 h 299882"/>
              <a:gd name="T76" fmla="*/ 308180 w 324692"/>
              <a:gd name="T77" fmla="*/ 45429 h 299882"/>
              <a:gd name="T78" fmla="*/ 310792 w 324692"/>
              <a:gd name="T79" fmla="*/ 38953 h 299882"/>
              <a:gd name="T80" fmla="*/ 313405 w 324692"/>
              <a:gd name="T81" fmla="*/ 32264 h 299882"/>
              <a:gd name="T82" fmla="*/ 316017 w 324692"/>
              <a:gd name="T83" fmla="*/ 25788 h 299882"/>
              <a:gd name="T84" fmla="*/ 318630 w 324692"/>
              <a:gd name="T85" fmla="*/ 19422 h 299882"/>
              <a:gd name="T86" fmla="*/ 321244 w 324692"/>
              <a:gd name="T87" fmla="*/ 14242 h 299882"/>
              <a:gd name="T88" fmla="*/ 323856 w 324692"/>
              <a:gd name="T89" fmla="*/ 9064 h 299882"/>
              <a:gd name="T90" fmla="*/ 325163 w 324692"/>
              <a:gd name="T91" fmla="*/ 3884 h 299882"/>
              <a:gd name="T92" fmla="*/ 327775 w 324692"/>
              <a:gd name="T93" fmla="*/ 0 h 2998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4692"/>
              <a:gd name="T142" fmla="*/ 0 h 299882"/>
              <a:gd name="T143" fmla="*/ 324692 w 324692"/>
              <a:gd name="T144" fmla="*/ 299882 h 2998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4692" h="299882">
                <a:moveTo>
                  <a:pt x="0" y="299882"/>
                </a:moveTo>
                <a:lnTo>
                  <a:pt x="3989" y="298588"/>
                </a:lnTo>
                <a:lnTo>
                  <a:pt x="7871" y="297295"/>
                </a:lnTo>
                <a:lnTo>
                  <a:pt x="13048" y="296001"/>
                </a:lnTo>
                <a:lnTo>
                  <a:pt x="18224" y="294708"/>
                </a:lnTo>
                <a:lnTo>
                  <a:pt x="23400" y="294708"/>
                </a:lnTo>
                <a:lnTo>
                  <a:pt x="28576" y="293414"/>
                </a:lnTo>
                <a:lnTo>
                  <a:pt x="35046" y="292121"/>
                </a:lnTo>
                <a:lnTo>
                  <a:pt x="41516" y="290935"/>
                </a:lnTo>
                <a:lnTo>
                  <a:pt x="55750" y="288348"/>
                </a:lnTo>
                <a:lnTo>
                  <a:pt x="69985" y="285761"/>
                </a:lnTo>
                <a:lnTo>
                  <a:pt x="83895" y="283174"/>
                </a:lnTo>
                <a:lnTo>
                  <a:pt x="100826" y="280587"/>
                </a:lnTo>
                <a:lnTo>
                  <a:pt x="116354" y="276706"/>
                </a:lnTo>
                <a:lnTo>
                  <a:pt x="131882" y="271532"/>
                </a:lnTo>
                <a:lnTo>
                  <a:pt x="147410" y="267651"/>
                </a:lnTo>
                <a:lnTo>
                  <a:pt x="162939" y="261292"/>
                </a:lnTo>
                <a:lnTo>
                  <a:pt x="177173" y="256118"/>
                </a:lnTo>
                <a:lnTo>
                  <a:pt x="190113" y="248356"/>
                </a:lnTo>
                <a:lnTo>
                  <a:pt x="196583" y="244476"/>
                </a:lnTo>
                <a:lnTo>
                  <a:pt x="203053" y="240380"/>
                </a:lnTo>
                <a:lnTo>
                  <a:pt x="208229" y="236499"/>
                </a:lnTo>
                <a:lnTo>
                  <a:pt x="213406" y="231325"/>
                </a:lnTo>
                <a:lnTo>
                  <a:pt x="218582" y="226259"/>
                </a:lnTo>
                <a:lnTo>
                  <a:pt x="223758" y="221085"/>
                </a:lnTo>
                <a:lnTo>
                  <a:pt x="227640" y="215910"/>
                </a:lnTo>
                <a:lnTo>
                  <a:pt x="232816" y="209443"/>
                </a:lnTo>
                <a:lnTo>
                  <a:pt x="236698" y="201789"/>
                </a:lnTo>
                <a:lnTo>
                  <a:pt x="241874" y="195322"/>
                </a:lnTo>
                <a:lnTo>
                  <a:pt x="245756" y="187561"/>
                </a:lnTo>
                <a:lnTo>
                  <a:pt x="249638" y="179907"/>
                </a:lnTo>
                <a:lnTo>
                  <a:pt x="258696" y="164169"/>
                </a:lnTo>
                <a:lnTo>
                  <a:pt x="266461" y="147354"/>
                </a:lnTo>
                <a:lnTo>
                  <a:pt x="272931" y="129352"/>
                </a:lnTo>
                <a:lnTo>
                  <a:pt x="280695" y="112644"/>
                </a:lnTo>
                <a:lnTo>
                  <a:pt x="287165" y="94319"/>
                </a:lnTo>
                <a:lnTo>
                  <a:pt x="293635" y="77611"/>
                </a:lnTo>
                <a:lnTo>
                  <a:pt x="298811" y="60795"/>
                </a:lnTo>
                <a:lnTo>
                  <a:pt x="305281" y="45381"/>
                </a:lnTo>
                <a:lnTo>
                  <a:pt x="307869" y="38913"/>
                </a:lnTo>
                <a:lnTo>
                  <a:pt x="310457" y="32230"/>
                </a:lnTo>
                <a:lnTo>
                  <a:pt x="313045" y="25762"/>
                </a:lnTo>
                <a:lnTo>
                  <a:pt x="315633" y="19402"/>
                </a:lnTo>
                <a:lnTo>
                  <a:pt x="318222" y="14228"/>
                </a:lnTo>
                <a:lnTo>
                  <a:pt x="320810" y="9054"/>
                </a:lnTo>
                <a:lnTo>
                  <a:pt x="322104" y="3880"/>
                </a:lnTo>
                <a:lnTo>
                  <a:pt x="324692" y="0"/>
                </a:lnTo>
              </a:path>
            </a:pathLst>
          </a:custGeom>
          <a:noFill/>
          <a:ln w="776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17" name="object 28"/>
          <p:cNvSpPr>
            <a:spLocks noChangeArrowheads="1"/>
          </p:cNvSpPr>
          <p:nvPr/>
        </p:nvSpPr>
        <p:spPr bwMode="auto">
          <a:xfrm>
            <a:off x="6275388" y="3713163"/>
            <a:ext cx="207962" cy="27463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18" name="object 29"/>
          <p:cNvSpPr>
            <a:spLocks/>
          </p:cNvSpPr>
          <p:nvPr/>
        </p:nvSpPr>
        <p:spPr bwMode="auto">
          <a:xfrm>
            <a:off x="6275388" y="3713163"/>
            <a:ext cx="207962" cy="366712"/>
          </a:xfrm>
          <a:custGeom>
            <a:avLst/>
            <a:gdLst>
              <a:gd name="T0" fmla="*/ 35326 w 206882"/>
              <a:gd name="T1" fmla="*/ 366387 h 367037"/>
              <a:gd name="T2" fmla="*/ 31403 w 206882"/>
              <a:gd name="T3" fmla="*/ 362622 h 367037"/>
              <a:gd name="T4" fmla="*/ 28777 w 206882"/>
              <a:gd name="T5" fmla="*/ 358748 h 367037"/>
              <a:gd name="T6" fmla="*/ 24854 w 206882"/>
              <a:gd name="T7" fmla="*/ 353583 h 367037"/>
              <a:gd name="T8" fmla="*/ 22239 w 206882"/>
              <a:gd name="T9" fmla="*/ 347126 h 367037"/>
              <a:gd name="T10" fmla="*/ 19624 w 206882"/>
              <a:gd name="T11" fmla="*/ 339487 h 367037"/>
              <a:gd name="T12" fmla="*/ 17009 w 206882"/>
              <a:gd name="T13" fmla="*/ 331740 h 367037"/>
              <a:gd name="T14" fmla="*/ 13087 w 206882"/>
              <a:gd name="T15" fmla="*/ 322485 h 367037"/>
              <a:gd name="T16" fmla="*/ 10470 w 206882"/>
              <a:gd name="T17" fmla="*/ 312155 h 367037"/>
              <a:gd name="T18" fmla="*/ 9163 w 206882"/>
              <a:gd name="T19" fmla="*/ 298060 h 367037"/>
              <a:gd name="T20" fmla="*/ 6548 w 206882"/>
              <a:gd name="T21" fmla="*/ 283856 h 367037"/>
              <a:gd name="T22" fmla="*/ 5230 w 206882"/>
              <a:gd name="T23" fmla="*/ 267177 h 367037"/>
              <a:gd name="T24" fmla="*/ 3922 w 206882"/>
              <a:gd name="T25" fmla="*/ 251468 h 367037"/>
              <a:gd name="T26" fmla="*/ 2616 w 206882"/>
              <a:gd name="T27" fmla="*/ 234790 h 367037"/>
              <a:gd name="T28" fmla="*/ 1308 w 206882"/>
              <a:gd name="T29" fmla="*/ 218112 h 367037"/>
              <a:gd name="T30" fmla="*/ 1308 w 206882"/>
              <a:gd name="T31" fmla="*/ 200034 h 367037"/>
              <a:gd name="T32" fmla="*/ 0 w 206882"/>
              <a:gd name="T33" fmla="*/ 181849 h 367037"/>
              <a:gd name="T34" fmla="*/ 3922 w 206882"/>
              <a:gd name="T35" fmla="*/ 114704 h 367037"/>
              <a:gd name="T36" fmla="*/ 9163 w 206882"/>
              <a:gd name="T37" fmla="*/ 67144 h 367037"/>
              <a:gd name="T38" fmla="*/ 10470 w 206882"/>
              <a:gd name="T39" fmla="*/ 51649 h 367037"/>
              <a:gd name="T40" fmla="*/ 13087 w 206882"/>
              <a:gd name="T41" fmla="*/ 41105 h 367037"/>
              <a:gd name="T42" fmla="*/ 17009 w 206882"/>
              <a:gd name="T43" fmla="*/ 33463 h 367037"/>
              <a:gd name="T44" fmla="*/ 19624 w 206882"/>
              <a:gd name="T45" fmla="*/ 24425 h 367037"/>
              <a:gd name="T46" fmla="*/ 22239 w 206882"/>
              <a:gd name="T47" fmla="*/ 17969 h 367037"/>
              <a:gd name="T48" fmla="*/ 24854 w 206882"/>
              <a:gd name="T49" fmla="*/ 11621 h 367037"/>
              <a:gd name="T50" fmla="*/ 28777 w 206882"/>
              <a:gd name="T51" fmla="*/ 6455 h 367037"/>
              <a:gd name="T52" fmla="*/ 31403 w 206882"/>
              <a:gd name="T53" fmla="*/ 2583 h 367037"/>
              <a:gd name="T54" fmla="*/ 35326 w 206882"/>
              <a:gd name="T55" fmla="*/ 0 h 367037"/>
              <a:gd name="T56" fmla="*/ 209048 w 206882"/>
              <a:gd name="T57" fmla="*/ 0 h 367037"/>
              <a:gd name="T58" fmla="*/ 205124 w 206882"/>
              <a:gd name="T59" fmla="*/ 2583 h 367037"/>
              <a:gd name="T60" fmla="*/ 202499 w 206882"/>
              <a:gd name="T61" fmla="*/ 6455 h 367037"/>
              <a:gd name="T62" fmla="*/ 198576 w 206882"/>
              <a:gd name="T63" fmla="*/ 11621 h 367037"/>
              <a:gd name="T64" fmla="*/ 195961 w 206882"/>
              <a:gd name="T65" fmla="*/ 17969 h 367037"/>
              <a:gd name="T66" fmla="*/ 193345 w 206882"/>
              <a:gd name="T67" fmla="*/ 24425 h 367037"/>
              <a:gd name="T68" fmla="*/ 190730 w 206882"/>
              <a:gd name="T69" fmla="*/ 33463 h 367037"/>
              <a:gd name="T70" fmla="*/ 186807 w 206882"/>
              <a:gd name="T71" fmla="*/ 41105 h 367037"/>
              <a:gd name="T72" fmla="*/ 180269 w 206882"/>
              <a:gd name="T73" fmla="*/ 82531 h 367037"/>
              <a:gd name="T74" fmla="*/ 175028 w 206882"/>
              <a:gd name="T75" fmla="*/ 148384 h 367037"/>
              <a:gd name="T76" fmla="*/ 173721 w 206882"/>
              <a:gd name="T77" fmla="*/ 181849 h 367037"/>
              <a:gd name="T78" fmla="*/ 173721 w 206882"/>
              <a:gd name="T79" fmla="*/ 200034 h 367037"/>
              <a:gd name="T80" fmla="*/ 175028 w 206882"/>
              <a:gd name="T81" fmla="*/ 218112 h 367037"/>
              <a:gd name="T82" fmla="*/ 176336 w 206882"/>
              <a:gd name="T83" fmla="*/ 234790 h 367037"/>
              <a:gd name="T84" fmla="*/ 177644 w 206882"/>
              <a:gd name="T85" fmla="*/ 251468 h 367037"/>
              <a:gd name="T86" fmla="*/ 178962 w 206882"/>
              <a:gd name="T87" fmla="*/ 267177 h 367037"/>
              <a:gd name="T88" fmla="*/ 180269 w 206882"/>
              <a:gd name="T89" fmla="*/ 283856 h 367037"/>
              <a:gd name="T90" fmla="*/ 181577 w 206882"/>
              <a:gd name="T91" fmla="*/ 298060 h 367037"/>
              <a:gd name="T92" fmla="*/ 184193 w 206882"/>
              <a:gd name="T93" fmla="*/ 312155 h 367037"/>
              <a:gd name="T94" fmla="*/ 186807 w 206882"/>
              <a:gd name="T95" fmla="*/ 322485 h 367037"/>
              <a:gd name="T96" fmla="*/ 190730 w 206882"/>
              <a:gd name="T97" fmla="*/ 331740 h 367037"/>
              <a:gd name="T98" fmla="*/ 193346 w 206882"/>
              <a:gd name="T99" fmla="*/ 339487 h 367037"/>
              <a:gd name="T100" fmla="*/ 195961 w 206882"/>
              <a:gd name="T101" fmla="*/ 347126 h 367037"/>
              <a:gd name="T102" fmla="*/ 198576 w 206882"/>
              <a:gd name="T103" fmla="*/ 353583 h 367037"/>
              <a:gd name="T104" fmla="*/ 202499 w 206882"/>
              <a:gd name="T105" fmla="*/ 358748 h 367037"/>
              <a:gd name="T106" fmla="*/ 205125 w 206882"/>
              <a:gd name="T107" fmla="*/ 362622 h 367037"/>
              <a:gd name="T108" fmla="*/ 209048 w 206882"/>
              <a:gd name="T109" fmla="*/ 366387 h 367037"/>
              <a:gd name="T110" fmla="*/ 35326 w 206882"/>
              <a:gd name="T111" fmla="*/ 366387 h 36703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6882"/>
              <a:gd name="T169" fmla="*/ 0 h 367037"/>
              <a:gd name="T170" fmla="*/ 206882 w 206882"/>
              <a:gd name="T171" fmla="*/ 367037 h 36703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6882" h="367037">
                <a:moveTo>
                  <a:pt x="34960" y="367037"/>
                </a:moveTo>
                <a:lnTo>
                  <a:pt x="31078" y="363265"/>
                </a:lnTo>
                <a:lnTo>
                  <a:pt x="28479" y="359384"/>
                </a:lnTo>
                <a:lnTo>
                  <a:pt x="24597" y="354210"/>
                </a:lnTo>
                <a:lnTo>
                  <a:pt x="22009" y="347742"/>
                </a:lnTo>
                <a:lnTo>
                  <a:pt x="19421" y="340089"/>
                </a:lnTo>
                <a:lnTo>
                  <a:pt x="16833" y="332328"/>
                </a:lnTo>
                <a:lnTo>
                  <a:pt x="12951" y="323057"/>
                </a:lnTo>
                <a:lnTo>
                  <a:pt x="10362" y="312709"/>
                </a:lnTo>
                <a:lnTo>
                  <a:pt x="9068" y="298588"/>
                </a:lnTo>
                <a:lnTo>
                  <a:pt x="6480" y="284360"/>
                </a:lnTo>
                <a:lnTo>
                  <a:pt x="5176" y="267651"/>
                </a:lnTo>
                <a:lnTo>
                  <a:pt x="3882" y="251914"/>
                </a:lnTo>
                <a:lnTo>
                  <a:pt x="2588" y="235206"/>
                </a:lnTo>
                <a:lnTo>
                  <a:pt x="1294" y="218498"/>
                </a:lnTo>
                <a:lnTo>
                  <a:pt x="1294" y="200388"/>
                </a:lnTo>
                <a:lnTo>
                  <a:pt x="0" y="182171"/>
                </a:lnTo>
                <a:lnTo>
                  <a:pt x="3882" y="114908"/>
                </a:lnTo>
                <a:lnTo>
                  <a:pt x="9068" y="67263"/>
                </a:lnTo>
                <a:lnTo>
                  <a:pt x="10362" y="51741"/>
                </a:lnTo>
                <a:lnTo>
                  <a:pt x="12951" y="41177"/>
                </a:lnTo>
                <a:lnTo>
                  <a:pt x="16833" y="33523"/>
                </a:lnTo>
                <a:lnTo>
                  <a:pt x="19421" y="24469"/>
                </a:lnTo>
                <a:lnTo>
                  <a:pt x="22009" y="18001"/>
                </a:lnTo>
                <a:lnTo>
                  <a:pt x="24597" y="11641"/>
                </a:lnTo>
                <a:lnTo>
                  <a:pt x="28479" y="6467"/>
                </a:lnTo>
                <a:lnTo>
                  <a:pt x="31078" y="2587"/>
                </a:lnTo>
                <a:lnTo>
                  <a:pt x="34960" y="0"/>
                </a:lnTo>
                <a:lnTo>
                  <a:pt x="206882" y="0"/>
                </a:lnTo>
                <a:lnTo>
                  <a:pt x="202999" y="2587"/>
                </a:lnTo>
                <a:lnTo>
                  <a:pt x="200401" y="6467"/>
                </a:lnTo>
                <a:lnTo>
                  <a:pt x="196519" y="11641"/>
                </a:lnTo>
                <a:lnTo>
                  <a:pt x="193931" y="18001"/>
                </a:lnTo>
                <a:lnTo>
                  <a:pt x="191342" y="24469"/>
                </a:lnTo>
                <a:lnTo>
                  <a:pt x="188754" y="33523"/>
                </a:lnTo>
                <a:lnTo>
                  <a:pt x="184872" y="41177"/>
                </a:lnTo>
                <a:lnTo>
                  <a:pt x="178402" y="82677"/>
                </a:lnTo>
                <a:lnTo>
                  <a:pt x="173215" y="148647"/>
                </a:lnTo>
                <a:lnTo>
                  <a:pt x="171921" y="182171"/>
                </a:lnTo>
                <a:lnTo>
                  <a:pt x="171921" y="200388"/>
                </a:lnTo>
                <a:lnTo>
                  <a:pt x="173215" y="218498"/>
                </a:lnTo>
                <a:lnTo>
                  <a:pt x="174509" y="235206"/>
                </a:lnTo>
                <a:lnTo>
                  <a:pt x="175803" y="251914"/>
                </a:lnTo>
                <a:lnTo>
                  <a:pt x="177108" y="267651"/>
                </a:lnTo>
                <a:lnTo>
                  <a:pt x="178402" y="284360"/>
                </a:lnTo>
                <a:lnTo>
                  <a:pt x="179696" y="298588"/>
                </a:lnTo>
                <a:lnTo>
                  <a:pt x="182284" y="312709"/>
                </a:lnTo>
                <a:lnTo>
                  <a:pt x="184872" y="323057"/>
                </a:lnTo>
                <a:lnTo>
                  <a:pt x="188754" y="332328"/>
                </a:lnTo>
                <a:lnTo>
                  <a:pt x="191343" y="340089"/>
                </a:lnTo>
                <a:lnTo>
                  <a:pt x="193931" y="347742"/>
                </a:lnTo>
                <a:lnTo>
                  <a:pt x="196519" y="354210"/>
                </a:lnTo>
                <a:lnTo>
                  <a:pt x="200401" y="359384"/>
                </a:lnTo>
                <a:lnTo>
                  <a:pt x="203000" y="363265"/>
                </a:lnTo>
                <a:lnTo>
                  <a:pt x="206882" y="367037"/>
                </a:lnTo>
                <a:lnTo>
                  <a:pt x="34960" y="367037"/>
                </a:lnTo>
              </a:path>
            </a:pathLst>
          </a:custGeom>
          <a:noFill/>
          <a:ln w="7766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19" name="object 30"/>
          <p:cNvSpPr>
            <a:spLocks/>
          </p:cNvSpPr>
          <p:nvPr/>
        </p:nvSpPr>
        <p:spPr bwMode="auto">
          <a:xfrm>
            <a:off x="6448425" y="3970338"/>
            <a:ext cx="830263" cy="114300"/>
          </a:xfrm>
          <a:custGeom>
            <a:avLst/>
            <a:gdLst>
              <a:gd name="T0" fmla="*/ 0 w 830375"/>
              <a:gd name="T1" fmla="*/ 113695 h 114908"/>
              <a:gd name="T2" fmla="*/ 3890 w 830375"/>
              <a:gd name="T3" fmla="*/ 112415 h 114908"/>
              <a:gd name="T4" fmla="*/ 9066 w 830375"/>
              <a:gd name="T5" fmla="*/ 111136 h 114908"/>
              <a:gd name="T6" fmla="*/ 12947 w 830375"/>
              <a:gd name="T7" fmla="*/ 108575 h 114908"/>
              <a:gd name="T8" fmla="*/ 19415 w 830375"/>
              <a:gd name="T9" fmla="*/ 107403 h 114908"/>
              <a:gd name="T10" fmla="*/ 24591 w 830375"/>
              <a:gd name="T11" fmla="*/ 104842 h 114908"/>
              <a:gd name="T12" fmla="*/ 31070 w 830375"/>
              <a:gd name="T13" fmla="*/ 102283 h 114908"/>
              <a:gd name="T14" fmla="*/ 37538 w 830375"/>
              <a:gd name="T15" fmla="*/ 99724 h 114908"/>
              <a:gd name="T16" fmla="*/ 44006 w 830375"/>
              <a:gd name="T17" fmla="*/ 97163 h 114908"/>
              <a:gd name="T18" fmla="*/ 58247 w 830375"/>
              <a:gd name="T19" fmla="*/ 92044 h 114908"/>
              <a:gd name="T20" fmla="*/ 73771 w 830375"/>
              <a:gd name="T21" fmla="*/ 85644 h 114908"/>
              <a:gd name="T22" fmla="*/ 90600 w 830375"/>
              <a:gd name="T23" fmla="*/ 79352 h 114908"/>
              <a:gd name="T24" fmla="*/ 107429 w 830375"/>
              <a:gd name="T25" fmla="*/ 72952 h 114908"/>
              <a:gd name="T26" fmla="*/ 124246 w 830375"/>
              <a:gd name="T27" fmla="*/ 66339 h 114908"/>
              <a:gd name="T28" fmla="*/ 142369 w 830375"/>
              <a:gd name="T29" fmla="*/ 58660 h 114908"/>
              <a:gd name="T30" fmla="*/ 159198 w 830375"/>
              <a:gd name="T31" fmla="*/ 52261 h 114908"/>
              <a:gd name="T32" fmla="*/ 177319 w 830375"/>
              <a:gd name="T33" fmla="*/ 47248 h 114908"/>
              <a:gd name="T34" fmla="*/ 192843 w 830375"/>
              <a:gd name="T35" fmla="*/ 40850 h 114908"/>
              <a:gd name="T36" fmla="*/ 209672 w 830375"/>
              <a:gd name="T37" fmla="*/ 35729 h 114908"/>
              <a:gd name="T38" fmla="*/ 223913 w 830375"/>
              <a:gd name="T39" fmla="*/ 30609 h 114908"/>
              <a:gd name="T40" fmla="*/ 231676 w 830375"/>
              <a:gd name="T41" fmla="*/ 29330 h 114908"/>
              <a:gd name="T42" fmla="*/ 238144 w 830375"/>
              <a:gd name="T43" fmla="*/ 26771 h 114908"/>
              <a:gd name="T44" fmla="*/ 250832 w 830375"/>
              <a:gd name="T45" fmla="*/ 24211 h 114908"/>
              <a:gd name="T46" fmla="*/ 262476 w 830375"/>
              <a:gd name="T47" fmla="*/ 20477 h 114908"/>
              <a:gd name="T48" fmla="*/ 272824 w 830375"/>
              <a:gd name="T49" fmla="*/ 17918 h 114908"/>
              <a:gd name="T50" fmla="*/ 283185 w 830375"/>
              <a:gd name="T51" fmla="*/ 16638 h 114908"/>
              <a:gd name="T52" fmla="*/ 292241 w 830375"/>
              <a:gd name="T53" fmla="*/ 14078 h 114908"/>
              <a:gd name="T54" fmla="*/ 301306 w 830375"/>
              <a:gd name="T55" fmla="*/ 12799 h 114908"/>
              <a:gd name="T56" fmla="*/ 311657 w 830375"/>
              <a:gd name="T57" fmla="*/ 10239 h 114908"/>
              <a:gd name="T58" fmla="*/ 320713 w 830375"/>
              <a:gd name="T59" fmla="*/ 8958 h 114908"/>
              <a:gd name="T60" fmla="*/ 329780 w 830375"/>
              <a:gd name="T61" fmla="*/ 7679 h 114908"/>
              <a:gd name="T62" fmla="*/ 340128 w 830375"/>
              <a:gd name="T63" fmla="*/ 7679 h 114908"/>
              <a:gd name="T64" fmla="*/ 351783 w 830375"/>
              <a:gd name="T65" fmla="*/ 6399 h 114908"/>
              <a:gd name="T66" fmla="*/ 363425 w 830375"/>
              <a:gd name="T67" fmla="*/ 5120 h 114908"/>
              <a:gd name="T68" fmla="*/ 369893 w 830375"/>
              <a:gd name="T69" fmla="*/ 5120 h 114908"/>
              <a:gd name="T70" fmla="*/ 376372 w 830375"/>
              <a:gd name="T71" fmla="*/ 3839 h 114908"/>
              <a:gd name="T72" fmla="*/ 382840 w 830375"/>
              <a:gd name="T73" fmla="*/ 3839 h 114908"/>
              <a:gd name="T74" fmla="*/ 390624 w 830375"/>
              <a:gd name="T75" fmla="*/ 3839 h 114908"/>
              <a:gd name="T76" fmla="*/ 398386 w 830375"/>
              <a:gd name="T77" fmla="*/ 3839 h 114908"/>
              <a:gd name="T78" fmla="*/ 406148 w 830375"/>
              <a:gd name="T79" fmla="*/ 2559 h 114908"/>
              <a:gd name="T80" fmla="*/ 415204 w 830375"/>
              <a:gd name="T81" fmla="*/ 2559 h 114908"/>
              <a:gd name="T82" fmla="*/ 424261 w 830375"/>
              <a:gd name="T83" fmla="*/ 2559 h 114908"/>
              <a:gd name="T84" fmla="*/ 433317 w 830375"/>
              <a:gd name="T85" fmla="*/ 1279 h 114908"/>
              <a:gd name="T86" fmla="*/ 443665 w 830375"/>
              <a:gd name="T87" fmla="*/ 1279 h 114908"/>
              <a:gd name="T88" fmla="*/ 455309 w 830375"/>
              <a:gd name="T89" fmla="*/ 1279 h 114908"/>
              <a:gd name="T90" fmla="*/ 466951 w 830375"/>
              <a:gd name="T91" fmla="*/ 1279 h 114908"/>
              <a:gd name="T92" fmla="*/ 478594 w 830375"/>
              <a:gd name="T93" fmla="*/ 0 h 114908"/>
              <a:gd name="T94" fmla="*/ 668657 w 830375"/>
              <a:gd name="T95" fmla="*/ 0 h 114908"/>
              <a:gd name="T96" fmla="*/ 698412 w 830375"/>
              <a:gd name="T97" fmla="*/ 1279 h 114908"/>
              <a:gd name="T98" fmla="*/ 797808 w 830375"/>
              <a:gd name="T99" fmla="*/ 1279 h 114908"/>
              <a:gd name="T100" fmla="*/ 806864 w 830375"/>
              <a:gd name="T101" fmla="*/ 2559 h 114908"/>
              <a:gd name="T102" fmla="*/ 815920 w 830375"/>
              <a:gd name="T103" fmla="*/ 2559 h 114908"/>
              <a:gd name="T104" fmla="*/ 823682 w 830375"/>
              <a:gd name="T105" fmla="*/ 2559 h 114908"/>
              <a:gd name="T106" fmla="*/ 830151 w 830375"/>
              <a:gd name="T107" fmla="*/ 2559 h 11490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30375"/>
              <a:gd name="T163" fmla="*/ 0 h 114908"/>
              <a:gd name="T164" fmla="*/ 830375 w 830375"/>
              <a:gd name="T165" fmla="*/ 114908 h 11490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30375" h="114908">
                <a:moveTo>
                  <a:pt x="0" y="114908"/>
                </a:moveTo>
                <a:lnTo>
                  <a:pt x="3892" y="113614"/>
                </a:lnTo>
                <a:lnTo>
                  <a:pt x="9068" y="112321"/>
                </a:lnTo>
                <a:lnTo>
                  <a:pt x="12951" y="109734"/>
                </a:lnTo>
                <a:lnTo>
                  <a:pt x="19421" y="108548"/>
                </a:lnTo>
                <a:lnTo>
                  <a:pt x="24597" y="105961"/>
                </a:lnTo>
                <a:lnTo>
                  <a:pt x="31078" y="103374"/>
                </a:lnTo>
                <a:lnTo>
                  <a:pt x="37548" y="100787"/>
                </a:lnTo>
                <a:lnTo>
                  <a:pt x="44018" y="98200"/>
                </a:lnTo>
                <a:lnTo>
                  <a:pt x="58263" y="93026"/>
                </a:lnTo>
                <a:lnTo>
                  <a:pt x="73791" y="86558"/>
                </a:lnTo>
                <a:lnTo>
                  <a:pt x="90624" y="80198"/>
                </a:lnTo>
                <a:lnTo>
                  <a:pt x="107457" y="73730"/>
                </a:lnTo>
                <a:lnTo>
                  <a:pt x="124280" y="67047"/>
                </a:lnTo>
                <a:lnTo>
                  <a:pt x="142407" y="59286"/>
                </a:lnTo>
                <a:lnTo>
                  <a:pt x="159240" y="52818"/>
                </a:lnTo>
                <a:lnTo>
                  <a:pt x="177367" y="47752"/>
                </a:lnTo>
                <a:lnTo>
                  <a:pt x="192895" y="41285"/>
                </a:lnTo>
                <a:lnTo>
                  <a:pt x="209728" y="36110"/>
                </a:lnTo>
                <a:lnTo>
                  <a:pt x="223973" y="30936"/>
                </a:lnTo>
                <a:lnTo>
                  <a:pt x="231738" y="29643"/>
                </a:lnTo>
                <a:lnTo>
                  <a:pt x="238208" y="27056"/>
                </a:lnTo>
                <a:lnTo>
                  <a:pt x="250900" y="24469"/>
                </a:lnTo>
                <a:lnTo>
                  <a:pt x="262546" y="20696"/>
                </a:lnTo>
                <a:lnTo>
                  <a:pt x="272898" y="18109"/>
                </a:lnTo>
                <a:lnTo>
                  <a:pt x="283261" y="16815"/>
                </a:lnTo>
                <a:lnTo>
                  <a:pt x="292319" y="14228"/>
                </a:lnTo>
                <a:lnTo>
                  <a:pt x="301388" y="12935"/>
                </a:lnTo>
                <a:lnTo>
                  <a:pt x="311741" y="10348"/>
                </a:lnTo>
                <a:lnTo>
                  <a:pt x="320799" y="9054"/>
                </a:lnTo>
                <a:lnTo>
                  <a:pt x="329868" y="7761"/>
                </a:lnTo>
                <a:lnTo>
                  <a:pt x="340220" y="7761"/>
                </a:lnTo>
                <a:lnTo>
                  <a:pt x="351877" y="6467"/>
                </a:lnTo>
                <a:lnTo>
                  <a:pt x="363523" y="5174"/>
                </a:lnTo>
                <a:lnTo>
                  <a:pt x="369993" y="5174"/>
                </a:lnTo>
                <a:lnTo>
                  <a:pt x="376474" y="3880"/>
                </a:lnTo>
                <a:lnTo>
                  <a:pt x="382944" y="3880"/>
                </a:lnTo>
                <a:lnTo>
                  <a:pt x="390730" y="3880"/>
                </a:lnTo>
                <a:lnTo>
                  <a:pt x="398494" y="3880"/>
                </a:lnTo>
                <a:lnTo>
                  <a:pt x="406258" y="2587"/>
                </a:lnTo>
                <a:lnTo>
                  <a:pt x="415316" y="2587"/>
                </a:lnTo>
                <a:lnTo>
                  <a:pt x="424375" y="2587"/>
                </a:lnTo>
                <a:lnTo>
                  <a:pt x="433433" y="1293"/>
                </a:lnTo>
                <a:lnTo>
                  <a:pt x="443785" y="1293"/>
                </a:lnTo>
                <a:lnTo>
                  <a:pt x="455431" y="1293"/>
                </a:lnTo>
                <a:lnTo>
                  <a:pt x="467077" y="1293"/>
                </a:lnTo>
                <a:lnTo>
                  <a:pt x="478724" y="0"/>
                </a:lnTo>
                <a:lnTo>
                  <a:pt x="668837" y="0"/>
                </a:lnTo>
                <a:lnTo>
                  <a:pt x="698600" y="1293"/>
                </a:lnTo>
                <a:lnTo>
                  <a:pt x="798024" y="1293"/>
                </a:lnTo>
                <a:lnTo>
                  <a:pt x="807082" y="2587"/>
                </a:lnTo>
                <a:lnTo>
                  <a:pt x="816140" y="2587"/>
                </a:lnTo>
                <a:lnTo>
                  <a:pt x="823904" y="2587"/>
                </a:lnTo>
                <a:lnTo>
                  <a:pt x="830375" y="2587"/>
                </a:lnTo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20" name="object 31"/>
          <p:cNvSpPr>
            <a:spLocks/>
          </p:cNvSpPr>
          <p:nvPr/>
        </p:nvSpPr>
        <p:spPr bwMode="auto">
          <a:xfrm>
            <a:off x="6446838" y="3713163"/>
            <a:ext cx="828675" cy="115887"/>
          </a:xfrm>
          <a:custGeom>
            <a:avLst/>
            <a:gdLst>
              <a:gd name="T0" fmla="*/ 0 w 829081"/>
              <a:gd name="T1" fmla="*/ 0 h 116201"/>
              <a:gd name="T2" fmla="*/ 3878 w 829081"/>
              <a:gd name="T3" fmla="*/ 1287 h 116201"/>
              <a:gd name="T4" fmla="*/ 7766 w 829081"/>
              <a:gd name="T5" fmla="*/ 2573 h 116201"/>
              <a:gd name="T6" fmla="*/ 12939 w 829081"/>
              <a:gd name="T7" fmla="*/ 5146 h 116201"/>
              <a:gd name="T8" fmla="*/ 18109 w 829081"/>
              <a:gd name="T9" fmla="*/ 7719 h 116201"/>
              <a:gd name="T10" fmla="*/ 24573 w 829081"/>
              <a:gd name="T11" fmla="*/ 9006 h 116201"/>
              <a:gd name="T12" fmla="*/ 29743 w 829081"/>
              <a:gd name="T13" fmla="*/ 11579 h 116201"/>
              <a:gd name="T14" fmla="*/ 36218 w 829081"/>
              <a:gd name="T15" fmla="*/ 14044 h 116201"/>
              <a:gd name="T16" fmla="*/ 43974 w 829081"/>
              <a:gd name="T17" fmla="*/ 16618 h 116201"/>
              <a:gd name="T18" fmla="*/ 58205 w 829081"/>
              <a:gd name="T19" fmla="*/ 23050 h 116201"/>
              <a:gd name="T20" fmla="*/ 73719 w 829081"/>
              <a:gd name="T21" fmla="*/ 29483 h 116201"/>
              <a:gd name="T22" fmla="*/ 89242 w 829081"/>
              <a:gd name="T23" fmla="*/ 35915 h 116201"/>
              <a:gd name="T24" fmla="*/ 106059 w 829081"/>
              <a:gd name="T25" fmla="*/ 42241 h 116201"/>
              <a:gd name="T26" fmla="*/ 124158 w 829081"/>
              <a:gd name="T27" fmla="*/ 48674 h 116201"/>
              <a:gd name="T28" fmla="*/ 140975 w 829081"/>
              <a:gd name="T29" fmla="*/ 55321 h 116201"/>
              <a:gd name="T30" fmla="*/ 159084 w 829081"/>
              <a:gd name="T31" fmla="*/ 61754 h 116201"/>
              <a:gd name="T32" fmla="*/ 175890 w 829081"/>
              <a:gd name="T33" fmla="*/ 68186 h 116201"/>
              <a:gd name="T34" fmla="*/ 192707 w 829081"/>
              <a:gd name="T35" fmla="*/ 74512 h 116201"/>
              <a:gd name="T36" fmla="*/ 208230 w 829081"/>
              <a:gd name="T37" fmla="*/ 79658 h 116201"/>
              <a:gd name="T38" fmla="*/ 223743 w 829081"/>
              <a:gd name="T39" fmla="*/ 83518 h 116201"/>
              <a:gd name="T40" fmla="*/ 230218 w 829081"/>
              <a:gd name="T41" fmla="*/ 86091 h 116201"/>
              <a:gd name="T42" fmla="*/ 236682 w 829081"/>
              <a:gd name="T43" fmla="*/ 88664 h 116201"/>
              <a:gd name="T44" fmla="*/ 249351 w 829081"/>
              <a:gd name="T45" fmla="*/ 91237 h 116201"/>
              <a:gd name="T46" fmla="*/ 260996 w 829081"/>
              <a:gd name="T47" fmla="*/ 95097 h 116201"/>
              <a:gd name="T48" fmla="*/ 271338 w 829081"/>
              <a:gd name="T49" fmla="*/ 97563 h 116201"/>
              <a:gd name="T50" fmla="*/ 281691 w 829081"/>
              <a:gd name="T51" fmla="*/ 98848 h 116201"/>
              <a:gd name="T52" fmla="*/ 290741 w 829081"/>
              <a:gd name="T53" fmla="*/ 101421 h 116201"/>
              <a:gd name="T54" fmla="*/ 301093 w 829081"/>
              <a:gd name="T55" fmla="*/ 102709 h 116201"/>
              <a:gd name="T56" fmla="*/ 310143 w 829081"/>
              <a:gd name="T57" fmla="*/ 105282 h 116201"/>
              <a:gd name="T58" fmla="*/ 319193 w 829081"/>
              <a:gd name="T59" fmla="*/ 106568 h 116201"/>
              <a:gd name="T60" fmla="*/ 328252 w 829081"/>
              <a:gd name="T61" fmla="*/ 107855 h 116201"/>
              <a:gd name="T62" fmla="*/ 338594 w 829081"/>
              <a:gd name="T63" fmla="*/ 109141 h 116201"/>
              <a:gd name="T64" fmla="*/ 350239 w 829081"/>
              <a:gd name="T65" fmla="*/ 109141 h 116201"/>
              <a:gd name="T66" fmla="*/ 361875 w 829081"/>
              <a:gd name="T67" fmla="*/ 110428 h 116201"/>
              <a:gd name="T68" fmla="*/ 368338 w 829081"/>
              <a:gd name="T69" fmla="*/ 110428 h 116201"/>
              <a:gd name="T70" fmla="*/ 374812 w 829081"/>
              <a:gd name="T71" fmla="*/ 111714 h 116201"/>
              <a:gd name="T72" fmla="*/ 381276 w 829081"/>
              <a:gd name="T73" fmla="*/ 111714 h 116201"/>
              <a:gd name="T74" fmla="*/ 389054 w 829081"/>
              <a:gd name="T75" fmla="*/ 111714 h 116201"/>
              <a:gd name="T76" fmla="*/ 396811 w 829081"/>
              <a:gd name="T77" fmla="*/ 113001 h 116201"/>
              <a:gd name="T78" fmla="*/ 404568 w 829081"/>
              <a:gd name="T79" fmla="*/ 113001 h 116201"/>
              <a:gd name="T80" fmla="*/ 413616 w 829081"/>
              <a:gd name="T81" fmla="*/ 113001 h 116201"/>
              <a:gd name="T82" fmla="*/ 422667 w 829081"/>
              <a:gd name="T83" fmla="*/ 113001 h 116201"/>
              <a:gd name="T84" fmla="*/ 431715 w 829081"/>
              <a:gd name="T85" fmla="*/ 114287 h 116201"/>
              <a:gd name="T86" fmla="*/ 442057 w 829081"/>
              <a:gd name="T87" fmla="*/ 114287 h 116201"/>
              <a:gd name="T88" fmla="*/ 453693 w 829081"/>
              <a:gd name="T89" fmla="*/ 114287 h 116201"/>
              <a:gd name="T90" fmla="*/ 465327 w 829081"/>
              <a:gd name="T91" fmla="*/ 114287 h 116201"/>
              <a:gd name="T92" fmla="*/ 476962 w 829081"/>
              <a:gd name="T93" fmla="*/ 115574 h 116201"/>
              <a:gd name="T94" fmla="*/ 666889 w 829081"/>
              <a:gd name="T95" fmla="*/ 115574 h 116201"/>
              <a:gd name="T96" fmla="*/ 695330 w 829081"/>
              <a:gd name="T97" fmla="*/ 114287 h 116201"/>
              <a:gd name="T98" fmla="*/ 814048 w 829081"/>
              <a:gd name="T99" fmla="*/ 114287 h 116201"/>
              <a:gd name="T100" fmla="*/ 821804 w 829081"/>
              <a:gd name="T101" fmla="*/ 113001 h 116201"/>
              <a:gd name="T102" fmla="*/ 828269 w 829081"/>
              <a:gd name="T103" fmla="*/ 113001 h 11620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29081"/>
              <a:gd name="T157" fmla="*/ 0 h 116201"/>
              <a:gd name="T158" fmla="*/ 829081 w 829081"/>
              <a:gd name="T159" fmla="*/ 116201 h 11620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29081" h="116201">
                <a:moveTo>
                  <a:pt x="0" y="0"/>
                </a:moveTo>
                <a:lnTo>
                  <a:pt x="3882" y="1293"/>
                </a:lnTo>
                <a:lnTo>
                  <a:pt x="7774" y="2587"/>
                </a:lnTo>
                <a:lnTo>
                  <a:pt x="12951" y="5174"/>
                </a:lnTo>
                <a:lnTo>
                  <a:pt x="18127" y="7761"/>
                </a:lnTo>
                <a:lnTo>
                  <a:pt x="24597" y="9054"/>
                </a:lnTo>
                <a:lnTo>
                  <a:pt x="29773" y="11641"/>
                </a:lnTo>
                <a:lnTo>
                  <a:pt x="36254" y="14120"/>
                </a:lnTo>
                <a:lnTo>
                  <a:pt x="44018" y="16708"/>
                </a:lnTo>
                <a:lnTo>
                  <a:pt x="58263" y="23175"/>
                </a:lnTo>
                <a:lnTo>
                  <a:pt x="73791" y="29643"/>
                </a:lnTo>
                <a:lnTo>
                  <a:pt x="89330" y="36110"/>
                </a:lnTo>
                <a:lnTo>
                  <a:pt x="106163" y="42470"/>
                </a:lnTo>
                <a:lnTo>
                  <a:pt x="124280" y="48938"/>
                </a:lnTo>
                <a:lnTo>
                  <a:pt x="141113" y="55621"/>
                </a:lnTo>
                <a:lnTo>
                  <a:pt x="159240" y="62089"/>
                </a:lnTo>
                <a:lnTo>
                  <a:pt x="176062" y="68556"/>
                </a:lnTo>
                <a:lnTo>
                  <a:pt x="192895" y="74916"/>
                </a:lnTo>
                <a:lnTo>
                  <a:pt x="208434" y="80090"/>
                </a:lnTo>
                <a:lnTo>
                  <a:pt x="223963" y="83971"/>
                </a:lnTo>
                <a:lnTo>
                  <a:pt x="230444" y="86558"/>
                </a:lnTo>
                <a:lnTo>
                  <a:pt x="236914" y="89145"/>
                </a:lnTo>
                <a:lnTo>
                  <a:pt x="249595" y="91732"/>
                </a:lnTo>
                <a:lnTo>
                  <a:pt x="261252" y="95613"/>
                </a:lnTo>
                <a:lnTo>
                  <a:pt x="271604" y="98092"/>
                </a:lnTo>
                <a:lnTo>
                  <a:pt x="281967" y="99385"/>
                </a:lnTo>
                <a:lnTo>
                  <a:pt x="291025" y="101972"/>
                </a:lnTo>
                <a:lnTo>
                  <a:pt x="301388" y="103266"/>
                </a:lnTo>
                <a:lnTo>
                  <a:pt x="310447" y="105853"/>
                </a:lnTo>
                <a:lnTo>
                  <a:pt x="319505" y="107147"/>
                </a:lnTo>
                <a:lnTo>
                  <a:pt x="328574" y="108440"/>
                </a:lnTo>
                <a:lnTo>
                  <a:pt x="338926" y="109734"/>
                </a:lnTo>
                <a:lnTo>
                  <a:pt x="350583" y="109734"/>
                </a:lnTo>
                <a:lnTo>
                  <a:pt x="362229" y="111027"/>
                </a:lnTo>
                <a:lnTo>
                  <a:pt x="368699" y="111027"/>
                </a:lnTo>
                <a:lnTo>
                  <a:pt x="375180" y="112321"/>
                </a:lnTo>
                <a:lnTo>
                  <a:pt x="381650" y="112321"/>
                </a:lnTo>
                <a:lnTo>
                  <a:pt x="389436" y="112321"/>
                </a:lnTo>
                <a:lnTo>
                  <a:pt x="397200" y="113614"/>
                </a:lnTo>
                <a:lnTo>
                  <a:pt x="404964" y="113614"/>
                </a:lnTo>
                <a:lnTo>
                  <a:pt x="414022" y="113614"/>
                </a:lnTo>
                <a:lnTo>
                  <a:pt x="423081" y="113614"/>
                </a:lnTo>
                <a:lnTo>
                  <a:pt x="432139" y="114908"/>
                </a:lnTo>
                <a:lnTo>
                  <a:pt x="442491" y="114908"/>
                </a:lnTo>
                <a:lnTo>
                  <a:pt x="454137" y="114908"/>
                </a:lnTo>
                <a:lnTo>
                  <a:pt x="465783" y="114908"/>
                </a:lnTo>
                <a:lnTo>
                  <a:pt x="477430" y="116201"/>
                </a:lnTo>
                <a:lnTo>
                  <a:pt x="667543" y="116201"/>
                </a:lnTo>
                <a:lnTo>
                  <a:pt x="696012" y="114908"/>
                </a:lnTo>
                <a:lnTo>
                  <a:pt x="814846" y="114908"/>
                </a:lnTo>
                <a:lnTo>
                  <a:pt x="822610" y="113614"/>
                </a:lnTo>
                <a:lnTo>
                  <a:pt x="829081" y="113614"/>
                </a:lnTo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21" name="object 32"/>
          <p:cNvSpPr>
            <a:spLocks noChangeArrowheads="1"/>
          </p:cNvSpPr>
          <p:nvPr/>
        </p:nvSpPr>
        <p:spPr bwMode="auto">
          <a:xfrm>
            <a:off x="10791825" y="2987675"/>
            <a:ext cx="184150" cy="27463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22" name="object 33"/>
          <p:cNvSpPr>
            <a:spLocks/>
          </p:cNvSpPr>
          <p:nvPr/>
        </p:nvSpPr>
        <p:spPr bwMode="auto">
          <a:xfrm>
            <a:off x="10791825" y="2987675"/>
            <a:ext cx="184150" cy="773113"/>
          </a:xfrm>
          <a:custGeom>
            <a:avLst/>
            <a:gdLst>
              <a:gd name="T0" fmla="*/ 0 w 183568"/>
              <a:gd name="T1" fmla="*/ 773140 h 773086"/>
              <a:gd name="T2" fmla="*/ 184734 w 183568"/>
              <a:gd name="T3" fmla="*/ 773140 h 773086"/>
              <a:gd name="T4" fmla="*/ 184734 w 183568"/>
              <a:gd name="T5" fmla="*/ 0 h 773086"/>
              <a:gd name="T6" fmla="*/ 0 w 183568"/>
              <a:gd name="T7" fmla="*/ 0 h 773086"/>
              <a:gd name="T8" fmla="*/ 0 w 183568"/>
              <a:gd name="T9" fmla="*/ 773140 h 7730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568"/>
              <a:gd name="T16" fmla="*/ 0 h 773086"/>
              <a:gd name="T17" fmla="*/ 183568 w 183568"/>
              <a:gd name="T18" fmla="*/ 773086 h 7730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568" h="773086">
                <a:moveTo>
                  <a:pt x="0" y="773086"/>
                </a:moveTo>
                <a:lnTo>
                  <a:pt x="183568" y="773086"/>
                </a:lnTo>
                <a:lnTo>
                  <a:pt x="183568" y="0"/>
                </a:lnTo>
                <a:lnTo>
                  <a:pt x="0" y="0"/>
                </a:lnTo>
                <a:lnTo>
                  <a:pt x="0" y="773086"/>
                </a:lnTo>
                <a:close/>
              </a:path>
            </a:pathLst>
          </a:custGeom>
          <a:noFill/>
          <a:ln w="7767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23" name="object 34"/>
          <p:cNvSpPr>
            <a:spLocks noChangeArrowheads="1"/>
          </p:cNvSpPr>
          <p:nvPr/>
        </p:nvSpPr>
        <p:spPr bwMode="auto">
          <a:xfrm>
            <a:off x="6450013" y="2989263"/>
            <a:ext cx="206375" cy="27463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24" name="object 35"/>
          <p:cNvSpPr>
            <a:spLocks/>
          </p:cNvSpPr>
          <p:nvPr/>
        </p:nvSpPr>
        <p:spPr bwMode="auto">
          <a:xfrm>
            <a:off x="6450013" y="2989263"/>
            <a:ext cx="206375" cy="673100"/>
          </a:xfrm>
          <a:custGeom>
            <a:avLst/>
            <a:gdLst>
              <a:gd name="T0" fmla="*/ 207194 w 207140"/>
              <a:gd name="T1" fmla="*/ 540280 h 672417"/>
              <a:gd name="T2" fmla="*/ 0 w 207140"/>
              <a:gd name="T3" fmla="*/ 673784 h 672417"/>
              <a:gd name="T4" fmla="*/ 0 w 207140"/>
              <a:gd name="T5" fmla="*/ 0 h 672417"/>
              <a:gd name="T6" fmla="*/ 207194 w 207140"/>
              <a:gd name="T7" fmla="*/ 0 h 672417"/>
              <a:gd name="T8" fmla="*/ 207194 w 207140"/>
              <a:gd name="T9" fmla="*/ 540280 h 6724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7140"/>
              <a:gd name="T16" fmla="*/ 0 h 672417"/>
              <a:gd name="T17" fmla="*/ 207140 w 207140"/>
              <a:gd name="T18" fmla="*/ 672417 h 6724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7140" h="672417">
                <a:moveTo>
                  <a:pt x="207140" y="539184"/>
                </a:moveTo>
                <a:lnTo>
                  <a:pt x="0" y="672417"/>
                </a:lnTo>
                <a:lnTo>
                  <a:pt x="0" y="0"/>
                </a:lnTo>
                <a:lnTo>
                  <a:pt x="207140" y="0"/>
                </a:lnTo>
                <a:lnTo>
                  <a:pt x="207140" y="539184"/>
                </a:lnTo>
                <a:close/>
              </a:path>
            </a:pathLst>
          </a:custGeom>
          <a:noFill/>
          <a:ln w="7767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25" name="object 36"/>
          <p:cNvSpPr>
            <a:spLocks noChangeArrowheads="1"/>
          </p:cNvSpPr>
          <p:nvPr/>
        </p:nvSpPr>
        <p:spPr bwMode="auto">
          <a:xfrm>
            <a:off x="9845675" y="3351213"/>
            <a:ext cx="814388" cy="2746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26" name="object 37"/>
          <p:cNvSpPr>
            <a:spLocks/>
          </p:cNvSpPr>
          <p:nvPr/>
        </p:nvSpPr>
        <p:spPr bwMode="auto">
          <a:xfrm>
            <a:off x="9845675" y="3351213"/>
            <a:ext cx="814388" cy="255587"/>
          </a:xfrm>
          <a:custGeom>
            <a:avLst/>
            <a:gdLst>
              <a:gd name="T0" fmla="*/ 0 w 816097"/>
              <a:gd name="T1" fmla="*/ 254095 h 257088"/>
              <a:gd name="T2" fmla="*/ 0 w 816097"/>
              <a:gd name="T3" fmla="*/ 0 h 257088"/>
              <a:gd name="T4" fmla="*/ 814266 w 816097"/>
              <a:gd name="T5" fmla="*/ 0 h 257088"/>
              <a:gd name="T6" fmla="*/ 0 w 816097"/>
              <a:gd name="T7" fmla="*/ 254095 h 257088"/>
              <a:gd name="T8" fmla="*/ 0 60000 65536"/>
              <a:gd name="T9" fmla="*/ 0 60000 65536"/>
              <a:gd name="T10" fmla="*/ 0 60000 65536"/>
              <a:gd name="T11" fmla="*/ 0 60000 65536"/>
              <a:gd name="T12" fmla="*/ 0 w 816097"/>
              <a:gd name="T13" fmla="*/ 0 h 257088"/>
              <a:gd name="T14" fmla="*/ 816097 w 816097"/>
              <a:gd name="T15" fmla="*/ 257088 h 2570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097" h="257088">
                <a:moveTo>
                  <a:pt x="0" y="257088"/>
                </a:moveTo>
                <a:lnTo>
                  <a:pt x="0" y="0"/>
                </a:lnTo>
                <a:lnTo>
                  <a:pt x="816097" y="0"/>
                </a:lnTo>
                <a:lnTo>
                  <a:pt x="0" y="257088"/>
                </a:lnTo>
                <a:close/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27" name="object 38"/>
          <p:cNvSpPr>
            <a:spLocks noChangeArrowheads="1"/>
          </p:cNvSpPr>
          <p:nvPr/>
        </p:nvSpPr>
        <p:spPr bwMode="auto">
          <a:xfrm>
            <a:off x="8707438" y="3825875"/>
            <a:ext cx="2822575" cy="274638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28" name="object 39"/>
          <p:cNvSpPr>
            <a:spLocks noChangeArrowheads="1"/>
          </p:cNvSpPr>
          <p:nvPr/>
        </p:nvSpPr>
        <p:spPr bwMode="auto">
          <a:xfrm>
            <a:off x="8394700" y="3862388"/>
            <a:ext cx="207963" cy="274637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29" name="object 40"/>
          <p:cNvSpPr>
            <a:spLocks noChangeArrowheads="1"/>
          </p:cNvSpPr>
          <p:nvPr/>
        </p:nvSpPr>
        <p:spPr bwMode="auto">
          <a:xfrm>
            <a:off x="8185150" y="3862388"/>
            <a:ext cx="104775" cy="274637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30" name="object 41"/>
          <p:cNvSpPr>
            <a:spLocks/>
          </p:cNvSpPr>
          <p:nvPr/>
        </p:nvSpPr>
        <p:spPr bwMode="auto">
          <a:xfrm>
            <a:off x="8707438" y="3825875"/>
            <a:ext cx="2822575" cy="127000"/>
          </a:xfrm>
          <a:custGeom>
            <a:avLst/>
            <a:gdLst>
              <a:gd name="T0" fmla="*/ 2212586 w 2821942"/>
              <a:gd name="T1" fmla="*/ 0 h 126765"/>
              <a:gd name="T2" fmla="*/ 2212586 w 2821942"/>
              <a:gd name="T3" fmla="*/ 36460 h 126765"/>
              <a:gd name="T4" fmla="*/ 0 w 2821942"/>
              <a:gd name="T5" fmla="*/ 36460 h 126765"/>
              <a:gd name="T6" fmla="*/ 0 w 2821942"/>
              <a:gd name="T7" fmla="*/ 89693 h 126765"/>
              <a:gd name="T8" fmla="*/ 2212586 w 2821942"/>
              <a:gd name="T9" fmla="*/ 89693 h 126765"/>
              <a:gd name="T10" fmla="*/ 2212586 w 2821942"/>
              <a:gd name="T11" fmla="*/ 127235 h 126765"/>
              <a:gd name="T12" fmla="*/ 2823207 w 2821942"/>
              <a:gd name="T13" fmla="*/ 63617 h 126765"/>
              <a:gd name="T14" fmla="*/ 2212586 w 2821942"/>
              <a:gd name="T15" fmla="*/ 0 h 1267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821942"/>
              <a:gd name="T25" fmla="*/ 0 h 126765"/>
              <a:gd name="T26" fmla="*/ 2821942 w 2821942"/>
              <a:gd name="T27" fmla="*/ 126765 h 126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21942" h="126765">
                <a:moveTo>
                  <a:pt x="2211594" y="0"/>
                </a:moveTo>
                <a:lnTo>
                  <a:pt x="2211594" y="36326"/>
                </a:lnTo>
                <a:lnTo>
                  <a:pt x="0" y="36326"/>
                </a:lnTo>
                <a:lnTo>
                  <a:pt x="0" y="89361"/>
                </a:lnTo>
                <a:lnTo>
                  <a:pt x="2211594" y="89361"/>
                </a:lnTo>
                <a:lnTo>
                  <a:pt x="2211594" y="126765"/>
                </a:lnTo>
                <a:lnTo>
                  <a:pt x="2821942" y="63382"/>
                </a:lnTo>
                <a:lnTo>
                  <a:pt x="2211594" y="0"/>
                </a:lnTo>
                <a:close/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31" name="object 42"/>
          <p:cNvSpPr>
            <a:spLocks/>
          </p:cNvSpPr>
          <p:nvPr/>
        </p:nvSpPr>
        <p:spPr bwMode="auto">
          <a:xfrm>
            <a:off x="8394700" y="3862388"/>
            <a:ext cx="207963" cy="52387"/>
          </a:xfrm>
          <a:custGeom>
            <a:avLst/>
            <a:gdLst>
              <a:gd name="T0" fmla="*/ 0 w 208165"/>
              <a:gd name="T1" fmla="*/ 51716 h 53067"/>
              <a:gd name="T2" fmla="*/ 207761 w 208165"/>
              <a:gd name="T3" fmla="*/ 51716 h 53067"/>
              <a:gd name="T4" fmla="*/ 207761 w 208165"/>
              <a:gd name="T5" fmla="*/ 0 h 53067"/>
              <a:gd name="T6" fmla="*/ 0 w 208165"/>
              <a:gd name="T7" fmla="*/ 0 h 53067"/>
              <a:gd name="T8" fmla="*/ 0 w 208165"/>
              <a:gd name="T9" fmla="*/ 51716 h 530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165"/>
              <a:gd name="T16" fmla="*/ 0 h 53067"/>
              <a:gd name="T17" fmla="*/ 208165 w 208165"/>
              <a:gd name="T18" fmla="*/ 53067 h 530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165" h="53067">
                <a:moveTo>
                  <a:pt x="0" y="53067"/>
                </a:moveTo>
                <a:lnTo>
                  <a:pt x="208165" y="53067"/>
                </a:lnTo>
                <a:lnTo>
                  <a:pt x="208165" y="0"/>
                </a:lnTo>
                <a:lnTo>
                  <a:pt x="0" y="0"/>
                </a:lnTo>
                <a:lnTo>
                  <a:pt x="0" y="53067"/>
                </a:lnTo>
                <a:close/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32" name="object 43"/>
          <p:cNvSpPr>
            <a:spLocks/>
          </p:cNvSpPr>
          <p:nvPr/>
        </p:nvSpPr>
        <p:spPr bwMode="auto">
          <a:xfrm>
            <a:off x="8185150" y="3862388"/>
            <a:ext cx="104775" cy="52387"/>
          </a:xfrm>
          <a:custGeom>
            <a:avLst/>
            <a:gdLst>
              <a:gd name="T0" fmla="*/ 0 w 104603"/>
              <a:gd name="T1" fmla="*/ 51716 h 53067"/>
              <a:gd name="T2" fmla="*/ 104947 w 104603"/>
              <a:gd name="T3" fmla="*/ 51716 h 53067"/>
              <a:gd name="T4" fmla="*/ 104947 w 104603"/>
              <a:gd name="T5" fmla="*/ 0 h 53067"/>
              <a:gd name="T6" fmla="*/ 0 w 104603"/>
              <a:gd name="T7" fmla="*/ 0 h 53067"/>
              <a:gd name="T8" fmla="*/ 0 w 104603"/>
              <a:gd name="T9" fmla="*/ 51716 h 530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603"/>
              <a:gd name="T16" fmla="*/ 0 h 53067"/>
              <a:gd name="T17" fmla="*/ 104603 w 104603"/>
              <a:gd name="T18" fmla="*/ 53067 h 530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603" h="53067">
                <a:moveTo>
                  <a:pt x="0" y="53067"/>
                </a:moveTo>
                <a:lnTo>
                  <a:pt x="104603" y="53067"/>
                </a:lnTo>
                <a:lnTo>
                  <a:pt x="104603" y="0"/>
                </a:lnTo>
                <a:lnTo>
                  <a:pt x="0" y="0"/>
                </a:lnTo>
                <a:lnTo>
                  <a:pt x="0" y="53067"/>
                </a:lnTo>
                <a:close/>
              </a:path>
            </a:pathLst>
          </a:custGeom>
          <a:noFill/>
          <a:ln w="776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33" name="object 44"/>
          <p:cNvSpPr>
            <a:spLocks noChangeArrowheads="1"/>
          </p:cNvSpPr>
          <p:nvPr/>
        </p:nvSpPr>
        <p:spPr bwMode="auto">
          <a:xfrm>
            <a:off x="7126288" y="3097213"/>
            <a:ext cx="2619375" cy="274637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34" name="object 45"/>
          <p:cNvSpPr>
            <a:spLocks noChangeArrowheads="1"/>
          </p:cNvSpPr>
          <p:nvPr/>
        </p:nvSpPr>
        <p:spPr bwMode="auto">
          <a:xfrm>
            <a:off x="7126288" y="4464050"/>
            <a:ext cx="2620962" cy="2746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753475" y="4754563"/>
            <a:ext cx="765175" cy="182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latin typeface="Arial"/>
                <a:cs typeface="Arial"/>
              </a:rPr>
              <a:t>dr</a:t>
            </a:r>
            <a:r>
              <a:rPr sz="1200" b="1" spc="-5" dirty="0">
                <a:latin typeface="Arial"/>
                <a:cs typeface="Arial"/>
              </a:rPr>
              <a:t>ift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t</a:t>
            </a:r>
            <a:r>
              <a:rPr sz="1200" b="1" spc="-10" dirty="0">
                <a:latin typeface="Arial"/>
                <a:cs typeface="Arial"/>
              </a:rPr>
              <a:t>ub</a:t>
            </a:r>
            <a:r>
              <a:rPr sz="1200" b="1" spc="-25" dirty="0">
                <a:latin typeface="Arial"/>
                <a:cs typeface="Arial"/>
              </a:rPr>
              <a:t>e</a:t>
            </a:r>
            <a:r>
              <a:rPr sz="1200" b="1" spc="-10" dirty="0"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208963" y="2689225"/>
            <a:ext cx="647700" cy="1825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latin typeface="Arial"/>
                <a:cs typeface="Arial"/>
              </a:rPr>
              <a:t>so</a:t>
            </a:r>
            <a:r>
              <a:rPr sz="1200" b="1" spc="-15" dirty="0">
                <a:latin typeface="Arial"/>
                <a:cs typeface="Arial"/>
              </a:rPr>
              <a:t>l</a:t>
            </a:r>
            <a:r>
              <a:rPr sz="1200" b="1" spc="-10" dirty="0">
                <a:latin typeface="Arial"/>
                <a:cs typeface="Arial"/>
              </a:rPr>
              <a:t>e</a:t>
            </a:r>
            <a:r>
              <a:rPr sz="1200" b="1" spc="-25" dirty="0">
                <a:latin typeface="Arial"/>
                <a:cs typeface="Arial"/>
              </a:rPr>
              <a:t>n</a:t>
            </a:r>
            <a:r>
              <a:rPr sz="1200" b="1" spc="-20" dirty="0">
                <a:latin typeface="Arial"/>
                <a:cs typeface="Arial"/>
              </a:rPr>
              <a:t>o</a:t>
            </a:r>
            <a:r>
              <a:rPr sz="1200" b="1" spc="-10" dirty="0">
                <a:latin typeface="Arial"/>
                <a:cs typeface="Arial"/>
              </a:rPr>
              <a:t>id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837" name="object 48"/>
          <p:cNvSpPr txBox="1">
            <a:spLocks noChangeArrowheads="1"/>
          </p:cNvSpPr>
          <p:nvPr/>
        </p:nvSpPr>
        <p:spPr bwMode="auto">
          <a:xfrm>
            <a:off x="11253788" y="4041775"/>
            <a:ext cx="42386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indent="82550">
              <a:lnSpc>
                <a:spcPct val="102000"/>
              </a:lnSpc>
            </a:pPr>
            <a:r>
              <a:rPr lang="ru-RU" sz="1200" b="1"/>
              <a:t>ion beam</a:t>
            </a:r>
            <a:endParaRPr lang="ru-RU" sz="1200"/>
          </a:p>
        </p:txBody>
      </p:sp>
      <p:sp>
        <p:nvSpPr>
          <p:cNvPr id="49" name="object 49"/>
          <p:cNvSpPr txBox="1"/>
          <p:nvPr/>
        </p:nvSpPr>
        <p:spPr>
          <a:xfrm>
            <a:off x="6553200" y="3756025"/>
            <a:ext cx="1052513" cy="1825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latin typeface="Arial"/>
                <a:cs typeface="Arial"/>
              </a:rPr>
              <a:t>ele</a:t>
            </a:r>
            <a:r>
              <a:rPr sz="1200" b="1" spc="-15" dirty="0">
                <a:latin typeface="Arial"/>
                <a:cs typeface="Arial"/>
              </a:rPr>
              <a:t>c</a:t>
            </a:r>
            <a:r>
              <a:rPr sz="1200" b="1" spc="-20" dirty="0">
                <a:latin typeface="Arial"/>
                <a:cs typeface="Arial"/>
              </a:rPr>
              <a:t>t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spc="-15" dirty="0">
                <a:latin typeface="Arial"/>
                <a:cs typeface="Arial"/>
              </a:rPr>
              <a:t>o</a:t>
            </a:r>
            <a:r>
              <a:rPr sz="1200" b="1" spc="-10" dirty="0">
                <a:latin typeface="Arial"/>
                <a:cs typeface="Arial"/>
              </a:rPr>
              <a:t>n </a:t>
            </a:r>
            <a:r>
              <a:rPr sz="1200" b="1" spc="-20" dirty="0">
                <a:latin typeface="Arial"/>
                <a:cs typeface="Arial"/>
              </a:rPr>
              <a:t>b</a:t>
            </a:r>
            <a:r>
              <a:rPr sz="1200" b="1" spc="-10" dirty="0">
                <a:latin typeface="Arial"/>
                <a:cs typeface="Arial"/>
              </a:rPr>
              <a:t>e</a:t>
            </a:r>
            <a:r>
              <a:rPr sz="1200" b="1" spc="-20" dirty="0">
                <a:latin typeface="Arial"/>
                <a:cs typeface="Arial"/>
              </a:rPr>
              <a:t>a</a:t>
            </a:r>
            <a:r>
              <a:rPr sz="1200" b="1" spc="-15" dirty="0"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673850" y="2592388"/>
            <a:ext cx="471488" cy="182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latin typeface="Arial"/>
                <a:cs typeface="Arial"/>
              </a:rPr>
              <a:t>a</a:t>
            </a:r>
            <a:r>
              <a:rPr sz="1200" b="1" spc="-25" dirty="0">
                <a:latin typeface="Arial"/>
                <a:cs typeface="Arial"/>
              </a:rPr>
              <a:t>n</a:t>
            </a:r>
            <a:r>
              <a:rPr sz="1200" b="1" spc="-10" dirty="0">
                <a:latin typeface="Arial"/>
                <a:cs typeface="Arial"/>
              </a:rPr>
              <a:t>ode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840" name="object 51"/>
          <p:cNvSpPr txBox="1">
            <a:spLocks noChangeArrowheads="1"/>
          </p:cNvSpPr>
          <p:nvPr/>
        </p:nvSpPr>
        <p:spPr bwMode="auto">
          <a:xfrm>
            <a:off x="10026650" y="4514850"/>
            <a:ext cx="65563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indent="19050">
              <a:lnSpc>
                <a:spcPct val="102000"/>
              </a:lnSpc>
            </a:pPr>
            <a:r>
              <a:rPr lang="ru-RU" sz="1200" b="1"/>
              <a:t>electron collector</a:t>
            </a:r>
            <a:endParaRPr lang="ru-RU" sz="1200"/>
          </a:p>
        </p:txBody>
      </p:sp>
      <p:sp>
        <p:nvSpPr>
          <p:cNvPr id="33841" name="object 52"/>
          <p:cNvSpPr txBox="1">
            <a:spLocks noChangeArrowheads="1"/>
          </p:cNvSpPr>
          <p:nvPr/>
        </p:nvSpPr>
        <p:spPr bwMode="auto">
          <a:xfrm>
            <a:off x="11180763" y="2878138"/>
            <a:ext cx="61436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1750" indent="-20638">
              <a:lnSpc>
                <a:spcPct val="102000"/>
              </a:lnSpc>
            </a:pPr>
            <a:r>
              <a:rPr lang="ru-RU" sz="1200" b="1"/>
              <a:t>electron repeller</a:t>
            </a:r>
            <a:endParaRPr lang="ru-RU" sz="1200"/>
          </a:p>
        </p:txBody>
      </p:sp>
      <p:sp>
        <p:nvSpPr>
          <p:cNvPr id="33842" name="object 53"/>
          <p:cNvSpPr>
            <a:spLocks/>
          </p:cNvSpPr>
          <p:nvPr/>
        </p:nvSpPr>
        <p:spPr bwMode="auto">
          <a:xfrm>
            <a:off x="10906125" y="3316288"/>
            <a:ext cx="304800" cy="241300"/>
          </a:xfrm>
          <a:custGeom>
            <a:avLst/>
            <a:gdLst>
              <a:gd name="T0" fmla="*/ 37245 w 305066"/>
              <a:gd name="T1" fmla="*/ 185089 h 240380"/>
              <a:gd name="T2" fmla="*/ 0 w 305066"/>
              <a:gd name="T3" fmla="*/ 242224 h 240380"/>
              <a:gd name="T4" fmla="*/ 63081 w 305066"/>
              <a:gd name="T5" fmla="*/ 218869 h 240380"/>
              <a:gd name="T6" fmla="*/ 58096 w 305066"/>
              <a:gd name="T7" fmla="*/ 212353 h 240380"/>
              <a:gd name="T8" fmla="*/ 44997 w 305066"/>
              <a:gd name="T9" fmla="*/ 212353 h 240380"/>
              <a:gd name="T10" fmla="*/ 38537 w 305066"/>
              <a:gd name="T11" fmla="*/ 204532 h 240380"/>
              <a:gd name="T12" fmla="*/ 47009 w 305066"/>
              <a:gd name="T13" fmla="*/ 197855 h 240380"/>
              <a:gd name="T14" fmla="*/ 37245 w 305066"/>
              <a:gd name="T15" fmla="*/ 185089 h 240380"/>
              <a:gd name="T16" fmla="*/ 47009 w 305066"/>
              <a:gd name="T17" fmla="*/ 197855 h 240380"/>
              <a:gd name="T18" fmla="*/ 38537 w 305066"/>
              <a:gd name="T19" fmla="*/ 204532 h 240380"/>
              <a:gd name="T20" fmla="*/ 44997 w 305066"/>
              <a:gd name="T21" fmla="*/ 212353 h 240380"/>
              <a:gd name="T22" fmla="*/ 53171 w 305066"/>
              <a:gd name="T23" fmla="*/ 205911 h 240380"/>
              <a:gd name="T24" fmla="*/ 47009 w 305066"/>
              <a:gd name="T25" fmla="*/ 197855 h 240380"/>
              <a:gd name="T26" fmla="*/ 53171 w 305066"/>
              <a:gd name="T27" fmla="*/ 205911 h 240380"/>
              <a:gd name="T28" fmla="*/ 44997 w 305066"/>
              <a:gd name="T29" fmla="*/ 212353 h 240380"/>
              <a:gd name="T30" fmla="*/ 58096 w 305066"/>
              <a:gd name="T31" fmla="*/ 212353 h 240380"/>
              <a:gd name="T32" fmla="*/ 53171 w 305066"/>
              <a:gd name="T33" fmla="*/ 205911 h 240380"/>
              <a:gd name="T34" fmla="*/ 298075 w 305066"/>
              <a:gd name="T35" fmla="*/ 0 h 240380"/>
              <a:gd name="T36" fmla="*/ 47009 w 305066"/>
              <a:gd name="T37" fmla="*/ 197855 h 240380"/>
              <a:gd name="T38" fmla="*/ 53171 w 305066"/>
              <a:gd name="T39" fmla="*/ 205911 h 240380"/>
              <a:gd name="T40" fmla="*/ 304534 w 305066"/>
              <a:gd name="T41" fmla="*/ 7821 h 240380"/>
              <a:gd name="T42" fmla="*/ 298075 w 305066"/>
              <a:gd name="T43" fmla="*/ 0 h 2403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5066"/>
              <a:gd name="T67" fmla="*/ 0 h 240380"/>
              <a:gd name="T68" fmla="*/ 305066 w 305066"/>
              <a:gd name="T69" fmla="*/ 240380 h 24038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5066" h="240380">
                <a:moveTo>
                  <a:pt x="37311" y="183680"/>
                </a:moveTo>
                <a:lnTo>
                  <a:pt x="0" y="240380"/>
                </a:lnTo>
                <a:lnTo>
                  <a:pt x="63191" y="217204"/>
                </a:lnTo>
                <a:lnTo>
                  <a:pt x="58198" y="210736"/>
                </a:lnTo>
                <a:lnTo>
                  <a:pt x="45075" y="210736"/>
                </a:lnTo>
                <a:lnTo>
                  <a:pt x="38605" y="202975"/>
                </a:lnTo>
                <a:lnTo>
                  <a:pt x="47091" y="196350"/>
                </a:lnTo>
                <a:lnTo>
                  <a:pt x="37311" y="183680"/>
                </a:lnTo>
                <a:close/>
              </a:path>
              <a:path w="305066" h="240380">
                <a:moveTo>
                  <a:pt x="47091" y="196350"/>
                </a:moveTo>
                <a:lnTo>
                  <a:pt x="38605" y="202975"/>
                </a:lnTo>
                <a:lnTo>
                  <a:pt x="45075" y="210736"/>
                </a:lnTo>
                <a:lnTo>
                  <a:pt x="53263" y="204344"/>
                </a:lnTo>
                <a:lnTo>
                  <a:pt x="47091" y="196350"/>
                </a:lnTo>
                <a:close/>
              </a:path>
              <a:path w="305066" h="240380">
                <a:moveTo>
                  <a:pt x="53263" y="204344"/>
                </a:moveTo>
                <a:lnTo>
                  <a:pt x="45075" y="210736"/>
                </a:lnTo>
                <a:lnTo>
                  <a:pt x="58198" y="210736"/>
                </a:lnTo>
                <a:lnTo>
                  <a:pt x="53263" y="204344"/>
                </a:lnTo>
                <a:close/>
              </a:path>
              <a:path w="305066" h="240380">
                <a:moveTo>
                  <a:pt x="298595" y="0"/>
                </a:moveTo>
                <a:lnTo>
                  <a:pt x="47091" y="196350"/>
                </a:lnTo>
                <a:lnTo>
                  <a:pt x="53263" y="204344"/>
                </a:lnTo>
                <a:lnTo>
                  <a:pt x="305066" y="7761"/>
                </a:lnTo>
                <a:lnTo>
                  <a:pt x="29859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43" name="object 54"/>
          <p:cNvSpPr>
            <a:spLocks/>
          </p:cNvSpPr>
          <p:nvPr/>
        </p:nvSpPr>
        <p:spPr bwMode="auto">
          <a:xfrm>
            <a:off x="10944225" y="3316288"/>
            <a:ext cx="266700" cy="211137"/>
          </a:xfrm>
          <a:custGeom>
            <a:avLst/>
            <a:gdLst>
              <a:gd name="T0" fmla="*/ 266939 w 266461"/>
              <a:gd name="T1" fmla="*/ 7791 h 210736"/>
              <a:gd name="T2" fmla="*/ 6482 w 266461"/>
              <a:gd name="T3" fmla="*/ 211539 h 210736"/>
              <a:gd name="T4" fmla="*/ 0 w 266461"/>
              <a:gd name="T5" fmla="*/ 203748 h 210736"/>
              <a:gd name="T6" fmla="*/ 260456 w 266461"/>
              <a:gd name="T7" fmla="*/ 0 h 210736"/>
              <a:gd name="T8" fmla="*/ 266939 w 266461"/>
              <a:gd name="T9" fmla="*/ 7791 h 2107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6461"/>
              <a:gd name="T16" fmla="*/ 0 h 210736"/>
              <a:gd name="T17" fmla="*/ 266461 w 266461"/>
              <a:gd name="T18" fmla="*/ 210736 h 2107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6461" h="210736">
                <a:moveTo>
                  <a:pt x="266461" y="7761"/>
                </a:moveTo>
                <a:lnTo>
                  <a:pt x="6470" y="210736"/>
                </a:lnTo>
                <a:lnTo>
                  <a:pt x="0" y="202975"/>
                </a:lnTo>
                <a:lnTo>
                  <a:pt x="259990" y="0"/>
                </a:lnTo>
                <a:lnTo>
                  <a:pt x="266461" y="77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44" name="object 55"/>
          <p:cNvSpPr>
            <a:spLocks/>
          </p:cNvSpPr>
          <p:nvPr/>
        </p:nvSpPr>
        <p:spPr bwMode="auto">
          <a:xfrm>
            <a:off x="10906125" y="3500438"/>
            <a:ext cx="63500" cy="57150"/>
          </a:xfrm>
          <a:custGeom>
            <a:avLst/>
            <a:gdLst>
              <a:gd name="T0" fmla="*/ 63811 w 63191"/>
              <a:gd name="T1" fmla="*/ 34059 h 56699"/>
              <a:gd name="T2" fmla="*/ 0 w 63191"/>
              <a:gd name="T3" fmla="*/ 57605 h 56699"/>
              <a:gd name="T4" fmla="*/ 37676 w 63191"/>
              <a:gd name="T5" fmla="*/ 0 h 56699"/>
              <a:gd name="T6" fmla="*/ 63811 w 63191"/>
              <a:gd name="T7" fmla="*/ 34059 h 56699"/>
              <a:gd name="T8" fmla="*/ 0 60000 65536"/>
              <a:gd name="T9" fmla="*/ 0 60000 65536"/>
              <a:gd name="T10" fmla="*/ 0 60000 65536"/>
              <a:gd name="T11" fmla="*/ 0 60000 65536"/>
              <a:gd name="T12" fmla="*/ 0 w 63191"/>
              <a:gd name="T13" fmla="*/ 0 h 56699"/>
              <a:gd name="T14" fmla="*/ 63191 w 63191"/>
              <a:gd name="T15" fmla="*/ 56699 h 566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191" h="56699">
                <a:moveTo>
                  <a:pt x="63191" y="33523"/>
                </a:moveTo>
                <a:lnTo>
                  <a:pt x="0" y="56699"/>
                </a:lnTo>
                <a:lnTo>
                  <a:pt x="37311" y="0"/>
                </a:lnTo>
                <a:lnTo>
                  <a:pt x="63191" y="3352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45" name="object 56"/>
          <p:cNvSpPr>
            <a:spLocks noChangeArrowheads="1"/>
          </p:cNvSpPr>
          <p:nvPr/>
        </p:nvSpPr>
        <p:spPr bwMode="auto">
          <a:xfrm>
            <a:off x="7112000" y="4048125"/>
            <a:ext cx="228600" cy="274638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46" name="object 57"/>
          <p:cNvSpPr>
            <a:spLocks/>
          </p:cNvSpPr>
          <p:nvPr/>
        </p:nvSpPr>
        <p:spPr bwMode="auto">
          <a:xfrm>
            <a:off x="7112000" y="4048125"/>
            <a:ext cx="228600" cy="385763"/>
          </a:xfrm>
          <a:custGeom>
            <a:avLst/>
            <a:gdLst>
              <a:gd name="T0" fmla="*/ 46492 w 228826"/>
              <a:gd name="T1" fmla="*/ 0 h 385039"/>
              <a:gd name="T2" fmla="*/ 228374 w 228826"/>
              <a:gd name="T3" fmla="*/ 0 h 385039"/>
              <a:gd name="T4" fmla="*/ 228374 w 228826"/>
              <a:gd name="T5" fmla="*/ 386488 h 385039"/>
              <a:gd name="T6" fmla="*/ 0 w 228826"/>
              <a:gd name="T7" fmla="*/ 386488 h 385039"/>
              <a:gd name="T8" fmla="*/ 0 w 228826"/>
              <a:gd name="T9" fmla="*/ 77795 h 385039"/>
              <a:gd name="T10" fmla="*/ 46492 w 228826"/>
              <a:gd name="T11" fmla="*/ 0 h 3850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8826"/>
              <a:gd name="T19" fmla="*/ 0 h 385039"/>
              <a:gd name="T20" fmla="*/ 228826 w 228826"/>
              <a:gd name="T21" fmla="*/ 385039 h 3850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8826" h="385039">
                <a:moveTo>
                  <a:pt x="46584" y="0"/>
                </a:moveTo>
                <a:lnTo>
                  <a:pt x="228826" y="0"/>
                </a:lnTo>
                <a:lnTo>
                  <a:pt x="228826" y="385039"/>
                </a:lnTo>
                <a:lnTo>
                  <a:pt x="0" y="385039"/>
                </a:lnTo>
                <a:lnTo>
                  <a:pt x="0" y="77503"/>
                </a:lnTo>
                <a:lnTo>
                  <a:pt x="46584" y="0"/>
                </a:lnTo>
                <a:close/>
              </a:path>
            </a:pathLst>
          </a:custGeom>
          <a:noFill/>
          <a:ln w="7766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47" name="object 58"/>
          <p:cNvSpPr>
            <a:spLocks noChangeArrowheads="1"/>
          </p:cNvSpPr>
          <p:nvPr/>
        </p:nvSpPr>
        <p:spPr bwMode="auto">
          <a:xfrm>
            <a:off x="9498013" y="4048125"/>
            <a:ext cx="238125" cy="274638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48" name="object 59"/>
          <p:cNvSpPr>
            <a:spLocks/>
          </p:cNvSpPr>
          <p:nvPr/>
        </p:nvSpPr>
        <p:spPr bwMode="auto">
          <a:xfrm>
            <a:off x="9498013" y="4048125"/>
            <a:ext cx="238125" cy="385763"/>
          </a:xfrm>
          <a:custGeom>
            <a:avLst/>
            <a:gdLst>
              <a:gd name="T0" fmla="*/ 189894 w 236590"/>
              <a:gd name="T1" fmla="*/ 0 h 385039"/>
              <a:gd name="T2" fmla="*/ 0 w 236590"/>
              <a:gd name="T3" fmla="*/ 0 h 385039"/>
              <a:gd name="T4" fmla="*/ 0 w 236590"/>
              <a:gd name="T5" fmla="*/ 386488 h 385039"/>
              <a:gd name="T6" fmla="*/ 238073 w 236590"/>
              <a:gd name="T7" fmla="*/ 386488 h 385039"/>
              <a:gd name="T8" fmla="*/ 238073 w 236590"/>
              <a:gd name="T9" fmla="*/ 77795 h 385039"/>
              <a:gd name="T10" fmla="*/ 189894 w 236590"/>
              <a:gd name="T11" fmla="*/ 0 h 3850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6590"/>
              <a:gd name="T19" fmla="*/ 0 h 385039"/>
              <a:gd name="T20" fmla="*/ 236590 w 236590"/>
              <a:gd name="T21" fmla="*/ 385039 h 3850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6590" h="385039">
                <a:moveTo>
                  <a:pt x="188711" y="0"/>
                </a:moveTo>
                <a:lnTo>
                  <a:pt x="0" y="0"/>
                </a:lnTo>
                <a:lnTo>
                  <a:pt x="0" y="385039"/>
                </a:lnTo>
                <a:lnTo>
                  <a:pt x="236590" y="385039"/>
                </a:lnTo>
                <a:lnTo>
                  <a:pt x="236590" y="77503"/>
                </a:lnTo>
                <a:lnTo>
                  <a:pt x="188711" y="0"/>
                </a:lnTo>
                <a:close/>
              </a:path>
            </a:pathLst>
          </a:custGeom>
          <a:noFill/>
          <a:ln w="7766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49" name="object 60"/>
          <p:cNvSpPr>
            <a:spLocks noChangeArrowheads="1"/>
          </p:cNvSpPr>
          <p:nvPr/>
        </p:nvSpPr>
        <p:spPr bwMode="auto">
          <a:xfrm>
            <a:off x="7372350" y="4081463"/>
            <a:ext cx="2078038" cy="2746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50" name="object 61"/>
          <p:cNvSpPr>
            <a:spLocks/>
          </p:cNvSpPr>
          <p:nvPr/>
        </p:nvSpPr>
        <p:spPr bwMode="auto">
          <a:xfrm>
            <a:off x="7372350" y="4081463"/>
            <a:ext cx="2078038" cy="352425"/>
          </a:xfrm>
          <a:custGeom>
            <a:avLst/>
            <a:gdLst>
              <a:gd name="T0" fmla="*/ 0 w 2078310"/>
              <a:gd name="T1" fmla="*/ 351924 h 352927"/>
              <a:gd name="T2" fmla="*/ 2077766 w 2078310"/>
              <a:gd name="T3" fmla="*/ 351924 h 352927"/>
              <a:gd name="T4" fmla="*/ 2077766 w 2078310"/>
              <a:gd name="T5" fmla="*/ 0 h 352927"/>
              <a:gd name="T6" fmla="*/ 0 w 2078310"/>
              <a:gd name="T7" fmla="*/ 0 h 352927"/>
              <a:gd name="T8" fmla="*/ 0 w 2078310"/>
              <a:gd name="T9" fmla="*/ 351924 h 3529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78310"/>
              <a:gd name="T16" fmla="*/ 0 h 352927"/>
              <a:gd name="T17" fmla="*/ 2078310 w 2078310"/>
              <a:gd name="T18" fmla="*/ 352927 h 3529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78310" h="352927">
                <a:moveTo>
                  <a:pt x="0" y="352927"/>
                </a:moveTo>
                <a:lnTo>
                  <a:pt x="2078310" y="352927"/>
                </a:lnTo>
                <a:lnTo>
                  <a:pt x="2078310" y="0"/>
                </a:lnTo>
                <a:lnTo>
                  <a:pt x="0" y="0"/>
                </a:lnTo>
                <a:lnTo>
                  <a:pt x="0" y="352927"/>
                </a:lnTo>
                <a:close/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51" name="object 62"/>
          <p:cNvSpPr>
            <a:spLocks noChangeArrowheads="1"/>
          </p:cNvSpPr>
          <p:nvPr/>
        </p:nvSpPr>
        <p:spPr bwMode="auto">
          <a:xfrm>
            <a:off x="7116763" y="3357563"/>
            <a:ext cx="228600" cy="274637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52" name="object 63"/>
          <p:cNvSpPr>
            <a:spLocks/>
          </p:cNvSpPr>
          <p:nvPr/>
        </p:nvSpPr>
        <p:spPr bwMode="auto">
          <a:xfrm>
            <a:off x="7116763" y="3357563"/>
            <a:ext cx="228600" cy="387350"/>
          </a:xfrm>
          <a:custGeom>
            <a:avLst/>
            <a:gdLst>
              <a:gd name="T0" fmla="*/ 45200 w 228826"/>
              <a:gd name="T1" fmla="*/ 386966 h 387734"/>
              <a:gd name="T2" fmla="*/ 228374 w 228826"/>
              <a:gd name="T3" fmla="*/ 386966 h 387734"/>
              <a:gd name="T4" fmla="*/ 228374 w 228826"/>
              <a:gd name="T5" fmla="*/ 0 h 387734"/>
              <a:gd name="T6" fmla="*/ 0 w 228826"/>
              <a:gd name="T7" fmla="*/ 0 h 387734"/>
              <a:gd name="T8" fmla="*/ 0 w 228826"/>
              <a:gd name="T9" fmla="*/ 308217 h 387734"/>
              <a:gd name="T10" fmla="*/ 45200 w 228826"/>
              <a:gd name="T11" fmla="*/ 386966 h 3877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8826"/>
              <a:gd name="T19" fmla="*/ 0 h 387734"/>
              <a:gd name="T20" fmla="*/ 228826 w 228826"/>
              <a:gd name="T21" fmla="*/ 387734 h 3877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8826" h="387734">
                <a:moveTo>
                  <a:pt x="45290" y="387734"/>
                </a:moveTo>
                <a:lnTo>
                  <a:pt x="228826" y="387734"/>
                </a:lnTo>
                <a:lnTo>
                  <a:pt x="228826" y="0"/>
                </a:lnTo>
                <a:lnTo>
                  <a:pt x="0" y="0"/>
                </a:lnTo>
                <a:lnTo>
                  <a:pt x="0" y="308829"/>
                </a:lnTo>
                <a:lnTo>
                  <a:pt x="45290" y="387734"/>
                </a:lnTo>
                <a:close/>
              </a:path>
            </a:pathLst>
          </a:custGeom>
          <a:noFill/>
          <a:ln w="7766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53" name="object 64"/>
          <p:cNvSpPr>
            <a:spLocks noChangeArrowheads="1"/>
          </p:cNvSpPr>
          <p:nvPr/>
        </p:nvSpPr>
        <p:spPr bwMode="auto">
          <a:xfrm>
            <a:off x="9502775" y="3357563"/>
            <a:ext cx="236538" cy="274637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54" name="object 65"/>
          <p:cNvSpPr>
            <a:spLocks/>
          </p:cNvSpPr>
          <p:nvPr/>
        </p:nvSpPr>
        <p:spPr bwMode="auto">
          <a:xfrm>
            <a:off x="9502775" y="3357563"/>
            <a:ext cx="236538" cy="387350"/>
          </a:xfrm>
          <a:custGeom>
            <a:avLst/>
            <a:gdLst>
              <a:gd name="T0" fmla="*/ 188629 w 236590"/>
              <a:gd name="T1" fmla="*/ 386966 h 387734"/>
              <a:gd name="T2" fmla="*/ 0 w 236590"/>
              <a:gd name="T3" fmla="*/ 386966 h 387734"/>
              <a:gd name="T4" fmla="*/ 0 w 236590"/>
              <a:gd name="T5" fmla="*/ 0 h 387734"/>
              <a:gd name="T6" fmla="*/ 236486 w 236590"/>
              <a:gd name="T7" fmla="*/ 0 h 387734"/>
              <a:gd name="T8" fmla="*/ 236486 w 236590"/>
              <a:gd name="T9" fmla="*/ 308217 h 387734"/>
              <a:gd name="T10" fmla="*/ 188629 w 236590"/>
              <a:gd name="T11" fmla="*/ 386966 h 3877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6590"/>
              <a:gd name="T19" fmla="*/ 0 h 387734"/>
              <a:gd name="T20" fmla="*/ 236590 w 236590"/>
              <a:gd name="T21" fmla="*/ 387734 h 3877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6590" h="387734">
                <a:moveTo>
                  <a:pt x="188711" y="387734"/>
                </a:moveTo>
                <a:lnTo>
                  <a:pt x="0" y="387734"/>
                </a:lnTo>
                <a:lnTo>
                  <a:pt x="0" y="0"/>
                </a:lnTo>
                <a:lnTo>
                  <a:pt x="236590" y="0"/>
                </a:lnTo>
                <a:lnTo>
                  <a:pt x="236590" y="308829"/>
                </a:lnTo>
                <a:lnTo>
                  <a:pt x="188711" y="387734"/>
                </a:lnTo>
                <a:close/>
              </a:path>
            </a:pathLst>
          </a:custGeom>
          <a:noFill/>
          <a:ln w="7766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55" name="object 66"/>
          <p:cNvSpPr>
            <a:spLocks noChangeArrowheads="1"/>
          </p:cNvSpPr>
          <p:nvPr/>
        </p:nvSpPr>
        <p:spPr bwMode="auto">
          <a:xfrm>
            <a:off x="7377113" y="3357563"/>
            <a:ext cx="2078037" cy="274637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56" name="object 67"/>
          <p:cNvSpPr>
            <a:spLocks/>
          </p:cNvSpPr>
          <p:nvPr/>
        </p:nvSpPr>
        <p:spPr bwMode="auto">
          <a:xfrm>
            <a:off x="7377113" y="3357563"/>
            <a:ext cx="2078037" cy="354012"/>
          </a:xfrm>
          <a:custGeom>
            <a:avLst/>
            <a:gdLst>
              <a:gd name="T0" fmla="*/ 0 w 2077016"/>
              <a:gd name="T1" fmla="*/ 353814 h 354210"/>
              <a:gd name="T2" fmla="*/ 2079059 w 2077016"/>
              <a:gd name="T3" fmla="*/ 353814 h 354210"/>
              <a:gd name="T4" fmla="*/ 2079059 w 2077016"/>
              <a:gd name="T5" fmla="*/ 0 h 354210"/>
              <a:gd name="T6" fmla="*/ 0 w 2077016"/>
              <a:gd name="T7" fmla="*/ 0 h 354210"/>
              <a:gd name="T8" fmla="*/ 0 w 2077016"/>
              <a:gd name="T9" fmla="*/ 353814 h 3542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77016"/>
              <a:gd name="T16" fmla="*/ 0 h 354210"/>
              <a:gd name="T17" fmla="*/ 2077016 w 2077016"/>
              <a:gd name="T18" fmla="*/ 354210 h 3542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77016" h="354210">
                <a:moveTo>
                  <a:pt x="0" y="354210"/>
                </a:moveTo>
                <a:lnTo>
                  <a:pt x="2077016" y="354210"/>
                </a:lnTo>
                <a:lnTo>
                  <a:pt x="2077016" y="0"/>
                </a:lnTo>
                <a:lnTo>
                  <a:pt x="0" y="0"/>
                </a:lnTo>
                <a:lnTo>
                  <a:pt x="0" y="354210"/>
                </a:lnTo>
                <a:close/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57" name="object 68"/>
          <p:cNvSpPr txBox="1">
            <a:spLocks noChangeArrowheads="1"/>
          </p:cNvSpPr>
          <p:nvPr/>
        </p:nvSpPr>
        <p:spPr bwMode="auto">
          <a:xfrm>
            <a:off x="9961563" y="2798763"/>
            <a:ext cx="698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indent="95250">
              <a:lnSpc>
                <a:spcPct val="102000"/>
              </a:lnSpc>
            </a:pPr>
            <a:r>
              <a:rPr lang="ru-RU" sz="1200" b="1"/>
              <a:t>barrier electrode</a:t>
            </a:r>
            <a:endParaRPr lang="ru-RU" sz="1200"/>
          </a:p>
        </p:txBody>
      </p:sp>
      <p:sp>
        <p:nvSpPr>
          <p:cNvPr id="33858" name="object 69"/>
          <p:cNvSpPr>
            <a:spLocks/>
          </p:cNvSpPr>
          <p:nvPr/>
        </p:nvSpPr>
        <p:spPr bwMode="auto">
          <a:xfrm>
            <a:off x="9663113" y="3203575"/>
            <a:ext cx="373062" cy="234950"/>
          </a:xfrm>
          <a:custGeom>
            <a:avLst/>
            <a:gdLst>
              <a:gd name="T0" fmla="*/ 43808 w 373865"/>
              <a:gd name="T1" fmla="*/ 183670 h 234128"/>
              <a:gd name="T2" fmla="*/ 0 w 373865"/>
              <a:gd name="T3" fmla="*/ 235775 h 234128"/>
              <a:gd name="T4" fmla="*/ 65712 w 373865"/>
              <a:gd name="T5" fmla="*/ 220252 h 234128"/>
              <a:gd name="T6" fmla="*/ 60902 w 373865"/>
              <a:gd name="T7" fmla="*/ 212218 h 234128"/>
              <a:gd name="T8" fmla="*/ 48961 w 373865"/>
              <a:gd name="T9" fmla="*/ 212218 h 234128"/>
              <a:gd name="T10" fmla="*/ 42518 w 373865"/>
              <a:gd name="T11" fmla="*/ 203101 h 234128"/>
              <a:gd name="T12" fmla="*/ 51920 w 373865"/>
              <a:gd name="T13" fmla="*/ 197218 h 234128"/>
              <a:gd name="T14" fmla="*/ 43808 w 373865"/>
              <a:gd name="T15" fmla="*/ 183670 h 234128"/>
              <a:gd name="T16" fmla="*/ 51920 w 373865"/>
              <a:gd name="T17" fmla="*/ 197218 h 234128"/>
              <a:gd name="T18" fmla="*/ 42518 w 373865"/>
              <a:gd name="T19" fmla="*/ 203101 h 234128"/>
              <a:gd name="T20" fmla="*/ 48961 w 373865"/>
              <a:gd name="T21" fmla="*/ 212218 h 234128"/>
              <a:gd name="T22" fmla="*/ 57637 w 373865"/>
              <a:gd name="T23" fmla="*/ 206766 h 234128"/>
              <a:gd name="T24" fmla="*/ 51920 w 373865"/>
              <a:gd name="T25" fmla="*/ 197218 h 234128"/>
              <a:gd name="T26" fmla="*/ 57637 w 373865"/>
              <a:gd name="T27" fmla="*/ 206766 h 234128"/>
              <a:gd name="T28" fmla="*/ 48961 w 373865"/>
              <a:gd name="T29" fmla="*/ 212218 h 234128"/>
              <a:gd name="T30" fmla="*/ 60902 w 373865"/>
              <a:gd name="T31" fmla="*/ 212218 h 234128"/>
              <a:gd name="T32" fmla="*/ 57637 w 373865"/>
              <a:gd name="T33" fmla="*/ 206766 h 234128"/>
              <a:gd name="T34" fmla="*/ 367106 w 373865"/>
              <a:gd name="T35" fmla="*/ 0 h 234128"/>
              <a:gd name="T36" fmla="*/ 51920 w 373865"/>
              <a:gd name="T37" fmla="*/ 197218 h 234128"/>
              <a:gd name="T38" fmla="*/ 57637 w 373865"/>
              <a:gd name="T39" fmla="*/ 206766 h 234128"/>
              <a:gd name="T40" fmla="*/ 372261 w 373865"/>
              <a:gd name="T41" fmla="*/ 9009 h 234128"/>
              <a:gd name="T42" fmla="*/ 367106 w 373865"/>
              <a:gd name="T43" fmla="*/ 0 h 2341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73865"/>
              <a:gd name="T67" fmla="*/ 0 h 234128"/>
              <a:gd name="T68" fmla="*/ 373865 w 373865"/>
              <a:gd name="T69" fmla="*/ 234128 h 2341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73865" h="234128">
                <a:moveTo>
                  <a:pt x="43996" y="182387"/>
                </a:moveTo>
                <a:lnTo>
                  <a:pt x="0" y="234128"/>
                </a:lnTo>
                <a:lnTo>
                  <a:pt x="65995" y="218713"/>
                </a:lnTo>
                <a:lnTo>
                  <a:pt x="61164" y="210736"/>
                </a:lnTo>
                <a:lnTo>
                  <a:pt x="49172" y="210736"/>
                </a:lnTo>
                <a:lnTo>
                  <a:pt x="42702" y="201682"/>
                </a:lnTo>
                <a:lnTo>
                  <a:pt x="52144" y="195840"/>
                </a:lnTo>
                <a:lnTo>
                  <a:pt x="43996" y="182387"/>
                </a:lnTo>
                <a:close/>
              </a:path>
              <a:path w="373865" h="234128">
                <a:moveTo>
                  <a:pt x="52144" y="195840"/>
                </a:moveTo>
                <a:lnTo>
                  <a:pt x="42702" y="201682"/>
                </a:lnTo>
                <a:lnTo>
                  <a:pt x="49172" y="210736"/>
                </a:lnTo>
                <a:lnTo>
                  <a:pt x="57885" y="205322"/>
                </a:lnTo>
                <a:lnTo>
                  <a:pt x="52144" y="195840"/>
                </a:lnTo>
                <a:close/>
              </a:path>
              <a:path w="373865" h="234128">
                <a:moveTo>
                  <a:pt x="57885" y="205322"/>
                </a:moveTo>
                <a:lnTo>
                  <a:pt x="49172" y="210736"/>
                </a:lnTo>
                <a:lnTo>
                  <a:pt x="61164" y="210736"/>
                </a:lnTo>
                <a:lnTo>
                  <a:pt x="57885" y="205322"/>
                </a:lnTo>
                <a:close/>
              </a:path>
              <a:path w="373865" h="234128">
                <a:moveTo>
                  <a:pt x="368688" y="0"/>
                </a:moveTo>
                <a:lnTo>
                  <a:pt x="52144" y="195840"/>
                </a:lnTo>
                <a:lnTo>
                  <a:pt x="57885" y="205322"/>
                </a:lnTo>
                <a:lnTo>
                  <a:pt x="373865" y="8946"/>
                </a:lnTo>
                <a:lnTo>
                  <a:pt x="36868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59" name="object 70"/>
          <p:cNvSpPr>
            <a:spLocks/>
          </p:cNvSpPr>
          <p:nvPr/>
        </p:nvSpPr>
        <p:spPr bwMode="auto">
          <a:xfrm>
            <a:off x="9704388" y="3203575"/>
            <a:ext cx="331787" cy="211138"/>
          </a:xfrm>
          <a:custGeom>
            <a:avLst/>
            <a:gdLst>
              <a:gd name="T0" fmla="*/ 330823 w 331162"/>
              <a:gd name="T1" fmla="*/ 8980 h 210736"/>
              <a:gd name="T2" fmla="*/ 6463 w 331162"/>
              <a:gd name="T3" fmla="*/ 211541 h 210736"/>
              <a:gd name="T4" fmla="*/ 0 w 331162"/>
              <a:gd name="T5" fmla="*/ 202452 h 210736"/>
              <a:gd name="T6" fmla="*/ 325652 w 331162"/>
              <a:gd name="T7" fmla="*/ 0 h 210736"/>
              <a:gd name="T8" fmla="*/ 330823 w 331162"/>
              <a:gd name="T9" fmla="*/ 8980 h 2107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1162"/>
              <a:gd name="T16" fmla="*/ 0 h 210736"/>
              <a:gd name="T17" fmla="*/ 331162 w 331162"/>
              <a:gd name="T18" fmla="*/ 210736 h 2107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1162" h="210736">
                <a:moveTo>
                  <a:pt x="331162" y="8946"/>
                </a:moveTo>
                <a:lnTo>
                  <a:pt x="6470" y="210736"/>
                </a:lnTo>
                <a:lnTo>
                  <a:pt x="0" y="201682"/>
                </a:lnTo>
                <a:lnTo>
                  <a:pt x="325986" y="0"/>
                </a:lnTo>
                <a:lnTo>
                  <a:pt x="331162" y="894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0" name="object 71"/>
          <p:cNvSpPr>
            <a:spLocks/>
          </p:cNvSpPr>
          <p:nvPr/>
        </p:nvSpPr>
        <p:spPr bwMode="auto">
          <a:xfrm>
            <a:off x="9663113" y="3386138"/>
            <a:ext cx="65087" cy="52387"/>
          </a:xfrm>
          <a:custGeom>
            <a:avLst/>
            <a:gdLst>
              <a:gd name="T0" fmla="*/ 64191 w 65995"/>
              <a:gd name="T1" fmla="*/ 37239 h 51741"/>
              <a:gd name="T2" fmla="*/ 0 w 65995"/>
              <a:gd name="T3" fmla="*/ 53041 h 51741"/>
              <a:gd name="T4" fmla="*/ 42794 w 65995"/>
              <a:gd name="T5" fmla="*/ 0 h 51741"/>
              <a:gd name="T6" fmla="*/ 64191 w 65995"/>
              <a:gd name="T7" fmla="*/ 37239 h 51741"/>
              <a:gd name="T8" fmla="*/ 0 60000 65536"/>
              <a:gd name="T9" fmla="*/ 0 60000 65536"/>
              <a:gd name="T10" fmla="*/ 0 60000 65536"/>
              <a:gd name="T11" fmla="*/ 0 60000 65536"/>
              <a:gd name="T12" fmla="*/ 0 w 65995"/>
              <a:gd name="T13" fmla="*/ 0 h 51741"/>
              <a:gd name="T14" fmla="*/ 65995 w 65995"/>
              <a:gd name="T15" fmla="*/ 51741 h 517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995" h="51741">
                <a:moveTo>
                  <a:pt x="65995" y="36326"/>
                </a:moveTo>
                <a:lnTo>
                  <a:pt x="0" y="51741"/>
                </a:lnTo>
                <a:lnTo>
                  <a:pt x="43996" y="0"/>
                </a:lnTo>
                <a:lnTo>
                  <a:pt x="65995" y="3632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1" name="object 72"/>
          <p:cNvSpPr>
            <a:spLocks/>
          </p:cNvSpPr>
          <p:nvPr/>
        </p:nvSpPr>
        <p:spPr bwMode="auto">
          <a:xfrm>
            <a:off x="8374063" y="4262438"/>
            <a:ext cx="327025" cy="546100"/>
          </a:xfrm>
          <a:custGeom>
            <a:avLst/>
            <a:gdLst>
              <a:gd name="T0" fmla="*/ 36585 w 324584"/>
              <a:gd name="T1" fmla="*/ 52583 h 545652"/>
              <a:gd name="T2" fmla="*/ 27600 w 324584"/>
              <a:gd name="T3" fmla="*/ 58044 h 545652"/>
              <a:gd name="T4" fmla="*/ 318735 w 324584"/>
              <a:gd name="T5" fmla="*/ 546548 h 545652"/>
              <a:gd name="T6" fmla="*/ 327885 w 324584"/>
              <a:gd name="T7" fmla="*/ 541366 h 545652"/>
              <a:gd name="T8" fmla="*/ 36585 w 324584"/>
              <a:gd name="T9" fmla="*/ 52583 h 545652"/>
              <a:gd name="T10" fmla="*/ 0 w 324584"/>
              <a:gd name="T11" fmla="*/ 0 h 545652"/>
              <a:gd name="T12" fmla="*/ 14378 w 324584"/>
              <a:gd name="T13" fmla="*/ 66077 h 545652"/>
              <a:gd name="T14" fmla="*/ 27600 w 324584"/>
              <a:gd name="T15" fmla="*/ 58044 h 545652"/>
              <a:gd name="T16" fmla="*/ 22222 w 324584"/>
              <a:gd name="T17" fmla="*/ 49018 h 545652"/>
              <a:gd name="T18" fmla="*/ 31372 w 324584"/>
              <a:gd name="T19" fmla="*/ 43836 h 545652"/>
              <a:gd name="T20" fmla="*/ 50980 w 324584"/>
              <a:gd name="T21" fmla="*/ 43836 h 545652"/>
              <a:gd name="T22" fmla="*/ 0 w 324584"/>
              <a:gd name="T23" fmla="*/ 0 h 545652"/>
              <a:gd name="T24" fmla="*/ 31372 w 324584"/>
              <a:gd name="T25" fmla="*/ 43836 h 545652"/>
              <a:gd name="T26" fmla="*/ 22222 w 324584"/>
              <a:gd name="T27" fmla="*/ 49018 h 545652"/>
              <a:gd name="T28" fmla="*/ 27600 w 324584"/>
              <a:gd name="T29" fmla="*/ 58044 h 545652"/>
              <a:gd name="T30" fmla="*/ 36585 w 324584"/>
              <a:gd name="T31" fmla="*/ 52583 h 545652"/>
              <a:gd name="T32" fmla="*/ 31372 w 324584"/>
              <a:gd name="T33" fmla="*/ 43836 h 545652"/>
              <a:gd name="T34" fmla="*/ 50980 w 324584"/>
              <a:gd name="T35" fmla="*/ 43836 h 545652"/>
              <a:gd name="T36" fmla="*/ 31372 w 324584"/>
              <a:gd name="T37" fmla="*/ 43836 h 545652"/>
              <a:gd name="T38" fmla="*/ 36585 w 324584"/>
              <a:gd name="T39" fmla="*/ 52583 h 545652"/>
              <a:gd name="T40" fmla="*/ 50980 w 324584"/>
              <a:gd name="T41" fmla="*/ 43836 h 54565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4584"/>
              <a:gd name="T64" fmla="*/ 0 h 545652"/>
              <a:gd name="T65" fmla="*/ 324584 w 324584"/>
              <a:gd name="T66" fmla="*/ 545652 h 54565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4584" h="545652">
                <a:moveTo>
                  <a:pt x="36217" y="52497"/>
                </a:moveTo>
                <a:lnTo>
                  <a:pt x="27322" y="57948"/>
                </a:lnTo>
                <a:lnTo>
                  <a:pt x="315526" y="545652"/>
                </a:lnTo>
                <a:lnTo>
                  <a:pt x="324584" y="540478"/>
                </a:lnTo>
                <a:lnTo>
                  <a:pt x="36217" y="52497"/>
                </a:lnTo>
                <a:close/>
              </a:path>
              <a:path w="324584" h="545652">
                <a:moveTo>
                  <a:pt x="0" y="0"/>
                </a:moveTo>
                <a:lnTo>
                  <a:pt x="14234" y="65969"/>
                </a:lnTo>
                <a:lnTo>
                  <a:pt x="27322" y="57948"/>
                </a:lnTo>
                <a:lnTo>
                  <a:pt x="21998" y="48938"/>
                </a:lnTo>
                <a:lnTo>
                  <a:pt x="31056" y="43764"/>
                </a:lnTo>
                <a:lnTo>
                  <a:pt x="50466" y="43764"/>
                </a:lnTo>
                <a:lnTo>
                  <a:pt x="0" y="0"/>
                </a:lnTo>
                <a:close/>
              </a:path>
              <a:path w="324584" h="545652">
                <a:moveTo>
                  <a:pt x="31056" y="43764"/>
                </a:moveTo>
                <a:lnTo>
                  <a:pt x="21998" y="48938"/>
                </a:lnTo>
                <a:lnTo>
                  <a:pt x="27322" y="57948"/>
                </a:lnTo>
                <a:lnTo>
                  <a:pt x="36217" y="52497"/>
                </a:lnTo>
                <a:lnTo>
                  <a:pt x="31056" y="43764"/>
                </a:lnTo>
                <a:close/>
              </a:path>
              <a:path w="324584" h="545652">
                <a:moveTo>
                  <a:pt x="50466" y="43764"/>
                </a:moveTo>
                <a:lnTo>
                  <a:pt x="31056" y="43764"/>
                </a:lnTo>
                <a:lnTo>
                  <a:pt x="36217" y="52497"/>
                </a:lnTo>
                <a:lnTo>
                  <a:pt x="50466" y="4376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2" name="object 73"/>
          <p:cNvSpPr>
            <a:spLocks/>
          </p:cNvSpPr>
          <p:nvPr/>
        </p:nvSpPr>
        <p:spPr bwMode="auto">
          <a:xfrm>
            <a:off x="8397875" y="4306888"/>
            <a:ext cx="303213" cy="501650"/>
          </a:xfrm>
          <a:custGeom>
            <a:avLst/>
            <a:gdLst>
              <a:gd name="T0" fmla="*/ 294746 w 302585"/>
              <a:gd name="T1" fmla="*/ 501413 h 501887"/>
              <a:gd name="T2" fmla="*/ 0 w 302585"/>
              <a:gd name="T3" fmla="*/ 5170 h 501887"/>
              <a:gd name="T4" fmla="*/ 9096 w 302585"/>
              <a:gd name="T5" fmla="*/ 0 h 501887"/>
              <a:gd name="T6" fmla="*/ 303842 w 302585"/>
              <a:gd name="T7" fmla="*/ 496244 h 501887"/>
              <a:gd name="T8" fmla="*/ 294746 w 302585"/>
              <a:gd name="T9" fmla="*/ 501413 h 5018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2585"/>
              <a:gd name="T16" fmla="*/ 0 h 501887"/>
              <a:gd name="T17" fmla="*/ 302585 w 302585"/>
              <a:gd name="T18" fmla="*/ 501887 h 5018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2585" h="501887">
                <a:moveTo>
                  <a:pt x="293527" y="501887"/>
                </a:moveTo>
                <a:lnTo>
                  <a:pt x="0" y="5174"/>
                </a:lnTo>
                <a:lnTo>
                  <a:pt x="9058" y="0"/>
                </a:lnTo>
                <a:lnTo>
                  <a:pt x="302585" y="496713"/>
                </a:lnTo>
                <a:lnTo>
                  <a:pt x="293527" y="5018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3" name="object 74"/>
          <p:cNvSpPr>
            <a:spLocks/>
          </p:cNvSpPr>
          <p:nvPr/>
        </p:nvSpPr>
        <p:spPr bwMode="auto">
          <a:xfrm>
            <a:off x="8374063" y="4262438"/>
            <a:ext cx="53975" cy="66675"/>
          </a:xfrm>
          <a:custGeom>
            <a:avLst/>
            <a:gdLst>
              <a:gd name="T0" fmla="*/ 15324 w 50466"/>
              <a:gd name="T1" fmla="*/ 67389 h 65969"/>
              <a:gd name="T2" fmla="*/ 0 w 50466"/>
              <a:gd name="T3" fmla="*/ 0 h 65969"/>
              <a:gd name="T4" fmla="*/ 54332 w 50466"/>
              <a:gd name="T5" fmla="*/ 44705 h 65969"/>
              <a:gd name="T6" fmla="*/ 15324 w 50466"/>
              <a:gd name="T7" fmla="*/ 67389 h 65969"/>
              <a:gd name="T8" fmla="*/ 0 60000 65536"/>
              <a:gd name="T9" fmla="*/ 0 60000 65536"/>
              <a:gd name="T10" fmla="*/ 0 60000 65536"/>
              <a:gd name="T11" fmla="*/ 0 60000 65536"/>
              <a:gd name="T12" fmla="*/ 0 w 50466"/>
              <a:gd name="T13" fmla="*/ 0 h 65969"/>
              <a:gd name="T14" fmla="*/ 50466 w 50466"/>
              <a:gd name="T15" fmla="*/ 65969 h 659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466" h="65969">
                <a:moveTo>
                  <a:pt x="14234" y="65969"/>
                </a:moveTo>
                <a:lnTo>
                  <a:pt x="0" y="0"/>
                </a:lnTo>
                <a:lnTo>
                  <a:pt x="50466" y="43764"/>
                </a:lnTo>
                <a:lnTo>
                  <a:pt x="14234" y="659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4" name="object 75"/>
          <p:cNvSpPr>
            <a:spLocks/>
          </p:cNvSpPr>
          <p:nvPr/>
        </p:nvSpPr>
        <p:spPr bwMode="auto">
          <a:xfrm>
            <a:off x="7292975" y="3817938"/>
            <a:ext cx="2497138" cy="9525"/>
          </a:xfrm>
          <a:custGeom>
            <a:avLst/>
            <a:gdLst>
              <a:gd name="T0" fmla="*/ 0 w 2497466"/>
              <a:gd name="T1" fmla="*/ 10021 h 9054"/>
              <a:gd name="T2" fmla="*/ 2496810 w 2497466"/>
              <a:gd name="T3" fmla="*/ 0 h 9054"/>
              <a:gd name="T4" fmla="*/ 0 60000 65536"/>
              <a:gd name="T5" fmla="*/ 0 60000 65536"/>
              <a:gd name="T6" fmla="*/ 0 w 2497466"/>
              <a:gd name="T7" fmla="*/ 0 h 9054"/>
              <a:gd name="T8" fmla="*/ 2497466 w 2497466"/>
              <a:gd name="T9" fmla="*/ 9054 h 90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97466" h="9054">
                <a:moveTo>
                  <a:pt x="0" y="9054"/>
                </a:moveTo>
                <a:lnTo>
                  <a:pt x="2497466" y="0"/>
                </a:lnTo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5" name="object 76"/>
          <p:cNvSpPr>
            <a:spLocks/>
          </p:cNvSpPr>
          <p:nvPr/>
        </p:nvSpPr>
        <p:spPr bwMode="auto">
          <a:xfrm>
            <a:off x="7292975" y="3973513"/>
            <a:ext cx="2497138" cy="3175"/>
          </a:xfrm>
          <a:custGeom>
            <a:avLst/>
            <a:gdLst>
              <a:gd name="T0" fmla="*/ 0 w 2497466"/>
              <a:gd name="T1" fmla="*/ 3897 h 2587"/>
              <a:gd name="T2" fmla="*/ 2496810 w 2497466"/>
              <a:gd name="T3" fmla="*/ 0 h 2587"/>
              <a:gd name="T4" fmla="*/ 0 60000 65536"/>
              <a:gd name="T5" fmla="*/ 0 60000 65536"/>
              <a:gd name="T6" fmla="*/ 0 w 2497466"/>
              <a:gd name="T7" fmla="*/ 0 h 2587"/>
              <a:gd name="T8" fmla="*/ 2497466 w 2497466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97466" h="2587">
                <a:moveTo>
                  <a:pt x="0" y="2587"/>
                </a:moveTo>
                <a:lnTo>
                  <a:pt x="2497466" y="0"/>
                </a:lnTo>
              </a:path>
            </a:pathLst>
          </a:custGeom>
          <a:noFill/>
          <a:ln w="7764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6" name="object 77"/>
          <p:cNvSpPr>
            <a:spLocks/>
          </p:cNvSpPr>
          <p:nvPr/>
        </p:nvSpPr>
        <p:spPr bwMode="auto">
          <a:xfrm>
            <a:off x="8731250" y="5537200"/>
            <a:ext cx="1144588" cy="282575"/>
          </a:xfrm>
          <a:custGeom>
            <a:avLst/>
            <a:gdLst>
              <a:gd name="T0" fmla="*/ 0 w 1143377"/>
              <a:gd name="T1" fmla="*/ 16935 h 283109"/>
              <a:gd name="T2" fmla="*/ 32418 w 1143377"/>
              <a:gd name="T3" fmla="*/ 15399 h 283109"/>
              <a:gd name="T4" fmla="*/ 76509 w 1143377"/>
              <a:gd name="T5" fmla="*/ 6411 h 283109"/>
              <a:gd name="T6" fmla="*/ 57057 w 1143377"/>
              <a:gd name="T7" fmla="*/ 15399 h 283109"/>
              <a:gd name="T8" fmla="*/ 146319 w 1143377"/>
              <a:gd name="T9" fmla="*/ 5132 h 283109"/>
              <a:gd name="T10" fmla="*/ 113898 w 1143377"/>
              <a:gd name="T11" fmla="*/ 14110 h 283109"/>
              <a:gd name="T12" fmla="*/ 202080 w 1143377"/>
              <a:gd name="T13" fmla="*/ 5132 h 283109"/>
              <a:gd name="T14" fmla="*/ 202080 w 1143377"/>
              <a:gd name="T15" fmla="*/ 12833 h 283109"/>
              <a:gd name="T16" fmla="*/ 226718 w 1143377"/>
              <a:gd name="T17" fmla="*/ 3845 h 283109"/>
              <a:gd name="T18" fmla="*/ 259137 w 1143377"/>
              <a:gd name="T19" fmla="*/ 3845 h 283109"/>
              <a:gd name="T20" fmla="*/ 283775 w 1143377"/>
              <a:gd name="T21" fmla="*/ 11543 h 283109"/>
              <a:gd name="T22" fmla="*/ 316195 w 1143377"/>
              <a:gd name="T23" fmla="*/ 2566 h 283109"/>
              <a:gd name="T24" fmla="*/ 340941 w 1143377"/>
              <a:gd name="T25" fmla="*/ 2566 h 283109"/>
              <a:gd name="T26" fmla="*/ 373036 w 1143377"/>
              <a:gd name="T27" fmla="*/ 1278 h 283109"/>
              <a:gd name="T28" fmla="*/ 396377 w 1143377"/>
              <a:gd name="T29" fmla="*/ 8977 h 283109"/>
              <a:gd name="T30" fmla="*/ 485963 w 1143377"/>
              <a:gd name="T31" fmla="*/ 0 h 283109"/>
              <a:gd name="T32" fmla="*/ 453543 w 1143377"/>
              <a:gd name="T33" fmla="*/ 1278 h 283109"/>
              <a:gd name="T34" fmla="*/ 485963 w 1143377"/>
              <a:gd name="T35" fmla="*/ 0 h 283109"/>
              <a:gd name="T36" fmla="*/ 510601 w 1143377"/>
              <a:gd name="T37" fmla="*/ 8977 h 283109"/>
              <a:gd name="T38" fmla="*/ 600078 w 1143377"/>
              <a:gd name="T39" fmla="*/ 1278 h 283109"/>
              <a:gd name="T40" fmla="*/ 600078 w 1143377"/>
              <a:gd name="T41" fmla="*/ 8977 h 283109"/>
              <a:gd name="T42" fmla="*/ 623204 w 1143377"/>
              <a:gd name="T43" fmla="*/ 1278 h 283109"/>
              <a:gd name="T44" fmla="*/ 655623 w 1143377"/>
              <a:gd name="T45" fmla="*/ 10267 h 283109"/>
              <a:gd name="T46" fmla="*/ 680262 w 1143377"/>
              <a:gd name="T47" fmla="*/ 2566 h 283109"/>
              <a:gd name="T48" fmla="*/ 710086 w 1143377"/>
              <a:gd name="T49" fmla="*/ 12833 h 283109"/>
              <a:gd name="T50" fmla="*/ 694526 w 1143377"/>
              <a:gd name="T51" fmla="*/ 3845 h 283109"/>
              <a:gd name="T52" fmla="*/ 737319 w 1143377"/>
              <a:gd name="T53" fmla="*/ 6411 h 283109"/>
              <a:gd name="T54" fmla="*/ 752880 w 1143377"/>
              <a:gd name="T55" fmla="*/ 15399 h 283109"/>
              <a:gd name="T56" fmla="*/ 739913 w 1143377"/>
              <a:gd name="T57" fmla="*/ 6411 h 283109"/>
              <a:gd name="T58" fmla="*/ 819124 w 1143377"/>
              <a:gd name="T59" fmla="*/ 25912 h 283109"/>
              <a:gd name="T60" fmla="*/ 820420 w 1143377"/>
              <a:gd name="T61" fmla="*/ 18213 h 283109"/>
              <a:gd name="T62" fmla="*/ 850246 w 1143377"/>
              <a:gd name="T63" fmla="*/ 24633 h 283109"/>
              <a:gd name="T64" fmla="*/ 878775 w 1143377"/>
              <a:gd name="T65" fmla="*/ 40033 h 283109"/>
              <a:gd name="T66" fmla="*/ 850246 w 1143377"/>
              <a:gd name="T67" fmla="*/ 24633 h 283109"/>
              <a:gd name="T68" fmla="*/ 909680 w 1143377"/>
              <a:gd name="T69" fmla="*/ 50300 h 283109"/>
              <a:gd name="T70" fmla="*/ 912274 w 1143377"/>
              <a:gd name="T71" fmla="*/ 42599 h 283109"/>
              <a:gd name="T72" fmla="*/ 953771 w 1143377"/>
              <a:gd name="T73" fmla="*/ 68266 h 283109"/>
              <a:gd name="T74" fmla="*/ 982300 w 1143377"/>
              <a:gd name="T75" fmla="*/ 83666 h 283109"/>
              <a:gd name="T76" fmla="*/ 957661 w 1143377"/>
              <a:gd name="T77" fmla="*/ 61844 h 283109"/>
              <a:gd name="T78" fmla="*/ 1005642 w 1143377"/>
              <a:gd name="T79" fmla="*/ 100601 h 283109"/>
              <a:gd name="T80" fmla="*/ 1026390 w 1143377"/>
              <a:gd name="T81" fmla="*/ 118566 h 283109"/>
              <a:gd name="T82" fmla="*/ 1019906 w 1143377"/>
              <a:gd name="T83" fmla="*/ 101877 h 283109"/>
              <a:gd name="T84" fmla="*/ 1048435 w 1143377"/>
              <a:gd name="T85" fmla="*/ 130110 h 283109"/>
              <a:gd name="T86" fmla="*/ 1052325 w 1143377"/>
              <a:gd name="T87" fmla="*/ 148076 h 283109"/>
              <a:gd name="T88" fmla="*/ 1069183 w 1143377"/>
              <a:gd name="T89" fmla="*/ 156034 h 283109"/>
              <a:gd name="T90" fmla="*/ 1049732 w 1143377"/>
              <a:gd name="T91" fmla="*/ 131399 h 283109"/>
              <a:gd name="T92" fmla="*/ 1075667 w 1143377"/>
              <a:gd name="T93" fmla="*/ 180410 h 283109"/>
              <a:gd name="T94" fmla="*/ 1100306 w 1143377"/>
              <a:gd name="T95" fmla="*/ 203510 h 283109"/>
              <a:gd name="T96" fmla="*/ 1113274 w 1143377"/>
              <a:gd name="T97" fmla="*/ 224299 h 283109"/>
              <a:gd name="T98" fmla="*/ 1115975 w 1143377"/>
              <a:gd name="T99" fmla="*/ 244832 h 283109"/>
              <a:gd name="T100" fmla="*/ 1123756 w 1143377"/>
              <a:gd name="T101" fmla="*/ 240978 h 283109"/>
              <a:gd name="T102" fmla="*/ 1141910 w 1143377"/>
              <a:gd name="T103" fmla="*/ 271775 h 283109"/>
              <a:gd name="T104" fmla="*/ 1145800 w 1143377"/>
              <a:gd name="T105" fmla="*/ 278186 h 283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43377"/>
              <a:gd name="T160" fmla="*/ 0 h 283109"/>
              <a:gd name="T161" fmla="*/ 1143377 w 1143377"/>
              <a:gd name="T162" fmla="*/ 283109 h 28310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43377" h="283109">
                <a:moveTo>
                  <a:pt x="32350" y="7728"/>
                </a:moveTo>
                <a:lnTo>
                  <a:pt x="0" y="7728"/>
                </a:lnTo>
                <a:lnTo>
                  <a:pt x="0" y="16999"/>
                </a:lnTo>
                <a:lnTo>
                  <a:pt x="10352" y="16999"/>
                </a:lnTo>
                <a:lnTo>
                  <a:pt x="20704" y="15457"/>
                </a:lnTo>
                <a:lnTo>
                  <a:pt x="32350" y="15457"/>
                </a:lnTo>
                <a:lnTo>
                  <a:pt x="32350" y="7728"/>
                </a:lnTo>
                <a:close/>
              </a:path>
              <a:path w="1143377" h="283109">
                <a:moveTo>
                  <a:pt x="89071" y="6435"/>
                </a:moveTo>
                <a:lnTo>
                  <a:pt x="76347" y="6435"/>
                </a:lnTo>
                <a:lnTo>
                  <a:pt x="60819" y="7728"/>
                </a:lnTo>
                <a:lnTo>
                  <a:pt x="56937" y="7728"/>
                </a:lnTo>
                <a:lnTo>
                  <a:pt x="56937" y="15457"/>
                </a:lnTo>
                <a:lnTo>
                  <a:pt x="89071" y="15457"/>
                </a:lnTo>
                <a:lnTo>
                  <a:pt x="89071" y="6435"/>
                </a:lnTo>
                <a:close/>
              </a:path>
              <a:path w="1143377" h="283109">
                <a:moveTo>
                  <a:pt x="146009" y="5152"/>
                </a:moveTo>
                <a:lnTo>
                  <a:pt x="126598" y="6435"/>
                </a:lnTo>
                <a:lnTo>
                  <a:pt x="113658" y="6435"/>
                </a:lnTo>
                <a:lnTo>
                  <a:pt x="113658" y="14164"/>
                </a:lnTo>
                <a:lnTo>
                  <a:pt x="146009" y="14164"/>
                </a:lnTo>
                <a:lnTo>
                  <a:pt x="146009" y="5152"/>
                </a:lnTo>
                <a:close/>
              </a:path>
              <a:path w="1143377" h="283109">
                <a:moveTo>
                  <a:pt x="201652" y="5152"/>
                </a:moveTo>
                <a:lnTo>
                  <a:pt x="169301" y="5152"/>
                </a:lnTo>
                <a:lnTo>
                  <a:pt x="169301" y="12881"/>
                </a:lnTo>
                <a:lnTo>
                  <a:pt x="201652" y="12881"/>
                </a:lnTo>
                <a:lnTo>
                  <a:pt x="201652" y="5152"/>
                </a:lnTo>
                <a:close/>
              </a:path>
              <a:path w="1143377" h="283109">
                <a:moveTo>
                  <a:pt x="258589" y="3859"/>
                </a:moveTo>
                <a:lnTo>
                  <a:pt x="226238" y="3859"/>
                </a:lnTo>
                <a:lnTo>
                  <a:pt x="226238" y="11587"/>
                </a:lnTo>
                <a:lnTo>
                  <a:pt x="258589" y="11587"/>
                </a:lnTo>
                <a:lnTo>
                  <a:pt x="258589" y="3859"/>
                </a:lnTo>
                <a:close/>
              </a:path>
              <a:path w="1143377" h="283109">
                <a:moveTo>
                  <a:pt x="315526" y="2576"/>
                </a:moveTo>
                <a:lnTo>
                  <a:pt x="283175" y="2576"/>
                </a:lnTo>
                <a:lnTo>
                  <a:pt x="283175" y="11587"/>
                </a:lnTo>
                <a:lnTo>
                  <a:pt x="310350" y="10305"/>
                </a:lnTo>
                <a:lnTo>
                  <a:pt x="315526" y="10305"/>
                </a:lnTo>
                <a:lnTo>
                  <a:pt x="315526" y="2576"/>
                </a:lnTo>
                <a:close/>
              </a:path>
              <a:path w="1143377" h="283109">
                <a:moveTo>
                  <a:pt x="372247" y="1282"/>
                </a:moveTo>
                <a:lnTo>
                  <a:pt x="352837" y="2576"/>
                </a:lnTo>
                <a:lnTo>
                  <a:pt x="340220" y="2576"/>
                </a:lnTo>
                <a:lnTo>
                  <a:pt x="340220" y="10305"/>
                </a:lnTo>
                <a:lnTo>
                  <a:pt x="372247" y="10305"/>
                </a:lnTo>
                <a:lnTo>
                  <a:pt x="372247" y="1282"/>
                </a:lnTo>
                <a:close/>
              </a:path>
              <a:path w="1143377" h="283109">
                <a:moveTo>
                  <a:pt x="427890" y="1282"/>
                </a:moveTo>
                <a:lnTo>
                  <a:pt x="395539" y="1282"/>
                </a:lnTo>
                <a:lnTo>
                  <a:pt x="395539" y="9011"/>
                </a:lnTo>
                <a:lnTo>
                  <a:pt x="427890" y="9011"/>
                </a:lnTo>
                <a:lnTo>
                  <a:pt x="427890" y="1282"/>
                </a:lnTo>
                <a:close/>
              </a:path>
              <a:path w="1143377" h="283109">
                <a:moveTo>
                  <a:pt x="484935" y="0"/>
                </a:moveTo>
                <a:lnTo>
                  <a:pt x="473289" y="0"/>
                </a:lnTo>
                <a:lnTo>
                  <a:pt x="453878" y="1282"/>
                </a:lnTo>
                <a:lnTo>
                  <a:pt x="452584" y="1282"/>
                </a:lnTo>
                <a:lnTo>
                  <a:pt x="452584" y="9011"/>
                </a:lnTo>
                <a:lnTo>
                  <a:pt x="484935" y="9011"/>
                </a:lnTo>
                <a:lnTo>
                  <a:pt x="484935" y="0"/>
                </a:lnTo>
                <a:close/>
              </a:path>
              <a:path w="1143377" h="283109">
                <a:moveTo>
                  <a:pt x="541872" y="0"/>
                </a:moveTo>
                <a:lnTo>
                  <a:pt x="509521" y="0"/>
                </a:lnTo>
                <a:lnTo>
                  <a:pt x="509521" y="9011"/>
                </a:lnTo>
                <a:lnTo>
                  <a:pt x="541872" y="9011"/>
                </a:lnTo>
                <a:lnTo>
                  <a:pt x="541872" y="0"/>
                </a:lnTo>
                <a:close/>
              </a:path>
              <a:path w="1143377" h="283109">
                <a:moveTo>
                  <a:pt x="598809" y="1282"/>
                </a:moveTo>
                <a:lnTo>
                  <a:pt x="566458" y="1282"/>
                </a:lnTo>
                <a:lnTo>
                  <a:pt x="566458" y="9011"/>
                </a:lnTo>
                <a:lnTo>
                  <a:pt x="598809" y="9011"/>
                </a:lnTo>
                <a:lnTo>
                  <a:pt x="598809" y="1282"/>
                </a:lnTo>
                <a:close/>
              </a:path>
              <a:path w="1143377" h="283109">
                <a:moveTo>
                  <a:pt x="637414" y="1282"/>
                </a:moveTo>
                <a:lnTo>
                  <a:pt x="621886" y="1282"/>
                </a:lnTo>
                <a:lnTo>
                  <a:pt x="621886" y="9011"/>
                </a:lnTo>
                <a:lnTo>
                  <a:pt x="637414" y="10305"/>
                </a:lnTo>
                <a:lnTo>
                  <a:pt x="654236" y="10305"/>
                </a:lnTo>
                <a:lnTo>
                  <a:pt x="654236" y="2576"/>
                </a:lnTo>
                <a:lnTo>
                  <a:pt x="637414" y="1282"/>
                </a:lnTo>
                <a:close/>
              </a:path>
              <a:path w="1143377" h="283109">
                <a:moveTo>
                  <a:pt x="678823" y="2576"/>
                </a:moveTo>
                <a:lnTo>
                  <a:pt x="678823" y="11587"/>
                </a:lnTo>
                <a:lnTo>
                  <a:pt x="693057" y="11587"/>
                </a:lnTo>
                <a:lnTo>
                  <a:pt x="708585" y="12881"/>
                </a:lnTo>
                <a:lnTo>
                  <a:pt x="711173" y="12881"/>
                </a:lnTo>
                <a:lnTo>
                  <a:pt x="711173" y="3859"/>
                </a:lnTo>
                <a:lnTo>
                  <a:pt x="693057" y="3859"/>
                </a:lnTo>
                <a:lnTo>
                  <a:pt x="678823" y="2576"/>
                </a:lnTo>
                <a:close/>
              </a:path>
              <a:path w="1143377" h="283109">
                <a:moveTo>
                  <a:pt x="738348" y="6435"/>
                </a:moveTo>
                <a:lnTo>
                  <a:pt x="735760" y="6435"/>
                </a:lnTo>
                <a:lnTo>
                  <a:pt x="734466" y="14164"/>
                </a:lnTo>
                <a:lnTo>
                  <a:pt x="738348" y="14164"/>
                </a:lnTo>
                <a:lnTo>
                  <a:pt x="751288" y="15457"/>
                </a:lnTo>
                <a:lnTo>
                  <a:pt x="766816" y="18281"/>
                </a:lnTo>
                <a:lnTo>
                  <a:pt x="768110" y="9011"/>
                </a:lnTo>
                <a:lnTo>
                  <a:pt x="738348" y="6435"/>
                </a:lnTo>
                <a:close/>
              </a:path>
              <a:path w="1143377" h="283109">
                <a:moveTo>
                  <a:pt x="792805" y="12881"/>
                </a:moveTo>
                <a:lnTo>
                  <a:pt x="791511" y="20858"/>
                </a:lnTo>
                <a:lnTo>
                  <a:pt x="817391" y="26010"/>
                </a:lnTo>
                <a:lnTo>
                  <a:pt x="822567" y="27304"/>
                </a:lnTo>
                <a:lnTo>
                  <a:pt x="823861" y="19575"/>
                </a:lnTo>
                <a:lnTo>
                  <a:pt x="818685" y="18281"/>
                </a:lnTo>
                <a:lnTo>
                  <a:pt x="805745" y="15457"/>
                </a:lnTo>
                <a:lnTo>
                  <a:pt x="792805" y="12881"/>
                </a:lnTo>
                <a:close/>
              </a:path>
              <a:path w="1143377" h="283109">
                <a:moveTo>
                  <a:pt x="848448" y="24727"/>
                </a:moveTo>
                <a:lnTo>
                  <a:pt x="845860" y="32456"/>
                </a:lnTo>
                <a:lnTo>
                  <a:pt x="857506" y="35032"/>
                </a:lnTo>
                <a:lnTo>
                  <a:pt x="876916" y="40185"/>
                </a:lnTo>
                <a:lnTo>
                  <a:pt x="879289" y="32456"/>
                </a:lnTo>
                <a:lnTo>
                  <a:pt x="860094" y="27304"/>
                </a:lnTo>
                <a:lnTo>
                  <a:pt x="848448" y="24727"/>
                </a:lnTo>
                <a:close/>
              </a:path>
              <a:path w="1143377" h="283109">
                <a:moveTo>
                  <a:pt x="902581" y="40185"/>
                </a:moveTo>
                <a:lnTo>
                  <a:pt x="899993" y="47914"/>
                </a:lnTo>
                <a:lnTo>
                  <a:pt x="907757" y="50490"/>
                </a:lnTo>
                <a:lnTo>
                  <a:pt x="929756" y="59502"/>
                </a:lnTo>
                <a:lnTo>
                  <a:pt x="933638" y="51773"/>
                </a:lnTo>
                <a:lnTo>
                  <a:pt x="910345" y="42761"/>
                </a:lnTo>
                <a:lnTo>
                  <a:pt x="902581" y="40185"/>
                </a:lnTo>
                <a:close/>
              </a:path>
              <a:path w="1143377" h="283109">
                <a:moveTo>
                  <a:pt x="955636" y="62078"/>
                </a:moveTo>
                <a:lnTo>
                  <a:pt x="951754" y="68524"/>
                </a:lnTo>
                <a:lnTo>
                  <a:pt x="953048" y="68524"/>
                </a:lnTo>
                <a:lnTo>
                  <a:pt x="973752" y="80112"/>
                </a:lnTo>
                <a:lnTo>
                  <a:pt x="980223" y="83982"/>
                </a:lnTo>
                <a:lnTo>
                  <a:pt x="984105" y="77536"/>
                </a:lnTo>
                <a:lnTo>
                  <a:pt x="977635" y="73677"/>
                </a:lnTo>
                <a:lnTo>
                  <a:pt x="955636" y="62078"/>
                </a:lnTo>
                <a:close/>
              </a:path>
              <a:path w="1143377" h="283109">
                <a:moveTo>
                  <a:pt x="1004809" y="91958"/>
                </a:moveTo>
                <a:lnTo>
                  <a:pt x="999633" y="98404"/>
                </a:lnTo>
                <a:lnTo>
                  <a:pt x="1003515" y="100981"/>
                </a:lnTo>
                <a:lnTo>
                  <a:pt x="1012573" y="108710"/>
                </a:lnTo>
                <a:lnTo>
                  <a:pt x="1022925" y="117721"/>
                </a:lnTo>
                <a:lnTo>
                  <a:pt x="1024219" y="119015"/>
                </a:lnTo>
                <a:lnTo>
                  <a:pt x="1029395" y="112569"/>
                </a:lnTo>
                <a:lnTo>
                  <a:pt x="1028101" y="111286"/>
                </a:lnTo>
                <a:lnTo>
                  <a:pt x="1017749" y="102263"/>
                </a:lnTo>
                <a:lnTo>
                  <a:pt x="1008691" y="94535"/>
                </a:lnTo>
                <a:lnTo>
                  <a:pt x="1004809" y="91958"/>
                </a:lnTo>
                <a:close/>
              </a:path>
              <a:path w="1143377" h="283109">
                <a:moveTo>
                  <a:pt x="1046218" y="130602"/>
                </a:moveTo>
                <a:lnTo>
                  <a:pt x="1039748" y="135755"/>
                </a:lnTo>
                <a:lnTo>
                  <a:pt x="1041042" y="137049"/>
                </a:lnTo>
                <a:lnTo>
                  <a:pt x="1050100" y="148636"/>
                </a:lnTo>
                <a:lnTo>
                  <a:pt x="1059158" y="160483"/>
                </a:lnTo>
                <a:lnTo>
                  <a:pt x="1059158" y="161776"/>
                </a:lnTo>
                <a:lnTo>
                  <a:pt x="1066922" y="156624"/>
                </a:lnTo>
                <a:lnTo>
                  <a:pt x="1065628" y="155330"/>
                </a:lnTo>
                <a:lnTo>
                  <a:pt x="1056570" y="143484"/>
                </a:lnTo>
                <a:lnTo>
                  <a:pt x="1047512" y="131896"/>
                </a:lnTo>
                <a:lnTo>
                  <a:pt x="1046218" y="130602"/>
                </a:lnTo>
                <a:close/>
              </a:path>
              <a:path w="1143377" h="283109">
                <a:moveTo>
                  <a:pt x="1079862" y="177234"/>
                </a:moveTo>
                <a:lnTo>
                  <a:pt x="1073392" y="181093"/>
                </a:lnTo>
                <a:lnTo>
                  <a:pt x="1083744" y="197844"/>
                </a:lnTo>
                <a:lnTo>
                  <a:pt x="1090215" y="208149"/>
                </a:lnTo>
                <a:lnTo>
                  <a:pt x="1097979" y="204280"/>
                </a:lnTo>
                <a:lnTo>
                  <a:pt x="1091509" y="193974"/>
                </a:lnTo>
                <a:lnTo>
                  <a:pt x="1079862" y="177234"/>
                </a:lnTo>
                <a:close/>
              </a:path>
              <a:path w="1143377" h="283109">
                <a:moveTo>
                  <a:pt x="1110919" y="225148"/>
                </a:moveTo>
                <a:lnTo>
                  <a:pt x="1103155" y="229007"/>
                </a:lnTo>
                <a:lnTo>
                  <a:pt x="1107037" y="235453"/>
                </a:lnTo>
                <a:lnTo>
                  <a:pt x="1113615" y="245759"/>
                </a:lnTo>
                <a:lnTo>
                  <a:pt x="1120085" y="256064"/>
                </a:lnTo>
                <a:lnTo>
                  <a:pt x="1126555" y="252194"/>
                </a:lnTo>
                <a:lnTo>
                  <a:pt x="1121379" y="241889"/>
                </a:lnTo>
                <a:lnTo>
                  <a:pt x="1113615" y="230301"/>
                </a:lnTo>
                <a:lnTo>
                  <a:pt x="1110919" y="225148"/>
                </a:lnTo>
                <a:close/>
              </a:path>
              <a:path w="1143377" h="283109">
                <a:moveTo>
                  <a:pt x="1139495" y="272804"/>
                </a:moveTo>
                <a:lnTo>
                  <a:pt x="1133025" y="276663"/>
                </a:lnTo>
                <a:lnTo>
                  <a:pt x="1136907" y="283109"/>
                </a:lnTo>
                <a:lnTo>
                  <a:pt x="1143377" y="279239"/>
                </a:lnTo>
                <a:lnTo>
                  <a:pt x="1139495" y="27280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7" name="object 78"/>
          <p:cNvSpPr>
            <a:spLocks/>
          </p:cNvSpPr>
          <p:nvPr/>
        </p:nvSpPr>
        <p:spPr bwMode="auto">
          <a:xfrm>
            <a:off x="8731250" y="5543550"/>
            <a:ext cx="33338" cy="9525"/>
          </a:xfrm>
          <a:custGeom>
            <a:avLst/>
            <a:gdLst>
              <a:gd name="T0" fmla="*/ 0 w 32350"/>
              <a:gd name="T1" fmla="*/ 0 h 9270"/>
              <a:gd name="T2" fmla="*/ 10994 w 32350"/>
              <a:gd name="T3" fmla="*/ 0 h 9270"/>
              <a:gd name="T4" fmla="*/ 21988 w 32350"/>
              <a:gd name="T5" fmla="*/ 0 h 9270"/>
              <a:gd name="T6" fmla="*/ 34356 w 32350"/>
              <a:gd name="T7" fmla="*/ 0 h 9270"/>
              <a:gd name="T8" fmla="*/ 34356 w 32350"/>
              <a:gd name="T9" fmla="*/ 8159 h 9270"/>
              <a:gd name="T10" fmla="*/ 21988 w 32350"/>
              <a:gd name="T11" fmla="*/ 8159 h 9270"/>
              <a:gd name="T12" fmla="*/ 10994 w 32350"/>
              <a:gd name="T13" fmla="*/ 9787 h 9270"/>
              <a:gd name="T14" fmla="*/ 0 w 32350"/>
              <a:gd name="T15" fmla="*/ 9787 h 9270"/>
              <a:gd name="T16" fmla="*/ 0 w 32350"/>
              <a:gd name="T17" fmla="*/ 0 h 92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350"/>
              <a:gd name="T28" fmla="*/ 0 h 9270"/>
              <a:gd name="T29" fmla="*/ 32350 w 32350"/>
              <a:gd name="T30" fmla="*/ 9270 h 92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350" h="9270">
                <a:moveTo>
                  <a:pt x="0" y="0"/>
                </a:moveTo>
                <a:lnTo>
                  <a:pt x="10352" y="0"/>
                </a:lnTo>
                <a:lnTo>
                  <a:pt x="20704" y="0"/>
                </a:lnTo>
                <a:lnTo>
                  <a:pt x="32350" y="0"/>
                </a:lnTo>
                <a:lnTo>
                  <a:pt x="32350" y="7728"/>
                </a:lnTo>
                <a:lnTo>
                  <a:pt x="20704" y="7728"/>
                </a:lnTo>
                <a:lnTo>
                  <a:pt x="10352" y="9270"/>
                </a:lnTo>
                <a:lnTo>
                  <a:pt x="0" y="927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8" name="object 79"/>
          <p:cNvSpPr>
            <a:spLocks/>
          </p:cNvSpPr>
          <p:nvPr/>
        </p:nvSpPr>
        <p:spPr bwMode="auto">
          <a:xfrm>
            <a:off x="8789988" y="5543550"/>
            <a:ext cx="30162" cy="7938"/>
          </a:xfrm>
          <a:custGeom>
            <a:avLst/>
            <a:gdLst>
              <a:gd name="T0" fmla="*/ 0 w 32134"/>
              <a:gd name="T1" fmla="*/ 1001 h 9022"/>
              <a:gd name="T2" fmla="*/ 3601 w 32134"/>
              <a:gd name="T3" fmla="*/ 1001 h 9022"/>
              <a:gd name="T4" fmla="*/ 18001 w 32134"/>
              <a:gd name="T5" fmla="*/ 0 h 9022"/>
              <a:gd name="T6" fmla="*/ 29802 w 32134"/>
              <a:gd name="T7" fmla="*/ 0 h 9022"/>
              <a:gd name="T8" fmla="*/ 29802 w 32134"/>
              <a:gd name="T9" fmla="*/ 6984 h 9022"/>
              <a:gd name="T10" fmla="*/ 18001 w 32134"/>
              <a:gd name="T11" fmla="*/ 6984 h 9022"/>
              <a:gd name="T12" fmla="*/ 3601 w 32134"/>
              <a:gd name="T13" fmla="*/ 6984 h 9022"/>
              <a:gd name="T14" fmla="*/ 0 w 32134"/>
              <a:gd name="T15" fmla="*/ 6984 h 9022"/>
              <a:gd name="T16" fmla="*/ 0 w 32134"/>
              <a:gd name="T17" fmla="*/ 1001 h 90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134"/>
              <a:gd name="T28" fmla="*/ 0 h 9022"/>
              <a:gd name="T29" fmla="*/ 32134 w 32134"/>
              <a:gd name="T30" fmla="*/ 9022 h 90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134" h="9022">
                <a:moveTo>
                  <a:pt x="0" y="1293"/>
                </a:moveTo>
                <a:lnTo>
                  <a:pt x="3882" y="1293"/>
                </a:lnTo>
                <a:lnTo>
                  <a:pt x="19410" y="0"/>
                </a:lnTo>
                <a:lnTo>
                  <a:pt x="32134" y="0"/>
                </a:lnTo>
                <a:lnTo>
                  <a:pt x="32134" y="9022"/>
                </a:lnTo>
                <a:lnTo>
                  <a:pt x="19410" y="9022"/>
                </a:lnTo>
                <a:lnTo>
                  <a:pt x="3882" y="9022"/>
                </a:lnTo>
                <a:lnTo>
                  <a:pt x="0" y="9022"/>
                </a:lnTo>
                <a:lnTo>
                  <a:pt x="0" y="129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69" name="object 80"/>
          <p:cNvSpPr>
            <a:spLocks/>
          </p:cNvSpPr>
          <p:nvPr/>
        </p:nvSpPr>
        <p:spPr bwMode="auto">
          <a:xfrm>
            <a:off x="8845550" y="5541963"/>
            <a:ext cx="31750" cy="7937"/>
          </a:xfrm>
          <a:custGeom>
            <a:avLst/>
            <a:gdLst>
              <a:gd name="T0" fmla="*/ 0 w 32350"/>
              <a:gd name="T1" fmla="*/ 994 h 9011"/>
              <a:gd name="T2" fmla="*/ 12464 w 32350"/>
              <a:gd name="T3" fmla="*/ 994 h 9011"/>
              <a:gd name="T4" fmla="*/ 31161 w 32350"/>
              <a:gd name="T5" fmla="*/ 0 h 9011"/>
              <a:gd name="T6" fmla="*/ 31161 w 32350"/>
              <a:gd name="T7" fmla="*/ 6991 h 9011"/>
              <a:gd name="T8" fmla="*/ 13711 w 32350"/>
              <a:gd name="T9" fmla="*/ 6991 h 9011"/>
              <a:gd name="T10" fmla="*/ 0 w 32350"/>
              <a:gd name="T11" fmla="*/ 6991 h 9011"/>
              <a:gd name="T12" fmla="*/ 0 w 32350"/>
              <a:gd name="T13" fmla="*/ 994 h 90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50"/>
              <a:gd name="T22" fmla="*/ 0 h 9011"/>
              <a:gd name="T23" fmla="*/ 32350 w 32350"/>
              <a:gd name="T24" fmla="*/ 9011 h 90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50" h="9011">
                <a:moveTo>
                  <a:pt x="0" y="1282"/>
                </a:moveTo>
                <a:lnTo>
                  <a:pt x="12940" y="1282"/>
                </a:lnTo>
                <a:lnTo>
                  <a:pt x="32350" y="0"/>
                </a:lnTo>
                <a:lnTo>
                  <a:pt x="32350" y="9011"/>
                </a:lnTo>
                <a:lnTo>
                  <a:pt x="14234" y="9011"/>
                </a:lnTo>
                <a:lnTo>
                  <a:pt x="0" y="9011"/>
                </a:lnTo>
                <a:lnTo>
                  <a:pt x="0" y="12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0" name="object 81"/>
          <p:cNvSpPr>
            <a:spLocks/>
          </p:cNvSpPr>
          <p:nvPr/>
        </p:nvSpPr>
        <p:spPr bwMode="auto">
          <a:xfrm>
            <a:off x="8901113" y="5541963"/>
            <a:ext cx="31750" cy="7937"/>
          </a:xfrm>
          <a:custGeom>
            <a:avLst/>
            <a:gdLst>
              <a:gd name="T0" fmla="*/ 0 w 32350"/>
              <a:gd name="T1" fmla="*/ 0 h 7728"/>
              <a:gd name="T2" fmla="*/ 14957 w 32350"/>
              <a:gd name="T3" fmla="*/ 0 h 7728"/>
              <a:gd name="T4" fmla="*/ 31161 w 32350"/>
              <a:gd name="T5" fmla="*/ 0 h 7728"/>
              <a:gd name="T6" fmla="*/ 31161 w 32350"/>
              <a:gd name="T7" fmla="*/ 8152 h 7728"/>
              <a:gd name="T8" fmla="*/ 14957 w 32350"/>
              <a:gd name="T9" fmla="*/ 8152 h 7728"/>
              <a:gd name="T10" fmla="*/ 0 w 32350"/>
              <a:gd name="T11" fmla="*/ 8152 h 7728"/>
              <a:gd name="T12" fmla="*/ 0 w 32350"/>
              <a:gd name="T13" fmla="*/ 0 h 77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50"/>
              <a:gd name="T22" fmla="*/ 0 h 7728"/>
              <a:gd name="T23" fmla="*/ 32350 w 32350"/>
              <a:gd name="T24" fmla="*/ 7728 h 77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50" h="7728">
                <a:moveTo>
                  <a:pt x="0" y="0"/>
                </a:moveTo>
                <a:lnTo>
                  <a:pt x="15528" y="0"/>
                </a:lnTo>
                <a:lnTo>
                  <a:pt x="32350" y="0"/>
                </a:lnTo>
                <a:lnTo>
                  <a:pt x="32350" y="7728"/>
                </a:lnTo>
                <a:lnTo>
                  <a:pt x="15528" y="7728"/>
                </a:lnTo>
                <a:lnTo>
                  <a:pt x="0" y="772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1" name="object 82"/>
          <p:cNvSpPr>
            <a:spLocks/>
          </p:cNvSpPr>
          <p:nvPr/>
        </p:nvSpPr>
        <p:spPr bwMode="auto">
          <a:xfrm>
            <a:off x="8958263" y="5540375"/>
            <a:ext cx="31750" cy="7938"/>
          </a:xfrm>
          <a:custGeom>
            <a:avLst/>
            <a:gdLst>
              <a:gd name="T0" fmla="*/ -726 w 32350"/>
              <a:gd name="T1" fmla="*/ 4077 h 7728"/>
              <a:gd name="T2" fmla="*/ 31888 w 32350"/>
              <a:gd name="T3" fmla="*/ 4077 h 7728"/>
              <a:gd name="T4" fmla="*/ 0 60000 65536"/>
              <a:gd name="T5" fmla="*/ 0 60000 65536"/>
              <a:gd name="T6" fmla="*/ 0 w 32350"/>
              <a:gd name="T7" fmla="*/ 0 h 7728"/>
              <a:gd name="T8" fmla="*/ 32350 w 32350"/>
              <a:gd name="T9" fmla="*/ 7728 h 77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350" h="7728">
                <a:moveTo>
                  <a:pt x="-754" y="3864"/>
                </a:moveTo>
                <a:lnTo>
                  <a:pt x="33105" y="3864"/>
                </a:lnTo>
              </a:path>
            </a:pathLst>
          </a:custGeom>
          <a:noFill/>
          <a:ln w="10507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2" name="object 83"/>
          <p:cNvSpPr>
            <a:spLocks/>
          </p:cNvSpPr>
          <p:nvPr/>
        </p:nvSpPr>
        <p:spPr bwMode="auto">
          <a:xfrm>
            <a:off x="9015413" y="5538788"/>
            <a:ext cx="30162" cy="9525"/>
          </a:xfrm>
          <a:custGeom>
            <a:avLst/>
            <a:gdLst>
              <a:gd name="T0" fmla="*/ 0 w 32350"/>
              <a:gd name="T1" fmla="*/ 0 h 9011"/>
              <a:gd name="T2" fmla="*/ 24866 w 32350"/>
              <a:gd name="T3" fmla="*/ 0 h 9011"/>
              <a:gd name="T4" fmla="*/ 29603 w 32350"/>
              <a:gd name="T5" fmla="*/ 0 h 9011"/>
              <a:gd name="T6" fmla="*/ 29603 w 32350"/>
              <a:gd name="T7" fmla="*/ 8635 h 9011"/>
              <a:gd name="T8" fmla="*/ 24866 w 32350"/>
              <a:gd name="T9" fmla="*/ 8635 h 9011"/>
              <a:gd name="T10" fmla="*/ 0 w 32350"/>
              <a:gd name="T11" fmla="*/ 10068 h 9011"/>
              <a:gd name="T12" fmla="*/ 0 w 32350"/>
              <a:gd name="T13" fmla="*/ 0 h 90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50"/>
              <a:gd name="T22" fmla="*/ 0 h 9011"/>
              <a:gd name="T23" fmla="*/ 32350 w 32350"/>
              <a:gd name="T24" fmla="*/ 9011 h 90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50" h="9011">
                <a:moveTo>
                  <a:pt x="0" y="0"/>
                </a:moveTo>
                <a:lnTo>
                  <a:pt x="27174" y="0"/>
                </a:lnTo>
                <a:lnTo>
                  <a:pt x="32350" y="0"/>
                </a:lnTo>
                <a:lnTo>
                  <a:pt x="32350" y="7728"/>
                </a:lnTo>
                <a:lnTo>
                  <a:pt x="27174" y="7728"/>
                </a:lnTo>
                <a:lnTo>
                  <a:pt x="0" y="9011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3" name="object 84"/>
          <p:cNvSpPr>
            <a:spLocks/>
          </p:cNvSpPr>
          <p:nvPr/>
        </p:nvSpPr>
        <p:spPr bwMode="auto">
          <a:xfrm>
            <a:off x="9074150" y="5537200"/>
            <a:ext cx="30163" cy="9525"/>
          </a:xfrm>
          <a:custGeom>
            <a:avLst/>
            <a:gdLst>
              <a:gd name="T0" fmla="*/ 0 w 32027"/>
              <a:gd name="T1" fmla="*/ 1441 h 9022"/>
              <a:gd name="T2" fmla="*/ 11779 w 32027"/>
              <a:gd name="T3" fmla="*/ 1441 h 9022"/>
              <a:gd name="T4" fmla="*/ 29902 w 32027"/>
              <a:gd name="T5" fmla="*/ 0 h 9022"/>
              <a:gd name="T6" fmla="*/ 29902 w 32027"/>
              <a:gd name="T7" fmla="*/ 10056 h 9022"/>
              <a:gd name="T8" fmla="*/ 11779 w 32027"/>
              <a:gd name="T9" fmla="*/ 10056 h 9022"/>
              <a:gd name="T10" fmla="*/ 0 w 32027"/>
              <a:gd name="T11" fmla="*/ 10056 h 9022"/>
              <a:gd name="T12" fmla="*/ 0 w 32027"/>
              <a:gd name="T13" fmla="*/ 1441 h 90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027"/>
              <a:gd name="T22" fmla="*/ 0 h 9022"/>
              <a:gd name="T23" fmla="*/ 32027 w 32027"/>
              <a:gd name="T24" fmla="*/ 9022 h 90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027" h="9022">
                <a:moveTo>
                  <a:pt x="0" y="1293"/>
                </a:moveTo>
                <a:lnTo>
                  <a:pt x="12616" y="1293"/>
                </a:lnTo>
                <a:lnTo>
                  <a:pt x="32027" y="0"/>
                </a:lnTo>
                <a:lnTo>
                  <a:pt x="32027" y="9022"/>
                </a:lnTo>
                <a:lnTo>
                  <a:pt x="12616" y="9022"/>
                </a:lnTo>
                <a:lnTo>
                  <a:pt x="0" y="9022"/>
                </a:lnTo>
                <a:lnTo>
                  <a:pt x="0" y="129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4" name="object 85"/>
          <p:cNvSpPr>
            <a:spLocks/>
          </p:cNvSpPr>
          <p:nvPr/>
        </p:nvSpPr>
        <p:spPr bwMode="auto">
          <a:xfrm>
            <a:off x="9128125" y="5537200"/>
            <a:ext cx="31750" cy="7938"/>
          </a:xfrm>
          <a:custGeom>
            <a:avLst/>
            <a:gdLst>
              <a:gd name="T0" fmla="*/ 0 w 32350"/>
              <a:gd name="T1" fmla="*/ 0 h 7728"/>
              <a:gd name="T2" fmla="*/ 18697 w 32350"/>
              <a:gd name="T3" fmla="*/ 0 h 7728"/>
              <a:gd name="T4" fmla="*/ 31161 w 32350"/>
              <a:gd name="T5" fmla="*/ 0 h 7728"/>
              <a:gd name="T6" fmla="*/ 31161 w 32350"/>
              <a:gd name="T7" fmla="*/ 8154 h 7728"/>
              <a:gd name="T8" fmla="*/ 18697 w 32350"/>
              <a:gd name="T9" fmla="*/ 8154 h 7728"/>
              <a:gd name="T10" fmla="*/ 0 w 32350"/>
              <a:gd name="T11" fmla="*/ 8154 h 7728"/>
              <a:gd name="T12" fmla="*/ 0 w 32350"/>
              <a:gd name="T13" fmla="*/ 0 h 77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50"/>
              <a:gd name="T22" fmla="*/ 0 h 7728"/>
              <a:gd name="T23" fmla="*/ 32350 w 32350"/>
              <a:gd name="T24" fmla="*/ 7728 h 77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50" h="7728">
                <a:moveTo>
                  <a:pt x="0" y="0"/>
                </a:moveTo>
                <a:lnTo>
                  <a:pt x="19410" y="0"/>
                </a:lnTo>
                <a:lnTo>
                  <a:pt x="32350" y="0"/>
                </a:lnTo>
                <a:lnTo>
                  <a:pt x="32350" y="7728"/>
                </a:lnTo>
                <a:lnTo>
                  <a:pt x="19410" y="7728"/>
                </a:lnTo>
                <a:lnTo>
                  <a:pt x="0" y="772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5" name="object 86"/>
          <p:cNvSpPr>
            <a:spLocks/>
          </p:cNvSpPr>
          <p:nvPr/>
        </p:nvSpPr>
        <p:spPr bwMode="auto">
          <a:xfrm>
            <a:off x="9183688" y="5537200"/>
            <a:ext cx="33337" cy="7938"/>
          </a:xfrm>
          <a:custGeom>
            <a:avLst/>
            <a:gdLst>
              <a:gd name="T0" fmla="*/ 0 w 32350"/>
              <a:gd name="T1" fmla="*/ 995 h 9011"/>
              <a:gd name="T2" fmla="*/ 1374 w 32350"/>
              <a:gd name="T3" fmla="*/ 995 h 9011"/>
              <a:gd name="T4" fmla="*/ 21987 w 32350"/>
              <a:gd name="T5" fmla="*/ 0 h 9011"/>
              <a:gd name="T6" fmla="*/ 34354 w 32350"/>
              <a:gd name="T7" fmla="*/ 0 h 9011"/>
              <a:gd name="T8" fmla="*/ 34354 w 32350"/>
              <a:gd name="T9" fmla="*/ 6993 h 9011"/>
              <a:gd name="T10" fmla="*/ 21987 w 32350"/>
              <a:gd name="T11" fmla="*/ 6993 h 9011"/>
              <a:gd name="T12" fmla="*/ 1374 w 32350"/>
              <a:gd name="T13" fmla="*/ 6993 h 9011"/>
              <a:gd name="T14" fmla="*/ 0 w 32350"/>
              <a:gd name="T15" fmla="*/ 6993 h 9011"/>
              <a:gd name="T16" fmla="*/ 0 w 32350"/>
              <a:gd name="T17" fmla="*/ 995 h 90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350"/>
              <a:gd name="T28" fmla="*/ 0 h 9011"/>
              <a:gd name="T29" fmla="*/ 32350 w 32350"/>
              <a:gd name="T30" fmla="*/ 9011 h 90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350" h="9011">
                <a:moveTo>
                  <a:pt x="0" y="1282"/>
                </a:moveTo>
                <a:lnTo>
                  <a:pt x="1294" y="1282"/>
                </a:lnTo>
                <a:lnTo>
                  <a:pt x="20704" y="0"/>
                </a:lnTo>
                <a:lnTo>
                  <a:pt x="32350" y="0"/>
                </a:lnTo>
                <a:lnTo>
                  <a:pt x="32350" y="9011"/>
                </a:lnTo>
                <a:lnTo>
                  <a:pt x="20704" y="9011"/>
                </a:lnTo>
                <a:lnTo>
                  <a:pt x="1294" y="9011"/>
                </a:lnTo>
                <a:lnTo>
                  <a:pt x="0" y="9011"/>
                </a:lnTo>
                <a:lnTo>
                  <a:pt x="0" y="12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6" name="object 87"/>
          <p:cNvSpPr>
            <a:spLocks/>
          </p:cNvSpPr>
          <p:nvPr/>
        </p:nvSpPr>
        <p:spPr bwMode="auto">
          <a:xfrm>
            <a:off x="9242425" y="5537200"/>
            <a:ext cx="31750" cy="7938"/>
          </a:xfrm>
          <a:custGeom>
            <a:avLst/>
            <a:gdLst>
              <a:gd name="T0" fmla="*/ 0 w 32350"/>
              <a:gd name="T1" fmla="*/ 0 h 9011"/>
              <a:gd name="T2" fmla="*/ 15705 w 32350"/>
              <a:gd name="T3" fmla="*/ 0 h 9011"/>
              <a:gd name="T4" fmla="*/ 31410 w 32350"/>
              <a:gd name="T5" fmla="*/ 0 h 9011"/>
              <a:gd name="T6" fmla="*/ 32719 w 32350"/>
              <a:gd name="T7" fmla="*/ 0 h 9011"/>
              <a:gd name="T8" fmla="*/ 32719 w 32350"/>
              <a:gd name="T9" fmla="*/ 6993 h 9011"/>
              <a:gd name="T10" fmla="*/ 31410 w 32350"/>
              <a:gd name="T11" fmla="*/ 6993 h 9011"/>
              <a:gd name="T12" fmla="*/ 15705 w 32350"/>
              <a:gd name="T13" fmla="*/ 6993 h 9011"/>
              <a:gd name="T14" fmla="*/ 0 w 32350"/>
              <a:gd name="T15" fmla="*/ 6993 h 9011"/>
              <a:gd name="T16" fmla="*/ 0 w 32350"/>
              <a:gd name="T17" fmla="*/ 0 h 90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350"/>
              <a:gd name="T28" fmla="*/ 0 h 9011"/>
              <a:gd name="T29" fmla="*/ 32350 w 32350"/>
              <a:gd name="T30" fmla="*/ 9011 h 90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350" h="9011">
                <a:moveTo>
                  <a:pt x="0" y="0"/>
                </a:moveTo>
                <a:lnTo>
                  <a:pt x="15528" y="0"/>
                </a:lnTo>
                <a:lnTo>
                  <a:pt x="31056" y="0"/>
                </a:lnTo>
                <a:lnTo>
                  <a:pt x="32350" y="0"/>
                </a:lnTo>
                <a:lnTo>
                  <a:pt x="32350" y="9011"/>
                </a:lnTo>
                <a:lnTo>
                  <a:pt x="31056" y="9011"/>
                </a:lnTo>
                <a:lnTo>
                  <a:pt x="15528" y="9011"/>
                </a:lnTo>
                <a:lnTo>
                  <a:pt x="0" y="9011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7" name="object 88"/>
          <p:cNvSpPr>
            <a:spLocks/>
          </p:cNvSpPr>
          <p:nvPr/>
        </p:nvSpPr>
        <p:spPr bwMode="auto">
          <a:xfrm>
            <a:off x="9297988" y="5537200"/>
            <a:ext cx="31750" cy="7938"/>
          </a:xfrm>
          <a:custGeom>
            <a:avLst/>
            <a:gdLst>
              <a:gd name="T0" fmla="*/ 0 w 32350"/>
              <a:gd name="T1" fmla="*/ 0 h 7728"/>
              <a:gd name="T2" fmla="*/ 2618 w 32350"/>
              <a:gd name="T3" fmla="*/ 0 h 7728"/>
              <a:gd name="T4" fmla="*/ 15705 w 32350"/>
              <a:gd name="T5" fmla="*/ 0 h 7728"/>
              <a:gd name="T6" fmla="*/ 27484 w 32350"/>
              <a:gd name="T7" fmla="*/ 0 h 7728"/>
              <a:gd name="T8" fmla="*/ 32719 w 32350"/>
              <a:gd name="T9" fmla="*/ 0 h 7728"/>
              <a:gd name="T10" fmla="*/ 32719 w 32350"/>
              <a:gd name="T11" fmla="*/ 8154 h 7728"/>
              <a:gd name="T12" fmla="*/ 27484 w 32350"/>
              <a:gd name="T13" fmla="*/ 8154 h 7728"/>
              <a:gd name="T14" fmla="*/ 14396 w 32350"/>
              <a:gd name="T15" fmla="*/ 8154 h 7728"/>
              <a:gd name="T16" fmla="*/ 2618 w 32350"/>
              <a:gd name="T17" fmla="*/ 8154 h 7728"/>
              <a:gd name="T18" fmla="*/ 0 w 32350"/>
              <a:gd name="T19" fmla="*/ 8154 h 7728"/>
              <a:gd name="T20" fmla="*/ 0 w 32350"/>
              <a:gd name="T21" fmla="*/ 0 h 77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350"/>
              <a:gd name="T34" fmla="*/ 0 h 7728"/>
              <a:gd name="T35" fmla="*/ 32350 w 32350"/>
              <a:gd name="T36" fmla="*/ 7728 h 77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350" h="7728">
                <a:moveTo>
                  <a:pt x="0" y="0"/>
                </a:moveTo>
                <a:lnTo>
                  <a:pt x="2588" y="0"/>
                </a:lnTo>
                <a:lnTo>
                  <a:pt x="15528" y="0"/>
                </a:lnTo>
                <a:lnTo>
                  <a:pt x="27174" y="0"/>
                </a:lnTo>
                <a:lnTo>
                  <a:pt x="32350" y="0"/>
                </a:lnTo>
                <a:lnTo>
                  <a:pt x="32350" y="7728"/>
                </a:lnTo>
                <a:lnTo>
                  <a:pt x="27174" y="7728"/>
                </a:lnTo>
                <a:lnTo>
                  <a:pt x="14234" y="7728"/>
                </a:lnTo>
                <a:lnTo>
                  <a:pt x="2588" y="7728"/>
                </a:lnTo>
                <a:lnTo>
                  <a:pt x="0" y="772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8" name="object 89"/>
          <p:cNvSpPr>
            <a:spLocks/>
          </p:cNvSpPr>
          <p:nvPr/>
        </p:nvSpPr>
        <p:spPr bwMode="auto">
          <a:xfrm>
            <a:off x="9353550" y="5537200"/>
            <a:ext cx="31750" cy="9525"/>
          </a:xfrm>
          <a:custGeom>
            <a:avLst/>
            <a:gdLst>
              <a:gd name="T0" fmla="*/ 0 w 32350"/>
              <a:gd name="T1" fmla="*/ 0 h 9022"/>
              <a:gd name="T2" fmla="*/ 14957 w 32350"/>
              <a:gd name="T3" fmla="*/ 0 h 9022"/>
              <a:gd name="T4" fmla="*/ 31161 w 32350"/>
              <a:gd name="T5" fmla="*/ 1441 h 9022"/>
              <a:gd name="T6" fmla="*/ 31161 w 32350"/>
              <a:gd name="T7" fmla="*/ 10056 h 9022"/>
              <a:gd name="T8" fmla="*/ 14957 w 32350"/>
              <a:gd name="T9" fmla="*/ 10056 h 9022"/>
              <a:gd name="T10" fmla="*/ 0 w 32350"/>
              <a:gd name="T11" fmla="*/ 8614 h 9022"/>
              <a:gd name="T12" fmla="*/ 0 w 32350"/>
              <a:gd name="T13" fmla="*/ 0 h 90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50"/>
              <a:gd name="T22" fmla="*/ 0 h 9022"/>
              <a:gd name="T23" fmla="*/ 32350 w 32350"/>
              <a:gd name="T24" fmla="*/ 9022 h 90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50" h="9022">
                <a:moveTo>
                  <a:pt x="0" y="0"/>
                </a:moveTo>
                <a:lnTo>
                  <a:pt x="15528" y="0"/>
                </a:lnTo>
                <a:lnTo>
                  <a:pt x="32350" y="1293"/>
                </a:lnTo>
                <a:lnTo>
                  <a:pt x="32350" y="9022"/>
                </a:lnTo>
                <a:lnTo>
                  <a:pt x="15528" y="9022"/>
                </a:lnTo>
                <a:lnTo>
                  <a:pt x="0" y="772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79" name="object 90"/>
          <p:cNvSpPr>
            <a:spLocks/>
          </p:cNvSpPr>
          <p:nvPr/>
        </p:nvSpPr>
        <p:spPr bwMode="auto">
          <a:xfrm>
            <a:off x="9410700" y="5538788"/>
            <a:ext cx="31750" cy="11112"/>
          </a:xfrm>
          <a:custGeom>
            <a:avLst/>
            <a:gdLst>
              <a:gd name="T0" fmla="*/ 0 w 32350"/>
              <a:gd name="T1" fmla="*/ 0 h 10305"/>
              <a:gd name="T2" fmla="*/ 13711 w 32350"/>
              <a:gd name="T3" fmla="*/ 1490 h 10305"/>
              <a:gd name="T4" fmla="*/ 28668 w 32350"/>
              <a:gd name="T5" fmla="*/ 1490 h 10305"/>
              <a:gd name="T6" fmla="*/ 31161 w 32350"/>
              <a:gd name="T7" fmla="*/ 1490 h 10305"/>
              <a:gd name="T8" fmla="*/ 31161 w 32350"/>
              <a:gd name="T9" fmla="*/ 11982 h 10305"/>
              <a:gd name="T10" fmla="*/ 28668 w 32350"/>
              <a:gd name="T11" fmla="*/ 11982 h 10305"/>
              <a:gd name="T12" fmla="*/ 13711 w 32350"/>
              <a:gd name="T13" fmla="*/ 10478 h 10305"/>
              <a:gd name="T14" fmla="*/ 0 w 32350"/>
              <a:gd name="T15" fmla="*/ 10478 h 10305"/>
              <a:gd name="T16" fmla="*/ 0 w 32350"/>
              <a:gd name="T17" fmla="*/ 0 h 10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350"/>
              <a:gd name="T28" fmla="*/ 0 h 10305"/>
              <a:gd name="T29" fmla="*/ 32350 w 32350"/>
              <a:gd name="T30" fmla="*/ 10305 h 1030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350" h="10305">
                <a:moveTo>
                  <a:pt x="0" y="0"/>
                </a:moveTo>
                <a:lnTo>
                  <a:pt x="14234" y="1282"/>
                </a:lnTo>
                <a:lnTo>
                  <a:pt x="29762" y="1282"/>
                </a:lnTo>
                <a:lnTo>
                  <a:pt x="32350" y="1282"/>
                </a:lnTo>
                <a:lnTo>
                  <a:pt x="32350" y="10305"/>
                </a:lnTo>
                <a:lnTo>
                  <a:pt x="29762" y="10305"/>
                </a:lnTo>
                <a:lnTo>
                  <a:pt x="14234" y="9011"/>
                </a:lnTo>
                <a:lnTo>
                  <a:pt x="0" y="9011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0" name="object 91"/>
          <p:cNvSpPr>
            <a:spLocks/>
          </p:cNvSpPr>
          <p:nvPr/>
        </p:nvSpPr>
        <p:spPr bwMode="auto">
          <a:xfrm>
            <a:off x="9466263" y="5543550"/>
            <a:ext cx="31750" cy="11113"/>
          </a:xfrm>
          <a:custGeom>
            <a:avLst/>
            <a:gdLst>
              <a:gd name="T0" fmla="*/ 1210 w 33644"/>
              <a:gd name="T1" fmla="*/ 0 h 11846"/>
              <a:gd name="T2" fmla="*/ 3630 w 33644"/>
              <a:gd name="T3" fmla="*/ 0 h 11846"/>
              <a:gd name="T4" fmla="*/ 16940 w 33644"/>
              <a:gd name="T5" fmla="*/ 1138 h 11846"/>
              <a:gd name="T6" fmla="*/ 31460 w 33644"/>
              <a:gd name="T7" fmla="*/ 2267 h 11846"/>
              <a:gd name="T8" fmla="*/ 30250 w 33644"/>
              <a:gd name="T9" fmla="*/ 10425 h 11846"/>
              <a:gd name="T10" fmla="*/ 15731 w 33644"/>
              <a:gd name="T11" fmla="*/ 7940 h 11846"/>
              <a:gd name="T12" fmla="*/ 3630 w 33644"/>
              <a:gd name="T13" fmla="*/ 6801 h 11846"/>
              <a:gd name="T14" fmla="*/ 0 w 33644"/>
              <a:gd name="T15" fmla="*/ 6801 h 11846"/>
              <a:gd name="T16" fmla="*/ 1210 w 33644"/>
              <a:gd name="T17" fmla="*/ 0 h 118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44"/>
              <a:gd name="T28" fmla="*/ 0 h 11846"/>
              <a:gd name="T29" fmla="*/ 33644 w 33644"/>
              <a:gd name="T30" fmla="*/ 11846 h 118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44" h="11846">
                <a:moveTo>
                  <a:pt x="1294" y="0"/>
                </a:moveTo>
                <a:lnTo>
                  <a:pt x="3882" y="0"/>
                </a:lnTo>
                <a:lnTo>
                  <a:pt x="18116" y="1293"/>
                </a:lnTo>
                <a:lnTo>
                  <a:pt x="33644" y="2576"/>
                </a:lnTo>
                <a:lnTo>
                  <a:pt x="32350" y="11846"/>
                </a:lnTo>
                <a:lnTo>
                  <a:pt x="16822" y="9022"/>
                </a:lnTo>
                <a:lnTo>
                  <a:pt x="3882" y="7728"/>
                </a:lnTo>
                <a:lnTo>
                  <a:pt x="0" y="7728"/>
                </a:lnTo>
                <a:lnTo>
                  <a:pt x="129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1" name="object 92"/>
          <p:cNvSpPr>
            <a:spLocks/>
          </p:cNvSpPr>
          <p:nvPr/>
        </p:nvSpPr>
        <p:spPr bwMode="auto">
          <a:xfrm>
            <a:off x="9523413" y="5549900"/>
            <a:ext cx="31750" cy="14288"/>
          </a:xfrm>
          <a:custGeom>
            <a:avLst/>
            <a:gdLst>
              <a:gd name="T0" fmla="*/ 1246 w 32350"/>
              <a:gd name="T1" fmla="*/ 0 h 14422"/>
              <a:gd name="T2" fmla="*/ 13711 w 32350"/>
              <a:gd name="T3" fmla="*/ 2528 h 14422"/>
              <a:gd name="T4" fmla="*/ 26175 w 32350"/>
              <a:gd name="T5" fmla="*/ 5300 h 14422"/>
              <a:gd name="T6" fmla="*/ 31161 w 32350"/>
              <a:gd name="T7" fmla="*/ 6569 h 14422"/>
              <a:gd name="T8" fmla="*/ 29915 w 32350"/>
              <a:gd name="T9" fmla="*/ 14155 h 14422"/>
              <a:gd name="T10" fmla="*/ 24929 w 32350"/>
              <a:gd name="T11" fmla="*/ 12886 h 14422"/>
              <a:gd name="T12" fmla="*/ 12464 w 32350"/>
              <a:gd name="T13" fmla="*/ 10358 h 14422"/>
              <a:gd name="T14" fmla="*/ 0 w 32350"/>
              <a:gd name="T15" fmla="*/ 7829 h 14422"/>
              <a:gd name="T16" fmla="*/ 1246 w 32350"/>
              <a:gd name="T17" fmla="*/ 0 h 144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350"/>
              <a:gd name="T28" fmla="*/ 0 h 14422"/>
              <a:gd name="T29" fmla="*/ 32350 w 32350"/>
              <a:gd name="T30" fmla="*/ 14422 h 144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350" h="14422">
                <a:moveTo>
                  <a:pt x="1294" y="0"/>
                </a:moveTo>
                <a:lnTo>
                  <a:pt x="14234" y="2576"/>
                </a:lnTo>
                <a:lnTo>
                  <a:pt x="27174" y="5400"/>
                </a:lnTo>
                <a:lnTo>
                  <a:pt x="32350" y="6693"/>
                </a:lnTo>
                <a:lnTo>
                  <a:pt x="31056" y="14422"/>
                </a:lnTo>
                <a:lnTo>
                  <a:pt x="25880" y="13129"/>
                </a:lnTo>
                <a:lnTo>
                  <a:pt x="12940" y="10553"/>
                </a:lnTo>
                <a:lnTo>
                  <a:pt x="0" y="7976"/>
                </a:lnTo>
                <a:lnTo>
                  <a:pt x="129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2" name="object 93"/>
          <p:cNvSpPr>
            <a:spLocks/>
          </p:cNvSpPr>
          <p:nvPr/>
        </p:nvSpPr>
        <p:spPr bwMode="auto">
          <a:xfrm>
            <a:off x="9575800" y="5561013"/>
            <a:ext cx="34925" cy="15875"/>
          </a:xfrm>
          <a:custGeom>
            <a:avLst/>
            <a:gdLst>
              <a:gd name="T0" fmla="*/ 2697 w 33428"/>
              <a:gd name="T1" fmla="*/ 0 h 15457"/>
              <a:gd name="T2" fmla="*/ 14831 w 33428"/>
              <a:gd name="T3" fmla="*/ 2718 h 15457"/>
              <a:gd name="T4" fmla="*/ 34830 w 33428"/>
              <a:gd name="T5" fmla="*/ 8152 h 15457"/>
              <a:gd name="T6" fmla="*/ 32358 w 33428"/>
              <a:gd name="T7" fmla="*/ 16304 h 15457"/>
              <a:gd name="T8" fmla="*/ 12134 w 33428"/>
              <a:gd name="T9" fmla="*/ 10870 h 15457"/>
              <a:gd name="T10" fmla="*/ 0 w 33428"/>
              <a:gd name="T11" fmla="*/ 8152 h 15457"/>
              <a:gd name="T12" fmla="*/ 2697 w 33428"/>
              <a:gd name="T13" fmla="*/ 0 h 154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428"/>
              <a:gd name="T22" fmla="*/ 0 h 15457"/>
              <a:gd name="T23" fmla="*/ 33428 w 33428"/>
              <a:gd name="T24" fmla="*/ 15457 h 154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428" h="15457">
                <a:moveTo>
                  <a:pt x="2588" y="0"/>
                </a:moveTo>
                <a:lnTo>
                  <a:pt x="14234" y="2576"/>
                </a:lnTo>
                <a:lnTo>
                  <a:pt x="33428" y="7728"/>
                </a:lnTo>
                <a:lnTo>
                  <a:pt x="31056" y="15457"/>
                </a:lnTo>
                <a:lnTo>
                  <a:pt x="11646" y="10305"/>
                </a:lnTo>
                <a:lnTo>
                  <a:pt x="0" y="7728"/>
                </a:lnTo>
                <a:lnTo>
                  <a:pt x="258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3" name="object 94"/>
          <p:cNvSpPr>
            <a:spLocks/>
          </p:cNvSpPr>
          <p:nvPr/>
        </p:nvSpPr>
        <p:spPr bwMode="auto">
          <a:xfrm>
            <a:off x="9631363" y="5576888"/>
            <a:ext cx="33337" cy="19050"/>
          </a:xfrm>
          <a:custGeom>
            <a:avLst/>
            <a:gdLst>
              <a:gd name="T0" fmla="*/ 2541 w 33644"/>
              <a:gd name="T1" fmla="*/ 0 h 19316"/>
              <a:gd name="T2" fmla="*/ 10164 w 33644"/>
              <a:gd name="T3" fmla="*/ 2506 h 19316"/>
              <a:gd name="T4" fmla="*/ 33033 w 33644"/>
              <a:gd name="T5" fmla="*/ 11270 h 19316"/>
              <a:gd name="T6" fmla="*/ 29221 w 33644"/>
              <a:gd name="T7" fmla="*/ 18788 h 19316"/>
              <a:gd name="T8" fmla="*/ 7623 w 33644"/>
              <a:gd name="T9" fmla="*/ 10023 h 19316"/>
              <a:gd name="T10" fmla="*/ 0 w 33644"/>
              <a:gd name="T11" fmla="*/ 7517 h 19316"/>
              <a:gd name="T12" fmla="*/ 2541 w 33644"/>
              <a:gd name="T13" fmla="*/ 0 h 193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644"/>
              <a:gd name="T22" fmla="*/ 0 h 19316"/>
              <a:gd name="T23" fmla="*/ 33644 w 33644"/>
              <a:gd name="T24" fmla="*/ 19316 h 193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644" h="19316">
                <a:moveTo>
                  <a:pt x="2588" y="0"/>
                </a:moveTo>
                <a:lnTo>
                  <a:pt x="10352" y="2576"/>
                </a:lnTo>
                <a:lnTo>
                  <a:pt x="33644" y="11587"/>
                </a:lnTo>
                <a:lnTo>
                  <a:pt x="29762" y="19316"/>
                </a:lnTo>
                <a:lnTo>
                  <a:pt x="7764" y="10305"/>
                </a:lnTo>
                <a:lnTo>
                  <a:pt x="0" y="7728"/>
                </a:lnTo>
                <a:lnTo>
                  <a:pt x="258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4" name="object 95"/>
          <p:cNvSpPr>
            <a:spLocks/>
          </p:cNvSpPr>
          <p:nvPr/>
        </p:nvSpPr>
        <p:spPr bwMode="auto">
          <a:xfrm>
            <a:off x="9683750" y="5599113"/>
            <a:ext cx="31750" cy="20637"/>
          </a:xfrm>
          <a:custGeom>
            <a:avLst/>
            <a:gdLst>
              <a:gd name="T0" fmla="*/ 3739 w 32350"/>
              <a:gd name="T1" fmla="*/ 0 h 21903"/>
              <a:gd name="T2" fmla="*/ 24929 w 32350"/>
              <a:gd name="T3" fmla="*/ 10296 h 21903"/>
              <a:gd name="T4" fmla="*/ 31161 w 32350"/>
              <a:gd name="T5" fmla="*/ 13722 h 21903"/>
              <a:gd name="T6" fmla="*/ 27422 w 32350"/>
              <a:gd name="T7" fmla="*/ 19444 h 21903"/>
              <a:gd name="T8" fmla="*/ 21190 w 32350"/>
              <a:gd name="T9" fmla="*/ 16009 h 21903"/>
              <a:gd name="T10" fmla="*/ 1246 w 32350"/>
              <a:gd name="T11" fmla="*/ 5722 h 21903"/>
              <a:gd name="T12" fmla="*/ 0 w 32350"/>
              <a:gd name="T13" fmla="*/ 5722 h 21903"/>
              <a:gd name="T14" fmla="*/ 3739 w 32350"/>
              <a:gd name="T15" fmla="*/ 0 h 219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350"/>
              <a:gd name="T25" fmla="*/ 0 h 21903"/>
              <a:gd name="T26" fmla="*/ 32350 w 32350"/>
              <a:gd name="T27" fmla="*/ 21903 h 219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350" h="21903">
                <a:moveTo>
                  <a:pt x="3882" y="0"/>
                </a:moveTo>
                <a:lnTo>
                  <a:pt x="25880" y="11598"/>
                </a:lnTo>
                <a:lnTo>
                  <a:pt x="32350" y="15457"/>
                </a:lnTo>
                <a:lnTo>
                  <a:pt x="28468" y="21903"/>
                </a:lnTo>
                <a:lnTo>
                  <a:pt x="21998" y="18033"/>
                </a:lnTo>
                <a:lnTo>
                  <a:pt x="1294" y="6446"/>
                </a:lnTo>
                <a:lnTo>
                  <a:pt x="0" y="6446"/>
                </a:lnTo>
                <a:lnTo>
                  <a:pt x="388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5" name="object 96"/>
          <p:cNvSpPr>
            <a:spLocks/>
          </p:cNvSpPr>
          <p:nvPr/>
        </p:nvSpPr>
        <p:spPr bwMode="auto">
          <a:xfrm>
            <a:off x="9732963" y="5627688"/>
            <a:ext cx="28575" cy="28575"/>
          </a:xfrm>
          <a:custGeom>
            <a:avLst/>
            <a:gdLst>
              <a:gd name="T0" fmla="*/ 5037 w 29762"/>
              <a:gd name="T1" fmla="*/ 0 h 27056"/>
              <a:gd name="T2" fmla="*/ 8814 w 29762"/>
              <a:gd name="T3" fmla="*/ 2874 h 27056"/>
              <a:gd name="T4" fmla="*/ 17628 w 29762"/>
              <a:gd name="T5" fmla="*/ 11495 h 27056"/>
              <a:gd name="T6" fmla="*/ 27701 w 29762"/>
              <a:gd name="T7" fmla="*/ 21558 h 27056"/>
              <a:gd name="T8" fmla="*/ 28960 w 29762"/>
              <a:gd name="T9" fmla="*/ 22989 h 27056"/>
              <a:gd name="T10" fmla="*/ 23923 w 29762"/>
              <a:gd name="T11" fmla="*/ 30179 h 27056"/>
              <a:gd name="T12" fmla="*/ 22665 w 29762"/>
              <a:gd name="T13" fmla="*/ 28736 h 27056"/>
              <a:gd name="T14" fmla="*/ 12591 w 29762"/>
              <a:gd name="T15" fmla="*/ 18684 h 27056"/>
              <a:gd name="T16" fmla="*/ 3777 w 29762"/>
              <a:gd name="T17" fmla="*/ 10064 h 27056"/>
              <a:gd name="T18" fmla="*/ 0 w 29762"/>
              <a:gd name="T19" fmla="*/ 7190 h 27056"/>
              <a:gd name="T20" fmla="*/ 5037 w 29762"/>
              <a:gd name="T21" fmla="*/ 0 h 270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762"/>
              <a:gd name="T34" fmla="*/ 0 h 27056"/>
              <a:gd name="T35" fmla="*/ 29762 w 29762"/>
              <a:gd name="T36" fmla="*/ 27056 h 270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762" h="27056">
                <a:moveTo>
                  <a:pt x="5176" y="0"/>
                </a:moveTo>
                <a:lnTo>
                  <a:pt x="9058" y="2576"/>
                </a:lnTo>
                <a:lnTo>
                  <a:pt x="18116" y="10305"/>
                </a:lnTo>
                <a:lnTo>
                  <a:pt x="28468" y="19327"/>
                </a:lnTo>
                <a:lnTo>
                  <a:pt x="29762" y="20610"/>
                </a:lnTo>
                <a:lnTo>
                  <a:pt x="24586" y="27056"/>
                </a:lnTo>
                <a:lnTo>
                  <a:pt x="23292" y="25762"/>
                </a:lnTo>
                <a:lnTo>
                  <a:pt x="12940" y="16751"/>
                </a:lnTo>
                <a:lnTo>
                  <a:pt x="3882" y="9022"/>
                </a:lnTo>
                <a:lnTo>
                  <a:pt x="0" y="6446"/>
                </a:lnTo>
                <a:lnTo>
                  <a:pt x="5176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6" name="object 97"/>
          <p:cNvSpPr>
            <a:spLocks/>
          </p:cNvSpPr>
          <p:nvPr/>
        </p:nvSpPr>
        <p:spPr bwMode="auto">
          <a:xfrm>
            <a:off x="9769475" y="5667375"/>
            <a:ext cx="28575" cy="30163"/>
          </a:xfrm>
          <a:custGeom>
            <a:avLst/>
            <a:gdLst>
              <a:gd name="T0" fmla="*/ 6756 w 27174"/>
              <a:gd name="T1" fmla="*/ 0 h 31173"/>
              <a:gd name="T2" fmla="*/ 8109 w 27174"/>
              <a:gd name="T3" fmla="*/ 1210 h 31173"/>
              <a:gd name="T4" fmla="*/ 17567 w 27174"/>
              <a:gd name="T5" fmla="*/ 12060 h 31173"/>
              <a:gd name="T6" fmla="*/ 27027 w 27174"/>
              <a:gd name="T7" fmla="*/ 23151 h 31173"/>
              <a:gd name="T8" fmla="*/ 28378 w 27174"/>
              <a:gd name="T9" fmla="*/ 24362 h 31173"/>
              <a:gd name="T10" fmla="*/ 20270 w 27174"/>
              <a:gd name="T11" fmla="*/ 29186 h 31173"/>
              <a:gd name="T12" fmla="*/ 20270 w 27174"/>
              <a:gd name="T13" fmla="*/ 27975 h 31173"/>
              <a:gd name="T14" fmla="*/ 10811 w 27174"/>
              <a:gd name="T15" fmla="*/ 16884 h 31173"/>
              <a:gd name="T16" fmla="*/ 1351 w 27174"/>
              <a:gd name="T17" fmla="*/ 6035 h 31173"/>
              <a:gd name="T18" fmla="*/ 0 w 27174"/>
              <a:gd name="T19" fmla="*/ 4823 h 31173"/>
              <a:gd name="T20" fmla="*/ 6756 w 27174"/>
              <a:gd name="T21" fmla="*/ 0 h 311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174"/>
              <a:gd name="T34" fmla="*/ 0 h 31173"/>
              <a:gd name="T35" fmla="*/ 27174 w 27174"/>
              <a:gd name="T36" fmla="*/ 31173 h 311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174" h="31173">
                <a:moveTo>
                  <a:pt x="6470" y="0"/>
                </a:moveTo>
                <a:lnTo>
                  <a:pt x="7764" y="1293"/>
                </a:lnTo>
                <a:lnTo>
                  <a:pt x="16822" y="12881"/>
                </a:lnTo>
                <a:lnTo>
                  <a:pt x="25880" y="24727"/>
                </a:lnTo>
                <a:lnTo>
                  <a:pt x="27174" y="26021"/>
                </a:lnTo>
                <a:lnTo>
                  <a:pt x="19410" y="31173"/>
                </a:lnTo>
                <a:lnTo>
                  <a:pt x="19410" y="29880"/>
                </a:lnTo>
                <a:lnTo>
                  <a:pt x="10352" y="18033"/>
                </a:lnTo>
                <a:lnTo>
                  <a:pt x="1294" y="6446"/>
                </a:lnTo>
                <a:lnTo>
                  <a:pt x="0" y="5152"/>
                </a:lnTo>
                <a:lnTo>
                  <a:pt x="647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7" name="object 98"/>
          <p:cNvSpPr>
            <a:spLocks/>
          </p:cNvSpPr>
          <p:nvPr/>
        </p:nvSpPr>
        <p:spPr bwMode="auto">
          <a:xfrm>
            <a:off x="9805988" y="5713413"/>
            <a:ext cx="23812" cy="31750"/>
          </a:xfrm>
          <a:custGeom>
            <a:avLst/>
            <a:gdLst>
              <a:gd name="T0" fmla="*/ 6069 w 24586"/>
              <a:gd name="T1" fmla="*/ 0 h 30915"/>
              <a:gd name="T2" fmla="*/ 16994 w 24586"/>
              <a:gd name="T3" fmla="*/ 17656 h 30915"/>
              <a:gd name="T4" fmla="*/ 23062 w 24586"/>
              <a:gd name="T5" fmla="*/ 28525 h 30915"/>
              <a:gd name="T6" fmla="*/ 15779 w 24586"/>
              <a:gd name="T7" fmla="*/ 32608 h 30915"/>
              <a:gd name="T8" fmla="*/ 9710 w 24586"/>
              <a:gd name="T9" fmla="*/ 21739 h 30915"/>
              <a:gd name="T10" fmla="*/ 0 w 24586"/>
              <a:gd name="T11" fmla="*/ 4070 h 30915"/>
              <a:gd name="T12" fmla="*/ 6069 w 24586"/>
              <a:gd name="T13" fmla="*/ 0 h 309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586"/>
              <a:gd name="T22" fmla="*/ 0 h 30915"/>
              <a:gd name="T23" fmla="*/ 24586 w 24586"/>
              <a:gd name="T24" fmla="*/ 30915 h 309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586" h="30915">
                <a:moveTo>
                  <a:pt x="6470" y="0"/>
                </a:moveTo>
                <a:lnTo>
                  <a:pt x="18116" y="16740"/>
                </a:lnTo>
                <a:lnTo>
                  <a:pt x="24586" y="27045"/>
                </a:lnTo>
                <a:lnTo>
                  <a:pt x="16822" y="30915"/>
                </a:lnTo>
                <a:lnTo>
                  <a:pt x="10352" y="20610"/>
                </a:lnTo>
                <a:lnTo>
                  <a:pt x="0" y="3859"/>
                </a:lnTo>
                <a:lnTo>
                  <a:pt x="647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8" name="object 99"/>
          <p:cNvSpPr>
            <a:spLocks/>
          </p:cNvSpPr>
          <p:nvPr/>
        </p:nvSpPr>
        <p:spPr bwMode="auto">
          <a:xfrm>
            <a:off x="9836150" y="5761038"/>
            <a:ext cx="22225" cy="31750"/>
          </a:xfrm>
          <a:custGeom>
            <a:avLst/>
            <a:gdLst>
              <a:gd name="T0" fmla="*/ 7504 w 23400"/>
              <a:gd name="T1" fmla="*/ 0 h 30915"/>
              <a:gd name="T2" fmla="*/ 10110 w 23400"/>
              <a:gd name="T3" fmla="*/ 5434 h 30915"/>
              <a:gd name="T4" fmla="*/ 17614 w 23400"/>
              <a:gd name="T5" fmla="*/ 17656 h 30915"/>
              <a:gd name="T6" fmla="*/ 22616 w 23400"/>
              <a:gd name="T7" fmla="*/ 28525 h 30915"/>
              <a:gd name="T8" fmla="*/ 16363 w 23400"/>
              <a:gd name="T9" fmla="*/ 32608 h 30915"/>
              <a:gd name="T10" fmla="*/ 10110 w 23400"/>
              <a:gd name="T11" fmla="*/ 21739 h 30915"/>
              <a:gd name="T12" fmla="*/ 3752 w 23400"/>
              <a:gd name="T13" fmla="*/ 10869 h 30915"/>
              <a:gd name="T14" fmla="*/ 0 w 23400"/>
              <a:gd name="T15" fmla="*/ 4070 h 30915"/>
              <a:gd name="T16" fmla="*/ 7504 w 23400"/>
              <a:gd name="T17" fmla="*/ 0 h 309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400"/>
              <a:gd name="T28" fmla="*/ 0 h 30915"/>
              <a:gd name="T29" fmla="*/ 23400 w 23400"/>
              <a:gd name="T30" fmla="*/ 30915 h 309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400" h="30915">
                <a:moveTo>
                  <a:pt x="7764" y="0"/>
                </a:moveTo>
                <a:lnTo>
                  <a:pt x="10460" y="5152"/>
                </a:lnTo>
                <a:lnTo>
                  <a:pt x="18224" y="16740"/>
                </a:lnTo>
                <a:lnTo>
                  <a:pt x="23400" y="27045"/>
                </a:lnTo>
                <a:lnTo>
                  <a:pt x="16930" y="30915"/>
                </a:lnTo>
                <a:lnTo>
                  <a:pt x="10460" y="20610"/>
                </a:lnTo>
                <a:lnTo>
                  <a:pt x="3882" y="10305"/>
                </a:lnTo>
                <a:lnTo>
                  <a:pt x="0" y="3859"/>
                </a:lnTo>
                <a:lnTo>
                  <a:pt x="776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89" name="object 100"/>
          <p:cNvSpPr>
            <a:spLocks/>
          </p:cNvSpPr>
          <p:nvPr/>
        </p:nvSpPr>
        <p:spPr bwMode="auto">
          <a:xfrm>
            <a:off x="9864725" y="5808663"/>
            <a:ext cx="11113" cy="11112"/>
          </a:xfrm>
          <a:custGeom>
            <a:avLst/>
            <a:gdLst>
              <a:gd name="T0" fmla="*/ 7457 w 10352"/>
              <a:gd name="T1" fmla="*/ 0 h 10305"/>
              <a:gd name="T2" fmla="*/ 11930 w 10352"/>
              <a:gd name="T3" fmla="*/ 7482 h 10305"/>
              <a:gd name="T4" fmla="*/ 4473 w 10352"/>
              <a:gd name="T5" fmla="*/ 11982 h 10305"/>
              <a:gd name="T6" fmla="*/ 0 w 10352"/>
              <a:gd name="T7" fmla="*/ 4487 h 10305"/>
              <a:gd name="T8" fmla="*/ 7457 w 10352"/>
              <a:gd name="T9" fmla="*/ 0 h 103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52"/>
              <a:gd name="T16" fmla="*/ 0 h 10305"/>
              <a:gd name="T17" fmla="*/ 10352 w 10352"/>
              <a:gd name="T18" fmla="*/ 10305 h 103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52" h="10305">
                <a:moveTo>
                  <a:pt x="6470" y="0"/>
                </a:moveTo>
                <a:lnTo>
                  <a:pt x="10352" y="6435"/>
                </a:lnTo>
                <a:lnTo>
                  <a:pt x="3882" y="10305"/>
                </a:lnTo>
                <a:lnTo>
                  <a:pt x="0" y="3859"/>
                </a:lnTo>
                <a:lnTo>
                  <a:pt x="647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90" name="object 101"/>
          <p:cNvSpPr>
            <a:spLocks/>
          </p:cNvSpPr>
          <p:nvPr/>
        </p:nvSpPr>
        <p:spPr bwMode="auto">
          <a:xfrm>
            <a:off x="9339263" y="5592763"/>
            <a:ext cx="261937" cy="152400"/>
          </a:xfrm>
          <a:custGeom>
            <a:avLst/>
            <a:gdLst>
              <a:gd name="T0" fmla="*/ 166377 w 261284"/>
              <a:gd name="T1" fmla="*/ 49134 h 152506"/>
              <a:gd name="T2" fmla="*/ 0 w 261284"/>
              <a:gd name="T3" fmla="*/ 143295 h 152506"/>
              <a:gd name="T4" fmla="*/ 5202 w 261284"/>
              <a:gd name="T5" fmla="*/ 152294 h 152506"/>
              <a:gd name="T6" fmla="*/ 171458 w 261284"/>
              <a:gd name="T7" fmla="*/ 58200 h 152506"/>
              <a:gd name="T8" fmla="*/ 166377 w 261284"/>
              <a:gd name="T9" fmla="*/ 49134 h 152506"/>
              <a:gd name="T10" fmla="*/ 211941 w 261284"/>
              <a:gd name="T11" fmla="*/ 43993 h 152506"/>
              <a:gd name="T12" fmla="*/ 175458 w 261284"/>
              <a:gd name="T13" fmla="*/ 43993 h 152506"/>
              <a:gd name="T14" fmla="*/ 180660 w 261284"/>
              <a:gd name="T15" fmla="*/ 52992 h 152506"/>
              <a:gd name="T16" fmla="*/ 171458 w 261284"/>
              <a:gd name="T17" fmla="*/ 58200 h 152506"/>
              <a:gd name="T18" fmla="*/ 179360 w 261284"/>
              <a:gd name="T19" fmla="*/ 72294 h 152506"/>
              <a:gd name="T20" fmla="*/ 211941 w 261284"/>
              <a:gd name="T21" fmla="*/ 43993 h 152506"/>
              <a:gd name="T22" fmla="*/ 175458 w 261284"/>
              <a:gd name="T23" fmla="*/ 43993 h 152506"/>
              <a:gd name="T24" fmla="*/ 166377 w 261284"/>
              <a:gd name="T25" fmla="*/ 49134 h 152506"/>
              <a:gd name="T26" fmla="*/ 171458 w 261284"/>
              <a:gd name="T27" fmla="*/ 58200 h 152506"/>
              <a:gd name="T28" fmla="*/ 180660 w 261284"/>
              <a:gd name="T29" fmla="*/ 52992 h 152506"/>
              <a:gd name="T30" fmla="*/ 175458 w 261284"/>
              <a:gd name="T31" fmla="*/ 43993 h 152506"/>
              <a:gd name="T32" fmla="*/ 262592 w 261284"/>
              <a:gd name="T33" fmla="*/ 0 h 152506"/>
              <a:gd name="T34" fmla="*/ 158444 w 261284"/>
              <a:gd name="T35" fmla="*/ 34984 h 152506"/>
              <a:gd name="T36" fmla="*/ 166377 w 261284"/>
              <a:gd name="T37" fmla="*/ 49134 h 152506"/>
              <a:gd name="T38" fmla="*/ 175458 w 261284"/>
              <a:gd name="T39" fmla="*/ 43993 h 152506"/>
              <a:gd name="T40" fmla="*/ 211941 w 261284"/>
              <a:gd name="T41" fmla="*/ 43993 h 152506"/>
              <a:gd name="T42" fmla="*/ 262592 w 261284"/>
              <a:gd name="T43" fmla="*/ 0 h 15250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1284"/>
              <a:gd name="T67" fmla="*/ 0 h 152506"/>
              <a:gd name="T68" fmla="*/ 261284 w 261284"/>
              <a:gd name="T69" fmla="*/ 152506 h 15250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1284" h="152506">
                <a:moveTo>
                  <a:pt x="165548" y="49202"/>
                </a:moveTo>
                <a:lnTo>
                  <a:pt x="0" y="143495"/>
                </a:lnTo>
                <a:lnTo>
                  <a:pt x="5176" y="152506"/>
                </a:lnTo>
                <a:lnTo>
                  <a:pt x="170605" y="58281"/>
                </a:lnTo>
                <a:lnTo>
                  <a:pt x="165548" y="49202"/>
                </a:lnTo>
                <a:close/>
              </a:path>
              <a:path w="261284" h="152506">
                <a:moveTo>
                  <a:pt x="210886" y="44055"/>
                </a:moveTo>
                <a:lnTo>
                  <a:pt x="174585" y="44055"/>
                </a:lnTo>
                <a:lnTo>
                  <a:pt x="179761" y="53066"/>
                </a:lnTo>
                <a:lnTo>
                  <a:pt x="170605" y="58281"/>
                </a:lnTo>
                <a:lnTo>
                  <a:pt x="178467" y="72394"/>
                </a:lnTo>
                <a:lnTo>
                  <a:pt x="210886" y="44055"/>
                </a:lnTo>
                <a:close/>
              </a:path>
              <a:path w="261284" h="152506">
                <a:moveTo>
                  <a:pt x="174585" y="44055"/>
                </a:moveTo>
                <a:lnTo>
                  <a:pt x="165548" y="49202"/>
                </a:lnTo>
                <a:lnTo>
                  <a:pt x="170605" y="58281"/>
                </a:lnTo>
                <a:lnTo>
                  <a:pt x="179761" y="53066"/>
                </a:lnTo>
                <a:lnTo>
                  <a:pt x="174585" y="44055"/>
                </a:lnTo>
                <a:close/>
              </a:path>
              <a:path w="261284" h="152506">
                <a:moveTo>
                  <a:pt x="261284" y="0"/>
                </a:moveTo>
                <a:lnTo>
                  <a:pt x="157655" y="35032"/>
                </a:lnTo>
                <a:lnTo>
                  <a:pt x="165548" y="49202"/>
                </a:lnTo>
                <a:lnTo>
                  <a:pt x="174585" y="44055"/>
                </a:lnTo>
                <a:lnTo>
                  <a:pt x="210886" y="44055"/>
                </a:lnTo>
                <a:lnTo>
                  <a:pt x="26128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91" name="object 102"/>
          <p:cNvSpPr>
            <a:spLocks/>
          </p:cNvSpPr>
          <p:nvPr/>
        </p:nvSpPr>
        <p:spPr bwMode="auto">
          <a:xfrm>
            <a:off x="9339263" y="5637213"/>
            <a:ext cx="180975" cy="107950"/>
          </a:xfrm>
          <a:custGeom>
            <a:avLst/>
            <a:gdLst>
              <a:gd name="T0" fmla="*/ 0 w 179761"/>
              <a:gd name="T1" fmla="*/ 98523 h 108451"/>
              <a:gd name="T2" fmla="*/ 176951 w 179761"/>
              <a:gd name="T3" fmla="*/ 0 h 108451"/>
              <a:gd name="T4" fmla="*/ 182197 w 179761"/>
              <a:gd name="T5" fmla="*/ 8928 h 108451"/>
              <a:gd name="T6" fmla="*/ 5246 w 179761"/>
              <a:gd name="T7" fmla="*/ 107451 h 108451"/>
              <a:gd name="T8" fmla="*/ 0 w 179761"/>
              <a:gd name="T9" fmla="*/ 98523 h 1084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9761"/>
              <a:gd name="T16" fmla="*/ 0 h 108451"/>
              <a:gd name="T17" fmla="*/ 179761 w 179761"/>
              <a:gd name="T18" fmla="*/ 108451 h 1084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9761" h="108451">
                <a:moveTo>
                  <a:pt x="0" y="99439"/>
                </a:moveTo>
                <a:lnTo>
                  <a:pt x="174585" y="0"/>
                </a:lnTo>
                <a:lnTo>
                  <a:pt x="179761" y="9011"/>
                </a:lnTo>
                <a:lnTo>
                  <a:pt x="5176" y="108451"/>
                </a:lnTo>
                <a:lnTo>
                  <a:pt x="0" y="9943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92" name="object 103"/>
          <p:cNvSpPr>
            <a:spLocks/>
          </p:cNvSpPr>
          <p:nvPr/>
        </p:nvSpPr>
        <p:spPr bwMode="auto">
          <a:xfrm>
            <a:off x="9498013" y="5592763"/>
            <a:ext cx="103187" cy="73025"/>
          </a:xfrm>
          <a:custGeom>
            <a:avLst/>
            <a:gdLst>
              <a:gd name="T0" fmla="*/ 0 w 103629"/>
              <a:gd name="T1" fmla="*/ 35645 h 72394"/>
              <a:gd name="T2" fmla="*/ 102747 w 103629"/>
              <a:gd name="T3" fmla="*/ 0 h 72394"/>
              <a:gd name="T4" fmla="*/ 20635 w 103629"/>
              <a:gd name="T5" fmla="*/ 73661 h 72394"/>
              <a:gd name="T6" fmla="*/ 0 w 103629"/>
              <a:gd name="T7" fmla="*/ 35645 h 72394"/>
              <a:gd name="T8" fmla="*/ 0 60000 65536"/>
              <a:gd name="T9" fmla="*/ 0 60000 65536"/>
              <a:gd name="T10" fmla="*/ 0 60000 65536"/>
              <a:gd name="T11" fmla="*/ 0 60000 65536"/>
              <a:gd name="T12" fmla="*/ 0 w 103629"/>
              <a:gd name="T13" fmla="*/ 0 h 72394"/>
              <a:gd name="T14" fmla="*/ 103629 w 103629"/>
              <a:gd name="T15" fmla="*/ 72394 h 723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629" h="72394">
                <a:moveTo>
                  <a:pt x="0" y="35032"/>
                </a:moveTo>
                <a:lnTo>
                  <a:pt x="103629" y="0"/>
                </a:lnTo>
                <a:lnTo>
                  <a:pt x="20812" y="72394"/>
                </a:lnTo>
                <a:lnTo>
                  <a:pt x="0" y="350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93" name="object 104"/>
          <p:cNvSpPr>
            <a:spLocks/>
          </p:cNvSpPr>
          <p:nvPr/>
        </p:nvSpPr>
        <p:spPr bwMode="auto">
          <a:xfrm>
            <a:off x="9201150" y="5291138"/>
            <a:ext cx="322263" cy="85725"/>
          </a:xfrm>
          <a:custGeom>
            <a:avLst/>
            <a:gdLst>
              <a:gd name="T0" fmla="*/ 216562 w 322104"/>
              <a:gd name="T1" fmla="*/ 64642 h 86558"/>
              <a:gd name="T2" fmla="*/ 212214 w 322104"/>
              <a:gd name="T3" fmla="*/ 79825 h 86558"/>
              <a:gd name="T4" fmla="*/ 322422 w 322104"/>
              <a:gd name="T5" fmla="*/ 84900 h 86558"/>
              <a:gd name="T6" fmla="*/ 284185 w 322104"/>
              <a:gd name="T7" fmla="*/ 67138 h 86558"/>
              <a:gd name="T8" fmla="*/ 226462 w 322104"/>
              <a:gd name="T9" fmla="*/ 67138 h 86558"/>
              <a:gd name="T10" fmla="*/ 216562 w 322104"/>
              <a:gd name="T11" fmla="*/ 64642 h 86558"/>
              <a:gd name="T12" fmla="*/ 219501 w 322104"/>
              <a:gd name="T13" fmla="*/ 54375 h 86558"/>
              <a:gd name="T14" fmla="*/ 216562 w 322104"/>
              <a:gd name="T15" fmla="*/ 64642 h 86558"/>
              <a:gd name="T16" fmla="*/ 226462 w 322104"/>
              <a:gd name="T17" fmla="*/ 67138 h 86558"/>
              <a:gd name="T18" fmla="*/ 230348 w 322104"/>
              <a:gd name="T19" fmla="*/ 57093 h 86558"/>
              <a:gd name="T20" fmla="*/ 219501 w 322104"/>
              <a:gd name="T21" fmla="*/ 54375 h 86558"/>
              <a:gd name="T22" fmla="*/ 223870 w 322104"/>
              <a:gd name="T23" fmla="*/ 39119 h 86558"/>
              <a:gd name="T24" fmla="*/ 219501 w 322104"/>
              <a:gd name="T25" fmla="*/ 54375 h 86558"/>
              <a:gd name="T26" fmla="*/ 230348 w 322104"/>
              <a:gd name="T27" fmla="*/ 57093 h 86558"/>
              <a:gd name="T28" fmla="*/ 226462 w 322104"/>
              <a:gd name="T29" fmla="*/ 67138 h 86558"/>
              <a:gd name="T30" fmla="*/ 284185 w 322104"/>
              <a:gd name="T31" fmla="*/ 67138 h 86558"/>
              <a:gd name="T32" fmla="*/ 223870 w 322104"/>
              <a:gd name="T33" fmla="*/ 39119 h 86558"/>
              <a:gd name="T34" fmla="*/ 2590 w 322104"/>
              <a:gd name="T35" fmla="*/ 0 h 86558"/>
              <a:gd name="T36" fmla="*/ 0 w 322104"/>
              <a:gd name="T37" fmla="*/ 10043 h 86558"/>
              <a:gd name="T38" fmla="*/ 216562 w 322104"/>
              <a:gd name="T39" fmla="*/ 64642 h 86558"/>
              <a:gd name="T40" fmla="*/ 219501 w 322104"/>
              <a:gd name="T41" fmla="*/ 54375 h 86558"/>
              <a:gd name="T42" fmla="*/ 2590 w 322104"/>
              <a:gd name="T43" fmla="*/ 0 h 86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2104"/>
              <a:gd name="T67" fmla="*/ 0 h 86558"/>
              <a:gd name="T68" fmla="*/ 322104 w 322104"/>
              <a:gd name="T69" fmla="*/ 86558 h 86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2104" h="86558">
                <a:moveTo>
                  <a:pt x="216348" y="65904"/>
                </a:moveTo>
                <a:lnTo>
                  <a:pt x="212004" y="81384"/>
                </a:lnTo>
                <a:lnTo>
                  <a:pt x="322104" y="86558"/>
                </a:lnTo>
                <a:lnTo>
                  <a:pt x="283905" y="68449"/>
                </a:lnTo>
                <a:lnTo>
                  <a:pt x="226238" y="68449"/>
                </a:lnTo>
                <a:lnTo>
                  <a:pt x="216348" y="65904"/>
                </a:lnTo>
                <a:close/>
              </a:path>
              <a:path w="322104" h="86558">
                <a:moveTo>
                  <a:pt x="219285" y="55436"/>
                </a:moveTo>
                <a:lnTo>
                  <a:pt x="216348" y="65904"/>
                </a:lnTo>
                <a:lnTo>
                  <a:pt x="226238" y="68449"/>
                </a:lnTo>
                <a:lnTo>
                  <a:pt x="230120" y="58208"/>
                </a:lnTo>
                <a:lnTo>
                  <a:pt x="219285" y="55436"/>
                </a:lnTo>
                <a:close/>
              </a:path>
              <a:path w="322104" h="86558">
                <a:moveTo>
                  <a:pt x="223650" y="39883"/>
                </a:moveTo>
                <a:lnTo>
                  <a:pt x="219285" y="55436"/>
                </a:lnTo>
                <a:lnTo>
                  <a:pt x="230120" y="58208"/>
                </a:lnTo>
                <a:lnTo>
                  <a:pt x="226238" y="68449"/>
                </a:lnTo>
                <a:lnTo>
                  <a:pt x="283905" y="68449"/>
                </a:lnTo>
                <a:lnTo>
                  <a:pt x="223650" y="39883"/>
                </a:lnTo>
                <a:close/>
              </a:path>
              <a:path w="322104" h="86558">
                <a:moveTo>
                  <a:pt x="2588" y="0"/>
                </a:moveTo>
                <a:lnTo>
                  <a:pt x="0" y="10240"/>
                </a:lnTo>
                <a:lnTo>
                  <a:pt x="216348" y="65904"/>
                </a:lnTo>
                <a:lnTo>
                  <a:pt x="219285" y="55436"/>
                </a:lnTo>
                <a:lnTo>
                  <a:pt x="258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94" name="object 105"/>
          <p:cNvSpPr>
            <a:spLocks/>
          </p:cNvSpPr>
          <p:nvPr/>
        </p:nvSpPr>
        <p:spPr bwMode="auto">
          <a:xfrm>
            <a:off x="9201150" y="5291138"/>
            <a:ext cx="230188" cy="68262"/>
          </a:xfrm>
          <a:custGeom>
            <a:avLst/>
            <a:gdLst>
              <a:gd name="T0" fmla="*/ 2590 w 230120"/>
              <a:gd name="T1" fmla="*/ 0 h 68449"/>
              <a:gd name="T2" fmla="*/ 230256 w 230120"/>
              <a:gd name="T3" fmla="*/ 57890 h 68449"/>
              <a:gd name="T4" fmla="*/ 226372 w 230120"/>
              <a:gd name="T5" fmla="*/ 68076 h 68449"/>
              <a:gd name="T6" fmla="*/ 0 w 230120"/>
              <a:gd name="T7" fmla="*/ 10184 h 68449"/>
              <a:gd name="T8" fmla="*/ 2590 w 230120"/>
              <a:gd name="T9" fmla="*/ 0 h 684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120"/>
              <a:gd name="T16" fmla="*/ 0 h 68449"/>
              <a:gd name="T17" fmla="*/ 230120 w 230120"/>
              <a:gd name="T18" fmla="*/ 68449 h 684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120" h="68449">
                <a:moveTo>
                  <a:pt x="2588" y="0"/>
                </a:moveTo>
                <a:lnTo>
                  <a:pt x="230120" y="58208"/>
                </a:lnTo>
                <a:lnTo>
                  <a:pt x="226238" y="68449"/>
                </a:lnTo>
                <a:lnTo>
                  <a:pt x="0" y="10240"/>
                </a:lnTo>
                <a:lnTo>
                  <a:pt x="258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95" name="object 106"/>
          <p:cNvSpPr>
            <a:spLocks/>
          </p:cNvSpPr>
          <p:nvPr/>
        </p:nvSpPr>
        <p:spPr bwMode="auto">
          <a:xfrm>
            <a:off x="9413875" y="5330825"/>
            <a:ext cx="109538" cy="46038"/>
          </a:xfrm>
          <a:custGeom>
            <a:avLst/>
            <a:gdLst>
              <a:gd name="T0" fmla="*/ 11528 w 110099"/>
              <a:gd name="T1" fmla="*/ 0 h 46674"/>
              <a:gd name="T2" fmla="*/ 108980 w 110099"/>
              <a:gd name="T3" fmla="*/ 45411 h 46674"/>
              <a:gd name="T4" fmla="*/ 0 w 110099"/>
              <a:gd name="T5" fmla="*/ 40377 h 46674"/>
              <a:gd name="T6" fmla="*/ 11528 w 110099"/>
              <a:gd name="T7" fmla="*/ 0 h 46674"/>
              <a:gd name="T8" fmla="*/ 0 60000 65536"/>
              <a:gd name="T9" fmla="*/ 0 60000 65536"/>
              <a:gd name="T10" fmla="*/ 0 60000 65536"/>
              <a:gd name="T11" fmla="*/ 0 60000 65536"/>
              <a:gd name="T12" fmla="*/ 0 w 110099"/>
              <a:gd name="T13" fmla="*/ 0 h 46674"/>
              <a:gd name="T14" fmla="*/ 110099 w 110099"/>
              <a:gd name="T15" fmla="*/ 46674 h 466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099" h="46674">
                <a:moveTo>
                  <a:pt x="11646" y="0"/>
                </a:moveTo>
                <a:lnTo>
                  <a:pt x="110099" y="46674"/>
                </a:lnTo>
                <a:lnTo>
                  <a:pt x="0" y="41500"/>
                </a:lnTo>
                <a:lnTo>
                  <a:pt x="11646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96" name="object 107"/>
          <p:cNvSpPr>
            <a:spLocks noChangeArrowheads="1"/>
          </p:cNvSpPr>
          <p:nvPr/>
        </p:nvSpPr>
        <p:spPr bwMode="auto">
          <a:xfrm>
            <a:off x="6692900" y="4027488"/>
            <a:ext cx="295275" cy="274637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97" name="object 108"/>
          <p:cNvSpPr>
            <a:spLocks/>
          </p:cNvSpPr>
          <p:nvPr/>
        </p:nvSpPr>
        <p:spPr bwMode="auto">
          <a:xfrm>
            <a:off x="6692900" y="4027488"/>
            <a:ext cx="295275" cy="774700"/>
          </a:xfrm>
          <a:custGeom>
            <a:avLst/>
            <a:gdLst>
              <a:gd name="T0" fmla="*/ 0 w 296202"/>
              <a:gd name="T1" fmla="*/ 0 h 774606"/>
              <a:gd name="T2" fmla="*/ 294351 w 296202"/>
              <a:gd name="T3" fmla="*/ 0 h 774606"/>
              <a:gd name="T4" fmla="*/ 294351 w 296202"/>
              <a:gd name="T5" fmla="*/ 773500 h 774606"/>
              <a:gd name="T6" fmla="*/ 126075 w 296202"/>
              <a:gd name="T7" fmla="*/ 774794 h 774606"/>
              <a:gd name="T8" fmla="*/ 126075 w 296202"/>
              <a:gd name="T9" fmla="*/ 95852 h 774606"/>
              <a:gd name="T10" fmla="*/ 0 w 296202"/>
              <a:gd name="T11" fmla="*/ 0 h 7746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6202"/>
              <a:gd name="T19" fmla="*/ 0 h 774606"/>
              <a:gd name="T20" fmla="*/ 296202 w 296202"/>
              <a:gd name="T21" fmla="*/ 774606 h 77460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6202" h="774606">
                <a:moveTo>
                  <a:pt x="0" y="0"/>
                </a:moveTo>
                <a:lnTo>
                  <a:pt x="296202" y="0"/>
                </a:lnTo>
                <a:lnTo>
                  <a:pt x="296202" y="773312"/>
                </a:lnTo>
                <a:lnTo>
                  <a:pt x="126868" y="774606"/>
                </a:lnTo>
                <a:lnTo>
                  <a:pt x="126868" y="95828"/>
                </a:lnTo>
                <a:lnTo>
                  <a:pt x="0" y="0"/>
                </a:lnTo>
                <a:close/>
              </a:path>
            </a:pathLst>
          </a:custGeom>
          <a:noFill/>
          <a:ln w="7767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898" name="object 109"/>
          <p:cNvSpPr>
            <a:spLocks noChangeArrowheads="1"/>
          </p:cNvSpPr>
          <p:nvPr/>
        </p:nvSpPr>
        <p:spPr bwMode="auto">
          <a:xfrm>
            <a:off x="6697663" y="2989263"/>
            <a:ext cx="298450" cy="274637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99" name="object 110"/>
          <p:cNvSpPr>
            <a:spLocks/>
          </p:cNvSpPr>
          <p:nvPr/>
        </p:nvSpPr>
        <p:spPr bwMode="auto">
          <a:xfrm>
            <a:off x="6697663" y="2989263"/>
            <a:ext cx="298450" cy="771525"/>
          </a:xfrm>
          <a:custGeom>
            <a:avLst/>
            <a:gdLst>
              <a:gd name="T0" fmla="*/ 0 w 298790"/>
              <a:gd name="T1" fmla="*/ 771247 h 771803"/>
              <a:gd name="T2" fmla="*/ 298110 w 298790"/>
              <a:gd name="T3" fmla="*/ 771247 h 771803"/>
              <a:gd name="T4" fmla="*/ 298110 w 298790"/>
              <a:gd name="T5" fmla="*/ 0 h 771803"/>
              <a:gd name="T6" fmla="*/ 127880 w 298790"/>
              <a:gd name="T7" fmla="*/ 0 h 771803"/>
              <a:gd name="T8" fmla="*/ 127881 w 298790"/>
              <a:gd name="T9" fmla="*/ 675703 h 771803"/>
              <a:gd name="T10" fmla="*/ 0 w 298790"/>
              <a:gd name="T11" fmla="*/ 771247 h 7718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8790"/>
              <a:gd name="T19" fmla="*/ 0 h 771803"/>
              <a:gd name="T20" fmla="*/ 298790 w 298790"/>
              <a:gd name="T21" fmla="*/ 771803 h 7718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8790" h="771803">
                <a:moveTo>
                  <a:pt x="0" y="771803"/>
                </a:moveTo>
                <a:lnTo>
                  <a:pt x="298790" y="771803"/>
                </a:lnTo>
                <a:lnTo>
                  <a:pt x="298790" y="0"/>
                </a:lnTo>
                <a:lnTo>
                  <a:pt x="128172" y="0"/>
                </a:lnTo>
                <a:lnTo>
                  <a:pt x="128173" y="676190"/>
                </a:lnTo>
                <a:lnTo>
                  <a:pt x="0" y="771803"/>
                </a:lnTo>
                <a:close/>
              </a:path>
            </a:pathLst>
          </a:custGeom>
          <a:noFill/>
          <a:ln w="7767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3900" name="Rectangle 111"/>
          <p:cNvSpPr>
            <a:spLocks noChangeArrowheads="1"/>
          </p:cNvSpPr>
          <p:nvPr/>
        </p:nvSpPr>
        <p:spPr bwMode="auto">
          <a:xfrm>
            <a:off x="228600" y="1295400"/>
            <a:ext cx="115839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After 1966, Evgeny became interested in creating sources of highly charged ions, which was initially motivated by the need to accelerate heavier ions for the synthesis of new transuranic elements.</a:t>
            </a:r>
          </a:p>
          <a:p>
            <a:endParaRPr lang="ru-RU"/>
          </a:p>
          <a:p>
            <a:r>
              <a:rPr lang="ru-RU"/>
              <a:t>In 1967, Evgeny D. Donets has proposed an electron-beam ionization method and created a prototype in 1968 based on the proposed principles.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bject 4"/>
          <p:cNvSpPr txBox="1">
            <a:spLocks noChangeArrowheads="1"/>
          </p:cNvSpPr>
          <p:nvPr/>
        </p:nvSpPr>
        <p:spPr bwMode="auto">
          <a:xfrm>
            <a:off x="257175" y="1060450"/>
            <a:ext cx="7591425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endParaRPr lang="ru-RU" sz="1000"/>
          </a:p>
          <a:p>
            <a:pPr>
              <a:lnSpc>
                <a:spcPts val="1000"/>
              </a:lnSpc>
            </a:pPr>
            <a:endParaRPr lang="ru-RU" sz="1000">
              <a:latin typeface="Calibri" pitchFamily="34" charset="0"/>
            </a:endParaRPr>
          </a:p>
          <a:p>
            <a:pPr>
              <a:lnSpc>
                <a:spcPts val="1000"/>
              </a:lnSpc>
            </a:pPr>
            <a:endParaRPr lang="ru-RU" sz="1000">
              <a:latin typeface="Calibri" pitchFamily="34" charset="0"/>
            </a:endParaRPr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/>
              <a:t>However, after moving to the JINR  Laboratory </a:t>
            </a:r>
            <a:r>
              <a:rPr lang="en-US" sz="2000"/>
              <a:t>of High Energies </a:t>
            </a:r>
            <a:r>
              <a:rPr lang="ru-RU" sz="2000"/>
              <a:t>in 1971</a:t>
            </a:r>
            <a:r>
              <a:rPr lang="en-US" sz="2000"/>
              <a:t> by invitation of </a:t>
            </a:r>
            <a:r>
              <a:rPr lang="en-US" sz="2000">
                <a:solidFill>
                  <a:schemeClr val="hlink"/>
                </a:solidFill>
              </a:rPr>
              <a:t>Acad. Alexander M. Baldin </a:t>
            </a:r>
          </a:p>
          <a:p>
            <a:pPr>
              <a:buClr>
                <a:srgbClr val="00AFEF"/>
              </a:buClr>
              <a:buFont typeface="Arial" charset="0"/>
              <a:buNone/>
            </a:pPr>
            <a:r>
              <a:rPr lang="en-US" sz="2000"/>
              <a:t> E.D.Donets with colleagues </a:t>
            </a:r>
            <a:r>
              <a:rPr lang="ru-RU" sz="2000"/>
              <a:t>created the first real EBIS, KRION-1, which was ready for tests in 1972.</a:t>
            </a:r>
            <a:endParaRPr lang="en-US" sz="2000"/>
          </a:p>
          <a:p>
            <a:pPr>
              <a:buClr>
                <a:srgbClr val="00AFEF"/>
              </a:buClr>
              <a:buFont typeface="Arial" charset="0"/>
              <a:buNone/>
            </a:pPr>
            <a:endParaRPr lang="en-US" sz="2000"/>
          </a:p>
          <a:p>
            <a:pPr>
              <a:buClr>
                <a:srgbClr val="00AFEF"/>
              </a:buClr>
              <a:buFont typeface="Arial" charset="0"/>
              <a:buNone/>
            </a:pPr>
            <a:r>
              <a:rPr lang="en-US" sz="2000"/>
              <a:t> Sector of sources of multicharged ions has been organized on March 1-st 1971  at LHE JINR. </a:t>
            </a:r>
            <a:r>
              <a:rPr lang="en-US" sz="2000">
                <a:solidFill>
                  <a:srgbClr val="EF2503"/>
                </a:solidFill>
              </a:rPr>
              <a:t>50 years of sector at 2021.</a:t>
            </a:r>
          </a:p>
          <a:p>
            <a:pPr>
              <a:buClr>
                <a:srgbClr val="00AFEF"/>
              </a:buClr>
              <a:buFont typeface="Arial" charset="0"/>
              <a:buNone/>
            </a:pPr>
            <a:r>
              <a:rPr lang="en-US" sz="2000"/>
              <a:t> </a:t>
            </a:r>
            <a:endParaRPr lang="ru-RU" sz="2000"/>
          </a:p>
          <a:p>
            <a:pPr>
              <a:lnSpc>
                <a:spcPts val="1000"/>
              </a:lnSpc>
              <a:spcBef>
                <a:spcPts val="13"/>
              </a:spcBef>
              <a:buClr>
                <a:srgbClr val="00AFEF"/>
              </a:buClr>
              <a:buFont typeface="Arial" charset="0"/>
              <a:buChar char="▪"/>
            </a:pPr>
            <a:endParaRPr lang="ru-RU" sz="1000">
              <a:latin typeface="Calibri" pitchFamily="34" charset="0"/>
            </a:endParaRPr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/>
              <a:t>KRION-1 was the world's first complex device that used </a:t>
            </a:r>
            <a:r>
              <a:rPr lang="ru-RU" sz="2000" b="1">
                <a:solidFill>
                  <a:srgbClr val="EF2503"/>
                </a:solidFill>
              </a:rPr>
              <a:t>superconductivity</a:t>
            </a:r>
            <a:r>
              <a:rPr lang="ru-RU" sz="2000"/>
              <a:t> as an applied technology.</a:t>
            </a:r>
          </a:p>
          <a:p>
            <a:pPr>
              <a:lnSpc>
                <a:spcPts val="950"/>
              </a:lnSpc>
              <a:spcBef>
                <a:spcPts val="38"/>
              </a:spcBef>
              <a:buClr>
                <a:srgbClr val="00AFEF"/>
              </a:buClr>
              <a:buFont typeface="Arial" charset="0"/>
              <a:buChar char="▪"/>
            </a:pPr>
            <a:endParaRPr lang="ru-RU" sz="900">
              <a:latin typeface="Calibri" pitchFamily="34" charset="0"/>
            </a:endParaRPr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/>
              <a:t>Until that time only Penning-type sources could produce multi- charged ions. But compared to the Penning-type source and EBIS reaches much higher charge state, even bare heavy ions.</a:t>
            </a:r>
          </a:p>
          <a:p>
            <a:pPr>
              <a:lnSpc>
                <a:spcPts val="1100"/>
              </a:lnSpc>
              <a:spcBef>
                <a:spcPts val="38"/>
              </a:spcBef>
            </a:pPr>
            <a:endParaRPr lang="ru-RU" sz="1100">
              <a:latin typeface="Calibri" pitchFamily="34" charset="0"/>
            </a:endParaRPr>
          </a:p>
          <a:p>
            <a:pPr algn="r"/>
            <a:endParaRPr lang="ru-RU" sz="1600"/>
          </a:p>
        </p:txBody>
      </p:sp>
      <p:sp>
        <p:nvSpPr>
          <p:cNvPr id="34818" name="object 5"/>
          <p:cNvSpPr>
            <a:spLocks noGrp="1"/>
          </p:cNvSpPr>
          <p:nvPr>
            <p:ph type="title"/>
          </p:nvPr>
        </p:nvSpPr>
        <p:spPr/>
        <p:txBody>
          <a:bodyPr tIns="228219"/>
          <a:lstStyle/>
          <a:p>
            <a:pPr marL="323850" eaLnBrk="1" hangingPunct="1">
              <a:lnSpc>
                <a:spcPts val="5238"/>
              </a:lnSpc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latin typeface="Arial" charset="0"/>
                <a:cs typeface="Arial" charset="0"/>
              </a:rPr>
              <a:t>Krion-1(cryogenic ionizer) – 1</a:t>
            </a:r>
            <a:r>
              <a:rPr lang="en-US" sz="3600" baseline="30000" smtClean="0">
                <a:solidFill>
                  <a:srgbClr val="000000"/>
                </a:solidFill>
                <a:latin typeface="Arial" charset="0"/>
                <a:cs typeface="Arial" charset="0"/>
              </a:rPr>
              <a:t>st</a:t>
            </a:r>
            <a:r>
              <a:rPr lang="en-US" sz="3600" smtClean="0">
                <a:solidFill>
                  <a:srgbClr val="000000"/>
                </a:solidFill>
                <a:latin typeface="Arial" charset="0"/>
                <a:cs typeface="Arial" charset="0"/>
              </a:rPr>
              <a:t> working 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EBIS</a:t>
            </a:r>
            <a:endParaRPr lang="ru-RU" sz="36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://lhe.jinr.ru/rus/wbaldin/b6/photo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88" y="1390650"/>
            <a:ext cx="83820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1981200" y="5105400"/>
            <a:ext cx="8143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 </a:t>
            </a:r>
            <a:r>
              <a:rPr lang="en-US">
                <a:solidFill>
                  <a:srgbClr val="EF2503"/>
                </a:solidFill>
                <a:latin typeface="Calibri" pitchFamily="34" charset="0"/>
              </a:rPr>
              <a:t>Acad. Alexander M. Baldin, Evgeny D. Donets</a:t>
            </a:r>
            <a:r>
              <a:rPr lang="en-US">
                <a:latin typeface="Calibri" pitchFamily="34" charset="0"/>
              </a:rPr>
              <a:t> and other LHE JINR staff on start of</a:t>
            </a:r>
          </a:p>
          <a:p>
            <a:r>
              <a:rPr lang="en-US">
                <a:latin typeface="Calibri" pitchFamily="34" charset="0"/>
              </a:rPr>
              <a:t>jogging relay race  among JINR laboratories, dedicated to 30-th annivesary of  Victory </a:t>
            </a:r>
          </a:p>
          <a:p>
            <a:r>
              <a:rPr lang="en-US">
                <a:latin typeface="Calibri" pitchFamily="34" charset="0"/>
              </a:rPr>
              <a:t>in Great Patriotic War; Dubna, May 8-th, 1975.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bject 4"/>
          <p:cNvSpPr txBox="1">
            <a:spLocks noChangeArrowheads="1"/>
          </p:cNvSpPr>
          <p:nvPr/>
        </p:nvSpPr>
        <p:spPr bwMode="auto">
          <a:xfrm>
            <a:off x="6781800" y="6172200"/>
            <a:ext cx="55340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endParaRPr lang="ru-RU" sz="1000"/>
          </a:p>
          <a:p>
            <a:pPr>
              <a:lnSpc>
                <a:spcPts val="1000"/>
              </a:lnSpc>
            </a:pPr>
            <a:r>
              <a:rPr lang="en-US" sz="1600"/>
              <a:t>                    </a:t>
            </a:r>
            <a:r>
              <a:rPr lang="ru-RU" sz="1600"/>
              <a:t>E.</a:t>
            </a:r>
            <a:r>
              <a:rPr lang="en-US" sz="1600"/>
              <a:t>D</a:t>
            </a:r>
            <a:r>
              <a:rPr lang="ru-RU" sz="1600"/>
              <a:t> Donets and A.</a:t>
            </a:r>
            <a:r>
              <a:rPr lang="en-US" sz="1600"/>
              <a:t>I. </a:t>
            </a:r>
            <a:r>
              <a:rPr lang="ru-RU" sz="1600"/>
              <a:t>Pikin </a:t>
            </a:r>
            <a:r>
              <a:rPr lang="en-US" sz="1600"/>
              <a:t>with </a:t>
            </a:r>
            <a:r>
              <a:rPr lang="ru-RU" sz="1600"/>
              <a:t> KRION-1</a:t>
            </a:r>
            <a:endParaRPr lang="en-US" sz="1600"/>
          </a:p>
          <a:p>
            <a:pPr>
              <a:lnSpc>
                <a:spcPts val="1000"/>
              </a:lnSpc>
            </a:pPr>
            <a:endParaRPr lang="en-US" sz="1600"/>
          </a:p>
          <a:p>
            <a:pPr>
              <a:lnSpc>
                <a:spcPts val="1000"/>
              </a:lnSpc>
            </a:pPr>
            <a:r>
              <a:rPr lang="en-US" sz="1600"/>
              <a:t>                   EBIS on a HV platform of LU-9 injector; 1972</a:t>
            </a:r>
            <a:endParaRPr lang="ru-RU" sz="1600"/>
          </a:p>
        </p:txBody>
      </p:sp>
      <p:sp>
        <p:nvSpPr>
          <p:cNvPr id="36866" name="object 5"/>
          <p:cNvSpPr>
            <a:spLocks noGrp="1"/>
          </p:cNvSpPr>
          <p:nvPr>
            <p:ph type="title" idx="4294967295"/>
          </p:nvPr>
        </p:nvSpPr>
        <p:spPr/>
        <p:txBody>
          <a:bodyPr tIns="228219"/>
          <a:lstStyle/>
          <a:p>
            <a:pPr marL="323850" eaLnBrk="1" hangingPunct="1">
              <a:lnSpc>
                <a:spcPts val="5238"/>
              </a:lnSpc>
            </a:pPr>
            <a:r>
              <a:rPr lang="en-US" sz="440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latin typeface="Arial" charset="0"/>
                <a:cs typeface="Arial" charset="0"/>
              </a:rPr>
              <a:t>Krion-1(cryogenic ionizer) – 1</a:t>
            </a:r>
            <a:r>
              <a:rPr lang="en-US" sz="3600" baseline="30000" smtClean="0">
                <a:solidFill>
                  <a:srgbClr val="000000"/>
                </a:solidFill>
                <a:latin typeface="Arial" charset="0"/>
                <a:cs typeface="Arial" charset="0"/>
              </a:rPr>
              <a:t>st</a:t>
            </a:r>
            <a:r>
              <a:rPr lang="en-US" sz="3600" smtClean="0">
                <a:solidFill>
                  <a:srgbClr val="000000"/>
                </a:solidFill>
                <a:latin typeface="Arial" charset="0"/>
                <a:cs typeface="Arial" charset="0"/>
              </a:rPr>
              <a:t> working 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EBIS</a:t>
            </a:r>
            <a:endParaRPr lang="ru-RU" sz="36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990600" y="1263650"/>
            <a:ext cx="67056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- B_max=1.2 Tesla; SC solenoid 120 cm long;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- Electron gun: Pierce type  at 1/6 B_max,</a:t>
            </a:r>
          </a:p>
          <a:p>
            <a:pPr>
              <a:spcBef>
                <a:spcPct val="50000"/>
              </a:spcBef>
            </a:pPr>
            <a:r>
              <a:rPr lang="en-US"/>
              <a:t>  cathode LaB_6    3 mm diameter; up to 1.2 A e-current;</a:t>
            </a:r>
          </a:p>
          <a:p>
            <a:pPr>
              <a:spcBef>
                <a:spcPct val="50000"/>
              </a:spcBef>
            </a:pPr>
            <a:r>
              <a:rPr lang="en-US"/>
              <a:t>- Electron beam energy up to E_e=4 KeV;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During 1974 -1982  beams of bare nuclei </a:t>
            </a:r>
          </a:p>
          <a:p>
            <a:pPr>
              <a:spcBef>
                <a:spcPct val="50000"/>
              </a:spcBef>
            </a:pPr>
            <a:r>
              <a:rPr lang="en-US"/>
              <a:t>C6+ (up to 10^9 ppp) , N7+, O8+ and Ne10+ were produced and accelerated on LHE JINR Synchrophasatron. 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Relativistic nuclear physics (A.M. Baldin) in LHE JINR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as a forerunners of  a NICA project</a:t>
            </a:r>
          </a:p>
          <a:p>
            <a:pPr>
              <a:spcBef>
                <a:spcPct val="50000"/>
              </a:spcBef>
            </a:pPr>
            <a:endParaRPr lang="ru-RU">
              <a:solidFill>
                <a:schemeClr val="hlink"/>
              </a:solidFill>
            </a:endParaRP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2588" y="1143000"/>
            <a:ext cx="360045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object 5"/>
          <p:cNvSpPr>
            <a:spLocks noGrp="1"/>
          </p:cNvSpPr>
          <p:nvPr>
            <p:ph type="title" idx="4294967295"/>
          </p:nvPr>
        </p:nvSpPr>
        <p:spPr>
          <a:xfrm>
            <a:off x="6858000" y="212725"/>
            <a:ext cx="4654550" cy="893763"/>
          </a:xfrm>
        </p:spPr>
        <p:txBody>
          <a:bodyPr tIns="228219"/>
          <a:lstStyle/>
          <a:p>
            <a:pPr marL="323850" eaLnBrk="1" hangingPunct="1">
              <a:lnSpc>
                <a:spcPts val="5238"/>
              </a:lnSpc>
            </a:pPr>
            <a:r>
              <a:rPr lang="en-US" sz="440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Arial" charset="0"/>
                <a:cs typeface="Arial" charset="0"/>
              </a:rPr>
              <a:t>Krion-2 EBIS</a:t>
            </a:r>
            <a:r>
              <a:rPr lang="en-US" sz="360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Arial" charset="0"/>
                <a:cs typeface="Arial" charset="0"/>
              </a:rPr>
              <a:t>(1974-1993)</a:t>
            </a:r>
            <a:endParaRPr lang="ru-RU" sz="2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152400" y="304800"/>
            <a:ext cx="8610600" cy="696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B_max=3.3 Tesla; SC solenoid 120 cm long;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r>
              <a:rPr lang="en-US"/>
              <a:t>- Vacuum at the ion trap region 10^{-12} Torr; (10^{-10} Krion-1)</a:t>
            </a:r>
          </a:p>
          <a:p>
            <a:endParaRPr lang="en-US"/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Electron beam energy up to E_e=7 KeV at the beginning;</a:t>
            </a:r>
          </a:p>
          <a:p>
            <a:pPr>
              <a:spcBef>
                <a:spcPct val="50000"/>
              </a:spcBef>
            </a:pPr>
            <a:r>
              <a:rPr lang="en-US"/>
              <a:t>         later on,  E_e was increased up to 150 KeV:</a:t>
            </a:r>
          </a:p>
          <a:p>
            <a:pPr>
              <a:spcBef>
                <a:spcPct val="50000"/>
              </a:spcBef>
            </a:pPr>
            <a:r>
              <a:rPr lang="en-US"/>
              <a:t>Krion-2 trap on an insulated HV platform,gun/collector on ground.</a:t>
            </a:r>
          </a:p>
          <a:p>
            <a:pPr>
              <a:spcBef>
                <a:spcPct val="50000"/>
              </a:spcBef>
            </a:pPr>
            <a:r>
              <a:rPr lang="en-US"/>
              <a:t>K-shell ionization energies (in KeV):</a:t>
            </a:r>
          </a:p>
          <a:p>
            <a:pPr>
              <a:spcBef>
                <a:spcPct val="50000"/>
              </a:spcBef>
            </a:pPr>
            <a:r>
              <a:rPr lang="en-US" baseline="30000"/>
              <a:t>        12</a:t>
            </a:r>
            <a:r>
              <a:rPr lang="en-US"/>
              <a:t>C           </a:t>
            </a:r>
            <a:r>
              <a:rPr lang="en-US" baseline="30000">
                <a:solidFill>
                  <a:schemeClr val="folHlink"/>
                </a:solidFill>
              </a:rPr>
              <a:t>20</a:t>
            </a:r>
            <a:r>
              <a:rPr lang="en-US">
                <a:solidFill>
                  <a:schemeClr val="folHlink"/>
                </a:solidFill>
              </a:rPr>
              <a:t>Ne    </a:t>
            </a:r>
            <a:r>
              <a:rPr lang="en-US"/>
              <a:t>          </a:t>
            </a:r>
            <a:r>
              <a:rPr lang="en-US" baseline="30000">
                <a:solidFill>
                  <a:schemeClr val="hlink"/>
                </a:solidFill>
              </a:rPr>
              <a:t>40</a:t>
            </a:r>
            <a:r>
              <a:rPr lang="en-US">
                <a:solidFill>
                  <a:schemeClr val="hlink"/>
                </a:solidFill>
              </a:rPr>
              <a:t>Ar </a:t>
            </a:r>
            <a:r>
              <a:rPr lang="en-US"/>
              <a:t>          </a:t>
            </a:r>
            <a:r>
              <a:rPr lang="en-US" baseline="30000">
                <a:solidFill>
                  <a:srgbClr val="EF2503"/>
                </a:solidFill>
              </a:rPr>
              <a:t>84</a:t>
            </a:r>
            <a:r>
              <a:rPr lang="en-US">
                <a:solidFill>
                  <a:srgbClr val="EF2503"/>
                </a:solidFill>
              </a:rPr>
              <a:t>Kr </a:t>
            </a:r>
            <a:r>
              <a:rPr lang="en-US"/>
              <a:t>              </a:t>
            </a:r>
            <a:r>
              <a:rPr lang="en-US" baseline="30000"/>
              <a:t>132</a:t>
            </a:r>
            <a:r>
              <a:rPr lang="en-US"/>
              <a:t>Xe</a:t>
            </a:r>
          </a:p>
          <a:p>
            <a:pPr>
              <a:spcBef>
                <a:spcPct val="50000"/>
              </a:spcBef>
            </a:pPr>
            <a:r>
              <a:rPr lang="en-US"/>
              <a:t>0.39,  0.49; </a:t>
            </a:r>
            <a:r>
              <a:rPr lang="en-US">
                <a:solidFill>
                  <a:schemeClr val="folHlink"/>
                </a:solidFill>
              </a:rPr>
              <a:t>1.19, 1.36;</a:t>
            </a:r>
            <a:r>
              <a:rPr lang="en-US"/>
              <a:t>  </a:t>
            </a:r>
            <a:r>
              <a:rPr lang="en-US">
                <a:solidFill>
                  <a:schemeClr val="hlink"/>
                </a:solidFill>
              </a:rPr>
              <a:t>4.12, 4.43;</a:t>
            </a:r>
            <a:r>
              <a:rPr lang="en-US"/>
              <a:t> </a:t>
            </a:r>
            <a:r>
              <a:rPr lang="en-US">
                <a:solidFill>
                  <a:srgbClr val="EF2503"/>
                </a:solidFill>
              </a:rPr>
              <a:t>17.29, 17.94;</a:t>
            </a:r>
            <a:r>
              <a:rPr lang="en-US"/>
              <a:t>  40.27, 41.29;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                                                                                    </a:t>
            </a:r>
            <a:r>
              <a:rPr lang="en-US" baseline="30000">
                <a:solidFill>
                  <a:schemeClr val="hlink"/>
                </a:solidFill>
              </a:rPr>
              <a:t>238</a:t>
            </a:r>
            <a:r>
              <a:rPr lang="en-US">
                <a:solidFill>
                  <a:schemeClr val="hlink"/>
                </a:solidFill>
              </a:rPr>
              <a:t>U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                                                                              129.57, 131.82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Bare nuclei of  </a:t>
            </a:r>
            <a:r>
              <a:rPr lang="en-US" baseline="30000">
                <a:solidFill>
                  <a:schemeClr val="folHlink"/>
                </a:solidFill>
              </a:rPr>
              <a:t>20</a:t>
            </a:r>
            <a:r>
              <a:rPr lang="en-US">
                <a:solidFill>
                  <a:schemeClr val="folHlink"/>
                </a:solidFill>
              </a:rPr>
              <a:t>Ne10+</a:t>
            </a:r>
            <a:r>
              <a:rPr lang="en-US">
                <a:solidFill>
                  <a:schemeClr val="hlink"/>
                </a:solidFill>
              </a:rPr>
              <a:t>,  </a:t>
            </a:r>
            <a:r>
              <a:rPr lang="en-US" baseline="30000">
                <a:solidFill>
                  <a:schemeClr val="hlink"/>
                </a:solidFill>
              </a:rPr>
              <a:t>40</a:t>
            </a:r>
            <a:r>
              <a:rPr lang="en-US">
                <a:solidFill>
                  <a:schemeClr val="hlink"/>
                </a:solidFill>
              </a:rPr>
              <a:t>Ar18+  , </a:t>
            </a:r>
            <a:r>
              <a:rPr lang="en-US" baseline="30000">
                <a:solidFill>
                  <a:srgbClr val="EF2503"/>
                </a:solidFill>
              </a:rPr>
              <a:t>84</a:t>
            </a:r>
            <a:r>
              <a:rPr lang="en-US">
                <a:solidFill>
                  <a:srgbClr val="EF2503"/>
                </a:solidFill>
              </a:rPr>
              <a:t>Kr36+, </a:t>
            </a:r>
            <a:r>
              <a:rPr lang="en-US"/>
              <a:t> H</a:t>
            </a:r>
            <a:r>
              <a:rPr lang="en-US" baseline="30000"/>
              <a:t>+ </a:t>
            </a:r>
            <a:r>
              <a:rPr lang="en-US"/>
              <a:t>like ions of  </a:t>
            </a:r>
            <a:r>
              <a:rPr lang="en-US" baseline="30000"/>
              <a:t>32</a:t>
            </a:r>
            <a:r>
              <a:rPr lang="en-US"/>
              <a:t>Xe53+  have been produced and studied. </a:t>
            </a:r>
          </a:p>
          <a:p>
            <a:pPr>
              <a:spcBef>
                <a:spcPct val="50000"/>
              </a:spcBef>
            </a:pPr>
            <a:r>
              <a:rPr lang="en-US"/>
              <a:t> Physics of highly charged ions (HCI) begins…</a:t>
            </a:r>
            <a:endParaRPr lang="en-US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chemeClr val="hlink"/>
              </a:solidFill>
            </a:endParaRPr>
          </a:p>
        </p:txBody>
      </p:sp>
      <p:pic>
        <p:nvPicPr>
          <p:cNvPr id="3789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1371600"/>
            <a:ext cx="5105400" cy="371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99900" y="1060450"/>
            <a:ext cx="984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0" dirty="0">
                <a:solidFill>
                  <a:srgbClr val="171717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290" name="object 5"/>
          <p:cNvSpPr txBox="1">
            <a:spLocks noChangeArrowheads="1"/>
          </p:cNvSpPr>
          <p:nvPr/>
        </p:nvSpPr>
        <p:spPr bwMode="auto">
          <a:xfrm>
            <a:off x="0" y="0"/>
            <a:ext cx="1044575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1900"/>
              <a:t>Evgeny Denisovich Donets was born on October 15, 1935 in the village of Shkurinskaya in the Krasnodar Territory, Russia as the youngest of five children in the family.</a:t>
            </a:r>
          </a:p>
          <a:p>
            <a:pPr marL="358775" indent="-347663">
              <a:lnSpc>
                <a:spcPts val="950"/>
              </a:lnSpc>
              <a:spcBef>
                <a:spcPts val="13"/>
              </a:spcBef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endParaRPr lang="ru-RU" sz="900">
              <a:latin typeface="Calibri" pitchFamily="34" charset="0"/>
            </a:endParaRPr>
          </a:p>
          <a:p>
            <a:pPr marL="358775" indent="-347663">
              <a:lnSpc>
                <a:spcPct val="90000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1900"/>
              <a:t>His father, Denis Yemelyanovich, was a teacher of Russian language and literature at high school, his mother, Lydia Andreevna, was a housewife.</a:t>
            </a:r>
          </a:p>
          <a:p>
            <a:pPr marL="358775" indent="-347663">
              <a:lnSpc>
                <a:spcPts val="1000"/>
              </a:lnSpc>
              <a:spcBef>
                <a:spcPts val="38"/>
              </a:spcBef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endParaRPr lang="ru-RU" sz="1000">
              <a:latin typeface="Calibri" pitchFamily="34" charset="0"/>
            </a:endParaRPr>
          </a:p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1900"/>
              <a:t>In WWII his father was fighting in the army and the mother with five children managed to survive</a:t>
            </a:r>
            <a:r>
              <a:rPr lang="en-US" sz="1900"/>
              <a:t> </a:t>
            </a:r>
            <a:r>
              <a:rPr lang="ru-RU" sz="1900"/>
              <a:t>the famine and occupation. They lost their home, but</a:t>
            </a:r>
          </a:p>
          <a:p>
            <a:pPr marL="358775" indent="-347663">
              <a:lnSpc>
                <a:spcPts val="2050"/>
              </a:lnSpc>
              <a:spcBef>
                <a:spcPts val="25"/>
              </a:spcBef>
              <a:tabLst>
                <a:tab pos="358775" algn="l"/>
              </a:tabLst>
            </a:pPr>
            <a:r>
              <a:rPr lang="en-US" sz="1900"/>
              <a:t>     </a:t>
            </a:r>
            <a:r>
              <a:rPr lang="ru-RU" sz="1900"/>
              <a:t>the father survived the war and became director of a high school.</a:t>
            </a:r>
          </a:p>
          <a:p>
            <a:pPr marL="358775" indent="-347663">
              <a:lnSpc>
                <a:spcPts val="950"/>
              </a:lnSpc>
              <a:spcBef>
                <a:spcPts val="50"/>
              </a:spcBef>
              <a:tabLst>
                <a:tab pos="358775" algn="l"/>
              </a:tabLst>
            </a:pPr>
            <a:endParaRPr lang="ru-RU" sz="900">
              <a:latin typeface="Calibri" pitchFamily="34" charset="0"/>
            </a:endParaRPr>
          </a:p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1900"/>
              <a:t>Evgeny graduated from high school 1953 and entered </a:t>
            </a:r>
            <a:endParaRPr lang="en-US" sz="1900"/>
          </a:p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None/>
              <a:tabLst>
                <a:tab pos="358775" algn="l"/>
              </a:tabLst>
            </a:pPr>
            <a:r>
              <a:rPr lang="en-US" sz="1900"/>
              <a:t>     </a:t>
            </a:r>
            <a:r>
              <a:rPr lang="ru-RU" sz="1900"/>
              <a:t>the Leningrad Polytechnic Institute, where all his siblings studied.</a:t>
            </a:r>
          </a:p>
          <a:p>
            <a:pPr marL="358775" indent="-347663">
              <a:lnSpc>
                <a:spcPts val="1000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endParaRPr lang="ru-RU" sz="1000">
              <a:latin typeface="Calibri" pitchFamily="34" charset="0"/>
            </a:endParaRPr>
          </a:p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1900"/>
              <a:t>Evgeny graduated with honors from the Faculty  </a:t>
            </a:r>
            <a:endParaRPr lang="en-US" sz="1900"/>
          </a:p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None/>
              <a:tabLst>
                <a:tab pos="358775" algn="l"/>
              </a:tabLst>
            </a:pPr>
            <a:r>
              <a:rPr lang="en-US" sz="1900"/>
              <a:t>     </a:t>
            </a:r>
            <a:r>
              <a:rPr lang="ru-RU" sz="1900"/>
              <a:t>of Physics and Mechanics in 1959 and was hired </a:t>
            </a:r>
            <a:endParaRPr lang="en-US" sz="1900"/>
          </a:p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None/>
              <a:tabLst>
                <a:tab pos="358775" algn="l"/>
              </a:tabLst>
            </a:pPr>
            <a:r>
              <a:rPr lang="en-US" sz="1900"/>
              <a:t>     </a:t>
            </a:r>
            <a:r>
              <a:rPr lang="ru-RU" sz="1900"/>
              <a:t>at the Institute of Atomic Energy (Moscow) </a:t>
            </a:r>
            <a:endParaRPr lang="en-US" sz="1900"/>
          </a:p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None/>
              <a:tabLst>
                <a:tab pos="358775" algn="l"/>
              </a:tabLst>
            </a:pPr>
            <a:r>
              <a:rPr lang="en-US" sz="1900"/>
              <a:t>     </a:t>
            </a:r>
            <a:r>
              <a:rPr lang="ru-RU" sz="1900"/>
              <a:t>in the group of Georgy Flerov,</a:t>
            </a:r>
            <a:endParaRPr lang="en-US" sz="1900"/>
          </a:p>
          <a:p>
            <a:pPr marL="358775" indent="-347663">
              <a:lnSpc>
                <a:spcPts val="2050"/>
              </a:lnSpc>
              <a:buClr>
                <a:srgbClr val="00AFEF"/>
              </a:buClr>
              <a:buFont typeface="Arial" charset="0"/>
              <a:buNone/>
              <a:tabLst>
                <a:tab pos="358775" algn="l"/>
              </a:tabLst>
            </a:pPr>
            <a:r>
              <a:rPr lang="en-US" sz="1900"/>
              <a:t>    </a:t>
            </a:r>
            <a:r>
              <a:rPr lang="ru-RU" sz="1900"/>
              <a:t> where he did his doctoral thesis.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0588" y="2695575"/>
            <a:ext cx="4951412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object 2"/>
          <p:cNvSpPr>
            <a:spLocks/>
          </p:cNvSpPr>
          <p:nvPr/>
        </p:nvSpPr>
        <p:spPr bwMode="auto">
          <a:xfrm>
            <a:off x="882650" y="1868488"/>
            <a:ext cx="10426700" cy="777875"/>
          </a:xfrm>
          <a:custGeom>
            <a:avLst/>
            <a:gdLst>
              <a:gd name="T0" fmla="*/ 0 w 9144000"/>
              <a:gd name="T1" fmla="*/ 0 h 858012"/>
              <a:gd name="T2" fmla="*/ 0 w 9144000"/>
              <a:gd name="T3" fmla="*/ 778623 h 858012"/>
              <a:gd name="T4" fmla="*/ 10426700 w 9144000"/>
              <a:gd name="T5" fmla="*/ 778622 h 858012"/>
              <a:gd name="T6" fmla="*/ 10426700 w 9144000"/>
              <a:gd name="T7" fmla="*/ 0 h 858012"/>
              <a:gd name="T8" fmla="*/ 0 w 9144000"/>
              <a:gd name="T9" fmla="*/ 0 h 8580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44000"/>
              <a:gd name="T16" fmla="*/ 0 h 858012"/>
              <a:gd name="T17" fmla="*/ 9144000 w 9144000"/>
              <a:gd name="T18" fmla="*/ 858012 h 8580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44000" h="858012">
                <a:moveTo>
                  <a:pt x="0" y="0"/>
                </a:moveTo>
                <a:lnTo>
                  <a:pt x="0" y="858012"/>
                </a:lnTo>
                <a:lnTo>
                  <a:pt x="9144000" y="85801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8914" name="object 3"/>
          <p:cNvSpPr>
            <a:spLocks/>
          </p:cNvSpPr>
          <p:nvPr/>
        </p:nvSpPr>
        <p:spPr bwMode="auto">
          <a:xfrm>
            <a:off x="882650" y="4198938"/>
            <a:ext cx="10426700" cy="777875"/>
          </a:xfrm>
          <a:custGeom>
            <a:avLst/>
            <a:gdLst>
              <a:gd name="T0" fmla="*/ 0 w 9144000"/>
              <a:gd name="T1" fmla="*/ 0 h 858012"/>
              <a:gd name="T2" fmla="*/ 0 w 9144000"/>
              <a:gd name="T3" fmla="*/ 778623 h 858012"/>
              <a:gd name="T4" fmla="*/ 10426700 w 9144000"/>
              <a:gd name="T5" fmla="*/ 778623 h 858012"/>
              <a:gd name="T6" fmla="*/ 10426700 w 9144000"/>
              <a:gd name="T7" fmla="*/ 0 h 858012"/>
              <a:gd name="T8" fmla="*/ 0 w 9144000"/>
              <a:gd name="T9" fmla="*/ 0 h 8580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44000"/>
              <a:gd name="T16" fmla="*/ 0 h 858012"/>
              <a:gd name="T17" fmla="*/ 9144000 w 9144000"/>
              <a:gd name="T18" fmla="*/ 858012 h 8580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44000" h="858012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8915" name="object 4"/>
          <p:cNvSpPr txBox="1">
            <a:spLocks noChangeArrowheads="1"/>
          </p:cNvSpPr>
          <p:nvPr/>
        </p:nvSpPr>
        <p:spPr bwMode="auto">
          <a:xfrm>
            <a:off x="274638" y="322263"/>
            <a:ext cx="114681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027238" indent="-1431925"/>
            <a:r>
              <a:rPr lang="en-US" sz="2800" b="1">
                <a:latin typeface="Times New Roman" pitchFamily="18" charset="0"/>
                <a:cs typeface="Times New Roman" pitchFamily="18" charset="0"/>
              </a:rPr>
              <a:t>What we need to get HCI beam of certain mean charge state ?</a:t>
            </a:r>
          </a:p>
          <a:p>
            <a:pPr marL="2027238" indent="-1431925"/>
            <a:endParaRPr lang="en-US" sz="2800" b="1">
              <a:latin typeface="Times New Roman" pitchFamily="18" charset="0"/>
              <a:cs typeface="Times New Roman" pitchFamily="18" charset="0"/>
            </a:endParaRPr>
          </a:p>
          <a:p>
            <a:pPr marL="2027238" indent="-1431925">
              <a:buFontTx/>
              <a:buAutoNum type="arabicParenR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Electron flux with energy &gt; binding energy;</a:t>
            </a:r>
          </a:p>
          <a:p>
            <a:pPr marL="2027238" indent="-1431925">
              <a:buFontTx/>
              <a:buAutoNum type="arabicParenR"/>
            </a:pP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2027238" indent="-1431925">
              <a:buFontTx/>
              <a:buAutoNum type="arabicParenR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Required Ionization factor J </a:t>
            </a:r>
            <a:r>
              <a:rPr lang="en-US" sz="2400" i="1">
                <a:ea typeface="ＭＳ Ｐゴシック" pitchFamily="34" charset="-128"/>
              </a:rPr>
              <a:t>•</a:t>
            </a:r>
            <a:r>
              <a:rPr lang="el-GR" sz="2400" i="1">
                <a:ea typeface="ＭＳ Ｐゴシック" pitchFamily="34" charset="-128"/>
              </a:rPr>
              <a:t>τ</a:t>
            </a:r>
            <a:r>
              <a:rPr lang="en-US" sz="2400" i="1" baseline="-25000">
                <a:ea typeface="ＭＳ Ｐゴシック" pitchFamily="34" charset="-128"/>
              </a:rPr>
              <a:t>i </a:t>
            </a:r>
            <a:r>
              <a:rPr lang="en-US" sz="2400" i="1">
                <a:ea typeface="ＭＳ Ｐゴシック" pitchFamily="34" charset="-128"/>
              </a:rPr>
              <a:t>; (</a:t>
            </a:r>
            <a:r>
              <a:rPr lang="en-US" sz="2400">
                <a:ea typeface="ＭＳ Ｐゴシック" pitchFamily="34" charset="-128"/>
              </a:rPr>
              <a:t>J : e-beam current density)</a:t>
            </a:r>
          </a:p>
          <a:p>
            <a:pPr marL="2027238" indent="-1431925">
              <a:buFontTx/>
              <a:buAutoNum type="arabicParenR"/>
            </a:pPr>
            <a:endParaRPr lang="en-US" sz="2400" i="1">
              <a:ea typeface="ＭＳ Ｐゴシック" pitchFamily="34" charset="-128"/>
            </a:endParaRPr>
          </a:p>
          <a:p>
            <a:pPr marL="2027238" indent="-1431925">
              <a:buFontTx/>
              <a:buAutoNum type="arabicParenR"/>
            </a:pPr>
            <a:r>
              <a:rPr lang="en-US" sz="2400">
                <a:ea typeface="ＭＳ Ｐゴシック" pitchFamily="34" charset="-128"/>
              </a:rPr>
              <a:t>Good enough vacuum (to avoid charge exchange with neutrals);</a:t>
            </a:r>
          </a:p>
          <a:p>
            <a:pPr marL="2027238" indent="-1431925">
              <a:buFontTx/>
              <a:buAutoNum type="arabicParenR"/>
            </a:pPr>
            <a:endParaRPr lang="en-US" sz="2400">
              <a:ea typeface="ＭＳ Ｐゴシック" pitchFamily="34" charset="-128"/>
            </a:endParaRPr>
          </a:p>
          <a:p>
            <a:pPr marL="2027238" indent="-1431925">
              <a:buFontTx/>
              <a:buAutoNum type="arabicParenR"/>
            </a:pPr>
            <a:r>
              <a:rPr lang="en-US" sz="2400">
                <a:ea typeface="ＭＳ Ｐゴシック" pitchFamily="34" charset="-128"/>
              </a:rPr>
              <a:t>…possibility to extract HCI beam with reasonable emittance (for the required ~10 µs time for injection to synchrotron);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 txBox="1">
            <a:spLocks noGrp="1"/>
          </p:cNvSpPr>
          <p:nvPr/>
        </p:nvSpPr>
        <p:spPr>
          <a:xfrm>
            <a:off x="8778875" y="6376988"/>
            <a:ext cx="2803525" cy="249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00205FD-7A45-4372-B292-F28BEBA48B4C}" type="slidenum">
              <a:rPr lang="ru-RU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ru-RU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38" name="object 3"/>
          <p:cNvSpPr>
            <a:spLocks/>
          </p:cNvSpPr>
          <p:nvPr/>
        </p:nvSpPr>
        <p:spPr bwMode="auto">
          <a:xfrm>
            <a:off x="882650" y="2644775"/>
            <a:ext cx="2259013" cy="777875"/>
          </a:xfrm>
          <a:custGeom>
            <a:avLst/>
            <a:gdLst>
              <a:gd name="T0" fmla="*/ 0 w 9144000"/>
              <a:gd name="T1" fmla="*/ 0 h 858012"/>
              <a:gd name="T2" fmla="*/ 0 w 9144000"/>
              <a:gd name="T3" fmla="*/ 778623 h 858012"/>
              <a:gd name="T4" fmla="*/ 489453 w 9144000"/>
              <a:gd name="T5" fmla="*/ 778623 h 858012"/>
              <a:gd name="T6" fmla="*/ 489453 w 9144000"/>
              <a:gd name="T7" fmla="*/ 0 h 858012"/>
              <a:gd name="T8" fmla="*/ 0 w 9144000"/>
              <a:gd name="T9" fmla="*/ 0 h 8580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44000"/>
              <a:gd name="T16" fmla="*/ 0 h 858012"/>
              <a:gd name="T17" fmla="*/ 9144000 w 9144000"/>
              <a:gd name="T18" fmla="*/ 858012 h 8580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44000" h="858012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39939" name="object 2"/>
          <p:cNvSpPr txBox="1">
            <a:spLocks noChangeArrowheads="1"/>
          </p:cNvSpPr>
          <p:nvPr/>
        </p:nvSpPr>
        <p:spPr bwMode="auto">
          <a:xfrm>
            <a:off x="533400" y="0"/>
            <a:ext cx="11277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700"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Calculated values of  </a:t>
            </a:r>
            <a:r>
              <a:rPr lang="en-US" i="1" dirty="0">
                <a:latin typeface="Calibri" pitchFamily="34" charset="0"/>
              </a:rPr>
              <a:t>j•</a:t>
            </a:r>
            <a:r>
              <a:rPr lang="el-GR" i="1" dirty="0">
                <a:latin typeface="Calibri" pitchFamily="34" charset="0"/>
              </a:rPr>
              <a:t>τ</a:t>
            </a:r>
            <a:r>
              <a:rPr lang="en-US" i="1" baseline="-25000" dirty="0">
                <a:latin typeface="Calibri" pitchFamily="34" charset="0"/>
              </a:rPr>
              <a:t>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needed to produce some HCI ions for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corresponding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energies of the bombarding electrons.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0" name="object 2"/>
          <p:cNvSpPr txBox="1">
            <a:spLocks noChangeArrowheads="1"/>
          </p:cNvSpPr>
          <p:nvPr/>
        </p:nvSpPr>
        <p:spPr bwMode="auto">
          <a:xfrm>
            <a:off x="2533650" y="5568950"/>
            <a:ext cx="660241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en-US" i="1"/>
              <a:t>         LIS-------------------                                    j•</a:t>
            </a:r>
            <a:r>
              <a:rPr lang="el-GR" i="1"/>
              <a:t>τ</a:t>
            </a:r>
            <a:r>
              <a:rPr lang="en-US" i="1" baseline="-25000"/>
              <a:t>i </a:t>
            </a:r>
            <a:r>
              <a:rPr lang="en-US" i="1"/>
              <a:t>[1/cm</a:t>
            </a:r>
            <a:r>
              <a:rPr lang="en-US" i="1" baseline="30000"/>
              <a:t>2</a:t>
            </a:r>
            <a:r>
              <a:rPr lang="en-US" i="1"/>
              <a:t>]</a:t>
            </a:r>
          </a:p>
          <a:p>
            <a:pPr marL="12700"/>
            <a:r>
              <a:rPr lang="en-US" i="1"/>
              <a:t>         ECR-----------------------------------</a:t>
            </a:r>
          </a:p>
          <a:p>
            <a:pPr marL="12700" algn="ctr"/>
            <a:r>
              <a:rPr lang="en-US" i="1"/>
              <a:t>        EBIS,ESIS*------------------------------------------------------</a:t>
            </a:r>
            <a:endParaRPr lang="ru-RU" i="1"/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3650" y="666750"/>
            <a:ext cx="6516688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35000" y="350838"/>
            <a:ext cx="8077200" cy="1270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lnSpc>
                <a:spcPts val="501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4400" dirty="0">
                <a:latin typeface="Arial"/>
                <a:cs typeface="Arial"/>
              </a:rPr>
              <a:t>Electron impact</a:t>
            </a:r>
            <a:r>
              <a:rPr sz="4400" spc="-30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ionisat</a:t>
            </a:r>
            <a:r>
              <a:rPr sz="4400" spc="5" dirty="0">
                <a:latin typeface="Arial"/>
                <a:cs typeface="Arial"/>
              </a:rPr>
              <a:t>i</a:t>
            </a:r>
            <a:r>
              <a:rPr sz="4400" dirty="0">
                <a:latin typeface="Arial"/>
                <a:cs typeface="Arial"/>
              </a:rPr>
              <a:t>on</a:t>
            </a:r>
            <a:r>
              <a:rPr sz="4400" spc="-30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cros</a:t>
            </a:r>
            <a:r>
              <a:rPr sz="4400" spc="25" dirty="0">
                <a:latin typeface="Arial"/>
                <a:cs typeface="Arial"/>
              </a:rPr>
              <a:t>s</a:t>
            </a:r>
            <a:r>
              <a:rPr sz="4400" dirty="0">
                <a:latin typeface="Arial"/>
                <a:cs typeface="Arial"/>
              </a:rPr>
              <a:t>-</a:t>
            </a:r>
            <a:endParaRPr sz="4400">
              <a:latin typeface="Arial"/>
              <a:cs typeface="Arial"/>
            </a:endParaRPr>
          </a:p>
          <a:p>
            <a:pPr marL="12700" fontAlgn="auto">
              <a:lnSpc>
                <a:spcPts val="49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4400" dirty="0">
                <a:latin typeface="Arial"/>
                <a:cs typeface="Arial"/>
              </a:rPr>
              <a:t>sect</a:t>
            </a:r>
            <a:r>
              <a:rPr sz="4400" spc="10" dirty="0">
                <a:latin typeface="Arial"/>
                <a:cs typeface="Arial"/>
              </a:rPr>
              <a:t>i</a:t>
            </a:r>
            <a:r>
              <a:rPr sz="4400" dirty="0">
                <a:latin typeface="Arial"/>
                <a:cs typeface="Arial"/>
              </a:rPr>
              <a:t>on</a:t>
            </a:r>
            <a:r>
              <a:rPr sz="4400" spc="-15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measurements</a:t>
            </a:r>
            <a:endParaRPr sz="4400">
              <a:latin typeface="Arial"/>
              <a:cs typeface="Arial"/>
            </a:endParaRPr>
          </a:p>
        </p:txBody>
      </p:sp>
      <p:sp>
        <p:nvSpPr>
          <p:cNvPr id="40962" name="object 7"/>
          <p:cNvSpPr txBox="1">
            <a:spLocks noChangeArrowheads="1"/>
          </p:cNvSpPr>
          <p:nvPr/>
        </p:nvSpPr>
        <p:spPr bwMode="auto">
          <a:xfrm>
            <a:off x="385763" y="1776413"/>
            <a:ext cx="7496175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indent="-346075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2000"/>
              <a:t>In 1983 the Dubna </a:t>
            </a:r>
            <a:r>
              <a:rPr lang="en-US" sz="2000"/>
              <a:t>EBIS group a</a:t>
            </a:r>
            <a:r>
              <a:rPr lang="ru-RU" sz="2000"/>
              <a:t>round Evgeny </a:t>
            </a:r>
            <a:r>
              <a:rPr lang="en-US" sz="2000"/>
              <a:t>D. </a:t>
            </a:r>
            <a:r>
              <a:rPr lang="ru-RU" sz="2000"/>
              <a:t>Donets used the electron beam ionization method an EBIS provides to measure ionization cross sections.</a:t>
            </a:r>
          </a:p>
          <a:p>
            <a:pPr marL="358775" indent="-346075">
              <a:lnSpc>
                <a:spcPts val="950"/>
              </a:lnSpc>
              <a:spcBef>
                <a:spcPts val="50"/>
              </a:spcBef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endParaRPr lang="ru-RU" sz="900">
              <a:latin typeface="Calibri" pitchFamily="34" charset="0"/>
            </a:endParaRPr>
          </a:p>
          <a:p>
            <a:pPr marL="358775" indent="-346075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2000"/>
              <a:t>A well-defined quantity of low charged ions has been injected and then the charge state evolution has been recorded.</a:t>
            </a:r>
          </a:p>
          <a:p>
            <a:pPr marL="358775" indent="-346075">
              <a:lnSpc>
                <a:spcPts val="1000"/>
              </a:lnSpc>
              <a:spcBef>
                <a:spcPts val="13"/>
              </a:spcBef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endParaRPr lang="ru-RU" sz="1000">
              <a:latin typeface="Calibri" pitchFamily="34" charset="0"/>
            </a:endParaRPr>
          </a:p>
          <a:p>
            <a:pPr marL="358775" indent="-346075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2000"/>
              <a:t>The well-known linear rate equations have been used to extract ionization cross section (note that the current density just scaling the time to reach the charge state)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5763" y="5891213"/>
            <a:ext cx="5649912" cy="609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8775" indent="-346710" fontAlgn="auto"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58775" algn="l"/>
              </a:tabLst>
              <a:defRPr/>
            </a:pPr>
            <a:r>
              <a:rPr sz="2000" spc="-185" dirty="0">
                <a:latin typeface="Arial"/>
                <a:cs typeface="Arial"/>
              </a:rPr>
              <a:t>Y</a:t>
            </a:r>
            <a:r>
              <a:rPr sz="2000" dirty="0">
                <a:latin typeface="Arial"/>
                <a:cs typeface="Arial"/>
              </a:rPr>
              <a:t>ou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need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determine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u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ent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den</a:t>
            </a:r>
            <a:r>
              <a:rPr sz="2000" spc="10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ity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well.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" name="Прямоугольник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066944" y="379272"/>
            <a:ext cx="2681211" cy="852541"/>
          </a:xfrm>
          <a:prstGeom prst="rect">
            <a:avLst/>
          </a:prstGeom>
          <a:blipFill>
            <a:blip r:embed="rId2"/>
            <a:stretch>
              <a:fillRect b="-7813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5" name="Прямоугольник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68170" y="4804304"/>
            <a:ext cx="6403104" cy="82647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Experimental data of charge state evolution</a:t>
            </a:r>
            <a:endParaRPr lang="ru-RU" smtClean="0"/>
          </a:p>
        </p:txBody>
      </p:sp>
      <p:pic>
        <p:nvPicPr>
          <p:cNvPr id="4198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533400"/>
            <a:ext cx="7543800" cy="48133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 idx="4294967295"/>
          </p:nvPr>
        </p:nvSpPr>
        <p:spPr>
          <a:xfrm>
            <a:off x="679450" y="212725"/>
            <a:ext cx="10833100" cy="2190750"/>
          </a:xfrm>
        </p:spPr>
        <p:txBody>
          <a:bodyPr/>
          <a:lstStyle/>
          <a:p>
            <a:r>
              <a:rPr lang="en-US" sz="2400" smtClean="0">
                <a:solidFill>
                  <a:schemeClr val="hlink"/>
                </a:solidFill>
              </a:rPr>
              <a:t>Inverse problem has been solved to extract unknown values </a:t>
            </a:r>
            <a:br>
              <a:rPr lang="en-US" sz="2400" smtClean="0">
                <a:solidFill>
                  <a:schemeClr val="hlink"/>
                </a:solidFill>
              </a:rPr>
            </a:br>
            <a:r>
              <a:rPr lang="en-US" sz="2400" smtClean="0">
                <a:solidFill>
                  <a:schemeClr val="hlink"/>
                </a:solidFill>
              </a:rPr>
              <a:t>of ionization cross-sections</a:t>
            </a:r>
            <a:br>
              <a:rPr lang="en-US" sz="2400" smtClean="0">
                <a:solidFill>
                  <a:schemeClr val="hlink"/>
                </a:solidFill>
              </a:rPr>
            </a:br>
            <a:r>
              <a:rPr lang="en-US" sz="2400" smtClean="0">
                <a:solidFill>
                  <a:schemeClr val="hlink"/>
                </a:solidFill>
              </a:rPr>
              <a:t>from the obtained experimental charge state evolution data</a:t>
            </a:r>
            <a:br>
              <a:rPr lang="en-US" sz="2400" smtClean="0">
                <a:solidFill>
                  <a:schemeClr val="hlink"/>
                </a:solidFill>
              </a:rPr>
            </a:br>
            <a:r>
              <a:rPr lang="en-US" sz="2400" smtClean="0">
                <a:solidFill>
                  <a:schemeClr val="hlink"/>
                </a:solidFill>
              </a:rPr>
              <a:t>using truncated linear system of evolution equations</a:t>
            </a:r>
            <a:br>
              <a:rPr lang="en-US" sz="2400" smtClean="0">
                <a:solidFill>
                  <a:schemeClr val="hlink"/>
                </a:solidFill>
              </a:rPr>
            </a:br>
            <a:r>
              <a:rPr lang="en-US" sz="2400" smtClean="0">
                <a:solidFill>
                  <a:schemeClr val="hlink"/>
                </a:solidFill>
              </a:rPr>
              <a:t/>
            </a:r>
            <a:br>
              <a:rPr lang="en-US" sz="2400" smtClean="0">
                <a:solidFill>
                  <a:schemeClr val="hlink"/>
                </a:solidFill>
              </a:rPr>
            </a:br>
            <a:endParaRPr lang="ru-RU" sz="2400" smtClean="0">
              <a:solidFill>
                <a:schemeClr val="hlink"/>
              </a:solidFill>
            </a:endParaRPr>
          </a:p>
        </p:txBody>
      </p:sp>
      <p:sp>
        <p:nvSpPr>
          <p:cNvPr id="15" name="Прямоугольник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3430" y="1451845"/>
            <a:ext cx="6403104" cy="9024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430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933575"/>
            <a:ext cx="56324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85670" y="4876800"/>
            <a:ext cx="2283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cross-sections measurements are needed, </a:t>
            </a:r>
            <a:r>
              <a:rPr lang="en-US" dirty="0" err="1" smtClean="0"/>
              <a:t>especialy</a:t>
            </a:r>
            <a:r>
              <a:rPr lang="en-US" dirty="0" smtClean="0"/>
              <a:t> for heavy ions (closed shells/subshells)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931" y="1061084"/>
            <a:ext cx="9588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000" spc="-10" dirty="0">
                <a:solidFill>
                  <a:srgbClr val="171717"/>
                </a:solidFill>
                <a:latin typeface="Arial"/>
                <a:cs typeface="Arial"/>
              </a:rPr>
              <a:t>9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7367" y="212090"/>
            <a:ext cx="10837265" cy="813941"/>
          </a:xfrm>
          <a:prstGeom prst="rect">
            <a:avLst/>
          </a:prstGeom>
        </p:spPr>
        <p:txBody>
          <a:bodyPr vert="horz" wrap="square" lIns="0" tIns="145669" rIns="0" bIns="0" rtlCol="0">
            <a:spAutoFit/>
          </a:bodyPr>
          <a:lstStyle/>
          <a:p>
            <a:pPr marL="294640">
              <a:lnSpc>
                <a:spcPts val="5235"/>
              </a:lnSpc>
            </a:pPr>
            <a:r>
              <a:rPr lang="en-US" dirty="0" smtClean="0"/>
              <a:t>X-ray spectroscopy with HCI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46659" y="1828800"/>
            <a:ext cx="11101705" cy="1688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0045" marR="6350" indent="-34798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Identifications</a:t>
            </a:r>
            <a:r>
              <a:rPr sz="2800" spc="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are</a:t>
            </a:r>
            <a:r>
              <a:rPr sz="28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sz="28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hyd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ogen</a:t>
            </a:r>
            <a:r>
              <a:rPr sz="2800" spc="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like</a:t>
            </a:r>
            <a:r>
              <a:rPr sz="28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ions</a:t>
            </a:r>
            <a:r>
              <a:rPr sz="28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(A</a:t>
            </a:r>
            <a:r>
              <a:rPr sz="2800" spc="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spc="7" baseline="26666" dirty="0">
                <a:solidFill>
                  <a:prstClr val="black"/>
                </a:solidFill>
                <a:latin typeface="Arial"/>
                <a:cs typeface="Arial"/>
              </a:rPr>
              <a:t>17+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28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Kr</a:t>
            </a:r>
            <a:r>
              <a:rPr sz="2800" spc="7" baseline="26666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r>
              <a:rPr sz="2800" spc="-7" baseline="26666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2800" spc="7" baseline="26666" dirty="0">
                <a:solidFill>
                  <a:prstClr val="black"/>
                </a:solidFill>
                <a:latin typeface="Arial"/>
                <a:cs typeface="Arial"/>
              </a:rPr>
              <a:t>36+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,Xe</a:t>
            </a:r>
            <a:r>
              <a:rPr sz="2800" spc="7" baseline="26666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2800" spc="-15" baseline="26666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2800" spc="7" baseline="26666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28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produce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800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ith</a:t>
            </a:r>
            <a:r>
              <a:rPr sz="28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KRION-2</a:t>
            </a:r>
            <a:r>
              <a:rPr sz="28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ere</a:t>
            </a:r>
            <a:r>
              <a:rPr sz="2800" spc="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made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 by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means</a:t>
            </a:r>
            <a:r>
              <a:rPr sz="28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etection</a:t>
            </a:r>
            <a:r>
              <a:rPr sz="2800" spc="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K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-line</a:t>
            </a:r>
            <a:r>
              <a:rPr sz="28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-rays,</a:t>
            </a:r>
            <a:r>
              <a:rPr sz="28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emitted</a:t>
            </a:r>
            <a:r>
              <a:rPr sz="28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by</a:t>
            </a:r>
            <a:r>
              <a:rPr sz="28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ion</a:t>
            </a:r>
            <a:r>
              <a:rPr sz="28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recombination</a:t>
            </a:r>
            <a:r>
              <a:rPr sz="2800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8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metallic</a:t>
            </a:r>
            <a:r>
              <a:rPr sz="28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surface.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lnSpc>
                <a:spcPts val="950"/>
              </a:lnSpc>
              <a:spcBef>
                <a:spcPts val="46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</a:pPr>
            <a:endParaRPr sz="950" dirty="0">
              <a:solidFill>
                <a:prstClr val="black"/>
              </a:solidFill>
              <a:latin typeface="Calibri"/>
            </a:endParaRPr>
          </a:p>
          <a:p>
            <a:pPr marL="360045" marR="3456304" indent="-347980" fontAlgn="auto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r>
              <a:rPr sz="1900" spc="-1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065" fontAlgn="auto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tabLst>
                <a:tab pos="360045" algn="l"/>
              </a:tabLst>
            </a:pPr>
            <a:r>
              <a:rPr sz="1900" spc="-10" dirty="0" smtClean="0">
                <a:solidFill>
                  <a:prstClr val="black"/>
                </a:solidFill>
                <a:latin typeface="Arial"/>
                <a:cs typeface="Arial"/>
              </a:rPr>
              <a:t>”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34100" y="4488179"/>
            <a:ext cx="1545335" cy="1557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4077" y="5975143"/>
            <a:ext cx="3944276" cy="692521"/>
          </a:xfrm>
          <a:custGeom>
            <a:avLst/>
            <a:gdLst/>
            <a:ahLst/>
            <a:cxnLst/>
            <a:rect l="l" t="t" r="r" b="b"/>
            <a:pathLst>
              <a:path w="3944276" h="692521">
                <a:moveTo>
                  <a:pt x="3771379" y="678070"/>
                </a:moveTo>
                <a:lnTo>
                  <a:pt x="1934750" y="678070"/>
                </a:lnTo>
                <a:lnTo>
                  <a:pt x="1998697" y="678546"/>
                </a:lnTo>
                <a:lnTo>
                  <a:pt x="2686077" y="692521"/>
                </a:lnTo>
                <a:lnTo>
                  <a:pt x="3483778" y="682849"/>
                </a:lnTo>
                <a:lnTo>
                  <a:pt x="3755952" y="682849"/>
                </a:lnTo>
                <a:lnTo>
                  <a:pt x="3758308" y="682226"/>
                </a:lnTo>
                <a:lnTo>
                  <a:pt x="3770911" y="678233"/>
                </a:lnTo>
                <a:lnTo>
                  <a:pt x="3771379" y="678070"/>
                </a:lnTo>
                <a:close/>
              </a:path>
              <a:path w="3944276" h="692521">
                <a:moveTo>
                  <a:pt x="3755952" y="682849"/>
                </a:moveTo>
                <a:lnTo>
                  <a:pt x="3483778" y="682849"/>
                </a:lnTo>
                <a:lnTo>
                  <a:pt x="3508064" y="683078"/>
                </a:lnTo>
                <a:lnTo>
                  <a:pt x="3530591" y="683619"/>
                </a:lnTo>
                <a:lnTo>
                  <a:pt x="3551487" y="684407"/>
                </a:lnTo>
                <a:lnTo>
                  <a:pt x="3570886" y="685379"/>
                </a:lnTo>
                <a:lnTo>
                  <a:pt x="3605710" y="687614"/>
                </a:lnTo>
                <a:lnTo>
                  <a:pt x="3649975" y="690735"/>
                </a:lnTo>
                <a:lnTo>
                  <a:pt x="3663127" y="691456"/>
                </a:lnTo>
                <a:lnTo>
                  <a:pt x="3675696" y="691910"/>
                </a:lnTo>
                <a:lnTo>
                  <a:pt x="3687811" y="692034"/>
                </a:lnTo>
                <a:lnTo>
                  <a:pt x="3699604" y="691762"/>
                </a:lnTo>
                <a:lnTo>
                  <a:pt x="3711205" y="691031"/>
                </a:lnTo>
                <a:lnTo>
                  <a:pt x="3722745" y="689776"/>
                </a:lnTo>
                <a:lnTo>
                  <a:pt x="3734356" y="687933"/>
                </a:lnTo>
                <a:lnTo>
                  <a:pt x="3746166" y="685437"/>
                </a:lnTo>
                <a:lnTo>
                  <a:pt x="3755952" y="682849"/>
                </a:lnTo>
                <a:close/>
              </a:path>
              <a:path w="3944276" h="692521">
                <a:moveTo>
                  <a:pt x="3813134" y="662556"/>
                </a:moveTo>
                <a:lnTo>
                  <a:pt x="745532" y="662556"/>
                </a:lnTo>
                <a:lnTo>
                  <a:pt x="777993" y="662601"/>
                </a:lnTo>
                <a:lnTo>
                  <a:pt x="809460" y="663038"/>
                </a:lnTo>
                <a:lnTo>
                  <a:pt x="839751" y="663958"/>
                </a:lnTo>
                <a:lnTo>
                  <a:pt x="867917" y="665098"/>
                </a:lnTo>
                <a:lnTo>
                  <a:pt x="1321121" y="681522"/>
                </a:lnTo>
                <a:lnTo>
                  <a:pt x="1460536" y="683400"/>
                </a:lnTo>
                <a:lnTo>
                  <a:pt x="1873653" y="678143"/>
                </a:lnTo>
                <a:lnTo>
                  <a:pt x="3771379" y="678070"/>
                </a:lnTo>
                <a:lnTo>
                  <a:pt x="3783742" y="673758"/>
                </a:lnTo>
                <a:lnTo>
                  <a:pt x="3796459" y="669111"/>
                </a:lnTo>
                <a:lnTo>
                  <a:pt x="3809032" y="664249"/>
                </a:lnTo>
                <a:lnTo>
                  <a:pt x="3813134" y="662556"/>
                </a:lnTo>
                <a:close/>
              </a:path>
              <a:path w="3944276" h="692521">
                <a:moveTo>
                  <a:pt x="113880" y="460"/>
                </a:moveTo>
                <a:lnTo>
                  <a:pt x="74695" y="4776"/>
                </a:lnTo>
                <a:lnTo>
                  <a:pt x="34034" y="27322"/>
                </a:lnTo>
                <a:lnTo>
                  <a:pt x="14610" y="70199"/>
                </a:lnTo>
                <a:lnTo>
                  <a:pt x="5726" y="113703"/>
                </a:lnTo>
                <a:lnTo>
                  <a:pt x="883" y="164330"/>
                </a:lnTo>
                <a:lnTo>
                  <a:pt x="0" y="200411"/>
                </a:lnTo>
                <a:lnTo>
                  <a:pt x="284" y="218786"/>
                </a:lnTo>
                <a:lnTo>
                  <a:pt x="4133" y="273777"/>
                </a:lnTo>
                <a:lnTo>
                  <a:pt x="12632" y="326010"/>
                </a:lnTo>
                <a:lnTo>
                  <a:pt x="25702" y="372858"/>
                </a:lnTo>
                <a:lnTo>
                  <a:pt x="30468" y="388371"/>
                </a:lnTo>
                <a:lnTo>
                  <a:pt x="45864" y="436101"/>
                </a:lnTo>
                <a:lnTo>
                  <a:pt x="64633" y="483993"/>
                </a:lnTo>
                <a:lnTo>
                  <a:pt x="88995" y="529956"/>
                </a:lnTo>
                <a:lnTo>
                  <a:pt x="121170" y="571901"/>
                </a:lnTo>
                <a:lnTo>
                  <a:pt x="163375" y="607740"/>
                </a:lnTo>
                <a:lnTo>
                  <a:pt x="198182" y="627209"/>
                </a:lnTo>
                <a:lnTo>
                  <a:pt x="239363" y="642409"/>
                </a:lnTo>
                <a:lnTo>
                  <a:pt x="288539" y="653176"/>
                </a:lnTo>
                <a:lnTo>
                  <a:pt x="344653" y="660158"/>
                </a:lnTo>
                <a:lnTo>
                  <a:pt x="406250" y="664069"/>
                </a:lnTo>
                <a:lnTo>
                  <a:pt x="471874" y="665623"/>
                </a:lnTo>
                <a:lnTo>
                  <a:pt x="505741" y="665740"/>
                </a:lnTo>
                <a:lnTo>
                  <a:pt x="574786" y="665096"/>
                </a:lnTo>
                <a:lnTo>
                  <a:pt x="745532" y="662556"/>
                </a:lnTo>
                <a:lnTo>
                  <a:pt x="3813134" y="662556"/>
                </a:lnTo>
                <a:lnTo>
                  <a:pt x="3857287" y="641824"/>
                </a:lnTo>
                <a:lnTo>
                  <a:pt x="3890497" y="620713"/>
                </a:lnTo>
                <a:lnTo>
                  <a:pt x="3920253" y="594674"/>
                </a:lnTo>
                <a:lnTo>
                  <a:pt x="3945744" y="562583"/>
                </a:lnTo>
                <a:lnTo>
                  <a:pt x="3966160" y="523313"/>
                </a:lnTo>
                <a:lnTo>
                  <a:pt x="3980894" y="473420"/>
                </a:lnTo>
                <a:lnTo>
                  <a:pt x="3987778" y="431040"/>
                </a:lnTo>
                <a:lnTo>
                  <a:pt x="3992503" y="383165"/>
                </a:lnTo>
                <a:lnTo>
                  <a:pt x="3995216" y="331666"/>
                </a:lnTo>
                <a:lnTo>
                  <a:pt x="3995969" y="291657"/>
                </a:lnTo>
                <a:lnTo>
                  <a:pt x="3996031" y="273777"/>
                </a:lnTo>
                <a:lnTo>
                  <a:pt x="3995846" y="251711"/>
                </a:lnTo>
                <a:lnTo>
                  <a:pt x="3994191" y="199333"/>
                </a:lnTo>
                <a:lnTo>
                  <a:pt x="3991052" y="149875"/>
                </a:lnTo>
                <a:lnTo>
                  <a:pt x="3986579" y="105209"/>
                </a:lnTo>
                <a:lnTo>
                  <a:pt x="3980921" y="67205"/>
                </a:lnTo>
                <a:lnTo>
                  <a:pt x="3970065" y="27166"/>
                </a:lnTo>
                <a:lnTo>
                  <a:pt x="3944276" y="6797"/>
                </a:lnTo>
                <a:lnTo>
                  <a:pt x="3895958" y="6797"/>
                </a:lnTo>
                <a:lnTo>
                  <a:pt x="3879211" y="6185"/>
                </a:lnTo>
                <a:lnTo>
                  <a:pt x="3859938" y="4574"/>
                </a:lnTo>
                <a:lnTo>
                  <a:pt x="3859506" y="4523"/>
                </a:lnTo>
                <a:lnTo>
                  <a:pt x="3309667" y="4523"/>
                </a:lnTo>
                <a:lnTo>
                  <a:pt x="200115" y="4064"/>
                </a:lnTo>
                <a:lnTo>
                  <a:pt x="190123" y="3937"/>
                </a:lnTo>
                <a:lnTo>
                  <a:pt x="179007" y="3391"/>
                </a:lnTo>
                <a:lnTo>
                  <a:pt x="141004" y="980"/>
                </a:lnTo>
                <a:lnTo>
                  <a:pt x="127481" y="495"/>
                </a:lnTo>
                <a:lnTo>
                  <a:pt x="113880" y="460"/>
                </a:lnTo>
                <a:close/>
              </a:path>
              <a:path w="3944276" h="692521">
                <a:moveTo>
                  <a:pt x="3933286" y="6260"/>
                </a:moveTo>
                <a:lnTo>
                  <a:pt x="3910403" y="6771"/>
                </a:lnTo>
                <a:lnTo>
                  <a:pt x="3895958" y="6797"/>
                </a:lnTo>
                <a:lnTo>
                  <a:pt x="3944276" y="6797"/>
                </a:lnTo>
                <a:lnTo>
                  <a:pt x="3942173" y="6500"/>
                </a:lnTo>
                <a:lnTo>
                  <a:pt x="3933286" y="6260"/>
                </a:lnTo>
                <a:close/>
              </a:path>
              <a:path w="3944276" h="692521">
                <a:moveTo>
                  <a:pt x="3835304" y="172"/>
                </a:moveTo>
                <a:lnTo>
                  <a:pt x="3724278" y="3124"/>
                </a:lnTo>
                <a:lnTo>
                  <a:pt x="3309667" y="4523"/>
                </a:lnTo>
                <a:lnTo>
                  <a:pt x="3859506" y="4523"/>
                </a:lnTo>
                <a:lnTo>
                  <a:pt x="3848120" y="3178"/>
                </a:lnTo>
                <a:lnTo>
                  <a:pt x="3840524" y="2045"/>
                </a:lnTo>
                <a:lnTo>
                  <a:pt x="3836578" y="1222"/>
                </a:lnTo>
                <a:lnTo>
                  <a:pt x="3835036" y="614"/>
                </a:lnTo>
                <a:lnTo>
                  <a:pt x="3835102" y="224"/>
                </a:lnTo>
                <a:lnTo>
                  <a:pt x="3835304" y="172"/>
                </a:lnTo>
                <a:close/>
              </a:path>
              <a:path w="3944276" h="692521">
                <a:moveTo>
                  <a:pt x="865123" y="894"/>
                </a:moveTo>
                <a:lnTo>
                  <a:pt x="213133" y="2987"/>
                </a:lnTo>
                <a:lnTo>
                  <a:pt x="208773" y="3601"/>
                </a:lnTo>
                <a:lnTo>
                  <a:pt x="200115" y="4064"/>
                </a:lnTo>
                <a:lnTo>
                  <a:pt x="3000344" y="4064"/>
                </a:lnTo>
                <a:lnTo>
                  <a:pt x="865123" y="894"/>
                </a:lnTo>
                <a:close/>
              </a:path>
              <a:path w="3944276" h="692521">
                <a:moveTo>
                  <a:pt x="3836422" y="0"/>
                </a:moveTo>
                <a:lnTo>
                  <a:pt x="3835866" y="27"/>
                </a:lnTo>
                <a:lnTo>
                  <a:pt x="3835304" y="172"/>
                </a:lnTo>
                <a:lnTo>
                  <a:pt x="3835859" y="119"/>
                </a:lnTo>
                <a:lnTo>
                  <a:pt x="3836422" y="0"/>
                </a:lnTo>
                <a:close/>
              </a:path>
            </a:pathLst>
          </a:custGeom>
          <a:solidFill>
            <a:srgbClr val="CCEB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47665" y="5977890"/>
            <a:ext cx="3924300" cy="0"/>
          </a:xfrm>
          <a:custGeom>
            <a:avLst/>
            <a:gdLst/>
            <a:ahLst/>
            <a:cxnLst/>
            <a:rect l="l" t="t" r="r" b="b"/>
            <a:pathLst>
              <a:path w="3924300">
                <a:moveTo>
                  <a:pt x="0" y="0"/>
                </a:moveTo>
                <a:lnTo>
                  <a:pt x="39243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13120" y="6089396"/>
            <a:ext cx="70066" cy="66744"/>
          </a:xfrm>
          <a:custGeom>
            <a:avLst/>
            <a:gdLst/>
            <a:ahLst/>
            <a:cxnLst/>
            <a:rect l="l" t="t" r="r" b="b"/>
            <a:pathLst>
              <a:path w="70066" h="66744">
                <a:moveTo>
                  <a:pt x="22391" y="0"/>
                </a:moveTo>
                <a:lnTo>
                  <a:pt x="10745" y="7468"/>
                </a:lnTo>
                <a:lnTo>
                  <a:pt x="2884" y="18697"/>
                </a:lnTo>
                <a:lnTo>
                  <a:pt x="0" y="32511"/>
                </a:lnTo>
                <a:lnTo>
                  <a:pt x="459" y="38102"/>
                </a:lnTo>
                <a:lnTo>
                  <a:pt x="4876" y="49723"/>
                </a:lnTo>
                <a:lnTo>
                  <a:pt x="13721" y="58959"/>
                </a:lnTo>
                <a:lnTo>
                  <a:pt x="26682" y="64928"/>
                </a:lnTo>
                <a:lnTo>
                  <a:pt x="43443" y="66744"/>
                </a:lnTo>
                <a:lnTo>
                  <a:pt x="54589" y="61907"/>
                </a:lnTo>
                <a:lnTo>
                  <a:pt x="63303" y="52839"/>
                </a:lnTo>
                <a:lnTo>
                  <a:pt x="68743" y="39662"/>
                </a:lnTo>
                <a:lnTo>
                  <a:pt x="70066" y="22503"/>
                </a:lnTo>
                <a:lnTo>
                  <a:pt x="64443" y="12617"/>
                </a:lnTo>
                <a:lnTo>
                  <a:pt x="54665" y="5068"/>
                </a:lnTo>
                <a:lnTo>
                  <a:pt x="40669" y="611"/>
                </a:lnTo>
                <a:lnTo>
                  <a:pt x="223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13120" y="6089396"/>
            <a:ext cx="70066" cy="66744"/>
          </a:xfrm>
          <a:custGeom>
            <a:avLst/>
            <a:gdLst/>
            <a:ahLst/>
            <a:cxnLst/>
            <a:rect l="l" t="t" r="r" b="b"/>
            <a:pathLst>
              <a:path w="70066" h="66744">
                <a:moveTo>
                  <a:pt x="0" y="32511"/>
                </a:moveTo>
                <a:lnTo>
                  <a:pt x="2884" y="18697"/>
                </a:lnTo>
                <a:lnTo>
                  <a:pt x="10745" y="7468"/>
                </a:lnTo>
                <a:lnTo>
                  <a:pt x="22391" y="0"/>
                </a:lnTo>
                <a:lnTo>
                  <a:pt x="40669" y="611"/>
                </a:lnTo>
                <a:lnTo>
                  <a:pt x="54665" y="5068"/>
                </a:lnTo>
                <a:lnTo>
                  <a:pt x="64443" y="12617"/>
                </a:lnTo>
                <a:lnTo>
                  <a:pt x="70066" y="22503"/>
                </a:lnTo>
                <a:lnTo>
                  <a:pt x="68743" y="39662"/>
                </a:lnTo>
                <a:lnTo>
                  <a:pt x="63303" y="52839"/>
                </a:lnTo>
                <a:lnTo>
                  <a:pt x="54589" y="61907"/>
                </a:lnTo>
                <a:lnTo>
                  <a:pt x="43443" y="66744"/>
                </a:lnTo>
                <a:lnTo>
                  <a:pt x="26682" y="64928"/>
                </a:lnTo>
                <a:lnTo>
                  <a:pt x="13721" y="58959"/>
                </a:lnTo>
                <a:lnTo>
                  <a:pt x="4876" y="49723"/>
                </a:lnTo>
                <a:lnTo>
                  <a:pt x="459" y="38102"/>
                </a:lnTo>
                <a:lnTo>
                  <a:pt x="0" y="32511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12408" y="62723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21950" y="0"/>
                </a:moveTo>
                <a:lnTo>
                  <a:pt x="10549" y="7630"/>
                </a:lnTo>
                <a:lnTo>
                  <a:pt x="2835" y="19104"/>
                </a:lnTo>
                <a:lnTo>
                  <a:pt x="0" y="33218"/>
                </a:lnTo>
                <a:lnTo>
                  <a:pt x="421" y="38737"/>
                </a:lnTo>
                <a:lnTo>
                  <a:pt x="4716" y="50680"/>
                </a:lnTo>
                <a:lnTo>
                  <a:pt x="13382" y="60180"/>
                </a:lnTo>
                <a:lnTo>
                  <a:pt x="26088" y="66322"/>
                </a:lnTo>
                <a:lnTo>
                  <a:pt x="42507" y="68192"/>
                </a:lnTo>
                <a:lnTo>
                  <a:pt x="53401" y="63257"/>
                </a:lnTo>
                <a:lnTo>
                  <a:pt x="61946" y="54026"/>
                </a:lnTo>
                <a:lnTo>
                  <a:pt x="67306" y="40641"/>
                </a:lnTo>
                <a:lnTo>
                  <a:pt x="68647" y="23245"/>
                </a:lnTo>
                <a:lnTo>
                  <a:pt x="63179" y="13046"/>
                </a:lnTo>
                <a:lnTo>
                  <a:pt x="53605" y="5250"/>
                </a:lnTo>
                <a:lnTo>
                  <a:pt x="39878" y="640"/>
                </a:lnTo>
                <a:lnTo>
                  <a:pt x="219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12408" y="62723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0" y="33218"/>
                </a:moveTo>
                <a:lnTo>
                  <a:pt x="2835" y="19104"/>
                </a:lnTo>
                <a:lnTo>
                  <a:pt x="10549" y="7630"/>
                </a:lnTo>
                <a:lnTo>
                  <a:pt x="21950" y="0"/>
                </a:lnTo>
                <a:lnTo>
                  <a:pt x="39878" y="640"/>
                </a:lnTo>
                <a:lnTo>
                  <a:pt x="53605" y="5250"/>
                </a:lnTo>
                <a:lnTo>
                  <a:pt x="63179" y="13046"/>
                </a:lnTo>
                <a:lnTo>
                  <a:pt x="68647" y="23245"/>
                </a:lnTo>
                <a:lnTo>
                  <a:pt x="67306" y="40641"/>
                </a:lnTo>
                <a:lnTo>
                  <a:pt x="61946" y="54026"/>
                </a:lnTo>
                <a:lnTo>
                  <a:pt x="53401" y="63257"/>
                </a:lnTo>
                <a:lnTo>
                  <a:pt x="42507" y="68192"/>
                </a:lnTo>
                <a:lnTo>
                  <a:pt x="26088" y="66322"/>
                </a:lnTo>
                <a:lnTo>
                  <a:pt x="13382" y="60180"/>
                </a:lnTo>
                <a:lnTo>
                  <a:pt x="4716" y="50680"/>
                </a:lnTo>
                <a:lnTo>
                  <a:pt x="421" y="38737"/>
                </a:lnTo>
                <a:lnTo>
                  <a:pt x="0" y="3321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96456" y="6124735"/>
            <a:ext cx="68429" cy="69175"/>
          </a:xfrm>
          <a:custGeom>
            <a:avLst/>
            <a:gdLst/>
            <a:ahLst/>
            <a:cxnLst/>
            <a:rect l="l" t="t" r="r" b="b"/>
            <a:pathLst>
              <a:path w="68429" h="69175">
                <a:moveTo>
                  <a:pt x="21535" y="0"/>
                </a:moveTo>
                <a:lnTo>
                  <a:pt x="10339" y="7828"/>
                </a:lnTo>
                <a:lnTo>
                  <a:pt x="2776" y="19472"/>
                </a:lnTo>
                <a:lnTo>
                  <a:pt x="0" y="33748"/>
                </a:lnTo>
                <a:lnTo>
                  <a:pt x="666" y="40791"/>
                </a:lnTo>
                <a:lnTo>
                  <a:pt x="5302" y="52464"/>
                </a:lnTo>
                <a:lnTo>
                  <a:pt x="14163" y="61669"/>
                </a:lnTo>
                <a:lnTo>
                  <a:pt x="27017" y="67532"/>
                </a:lnTo>
                <a:lnTo>
                  <a:pt x="43632" y="69175"/>
                </a:lnTo>
                <a:lnTo>
                  <a:pt x="54095" y="63861"/>
                </a:lnTo>
                <a:lnTo>
                  <a:pt x="62241" y="54310"/>
                </a:lnTo>
                <a:lnTo>
                  <a:pt x="67282" y="40616"/>
                </a:lnTo>
                <a:lnTo>
                  <a:pt x="68429" y="22874"/>
                </a:lnTo>
                <a:lnTo>
                  <a:pt x="62809" y="12732"/>
                </a:lnTo>
                <a:lnTo>
                  <a:pt x="53164" y="5025"/>
                </a:lnTo>
                <a:lnTo>
                  <a:pt x="39428" y="523"/>
                </a:lnTo>
                <a:lnTo>
                  <a:pt x="2153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96456" y="6124735"/>
            <a:ext cx="68429" cy="69175"/>
          </a:xfrm>
          <a:custGeom>
            <a:avLst/>
            <a:gdLst/>
            <a:ahLst/>
            <a:cxnLst/>
            <a:rect l="l" t="t" r="r" b="b"/>
            <a:pathLst>
              <a:path w="68429" h="69175">
                <a:moveTo>
                  <a:pt x="0" y="33748"/>
                </a:moveTo>
                <a:lnTo>
                  <a:pt x="2776" y="19472"/>
                </a:lnTo>
                <a:lnTo>
                  <a:pt x="10339" y="7828"/>
                </a:lnTo>
                <a:lnTo>
                  <a:pt x="21535" y="0"/>
                </a:lnTo>
                <a:lnTo>
                  <a:pt x="39428" y="523"/>
                </a:lnTo>
                <a:lnTo>
                  <a:pt x="53164" y="5025"/>
                </a:lnTo>
                <a:lnTo>
                  <a:pt x="62809" y="12732"/>
                </a:lnTo>
                <a:lnTo>
                  <a:pt x="68429" y="22874"/>
                </a:lnTo>
                <a:lnTo>
                  <a:pt x="67282" y="40616"/>
                </a:lnTo>
                <a:lnTo>
                  <a:pt x="62241" y="54310"/>
                </a:lnTo>
                <a:lnTo>
                  <a:pt x="54095" y="63861"/>
                </a:lnTo>
                <a:lnTo>
                  <a:pt x="43632" y="69175"/>
                </a:lnTo>
                <a:lnTo>
                  <a:pt x="27017" y="67532"/>
                </a:lnTo>
                <a:lnTo>
                  <a:pt x="14163" y="61669"/>
                </a:lnTo>
                <a:lnTo>
                  <a:pt x="5302" y="52464"/>
                </a:lnTo>
                <a:lnTo>
                  <a:pt x="666" y="40791"/>
                </a:lnTo>
                <a:lnTo>
                  <a:pt x="0" y="3374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24700" y="6140996"/>
            <a:ext cx="70277" cy="65688"/>
          </a:xfrm>
          <a:custGeom>
            <a:avLst/>
            <a:gdLst/>
            <a:ahLst/>
            <a:cxnLst/>
            <a:rect l="l" t="t" r="r" b="b"/>
            <a:pathLst>
              <a:path w="70277" h="65688">
                <a:moveTo>
                  <a:pt x="22813" y="0"/>
                </a:moveTo>
                <a:lnTo>
                  <a:pt x="10958" y="7267"/>
                </a:lnTo>
                <a:lnTo>
                  <a:pt x="2944" y="18318"/>
                </a:lnTo>
                <a:lnTo>
                  <a:pt x="0" y="31965"/>
                </a:lnTo>
                <a:lnTo>
                  <a:pt x="252" y="36041"/>
                </a:lnTo>
                <a:lnTo>
                  <a:pt x="4292" y="47924"/>
                </a:lnTo>
                <a:lnTo>
                  <a:pt x="12928" y="57441"/>
                </a:lnTo>
                <a:lnTo>
                  <a:pt x="25731" y="63670"/>
                </a:lnTo>
                <a:lnTo>
                  <a:pt x="42272" y="65688"/>
                </a:lnTo>
                <a:lnTo>
                  <a:pt x="53863" y="61229"/>
                </a:lnTo>
                <a:lnTo>
                  <a:pt x="62988" y="52483"/>
                </a:lnTo>
                <a:lnTo>
                  <a:pt x="68756" y="39622"/>
                </a:lnTo>
                <a:lnTo>
                  <a:pt x="70277" y="22819"/>
                </a:lnTo>
                <a:lnTo>
                  <a:pt x="64812" y="12891"/>
                </a:lnTo>
                <a:lnTo>
                  <a:pt x="55108" y="5270"/>
                </a:lnTo>
                <a:lnTo>
                  <a:pt x="41124" y="719"/>
                </a:lnTo>
                <a:lnTo>
                  <a:pt x="2281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24700" y="6140996"/>
            <a:ext cx="70277" cy="65688"/>
          </a:xfrm>
          <a:custGeom>
            <a:avLst/>
            <a:gdLst/>
            <a:ahLst/>
            <a:cxnLst/>
            <a:rect l="l" t="t" r="r" b="b"/>
            <a:pathLst>
              <a:path w="70277" h="65688">
                <a:moveTo>
                  <a:pt x="0" y="31965"/>
                </a:moveTo>
                <a:lnTo>
                  <a:pt x="2944" y="18318"/>
                </a:lnTo>
                <a:lnTo>
                  <a:pt x="10958" y="7267"/>
                </a:lnTo>
                <a:lnTo>
                  <a:pt x="22813" y="0"/>
                </a:lnTo>
                <a:lnTo>
                  <a:pt x="41124" y="719"/>
                </a:lnTo>
                <a:lnTo>
                  <a:pt x="55108" y="5270"/>
                </a:lnTo>
                <a:lnTo>
                  <a:pt x="64812" y="12891"/>
                </a:lnTo>
                <a:lnTo>
                  <a:pt x="70277" y="22819"/>
                </a:lnTo>
                <a:lnTo>
                  <a:pt x="68756" y="39622"/>
                </a:lnTo>
                <a:lnTo>
                  <a:pt x="62988" y="52483"/>
                </a:lnTo>
                <a:lnTo>
                  <a:pt x="53863" y="61229"/>
                </a:lnTo>
                <a:lnTo>
                  <a:pt x="42272" y="65688"/>
                </a:lnTo>
                <a:lnTo>
                  <a:pt x="25731" y="63670"/>
                </a:lnTo>
                <a:lnTo>
                  <a:pt x="12928" y="57441"/>
                </a:lnTo>
                <a:lnTo>
                  <a:pt x="4292" y="47924"/>
                </a:lnTo>
                <a:lnTo>
                  <a:pt x="252" y="36041"/>
                </a:lnTo>
                <a:lnTo>
                  <a:pt x="0" y="31965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66076" y="6092276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22373" y="0"/>
                </a:moveTo>
                <a:lnTo>
                  <a:pt x="10763" y="7428"/>
                </a:lnTo>
                <a:lnTo>
                  <a:pt x="2895" y="18726"/>
                </a:lnTo>
                <a:lnTo>
                  <a:pt x="0" y="32679"/>
                </a:lnTo>
                <a:lnTo>
                  <a:pt x="223" y="36632"/>
                </a:lnTo>
                <a:lnTo>
                  <a:pt x="4140" y="48856"/>
                </a:lnTo>
                <a:lnTo>
                  <a:pt x="12595" y="58654"/>
                </a:lnTo>
                <a:lnTo>
                  <a:pt x="25141" y="65072"/>
                </a:lnTo>
                <a:lnTo>
                  <a:pt x="41331" y="67155"/>
                </a:lnTo>
                <a:lnTo>
                  <a:pt x="52669" y="62610"/>
                </a:lnTo>
                <a:lnTo>
                  <a:pt x="61626" y="53706"/>
                </a:lnTo>
                <a:lnTo>
                  <a:pt x="67316" y="40637"/>
                </a:lnTo>
                <a:lnTo>
                  <a:pt x="68855" y="23598"/>
                </a:lnTo>
                <a:lnTo>
                  <a:pt x="63546" y="13346"/>
                </a:lnTo>
                <a:lnTo>
                  <a:pt x="54048" y="5467"/>
                </a:lnTo>
                <a:lnTo>
                  <a:pt x="40332" y="754"/>
                </a:lnTo>
                <a:lnTo>
                  <a:pt x="2237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66076" y="6092276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0" y="32679"/>
                </a:moveTo>
                <a:lnTo>
                  <a:pt x="2895" y="18726"/>
                </a:lnTo>
                <a:lnTo>
                  <a:pt x="10763" y="7428"/>
                </a:lnTo>
                <a:lnTo>
                  <a:pt x="22373" y="0"/>
                </a:lnTo>
                <a:lnTo>
                  <a:pt x="40332" y="754"/>
                </a:lnTo>
                <a:lnTo>
                  <a:pt x="54048" y="5467"/>
                </a:lnTo>
                <a:lnTo>
                  <a:pt x="63546" y="13346"/>
                </a:lnTo>
                <a:lnTo>
                  <a:pt x="68855" y="23598"/>
                </a:lnTo>
                <a:lnTo>
                  <a:pt x="67316" y="40637"/>
                </a:lnTo>
                <a:lnTo>
                  <a:pt x="61626" y="53706"/>
                </a:lnTo>
                <a:lnTo>
                  <a:pt x="52669" y="62610"/>
                </a:lnTo>
                <a:lnTo>
                  <a:pt x="41331" y="67155"/>
                </a:lnTo>
                <a:lnTo>
                  <a:pt x="25141" y="65072"/>
                </a:lnTo>
                <a:lnTo>
                  <a:pt x="12595" y="58654"/>
                </a:lnTo>
                <a:lnTo>
                  <a:pt x="4140" y="48856"/>
                </a:lnTo>
                <a:lnTo>
                  <a:pt x="223" y="36632"/>
                </a:lnTo>
                <a:lnTo>
                  <a:pt x="0" y="3267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25740" y="6124335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21861" y="0"/>
                </a:moveTo>
                <a:lnTo>
                  <a:pt x="10510" y="7590"/>
                </a:lnTo>
                <a:lnTo>
                  <a:pt x="2826" y="19133"/>
                </a:lnTo>
                <a:lnTo>
                  <a:pt x="0" y="33386"/>
                </a:lnTo>
                <a:lnTo>
                  <a:pt x="205" y="37308"/>
                </a:lnTo>
                <a:lnTo>
                  <a:pt x="4004" y="49839"/>
                </a:lnTo>
                <a:lnTo>
                  <a:pt x="12269" y="59887"/>
                </a:lnTo>
                <a:lnTo>
                  <a:pt x="24571" y="66469"/>
                </a:lnTo>
                <a:lnTo>
                  <a:pt x="40484" y="68603"/>
                </a:lnTo>
                <a:lnTo>
                  <a:pt x="51570" y="63957"/>
                </a:lnTo>
                <a:lnTo>
                  <a:pt x="60322" y="54886"/>
                </a:lnTo>
                <a:lnTo>
                  <a:pt x="65889" y="41602"/>
                </a:lnTo>
                <a:lnTo>
                  <a:pt x="67418" y="24319"/>
                </a:lnTo>
                <a:lnTo>
                  <a:pt x="62274" y="13764"/>
                </a:lnTo>
                <a:lnTo>
                  <a:pt x="52989" y="5644"/>
                </a:lnTo>
                <a:lnTo>
                  <a:pt x="39530" y="782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25740" y="6124335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0" y="33386"/>
                </a:moveTo>
                <a:lnTo>
                  <a:pt x="2826" y="19133"/>
                </a:lnTo>
                <a:lnTo>
                  <a:pt x="10510" y="7590"/>
                </a:lnTo>
                <a:lnTo>
                  <a:pt x="21861" y="0"/>
                </a:lnTo>
                <a:lnTo>
                  <a:pt x="39530" y="782"/>
                </a:lnTo>
                <a:lnTo>
                  <a:pt x="52989" y="5644"/>
                </a:lnTo>
                <a:lnTo>
                  <a:pt x="62274" y="13764"/>
                </a:lnTo>
                <a:lnTo>
                  <a:pt x="67418" y="24319"/>
                </a:lnTo>
                <a:lnTo>
                  <a:pt x="65889" y="41602"/>
                </a:lnTo>
                <a:lnTo>
                  <a:pt x="60322" y="54886"/>
                </a:lnTo>
                <a:lnTo>
                  <a:pt x="51570" y="63957"/>
                </a:lnTo>
                <a:lnTo>
                  <a:pt x="40484" y="68603"/>
                </a:lnTo>
                <a:lnTo>
                  <a:pt x="24571" y="66469"/>
                </a:lnTo>
                <a:lnTo>
                  <a:pt x="12269" y="59887"/>
                </a:lnTo>
                <a:lnTo>
                  <a:pt x="4004" y="49839"/>
                </a:lnTo>
                <a:lnTo>
                  <a:pt x="205" y="37308"/>
                </a:lnTo>
                <a:lnTo>
                  <a:pt x="0" y="33386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78268" y="6299596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21861" y="0"/>
                </a:moveTo>
                <a:lnTo>
                  <a:pt x="10510" y="7590"/>
                </a:lnTo>
                <a:lnTo>
                  <a:pt x="2826" y="19133"/>
                </a:lnTo>
                <a:lnTo>
                  <a:pt x="0" y="33386"/>
                </a:lnTo>
                <a:lnTo>
                  <a:pt x="205" y="37308"/>
                </a:lnTo>
                <a:lnTo>
                  <a:pt x="4004" y="49839"/>
                </a:lnTo>
                <a:lnTo>
                  <a:pt x="12269" y="59887"/>
                </a:lnTo>
                <a:lnTo>
                  <a:pt x="24571" y="66469"/>
                </a:lnTo>
                <a:lnTo>
                  <a:pt x="40484" y="68603"/>
                </a:lnTo>
                <a:lnTo>
                  <a:pt x="51570" y="63957"/>
                </a:lnTo>
                <a:lnTo>
                  <a:pt x="60322" y="54886"/>
                </a:lnTo>
                <a:lnTo>
                  <a:pt x="65889" y="41602"/>
                </a:lnTo>
                <a:lnTo>
                  <a:pt x="67418" y="24319"/>
                </a:lnTo>
                <a:lnTo>
                  <a:pt x="62274" y="13764"/>
                </a:lnTo>
                <a:lnTo>
                  <a:pt x="52989" y="5644"/>
                </a:lnTo>
                <a:lnTo>
                  <a:pt x="39530" y="782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78268" y="6299596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0" y="33386"/>
                </a:moveTo>
                <a:lnTo>
                  <a:pt x="2826" y="19133"/>
                </a:lnTo>
                <a:lnTo>
                  <a:pt x="10510" y="7590"/>
                </a:lnTo>
                <a:lnTo>
                  <a:pt x="21861" y="0"/>
                </a:lnTo>
                <a:lnTo>
                  <a:pt x="39530" y="782"/>
                </a:lnTo>
                <a:lnTo>
                  <a:pt x="52989" y="5644"/>
                </a:lnTo>
                <a:lnTo>
                  <a:pt x="62274" y="13764"/>
                </a:lnTo>
                <a:lnTo>
                  <a:pt x="67418" y="24319"/>
                </a:lnTo>
                <a:lnTo>
                  <a:pt x="65889" y="41602"/>
                </a:lnTo>
                <a:lnTo>
                  <a:pt x="60322" y="54886"/>
                </a:lnTo>
                <a:lnTo>
                  <a:pt x="51570" y="63957"/>
                </a:lnTo>
                <a:lnTo>
                  <a:pt x="40484" y="68603"/>
                </a:lnTo>
                <a:lnTo>
                  <a:pt x="24571" y="66469"/>
                </a:lnTo>
                <a:lnTo>
                  <a:pt x="12269" y="59887"/>
                </a:lnTo>
                <a:lnTo>
                  <a:pt x="4004" y="49839"/>
                </a:lnTo>
                <a:lnTo>
                  <a:pt x="205" y="37308"/>
                </a:lnTo>
                <a:lnTo>
                  <a:pt x="0" y="33386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74764" y="6351750"/>
            <a:ext cx="69844" cy="67746"/>
          </a:xfrm>
          <a:custGeom>
            <a:avLst/>
            <a:gdLst/>
            <a:ahLst/>
            <a:cxnLst/>
            <a:rect l="l" t="t" r="r" b="b"/>
            <a:pathLst>
              <a:path w="69844" h="67746">
                <a:moveTo>
                  <a:pt x="21975" y="0"/>
                </a:moveTo>
                <a:lnTo>
                  <a:pt x="10535" y="7667"/>
                </a:lnTo>
                <a:lnTo>
                  <a:pt x="2826" y="19070"/>
                </a:lnTo>
                <a:lnTo>
                  <a:pt x="0" y="33047"/>
                </a:lnTo>
                <a:lnTo>
                  <a:pt x="711" y="40110"/>
                </a:lnTo>
                <a:lnTo>
                  <a:pt x="5468" y="51475"/>
                </a:lnTo>
                <a:lnTo>
                  <a:pt x="14508" y="60436"/>
                </a:lnTo>
                <a:lnTo>
                  <a:pt x="27614" y="66144"/>
                </a:lnTo>
                <a:lnTo>
                  <a:pt x="44566" y="67746"/>
                </a:lnTo>
                <a:lnTo>
                  <a:pt x="55279" y="62539"/>
                </a:lnTo>
                <a:lnTo>
                  <a:pt x="63595" y="53154"/>
                </a:lnTo>
                <a:lnTo>
                  <a:pt x="68716" y="39670"/>
                </a:lnTo>
                <a:lnTo>
                  <a:pt x="69844" y="22171"/>
                </a:lnTo>
                <a:lnTo>
                  <a:pt x="64071" y="12331"/>
                </a:lnTo>
                <a:lnTo>
                  <a:pt x="54223" y="4859"/>
                </a:lnTo>
                <a:lnTo>
                  <a:pt x="40218" y="500"/>
                </a:lnTo>
                <a:lnTo>
                  <a:pt x="2197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74764" y="6351750"/>
            <a:ext cx="69844" cy="67746"/>
          </a:xfrm>
          <a:custGeom>
            <a:avLst/>
            <a:gdLst/>
            <a:ahLst/>
            <a:cxnLst/>
            <a:rect l="l" t="t" r="r" b="b"/>
            <a:pathLst>
              <a:path w="69844" h="67746">
                <a:moveTo>
                  <a:pt x="0" y="33047"/>
                </a:moveTo>
                <a:lnTo>
                  <a:pt x="2826" y="19070"/>
                </a:lnTo>
                <a:lnTo>
                  <a:pt x="10535" y="7667"/>
                </a:lnTo>
                <a:lnTo>
                  <a:pt x="21975" y="0"/>
                </a:lnTo>
                <a:lnTo>
                  <a:pt x="40218" y="500"/>
                </a:lnTo>
                <a:lnTo>
                  <a:pt x="54223" y="4859"/>
                </a:lnTo>
                <a:lnTo>
                  <a:pt x="64071" y="12331"/>
                </a:lnTo>
                <a:lnTo>
                  <a:pt x="69844" y="22171"/>
                </a:lnTo>
                <a:lnTo>
                  <a:pt x="68716" y="39670"/>
                </a:lnTo>
                <a:lnTo>
                  <a:pt x="63595" y="53154"/>
                </a:lnTo>
                <a:lnTo>
                  <a:pt x="55279" y="62539"/>
                </a:lnTo>
                <a:lnTo>
                  <a:pt x="44566" y="67746"/>
                </a:lnTo>
                <a:lnTo>
                  <a:pt x="27614" y="66144"/>
                </a:lnTo>
                <a:lnTo>
                  <a:pt x="14508" y="60436"/>
                </a:lnTo>
                <a:lnTo>
                  <a:pt x="5468" y="51475"/>
                </a:lnTo>
                <a:lnTo>
                  <a:pt x="711" y="40110"/>
                </a:lnTo>
                <a:lnTo>
                  <a:pt x="0" y="33047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89547" y="6058748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22373" y="0"/>
                </a:moveTo>
                <a:lnTo>
                  <a:pt x="10763" y="7428"/>
                </a:lnTo>
                <a:lnTo>
                  <a:pt x="2895" y="18726"/>
                </a:lnTo>
                <a:lnTo>
                  <a:pt x="0" y="32679"/>
                </a:lnTo>
                <a:lnTo>
                  <a:pt x="223" y="36632"/>
                </a:lnTo>
                <a:lnTo>
                  <a:pt x="4140" y="48856"/>
                </a:lnTo>
                <a:lnTo>
                  <a:pt x="12595" y="58654"/>
                </a:lnTo>
                <a:lnTo>
                  <a:pt x="25141" y="65072"/>
                </a:lnTo>
                <a:lnTo>
                  <a:pt x="41331" y="67155"/>
                </a:lnTo>
                <a:lnTo>
                  <a:pt x="52669" y="62610"/>
                </a:lnTo>
                <a:lnTo>
                  <a:pt x="61626" y="53706"/>
                </a:lnTo>
                <a:lnTo>
                  <a:pt x="67316" y="40637"/>
                </a:lnTo>
                <a:lnTo>
                  <a:pt x="68855" y="23598"/>
                </a:lnTo>
                <a:lnTo>
                  <a:pt x="63546" y="13346"/>
                </a:lnTo>
                <a:lnTo>
                  <a:pt x="54048" y="5467"/>
                </a:lnTo>
                <a:lnTo>
                  <a:pt x="40332" y="754"/>
                </a:lnTo>
                <a:lnTo>
                  <a:pt x="2237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89547" y="6058748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0" y="32679"/>
                </a:moveTo>
                <a:lnTo>
                  <a:pt x="2895" y="18726"/>
                </a:lnTo>
                <a:lnTo>
                  <a:pt x="10763" y="7428"/>
                </a:lnTo>
                <a:lnTo>
                  <a:pt x="22373" y="0"/>
                </a:lnTo>
                <a:lnTo>
                  <a:pt x="40332" y="754"/>
                </a:lnTo>
                <a:lnTo>
                  <a:pt x="54048" y="5467"/>
                </a:lnTo>
                <a:lnTo>
                  <a:pt x="63546" y="13346"/>
                </a:lnTo>
                <a:lnTo>
                  <a:pt x="68855" y="23598"/>
                </a:lnTo>
                <a:lnTo>
                  <a:pt x="67316" y="40637"/>
                </a:lnTo>
                <a:lnTo>
                  <a:pt x="61626" y="53706"/>
                </a:lnTo>
                <a:lnTo>
                  <a:pt x="52669" y="62610"/>
                </a:lnTo>
                <a:lnTo>
                  <a:pt x="41331" y="67155"/>
                </a:lnTo>
                <a:lnTo>
                  <a:pt x="25141" y="65072"/>
                </a:lnTo>
                <a:lnTo>
                  <a:pt x="12595" y="58654"/>
                </a:lnTo>
                <a:lnTo>
                  <a:pt x="4140" y="48856"/>
                </a:lnTo>
                <a:lnTo>
                  <a:pt x="223" y="36632"/>
                </a:lnTo>
                <a:lnTo>
                  <a:pt x="0" y="3267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17764" y="6327256"/>
            <a:ext cx="67215" cy="69621"/>
          </a:xfrm>
          <a:custGeom>
            <a:avLst/>
            <a:gdLst/>
            <a:ahLst/>
            <a:cxnLst/>
            <a:rect l="l" t="t" r="r" b="b"/>
            <a:pathLst>
              <a:path w="67215" h="69621">
                <a:moveTo>
                  <a:pt x="21439" y="0"/>
                </a:moveTo>
                <a:lnTo>
                  <a:pt x="10296" y="7792"/>
                </a:lnTo>
                <a:lnTo>
                  <a:pt x="2766" y="19506"/>
                </a:lnTo>
                <a:lnTo>
                  <a:pt x="0" y="33919"/>
                </a:lnTo>
                <a:lnTo>
                  <a:pt x="396" y="39458"/>
                </a:lnTo>
                <a:lnTo>
                  <a:pt x="4572" y="51694"/>
                </a:lnTo>
                <a:lnTo>
                  <a:pt x="13049" y="61425"/>
                </a:lnTo>
                <a:lnTo>
                  <a:pt x="25517" y="67713"/>
                </a:lnTo>
                <a:lnTo>
                  <a:pt x="41665" y="69621"/>
                </a:lnTo>
                <a:lnTo>
                  <a:pt x="52304" y="64575"/>
                </a:lnTo>
                <a:lnTo>
                  <a:pt x="60644" y="55174"/>
                </a:lnTo>
                <a:lnTo>
                  <a:pt x="65882" y="41573"/>
                </a:lnTo>
                <a:lnTo>
                  <a:pt x="67215" y="23927"/>
                </a:lnTo>
                <a:lnTo>
                  <a:pt x="61909" y="13435"/>
                </a:lnTo>
                <a:lnTo>
                  <a:pt x="52548" y="5410"/>
                </a:lnTo>
                <a:lnTo>
                  <a:pt x="39076" y="662"/>
                </a:lnTo>
                <a:lnTo>
                  <a:pt x="2143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017764" y="6327256"/>
            <a:ext cx="67215" cy="69621"/>
          </a:xfrm>
          <a:custGeom>
            <a:avLst/>
            <a:gdLst/>
            <a:ahLst/>
            <a:cxnLst/>
            <a:rect l="l" t="t" r="r" b="b"/>
            <a:pathLst>
              <a:path w="67215" h="69621">
                <a:moveTo>
                  <a:pt x="0" y="33919"/>
                </a:moveTo>
                <a:lnTo>
                  <a:pt x="2766" y="19506"/>
                </a:lnTo>
                <a:lnTo>
                  <a:pt x="10296" y="7792"/>
                </a:lnTo>
                <a:lnTo>
                  <a:pt x="21439" y="0"/>
                </a:lnTo>
                <a:lnTo>
                  <a:pt x="39076" y="662"/>
                </a:lnTo>
                <a:lnTo>
                  <a:pt x="52548" y="5410"/>
                </a:lnTo>
                <a:lnTo>
                  <a:pt x="61909" y="13435"/>
                </a:lnTo>
                <a:lnTo>
                  <a:pt x="67215" y="23927"/>
                </a:lnTo>
                <a:lnTo>
                  <a:pt x="65882" y="41573"/>
                </a:lnTo>
                <a:lnTo>
                  <a:pt x="60644" y="55174"/>
                </a:lnTo>
                <a:lnTo>
                  <a:pt x="52304" y="64575"/>
                </a:lnTo>
                <a:lnTo>
                  <a:pt x="41665" y="69621"/>
                </a:lnTo>
                <a:lnTo>
                  <a:pt x="25517" y="67713"/>
                </a:lnTo>
                <a:lnTo>
                  <a:pt x="13049" y="61425"/>
                </a:lnTo>
                <a:lnTo>
                  <a:pt x="4572" y="51694"/>
                </a:lnTo>
                <a:lnTo>
                  <a:pt x="396" y="39458"/>
                </a:lnTo>
                <a:lnTo>
                  <a:pt x="0" y="3391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212835" y="60818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21950" y="0"/>
                </a:moveTo>
                <a:lnTo>
                  <a:pt x="10549" y="7630"/>
                </a:lnTo>
                <a:lnTo>
                  <a:pt x="2835" y="19104"/>
                </a:lnTo>
                <a:lnTo>
                  <a:pt x="0" y="33218"/>
                </a:lnTo>
                <a:lnTo>
                  <a:pt x="421" y="38737"/>
                </a:lnTo>
                <a:lnTo>
                  <a:pt x="4716" y="50680"/>
                </a:lnTo>
                <a:lnTo>
                  <a:pt x="13382" y="60180"/>
                </a:lnTo>
                <a:lnTo>
                  <a:pt x="26088" y="66322"/>
                </a:lnTo>
                <a:lnTo>
                  <a:pt x="42507" y="68192"/>
                </a:lnTo>
                <a:lnTo>
                  <a:pt x="53401" y="63257"/>
                </a:lnTo>
                <a:lnTo>
                  <a:pt x="61946" y="54026"/>
                </a:lnTo>
                <a:lnTo>
                  <a:pt x="67306" y="40641"/>
                </a:lnTo>
                <a:lnTo>
                  <a:pt x="68647" y="23245"/>
                </a:lnTo>
                <a:lnTo>
                  <a:pt x="63179" y="13046"/>
                </a:lnTo>
                <a:lnTo>
                  <a:pt x="53605" y="5250"/>
                </a:lnTo>
                <a:lnTo>
                  <a:pt x="39878" y="640"/>
                </a:lnTo>
                <a:lnTo>
                  <a:pt x="219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212835" y="60818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0" y="33218"/>
                </a:moveTo>
                <a:lnTo>
                  <a:pt x="2835" y="19104"/>
                </a:lnTo>
                <a:lnTo>
                  <a:pt x="10549" y="7630"/>
                </a:lnTo>
                <a:lnTo>
                  <a:pt x="21950" y="0"/>
                </a:lnTo>
                <a:lnTo>
                  <a:pt x="39878" y="640"/>
                </a:lnTo>
                <a:lnTo>
                  <a:pt x="53605" y="5250"/>
                </a:lnTo>
                <a:lnTo>
                  <a:pt x="63179" y="13046"/>
                </a:lnTo>
                <a:lnTo>
                  <a:pt x="68647" y="23245"/>
                </a:lnTo>
                <a:lnTo>
                  <a:pt x="67306" y="40641"/>
                </a:lnTo>
                <a:lnTo>
                  <a:pt x="61946" y="54026"/>
                </a:lnTo>
                <a:lnTo>
                  <a:pt x="53401" y="63257"/>
                </a:lnTo>
                <a:lnTo>
                  <a:pt x="42507" y="68192"/>
                </a:lnTo>
                <a:lnTo>
                  <a:pt x="26088" y="66322"/>
                </a:lnTo>
                <a:lnTo>
                  <a:pt x="13382" y="60180"/>
                </a:lnTo>
                <a:lnTo>
                  <a:pt x="4716" y="50680"/>
                </a:lnTo>
                <a:lnTo>
                  <a:pt x="421" y="38737"/>
                </a:lnTo>
                <a:lnTo>
                  <a:pt x="0" y="3321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23788" y="6347936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22729" y="0"/>
                </a:moveTo>
                <a:lnTo>
                  <a:pt x="10950" y="7174"/>
                </a:lnTo>
                <a:lnTo>
                  <a:pt x="2949" y="18361"/>
                </a:lnTo>
                <a:lnTo>
                  <a:pt x="0" y="32289"/>
                </a:lnTo>
                <a:lnTo>
                  <a:pt x="4" y="32830"/>
                </a:lnTo>
                <a:lnTo>
                  <a:pt x="2910" y="45983"/>
                </a:lnTo>
                <a:lnTo>
                  <a:pt x="10699" y="56687"/>
                </a:lnTo>
                <a:lnTo>
                  <a:pt x="22630" y="63850"/>
                </a:lnTo>
                <a:lnTo>
                  <a:pt x="37963" y="66383"/>
                </a:lnTo>
                <a:lnTo>
                  <a:pt x="49981" y="62578"/>
                </a:lnTo>
                <a:lnTo>
                  <a:pt x="59601" y="54190"/>
                </a:lnTo>
                <a:lnTo>
                  <a:pt x="65857" y="41565"/>
                </a:lnTo>
                <a:lnTo>
                  <a:pt x="67786" y="25050"/>
                </a:lnTo>
                <a:lnTo>
                  <a:pt x="62993" y="14383"/>
                </a:lnTo>
                <a:lnTo>
                  <a:pt x="53876" y="6088"/>
                </a:lnTo>
                <a:lnTo>
                  <a:pt x="40449" y="1011"/>
                </a:lnTo>
                <a:lnTo>
                  <a:pt x="2272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923788" y="6347936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2289"/>
                </a:moveTo>
                <a:lnTo>
                  <a:pt x="2949" y="18361"/>
                </a:lnTo>
                <a:lnTo>
                  <a:pt x="10950" y="7174"/>
                </a:lnTo>
                <a:lnTo>
                  <a:pt x="22729" y="0"/>
                </a:lnTo>
                <a:lnTo>
                  <a:pt x="40449" y="1011"/>
                </a:lnTo>
                <a:lnTo>
                  <a:pt x="53876" y="6088"/>
                </a:lnTo>
                <a:lnTo>
                  <a:pt x="62993" y="14383"/>
                </a:lnTo>
                <a:lnTo>
                  <a:pt x="67786" y="25050"/>
                </a:lnTo>
                <a:lnTo>
                  <a:pt x="65857" y="41565"/>
                </a:lnTo>
                <a:lnTo>
                  <a:pt x="59601" y="54190"/>
                </a:lnTo>
                <a:lnTo>
                  <a:pt x="49981" y="62578"/>
                </a:lnTo>
                <a:lnTo>
                  <a:pt x="37963" y="66383"/>
                </a:lnTo>
                <a:lnTo>
                  <a:pt x="22630" y="63850"/>
                </a:lnTo>
                <a:lnTo>
                  <a:pt x="10699" y="56687"/>
                </a:lnTo>
                <a:lnTo>
                  <a:pt x="2910" y="45983"/>
                </a:lnTo>
                <a:lnTo>
                  <a:pt x="4" y="32830"/>
                </a:lnTo>
                <a:lnTo>
                  <a:pt x="0" y="3228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56503" y="6186392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22729" y="0"/>
                </a:moveTo>
                <a:lnTo>
                  <a:pt x="10950" y="7174"/>
                </a:lnTo>
                <a:lnTo>
                  <a:pt x="2949" y="18361"/>
                </a:lnTo>
                <a:lnTo>
                  <a:pt x="0" y="32289"/>
                </a:lnTo>
                <a:lnTo>
                  <a:pt x="4" y="32830"/>
                </a:lnTo>
                <a:lnTo>
                  <a:pt x="2910" y="45983"/>
                </a:lnTo>
                <a:lnTo>
                  <a:pt x="10699" y="56687"/>
                </a:lnTo>
                <a:lnTo>
                  <a:pt x="22630" y="63850"/>
                </a:lnTo>
                <a:lnTo>
                  <a:pt x="37963" y="66383"/>
                </a:lnTo>
                <a:lnTo>
                  <a:pt x="49981" y="62578"/>
                </a:lnTo>
                <a:lnTo>
                  <a:pt x="59601" y="54190"/>
                </a:lnTo>
                <a:lnTo>
                  <a:pt x="65857" y="41565"/>
                </a:lnTo>
                <a:lnTo>
                  <a:pt x="67786" y="25050"/>
                </a:lnTo>
                <a:lnTo>
                  <a:pt x="62993" y="14383"/>
                </a:lnTo>
                <a:lnTo>
                  <a:pt x="53876" y="6088"/>
                </a:lnTo>
                <a:lnTo>
                  <a:pt x="40449" y="1011"/>
                </a:lnTo>
                <a:lnTo>
                  <a:pt x="2272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556503" y="6186392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2289"/>
                </a:moveTo>
                <a:lnTo>
                  <a:pt x="2949" y="18361"/>
                </a:lnTo>
                <a:lnTo>
                  <a:pt x="10950" y="7174"/>
                </a:lnTo>
                <a:lnTo>
                  <a:pt x="22729" y="0"/>
                </a:lnTo>
                <a:lnTo>
                  <a:pt x="40449" y="1011"/>
                </a:lnTo>
                <a:lnTo>
                  <a:pt x="53876" y="6088"/>
                </a:lnTo>
                <a:lnTo>
                  <a:pt x="62993" y="14383"/>
                </a:lnTo>
                <a:lnTo>
                  <a:pt x="67786" y="25050"/>
                </a:lnTo>
                <a:lnTo>
                  <a:pt x="65857" y="41565"/>
                </a:lnTo>
                <a:lnTo>
                  <a:pt x="59601" y="54190"/>
                </a:lnTo>
                <a:lnTo>
                  <a:pt x="49981" y="62578"/>
                </a:lnTo>
                <a:lnTo>
                  <a:pt x="37963" y="66383"/>
                </a:lnTo>
                <a:lnTo>
                  <a:pt x="22630" y="63850"/>
                </a:lnTo>
                <a:lnTo>
                  <a:pt x="10699" y="56687"/>
                </a:lnTo>
                <a:lnTo>
                  <a:pt x="2910" y="45983"/>
                </a:lnTo>
                <a:lnTo>
                  <a:pt x="4" y="32830"/>
                </a:lnTo>
                <a:lnTo>
                  <a:pt x="0" y="3228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10757" y="5714238"/>
            <a:ext cx="109092" cy="342188"/>
          </a:xfrm>
          <a:custGeom>
            <a:avLst/>
            <a:gdLst/>
            <a:ahLst/>
            <a:cxnLst/>
            <a:rect l="l" t="t" r="r" b="b"/>
            <a:pathLst>
              <a:path w="109092" h="342188">
                <a:moveTo>
                  <a:pt x="57809" y="57096"/>
                </a:moveTo>
                <a:lnTo>
                  <a:pt x="36702" y="91922"/>
                </a:lnTo>
                <a:lnTo>
                  <a:pt x="17398" y="133832"/>
                </a:lnTo>
                <a:lnTo>
                  <a:pt x="5206" y="178104"/>
                </a:lnTo>
                <a:lnTo>
                  <a:pt x="380" y="223964"/>
                </a:lnTo>
                <a:lnTo>
                  <a:pt x="0" y="247408"/>
                </a:lnTo>
                <a:lnTo>
                  <a:pt x="507" y="270992"/>
                </a:lnTo>
                <a:lnTo>
                  <a:pt x="2031" y="294754"/>
                </a:lnTo>
                <a:lnTo>
                  <a:pt x="6095" y="342188"/>
                </a:lnTo>
                <a:lnTo>
                  <a:pt x="25018" y="340550"/>
                </a:lnTo>
                <a:lnTo>
                  <a:pt x="20954" y="293116"/>
                </a:lnTo>
                <a:lnTo>
                  <a:pt x="19557" y="269836"/>
                </a:lnTo>
                <a:lnTo>
                  <a:pt x="18922" y="246938"/>
                </a:lnTo>
                <a:lnTo>
                  <a:pt x="19303" y="224281"/>
                </a:lnTo>
                <a:lnTo>
                  <a:pt x="21081" y="202272"/>
                </a:lnTo>
                <a:lnTo>
                  <a:pt x="28955" y="159956"/>
                </a:lnTo>
                <a:lnTo>
                  <a:pt x="43814" y="119976"/>
                </a:lnTo>
                <a:lnTo>
                  <a:pt x="64642" y="81203"/>
                </a:lnTo>
                <a:lnTo>
                  <a:pt x="73375" y="68021"/>
                </a:lnTo>
                <a:lnTo>
                  <a:pt x="57809" y="57096"/>
                </a:lnTo>
                <a:close/>
              </a:path>
              <a:path w="109092" h="342188">
                <a:moveTo>
                  <a:pt x="102119" y="46736"/>
                </a:moveTo>
                <a:lnTo>
                  <a:pt x="64642" y="46736"/>
                </a:lnTo>
                <a:lnTo>
                  <a:pt x="80517" y="57238"/>
                </a:lnTo>
                <a:lnTo>
                  <a:pt x="73375" y="68021"/>
                </a:lnTo>
                <a:lnTo>
                  <a:pt x="96519" y="84264"/>
                </a:lnTo>
                <a:lnTo>
                  <a:pt x="102119" y="46736"/>
                </a:lnTo>
                <a:close/>
              </a:path>
              <a:path w="109092" h="342188">
                <a:moveTo>
                  <a:pt x="64642" y="46736"/>
                </a:moveTo>
                <a:lnTo>
                  <a:pt x="57809" y="57096"/>
                </a:lnTo>
                <a:lnTo>
                  <a:pt x="73375" y="68021"/>
                </a:lnTo>
                <a:lnTo>
                  <a:pt x="80517" y="57238"/>
                </a:lnTo>
                <a:lnTo>
                  <a:pt x="64642" y="46736"/>
                </a:lnTo>
                <a:close/>
              </a:path>
              <a:path w="109092" h="342188">
                <a:moveTo>
                  <a:pt x="109092" y="0"/>
                </a:moveTo>
                <a:lnTo>
                  <a:pt x="34162" y="40500"/>
                </a:lnTo>
                <a:lnTo>
                  <a:pt x="57809" y="57096"/>
                </a:lnTo>
                <a:lnTo>
                  <a:pt x="64642" y="46736"/>
                </a:lnTo>
                <a:lnTo>
                  <a:pt x="102119" y="46736"/>
                </a:lnTo>
                <a:lnTo>
                  <a:pt x="109092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46442" y="5737097"/>
            <a:ext cx="163449" cy="349338"/>
          </a:xfrm>
          <a:custGeom>
            <a:avLst/>
            <a:gdLst/>
            <a:ahLst/>
            <a:cxnLst/>
            <a:rect l="l" t="t" r="r" b="b"/>
            <a:pathLst>
              <a:path w="163449" h="349338">
                <a:moveTo>
                  <a:pt x="63312" y="48743"/>
                </a:moveTo>
                <a:lnTo>
                  <a:pt x="90931" y="75412"/>
                </a:lnTo>
                <a:lnTo>
                  <a:pt x="112902" y="111036"/>
                </a:lnTo>
                <a:lnTo>
                  <a:pt x="127888" y="158546"/>
                </a:lnTo>
                <a:lnTo>
                  <a:pt x="136905" y="216280"/>
                </a:lnTo>
                <a:lnTo>
                  <a:pt x="141731" y="280911"/>
                </a:lnTo>
                <a:lnTo>
                  <a:pt x="144399" y="349338"/>
                </a:lnTo>
                <a:lnTo>
                  <a:pt x="163449" y="348653"/>
                </a:lnTo>
                <a:lnTo>
                  <a:pt x="160781" y="280111"/>
                </a:lnTo>
                <a:lnTo>
                  <a:pt x="155828" y="214629"/>
                </a:lnTo>
                <a:lnTo>
                  <a:pt x="149351" y="168986"/>
                </a:lnTo>
                <a:lnTo>
                  <a:pt x="139573" y="128066"/>
                </a:lnTo>
                <a:lnTo>
                  <a:pt x="125094" y="92760"/>
                </a:lnTo>
                <a:lnTo>
                  <a:pt x="98805" y="55473"/>
                </a:lnTo>
                <a:lnTo>
                  <a:pt x="92777" y="49250"/>
                </a:lnTo>
                <a:lnTo>
                  <a:pt x="64134" y="49250"/>
                </a:lnTo>
                <a:lnTo>
                  <a:pt x="63312" y="48743"/>
                </a:lnTo>
                <a:close/>
              </a:path>
              <a:path w="163449" h="349338">
                <a:moveTo>
                  <a:pt x="0" y="0"/>
                </a:moveTo>
                <a:lnTo>
                  <a:pt x="46354" y="71500"/>
                </a:lnTo>
                <a:lnTo>
                  <a:pt x="60688" y="47125"/>
                </a:lnTo>
                <a:lnTo>
                  <a:pt x="49656" y="40322"/>
                </a:lnTo>
                <a:lnTo>
                  <a:pt x="59689" y="24117"/>
                </a:lnTo>
                <a:lnTo>
                  <a:pt x="74216" y="24117"/>
                </a:lnTo>
                <a:lnTo>
                  <a:pt x="84962" y="5841"/>
                </a:lnTo>
                <a:lnTo>
                  <a:pt x="0" y="0"/>
                </a:lnTo>
                <a:close/>
              </a:path>
              <a:path w="163449" h="349338">
                <a:moveTo>
                  <a:pt x="62864" y="48361"/>
                </a:moveTo>
                <a:lnTo>
                  <a:pt x="63312" y="48743"/>
                </a:lnTo>
                <a:lnTo>
                  <a:pt x="64134" y="49250"/>
                </a:lnTo>
                <a:lnTo>
                  <a:pt x="62864" y="48361"/>
                </a:lnTo>
                <a:close/>
              </a:path>
              <a:path w="163449" h="349338">
                <a:moveTo>
                  <a:pt x="91915" y="48361"/>
                </a:moveTo>
                <a:lnTo>
                  <a:pt x="62864" y="48361"/>
                </a:lnTo>
                <a:lnTo>
                  <a:pt x="64134" y="49250"/>
                </a:lnTo>
                <a:lnTo>
                  <a:pt x="92777" y="49250"/>
                </a:lnTo>
                <a:lnTo>
                  <a:pt x="91915" y="48361"/>
                </a:lnTo>
                <a:close/>
              </a:path>
              <a:path w="163449" h="349338">
                <a:moveTo>
                  <a:pt x="70351" y="30691"/>
                </a:moveTo>
                <a:lnTo>
                  <a:pt x="60688" y="47125"/>
                </a:lnTo>
                <a:lnTo>
                  <a:pt x="63312" y="48743"/>
                </a:lnTo>
                <a:lnTo>
                  <a:pt x="62864" y="48361"/>
                </a:lnTo>
                <a:lnTo>
                  <a:pt x="91915" y="48361"/>
                </a:lnTo>
                <a:lnTo>
                  <a:pt x="91312" y="47739"/>
                </a:lnTo>
                <a:lnTo>
                  <a:pt x="75056" y="33604"/>
                </a:lnTo>
                <a:lnTo>
                  <a:pt x="74549" y="33312"/>
                </a:lnTo>
                <a:lnTo>
                  <a:pt x="74167" y="33045"/>
                </a:lnTo>
                <a:lnTo>
                  <a:pt x="70351" y="30691"/>
                </a:lnTo>
                <a:close/>
              </a:path>
              <a:path w="163449" h="349338">
                <a:moveTo>
                  <a:pt x="59689" y="24117"/>
                </a:moveTo>
                <a:lnTo>
                  <a:pt x="49656" y="40322"/>
                </a:lnTo>
                <a:lnTo>
                  <a:pt x="60688" y="47125"/>
                </a:lnTo>
                <a:lnTo>
                  <a:pt x="70351" y="30691"/>
                </a:lnTo>
                <a:lnTo>
                  <a:pt x="59689" y="24117"/>
                </a:lnTo>
                <a:close/>
              </a:path>
              <a:path w="163449" h="349338">
                <a:moveTo>
                  <a:pt x="74216" y="24117"/>
                </a:moveTo>
                <a:lnTo>
                  <a:pt x="59689" y="24117"/>
                </a:lnTo>
                <a:lnTo>
                  <a:pt x="70351" y="30691"/>
                </a:lnTo>
                <a:lnTo>
                  <a:pt x="74216" y="24117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11060" y="5903214"/>
            <a:ext cx="75565" cy="223672"/>
          </a:xfrm>
          <a:custGeom>
            <a:avLst/>
            <a:gdLst/>
            <a:ahLst/>
            <a:cxnLst/>
            <a:rect l="l" t="t" r="r" b="b"/>
            <a:pathLst>
              <a:path w="75565" h="223672">
                <a:moveTo>
                  <a:pt x="28300" y="74458"/>
                </a:moveTo>
                <a:lnTo>
                  <a:pt x="10287" y="221335"/>
                </a:lnTo>
                <a:lnTo>
                  <a:pt x="29083" y="223672"/>
                </a:lnTo>
                <a:lnTo>
                  <a:pt x="47212" y="76791"/>
                </a:lnTo>
                <a:lnTo>
                  <a:pt x="28300" y="74458"/>
                </a:lnTo>
                <a:close/>
              </a:path>
              <a:path w="75565" h="223672">
                <a:moveTo>
                  <a:pt x="69035" y="61861"/>
                </a:moveTo>
                <a:lnTo>
                  <a:pt x="29845" y="61861"/>
                </a:lnTo>
                <a:lnTo>
                  <a:pt x="48768" y="64185"/>
                </a:lnTo>
                <a:lnTo>
                  <a:pt x="47212" y="76791"/>
                </a:lnTo>
                <a:lnTo>
                  <a:pt x="75565" y="80289"/>
                </a:lnTo>
                <a:lnTo>
                  <a:pt x="69035" y="61861"/>
                </a:lnTo>
                <a:close/>
              </a:path>
              <a:path w="75565" h="223672">
                <a:moveTo>
                  <a:pt x="29845" y="61861"/>
                </a:moveTo>
                <a:lnTo>
                  <a:pt x="28300" y="74458"/>
                </a:lnTo>
                <a:lnTo>
                  <a:pt x="47212" y="76791"/>
                </a:lnTo>
                <a:lnTo>
                  <a:pt x="48768" y="64185"/>
                </a:lnTo>
                <a:lnTo>
                  <a:pt x="29845" y="61861"/>
                </a:lnTo>
                <a:close/>
              </a:path>
              <a:path w="75565" h="223672">
                <a:moveTo>
                  <a:pt x="47117" y="0"/>
                </a:moveTo>
                <a:lnTo>
                  <a:pt x="0" y="70967"/>
                </a:lnTo>
                <a:lnTo>
                  <a:pt x="28300" y="74458"/>
                </a:lnTo>
                <a:lnTo>
                  <a:pt x="29845" y="61861"/>
                </a:lnTo>
                <a:lnTo>
                  <a:pt x="69035" y="61861"/>
                </a:lnTo>
                <a:lnTo>
                  <a:pt x="4711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061454" y="5883402"/>
            <a:ext cx="97536" cy="254126"/>
          </a:xfrm>
          <a:custGeom>
            <a:avLst/>
            <a:gdLst/>
            <a:ahLst/>
            <a:cxnLst/>
            <a:rect l="l" t="t" r="r" b="b"/>
            <a:pathLst>
              <a:path w="97536" h="254126">
                <a:moveTo>
                  <a:pt x="45710" y="70506"/>
                </a:moveTo>
                <a:lnTo>
                  <a:pt x="27422" y="75828"/>
                </a:lnTo>
                <a:lnTo>
                  <a:pt x="79248" y="254127"/>
                </a:lnTo>
                <a:lnTo>
                  <a:pt x="97536" y="248793"/>
                </a:lnTo>
                <a:lnTo>
                  <a:pt x="45710" y="70506"/>
                </a:lnTo>
                <a:close/>
              </a:path>
              <a:path w="97536" h="254126">
                <a:moveTo>
                  <a:pt x="15240" y="0"/>
                </a:moveTo>
                <a:lnTo>
                  <a:pt x="0" y="83807"/>
                </a:lnTo>
                <a:lnTo>
                  <a:pt x="27422" y="75828"/>
                </a:lnTo>
                <a:lnTo>
                  <a:pt x="23875" y="63627"/>
                </a:lnTo>
                <a:lnTo>
                  <a:pt x="42164" y="58305"/>
                </a:lnTo>
                <a:lnTo>
                  <a:pt x="69246" y="58305"/>
                </a:lnTo>
                <a:lnTo>
                  <a:pt x="15240" y="0"/>
                </a:lnTo>
                <a:close/>
              </a:path>
              <a:path w="97536" h="254126">
                <a:moveTo>
                  <a:pt x="42164" y="58305"/>
                </a:moveTo>
                <a:lnTo>
                  <a:pt x="23875" y="63627"/>
                </a:lnTo>
                <a:lnTo>
                  <a:pt x="27422" y="75828"/>
                </a:lnTo>
                <a:lnTo>
                  <a:pt x="45710" y="70506"/>
                </a:lnTo>
                <a:lnTo>
                  <a:pt x="42164" y="58305"/>
                </a:lnTo>
                <a:close/>
              </a:path>
              <a:path w="97536" h="254126">
                <a:moveTo>
                  <a:pt x="69246" y="58305"/>
                </a:moveTo>
                <a:lnTo>
                  <a:pt x="42164" y="58305"/>
                </a:lnTo>
                <a:lnTo>
                  <a:pt x="45710" y="70506"/>
                </a:lnTo>
                <a:lnTo>
                  <a:pt x="73151" y="62522"/>
                </a:lnTo>
                <a:lnTo>
                  <a:pt x="69246" y="5830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21704" y="624545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34480" y="6173571"/>
            <a:ext cx="100965" cy="17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050" spc="5" dirty="0">
                <a:solidFill>
                  <a:srgbClr val="0000FF"/>
                </a:solidFill>
                <a:latin typeface="Arial"/>
                <a:cs typeface="Arial"/>
              </a:rPr>
              <a:t>_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07000" y="4288917"/>
            <a:ext cx="361315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i="1" spc="-15" baseline="-27777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2400" i="1" spc="7" baseline="-2777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sz="1050" spc="5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7740" y="4479035"/>
            <a:ext cx="4046219" cy="1499616"/>
          </a:xfrm>
          <a:custGeom>
            <a:avLst/>
            <a:gdLst/>
            <a:ahLst/>
            <a:cxnLst/>
            <a:rect l="l" t="t" r="r" b="b"/>
            <a:pathLst>
              <a:path w="4046219" h="1499615">
                <a:moveTo>
                  <a:pt x="0" y="0"/>
                </a:moveTo>
                <a:lnTo>
                  <a:pt x="4046219" y="1499616"/>
                </a:lnTo>
              </a:path>
            </a:pathLst>
          </a:custGeom>
          <a:ln w="6349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842759" y="5202948"/>
            <a:ext cx="126451" cy="127925"/>
          </a:xfrm>
          <a:custGeom>
            <a:avLst/>
            <a:gdLst/>
            <a:ahLst/>
            <a:cxnLst/>
            <a:rect l="l" t="t" r="r" b="b"/>
            <a:pathLst>
              <a:path w="126451" h="127925">
                <a:moveTo>
                  <a:pt x="61986" y="0"/>
                </a:moveTo>
                <a:lnTo>
                  <a:pt x="23171" y="14490"/>
                </a:lnTo>
                <a:lnTo>
                  <a:pt x="1631" y="49503"/>
                </a:lnTo>
                <a:lnTo>
                  <a:pt x="0" y="63995"/>
                </a:lnTo>
                <a:lnTo>
                  <a:pt x="112" y="67837"/>
                </a:lnTo>
                <a:lnTo>
                  <a:pt x="15475" y="105584"/>
                </a:lnTo>
                <a:lnTo>
                  <a:pt x="51269" y="126380"/>
                </a:lnTo>
                <a:lnTo>
                  <a:pt x="66384" y="127925"/>
                </a:lnTo>
                <a:lnTo>
                  <a:pt x="80251" y="125648"/>
                </a:lnTo>
                <a:lnTo>
                  <a:pt x="113364" y="102552"/>
                </a:lnTo>
                <a:lnTo>
                  <a:pt x="126451" y="61695"/>
                </a:lnTo>
                <a:lnTo>
                  <a:pt x="124360" y="47494"/>
                </a:lnTo>
                <a:lnTo>
                  <a:pt x="101841" y="13494"/>
                </a:lnTo>
                <a:lnTo>
                  <a:pt x="6198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842759" y="5202948"/>
            <a:ext cx="126451" cy="127925"/>
          </a:xfrm>
          <a:custGeom>
            <a:avLst/>
            <a:gdLst/>
            <a:ahLst/>
            <a:cxnLst/>
            <a:rect l="l" t="t" r="r" b="b"/>
            <a:pathLst>
              <a:path w="126451" h="127925">
                <a:moveTo>
                  <a:pt x="0" y="63995"/>
                </a:moveTo>
                <a:lnTo>
                  <a:pt x="13583" y="24378"/>
                </a:lnTo>
                <a:lnTo>
                  <a:pt x="47739" y="1928"/>
                </a:lnTo>
                <a:lnTo>
                  <a:pt x="61986" y="0"/>
                </a:lnTo>
                <a:lnTo>
                  <a:pt x="76639" y="1616"/>
                </a:lnTo>
                <a:lnTo>
                  <a:pt x="111720" y="23032"/>
                </a:lnTo>
                <a:lnTo>
                  <a:pt x="126451" y="61695"/>
                </a:lnTo>
                <a:lnTo>
                  <a:pt x="124893" y="76761"/>
                </a:lnTo>
                <a:lnTo>
                  <a:pt x="104088" y="112645"/>
                </a:lnTo>
                <a:lnTo>
                  <a:pt x="66384" y="127925"/>
                </a:lnTo>
                <a:lnTo>
                  <a:pt x="51269" y="126380"/>
                </a:lnTo>
                <a:lnTo>
                  <a:pt x="15475" y="105584"/>
                </a:lnTo>
                <a:lnTo>
                  <a:pt x="112" y="67837"/>
                </a:lnTo>
                <a:lnTo>
                  <a:pt x="0" y="63995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24628" y="4530880"/>
            <a:ext cx="126403" cy="129338"/>
          </a:xfrm>
          <a:custGeom>
            <a:avLst/>
            <a:gdLst/>
            <a:ahLst/>
            <a:cxnLst/>
            <a:rect l="l" t="t" r="r" b="b"/>
            <a:pathLst>
              <a:path w="126403" h="129338">
                <a:moveTo>
                  <a:pt x="61369" y="0"/>
                </a:moveTo>
                <a:lnTo>
                  <a:pt x="22917" y="14833"/>
                </a:lnTo>
                <a:lnTo>
                  <a:pt x="1612" y="50135"/>
                </a:lnTo>
                <a:lnTo>
                  <a:pt x="0" y="64742"/>
                </a:lnTo>
                <a:lnTo>
                  <a:pt x="244" y="70475"/>
                </a:lnTo>
                <a:lnTo>
                  <a:pt x="16278" y="107599"/>
                </a:lnTo>
                <a:lnTo>
                  <a:pt x="52522" y="127867"/>
                </a:lnTo>
                <a:lnTo>
                  <a:pt x="67915" y="129338"/>
                </a:lnTo>
                <a:lnTo>
                  <a:pt x="81470" y="126764"/>
                </a:lnTo>
                <a:lnTo>
                  <a:pt x="113729" y="103045"/>
                </a:lnTo>
                <a:lnTo>
                  <a:pt x="126403" y="61292"/>
                </a:lnTo>
                <a:lnTo>
                  <a:pt x="124119" y="47125"/>
                </a:lnTo>
                <a:lnTo>
                  <a:pt x="101365" y="13342"/>
                </a:lnTo>
                <a:lnTo>
                  <a:pt x="6136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24628" y="4530880"/>
            <a:ext cx="126403" cy="129338"/>
          </a:xfrm>
          <a:custGeom>
            <a:avLst/>
            <a:gdLst/>
            <a:ahLst/>
            <a:cxnLst/>
            <a:rect l="l" t="t" r="r" b="b"/>
            <a:pathLst>
              <a:path w="126403" h="129338">
                <a:moveTo>
                  <a:pt x="0" y="64742"/>
                </a:moveTo>
                <a:lnTo>
                  <a:pt x="13430" y="24814"/>
                </a:lnTo>
                <a:lnTo>
                  <a:pt x="47246" y="2060"/>
                </a:lnTo>
                <a:lnTo>
                  <a:pt x="61369" y="0"/>
                </a:lnTo>
                <a:lnTo>
                  <a:pt x="76093" y="1591"/>
                </a:lnTo>
                <a:lnTo>
                  <a:pt x="111285" y="22799"/>
                </a:lnTo>
                <a:lnTo>
                  <a:pt x="126403" y="61292"/>
                </a:lnTo>
                <a:lnTo>
                  <a:pt x="124908" y="76740"/>
                </a:lnTo>
                <a:lnTo>
                  <a:pt x="104709" y="113334"/>
                </a:lnTo>
                <a:lnTo>
                  <a:pt x="67915" y="129338"/>
                </a:lnTo>
                <a:lnTo>
                  <a:pt x="52522" y="127867"/>
                </a:lnTo>
                <a:lnTo>
                  <a:pt x="16278" y="107599"/>
                </a:lnTo>
                <a:lnTo>
                  <a:pt x="244" y="70475"/>
                </a:lnTo>
                <a:lnTo>
                  <a:pt x="0" y="64742"/>
                </a:lnTo>
                <a:close/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297167" y="5449101"/>
            <a:ext cx="70277" cy="65686"/>
          </a:xfrm>
          <a:custGeom>
            <a:avLst/>
            <a:gdLst/>
            <a:ahLst/>
            <a:cxnLst/>
            <a:rect l="l" t="t" r="r" b="b"/>
            <a:pathLst>
              <a:path w="70277" h="65686">
                <a:moveTo>
                  <a:pt x="22813" y="0"/>
                </a:moveTo>
                <a:lnTo>
                  <a:pt x="10958" y="7270"/>
                </a:lnTo>
                <a:lnTo>
                  <a:pt x="2944" y="18321"/>
                </a:lnTo>
                <a:lnTo>
                  <a:pt x="0" y="31964"/>
                </a:lnTo>
                <a:lnTo>
                  <a:pt x="252" y="36035"/>
                </a:lnTo>
                <a:lnTo>
                  <a:pt x="4291" y="47916"/>
                </a:lnTo>
                <a:lnTo>
                  <a:pt x="12927" y="57435"/>
                </a:lnTo>
                <a:lnTo>
                  <a:pt x="25729" y="63666"/>
                </a:lnTo>
                <a:lnTo>
                  <a:pt x="42269" y="65686"/>
                </a:lnTo>
                <a:lnTo>
                  <a:pt x="53861" y="61226"/>
                </a:lnTo>
                <a:lnTo>
                  <a:pt x="62987" y="52477"/>
                </a:lnTo>
                <a:lnTo>
                  <a:pt x="68756" y="39617"/>
                </a:lnTo>
                <a:lnTo>
                  <a:pt x="70277" y="22821"/>
                </a:lnTo>
                <a:lnTo>
                  <a:pt x="64811" y="12894"/>
                </a:lnTo>
                <a:lnTo>
                  <a:pt x="55108" y="5272"/>
                </a:lnTo>
                <a:lnTo>
                  <a:pt x="41123" y="719"/>
                </a:lnTo>
                <a:lnTo>
                  <a:pt x="2281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297167" y="5449101"/>
            <a:ext cx="70277" cy="65686"/>
          </a:xfrm>
          <a:custGeom>
            <a:avLst/>
            <a:gdLst/>
            <a:ahLst/>
            <a:cxnLst/>
            <a:rect l="l" t="t" r="r" b="b"/>
            <a:pathLst>
              <a:path w="70277" h="65686">
                <a:moveTo>
                  <a:pt x="0" y="31964"/>
                </a:moveTo>
                <a:lnTo>
                  <a:pt x="2944" y="18321"/>
                </a:lnTo>
                <a:lnTo>
                  <a:pt x="10958" y="7270"/>
                </a:lnTo>
                <a:lnTo>
                  <a:pt x="22813" y="0"/>
                </a:lnTo>
                <a:lnTo>
                  <a:pt x="41123" y="719"/>
                </a:lnTo>
                <a:lnTo>
                  <a:pt x="55108" y="5272"/>
                </a:lnTo>
                <a:lnTo>
                  <a:pt x="64811" y="12894"/>
                </a:lnTo>
                <a:lnTo>
                  <a:pt x="70277" y="22821"/>
                </a:lnTo>
                <a:lnTo>
                  <a:pt x="68756" y="39617"/>
                </a:lnTo>
                <a:lnTo>
                  <a:pt x="62987" y="52477"/>
                </a:lnTo>
                <a:lnTo>
                  <a:pt x="53861" y="61226"/>
                </a:lnTo>
                <a:lnTo>
                  <a:pt x="42269" y="65686"/>
                </a:lnTo>
                <a:lnTo>
                  <a:pt x="25729" y="63666"/>
                </a:lnTo>
                <a:lnTo>
                  <a:pt x="12927" y="57435"/>
                </a:lnTo>
                <a:lnTo>
                  <a:pt x="4291" y="47916"/>
                </a:lnTo>
                <a:lnTo>
                  <a:pt x="252" y="36035"/>
                </a:lnTo>
                <a:lnTo>
                  <a:pt x="0" y="31964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288532" y="5397246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0"/>
                </a:moveTo>
                <a:lnTo>
                  <a:pt x="28575" y="71500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500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303264" y="4975235"/>
            <a:ext cx="67418" cy="68607"/>
          </a:xfrm>
          <a:custGeom>
            <a:avLst/>
            <a:gdLst/>
            <a:ahLst/>
            <a:cxnLst/>
            <a:rect l="l" t="t" r="r" b="b"/>
            <a:pathLst>
              <a:path w="67418" h="68607">
                <a:moveTo>
                  <a:pt x="21861" y="0"/>
                </a:moveTo>
                <a:lnTo>
                  <a:pt x="10510" y="7581"/>
                </a:lnTo>
                <a:lnTo>
                  <a:pt x="2826" y="19121"/>
                </a:lnTo>
                <a:lnTo>
                  <a:pt x="0" y="33390"/>
                </a:lnTo>
                <a:lnTo>
                  <a:pt x="205" y="37324"/>
                </a:lnTo>
                <a:lnTo>
                  <a:pt x="4006" y="49863"/>
                </a:lnTo>
                <a:lnTo>
                  <a:pt x="12272" y="59906"/>
                </a:lnTo>
                <a:lnTo>
                  <a:pt x="24576" y="66479"/>
                </a:lnTo>
                <a:lnTo>
                  <a:pt x="40491" y="68607"/>
                </a:lnTo>
                <a:lnTo>
                  <a:pt x="51574" y="63967"/>
                </a:lnTo>
                <a:lnTo>
                  <a:pt x="60324" y="54901"/>
                </a:lnTo>
                <a:lnTo>
                  <a:pt x="65890" y="41615"/>
                </a:lnTo>
                <a:lnTo>
                  <a:pt x="67418" y="24313"/>
                </a:lnTo>
                <a:lnTo>
                  <a:pt x="62275" y="13753"/>
                </a:lnTo>
                <a:lnTo>
                  <a:pt x="52990" y="5637"/>
                </a:lnTo>
                <a:lnTo>
                  <a:pt x="39531" y="780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303264" y="4975235"/>
            <a:ext cx="67418" cy="68607"/>
          </a:xfrm>
          <a:custGeom>
            <a:avLst/>
            <a:gdLst/>
            <a:ahLst/>
            <a:cxnLst/>
            <a:rect l="l" t="t" r="r" b="b"/>
            <a:pathLst>
              <a:path w="67418" h="68607">
                <a:moveTo>
                  <a:pt x="0" y="33390"/>
                </a:moveTo>
                <a:lnTo>
                  <a:pt x="2826" y="19121"/>
                </a:lnTo>
                <a:lnTo>
                  <a:pt x="10510" y="7581"/>
                </a:lnTo>
                <a:lnTo>
                  <a:pt x="21861" y="0"/>
                </a:lnTo>
                <a:lnTo>
                  <a:pt x="39531" y="780"/>
                </a:lnTo>
                <a:lnTo>
                  <a:pt x="52990" y="5637"/>
                </a:lnTo>
                <a:lnTo>
                  <a:pt x="62275" y="13753"/>
                </a:lnTo>
                <a:lnTo>
                  <a:pt x="67418" y="24313"/>
                </a:lnTo>
                <a:lnTo>
                  <a:pt x="65890" y="41615"/>
                </a:lnTo>
                <a:lnTo>
                  <a:pt x="60324" y="54901"/>
                </a:lnTo>
                <a:lnTo>
                  <a:pt x="51574" y="63967"/>
                </a:lnTo>
                <a:lnTo>
                  <a:pt x="40491" y="68607"/>
                </a:lnTo>
                <a:lnTo>
                  <a:pt x="24576" y="66479"/>
                </a:lnTo>
                <a:lnTo>
                  <a:pt x="12272" y="59906"/>
                </a:lnTo>
                <a:lnTo>
                  <a:pt x="4006" y="49863"/>
                </a:lnTo>
                <a:lnTo>
                  <a:pt x="205" y="37324"/>
                </a:lnTo>
                <a:lnTo>
                  <a:pt x="0" y="33390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293103" y="4924805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1"/>
                </a:moveTo>
                <a:lnTo>
                  <a:pt x="28575" y="71501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501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1"/>
                </a:lnTo>
                <a:lnTo>
                  <a:pt x="78623" y="71501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1"/>
                </a:moveTo>
                <a:lnTo>
                  <a:pt x="57150" y="71501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670547" y="4623314"/>
            <a:ext cx="70065" cy="66737"/>
          </a:xfrm>
          <a:custGeom>
            <a:avLst/>
            <a:gdLst/>
            <a:ahLst/>
            <a:cxnLst/>
            <a:rect l="l" t="t" r="r" b="b"/>
            <a:pathLst>
              <a:path w="70065" h="66737">
                <a:moveTo>
                  <a:pt x="22391" y="0"/>
                </a:moveTo>
                <a:lnTo>
                  <a:pt x="10745" y="7480"/>
                </a:lnTo>
                <a:lnTo>
                  <a:pt x="2884" y="18712"/>
                </a:lnTo>
                <a:lnTo>
                  <a:pt x="0" y="32505"/>
                </a:lnTo>
                <a:lnTo>
                  <a:pt x="458" y="38077"/>
                </a:lnTo>
                <a:lnTo>
                  <a:pt x="4873" y="49689"/>
                </a:lnTo>
                <a:lnTo>
                  <a:pt x="13717" y="58934"/>
                </a:lnTo>
                <a:lnTo>
                  <a:pt x="26675" y="64914"/>
                </a:lnTo>
                <a:lnTo>
                  <a:pt x="43434" y="66737"/>
                </a:lnTo>
                <a:lnTo>
                  <a:pt x="54583" y="61893"/>
                </a:lnTo>
                <a:lnTo>
                  <a:pt x="63300" y="52818"/>
                </a:lnTo>
                <a:lnTo>
                  <a:pt x="68742" y="39646"/>
                </a:lnTo>
                <a:lnTo>
                  <a:pt x="70065" y="22512"/>
                </a:lnTo>
                <a:lnTo>
                  <a:pt x="64442" y="12631"/>
                </a:lnTo>
                <a:lnTo>
                  <a:pt x="54664" y="5077"/>
                </a:lnTo>
                <a:lnTo>
                  <a:pt x="40668" y="613"/>
                </a:lnTo>
                <a:lnTo>
                  <a:pt x="223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670547" y="4623314"/>
            <a:ext cx="70065" cy="66737"/>
          </a:xfrm>
          <a:custGeom>
            <a:avLst/>
            <a:gdLst/>
            <a:ahLst/>
            <a:cxnLst/>
            <a:rect l="l" t="t" r="r" b="b"/>
            <a:pathLst>
              <a:path w="70065" h="66737">
                <a:moveTo>
                  <a:pt x="0" y="32505"/>
                </a:moveTo>
                <a:lnTo>
                  <a:pt x="2884" y="18712"/>
                </a:lnTo>
                <a:lnTo>
                  <a:pt x="10745" y="7480"/>
                </a:lnTo>
                <a:lnTo>
                  <a:pt x="22391" y="0"/>
                </a:lnTo>
                <a:lnTo>
                  <a:pt x="40668" y="613"/>
                </a:lnTo>
                <a:lnTo>
                  <a:pt x="54664" y="5077"/>
                </a:lnTo>
                <a:lnTo>
                  <a:pt x="64442" y="12631"/>
                </a:lnTo>
                <a:lnTo>
                  <a:pt x="70065" y="22512"/>
                </a:lnTo>
                <a:lnTo>
                  <a:pt x="68742" y="39646"/>
                </a:lnTo>
                <a:lnTo>
                  <a:pt x="63300" y="52818"/>
                </a:lnTo>
                <a:lnTo>
                  <a:pt x="54583" y="61893"/>
                </a:lnTo>
                <a:lnTo>
                  <a:pt x="43434" y="66737"/>
                </a:lnTo>
                <a:lnTo>
                  <a:pt x="26675" y="64914"/>
                </a:lnTo>
                <a:lnTo>
                  <a:pt x="13717" y="58934"/>
                </a:lnTo>
                <a:lnTo>
                  <a:pt x="4873" y="49689"/>
                </a:lnTo>
                <a:lnTo>
                  <a:pt x="458" y="38077"/>
                </a:lnTo>
                <a:lnTo>
                  <a:pt x="0" y="32505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664959" y="4569714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0"/>
                </a:moveTo>
                <a:lnTo>
                  <a:pt x="28575" y="71500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500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228331" y="4693033"/>
            <a:ext cx="69050" cy="66057"/>
          </a:xfrm>
          <a:custGeom>
            <a:avLst/>
            <a:gdLst/>
            <a:ahLst/>
            <a:cxnLst/>
            <a:rect l="l" t="t" r="r" b="b"/>
            <a:pathLst>
              <a:path w="69050" h="66057">
                <a:moveTo>
                  <a:pt x="22803" y="0"/>
                </a:moveTo>
                <a:lnTo>
                  <a:pt x="10981" y="7226"/>
                </a:lnTo>
                <a:lnTo>
                  <a:pt x="2957" y="18346"/>
                </a:lnTo>
                <a:lnTo>
                  <a:pt x="0" y="32128"/>
                </a:lnTo>
                <a:lnTo>
                  <a:pt x="80" y="34465"/>
                </a:lnTo>
                <a:lnTo>
                  <a:pt x="3575" y="46974"/>
                </a:lnTo>
                <a:lnTo>
                  <a:pt x="11803" y="57078"/>
                </a:lnTo>
                <a:lnTo>
                  <a:pt x="24175" y="63774"/>
                </a:lnTo>
                <a:lnTo>
                  <a:pt x="40103" y="66057"/>
                </a:lnTo>
                <a:lnTo>
                  <a:pt x="51898" y="61911"/>
                </a:lnTo>
                <a:lnTo>
                  <a:pt x="61281" y="53338"/>
                </a:lnTo>
                <a:lnTo>
                  <a:pt x="67311" y="40594"/>
                </a:lnTo>
                <a:lnTo>
                  <a:pt x="69050" y="23935"/>
                </a:lnTo>
                <a:lnTo>
                  <a:pt x="63910" y="13639"/>
                </a:lnTo>
                <a:lnTo>
                  <a:pt x="54491" y="5679"/>
                </a:lnTo>
                <a:lnTo>
                  <a:pt x="40790" y="864"/>
                </a:lnTo>
                <a:lnTo>
                  <a:pt x="2280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228331" y="4693033"/>
            <a:ext cx="69050" cy="66057"/>
          </a:xfrm>
          <a:custGeom>
            <a:avLst/>
            <a:gdLst/>
            <a:ahLst/>
            <a:cxnLst/>
            <a:rect l="l" t="t" r="r" b="b"/>
            <a:pathLst>
              <a:path w="69050" h="66057">
                <a:moveTo>
                  <a:pt x="0" y="32128"/>
                </a:moveTo>
                <a:lnTo>
                  <a:pt x="2957" y="18346"/>
                </a:lnTo>
                <a:lnTo>
                  <a:pt x="10981" y="7226"/>
                </a:lnTo>
                <a:lnTo>
                  <a:pt x="22803" y="0"/>
                </a:lnTo>
                <a:lnTo>
                  <a:pt x="40790" y="864"/>
                </a:lnTo>
                <a:lnTo>
                  <a:pt x="54491" y="5679"/>
                </a:lnTo>
                <a:lnTo>
                  <a:pt x="63910" y="13639"/>
                </a:lnTo>
                <a:lnTo>
                  <a:pt x="69050" y="23935"/>
                </a:lnTo>
                <a:lnTo>
                  <a:pt x="67311" y="40594"/>
                </a:lnTo>
                <a:lnTo>
                  <a:pt x="61281" y="53338"/>
                </a:lnTo>
                <a:lnTo>
                  <a:pt x="51898" y="61911"/>
                </a:lnTo>
                <a:lnTo>
                  <a:pt x="40103" y="66057"/>
                </a:lnTo>
                <a:lnTo>
                  <a:pt x="24175" y="63774"/>
                </a:lnTo>
                <a:lnTo>
                  <a:pt x="11803" y="57078"/>
                </a:lnTo>
                <a:lnTo>
                  <a:pt x="3575" y="46974"/>
                </a:lnTo>
                <a:lnTo>
                  <a:pt x="80" y="34465"/>
                </a:lnTo>
                <a:lnTo>
                  <a:pt x="0" y="3212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219695" y="4641341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500"/>
                </a:moveTo>
                <a:lnTo>
                  <a:pt x="28575" y="71500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500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79831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528559" y="5095422"/>
            <a:ext cx="67608" cy="67519"/>
          </a:xfrm>
          <a:custGeom>
            <a:avLst/>
            <a:gdLst/>
            <a:ahLst/>
            <a:cxnLst/>
            <a:rect l="l" t="t" r="r" b="b"/>
            <a:pathLst>
              <a:path w="67608" h="67519">
                <a:moveTo>
                  <a:pt x="22291" y="0"/>
                </a:moveTo>
                <a:lnTo>
                  <a:pt x="10728" y="7396"/>
                </a:lnTo>
                <a:lnTo>
                  <a:pt x="2887" y="18766"/>
                </a:lnTo>
                <a:lnTo>
                  <a:pt x="0" y="32837"/>
                </a:lnTo>
                <a:lnTo>
                  <a:pt x="69" y="35082"/>
                </a:lnTo>
                <a:lnTo>
                  <a:pt x="3446" y="47906"/>
                </a:lnTo>
                <a:lnTo>
                  <a:pt x="11481" y="58283"/>
                </a:lnTo>
                <a:lnTo>
                  <a:pt x="23603" y="65169"/>
                </a:lnTo>
                <a:lnTo>
                  <a:pt x="39242" y="67519"/>
                </a:lnTo>
                <a:lnTo>
                  <a:pt x="50790" y="63281"/>
                </a:lnTo>
                <a:lnTo>
                  <a:pt x="59972" y="54540"/>
                </a:lnTo>
                <a:lnTo>
                  <a:pt x="65880" y="41584"/>
                </a:lnTo>
                <a:lnTo>
                  <a:pt x="67608" y="24700"/>
                </a:lnTo>
                <a:lnTo>
                  <a:pt x="62634" y="14094"/>
                </a:lnTo>
                <a:lnTo>
                  <a:pt x="53431" y="5880"/>
                </a:lnTo>
                <a:lnTo>
                  <a:pt x="39987" y="900"/>
                </a:lnTo>
                <a:lnTo>
                  <a:pt x="222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528559" y="5095422"/>
            <a:ext cx="67608" cy="67519"/>
          </a:xfrm>
          <a:custGeom>
            <a:avLst/>
            <a:gdLst/>
            <a:ahLst/>
            <a:cxnLst/>
            <a:rect l="l" t="t" r="r" b="b"/>
            <a:pathLst>
              <a:path w="67608" h="67519">
                <a:moveTo>
                  <a:pt x="0" y="32837"/>
                </a:moveTo>
                <a:lnTo>
                  <a:pt x="2887" y="18766"/>
                </a:lnTo>
                <a:lnTo>
                  <a:pt x="10728" y="7396"/>
                </a:lnTo>
                <a:lnTo>
                  <a:pt x="22291" y="0"/>
                </a:lnTo>
                <a:lnTo>
                  <a:pt x="39987" y="900"/>
                </a:lnTo>
                <a:lnTo>
                  <a:pt x="53431" y="5880"/>
                </a:lnTo>
                <a:lnTo>
                  <a:pt x="62634" y="14094"/>
                </a:lnTo>
                <a:lnTo>
                  <a:pt x="67608" y="24700"/>
                </a:lnTo>
                <a:lnTo>
                  <a:pt x="65880" y="41584"/>
                </a:lnTo>
                <a:lnTo>
                  <a:pt x="59972" y="54540"/>
                </a:lnTo>
                <a:lnTo>
                  <a:pt x="50790" y="63281"/>
                </a:lnTo>
                <a:lnTo>
                  <a:pt x="39242" y="67519"/>
                </a:lnTo>
                <a:lnTo>
                  <a:pt x="23603" y="65169"/>
                </a:lnTo>
                <a:lnTo>
                  <a:pt x="11481" y="58283"/>
                </a:lnTo>
                <a:lnTo>
                  <a:pt x="3446" y="47906"/>
                </a:lnTo>
                <a:lnTo>
                  <a:pt x="69" y="35082"/>
                </a:lnTo>
                <a:lnTo>
                  <a:pt x="0" y="32837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518400" y="5045202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500"/>
                </a:moveTo>
                <a:lnTo>
                  <a:pt x="28575" y="71500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500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79831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435595" y="5550604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37963" y="0"/>
                </a:moveTo>
                <a:lnTo>
                  <a:pt x="2910" y="20404"/>
                </a:lnTo>
                <a:lnTo>
                  <a:pt x="0" y="34093"/>
                </a:lnTo>
                <a:lnTo>
                  <a:pt x="2949" y="48021"/>
                </a:lnTo>
                <a:lnTo>
                  <a:pt x="10950" y="59208"/>
                </a:lnTo>
                <a:lnTo>
                  <a:pt x="22729" y="66383"/>
                </a:lnTo>
                <a:lnTo>
                  <a:pt x="40449" y="65371"/>
                </a:lnTo>
                <a:lnTo>
                  <a:pt x="53876" y="60294"/>
                </a:lnTo>
                <a:lnTo>
                  <a:pt x="62993" y="51999"/>
                </a:lnTo>
                <a:lnTo>
                  <a:pt x="67786" y="41332"/>
                </a:lnTo>
                <a:lnTo>
                  <a:pt x="65857" y="24822"/>
                </a:lnTo>
                <a:lnTo>
                  <a:pt x="59601" y="12197"/>
                </a:lnTo>
                <a:lnTo>
                  <a:pt x="49981" y="3807"/>
                </a:lnTo>
                <a:lnTo>
                  <a:pt x="3796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435595" y="5550604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4093"/>
                </a:moveTo>
                <a:lnTo>
                  <a:pt x="2949" y="48021"/>
                </a:lnTo>
                <a:lnTo>
                  <a:pt x="10950" y="59208"/>
                </a:lnTo>
                <a:lnTo>
                  <a:pt x="22729" y="66383"/>
                </a:lnTo>
                <a:lnTo>
                  <a:pt x="40449" y="65371"/>
                </a:lnTo>
                <a:lnTo>
                  <a:pt x="53876" y="60294"/>
                </a:lnTo>
                <a:lnTo>
                  <a:pt x="62993" y="51999"/>
                </a:lnTo>
                <a:lnTo>
                  <a:pt x="67786" y="41332"/>
                </a:lnTo>
                <a:lnTo>
                  <a:pt x="65857" y="24822"/>
                </a:lnTo>
                <a:lnTo>
                  <a:pt x="59601" y="12197"/>
                </a:lnTo>
                <a:lnTo>
                  <a:pt x="49981" y="3807"/>
                </a:lnTo>
                <a:lnTo>
                  <a:pt x="37963" y="0"/>
                </a:lnTo>
                <a:lnTo>
                  <a:pt x="22630" y="2534"/>
                </a:lnTo>
                <a:lnTo>
                  <a:pt x="10699" y="9700"/>
                </a:lnTo>
                <a:lnTo>
                  <a:pt x="2910" y="20404"/>
                </a:lnTo>
                <a:lnTo>
                  <a:pt x="4" y="33552"/>
                </a:lnTo>
                <a:lnTo>
                  <a:pt x="0" y="34093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25435" y="5500878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28575" y="95631"/>
                </a:moveTo>
                <a:lnTo>
                  <a:pt x="0" y="95631"/>
                </a:lnTo>
                <a:lnTo>
                  <a:pt x="42925" y="181356"/>
                </a:lnTo>
                <a:lnTo>
                  <a:pt x="78591" y="109918"/>
                </a:lnTo>
                <a:lnTo>
                  <a:pt x="28575" y="109918"/>
                </a:lnTo>
                <a:lnTo>
                  <a:pt x="28575" y="95631"/>
                </a:lnTo>
                <a:close/>
              </a:path>
              <a:path w="85725" h="181355">
                <a:moveTo>
                  <a:pt x="57150" y="0"/>
                </a:moveTo>
                <a:lnTo>
                  <a:pt x="28575" y="0"/>
                </a:lnTo>
                <a:lnTo>
                  <a:pt x="28575" y="109918"/>
                </a:lnTo>
                <a:lnTo>
                  <a:pt x="57150" y="109918"/>
                </a:lnTo>
                <a:lnTo>
                  <a:pt x="57150" y="0"/>
                </a:lnTo>
                <a:close/>
              </a:path>
              <a:path w="85725" h="181355">
                <a:moveTo>
                  <a:pt x="85725" y="95631"/>
                </a:moveTo>
                <a:lnTo>
                  <a:pt x="57150" y="95631"/>
                </a:lnTo>
                <a:lnTo>
                  <a:pt x="57150" y="109918"/>
                </a:lnTo>
                <a:lnTo>
                  <a:pt x="78591" y="109918"/>
                </a:lnTo>
                <a:lnTo>
                  <a:pt x="85725" y="95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550915" y="6128765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906008" y="6032753"/>
            <a:ext cx="85725" cy="182880"/>
          </a:xfrm>
          <a:custGeom>
            <a:avLst/>
            <a:gdLst/>
            <a:ahLst/>
            <a:cxnLst/>
            <a:rect l="l" t="t" r="r" b="b"/>
            <a:pathLst>
              <a:path w="85725" h="182879">
                <a:moveTo>
                  <a:pt x="28575" y="97155"/>
                </a:moveTo>
                <a:lnTo>
                  <a:pt x="0" y="97155"/>
                </a:lnTo>
                <a:lnTo>
                  <a:pt x="42925" y="182880"/>
                </a:lnTo>
                <a:lnTo>
                  <a:pt x="78591" y="111442"/>
                </a:lnTo>
                <a:lnTo>
                  <a:pt x="28575" y="111442"/>
                </a:lnTo>
                <a:lnTo>
                  <a:pt x="28575" y="97155"/>
                </a:lnTo>
                <a:close/>
              </a:path>
              <a:path w="85725" h="182879">
                <a:moveTo>
                  <a:pt x="57150" y="0"/>
                </a:moveTo>
                <a:lnTo>
                  <a:pt x="28575" y="0"/>
                </a:lnTo>
                <a:lnTo>
                  <a:pt x="28575" y="111442"/>
                </a:lnTo>
                <a:lnTo>
                  <a:pt x="57150" y="111442"/>
                </a:lnTo>
                <a:lnTo>
                  <a:pt x="57150" y="0"/>
                </a:lnTo>
                <a:close/>
              </a:path>
              <a:path w="85725" h="182879">
                <a:moveTo>
                  <a:pt x="85725" y="97155"/>
                </a:moveTo>
                <a:lnTo>
                  <a:pt x="57150" y="97155"/>
                </a:lnTo>
                <a:lnTo>
                  <a:pt x="57150" y="111442"/>
                </a:lnTo>
                <a:lnTo>
                  <a:pt x="78591" y="111442"/>
                </a:lnTo>
                <a:lnTo>
                  <a:pt x="85725" y="971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282435" y="5996178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918200" y="6290309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305296" y="6220205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1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686295" y="6052565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120635" y="6079997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457440" y="6032753"/>
            <a:ext cx="85725" cy="182880"/>
          </a:xfrm>
          <a:custGeom>
            <a:avLst/>
            <a:gdLst/>
            <a:ahLst/>
            <a:cxnLst/>
            <a:rect l="l" t="t" r="r" b="b"/>
            <a:pathLst>
              <a:path w="85725" h="182879">
                <a:moveTo>
                  <a:pt x="57150" y="71437"/>
                </a:moveTo>
                <a:lnTo>
                  <a:pt x="28575" y="71437"/>
                </a:lnTo>
                <a:lnTo>
                  <a:pt x="28575" y="182880"/>
                </a:lnTo>
                <a:lnTo>
                  <a:pt x="57150" y="182880"/>
                </a:lnTo>
                <a:lnTo>
                  <a:pt x="57150" y="71437"/>
                </a:lnTo>
                <a:close/>
              </a:path>
              <a:path w="85725" h="182879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2879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817104" y="6052565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205723" y="6026658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437"/>
                </a:moveTo>
                <a:lnTo>
                  <a:pt x="28575" y="71437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437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1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866128" y="6294882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6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6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6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472680" y="6235446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009128" y="6264402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28575" y="95631"/>
                </a:moveTo>
                <a:lnTo>
                  <a:pt x="0" y="95631"/>
                </a:lnTo>
                <a:lnTo>
                  <a:pt x="42925" y="181356"/>
                </a:lnTo>
                <a:lnTo>
                  <a:pt x="78591" y="109918"/>
                </a:lnTo>
                <a:lnTo>
                  <a:pt x="28575" y="109918"/>
                </a:lnTo>
                <a:lnTo>
                  <a:pt x="28575" y="95631"/>
                </a:lnTo>
                <a:close/>
              </a:path>
              <a:path w="85725" h="181355">
                <a:moveTo>
                  <a:pt x="57150" y="0"/>
                </a:moveTo>
                <a:lnTo>
                  <a:pt x="28575" y="0"/>
                </a:lnTo>
                <a:lnTo>
                  <a:pt x="28575" y="109918"/>
                </a:lnTo>
                <a:lnTo>
                  <a:pt x="57150" y="109918"/>
                </a:lnTo>
                <a:lnTo>
                  <a:pt x="57150" y="0"/>
                </a:lnTo>
                <a:close/>
              </a:path>
              <a:path w="85725" h="181355">
                <a:moveTo>
                  <a:pt x="85725" y="95631"/>
                </a:moveTo>
                <a:lnTo>
                  <a:pt x="57150" y="95631"/>
                </a:lnTo>
                <a:lnTo>
                  <a:pt x="57150" y="109918"/>
                </a:lnTo>
                <a:lnTo>
                  <a:pt x="78591" y="109918"/>
                </a:lnTo>
                <a:lnTo>
                  <a:pt x="85725" y="95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773161" y="4391405"/>
            <a:ext cx="1075944" cy="574548"/>
          </a:xfrm>
          <a:custGeom>
            <a:avLst/>
            <a:gdLst/>
            <a:ahLst/>
            <a:cxnLst/>
            <a:rect l="l" t="t" r="r" b="b"/>
            <a:pathLst>
              <a:path w="1075944" h="574548">
                <a:moveTo>
                  <a:pt x="0" y="287274"/>
                </a:moveTo>
                <a:lnTo>
                  <a:pt x="7042" y="240684"/>
                </a:lnTo>
                <a:lnTo>
                  <a:pt x="27432" y="196486"/>
                </a:lnTo>
                <a:lnTo>
                  <a:pt x="60058" y="155270"/>
                </a:lnTo>
                <a:lnTo>
                  <a:pt x="103814" y="117628"/>
                </a:lnTo>
                <a:lnTo>
                  <a:pt x="157591" y="84153"/>
                </a:lnTo>
                <a:lnTo>
                  <a:pt x="220278" y="55437"/>
                </a:lnTo>
                <a:lnTo>
                  <a:pt x="290769" y="32071"/>
                </a:lnTo>
                <a:lnTo>
                  <a:pt x="328594" y="22580"/>
                </a:lnTo>
                <a:lnTo>
                  <a:pt x="367954" y="14648"/>
                </a:lnTo>
                <a:lnTo>
                  <a:pt x="408710" y="8350"/>
                </a:lnTo>
                <a:lnTo>
                  <a:pt x="450724" y="3760"/>
                </a:lnTo>
                <a:lnTo>
                  <a:pt x="493858" y="952"/>
                </a:lnTo>
                <a:lnTo>
                  <a:pt x="537972" y="0"/>
                </a:lnTo>
                <a:lnTo>
                  <a:pt x="582085" y="952"/>
                </a:lnTo>
                <a:lnTo>
                  <a:pt x="625219" y="3760"/>
                </a:lnTo>
                <a:lnTo>
                  <a:pt x="667233" y="8350"/>
                </a:lnTo>
                <a:lnTo>
                  <a:pt x="707989" y="14648"/>
                </a:lnTo>
                <a:lnTo>
                  <a:pt x="747349" y="22580"/>
                </a:lnTo>
                <a:lnTo>
                  <a:pt x="785174" y="32071"/>
                </a:lnTo>
                <a:lnTo>
                  <a:pt x="855665" y="55437"/>
                </a:lnTo>
                <a:lnTo>
                  <a:pt x="918352" y="84153"/>
                </a:lnTo>
                <a:lnTo>
                  <a:pt x="972129" y="117628"/>
                </a:lnTo>
                <a:lnTo>
                  <a:pt x="1015885" y="155270"/>
                </a:lnTo>
                <a:lnTo>
                  <a:pt x="1048512" y="196486"/>
                </a:lnTo>
                <a:lnTo>
                  <a:pt x="1068901" y="240684"/>
                </a:lnTo>
                <a:lnTo>
                  <a:pt x="1075944" y="287274"/>
                </a:lnTo>
                <a:lnTo>
                  <a:pt x="1074160" y="310830"/>
                </a:lnTo>
                <a:lnTo>
                  <a:pt x="1060305" y="356298"/>
                </a:lnTo>
                <a:lnTo>
                  <a:pt x="1033658" y="399079"/>
                </a:lnTo>
                <a:lnTo>
                  <a:pt x="995328" y="438582"/>
                </a:lnTo>
                <a:lnTo>
                  <a:pt x="946424" y="474214"/>
                </a:lnTo>
                <a:lnTo>
                  <a:pt x="888053" y="505384"/>
                </a:lnTo>
                <a:lnTo>
                  <a:pt x="821325" y="531499"/>
                </a:lnTo>
                <a:lnTo>
                  <a:pt x="747349" y="551967"/>
                </a:lnTo>
                <a:lnTo>
                  <a:pt x="707989" y="559899"/>
                </a:lnTo>
                <a:lnTo>
                  <a:pt x="667233" y="566197"/>
                </a:lnTo>
                <a:lnTo>
                  <a:pt x="625219" y="570787"/>
                </a:lnTo>
                <a:lnTo>
                  <a:pt x="582085" y="573595"/>
                </a:lnTo>
                <a:lnTo>
                  <a:pt x="537972" y="574548"/>
                </a:lnTo>
                <a:lnTo>
                  <a:pt x="493858" y="573595"/>
                </a:lnTo>
                <a:lnTo>
                  <a:pt x="450724" y="570787"/>
                </a:lnTo>
                <a:lnTo>
                  <a:pt x="408710" y="566197"/>
                </a:lnTo>
                <a:lnTo>
                  <a:pt x="367954" y="559899"/>
                </a:lnTo>
                <a:lnTo>
                  <a:pt x="328594" y="551967"/>
                </a:lnTo>
                <a:lnTo>
                  <a:pt x="290769" y="542476"/>
                </a:lnTo>
                <a:lnTo>
                  <a:pt x="220278" y="519110"/>
                </a:lnTo>
                <a:lnTo>
                  <a:pt x="157591" y="490394"/>
                </a:lnTo>
                <a:lnTo>
                  <a:pt x="103814" y="456919"/>
                </a:lnTo>
                <a:lnTo>
                  <a:pt x="60058" y="419277"/>
                </a:lnTo>
                <a:lnTo>
                  <a:pt x="27432" y="378061"/>
                </a:lnTo>
                <a:lnTo>
                  <a:pt x="7042" y="333863"/>
                </a:lnTo>
                <a:lnTo>
                  <a:pt x="0" y="28727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917685" y="5122164"/>
            <a:ext cx="236601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E.D.Donets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et al., 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dirty="0" smtClean="0">
                <a:solidFill>
                  <a:prstClr val="black"/>
                </a:solidFill>
                <a:latin typeface="Arial"/>
                <a:cs typeface="Arial"/>
              </a:rPr>
              <a:t>Suppl</a:t>
            </a:r>
            <a:r>
              <a:rPr sz="1200" spc="-10" dirty="0" smtClean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00" spc="5" dirty="0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200" spc="-10" dirty="0" smtClean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200" dirty="0" smtClean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200" spc="-3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Z.</a:t>
            </a:r>
            <a:r>
              <a:rPr sz="12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Ph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s. D</a:t>
            </a:r>
            <a:r>
              <a:rPr sz="12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om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s,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olecules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luste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 3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spc="10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339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(1991)</a:t>
            </a:r>
          </a:p>
        </p:txBody>
      </p:sp>
    </p:spTree>
    <p:extLst>
      <p:ext uri="{BB962C8B-B14F-4D97-AF65-F5344CB8AC3E}">
        <p14:creationId xmlns:p14="http://schemas.microsoft.com/office/powerpoint/2010/main" val="4234374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bject 4"/>
          <p:cNvSpPr>
            <a:spLocks noGrp="1"/>
          </p:cNvSpPr>
          <p:nvPr>
            <p:ph type="title"/>
          </p:nvPr>
        </p:nvSpPr>
        <p:spPr>
          <a:xfrm>
            <a:off x="679450" y="212725"/>
            <a:ext cx="10833100" cy="763992"/>
          </a:xfrm>
        </p:spPr>
        <p:txBody>
          <a:bodyPr tIns="145669"/>
          <a:lstStyle/>
          <a:p>
            <a:pPr marL="293688" eaLnBrk="1" hangingPunct="1">
              <a:lnSpc>
                <a:spcPts val="5238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X-ray spectroscopy with HCI</a:t>
            </a:r>
            <a:endParaRPr lang="ru-RU" sz="4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7" y="964019"/>
            <a:ext cx="7510463" cy="599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514600"/>
            <a:ext cx="487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Shift of K-lines of Kr35+ (and other species) with respect to neutral Kr is due to absence of electrons in the L-shell which produce partial screening of nuclear charge in neutral Kr.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931" y="1061084"/>
            <a:ext cx="9588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000" spc="-10" dirty="0">
                <a:solidFill>
                  <a:srgbClr val="171717"/>
                </a:solidFill>
                <a:latin typeface="Arial"/>
                <a:cs typeface="Arial"/>
              </a:rPr>
              <a:t>9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7367" y="212090"/>
            <a:ext cx="10837265" cy="813941"/>
          </a:xfrm>
          <a:prstGeom prst="rect">
            <a:avLst/>
          </a:prstGeom>
        </p:spPr>
        <p:txBody>
          <a:bodyPr vert="horz" wrap="square" lIns="0" tIns="145669" rIns="0" bIns="0" rtlCol="0">
            <a:spAutoFit/>
          </a:bodyPr>
          <a:lstStyle/>
          <a:p>
            <a:pPr marL="294640">
              <a:lnSpc>
                <a:spcPts val="5235"/>
              </a:lnSpc>
            </a:pPr>
            <a:r>
              <a:rPr lang="en-US" dirty="0" smtClean="0"/>
              <a:t>Super excited states of ions/atoms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32333" y="1082349"/>
            <a:ext cx="11469598" cy="3411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0045" marR="6350" indent="-34798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Relative intensities of the obtained K-series (alpha, beta and higher) surface show, that electrons fill first very high levels (near 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Auger-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contimuum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and then successive step-by-step and relatively slow (in atomic 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scale) 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cascade down to low level states.</a:t>
            </a:r>
          </a:p>
          <a:p>
            <a:pPr marL="360045" marR="6350" indent="-34798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0045" marR="6350" indent="-34798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Theses were called “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super-excited”(A.M.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Baldin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states of ions/atoms (“hollow atoms”) -&gt;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quasistable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 Rydberg states.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0045" marR="6350" indent="-34798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lnSpc>
                <a:spcPts val="950"/>
              </a:lnSpc>
              <a:spcBef>
                <a:spcPts val="46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</a:pPr>
            <a:endParaRPr sz="950" dirty="0">
              <a:solidFill>
                <a:prstClr val="black"/>
              </a:solidFill>
              <a:latin typeface="Calibri"/>
            </a:endParaRPr>
          </a:p>
          <a:p>
            <a:pPr marL="360045" marR="3456304" indent="-347980" fontAlgn="auto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r>
              <a:rPr sz="1900" spc="-1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065" fontAlgn="auto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tabLst>
                <a:tab pos="360045" algn="l"/>
              </a:tabLst>
            </a:pPr>
            <a:r>
              <a:rPr sz="1900" spc="-10" dirty="0" smtClean="0">
                <a:solidFill>
                  <a:prstClr val="black"/>
                </a:solidFill>
                <a:latin typeface="Arial"/>
                <a:cs typeface="Arial"/>
              </a:rPr>
              <a:t>”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34100" y="4488179"/>
            <a:ext cx="1545335" cy="1557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4077" y="5975143"/>
            <a:ext cx="3944276" cy="692521"/>
          </a:xfrm>
          <a:custGeom>
            <a:avLst/>
            <a:gdLst/>
            <a:ahLst/>
            <a:cxnLst/>
            <a:rect l="l" t="t" r="r" b="b"/>
            <a:pathLst>
              <a:path w="3944276" h="692521">
                <a:moveTo>
                  <a:pt x="3771379" y="678070"/>
                </a:moveTo>
                <a:lnTo>
                  <a:pt x="1934750" y="678070"/>
                </a:lnTo>
                <a:lnTo>
                  <a:pt x="1998697" y="678546"/>
                </a:lnTo>
                <a:lnTo>
                  <a:pt x="2686077" y="692521"/>
                </a:lnTo>
                <a:lnTo>
                  <a:pt x="3483778" y="682849"/>
                </a:lnTo>
                <a:lnTo>
                  <a:pt x="3755952" y="682849"/>
                </a:lnTo>
                <a:lnTo>
                  <a:pt x="3758308" y="682226"/>
                </a:lnTo>
                <a:lnTo>
                  <a:pt x="3770911" y="678233"/>
                </a:lnTo>
                <a:lnTo>
                  <a:pt x="3771379" y="678070"/>
                </a:lnTo>
                <a:close/>
              </a:path>
              <a:path w="3944276" h="692521">
                <a:moveTo>
                  <a:pt x="3755952" y="682849"/>
                </a:moveTo>
                <a:lnTo>
                  <a:pt x="3483778" y="682849"/>
                </a:lnTo>
                <a:lnTo>
                  <a:pt x="3508064" y="683078"/>
                </a:lnTo>
                <a:lnTo>
                  <a:pt x="3530591" y="683619"/>
                </a:lnTo>
                <a:lnTo>
                  <a:pt x="3551487" y="684407"/>
                </a:lnTo>
                <a:lnTo>
                  <a:pt x="3570886" y="685379"/>
                </a:lnTo>
                <a:lnTo>
                  <a:pt x="3605710" y="687614"/>
                </a:lnTo>
                <a:lnTo>
                  <a:pt x="3649975" y="690735"/>
                </a:lnTo>
                <a:lnTo>
                  <a:pt x="3663127" y="691456"/>
                </a:lnTo>
                <a:lnTo>
                  <a:pt x="3675696" y="691910"/>
                </a:lnTo>
                <a:lnTo>
                  <a:pt x="3687811" y="692034"/>
                </a:lnTo>
                <a:lnTo>
                  <a:pt x="3699604" y="691762"/>
                </a:lnTo>
                <a:lnTo>
                  <a:pt x="3711205" y="691031"/>
                </a:lnTo>
                <a:lnTo>
                  <a:pt x="3722745" y="689776"/>
                </a:lnTo>
                <a:lnTo>
                  <a:pt x="3734356" y="687933"/>
                </a:lnTo>
                <a:lnTo>
                  <a:pt x="3746166" y="685437"/>
                </a:lnTo>
                <a:lnTo>
                  <a:pt x="3755952" y="682849"/>
                </a:lnTo>
                <a:close/>
              </a:path>
              <a:path w="3944276" h="692521">
                <a:moveTo>
                  <a:pt x="3813134" y="662556"/>
                </a:moveTo>
                <a:lnTo>
                  <a:pt x="745532" y="662556"/>
                </a:lnTo>
                <a:lnTo>
                  <a:pt x="777993" y="662601"/>
                </a:lnTo>
                <a:lnTo>
                  <a:pt x="809460" y="663038"/>
                </a:lnTo>
                <a:lnTo>
                  <a:pt x="839751" y="663958"/>
                </a:lnTo>
                <a:lnTo>
                  <a:pt x="867917" y="665098"/>
                </a:lnTo>
                <a:lnTo>
                  <a:pt x="1321121" y="681522"/>
                </a:lnTo>
                <a:lnTo>
                  <a:pt x="1460536" y="683400"/>
                </a:lnTo>
                <a:lnTo>
                  <a:pt x="1873653" y="678143"/>
                </a:lnTo>
                <a:lnTo>
                  <a:pt x="3771379" y="678070"/>
                </a:lnTo>
                <a:lnTo>
                  <a:pt x="3783742" y="673758"/>
                </a:lnTo>
                <a:lnTo>
                  <a:pt x="3796459" y="669111"/>
                </a:lnTo>
                <a:lnTo>
                  <a:pt x="3809032" y="664249"/>
                </a:lnTo>
                <a:lnTo>
                  <a:pt x="3813134" y="662556"/>
                </a:lnTo>
                <a:close/>
              </a:path>
              <a:path w="3944276" h="692521">
                <a:moveTo>
                  <a:pt x="113880" y="460"/>
                </a:moveTo>
                <a:lnTo>
                  <a:pt x="74695" y="4776"/>
                </a:lnTo>
                <a:lnTo>
                  <a:pt x="34034" y="27322"/>
                </a:lnTo>
                <a:lnTo>
                  <a:pt x="14610" y="70199"/>
                </a:lnTo>
                <a:lnTo>
                  <a:pt x="5726" y="113703"/>
                </a:lnTo>
                <a:lnTo>
                  <a:pt x="883" y="164330"/>
                </a:lnTo>
                <a:lnTo>
                  <a:pt x="0" y="200411"/>
                </a:lnTo>
                <a:lnTo>
                  <a:pt x="284" y="218786"/>
                </a:lnTo>
                <a:lnTo>
                  <a:pt x="4133" y="273777"/>
                </a:lnTo>
                <a:lnTo>
                  <a:pt x="12632" y="326010"/>
                </a:lnTo>
                <a:lnTo>
                  <a:pt x="25702" y="372858"/>
                </a:lnTo>
                <a:lnTo>
                  <a:pt x="30468" y="388371"/>
                </a:lnTo>
                <a:lnTo>
                  <a:pt x="45864" y="436101"/>
                </a:lnTo>
                <a:lnTo>
                  <a:pt x="64633" y="483993"/>
                </a:lnTo>
                <a:lnTo>
                  <a:pt x="88995" y="529956"/>
                </a:lnTo>
                <a:lnTo>
                  <a:pt x="121170" y="571901"/>
                </a:lnTo>
                <a:lnTo>
                  <a:pt x="163375" y="607740"/>
                </a:lnTo>
                <a:lnTo>
                  <a:pt x="198182" y="627209"/>
                </a:lnTo>
                <a:lnTo>
                  <a:pt x="239363" y="642409"/>
                </a:lnTo>
                <a:lnTo>
                  <a:pt x="288539" y="653176"/>
                </a:lnTo>
                <a:lnTo>
                  <a:pt x="344653" y="660158"/>
                </a:lnTo>
                <a:lnTo>
                  <a:pt x="406250" y="664069"/>
                </a:lnTo>
                <a:lnTo>
                  <a:pt x="471874" y="665623"/>
                </a:lnTo>
                <a:lnTo>
                  <a:pt x="505741" y="665740"/>
                </a:lnTo>
                <a:lnTo>
                  <a:pt x="574786" y="665096"/>
                </a:lnTo>
                <a:lnTo>
                  <a:pt x="745532" y="662556"/>
                </a:lnTo>
                <a:lnTo>
                  <a:pt x="3813134" y="662556"/>
                </a:lnTo>
                <a:lnTo>
                  <a:pt x="3857287" y="641824"/>
                </a:lnTo>
                <a:lnTo>
                  <a:pt x="3890497" y="620713"/>
                </a:lnTo>
                <a:lnTo>
                  <a:pt x="3920253" y="594674"/>
                </a:lnTo>
                <a:lnTo>
                  <a:pt x="3945744" y="562583"/>
                </a:lnTo>
                <a:lnTo>
                  <a:pt x="3966160" y="523313"/>
                </a:lnTo>
                <a:lnTo>
                  <a:pt x="3980894" y="473420"/>
                </a:lnTo>
                <a:lnTo>
                  <a:pt x="3987778" y="431040"/>
                </a:lnTo>
                <a:lnTo>
                  <a:pt x="3992503" y="383165"/>
                </a:lnTo>
                <a:lnTo>
                  <a:pt x="3995216" y="331666"/>
                </a:lnTo>
                <a:lnTo>
                  <a:pt x="3995969" y="291657"/>
                </a:lnTo>
                <a:lnTo>
                  <a:pt x="3996031" y="273777"/>
                </a:lnTo>
                <a:lnTo>
                  <a:pt x="3995846" y="251711"/>
                </a:lnTo>
                <a:lnTo>
                  <a:pt x="3994191" y="199333"/>
                </a:lnTo>
                <a:lnTo>
                  <a:pt x="3991052" y="149875"/>
                </a:lnTo>
                <a:lnTo>
                  <a:pt x="3986579" y="105209"/>
                </a:lnTo>
                <a:lnTo>
                  <a:pt x="3980921" y="67205"/>
                </a:lnTo>
                <a:lnTo>
                  <a:pt x="3970065" y="27166"/>
                </a:lnTo>
                <a:lnTo>
                  <a:pt x="3944276" y="6797"/>
                </a:lnTo>
                <a:lnTo>
                  <a:pt x="3895958" y="6797"/>
                </a:lnTo>
                <a:lnTo>
                  <a:pt x="3879211" y="6185"/>
                </a:lnTo>
                <a:lnTo>
                  <a:pt x="3859938" y="4574"/>
                </a:lnTo>
                <a:lnTo>
                  <a:pt x="3859506" y="4523"/>
                </a:lnTo>
                <a:lnTo>
                  <a:pt x="3309667" y="4523"/>
                </a:lnTo>
                <a:lnTo>
                  <a:pt x="200115" y="4064"/>
                </a:lnTo>
                <a:lnTo>
                  <a:pt x="190123" y="3937"/>
                </a:lnTo>
                <a:lnTo>
                  <a:pt x="179007" y="3391"/>
                </a:lnTo>
                <a:lnTo>
                  <a:pt x="141004" y="980"/>
                </a:lnTo>
                <a:lnTo>
                  <a:pt x="127481" y="495"/>
                </a:lnTo>
                <a:lnTo>
                  <a:pt x="113880" y="460"/>
                </a:lnTo>
                <a:close/>
              </a:path>
              <a:path w="3944276" h="692521">
                <a:moveTo>
                  <a:pt x="3933286" y="6260"/>
                </a:moveTo>
                <a:lnTo>
                  <a:pt x="3910403" y="6771"/>
                </a:lnTo>
                <a:lnTo>
                  <a:pt x="3895958" y="6797"/>
                </a:lnTo>
                <a:lnTo>
                  <a:pt x="3944276" y="6797"/>
                </a:lnTo>
                <a:lnTo>
                  <a:pt x="3942173" y="6500"/>
                </a:lnTo>
                <a:lnTo>
                  <a:pt x="3933286" y="6260"/>
                </a:lnTo>
                <a:close/>
              </a:path>
              <a:path w="3944276" h="692521">
                <a:moveTo>
                  <a:pt x="3835304" y="172"/>
                </a:moveTo>
                <a:lnTo>
                  <a:pt x="3724278" y="3124"/>
                </a:lnTo>
                <a:lnTo>
                  <a:pt x="3309667" y="4523"/>
                </a:lnTo>
                <a:lnTo>
                  <a:pt x="3859506" y="4523"/>
                </a:lnTo>
                <a:lnTo>
                  <a:pt x="3848120" y="3178"/>
                </a:lnTo>
                <a:lnTo>
                  <a:pt x="3840524" y="2045"/>
                </a:lnTo>
                <a:lnTo>
                  <a:pt x="3836578" y="1222"/>
                </a:lnTo>
                <a:lnTo>
                  <a:pt x="3835036" y="614"/>
                </a:lnTo>
                <a:lnTo>
                  <a:pt x="3835102" y="224"/>
                </a:lnTo>
                <a:lnTo>
                  <a:pt x="3835304" y="172"/>
                </a:lnTo>
                <a:close/>
              </a:path>
              <a:path w="3944276" h="692521">
                <a:moveTo>
                  <a:pt x="865123" y="894"/>
                </a:moveTo>
                <a:lnTo>
                  <a:pt x="213133" y="2987"/>
                </a:lnTo>
                <a:lnTo>
                  <a:pt x="208773" y="3601"/>
                </a:lnTo>
                <a:lnTo>
                  <a:pt x="200115" y="4064"/>
                </a:lnTo>
                <a:lnTo>
                  <a:pt x="3000344" y="4064"/>
                </a:lnTo>
                <a:lnTo>
                  <a:pt x="865123" y="894"/>
                </a:lnTo>
                <a:close/>
              </a:path>
              <a:path w="3944276" h="692521">
                <a:moveTo>
                  <a:pt x="3836422" y="0"/>
                </a:moveTo>
                <a:lnTo>
                  <a:pt x="3835866" y="27"/>
                </a:lnTo>
                <a:lnTo>
                  <a:pt x="3835304" y="172"/>
                </a:lnTo>
                <a:lnTo>
                  <a:pt x="3835859" y="119"/>
                </a:lnTo>
                <a:lnTo>
                  <a:pt x="3836422" y="0"/>
                </a:lnTo>
                <a:close/>
              </a:path>
            </a:pathLst>
          </a:custGeom>
          <a:solidFill>
            <a:srgbClr val="CCEB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47665" y="5977890"/>
            <a:ext cx="3924300" cy="0"/>
          </a:xfrm>
          <a:custGeom>
            <a:avLst/>
            <a:gdLst/>
            <a:ahLst/>
            <a:cxnLst/>
            <a:rect l="l" t="t" r="r" b="b"/>
            <a:pathLst>
              <a:path w="3924300">
                <a:moveTo>
                  <a:pt x="0" y="0"/>
                </a:moveTo>
                <a:lnTo>
                  <a:pt x="39243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13120" y="6089396"/>
            <a:ext cx="70066" cy="66744"/>
          </a:xfrm>
          <a:custGeom>
            <a:avLst/>
            <a:gdLst/>
            <a:ahLst/>
            <a:cxnLst/>
            <a:rect l="l" t="t" r="r" b="b"/>
            <a:pathLst>
              <a:path w="70066" h="66744">
                <a:moveTo>
                  <a:pt x="22391" y="0"/>
                </a:moveTo>
                <a:lnTo>
                  <a:pt x="10745" y="7468"/>
                </a:lnTo>
                <a:lnTo>
                  <a:pt x="2884" y="18697"/>
                </a:lnTo>
                <a:lnTo>
                  <a:pt x="0" y="32511"/>
                </a:lnTo>
                <a:lnTo>
                  <a:pt x="459" y="38102"/>
                </a:lnTo>
                <a:lnTo>
                  <a:pt x="4876" y="49723"/>
                </a:lnTo>
                <a:lnTo>
                  <a:pt x="13721" y="58959"/>
                </a:lnTo>
                <a:lnTo>
                  <a:pt x="26682" y="64928"/>
                </a:lnTo>
                <a:lnTo>
                  <a:pt x="43443" y="66744"/>
                </a:lnTo>
                <a:lnTo>
                  <a:pt x="54589" y="61907"/>
                </a:lnTo>
                <a:lnTo>
                  <a:pt x="63303" y="52839"/>
                </a:lnTo>
                <a:lnTo>
                  <a:pt x="68743" y="39662"/>
                </a:lnTo>
                <a:lnTo>
                  <a:pt x="70066" y="22503"/>
                </a:lnTo>
                <a:lnTo>
                  <a:pt x="64443" y="12617"/>
                </a:lnTo>
                <a:lnTo>
                  <a:pt x="54665" y="5068"/>
                </a:lnTo>
                <a:lnTo>
                  <a:pt x="40669" y="611"/>
                </a:lnTo>
                <a:lnTo>
                  <a:pt x="223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13120" y="6089396"/>
            <a:ext cx="70066" cy="66744"/>
          </a:xfrm>
          <a:custGeom>
            <a:avLst/>
            <a:gdLst/>
            <a:ahLst/>
            <a:cxnLst/>
            <a:rect l="l" t="t" r="r" b="b"/>
            <a:pathLst>
              <a:path w="70066" h="66744">
                <a:moveTo>
                  <a:pt x="0" y="32511"/>
                </a:moveTo>
                <a:lnTo>
                  <a:pt x="2884" y="18697"/>
                </a:lnTo>
                <a:lnTo>
                  <a:pt x="10745" y="7468"/>
                </a:lnTo>
                <a:lnTo>
                  <a:pt x="22391" y="0"/>
                </a:lnTo>
                <a:lnTo>
                  <a:pt x="40669" y="611"/>
                </a:lnTo>
                <a:lnTo>
                  <a:pt x="54665" y="5068"/>
                </a:lnTo>
                <a:lnTo>
                  <a:pt x="64443" y="12617"/>
                </a:lnTo>
                <a:lnTo>
                  <a:pt x="70066" y="22503"/>
                </a:lnTo>
                <a:lnTo>
                  <a:pt x="68743" y="39662"/>
                </a:lnTo>
                <a:lnTo>
                  <a:pt x="63303" y="52839"/>
                </a:lnTo>
                <a:lnTo>
                  <a:pt x="54589" y="61907"/>
                </a:lnTo>
                <a:lnTo>
                  <a:pt x="43443" y="66744"/>
                </a:lnTo>
                <a:lnTo>
                  <a:pt x="26682" y="64928"/>
                </a:lnTo>
                <a:lnTo>
                  <a:pt x="13721" y="58959"/>
                </a:lnTo>
                <a:lnTo>
                  <a:pt x="4876" y="49723"/>
                </a:lnTo>
                <a:lnTo>
                  <a:pt x="459" y="38102"/>
                </a:lnTo>
                <a:lnTo>
                  <a:pt x="0" y="32511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12408" y="62723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21950" y="0"/>
                </a:moveTo>
                <a:lnTo>
                  <a:pt x="10549" y="7630"/>
                </a:lnTo>
                <a:lnTo>
                  <a:pt x="2835" y="19104"/>
                </a:lnTo>
                <a:lnTo>
                  <a:pt x="0" y="33218"/>
                </a:lnTo>
                <a:lnTo>
                  <a:pt x="421" y="38737"/>
                </a:lnTo>
                <a:lnTo>
                  <a:pt x="4716" y="50680"/>
                </a:lnTo>
                <a:lnTo>
                  <a:pt x="13382" y="60180"/>
                </a:lnTo>
                <a:lnTo>
                  <a:pt x="26088" y="66322"/>
                </a:lnTo>
                <a:lnTo>
                  <a:pt x="42507" y="68192"/>
                </a:lnTo>
                <a:lnTo>
                  <a:pt x="53401" y="63257"/>
                </a:lnTo>
                <a:lnTo>
                  <a:pt x="61946" y="54026"/>
                </a:lnTo>
                <a:lnTo>
                  <a:pt x="67306" y="40641"/>
                </a:lnTo>
                <a:lnTo>
                  <a:pt x="68647" y="23245"/>
                </a:lnTo>
                <a:lnTo>
                  <a:pt x="63179" y="13046"/>
                </a:lnTo>
                <a:lnTo>
                  <a:pt x="53605" y="5250"/>
                </a:lnTo>
                <a:lnTo>
                  <a:pt x="39878" y="640"/>
                </a:lnTo>
                <a:lnTo>
                  <a:pt x="219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12408" y="62723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0" y="33218"/>
                </a:moveTo>
                <a:lnTo>
                  <a:pt x="2835" y="19104"/>
                </a:lnTo>
                <a:lnTo>
                  <a:pt x="10549" y="7630"/>
                </a:lnTo>
                <a:lnTo>
                  <a:pt x="21950" y="0"/>
                </a:lnTo>
                <a:lnTo>
                  <a:pt x="39878" y="640"/>
                </a:lnTo>
                <a:lnTo>
                  <a:pt x="53605" y="5250"/>
                </a:lnTo>
                <a:lnTo>
                  <a:pt x="63179" y="13046"/>
                </a:lnTo>
                <a:lnTo>
                  <a:pt x="68647" y="23245"/>
                </a:lnTo>
                <a:lnTo>
                  <a:pt x="67306" y="40641"/>
                </a:lnTo>
                <a:lnTo>
                  <a:pt x="61946" y="54026"/>
                </a:lnTo>
                <a:lnTo>
                  <a:pt x="53401" y="63257"/>
                </a:lnTo>
                <a:lnTo>
                  <a:pt x="42507" y="68192"/>
                </a:lnTo>
                <a:lnTo>
                  <a:pt x="26088" y="66322"/>
                </a:lnTo>
                <a:lnTo>
                  <a:pt x="13382" y="60180"/>
                </a:lnTo>
                <a:lnTo>
                  <a:pt x="4716" y="50680"/>
                </a:lnTo>
                <a:lnTo>
                  <a:pt x="421" y="38737"/>
                </a:lnTo>
                <a:lnTo>
                  <a:pt x="0" y="3321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96456" y="6124735"/>
            <a:ext cx="68429" cy="69175"/>
          </a:xfrm>
          <a:custGeom>
            <a:avLst/>
            <a:gdLst/>
            <a:ahLst/>
            <a:cxnLst/>
            <a:rect l="l" t="t" r="r" b="b"/>
            <a:pathLst>
              <a:path w="68429" h="69175">
                <a:moveTo>
                  <a:pt x="21535" y="0"/>
                </a:moveTo>
                <a:lnTo>
                  <a:pt x="10339" y="7828"/>
                </a:lnTo>
                <a:lnTo>
                  <a:pt x="2776" y="19472"/>
                </a:lnTo>
                <a:lnTo>
                  <a:pt x="0" y="33748"/>
                </a:lnTo>
                <a:lnTo>
                  <a:pt x="666" y="40791"/>
                </a:lnTo>
                <a:lnTo>
                  <a:pt x="5302" y="52464"/>
                </a:lnTo>
                <a:lnTo>
                  <a:pt x="14163" y="61669"/>
                </a:lnTo>
                <a:lnTo>
                  <a:pt x="27017" y="67532"/>
                </a:lnTo>
                <a:lnTo>
                  <a:pt x="43632" y="69175"/>
                </a:lnTo>
                <a:lnTo>
                  <a:pt x="54095" y="63861"/>
                </a:lnTo>
                <a:lnTo>
                  <a:pt x="62241" y="54310"/>
                </a:lnTo>
                <a:lnTo>
                  <a:pt x="67282" y="40616"/>
                </a:lnTo>
                <a:lnTo>
                  <a:pt x="68429" y="22874"/>
                </a:lnTo>
                <a:lnTo>
                  <a:pt x="62809" y="12732"/>
                </a:lnTo>
                <a:lnTo>
                  <a:pt x="53164" y="5025"/>
                </a:lnTo>
                <a:lnTo>
                  <a:pt x="39428" y="523"/>
                </a:lnTo>
                <a:lnTo>
                  <a:pt x="2153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96456" y="6124735"/>
            <a:ext cx="68429" cy="69175"/>
          </a:xfrm>
          <a:custGeom>
            <a:avLst/>
            <a:gdLst/>
            <a:ahLst/>
            <a:cxnLst/>
            <a:rect l="l" t="t" r="r" b="b"/>
            <a:pathLst>
              <a:path w="68429" h="69175">
                <a:moveTo>
                  <a:pt x="0" y="33748"/>
                </a:moveTo>
                <a:lnTo>
                  <a:pt x="2776" y="19472"/>
                </a:lnTo>
                <a:lnTo>
                  <a:pt x="10339" y="7828"/>
                </a:lnTo>
                <a:lnTo>
                  <a:pt x="21535" y="0"/>
                </a:lnTo>
                <a:lnTo>
                  <a:pt x="39428" y="523"/>
                </a:lnTo>
                <a:lnTo>
                  <a:pt x="53164" y="5025"/>
                </a:lnTo>
                <a:lnTo>
                  <a:pt x="62809" y="12732"/>
                </a:lnTo>
                <a:lnTo>
                  <a:pt x="68429" y="22874"/>
                </a:lnTo>
                <a:lnTo>
                  <a:pt x="67282" y="40616"/>
                </a:lnTo>
                <a:lnTo>
                  <a:pt x="62241" y="54310"/>
                </a:lnTo>
                <a:lnTo>
                  <a:pt x="54095" y="63861"/>
                </a:lnTo>
                <a:lnTo>
                  <a:pt x="43632" y="69175"/>
                </a:lnTo>
                <a:lnTo>
                  <a:pt x="27017" y="67532"/>
                </a:lnTo>
                <a:lnTo>
                  <a:pt x="14163" y="61669"/>
                </a:lnTo>
                <a:lnTo>
                  <a:pt x="5302" y="52464"/>
                </a:lnTo>
                <a:lnTo>
                  <a:pt x="666" y="40791"/>
                </a:lnTo>
                <a:lnTo>
                  <a:pt x="0" y="3374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24700" y="6140996"/>
            <a:ext cx="70277" cy="65688"/>
          </a:xfrm>
          <a:custGeom>
            <a:avLst/>
            <a:gdLst/>
            <a:ahLst/>
            <a:cxnLst/>
            <a:rect l="l" t="t" r="r" b="b"/>
            <a:pathLst>
              <a:path w="70277" h="65688">
                <a:moveTo>
                  <a:pt x="22813" y="0"/>
                </a:moveTo>
                <a:lnTo>
                  <a:pt x="10958" y="7267"/>
                </a:lnTo>
                <a:lnTo>
                  <a:pt x="2944" y="18318"/>
                </a:lnTo>
                <a:lnTo>
                  <a:pt x="0" y="31965"/>
                </a:lnTo>
                <a:lnTo>
                  <a:pt x="252" y="36041"/>
                </a:lnTo>
                <a:lnTo>
                  <a:pt x="4292" y="47924"/>
                </a:lnTo>
                <a:lnTo>
                  <a:pt x="12928" y="57441"/>
                </a:lnTo>
                <a:lnTo>
                  <a:pt x="25731" y="63670"/>
                </a:lnTo>
                <a:lnTo>
                  <a:pt x="42272" y="65688"/>
                </a:lnTo>
                <a:lnTo>
                  <a:pt x="53863" y="61229"/>
                </a:lnTo>
                <a:lnTo>
                  <a:pt x="62988" y="52483"/>
                </a:lnTo>
                <a:lnTo>
                  <a:pt x="68756" y="39622"/>
                </a:lnTo>
                <a:lnTo>
                  <a:pt x="70277" y="22819"/>
                </a:lnTo>
                <a:lnTo>
                  <a:pt x="64812" y="12891"/>
                </a:lnTo>
                <a:lnTo>
                  <a:pt x="55108" y="5270"/>
                </a:lnTo>
                <a:lnTo>
                  <a:pt x="41124" y="719"/>
                </a:lnTo>
                <a:lnTo>
                  <a:pt x="2281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24700" y="6140996"/>
            <a:ext cx="70277" cy="65688"/>
          </a:xfrm>
          <a:custGeom>
            <a:avLst/>
            <a:gdLst/>
            <a:ahLst/>
            <a:cxnLst/>
            <a:rect l="l" t="t" r="r" b="b"/>
            <a:pathLst>
              <a:path w="70277" h="65688">
                <a:moveTo>
                  <a:pt x="0" y="31965"/>
                </a:moveTo>
                <a:lnTo>
                  <a:pt x="2944" y="18318"/>
                </a:lnTo>
                <a:lnTo>
                  <a:pt x="10958" y="7267"/>
                </a:lnTo>
                <a:lnTo>
                  <a:pt x="22813" y="0"/>
                </a:lnTo>
                <a:lnTo>
                  <a:pt x="41124" y="719"/>
                </a:lnTo>
                <a:lnTo>
                  <a:pt x="55108" y="5270"/>
                </a:lnTo>
                <a:lnTo>
                  <a:pt x="64812" y="12891"/>
                </a:lnTo>
                <a:lnTo>
                  <a:pt x="70277" y="22819"/>
                </a:lnTo>
                <a:lnTo>
                  <a:pt x="68756" y="39622"/>
                </a:lnTo>
                <a:lnTo>
                  <a:pt x="62988" y="52483"/>
                </a:lnTo>
                <a:lnTo>
                  <a:pt x="53863" y="61229"/>
                </a:lnTo>
                <a:lnTo>
                  <a:pt x="42272" y="65688"/>
                </a:lnTo>
                <a:lnTo>
                  <a:pt x="25731" y="63670"/>
                </a:lnTo>
                <a:lnTo>
                  <a:pt x="12928" y="57441"/>
                </a:lnTo>
                <a:lnTo>
                  <a:pt x="4292" y="47924"/>
                </a:lnTo>
                <a:lnTo>
                  <a:pt x="252" y="36041"/>
                </a:lnTo>
                <a:lnTo>
                  <a:pt x="0" y="31965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66076" y="6092276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22373" y="0"/>
                </a:moveTo>
                <a:lnTo>
                  <a:pt x="10763" y="7428"/>
                </a:lnTo>
                <a:lnTo>
                  <a:pt x="2895" y="18726"/>
                </a:lnTo>
                <a:lnTo>
                  <a:pt x="0" y="32679"/>
                </a:lnTo>
                <a:lnTo>
                  <a:pt x="223" y="36632"/>
                </a:lnTo>
                <a:lnTo>
                  <a:pt x="4140" y="48856"/>
                </a:lnTo>
                <a:lnTo>
                  <a:pt x="12595" y="58654"/>
                </a:lnTo>
                <a:lnTo>
                  <a:pt x="25141" y="65072"/>
                </a:lnTo>
                <a:lnTo>
                  <a:pt x="41331" y="67155"/>
                </a:lnTo>
                <a:lnTo>
                  <a:pt x="52669" y="62610"/>
                </a:lnTo>
                <a:lnTo>
                  <a:pt x="61626" y="53706"/>
                </a:lnTo>
                <a:lnTo>
                  <a:pt x="67316" y="40637"/>
                </a:lnTo>
                <a:lnTo>
                  <a:pt x="68855" y="23598"/>
                </a:lnTo>
                <a:lnTo>
                  <a:pt x="63546" y="13346"/>
                </a:lnTo>
                <a:lnTo>
                  <a:pt x="54048" y="5467"/>
                </a:lnTo>
                <a:lnTo>
                  <a:pt x="40332" y="754"/>
                </a:lnTo>
                <a:lnTo>
                  <a:pt x="2237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66076" y="6092276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0" y="32679"/>
                </a:moveTo>
                <a:lnTo>
                  <a:pt x="2895" y="18726"/>
                </a:lnTo>
                <a:lnTo>
                  <a:pt x="10763" y="7428"/>
                </a:lnTo>
                <a:lnTo>
                  <a:pt x="22373" y="0"/>
                </a:lnTo>
                <a:lnTo>
                  <a:pt x="40332" y="754"/>
                </a:lnTo>
                <a:lnTo>
                  <a:pt x="54048" y="5467"/>
                </a:lnTo>
                <a:lnTo>
                  <a:pt x="63546" y="13346"/>
                </a:lnTo>
                <a:lnTo>
                  <a:pt x="68855" y="23598"/>
                </a:lnTo>
                <a:lnTo>
                  <a:pt x="67316" y="40637"/>
                </a:lnTo>
                <a:lnTo>
                  <a:pt x="61626" y="53706"/>
                </a:lnTo>
                <a:lnTo>
                  <a:pt x="52669" y="62610"/>
                </a:lnTo>
                <a:lnTo>
                  <a:pt x="41331" y="67155"/>
                </a:lnTo>
                <a:lnTo>
                  <a:pt x="25141" y="65072"/>
                </a:lnTo>
                <a:lnTo>
                  <a:pt x="12595" y="58654"/>
                </a:lnTo>
                <a:lnTo>
                  <a:pt x="4140" y="48856"/>
                </a:lnTo>
                <a:lnTo>
                  <a:pt x="223" y="36632"/>
                </a:lnTo>
                <a:lnTo>
                  <a:pt x="0" y="3267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25740" y="6124335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21861" y="0"/>
                </a:moveTo>
                <a:lnTo>
                  <a:pt x="10510" y="7590"/>
                </a:lnTo>
                <a:lnTo>
                  <a:pt x="2826" y="19133"/>
                </a:lnTo>
                <a:lnTo>
                  <a:pt x="0" y="33386"/>
                </a:lnTo>
                <a:lnTo>
                  <a:pt x="205" y="37308"/>
                </a:lnTo>
                <a:lnTo>
                  <a:pt x="4004" y="49839"/>
                </a:lnTo>
                <a:lnTo>
                  <a:pt x="12269" y="59887"/>
                </a:lnTo>
                <a:lnTo>
                  <a:pt x="24571" y="66469"/>
                </a:lnTo>
                <a:lnTo>
                  <a:pt x="40484" y="68603"/>
                </a:lnTo>
                <a:lnTo>
                  <a:pt x="51570" y="63957"/>
                </a:lnTo>
                <a:lnTo>
                  <a:pt x="60322" y="54886"/>
                </a:lnTo>
                <a:lnTo>
                  <a:pt x="65889" y="41602"/>
                </a:lnTo>
                <a:lnTo>
                  <a:pt x="67418" y="24319"/>
                </a:lnTo>
                <a:lnTo>
                  <a:pt x="62274" y="13764"/>
                </a:lnTo>
                <a:lnTo>
                  <a:pt x="52989" y="5644"/>
                </a:lnTo>
                <a:lnTo>
                  <a:pt x="39530" y="782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25740" y="6124335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0" y="33386"/>
                </a:moveTo>
                <a:lnTo>
                  <a:pt x="2826" y="19133"/>
                </a:lnTo>
                <a:lnTo>
                  <a:pt x="10510" y="7590"/>
                </a:lnTo>
                <a:lnTo>
                  <a:pt x="21861" y="0"/>
                </a:lnTo>
                <a:lnTo>
                  <a:pt x="39530" y="782"/>
                </a:lnTo>
                <a:lnTo>
                  <a:pt x="52989" y="5644"/>
                </a:lnTo>
                <a:lnTo>
                  <a:pt x="62274" y="13764"/>
                </a:lnTo>
                <a:lnTo>
                  <a:pt x="67418" y="24319"/>
                </a:lnTo>
                <a:lnTo>
                  <a:pt x="65889" y="41602"/>
                </a:lnTo>
                <a:lnTo>
                  <a:pt x="60322" y="54886"/>
                </a:lnTo>
                <a:lnTo>
                  <a:pt x="51570" y="63957"/>
                </a:lnTo>
                <a:lnTo>
                  <a:pt x="40484" y="68603"/>
                </a:lnTo>
                <a:lnTo>
                  <a:pt x="24571" y="66469"/>
                </a:lnTo>
                <a:lnTo>
                  <a:pt x="12269" y="59887"/>
                </a:lnTo>
                <a:lnTo>
                  <a:pt x="4004" y="49839"/>
                </a:lnTo>
                <a:lnTo>
                  <a:pt x="205" y="37308"/>
                </a:lnTo>
                <a:lnTo>
                  <a:pt x="0" y="33386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78268" y="6299596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21861" y="0"/>
                </a:moveTo>
                <a:lnTo>
                  <a:pt x="10510" y="7590"/>
                </a:lnTo>
                <a:lnTo>
                  <a:pt x="2826" y="19133"/>
                </a:lnTo>
                <a:lnTo>
                  <a:pt x="0" y="33386"/>
                </a:lnTo>
                <a:lnTo>
                  <a:pt x="205" y="37308"/>
                </a:lnTo>
                <a:lnTo>
                  <a:pt x="4004" y="49839"/>
                </a:lnTo>
                <a:lnTo>
                  <a:pt x="12269" y="59887"/>
                </a:lnTo>
                <a:lnTo>
                  <a:pt x="24571" y="66469"/>
                </a:lnTo>
                <a:lnTo>
                  <a:pt x="40484" y="68603"/>
                </a:lnTo>
                <a:lnTo>
                  <a:pt x="51570" y="63957"/>
                </a:lnTo>
                <a:lnTo>
                  <a:pt x="60322" y="54886"/>
                </a:lnTo>
                <a:lnTo>
                  <a:pt x="65889" y="41602"/>
                </a:lnTo>
                <a:lnTo>
                  <a:pt x="67418" y="24319"/>
                </a:lnTo>
                <a:lnTo>
                  <a:pt x="62274" y="13764"/>
                </a:lnTo>
                <a:lnTo>
                  <a:pt x="52989" y="5644"/>
                </a:lnTo>
                <a:lnTo>
                  <a:pt x="39530" y="782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78268" y="6299596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0" y="33386"/>
                </a:moveTo>
                <a:lnTo>
                  <a:pt x="2826" y="19133"/>
                </a:lnTo>
                <a:lnTo>
                  <a:pt x="10510" y="7590"/>
                </a:lnTo>
                <a:lnTo>
                  <a:pt x="21861" y="0"/>
                </a:lnTo>
                <a:lnTo>
                  <a:pt x="39530" y="782"/>
                </a:lnTo>
                <a:lnTo>
                  <a:pt x="52989" y="5644"/>
                </a:lnTo>
                <a:lnTo>
                  <a:pt x="62274" y="13764"/>
                </a:lnTo>
                <a:lnTo>
                  <a:pt x="67418" y="24319"/>
                </a:lnTo>
                <a:lnTo>
                  <a:pt x="65889" y="41602"/>
                </a:lnTo>
                <a:lnTo>
                  <a:pt x="60322" y="54886"/>
                </a:lnTo>
                <a:lnTo>
                  <a:pt x="51570" y="63957"/>
                </a:lnTo>
                <a:lnTo>
                  <a:pt x="40484" y="68603"/>
                </a:lnTo>
                <a:lnTo>
                  <a:pt x="24571" y="66469"/>
                </a:lnTo>
                <a:lnTo>
                  <a:pt x="12269" y="59887"/>
                </a:lnTo>
                <a:lnTo>
                  <a:pt x="4004" y="49839"/>
                </a:lnTo>
                <a:lnTo>
                  <a:pt x="205" y="37308"/>
                </a:lnTo>
                <a:lnTo>
                  <a:pt x="0" y="33386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74764" y="6351750"/>
            <a:ext cx="69844" cy="67746"/>
          </a:xfrm>
          <a:custGeom>
            <a:avLst/>
            <a:gdLst/>
            <a:ahLst/>
            <a:cxnLst/>
            <a:rect l="l" t="t" r="r" b="b"/>
            <a:pathLst>
              <a:path w="69844" h="67746">
                <a:moveTo>
                  <a:pt x="21975" y="0"/>
                </a:moveTo>
                <a:lnTo>
                  <a:pt x="10535" y="7667"/>
                </a:lnTo>
                <a:lnTo>
                  <a:pt x="2826" y="19070"/>
                </a:lnTo>
                <a:lnTo>
                  <a:pt x="0" y="33047"/>
                </a:lnTo>
                <a:lnTo>
                  <a:pt x="711" y="40110"/>
                </a:lnTo>
                <a:lnTo>
                  <a:pt x="5468" y="51475"/>
                </a:lnTo>
                <a:lnTo>
                  <a:pt x="14508" y="60436"/>
                </a:lnTo>
                <a:lnTo>
                  <a:pt x="27614" y="66144"/>
                </a:lnTo>
                <a:lnTo>
                  <a:pt x="44566" y="67746"/>
                </a:lnTo>
                <a:lnTo>
                  <a:pt x="55279" y="62539"/>
                </a:lnTo>
                <a:lnTo>
                  <a:pt x="63595" y="53154"/>
                </a:lnTo>
                <a:lnTo>
                  <a:pt x="68716" y="39670"/>
                </a:lnTo>
                <a:lnTo>
                  <a:pt x="69844" y="22171"/>
                </a:lnTo>
                <a:lnTo>
                  <a:pt x="64071" y="12331"/>
                </a:lnTo>
                <a:lnTo>
                  <a:pt x="54223" y="4859"/>
                </a:lnTo>
                <a:lnTo>
                  <a:pt x="40218" y="500"/>
                </a:lnTo>
                <a:lnTo>
                  <a:pt x="2197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74764" y="6351750"/>
            <a:ext cx="69844" cy="67746"/>
          </a:xfrm>
          <a:custGeom>
            <a:avLst/>
            <a:gdLst/>
            <a:ahLst/>
            <a:cxnLst/>
            <a:rect l="l" t="t" r="r" b="b"/>
            <a:pathLst>
              <a:path w="69844" h="67746">
                <a:moveTo>
                  <a:pt x="0" y="33047"/>
                </a:moveTo>
                <a:lnTo>
                  <a:pt x="2826" y="19070"/>
                </a:lnTo>
                <a:lnTo>
                  <a:pt x="10535" y="7667"/>
                </a:lnTo>
                <a:lnTo>
                  <a:pt x="21975" y="0"/>
                </a:lnTo>
                <a:lnTo>
                  <a:pt x="40218" y="500"/>
                </a:lnTo>
                <a:lnTo>
                  <a:pt x="54223" y="4859"/>
                </a:lnTo>
                <a:lnTo>
                  <a:pt x="64071" y="12331"/>
                </a:lnTo>
                <a:lnTo>
                  <a:pt x="69844" y="22171"/>
                </a:lnTo>
                <a:lnTo>
                  <a:pt x="68716" y="39670"/>
                </a:lnTo>
                <a:lnTo>
                  <a:pt x="63595" y="53154"/>
                </a:lnTo>
                <a:lnTo>
                  <a:pt x="55279" y="62539"/>
                </a:lnTo>
                <a:lnTo>
                  <a:pt x="44566" y="67746"/>
                </a:lnTo>
                <a:lnTo>
                  <a:pt x="27614" y="66144"/>
                </a:lnTo>
                <a:lnTo>
                  <a:pt x="14508" y="60436"/>
                </a:lnTo>
                <a:lnTo>
                  <a:pt x="5468" y="51475"/>
                </a:lnTo>
                <a:lnTo>
                  <a:pt x="711" y="40110"/>
                </a:lnTo>
                <a:lnTo>
                  <a:pt x="0" y="33047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89547" y="6058748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22373" y="0"/>
                </a:moveTo>
                <a:lnTo>
                  <a:pt x="10763" y="7428"/>
                </a:lnTo>
                <a:lnTo>
                  <a:pt x="2895" y="18726"/>
                </a:lnTo>
                <a:lnTo>
                  <a:pt x="0" y="32679"/>
                </a:lnTo>
                <a:lnTo>
                  <a:pt x="223" y="36632"/>
                </a:lnTo>
                <a:lnTo>
                  <a:pt x="4140" y="48856"/>
                </a:lnTo>
                <a:lnTo>
                  <a:pt x="12595" y="58654"/>
                </a:lnTo>
                <a:lnTo>
                  <a:pt x="25141" y="65072"/>
                </a:lnTo>
                <a:lnTo>
                  <a:pt x="41331" y="67155"/>
                </a:lnTo>
                <a:lnTo>
                  <a:pt x="52669" y="62610"/>
                </a:lnTo>
                <a:lnTo>
                  <a:pt x="61626" y="53706"/>
                </a:lnTo>
                <a:lnTo>
                  <a:pt x="67316" y="40637"/>
                </a:lnTo>
                <a:lnTo>
                  <a:pt x="68855" y="23598"/>
                </a:lnTo>
                <a:lnTo>
                  <a:pt x="63546" y="13346"/>
                </a:lnTo>
                <a:lnTo>
                  <a:pt x="54048" y="5467"/>
                </a:lnTo>
                <a:lnTo>
                  <a:pt x="40332" y="754"/>
                </a:lnTo>
                <a:lnTo>
                  <a:pt x="2237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89547" y="6058748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0" y="32679"/>
                </a:moveTo>
                <a:lnTo>
                  <a:pt x="2895" y="18726"/>
                </a:lnTo>
                <a:lnTo>
                  <a:pt x="10763" y="7428"/>
                </a:lnTo>
                <a:lnTo>
                  <a:pt x="22373" y="0"/>
                </a:lnTo>
                <a:lnTo>
                  <a:pt x="40332" y="754"/>
                </a:lnTo>
                <a:lnTo>
                  <a:pt x="54048" y="5467"/>
                </a:lnTo>
                <a:lnTo>
                  <a:pt x="63546" y="13346"/>
                </a:lnTo>
                <a:lnTo>
                  <a:pt x="68855" y="23598"/>
                </a:lnTo>
                <a:lnTo>
                  <a:pt x="67316" y="40637"/>
                </a:lnTo>
                <a:lnTo>
                  <a:pt x="61626" y="53706"/>
                </a:lnTo>
                <a:lnTo>
                  <a:pt x="52669" y="62610"/>
                </a:lnTo>
                <a:lnTo>
                  <a:pt x="41331" y="67155"/>
                </a:lnTo>
                <a:lnTo>
                  <a:pt x="25141" y="65072"/>
                </a:lnTo>
                <a:lnTo>
                  <a:pt x="12595" y="58654"/>
                </a:lnTo>
                <a:lnTo>
                  <a:pt x="4140" y="48856"/>
                </a:lnTo>
                <a:lnTo>
                  <a:pt x="223" y="36632"/>
                </a:lnTo>
                <a:lnTo>
                  <a:pt x="0" y="3267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17764" y="6327256"/>
            <a:ext cx="67215" cy="69621"/>
          </a:xfrm>
          <a:custGeom>
            <a:avLst/>
            <a:gdLst/>
            <a:ahLst/>
            <a:cxnLst/>
            <a:rect l="l" t="t" r="r" b="b"/>
            <a:pathLst>
              <a:path w="67215" h="69621">
                <a:moveTo>
                  <a:pt x="21439" y="0"/>
                </a:moveTo>
                <a:lnTo>
                  <a:pt x="10296" y="7792"/>
                </a:lnTo>
                <a:lnTo>
                  <a:pt x="2766" y="19506"/>
                </a:lnTo>
                <a:lnTo>
                  <a:pt x="0" y="33919"/>
                </a:lnTo>
                <a:lnTo>
                  <a:pt x="396" y="39458"/>
                </a:lnTo>
                <a:lnTo>
                  <a:pt x="4572" y="51694"/>
                </a:lnTo>
                <a:lnTo>
                  <a:pt x="13049" y="61425"/>
                </a:lnTo>
                <a:lnTo>
                  <a:pt x="25517" y="67713"/>
                </a:lnTo>
                <a:lnTo>
                  <a:pt x="41665" y="69621"/>
                </a:lnTo>
                <a:lnTo>
                  <a:pt x="52304" y="64575"/>
                </a:lnTo>
                <a:lnTo>
                  <a:pt x="60644" y="55174"/>
                </a:lnTo>
                <a:lnTo>
                  <a:pt x="65882" y="41573"/>
                </a:lnTo>
                <a:lnTo>
                  <a:pt x="67215" y="23927"/>
                </a:lnTo>
                <a:lnTo>
                  <a:pt x="61909" y="13435"/>
                </a:lnTo>
                <a:lnTo>
                  <a:pt x="52548" y="5410"/>
                </a:lnTo>
                <a:lnTo>
                  <a:pt x="39076" y="662"/>
                </a:lnTo>
                <a:lnTo>
                  <a:pt x="2143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017764" y="6327256"/>
            <a:ext cx="67215" cy="69621"/>
          </a:xfrm>
          <a:custGeom>
            <a:avLst/>
            <a:gdLst/>
            <a:ahLst/>
            <a:cxnLst/>
            <a:rect l="l" t="t" r="r" b="b"/>
            <a:pathLst>
              <a:path w="67215" h="69621">
                <a:moveTo>
                  <a:pt x="0" y="33919"/>
                </a:moveTo>
                <a:lnTo>
                  <a:pt x="2766" y="19506"/>
                </a:lnTo>
                <a:lnTo>
                  <a:pt x="10296" y="7792"/>
                </a:lnTo>
                <a:lnTo>
                  <a:pt x="21439" y="0"/>
                </a:lnTo>
                <a:lnTo>
                  <a:pt x="39076" y="662"/>
                </a:lnTo>
                <a:lnTo>
                  <a:pt x="52548" y="5410"/>
                </a:lnTo>
                <a:lnTo>
                  <a:pt x="61909" y="13435"/>
                </a:lnTo>
                <a:lnTo>
                  <a:pt x="67215" y="23927"/>
                </a:lnTo>
                <a:lnTo>
                  <a:pt x="65882" y="41573"/>
                </a:lnTo>
                <a:lnTo>
                  <a:pt x="60644" y="55174"/>
                </a:lnTo>
                <a:lnTo>
                  <a:pt x="52304" y="64575"/>
                </a:lnTo>
                <a:lnTo>
                  <a:pt x="41665" y="69621"/>
                </a:lnTo>
                <a:lnTo>
                  <a:pt x="25517" y="67713"/>
                </a:lnTo>
                <a:lnTo>
                  <a:pt x="13049" y="61425"/>
                </a:lnTo>
                <a:lnTo>
                  <a:pt x="4572" y="51694"/>
                </a:lnTo>
                <a:lnTo>
                  <a:pt x="396" y="39458"/>
                </a:lnTo>
                <a:lnTo>
                  <a:pt x="0" y="3391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212835" y="60818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21950" y="0"/>
                </a:moveTo>
                <a:lnTo>
                  <a:pt x="10549" y="7630"/>
                </a:lnTo>
                <a:lnTo>
                  <a:pt x="2835" y="19104"/>
                </a:lnTo>
                <a:lnTo>
                  <a:pt x="0" y="33218"/>
                </a:lnTo>
                <a:lnTo>
                  <a:pt x="421" y="38737"/>
                </a:lnTo>
                <a:lnTo>
                  <a:pt x="4716" y="50680"/>
                </a:lnTo>
                <a:lnTo>
                  <a:pt x="13382" y="60180"/>
                </a:lnTo>
                <a:lnTo>
                  <a:pt x="26088" y="66322"/>
                </a:lnTo>
                <a:lnTo>
                  <a:pt x="42507" y="68192"/>
                </a:lnTo>
                <a:lnTo>
                  <a:pt x="53401" y="63257"/>
                </a:lnTo>
                <a:lnTo>
                  <a:pt x="61946" y="54026"/>
                </a:lnTo>
                <a:lnTo>
                  <a:pt x="67306" y="40641"/>
                </a:lnTo>
                <a:lnTo>
                  <a:pt x="68647" y="23245"/>
                </a:lnTo>
                <a:lnTo>
                  <a:pt x="63179" y="13046"/>
                </a:lnTo>
                <a:lnTo>
                  <a:pt x="53605" y="5250"/>
                </a:lnTo>
                <a:lnTo>
                  <a:pt x="39878" y="640"/>
                </a:lnTo>
                <a:lnTo>
                  <a:pt x="219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212835" y="60818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0" y="33218"/>
                </a:moveTo>
                <a:lnTo>
                  <a:pt x="2835" y="19104"/>
                </a:lnTo>
                <a:lnTo>
                  <a:pt x="10549" y="7630"/>
                </a:lnTo>
                <a:lnTo>
                  <a:pt x="21950" y="0"/>
                </a:lnTo>
                <a:lnTo>
                  <a:pt x="39878" y="640"/>
                </a:lnTo>
                <a:lnTo>
                  <a:pt x="53605" y="5250"/>
                </a:lnTo>
                <a:lnTo>
                  <a:pt x="63179" y="13046"/>
                </a:lnTo>
                <a:lnTo>
                  <a:pt x="68647" y="23245"/>
                </a:lnTo>
                <a:lnTo>
                  <a:pt x="67306" y="40641"/>
                </a:lnTo>
                <a:lnTo>
                  <a:pt x="61946" y="54026"/>
                </a:lnTo>
                <a:lnTo>
                  <a:pt x="53401" y="63257"/>
                </a:lnTo>
                <a:lnTo>
                  <a:pt x="42507" y="68192"/>
                </a:lnTo>
                <a:lnTo>
                  <a:pt x="26088" y="66322"/>
                </a:lnTo>
                <a:lnTo>
                  <a:pt x="13382" y="60180"/>
                </a:lnTo>
                <a:lnTo>
                  <a:pt x="4716" y="50680"/>
                </a:lnTo>
                <a:lnTo>
                  <a:pt x="421" y="38737"/>
                </a:lnTo>
                <a:lnTo>
                  <a:pt x="0" y="3321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23788" y="6347936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22729" y="0"/>
                </a:moveTo>
                <a:lnTo>
                  <a:pt x="10950" y="7174"/>
                </a:lnTo>
                <a:lnTo>
                  <a:pt x="2949" y="18361"/>
                </a:lnTo>
                <a:lnTo>
                  <a:pt x="0" y="32289"/>
                </a:lnTo>
                <a:lnTo>
                  <a:pt x="4" y="32830"/>
                </a:lnTo>
                <a:lnTo>
                  <a:pt x="2910" y="45983"/>
                </a:lnTo>
                <a:lnTo>
                  <a:pt x="10699" y="56687"/>
                </a:lnTo>
                <a:lnTo>
                  <a:pt x="22630" y="63850"/>
                </a:lnTo>
                <a:lnTo>
                  <a:pt x="37963" y="66383"/>
                </a:lnTo>
                <a:lnTo>
                  <a:pt x="49981" y="62578"/>
                </a:lnTo>
                <a:lnTo>
                  <a:pt x="59601" y="54190"/>
                </a:lnTo>
                <a:lnTo>
                  <a:pt x="65857" y="41565"/>
                </a:lnTo>
                <a:lnTo>
                  <a:pt x="67786" y="25050"/>
                </a:lnTo>
                <a:lnTo>
                  <a:pt x="62993" y="14383"/>
                </a:lnTo>
                <a:lnTo>
                  <a:pt x="53876" y="6088"/>
                </a:lnTo>
                <a:lnTo>
                  <a:pt x="40449" y="1011"/>
                </a:lnTo>
                <a:lnTo>
                  <a:pt x="2272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923788" y="6347936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2289"/>
                </a:moveTo>
                <a:lnTo>
                  <a:pt x="2949" y="18361"/>
                </a:lnTo>
                <a:lnTo>
                  <a:pt x="10950" y="7174"/>
                </a:lnTo>
                <a:lnTo>
                  <a:pt x="22729" y="0"/>
                </a:lnTo>
                <a:lnTo>
                  <a:pt x="40449" y="1011"/>
                </a:lnTo>
                <a:lnTo>
                  <a:pt x="53876" y="6088"/>
                </a:lnTo>
                <a:lnTo>
                  <a:pt x="62993" y="14383"/>
                </a:lnTo>
                <a:lnTo>
                  <a:pt x="67786" y="25050"/>
                </a:lnTo>
                <a:lnTo>
                  <a:pt x="65857" y="41565"/>
                </a:lnTo>
                <a:lnTo>
                  <a:pt x="59601" y="54190"/>
                </a:lnTo>
                <a:lnTo>
                  <a:pt x="49981" y="62578"/>
                </a:lnTo>
                <a:lnTo>
                  <a:pt x="37963" y="66383"/>
                </a:lnTo>
                <a:lnTo>
                  <a:pt x="22630" y="63850"/>
                </a:lnTo>
                <a:lnTo>
                  <a:pt x="10699" y="56687"/>
                </a:lnTo>
                <a:lnTo>
                  <a:pt x="2910" y="45983"/>
                </a:lnTo>
                <a:lnTo>
                  <a:pt x="4" y="32830"/>
                </a:lnTo>
                <a:lnTo>
                  <a:pt x="0" y="3228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56503" y="6186392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22729" y="0"/>
                </a:moveTo>
                <a:lnTo>
                  <a:pt x="10950" y="7174"/>
                </a:lnTo>
                <a:lnTo>
                  <a:pt x="2949" y="18361"/>
                </a:lnTo>
                <a:lnTo>
                  <a:pt x="0" y="32289"/>
                </a:lnTo>
                <a:lnTo>
                  <a:pt x="4" y="32830"/>
                </a:lnTo>
                <a:lnTo>
                  <a:pt x="2910" y="45983"/>
                </a:lnTo>
                <a:lnTo>
                  <a:pt x="10699" y="56687"/>
                </a:lnTo>
                <a:lnTo>
                  <a:pt x="22630" y="63850"/>
                </a:lnTo>
                <a:lnTo>
                  <a:pt x="37963" y="66383"/>
                </a:lnTo>
                <a:lnTo>
                  <a:pt x="49981" y="62578"/>
                </a:lnTo>
                <a:lnTo>
                  <a:pt x="59601" y="54190"/>
                </a:lnTo>
                <a:lnTo>
                  <a:pt x="65857" y="41565"/>
                </a:lnTo>
                <a:lnTo>
                  <a:pt x="67786" y="25050"/>
                </a:lnTo>
                <a:lnTo>
                  <a:pt x="62993" y="14383"/>
                </a:lnTo>
                <a:lnTo>
                  <a:pt x="53876" y="6088"/>
                </a:lnTo>
                <a:lnTo>
                  <a:pt x="40449" y="1011"/>
                </a:lnTo>
                <a:lnTo>
                  <a:pt x="2272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556503" y="6186392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2289"/>
                </a:moveTo>
                <a:lnTo>
                  <a:pt x="2949" y="18361"/>
                </a:lnTo>
                <a:lnTo>
                  <a:pt x="10950" y="7174"/>
                </a:lnTo>
                <a:lnTo>
                  <a:pt x="22729" y="0"/>
                </a:lnTo>
                <a:lnTo>
                  <a:pt x="40449" y="1011"/>
                </a:lnTo>
                <a:lnTo>
                  <a:pt x="53876" y="6088"/>
                </a:lnTo>
                <a:lnTo>
                  <a:pt x="62993" y="14383"/>
                </a:lnTo>
                <a:lnTo>
                  <a:pt x="67786" y="25050"/>
                </a:lnTo>
                <a:lnTo>
                  <a:pt x="65857" y="41565"/>
                </a:lnTo>
                <a:lnTo>
                  <a:pt x="59601" y="54190"/>
                </a:lnTo>
                <a:lnTo>
                  <a:pt x="49981" y="62578"/>
                </a:lnTo>
                <a:lnTo>
                  <a:pt x="37963" y="66383"/>
                </a:lnTo>
                <a:lnTo>
                  <a:pt x="22630" y="63850"/>
                </a:lnTo>
                <a:lnTo>
                  <a:pt x="10699" y="56687"/>
                </a:lnTo>
                <a:lnTo>
                  <a:pt x="2910" y="45983"/>
                </a:lnTo>
                <a:lnTo>
                  <a:pt x="4" y="32830"/>
                </a:lnTo>
                <a:lnTo>
                  <a:pt x="0" y="3228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10757" y="5714238"/>
            <a:ext cx="109092" cy="342188"/>
          </a:xfrm>
          <a:custGeom>
            <a:avLst/>
            <a:gdLst/>
            <a:ahLst/>
            <a:cxnLst/>
            <a:rect l="l" t="t" r="r" b="b"/>
            <a:pathLst>
              <a:path w="109092" h="342188">
                <a:moveTo>
                  <a:pt x="57809" y="57096"/>
                </a:moveTo>
                <a:lnTo>
                  <a:pt x="36702" y="91922"/>
                </a:lnTo>
                <a:lnTo>
                  <a:pt x="17398" y="133832"/>
                </a:lnTo>
                <a:lnTo>
                  <a:pt x="5206" y="178104"/>
                </a:lnTo>
                <a:lnTo>
                  <a:pt x="380" y="223964"/>
                </a:lnTo>
                <a:lnTo>
                  <a:pt x="0" y="247408"/>
                </a:lnTo>
                <a:lnTo>
                  <a:pt x="507" y="270992"/>
                </a:lnTo>
                <a:lnTo>
                  <a:pt x="2031" y="294754"/>
                </a:lnTo>
                <a:lnTo>
                  <a:pt x="6095" y="342188"/>
                </a:lnTo>
                <a:lnTo>
                  <a:pt x="25018" y="340550"/>
                </a:lnTo>
                <a:lnTo>
                  <a:pt x="20954" y="293116"/>
                </a:lnTo>
                <a:lnTo>
                  <a:pt x="19557" y="269836"/>
                </a:lnTo>
                <a:lnTo>
                  <a:pt x="18922" y="246938"/>
                </a:lnTo>
                <a:lnTo>
                  <a:pt x="19303" y="224281"/>
                </a:lnTo>
                <a:lnTo>
                  <a:pt x="21081" y="202272"/>
                </a:lnTo>
                <a:lnTo>
                  <a:pt x="28955" y="159956"/>
                </a:lnTo>
                <a:lnTo>
                  <a:pt x="43814" y="119976"/>
                </a:lnTo>
                <a:lnTo>
                  <a:pt x="64642" y="81203"/>
                </a:lnTo>
                <a:lnTo>
                  <a:pt x="73375" y="68021"/>
                </a:lnTo>
                <a:lnTo>
                  <a:pt x="57809" y="57096"/>
                </a:lnTo>
                <a:close/>
              </a:path>
              <a:path w="109092" h="342188">
                <a:moveTo>
                  <a:pt x="102119" y="46736"/>
                </a:moveTo>
                <a:lnTo>
                  <a:pt x="64642" y="46736"/>
                </a:lnTo>
                <a:lnTo>
                  <a:pt x="80517" y="57238"/>
                </a:lnTo>
                <a:lnTo>
                  <a:pt x="73375" y="68021"/>
                </a:lnTo>
                <a:lnTo>
                  <a:pt x="96519" y="84264"/>
                </a:lnTo>
                <a:lnTo>
                  <a:pt x="102119" y="46736"/>
                </a:lnTo>
                <a:close/>
              </a:path>
              <a:path w="109092" h="342188">
                <a:moveTo>
                  <a:pt x="64642" y="46736"/>
                </a:moveTo>
                <a:lnTo>
                  <a:pt x="57809" y="57096"/>
                </a:lnTo>
                <a:lnTo>
                  <a:pt x="73375" y="68021"/>
                </a:lnTo>
                <a:lnTo>
                  <a:pt x="80517" y="57238"/>
                </a:lnTo>
                <a:lnTo>
                  <a:pt x="64642" y="46736"/>
                </a:lnTo>
                <a:close/>
              </a:path>
              <a:path w="109092" h="342188">
                <a:moveTo>
                  <a:pt x="109092" y="0"/>
                </a:moveTo>
                <a:lnTo>
                  <a:pt x="34162" y="40500"/>
                </a:lnTo>
                <a:lnTo>
                  <a:pt x="57809" y="57096"/>
                </a:lnTo>
                <a:lnTo>
                  <a:pt x="64642" y="46736"/>
                </a:lnTo>
                <a:lnTo>
                  <a:pt x="102119" y="46736"/>
                </a:lnTo>
                <a:lnTo>
                  <a:pt x="109092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46442" y="5737097"/>
            <a:ext cx="163449" cy="349338"/>
          </a:xfrm>
          <a:custGeom>
            <a:avLst/>
            <a:gdLst/>
            <a:ahLst/>
            <a:cxnLst/>
            <a:rect l="l" t="t" r="r" b="b"/>
            <a:pathLst>
              <a:path w="163449" h="349338">
                <a:moveTo>
                  <a:pt x="63312" y="48743"/>
                </a:moveTo>
                <a:lnTo>
                  <a:pt x="90931" y="75412"/>
                </a:lnTo>
                <a:lnTo>
                  <a:pt x="112902" y="111036"/>
                </a:lnTo>
                <a:lnTo>
                  <a:pt x="127888" y="158546"/>
                </a:lnTo>
                <a:lnTo>
                  <a:pt x="136905" y="216280"/>
                </a:lnTo>
                <a:lnTo>
                  <a:pt x="141731" y="280911"/>
                </a:lnTo>
                <a:lnTo>
                  <a:pt x="144399" y="349338"/>
                </a:lnTo>
                <a:lnTo>
                  <a:pt x="163449" y="348653"/>
                </a:lnTo>
                <a:lnTo>
                  <a:pt x="160781" y="280111"/>
                </a:lnTo>
                <a:lnTo>
                  <a:pt x="155828" y="214629"/>
                </a:lnTo>
                <a:lnTo>
                  <a:pt x="149351" y="168986"/>
                </a:lnTo>
                <a:lnTo>
                  <a:pt x="139573" y="128066"/>
                </a:lnTo>
                <a:lnTo>
                  <a:pt x="125094" y="92760"/>
                </a:lnTo>
                <a:lnTo>
                  <a:pt x="98805" y="55473"/>
                </a:lnTo>
                <a:lnTo>
                  <a:pt x="92777" y="49250"/>
                </a:lnTo>
                <a:lnTo>
                  <a:pt x="64134" y="49250"/>
                </a:lnTo>
                <a:lnTo>
                  <a:pt x="63312" y="48743"/>
                </a:lnTo>
                <a:close/>
              </a:path>
              <a:path w="163449" h="349338">
                <a:moveTo>
                  <a:pt x="0" y="0"/>
                </a:moveTo>
                <a:lnTo>
                  <a:pt x="46354" y="71500"/>
                </a:lnTo>
                <a:lnTo>
                  <a:pt x="60688" y="47125"/>
                </a:lnTo>
                <a:lnTo>
                  <a:pt x="49656" y="40322"/>
                </a:lnTo>
                <a:lnTo>
                  <a:pt x="59689" y="24117"/>
                </a:lnTo>
                <a:lnTo>
                  <a:pt x="74216" y="24117"/>
                </a:lnTo>
                <a:lnTo>
                  <a:pt x="84962" y="5841"/>
                </a:lnTo>
                <a:lnTo>
                  <a:pt x="0" y="0"/>
                </a:lnTo>
                <a:close/>
              </a:path>
              <a:path w="163449" h="349338">
                <a:moveTo>
                  <a:pt x="62864" y="48361"/>
                </a:moveTo>
                <a:lnTo>
                  <a:pt x="63312" y="48743"/>
                </a:lnTo>
                <a:lnTo>
                  <a:pt x="64134" y="49250"/>
                </a:lnTo>
                <a:lnTo>
                  <a:pt x="62864" y="48361"/>
                </a:lnTo>
                <a:close/>
              </a:path>
              <a:path w="163449" h="349338">
                <a:moveTo>
                  <a:pt x="91915" y="48361"/>
                </a:moveTo>
                <a:lnTo>
                  <a:pt x="62864" y="48361"/>
                </a:lnTo>
                <a:lnTo>
                  <a:pt x="64134" y="49250"/>
                </a:lnTo>
                <a:lnTo>
                  <a:pt x="92777" y="49250"/>
                </a:lnTo>
                <a:lnTo>
                  <a:pt x="91915" y="48361"/>
                </a:lnTo>
                <a:close/>
              </a:path>
              <a:path w="163449" h="349338">
                <a:moveTo>
                  <a:pt x="70351" y="30691"/>
                </a:moveTo>
                <a:lnTo>
                  <a:pt x="60688" y="47125"/>
                </a:lnTo>
                <a:lnTo>
                  <a:pt x="63312" y="48743"/>
                </a:lnTo>
                <a:lnTo>
                  <a:pt x="62864" y="48361"/>
                </a:lnTo>
                <a:lnTo>
                  <a:pt x="91915" y="48361"/>
                </a:lnTo>
                <a:lnTo>
                  <a:pt x="91312" y="47739"/>
                </a:lnTo>
                <a:lnTo>
                  <a:pt x="75056" y="33604"/>
                </a:lnTo>
                <a:lnTo>
                  <a:pt x="74549" y="33312"/>
                </a:lnTo>
                <a:lnTo>
                  <a:pt x="74167" y="33045"/>
                </a:lnTo>
                <a:lnTo>
                  <a:pt x="70351" y="30691"/>
                </a:lnTo>
                <a:close/>
              </a:path>
              <a:path w="163449" h="349338">
                <a:moveTo>
                  <a:pt x="59689" y="24117"/>
                </a:moveTo>
                <a:lnTo>
                  <a:pt x="49656" y="40322"/>
                </a:lnTo>
                <a:lnTo>
                  <a:pt x="60688" y="47125"/>
                </a:lnTo>
                <a:lnTo>
                  <a:pt x="70351" y="30691"/>
                </a:lnTo>
                <a:lnTo>
                  <a:pt x="59689" y="24117"/>
                </a:lnTo>
                <a:close/>
              </a:path>
              <a:path w="163449" h="349338">
                <a:moveTo>
                  <a:pt x="74216" y="24117"/>
                </a:moveTo>
                <a:lnTo>
                  <a:pt x="59689" y="24117"/>
                </a:lnTo>
                <a:lnTo>
                  <a:pt x="70351" y="30691"/>
                </a:lnTo>
                <a:lnTo>
                  <a:pt x="74216" y="24117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11060" y="5903214"/>
            <a:ext cx="75565" cy="223672"/>
          </a:xfrm>
          <a:custGeom>
            <a:avLst/>
            <a:gdLst/>
            <a:ahLst/>
            <a:cxnLst/>
            <a:rect l="l" t="t" r="r" b="b"/>
            <a:pathLst>
              <a:path w="75565" h="223672">
                <a:moveTo>
                  <a:pt x="28300" y="74458"/>
                </a:moveTo>
                <a:lnTo>
                  <a:pt x="10287" y="221335"/>
                </a:lnTo>
                <a:lnTo>
                  <a:pt x="29083" y="223672"/>
                </a:lnTo>
                <a:lnTo>
                  <a:pt x="47212" y="76791"/>
                </a:lnTo>
                <a:lnTo>
                  <a:pt x="28300" y="74458"/>
                </a:lnTo>
                <a:close/>
              </a:path>
              <a:path w="75565" h="223672">
                <a:moveTo>
                  <a:pt x="69035" y="61861"/>
                </a:moveTo>
                <a:lnTo>
                  <a:pt x="29845" y="61861"/>
                </a:lnTo>
                <a:lnTo>
                  <a:pt x="48768" y="64185"/>
                </a:lnTo>
                <a:lnTo>
                  <a:pt x="47212" y="76791"/>
                </a:lnTo>
                <a:lnTo>
                  <a:pt x="75565" y="80289"/>
                </a:lnTo>
                <a:lnTo>
                  <a:pt x="69035" y="61861"/>
                </a:lnTo>
                <a:close/>
              </a:path>
              <a:path w="75565" h="223672">
                <a:moveTo>
                  <a:pt x="29845" y="61861"/>
                </a:moveTo>
                <a:lnTo>
                  <a:pt x="28300" y="74458"/>
                </a:lnTo>
                <a:lnTo>
                  <a:pt x="47212" y="76791"/>
                </a:lnTo>
                <a:lnTo>
                  <a:pt x="48768" y="64185"/>
                </a:lnTo>
                <a:lnTo>
                  <a:pt x="29845" y="61861"/>
                </a:lnTo>
                <a:close/>
              </a:path>
              <a:path w="75565" h="223672">
                <a:moveTo>
                  <a:pt x="47117" y="0"/>
                </a:moveTo>
                <a:lnTo>
                  <a:pt x="0" y="70967"/>
                </a:lnTo>
                <a:lnTo>
                  <a:pt x="28300" y="74458"/>
                </a:lnTo>
                <a:lnTo>
                  <a:pt x="29845" y="61861"/>
                </a:lnTo>
                <a:lnTo>
                  <a:pt x="69035" y="61861"/>
                </a:lnTo>
                <a:lnTo>
                  <a:pt x="4711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061454" y="5883402"/>
            <a:ext cx="97536" cy="254126"/>
          </a:xfrm>
          <a:custGeom>
            <a:avLst/>
            <a:gdLst/>
            <a:ahLst/>
            <a:cxnLst/>
            <a:rect l="l" t="t" r="r" b="b"/>
            <a:pathLst>
              <a:path w="97536" h="254126">
                <a:moveTo>
                  <a:pt x="45710" y="70506"/>
                </a:moveTo>
                <a:lnTo>
                  <a:pt x="27422" y="75828"/>
                </a:lnTo>
                <a:lnTo>
                  <a:pt x="79248" y="254127"/>
                </a:lnTo>
                <a:lnTo>
                  <a:pt x="97536" y="248793"/>
                </a:lnTo>
                <a:lnTo>
                  <a:pt x="45710" y="70506"/>
                </a:lnTo>
                <a:close/>
              </a:path>
              <a:path w="97536" h="254126">
                <a:moveTo>
                  <a:pt x="15240" y="0"/>
                </a:moveTo>
                <a:lnTo>
                  <a:pt x="0" y="83807"/>
                </a:lnTo>
                <a:lnTo>
                  <a:pt x="27422" y="75828"/>
                </a:lnTo>
                <a:lnTo>
                  <a:pt x="23875" y="63627"/>
                </a:lnTo>
                <a:lnTo>
                  <a:pt x="42164" y="58305"/>
                </a:lnTo>
                <a:lnTo>
                  <a:pt x="69246" y="58305"/>
                </a:lnTo>
                <a:lnTo>
                  <a:pt x="15240" y="0"/>
                </a:lnTo>
                <a:close/>
              </a:path>
              <a:path w="97536" h="254126">
                <a:moveTo>
                  <a:pt x="42164" y="58305"/>
                </a:moveTo>
                <a:lnTo>
                  <a:pt x="23875" y="63627"/>
                </a:lnTo>
                <a:lnTo>
                  <a:pt x="27422" y="75828"/>
                </a:lnTo>
                <a:lnTo>
                  <a:pt x="45710" y="70506"/>
                </a:lnTo>
                <a:lnTo>
                  <a:pt x="42164" y="58305"/>
                </a:lnTo>
                <a:close/>
              </a:path>
              <a:path w="97536" h="254126">
                <a:moveTo>
                  <a:pt x="69246" y="58305"/>
                </a:moveTo>
                <a:lnTo>
                  <a:pt x="42164" y="58305"/>
                </a:lnTo>
                <a:lnTo>
                  <a:pt x="45710" y="70506"/>
                </a:lnTo>
                <a:lnTo>
                  <a:pt x="73151" y="62522"/>
                </a:lnTo>
                <a:lnTo>
                  <a:pt x="69246" y="5830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21704" y="624545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34480" y="6173571"/>
            <a:ext cx="100965" cy="17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050" spc="5" dirty="0">
                <a:solidFill>
                  <a:srgbClr val="0000FF"/>
                </a:solidFill>
                <a:latin typeface="Arial"/>
                <a:cs typeface="Arial"/>
              </a:rPr>
              <a:t>_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07000" y="4288917"/>
            <a:ext cx="361315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i="1" spc="-15" baseline="-27777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2400" i="1" spc="7" baseline="-2777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sz="1050" spc="5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7740" y="4479035"/>
            <a:ext cx="4046219" cy="1499616"/>
          </a:xfrm>
          <a:custGeom>
            <a:avLst/>
            <a:gdLst/>
            <a:ahLst/>
            <a:cxnLst/>
            <a:rect l="l" t="t" r="r" b="b"/>
            <a:pathLst>
              <a:path w="4046219" h="1499615">
                <a:moveTo>
                  <a:pt x="0" y="0"/>
                </a:moveTo>
                <a:lnTo>
                  <a:pt x="4046219" y="1499616"/>
                </a:lnTo>
              </a:path>
            </a:pathLst>
          </a:custGeom>
          <a:ln w="6349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842759" y="5202948"/>
            <a:ext cx="126451" cy="127925"/>
          </a:xfrm>
          <a:custGeom>
            <a:avLst/>
            <a:gdLst/>
            <a:ahLst/>
            <a:cxnLst/>
            <a:rect l="l" t="t" r="r" b="b"/>
            <a:pathLst>
              <a:path w="126451" h="127925">
                <a:moveTo>
                  <a:pt x="61986" y="0"/>
                </a:moveTo>
                <a:lnTo>
                  <a:pt x="23171" y="14490"/>
                </a:lnTo>
                <a:lnTo>
                  <a:pt x="1631" y="49503"/>
                </a:lnTo>
                <a:lnTo>
                  <a:pt x="0" y="63995"/>
                </a:lnTo>
                <a:lnTo>
                  <a:pt x="112" y="67837"/>
                </a:lnTo>
                <a:lnTo>
                  <a:pt x="15475" y="105584"/>
                </a:lnTo>
                <a:lnTo>
                  <a:pt x="51269" y="126380"/>
                </a:lnTo>
                <a:lnTo>
                  <a:pt x="66384" y="127925"/>
                </a:lnTo>
                <a:lnTo>
                  <a:pt x="80251" y="125648"/>
                </a:lnTo>
                <a:lnTo>
                  <a:pt x="113364" y="102552"/>
                </a:lnTo>
                <a:lnTo>
                  <a:pt x="126451" y="61695"/>
                </a:lnTo>
                <a:lnTo>
                  <a:pt x="124360" y="47494"/>
                </a:lnTo>
                <a:lnTo>
                  <a:pt x="101841" y="13494"/>
                </a:lnTo>
                <a:lnTo>
                  <a:pt x="6198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842759" y="5202948"/>
            <a:ext cx="126451" cy="127925"/>
          </a:xfrm>
          <a:custGeom>
            <a:avLst/>
            <a:gdLst/>
            <a:ahLst/>
            <a:cxnLst/>
            <a:rect l="l" t="t" r="r" b="b"/>
            <a:pathLst>
              <a:path w="126451" h="127925">
                <a:moveTo>
                  <a:pt x="0" y="63995"/>
                </a:moveTo>
                <a:lnTo>
                  <a:pt x="13583" y="24378"/>
                </a:lnTo>
                <a:lnTo>
                  <a:pt x="47739" y="1928"/>
                </a:lnTo>
                <a:lnTo>
                  <a:pt x="61986" y="0"/>
                </a:lnTo>
                <a:lnTo>
                  <a:pt x="76639" y="1616"/>
                </a:lnTo>
                <a:lnTo>
                  <a:pt x="111720" y="23032"/>
                </a:lnTo>
                <a:lnTo>
                  <a:pt x="126451" y="61695"/>
                </a:lnTo>
                <a:lnTo>
                  <a:pt x="124893" y="76761"/>
                </a:lnTo>
                <a:lnTo>
                  <a:pt x="104088" y="112645"/>
                </a:lnTo>
                <a:lnTo>
                  <a:pt x="66384" y="127925"/>
                </a:lnTo>
                <a:lnTo>
                  <a:pt x="51269" y="126380"/>
                </a:lnTo>
                <a:lnTo>
                  <a:pt x="15475" y="105584"/>
                </a:lnTo>
                <a:lnTo>
                  <a:pt x="112" y="67837"/>
                </a:lnTo>
                <a:lnTo>
                  <a:pt x="0" y="63995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24628" y="4530880"/>
            <a:ext cx="126403" cy="129338"/>
          </a:xfrm>
          <a:custGeom>
            <a:avLst/>
            <a:gdLst/>
            <a:ahLst/>
            <a:cxnLst/>
            <a:rect l="l" t="t" r="r" b="b"/>
            <a:pathLst>
              <a:path w="126403" h="129338">
                <a:moveTo>
                  <a:pt x="61369" y="0"/>
                </a:moveTo>
                <a:lnTo>
                  <a:pt x="22917" y="14833"/>
                </a:lnTo>
                <a:lnTo>
                  <a:pt x="1612" y="50135"/>
                </a:lnTo>
                <a:lnTo>
                  <a:pt x="0" y="64742"/>
                </a:lnTo>
                <a:lnTo>
                  <a:pt x="244" y="70475"/>
                </a:lnTo>
                <a:lnTo>
                  <a:pt x="16278" y="107599"/>
                </a:lnTo>
                <a:lnTo>
                  <a:pt x="52522" y="127867"/>
                </a:lnTo>
                <a:lnTo>
                  <a:pt x="67915" y="129338"/>
                </a:lnTo>
                <a:lnTo>
                  <a:pt x="81470" y="126764"/>
                </a:lnTo>
                <a:lnTo>
                  <a:pt x="113729" y="103045"/>
                </a:lnTo>
                <a:lnTo>
                  <a:pt x="126403" y="61292"/>
                </a:lnTo>
                <a:lnTo>
                  <a:pt x="124119" y="47125"/>
                </a:lnTo>
                <a:lnTo>
                  <a:pt x="101365" y="13342"/>
                </a:lnTo>
                <a:lnTo>
                  <a:pt x="6136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24628" y="4530880"/>
            <a:ext cx="126403" cy="129338"/>
          </a:xfrm>
          <a:custGeom>
            <a:avLst/>
            <a:gdLst/>
            <a:ahLst/>
            <a:cxnLst/>
            <a:rect l="l" t="t" r="r" b="b"/>
            <a:pathLst>
              <a:path w="126403" h="129338">
                <a:moveTo>
                  <a:pt x="0" y="64742"/>
                </a:moveTo>
                <a:lnTo>
                  <a:pt x="13430" y="24814"/>
                </a:lnTo>
                <a:lnTo>
                  <a:pt x="47246" y="2060"/>
                </a:lnTo>
                <a:lnTo>
                  <a:pt x="61369" y="0"/>
                </a:lnTo>
                <a:lnTo>
                  <a:pt x="76093" y="1591"/>
                </a:lnTo>
                <a:lnTo>
                  <a:pt x="111285" y="22799"/>
                </a:lnTo>
                <a:lnTo>
                  <a:pt x="126403" y="61292"/>
                </a:lnTo>
                <a:lnTo>
                  <a:pt x="124908" y="76740"/>
                </a:lnTo>
                <a:lnTo>
                  <a:pt x="104709" y="113334"/>
                </a:lnTo>
                <a:lnTo>
                  <a:pt x="67915" y="129338"/>
                </a:lnTo>
                <a:lnTo>
                  <a:pt x="52522" y="127867"/>
                </a:lnTo>
                <a:lnTo>
                  <a:pt x="16278" y="107599"/>
                </a:lnTo>
                <a:lnTo>
                  <a:pt x="244" y="70475"/>
                </a:lnTo>
                <a:lnTo>
                  <a:pt x="0" y="64742"/>
                </a:lnTo>
                <a:close/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297167" y="5449101"/>
            <a:ext cx="70277" cy="65686"/>
          </a:xfrm>
          <a:custGeom>
            <a:avLst/>
            <a:gdLst/>
            <a:ahLst/>
            <a:cxnLst/>
            <a:rect l="l" t="t" r="r" b="b"/>
            <a:pathLst>
              <a:path w="70277" h="65686">
                <a:moveTo>
                  <a:pt x="22813" y="0"/>
                </a:moveTo>
                <a:lnTo>
                  <a:pt x="10958" y="7270"/>
                </a:lnTo>
                <a:lnTo>
                  <a:pt x="2944" y="18321"/>
                </a:lnTo>
                <a:lnTo>
                  <a:pt x="0" y="31964"/>
                </a:lnTo>
                <a:lnTo>
                  <a:pt x="252" y="36035"/>
                </a:lnTo>
                <a:lnTo>
                  <a:pt x="4291" y="47916"/>
                </a:lnTo>
                <a:lnTo>
                  <a:pt x="12927" y="57435"/>
                </a:lnTo>
                <a:lnTo>
                  <a:pt x="25729" y="63666"/>
                </a:lnTo>
                <a:lnTo>
                  <a:pt x="42269" y="65686"/>
                </a:lnTo>
                <a:lnTo>
                  <a:pt x="53861" y="61226"/>
                </a:lnTo>
                <a:lnTo>
                  <a:pt x="62987" y="52477"/>
                </a:lnTo>
                <a:lnTo>
                  <a:pt x="68756" y="39617"/>
                </a:lnTo>
                <a:lnTo>
                  <a:pt x="70277" y="22821"/>
                </a:lnTo>
                <a:lnTo>
                  <a:pt x="64811" y="12894"/>
                </a:lnTo>
                <a:lnTo>
                  <a:pt x="55108" y="5272"/>
                </a:lnTo>
                <a:lnTo>
                  <a:pt x="41123" y="719"/>
                </a:lnTo>
                <a:lnTo>
                  <a:pt x="2281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297167" y="5449101"/>
            <a:ext cx="70277" cy="65686"/>
          </a:xfrm>
          <a:custGeom>
            <a:avLst/>
            <a:gdLst/>
            <a:ahLst/>
            <a:cxnLst/>
            <a:rect l="l" t="t" r="r" b="b"/>
            <a:pathLst>
              <a:path w="70277" h="65686">
                <a:moveTo>
                  <a:pt x="0" y="31964"/>
                </a:moveTo>
                <a:lnTo>
                  <a:pt x="2944" y="18321"/>
                </a:lnTo>
                <a:lnTo>
                  <a:pt x="10958" y="7270"/>
                </a:lnTo>
                <a:lnTo>
                  <a:pt x="22813" y="0"/>
                </a:lnTo>
                <a:lnTo>
                  <a:pt x="41123" y="719"/>
                </a:lnTo>
                <a:lnTo>
                  <a:pt x="55108" y="5272"/>
                </a:lnTo>
                <a:lnTo>
                  <a:pt x="64811" y="12894"/>
                </a:lnTo>
                <a:lnTo>
                  <a:pt x="70277" y="22821"/>
                </a:lnTo>
                <a:lnTo>
                  <a:pt x="68756" y="39617"/>
                </a:lnTo>
                <a:lnTo>
                  <a:pt x="62987" y="52477"/>
                </a:lnTo>
                <a:lnTo>
                  <a:pt x="53861" y="61226"/>
                </a:lnTo>
                <a:lnTo>
                  <a:pt x="42269" y="65686"/>
                </a:lnTo>
                <a:lnTo>
                  <a:pt x="25729" y="63666"/>
                </a:lnTo>
                <a:lnTo>
                  <a:pt x="12927" y="57435"/>
                </a:lnTo>
                <a:lnTo>
                  <a:pt x="4291" y="47916"/>
                </a:lnTo>
                <a:lnTo>
                  <a:pt x="252" y="36035"/>
                </a:lnTo>
                <a:lnTo>
                  <a:pt x="0" y="31964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288532" y="5397246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0"/>
                </a:moveTo>
                <a:lnTo>
                  <a:pt x="28575" y="71500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500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303264" y="4975235"/>
            <a:ext cx="67418" cy="68607"/>
          </a:xfrm>
          <a:custGeom>
            <a:avLst/>
            <a:gdLst/>
            <a:ahLst/>
            <a:cxnLst/>
            <a:rect l="l" t="t" r="r" b="b"/>
            <a:pathLst>
              <a:path w="67418" h="68607">
                <a:moveTo>
                  <a:pt x="21861" y="0"/>
                </a:moveTo>
                <a:lnTo>
                  <a:pt x="10510" y="7581"/>
                </a:lnTo>
                <a:lnTo>
                  <a:pt x="2826" y="19121"/>
                </a:lnTo>
                <a:lnTo>
                  <a:pt x="0" y="33390"/>
                </a:lnTo>
                <a:lnTo>
                  <a:pt x="205" y="37324"/>
                </a:lnTo>
                <a:lnTo>
                  <a:pt x="4006" y="49863"/>
                </a:lnTo>
                <a:lnTo>
                  <a:pt x="12272" y="59906"/>
                </a:lnTo>
                <a:lnTo>
                  <a:pt x="24576" y="66479"/>
                </a:lnTo>
                <a:lnTo>
                  <a:pt x="40491" y="68607"/>
                </a:lnTo>
                <a:lnTo>
                  <a:pt x="51574" y="63967"/>
                </a:lnTo>
                <a:lnTo>
                  <a:pt x="60324" y="54901"/>
                </a:lnTo>
                <a:lnTo>
                  <a:pt x="65890" y="41615"/>
                </a:lnTo>
                <a:lnTo>
                  <a:pt x="67418" y="24313"/>
                </a:lnTo>
                <a:lnTo>
                  <a:pt x="62275" y="13753"/>
                </a:lnTo>
                <a:lnTo>
                  <a:pt x="52990" y="5637"/>
                </a:lnTo>
                <a:lnTo>
                  <a:pt x="39531" y="780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303264" y="4975235"/>
            <a:ext cx="67418" cy="68607"/>
          </a:xfrm>
          <a:custGeom>
            <a:avLst/>
            <a:gdLst/>
            <a:ahLst/>
            <a:cxnLst/>
            <a:rect l="l" t="t" r="r" b="b"/>
            <a:pathLst>
              <a:path w="67418" h="68607">
                <a:moveTo>
                  <a:pt x="0" y="33390"/>
                </a:moveTo>
                <a:lnTo>
                  <a:pt x="2826" y="19121"/>
                </a:lnTo>
                <a:lnTo>
                  <a:pt x="10510" y="7581"/>
                </a:lnTo>
                <a:lnTo>
                  <a:pt x="21861" y="0"/>
                </a:lnTo>
                <a:lnTo>
                  <a:pt x="39531" y="780"/>
                </a:lnTo>
                <a:lnTo>
                  <a:pt x="52990" y="5637"/>
                </a:lnTo>
                <a:lnTo>
                  <a:pt x="62275" y="13753"/>
                </a:lnTo>
                <a:lnTo>
                  <a:pt x="67418" y="24313"/>
                </a:lnTo>
                <a:lnTo>
                  <a:pt x="65890" y="41615"/>
                </a:lnTo>
                <a:lnTo>
                  <a:pt x="60324" y="54901"/>
                </a:lnTo>
                <a:lnTo>
                  <a:pt x="51574" y="63967"/>
                </a:lnTo>
                <a:lnTo>
                  <a:pt x="40491" y="68607"/>
                </a:lnTo>
                <a:lnTo>
                  <a:pt x="24576" y="66479"/>
                </a:lnTo>
                <a:lnTo>
                  <a:pt x="12272" y="59906"/>
                </a:lnTo>
                <a:lnTo>
                  <a:pt x="4006" y="49863"/>
                </a:lnTo>
                <a:lnTo>
                  <a:pt x="205" y="37324"/>
                </a:lnTo>
                <a:lnTo>
                  <a:pt x="0" y="33390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293103" y="4924805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1"/>
                </a:moveTo>
                <a:lnTo>
                  <a:pt x="28575" y="71501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501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1"/>
                </a:lnTo>
                <a:lnTo>
                  <a:pt x="78623" y="71501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1"/>
                </a:moveTo>
                <a:lnTo>
                  <a:pt x="57150" y="71501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670547" y="4623314"/>
            <a:ext cx="70065" cy="66737"/>
          </a:xfrm>
          <a:custGeom>
            <a:avLst/>
            <a:gdLst/>
            <a:ahLst/>
            <a:cxnLst/>
            <a:rect l="l" t="t" r="r" b="b"/>
            <a:pathLst>
              <a:path w="70065" h="66737">
                <a:moveTo>
                  <a:pt x="22391" y="0"/>
                </a:moveTo>
                <a:lnTo>
                  <a:pt x="10745" y="7480"/>
                </a:lnTo>
                <a:lnTo>
                  <a:pt x="2884" y="18712"/>
                </a:lnTo>
                <a:lnTo>
                  <a:pt x="0" y="32505"/>
                </a:lnTo>
                <a:lnTo>
                  <a:pt x="458" y="38077"/>
                </a:lnTo>
                <a:lnTo>
                  <a:pt x="4873" y="49689"/>
                </a:lnTo>
                <a:lnTo>
                  <a:pt x="13717" y="58934"/>
                </a:lnTo>
                <a:lnTo>
                  <a:pt x="26675" y="64914"/>
                </a:lnTo>
                <a:lnTo>
                  <a:pt x="43434" y="66737"/>
                </a:lnTo>
                <a:lnTo>
                  <a:pt x="54583" y="61893"/>
                </a:lnTo>
                <a:lnTo>
                  <a:pt x="63300" y="52818"/>
                </a:lnTo>
                <a:lnTo>
                  <a:pt x="68742" y="39646"/>
                </a:lnTo>
                <a:lnTo>
                  <a:pt x="70065" y="22512"/>
                </a:lnTo>
                <a:lnTo>
                  <a:pt x="64442" y="12631"/>
                </a:lnTo>
                <a:lnTo>
                  <a:pt x="54664" y="5077"/>
                </a:lnTo>
                <a:lnTo>
                  <a:pt x="40668" y="613"/>
                </a:lnTo>
                <a:lnTo>
                  <a:pt x="223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670547" y="4623314"/>
            <a:ext cx="70065" cy="66737"/>
          </a:xfrm>
          <a:custGeom>
            <a:avLst/>
            <a:gdLst/>
            <a:ahLst/>
            <a:cxnLst/>
            <a:rect l="l" t="t" r="r" b="b"/>
            <a:pathLst>
              <a:path w="70065" h="66737">
                <a:moveTo>
                  <a:pt x="0" y="32505"/>
                </a:moveTo>
                <a:lnTo>
                  <a:pt x="2884" y="18712"/>
                </a:lnTo>
                <a:lnTo>
                  <a:pt x="10745" y="7480"/>
                </a:lnTo>
                <a:lnTo>
                  <a:pt x="22391" y="0"/>
                </a:lnTo>
                <a:lnTo>
                  <a:pt x="40668" y="613"/>
                </a:lnTo>
                <a:lnTo>
                  <a:pt x="54664" y="5077"/>
                </a:lnTo>
                <a:lnTo>
                  <a:pt x="64442" y="12631"/>
                </a:lnTo>
                <a:lnTo>
                  <a:pt x="70065" y="22512"/>
                </a:lnTo>
                <a:lnTo>
                  <a:pt x="68742" y="39646"/>
                </a:lnTo>
                <a:lnTo>
                  <a:pt x="63300" y="52818"/>
                </a:lnTo>
                <a:lnTo>
                  <a:pt x="54583" y="61893"/>
                </a:lnTo>
                <a:lnTo>
                  <a:pt x="43434" y="66737"/>
                </a:lnTo>
                <a:lnTo>
                  <a:pt x="26675" y="64914"/>
                </a:lnTo>
                <a:lnTo>
                  <a:pt x="13717" y="58934"/>
                </a:lnTo>
                <a:lnTo>
                  <a:pt x="4873" y="49689"/>
                </a:lnTo>
                <a:lnTo>
                  <a:pt x="458" y="38077"/>
                </a:lnTo>
                <a:lnTo>
                  <a:pt x="0" y="32505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664959" y="4569714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0"/>
                </a:moveTo>
                <a:lnTo>
                  <a:pt x="28575" y="71500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500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228331" y="4693033"/>
            <a:ext cx="69050" cy="66057"/>
          </a:xfrm>
          <a:custGeom>
            <a:avLst/>
            <a:gdLst/>
            <a:ahLst/>
            <a:cxnLst/>
            <a:rect l="l" t="t" r="r" b="b"/>
            <a:pathLst>
              <a:path w="69050" h="66057">
                <a:moveTo>
                  <a:pt x="22803" y="0"/>
                </a:moveTo>
                <a:lnTo>
                  <a:pt x="10981" y="7226"/>
                </a:lnTo>
                <a:lnTo>
                  <a:pt x="2957" y="18346"/>
                </a:lnTo>
                <a:lnTo>
                  <a:pt x="0" y="32128"/>
                </a:lnTo>
                <a:lnTo>
                  <a:pt x="80" y="34465"/>
                </a:lnTo>
                <a:lnTo>
                  <a:pt x="3575" y="46974"/>
                </a:lnTo>
                <a:lnTo>
                  <a:pt x="11803" y="57078"/>
                </a:lnTo>
                <a:lnTo>
                  <a:pt x="24175" y="63774"/>
                </a:lnTo>
                <a:lnTo>
                  <a:pt x="40103" y="66057"/>
                </a:lnTo>
                <a:lnTo>
                  <a:pt x="51898" y="61911"/>
                </a:lnTo>
                <a:lnTo>
                  <a:pt x="61281" y="53338"/>
                </a:lnTo>
                <a:lnTo>
                  <a:pt x="67311" y="40594"/>
                </a:lnTo>
                <a:lnTo>
                  <a:pt x="69050" y="23935"/>
                </a:lnTo>
                <a:lnTo>
                  <a:pt x="63910" y="13639"/>
                </a:lnTo>
                <a:lnTo>
                  <a:pt x="54491" y="5679"/>
                </a:lnTo>
                <a:lnTo>
                  <a:pt x="40790" y="864"/>
                </a:lnTo>
                <a:lnTo>
                  <a:pt x="2280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228331" y="4693033"/>
            <a:ext cx="69050" cy="66057"/>
          </a:xfrm>
          <a:custGeom>
            <a:avLst/>
            <a:gdLst/>
            <a:ahLst/>
            <a:cxnLst/>
            <a:rect l="l" t="t" r="r" b="b"/>
            <a:pathLst>
              <a:path w="69050" h="66057">
                <a:moveTo>
                  <a:pt x="0" y="32128"/>
                </a:moveTo>
                <a:lnTo>
                  <a:pt x="2957" y="18346"/>
                </a:lnTo>
                <a:lnTo>
                  <a:pt x="10981" y="7226"/>
                </a:lnTo>
                <a:lnTo>
                  <a:pt x="22803" y="0"/>
                </a:lnTo>
                <a:lnTo>
                  <a:pt x="40790" y="864"/>
                </a:lnTo>
                <a:lnTo>
                  <a:pt x="54491" y="5679"/>
                </a:lnTo>
                <a:lnTo>
                  <a:pt x="63910" y="13639"/>
                </a:lnTo>
                <a:lnTo>
                  <a:pt x="69050" y="23935"/>
                </a:lnTo>
                <a:lnTo>
                  <a:pt x="67311" y="40594"/>
                </a:lnTo>
                <a:lnTo>
                  <a:pt x="61281" y="53338"/>
                </a:lnTo>
                <a:lnTo>
                  <a:pt x="51898" y="61911"/>
                </a:lnTo>
                <a:lnTo>
                  <a:pt x="40103" y="66057"/>
                </a:lnTo>
                <a:lnTo>
                  <a:pt x="24175" y="63774"/>
                </a:lnTo>
                <a:lnTo>
                  <a:pt x="11803" y="57078"/>
                </a:lnTo>
                <a:lnTo>
                  <a:pt x="3575" y="46974"/>
                </a:lnTo>
                <a:lnTo>
                  <a:pt x="80" y="34465"/>
                </a:lnTo>
                <a:lnTo>
                  <a:pt x="0" y="3212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219695" y="4641341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500"/>
                </a:moveTo>
                <a:lnTo>
                  <a:pt x="28575" y="71500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500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79831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528559" y="5095422"/>
            <a:ext cx="67608" cy="67519"/>
          </a:xfrm>
          <a:custGeom>
            <a:avLst/>
            <a:gdLst/>
            <a:ahLst/>
            <a:cxnLst/>
            <a:rect l="l" t="t" r="r" b="b"/>
            <a:pathLst>
              <a:path w="67608" h="67519">
                <a:moveTo>
                  <a:pt x="22291" y="0"/>
                </a:moveTo>
                <a:lnTo>
                  <a:pt x="10728" y="7396"/>
                </a:lnTo>
                <a:lnTo>
                  <a:pt x="2887" y="18766"/>
                </a:lnTo>
                <a:lnTo>
                  <a:pt x="0" y="32837"/>
                </a:lnTo>
                <a:lnTo>
                  <a:pt x="69" y="35082"/>
                </a:lnTo>
                <a:lnTo>
                  <a:pt x="3446" y="47906"/>
                </a:lnTo>
                <a:lnTo>
                  <a:pt x="11481" y="58283"/>
                </a:lnTo>
                <a:lnTo>
                  <a:pt x="23603" y="65169"/>
                </a:lnTo>
                <a:lnTo>
                  <a:pt x="39242" y="67519"/>
                </a:lnTo>
                <a:lnTo>
                  <a:pt x="50790" y="63281"/>
                </a:lnTo>
                <a:lnTo>
                  <a:pt x="59972" y="54540"/>
                </a:lnTo>
                <a:lnTo>
                  <a:pt x="65880" y="41584"/>
                </a:lnTo>
                <a:lnTo>
                  <a:pt x="67608" y="24700"/>
                </a:lnTo>
                <a:lnTo>
                  <a:pt x="62634" y="14094"/>
                </a:lnTo>
                <a:lnTo>
                  <a:pt x="53431" y="5880"/>
                </a:lnTo>
                <a:lnTo>
                  <a:pt x="39987" y="900"/>
                </a:lnTo>
                <a:lnTo>
                  <a:pt x="222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528559" y="5095422"/>
            <a:ext cx="67608" cy="67519"/>
          </a:xfrm>
          <a:custGeom>
            <a:avLst/>
            <a:gdLst/>
            <a:ahLst/>
            <a:cxnLst/>
            <a:rect l="l" t="t" r="r" b="b"/>
            <a:pathLst>
              <a:path w="67608" h="67519">
                <a:moveTo>
                  <a:pt x="0" y="32837"/>
                </a:moveTo>
                <a:lnTo>
                  <a:pt x="2887" y="18766"/>
                </a:lnTo>
                <a:lnTo>
                  <a:pt x="10728" y="7396"/>
                </a:lnTo>
                <a:lnTo>
                  <a:pt x="22291" y="0"/>
                </a:lnTo>
                <a:lnTo>
                  <a:pt x="39987" y="900"/>
                </a:lnTo>
                <a:lnTo>
                  <a:pt x="53431" y="5880"/>
                </a:lnTo>
                <a:lnTo>
                  <a:pt x="62634" y="14094"/>
                </a:lnTo>
                <a:lnTo>
                  <a:pt x="67608" y="24700"/>
                </a:lnTo>
                <a:lnTo>
                  <a:pt x="65880" y="41584"/>
                </a:lnTo>
                <a:lnTo>
                  <a:pt x="59972" y="54540"/>
                </a:lnTo>
                <a:lnTo>
                  <a:pt x="50790" y="63281"/>
                </a:lnTo>
                <a:lnTo>
                  <a:pt x="39242" y="67519"/>
                </a:lnTo>
                <a:lnTo>
                  <a:pt x="23603" y="65169"/>
                </a:lnTo>
                <a:lnTo>
                  <a:pt x="11481" y="58283"/>
                </a:lnTo>
                <a:lnTo>
                  <a:pt x="3446" y="47906"/>
                </a:lnTo>
                <a:lnTo>
                  <a:pt x="69" y="35082"/>
                </a:lnTo>
                <a:lnTo>
                  <a:pt x="0" y="32837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518400" y="5045202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500"/>
                </a:moveTo>
                <a:lnTo>
                  <a:pt x="28575" y="71500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500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79831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435595" y="5550604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37963" y="0"/>
                </a:moveTo>
                <a:lnTo>
                  <a:pt x="2910" y="20404"/>
                </a:lnTo>
                <a:lnTo>
                  <a:pt x="0" y="34093"/>
                </a:lnTo>
                <a:lnTo>
                  <a:pt x="2949" y="48021"/>
                </a:lnTo>
                <a:lnTo>
                  <a:pt x="10950" y="59208"/>
                </a:lnTo>
                <a:lnTo>
                  <a:pt x="22729" y="66383"/>
                </a:lnTo>
                <a:lnTo>
                  <a:pt x="40449" y="65371"/>
                </a:lnTo>
                <a:lnTo>
                  <a:pt x="53876" y="60294"/>
                </a:lnTo>
                <a:lnTo>
                  <a:pt x="62993" y="51999"/>
                </a:lnTo>
                <a:lnTo>
                  <a:pt x="67786" y="41332"/>
                </a:lnTo>
                <a:lnTo>
                  <a:pt x="65857" y="24822"/>
                </a:lnTo>
                <a:lnTo>
                  <a:pt x="59601" y="12197"/>
                </a:lnTo>
                <a:lnTo>
                  <a:pt x="49981" y="3807"/>
                </a:lnTo>
                <a:lnTo>
                  <a:pt x="3796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435595" y="5550604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4093"/>
                </a:moveTo>
                <a:lnTo>
                  <a:pt x="2949" y="48021"/>
                </a:lnTo>
                <a:lnTo>
                  <a:pt x="10950" y="59208"/>
                </a:lnTo>
                <a:lnTo>
                  <a:pt x="22729" y="66383"/>
                </a:lnTo>
                <a:lnTo>
                  <a:pt x="40449" y="65371"/>
                </a:lnTo>
                <a:lnTo>
                  <a:pt x="53876" y="60294"/>
                </a:lnTo>
                <a:lnTo>
                  <a:pt x="62993" y="51999"/>
                </a:lnTo>
                <a:lnTo>
                  <a:pt x="67786" y="41332"/>
                </a:lnTo>
                <a:lnTo>
                  <a:pt x="65857" y="24822"/>
                </a:lnTo>
                <a:lnTo>
                  <a:pt x="59601" y="12197"/>
                </a:lnTo>
                <a:lnTo>
                  <a:pt x="49981" y="3807"/>
                </a:lnTo>
                <a:lnTo>
                  <a:pt x="37963" y="0"/>
                </a:lnTo>
                <a:lnTo>
                  <a:pt x="22630" y="2534"/>
                </a:lnTo>
                <a:lnTo>
                  <a:pt x="10699" y="9700"/>
                </a:lnTo>
                <a:lnTo>
                  <a:pt x="2910" y="20404"/>
                </a:lnTo>
                <a:lnTo>
                  <a:pt x="4" y="33552"/>
                </a:lnTo>
                <a:lnTo>
                  <a:pt x="0" y="34093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25435" y="5500878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28575" y="95631"/>
                </a:moveTo>
                <a:lnTo>
                  <a:pt x="0" y="95631"/>
                </a:lnTo>
                <a:lnTo>
                  <a:pt x="42925" y="181356"/>
                </a:lnTo>
                <a:lnTo>
                  <a:pt x="78591" y="109918"/>
                </a:lnTo>
                <a:lnTo>
                  <a:pt x="28575" y="109918"/>
                </a:lnTo>
                <a:lnTo>
                  <a:pt x="28575" y="95631"/>
                </a:lnTo>
                <a:close/>
              </a:path>
              <a:path w="85725" h="181355">
                <a:moveTo>
                  <a:pt x="57150" y="0"/>
                </a:moveTo>
                <a:lnTo>
                  <a:pt x="28575" y="0"/>
                </a:lnTo>
                <a:lnTo>
                  <a:pt x="28575" y="109918"/>
                </a:lnTo>
                <a:lnTo>
                  <a:pt x="57150" y="109918"/>
                </a:lnTo>
                <a:lnTo>
                  <a:pt x="57150" y="0"/>
                </a:lnTo>
                <a:close/>
              </a:path>
              <a:path w="85725" h="181355">
                <a:moveTo>
                  <a:pt x="85725" y="95631"/>
                </a:moveTo>
                <a:lnTo>
                  <a:pt x="57150" y="95631"/>
                </a:lnTo>
                <a:lnTo>
                  <a:pt x="57150" y="109918"/>
                </a:lnTo>
                <a:lnTo>
                  <a:pt x="78591" y="109918"/>
                </a:lnTo>
                <a:lnTo>
                  <a:pt x="85725" y="95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550915" y="6128765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906008" y="6032753"/>
            <a:ext cx="85725" cy="182880"/>
          </a:xfrm>
          <a:custGeom>
            <a:avLst/>
            <a:gdLst/>
            <a:ahLst/>
            <a:cxnLst/>
            <a:rect l="l" t="t" r="r" b="b"/>
            <a:pathLst>
              <a:path w="85725" h="182879">
                <a:moveTo>
                  <a:pt x="28575" y="97155"/>
                </a:moveTo>
                <a:lnTo>
                  <a:pt x="0" y="97155"/>
                </a:lnTo>
                <a:lnTo>
                  <a:pt x="42925" y="182880"/>
                </a:lnTo>
                <a:lnTo>
                  <a:pt x="78591" y="111442"/>
                </a:lnTo>
                <a:lnTo>
                  <a:pt x="28575" y="111442"/>
                </a:lnTo>
                <a:lnTo>
                  <a:pt x="28575" y="97155"/>
                </a:lnTo>
                <a:close/>
              </a:path>
              <a:path w="85725" h="182879">
                <a:moveTo>
                  <a:pt x="57150" y="0"/>
                </a:moveTo>
                <a:lnTo>
                  <a:pt x="28575" y="0"/>
                </a:lnTo>
                <a:lnTo>
                  <a:pt x="28575" y="111442"/>
                </a:lnTo>
                <a:lnTo>
                  <a:pt x="57150" y="111442"/>
                </a:lnTo>
                <a:lnTo>
                  <a:pt x="57150" y="0"/>
                </a:lnTo>
                <a:close/>
              </a:path>
              <a:path w="85725" h="182879">
                <a:moveTo>
                  <a:pt x="85725" y="97155"/>
                </a:moveTo>
                <a:lnTo>
                  <a:pt x="57150" y="97155"/>
                </a:lnTo>
                <a:lnTo>
                  <a:pt x="57150" y="111442"/>
                </a:lnTo>
                <a:lnTo>
                  <a:pt x="78591" y="111442"/>
                </a:lnTo>
                <a:lnTo>
                  <a:pt x="85725" y="971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282435" y="5996178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918200" y="6290309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305296" y="6220205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1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686295" y="6052565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120635" y="6079997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457440" y="6032753"/>
            <a:ext cx="85725" cy="182880"/>
          </a:xfrm>
          <a:custGeom>
            <a:avLst/>
            <a:gdLst/>
            <a:ahLst/>
            <a:cxnLst/>
            <a:rect l="l" t="t" r="r" b="b"/>
            <a:pathLst>
              <a:path w="85725" h="182879">
                <a:moveTo>
                  <a:pt x="57150" y="71437"/>
                </a:moveTo>
                <a:lnTo>
                  <a:pt x="28575" y="71437"/>
                </a:lnTo>
                <a:lnTo>
                  <a:pt x="28575" y="182880"/>
                </a:lnTo>
                <a:lnTo>
                  <a:pt x="57150" y="182880"/>
                </a:lnTo>
                <a:lnTo>
                  <a:pt x="57150" y="71437"/>
                </a:lnTo>
                <a:close/>
              </a:path>
              <a:path w="85725" h="182879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2879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817104" y="6052565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205723" y="6026658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437"/>
                </a:moveTo>
                <a:lnTo>
                  <a:pt x="28575" y="71437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437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1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866128" y="6294882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6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6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6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472680" y="6235446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009128" y="6264402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28575" y="95631"/>
                </a:moveTo>
                <a:lnTo>
                  <a:pt x="0" y="95631"/>
                </a:lnTo>
                <a:lnTo>
                  <a:pt x="42925" y="181356"/>
                </a:lnTo>
                <a:lnTo>
                  <a:pt x="78591" y="109918"/>
                </a:lnTo>
                <a:lnTo>
                  <a:pt x="28575" y="109918"/>
                </a:lnTo>
                <a:lnTo>
                  <a:pt x="28575" y="95631"/>
                </a:lnTo>
                <a:close/>
              </a:path>
              <a:path w="85725" h="181355">
                <a:moveTo>
                  <a:pt x="57150" y="0"/>
                </a:moveTo>
                <a:lnTo>
                  <a:pt x="28575" y="0"/>
                </a:lnTo>
                <a:lnTo>
                  <a:pt x="28575" y="109918"/>
                </a:lnTo>
                <a:lnTo>
                  <a:pt x="57150" y="109918"/>
                </a:lnTo>
                <a:lnTo>
                  <a:pt x="57150" y="0"/>
                </a:lnTo>
                <a:close/>
              </a:path>
              <a:path w="85725" h="181355">
                <a:moveTo>
                  <a:pt x="85725" y="95631"/>
                </a:moveTo>
                <a:lnTo>
                  <a:pt x="57150" y="95631"/>
                </a:lnTo>
                <a:lnTo>
                  <a:pt x="57150" y="109918"/>
                </a:lnTo>
                <a:lnTo>
                  <a:pt x="78591" y="109918"/>
                </a:lnTo>
                <a:lnTo>
                  <a:pt x="85725" y="95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773161" y="4391405"/>
            <a:ext cx="1075944" cy="574548"/>
          </a:xfrm>
          <a:custGeom>
            <a:avLst/>
            <a:gdLst/>
            <a:ahLst/>
            <a:cxnLst/>
            <a:rect l="l" t="t" r="r" b="b"/>
            <a:pathLst>
              <a:path w="1075944" h="574548">
                <a:moveTo>
                  <a:pt x="0" y="287274"/>
                </a:moveTo>
                <a:lnTo>
                  <a:pt x="7042" y="240684"/>
                </a:lnTo>
                <a:lnTo>
                  <a:pt x="27432" y="196486"/>
                </a:lnTo>
                <a:lnTo>
                  <a:pt x="60058" y="155270"/>
                </a:lnTo>
                <a:lnTo>
                  <a:pt x="103814" y="117628"/>
                </a:lnTo>
                <a:lnTo>
                  <a:pt x="157591" y="84153"/>
                </a:lnTo>
                <a:lnTo>
                  <a:pt x="220278" y="55437"/>
                </a:lnTo>
                <a:lnTo>
                  <a:pt x="290769" y="32071"/>
                </a:lnTo>
                <a:lnTo>
                  <a:pt x="328594" y="22580"/>
                </a:lnTo>
                <a:lnTo>
                  <a:pt x="367954" y="14648"/>
                </a:lnTo>
                <a:lnTo>
                  <a:pt x="408710" y="8350"/>
                </a:lnTo>
                <a:lnTo>
                  <a:pt x="450724" y="3760"/>
                </a:lnTo>
                <a:lnTo>
                  <a:pt x="493858" y="952"/>
                </a:lnTo>
                <a:lnTo>
                  <a:pt x="537972" y="0"/>
                </a:lnTo>
                <a:lnTo>
                  <a:pt x="582085" y="952"/>
                </a:lnTo>
                <a:lnTo>
                  <a:pt x="625219" y="3760"/>
                </a:lnTo>
                <a:lnTo>
                  <a:pt x="667233" y="8350"/>
                </a:lnTo>
                <a:lnTo>
                  <a:pt x="707989" y="14648"/>
                </a:lnTo>
                <a:lnTo>
                  <a:pt x="747349" y="22580"/>
                </a:lnTo>
                <a:lnTo>
                  <a:pt x="785174" y="32071"/>
                </a:lnTo>
                <a:lnTo>
                  <a:pt x="855665" y="55437"/>
                </a:lnTo>
                <a:lnTo>
                  <a:pt x="918352" y="84153"/>
                </a:lnTo>
                <a:lnTo>
                  <a:pt x="972129" y="117628"/>
                </a:lnTo>
                <a:lnTo>
                  <a:pt x="1015885" y="155270"/>
                </a:lnTo>
                <a:lnTo>
                  <a:pt x="1048512" y="196486"/>
                </a:lnTo>
                <a:lnTo>
                  <a:pt x="1068901" y="240684"/>
                </a:lnTo>
                <a:lnTo>
                  <a:pt x="1075944" y="287274"/>
                </a:lnTo>
                <a:lnTo>
                  <a:pt x="1074160" y="310830"/>
                </a:lnTo>
                <a:lnTo>
                  <a:pt x="1060305" y="356298"/>
                </a:lnTo>
                <a:lnTo>
                  <a:pt x="1033658" y="399079"/>
                </a:lnTo>
                <a:lnTo>
                  <a:pt x="995328" y="438582"/>
                </a:lnTo>
                <a:lnTo>
                  <a:pt x="946424" y="474214"/>
                </a:lnTo>
                <a:lnTo>
                  <a:pt x="888053" y="505384"/>
                </a:lnTo>
                <a:lnTo>
                  <a:pt x="821325" y="531499"/>
                </a:lnTo>
                <a:lnTo>
                  <a:pt x="747349" y="551967"/>
                </a:lnTo>
                <a:lnTo>
                  <a:pt x="707989" y="559899"/>
                </a:lnTo>
                <a:lnTo>
                  <a:pt x="667233" y="566197"/>
                </a:lnTo>
                <a:lnTo>
                  <a:pt x="625219" y="570787"/>
                </a:lnTo>
                <a:lnTo>
                  <a:pt x="582085" y="573595"/>
                </a:lnTo>
                <a:lnTo>
                  <a:pt x="537972" y="574548"/>
                </a:lnTo>
                <a:lnTo>
                  <a:pt x="493858" y="573595"/>
                </a:lnTo>
                <a:lnTo>
                  <a:pt x="450724" y="570787"/>
                </a:lnTo>
                <a:lnTo>
                  <a:pt x="408710" y="566197"/>
                </a:lnTo>
                <a:lnTo>
                  <a:pt x="367954" y="559899"/>
                </a:lnTo>
                <a:lnTo>
                  <a:pt x="328594" y="551967"/>
                </a:lnTo>
                <a:lnTo>
                  <a:pt x="290769" y="542476"/>
                </a:lnTo>
                <a:lnTo>
                  <a:pt x="220278" y="519110"/>
                </a:lnTo>
                <a:lnTo>
                  <a:pt x="157591" y="490394"/>
                </a:lnTo>
                <a:lnTo>
                  <a:pt x="103814" y="456919"/>
                </a:lnTo>
                <a:lnTo>
                  <a:pt x="60058" y="419277"/>
                </a:lnTo>
                <a:lnTo>
                  <a:pt x="27432" y="378061"/>
                </a:lnTo>
                <a:lnTo>
                  <a:pt x="7042" y="333863"/>
                </a:lnTo>
                <a:lnTo>
                  <a:pt x="0" y="28727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917685" y="5122164"/>
            <a:ext cx="236601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E.D.Donets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et al., 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dirty="0" smtClean="0">
                <a:solidFill>
                  <a:prstClr val="black"/>
                </a:solidFill>
                <a:latin typeface="Arial"/>
                <a:cs typeface="Arial"/>
              </a:rPr>
              <a:t>Suppl</a:t>
            </a:r>
            <a:r>
              <a:rPr sz="1200" spc="-10" dirty="0" smtClean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00" spc="5" dirty="0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200" spc="-10" dirty="0" smtClean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200" dirty="0" smtClean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200" spc="-3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Z.</a:t>
            </a:r>
            <a:r>
              <a:rPr sz="12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Ph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s. D</a:t>
            </a:r>
            <a:r>
              <a:rPr sz="12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om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s,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olecules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luste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 3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spc="10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339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(1991)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0639"/>
            <a:ext cx="3755232" cy="299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217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931" y="1061084"/>
            <a:ext cx="9588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000" spc="-10" dirty="0">
                <a:solidFill>
                  <a:srgbClr val="171717"/>
                </a:solidFill>
                <a:latin typeface="Arial"/>
                <a:cs typeface="Arial"/>
              </a:rPr>
              <a:t>9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7367" y="212090"/>
            <a:ext cx="10837265" cy="2147639"/>
          </a:xfrm>
          <a:prstGeom prst="rect">
            <a:avLst/>
          </a:prstGeom>
        </p:spPr>
        <p:txBody>
          <a:bodyPr vert="horz" wrap="square" lIns="0" tIns="145669" rIns="0" bIns="0" rtlCol="0">
            <a:spAutoFit/>
          </a:bodyPr>
          <a:lstStyle/>
          <a:p>
            <a:pPr marL="294640">
              <a:lnSpc>
                <a:spcPts val="5235"/>
              </a:lnSpc>
            </a:pPr>
            <a:r>
              <a:rPr lang="en-US" dirty="0" smtClean="0"/>
              <a:t>Super excited states of ions/atoms – &gt;</a:t>
            </a:r>
            <a:br>
              <a:rPr lang="en-US" dirty="0" smtClean="0"/>
            </a:br>
            <a:r>
              <a:rPr lang="en-US" dirty="0"/>
              <a:t>  </a:t>
            </a:r>
            <a:r>
              <a:rPr lang="en-US" dirty="0" smtClean="0"/>
              <a:t>  ball lightning phenomena?</a:t>
            </a:r>
            <a:br>
              <a:rPr lang="en-US" dirty="0" smtClean="0"/>
            </a:b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32333" y="1082349"/>
            <a:ext cx="11469598" cy="252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0045" marR="6350" indent="-34798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0045" marR="6350" indent="-34798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lnSpc>
                <a:spcPts val="950"/>
              </a:lnSpc>
              <a:spcBef>
                <a:spcPts val="46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</a:pPr>
            <a:endParaRPr sz="950" dirty="0">
              <a:solidFill>
                <a:prstClr val="black"/>
              </a:solidFill>
              <a:latin typeface="Calibri"/>
            </a:endParaRPr>
          </a:p>
          <a:p>
            <a:pPr marL="360045" marR="3456304" indent="-347980" fontAlgn="auto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60045" algn="l"/>
              </a:tabLst>
            </a:pPr>
            <a:r>
              <a:rPr sz="1900" spc="-1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065" fontAlgn="auto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tabLst>
                <a:tab pos="360045" algn="l"/>
              </a:tabLst>
            </a:pPr>
            <a:r>
              <a:rPr sz="1900" spc="-10" dirty="0" smtClean="0">
                <a:solidFill>
                  <a:prstClr val="black"/>
                </a:solidFill>
                <a:latin typeface="Arial"/>
                <a:cs typeface="Arial"/>
              </a:rPr>
              <a:t>”</a:t>
            </a:r>
            <a:r>
              <a:rPr lang="en-US" sz="1900" spc="-10" dirty="0">
                <a:solidFill>
                  <a:prstClr val="black"/>
                </a:solidFill>
                <a:latin typeface="Arial"/>
                <a:cs typeface="Arial"/>
              </a:rPr>
              <a:t> Interesting idea from </a:t>
            </a:r>
            <a:r>
              <a:rPr lang="en-US" sz="1900" spc="-10" dirty="0" err="1" smtClean="0">
                <a:solidFill>
                  <a:prstClr val="black"/>
                </a:solidFill>
                <a:latin typeface="Arial"/>
                <a:cs typeface="Arial"/>
              </a:rPr>
              <a:t>Evgeny</a:t>
            </a:r>
            <a:r>
              <a:rPr lang="en-US" sz="1900" spc="-10" dirty="0" smtClean="0">
                <a:solidFill>
                  <a:prstClr val="black"/>
                </a:solidFill>
                <a:latin typeface="Arial"/>
                <a:cs typeface="Arial"/>
              </a:rPr>
              <a:t> D. Donets:</a:t>
            </a:r>
            <a:endParaRPr lang="en-US" sz="1900" spc="-1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065" fontAlgn="auto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tabLst>
                <a:tab pos="360045" algn="l"/>
              </a:tabLst>
            </a:pPr>
            <a:r>
              <a:rPr lang="en-US" sz="1900" spc="-10" dirty="0">
                <a:solidFill>
                  <a:prstClr val="black"/>
                </a:solidFill>
                <a:latin typeface="Arial"/>
                <a:cs typeface="Arial"/>
              </a:rPr>
              <a:t>If we have two or more super-excited atoms closed enough to each other, the electrons on their higher levels could be common for few or an assembly of super-excited ions Hence, cluster of super-exited ions could exists in metastable </a:t>
            </a:r>
            <a:r>
              <a:rPr lang="en-US" sz="1900" spc="-10" dirty="0" smtClean="0">
                <a:solidFill>
                  <a:prstClr val="black"/>
                </a:solidFill>
                <a:latin typeface="Arial"/>
                <a:cs typeface="Arial"/>
              </a:rPr>
              <a:t>state with </a:t>
            </a:r>
            <a:r>
              <a:rPr lang="en-US" sz="1900" spc="-10" dirty="0">
                <a:solidFill>
                  <a:prstClr val="black"/>
                </a:solidFill>
                <a:latin typeface="Arial"/>
                <a:cs typeface="Arial"/>
              </a:rPr>
              <a:t>many common electrons on high excited levels only</a:t>
            </a:r>
          </a:p>
          <a:p>
            <a:pPr marL="12065" fontAlgn="auto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tabLst>
                <a:tab pos="360045" algn="l"/>
              </a:tabLst>
            </a:pPr>
            <a:r>
              <a:rPr lang="en-US" sz="1900" spc="-10" dirty="0">
                <a:solidFill>
                  <a:prstClr val="black"/>
                </a:solidFill>
                <a:latin typeface="Arial"/>
                <a:cs typeface="Arial"/>
              </a:rPr>
              <a:t>→  it could be possible scenario </a:t>
            </a:r>
            <a:r>
              <a:rPr lang="en-US" sz="1900" spc="-10" dirty="0" smtClean="0">
                <a:solidFill>
                  <a:prstClr val="black"/>
                </a:solidFill>
                <a:latin typeface="Arial"/>
                <a:cs typeface="Arial"/>
              </a:rPr>
              <a:t>for ball </a:t>
            </a:r>
            <a:r>
              <a:rPr lang="en-US" sz="1900" spc="-10" dirty="0">
                <a:solidFill>
                  <a:prstClr val="black"/>
                </a:solidFill>
                <a:latin typeface="Arial"/>
                <a:cs typeface="Arial"/>
              </a:rPr>
              <a:t>lightning formation in atmosphere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34100" y="4488179"/>
            <a:ext cx="1545335" cy="1557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4077" y="5975143"/>
            <a:ext cx="3944276" cy="692521"/>
          </a:xfrm>
          <a:custGeom>
            <a:avLst/>
            <a:gdLst/>
            <a:ahLst/>
            <a:cxnLst/>
            <a:rect l="l" t="t" r="r" b="b"/>
            <a:pathLst>
              <a:path w="3944276" h="692521">
                <a:moveTo>
                  <a:pt x="3771379" y="678070"/>
                </a:moveTo>
                <a:lnTo>
                  <a:pt x="1934750" y="678070"/>
                </a:lnTo>
                <a:lnTo>
                  <a:pt x="1998697" y="678546"/>
                </a:lnTo>
                <a:lnTo>
                  <a:pt x="2686077" y="692521"/>
                </a:lnTo>
                <a:lnTo>
                  <a:pt x="3483778" y="682849"/>
                </a:lnTo>
                <a:lnTo>
                  <a:pt x="3755952" y="682849"/>
                </a:lnTo>
                <a:lnTo>
                  <a:pt x="3758308" y="682226"/>
                </a:lnTo>
                <a:lnTo>
                  <a:pt x="3770911" y="678233"/>
                </a:lnTo>
                <a:lnTo>
                  <a:pt x="3771379" y="678070"/>
                </a:lnTo>
                <a:close/>
              </a:path>
              <a:path w="3944276" h="692521">
                <a:moveTo>
                  <a:pt x="3755952" y="682849"/>
                </a:moveTo>
                <a:lnTo>
                  <a:pt x="3483778" y="682849"/>
                </a:lnTo>
                <a:lnTo>
                  <a:pt x="3508064" y="683078"/>
                </a:lnTo>
                <a:lnTo>
                  <a:pt x="3530591" y="683619"/>
                </a:lnTo>
                <a:lnTo>
                  <a:pt x="3551487" y="684407"/>
                </a:lnTo>
                <a:lnTo>
                  <a:pt x="3570886" y="685379"/>
                </a:lnTo>
                <a:lnTo>
                  <a:pt x="3605710" y="687614"/>
                </a:lnTo>
                <a:lnTo>
                  <a:pt x="3649975" y="690735"/>
                </a:lnTo>
                <a:lnTo>
                  <a:pt x="3663127" y="691456"/>
                </a:lnTo>
                <a:lnTo>
                  <a:pt x="3675696" y="691910"/>
                </a:lnTo>
                <a:lnTo>
                  <a:pt x="3687811" y="692034"/>
                </a:lnTo>
                <a:lnTo>
                  <a:pt x="3699604" y="691762"/>
                </a:lnTo>
                <a:lnTo>
                  <a:pt x="3711205" y="691031"/>
                </a:lnTo>
                <a:lnTo>
                  <a:pt x="3722745" y="689776"/>
                </a:lnTo>
                <a:lnTo>
                  <a:pt x="3734356" y="687933"/>
                </a:lnTo>
                <a:lnTo>
                  <a:pt x="3746166" y="685437"/>
                </a:lnTo>
                <a:lnTo>
                  <a:pt x="3755952" y="682849"/>
                </a:lnTo>
                <a:close/>
              </a:path>
              <a:path w="3944276" h="692521">
                <a:moveTo>
                  <a:pt x="3813134" y="662556"/>
                </a:moveTo>
                <a:lnTo>
                  <a:pt x="745532" y="662556"/>
                </a:lnTo>
                <a:lnTo>
                  <a:pt x="777993" y="662601"/>
                </a:lnTo>
                <a:lnTo>
                  <a:pt x="809460" y="663038"/>
                </a:lnTo>
                <a:lnTo>
                  <a:pt x="839751" y="663958"/>
                </a:lnTo>
                <a:lnTo>
                  <a:pt x="867917" y="665098"/>
                </a:lnTo>
                <a:lnTo>
                  <a:pt x="1321121" y="681522"/>
                </a:lnTo>
                <a:lnTo>
                  <a:pt x="1460536" y="683400"/>
                </a:lnTo>
                <a:lnTo>
                  <a:pt x="1873653" y="678143"/>
                </a:lnTo>
                <a:lnTo>
                  <a:pt x="3771379" y="678070"/>
                </a:lnTo>
                <a:lnTo>
                  <a:pt x="3783742" y="673758"/>
                </a:lnTo>
                <a:lnTo>
                  <a:pt x="3796459" y="669111"/>
                </a:lnTo>
                <a:lnTo>
                  <a:pt x="3809032" y="664249"/>
                </a:lnTo>
                <a:lnTo>
                  <a:pt x="3813134" y="662556"/>
                </a:lnTo>
                <a:close/>
              </a:path>
              <a:path w="3944276" h="692521">
                <a:moveTo>
                  <a:pt x="113880" y="460"/>
                </a:moveTo>
                <a:lnTo>
                  <a:pt x="74695" y="4776"/>
                </a:lnTo>
                <a:lnTo>
                  <a:pt x="34034" y="27322"/>
                </a:lnTo>
                <a:lnTo>
                  <a:pt x="14610" y="70199"/>
                </a:lnTo>
                <a:lnTo>
                  <a:pt x="5726" y="113703"/>
                </a:lnTo>
                <a:lnTo>
                  <a:pt x="883" y="164330"/>
                </a:lnTo>
                <a:lnTo>
                  <a:pt x="0" y="200411"/>
                </a:lnTo>
                <a:lnTo>
                  <a:pt x="284" y="218786"/>
                </a:lnTo>
                <a:lnTo>
                  <a:pt x="4133" y="273777"/>
                </a:lnTo>
                <a:lnTo>
                  <a:pt x="12632" y="326010"/>
                </a:lnTo>
                <a:lnTo>
                  <a:pt x="25702" y="372858"/>
                </a:lnTo>
                <a:lnTo>
                  <a:pt x="30468" y="388371"/>
                </a:lnTo>
                <a:lnTo>
                  <a:pt x="45864" y="436101"/>
                </a:lnTo>
                <a:lnTo>
                  <a:pt x="64633" y="483993"/>
                </a:lnTo>
                <a:lnTo>
                  <a:pt x="88995" y="529956"/>
                </a:lnTo>
                <a:lnTo>
                  <a:pt x="121170" y="571901"/>
                </a:lnTo>
                <a:lnTo>
                  <a:pt x="163375" y="607740"/>
                </a:lnTo>
                <a:lnTo>
                  <a:pt x="198182" y="627209"/>
                </a:lnTo>
                <a:lnTo>
                  <a:pt x="239363" y="642409"/>
                </a:lnTo>
                <a:lnTo>
                  <a:pt x="288539" y="653176"/>
                </a:lnTo>
                <a:lnTo>
                  <a:pt x="344653" y="660158"/>
                </a:lnTo>
                <a:lnTo>
                  <a:pt x="406250" y="664069"/>
                </a:lnTo>
                <a:lnTo>
                  <a:pt x="471874" y="665623"/>
                </a:lnTo>
                <a:lnTo>
                  <a:pt x="505741" y="665740"/>
                </a:lnTo>
                <a:lnTo>
                  <a:pt x="574786" y="665096"/>
                </a:lnTo>
                <a:lnTo>
                  <a:pt x="745532" y="662556"/>
                </a:lnTo>
                <a:lnTo>
                  <a:pt x="3813134" y="662556"/>
                </a:lnTo>
                <a:lnTo>
                  <a:pt x="3857287" y="641824"/>
                </a:lnTo>
                <a:lnTo>
                  <a:pt x="3890497" y="620713"/>
                </a:lnTo>
                <a:lnTo>
                  <a:pt x="3920253" y="594674"/>
                </a:lnTo>
                <a:lnTo>
                  <a:pt x="3945744" y="562583"/>
                </a:lnTo>
                <a:lnTo>
                  <a:pt x="3966160" y="523313"/>
                </a:lnTo>
                <a:lnTo>
                  <a:pt x="3980894" y="473420"/>
                </a:lnTo>
                <a:lnTo>
                  <a:pt x="3987778" y="431040"/>
                </a:lnTo>
                <a:lnTo>
                  <a:pt x="3992503" y="383165"/>
                </a:lnTo>
                <a:lnTo>
                  <a:pt x="3995216" y="331666"/>
                </a:lnTo>
                <a:lnTo>
                  <a:pt x="3995969" y="291657"/>
                </a:lnTo>
                <a:lnTo>
                  <a:pt x="3996031" y="273777"/>
                </a:lnTo>
                <a:lnTo>
                  <a:pt x="3995846" y="251711"/>
                </a:lnTo>
                <a:lnTo>
                  <a:pt x="3994191" y="199333"/>
                </a:lnTo>
                <a:lnTo>
                  <a:pt x="3991052" y="149875"/>
                </a:lnTo>
                <a:lnTo>
                  <a:pt x="3986579" y="105209"/>
                </a:lnTo>
                <a:lnTo>
                  <a:pt x="3980921" y="67205"/>
                </a:lnTo>
                <a:lnTo>
                  <a:pt x="3970065" y="27166"/>
                </a:lnTo>
                <a:lnTo>
                  <a:pt x="3944276" y="6797"/>
                </a:lnTo>
                <a:lnTo>
                  <a:pt x="3895958" y="6797"/>
                </a:lnTo>
                <a:lnTo>
                  <a:pt x="3879211" y="6185"/>
                </a:lnTo>
                <a:lnTo>
                  <a:pt x="3859938" y="4574"/>
                </a:lnTo>
                <a:lnTo>
                  <a:pt x="3859506" y="4523"/>
                </a:lnTo>
                <a:lnTo>
                  <a:pt x="3309667" y="4523"/>
                </a:lnTo>
                <a:lnTo>
                  <a:pt x="200115" y="4064"/>
                </a:lnTo>
                <a:lnTo>
                  <a:pt x="190123" y="3937"/>
                </a:lnTo>
                <a:lnTo>
                  <a:pt x="179007" y="3391"/>
                </a:lnTo>
                <a:lnTo>
                  <a:pt x="141004" y="980"/>
                </a:lnTo>
                <a:lnTo>
                  <a:pt x="127481" y="495"/>
                </a:lnTo>
                <a:lnTo>
                  <a:pt x="113880" y="460"/>
                </a:lnTo>
                <a:close/>
              </a:path>
              <a:path w="3944276" h="692521">
                <a:moveTo>
                  <a:pt x="3933286" y="6260"/>
                </a:moveTo>
                <a:lnTo>
                  <a:pt x="3910403" y="6771"/>
                </a:lnTo>
                <a:lnTo>
                  <a:pt x="3895958" y="6797"/>
                </a:lnTo>
                <a:lnTo>
                  <a:pt x="3944276" y="6797"/>
                </a:lnTo>
                <a:lnTo>
                  <a:pt x="3942173" y="6500"/>
                </a:lnTo>
                <a:lnTo>
                  <a:pt x="3933286" y="6260"/>
                </a:lnTo>
                <a:close/>
              </a:path>
              <a:path w="3944276" h="692521">
                <a:moveTo>
                  <a:pt x="3835304" y="172"/>
                </a:moveTo>
                <a:lnTo>
                  <a:pt x="3724278" y="3124"/>
                </a:lnTo>
                <a:lnTo>
                  <a:pt x="3309667" y="4523"/>
                </a:lnTo>
                <a:lnTo>
                  <a:pt x="3859506" y="4523"/>
                </a:lnTo>
                <a:lnTo>
                  <a:pt x="3848120" y="3178"/>
                </a:lnTo>
                <a:lnTo>
                  <a:pt x="3840524" y="2045"/>
                </a:lnTo>
                <a:lnTo>
                  <a:pt x="3836578" y="1222"/>
                </a:lnTo>
                <a:lnTo>
                  <a:pt x="3835036" y="614"/>
                </a:lnTo>
                <a:lnTo>
                  <a:pt x="3835102" y="224"/>
                </a:lnTo>
                <a:lnTo>
                  <a:pt x="3835304" y="172"/>
                </a:lnTo>
                <a:close/>
              </a:path>
              <a:path w="3944276" h="692521">
                <a:moveTo>
                  <a:pt x="865123" y="894"/>
                </a:moveTo>
                <a:lnTo>
                  <a:pt x="213133" y="2987"/>
                </a:lnTo>
                <a:lnTo>
                  <a:pt x="208773" y="3601"/>
                </a:lnTo>
                <a:lnTo>
                  <a:pt x="200115" y="4064"/>
                </a:lnTo>
                <a:lnTo>
                  <a:pt x="3000344" y="4064"/>
                </a:lnTo>
                <a:lnTo>
                  <a:pt x="865123" y="894"/>
                </a:lnTo>
                <a:close/>
              </a:path>
              <a:path w="3944276" h="692521">
                <a:moveTo>
                  <a:pt x="3836422" y="0"/>
                </a:moveTo>
                <a:lnTo>
                  <a:pt x="3835866" y="27"/>
                </a:lnTo>
                <a:lnTo>
                  <a:pt x="3835304" y="172"/>
                </a:lnTo>
                <a:lnTo>
                  <a:pt x="3835859" y="119"/>
                </a:lnTo>
                <a:lnTo>
                  <a:pt x="3836422" y="0"/>
                </a:lnTo>
                <a:close/>
              </a:path>
            </a:pathLst>
          </a:custGeom>
          <a:solidFill>
            <a:srgbClr val="CCEB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47665" y="5977890"/>
            <a:ext cx="3924300" cy="0"/>
          </a:xfrm>
          <a:custGeom>
            <a:avLst/>
            <a:gdLst/>
            <a:ahLst/>
            <a:cxnLst/>
            <a:rect l="l" t="t" r="r" b="b"/>
            <a:pathLst>
              <a:path w="3924300">
                <a:moveTo>
                  <a:pt x="0" y="0"/>
                </a:moveTo>
                <a:lnTo>
                  <a:pt x="39243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13120" y="6089396"/>
            <a:ext cx="70066" cy="66744"/>
          </a:xfrm>
          <a:custGeom>
            <a:avLst/>
            <a:gdLst/>
            <a:ahLst/>
            <a:cxnLst/>
            <a:rect l="l" t="t" r="r" b="b"/>
            <a:pathLst>
              <a:path w="70066" h="66744">
                <a:moveTo>
                  <a:pt x="22391" y="0"/>
                </a:moveTo>
                <a:lnTo>
                  <a:pt x="10745" y="7468"/>
                </a:lnTo>
                <a:lnTo>
                  <a:pt x="2884" y="18697"/>
                </a:lnTo>
                <a:lnTo>
                  <a:pt x="0" y="32511"/>
                </a:lnTo>
                <a:lnTo>
                  <a:pt x="459" y="38102"/>
                </a:lnTo>
                <a:lnTo>
                  <a:pt x="4876" y="49723"/>
                </a:lnTo>
                <a:lnTo>
                  <a:pt x="13721" y="58959"/>
                </a:lnTo>
                <a:lnTo>
                  <a:pt x="26682" y="64928"/>
                </a:lnTo>
                <a:lnTo>
                  <a:pt x="43443" y="66744"/>
                </a:lnTo>
                <a:lnTo>
                  <a:pt x="54589" y="61907"/>
                </a:lnTo>
                <a:lnTo>
                  <a:pt x="63303" y="52839"/>
                </a:lnTo>
                <a:lnTo>
                  <a:pt x="68743" y="39662"/>
                </a:lnTo>
                <a:lnTo>
                  <a:pt x="70066" y="22503"/>
                </a:lnTo>
                <a:lnTo>
                  <a:pt x="64443" y="12617"/>
                </a:lnTo>
                <a:lnTo>
                  <a:pt x="54665" y="5068"/>
                </a:lnTo>
                <a:lnTo>
                  <a:pt x="40669" y="611"/>
                </a:lnTo>
                <a:lnTo>
                  <a:pt x="223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13120" y="6089396"/>
            <a:ext cx="70066" cy="66744"/>
          </a:xfrm>
          <a:custGeom>
            <a:avLst/>
            <a:gdLst/>
            <a:ahLst/>
            <a:cxnLst/>
            <a:rect l="l" t="t" r="r" b="b"/>
            <a:pathLst>
              <a:path w="70066" h="66744">
                <a:moveTo>
                  <a:pt x="0" y="32511"/>
                </a:moveTo>
                <a:lnTo>
                  <a:pt x="2884" y="18697"/>
                </a:lnTo>
                <a:lnTo>
                  <a:pt x="10745" y="7468"/>
                </a:lnTo>
                <a:lnTo>
                  <a:pt x="22391" y="0"/>
                </a:lnTo>
                <a:lnTo>
                  <a:pt x="40669" y="611"/>
                </a:lnTo>
                <a:lnTo>
                  <a:pt x="54665" y="5068"/>
                </a:lnTo>
                <a:lnTo>
                  <a:pt x="64443" y="12617"/>
                </a:lnTo>
                <a:lnTo>
                  <a:pt x="70066" y="22503"/>
                </a:lnTo>
                <a:lnTo>
                  <a:pt x="68743" y="39662"/>
                </a:lnTo>
                <a:lnTo>
                  <a:pt x="63303" y="52839"/>
                </a:lnTo>
                <a:lnTo>
                  <a:pt x="54589" y="61907"/>
                </a:lnTo>
                <a:lnTo>
                  <a:pt x="43443" y="66744"/>
                </a:lnTo>
                <a:lnTo>
                  <a:pt x="26682" y="64928"/>
                </a:lnTo>
                <a:lnTo>
                  <a:pt x="13721" y="58959"/>
                </a:lnTo>
                <a:lnTo>
                  <a:pt x="4876" y="49723"/>
                </a:lnTo>
                <a:lnTo>
                  <a:pt x="459" y="38102"/>
                </a:lnTo>
                <a:lnTo>
                  <a:pt x="0" y="32511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12408" y="62723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21950" y="0"/>
                </a:moveTo>
                <a:lnTo>
                  <a:pt x="10549" y="7630"/>
                </a:lnTo>
                <a:lnTo>
                  <a:pt x="2835" y="19104"/>
                </a:lnTo>
                <a:lnTo>
                  <a:pt x="0" y="33218"/>
                </a:lnTo>
                <a:lnTo>
                  <a:pt x="421" y="38737"/>
                </a:lnTo>
                <a:lnTo>
                  <a:pt x="4716" y="50680"/>
                </a:lnTo>
                <a:lnTo>
                  <a:pt x="13382" y="60180"/>
                </a:lnTo>
                <a:lnTo>
                  <a:pt x="26088" y="66322"/>
                </a:lnTo>
                <a:lnTo>
                  <a:pt x="42507" y="68192"/>
                </a:lnTo>
                <a:lnTo>
                  <a:pt x="53401" y="63257"/>
                </a:lnTo>
                <a:lnTo>
                  <a:pt x="61946" y="54026"/>
                </a:lnTo>
                <a:lnTo>
                  <a:pt x="67306" y="40641"/>
                </a:lnTo>
                <a:lnTo>
                  <a:pt x="68647" y="23245"/>
                </a:lnTo>
                <a:lnTo>
                  <a:pt x="63179" y="13046"/>
                </a:lnTo>
                <a:lnTo>
                  <a:pt x="53605" y="5250"/>
                </a:lnTo>
                <a:lnTo>
                  <a:pt x="39878" y="640"/>
                </a:lnTo>
                <a:lnTo>
                  <a:pt x="219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12408" y="62723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0" y="33218"/>
                </a:moveTo>
                <a:lnTo>
                  <a:pt x="2835" y="19104"/>
                </a:lnTo>
                <a:lnTo>
                  <a:pt x="10549" y="7630"/>
                </a:lnTo>
                <a:lnTo>
                  <a:pt x="21950" y="0"/>
                </a:lnTo>
                <a:lnTo>
                  <a:pt x="39878" y="640"/>
                </a:lnTo>
                <a:lnTo>
                  <a:pt x="53605" y="5250"/>
                </a:lnTo>
                <a:lnTo>
                  <a:pt x="63179" y="13046"/>
                </a:lnTo>
                <a:lnTo>
                  <a:pt x="68647" y="23245"/>
                </a:lnTo>
                <a:lnTo>
                  <a:pt x="67306" y="40641"/>
                </a:lnTo>
                <a:lnTo>
                  <a:pt x="61946" y="54026"/>
                </a:lnTo>
                <a:lnTo>
                  <a:pt x="53401" y="63257"/>
                </a:lnTo>
                <a:lnTo>
                  <a:pt x="42507" y="68192"/>
                </a:lnTo>
                <a:lnTo>
                  <a:pt x="26088" y="66322"/>
                </a:lnTo>
                <a:lnTo>
                  <a:pt x="13382" y="60180"/>
                </a:lnTo>
                <a:lnTo>
                  <a:pt x="4716" y="50680"/>
                </a:lnTo>
                <a:lnTo>
                  <a:pt x="421" y="38737"/>
                </a:lnTo>
                <a:lnTo>
                  <a:pt x="0" y="3321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96456" y="6124735"/>
            <a:ext cx="68429" cy="69175"/>
          </a:xfrm>
          <a:custGeom>
            <a:avLst/>
            <a:gdLst/>
            <a:ahLst/>
            <a:cxnLst/>
            <a:rect l="l" t="t" r="r" b="b"/>
            <a:pathLst>
              <a:path w="68429" h="69175">
                <a:moveTo>
                  <a:pt x="21535" y="0"/>
                </a:moveTo>
                <a:lnTo>
                  <a:pt x="10339" y="7828"/>
                </a:lnTo>
                <a:lnTo>
                  <a:pt x="2776" y="19472"/>
                </a:lnTo>
                <a:lnTo>
                  <a:pt x="0" y="33748"/>
                </a:lnTo>
                <a:lnTo>
                  <a:pt x="666" y="40791"/>
                </a:lnTo>
                <a:lnTo>
                  <a:pt x="5302" y="52464"/>
                </a:lnTo>
                <a:lnTo>
                  <a:pt x="14163" y="61669"/>
                </a:lnTo>
                <a:lnTo>
                  <a:pt x="27017" y="67532"/>
                </a:lnTo>
                <a:lnTo>
                  <a:pt x="43632" y="69175"/>
                </a:lnTo>
                <a:lnTo>
                  <a:pt x="54095" y="63861"/>
                </a:lnTo>
                <a:lnTo>
                  <a:pt x="62241" y="54310"/>
                </a:lnTo>
                <a:lnTo>
                  <a:pt x="67282" y="40616"/>
                </a:lnTo>
                <a:lnTo>
                  <a:pt x="68429" y="22874"/>
                </a:lnTo>
                <a:lnTo>
                  <a:pt x="62809" y="12732"/>
                </a:lnTo>
                <a:lnTo>
                  <a:pt x="53164" y="5025"/>
                </a:lnTo>
                <a:lnTo>
                  <a:pt x="39428" y="523"/>
                </a:lnTo>
                <a:lnTo>
                  <a:pt x="2153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96456" y="6124735"/>
            <a:ext cx="68429" cy="69175"/>
          </a:xfrm>
          <a:custGeom>
            <a:avLst/>
            <a:gdLst/>
            <a:ahLst/>
            <a:cxnLst/>
            <a:rect l="l" t="t" r="r" b="b"/>
            <a:pathLst>
              <a:path w="68429" h="69175">
                <a:moveTo>
                  <a:pt x="0" y="33748"/>
                </a:moveTo>
                <a:lnTo>
                  <a:pt x="2776" y="19472"/>
                </a:lnTo>
                <a:lnTo>
                  <a:pt x="10339" y="7828"/>
                </a:lnTo>
                <a:lnTo>
                  <a:pt x="21535" y="0"/>
                </a:lnTo>
                <a:lnTo>
                  <a:pt x="39428" y="523"/>
                </a:lnTo>
                <a:lnTo>
                  <a:pt x="53164" y="5025"/>
                </a:lnTo>
                <a:lnTo>
                  <a:pt x="62809" y="12732"/>
                </a:lnTo>
                <a:lnTo>
                  <a:pt x="68429" y="22874"/>
                </a:lnTo>
                <a:lnTo>
                  <a:pt x="67282" y="40616"/>
                </a:lnTo>
                <a:lnTo>
                  <a:pt x="62241" y="54310"/>
                </a:lnTo>
                <a:lnTo>
                  <a:pt x="54095" y="63861"/>
                </a:lnTo>
                <a:lnTo>
                  <a:pt x="43632" y="69175"/>
                </a:lnTo>
                <a:lnTo>
                  <a:pt x="27017" y="67532"/>
                </a:lnTo>
                <a:lnTo>
                  <a:pt x="14163" y="61669"/>
                </a:lnTo>
                <a:lnTo>
                  <a:pt x="5302" y="52464"/>
                </a:lnTo>
                <a:lnTo>
                  <a:pt x="666" y="40791"/>
                </a:lnTo>
                <a:lnTo>
                  <a:pt x="0" y="3374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24700" y="6140996"/>
            <a:ext cx="70277" cy="65688"/>
          </a:xfrm>
          <a:custGeom>
            <a:avLst/>
            <a:gdLst/>
            <a:ahLst/>
            <a:cxnLst/>
            <a:rect l="l" t="t" r="r" b="b"/>
            <a:pathLst>
              <a:path w="70277" h="65688">
                <a:moveTo>
                  <a:pt x="22813" y="0"/>
                </a:moveTo>
                <a:lnTo>
                  <a:pt x="10958" y="7267"/>
                </a:lnTo>
                <a:lnTo>
                  <a:pt x="2944" y="18318"/>
                </a:lnTo>
                <a:lnTo>
                  <a:pt x="0" y="31965"/>
                </a:lnTo>
                <a:lnTo>
                  <a:pt x="252" y="36041"/>
                </a:lnTo>
                <a:lnTo>
                  <a:pt x="4292" y="47924"/>
                </a:lnTo>
                <a:lnTo>
                  <a:pt x="12928" y="57441"/>
                </a:lnTo>
                <a:lnTo>
                  <a:pt x="25731" y="63670"/>
                </a:lnTo>
                <a:lnTo>
                  <a:pt x="42272" y="65688"/>
                </a:lnTo>
                <a:lnTo>
                  <a:pt x="53863" y="61229"/>
                </a:lnTo>
                <a:lnTo>
                  <a:pt x="62988" y="52483"/>
                </a:lnTo>
                <a:lnTo>
                  <a:pt x="68756" y="39622"/>
                </a:lnTo>
                <a:lnTo>
                  <a:pt x="70277" y="22819"/>
                </a:lnTo>
                <a:lnTo>
                  <a:pt x="64812" y="12891"/>
                </a:lnTo>
                <a:lnTo>
                  <a:pt x="55108" y="5270"/>
                </a:lnTo>
                <a:lnTo>
                  <a:pt x="41124" y="719"/>
                </a:lnTo>
                <a:lnTo>
                  <a:pt x="2281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24700" y="6140996"/>
            <a:ext cx="70277" cy="65688"/>
          </a:xfrm>
          <a:custGeom>
            <a:avLst/>
            <a:gdLst/>
            <a:ahLst/>
            <a:cxnLst/>
            <a:rect l="l" t="t" r="r" b="b"/>
            <a:pathLst>
              <a:path w="70277" h="65688">
                <a:moveTo>
                  <a:pt x="0" y="31965"/>
                </a:moveTo>
                <a:lnTo>
                  <a:pt x="2944" y="18318"/>
                </a:lnTo>
                <a:lnTo>
                  <a:pt x="10958" y="7267"/>
                </a:lnTo>
                <a:lnTo>
                  <a:pt x="22813" y="0"/>
                </a:lnTo>
                <a:lnTo>
                  <a:pt x="41124" y="719"/>
                </a:lnTo>
                <a:lnTo>
                  <a:pt x="55108" y="5270"/>
                </a:lnTo>
                <a:lnTo>
                  <a:pt x="64812" y="12891"/>
                </a:lnTo>
                <a:lnTo>
                  <a:pt x="70277" y="22819"/>
                </a:lnTo>
                <a:lnTo>
                  <a:pt x="68756" y="39622"/>
                </a:lnTo>
                <a:lnTo>
                  <a:pt x="62988" y="52483"/>
                </a:lnTo>
                <a:lnTo>
                  <a:pt x="53863" y="61229"/>
                </a:lnTo>
                <a:lnTo>
                  <a:pt x="42272" y="65688"/>
                </a:lnTo>
                <a:lnTo>
                  <a:pt x="25731" y="63670"/>
                </a:lnTo>
                <a:lnTo>
                  <a:pt x="12928" y="57441"/>
                </a:lnTo>
                <a:lnTo>
                  <a:pt x="4292" y="47924"/>
                </a:lnTo>
                <a:lnTo>
                  <a:pt x="252" y="36041"/>
                </a:lnTo>
                <a:lnTo>
                  <a:pt x="0" y="31965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66076" y="6092276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22373" y="0"/>
                </a:moveTo>
                <a:lnTo>
                  <a:pt x="10763" y="7428"/>
                </a:lnTo>
                <a:lnTo>
                  <a:pt x="2895" y="18726"/>
                </a:lnTo>
                <a:lnTo>
                  <a:pt x="0" y="32679"/>
                </a:lnTo>
                <a:lnTo>
                  <a:pt x="223" y="36632"/>
                </a:lnTo>
                <a:lnTo>
                  <a:pt x="4140" y="48856"/>
                </a:lnTo>
                <a:lnTo>
                  <a:pt x="12595" y="58654"/>
                </a:lnTo>
                <a:lnTo>
                  <a:pt x="25141" y="65072"/>
                </a:lnTo>
                <a:lnTo>
                  <a:pt x="41331" y="67155"/>
                </a:lnTo>
                <a:lnTo>
                  <a:pt x="52669" y="62610"/>
                </a:lnTo>
                <a:lnTo>
                  <a:pt x="61626" y="53706"/>
                </a:lnTo>
                <a:lnTo>
                  <a:pt x="67316" y="40637"/>
                </a:lnTo>
                <a:lnTo>
                  <a:pt x="68855" y="23598"/>
                </a:lnTo>
                <a:lnTo>
                  <a:pt x="63546" y="13346"/>
                </a:lnTo>
                <a:lnTo>
                  <a:pt x="54048" y="5467"/>
                </a:lnTo>
                <a:lnTo>
                  <a:pt x="40332" y="754"/>
                </a:lnTo>
                <a:lnTo>
                  <a:pt x="2237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66076" y="6092276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0" y="32679"/>
                </a:moveTo>
                <a:lnTo>
                  <a:pt x="2895" y="18726"/>
                </a:lnTo>
                <a:lnTo>
                  <a:pt x="10763" y="7428"/>
                </a:lnTo>
                <a:lnTo>
                  <a:pt x="22373" y="0"/>
                </a:lnTo>
                <a:lnTo>
                  <a:pt x="40332" y="754"/>
                </a:lnTo>
                <a:lnTo>
                  <a:pt x="54048" y="5467"/>
                </a:lnTo>
                <a:lnTo>
                  <a:pt x="63546" y="13346"/>
                </a:lnTo>
                <a:lnTo>
                  <a:pt x="68855" y="23598"/>
                </a:lnTo>
                <a:lnTo>
                  <a:pt x="67316" y="40637"/>
                </a:lnTo>
                <a:lnTo>
                  <a:pt x="61626" y="53706"/>
                </a:lnTo>
                <a:lnTo>
                  <a:pt x="52669" y="62610"/>
                </a:lnTo>
                <a:lnTo>
                  <a:pt x="41331" y="67155"/>
                </a:lnTo>
                <a:lnTo>
                  <a:pt x="25141" y="65072"/>
                </a:lnTo>
                <a:lnTo>
                  <a:pt x="12595" y="58654"/>
                </a:lnTo>
                <a:lnTo>
                  <a:pt x="4140" y="48856"/>
                </a:lnTo>
                <a:lnTo>
                  <a:pt x="223" y="36632"/>
                </a:lnTo>
                <a:lnTo>
                  <a:pt x="0" y="3267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25740" y="6124335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21861" y="0"/>
                </a:moveTo>
                <a:lnTo>
                  <a:pt x="10510" y="7590"/>
                </a:lnTo>
                <a:lnTo>
                  <a:pt x="2826" y="19133"/>
                </a:lnTo>
                <a:lnTo>
                  <a:pt x="0" y="33386"/>
                </a:lnTo>
                <a:lnTo>
                  <a:pt x="205" y="37308"/>
                </a:lnTo>
                <a:lnTo>
                  <a:pt x="4004" y="49839"/>
                </a:lnTo>
                <a:lnTo>
                  <a:pt x="12269" y="59887"/>
                </a:lnTo>
                <a:lnTo>
                  <a:pt x="24571" y="66469"/>
                </a:lnTo>
                <a:lnTo>
                  <a:pt x="40484" y="68603"/>
                </a:lnTo>
                <a:lnTo>
                  <a:pt x="51570" y="63957"/>
                </a:lnTo>
                <a:lnTo>
                  <a:pt x="60322" y="54886"/>
                </a:lnTo>
                <a:lnTo>
                  <a:pt x="65889" y="41602"/>
                </a:lnTo>
                <a:lnTo>
                  <a:pt x="67418" y="24319"/>
                </a:lnTo>
                <a:lnTo>
                  <a:pt x="62274" y="13764"/>
                </a:lnTo>
                <a:lnTo>
                  <a:pt x="52989" y="5644"/>
                </a:lnTo>
                <a:lnTo>
                  <a:pt x="39530" y="782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25740" y="6124335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0" y="33386"/>
                </a:moveTo>
                <a:lnTo>
                  <a:pt x="2826" y="19133"/>
                </a:lnTo>
                <a:lnTo>
                  <a:pt x="10510" y="7590"/>
                </a:lnTo>
                <a:lnTo>
                  <a:pt x="21861" y="0"/>
                </a:lnTo>
                <a:lnTo>
                  <a:pt x="39530" y="782"/>
                </a:lnTo>
                <a:lnTo>
                  <a:pt x="52989" y="5644"/>
                </a:lnTo>
                <a:lnTo>
                  <a:pt x="62274" y="13764"/>
                </a:lnTo>
                <a:lnTo>
                  <a:pt x="67418" y="24319"/>
                </a:lnTo>
                <a:lnTo>
                  <a:pt x="65889" y="41602"/>
                </a:lnTo>
                <a:lnTo>
                  <a:pt x="60322" y="54886"/>
                </a:lnTo>
                <a:lnTo>
                  <a:pt x="51570" y="63957"/>
                </a:lnTo>
                <a:lnTo>
                  <a:pt x="40484" y="68603"/>
                </a:lnTo>
                <a:lnTo>
                  <a:pt x="24571" y="66469"/>
                </a:lnTo>
                <a:lnTo>
                  <a:pt x="12269" y="59887"/>
                </a:lnTo>
                <a:lnTo>
                  <a:pt x="4004" y="49839"/>
                </a:lnTo>
                <a:lnTo>
                  <a:pt x="205" y="37308"/>
                </a:lnTo>
                <a:lnTo>
                  <a:pt x="0" y="33386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78268" y="6299596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21861" y="0"/>
                </a:moveTo>
                <a:lnTo>
                  <a:pt x="10510" y="7590"/>
                </a:lnTo>
                <a:lnTo>
                  <a:pt x="2826" y="19133"/>
                </a:lnTo>
                <a:lnTo>
                  <a:pt x="0" y="33386"/>
                </a:lnTo>
                <a:lnTo>
                  <a:pt x="205" y="37308"/>
                </a:lnTo>
                <a:lnTo>
                  <a:pt x="4004" y="49839"/>
                </a:lnTo>
                <a:lnTo>
                  <a:pt x="12269" y="59887"/>
                </a:lnTo>
                <a:lnTo>
                  <a:pt x="24571" y="66469"/>
                </a:lnTo>
                <a:lnTo>
                  <a:pt x="40484" y="68603"/>
                </a:lnTo>
                <a:lnTo>
                  <a:pt x="51570" y="63957"/>
                </a:lnTo>
                <a:lnTo>
                  <a:pt x="60322" y="54886"/>
                </a:lnTo>
                <a:lnTo>
                  <a:pt x="65889" y="41602"/>
                </a:lnTo>
                <a:lnTo>
                  <a:pt x="67418" y="24319"/>
                </a:lnTo>
                <a:lnTo>
                  <a:pt x="62274" y="13764"/>
                </a:lnTo>
                <a:lnTo>
                  <a:pt x="52989" y="5644"/>
                </a:lnTo>
                <a:lnTo>
                  <a:pt x="39530" y="782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78268" y="6299596"/>
            <a:ext cx="67418" cy="68603"/>
          </a:xfrm>
          <a:custGeom>
            <a:avLst/>
            <a:gdLst/>
            <a:ahLst/>
            <a:cxnLst/>
            <a:rect l="l" t="t" r="r" b="b"/>
            <a:pathLst>
              <a:path w="67418" h="68603">
                <a:moveTo>
                  <a:pt x="0" y="33386"/>
                </a:moveTo>
                <a:lnTo>
                  <a:pt x="2826" y="19133"/>
                </a:lnTo>
                <a:lnTo>
                  <a:pt x="10510" y="7590"/>
                </a:lnTo>
                <a:lnTo>
                  <a:pt x="21861" y="0"/>
                </a:lnTo>
                <a:lnTo>
                  <a:pt x="39530" y="782"/>
                </a:lnTo>
                <a:lnTo>
                  <a:pt x="52989" y="5644"/>
                </a:lnTo>
                <a:lnTo>
                  <a:pt x="62274" y="13764"/>
                </a:lnTo>
                <a:lnTo>
                  <a:pt x="67418" y="24319"/>
                </a:lnTo>
                <a:lnTo>
                  <a:pt x="65889" y="41602"/>
                </a:lnTo>
                <a:lnTo>
                  <a:pt x="60322" y="54886"/>
                </a:lnTo>
                <a:lnTo>
                  <a:pt x="51570" y="63957"/>
                </a:lnTo>
                <a:lnTo>
                  <a:pt x="40484" y="68603"/>
                </a:lnTo>
                <a:lnTo>
                  <a:pt x="24571" y="66469"/>
                </a:lnTo>
                <a:lnTo>
                  <a:pt x="12269" y="59887"/>
                </a:lnTo>
                <a:lnTo>
                  <a:pt x="4004" y="49839"/>
                </a:lnTo>
                <a:lnTo>
                  <a:pt x="205" y="37308"/>
                </a:lnTo>
                <a:lnTo>
                  <a:pt x="0" y="33386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74764" y="6351750"/>
            <a:ext cx="69844" cy="67746"/>
          </a:xfrm>
          <a:custGeom>
            <a:avLst/>
            <a:gdLst/>
            <a:ahLst/>
            <a:cxnLst/>
            <a:rect l="l" t="t" r="r" b="b"/>
            <a:pathLst>
              <a:path w="69844" h="67746">
                <a:moveTo>
                  <a:pt x="21975" y="0"/>
                </a:moveTo>
                <a:lnTo>
                  <a:pt x="10535" y="7667"/>
                </a:lnTo>
                <a:lnTo>
                  <a:pt x="2826" y="19070"/>
                </a:lnTo>
                <a:lnTo>
                  <a:pt x="0" y="33047"/>
                </a:lnTo>
                <a:lnTo>
                  <a:pt x="711" y="40110"/>
                </a:lnTo>
                <a:lnTo>
                  <a:pt x="5468" y="51475"/>
                </a:lnTo>
                <a:lnTo>
                  <a:pt x="14508" y="60436"/>
                </a:lnTo>
                <a:lnTo>
                  <a:pt x="27614" y="66144"/>
                </a:lnTo>
                <a:lnTo>
                  <a:pt x="44566" y="67746"/>
                </a:lnTo>
                <a:lnTo>
                  <a:pt x="55279" y="62539"/>
                </a:lnTo>
                <a:lnTo>
                  <a:pt x="63595" y="53154"/>
                </a:lnTo>
                <a:lnTo>
                  <a:pt x="68716" y="39670"/>
                </a:lnTo>
                <a:lnTo>
                  <a:pt x="69844" y="22171"/>
                </a:lnTo>
                <a:lnTo>
                  <a:pt x="64071" y="12331"/>
                </a:lnTo>
                <a:lnTo>
                  <a:pt x="54223" y="4859"/>
                </a:lnTo>
                <a:lnTo>
                  <a:pt x="40218" y="500"/>
                </a:lnTo>
                <a:lnTo>
                  <a:pt x="2197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74764" y="6351750"/>
            <a:ext cx="69844" cy="67746"/>
          </a:xfrm>
          <a:custGeom>
            <a:avLst/>
            <a:gdLst/>
            <a:ahLst/>
            <a:cxnLst/>
            <a:rect l="l" t="t" r="r" b="b"/>
            <a:pathLst>
              <a:path w="69844" h="67746">
                <a:moveTo>
                  <a:pt x="0" y="33047"/>
                </a:moveTo>
                <a:lnTo>
                  <a:pt x="2826" y="19070"/>
                </a:lnTo>
                <a:lnTo>
                  <a:pt x="10535" y="7667"/>
                </a:lnTo>
                <a:lnTo>
                  <a:pt x="21975" y="0"/>
                </a:lnTo>
                <a:lnTo>
                  <a:pt x="40218" y="500"/>
                </a:lnTo>
                <a:lnTo>
                  <a:pt x="54223" y="4859"/>
                </a:lnTo>
                <a:lnTo>
                  <a:pt x="64071" y="12331"/>
                </a:lnTo>
                <a:lnTo>
                  <a:pt x="69844" y="22171"/>
                </a:lnTo>
                <a:lnTo>
                  <a:pt x="68716" y="39670"/>
                </a:lnTo>
                <a:lnTo>
                  <a:pt x="63595" y="53154"/>
                </a:lnTo>
                <a:lnTo>
                  <a:pt x="55279" y="62539"/>
                </a:lnTo>
                <a:lnTo>
                  <a:pt x="44566" y="67746"/>
                </a:lnTo>
                <a:lnTo>
                  <a:pt x="27614" y="66144"/>
                </a:lnTo>
                <a:lnTo>
                  <a:pt x="14508" y="60436"/>
                </a:lnTo>
                <a:lnTo>
                  <a:pt x="5468" y="51475"/>
                </a:lnTo>
                <a:lnTo>
                  <a:pt x="711" y="40110"/>
                </a:lnTo>
                <a:lnTo>
                  <a:pt x="0" y="33047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89547" y="6058748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22373" y="0"/>
                </a:moveTo>
                <a:lnTo>
                  <a:pt x="10763" y="7428"/>
                </a:lnTo>
                <a:lnTo>
                  <a:pt x="2895" y="18726"/>
                </a:lnTo>
                <a:lnTo>
                  <a:pt x="0" y="32679"/>
                </a:lnTo>
                <a:lnTo>
                  <a:pt x="223" y="36632"/>
                </a:lnTo>
                <a:lnTo>
                  <a:pt x="4140" y="48856"/>
                </a:lnTo>
                <a:lnTo>
                  <a:pt x="12595" y="58654"/>
                </a:lnTo>
                <a:lnTo>
                  <a:pt x="25141" y="65072"/>
                </a:lnTo>
                <a:lnTo>
                  <a:pt x="41331" y="67155"/>
                </a:lnTo>
                <a:lnTo>
                  <a:pt x="52669" y="62610"/>
                </a:lnTo>
                <a:lnTo>
                  <a:pt x="61626" y="53706"/>
                </a:lnTo>
                <a:lnTo>
                  <a:pt x="67316" y="40637"/>
                </a:lnTo>
                <a:lnTo>
                  <a:pt x="68855" y="23598"/>
                </a:lnTo>
                <a:lnTo>
                  <a:pt x="63546" y="13346"/>
                </a:lnTo>
                <a:lnTo>
                  <a:pt x="54048" y="5467"/>
                </a:lnTo>
                <a:lnTo>
                  <a:pt x="40332" y="754"/>
                </a:lnTo>
                <a:lnTo>
                  <a:pt x="2237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89547" y="6058748"/>
            <a:ext cx="68855" cy="67155"/>
          </a:xfrm>
          <a:custGeom>
            <a:avLst/>
            <a:gdLst/>
            <a:ahLst/>
            <a:cxnLst/>
            <a:rect l="l" t="t" r="r" b="b"/>
            <a:pathLst>
              <a:path w="68855" h="67155">
                <a:moveTo>
                  <a:pt x="0" y="32679"/>
                </a:moveTo>
                <a:lnTo>
                  <a:pt x="2895" y="18726"/>
                </a:lnTo>
                <a:lnTo>
                  <a:pt x="10763" y="7428"/>
                </a:lnTo>
                <a:lnTo>
                  <a:pt x="22373" y="0"/>
                </a:lnTo>
                <a:lnTo>
                  <a:pt x="40332" y="754"/>
                </a:lnTo>
                <a:lnTo>
                  <a:pt x="54048" y="5467"/>
                </a:lnTo>
                <a:lnTo>
                  <a:pt x="63546" y="13346"/>
                </a:lnTo>
                <a:lnTo>
                  <a:pt x="68855" y="23598"/>
                </a:lnTo>
                <a:lnTo>
                  <a:pt x="67316" y="40637"/>
                </a:lnTo>
                <a:lnTo>
                  <a:pt x="61626" y="53706"/>
                </a:lnTo>
                <a:lnTo>
                  <a:pt x="52669" y="62610"/>
                </a:lnTo>
                <a:lnTo>
                  <a:pt x="41331" y="67155"/>
                </a:lnTo>
                <a:lnTo>
                  <a:pt x="25141" y="65072"/>
                </a:lnTo>
                <a:lnTo>
                  <a:pt x="12595" y="58654"/>
                </a:lnTo>
                <a:lnTo>
                  <a:pt x="4140" y="48856"/>
                </a:lnTo>
                <a:lnTo>
                  <a:pt x="223" y="36632"/>
                </a:lnTo>
                <a:lnTo>
                  <a:pt x="0" y="3267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17764" y="6327256"/>
            <a:ext cx="67215" cy="69621"/>
          </a:xfrm>
          <a:custGeom>
            <a:avLst/>
            <a:gdLst/>
            <a:ahLst/>
            <a:cxnLst/>
            <a:rect l="l" t="t" r="r" b="b"/>
            <a:pathLst>
              <a:path w="67215" h="69621">
                <a:moveTo>
                  <a:pt x="21439" y="0"/>
                </a:moveTo>
                <a:lnTo>
                  <a:pt x="10296" y="7792"/>
                </a:lnTo>
                <a:lnTo>
                  <a:pt x="2766" y="19506"/>
                </a:lnTo>
                <a:lnTo>
                  <a:pt x="0" y="33919"/>
                </a:lnTo>
                <a:lnTo>
                  <a:pt x="396" y="39458"/>
                </a:lnTo>
                <a:lnTo>
                  <a:pt x="4572" y="51694"/>
                </a:lnTo>
                <a:lnTo>
                  <a:pt x="13049" y="61425"/>
                </a:lnTo>
                <a:lnTo>
                  <a:pt x="25517" y="67713"/>
                </a:lnTo>
                <a:lnTo>
                  <a:pt x="41665" y="69621"/>
                </a:lnTo>
                <a:lnTo>
                  <a:pt x="52304" y="64575"/>
                </a:lnTo>
                <a:lnTo>
                  <a:pt x="60644" y="55174"/>
                </a:lnTo>
                <a:lnTo>
                  <a:pt x="65882" y="41573"/>
                </a:lnTo>
                <a:lnTo>
                  <a:pt x="67215" y="23927"/>
                </a:lnTo>
                <a:lnTo>
                  <a:pt x="61909" y="13435"/>
                </a:lnTo>
                <a:lnTo>
                  <a:pt x="52548" y="5410"/>
                </a:lnTo>
                <a:lnTo>
                  <a:pt x="39076" y="662"/>
                </a:lnTo>
                <a:lnTo>
                  <a:pt x="2143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017764" y="6327256"/>
            <a:ext cx="67215" cy="69621"/>
          </a:xfrm>
          <a:custGeom>
            <a:avLst/>
            <a:gdLst/>
            <a:ahLst/>
            <a:cxnLst/>
            <a:rect l="l" t="t" r="r" b="b"/>
            <a:pathLst>
              <a:path w="67215" h="69621">
                <a:moveTo>
                  <a:pt x="0" y="33919"/>
                </a:moveTo>
                <a:lnTo>
                  <a:pt x="2766" y="19506"/>
                </a:lnTo>
                <a:lnTo>
                  <a:pt x="10296" y="7792"/>
                </a:lnTo>
                <a:lnTo>
                  <a:pt x="21439" y="0"/>
                </a:lnTo>
                <a:lnTo>
                  <a:pt x="39076" y="662"/>
                </a:lnTo>
                <a:lnTo>
                  <a:pt x="52548" y="5410"/>
                </a:lnTo>
                <a:lnTo>
                  <a:pt x="61909" y="13435"/>
                </a:lnTo>
                <a:lnTo>
                  <a:pt x="67215" y="23927"/>
                </a:lnTo>
                <a:lnTo>
                  <a:pt x="65882" y="41573"/>
                </a:lnTo>
                <a:lnTo>
                  <a:pt x="60644" y="55174"/>
                </a:lnTo>
                <a:lnTo>
                  <a:pt x="52304" y="64575"/>
                </a:lnTo>
                <a:lnTo>
                  <a:pt x="41665" y="69621"/>
                </a:lnTo>
                <a:lnTo>
                  <a:pt x="25517" y="67713"/>
                </a:lnTo>
                <a:lnTo>
                  <a:pt x="13049" y="61425"/>
                </a:lnTo>
                <a:lnTo>
                  <a:pt x="4572" y="51694"/>
                </a:lnTo>
                <a:lnTo>
                  <a:pt x="396" y="39458"/>
                </a:lnTo>
                <a:lnTo>
                  <a:pt x="0" y="3391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212835" y="60818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21950" y="0"/>
                </a:moveTo>
                <a:lnTo>
                  <a:pt x="10549" y="7630"/>
                </a:lnTo>
                <a:lnTo>
                  <a:pt x="2835" y="19104"/>
                </a:lnTo>
                <a:lnTo>
                  <a:pt x="0" y="33218"/>
                </a:lnTo>
                <a:lnTo>
                  <a:pt x="421" y="38737"/>
                </a:lnTo>
                <a:lnTo>
                  <a:pt x="4716" y="50680"/>
                </a:lnTo>
                <a:lnTo>
                  <a:pt x="13382" y="60180"/>
                </a:lnTo>
                <a:lnTo>
                  <a:pt x="26088" y="66322"/>
                </a:lnTo>
                <a:lnTo>
                  <a:pt x="42507" y="68192"/>
                </a:lnTo>
                <a:lnTo>
                  <a:pt x="53401" y="63257"/>
                </a:lnTo>
                <a:lnTo>
                  <a:pt x="61946" y="54026"/>
                </a:lnTo>
                <a:lnTo>
                  <a:pt x="67306" y="40641"/>
                </a:lnTo>
                <a:lnTo>
                  <a:pt x="68647" y="23245"/>
                </a:lnTo>
                <a:lnTo>
                  <a:pt x="63179" y="13046"/>
                </a:lnTo>
                <a:lnTo>
                  <a:pt x="53605" y="5250"/>
                </a:lnTo>
                <a:lnTo>
                  <a:pt x="39878" y="640"/>
                </a:lnTo>
                <a:lnTo>
                  <a:pt x="219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212835" y="6081831"/>
            <a:ext cx="68647" cy="68192"/>
          </a:xfrm>
          <a:custGeom>
            <a:avLst/>
            <a:gdLst/>
            <a:ahLst/>
            <a:cxnLst/>
            <a:rect l="l" t="t" r="r" b="b"/>
            <a:pathLst>
              <a:path w="68647" h="68192">
                <a:moveTo>
                  <a:pt x="0" y="33218"/>
                </a:moveTo>
                <a:lnTo>
                  <a:pt x="2835" y="19104"/>
                </a:lnTo>
                <a:lnTo>
                  <a:pt x="10549" y="7630"/>
                </a:lnTo>
                <a:lnTo>
                  <a:pt x="21950" y="0"/>
                </a:lnTo>
                <a:lnTo>
                  <a:pt x="39878" y="640"/>
                </a:lnTo>
                <a:lnTo>
                  <a:pt x="53605" y="5250"/>
                </a:lnTo>
                <a:lnTo>
                  <a:pt x="63179" y="13046"/>
                </a:lnTo>
                <a:lnTo>
                  <a:pt x="68647" y="23245"/>
                </a:lnTo>
                <a:lnTo>
                  <a:pt x="67306" y="40641"/>
                </a:lnTo>
                <a:lnTo>
                  <a:pt x="61946" y="54026"/>
                </a:lnTo>
                <a:lnTo>
                  <a:pt x="53401" y="63257"/>
                </a:lnTo>
                <a:lnTo>
                  <a:pt x="42507" y="68192"/>
                </a:lnTo>
                <a:lnTo>
                  <a:pt x="26088" y="66322"/>
                </a:lnTo>
                <a:lnTo>
                  <a:pt x="13382" y="60180"/>
                </a:lnTo>
                <a:lnTo>
                  <a:pt x="4716" y="50680"/>
                </a:lnTo>
                <a:lnTo>
                  <a:pt x="421" y="38737"/>
                </a:lnTo>
                <a:lnTo>
                  <a:pt x="0" y="3321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23788" y="6347936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22729" y="0"/>
                </a:moveTo>
                <a:lnTo>
                  <a:pt x="10950" y="7174"/>
                </a:lnTo>
                <a:lnTo>
                  <a:pt x="2949" y="18361"/>
                </a:lnTo>
                <a:lnTo>
                  <a:pt x="0" y="32289"/>
                </a:lnTo>
                <a:lnTo>
                  <a:pt x="4" y="32830"/>
                </a:lnTo>
                <a:lnTo>
                  <a:pt x="2910" y="45983"/>
                </a:lnTo>
                <a:lnTo>
                  <a:pt x="10699" y="56687"/>
                </a:lnTo>
                <a:lnTo>
                  <a:pt x="22630" y="63850"/>
                </a:lnTo>
                <a:lnTo>
                  <a:pt x="37963" y="66383"/>
                </a:lnTo>
                <a:lnTo>
                  <a:pt x="49981" y="62578"/>
                </a:lnTo>
                <a:lnTo>
                  <a:pt x="59601" y="54190"/>
                </a:lnTo>
                <a:lnTo>
                  <a:pt x="65857" y="41565"/>
                </a:lnTo>
                <a:lnTo>
                  <a:pt x="67786" y="25050"/>
                </a:lnTo>
                <a:lnTo>
                  <a:pt x="62993" y="14383"/>
                </a:lnTo>
                <a:lnTo>
                  <a:pt x="53876" y="6088"/>
                </a:lnTo>
                <a:lnTo>
                  <a:pt x="40449" y="1011"/>
                </a:lnTo>
                <a:lnTo>
                  <a:pt x="2272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923788" y="6347936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2289"/>
                </a:moveTo>
                <a:lnTo>
                  <a:pt x="2949" y="18361"/>
                </a:lnTo>
                <a:lnTo>
                  <a:pt x="10950" y="7174"/>
                </a:lnTo>
                <a:lnTo>
                  <a:pt x="22729" y="0"/>
                </a:lnTo>
                <a:lnTo>
                  <a:pt x="40449" y="1011"/>
                </a:lnTo>
                <a:lnTo>
                  <a:pt x="53876" y="6088"/>
                </a:lnTo>
                <a:lnTo>
                  <a:pt x="62993" y="14383"/>
                </a:lnTo>
                <a:lnTo>
                  <a:pt x="67786" y="25050"/>
                </a:lnTo>
                <a:lnTo>
                  <a:pt x="65857" y="41565"/>
                </a:lnTo>
                <a:lnTo>
                  <a:pt x="59601" y="54190"/>
                </a:lnTo>
                <a:lnTo>
                  <a:pt x="49981" y="62578"/>
                </a:lnTo>
                <a:lnTo>
                  <a:pt x="37963" y="66383"/>
                </a:lnTo>
                <a:lnTo>
                  <a:pt x="22630" y="63850"/>
                </a:lnTo>
                <a:lnTo>
                  <a:pt x="10699" y="56687"/>
                </a:lnTo>
                <a:lnTo>
                  <a:pt x="2910" y="45983"/>
                </a:lnTo>
                <a:lnTo>
                  <a:pt x="4" y="32830"/>
                </a:lnTo>
                <a:lnTo>
                  <a:pt x="0" y="3228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56503" y="6186392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22729" y="0"/>
                </a:moveTo>
                <a:lnTo>
                  <a:pt x="10950" y="7174"/>
                </a:lnTo>
                <a:lnTo>
                  <a:pt x="2949" y="18361"/>
                </a:lnTo>
                <a:lnTo>
                  <a:pt x="0" y="32289"/>
                </a:lnTo>
                <a:lnTo>
                  <a:pt x="4" y="32830"/>
                </a:lnTo>
                <a:lnTo>
                  <a:pt x="2910" y="45983"/>
                </a:lnTo>
                <a:lnTo>
                  <a:pt x="10699" y="56687"/>
                </a:lnTo>
                <a:lnTo>
                  <a:pt x="22630" y="63850"/>
                </a:lnTo>
                <a:lnTo>
                  <a:pt x="37963" y="66383"/>
                </a:lnTo>
                <a:lnTo>
                  <a:pt x="49981" y="62578"/>
                </a:lnTo>
                <a:lnTo>
                  <a:pt x="59601" y="54190"/>
                </a:lnTo>
                <a:lnTo>
                  <a:pt x="65857" y="41565"/>
                </a:lnTo>
                <a:lnTo>
                  <a:pt x="67786" y="25050"/>
                </a:lnTo>
                <a:lnTo>
                  <a:pt x="62993" y="14383"/>
                </a:lnTo>
                <a:lnTo>
                  <a:pt x="53876" y="6088"/>
                </a:lnTo>
                <a:lnTo>
                  <a:pt x="40449" y="1011"/>
                </a:lnTo>
                <a:lnTo>
                  <a:pt x="2272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556503" y="6186392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2289"/>
                </a:moveTo>
                <a:lnTo>
                  <a:pt x="2949" y="18361"/>
                </a:lnTo>
                <a:lnTo>
                  <a:pt x="10950" y="7174"/>
                </a:lnTo>
                <a:lnTo>
                  <a:pt x="22729" y="0"/>
                </a:lnTo>
                <a:lnTo>
                  <a:pt x="40449" y="1011"/>
                </a:lnTo>
                <a:lnTo>
                  <a:pt x="53876" y="6088"/>
                </a:lnTo>
                <a:lnTo>
                  <a:pt x="62993" y="14383"/>
                </a:lnTo>
                <a:lnTo>
                  <a:pt x="67786" y="25050"/>
                </a:lnTo>
                <a:lnTo>
                  <a:pt x="65857" y="41565"/>
                </a:lnTo>
                <a:lnTo>
                  <a:pt x="59601" y="54190"/>
                </a:lnTo>
                <a:lnTo>
                  <a:pt x="49981" y="62578"/>
                </a:lnTo>
                <a:lnTo>
                  <a:pt x="37963" y="66383"/>
                </a:lnTo>
                <a:lnTo>
                  <a:pt x="22630" y="63850"/>
                </a:lnTo>
                <a:lnTo>
                  <a:pt x="10699" y="56687"/>
                </a:lnTo>
                <a:lnTo>
                  <a:pt x="2910" y="45983"/>
                </a:lnTo>
                <a:lnTo>
                  <a:pt x="4" y="32830"/>
                </a:lnTo>
                <a:lnTo>
                  <a:pt x="0" y="3228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10757" y="5714238"/>
            <a:ext cx="109092" cy="342188"/>
          </a:xfrm>
          <a:custGeom>
            <a:avLst/>
            <a:gdLst/>
            <a:ahLst/>
            <a:cxnLst/>
            <a:rect l="l" t="t" r="r" b="b"/>
            <a:pathLst>
              <a:path w="109092" h="342188">
                <a:moveTo>
                  <a:pt x="57809" y="57096"/>
                </a:moveTo>
                <a:lnTo>
                  <a:pt x="36702" y="91922"/>
                </a:lnTo>
                <a:lnTo>
                  <a:pt x="17398" y="133832"/>
                </a:lnTo>
                <a:lnTo>
                  <a:pt x="5206" y="178104"/>
                </a:lnTo>
                <a:lnTo>
                  <a:pt x="380" y="223964"/>
                </a:lnTo>
                <a:lnTo>
                  <a:pt x="0" y="247408"/>
                </a:lnTo>
                <a:lnTo>
                  <a:pt x="507" y="270992"/>
                </a:lnTo>
                <a:lnTo>
                  <a:pt x="2031" y="294754"/>
                </a:lnTo>
                <a:lnTo>
                  <a:pt x="6095" y="342188"/>
                </a:lnTo>
                <a:lnTo>
                  <a:pt x="25018" y="340550"/>
                </a:lnTo>
                <a:lnTo>
                  <a:pt x="20954" y="293116"/>
                </a:lnTo>
                <a:lnTo>
                  <a:pt x="19557" y="269836"/>
                </a:lnTo>
                <a:lnTo>
                  <a:pt x="18922" y="246938"/>
                </a:lnTo>
                <a:lnTo>
                  <a:pt x="19303" y="224281"/>
                </a:lnTo>
                <a:lnTo>
                  <a:pt x="21081" y="202272"/>
                </a:lnTo>
                <a:lnTo>
                  <a:pt x="28955" y="159956"/>
                </a:lnTo>
                <a:lnTo>
                  <a:pt x="43814" y="119976"/>
                </a:lnTo>
                <a:lnTo>
                  <a:pt x="64642" y="81203"/>
                </a:lnTo>
                <a:lnTo>
                  <a:pt x="73375" y="68021"/>
                </a:lnTo>
                <a:lnTo>
                  <a:pt x="57809" y="57096"/>
                </a:lnTo>
                <a:close/>
              </a:path>
              <a:path w="109092" h="342188">
                <a:moveTo>
                  <a:pt x="102119" y="46736"/>
                </a:moveTo>
                <a:lnTo>
                  <a:pt x="64642" y="46736"/>
                </a:lnTo>
                <a:lnTo>
                  <a:pt x="80517" y="57238"/>
                </a:lnTo>
                <a:lnTo>
                  <a:pt x="73375" y="68021"/>
                </a:lnTo>
                <a:lnTo>
                  <a:pt x="96519" y="84264"/>
                </a:lnTo>
                <a:lnTo>
                  <a:pt x="102119" y="46736"/>
                </a:lnTo>
                <a:close/>
              </a:path>
              <a:path w="109092" h="342188">
                <a:moveTo>
                  <a:pt x="64642" y="46736"/>
                </a:moveTo>
                <a:lnTo>
                  <a:pt x="57809" y="57096"/>
                </a:lnTo>
                <a:lnTo>
                  <a:pt x="73375" y="68021"/>
                </a:lnTo>
                <a:lnTo>
                  <a:pt x="80517" y="57238"/>
                </a:lnTo>
                <a:lnTo>
                  <a:pt x="64642" y="46736"/>
                </a:lnTo>
                <a:close/>
              </a:path>
              <a:path w="109092" h="342188">
                <a:moveTo>
                  <a:pt x="109092" y="0"/>
                </a:moveTo>
                <a:lnTo>
                  <a:pt x="34162" y="40500"/>
                </a:lnTo>
                <a:lnTo>
                  <a:pt x="57809" y="57096"/>
                </a:lnTo>
                <a:lnTo>
                  <a:pt x="64642" y="46736"/>
                </a:lnTo>
                <a:lnTo>
                  <a:pt x="102119" y="46736"/>
                </a:lnTo>
                <a:lnTo>
                  <a:pt x="109092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46442" y="5737097"/>
            <a:ext cx="163449" cy="349338"/>
          </a:xfrm>
          <a:custGeom>
            <a:avLst/>
            <a:gdLst/>
            <a:ahLst/>
            <a:cxnLst/>
            <a:rect l="l" t="t" r="r" b="b"/>
            <a:pathLst>
              <a:path w="163449" h="349338">
                <a:moveTo>
                  <a:pt x="63312" y="48743"/>
                </a:moveTo>
                <a:lnTo>
                  <a:pt x="90931" y="75412"/>
                </a:lnTo>
                <a:lnTo>
                  <a:pt x="112902" y="111036"/>
                </a:lnTo>
                <a:lnTo>
                  <a:pt x="127888" y="158546"/>
                </a:lnTo>
                <a:lnTo>
                  <a:pt x="136905" y="216280"/>
                </a:lnTo>
                <a:lnTo>
                  <a:pt x="141731" y="280911"/>
                </a:lnTo>
                <a:lnTo>
                  <a:pt x="144399" y="349338"/>
                </a:lnTo>
                <a:lnTo>
                  <a:pt x="163449" y="348653"/>
                </a:lnTo>
                <a:lnTo>
                  <a:pt x="160781" y="280111"/>
                </a:lnTo>
                <a:lnTo>
                  <a:pt x="155828" y="214629"/>
                </a:lnTo>
                <a:lnTo>
                  <a:pt x="149351" y="168986"/>
                </a:lnTo>
                <a:lnTo>
                  <a:pt x="139573" y="128066"/>
                </a:lnTo>
                <a:lnTo>
                  <a:pt x="125094" y="92760"/>
                </a:lnTo>
                <a:lnTo>
                  <a:pt x="98805" y="55473"/>
                </a:lnTo>
                <a:lnTo>
                  <a:pt x="92777" y="49250"/>
                </a:lnTo>
                <a:lnTo>
                  <a:pt x="64134" y="49250"/>
                </a:lnTo>
                <a:lnTo>
                  <a:pt x="63312" y="48743"/>
                </a:lnTo>
                <a:close/>
              </a:path>
              <a:path w="163449" h="349338">
                <a:moveTo>
                  <a:pt x="0" y="0"/>
                </a:moveTo>
                <a:lnTo>
                  <a:pt x="46354" y="71500"/>
                </a:lnTo>
                <a:lnTo>
                  <a:pt x="60688" y="47125"/>
                </a:lnTo>
                <a:lnTo>
                  <a:pt x="49656" y="40322"/>
                </a:lnTo>
                <a:lnTo>
                  <a:pt x="59689" y="24117"/>
                </a:lnTo>
                <a:lnTo>
                  <a:pt x="74216" y="24117"/>
                </a:lnTo>
                <a:lnTo>
                  <a:pt x="84962" y="5841"/>
                </a:lnTo>
                <a:lnTo>
                  <a:pt x="0" y="0"/>
                </a:lnTo>
                <a:close/>
              </a:path>
              <a:path w="163449" h="349338">
                <a:moveTo>
                  <a:pt x="62864" y="48361"/>
                </a:moveTo>
                <a:lnTo>
                  <a:pt x="63312" y="48743"/>
                </a:lnTo>
                <a:lnTo>
                  <a:pt x="64134" y="49250"/>
                </a:lnTo>
                <a:lnTo>
                  <a:pt x="62864" y="48361"/>
                </a:lnTo>
                <a:close/>
              </a:path>
              <a:path w="163449" h="349338">
                <a:moveTo>
                  <a:pt x="91915" y="48361"/>
                </a:moveTo>
                <a:lnTo>
                  <a:pt x="62864" y="48361"/>
                </a:lnTo>
                <a:lnTo>
                  <a:pt x="64134" y="49250"/>
                </a:lnTo>
                <a:lnTo>
                  <a:pt x="92777" y="49250"/>
                </a:lnTo>
                <a:lnTo>
                  <a:pt x="91915" y="48361"/>
                </a:lnTo>
                <a:close/>
              </a:path>
              <a:path w="163449" h="349338">
                <a:moveTo>
                  <a:pt x="70351" y="30691"/>
                </a:moveTo>
                <a:lnTo>
                  <a:pt x="60688" y="47125"/>
                </a:lnTo>
                <a:lnTo>
                  <a:pt x="63312" y="48743"/>
                </a:lnTo>
                <a:lnTo>
                  <a:pt x="62864" y="48361"/>
                </a:lnTo>
                <a:lnTo>
                  <a:pt x="91915" y="48361"/>
                </a:lnTo>
                <a:lnTo>
                  <a:pt x="91312" y="47739"/>
                </a:lnTo>
                <a:lnTo>
                  <a:pt x="75056" y="33604"/>
                </a:lnTo>
                <a:lnTo>
                  <a:pt x="74549" y="33312"/>
                </a:lnTo>
                <a:lnTo>
                  <a:pt x="74167" y="33045"/>
                </a:lnTo>
                <a:lnTo>
                  <a:pt x="70351" y="30691"/>
                </a:lnTo>
                <a:close/>
              </a:path>
              <a:path w="163449" h="349338">
                <a:moveTo>
                  <a:pt x="59689" y="24117"/>
                </a:moveTo>
                <a:lnTo>
                  <a:pt x="49656" y="40322"/>
                </a:lnTo>
                <a:lnTo>
                  <a:pt x="60688" y="47125"/>
                </a:lnTo>
                <a:lnTo>
                  <a:pt x="70351" y="30691"/>
                </a:lnTo>
                <a:lnTo>
                  <a:pt x="59689" y="24117"/>
                </a:lnTo>
                <a:close/>
              </a:path>
              <a:path w="163449" h="349338">
                <a:moveTo>
                  <a:pt x="74216" y="24117"/>
                </a:moveTo>
                <a:lnTo>
                  <a:pt x="59689" y="24117"/>
                </a:lnTo>
                <a:lnTo>
                  <a:pt x="70351" y="30691"/>
                </a:lnTo>
                <a:lnTo>
                  <a:pt x="74216" y="24117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11060" y="5903214"/>
            <a:ext cx="75565" cy="223672"/>
          </a:xfrm>
          <a:custGeom>
            <a:avLst/>
            <a:gdLst/>
            <a:ahLst/>
            <a:cxnLst/>
            <a:rect l="l" t="t" r="r" b="b"/>
            <a:pathLst>
              <a:path w="75565" h="223672">
                <a:moveTo>
                  <a:pt x="28300" y="74458"/>
                </a:moveTo>
                <a:lnTo>
                  <a:pt x="10287" y="221335"/>
                </a:lnTo>
                <a:lnTo>
                  <a:pt x="29083" y="223672"/>
                </a:lnTo>
                <a:lnTo>
                  <a:pt x="47212" y="76791"/>
                </a:lnTo>
                <a:lnTo>
                  <a:pt x="28300" y="74458"/>
                </a:lnTo>
                <a:close/>
              </a:path>
              <a:path w="75565" h="223672">
                <a:moveTo>
                  <a:pt x="69035" y="61861"/>
                </a:moveTo>
                <a:lnTo>
                  <a:pt x="29845" y="61861"/>
                </a:lnTo>
                <a:lnTo>
                  <a:pt x="48768" y="64185"/>
                </a:lnTo>
                <a:lnTo>
                  <a:pt x="47212" y="76791"/>
                </a:lnTo>
                <a:lnTo>
                  <a:pt x="75565" y="80289"/>
                </a:lnTo>
                <a:lnTo>
                  <a:pt x="69035" y="61861"/>
                </a:lnTo>
                <a:close/>
              </a:path>
              <a:path w="75565" h="223672">
                <a:moveTo>
                  <a:pt x="29845" y="61861"/>
                </a:moveTo>
                <a:lnTo>
                  <a:pt x="28300" y="74458"/>
                </a:lnTo>
                <a:lnTo>
                  <a:pt x="47212" y="76791"/>
                </a:lnTo>
                <a:lnTo>
                  <a:pt x="48768" y="64185"/>
                </a:lnTo>
                <a:lnTo>
                  <a:pt x="29845" y="61861"/>
                </a:lnTo>
                <a:close/>
              </a:path>
              <a:path w="75565" h="223672">
                <a:moveTo>
                  <a:pt x="47117" y="0"/>
                </a:moveTo>
                <a:lnTo>
                  <a:pt x="0" y="70967"/>
                </a:lnTo>
                <a:lnTo>
                  <a:pt x="28300" y="74458"/>
                </a:lnTo>
                <a:lnTo>
                  <a:pt x="29845" y="61861"/>
                </a:lnTo>
                <a:lnTo>
                  <a:pt x="69035" y="61861"/>
                </a:lnTo>
                <a:lnTo>
                  <a:pt x="4711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061454" y="5883402"/>
            <a:ext cx="97536" cy="254126"/>
          </a:xfrm>
          <a:custGeom>
            <a:avLst/>
            <a:gdLst/>
            <a:ahLst/>
            <a:cxnLst/>
            <a:rect l="l" t="t" r="r" b="b"/>
            <a:pathLst>
              <a:path w="97536" h="254126">
                <a:moveTo>
                  <a:pt x="45710" y="70506"/>
                </a:moveTo>
                <a:lnTo>
                  <a:pt x="27422" y="75828"/>
                </a:lnTo>
                <a:lnTo>
                  <a:pt x="79248" y="254127"/>
                </a:lnTo>
                <a:lnTo>
                  <a:pt x="97536" y="248793"/>
                </a:lnTo>
                <a:lnTo>
                  <a:pt x="45710" y="70506"/>
                </a:lnTo>
                <a:close/>
              </a:path>
              <a:path w="97536" h="254126">
                <a:moveTo>
                  <a:pt x="15240" y="0"/>
                </a:moveTo>
                <a:lnTo>
                  <a:pt x="0" y="83807"/>
                </a:lnTo>
                <a:lnTo>
                  <a:pt x="27422" y="75828"/>
                </a:lnTo>
                <a:lnTo>
                  <a:pt x="23875" y="63627"/>
                </a:lnTo>
                <a:lnTo>
                  <a:pt x="42164" y="58305"/>
                </a:lnTo>
                <a:lnTo>
                  <a:pt x="69246" y="58305"/>
                </a:lnTo>
                <a:lnTo>
                  <a:pt x="15240" y="0"/>
                </a:lnTo>
                <a:close/>
              </a:path>
              <a:path w="97536" h="254126">
                <a:moveTo>
                  <a:pt x="42164" y="58305"/>
                </a:moveTo>
                <a:lnTo>
                  <a:pt x="23875" y="63627"/>
                </a:lnTo>
                <a:lnTo>
                  <a:pt x="27422" y="75828"/>
                </a:lnTo>
                <a:lnTo>
                  <a:pt x="45710" y="70506"/>
                </a:lnTo>
                <a:lnTo>
                  <a:pt x="42164" y="58305"/>
                </a:lnTo>
                <a:close/>
              </a:path>
              <a:path w="97536" h="254126">
                <a:moveTo>
                  <a:pt x="69246" y="58305"/>
                </a:moveTo>
                <a:lnTo>
                  <a:pt x="42164" y="58305"/>
                </a:lnTo>
                <a:lnTo>
                  <a:pt x="45710" y="70506"/>
                </a:lnTo>
                <a:lnTo>
                  <a:pt x="73151" y="62522"/>
                </a:lnTo>
                <a:lnTo>
                  <a:pt x="69246" y="5830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21704" y="624545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34480" y="6173571"/>
            <a:ext cx="100965" cy="17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050" spc="5" dirty="0">
                <a:solidFill>
                  <a:srgbClr val="0000FF"/>
                </a:solidFill>
                <a:latin typeface="Arial"/>
                <a:cs typeface="Arial"/>
              </a:rPr>
              <a:t>_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07000" y="4288917"/>
            <a:ext cx="361315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2400" i="1" spc="-15" baseline="-27777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2400" i="1" spc="7" baseline="-2777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sz="1050" spc="5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7740" y="4479035"/>
            <a:ext cx="4046219" cy="1499616"/>
          </a:xfrm>
          <a:custGeom>
            <a:avLst/>
            <a:gdLst/>
            <a:ahLst/>
            <a:cxnLst/>
            <a:rect l="l" t="t" r="r" b="b"/>
            <a:pathLst>
              <a:path w="4046219" h="1499615">
                <a:moveTo>
                  <a:pt x="0" y="0"/>
                </a:moveTo>
                <a:lnTo>
                  <a:pt x="4046219" y="1499616"/>
                </a:lnTo>
              </a:path>
            </a:pathLst>
          </a:custGeom>
          <a:ln w="6349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842759" y="5202948"/>
            <a:ext cx="126451" cy="127925"/>
          </a:xfrm>
          <a:custGeom>
            <a:avLst/>
            <a:gdLst/>
            <a:ahLst/>
            <a:cxnLst/>
            <a:rect l="l" t="t" r="r" b="b"/>
            <a:pathLst>
              <a:path w="126451" h="127925">
                <a:moveTo>
                  <a:pt x="61986" y="0"/>
                </a:moveTo>
                <a:lnTo>
                  <a:pt x="23171" y="14490"/>
                </a:lnTo>
                <a:lnTo>
                  <a:pt x="1631" y="49503"/>
                </a:lnTo>
                <a:lnTo>
                  <a:pt x="0" y="63995"/>
                </a:lnTo>
                <a:lnTo>
                  <a:pt x="112" y="67837"/>
                </a:lnTo>
                <a:lnTo>
                  <a:pt x="15475" y="105584"/>
                </a:lnTo>
                <a:lnTo>
                  <a:pt x="51269" y="126380"/>
                </a:lnTo>
                <a:lnTo>
                  <a:pt x="66384" y="127925"/>
                </a:lnTo>
                <a:lnTo>
                  <a:pt x="80251" y="125648"/>
                </a:lnTo>
                <a:lnTo>
                  <a:pt x="113364" y="102552"/>
                </a:lnTo>
                <a:lnTo>
                  <a:pt x="126451" y="61695"/>
                </a:lnTo>
                <a:lnTo>
                  <a:pt x="124360" y="47494"/>
                </a:lnTo>
                <a:lnTo>
                  <a:pt x="101841" y="13494"/>
                </a:lnTo>
                <a:lnTo>
                  <a:pt x="6198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842759" y="5202948"/>
            <a:ext cx="126451" cy="127925"/>
          </a:xfrm>
          <a:custGeom>
            <a:avLst/>
            <a:gdLst/>
            <a:ahLst/>
            <a:cxnLst/>
            <a:rect l="l" t="t" r="r" b="b"/>
            <a:pathLst>
              <a:path w="126451" h="127925">
                <a:moveTo>
                  <a:pt x="0" y="63995"/>
                </a:moveTo>
                <a:lnTo>
                  <a:pt x="13583" y="24378"/>
                </a:lnTo>
                <a:lnTo>
                  <a:pt x="47739" y="1928"/>
                </a:lnTo>
                <a:lnTo>
                  <a:pt x="61986" y="0"/>
                </a:lnTo>
                <a:lnTo>
                  <a:pt x="76639" y="1616"/>
                </a:lnTo>
                <a:lnTo>
                  <a:pt x="111720" y="23032"/>
                </a:lnTo>
                <a:lnTo>
                  <a:pt x="126451" y="61695"/>
                </a:lnTo>
                <a:lnTo>
                  <a:pt x="124893" y="76761"/>
                </a:lnTo>
                <a:lnTo>
                  <a:pt x="104088" y="112645"/>
                </a:lnTo>
                <a:lnTo>
                  <a:pt x="66384" y="127925"/>
                </a:lnTo>
                <a:lnTo>
                  <a:pt x="51269" y="126380"/>
                </a:lnTo>
                <a:lnTo>
                  <a:pt x="15475" y="105584"/>
                </a:lnTo>
                <a:lnTo>
                  <a:pt x="112" y="67837"/>
                </a:lnTo>
                <a:lnTo>
                  <a:pt x="0" y="63995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24628" y="4530880"/>
            <a:ext cx="126403" cy="129338"/>
          </a:xfrm>
          <a:custGeom>
            <a:avLst/>
            <a:gdLst/>
            <a:ahLst/>
            <a:cxnLst/>
            <a:rect l="l" t="t" r="r" b="b"/>
            <a:pathLst>
              <a:path w="126403" h="129338">
                <a:moveTo>
                  <a:pt x="61369" y="0"/>
                </a:moveTo>
                <a:lnTo>
                  <a:pt x="22917" y="14833"/>
                </a:lnTo>
                <a:lnTo>
                  <a:pt x="1612" y="50135"/>
                </a:lnTo>
                <a:lnTo>
                  <a:pt x="0" y="64742"/>
                </a:lnTo>
                <a:lnTo>
                  <a:pt x="244" y="70475"/>
                </a:lnTo>
                <a:lnTo>
                  <a:pt x="16278" y="107599"/>
                </a:lnTo>
                <a:lnTo>
                  <a:pt x="52522" y="127867"/>
                </a:lnTo>
                <a:lnTo>
                  <a:pt x="67915" y="129338"/>
                </a:lnTo>
                <a:lnTo>
                  <a:pt x="81470" y="126764"/>
                </a:lnTo>
                <a:lnTo>
                  <a:pt x="113729" y="103045"/>
                </a:lnTo>
                <a:lnTo>
                  <a:pt x="126403" y="61292"/>
                </a:lnTo>
                <a:lnTo>
                  <a:pt x="124119" y="47125"/>
                </a:lnTo>
                <a:lnTo>
                  <a:pt x="101365" y="13342"/>
                </a:lnTo>
                <a:lnTo>
                  <a:pt x="6136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24628" y="4530880"/>
            <a:ext cx="126403" cy="129338"/>
          </a:xfrm>
          <a:custGeom>
            <a:avLst/>
            <a:gdLst/>
            <a:ahLst/>
            <a:cxnLst/>
            <a:rect l="l" t="t" r="r" b="b"/>
            <a:pathLst>
              <a:path w="126403" h="129338">
                <a:moveTo>
                  <a:pt x="0" y="64742"/>
                </a:moveTo>
                <a:lnTo>
                  <a:pt x="13430" y="24814"/>
                </a:lnTo>
                <a:lnTo>
                  <a:pt x="47246" y="2060"/>
                </a:lnTo>
                <a:lnTo>
                  <a:pt x="61369" y="0"/>
                </a:lnTo>
                <a:lnTo>
                  <a:pt x="76093" y="1591"/>
                </a:lnTo>
                <a:lnTo>
                  <a:pt x="111285" y="22799"/>
                </a:lnTo>
                <a:lnTo>
                  <a:pt x="126403" y="61292"/>
                </a:lnTo>
                <a:lnTo>
                  <a:pt x="124908" y="76740"/>
                </a:lnTo>
                <a:lnTo>
                  <a:pt x="104709" y="113334"/>
                </a:lnTo>
                <a:lnTo>
                  <a:pt x="67915" y="129338"/>
                </a:lnTo>
                <a:lnTo>
                  <a:pt x="52522" y="127867"/>
                </a:lnTo>
                <a:lnTo>
                  <a:pt x="16278" y="107599"/>
                </a:lnTo>
                <a:lnTo>
                  <a:pt x="244" y="70475"/>
                </a:lnTo>
                <a:lnTo>
                  <a:pt x="0" y="64742"/>
                </a:lnTo>
                <a:close/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297167" y="5449101"/>
            <a:ext cx="70277" cy="65686"/>
          </a:xfrm>
          <a:custGeom>
            <a:avLst/>
            <a:gdLst/>
            <a:ahLst/>
            <a:cxnLst/>
            <a:rect l="l" t="t" r="r" b="b"/>
            <a:pathLst>
              <a:path w="70277" h="65686">
                <a:moveTo>
                  <a:pt x="22813" y="0"/>
                </a:moveTo>
                <a:lnTo>
                  <a:pt x="10958" y="7270"/>
                </a:lnTo>
                <a:lnTo>
                  <a:pt x="2944" y="18321"/>
                </a:lnTo>
                <a:lnTo>
                  <a:pt x="0" y="31964"/>
                </a:lnTo>
                <a:lnTo>
                  <a:pt x="252" y="36035"/>
                </a:lnTo>
                <a:lnTo>
                  <a:pt x="4291" y="47916"/>
                </a:lnTo>
                <a:lnTo>
                  <a:pt x="12927" y="57435"/>
                </a:lnTo>
                <a:lnTo>
                  <a:pt x="25729" y="63666"/>
                </a:lnTo>
                <a:lnTo>
                  <a:pt x="42269" y="65686"/>
                </a:lnTo>
                <a:lnTo>
                  <a:pt x="53861" y="61226"/>
                </a:lnTo>
                <a:lnTo>
                  <a:pt x="62987" y="52477"/>
                </a:lnTo>
                <a:lnTo>
                  <a:pt x="68756" y="39617"/>
                </a:lnTo>
                <a:lnTo>
                  <a:pt x="70277" y="22821"/>
                </a:lnTo>
                <a:lnTo>
                  <a:pt x="64811" y="12894"/>
                </a:lnTo>
                <a:lnTo>
                  <a:pt x="55108" y="5272"/>
                </a:lnTo>
                <a:lnTo>
                  <a:pt x="41123" y="719"/>
                </a:lnTo>
                <a:lnTo>
                  <a:pt x="2281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297167" y="5449101"/>
            <a:ext cx="70277" cy="65686"/>
          </a:xfrm>
          <a:custGeom>
            <a:avLst/>
            <a:gdLst/>
            <a:ahLst/>
            <a:cxnLst/>
            <a:rect l="l" t="t" r="r" b="b"/>
            <a:pathLst>
              <a:path w="70277" h="65686">
                <a:moveTo>
                  <a:pt x="0" y="31964"/>
                </a:moveTo>
                <a:lnTo>
                  <a:pt x="2944" y="18321"/>
                </a:lnTo>
                <a:lnTo>
                  <a:pt x="10958" y="7270"/>
                </a:lnTo>
                <a:lnTo>
                  <a:pt x="22813" y="0"/>
                </a:lnTo>
                <a:lnTo>
                  <a:pt x="41123" y="719"/>
                </a:lnTo>
                <a:lnTo>
                  <a:pt x="55108" y="5272"/>
                </a:lnTo>
                <a:lnTo>
                  <a:pt x="64811" y="12894"/>
                </a:lnTo>
                <a:lnTo>
                  <a:pt x="70277" y="22821"/>
                </a:lnTo>
                <a:lnTo>
                  <a:pt x="68756" y="39617"/>
                </a:lnTo>
                <a:lnTo>
                  <a:pt x="62987" y="52477"/>
                </a:lnTo>
                <a:lnTo>
                  <a:pt x="53861" y="61226"/>
                </a:lnTo>
                <a:lnTo>
                  <a:pt x="42269" y="65686"/>
                </a:lnTo>
                <a:lnTo>
                  <a:pt x="25729" y="63666"/>
                </a:lnTo>
                <a:lnTo>
                  <a:pt x="12927" y="57435"/>
                </a:lnTo>
                <a:lnTo>
                  <a:pt x="4291" y="47916"/>
                </a:lnTo>
                <a:lnTo>
                  <a:pt x="252" y="36035"/>
                </a:lnTo>
                <a:lnTo>
                  <a:pt x="0" y="31964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288532" y="5397246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0"/>
                </a:moveTo>
                <a:lnTo>
                  <a:pt x="28575" y="71500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500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303264" y="4975235"/>
            <a:ext cx="67418" cy="68607"/>
          </a:xfrm>
          <a:custGeom>
            <a:avLst/>
            <a:gdLst/>
            <a:ahLst/>
            <a:cxnLst/>
            <a:rect l="l" t="t" r="r" b="b"/>
            <a:pathLst>
              <a:path w="67418" h="68607">
                <a:moveTo>
                  <a:pt x="21861" y="0"/>
                </a:moveTo>
                <a:lnTo>
                  <a:pt x="10510" y="7581"/>
                </a:lnTo>
                <a:lnTo>
                  <a:pt x="2826" y="19121"/>
                </a:lnTo>
                <a:lnTo>
                  <a:pt x="0" y="33390"/>
                </a:lnTo>
                <a:lnTo>
                  <a:pt x="205" y="37324"/>
                </a:lnTo>
                <a:lnTo>
                  <a:pt x="4006" y="49863"/>
                </a:lnTo>
                <a:lnTo>
                  <a:pt x="12272" y="59906"/>
                </a:lnTo>
                <a:lnTo>
                  <a:pt x="24576" y="66479"/>
                </a:lnTo>
                <a:lnTo>
                  <a:pt x="40491" y="68607"/>
                </a:lnTo>
                <a:lnTo>
                  <a:pt x="51574" y="63967"/>
                </a:lnTo>
                <a:lnTo>
                  <a:pt x="60324" y="54901"/>
                </a:lnTo>
                <a:lnTo>
                  <a:pt x="65890" y="41615"/>
                </a:lnTo>
                <a:lnTo>
                  <a:pt x="67418" y="24313"/>
                </a:lnTo>
                <a:lnTo>
                  <a:pt x="62275" y="13753"/>
                </a:lnTo>
                <a:lnTo>
                  <a:pt x="52990" y="5637"/>
                </a:lnTo>
                <a:lnTo>
                  <a:pt x="39531" y="780"/>
                </a:lnTo>
                <a:lnTo>
                  <a:pt x="2186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303264" y="4975235"/>
            <a:ext cx="67418" cy="68607"/>
          </a:xfrm>
          <a:custGeom>
            <a:avLst/>
            <a:gdLst/>
            <a:ahLst/>
            <a:cxnLst/>
            <a:rect l="l" t="t" r="r" b="b"/>
            <a:pathLst>
              <a:path w="67418" h="68607">
                <a:moveTo>
                  <a:pt x="0" y="33390"/>
                </a:moveTo>
                <a:lnTo>
                  <a:pt x="2826" y="19121"/>
                </a:lnTo>
                <a:lnTo>
                  <a:pt x="10510" y="7581"/>
                </a:lnTo>
                <a:lnTo>
                  <a:pt x="21861" y="0"/>
                </a:lnTo>
                <a:lnTo>
                  <a:pt x="39531" y="780"/>
                </a:lnTo>
                <a:lnTo>
                  <a:pt x="52990" y="5637"/>
                </a:lnTo>
                <a:lnTo>
                  <a:pt x="62275" y="13753"/>
                </a:lnTo>
                <a:lnTo>
                  <a:pt x="67418" y="24313"/>
                </a:lnTo>
                <a:lnTo>
                  <a:pt x="65890" y="41615"/>
                </a:lnTo>
                <a:lnTo>
                  <a:pt x="60324" y="54901"/>
                </a:lnTo>
                <a:lnTo>
                  <a:pt x="51574" y="63967"/>
                </a:lnTo>
                <a:lnTo>
                  <a:pt x="40491" y="68607"/>
                </a:lnTo>
                <a:lnTo>
                  <a:pt x="24576" y="66479"/>
                </a:lnTo>
                <a:lnTo>
                  <a:pt x="12272" y="59906"/>
                </a:lnTo>
                <a:lnTo>
                  <a:pt x="4006" y="49863"/>
                </a:lnTo>
                <a:lnTo>
                  <a:pt x="205" y="37324"/>
                </a:lnTo>
                <a:lnTo>
                  <a:pt x="0" y="33390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293103" y="4924805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1"/>
                </a:moveTo>
                <a:lnTo>
                  <a:pt x="28575" y="71501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501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1"/>
                </a:lnTo>
                <a:lnTo>
                  <a:pt x="78623" y="71501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1"/>
                </a:moveTo>
                <a:lnTo>
                  <a:pt x="57150" y="71501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670547" y="4623314"/>
            <a:ext cx="70065" cy="66737"/>
          </a:xfrm>
          <a:custGeom>
            <a:avLst/>
            <a:gdLst/>
            <a:ahLst/>
            <a:cxnLst/>
            <a:rect l="l" t="t" r="r" b="b"/>
            <a:pathLst>
              <a:path w="70065" h="66737">
                <a:moveTo>
                  <a:pt x="22391" y="0"/>
                </a:moveTo>
                <a:lnTo>
                  <a:pt x="10745" y="7480"/>
                </a:lnTo>
                <a:lnTo>
                  <a:pt x="2884" y="18712"/>
                </a:lnTo>
                <a:lnTo>
                  <a:pt x="0" y="32505"/>
                </a:lnTo>
                <a:lnTo>
                  <a:pt x="458" y="38077"/>
                </a:lnTo>
                <a:lnTo>
                  <a:pt x="4873" y="49689"/>
                </a:lnTo>
                <a:lnTo>
                  <a:pt x="13717" y="58934"/>
                </a:lnTo>
                <a:lnTo>
                  <a:pt x="26675" y="64914"/>
                </a:lnTo>
                <a:lnTo>
                  <a:pt x="43434" y="66737"/>
                </a:lnTo>
                <a:lnTo>
                  <a:pt x="54583" y="61893"/>
                </a:lnTo>
                <a:lnTo>
                  <a:pt x="63300" y="52818"/>
                </a:lnTo>
                <a:lnTo>
                  <a:pt x="68742" y="39646"/>
                </a:lnTo>
                <a:lnTo>
                  <a:pt x="70065" y="22512"/>
                </a:lnTo>
                <a:lnTo>
                  <a:pt x="64442" y="12631"/>
                </a:lnTo>
                <a:lnTo>
                  <a:pt x="54664" y="5077"/>
                </a:lnTo>
                <a:lnTo>
                  <a:pt x="40668" y="613"/>
                </a:lnTo>
                <a:lnTo>
                  <a:pt x="223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670547" y="4623314"/>
            <a:ext cx="70065" cy="66737"/>
          </a:xfrm>
          <a:custGeom>
            <a:avLst/>
            <a:gdLst/>
            <a:ahLst/>
            <a:cxnLst/>
            <a:rect l="l" t="t" r="r" b="b"/>
            <a:pathLst>
              <a:path w="70065" h="66737">
                <a:moveTo>
                  <a:pt x="0" y="32505"/>
                </a:moveTo>
                <a:lnTo>
                  <a:pt x="2884" y="18712"/>
                </a:lnTo>
                <a:lnTo>
                  <a:pt x="10745" y="7480"/>
                </a:lnTo>
                <a:lnTo>
                  <a:pt x="22391" y="0"/>
                </a:lnTo>
                <a:lnTo>
                  <a:pt x="40668" y="613"/>
                </a:lnTo>
                <a:lnTo>
                  <a:pt x="54664" y="5077"/>
                </a:lnTo>
                <a:lnTo>
                  <a:pt x="64442" y="12631"/>
                </a:lnTo>
                <a:lnTo>
                  <a:pt x="70065" y="22512"/>
                </a:lnTo>
                <a:lnTo>
                  <a:pt x="68742" y="39646"/>
                </a:lnTo>
                <a:lnTo>
                  <a:pt x="63300" y="52818"/>
                </a:lnTo>
                <a:lnTo>
                  <a:pt x="54583" y="61893"/>
                </a:lnTo>
                <a:lnTo>
                  <a:pt x="43434" y="66737"/>
                </a:lnTo>
                <a:lnTo>
                  <a:pt x="26675" y="64914"/>
                </a:lnTo>
                <a:lnTo>
                  <a:pt x="13717" y="58934"/>
                </a:lnTo>
                <a:lnTo>
                  <a:pt x="4873" y="49689"/>
                </a:lnTo>
                <a:lnTo>
                  <a:pt x="458" y="38077"/>
                </a:lnTo>
                <a:lnTo>
                  <a:pt x="0" y="32505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664959" y="4569714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500"/>
                </a:moveTo>
                <a:lnTo>
                  <a:pt x="28575" y="71500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500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81355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228331" y="4693033"/>
            <a:ext cx="69050" cy="66057"/>
          </a:xfrm>
          <a:custGeom>
            <a:avLst/>
            <a:gdLst/>
            <a:ahLst/>
            <a:cxnLst/>
            <a:rect l="l" t="t" r="r" b="b"/>
            <a:pathLst>
              <a:path w="69050" h="66057">
                <a:moveTo>
                  <a:pt x="22803" y="0"/>
                </a:moveTo>
                <a:lnTo>
                  <a:pt x="10981" y="7226"/>
                </a:lnTo>
                <a:lnTo>
                  <a:pt x="2957" y="18346"/>
                </a:lnTo>
                <a:lnTo>
                  <a:pt x="0" y="32128"/>
                </a:lnTo>
                <a:lnTo>
                  <a:pt x="80" y="34465"/>
                </a:lnTo>
                <a:lnTo>
                  <a:pt x="3575" y="46974"/>
                </a:lnTo>
                <a:lnTo>
                  <a:pt x="11803" y="57078"/>
                </a:lnTo>
                <a:lnTo>
                  <a:pt x="24175" y="63774"/>
                </a:lnTo>
                <a:lnTo>
                  <a:pt x="40103" y="66057"/>
                </a:lnTo>
                <a:lnTo>
                  <a:pt x="51898" y="61911"/>
                </a:lnTo>
                <a:lnTo>
                  <a:pt x="61281" y="53338"/>
                </a:lnTo>
                <a:lnTo>
                  <a:pt x="67311" y="40594"/>
                </a:lnTo>
                <a:lnTo>
                  <a:pt x="69050" y="23935"/>
                </a:lnTo>
                <a:lnTo>
                  <a:pt x="63910" y="13639"/>
                </a:lnTo>
                <a:lnTo>
                  <a:pt x="54491" y="5679"/>
                </a:lnTo>
                <a:lnTo>
                  <a:pt x="40790" y="864"/>
                </a:lnTo>
                <a:lnTo>
                  <a:pt x="2280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228331" y="4693033"/>
            <a:ext cx="69050" cy="66057"/>
          </a:xfrm>
          <a:custGeom>
            <a:avLst/>
            <a:gdLst/>
            <a:ahLst/>
            <a:cxnLst/>
            <a:rect l="l" t="t" r="r" b="b"/>
            <a:pathLst>
              <a:path w="69050" h="66057">
                <a:moveTo>
                  <a:pt x="0" y="32128"/>
                </a:moveTo>
                <a:lnTo>
                  <a:pt x="2957" y="18346"/>
                </a:lnTo>
                <a:lnTo>
                  <a:pt x="10981" y="7226"/>
                </a:lnTo>
                <a:lnTo>
                  <a:pt x="22803" y="0"/>
                </a:lnTo>
                <a:lnTo>
                  <a:pt x="40790" y="864"/>
                </a:lnTo>
                <a:lnTo>
                  <a:pt x="54491" y="5679"/>
                </a:lnTo>
                <a:lnTo>
                  <a:pt x="63910" y="13639"/>
                </a:lnTo>
                <a:lnTo>
                  <a:pt x="69050" y="23935"/>
                </a:lnTo>
                <a:lnTo>
                  <a:pt x="67311" y="40594"/>
                </a:lnTo>
                <a:lnTo>
                  <a:pt x="61281" y="53338"/>
                </a:lnTo>
                <a:lnTo>
                  <a:pt x="51898" y="61911"/>
                </a:lnTo>
                <a:lnTo>
                  <a:pt x="40103" y="66057"/>
                </a:lnTo>
                <a:lnTo>
                  <a:pt x="24175" y="63774"/>
                </a:lnTo>
                <a:lnTo>
                  <a:pt x="11803" y="57078"/>
                </a:lnTo>
                <a:lnTo>
                  <a:pt x="3575" y="46974"/>
                </a:lnTo>
                <a:lnTo>
                  <a:pt x="80" y="34465"/>
                </a:lnTo>
                <a:lnTo>
                  <a:pt x="0" y="32128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219695" y="4641341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500"/>
                </a:moveTo>
                <a:lnTo>
                  <a:pt x="28575" y="71500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500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79831">
                <a:moveTo>
                  <a:pt x="78623" y="71500"/>
                </a:moveTo>
                <a:lnTo>
                  <a:pt x="57150" y="71500"/>
                </a:lnTo>
                <a:lnTo>
                  <a:pt x="57150" y="85724"/>
                </a:lnTo>
                <a:lnTo>
                  <a:pt x="85725" y="85724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528559" y="5095422"/>
            <a:ext cx="67608" cy="67519"/>
          </a:xfrm>
          <a:custGeom>
            <a:avLst/>
            <a:gdLst/>
            <a:ahLst/>
            <a:cxnLst/>
            <a:rect l="l" t="t" r="r" b="b"/>
            <a:pathLst>
              <a:path w="67608" h="67519">
                <a:moveTo>
                  <a:pt x="22291" y="0"/>
                </a:moveTo>
                <a:lnTo>
                  <a:pt x="10728" y="7396"/>
                </a:lnTo>
                <a:lnTo>
                  <a:pt x="2887" y="18766"/>
                </a:lnTo>
                <a:lnTo>
                  <a:pt x="0" y="32837"/>
                </a:lnTo>
                <a:lnTo>
                  <a:pt x="69" y="35082"/>
                </a:lnTo>
                <a:lnTo>
                  <a:pt x="3446" y="47906"/>
                </a:lnTo>
                <a:lnTo>
                  <a:pt x="11481" y="58283"/>
                </a:lnTo>
                <a:lnTo>
                  <a:pt x="23603" y="65169"/>
                </a:lnTo>
                <a:lnTo>
                  <a:pt x="39242" y="67519"/>
                </a:lnTo>
                <a:lnTo>
                  <a:pt x="50790" y="63281"/>
                </a:lnTo>
                <a:lnTo>
                  <a:pt x="59972" y="54540"/>
                </a:lnTo>
                <a:lnTo>
                  <a:pt x="65880" y="41584"/>
                </a:lnTo>
                <a:lnTo>
                  <a:pt x="67608" y="24700"/>
                </a:lnTo>
                <a:lnTo>
                  <a:pt x="62634" y="14094"/>
                </a:lnTo>
                <a:lnTo>
                  <a:pt x="53431" y="5880"/>
                </a:lnTo>
                <a:lnTo>
                  <a:pt x="39987" y="900"/>
                </a:lnTo>
                <a:lnTo>
                  <a:pt x="2229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528559" y="5095422"/>
            <a:ext cx="67608" cy="67519"/>
          </a:xfrm>
          <a:custGeom>
            <a:avLst/>
            <a:gdLst/>
            <a:ahLst/>
            <a:cxnLst/>
            <a:rect l="l" t="t" r="r" b="b"/>
            <a:pathLst>
              <a:path w="67608" h="67519">
                <a:moveTo>
                  <a:pt x="0" y="32837"/>
                </a:moveTo>
                <a:lnTo>
                  <a:pt x="2887" y="18766"/>
                </a:lnTo>
                <a:lnTo>
                  <a:pt x="10728" y="7396"/>
                </a:lnTo>
                <a:lnTo>
                  <a:pt x="22291" y="0"/>
                </a:lnTo>
                <a:lnTo>
                  <a:pt x="39987" y="900"/>
                </a:lnTo>
                <a:lnTo>
                  <a:pt x="53431" y="5880"/>
                </a:lnTo>
                <a:lnTo>
                  <a:pt x="62634" y="14094"/>
                </a:lnTo>
                <a:lnTo>
                  <a:pt x="67608" y="24700"/>
                </a:lnTo>
                <a:lnTo>
                  <a:pt x="65880" y="41584"/>
                </a:lnTo>
                <a:lnTo>
                  <a:pt x="59972" y="54540"/>
                </a:lnTo>
                <a:lnTo>
                  <a:pt x="50790" y="63281"/>
                </a:lnTo>
                <a:lnTo>
                  <a:pt x="39242" y="67519"/>
                </a:lnTo>
                <a:lnTo>
                  <a:pt x="23603" y="65169"/>
                </a:lnTo>
                <a:lnTo>
                  <a:pt x="11481" y="58283"/>
                </a:lnTo>
                <a:lnTo>
                  <a:pt x="3446" y="47906"/>
                </a:lnTo>
                <a:lnTo>
                  <a:pt x="69" y="35082"/>
                </a:lnTo>
                <a:lnTo>
                  <a:pt x="0" y="32837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518400" y="5045202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500"/>
                </a:moveTo>
                <a:lnTo>
                  <a:pt x="28575" y="71500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500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179831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435595" y="5550604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37963" y="0"/>
                </a:moveTo>
                <a:lnTo>
                  <a:pt x="2910" y="20404"/>
                </a:lnTo>
                <a:lnTo>
                  <a:pt x="0" y="34093"/>
                </a:lnTo>
                <a:lnTo>
                  <a:pt x="2949" y="48021"/>
                </a:lnTo>
                <a:lnTo>
                  <a:pt x="10950" y="59208"/>
                </a:lnTo>
                <a:lnTo>
                  <a:pt x="22729" y="66383"/>
                </a:lnTo>
                <a:lnTo>
                  <a:pt x="40449" y="65371"/>
                </a:lnTo>
                <a:lnTo>
                  <a:pt x="53876" y="60294"/>
                </a:lnTo>
                <a:lnTo>
                  <a:pt x="62993" y="51999"/>
                </a:lnTo>
                <a:lnTo>
                  <a:pt x="67786" y="41332"/>
                </a:lnTo>
                <a:lnTo>
                  <a:pt x="65857" y="24822"/>
                </a:lnTo>
                <a:lnTo>
                  <a:pt x="59601" y="12197"/>
                </a:lnTo>
                <a:lnTo>
                  <a:pt x="49981" y="3807"/>
                </a:lnTo>
                <a:lnTo>
                  <a:pt x="3796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435595" y="5550604"/>
            <a:ext cx="67786" cy="66383"/>
          </a:xfrm>
          <a:custGeom>
            <a:avLst/>
            <a:gdLst/>
            <a:ahLst/>
            <a:cxnLst/>
            <a:rect l="l" t="t" r="r" b="b"/>
            <a:pathLst>
              <a:path w="67786" h="66383">
                <a:moveTo>
                  <a:pt x="0" y="34093"/>
                </a:moveTo>
                <a:lnTo>
                  <a:pt x="2949" y="48021"/>
                </a:lnTo>
                <a:lnTo>
                  <a:pt x="10950" y="59208"/>
                </a:lnTo>
                <a:lnTo>
                  <a:pt x="22729" y="66383"/>
                </a:lnTo>
                <a:lnTo>
                  <a:pt x="40449" y="65371"/>
                </a:lnTo>
                <a:lnTo>
                  <a:pt x="53876" y="60294"/>
                </a:lnTo>
                <a:lnTo>
                  <a:pt x="62993" y="51999"/>
                </a:lnTo>
                <a:lnTo>
                  <a:pt x="67786" y="41332"/>
                </a:lnTo>
                <a:lnTo>
                  <a:pt x="65857" y="24822"/>
                </a:lnTo>
                <a:lnTo>
                  <a:pt x="59601" y="12197"/>
                </a:lnTo>
                <a:lnTo>
                  <a:pt x="49981" y="3807"/>
                </a:lnTo>
                <a:lnTo>
                  <a:pt x="37963" y="0"/>
                </a:lnTo>
                <a:lnTo>
                  <a:pt x="22630" y="2534"/>
                </a:lnTo>
                <a:lnTo>
                  <a:pt x="10699" y="9700"/>
                </a:lnTo>
                <a:lnTo>
                  <a:pt x="2910" y="20404"/>
                </a:lnTo>
                <a:lnTo>
                  <a:pt x="4" y="33552"/>
                </a:lnTo>
                <a:lnTo>
                  <a:pt x="0" y="34093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25435" y="5500878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28575" y="95631"/>
                </a:moveTo>
                <a:lnTo>
                  <a:pt x="0" y="95631"/>
                </a:lnTo>
                <a:lnTo>
                  <a:pt x="42925" y="181356"/>
                </a:lnTo>
                <a:lnTo>
                  <a:pt x="78591" y="109918"/>
                </a:lnTo>
                <a:lnTo>
                  <a:pt x="28575" y="109918"/>
                </a:lnTo>
                <a:lnTo>
                  <a:pt x="28575" y="95631"/>
                </a:lnTo>
                <a:close/>
              </a:path>
              <a:path w="85725" h="181355">
                <a:moveTo>
                  <a:pt x="57150" y="0"/>
                </a:moveTo>
                <a:lnTo>
                  <a:pt x="28575" y="0"/>
                </a:lnTo>
                <a:lnTo>
                  <a:pt x="28575" y="109918"/>
                </a:lnTo>
                <a:lnTo>
                  <a:pt x="57150" y="109918"/>
                </a:lnTo>
                <a:lnTo>
                  <a:pt x="57150" y="0"/>
                </a:lnTo>
                <a:close/>
              </a:path>
              <a:path w="85725" h="181355">
                <a:moveTo>
                  <a:pt x="85725" y="95631"/>
                </a:moveTo>
                <a:lnTo>
                  <a:pt x="57150" y="95631"/>
                </a:lnTo>
                <a:lnTo>
                  <a:pt x="57150" y="109918"/>
                </a:lnTo>
                <a:lnTo>
                  <a:pt x="78591" y="109918"/>
                </a:lnTo>
                <a:lnTo>
                  <a:pt x="85725" y="95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550915" y="6128765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906008" y="6032753"/>
            <a:ext cx="85725" cy="182880"/>
          </a:xfrm>
          <a:custGeom>
            <a:avLst/>
            <a:gdLst/>
            <a:ahLst/>
            <a:cxnLst/>
            <a:rect l="l" t="t" r="r" b="b"/>
            <a:pathLst>
              <a:path w="85725" h="182879">
                <a:moveTo>
                  <a:pt x="28575" y="97155"/>
                </a:moveTo>
                <a:lnTo>
                  <a:pt x="0" y="97155"/>
                </a:lnTo>
                <a:lnTo>
                  <a:pt x="42925" y="182880"/>
                </a:lnTo>
                <a:lnTo>
                  <a:pt x="78591" y="111442"/>
                </a:lnTo>
                <a:lnTo>
                  <a:pt x="28575" y="111442"/>
                </a:lnTo>
                <a:lnTo>
                  <a:pt x="28575" y="97155"/>
                </a:lnTo>
                <a:close/>
              </a:path>
              <a:path w="85725" h="182879">
                <a:moveTo>
                  <a:pt x="57150" y="0"/>
                </a:moveTo>
                <a:lnTo>
                  <a:pt x="28575" y="0"/>
                </a:lnTo>
                <a:lnTo>
                  <a:pt x="28575" y="111442"/>
                </a:lnTo>
                <a:lnTo>
                  <a:pt x="57150" y="111442"/>
                </a:lnTo>
                <a:lnTo>
                  <a:pt x="57150" y="0"/>
                </a:lnTo>
                <a:close/>
              </a:path>
              <a:path w="85725" h="182879">
                <a:moveTo>
                  <a:pt x="85725" y="97155"/>
                </a:moveTo>
                <a:lnTo>
                  <a:pt x="57150" y="97155"/>
                </a:lnTo>
                <a:lnTo>
                  <a:pt x="57150" y="111442"/>
                </a:lnTo>
                <a:lnTo>
                  <a:pt x="78591" y="111442"/>
                </a:lnTo>
                <a:lnTo>
                  <a:pt x="85725" y="971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282435" y="5996178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918200" y="6290309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305296" y="6220205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1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686295" y="6052565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120635" y="6079997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457440" y="6032753"/>
            <a:ext cx="85725" cy="182880"/>
          </a:xfrm>
          <a:custGeom>
            <a:avLst/>
            <a:gdLst/>
            <a:ahLst/>
            <a:cxnLst/>
            <a:rect l="l" t="t" r="r" b="b"/>
            <a:pathLst>
              <a:path w="85725" h="182879">
                <a:moveTo>
                  <a:pt x="57150" y="71437"/>
                </a:moveTo>
                <a:lnTo>
                  <a:pt x="28575" y="71437"/>
                </a:lnTo>
                <a:lnTo>
                  <a:pt x="28575" y="182880"/>
                </a:lnTo>
                <a:lnTo>
                  <a:pt x="57150" y="182880"/>
                </a:lnTo>
                <a:lnTo>
                  <a:pt x="57150" y="71437"/>
                </a:lnTo>
                <a:close/>
              </a:path>
              <a:path w="85725" h="182879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2879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817104" y="6052565"/>
            <a:ext cx="85725" cy="179832"/>
          </a:xfrm>
          <a:custGeom>
            <a:avLst/>
            <a:gdLst/>
            <a:ahLst/>
            <a:cxnLst/>
            <a:rect l="l" t="t" r="r" b="b"/>
            <a:pathLst>
              <a:path w="85725" h="179832">
                <a:moveTo>
                  <a:pt x="57150" y="71437"/>
                </a:moveTo>
                <a:lnTo>
                  <a:pt x="28575" y="71437"/>
                </a:lnTo>
                <a:lnTo>
                  <a:pt x="28575" y="179832"/>
                </a:lnTo>
                <a:lnTo>
                  <a:pt x="57150" y="179832"/>
                </a:lnTo>
                <a:lnTo>
                  <a:pt x="57150" y="71437"/>
                </a:lnTo>
                <a:close/>
              </a:path>
              <a:path w="85725" h="179832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2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205723" y="6026658"/>
            <a:ext cx="85725" cy="179831"/>
          </a:xfrm>
          <a:custGeom>
            <a:avLst/>
            <a:gdLst/>
            <a:ahLst/>
            <a:cxnLst/>
            <a:rect l="l" t="t" r="r" b="b"/>
            <a:pathLst>
              <a:path w="85725" h="179831">
                <a:moveTo>
                  <a:pt x="57150" y="71437"/>
                </a:moveTo>
                <a:lnTo>
                  <a:pt x="28575" y="71437"/>
                </a:lnTo>
                <a:lnTo>
                  <a:pt x="28575" y="179831"/>
                </a:lnTo>
                <a:lnTo>
                  <a:pt x="57150" y="179831"/>
                </a:lnTo>
                <a:lnTo>
                  <a:pt x="57150" y="71437"/>
                </a:lnTo>
                <a:close/>
              </a:path>
              <a:path w="85725" h="179831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79831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866128" y="6294882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6">
                <a:moveTo>
                  <a:pt x="57150" y="71437"/>
                </a:moveTo>
                <a:lnTo>
                  <a:pt x="28575" y="71437"/>
                </a:lnTo>
                <a:lnTo>
                  <a:pt x="28575" y="181356"/>
                </a:lnTo>
                <a:lnTo>
                  <a:pt x="57150" y="181356"/>
                </a:lnTo>
                <a:lnTo>
                  <a:pt x="57150" y="71437"/>
                </a:lnTo>
                <a:close/>
              </a:path>
              <a:path w="85725" h="181356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6">
                <a:moveTo>
                  <a:pt x="7859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472680" y="6235446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57150" y="71437"/>
                </a:moveTo>
                <a:lnTo>
                  <a:pt x="28575" y="71437"/>
                </a:lnTo>
                <a:lnTo>
                  <a:pt x="28575" y="181355"/>
                </a:lnTo>
                <a:lnTo>
                  <a:pt x="57150" y="181355"/>
                </a:lnTo>
                <a:lnTo>
                  <a:pt x="57150" y="71437"/>
                </a:lnTo>
                <a:close/>
              </a:path>
              <a:path w="85725" h="181355">
                <a:moveTo>
                  <a:pt x="42925" y="0"/>
                </a:moveTo>
                <a:lnTo>
                  <a:pt x="0" y="85724"/>
                </a:lnTo>
                <a:lnTo>
                  <a:pt x="28575" y="85724"/>
                </a:lnTo>
                <a:lnTo>
                  <a:pt x="28575" y="71437"/>
                </a:lnTo>
                <a:lnTo>
                  <a:pt x="78591" y="71437"/>
                </a:lnTo>
                <a:lnTo>
                  <a:pt x="42925" y="0"/>
                </a:lnTo>
                <a:close/>
              </a:path>
              <a:path w="85725" h="181355">
                <a:moveTo>
                  <a:pt x="78591" y="71437"/>
                </a:moveTo>
                <a:lnTo>
                  <a:pt x="57150" y="71437"/>
                </a:lnTo>
                <a:lnTo>
                  <a:pt x="57150" y="85724"/>
                </a:lnTo>
                <a:lnTo>
                  <a:pt x="85725" y="85724"/>
                </a:lnTo>
                <a:lnTo>
                  <a:pt x="78591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009128" y="6264402"/>
            <a:ext cx="85725" cy="181356"/>
          </a:xfrm>
          <a:custGeom>
            <a:avLst/>
            <a:gdLst/>
            <a:ahLst/>
            <a:cxnLst/>
            <a:rect l="l" t="t" r="r" b="b"/>
            <a:pathLst>
              <a:path w="85725" h="181355">
                <a:moveTo>
                  <a:pt x="28575" y="95631"/>
                </a:moveTo>
                <a:lnTo>
                  <a:pt x="0" y="95631"/>
                </a:lnTo>
                <a:lnTo>
                  <a:pt x="42925" y="181356"/>
                </a:lnTo>
                <a:lnTo>
                  <a:pt x="78591" y="109918"/>
                </a:lnTo>
                <a:lnTo>
                  <a:pt x="28575" y="109918"/>
                </a:lnTo>
                <a:lnTo>
                  <a:pt x="28575" y="95631"/>
                </a:lnTo>
                <a:close/>
              </a:path>
              <a:path w="85725" h="181355">
                <a:moveTo>
                  <a:pt x="57150" y="0"/>
                </a:moveTo>
                <a:lnTo>
                  <a:pt x="28575" y="0"/>
                </a:lnTo>
                <a:lnTo>
                  <a:pt x="28575" y="109918"/>
                </a:lnTo>
                <a:lnTo>
                  <a:pt x="57150" y="109918"/>
                </a:lnTo>
                <a:lnTo>
                  <a:pt x="57150" y="0"/>
                </a:lnTo>
                <a:close/>
              </a:path>
              <a:path w="85725" h="181355">
                <a:moveTo>
                  <a:pt x="85725" y="95631"/>
                </a:moveTo>
                <a:lnTo>
                  <a:pt x="57150" y="95631"/>
                </a:lnTo>
                <a:lnTo>
                  <a:pt x="57150" y="109918"/>
                </a:lnTo>
                <a:lnTo>
                  <a:pt x="78591" y="109918"/>
                </a:lnTo>
                <a:lnTo>
                  <a:pt x="85725" y="95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773161" y="4391405"/>
            <a:ext cx="1075944" cy="574548"/>
          </a:xfrm>
          <a:custGeom>
            <a:avLst/>
            <a:gdLst/>
            <a:ahLst/>
            <a:cxnLst/>
            <a:rect l="l" t="t" r="r" b="b"/>
            <a:pathLst>
              <a:path w="1075944" h="574548">
                <a:moveTo>
                  <a:pt x="0" y="287274"/>
                </a:moveTo>
                <a:lnTo>
                  <a:pt x="7042" y="240684"/>
                </a:lnTo>
                <a:lnTo>
                  <a:pt x="27432" y="196486"/>
                </a:lnTo>
                <a:lnTo>
                  <a:pt x="60058" y="155270"/>
                </a:lnTo>
                <a:lnTo>
                  <a:pt x="103814" y="117628"/>
                </a:lnTo>
                <a:lnTo>
                  <a:pt x="157591" y="84153"/>
                </a:lnTo>
                <a:lnTo>
                  <a:pt x="220278" y="55437"/>
                </a:lnTo>
                <a:lnTo>
                  <a:pt x="290769" y="32071"/>
                </a:lnTo>
                <a:lnTo>
                  <a:pt x="328594" y="22580"/>
                </a:lnTo>
                <a:lnTo>
                  <a:pt x="367954" y="14648"/>
                </a:lnTo>
                <a:lnTo>
                  <a:pt x="408710" y="8350"/>
                </a:lnTo>
                <a:lnTo>
                  <a:pt x="450724" y="3760"/>
                </a:lnTo>
                <a:lnTo>
                  <a:pt x="493858" y="952"/>
                </a:lnTo>
                <a:lnTo>
                  <a:pt x="537972" y="0"/>
                </a:lnTo>
                <a:lnTo>
                  <a:pt x="582085" y="952"/>
                </a:lnTo>
                <a:lnTo>
                  <a:pt x="625219" y="3760"/>
                </a:lnTo>
                <a:lnTo>
                  <a:pt x="667233" y="8350"/>
                </a:lnTo>
                <a:lnTo>
                  <a:pt x="707989" y="14648"/>
                </a:lnTo>
                <a:lnTo>
                  <a:pt x="747349" y="22580"/>
                </a:lnTo>
                <a:lnTo>
                  <a:pt x="785174" y="32071"/>
                </a:lnTo>
                <a:lnTo>
                  <a:pt x="855665" y="55437"/>
                </a:lnTo>
                <a:lnTo>
                  <a:pt x="918352" y="84153"/>
                </a:lnTo>
                <a:lnTo>
                  <a:pt x="972129" y="117628"/>
                </a:lnTo>
                <a:lnTo>
                  <a:pt x="1015885" y="155270"/>
                </a:lnTo>
                <a:lnTo>
                  <a:pt x="1048512" y="196486"/>
                </a:lnTo>
                <a:lnTo>
                  <a:pt x="1068901" y="240684"/>
                </a:lnTo>
                <a:lnTo>
                  <a:pt x="1075944" y="287274"/>
                </a:lnTo>
                <a:lnTo>
                  <a:pt x="1074160" y="310830"/>
                </a:lnTo>
                <a:lnTo>
                  <a:pt x="1060305" y="356298"/>
                </a:lnTo>
                <a:lnTo>
                  <a:pt x="1033658" y="399079"/>
                </a:lnTo>
                <a:lnTo>
                  <a:pt x="995328" y="438582"/>
                </a:lnTo>
                <a:lnTo>
                  <a:pt x="946424" y="474214"/>
                </a:lnTo>
                <a:lnTo>
                  <a:pt x="888053" y="505384"/>
                </a:lnTo>
                <a:lnTo>
                  <a:pt x="821325" y="531499"/>
                </a:lnTo>
                <a:lnTo>
                  <a:pt x="747349" y="551967"/>
                </a:lnTo>
                <a:lnTo>
                  <a:pt x="707989" y="559899"/>
                </a:lnTo>
                <a:lnTo>
                  <a:pt x="667233" y="566197"/>
                </a:lnTo>
                <a:lnTo>
                  <a:pt x="625219" y="570787"/>
                </a:lnTo>
                <a:lnTo>
                  <a:pt x="582085" y="573595"/>
                </a:lnTo>
                <a:lnTo>
                  <a:pt x="537972" y="574548"/>
                </a:lnTo>
                <a:lnTo>
                  <a:pt x="493858" y="573595"/>
                </a:lnTo>
                <a:lnTo>
                  <a:pt x="450724" y="570787"/>
                </a:lnTo>
                <a:lnTo>
                  <a:pt x="408710" y="566197"/>
                </a:lnTo>
                <a:lnTo>
                  <a:pt x="367954" y="559899"/>
                </a:lnTo>
                <a:lnTo>
                  <a:pt x="328594" y="551967"/>
                </a:lnTo>
                <a:lnTo>
                  <a:pt x="290769" y="542476"/>
                </a:lnTo>
                <a:lnTo>
                  <a:pt x="220278" y="519110"/>
                </a:lnTo>
                <a:lnTo>
                  <a:pt x="157591" y="490394"/>
                </a:lnTo>
                <a:lnTo>
                  <a:pt x="103814" y="456919"/>
                </a:lnTo>
                <a:lnTo>
                  <a:pt x="60058" y="419277"/>
                </a:lnTo>
                <a:lnTo>
                  <a:pt x="27432" y="378061"/>
                </a:lnTo>
                <a:lnTo>
                  <a:pt x="7042" y="333863"/>
                </a:lnTo>
                <a:lnTo>
                  <a:pt x="0" y="28727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917685" y="5122164"/>
            <a:ext cx="236601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E.D.Donets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et al., 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dirty="0" smtClean="0">
                <a:solidFill>
                  <a:prstClr val="black"/>
                </a:solidFill>
                <a:latin typeface="Arial"/>
                <a:cs typeface="Arial"/>
              </a:rPr>
              <a:t>Suppl</a:t>
            </a:r>
            <a:r>
              <a:rPr sz="1200" spc="-10" dirty="0" smtClean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00" spc="5" dirty="0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200" spc="-10" dirty="0" smtClean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200" dirty="0" smtClean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200" spc="-3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Z.</a:t>
            </a:r>
            <a:r>
              <a:rPr sz="12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Ph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s. D</a:t>
            </a:r>
            <a:r>
              <a:rPr sz="12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om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s,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olecules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luste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 3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spc="10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339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(1991)</a:t>
            </a:r>
          </a:p>
        </p:txBody>
      </p:sp>
    </p:spTree>
    <p:extLst>
      <p:ext uri="{BB962C8B-B14F-4D97-AF65-F5344CB8AC3E}">
        <p14:creationId xmlns:p14="http://schemas.microsoft.com/office/powerpoint/2010/main" val="3965318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1638" y="1060450"/>
            <a:ext cx="1666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171717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083" name="object 4"/>
          <p:cNvSpPr txBox="1">
            <a:spLocks noChangeArrowheads="1"/>
          </p:cNvSpPr>
          <p:nvPr/>
        </p:nvSpPr>
        <p:spPr bwMode="auto">
          <a:xfrm>
            <a:off x="912812" y="393601"/>
            <a:ext cx="10745787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5175"/>
              </a:lnSpc>
              <a:tabLst>
                <a:tab pos="1265238" algn="l"/>
              </a:tabLst>
            </a:pPr>
            <a:r>
              <a:rPr lang="en-US" sz="4800" dirty="0" smtClean="0"/>
              <a:t>            </a:t>
            </a:r>
            <a:r>
              <a:rPr lang="ru-RU" sz="4800" dirty="0" err="1" smtClean="0"/>
              <a:t>Ion</a:t>
            </a:r>
            <a:r>
              <a:rPr lang="ru-RU" sz="4800" dirty="0" smtClean="0"/>
              <a:t>-</a:t>
            </a:r>
            <a:r>
              <a:rPr lang="en-US" sz="4800" dirty="0" smtClean="0"/>
              <a:t>I</a:t>
            </a:r>
            <a:r>
              <a:rPr lang="ru-RU" sz="4800" dirty="0" err="1" smtClean="0"/>
              <a:t>on</a:t>
            </a:r>
            <a:r>
              <a:rPr lang="ru-RU" sz="4800" dirty="0" smtClean="0"/>
              <a:t> </a:t>
            </a:r>
            <a:r>
              <a:rPr lang="ru-RU" sz="4800" dirty="0" err="1" smtClean="0"/>
              <a:t>cooling</a:t>
            </a:r>
            <a:r>
              <a:rPr lang="en-US" sz="4800" dirty="0" smtClean="0"/>
              <a:t>. </a:t>
            </a:r>
          </a:p>
          <a:p>
            <a:pPr marL="12700">
              <a:lnSpc>
                <a:spcPts val="5175"/>
              </a:lnSpc>
              <a:tabLst>
                <a:tab pos="1265238" algn="l"/>
              </a:tabLst>
            </a:pPr>
            <a:r>
              <a:rPr lang="en-US" sz="4800" dirty="0" smtClean="0"/>
              <a:t>   </a:t>
            </a:r>
            <a:r>
              <a:rPr lang="en-US" sz="4800" dirty="0" err="1" smtClean="0"/>
              <a:t>E.D.Donets</a:t>
            </a:r>
            <a:r>
              <a:rPr lang="en-US" sz="4800" dirty="0" smtClean="0"/>
              <a:t>, </a:t>
            </a:r>
            <a:r>
              <a:rPr lang="en-US" sz="4800" dirty="0" err="1" smtClean="0"/>
              <a:t>G.D.Shirkov</a:t>
            </a:r>
            <a:r>
              <a:rPr lang="ru-RU" sz="4800" dirty="0" smtClean="0"/>
              <a:t> </a:t>
            </a:r>
            <a:r>
              <a:rPr lang="en-US" sz="4800" dirty="0" smtClean="0"/>
              <a:t> (1984)</a:t>
            </a:r>
            <a:endParaRPr lang="ru-RU" sz="4800" dirty="0"/>
          </a:p>
        </p:txBody>
      </p:sp>
      <p:sp>
        <p:nvSpPr>
          <p:cNvPr id="46086" name="object 7"/>
          <p:cNvSpPr txBox="1">
            <a:spLocks noChangeArrowheads="1"/>
          </p:cNvSpPr>
          <p:nvPr/>
        </p:nvSpPr>
        <p:spPr bwMode="auto">
          <a:xfrm>
            <a:off x="542925" y="2222500"/>
            <a:ext cx="11455400" cy="201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57188"/>
            <a:r>
              <a:rPr lang="en-US" sz="2000" dirty="0" smtClean="0"/>
              <a:t>ION HEATING – ION LOSSES ;</a:t>
            </a:r>
          </a:p>
          <a:p>
            <a:pPr marL="357188"/>
            <a:r>
              <a:rPr lang="ru-RU" sz="2000" dirty="0" smtClean="0"/>
              <a:t> </a:t>
            </a:r>
            <a:r>
              <a:rPr lang="ru-RU" sz="2000" dirty="0" err="1"/>
              <a:t>heating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highly</a:t>
            </a:r>
            <a:r>
              <a:rPr lang="ru-RU" sz="2000" dirty="0"/>
              <a:t> </a:t>
            </a:r>
            <a:r>
              <a:rPr lang="ru-RU" sz="2000" dirty="0" err="1"/>
              <a:t>charged</a:t>
            </a:r>
            <a:r>
              <a:rPr lang="ru-RU" sz="2000" dirty="0"/>
              <a:t> </a:t>
            </a:r>
            <a:r>
              <a:rPr lang="ru-RU" sz="2000" dirty="0" err="1"/>
              <a:t>ions</a:t>
            </a:r>
            <a:r>
              <a:rPr lang="ru-RU" sz="2000" dirty="0"/>
              <a:t> </a:t>
            </a:r>
            <a:r>
              <a:rPr lang="ru-RU" sz="2000" dirty="0" err="1"/>
              <a:t>due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elastic</a:t>
            </a:r>
            <a:r>
              <a:rPr lang="ru-RU" sz="2000" dirty="0"/>
              <a:t> </a:t>
            </a:r>
            <a:r>
              <a:rPr lang="ru-RU" sz="2000" dirty="0" err="1"/>
              <a:t>collisions</a:t>
            </a:r>
            <a:r>
              <a:rPr lang="ru-RU" sz="2000" dirty="0"/>
              <a:t> </a:t>
            </a:r>
            <a:r>
              <a:rPr lang="ru-RU" sz="2000" dirty="0" err="1"/>
              <a:t>with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beam</a:t>
            </a:r>
            <a:r>
              <a:rPr lang="ru-RU" sz="2000" dirty="0"/>
              <a:t> </a:t>
            </a:r>
            <a:r>
              <a:rPr lang="ru-RU" sz="2000" dirty="0" err="1" smtClean="0"/>
              <a:t>electrons</a:t>
            </a:r>
            <a:r>
              <a:rPr lang="en-US" sz="2000" dirty="0" smtClean="0"/>
              <a:t>, AND ,</a:t>
            </a:r>
          </a:p>
          <a:p>
            <a:pPr marL="357188"/>
            <a:r>
              <a:rPr lang="en-US" sz="2000" dirty="0" smtClean="0"/>
              <a:t>DUE TO TWO-BEAM INSTABILITIES (ELECTRON-ION) :(CONVECTIVE TYPE, j –KEY FACTOR)</a:t>
            </a:r>
            <a:endParaRPr lang="ru-RU" sz="2000" dirty="0"/>
          </a:p>
          <a:p>
            <a:pPr marL="357188">
              <a:lnSpc>
                <a:spcPts val="950"/>
              </a:lnSpc>
              <a:spcBef>
                <a:spcPts val="50"/>
              </a:spcBef>
            </a:pPr>
            <a:endParaRPr lang="ru-RU" sz="900" dirty="0">
              <a:latin typeface="Calibri" pitchFamily="34" charset="0"/>
            </a:endParaRPr>
          </a:p>
          <a:p>
            <a:pPr marL="357188">
              <a:buClr>
                <a:srgbClr val="00AFEF"/>
              </a:buClr>
              <a:buFont typeface="Arial" charset="0"/>
              <a:buChar char="▪"/>
            </a:pPr>
            <a:r>
              <a:rPr lang="ru-RU" sz="2000" dirty="0" err="1"/>
              <a:t>Calculations</a:t>
            </a:r>
            <a:r>
              <a:rPr lang="ru-RU" sz="2000" dirty="0"/>
              <a:t> </a:t>
            </a:r>
            <a:r>
              <a:rPr lang="ru-RU" sz="2000" dirty="0" err="1"/>
              <a:t>showed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production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ions</a:t>
            </a:r>
            <a:r>
              <a:rPr lang="ru-RU" sz="2000" dirty="0"/>
              <a:t> </a:t>
            </a:r>
            <a:r>
              <a:rPr lang="ru-RU" sz="2000" dirty="0" err="1"/>
              <a:t>with</a:t>
            </a:r>
            <a:r>
              <a:rPr lang="ru-RU" sz="2000" dirty="0"/>
              <a:t> q &gt; 50 </a:t>
            </a:r>
            <a:r>
              <a:rPr lang="ru-RU" sz="2000" dirty="0" err="1"/>
              <a:t>can</a:t>
            </a:r>
            <a:r>
              <a:rPr lang="ru-RU" sz="2000" dirty="0"/>
              <a:t> </a:t>
            </a:r>
            <a:r>
              <a:rPr lang="ru-RU" sz="2000" dirty="0" err="1"/>
              <a:t>hardly</a:t>
            </a:r>
            <a:r>
              <a:rPr lang="ru-RU" sz="2000" dirty="0"/>
              <a:t> </a:t>
            </a:r>
            <a:r>
              <a:rPr lang="ru-RU" sz="2000" dirty="0" err="1"/>
              <a:t>be</a:t>
            </a:r>
            <a:r>
              <a:rPr lang="ru-RU" sz="2000" dirty="0"/>
              <a:t> </a:t>
            </a:r>
            <a:r>
              <a:rPr lang="ru-RU" sz="2000" dirty="0" err="1"/>
              <a:t>reached</a:t>
            </a:r>
            <a:r>
              <a:rPr lang="ru-RU" sz="2000" dirty="0"/>
              <a:t> </a:t>
            </a:r>
            <a:r>
              <a:rPr lang="ru-RU" sz="2000" dirty="0" err="1"/>
              <a:t>because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rapid</a:t>
            </a:r>
            <a:r>
              <a:rPr lang="ru-RU" sz="2000" dirty="0"/>
              <a:t> </a:t>
            </a:r>
            <a:r>
              <a:rPr lang="ru-RU" sz="2000" dirty="0" err="1"/>
              <a:t>ion</a:t>
            </a:r>
            <a:r>
              <a:rPr lang="ru-RU" sz="2000" dirty="0"/>
              <a:t> </a:t>
            </a:r>
            <a:r>
              <a:rPr lang="ru-RU" sz="2000" dirty="0" err="1"/>
              <a:t>losses</a:t>
            </a:r>
            <a:r>
              <a:rPr lang="ru-RU" sz="2000" dirty="0"/>
              <a:t> </a:t>
            </a:r>
            <a:r>
              <a:rPr lang="ru-RU" sz="2000" dirty="0" err="1"/>
              <a:t>in</a:t>
            </a:r>
            <a:r>
              <a:rPr lang="ru-RU" sz="2000" dirty="0"/>
              <a:t> a </a:t>
            </a:r>
            <a:r>
              <a:rPr lang="ru-RU" sz="2000" dirty="0" err="1"/>
              <a:t>radial</a:t>
            </a:r>
            <a:r>
              <a:rPr lang="ru-RU" sz="2000" dirty="0"/>
              <a:t> </a:t>
            </a:r>
            <a:r>
              <a:rPr lang="ru-RU" sz="2000" dirty="0" err="1"/>
              <a:t>direction</a:t>
            </a:r>
            <a:r>
              <a:rPr lang="ru-RU" sz="2000" dirty="0"/>
              <a:t> </a:t>
            </a:r>
            <a:r>
              <a:rPr lang="ru-RU" sz="2000" dirty="0" err="1"/>
              <a:t>caused</a:t>
            </a:r>
            <a:r>
              <a:rPr lang="ru-RU" sz="2000" dirty="0"/>
              <a:t> </a:t>
            </a:r>
            <a:r>
              <a:rPr lang="ru-RU" sz="2000" dirty="0" err="1"/>
              <a:t>by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heating</a:t>
            </a:r>
            <a:r>
              <a:rPr lang="ru-RU" sz="2000" dirty="0"/>
              <a:t>!</a:t>
            </a:r>
          </a:p>
          <a:p>
            <a:pPr marL="357188">
              <a:lnSpc>
                <a:spcPts val="1100"/>
              </a:lnSpc>
              <a:spcBef>
                <a:spcPts val="100"/>
              </a:spcBef>
            </a:pPr>
            <a:endParaRPr lang="ru-RU" sz="1100" dirty="0">
              <a:latin typeface="Calibri" pitchFamily="34" charset="0"/>
            </a:endParaRPr>
          </a:p>
          <a:p>
            <a:pPr marL="357188"/>
            <a:endParaRPr lang="ru-RU" sz="1200" dirty="0"/>
          </a:p>
        </p:txBody>
      </p:sp>
      <p:sp>
        <p:nvSpPr>
          <p:cNvPr id="46087" name="object 8"/>
          <p:cNvSpPr txBox="1">
            <a:spLocks noChangeArrowheads="1"/>
          </p:cNvSpPr>
          <p:nvPr/>
        </p:nvSpPr>
        <p:spPr bwMode="auto">
          <a:xfrm>
            <a:off x="780736" y="4237888"/>
            <a:ext cx="108778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dirty="0" err="1"/>
              <a:t>At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first</a:t>
            </a:r>
            <a:r>
              <a:rPr lang="ru-RU" sz="2000" dirty="0"/>
              <a:t> </a:t>
            </a:r>
            <a:r>
              <a:rPr lang="ru-RU" sz="2000" dirty="0" err="1"/>
              <a:t>moment</a:t>
            </a:r>
            <a:r>
              <a:rPr lang="ru-RU" sz="2000" dirty="0"/>
              <a:t> </a:t>
            </a:r>
            <a:r>
              <a:rPr lang="ru-RU" sz="2000" dirty="0" err="1"/>
              <a:t>this</a:t>
            </a:r>
            <a:r>
              <a:rPr lang="ru-RU" sz="2000" dirty="0"/>
              <a:t> </a:t>
            </a:r>
            <a:r>
              <a:rPr lang="ru-RU" sz="2000" dirty="0" err="1"/>
              <a:t>ionization</a:t>
            </a:r>
            <a:r>
              <a:rPr lang="ru-RU" sz="2000" dirty="0"/>
              <a:t> </a:t>
            </a:r>
            <a:r>
              <a:rPr lang="ru-RU" sz="2000" dirty="0" err="1"/>
              <a:t>limit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EBIS </a:t>
            </a:r>
            <a:r>
              <a:rPr lang="ru-RU" sz="2000" dirty="0" err="1"/>
              <a:t>looked</a:t>
            </a:r>
            <a:r>
              <a:rPr lang="ru-RU" sz="2000" dirty="0"/>
              <a:t> </a:t>
            </a:r>
            <a:r>
              <a:rPr lang="ru-RU" sz="2000" dirty="0" err="1"/>
              <a:t>insufferable</a:t>
            </a:r>
            <a:r>
              <a:rPr lang="ru-RU" sz="2000" dirty="0"/>
              <a:t>, </a:t>
            </a:r>
            <a:r>
              <a:rPr lang="ru-RU" sz="2000" dirty="0" err="1"/>
              <a:t>but</a:t>
            </a:r>
            <a:r>
              <a:rPr lang="ru-RU" sz="2000" dirty="0"/>
              <a:t> </a:t>
            </a:r>
            <a:r>
              <a:rPr lang="ru-RU" sz="2000" dirty="0" err="1"/>
              <a:t>soon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technique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ion-ion</a:t>
            </a:r>
            <a:r>
              <a:rPr lang="ru-RU" sz="2000" dirty="0"/>
              <a:t> </a:t>
            </a:r>
            <a:r>
              <a:rPr lang="ru-RU" sz="2000" dirty="0" err="1"/>
              <a:t>cooling</a:t>
            </a:r>
            <a:r>
              <a:rPr lang="ru-RU" sz="2000" dirty="0"/>
              <a:t> </a:t>
            </a:r>
            <a:r>
              <a:rPr lang="ru-RU" sz="2000" dirty="0" err="1"/>
              <a:t>was</a:t>
            </a:r>
            <a:r>
              <a:rPr lang="ru-RU" sz="2000" dirty="0"/>
              <a:t> </a:t>
            </a:r>
            <a:r>
              <a:rPr lang="ru-RU" sz="2000" dirty="0" err="1"/>
              <a:t>proposed</a:t>
            </a:r>
            <a:r>
              <a:rPr lang="ru-RU" sz="2000" dirty="0"/>
              <a:t> </a:t>
            </a:r>
            <a:r>
              <a:rPr lang="ru-RU" sz="2000" dirty="0" err="1"/>
              <a:t>by</a:t>
            </a:r>
            <a:r>
              <a:rPr lang="ru-RU" sz="2000" dirty="0"/>
              <a:t> </a:t>
            </a:r>
            <a:endParaRPr lang="en-US" sz="2000" dirty="0" smtClean="0"/>
          </a:p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dirty="0" err="1" smtClean="0"/>
              <a:t>Donets</a:t>
            </a:r>
            <a:r>
              <a:rPr lang="ru-RU" sz="2000" dirty="0" smtClean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dirty="0" err="1" smtClean="0"/>
              <a:t>Shirkov</a:t>
            </a:r>
            <a:r>
              <a:rPr lang="en-US" sz="2000" dirty="0" smtClean="0"/>
              <a:t>, </a:t>
            </a:r>
            <a:r>
              <a:rPr lang="en-US" sz="2000" dirty="0" err="1" smtClean="0"/>
              <a:t>Avtorskoe</a:t>
            </a:r>
            <a:r>
              <a:rPr lang="en-US" sz="2000" dirty="0" smtClean="0"/>
              <a:t> </a:t>
            </a:r>
            <a:r>
              <a:rPr lang="en-US" sz="2000" dirty="0" err="1" smtClean="0"/>
              <a:t>svidetelstvo</a:t>
            </a:r>
            <a:r>
              <a:rPr lang="en-US" sz="2000" dirty="0" smtClean="0"/>
              <a:t> USSRN1225420 from 02.07.1984 </a:t>
            </a:r>
          </a:p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endParaRPr lang="en-US" sz="2000" dirty="0"/>
          </a:p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endParaRPr lang="ru-R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object 3"/>
          <p:cNvSpPr txBox="1">
            <a:spLocks noChangeArrowheads="1"/>
          </p:cNvSpPr>
          <p:nvPr/>
        </p:nvSpPr>
        <p:spPr bwMode="auto">
          <a:xfrm>
            <a:off x="385763" y="1060450"/>
            <a:ext cx="11612562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ru-RU" sz="1000">
                <a:solidFill>
                  <a:srgbClr val="171717"/>
                </a:solidFill>
              </a:rPr>
              <a:t>5</a:t>
            </a:r>
            <a:endParaRPr lang="ru-RU" sz="1000"/>
          </a:p>
          <a:p>
            <a:pPr>
              <a:lnSpc>
                <a:spcPts val="950"/>
              </a:lnSpc>
              <a:spcBef>
                <a:spcPts val="13"/>
              </a:spcBef>
            </a:pPr>
            <a:endParaRPr lang="ru-RU" sz="900">
              <a:latin typeface="Calibri" pitchFamily="34" charset="0"/>
            </a:endParaRPr>
          </a:p>
          <a:p>
            <a:pPr>
              <a:lnSpc>
                <a:spcPts val="1000"/>
              </a:lnSpc>
            </a:pPr>
            <a:endParaRPr lang="ru-RU" sz="1000">
              <a:latin typeface="Calibri" pitchFamily="34" charset="0"/>
            </a:endParaRPr>
          </a:p>
          <a:p>
            <a:r>
              <a:rPr lang="en-US" sz="2000"/>
              <a:t> </a:t>
            </a:r>
            <a:r>
              <a:rPr lang="ru-RU" sz="2400"/>
              <a:t>In the same year, 1959, Evgeny moved to Dubna and began working at the Laboratory of Nuclear Reactions of the Joint Institute for Nuclear Research (JINR).</a:t>
            </a:r>
          </a:p>
          <a:p>
            <a:endParaRPr lang="ru-RU" sz="2400"/>
          </a:p>
          <a:p>
            <a:r>
              <a:rPr lang="ru-RU" sz="2400"/>
              <a:t>He performed experimental studies of the production of transuranium elements </a:t>
            </a:r>
            <a:endParaRPr lang="en-US" sz="2400"/>
          </a:p>
          <a:p>
            <a:r>
              <a:rPr lang="ru-RU" sz="2400"/>
              <a:t>with Z ≥ 100 in nuclear reactions with multicharged ions,</a:t>
            </a:r>
            <a:r>
              <a:rPr lang="en-US" sz="2400"/>
              <a:t> </a:t>
            </a:r>
            <a:r>
              <a:rPr lang="ru-RU" sz="2400"/>
              <a:t>which led to the discovery of elements 102 and 103.</a:t>
            </a:r>
            <a:endParaRPr lang="en-US" sz="2400"/>
          </a:p>
          <a:p>
            <a:endParaRPr lang="en-US" sz="2400"/>
          </a:p>
          <a:p>
            <a:r>
              <a:rPr lang="en-US"/>
              <a:t>….</a:t>
            </a:r>
          </a:p>
          <a:p>
            <a:r>
              <a:rPr lang="en-US"/>
              <a:t>14-th February 2020; JINR museum. E.D.Donets “History of 102-nd and 103-d elements (Nobelium) discovery”.</a:t>
            </a:r>
          </a:p>
          <a:p>
            <a:r>
              <a:rPr lang="en-US"/>
              <a:t>(in a series of lectures From the first-person). Video is available in JINR museum.</a:t>
            </a:r>
          </a:p>
          <a:p>
            <a:endParaRPr lang="en-US"/>
          </a:p>
          <a:p>
            <a:endParaRPr lang="en-US"/>
          </a:p>
          <a:p>
            <a:endParaRPr lang="ru-RU"/>
          </a:p>
          <a:p>
            <a:pPr>
              <a:lnSpc>
                <a:spcPts val="950"/>
              </a:lnSpc>
              <a:spcBef>
                <a:spcPts val="50"/>
              </a:spcBef>
            </a:pPr>
            <a:endParaRPr lang="ru-RU" sz="900">
              <a:latin typeface="Calibri" pitchFamily="34" charset="0"/>
            </a:endParaRPr>
          </a:p>
          <a:p>
            <a:pPr>
              <a:lnSpc>
                <a:spcPts val="1000"/>
              </a:lnSpc>
              <a:spcBef>
                <a:spcPts val="13"/>
              </a:spcBef>
              <a:buClr>
                <a:srgbClr val="00AFEF"/>
              </a:buClr>
              <a:buFont typeface="Arial" charset="0"/>
              <a:buChar char="▪"/>
            </a:pPr>
            <a:endParaRPr lang="ru-RU" sz="1000">
              <a:latin typeface="Calibri" pitchFamily="34" charset="0"/>
            </a:endParaRPr>
          </a:p>
        </p:txBody>
      </p:sp>
      <p:sp>
        <p:nvSpPr>
          <p:cNvPr id="13314" name="object 4"/>
          <p:cNvSpPr>
            <a:spLocks noGrp="1"/>
          </p:cNvSpPr>
          <p:nvPr>
            <p:ph type="title" idx="4294967295"/>
          </p:nvPr>
        </p:nvSpPr>
        <p:spPr>
          <a:xfrm>
            <a:off x="679450" y="212725"/>
            <a:ext cx="10833100" cy="820738"/>
          </a:xfrm>
        </p:spPr>
        <p:txBody>
          <a:bodyPr tIns="155447"/>
          <a:lstStyle/>
          <a:p>
            <a:pPr marL="250825" eaLnBrk="1" hangingPunct="1">
              <a:lnSpc>
                <a:spcPts val="5238"/>
              </a:lnSpc>
            </a:pPr>
            <a:r>
              <a:rPr lang="ru-RU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The early years 1959-1966</a:t>
            </a:r>
            <a:r>
              <a:rPr 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: towards “stability island”</a:t>
            </a:r>
            <a:endParaRPr lang="ru-RU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1638" y="1060450"/>
            <a:ext cx="1666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171717"/>
                </a:solidFill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9450" y="212725"/>
            <a:ext cx="10833100" cy="779957"/>
          </a:xfrm>
        </p:spPr>
        <p:txBody>
          <a:bodyPr tIns="40894" rtlCol="0"/>
          <a:lstStyle/>
          <a:p>
            <a:pPr marL="2476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800" dirty="0">
                <a:solidFill>
                  <a:sysClr val="windowText" lastClr="000000"/>
                </a:solidFill>
              </a:rPr>
              <a:t>Io</a:t>
            </a:r>
            <a:r>
              <a:rPr sz="4800" spc="-15" dirty="0">
                <a:solidFill>
                  <a:sysClr val="windowText" lastClr="000000"/>
                </a:solidFill>
              </a:rPr>
              <a:t>n</a:t>
            </a:r>
            <a:r>
              <a:rPr sz="4800" spc="-5" dirty="0">
                <a:solidFill>
                  <a:sysClr val="windowText" lastClr="000000"/>
                </a:solidFill>
              </a:rPr>
              <a:t>-</a:t>
            </a:r>
            <a:r>
              <a:rPr sz="4800" dirty="0">
                <a:solidFill>
                  <a:sysClr val="windowText" lastClr="000000"/>
                </a:solidFill>
              </a:rPr>
              <a:t>ion</a:t>
            </a:r>
            <a:r>
              <a:rPr sz="4800" spc="30" dirty="0">
                <a:solidFill>
                  <a:sysClr val="windowText" lastClr="000000"/>
                </a:solidFill>
              </a:rPr>
              <a:t> </a:t>
            </a:r>
            <a:r>
              <a:rPr sz="4800" dirty="0">
                <a:solidFill>
                  <a:sysClr val="windowText" lastClr="000000"/>
                </a:solidFill>
              </a:rPr>
              <a:t>cooling</a:t>
            </a:r>
            <a:r>
              <a:rPr sz="4800" spc="25" dirty="0">
                <a:solidFill>
                  <a:sysClr val="windowText" lastClr="000000"/>
                </a:solidFill>
              </a:rPr>
              <a:t> </a:t>
            </a:r>
            <a:endParaRPr sz="4800" dirty="0">
              <a:solidFill>
                <a:sysClr val="windowText" lastClr="000000"/>
              </a:solidFill>
            </a:endParaRPr>
          </a:p>
        </p:txBody>
      </p:sp>
      <p:sp>
        <p:nvSpPr>
          <p:cNvPr id="47108" name="object 5"/>
          <p:cNvSpPr txBox="1">
            <a:spLocks noChangeArrowheads="1"/>
          </p:cNvSpPr>
          <p:nvPr/>
        </p:nvSpPr>
        <p:spPr bwMode="auto">
          <a:xfrm>
            <a:off x="546100" y="1695450"/>
            <a:ext cx="9963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/>
              <a:t>The proposed cooling technique includes a constant or periodic injection of ‘‘cold’’ low charged ions into the trap that cool highly charges ions via ion-ion collisions.</a:t>
            </a:r>
          </a:p>
        </p:txBody>
      </p:sp>
      <p:sp>
        <p:nvSpPr>
          <p:cNvPr id="47109" name="object 6"/>
          <p:cNvSpPr txBox="1">
            <a:spLocks noChangeArrowheads="1"/>
          </p:cNvSpPr>
          <p:nvPr/>
        </p:nvSpPr>
        <p:spPr bwMode="auto">
          <a:xfrm>
            <a:off x="546100" y="2430463"/>
            <a:ext cx="4699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/>
              <a:t>This led to the paper</a:t>
            </a:r>
          </a:p>
          <a:p>
            <a:pPr marL="357188" indent="-346075">
              <a:tabLst>
                <a:tab pos="357188" algn="l"/>
              </a:tabLst>
            </a:pPr>
            <a:r>
              <a:rPr lang="ru-RU" sz="2000"/>
              <a:t>“The ion cooling in EBIS”, G. Shirkov,</a:t>
            </a:r>
          </a:p>
          <a:p>
            <a:pPr marL="357188" indent="-346075">
              <a:tabLst>
                <a:tab pos="357188" algn="l"/>
              </a:tabLst>
            </a:pPr>
            <a:r>
              <a:rPr lang="ru-RU" sz="2000"/>
              <a:t>E. Donets, R. Becker, and M. Kleinod, RSI 63 (1992) 2819</a:t>
            </a:r>
          </a:p>
        </p:txBody>
      </p:sp>
      <p:sp>
        <p:nvSpPr>
          <p:cNvPr id="47110" name="object 7"/>
          <p:cNvSpPr txBox="1">
            <a:spLocks noChangeArrowheads="1"/>
          </p:cNvSpPr>
          <p:nvPr/>
        </p:nvSpPr>
        <p:spPr bwMode="auto">
          <a:xfrm>
            <a:off x="546100" y="4083050"/>
            <a:ext cx="40417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/>
              <a:t>and explained why much higher charge states could be produces up to bare uranium in the LLNL Super-EBIT in 1994.</a:t>
            </a:r>
          </a:p>
        </p:txBody>
      </p:sp>
      <p:sp>
        <p:nvSpPr>
          <p:cNvPr id="47111" name="object 8"/>
          <p:cNvSpPr>
            <a:spLocks noChangeArrowheads="1"/>
          </p:cNvSpPr>
          <p:nvPr/>
        </p:nvSpPr>
        <p:spPr bwMode="auto">
          <a:xfrm>
            <a:off x="6096000" y="2960687"/>
            <a:ext cx="4854575" cy="3852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12" name="object 9"/>
          <p:cNvSpPr txBox="1">
            <a:spLocks noChangeArrowheads="1"/>
          </p:cNvSpPr>
          <p:nvPr/>
        </p:nvSpPr>
        <p:spPr bwMode="auto">
          <a:xfrm>
            <a:off x="6350000" y="2540000"/>
            <a:ext cx="417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1200" dirty="0"/>
              <a:t>D. E. </a:t>
            </a:r>
            <a:r>
              <a:rPr lang="ru-RU" sz="1200" dirty="0" err="1"/>
              <a:t>Donets</a:t>
            </a:r>
            <a:r>
              <a:rPr lang="ru-RU" sz="1200" dirty="0"/>
              <a:t>, E. D. </a:t>
            </a:r>
            <a:r>
              <a:rPr lang="ru-RU" sz="1200" dirty="0" err="1"/>
              <a:t>Donets</a:t>
            </a:r>
            <a:r>
              <a:rPr lang="ru-RU" sz="1200" dirty="0"/>
              <a:t>, E. E. </a:t>
            </a:r>
            <a:r>
              <a:rPr lang="ru-RU" sz="1200" dirty="0" err="1"/>
              <a:t>Donets</a:t>
            </a:r>
            <a:r>
              <a:rPr lang="ru-RU" sz="1200" dirty="0"/>
              <a:t>, V. V. </a:t>
            </a:r>
            <a:r>
              <a:rPr lang="ru-RU" sz="1200" dirty="0" err="1"/>
              <a:t>Salnikov</a:t>
            </a:r>
            <a:r>
              <a:rPr lang="ru-RU" sz="1200" dirty="0"/>
              <a:t>, V. B. </a:t>
            </a:r>
            <a:r>
              <a:rPr lang="ru-RU" sz="1200" dirty="0" err="1"/>
              <a:t>Shutov</a:t>
            </a:r>
            <a:r>
              <a:rPr lang="ru-RU" sz="1200" dirty="0"/>
              <a:t> </a:t>
            </a:r>
            <a:r>
              <a:rPr lang="ru-RU" sz="1200" dirty="0" err="1"/>
              <a:t>et</a:t>
            </a:r>
            <a:r>
              <a:rPr lang="ru-RU" sz="1200" dirty="0"/>
              <a:t> </a:t>
            </a:r>
            <a:r>
              <a:rPr lang="ru-RU" sz="1200" dirty="0" err="1"/>
              <a:t>al</a:t>
            </a:r>
            <a:r>
              <a:rPr lang="ru-RU" sz="1200" dirty="0"/>
              <a:t>., </a:t>
            </a:r>
            <a:r>
              <a:rPr lang="ru-RU" sz="1200" dirty="0" err="1"/>
              <a:t>Rev</a:t>
            </a:r>
            <a:r>
              <a:rPr lang="ru-RU" sz="1200" dirty="0"/>
              <a:t>. </a:t>
            </a:r>
            <a:r>
              <a:rPr lang="ru-RU" sz="1200" dirty="0" err="1"/>
              <a:t>Sci</a:t>
            </a:r>
            <a:r>
              <a:rPr lang="ru-RU" sz="1200" dirty="0"/>
              <a:t>. </a:t>
            </a:r>
            <a:r>
              <a:rPr lang="ru-RU" sz="1200" dirty="0" err="1"/>
              <a:t>Instrum</a:t>
            </a:r>
            <a:r>
              <a:rPr lang="ru-RU" sz="1200" dirty="0"/>
              <a:t>. 80 (2009) 063304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1638" y="1060450"/>
            <a:ext cx="1666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171717"/>
                </a:solidFill>
                <a:latin typeface="Arial"/>
                <a:cs typeface="Arial"/>
              </a:rPr>
              <a:t>10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083" name="object 4"/>
          <p:cNvSpPr txBox="1">
            <a:spLocks noChangeArrowheads="1"/>
          </p:cNvSpPr>
          <p:nvPr/>
        </p:nvSpPr>
        <p:spPr bwMode="auto">
          <a:xfrm>
            <a:off x="381001" y="48329"/>
            <a:ext cx="11450638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5175"/>
              </a:lnSpc>
              <a:tabLst>
                <a:tab pos="1265238" algn="l"/>
              </a:tabLst>
            </a:pPr>
            <a:r>
              <a:rPr lang="en-US" sz="4800" dirty="0" smtClean="0">
                <a:solidFill>
                  <a:prstClr val="black"/>
                </a:solidFill>
              </a:rPr>
              <a:t>          </a:t>
            </a:r>
            <a:r>
              <a:rPr lang="en-US" sz="2800" dirty="0" smtClean="0">
                <a:solidFill>
                  <a:prstClr val="black"/>
                </a:solidFill>
              </a:rPr>
              <a:t>EBIS development around the world:</a:t>
            </a:r>
          </a:p>
          <a:p>
            <a:pPr marL="12700">
              <a:lnSpc>
                <a:spcPts val="5175"/>
              </a:lnSpc>
              <a:tabLst>
                <a:tab pos="1265238" algn="l"/>
              </a:tabLst>
            </a:pPr>
            <a:r>
              <a:rPr lang="en-US" sz="2800" dirty="0" smtClean="0">
                <a:solidFill>
                  <a:prstClr val="black"/>
                </a:solidFill>
              </a:rPr>
              <a:t>EBIS as injectors on synchrotrons,     EBIS as a charge breeders </a:t>
            </a:r>
          </a:p>
          <a:p>
            <a:pPr marL="12700">
              <a:lnSpc>
                <a:spcPts val="5175"/>
              </a:lnSpc>
              <a:tabLst>
                <a:tab pos="1265238" algn="l"/>
              </a:tabLst>
            </a:pPr>
            <a:r>
              <a:rPr lang="en-US" sz="2800" dirty="0" smtClean="0">
                <a:solidFill>
                  <a:prstClr val="black"/>
                </a:solidFill>
              </a:rPr>
              <a:t>International EBIS/T symposium since 1976, next in Vancouver </a:t>
            </a:r>
            <a:r>
              <a:rPr lang="en-US" sz="3200" dirty="0" smtClean="0">
                <a:solidFill>
                  <a:prstClr val="black"/>
                </a:solidFill>
              </a:rPr>
              <a:t>2022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46086" name="object 7"/>
          <p:cNvSpPr txBox="1">
            <a:spLocks noChangeArrowheads="1"/>
          </p:cNvSpPr>
          <p:nvPr/>
        </p:nvSpPr>
        <p:spPr bwMode="auto">
          <a:xfrm>
            <a:off x="542925" y="1828800"/>
            <a:ext cx="11455400" cy="869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57188">
              <a:lnSpc>
                <a:spcPts val="1100"/>
              </a:lnSpc>
              <a:spcBef>
                <a:spcPts val="100"/>
              </a:spcBef>
            </a:pPr>
            <a:endParaRPr lang="ru-RU" sz="2000" dirty="0">
              <a:solidFill>
                <a:prstClr val="black"/>
              </a:solidFill>
              <a:latin typeface="Calibri" pitchFamily="34" charset="0"/>
            </a:endParaRP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LHE JINR </a:t>
            </a:r>
            <a:r>
              <a:rPr lang="en-US" sz="2000" b="1" dirty="0" err="1" smtClean="0">
                <a:solidFill>
                  <a:prstClr val="black"/>
                </a:solidFill>
              </a:rPr>
              <a:t>Dubna</a:t>
            </a:r>
            <a:r>
              <a:rPr lang="en-US" sz="2000" b="1" dirty="0" smtClean="0">
                <a:solidFill>
                  <a:prstClr val="black"/>
                </a:solidFill>
              </a:rPr>
              <a:t>, Krion-2. </a:t>
            </a:r>
            <a:r>
              <a:rPr lang="en-US" sz="2000" b="1" dirty="0" err="1" smtClean="0">
                <a:solidFill>
                  <a:prstClr val="black"/>
                </a:solidFill>
              </a:rPr>
              <a:t>E.D.Donets</a:t>
            </a:r>
            <a:r>
              <a:rPr lang="en-US" sz="2000" b="1" dirty="0" smtClean="0">
                <a:solidFill>
                  <a:prstClr val="black"/>
                </a:solidFill>
              </a:rPr>
              <a:t>, </a:t>
            </a:r>
            <a:r>
              <a:rPr lang="en-US" sz="2000" b="1" dirty="0" err="1" smtClean="0">
                <a:solidFill>
                  <a:prstClr val="black"/>
                </a:solidFill>
              </a:rPr>
              <a:t>A.I.Pikin</a:t>
            </a:r>
            <a:r>
              <a:rPr lang="en-US" sz="2000" b="1" dirty="0" smtClean="0">
                <a:solidFill>
                  <a:prstClr val="black"/>
                </a:solidFill>
              </a:rPr>
              <a:t>, V.P, </a:t>
            </a:r>
            <a:r>
              <a:rPr lang="en-US" sz="2000" b="1" dirty="0" err="1" smtClean="0">
                <a:solidFill>
                  <a:prstClr val="black"/>
                </a:solidFill>
              </a:rPr>
              <a:t>Ovsiannikov</a:t>
            </a:r>
            <a:r>
              <a:rPr lang="en-US" sz="2000" b="1" dirty="0" smtClean="0">
                <a:solidFill>
                  <a:prstClr val="black"/>
                </a:solidFill>
              </a:rPr>
              <a:t> et al</a:t>
            </a: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IAP Frankfurt University EBIS; </a:t>
            </a:r>
            <a:r>
              <a:rPr lang="en-US" sz="2000" b="1" dirty="0" err="1" smtClean="0">
                <a:solidFill>
                  <a:prstClr val="black"/>
                </a:solidFill>
              </a:rPr>
              <a:t>Reinard</a:t>
            </a:r>
            <a:r>
              <a:rPr lang="en-US" sz="2000" b="1" dirty="0" smtClean="0">
                <a:solidFill>
                  <a:prstClr val="black"/>
                </a:solidFill>
              </a:rPr>
              <a:t> Becker </a:t>
            </a: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MSL Stockholm </a:t>
            </a:r>
            <a:r>
              <a:rPr lang="en-US" sz="2000" b="1" dirty="0" err="1" smtClean="0">
                <a:solidFill>
                  <a:prstClr val="black"/>
                </a:solidFill>
              </a:rPr>
              <a:t>CryEBIS</a:t>
            </a:r>
            <a:r>
              <a:rPr lang="en-US" sz="2000" b="1" dirty="0" smtClean="0">
                <a:solidFill>
                  <a:prstClr val="black"/>
                </a:solidFill>
              </a:rPr>
              <a:t>; Leif </a:t>
            </a:r>
            <a:r>
              <a:rPr lang="en-US" sz="2000" b="1" dirty="0" err="1" smtClean="0">
                <a:solidFill>
                  <a:prstClr val="black"/>
                </a:solidFill>
              </a:rPr>
              <a:t>Liljeby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marL="357188"/>
            <a:r>
              <a:rPr lang="en-US" sz="2000" b="1" dirty="0" err="1" smtClean="0">
                <a:solidFill>
                  <a:prstClr val="black"/>
                </a:solidFill>
              </a:rPr>
              <a:t>Saclay</a:t>
            </a:r>
            <a:r>
              <a:rPr lang="en-US" sz="2000" b="1" dirty="0" smtClean="0">
                <a:solidFill>
                  <a:prstClr val="black"/>
                </a:solidFill>
              </a:rPr>
              <a:t> EBIS  ; J. </a:t>
            </a:r>
            <a:r>
              <a:rPr lang="en-US" sz="2000" b="1" dirty="0" err="1" smtClean="0">
                <a:solidFill>
                  <a:prstClr val="black"/>
                </a:solidFill>
              </a:rPr>
              <a:t>Arianer</a:t>
            </a:r>
            <a:r>
              <a:rPr lang="en-US" sz="2000" b="1" dirty="0" smtClean="0">
                <a:solidFill>
                  <a:prstClr val="black"/>
                </a:solidFill>
              </a:rPr>
              <a:t>   -&gt; “</a:t>
            </a:r>
            <a:r>
              <a:rPr lang="en-US" sz="2000" b="1" dirty="0" err="1" smtClean="0">
                <a:solidFill>
                  <a:prstClr val="black"/>
                </a:solidFill>
              </a:rPr>
              <a:t>supercompression</a:t>
            </a:r>
            <a:r>
              <a:rPr lang="en-US" sz="2000" b="1" dirty="0" smtClean="0">
                <a:solidFill>
                  <a:prstClr val="black"/>
                </a:solidFill>
              </a:rPr>
              <a:t>”” ???</a:t>
            </a: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CERN </a:t>
            </a:r>
            <a:r>
              <a:rPr lang="en-US" sz="2000" b="1" dirty="0" err="1" smtClean="0">
                <a:solidFill>
                  <a:prstClr val="black"/>
                </a:solidFill>
              </a:rPr>
              <a:t>EBISes</a:t>
            </a:r>
            <a:r>
              <a:rPr lang="en-US" sz="2000" b="1" dirty="0" smtClean="0">
                <a:solidFill>
                  <a:prstClr val="black"/>
                </a:solidFill>
              </a:rPr>
              <a:t> ; F. </a:t>
            </a:r>
            <a:r>
              <a:rPr lang="en-US" sz="2000" b="1" dirty="0" err="1" smtClean="0">
                <a:solidFill>
                  <a:prstClr val="black"/>
                </a:solidFill>
              </a:rPr>
              <a:t>Wenander</a:t>
            </a:r>
            <a:endParaRPr lang="en-US" sz="2000" b="1" dirty="0">
              <a:solidFill>
                <a:prstClr val="black"/>
              </a:solidFill>
            </a:endParaRP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RHIC EBIS  , BNL   Ed Beebe</a:t>
            </a: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-----------------------------------------------------------------------------------------------</a:t>
            </a:r>
          </a:p>
          <a:p>
            <a:pPr marL="357188"/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     </a:t>
            </a:r>
            <a:r>
              <a:rPr lang="en-US" sz="2800" b="1" dirty="0" smtClean="0">
                <a:solidFill>
                  <a:prstClr val="black"/>
                </a:solidFill>
              </a:rPr>
              <a:t>EBIT(rap) development: </a:t>
            </a:r>
          </a:p>
          <a:p>
            <a:pPr marL="357188"/>
            <a:r>
              <a:rPr lang="en-US" sz="2800" b="1" dirty="0" err="1" smtClean="0">
                <a:solidFill>
                  <a:prstClr val="black"/>
                </a:solidFill>
              </a:rPr>
              <a:t>cherge</a:t>
            </a:r>
            <a:r>
              <a:rPr lang="en-US" sz="2800" b="1" dirty="0" smtClean="0">
                <a:solidFill>
                  <a:prstClr val="black"/>
                </a:solidFill>
              </a:rPr>
              <a:t> breeders,  X-ray </a:t>
            </a:r>
            <a:r>
              <a:rPr lang="en-US" sz="2800" b="1" dirty="0" err="1" smtClean="0">
                <a:solidFill>
                  <a:prstClr val="black"/>
                </a:solidFill>
              </a:rPr>
              <a:t>spectorscopy</a:t>
            </a:r>
            <a:r>
              <a:rPr lang="en-US" sz="2800" b="1" dirty="0" smtClean="0">
                <a:solidFill>
                  <a:prstClr val="black"/>
                </a:solidFill>
              </a:rPr>
              <a:t>, atomic physics</a:t>
            </a:r>
            <a:endParaRPr lang="en-US" sz="2000" b="1" dirty="0">
              <a:solidFill>
                <a:prstClr val="black"/>
              </a:solidFill>
            </a:endParaRP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S-EBIT LLNL , R. </a:t>
            </a:r>
            <a:r>
              <a:rPr lang="en-US" sz="2000" b="1" dirty="0" err="1" smtClean="0">
                <a:solidFill>
                  <a:prstClr val="black"/>
                </a:solidFill>
              </a:rPr>
              <a:t>Schmieder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:   </a:t>
            </a:r>
            <a:r>
              <a:rPr lang="en-US" sz="2000" b="1" dirty="0" smtClean="0">
                <a:solidFill>
                  <a:srgbClr val="FF0000"/>
                </a:solidFill>
              </a:rPr>
              <a:t>bare U92+  (1994)</a:t>
            </a: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Tokyo EBIT, </a:t>
            </a:r>
            <a:r>
              <a:rPr lang="en-US" sz="2000" b="1" dirty="0" err="1" smtClean="0">
                <a:solidFill>
                  <a:prstClr val="black"/>
                </a:solidFill>
              </a:rPr>
              <a:t>K.Ohtani</a:t>
            </a:r>
            <a:r>
              <a:rPr lang="en-US" sz="2000" b="1" dirty="0" smtClean="0">
                <a:solidFill>
                  <a:prstClr val="black"/>
                </a:solidFill>
              </a:rPr>
              <a:t>, </a:t>
            </a:r>
            <a:r>
              <a:rPr lang="en-US" sz="2000" b="1" dirty="0" err="1" smtClean="0">
                <a:solidFill>
                  <a:prstClr val="black"/>
                </a:solidFill>
              </a:rPr>
              <a:t>A.Nakamura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Heidelberg EBIT, J. </a:t>
            </a:r>
            <a:r>
              <a:rPr lang="en-US" sz="2000" b="1" dirty="0" err="1" smtClean="0">
                <a:solidFill>
                  <a:prstClr val="black"/>
                </a:solidFill>
              </a:rPr>
              <a:t>Crespo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Michigan MSU EBIT, </a:t>
            </a:r>
            <a:r>
              <a:rPr lang="en-US" sz="2000" b="1" dirty="0" err="1" smtClean="0">
                <a:solidFill>
                  <a:prstClr val="black"/>
                </a:solidFill>
              </a:rPr>
              <a:t>A.Lapierre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TRIUMF CANREB EBIT, O. </a:t>
            </a:r>
            <a:r>
              <a:rPr lang="en-US" sz="2000" b="1" dirty="0" err="1" smtClean="0">
                <a:solidFill>
                  <a:prstClr val="black"/>
                </a:solidFill>
              </a:rPr>
              <a:t>Kester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marL="357188"/>
            <a:r>
              <a:rPr lang="en-US" sz="2000" b="1" dirty="0" smtClean="0">
                <a:solidFill>
                  <a:prstClr val="black"/>
                </a:solidFill>
              </a:rPr>
              <a:t>….</a:t>
            </a:r>
            <a:endParaRPr lang="en-US" sz="2000" b="1" dirty="0">
              <a:solidFill>
                <a:prstClr val="black"/>
              </a:solidFill>
            </a:endParaRPr>
          </a:p>
          <a:p>
            <a:pPr marL="357188"/>
            <a:endParaRPr lang="en-US" sz="2000" dirty="0" smtClean="0">
              <a:solidFill>
                <a:prstClr val="black"/>
              </a:solidFill>
            </a:endParaRPr>
          </a:p>
          <a:p>
            <a:pPr marL="357188"/>
            <a:endParaRPr lang="en-US" sz="2000" dirty="0">
              <a:solidFill>
                <a:prstClr val="black"/>
              </a:solidFill>
            </a:endParaRPr>
          </a:p>
          <a:p>
            <a:pPr marL="357188"/>
            <a:endParaRPr lang="en-US" sz="2000" dirty="0" smtClean="0">
              <a:solidFill>
                <a:prstClr val="black"/>
              </a:solidFill>
            </a:endParaRPr>
          </a:p>
          <a:p>
            <a:pPr marL="357188"/>
            <a:endParaRPr lang="en-US" sz="2000" dirty="0">
              <a:solidFill>
                <a:prstClr val="black"/>
              </a:solidFill>
            </a:endParaRPr>
          </a:p>
          <a:p>
            <a:pPr marL="357188"/>
            <a:endParaRPr lang="en-US" sz="2000" dirty="0" smtClean="0">
              <a:solidFill>
                <a:prstClr val="black"/>
              </a:solidFill>
            </a:endParaRPr>
          </a:p>
          <a:p>
            <a:pPr marL="357188"/>
            <a:endParaRPr lang="en-US" sz="2000" dirty="0">
              <a:solidFill>
                <a:prstClr val="black"/>
              </a:solidFill>
            </a:endParaRPr>
          </a:p>
          <a:p>
            <a:pPr marL="357188"/>
            <a:endParaRPr lang="en-US" sz="2000" dirty="0" smtClean="0">
              <a:solidFill>
                <a:prstClr val="black"/>
              </a:solidFill>
            </a:endParaRPr>
          </a:p>
          <a:p>
            <a:pPr marL="357188"/>
            <a:endParaRPr lang="en-US" sz="2000" dirty="0">
              <a:solidFill>
                <a:prstClr val="black"/>
              </a:solidFill>
            </a:endParaRPr>
          </a:p>
          <a:p>
            <a:pPr marL="357188"/>
            <a:endParaRPr lang="en-US" sz="2000" dirty="0" smtClean="0">
              <a:solidFill>
                <a:prstClr val="black"/>
              </a:solidFill>
            </a:endParaRPr>
          </a:p>
          <a:p>
            <a:pPr marL="357188"/>
            <a:endParaRPr lang="en-US" sz="2000" dirty="0">
              <a:solidFill>
                <a:prstClr val="black"/>
              </a:solidFill>
            </a:endParaRPr>
          </a:p>
          <a:p>
            <a:pPr marL="357188"/>
            <a:endParaRPr lang="en-US" sz="2000" dirty="0" smtClean="0">
              <a:solidFill>
                <a:prstClr val="black"/>
              </a:solidFill>
            </a:endParaRPr>
          </a:p>
          <a:p>
            <a:pPr marL="357188"/>
            <a:r>
              <a:rPr lang="en-US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82" y="2390553"/>
            <a:ext cx="5089385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5792787"/>
            <a:ext cx="5724525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669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1638" y="1060450"/>
            <a:ext cx="1666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171717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280988"/>
            <a:ext cx="11914981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fontAlgn="auto">
              <a:lnSpc>
                <a:spcPts val="501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Arial"/>
                <a:cs typeface="Arial"/>
              </a:rPr>
              <a:t>New concept:</a:t>
            </a:r>
            <a:r>
              <a:rPr sz="4400" dirty="0" smtClean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Electron St</a:t>
            </a:r>
            <a:r>
              <a:rPr sz="4400" spc="-15" dirty="0">
                <a:latin typeface="Arial"/>
                <a:cs typeface="Arial"/>
              </a:rPr>
              <a:t>r</a:t>
            </a:r>
            <a:r>
              <a:rPr sz="4400" dirty="0">
                <a:latin typeface="Arial"/>
                <a:cs typeface="Arial"/>
              </a:rPr>
              <a:t>ing </a:t>
            </a:r>
            <a:r>
              <a:rPr sz="4400" dirty="0" smtClean="0">
                <a:latin typeface="Arial"/>
                <a:cs typeface="Arial"/>
              </a:rPr>
              <a:t>Ion</a:t>
            </a:r>
            <a:r>
              <a:rPr lang="en-US" sz="4400" dirty="0" smtClean="0">
                <a:latin typeface="Arial"/>
                <a:cs typeface="Arial"/>
              </a:rPr>
              <a:t> </a:t>
            </a:r>
            <a:r>
              <a:rPr sz="4400" dirty="0" smtClean="0">
                <a:latin typeface="Arial"/>
                <a:cs typeface="Arial"/>
              </a:rPr>
              <a:t>Source</a:t>
            </a:r>
            <a:r>
              <a:rPr sz="4400" spc="5" dirty="0" smtClean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-</a:t>
            </a:r>
            <a:r>
              <a:rPr sz="4400" spc="-5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ESIS</a:t>
            </a:r>
          </a:p>
        </p:txBody>
      </p:sp>
      <p:sp>
        <p:nvSpPr>
          <p:cNvPr id="49156" name="object 5"/>
          <p:cNvSpPr txBox="1">
            <a:spLocks noChangeArrowheads="1"/>
          </p:cNvSpPr>
          <p:nvPr/>
        </p:nvSpPr>
        <p:spPr bwMode="auto">
          <a:xfrm>
            <a:off x="436017" y="1060450"/>
            <a:ext cx="10737850" cy="334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indent="-346075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2000" dirty="0" err="1"/>
              <a:t>In</a:t>
            </a:r>
            <a:r>
              <a:rPr lang="ru-RU" sz="2000" dirty="0"/>
              <a:t> 1989 </a:t>
            </a:r>
            <a:r>
              <a:rPr lang="ru-RU" sz="2000" dirty="0" err="1"/>
              <a:t>Evgeny</a:t>
            </a:r>
            <a:r>
              <a:rPr lang="ru-RU" sz="2000" dirty="0"/>
              <a:t> </a:t>
            </a:r>
            <a:r>
              <a:rPr lang="ru-RU" sz="2000" dirty="0" err="1"/>
              <a:t>got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title</a:t>
            </a:r>
            <a:r>
              <a:rPr lang="ru-RU" sz="2000" dirty="0"/>
              <a:t> </a:t>
            </a:r>
            <a:r>
              <a:rPr lang="ru-RU" sz="2000" dirty="0" err="1"/>
              <a:t>Professor</a:t>
            </a:r>
            <a:r>
              <a:rPr lang="ru-RU" sz="2000" dirty="0"/>
              <a:t> </a:t>
            </a:r>
            <a:r>
              <a:rPr lang="ru-RU" sz="2000" dirty="0" err="1"/>
              <a:t>Evgeny</a:t>
            </a:r>
            <a:r>
              <a:rPr lang="ru-RU" sz="2000" dirty="0"/>
              <a:t> D. </a:t>
            </a:r>
            <a:r>
              <a:rPr lang="ru-RU" sz="2000" dirty="0" err="1"/>
              <a:t>Donets</a:t>
            </a:r>
            <a:r>
              <a:rPr lang="ru-RU" sz="2000" dirty="0"/>
              <a:t> </a:t>
            </a:r>
            <a:r>
              <a:rPr lang="ru-RU" sz="2000" dirty="0" err="1"/>
              <a:t>in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field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experimental</a:t>
            </a:r>
            <a:r>
              <a:rPr lang="ru-RU" sz="2000" dirty="0"/>
              <a:t> </a:t>
            </a:r>
            <a:r>
              <a:rPr lang="ru-RU" sz="2000" dirty="0" err="1"/>
              <a:t>physics</a:t>
            </a:r>
            <a:r>
              <a:rPr lang="ru-RU" sz="2000" dirty="0"/>
              <a:t>.</a:t>
            </a:r>
          </a:p>
          <a:p>
            <a:pPr marL="358775" indent="-346075">
              <a:lnSpc>
                <a:spcPts val="950"/>
              </a:lnSpc>
              <a:spcBef>
                <a:spcPts val="50"/>
              </a:spcBef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endParaRPr lang="ru-RU" sz="900" dirty="0">
              <a:latin typeface="Calibri" pitchFamily="34" charset="0"/>
            </a:endParaRPr>
          </a:p>
          <a:p>
            <a:pPr marL="358775" indent="-346075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2000" dirty="0" err="1"/>
              <a:t>Soon</a:t>
            </a:r>
            <a:r>
              <a:rPr lang="ru-RU" sz="2000" dirty="0"/>
              <a:t> </a:t>
            </a:r>
            <a:r>
              <a:rPr lang="ru-RU" sz="2000" dirty="0" err="1"/>
              <a:t>after</a:t>
            </a:r>
            <a:r>
              <a:rPr lang="ru-RU" sz="2000" dirty="0"/>
              <a:t> </a:t>
            </a:r>
            <a:r>
              <a:rPr lang="ru-RU" sz="2000" dirty="0" err="1"/>
              <a:t>in</a:t>
            </a:r>
            <a:r>
              <a:rPr lang="ru-RU" sz="2000" dirty="0"/>
              <a:t> 1990 </a:t>
            </a:r>
            <a:r>
              <a:rPr lang="ru-RU" sz="2000" dirty="0" err="1"/>
              <a:t>he</a:t>
            </a:r>
            <a:r>
              <a:rPr lang="ru-RU" sz="2000" dirty="0"/>
              <a:t> </a:t>
            </a:r>
            <a:r>
              <a:rPr lang="ru-RU" sz="2000" dirty="0" err="1"/>
              <a:t>discovered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linear</a:t>
            </a:r>
            <a:r>
              <a:rPr lang="ru-RU" sz="2000" dirty="0"/>
              <a:t> </a:t>
            </a:r>
            <a:r>
              <a:rPr lang="ru-RU" sz="2000" dirty="0" err="1"/>
              <a:t>electron</a:t>
            </a:r>
            <a:r>
              <a:rPr lang="ru-RU" sz="2000" dirty="0"/>
              <a:t> </a:t>
            </a:r>
            <a:r>
              <a:rPr lang="ru-RU" sz="2000" dirty="0" err="1"/>
              <a:t>string</a:t>
            </a:r>
            <a:r>
              <a:rPr lang="ru-RU" sz="2000" dirty="0"/>
              <a:t> </a:t>
            </a:r>
            <a:r>
              <a:rPr lang="ru-RU" sz="2000" dirty="0" err="1"/>
              <a:t>phenomenon</a:t>
            </a:r>
            <a:r>
              <a:rPr lang="ru-RU" sz="2000" dirty="0"/>
              <a:t> - </a:t>
            </a:r>
            <a:r>
              <a:rPr lang="ru-RU" sz="2000" dirty="0" err="1"/>
              <a:t>high-temperature</a:t>
            </a:r>
            <a:r>
              <a:rPr lang="ru-RU" sz="2000" dirty="0"/>
              <a:t> </a:t>
            </a:r>
            <a:r>
              <a:rPr lang="ru-RU" sz="2000" dirty="0" err="1"/>
              <a:t>single-component</a:t>
            </a:r>
            <a:r>
              <a:rPr lang="ru-RU" sz="2000" dirty="0"/>
              <a:t> </a:t>
            </a:r>
            <a:r>
              <a:rPr lang="ru-RU" sz="2000" dirty="0" err="1"/>
              <a:t>electron</a:t>
            </a:r>
            <a:r>
              <a:rPr lang="ru-RU" sz="2000" dirty="0"/>
              <a:t> </a:t>
            </a:r>
            <a:r>
              <a:rPr lang="ru-RU" sz="2000" dirty="0" err="1"/>
              <a:t>plasma</a:t>
            </a:r>
            <a:r>
              <a:rPr lang="ru-RU" sz="2000" dirty="0"/>
              <a:t> </a:t>
            </a:r>
            <a:r>
              <a:rPr lang="ru-RU" sz="2000" dirty="0" err="1"/>
              <a:t>in</a:t>
            </a:r>
            <a:r>
              <a:rPr lang="ru-RU" sz="2000" dirty="0"/>
              <a:t> a </a:t>
            </a:r>
            <a:r>
              <a:rPr lang="ru-RU" sz="2000" dirty="0" err="1"/>
              <a:t>reflex</a:t>
            </a:r>
            <a:r>
              <a:rPr lang="ru-RU" sz="2000" dirty="0"/>
              <a:t> </a:t>
            </a:r>
            <a:r>
              <a:rPr lang="ru-RU" sz="2000" dirty="0" err="1"/>
              <a:t>mode</a:t>
            </a:r>
            <a:r>
              <a:rPr lang="ru-RU" sz="2000" dirty="0"/>
              <a:t> EBIS </a:t>
            </a:r>
            <a:r>
              <a:rPr lang="ru-RU" sz="2000" dirty="0" err="1"/>
              <a:t>operation</a:t>
            </a:r>
            <a:r>
              <a:rPr lang="ru-RU" sz="2000" dirty="0"/>
              <a:t>!</a:t>
            </a:r>
          </a:p>
          <a:p>
            <a:pPr marL="358775" indent="-346075">
              <a:tabLst>
                <a:tab pos="358775" algn="l"/>
              </a:tabLst>
            </a:pPr>
            <a:r>
              <a:rPr lang="en-US" sz="2000" dirty="0" smtClean="0"/>
              <a:t>     </a:t>
            </a:r>
            <a:r>
              <a:rPr lang="ru-RU" sz="2000" dirty="0" err="1" smtClean="0"/>
              <a:t>Until</a:t>
            </a:r>
            <a:r>
              <a:rPr lang="ru-RU" sz="2000" dirty="0" smtClean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very</a:t>
            </a:r>
            <a:r>
              <a:rPr lang="ru-RU" sz="2000" dirty="0"/>
              <a:t> </a:t>
            </a:r>
            <a:r>
              <a:rPr lang="ru-RU" sz="2000" dirty="0" err="1"/>
              <a:t>end</a:t>
            </a:r>
            <a:r>
              <a:rPr lang="ru-RU" sz="2000" dirty="0"/>
              <a:t> </a:t>
            </a:r>
            <a:r>
              <a:rPr lang="ru-RU" sz="2000" dirty="0" err="1"/>
              <a:t>he</a:t>
            </a:r>
            <a:r>
              <a:rPr lang="ru-RU" sz="2000" dirty="0"/>
              <a:t> </a:t>
            </a:r>
            <a:r>
              <a:rPr lang="ru-RU" sz="2000" dirty="0" err="1"/>
              <a:t>did</a:t>
            </a:r>
            <a:r>
              <a:rPr lang="ru-RU" sz="2000" dirty="0"/>
              <a:t> </a:t>
            </a:r>
            <a:r>
              <a:rPr lang="ru-RU" sz="2000" dirty="0" err="1"/>
              <a:t>experimental</a:t>
            </a:r>
            <a:r>
              <a:rPr lang="ru-RU" sz="2000" dirty="0"/>
              <a:t> </a:t>
            </a:r>
            <a:r>
              <a:rPr lang="ru-RU" sz="2000" dirty="0" err="1"/>
              <a:t>research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electron</a:t>
            </a:r>
            <a:r>
              <a:rPr lang="ru-RU" sz="2000" dirty="0"/>
              <a:t> </a:t>
            </a:r>
            <a:r>
              <a:rPr lang="ru-RU" sz="2000" dirty="0" err="1"/>
              <a:t>string</a:t>
            </a:r>
            <a:r>
              <a:rPr lang="ru-RU" sz="2000" dirty="0"/>
              <a:t> </a:t>
            </a:r>
            <a:r>
              <a:rPr lang="ru-RU" sz="2000" dirty="0" err="1"/>
              <a:t>physics</a:t>
            </a:r>
            <a:r>
              <a:rPr lang="ru-RU" sz="2000" dirty="0"/>
              <a:t>.</a:t>
            </a:r>
          </a:p>
          <a:p>
            <a:pPr marL="358775" indent="-346075">
              <a:lnSpc>
                <a:spcPts val="1000"/>
              </a:lnSpc>
              <a:spcBef>
                <a:spcPts val="13"/>
              </a:spcBef>
              <a:tabLst>
                <a:tab pos="358775" algn="l"/>
              </a:tabLst>
            </a:pPr>
            <a:endParaRPr lang="ru-RU" sz="1000" dirty="0">
              <a:latin typeface="Calibri" pitchFamily="34" charset="0"/>
            </a:endParaRPr>
          </a:p>
          <a:p>
            <a:pPr marL="358775" indent="-346075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2000" dirty="0" err="1"/>
              <a:t>Electron</a:t>
            </a:r>
            <a:r>
              <a:rPr lang="ru-RU" sz="2000" dirty="0"/>
              <a:t> </a:t>
            </a:r>
            <a:r>
              <a:rPr lang="ru-RU" sz="2000" dirty="0" err="1"/>
              <a:t>string</a:t>
            </a:r>
            <a:r>
              <a:rPr lang="ru-RU" sz="2000" dirty="0"/>
              <a:t> </a:t>
            </a:r>
            <a:r>
              <a:rPr lang="ru-RU" sz="2000" dirty="0" err="1"/>
              <a:t>is</a:t>
            </a:r>
            <a:r>
              <a:rPr lang="ru-RU" sz="2000" dirty="0"/>
              <a:t> </a:t>
            </a:r>
            <a:r>
              <a:rPr lang="ru-RU" sz="2000" dirty="0" err="1"/>
              <a:t>formed</a:t>
            </a:r>
            <a:r>
              <a:rPr lang="ru-RU" sz="2000" dirty="0"/>
              <a:t> </a:t>
            </a:r>
            <a:r>
              <a:rPr lang="ru-RU" sz="2000" dirty="0" err="1"/>
              <a:t>in</a:t>
            </a:r>
            <a:r>
              <a:rPr lang="ru-RU" sz="2000" dirty="0"/>
              <a:t> </a:t>
            </a:r>
            <a:r>
              <a:rPr lang="ru-RU" sz="2000" dirty="0" err="1"/>
              <a:t>nonlinear</a:t>
            </a:r>
            <a:r>
              <a:rPr lang="ru-RU" sz="2000" dirty="0"/>
              <a:t> </a:t>
            </a:r>
            <a:r>
              <a:rPr lang="ru-RU" sz="2000" dirty="0" err="1"/>
              <a:t>process</a:t>
            </a:r>
            <a:r>
              <a:rPr lang="ru-RU" sz="2000" dirty="0"/>
              <a:t> </a:t>
            </a:r>
            <a:r>
              <a:rPr lang="ru-RU" sz="2000" dirty="0" err="1"/>
              <a:t>via</a:t>
            </a:r>
            <a:r>
              <a:rPr lang="ru-RU" sz="2000" dirty="0"/>
              <a:t> </a:t>
            </a:r>
            <a:r>
              <a:rPr lang="ru-RU" sz="2000" dirty="0" err="1"/>
              <a:t>strong</a:t>
            </a:r>
            <a:r>
              <a:rPr lang="ru-RU" sz="2000" dirty="0"/>
              <a:t> </a:t>
            </a:r>
            <a:r>
              <a:rPr lang="ru-RU" sz="2000" dirty="0" err="1"/>
              <a:t>instability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trapped</a:t>
            </a:r>
            <a:r>
              <a:rPr lang="ru-RU" sz="2000" dirty="0"/>
              <a:t> </a:t>
            </a:r>
            <a:r>
              <a:rPr lang="ru-RU" sz="2000" dirty="0" err="1"/>
              <a:t>electrons</a:t>
            </a:r>
            <a:r>
              <a:rPr lang="ru-RU" sz="2000" dirty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dirty="0" err="1"/>
              <a:t>exists</a:t>
            </a:r>
            <a:r>
              <a:rPr lang="ru-RU" sz="2000" dirty="0"/>
              <a:t> </a:t>
            </a:r>
            <a:r>
              <a:rPr lang="ru-RU" sz="2000" dirty="0" err="1"/>
              <a:t>as</a:t>
            </a:r>
            <a:r>
              <a:rPr lang="ru-RU" sz="2000" dirty="0"/>
              <a:t> a </a:t>
            </a:r>
            <a:r>
              <a:rPr lang="ru-RU" sz="2000" dirty="0" err="1"/>
              <a:t>dynamic</a:t>
            </a:r>
            <a:r>
              <a:rPr lang="ru-RU" sz="2000" dirty="0"/>
              <a:t> </a:t>
            </a:r>
            <a:endParaRPr lang="en-US" sz="2000" dirty="0" smtClean="0"/>
          </a:p>
          <a:p>
            <a:pPr marL="358775" indent="-346075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2000" dirty="0" err="1" smtClean="0"/>
              <a:t>equilibrium</a:t>
            </a:r>
            <a:r>
              <a:rPr lang="ru-RU" sz="2000" dirty="0" smtClean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injected</a:t>
            </a:r>
            <a:r>
              <a:rPr lang="ru-RU" sz="2000" dirty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endParaRPr lang="en-US" sz="2000" dirty="0" smtClean="0"/>
          </a:p>
          <a:p>
            <a:pPr marL="358775" indent="-346075">
              <a:buClr>
                <a:srgbClr val="00AFEF"/>
              </a:buClr>
              <a:buFont typeface="Arial" charset="0"/>
              <a:buChar char="▪"/>
              <a:tabLst>
                <a:tab pos="358775" algn="l"/>
              </a:tabLst>
            </a:pPr>
            <a:r>
              <a:rPr lang="ru-RU" sz="2000" dirty="0" err="1" smtClean="0"/>
              <a:t>lost</a:t>
            </a:r>
            <a:r>
              <a:rPr lang="ru-RU" sz="2000" dirty="0" smtClean="0"/>
              <a:t> </a:t>
            </a:r>
            <a:r>
              <a:rPr lang="ru-RU" sz="2000" dirty="0" err="1"/>
              <a:t>electrons</a:t>
            </a:r>
            <a:r>
              <a:rPr lang="ru-RU" sz="2000" dirty="0"/>
              <a:t>.</a:t>
            </a:r>
          </a:p>
          <a:p>
            <a:pPr marL="358775" indent="-346075">
              <a:tabLst>
                <a:tab pos="358775" algn="l"/>
              </a:tabLst>
            </a:pPr>
            <a:r>
              <a:rPr lang="ru-RU" sz="2000" dirty="0" err="1"/>
              <a:t>Electrons</a:t>
            </a:r>
            <a:r>
              <a:rPr lang="ru-RU" sz="2000" dirty="0"/>
              <a:t> </a:t>
            </a:r>
            <a:r>
              <a:rPr lang="ru-RU" sz="2000" dirty="0" err="1"/>
              <a:t>are</a:t>
            </a:r>
            <a:r>
              <a:rPr lang="ru-RU" sz="2000" dirty="0"/>
              <a:t> </a:t>
            </a:r>
            <a:r>
              <a:rPr lang="ru-RU" sz="2000" dirty="0" err="1"/>
              <a:t>collected</a:t>
            </a:r>
            <a:r>
              <a:rPr lang="ru-RU" sz="2000" dirty="0"/>
              <a:t> </a:t>
            </a:r>
            <a:r>
              <a:rPr lang="ru-RU" sz="2000" dirty="0" err="1"/>
              <a:t>at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endParaRPr lang="en-US" sz="2000" dirty="0" smtClean="0"/>
          </a:p>
          <a:p>
            <a:pPr marL="358775" indent="-346075">
              <a:tabLst>
                <a:tab pos="358775" algn="l"/>
              </a:tabLst>
            </a:pPr>
            <a:r>
              <a:rPr lang="ru-RU" sz="2000" dirty="0" err="1" smtClean="0"/>
              <a:t>anode</a:t>
            </a:r>
            <a:r>
              <a:rPr lang="ru-RU" sz="2000" dirty="0" smtClean="0"/>
              <a:t> </a:t>
            </a:r>
            <a:r>
              <a:rPr lang="ru-RU" sz="2000" dirty="0"/>
              <a:t>→ </a:t>
            </a:r>
            <a:r>
              <a:rPr lang="ru-RU" sz="2000" dirty="0" err="1"/>
              <a:t>no</a:t>
            </a:r>
            <a:r>
              <a:rPr lang="ru-RU" sz="2000" dirty="0"/>
              <a:t> </a:t>
            </a:r>
            <a:r>
              <a:rPr lang="ru-RU" sz="2000" dirty="0" err="1"/>
              <a:t>collector</a:t>
            </a:r>
            <a:endParaRPr lang="ru-RU" sz="2000" dirty="0"/>
          </a:p>
        </p:txBody>
      </p:sp>
      <p:sp>
        <p:nvSpPr>
          <p:cNvPr id="49157" name="object 6"/>
          <p:cNvSpPr>
            <a:spLocks noChangeArrowheads="1"/>
          </p:cNvSpPr>
          <p:nvPr/>
        </p:nvSpPr>
        <p:spPr bwMode="auto">
          <a:xfrm>
            <a:off x="4521061" y="2971800"/>
            <a:ext cx="7540625" cy="370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2317751" y="5586415"/>
            <a:ext cx="181822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57200" eaLnBrk="0" hangingPunct="0"/>
            <a:endParaRPr lang="en-US" altLang="ru-RU" sz="4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304800" y="152400"/>
            <a:ext cx="11582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32" name="Rectangle 4"/>
          <p:cNvSpPr>
            <a:spLocks noChangeArrowheads="1"/>
          </p:cNvSpPr>
          <p:nvPr/>
        </p:nvSpPr>
        <p:spPr bwMode="auto">
          <a:xfrm>
            <a:off x="203200" y="0"/>
            <a:ext cx="20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33" name="Rectangle 5"/>
          <p:cNvSpPr>
            <a:spLocks noChangeArrowheads="1"/>
          </p:cNvSpPr>
          <p:nvPr/>
        </p:nvSpPr>
        <p:spPr bwMode="auto">
          <a:xfrm>
            <a:off x="203200" y="152400"/>
            <a:ext cx="11785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34" name="Rectangle 6"/>
          <p:cNvSpPr>
            <a:spLocks noChangeArrowheads="1"/>
          </p:cNvSpPr>
          <p:nvPr/>
        </p:nvSpPr>
        <p:spPr bwMode="auto">
          <a:xfrm>
            <a:off x="203200" y="152400"/>
            <a:ext cx="11684000" cy="6553200"/>
          </a:xfrm>
          <a:prstGeom prst="rect">
            <a:avLst/>
          </a:prstGeom>
          <a:noFill/>
          <a:ln w="19050">
            <a:solidFill>
              <a:srgbClr val="0000F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278535" name="Picture 7" descr="ffluk20p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33400"/>
            <a:ext cx="45720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6" name="Picture 8" descr="fluko21p"/>
          <p:cNvPicPr>
            <a:picLocks noChangeAspect="1" noChangeArrowheads="1"/>
          </p:cNvPicPr>
          <p:nvPr/>
        </p:nvPicPr>
        <p:blipFill>
          <a:blip r:embed="rId3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"/>
            <a:ext cx="4572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7" name="Picture 9" descr="ffluk22p"/>
          <p:cNvPicPr>
            <a:picLocks noChangeAspect="1" noChangeArrowheads="1"/>
          </p:cNvPicPr>
          <p:nvPr/>
        </p:nvPicPr>
        <p:blipFill>
          <a:blip r:embed="rId4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45720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8" name="Picture 10" descr="ffluk29p"/>
          <p:cNvPicPr>
            <a:picLocks noChangeAspect="1" noChangeArrowheads="1"/>
          </p:cNvPicPr>
          <p:nvPr/>
        </p:nvPicPr>
        <p:blipFill>
          <a:blip r:embed="rId5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57600"/>
            <a:ext cx="45720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9" name="Text Box 11"/>
          <p:cNvSpPr txBox="1">
            <a:spLocks noChangeArrowheads="1"/>
          </p:cNvSpPr>
          <p:nvPr/>
        </p:nvSpPr>
        <p:spPr bwMode="auto">
          <a:xfrm>
            <a:off x="1524000" y="2209803"/>
            <a:ext cx="38608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altLang="ru-RU" b="1" i="1" smtClean="0">
                <a:solidFill>
                  <a:srgbClr val="EE0627"/>
                </a:solidFill>
                <a:latin typeface="Times New Roman" pitchFamily="18" charset="0"/>
              </a:rPr>
              <a:t>Electron inj. current  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1200" b="1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78540" name="Text Box 12"/>
          <p:cNvSpPr txBox="1">
            <a:spLocks noChangeArrowheads="1"/>
          </p:cNvSpPr>
          <p:nvPr/>
        </p:nvSpPr>
        <p:spPr bwMode="auto">
          <a:xfrm>
            <a:off x="7213600" y="2209803"/>
            <a:ext cx="38608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altLang="ru-RU" b="1" i="1" smtClean="0">
                <a:solidFill>
                  <a:srgbClr val="EE0627"/>
                </a:solidFill>
                <a:latin typeface="Times New Roman" pitchFamily="18" charset="0"/>
              </a:rPr>
              <a:t>Electron inj. current  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altLang="ru-RU" sz="2000" b="1" i="1" smtClean="0">
              <a:solidFill>
                <a:srgbClr val="EE06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8541" name="Text Box 13"/>
          <p:cNvSpPr txBox="1">
            <a:spLocks noChangeArrowheads="1"/>
          </p:cNvSpPr>
          <p:nvPr/>
        </p:nvSpPr>
        <p:spPr bwMode="auto">
          <a:xfrm>
            <a:off x="1422400" y="5334003"/>
            <a:ext cx="39624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altLang="ru-RU" b="1" i="1" smtClean="0">
                <a:solidFill>
                  <a:srgbClr val="EE0627"/>
                </a:solidFill>
                <a:latin typeface="Times New Roman" pitchFamily="18" charset="0"/>
              </a:rPr>
              <a:t>Electron inj. current</a:t>
            </a:r>
            <a:r>
              <a:rPr lang="en-US" altLang="ru-RU" sz="1600" b="1" i="1" smtClean="0">
                <a:solidFill>
                  <a:srgbClr val="EE0627"/>
                </a:solidFill>
                <a:latin typeface="Times New Roman" pitchFamily="18" charset="0"/>
              </a:rPr>
              <a:t>  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altLang="ru-RU" sz="2000" b="1" i="1" smtClean="0">
              <a:solidFill>
                <a:srgbClr val="EE06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8542" name="Text Box 14"/>
          <p:cNvSpPr txBox="1">
            <a:spLocks noChangeArrowheads="1"/>
          </p:cNvSpPr>
          <p:nvPr/>
        </p:nvSpPr>
        <p:spPr bwMode="auto">
          <a:xfrm>
            <a:off x="7213600" y="5486403"/>
            <a:ext cx="3556000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endParaRPr lang="en-US" altLang="ru-RU" sz="800" b="1" i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8543" name="Text Box 15"/>
          <p:cNvSpPr txBox="1">
            <a:spLocks noChangeArrowheads="1"/>
          </p:cNvSpPr>
          <p:nvPr/>
        </p:nvSpPr>
        <p:spPr bwMode="auto">
          <a:xfrm>
            <a:off x="7010400" y="5410203"/>
            <a:ext cx="40640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altLang="ru-RU" b="1" i="1" smtClean="0">
                <a:solidFill>
                  <a:srgbClr val="EE0627"/>
                </a:solidFill>
                <a:latin typeface="Times New Roman" pitchFamily="18" charset="0"/>
              </a:rPr>
              <a:t>Electron inj. current</a:t>
            </a:r>
            <a:r>
              <a:rPr lang="en-US" altLang="ru-RU" sz="1600" b="1" i="1" smtClean="0">
                <a:solidFill>
                  <a:srgbClr val="EE0627"/>
                </a:solidFill>
                <a:latin typeface="Times New Roman" pitchFamily="18" charset="0"/>
              </a:rPr>
              <a:t>  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ru-RU" sz="2000" b="1" i="1" smtClean="0">
                <a:solidFill>
                  <a:srgbClr val="EE0627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altLang="ru-RU" sz="2000" b="1" i="1" smtClean="0">
              <a:solidFill>
                <a:srgbClr val="EE06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8544" name="Line 16"/>
          <p:cNvSpPr>
            <a:spLocks noChangeShapeType="1"/>
          </p:cNvSpPr>
          <p:nvPr/>
        </p:nvSpPr>
        <p:spPr bwMode="auto">
          <a:xfrm>
            <a:off x="6807200" y="4114800"/>
            <a:ext cx="4368800" cy="0"/>
          </a:xfrm>
          <a:prstGeom prst="line">
            <a:avLst/>
          </a:prstGeom>
          <a:noFill/>
          <a:ln w="12700">
            <a:solidFill>
              <a:srgbClr val="0000F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45" name="Line 17"/>
          <p:cNvSpPr>
            <a:spLocks noChangeShapeType="1"/>
          </p:cNvSpPr>
          <p:nvPr/>
        </p:nvSpPr>
        <p:spPr bwMode="auto">
          <a:xfrm>
            <a:off x="1016000" y="4343400"/>
            <a:ext cx="4368800" cy="0"/>
          </a:xfrm>
          <a:prstGeom prst="line">
            <a:avLst/>
          </a:prstGeom>
          <a:noFill/>
          <a:ln w="12700">
            <a:solidFill>
              <a:srgbClr val="0000F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46" name="Line 18"/>
          <p:cNvSpPr>
            <a:spLocks noChangeShapeType="1"/>
          </p:cNvSpPr>
          <p:nvPr/>
        </p:nvSpPr>
        <p:spPr bwMode="auto">
          <a:xfrm>
            <a:off x="1016000" y="1219200"/>
            <a:ext cx="4368800" cy="0"/>
          </a:xfrm>
          <a:prstGeom prst="line">
            <a:avLst/>
          </a:prstGeom>
          <a:noFill/>
          <a:ln w="12700">
            <a:solidFill>
              <a:srgbClr val="0000F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47" name="Line 19"/>
          <p:cNvSpPr>
            <a:spLocks noChangeShapeType="1"/>
          </p:cNvSpPr>
          <p:nvPr/>
        </p:nvSpPr>
        <p:spPr bwMode="auto">
          <a:xfrm>
            <a:off x="7010400" y="4724400"/>
            <a:ext cx="203200" cy="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48" name="Line 20"/>
          <p:cNvSpPr>
            <a:spLocks noChangeShapeType="1"/>
          </p:cNvSpPr>
          <p:nvPr/>
        </p:nvSpPr>
        <p:spPr bwMode="auto">
          <a:xfrm>
            <a:off x="7213600" y="4724400"/>
            <a:ext cx="0" cy="53340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49" name="Line 21"/>
          <p:cNvSpPr>
            <a:spLocks noChangeShapeType="1"/>
          </p:cNvSpPr>
          <p:nvPr/>
        </p:nvSpPr>
        <p:spPr bwMode="auto">
          <a:xfrm>
            <a:off x="7213600" y="5257800"/>
            <a:ext cx="4064000" cy="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0" name="Line 22"/>
          <p:cNvSpPr>
            <a:spLocks noChangeShapeType="1"/>
          </p:cNvSpPr>
          <p:nvPr/>
        </p:nvSpPr>
        <p:spPr bwMode="auto">
          <a:xfrm>
            <a:off x="914400" y="4724400"/>
            <a:ext cx="508000" cy="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1" name="Line 23"/>
          <p:cNvSpPr>
            <a:spLocks noChangeShapeType="1"/>
          </p:cNvSpPr>
          <p:nvPr/>
        </p:nvSpPr>
        <p:spPr bwMode="auto">
          <a:xfrm>
            <a:off x="1422400" y="4724400"/>
            <a:ext cx="0" cy="7620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2" name="Line 24"/>
          <p:cNvSpPr>
            <a:spLocks noChangeShapeType="1"/>
          </p:cNvSpPr>
          <p:nvPr/>
        </p:nvSpPr>
        <p:spPr bwMode="auto">
          <a:xfrm>
            <a:off x="1422400" y="4724400"/>
            <a:ext cx="0" cy="15240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3" name="Line 25"/>
          <p:cNvSpPr>
            <a:spLocks noChangeShapeType="1"/>
          </p:cNvSpPr>
          <p:nvPr/>
        </p:nvSpPr>
        <p:spPr bwMode="auto">
          <a:xfrm>
            <a:off x="1422400" y="4876800"/>
            <a:ext cx="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4" name="Line 26"/>
          <p:cNvSpPr>
            <a:spLocks noChangeShapeType="1"/>
          </p:cNvSpPr>
          <p:nvPr/>
        </p:nvSpPr>
        <p:spPr bwMode="auto">
          <a:xfrm>
            <a:off x="1422400" y="4876800"/>
            <a:ext cx="4064000" cy="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5" name="Line 27"/>
          <p:cNvSpPr>
            <a:spLocks noChangeShapeType="1"/>
          </p:cNvSpPr>
          <p:nvPr/>
        </p:nvSpPr>
        <p:spPr bwMode="auto">
          <a:xfrm>
            <a:off x="6705600" y="1600200"/>
            <a:ext cx="508000" cy="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6" name="Line 28"/>
          <p:cNvSpPr>
            <a:spLocks noChangeShapeType="1"/>
          </p:cNvSpPr>
          <p:nvPr/>
        </p:nvSpPr>
        <p:spPr bwMode="auto">
          <a:xfrm>
            <a:off x="7213600" y="1600200"/>
            <a:ext cx="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7" name="Line 29"/>
          <p:cNvSpPr>
            <a:spLocks noChangeShapeType="1"/>
          </p:cNvSpPr>
          <p:nvPr/>
        </p:nvSpPr>
        <p:spPr bwMode="auto">
          <a:xfrm>
            <a:off x="7213600" y="1600200"/>
            <a:ext cx="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8" name="Line 30"/>
          <p:cNvSpPr>
            <a:spLocks noChangeShapeType="1"/>
          </p:cNvSpPr>
          <p:nvPr/>
        </p:nvSpPr>
        <p:spPr bwMode="auto">
          <a:xfrm>
            <a:off x="7112000" y="1600200"/>
            <a:ext cx="10160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59" name="Line 31"/>
          <p:cNvSpPr>
            <a:spLocks noChangeShapeType="1"/>
          </p:cNvSpPr>
          <p:nvPr/>
        </p:nvSpPr>
        <p:spPr bwMode="auto">
          <a:xfrm>
            <a:off x="7213600" y="1600200"/>
            <a:ext cx="0" cy="7620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60" name="Line 32"/>
          <p:cNvSpPr>
            <a:spLocks noChangeShapeType="1"/>
          </p:cNvSpPr>
          <p:nvPr/>
        </p:nvSpPr>
        <p:spPr bwMode="auto">
          <a:xfrm>
            <a:off x="7213600" y="160020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61" name="Line 33"/>
          <p:cNvSpPr>
            <a:spLocks noChangeShapeType="1"/>
          </p:cNvSpPr>
          <p:nvPr/>
        </p:nvSpPr>
        <p:spPr bwMode="auto">
          <a:xfrm>
            <a:off x="7213600" y="160020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62" name="Line 34"/>
          <p:cNvSpPr>
            <a:spLocks noChangeShapeType="1"/>
          </p:cNvSpPr>
          <p:nvPr/>
        </p:nvSpPr>
        <p:spPr bwMode="auto">
          <a:xfrm>
            <a:off x="7213600" y="1676400"/>
            <a:ext cx="4064000" cy="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63" name="Line 35"/>
          <p:cNvSpPr>
            <a:spLocks noChangeShapeType="1"/>
          </p:cNvSpPr>
          <p:nvPr/>
        </p:nvSpPr>
        <p:spPr bwMode="auto">
          <a:xfrm>
            <a:off x="1016000" y="1600200"/>
            <a:ext cx="508000" cy="0"/>
          </a:xfrm>
          <a:prstGeom prst="line">
            <a:avLst/>
          </a:prstGeom>
          <a:noFill/>
          <a:ln w="19050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64" name="Line 36"/>
          <p:cNvSpPr>
            <a:spLocks noChangeShapeType="1"/>
          </p:cNvSpPr>
          <p:nvPr/>
        </p:nvSpPr>
        <p:spPr bwMode="auto">
          <a:xfrm>
            <a:off x="1524000" y="1600200"/>
            <a:ext cx="4064000" cy="0"/>
          </a:xfrm>
          <a:prstGeom prst="line">
            <a:avLst/>
          </a:prstGeom>
          <a:noFill/>
          <a:ln w="9525">
            <a:solidFill>
              <a:srgbClr val="EE06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65" name="Line 37"/>
          <p:cNvSpPr>
            <a:spLocks noChangeShapeType="1"/>
          </p:cNvSpPr>
          <p:nvPr/>
        </p:nvSpPr>
        <p:spPr bwMode="auto">
          <a:xfrm flipH="1">
            <a:off x="6705600" y="1219200"/>
            <a:ext cx="101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66" name="Line 38"/>
          <p:cNvSpPr>
            <a:spLocks noChangeShapeType="1"/>
          </p:cNvSpPr>
          <p:nvPr/>
        </p:nvSpPr>
        <p:spPr bwMode="auto">
          <a:xfrm>
            <a:off x="6705600" y="1143000"/>
            <a:ext cx="4572000" cy="0"/>
          </a:xfrm>
          <a:prstGeom prst="line">
            <a:avLst/>
          </a:prstGeom>
          <a:noFill/>
          <a:ln w="12700">
            <a:solidFill>
              <a:srgbClr val="0000F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/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78567" name="Text Box 39"/>
          <p:cNvSpPr txBox="1">
            <a:spLocks noChangeArrowheads="1"/>
          </p:cNvSpPr>
          <p:nvPr/>
        </p:nvSpPr>
        <p:spPr bwMode="auto">
          <a:xfrm>
            <a:off x="3119968" y="188916"/>
            <a:ext cx="575945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2000" b="1" smtClean="0">
                <a:solidFill>
                  <a:srgbClr val="FF5050"/>
                </a:solidFill>
                <a:latin typeface="Times New Roman" pitchFamily="18" charset="0"/>
              </a:rPr>
              <a:t>Accumulation of electrons in ESIS</a:t>
            </a:r>
            <a:endParaRPr lang="ru-RU" altLang="ru-RU" sz="2000" b="1" smtClean="0">
              <a:solidFill>
                <a:srgbClr val="FF5050"/>
              </a:solidFill>
              <a:latin typeface="Times New Roman" pitchFamily="18" charset="0"/>
            </a:endParaRPr>
          </a:p>
        </p:txBody>
      </p:sp>
      <p:sp>
        <p:nvSpPr>
          <p:cNvPr id="278570" name="Text Box 42"/>
          <p:cNvSpPr txBox="1">
            <a:spLocks noChangeArrowheads="1"/>
          </p:cNvSpPr>
          <p:nvPr/>
        </p:nvSpPr>
        <p:spPr bwMode="auto">
          <a:xfrm>
            <a:off x="8113186" y="4652963"/>
            <a:ext cx="374438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b="1" smtClean="0">
                <a:solidFill>
                  <a:srgbClr val="FF0000"/>
                </a:solidFill>
                <a:latin typeface="Times New Roman" pitchFamily="18" charset="0"/>
              </a:rPr>
              <a:t>Transition to e-string state</a:t>
            </a:r>
            <a:endParaRPr lang="ru-RU" altLang="ru-RU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1638" y="1060450"/>
            <a:ext cx="1666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171717"/>
                </a:solidFill>
                <a:latin typeface="Arial"/>
                <a:cs typeface="Arial"/>
              </a:rPr>
              <a:t>14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179" name="object 4"/>
          <p:cNvSpPr>
            <a:spLocks noGrp="1"/>
          </p:cNvSpPr>
          <p:nvPr>
            <p:ph type="title"/>
          </p:nvPr>
        </p:nvSpPr>
        <p:spPr>
          <a:xfrm>
            <a:off x="679450" y="212725"/>
            <a:ext cx="10833100" cy="946150"/>
          </a:xfrm>
        </p:spPr>
        <p:txBody>
          <a:bodyPr tIns="220090"/>
          <a:lstStyle/>
          <a:p>
            <a:pPr marL="323850" eaLnBrk="1" hangingPunct="1">
              <a:lnSpc>
                <a:spcPts val="5713"/>
              </a:lnSpc>
            </a:pPr>
            <a:r>
              <a:rPr lang="ru-RU" sz="4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ESIS </a:t>
            </a:r>
          </a:p>
        </p:txBody>
      </p:sp>
      <p:sp>
        <p:nvSpPr>
          <p:cNvPr id="50180" name="object 5"/>
          <p:cNvSpPr txBox="1">
            <a:spLocks noChangeArrowheads="1"/>
          </p:cNvSpPr>
          <p:nvPr/>
        </p:nvSpPr>
        <p:spPr bwMode="auto">
          <a:xfrm>
            <a:off x="349250" y="1395413"/>
            <a:ext cx="10663238" cy="348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transition</a:t>
            </a:r>
            <a:r>
              <a:rPr lang="ru-RU" sz="2000" dirty="0"/>
              <a:t> </a:t>
            </a:r>
            <a:r>
              <a:rPr lang="ru-RU" sz="2000" dirty="0" err="1"/>
              <a:t>into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stable</a:t>
            </a:r>
            <a:r>
              <a:rPr lang="ru-RU" sz="2000" dirty="0"/>
              <a:t> </a:t>
            </a:r>
            <a:r>
              <a:rPr lang="ru-RU" sz="2000" dirty="0" err="1"/>
              <a:t>string</a:t>
            </a:r>
            <a:r>
              <a:rPr lang="ru-RU" sz="2000" dirty="0"/>
              <a:t> </a:t>
            </a:r>
            <a:r>
              <a:rPr lang="ru-RU" sz="2000" dirty="0" err="1"/>
              <a:t>operation</a:t>
            </a:r>
            <a:r>
              <a:rPr lang="ru-RU" sz="2000" dirty="0"/>
              <a:t> </a:t>
            </a:r>
            <a:r>
              <a:rPr lang="ru-RU" sz="2000" dirty="0" err="1"/>
              <a:t>can</a:t>
            </a:r>
            <a:r>
              <a:rPr lang="ru-RU" sz="2000" dirty="0"/>
              <a:t> </a:t>
            </a:r>
            <a:r>
              <a:rPr lang="ru-RU" sz="2000" dirty="0" err="1"/>
              <a:t>be</a:t>
            </a:r>
            <a:r>
              <a:rPr lang="ru-RU" sz="2000" dirty="0"/>
              <a:t> </a:t>
            </a:r>
            <a:r>
              <a:rPr lang="ru-RU" sz="2000" dirty="0" err="1"/>
              <a:t>determined</a:t>
            </a:r>
            <a:r>
              <a:rPr lang="ru-RU" sz="2000" dirty="0"/>
              <a:t> </a:t>
            </a:r>
            <a:r>
              <a:rPr lang="ru-RU" sz="2000" dirty="0" err="1"/>
              <a:t>via</a:t>
            </a:r>
            <a:r>
              <a:rPr lang="ru-RU" sz="2000" dirty="0"/>
              <a:t> </a:t>
            </a:r>
            <a:r>
              <a:rPr lang="ru-RU" sz="2000" dirty="0" err="1"/>
              <a:t>current</a:t>
            </a:r>
            <a:r>
              <a:rPr lang="ru-RU" sz="2000" dirty="0"/>
              <a:t> </a:t>
            </a:r>
            <a:r>
              <a:rPr lang="ru-RU" sz="2000" dirty="0" err="1"/>
              <a:t>in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extraction</a:t>
            </a:r>
            <a:r>
              <a:rPr lang="ru-RU" sz="2000" dirty="0"/>
              <a:t> </a:t>
            </a:r>
            <a:r>
              <a:rPr lang="ru-RU" sz="2000" dirty="0" err="1"/>
              <a:t>pulses</a:t>
            </a:r>
            <a:r>
              <a:rPr lang="ru-RU" sz="2000" dirty="0"/>
              <a:t>.</a:t>
            </a:r>
          </a:p>
          <a:p>
            <a:pPr marL="357188" indent="-346075">
              <a:lnSpc>
                <a:spcPts val="950"/>
              </a:lnSpc>
              <a:spcBef>
                <a:spcPts val="50"/>
              </a:spcBef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endParaRPr lang="ru-RU" sz="900" dirty="0">
              <a:latin typeface="Calibri" pitchFamily="34" charset="0"/>
            </a:endParaRPr>
          </a:p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electron</a:t>
            </a:r>
            <a:r>
              <a:rPr lang="ru-RU" sz="2000" dirty="0"/>
              <a:t> </a:t>
            </a:r>
            <a:r>
              <a:rPr lang="ru-RU" sz="2000" dirty="0" err="1"/>
              <a:t>energy</a:t>
            </a:r>
            <a:r>
              <a:rPr lang="ru-RU" sz="2000" dirty="0"/>
              <a:t> </a:t>
            </a:r>
            <a:r>
              <a:rPr lang="ru-RU" sz="2000" dirty="0" err="1"/>
              <a:t>distribution</a:t>
            </a:r>
            <a:r>
              <a:rPr lang="ru-RU" sz="2000" dirty="0"/>
              <a:t> </a:t>
            </a:r>
            <a:r>
              <a:rPr lang="ru-RU" sz="2000" dirty="0" err="1"/>
              <a:t>is</a:t>
            </a:r>
            <a:r>
              <a:rPr lang="ru-RU" sz="2000" dirty="0"/>
              <a:t> </a:t>
            </a:r>
            <a:r>
              <a:rPr lang="ru-RU" sz="2000" dirty="0" err="1"/>
              <a:t>modified</a:t>
            </a:r>
            <a:r>
              <a:rPr lang="ru-RU" sz="2000" dirty="0"/>
              <a:t> </a:t>
            </a:r>
            <a:r>
              <a:rPr lang="ru-RU" sz="2000" dirty="0" err="1"/>
              <a:t>due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collisions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electrons</a:t>
            </a:r>
            <a:r>
              <a:rPr lang="ru-RU" sz="2000" dirty="0"/>
              <a:t>, </a:t>
            </a:r>
            <a:r>
              <a:rPr lang="ru-RU" sz="2000" dirty="0" err="1"/>
              <a:t>so</a:t>
            </a:r>
            <a:r>
              <a:rPr lang="ru-RU" sz="2000" dirty="0"/>
              <a:t> </a:t>
            </a:r>
            <a:r>
              <a:rPr lang="ru-RU" sz="2000" dirty="0" err="1"/>
              <a:t>electrons</a:t>
            </a:r>
            <a:r>
              <a:rPr lang="ru-RU" sz="2000" dirty="0"/>
              <a:t> </a:t>
            </a:r>
            <a:r>
              <a:rPr lang="ru-RU" sz="2000" dirty="0" err="1"/>
              <a:t>can</a:t>
            </a:r>
            <a:r>
              <a:rPr lang="ru-RU" sz="2000" dirty="0"/>
              <a:t> </a:t>
            </a:r>
            <a:r>
              <a:rPr lang="ru-RU" sz="2000" dirty="0" err="1"/>
              <a:t>reach</a:t>
            </a:r>
            <a:r>
              <a:rPr lang="ru-RU" sz="2000" dirty="0"/>
              <a:t> </a:t>
            </a:r>
            <a:r>
              <a:rPr lang="ru-RU" sz="2000" dirty="0" err="1"/>
              <a:t>higher</a:t>
            </a:r>
            <a:r>
              <a:rPr lang="ru-RU" sz="2000" dirty="0"/>
              <a:t> </a:t>
            </a:r>
            <a:r>
              <a:rPr lang="ru-RU" sz="2000" dirty="0" err="1"/>
              <a:t>energies</a:t>
            </a:r>
            <a:r>
              <a:rPr lang="ru-RU" sz="2000" dirty="0"/>
              <a:t> </a:t>
            </a:r>
            <a:r>
              <a:rPr lang="ru-RU" sz="2000" dirty="0" err="1"/>
              <a:t>than</a:t>
            </a:r>
            <a:r>
              <a:rPr lang="ru-RU" sz="2000" dirty="0"/>
              <a:t> </a:t>
            </a:r>
            <a:r>
              <a:rPr lang="ru-RU" sz="2000" dirty="0" err="1"/>
              <a:t>provided</a:t>
            </a:r>
            <a:r>
              <a:rPr lang="ru-RU" sz="2000" dirty="0"/>
              <a:t> </a:t>
            </a:r>
            <a:r>
              <a:rPr lang="ru-RU" sz="2000" dirty="0" err="1"/>
              <a:t>by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gun</a:t>
            </a:r>
            <a:r>
              <a:rPr lang="ru-RU" sz="2000" dirty="0"/>
              <a:t> </a:t>
            </a:r>
            <a:r>
              <a:rPr lang="ru-RU" sz="2000" dirty="0" err="1"/>
              <a:t>potential</a:t>
            </a:r>
            <a:r>
              <a:rPr lang="ru-RU" sz="2000" dirty="0"/>
              <a:t>.</a:t>
            </a:r>
          </a:p>
          <a:p>
            <a:pPr marL="357188" indent="-346075">
              <a:lnSpc>
                <a:spcPts val="1000"/>
              </a:lnSpc>
              <a:spcBef>
                <a:spcPts val="13"/>
              </a:spcBef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endParaRPr lang="ru-RU" sz="1000" dirty="0">
              <a:latin typeface="Calibri" pitchFamily="34" charset="0"/>
            </a:endParaRPr>
          </a:p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high</a:t>
            </a:r>
            <a:r>
              <a:rPr lang="ru-RU" sz="2000" dirty="0"/>
              <a:t> </a:t>
            </a:r>
            <a:r>
              <a:rPr lang="ru-RU" sz="2000" dirty="0" err="1"/>
              <a:t>energy</a:t>
            </a:r>
            <a:r>
              <a:rPr lang="ru-RU" sz="2000" dirty="0"/>
              <a:t> </a:t>
            </a:r>
            <a:r>
              <a:rPr lang="ru-RU" sz="2000" dirty="0" err="1"/>
              <a:t>tail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e-</a:t>
            </a:r>
            <a:r>
              <a:rPr lang="ru-RU" sz="2000" dirty="0" err="1"/>
              <a:t>string</a:t>
            </a:r>
            <a:r>
              <a:rPr lang="ru-RU" sz="2000" dirty="0"/>
              <a:t> </a:t>
            </a:r>
            <a:r>
              <a:rPr lang="ru-RU" sz="2000" dirty="0" err="1"/>
              <a:t>electrons</a:t>
            </a:r>
            <a:endParaRPr lang="ru-RU" sz="2000" dirty="0"/>
          </a:p>
          <a:p>
            <a:pPr marL="357188" indent="-346075">
              <a:tabLst>
                <a:tab pos="357188" algn="l"/>
              </a:tabLst>
            </a:pPr>
            <a:r>
              <a:rPr lang="ru-RU" sz="2000" dirty="0"/>
              <a:t>→ </a:t>
            </a:r>
            <a:r>
              <a:rPr lang="ru-RU" sz="2000" dirty="0" err="1"/>
              <a:t>higher</a:t>
            </a:r>
            <a:r>
              <a:rPr lang="ru-RU" sz="2000" dirty="0"/>
              <a:t> </a:t>
            </a:r>
            <a:r>
              <a:rPr lang="ru-RU" sz="2000" dirty="0" err="1"/>
              <a:t>charge</a:t>
            </a:r>
            <a:r>
              <a:rPr lang="ru-RU" sz="2000" dirty="0"/>
              <a:t> </a:t>
            </a:r>
            <a:r>
              <a:rPr lang="ru-RU" sz="2000" dirty="0" err="1"/>
              <a:t>states</a:t>
            </a:r>
            <a:r>
              <a:rPr lang="ru-RU" sz="2000" dirty="0"/>
              <a:t> Au54+ </a:t>
            </a:r>
            <a:r>
              <a:rPr lang="ru-RU" sz="2000" dirty="0" err="1"/>
              <a:t>with</a:t>
            </a:r>
            <a:r>
              <a:rPr lang="ru-RU" sz="2000" dirty="0"/>
              <a:t> </a:t>
            </a:r>
            <a:r>
              <a:rPr lang="ru-RU" sz="2000" dirty="0" smtClean="0"/>
              <a:t>KRION-2</a:t>
            </a:r>
            <a:r>
              <a:rPr lang="en-US" sz="2000" dirty="0" smtClean="0"/>
              <a:t>M</a:t>
            </a:r>
            <a:endParaRPr lang="ru-RU" sz="2000" dirty="0"/>
          </a:p>
          <a:p>
            <a:pPr marL="357188" indent="-346075">
              <a:lnSpc>
                <a:spcPts val="950"/>
              </a:lnSpc>
              <a:spcBef>
                <a:spcPts val="50"/>
              </a:spcBef>
              <a:tabLst>
                <a:tab pos="357188" algn="l"/>
              </a:tabLst>
            </a:pPr>
            <a:endParaRPr lang="ru-RU" sz="900" dirty="0">
              <a:latin typeface="Calibri" pitchFamily="34" charset="0"/>
            </a:endParaRPr>
          </a:p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dirty="0" err="1"/>
              <a:t>Key</a:t>
            </a:r>
            <a:r>
              <a:rPr lang="ru-RU" sz="2000" dirty="0"/>
              <a:t> </a:t>
            </a:r>
            <a:r>
              <a:rPr lang="ru-RU" sz="2000" dirty="0" err="1"/>
              <a:t>parameter</a:t>
            </a:r>
            <a:r>
              <a:rPr lang="ru-RU" sz="2000" dirty="0"/>
              <a:t>:</a:t>
            </a:r>
          </a:p>
          <a:p>
            <a:pPr marL="357188" indent="-346075">
              <a:tabLst>
                <a:tab pos="357188" algn="l"/>
              </a:tabLst>
            </a:pPr>
            <a:r>
              <a:rPr lang="ru-RU" sz="2000" dirty="0" err="1"/>
              <a:t>Cathode</a:t>
            </a:r>
            <a:r>
              <a:rPr lang="ru-RU" sz="2000" dirty="0"/>
              <a:t> </a:t>
            </a:r>
            <a:r>
              <a:rPr lang="ru-RU" sz="2000" dirty="0" err="1"/>
              <a:t>Heating</a:t>
            </a:r>
            <a:r>
              <a:rPr lang="ru-RU" sz="2000" dirty="0"/>
              <a:t>,</a:t>
            </a:r>
          </a:p>
          <a:p>
            <a:pPr marL="357188" indent="-346075">
              <a:tabLst>
                <a:tab pos="357188" algn="l"/>
              </a:tabLst>
            </a:pPr>
            <a:r>
              <a:rPr lang="ru-RU" sz="2000" dirty="0"/>
              <a:t>e-</a:t>
            </a:r>
            <a:r>
              <a:rPr lang="ru-RU" sz="2000" dirty="0" err="1"/>
              <a:t>beam</a:t>
            </a:r>
            <a:r>
              <a:rPr lang="ru-RU" sz="2000" dirty="0"/>
              <a:t> </a:t>
            </a:r>
            <a:r>
              <a:rPr lang="ru-RU" sz="2000" dirty="0" err="1"/>
              <a:t>current</a:t>
            </a:r>
            <a:r>
              <a:rPr lang="ru-RU" sz="2000" dirty="0"/>
              <a:t> </a:t>
            </a:r>
            <a:r>
              <a:rPr lang="ru-RU" sz="2000" dirty="0" err="1"/>
              <a:t>density</a:t>
            </a:r>
            <a:r>
              <a:rPr lang="ru-RU" sz="2000" dirty="0" smtClean="0"/>
              <a:t>,</a:t>
            </a:r>
            <a:endParaRPr lang="en-US" sz="2000" dirty="0" smtClean="0"/>
          </a:p>
          <a:p>
            <a:pPr marL="357188" indent="-346075">
              <a:tabLst>
                <a:tab pos="357188" algn="l"/>
              </a:tabLst>
            </a:pPr>
            <a:r>
              <a:rPr lang="ru-RU" sz="2000" dirty="0" smtClean="0"/>
              <a:t> </a:t>
            </a:r>
            <a:r>
              <a:rPr lang="ru-RU" sz="2000" dirty="0"/>
              <a:t>B-</a:t>
            </a:r>
            <a:r>
              <a:rPr lang="ru-RU" sz="2000" dirty="0" err="1"/>
              <a:t>field</a:t>
            </a:r>
            <a:endParaRPr lang="ru-RU" sz="2000" dirty="0"/>
          </a:p>
        </p:txBody>
      </p:sp>
      <p:sp>
        <p:nvSpPr>
          <p:cNvPr id="50181" name="object 6"/>
          <p:cNvSpPr>
            <a:spLocks noChangeArrowheads="1"/>
          </p:cNvSpPr>
          <p:nvPr/>
        </p:nvSpPr>
        <p:spPr bwMode="auto">
          <a:xfrm>
            <a:off x="7653338" y="1831975"/>
            <a:ext cx="4337050" cy="442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0182" name="object 7"/>
          <p:cNvSpPr>
            <a:spLocks noChangeArrowheads="1"/>
          </p:cNvSpPr>
          <p:nvPr/>
        </p:nvSpPr>
        <p:spPr bwMode="auto">
          <a:xfrm>
            <a:off x="3572669" y="3617240"/>
            <a:ext cx="4216400" cy="266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1638" y="1060450"/>
            <a:ext cx="1666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171717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203" name="object 4"/>
          <p:cNvSpPr txBox="1">
            <a:spLocks noChangeArrowheads="1"/>
          </p:cNvSpPr>
          <p:nvPr/>
        </p:nvSpPr>
        <p:spPr bwMode="auto">
          <a:xfrm>
            <a:off x="989013" y="431800"/>
            <a:ext cx="209391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>
              <a:lnSpc>
                <a:spcPts val="5713"/>
              </a:lnSpc>
            </a:pPr>
            <a:r>
              <a:rPr lang="ru-RU" sz="4800" dirty="0"/>
              <a:t>ESIS </a:t>
            </a:r>
          </a:p>
        </p:txBody>
      </p:sp>
      <p:sp>
        <p:nvSpPr>
          <p:cNvPr id="51204" name="object 5"/>
          <p:cNvSpPr txBox="1">
            <a:spLocks noChangeArrowheads="1"/>
          </p:cNvSpPr>
          <p:nvPr/>
        </p:nvSpPr>
        <p:spPr bwMode="auto">
          <a:xfrm>
            <a:off x="512763" y="1585913"/>
            <a:ext cx="57594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dirty="0"/>
              <a:t>KRION-2 </a:t>
            </a:r>
            <a:r>
              <a:rPr lang="ru-RU" sz="2000" dirty="0" err="1"/>
              <a:t>had</a:t>
            </a:r>
            <a:r>
              <a:rPr lang="ru-RU" sz="2000" dirty="0"/>
              <a:t> </a:t>
            </a:r>
            <a:r>
              <a:rPr lang="ru-RU" sz="2000" dirty="0" err="1"/>
              <a:t>been</a:t>
            </a:r>
            <a:r>
              <a:rPr lang="ru-RU" sz="2000" dirty="0"/>
              <a:t> </a:t>
            </a:r>
            <a:r>
              <a:rPr lang="ru-RU" sz="2000" dirty="0" err="1"/>
              <a:t>modified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operate</a:t>
            </a:r>
            <a:r>
              <a:rPr lang="ru-RU" sz="2000" dirty="0"/>
              <a:t> </a:t>
            </a:r>
            <a:r>
              <a:rPr lang="ru-RU" sz="2000" dirty="0" err="1"/>
              <a:t>as</a:t>
            </a:r>
            <a:r>
              <a:rPr lang="ru-RU" sz="2000" dirty="0"/>
              <a:t> ESIS (KRION-2M)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dirty="0" err="1"/>
              <a:t>was</a:t>
            </a:r>
            <a:r>
              <a:rPr lang="ru-RU" sz="2000" dirty="0"/>
              <a:t> </a:t>
            </a:r>
            <a:r>
              <a:rPr lang="ru-RU" sz="2000" dirty="0" err="1"/>
              <a:t>used</a:t>
            </a:r>
            <a:r>
              <a:rPr lang="ru-RU" sz="2000" dirty="0"/>
              <a:t> </a:t>
            </a:r>
            <a:r>
              <a:rPr lang="ru-RU" sz="2000" dirty="0" err="1"/>
              <a:t>as</a:t>
            </a:r>
            <a:r>
              <a:rPr lang="ru-RU" sz="2000" dirty="0"/>
              <a:t> </a:t>
            </a:r>
            <a:r>
              <a:rPr lang="ru-RU" sz="2000" dirty="0" err="1"/>
              <a:t>injector</a:t>
            </a:r>
            <a:r>
              <a:rPr lang="ru-RU" sz="2000" dirty="0"/>
              <a:t> </a:t>
            </a:r>
            <a:r>
              <a:rPr lang="ru-RU" sz="2000" dirty="0" err="1"/>
              <a:t>into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NUCLOTRON </a:t>
            </a:r>
            <a:r>
              <a:rPr lang="ru-RU" sz="2000" dirty="0" err="1"/>
              <a:t>at</a:t>
            </a:r>
            <a:r>
              <a:rPr lang="ru-RU" sz="2000" dirty="0"/>
              <a:t> JINR </a:t>
            </a:r>
            <a:r>
              <a:rPr lang="ru-RU" sz="2000" dirty="0" err="1"/>
              <a:t>in</a:t>
            </a:r>
            <a:r>
              <a:rPr lang="ru-RU" sz="2000" dirty="0"/>
              <a:t> </a:t>
            </a:r>
            <a:r>
              <a:rPr lang="ru-RU" sz="2000" dirty="0" err="1"/>
              <a:t>Dubna</a:t>
            </a:r>
            <a:r>
              <a:rPr lang="ru-RU" sz="2000" dirty="0"/>
              <a:t>.</a:t>
            </a:r>
          </a:p>
        </p:txBody>
      </p:sp>
      <p:sp>
        <p:nvSpPr>
          <p:cNvPr id="51205" name="object 6"/>
          <p:cNvSpPr>
            <a:spLocks noChangeArrowheads="1"/>
          </p:cNvSpPr>
          <p:nvPr/>
        </p:nvSpPr>
        <p:spPr bwMode="auto">
          <a:xfrm>
            <a:off x="7059613" y="1266825"/>
            <a:ext cx="5054600" cy="446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06" name="object 7"/>
          <p:cNvSpPr>
            <a:spLocks noChangeArrowheads="1"/>
          </p:cNvSpPr>
          <p:nvPr/>
        </p:nvSpPr>
        <p:spPr bwMode="auto">
          <a:xfrm>
            <a:off x="6056313" y="3057543"/>
            <a:ext cx="2006600" cy="316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07" name="object 8"/>
          <p:cNvSpPr>
            <a:spLocks noChangeArrowheads="1"/>
          </p:cNvSpPr>
          <p:nvPr/>
        </p:nvSpPr>
        <p:spPr bwMode="auto">
          <a:xfrm>
            <a:off x="1123951" y="2911463"/>
            <a:ext cx="4286250" cy="281936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1638" y="1060450"/>
            <a:ext cx="1666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171717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228" name="object 5"/>
          <p:cNvSpPr txBox="1">
            <a:spLocks noChangeArrowheads="1"/>
          </p:cNvSpPr>
          <p:nvPr/>
        </p:nvSpPr>
        <p:spPr bwMode="auto">
          <a:xfrm>
            <a:off x="4114800" y="4397126"/>
            <a:ext cx="7126287" cy="137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7188" indent="-346075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NUCLOTRON </a:t>
            </a:r>
            <a:r>
              <a:rPr lang="ru-RU" sz="2000" dirty="0" err="1"/>
              <a:t>the</a:t>
            </a:r>
            <a:r>
              <a:rPr lang="ru-RU" sz="2000" dirty="0"/>
              <a:t> Krion-6T </a:t>
            </a:r>
            <a:r>
              <a:rPr lang="ru-RU" sz="2000" dirty="0" err="1"/>
              <a:t>has</a:t>
            </a:r>
            <a:r>
              <a:rPr lang="ru-RU" sz="2000" dirty="0"/>
              <a:t> </a:t>
            </a:r>
            <a:r>
              <a:rPr lang="ru-RU" sz="2000" dirty="0" err="1"/>
              <a:t>been</a:t>
            </a:r>
            <a:r>
              <a:rPr lang="ru-RU" sz="2000" dirty="0"/>
              <a:t> </a:t>
            </a:r>
            <a:r>
              <a:rPr lang="ru-RU" sz="2000" dirty="0" err="1"/>
              <a:t>developed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increase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injection</a:t>
            </a:r>
            <a:r>
              <a:rPr lang="ru-RU" sz="2000" dirty="0"/>
              <a:t> </a:t>
            </a:r>
            <a:r>
              <a:rPr lang="ru-RU" sz="2000" dirty="0" err="1"/>
              <a:t>intensity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highly</a:t>
            </a:r>
            <a:r>
              <a:rPr lang="ru-RU" sz="2000" dirty="0"/>
              <a:t> </a:t>
            </a:r>
            <a:r>
              <a:rPr lang="ru-RU" sz="2000" dirty="0" err="1"/>
              <a:t>charged</a:t>
            </a:r>
            <a:r>
              <a:rPr lang="ru-RU" sz="2000" dirty="0"/>
              <a:t> </a:t>
            </a:r>
            <a:r>
              <a:rPr lang="ru-RU" sz="2000" dirty="0" err="1"/>
              <a:t>ions</a:t>
            </a:r>
            <a:r>
              <a:rPr lang="ru-RU" sz="2000" dirty="0"/>
              <a:t>, </a:t>
            </a:r>
            <a:r>
              <a:rPr lang="ru-RU" sz="2000" dirty="0" err="1"/>
              <a:t>as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stronger</a:t>
            </a:r>
            <a:r>
              <a:rPr lang="ru-RU" sz="2000" dirty="0"/>
              <a:t> </a:t>
            </a:r>
            <a:r>
              <a:rPr lang="ru-RU" sz="2000" dirty="0" err="1"/>
              <a:t>magnetic</a:t>
            </a:r>
            <a:r>
              <a:rPr lang="ru-RU" sz="2000" dirty="0"/>
              <a:t> </a:t>
            </a:r>
            <a:r>
              <a:rPr lang="ru-RU" sz="2000" dirty="0" err="1"/>
              <a:t>field</a:t>
            </a:r>
            <a:r>
              <a:rPr lang="ru-RU" sz="2000" dirty="0"/>
              <a:t> </a:t>
            </a:r>
            <a:r>
              <a:rPr lang="ru-RU" sz="2000" dirty="0" err="1"/>
              <a:t>is</a:t>
            </a:r>
            <a:r>
              <a:rPr lang="ru-RU" sz="2000" dirty="0"/>
              <a:t> </a:t>
            </a:r>
            <a:r>
              <a:rPr lang="ru-RU" sz="2000" dirty="0" err="1"/>
              <a:t>beneficial</a:t>
            </a:r>
            <a:r>
              <a:rPr lang="ru-RU" sz="2000" dirty="0"/>
              <a:t> </a:t>
            </a: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string</a:t>
            </a:r>
            <a:r>
              <a:rPr lang="ru-RU" sz="2000" dirty="0"/>
              <a:t> </a:t>
            </a:r>
            <a:r>
              <a:rPr lang="ru-RU" sz="2000" dirty="0" err="1"/>
              <a:t>formation</a:t>
            </a:r>
            <a:r>
              <a:rPr lang="ru-RU" sz="2000" dirty="0"/>
              <a:t>.</a:t>
            </a:r>
          </a:p>
          <a:p>
            <a:pPr marL="357188" indent="-346075">
              <a:lnSpc>
                <a:spcPts val="950"/>
              </a:lnSpc>
              <a:spcBef>
                <a:spcPts val="50"/>
              </a:spcBef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endParaRPr lang="ru-RU" sz="900" dirty="0">
              <a:latin typeface="Calibri" pitchFamily="34" charset="0"/>
            </a:endParaRPr>
          </a:p>
          <a:p>
            <a:pPr marL="357188" indent="-346075">
              <a:tabLst>
                <a:tab pos="357188" algn="l"/>
              </a:tabLst>
            </a:pPr>
            <a:endParaRPr lang="ru-RU" sz="2000" dirty="0"/>
          </a:p>
        </p:txBody>
      </p:sp>
      <p:sp>
        <p:nvSpPr>
          <p:cNvPr id="52229" name="object 6"/>
          <p:cNvSpPr txBox="1">
            <a:spLocks noChangeArrowheads="1"/>
          </p:cNvSpPr>
          <p:nvPr/>
        </p:nvSpPr>
        <p:spPr bwMode="auto">
          <a:xfrm>
            <a:off x="0" y="660400"/>
            <a:ext cx="4343401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57188" indent="-346075" algn="just">
              <a:buClr>
                <a:srgbClr val="00AFEF"/>
              </a:buClr>
              <a:buFont typeface="Arial" charset="0"/>
              <a:buChar char="▪"/>
              <a:tabLst>
                <a:tab pos="357188" algn="l"/>
              </a:tabLst>
            </a:pPr>
            <a:r>
              <a:rPr lang="ru-RU" sz="2000" b="1" dirty="0" err="1">
                <a:solidFill>
                  <a:srgbClr val="FF0000"/>
                </a:solidFill>
              </a:rPr>
              <a:t>In</a:t>
            </a:r>
            <a:r>
              <a:rPr lang="ru-RU" sz="2000" b="1" dirty="0">
                <a:solidFill>
                  <a:srgbClr val="FF0000"/>
                </a:solidFill>
              </a:rPr>
              <a:t> 2005 </a:t>
            </a:r>
            <a:r>
              <a:rPr lang="ru-RU" sz="2000" b="1" dirty="0" err="1">
                <a:solidFill>
                  <a:srgbClr val="FF0000"/>
                </a:solidFill>
              </a:rPr>
              <a:t>at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the</a:t>
            </a:r>
            <a:r>
              <a:rPr lang="ru-RU" sz="2000" b="1" dirty="0">
                <a:solidFill>
                  <a:srgbClr val="FF0000"/>
                </a:solidFill>
              </a:rPr>
              <a:t> ICIS </a:t>
            </a:r>
            <a:r>
              <a:rPr lang="ru-RU" sz="2000" b="1" dirty="0" err="1">
                <a:solidFill>
                  <a:srgbClr val="FF0000"/>
                </a:solidFill>
              </a:rPr>
              <a:t>in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Caen</a:t>
            </a:r>
            <a:r>
              <a:rPr lang="ru-RU" sz="2000" b="1" dirty="0">
                <a:solidFill>
                  <a:srgbClr val="FF0000"/>
                </a:solidFill>
              </a:rPr>
              <a:t>, E.D. </a:t>
            </a:r>
            <a:r>
              <a:rPr lang="ru-RU" sz="2000" b="1" dirty="0" err="1">
                <a:solidFill>
                  <a:srgbClr val="FF0000"/>
                </a:solidFill>
              </a:rPr>
              <a:t>Donets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with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colleagues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got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the</a:t>
            </a:r>
            <a:r>
              <a:rPr lang="ru-RU" sz="2000" b="1" dirty="0">
                <a:solidFill>
                  <a:srgbClr val="FF0000"/>
                </a:solidFill>
              </a:rPr>
              <a:t> ICIS </a:t>
            </a:r>
            <a:r>
              <a:rPr lang="ru-RU" sz="2000" b="1" dirty="0" err="1">
                <a:solidFill>
                  <a:srgbClr val="FF0000"/>
                </a:solidFill>
              </a:rPr>
              <a:t>conference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international</a:t>
            </a:r>
            <a:r>
              <a:rPr lang="ru-RU" sz="2000" b="1" dirty="0">
                <a:solidFill>
                  <a:srgbClr val="FF0000"/>
                </a:solidFill>
              </a:rPr>
              <a:t> "</a:t>
            </a:r>
            <a:r>
              <a:rPr lang="ru-RU" sz="2000" b="1" dirty="0" err="1">
                <a:solidFill>
                  <a:srgbClr val="FF0000"/>
                </a:solidFill>
              </a:rPr>
              <a:t>Brightness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Award</a:t>
            </a:r>
            <a:r>
              <a:rPr lang="ru-RU" sz="2000" b="1" dirty="0">
                <a:solidFill>
                  <a:srgbClr val="FF0000"/>
                </a:solidFill>
              </a:rPr>
              <a:t>", </a:t>
            </a:r>
            <a:r>
              <a:rPr lang="ru-RU" sz="2000" b="1" dirty="0" err="1">
                <a:solidFill>
                  <a:srgbClr val="FF0000"/>
                </a:solidFill>
              </a:rPr>
              <a:t>for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the</a:t>
            </a:r>
            <a:r>
              <a:rPr lang="ru-RU" sz="2000" b="1" dirty="0">
                <a:solidFill>
                  <a:srgbClr val="FF0000"/>
                </a:solidFill>
              </a:rPr>
              <a:t> "</a:t>
            </a:r>
            <a:r>
              <a:rPr lang="ru-RU" sz="2000" b="1" dirty="0" err="1">
                <a:solidFill>
                  <a:srgbClr val="FF0000"/>
                </a:solidFill>
              </a:rPr>
              <a:t>Electron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String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source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of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Highly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Charged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Ions</a:t>
            </a:r>
            <a:r>
              <a:rPr lang="ru-RU" sz="2000" b="1" dirty="0">
                <a:solidFill>
                  <a:srgbClr val="FF0000"/>
                </a:solidFill>
              </a:rPr>
              <a:t>".</a:t>
            </a:r>
          </a:p>
        </p:txBody>
      </p:sp>
      <p:pic>
        <p:nvPicPr>
          <p:cNvPr id="7" name="Picture 2" descr="F:\PPT\20180125_174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6496"/>
            <a:ext cx="7488832" cy="42124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700" y="52578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NICA requirements:</a:t>
            </a:r>
          </a:p>
          <a:p>
            <a:r>
              <a:rPr lang="en-US" sz="4000" dirty="0" smtClean="0"/>
              <a:t>1÷2x10^9  </a:t>
            </a:r>
            <a:r>
              <a:rPr lang="en-US" sz="4000" dirty="0" err="1" smtClean="0"/>
              <a:t>ppp</a:t>
            </a:r>
            <a:r>
              <a:rPr lang="en-US" sz="4000" dirty="0" smtClean="0"/>
              <a:t> </a:t>
            </a:r>
            <a:r>
              <a:rPr lang="en-US" sz="4000" baseline="30000" dirty="0" smtClean="0"/>
              <a:t>209</a:t>
            </a:r>
            <a:r>
              <a:rPr lang="en-US" sz="4000" dirty="0" smtClean="0"/>
              <a:t>Bi35+ (</a:t>
            </a:r>
            <a:r>
              <a:rPr lang="en-US" sz="4000" baseline="30000" dirty="0" smtClean="0"/>
              <a:t>197</a:t>
            </a:r>
            <a:r>
              <a:rPr lang="en-US" sz="4000" dirty="0" smtClean="0"/>
              <a:t>Au31+)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07534" y="187325"/>
          <a:ext cx="10674351" cy="510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8403181" imgH="5334380" progId="Word.Document.8">
                  <p:embed/>
                </p:oleObj>
              </mc:Choice>
              <mc:Fallback>
                <p:oleObj name="Document" r:id="rId3" imgW="8403181" imgH="53343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534" y="187325"/>
                        <a:ext cx="10674351" cy="510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3392" y="5380672"/>
            <a:ext cx="11137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B=3.1 T -&gt; B=4.6 T;  Ion yield growth 5 (Kr26+, Xe41+),</a:t>
            </a:r>
          </a:p>
          <a:p>
            <a:r>
              <a:rPr lang="en-US" dirty="0" smtClean="0"/>
              <a:t>                                </a:t>
            </a:r>
            <a:r>
              <a:rPr lang="en-US" dirty="0" err="1" smtClean="0"/>
              <a:t>J_e</a:t>
            </a:r>
            <a:r>
              <a:rPr lang="en-US" dirty="0" smtClean="0"/>
              <a:t> growth 2.15 -  4.69, different for ions with different  A;</a:t>
            </a:r>
          </a:p>
          <a:p>
            <a:endParaRPr lang="en-US" dirty="0" smtClean="0"/>
          </a:p>
          <a:p>
            <a:r>
              <a:rPr lang="en-US" dirty="0" smtClean="0"/>
              <a:t>          </a:t>
            </a:r>
          </a:p>
          <a:p>
            <a:r>
              <a:rPr lang="en-US" dirty="0" smtClean="0"/>
              <a:t>    Ionization cross sections for A&gt;100 should be measured experimentally!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1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3"/>
          <p:cNvSpPr/>
          <p:nvPr/>
        </p:nvSpPr>
        <p:spPr>
          <a:xfrm flipV="1">
            <a:off x="1" y="1"/>
            <a:ext cx="12191999" cy="6857999"/>
          </a:xfrm>
          <a:custGeom>
            <a:avLst/>
            <a:gdLst/>
            <a:ahLst/>
            <a:cxnLst/>
            <a:rect l="0" t="0" r="0" b="0"/>
            <a:pathLst>
              <a:path w="9143999" h="6857999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close/>
                <a:moveTo>
                  <a:pt x="0" y="6857999"/>
                </a:moveTo>
              </a:path>
            </a:pathLst>
          </a:custGeom>
          <a:solidFill>
            <a:srgbClr val="FFFFFF">
              <a:alpha val="10000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4" name="Picture 14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"/>
            <a:ext cx="9374717" cy="1484312"/>
          </a:xfrm>
          <a:prstGeom prst="rect">
            <a:avLst/>
          </a:prstGeom>
          <a:noFill/>
          <a:extLst/>
        </p:spPr>
      </p:pic>
      <p:pic>
        <p:nvPicPr>
          <p:cNvPr id="145" name="Picture 14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85725"/>
            <a:ext cx="9374716" cy="1484312"/>
          </a:xfrm>
          <a:prstGeom prst="rect">
            <a:avLst/>
          </a:prstGeom>
          <a:noFill/>
          <a:extLst/>
        </p:spPr>
      </p:pic>
      <p:pic>
        <p:nvPicPr>
          <p:cNvPr id="146" name="Picture 14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1288"/>
            <a:ext cx="8104300" cy="1444699"/>
          </a:xfrm>
          <a:prstGeom prst="rect">
            <a:avLst/>
          </a:prstGeom>
          <a:noFill/>
          <a:extLst/>
        </p:spPr>
      </p:pic>
      <p:sp>
        <p:nvSpPr>
          <p:cNvPr id="147" name="Freeform 147"/>
          <p:cNvSpPr/>
          <p:nvPr/>
        </p:nvSpPr>
        <p:spPr>
          <a:xfrm flipV="1">
            <a:off x="8741833" y="6246814"/>
            <a:ext cx="2838399" cy="471599"/>
          </a:xfrm>
          <a:custGeom>
            <a:avLst/>
            <a:gdLst/>
            <a:ahLst/>
            <a:cxnLst/>
            <a:rect l="0" t="0" r="0" b="0"/>
            <a:pathLst>
              <a:path w="1081430400" h="239572602">
                <a:moveTo>
                  <a:pt x="0" y="239572602"/>
                </a:moveTo>
                <a:lnTo>
                  <a:pt x="1081430400" y="239572602"/>
                </a:lnTo>
                <a:lnTo>
                  <a:pt x="1081430400" y="0"/>
                </a:lnTo>
                <a:lnTo>
                  <a:pt x="0" y="0"/>
                </a:lnTo>
                <a:close/>
                <a:moveTo>
                  <a:pt x="-157257552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Freeform 148"/>
          <p:cNvSpPr/>
          <p:nvPr/>
        </p:nvSpPr>
        <p:spPr>
          <a:xfrm flipV="1">
            <a:off x="382981" y="198834"/>
            <a:ext cx="10955999" cy="1330199"/>
          </a:xfrm>
          <a:custGeom>
            <a:avLst/>
            <a:gdLst/>
            <a:ahLst/>
            <a:cxnLst/>
            <a:rect l="0" t="0" r="0" b="0"/>
            <a:pathLst>
              <a:path w="8216999" h="1330199">
                <a:moveTo>
                  <a:pt x="0" y="1330199"/>
                </a:moveTo>
                <a:lnTo>
                  <a:pt x="8216999" y="1330199"/>
                </a:lnTo>
                <a:lnTo>
                  <a:pt x="8216999" y="0"/>
                </a:lnTo>
                <a:lnTo>
                  <a:pt x="0" y="0"/>
                </a:lnTo>
                <a:close/>
                <a:moveTo>
                  <a:pt x="-282574" y="1504824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Freeform 149"/>
          <p:cNvSpPr/>
          <p:nvPr/>
        </p:nvSpPr>
        <p:spPr>
          <a:xfrm flipV="1">
            <a:off x="732365" y="1882776"/>
            <a:ext cx="10606613" cy="3913187"/>
          </a:xfrm>
          <a:custGeom>
            <a:avLst/>
            <a:gdLst/>
            <a:ahLst/>
            <a:cxnLst/>
            <a:rect l="0" t="0" r="0" b="0"/>
            <a:pathLst>
              <a:path w="7954960" h="3913187">
                <a:moveTo>
                  <a:pt x="0" y="3913187"/>
                </a:moveTo>
                <a:lnTo>
                  <a:pt x="7954960" y="3913187"/>
                </a:lnTo>
                <a:lnTo>
                  <a:pt x="7954960" y="0"/>
                </a:lnTo>
                <a:lnTo>
                  <a:pt x="0" y="0"/>
                </a:lnTo>
                <a:close/>
                <a:moveTo>
                  <a:pt x="1333499" y="5795962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0" name="Picture 15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67" y="1882777"/>
            <a:ext cx="10606613" cy="3913187"/>
          </a:xfrm>
          <a:prstGeom prst="rect">
            <a:avLst/>
          </a:prstGeom>
          <a:noFill/>
          <a:extLst/>
        </p:spPr>
      </p:pic>
      <p:sp>
        <p:nvSpPr>
          <p:cNvPr id="151" name="Freeform 151"/>
          <p:cNvSpPr/>
          <p:nvPr/>
        </p:nvSpPr>
        <p:spPr>
          <a:xfrm flipV="1">
            <a:off x="8741833" y="6246814"/>
            <a:ext cx="2838399" cy="471599"/>
          </a:xfrm>
          <a:custGeom>
            <a:avLst/>
            <a:gdLst/>
            <a:ahLst/>
            <a:cxnLst/>
            <a:rect l="0" t="0" r="0" b="0"/>
            <a:pathLst>
              <a:path w="1081430400" h="239572602">
                <a:moveTo>
                  <a:pt x="0" y="239572602"/>
                </a:moveTo>
                <a:lnTo>
                  <a:pt x="1081430400" y="239572602"/>
                </a:lnTo>
                <a:lnTo>
                  <a:pt x="1081430400" y="0"/>
                </a:lnTo>
                <a:lnTo>
                  <a:pt x="0" y="0"/>
                </a:lnTo>
                <a:close/>
                <a:moveTo>
                  <a:pt x="-157257552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Rectangle 152"/>
          <p:cNvSpPr/>
          <p:nvPr/>
        </p:nvSpPr>
        <p:spPr>
          <a:xfrm>
            <a:off x="11461766" y="6250051"/>
            <a:ext cx="8976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latin typeface="Times New Roman"/>
              </a:rPr>
              <a:t>4</a:t>
            </a:r>
          </a:p>
        </p:txBody>
      </p:sp>
      <p:sp>
        <p:nvSpPr>
          <p:cNvPr id="153" name="Rectangle 153"/>
          <p:cNvSpPr/>
          <p:nvPr/>
        </p:nvSpPr>
        <p:spPr>
          <a:xfrm>
            <a:off x="609600" y="571547"/>
            <a:ext cx="3523400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800" dirty="0" smtClean="0">
                <a:latin typeface="Arial"/>
              </a:rPr>
              <a:t>TUBULAR ESIS</a:t>
            </a:r>
            <a:endParaRPr lang="en-US" sz="3800" b="0" i="0" spc="0" baseline="0" dirty="0">
              <a:latin typeface="Arial"/>
            </a:endParaRPr>
          </a:p>
        </p:txBody>
      </p:sp>
      <p:sp>
        <p:nvSpPr>
          <p:cNvPr id="154" name="Rectangle 154"/>
          <p:cNvSpPr/>
          <p:nvPr/>
        </p:nvSpPr>
        <p:spPr>
          <a:xfrm>
            <a:off x="11461766" y="6250051"/>
            <a:ext cx="8976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latin typeface="Times New Roman"/>
              </a:rPr>
              <a:t>4</a:t>
            </a:r>
          </a:p>
        </p:txBody>
      </p:sp>
      <p:sp>
        <p:nvSpPr>
          <p:cNvPr id="14" name="object 8"/>
          <p:cNvSpPr txBox="1"/>
          <p:nvPr/>
        </p:nvSpPr>
        <p:spPr>
          <a:xfrm>
            <a:off x="4052150" y="316246"/>
            <a:ext cx="9151291" cy="1479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58140" indent="-346075" fontAlgn="auto"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58140" algn="l"/>
              </a:tabLst>
              <a:defRPr/>
            </a:pPr>
            <a:r>
              <a:rPr sz="2400" dirty="0">
                <a:latin typeface="Arial"/>
                <a:cs typeface="Arial"/>
              </a:rPr>
              <a:t>F</a:t>
            </a:r>
            <a:r>
              <a:rPr sz="2400" spc="-1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r 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ltim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te inte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sit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es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 new co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ce</a:t>
            </a:r>
            <a:r>
              <a:rPr sz="2400" spc="-10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 </a:t>
            </a:r>
            <a:endParaRPr lang="en-US" sz="2400" dirty="0" smtClean="0">
              <a:latin typeface="Arial"/>
              <a:cs typeface="Arial"/>
            </a:endParaRPr>
          </a:p>
          <a:p>
            <a:pPr marL="358140" indent="-346075" fontAlgn="auto"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58140" algn="l"/>
              </a:tabLst>
              <a:defRPr/>
            </a:pPr>
            <a:r>
              <a:rPr sz="2400" dirty="0" smtClean="0">
                <a:latin typeface="Arial"/>
                <a:cs typeface="Arial"/>
              </a:rPr>
              <a:t>“</a:t>
            </a:r>
            <a:r>
              <a:rPr sz="2400" spc="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b</a:t>
            </a:r>
            <a:r>
              <a:rPr sz="240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ar el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ctron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am/st</a:t>
            </a:r>
            <a:r>
              <a:rPr sz="2400" spc="5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g </a:t>
            </a:r>
            <a:r>
              <a:rPr sz="2400" dirty="0" smtClean="0">
                <a:latin typeface="Arial"/>
                <a:cs typeface="Arial"/>
              </a:rPr>
              <a:t>i</a:t>
            </a:r>
            <a:r>
              <a:rPr sz="2400" spc="-10" dirty="0" smtClean="0">
                <a:latin typeface="Arial"/>
                <a:cs typeface="Arial"/>
              </a:rPr>
              <a:t>o</a:t>
            </a:r>
            <a:r>
              <a:rPr sz="2400" dirty="0" smtClean="0">
                <a:latin typeface="Arial"/>
                <a:cs typeface="Arial"/>
              </a:rPr>
              <a:t>n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sources </a:t>
            </a:r>
            <a:r>
              <a:rPr sz="2400" dirty="0">
                <a:latin typeface="Arial"/>
                <a:cs typeface="Arial"/>
              </a:rPr>
              <a:t>(TE</a:t>
            </a:r>
            <a:r>
              <a:rPr sz="2400" spc="-15" dirty="0">
                <a:latin typeface="Arial"/>
                <a:cs typeface="Arial"/>
              </a:rPr>
              <a:t>B</a:t>
            </a:r>
            <a:r>
              <a:rPr sz="2400" dirty="0">
                <a:latin typeface="Arial"/>
                <a:cs typeface="Arial"/>
              </a:rPr>
              <a:t>IS/TE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dirty="0" smtClean="0">
                <a:latin typeface="Arial"/>
                <a:cs typeface="Arial"/>
              </a:rPr>
              <a:t>)</a:t>
            </a:r>
            <a:endParaRPr lang="en-US" sz="2400" dirty="0" smtClean="0">
              <a:latin typeface="Arial"/>
              <a:cs typeface="Arial"/>
            </a:endParaRPr>
          </a:p>
          <a:p>
            <a:pPr marL="358140" indent="-346075" fontAlgn="auto">
              <a:spcBef>
                <a:spcPts val="0"/>
              </a:spcBef>
              <a:spcAft>
                <a:spcPts val="0"/>
              </a:spcAft>
              <a:buClr>
                <a:srgbClr val="00AFEF"/>
              </a:buClr>
              <a:buFont typeface="Arial"/>
              <a:buChar char="▪"/>
              <a:tabLst>
                <a:tab pos="358140" algn="l"/>
              </a:tabLst>
              <a:defRPr/>
            </a:pPr>
            <a:r>
              <a:rPr sz="2400" spc="-15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has be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proposed</a:t>
            </a:r>
            <a:r>
              <a:rPr lang="en-US" sz="2400" dirty="0" smtClean="0">
                <a:latin typeface="Arial"/>
                <a:cs typeface="Arial"/>
              </a:rPr>
              <a:t> by </a:t>
            </a:r>
            <a:r>
              <a:rPr lang="en-US" sz="2400" dirty="0" err="1" smtClean="0">
                <a:latin typeface="Arial"/>
                <a:cs typeface="Arial"/>
              </a:rPr>
              <a:t>E.D.Donets</a:t>
            </a:r>
            <a:r>
              <a:rPr lang="en-US" sz="2400" dirty="0" smtClean="0">
                <a:latin typeface="Arial"/>
                <a:cs typeface="Arial"/>
              </a:rPr>
              <a:t> in 2001</a:t>
            </a:r>
            <a:endParaRPr sz="2400" dirty="0">
              <a:latin typeface="Arial"/>
              <a:cs typeface="Arial"/>
            </a:endParaRPr>
          </a:p>
          <a:p>
            <a:pPr marL="358140" fontAlgn="auto">
              <a:lnSpc>
                <a:spcPts val="287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5795963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Motivation was inspired by nuclear astrophysics problem of cross-sections measurement for fusion  reactions between bare nuclei  of light elements near </a:t>
            </a:r>
            <a:r>
              <a:rPr lang="en-US" dirty="0" err="1" smtClean="0"/>
              <a:t>Gamov</a:t>
            </a:r>
            <a:r>
              <a:rPr lang="en-US" dirty="0" smtClean="0"/>
              <a:t> peak;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1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reeform 155"/>
          <p:cNvSpPr/>
          <p:nvPr/>
        </p:nvSpPr>
        <p:spPr>
          <a:xfrm flipV="1">
            <a:off x="-92332" y="166182"/>
            <a:ext cx="12191999" cy="6857999"/>
          </a:xfrm>
          <a:custGeom>
            <a:avLst/>
            <a:gdLst/>
            <a:ahLst/>
            <a:cxnLst/>
            <a:rect l="0" t="0" r="0" b="0"/>
            <a:pathLst>
              <a:path w="9143999" h="6857999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close/>
                <a:moveTo>
                  <a:pt x="0" y="6857999"/>
                </a:moveTo>
              </a:path>
            </a:pathLst>
          </a:custGeom>
          <a:solidFill>
            <a:srgbClr val="FFFFFF">
              <a:alpha val="10000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6" name="Picture 15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"/>
            <a:ext cx="9374717" cy="1484312"/>
          </a:xfrm>
          <a:prstGeom prst="rect">
            <a:avLst/>
          </a:prstGeom>
          <a:noFill/>
          <a:extLst/>
        </p:spPr>
      </p:pic>
      <p:pic>
        <p:nvPicPr>
          <p:cNvPr id="157" name="Picture 15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85725"/>
            <a:ext cx="9374716" cy="1484312"/>
          </a:xfrm>
          <a:prstGeom prst="rect">
            <a:avLst/>
          </a:prstGeom>
          <a:noFill/>
          <a:extLst/>
        </p:spPr>
      </p:pic>
      <p:sp>
        <p:nvSpPr>
          <p:cNvPr id="158" name="Freeform 158"/>
          <p:cNvSpPr/>
          <p:nvPr/>
        </p:nvSpPr>
        <p:spPr>
          <a:xfrm flipV="1">
            <a:off x="8741833" y="6246814"/>
            <a:ext cx="2838399" cy="471599"/>
          </a:xfrm>
          <a:custGeom>
            <a:avLst/>
            <a:gdLst/>
            <a:ahLst/>
            <a:cxnLst/>
            <a:rect l="0" t="0" r="0" b="0"/>
            <a:pathLst>
              <a:path w="1081430400" h="239572602">
                <a:moveTo>
                  <a:pt x="0" y="239572602"/>
                </a:moveTo>
                <a:lnTo>
                  <a:pt x="1081430400" y="239572602"/>
                </a:lnTo>
                <a:lnTo>
                  <a:pt x="1081430400" y="0"/>
                </a:lnTo>
                <a:lnTo>
                  <a:pt x="0" y="0"/>
                </a:lnTo>
                <a:close/>
                <a:moveTo>
                  <a:pt x="-157257552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 flipV="1">
            <a:off x="1666965" y="1654176"/>
            <a:ext cx="8998000" cy="5087075"/>
          </a:xfrm>
          <a:custGeom>
            <a:avLst/>
            <a:gdLst/>
            <a:ahLst/>
            <a:cxnLst/>
            <a:rect l="0" t="0" r="0" b="0"/>
            <a:pathLst>
              <a:path w="6748500" h="5087075">
                <a:moveTo>
                  <a:pt x="0" y="5087075"/>
                </a:moveTo>
                <a:lnTo>
                  <a:pt x="6748500" y="5087075"/>
                </a:lnTo>
                <a:lnTo>
                  <a:pt x="6748500" y="0"/>
                </a:lnTo>
                <a:lnTo>
                  <a:pt x="0" y="0"/>
                </a:lnTo>
                <a:close/>
                <a:moveTo>
                  <a:pt x="403949" y="674125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0" name="Picture 16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968" y="1654177"/>
            <a:ext cx="8998001" cy="5087075"/>
          </a:xfrm>
          <a:prstGeom prst="rect">
            <a:avLst/>
          </a:prstGeom>
          <a:noFill/>
          <a:extLst/>
        </p:spPr>
      </p:pic>
      <p:sp>
        <p:nvSpPr>
          <p:cNvPr id="161" name="Freeform 161"/>
          <p:cNvSpPr/>
          <p:nvPr/>
        </p:nvSpPr>
        <p:spPr>
          <a:xfrm flipV="1">
            <a:off x="622566" y="369651"/>
            <a:ext cx="7807999" cy="692699"/>
          </a:xfrm>
          <a:custGeom>
            <a:avLst/>
            <a:gdLst/>
            <a:ahLst/>
            <a:cxnLst/>
            <a:rect l="0" t="0" r="0" b="0"/>
            <a:pathLst>
              <a:path w="5855999" h="692699">
                <a:moveTo>
                  <a:pt x="0" y="692699"/>
                </a:moveTo>
                <a:lnTo>
                  <a:pt x="5855999" y="692699"/>
                </a:lnTo>
                <a:lnTo>
                  <a:pt x="5855999" y="0"/>
                </a:lnTo>
                <a:lnTo>
                  <a:pt x="0" y="0"/>
                </a:lnTo>
                <a:close/>
                <a:moveTo>
                  <a:pt x="-97274" y="1062349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Rectangle 162"/>
          <p:cNvSpPr/>
          <p:nvPr/>
        </p:nvSpPr>
        <p:spPr>
          <a:xfrm>
            <a:off x="11461766" y="6250051"/>
            <a:ext cx="8976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latin typeface="Times New Roman"/>
              </a:rPr>
              <a:t>5</a:t>
            </a:r>
          </a:p>
        </p:txBody>
      </p:sp>
      <p:sp>
        <p:nvSpPr>
          <p:cNvPr id="163" name="Rectangle 163"/>
          <p:cNvSpPr/>
          <p:nvPr/>
        </p:nvSpPr>
        <p:spPr>
          <a:xfrm>
            <a:off x="736865" y="473984"/>
            <a:ext cx="4212692" cy="5078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300" b="0" i="0" spc="0" baseline="0" dirty="0">
                <a:latin typeface="Arial"/>
              </a:rPr>
              <a:t>Electron beam volume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2590800"/>
            <a:ext cx="6562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Off-axis extraction of ion beam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from TESIS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5307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1333500" y="476250"/>
            <a:ext cx="10475913" cy="530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       </a:t>
            </a:r>
            <a:r>
              <a:rPr lang="en-US">
                <a:solidFill>
                  <a:srgbClr val="000000"/>
                </a:solidFill>
                <a:ea typeface="Microsoft YaHei" pitchFamily="34" charset="-122"/>
              </a:rPr>
              <a:t>1-st attempt to produce 102: Stockholm.</a:t>
            </a: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1957 , Fields P. S., Friedman A. M., Milested J. at al.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                                       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14338" name="Oval 3"/>
          <p:cNvSpPr>
            <a:spLocks noChangeArrowheads="1"/>
          </p:cNvSpPr>
          <p:nvPr/>
        </p:nvSpPr>
        <p:spPr bwMode="auto">
          <a:xfrm>
            <a:off x="1919288" y="1655763"/>
            <a:ext cx="671512" cy="4318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2592388" y="1871663"/>
            <a:ext cx="1152525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Oval 5"/>
          <p:cNvSpPr>
            <a:spLocks noChangeArrowheads="1"/>
          </p:cNvSpPr>
          <p:nvPr/>
        </p:nvSpPr>
        <p:spPr bwMode="auto">
          <a:xfrm>
            <a:off x="3913188" y="1295400"/>
            <a:ext cx="1727200" cy="12239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>
            <a:off x="5640388" y="1871663"/>
            <a:ext cx="127000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2" name="Oval 7"/>
          <p:cNvSpPr>
            <a:spLocks noChangeArrowheads="1"/>
          </p:cNvSpPr>
          <p:nvPr/>
        </p:nvSpPr>
        <p:spPr bwMode="auto">
          <a:xfrm>
            <a:off x="6913563" y="1655763"/>
            <a:ext cx="669925" cy="4318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Oval 8"/>
          <p:cNvSpPr>
            <a:spLocks noChangeArrowheads="1"/>
          </p:cNvSpPr>
          <p:nvPr/>
        </p:nvSpPr>
        <p:spPr bwMode="auto">
          <a:xfrm>
            <a:off x="7583488" y="1271588"/>
            <a:ext cx="1536700" cy="1223962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4" name="Line 9"/>
          <p:cNvSpPr>
            <a:spLocks noChangeShapeType="1"/>
          </p:cNvSpPr>
          <p:nvPr/>
        </p:nvSpPr>
        <p:spPr bwMode="auto">
          <a:xfrm>
            <a:off x="9120188" y="1871663"/>
            <a:ext cx="576262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2014538" y="3816350"/>
            <a:ext cx="963612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6" name="Oval 11"/>
          <p:cNvSpPr>
            <a:spLocks noChangeArrowheads="1"/>
          </p:cNvSpPr>
          <p:nvPr/>
        </p:nvSpPr>
        <p:spPr bwMode="auto">
          <a:xfrm>
            <a:off x="2978150" y="3159125"/>
            <a:ext cx="1917700" cy="12954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V="1">
            <a:off x="4514850" y="3070225"/>
            <a:ext cx="573088" cy="1952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8" name="Oval 13"/>
          <p:cNvSpPr>
            <a:spLocks noChangeArrowheads="1"/>
          </p:cNvSpPr>
          <p:nvPr/>
        </p:nvSpPr>
        <p:spPr bwMode="auto">
          <a:xfrm>
            <a:off x="5087938" y="2952750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 flipH="1" flipV="1">
            <a:off x="2749550" y="2998788"/>
            <a:ext cx="547688" cy="4111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0" name="Oval 15"/>
          <p:cNvSpPr>
            <a:spLocks noChangeArrowheads="1"/>
          </p:cNvSpPr>
          <p:nvPr/>
        </p:nvSpPr>
        <p:spPr bwMode="auto">
          <a:xfrm>
            <a:off x="2592388" y="2879725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1" name="Line 16"/>
          <p:cNvSpPr>
            <a:spLocks noChangeShapeType="1"/>
          </p:cNvSpPr>
          <p:nvPr/>
        </p:nvSpPr>
        <p:spPr bwMode="auto">
          <a:xfrm>
            <a:off x="3937000" y="4464050"/>
            <a:ext cx="1588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2" name="Oval 17"/>
          <p:cNvSpPr>
            <a:spLocks noChangeArrowheads="1"/>
          </p:cNvSpPr>
          <p:nvPr/>
        </p:nvSpPr>
        <p:spPr bwMode="auto">
          <a:xfrm>
            <a:off x="3808413" y="4872038"/>
            <a:ext cx="192087" cy="144462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3" name="Line 18"/>
          <p:cNvSpPr>
            <a:spLocks noChangeShapeType="1"/>
          </p:cNvSpPr>
          <p:nvPr/>
        </p:nvSpPr>
        <p:spPr bwMode="auto">
          <a:xfrm>
            <a:off x="4608513" y="4248150"/>
            <a:ext cx="479425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4" name="Oval 19"/>
          <p:cNvSpPr>
            <a:spLocks noChangeArrowheads="1"/>
          </p:cNvSpPr>
          <p:nvPr/>
        </p:nvSpPr>
        <p:spPr bwMode="auto">
          <a:xfrm>
            <a:off x="5087938" y="4679950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5" name="Line 20"/>
          <p:cNvSpPr>
            <a:spLocks noChangeShapeType="1"/>
          </p:cNvSpPr>
          <p:nvPr/>
        </p:nvSpPr>
        <p:spPr bwMode="auto">
          <a:xfrm>
            <a:off x="5087938" y="3816350"/>
            <a:ext cx="268922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6" name="Oval 21"/>
          <p:cNvSpPr>
            <a:spLocks noChangeArrowheads="1"/>
          </p:cNvSpPr>
          <p:nvPr/>
        </p:nvSpPr>
        <p:spPr bwMode="auto">
          <a:xfrm>
            <a:off x="8153400" y="3151188"/>
            <a:ext cx="1974850" cy="12954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7" name="Line 22"/>
          <p:cNvSpPr>
            <a:spLocks noChangeShapeType="1"/>
          </p:cNvSpPr>
          <p:nvPr/>
        </p:nvSpPr>
        <p:spPr bwMode="auto">
          <a:xfrm flipV="1">
            <a:off x="9791700" y="2854325"/>
            <a:ext cx="576263" cy="4111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8" name="Text Box 23"/>
          <p:cNvSpPr txBox="1">
            <a:spLocks noChangeArrowheads="1"/>
          </p:cNvSpPr>
          <p:nvPr/>
        </p:nvSpPr>
        <p:spPr bwMode="auto">
          <a:xfrm>
            <a:off x="10367963" y="2465388"/>
            <a:ext cx="1824037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3366"/>
                </a:solidFill>
                <a:ea typeface="Microsoft YaHei" pitchFamily="34" charset="-122"/>
              </a:rPr>
              <a:t>Gamma rays</a:t>
            </a:r>
            <a:endParaRPr lang="ru-RU" sz="1200">
              <a:solidFill>
                <a:srgbClr val="FF3366"/>
              </a:solidFill>
              <a:ea typeface="Microsoft YaHei" pitchFamily="34" charset="-122"/>
            </a:endParaRPr>
          </a:p>
        </p:txBody>
      </p:sp>
      <p:sp>
        <p:nvSpPr>
          <p:cNvPr id="14359" name="Line 24"/>
          <p:cNvSpPr>
            <a:spLocks noChangeShapeType="1"/>
          </p:cNvSpPr>
          <p:nvPr/>
        </p:nvSpPr>
        <p:spPr bwMode="auto">
          <a:xfrm>
            <a:off x="4800600" y="4103688"/>
            <a:ext cx="1344613" cy="6477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60" name="Oval 25"/>
          <p:cNvSpPr>
            <a:spLocks noChangeArrowheads="1"/>
          </p:cNvSpPr>
          <p:nvPr/>
        </p:nvSpPr>
        <p:spPr bwMode="auto">
          <a:xfrm>
            <a:off x="6623050" y="4679950"/>
            <a:ext cx="1150938" cy="88265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61" name="Oval 26"/>
          <p:cNvSpPr>
            <a:spLocks noChangeArrowheads="1"/>
          </p:cNvSpPr>
          <p:nvPr/>
        </p:nvSpPr>
        <p:spPr bwMode="auto">
          <a:xfrm>
            <a:off x="4992688" y="5040313"/>
            <a:ext cx="1341437" cy="10795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62" name="Text Box 27"/>
          <p:cNvSpPr txBox="1">
            <a:spLocks noChangeArrowheads="1"/>
          </p:cNvSpPr>
          <p:nvPr/>
        </p:nvSpPr>
        <p:spPr bwMode="auto">
          <a:xfrm>
            <a:off x="5857875" y="6119813"/>
            <a:ext cx="29749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420E"/>
                </a:solidFill>
                <a:ea typeface="Microsoft YaHei" pitchFamily="34" charset="-122"/>
              </a:rPr>
              <a:t>Fission products</a:t>
            </a:r>
            <a:endParaRPr lang="ru-RU" sz="1200">
              <a:solidFill>
                <a:srgbClr val="FF420E"/>
              </a:solidFill>
              <a:ea typeface="Microsoft YaHei" pitchFamily="34" charset="-122"/>
            </a:endParaRPr>
          </a:p>
        </p:txBody>
      </p:sp>
      <p:sp>
        <p:nvSpPr>
          <p:cNvPr id="14363" name="Text Box 28"/>
          <p:cNvSpPr txBox="1">
            <a:spLocks noChangeArrowheads="1"/>
          </p:cNvSpPr>
          <p:nvPr/>
        </p:nvSpPr>
        <p:spPr bwMode="auto">
          <a:xfrm>
            <a:off x="8580438" y="4487863"/>
            <a:ext cx="3368675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FF"/>
                </a:solidFill>
                <a:ea typeface="Microsoft YaHei" pitchFamily="34" charset="-122"/>
              </a:rPr>
              <a:t>Z </a:t>
            </a:r>
            <a:r>
              <a:rPr lang="en-US" sz="1400" b="1">
                <a:solidFill>
                  <a:srgbClr val="0000FF"/>
                </a:solidFill>
                <a:ea typeface="Microsoft YaHei" pitchFamily="34" charset="-122"/>
              </a:rPr>
              <a:t>of new nuclei </a:t>
            </a:r>
            <a:r>
              <a:rPr lang="ru-RU" sz="1400" b="1">
                <a:solidFill>
                  <a:srgbClr val="0000FF"/>
                </a:solidFill>
                <a:ea typeface="Microsoft YaHei" pitchFamily="34" charset="-122"/>
              </a:rPr>
              <a:t> 102. </a:t>
            </a:r>
            <a:r>
              <a:rPr lang="en-US" sz="1400" b="1">
                <a:solidFill>
                  <a:srgbClr val="0000FF"/>
                </a:solidFill>
                <a:ea typeface="Microsoft YaHei" pitchFamily="34" charset="-122"/>
              </a:rPr>
              <a:t>Chemical identification</a:t>
            </a:r>
            <a:r>
              <a:rPr lang="ru-RU" sz="1400" b="1">
                <a:solidFill>
                  <a:srgbClr val="0000FF"/>
                </a:solidFill>
                <a:ea typeface="Microsoft YaHei" pitchFamily="34" charset="-122"/>
              </a:rPr>
              <a:t>.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FF"/>
                </a:solidFill>
                <a:ea typeface="Microsoft YaHei" pitchFamily="34" charset="-122"/>
              </a:rPr>
              <a:t>T1\2 = 10 </a:t>
            </a:r>
            <a:r>
              <a:rPr lang="en-US" sz="1400" b="1">
                <a:solidFill>
                  <a:srgbClr val="0000FF"/>
                </a:solidFill>
                <a:ea typeface="Microsoft YaHei" pitchFamily="34" charset="-122"/>
              </a:rPr>
              <a:t>min</a:t>
            </a:r>
            <a:r>
              <a:rPr lang="ru-RU" sz="1400" b="1">
                <a:solidFill>
                  <a:srgbClr val="0000FF"/>
                </a:solidFill>
                <a:ea typeface="Microsoft YaHei" pitchFamily="34" charset="-122"/>
              </a:rPr>
              <a:t>. </a:t>
            </a:r>
            <a:r>
              <a:rPr lang="en-US" sz="1400" b="1">
                <a:solidFill>
                  <a:srgbClr val="0000FF"/>
                </a:solidFill>
                <a:ea typeface="Microsoft YaHei" pitchFamily="34" charset="-122"/>
              </a:rPr>
              <a:t>E_alpha=</a:t>
            </a:r>
            <a:r>
              <a:rPr lang="ru-RU" sz="1400" b="1">
                <a:solidFill>
                  <a:srgbClr val="0000FF"/>
                </a:solidFill>
                <a:ea typeface="Microsoft YaHei" pitchFamily="34" charset="-122"/>
              </a:rPr>
              <a:t> 8,5 </a:t>
            </a:r>
            <a:r>
              <a:rPr lang="en-US" sz="1400" b="1">
                <a:solidFill>
                  <a:srgbClr val="0000FF"/>
                </a:solidFill>
                <a:ea typeface="Microsoft YaHei" pitchFamily="34" charset="-122"/>
              </a:rPr>
              <a:t>MeV</a:t>
            </a:r>
            <a:endParaRPr lang="ru-RU" sz="1400" b="1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14364" name="Text Box 29"/>
          <p:cNvSpPr txBox="1">
            <a:spLocks noChangeArrowheads="1"/>
          </p:cNvSpPr>
          <p:nvPr/>
        </p:nvSpPr>
        <p:spPr bwMode="auto">
          <a:xfrm>
            <a:off x="1919288" y="1655763"/>
            <a:ext cx="671512" cy="63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FFFF00"/>
                </a:solidFill>
                <a:ea typeface="Microsoft YaHei" pitchFamily="34" charset="-122"/>
              </a:rPr>
              <a:t>12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FFFF00"/>
                </a:solidFill>
                <a:ea typeface="Microsoft YaHei" pitchFamily="34" charset="-122"/>
              </a:rPr>
              <a:t>    </a:t>
            </a: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С</a:t>
            </a:r>
          </a:p>
        </p:txBody>
      </p:sp>
      <p:sp>
        <p:nvSpPr>
          <p:cNvPr id="14365" name="Text Box 30"/>
          <p:cNvSpPr txBox="1">
            <a:spLocks noChangeArrowheads="1"/>
          </p:cNvSpPr>
          <p:nvPr/>
        </p:nvSpPr>
        <p:spPr bwMode="auto">
          <a:xfrm>
            <a:off x="4127500" y="1439863"/>
            <a:ext cx="1439863" cy="866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FFFF00"/>
                </a:solidFill>
                <a:ea typeface="Microsoft YaHei" pitchFamily="34" charset="-122"/>
              </a:rPr>
              <a:t>244, 245, 246, 247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FFFF00"/>
                </a:solidFill>
                <a:ea typeface="Microsoft YaHei" pitchFamily="34" charset="-122"/>
              </a:rPr>
              <a:t>  </a:t>
            </a: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Cm</a:t>
            </a:r>
            <a:r>
              <a:rPr lang="ru-RU" sz="1200">
                <a:solidFill>
                  <a:srgbClr val="FFFF00"/>
                </a:solidFill>
                <a:ea typeface="Microsoft YaHei" pitchFamily="34" charset="-122"/>
              </a:rPr>
              <a:t>    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Microsoft YaHei" pitchFamily="34" charset="-122"/>
              </a:rPr>
              <a:t>    </a:t>
            </a:r>
          </a:p>
        </p:txBody>
      </p:sp>
      <p:sp>
        <p:nvSpPr>
          <p:cNvPr id="14366" name="Text Box 31"/>
          <p:cNvSpPr txBox="1">
            <a:spLocks noChangeArrowheads="1"/>
          </p:cNvSpPr>
          <p:nvPr/>
        </p:nvSpPr>
        <p:spPr bwMode="auto">
          <a:xfrm>
            <a:off x="3359150" y="3600450"/>
            <a:ext cx="9620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00"/>
                </a:solidFill>
                <a:ea typeface="Microsoft YaHei" pitchFamily="34" charset="-122"/>
              </a:rPr>
              <a:t>102</a:t>
            </a:r>
          </a:p>
        </p:txBody>
      </p:sp>
      <p:sp>
        <p:nvSpPr>
          <p:cNvPr id="14367" name="Text Box 32"/>
          <p:cNvSpPr txBox="1">
            <a:spLocks noChangeArrowheads="1"/>
          </p:cNvSpPr>
          <p:nvPr/>
        </p:nvSpPr>
        <p:spPr bwMode="auto">
          <a:xfrm>
            <a:off x="8545513" y="3455988"/>
            <a:ext cx="1343025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>
                <a:solidFill>
                  <a:srgbClr val="FFFF00"/>
                </a:solidFill>
                <a:ea typeface="Microsoft YaHei" pitchFamily="34" charset="-122"/>
              </a:rPr>
              <a:t>No</a:t>
            </a:r>
          </a:p>
        </p:txBody>
      </p:sp>
      <p:sp>
        <p:nvSpPr>
          <p:cNvPr id="14368" name="Text Box 33"/>
          <p:cNvSpPr txBox="1">
            <a:spLocks noChangeArrowheads="1"/>
          </p:cNvSpPr>
          <p:nvPr/>
        </p:nvSpPr>
        <p:spPr bwMode="auto">
          <a:xfrm>
            <a:off x="8928100" y="5476875"/>
            <a:ext cx="1727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 </a:t>
            </a:r>
          </a:p>
        </p:txBody>
      </p:sp>
      <p:sp>
        <p:nvSpPr>
          <p:cNvPr id="14369" name="Text Box 34"/>
          <p:cNvSpPr txBox="1">
            <a:spLocks noChangeArrowheads="1"/>
          </p:cNvSpPr>
          <p:nvPr/>
        </p:nvSpPr>
        <p:spPr bwMode="auto">
          <a:xfrm>
            <a:off x="863600" y="4535488"/>
            <a:ext cx="2687638" cy="2011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/>
              <a:t>In further studies, the result </a:t>
            </a:r>
            <a:r>
              <a:rPr lang="en-US" sz="2000" b="1"/>
              <a:t>was not confirmed</a:t>
            </a:r>
            <a:r>
              <a:rPr lang="en-US" b="1"/>
              <a:t> and is recognized as completely erroneous</a:t>
            </a:r>
            <a:r>
              <a:rPr lang="ru-RU" b="1">
                <a:solidFill>
                  <a:srgbClr val="CE181E"/>
                </a:solidFill>
                <a:ea typeface="Microsoft YaHei" pitchFamily="34" charset="-122"/>
              </a:rPr>
              <a:t> </a:t>
            </a:r>
          </a:p>
        </p:txBody>
      </p:sp>
      <p:sp>
        <p:nvSpPr>
          <p:cNvPr id="14370" name="Text Box 35"/>
          <p:cNvSpPr txBox="1">
            <a:spLocks noChangeArrowheads="1"/>
          </p:cNvSpPr>
          <p:nvPr/>
        </p:nvSpPr>
        <p:spPr bwMode="auto">
          <a:xfrm>
            <a:off x="8255000" y="5111750"/>
            <a:ext cx="37449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                                  </a:t>
            </a:r>
          </a:p>
        </p:txBody>
      </p:sp>
      <p:sp>
        <p:nvSpPr>
          <p:cNvPr id="14371" name="Text Box 36"/>
          <p:cNvSpPr txBox="1">
            <a:spLocks noChangeArrowheads="1"/>
          </p:cNvSpPr>
          <p:nvPr/>
        </p:nvSpPr>
        <p:spPr bwMode="auto">
          <a:xfrm>
            <a:off x="8545513" y="4535488"/>
            <a:ext cx="3455987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300">
                <a:solidFill>
                  <a:srgbClr val="000000"/>
                </a:solidFill>
                <a:ea typeface="Microsoft YaHei" pitchFamily="34" charset="-122"/>
              </a:rPr>
              <a:t>                                             </a:t>
            </a:r>
          </a:p>
        </p:txBody>
      </p:sp>
      <p:sp>
        <p:nvSpPr>
          <p:cNvPr id="14372" name="Text Box 37"/>
          <p:cNvSpPr txBox="1">
            <a:spLocks noChangeArrowheads="1"/>
          </p:cNvSpPr>
          <p:nvPr/>
        </p:nvSpPr>
        <p:spPr bwMode="auto">
          <a:xfrm>
            <a:off x="8159750" y="4535488"/>
            <a:ext cx="39370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   </a:t>
            </a:r>
          </a:p>
        </p:txBody>
      </p:sp>
      <p:sp>
        <p:nvSpPr>
          <p:cNvPr id="14373" name="Text Box 38"/>
          <p:cNvSpPr txBox="1">
            <a:spLocks noChangeArrowheads="1"/>
          </p:cNvSpPr>
          <p:nvPr/>
        </p:nvSpPr>
        <p:spPr bwMode="auto">
          <a:xfrm>
            <a:off x="8867775" y="5686425"/>
            <a:ext cx="3455988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00FF"/>
                </a:solidFill>
                <a:ea typeface="Microsoft YaHei" pitchFamily="34" charset="-122"/>
              </a:rPr>
              <a:t>They named it</a:t>
            </a:r>
            <a:r>
              <a:rPr lang="ru-RU" b="1">
                <a:solidFill>
                  <a:srgbClr val="0000FF"/>
                </a:solidFill>
                <a:ea typeface="Microsoft YaHei" pitchFamily="34" charset="-122"/>
              </a:rPr>
              <a:t>           </a:t>
            </a:r>
            <a:endParaRPr lang="en-US" b="1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00FF"/>
                </a:solidFill>
                <a:ea typeface="Microsoft YaHei" pitchFamily="34" charset="-122"/>
              </a:rPr>
              <a:t>Nobelium</a:t>
            </a:r>
            <a:r>
              <a:rPr lang="ru-RU" b="1">
                <a:solidFill>
                  <a:srgbClr val="0000FF"/>
                </a:solidFill>
                <a:ea typeface="Microsoft YaHei" pitchFamily="34" charset="-122"/>
              </a:rPr>
              <a:t>  </a:t>
            </a: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 164"/>
          <p:cNvSpPr/>
          <p:nvPr/>
        </p:nvSpPr>
        <p:spPr>
          <a:xfrm flipV="1">
            <a:off x="1" y="1"/>
            <a:ext cx="12191999" cy="6857999"/>
          </a:xfrm>
          <a:custGeom>
            <a:avLst/>
            <a:gdLst/>
            <a:ahLst/>
            <a:cxnLst/>
            <a:rect l="0" t="0" r="0" b="0"/>
            <a:pathLst>
              <a:path w="9143999" h="6857999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close/>
                <a:moveTo>
                  <a:pt x="0" y="6857999"/>
                </a:moveTo>
              </a:path>
            </a:pathLst>
          </a:custGeom>
          <a:solidFill>
            <a:srgbClr val="FFFFFF">
              <a:alpha val="10000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5" name="Picture 16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"/>
            <a:ext cx="9374717" cy="1484312"/>
          </a:xfrm>
          <a:prstGeom prst="rect">
            <a:avLst/>
          </a:prstGeom>
          <a:noFill/>
          <a:extLst/>
        </p:spPr>
      </p:pic>
      <p:pic>
        <p:nvPicPr>
          <p:cNvPr id="166" name="Picture 16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85725"/>
            <a:ext cx="9374716" cy="1484312"/>
          </a:xfrm>
          <a:prstGeom prst="rect">
            <a:avLst/>
          </a:prstGeom>
          <a:noFill/>
          <a:extLst/>
        </p:spPr>
      </p:pic>
      <p:sp>
        <p:nvSpPr>
          <p:cNvPr id="167" name="Freeform 167"/>
          <p:cNvSpPr/>
          <p:nvPr/>
        </p:nvSpPr>
        <p:spPr>
          <a:xfrm flipV="1">
            <a:off x="8741833" y="6246814"/>
            <a:ext cx="2838399" cy="471599"/>
          </a:xfrm>
          <a:custGeom>
            <a:avLst/>
            <a:gdLst/>
            <a:ahLst/>
            <a:cxnLst/>
            <a:rect l="0" t="0" r="0" b="0"/>
            <a:pathLst>
              <a:path w="1081430400" h="239572602">
                <a:moveTo>
                  <a:pt x="0" y="239572602"/>
                </a:moveTo>
                <a:lnTo>
                  <a:pt x="1081430400" y="239572602"/>
                </a:lnTo>
                <a:lnTo>
                  <a:pt x="1081430400" y="0"/>
                </a:lnTo>
                <a:lnTo>
                  <a:pt x="0" y="0"/>
                </a:lnTo>
                <a:close/>
                <a:moveTo>
                  <a:pt x="-157257552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 flipV="1">
            <a:off x="1024632" y="525301"/>
            <a:ext cx="3999999" cy="728699"/>
          </a:xfrm>
          <a:custGeom>
            <a:avLst/>
            <a:gdLst/>
            <a:ahLst/>
            <a:cxnLst/>
            <a:rect l="0" t="0" r="0" b="0"/>
            <a:pathLst>
              <a:path w="1524000000" h="370179600">
                <a:moveTo>
                  <a:pt x="0" y="370179600"/>
                </a:moveTo>
                <a:lnTo>
                  <a:pt x="1524000000" y="370179600"/>
                </a:lnTo>
                <a:lnTo>
                  <a:pt x="1524000000" y="0"/>
                </a:lnTo>
                <a:lnTo>
                  <a:pt x="0" y="0"/>
                </a:lnTo>
                <a:close/>
                <a:moveTo>
                  <a:pt x="-123532900" y="63703200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Freeform 169"/>
          <p:cNvSpPr/>
          <p:nvPr/>
        </p:nvSpPr>
        <p:spPr>
          <a:xfrm flipV="1">
            <a:off x="95099" y="1655701"/>
            <a:ext cx="11785600" cy="4414349"/>
          </a:xfrm>
          <a:custGeom>
            <a:avLst/>
            <a:gdLst/>
            <a:ahLst/>
            <a:cxnLst/>
            <a:rect l="0" t="0" r="0" b="0"/>
            <a:pathLst>
              <a:path w="8839200" h="4414349">
                <a:moveTo>
                  <a:pt x="0" y="4414349"/>
                </a:moveTo>
                <a:lnTo>
                  <a:pt x="8839200" y="4414349"/>
                </a:lnTo>
                <a:lnTo>
                  <a:pt x="8839200" y="0"/>
                </a:lnTo>
                <a:lnTo>
                  <a:pt x="0" y="0"/>
                </a:lnTo>
                <a:close/>
                <a:moveTo>
                  <a:pt x="1584374" y="6070049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0" name="Picture 17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00" y="1655702"/>
            <a:ext cx="11785600" cy="4414349"/>
          </a:xfrm>
          <a:prstGeom prst="rect">
            <a:avLst/>
          </a:prstGeom>
          <a:noFill/>
          <a:extLst/>
        </p:spPr>
      </p:pic>
      <p:sp>
        <p:nvSpPr>
          <p:cNvPr id="171" name="Rectangle 171"/>
          <p:cNvSpPr/>
          <p:nvPr/>
        </p:nvSpPr>
        <p:spPr>
          <a:xfrm>
            <a:off x="11461766" y="6250051"/>
            <a:ext cx="8976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latin typeface="Times New Roman"/>
              </a:rPr>
              <a:t>6</a:t>
            </a:r>
          </a:p>
        </p:txBody>
      </p:sp>
      <p:sp>
        <p:nvSpPr>
          <p:cNvPr id="172" name="Rectangle 172"/>
          <p:cNvSpPr/>
          <p:nvPr/>
        </p:nvSpPr>
        <p:spPr>
          <a:xfrm>
            <a:off x="1138933" y="600022"/>
            <a:ext cx="1787349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800" b="0" i="0" spc="0" baseline="0" dirty="0">
                <a:latin typeface="Arial"/>
              </a:rPr>
              <a:t>Scheme</a:t>
            </a:r>
          </a:p>
        </p:txBody>
      </p:sp>
    </p:spTree>
    <p:extLst>
      <p:ext uri="{BB962C8B-B14F-4D97-AF65-F5344CB8AC3E}">
        <p14:creationId xmlns:p14="http://schemas.microsoft.com/office/powerpoint/2010/main" val="20482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173"/>
          <p:cNvSpPr/>
          <p:nvPr/>
        </p:nvSpPr>
        <p:spPr>
          <a:xfrm flipV="1">
            <a:off x="1" y="1"/>
            <a:ext cx="12191999" cy="6857999"/>
          </a:xfrm>
          <a:custGeom>
            <a:avLst/>
            <a:gdLst/>
            <a:ahLst/>
            <a:cxnLst/>
            <a:rect l="0" t="0" r="0" b="0"/>
            <a:pathLst>
              <a:path w="9143999" h="6857999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close/>
                <a:moveTo>
                  <a:pt x="0" y="6857999"/>
                </a:moveTo>
              </a:path>
            </a:pathLst>
          </a:custGeom>
          <a:solidFill>
            <a:srgbClr val="FFFFFF">
              <a:alpha val="10000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4" name="Picture 17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"/>
            <a:ext cx="9374717" cy="1484312"/>
          </a:xfrm>
          <a:prstGeom prst="rect">
            <a:avLst/>
          </a:prstGeom>
          <a:noFill/>
          <a:extLst/>
        </p:spPr>
      </p:pic>
      <p:pic>
        <p:nvPicPr>
          <p:cNvPr id="175" name="Picture 17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85725"/>
            <a:ext cx="9374716" cy="1484312"/>
          </a:xfrm>
          <a:prstGeom prst="rect">
            <a:avLst/>
          </a:prstGeom>
          <a:noFill/>
          <a:extLst/>
        </p:spPr>
      </p:pic>
      <p:sp>
        <p:nvSpPr>
          <p:cNvPr id="176" name="Freeform 176"/>
          <p:cNvSpPr/>
          <p:nvPr/>
        </p:nvSpPr>
        <p:spPr>
          <a:xfrm flipV="1">
            <a:off x="8741833" y="6246814"/>
            <a:ext cx="2838399" cy="471599"/>
          </a:xfrm>
          <a:custGeom>
            <a:avLst/>
            <a:gdLst/>
            <a:ahLst/>
            <a:cxnLst/>
            <a:rect l="0" t="0" r="0" b="0"/>
            <a:pathLst>
              <a:path w="1081430400" h="239572602">
                <a:moveTo>
                  <a:pt x="0" y="239572602"/>
                </a:moveTo>
                <a:lnTo>
                  <a:pt x="1081430400" y="239572602"/>
                </a:lnTo>
                <a:lnTo>
                  <a:pt x="1081430400" y="0"/>
                </a:lnTo>
                <a:lnTo>
                  <a:pt x="0" y="0"/>
                </a:lnTo>
                <a:close/>
                <a:moveTo>
                  <a:pt x="-157257552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/>
          <p:cNvSpPr/>
          <p:nvPr/>
        </p:nvSpPr>
        <p:spPr>
          <a:xfrm flipV="1">
            <a:off x="1024632" y="525301"/>
            <a:ext cx="3999999" cy="728699"/>
          </a:xfrm>
          <a:custGeom>
            <a:avLst/>
            <a:gdLst/>
            <a:ahLst/>
            <a:cxnLst/>
            <a:rect l="0" t="0" r="0" b="0"/>
            <a:pathLst>
              <a:path w="1524000000" h="370179600">
                <a:moveTo>
                  <a:pt x="0" y="370179600"/>
                </a:moveTo>
                <a:lnTo>
                  <a:pt x="1524000000" y="370179600"/>
                </a:lnTo>
                <a:lnTo>
                  <a:pt x="1524000000" y="0"/>
                </a:lnTo>
                <a:lnTo>
                  <a:pt x="0" y="0"/>
                </a:lnTo>
                <a:close/>
                <a:moveTo>
                  <a:pt x="-123532900" y="63703200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Freeform 178"/>
          <p:cNvSpPr/>
          <p:nvPr/>
        </p:nvSpPr>
        <p:spPr>
          <a:xfrm flipV="1">
            <a:off x="731332" y="1757476"/>
            <a:ext cx="4586597" cy="4586598"/>
          </a:xfrm>
          <a:custGeom>
            <a:avLst/>
            <a:gdLst/>
            <a:ahLst/>
            <a:cxnLst/>
            <a:rect l="0" t="0" r="0" b="0"/>
            <a:pathLst>
              <a:path w="3439948" h="4586598">
                <a:moveTo>
                  <a:pt x="0" y="4586598"/>
                </a:moveTo>
                <a:lnTo>
                  <a:pt x="3439948" y="4586598"/>
                </a:lnTo>
                <a:lnTo>
                  <a:pt x="3439948" y="0"/>
                </a:lnTo>
                <a:lnTo>
                  <a:pt x="0" y="0"/>
                </a:lnTo>
                <a:close/>
                <a:moveTo>
                  <a:pt x="1208975" y="6344073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9" name="Picture 17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332" y="1757476"/>
            <a:ext cx="4586597" cy="4586598"/>
          </a:xfrm>
          <a:prstGeom prst="rect">
            <a:avLst/>
          </a:prstGeom>
          <a:noFill/>
          <a:extLst/>
        </p:spPr>
      </p:pic>
      <p:pic>
        <p:nvPicPr>
          <p:cNvPr id="180" name="Picture 18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0999" y="1641027"/>
            <a:ext cx="6891000" cy="3658099"/>
          </a:xfrm>
          <a:prstGeom prst="rect">
            <a:avLst/>
          </a:prstGeom>
          <a:noFill/>
          <a:extLst/>
        </p:spPr>
      </p:pic>
      <p:sp>
        <p:nvSpPr>
          <p:cNvPr id="181" name="Rectangle 181"/>
          <p:cNvSpPr/>
          <p:nvPr/>
        </p:nvSpPr>
        <p:spPr>
          <a:xfrm>
            <a:off x="11461766" y="6250051"/>
            <a:ext cx="8976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latin typeface="Times New Roman"/>
              </a:rPr>
              <a:t>7</a:t>
            </a:r>
          </a:p>
        </p:txBody>
      </p:sp>
      <p:sp>
        <p:nvSpPr>
          <p:cNvPr id="182" name="Rectangle 182"/>
          <p:cNvSpPr/>
          <p:nvPr/>
        </p:nvSpPr>
        <p:spPr>
          <a:xfrm>
            <a:off x="1138934" y="600022"/>
            <a:ext cx="7907421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800" b="0" i="0" spc="0" baseline="0" dirty="0" smtClean="0">
                <a:latin typeface="Arial"/>
              </a:rPr>
              <a:t>First TESIS Test Facility; LHEP JINR</a:t>
            </a:r>
            <a:endParaRPr lang="en-US" sz="3800" b="0" i="0" spc="0" baseline="0" dirty="0">
              <a:latin typeface="Arial"/>
            </a:endParaRPr>
          </a:p>
        </p:txBody>
      </p:sp>
      <p:sp>
        <p:nvSpPr>
          <p:cNvPr id="183" name="Rectangle 183"/>
          <p:cNvSpPr/>
          <p:nvPr/>
        </p:nvSpPr>
        <p:spPr>
          <a:xfrm>
            <a:off x="5432233" y="1751292"/>
            <a:ext cx="4453142" cy="9643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100" b="0" i="0" spc="0" baseline="0" dirty="0">
                <a:latin typeface="Arial"/>
              </a:rPr>
              <a:t>Operating pressure = 7e-8 mbar</a:t>
            </a:r>
          </a:p>
          <a:p>
            <a:pPr marL="0">
              <a:lnSpc>
                <a:spcPts val="2519"/>
              </a:lnSpc>
            </a:pPr>
            <a:r>
              <a:rPr lang="en-US" sz="2100" b="0" i="0" spc="0" baseline="0" dirty="0">
                <a:latin typeface="Arial"/>
              </a:rPr>
              <a:t>Cryocooler Sumitomo RDK 415 1.5W</a:t>
            </a:r>
          </a:p>
          <a:p>
            <a:pPr marL="0">
              <a:lnSpc>
                <a:spcPts val="2520"/>
              </a:lnSpc>
            </a:pPr>
            <a:r>
              <a:rPr lang="en-US" sz="2100" b="0" i="0" spc="0" baseline="0" dirty="0">
                <a:latin typeface="Arial"/>
              </a:rPr>
              <a:t>Solenoid temperature = 4.2K</a:t>
            </a:r>
          </a:p>
        </p:txBody>
      </p:sp>
      <p:sp>
        <p:nvSpPr>
          <p:cNvPr id="184" name="Rectangle 184"/>
          <p:cNvSpPr/>
          <p:nvPr/>
        </p:nvSpPr>
        <p:spPr>
          <a:xfrm>
            <a:off x="5432232" y="2711413"/>
            <a:ext cx="4948471" cy="643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100" b="0" i="0" spc="0" baseline="0" dirty="0">
                <a:latin typeface="Arial"/>
              </a:rPr>
              <a:t>HTSC current leads (4mm tape) SuperOx</a:t>
            </a:r>
          </a:p>
          <a:p>
            <a:pPr marL="0">
              <a:lnSpc>
                <a:spcPts val="2520"/>
              </a:lnSpc>
            </a:pPr>
            <a:r>
              <a:rPr lang="en-US" sz="2100" b="0" i="0" spc="0" baseline="0" dirty="0">
                <a:latin typeface="Arial"/>
              </a:rPr>
              <a:t>Pumping and cooling time = 48h</a:t>
            </a:r>
          </a:p>
        </p:txBody>
      </p:sp>
    </p:spTree>
    <p:extLst>
      <p:ext uri="{BB962C8B-B14F-4D97-AF65-F5344CB8AC3E}">
        <p14:creationId xmlns:p14="http://schemas.microsoft.com/office/powerpoint/2010/main" val="16045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Freeform 292"/>
          <p:cNvSpPr/>
          <p:nvPr/>
        </p:nvSpPr>
        <p:spPr>
          <a:xfrm flipV="1">
            <a:off x="1" y="1"/>
            <a:ext cx="12191999" cy="6857999"/>
          </a:xfrm>
          <a:custGeom>
            <a:avLst/>
            <a:gdLst/>
            <a:ahLst/>
            <a:cxnLst/>
            <a:rect l="0" t="0" r="0" b="0"/>
            <a:pathLst>
              <a:path w="9143999" h="6857999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close/>
                <a:moveTo>
                  <a:pt x="0" y="6857999"/>
                </a:moveTo>
              </a:path>
            </a:pathLst>
          </a:custGeom>
          <a:solidFill>
            <a:srgbClr val="FFFFFF">
              <a:alpha val="10000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3" name="Picture 29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"/>
            <a:ext cx="9374717" cy="1484312"/>
          </a:xfrm>
          <a:prstGeom prst="rect">
            <a:avLst/>
          </a:prstGeom>
          <a:noFill/>
          <a:extLst/>
        </p:spPr>
      </p:pic>
      <p:pic>
        <p:nvPicPr>
          <p:cNvPr id="294" name="Picture 29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85725"/>
            <a:ext cx="9374716" cy="1484312"/>
          </a:xfrm>
          <a:prstGeom prst="rect">
            <a:avLst/>
          </a:prstGeom>
          <a:noFill/>
          <a:extLst/>
        </p:spPr>
      </p:pic>
      <p:sp>
        <p:nvSpPr>
          <p:cNvPr id="295" name="Freeform 295"/>
          <p:cNvSpPr/>
          <p:nvPr/>
        </p:nvSpPr>
        <p:spPr>
          <a:xfrm flipV="1">
            <a:off x="8741833" y="6246814"/>
            <a:ext cx="2838399" cy="471599"/>
          </a:xfrm>
          <a:custGeom>
            <a:avLst/>
            <a:gdLst/>
            <a:ahLst/>
            <a:cxnLst/>
            <a:rect l="0" t="0" r="0" b="0"/>
            <a:pathLst>
              <a:path w="1081430400" h="239572602">
                <a:moveTo>
                  <a:pt x="0" y="239572602"/>
                </a:moveTo>
                <a:lnTo>
                  <a:pt x="1081430400" y="239572602"/>
                </a:lnTo>
                <a:lnTo>
                  <a:pt x="1081430400" y="0"/>
                </a:lnTo>
                <a:lnTo>
                  <a:pt x="0" y="0"/>
                </a:lnTo>
                <a:close/>
                <a:moveTo>
                  <a:pt x="-157257552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Freeform 296"/>
          <p:cNvSpPr/>
          <p:nvPr/>
        </p:nvSpPr>
        <p:spPr>
          <a:xfrm flipV="1">
            <a:off x="194532" y="447476"/>
            <a:ext cx="9260799" cy="728699"/>
          </a:xfrm>
          <a:custGeom>
            <a:avLst/>
            <a:gdLst/>
            <a:ahLst/>
            <a:cxnLst/>
            <a:rect l="0" t="0" r="0" b="0"/>
            <a:pathLst>
              <a:path w="6945599" h="728699">
                <a:moveTo>
                  <a:pt x="0" y="728699"/>
                </a:moveTo>
                <a:lnTo>
                  <a:pt x="6945599" y="728699"/>
                </a:lnTo>
                <a:lnTo>
                  <a:pt x="6945599" y="0"/>
                </a:lnTo>
                <a:lnTo>
                  <a:pt x="0" y="0"/>
                </a:lnTo>
                <a:close/>
                <a:moveTo>
                  <a:pt x="301574" y="1176174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 flipV="1">
            <a:off x="6305099" y="1673150"/>
            <a:ext cx="5471764" cy="3923474"/>
          </a:xfrm>
          <a:custGeom>
            <a:avLst/>
            <a:gdLst/>
            <a:ahLst/>
            <a:cxnLst/>
            <a:rect l="0" t="0" r="0" b="0"/>
            <a:pathLst>
              <a:path w="2084742306" h="1993125101">
                <a:moveTo>
                  <a:pt x="0" y="1993125101"/>
                </a:moveTo>
                <a:lnTo>
                  <a:pt x="2084742306" y="1993125101"/>
                </a:lnTo>
                <a:lnTo>
                  <a:pt x="2084742306" y="0"/>
                </a:lnTo>
                <a:lnTo>
                  <a:pt x="0" y="0"/>
                </a:lnTo>
                <a:close/>
                <a:moveTo>
                  <a:pt x="-1552282900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8" name="Picture 29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5101" y="1673151"/>
            <a:ext cx="5471764" cy="3923474"/>
          </a:xfrm>
          <a:prstGeom prst="rect">
            <a:avLst/>
          </a:prstGeom>
          <a:noFill/>
          <a:extLst/>
        </p:spPr>
      </p:pic>
      <p:sp>
        <p:nvSpPr>
          <p:cNvPr id="299" name="Freeform 299"/>
          <p:cNvSpPr/>
          <p:nvPr/>
        </p:nvSpPr>
        <p:spPr>
          <a:xfrm flipV="1">
            <a:off x="350199" y="1624500"/>
            <a:ext cx="5231300" cy="3923475"/>
          </a:xfrm>
          <a:custGeom>
            <a:avLst/>
            <a:gdLst/>
            <a:ahLst/>
            <a:cxnLst/>
            <a:rect l="0" t="0" r="0" b="0"/>
            <a:pathLst>
              <a:path w="1993125498" h="1993125498">
                <a:moveTo>
                  <a:pt x="0" y="1993125498"/>
                </a:moveTo>
                <a:lnTo>
                  <a:pt x="1993125498" y="1993125498"/>
                </a:lnTo>
                <a:lnTo>
                  <a:pt x="1993125498" y="0"/>
                </a:lnTo>
                <a:lnTo>
                  <a:pt x="0" y="0"/>
                </a:lnTo>
                <a:close/>
                <a:moveTo>
                  <a:pt x="691819800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0" name="Picture 30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201" y="1624502"/>
            <a:ext cx="5231300" cy="3923475"/>
          </a:xfrm>
          <a:prstGeom prst="rect">
            <a:avLst/>
          </a:prstGeom>
          <a:noFill/>
          <a:extLst/>
        </p:spPr>
      </p:pic>
      <p:sp>
        <p:nvSpPr>
          <p:cNvPr id="301" name="Freeform 301"/>
          <p:cNvSpPr/>
          <p:nvPr/>
        </p:nvSpPr>
        <p:spPr>
          <a:xfrm flipV="1">
            <a:off x="350199" y="5768501"/>
            <a:ext cx="8832799" cy="400199"/>
          </a:xfrm>
          <a:custGeom>
            <a:avLst/>
            <a:gdLst/>
            <a:ahLst/>
            <a:cxnLst/>
            <a:rect l="0" t="0" r="0" b="0"/>
            <a:pathLst>
              <a:path w="6624599" h="400199">
                <a:moveTo>
                  <a:pt x="0" y="400199"/>
                </a:moveTo>
                <a:lnTo>
                  <a:pt x="6624599" y="400199"/>
                </a:lnTo>
                <a:lnTo>
                  <a:pt x="6624599" y="0"/>
                </a:lnTo>
                <a:lnTo>
                  <a:pt x="0" y="0"/>
                </a:lnTo>
                <a:close/>
                <a:moveTo>
                  <a:pt x="5505849" y="6168699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Rectangle 302"/>
          <p:cNvSpPr/>
          <p:nvPr/>
        </p:nvSpPr>
        <p:spPr>
          <a:xfrm>
            <a:off x="11343299" y="6250051"/>
            <a:ext cx="179536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latin typeface="Times New Roman"/>
              </a:rPr>
              <a:t>15</a:t>
            </a:r>
          </a:p>
        </p:txBody>
      </p:sp>
      <p:sp>
        <p:nvSpPr>
          <p:cNvPr id="303" name="Rectangle 303"/>
          <p:cNvSpPr/>
          <p:nvPr/>
        </p:nvSpPr>
        <p:spPr>
          <a:xfrm>
            <a:off x="308832" y="522197"/>
            <a:ext cx="2734723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800" b="0" i="0" spc="0" baseline="0" dirty="0">
                <a:latin typeface="Arial"/>
              </a:rPr>
              <a:t>Electron gun</a:t>
            </a:r>
          </a:p>
        </p:txBody>
      </p:sp>
      <p:sp>
        <p:nvSpPr>
          <p:cNvPr id="304" name="Rectangle 304"/>
          <p:cNvSpPr/>
          <p:nvPr/>
        </p:nvSpPr>
        <p:spPr>
          <a:xfrm>
            <a:off x="464501" y="5862120"/>
            <a:ext cx="3255699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latin typeface="Arial"/>
              </a:rPr>
              <a:t>14 IrCe cathodes, ring diameter = 40mm </a:t>
            </a:r>
          </a:p>
        </p:txBody>
      </p:sp>
    </p:spTree>
    <p:extLst>
      <p:ext uri="{BB962C8B-B14F-4D97-AF65-F5344CB8AC3E}">
        <p14:creationId xmlns:p14="http://schemas.microsoft.com/office/powerpoint/2010/main" val="156647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object 4"/>
          <p:cNvSpPr txBox="1">
            <a:spLocks noChangeArrowheads="1"/>
          </p:cNvSpPr>
          <p:nvPr/>
        </p:nvSpPr>
        <p:spPr bwMode="auto">
          <a:xfrm>
            <a:off x="222250" y="2286000"/>
            <a:ext cx="11544300" cy="430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ru-RU" sz="1000" dirty="0">
                <a:solidFill>
                  <a:srgbClr val="171717"/>
                </a:solidFill>
              </a:rPr>
              <a:t>20</a:t>
            </a:r>
            <a:endParaRPr lang="ru-RU" sz="1000" dirty="0"/>
          </a:p>
          <a:p>
            <a:pPr>
              <a:lnSpc>
                <a:spcPts val="750"/>
              </a:lnSpc>
            </a:pPr>
            <a:endParaRPr lang="ru-RU" sz="700" dirty="0">
              <a:latin typeface="Calibri" pitchFamily="34" charset="0"/>
            </a:endParaRPr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 dirty="0" err="1"/>
              <a:t>E.D.Donets</a:t>
            </a:r>
            <a:r>
              <a:rPr lang="ru-RU" sz="2000" dirty="0"/>
              <a:t> </a:t>
            </a:r>
            <a:r>
              <a:rPr lang="ru-RU" sz="2000" dirty="0" err="1"/>
              <a:t>has</a:t>
            </a:r>
            <a:r>
              <a:rPr lang="ru-RU" sz="2000" dirty="0"/>
              <a:t> </a:t>
            </a:r>
            <a:r>
              <a:rPr lang="ru-RU" sz="2000" dirty="0" err="1"/>
              <a:t>about</a:t>
            </a:r>
            <a:r>
              <a:rPr lang="ru-RU" sz="2000" dirty="0"/>
              <a:t> 220 </a:t>
            </a:r>
            <a:r>
              <a:rPr lang="ru-RU" sz="2000" dirty="0" err="1"/>
              <a:t>scientific</a:t>
            </a:r>
            <a:r>
              <a:rPr lang="ru-RU" sz="2000" dirty="0"/>
              <a:t> </a:t>
            </a:r>
            <a:r>
              <a:rPr lang="ru-RU" sz="2000" dirty="0" err="1"/>
              <a:t>publications</a:t>
            </a:r>
            <a:r>
              <a:rPr lang="ru-RU" sz="2000" dirty="0" smtClean="0"/>
              <a:t>,</a:t>
            </a:r>
            <a:endParaRPr lang="en-US" sz="2000" dirty="0" smtClean="0"/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 dirty="0" smtClean="0"/>
              <a:t> </a:t>
            </a:r>
            <a:r>
              <a:rPr lang="ru-RU" sz="2000" dirty="0" err="1"/>
              <a:t>including</a:t>
            </a:r>
            <a:r>
              <a:rPr lang="ru-RU" sz="2000" dirty="0"/>
              <a:t> 1 </a:t>
            </a:r>
            <a:r>
              <a:rPr lang="ru-RU" sz="2000" dirty="0" err="1"/>
              <a:t>monography</a:t>
            </a:r>
            <a:r>
              <a:rPr lang="ru-RU" sz="2000" dirty="0"/>
              <a:t>, 10 </a:t>
            </a:r>
            <a:r>
              <a:rPr lang="ru-RU" sz="2000" dirty="0" err="1"/>
              <a:t>inventions</a:t>
            </a:r>
            <a:r>
              <a:rPr lang="ru-RU" sz="2000" dirty="0"/>
              <a:t> </a:t>
            </a:r>
            <a:r>
              <a:rPr lang="ru-RU" sz="2000" dirty="0" err="1"/>
              <a:t>and</a:t>
            </a:r>
            <a:endParaRPr lang="ru-RU" sz="2000" dirty="0"/>
          </a:p>
          <a:p>
            <a:r>
              <a:rPr lang="ru-RU" sz="2000" dirty="0" err="1"/>
              <a:t>two</a:t>
            </a:r>
            <a:r>
              <a:rPr lang="ru-RU" sz="2000" dirty="0"/>
              <a:t> </a:t>
            </a:r>
            <a:r>
              <a:rPr lang="ru-RU" sz="2000" dirty="0" err="1"/>
              <a:t>discoveries</a:t>
            </a:r>
            <a:r>
              <a:rPr lang="ru-RU" sz="2000" dirty="0"/>
              <a:t>.</a:t>
            </a:r>
          </a:p>
          <a:p>
            <a:pPr>
              <a:lnSpc>
                <a:spcPts val="950"/>
              </a:lnSpc>
              <a:spcBef>
                <a:spcPts val="50"/>
              </a:spcBef>
            </a:pPr>
            <a:endParaRPr lang="ru-RU" sz="900" dirty="0">
              <a:latin typeface="Calibri" pitchFamily="34" charset="0"/>
            </a:endParaRPr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 dirty="0" err="1"/>
              <a:t>He</a:t>
            </a:r>
            <a:r>
              <a:rPr lang="ru-RU" sz="2000" dirty="0"/>
              <a:t> </a:t>
            </a:r>
            <a:r>
              <a:rPr lang="ru-RU" sz="2000" dirty="0" err="1"/>
              <a:t>was</a:t>
            </a:r>
            <a:r>
              <a:rPr lang="ru-RU" sz="2000" dirty="0"/>
              <a:t> a </a:t>
            </a:r>
            <a:r>
              <a:rPr lang="ru-RU" sz="2000" dirty="0" err="1"/>
              <a:t>member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International</a:t>
            </a:r>
            <a:r>
              <a:rPr lang="ru-RU" sz="2000" dirty="0"/>
              <a:t> </a:t>
            </a:r>
            <a:endParaRPr lang="en-US" sz="2000" dirty="0" smtClean="0"/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 dirty="0" err="1" smtClean="0"/>
              <a:t>Advisory</a:t>
            </a:r>
            <a:r>
              <a:rPr lang="ru-RU" sz="2000" dirty="0" smtClean="0"/>
              <a:t> </a:t>
            </a:r>
            <a:r>
              <a:rPr lang="ru-RU" sz="2000" dirty="0" err="1"/>
              <a:t>Committee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ICIS </a:t>
            </a:r>
            <a:r>
              <a:rPr lang="ru-RU" sz="2000" dirty="0" err="1"/>
              <a:t>conference</a:t>
            </a:r>
            <a:r>
              <a:rPr lang="ru-RU" sz="2000" dirty="0"/>
              <a:t> </a:t>
            </a:r>
            <a:endParaRPr lang="en-US" sz="2000" dirty="0" smtClean="0"/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 dirty="0" err="1" smtClean="0"/>
              <a:t>and</a:t>
            </a:r>
            <a:r>
              <a:rPr lang="ru-RU" sz="2000" dirty="0" smtClean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international</a:t>
            </a:r>
            <a:r>
              <a:rPr lang="ru-RU" sz="2000" dirty="0"/>
              <a:t> </a:t>
            </a:r>
            <a:r>
              <a:rPr lang="ru-RU" sz="2000" dirty="0" err="1"/>
              <a:t>symposium</a:t>
            </a:r>
            <a:r>
              <a:rPr lang="ru-RU" sz="2000" dirty="0"/>
              <a:t> </a:t>
            </a:r>
            <a:r>
              <a:rPr lang="ru-RU" sz="2000" dirty="0" err="1"/>
              <a:t>on</a:t>
            </a:r>
            <a:r>
              <a:rPr lang="ru-RU" sz="2000" dirty="0"/>
              <a:t> </a:t>
            </a:r>
            <a:endParaRPr lang="en-US" sz="2000" dirty="0" smtClean="0"/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ru-RU" sz="2000" dirty="0" smtClean="0"/>
              <a:t>EBIS/T</a:t>
            </a:r>
            <a:r>
              <a:rPr lang="ru-RU" sz="2000" dirty="0"/>
              <a:t>/ </a:t>
            </a: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/>
              <a:t>many</a:t>
            </a:r>
            <a:r>
              <a:rPr lang="ru-RU" sz="2000" dirty="0"/>
              <a:t> </a:t>
            </a:r>
            <a:r>
              <a:rPr lang="ru-RU" sz="2000" dirty="0" err="1"/>
              <a:t>years</a:t>
            </a:r>
            <a:endParaRPr lang="ru-RU" sz="2000" dirty="0"/>
          </a:p>
          <a:p>
            <a:pPr>
              <a:lnSpc>
                <a:spcPts val="1000"/>
              </a:lnSpc>
              <a:spcBef>
                <a:spcPts val="13"/>
              </a:spcBef>
              <a:buClr>
                <a:srgbClr val="00AFEF"/>
              </a:buClr>
              <a:buFont typeface="Arial" charset="0"/>
              <a:buChar char="▪"/>
            </a:pPr>
            <a:endParaRPr lang="ru-RU" sz="1000" dirty="0">
              <a:latin typeface="Calibri" pitchFamily="34" charset="0"/>
            </a:endParaRPr>
          </a:p>
          <a:p>
            <a:pPr>
              <a:buClr>
                <a:srgbClr val="00AFEF"/>
              </a:buClr>
              <a:buFont typeface="Arial" charset="0"/>
              <a:buChar char="▪"/>
            </a:pPr>
            <a:r>
              <a:rPr lang="en-US" sz="2000" dirty="0" smtClean="0"/>
              <a:t>H</a:t>
            </a:r>
            <a:r>
              <a:rPr lang="ru-RU" sz="2000" dirty="0" smtClean="0"/>
              <a:t>e </a:t>
            </a:r>
            <a:r>
              <a:rPr lang="ru-RU" sz="2000" dirty="0" err="1"/>
              <a:t>was</a:t>
            </a:r>
            <a:r>
              <a:rPr lang="ru-RU" sz="2000" dirty="0"/>
              <a:t> </a:t>
            </a:r>
            <a:r>
              <a:rPr lang="ru-RU" sz="2000" dirty="0" err="1"/>
              <a:t>still</a:t>
            </a:r>
            <a:r>
              <a:rPr lang="ru-RU" sz="2000" dirty="0"/>
              <a:t> </a:t>
            </a:r>
            <a:r>
              <a:rPr lang="ru-RU" sz="2000" dirty="0" err="1"/>
              <a:t>active</a:t>
            </a:r>
            <a:r>
              <a:rPr lang="ru-RU" sz="2000" dirty="0"/>
              <a:t>, </a:t>
            </a:r>
            <a:r>
              <a:rPr lang="ru-RU" sz="2000" dirty="0" err="1"/>
              <a:t>cheerful</a:t>
            </a:r>
            <a:r>
              <a:rPr lang="ru-RU" sz="2000" dirty="0"/>
              <a:t> </a:t>
            </a:r>
            <a:r>
              <a:rPr lang="ru-RU" sz="2000" dirty="0" err="1"/>
              <a:t>and</a:t>
            </a:r>
            <a:endParaRPr lang="ru-RU" sz="2000" dirty="0"/>
          </a:p>
          <a:p>
            <a:r>
              <a:rPr lang="ru-RU" sz="2000" dirty="0" err="1"/>
              <a:t>full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new</a:t>
            </a:r>
            <a:r>
              <a:rPr lang="ru-RU" sz="2000" dirty="0"/>
              <a:t> </a:t>
            </a:r>
            <a:r>
              <a:rPr lang="ru-RU" sz="2000" dirty="0" err="1"/>
              <a:t>plans</a:t>
            </a:r>
            <a:r>
              <a:rPr lang="ru-RU" sz="2000" dirty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dirty="0" err="1"/>
              <a:t>ideas</a:t>
            </a:r>
            <a:r>
              <a:rPr lang="ru-RU" sz="2000" dirty="0"/>
              <a:t> </a:t>
            </a:r>
            <a:r>
              <a:rPr lang="ru-RU" sz="2000" dirty="0" err="1"/>
              <a:t>up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very</a:t>
            </a:r>
            <a:r>
              <a:rPr lang="ru-RU" sz="2000" dirty="0"/>
              <a:t> </a:t>
            </a:r>
            <a:r>
              <a:rPr lang="ru-RU" sz="2000" dirty="0" err="1"/>
              <a:t>end</a:t>
            </a:r>
            <a:r>
              <a:rPr lang="ru-RU" sz="2000" dirty="0"/>
              <a:t>.</a:t>
            </a:r>
          </a:p>
          <a:p>
            <a:pPr>
              <a:lnSpc>
                <a:spcPts val="950"/>
              </a:lnSpc>
              <a:spcBef>
                <a:spcPts val="50"/>
              </a:spcBef>
            </a:pPr>
            <a:r>
              <a:rPr lang="en-US" sz="900" dirty="0" smtClean="0">
                <a:latin typeface="Calibri" pitchFamily="34" charset="0"/>
              </a:rPr>
              <a:t> </a:t>
            </a:r>
            <a:endParaRPr lang="ru-RU" sz="900" dirty="0">
              <a:latin typeface="Calibri" pitchFamily="34" charset="0"/>
            </a:endParaRPr>
          </a:p>
          <a:p>
            <a:pPr>
              <a:lnSpc>
                <a:spcPts val="1825"/>
              </a:lnSpc>
            </a:pPr>
            <a:r>
              <a:rPr lang="en-US" dirty="0" smtClean="0"/>
              <a:t>                                                                                                                               </a:t>
            </a:r>
            <a:r>
              <a:rPr lang="ru-RU" dirty="0" err="1" smtClean="0"/>
              <a:t>Evgeny</a:t>
            </a:r>
            <a:r>
              <a:rPr lang="ru-RU" dirty="0" smtClean="0"/>
              <a:t> </a:t>
            </a:r>
            <a:r>
              <a:rPr lang="en-US" dirty="0" smtClean="0"/>
              <a:t>D. Donets </a:t>
            </a:r>
            <a:r>
              <a:rPr lang="ru-RU" dirty="0" err="1" smtClean="0"/>
              <a:t>at</a:t>
            </a:r>
            <a:r>
              <a:rPr lang="ru-RU" dirty="0" smtClean="0"/>
              <a:t> </a:t>
            </a:r>
            <a:r>
              <a:rPr lang="ru-RU" dirty="0"/>
              <a:t>Krion-6T</a:t>
            </a:r>
          </a:p>
          <a:p>
            <a:pPr>
              <a:lnSpc>
                <a:spcPts val="1000"/>
              </a:lnSpc>
            </a:pPr>
            <a:endParaRPr lang="ru-RU" sz="1000" dirty="0">
              <a:latin typeface="Calibri" pitchFamily="34" charset="0"/>
            </a:endParaRPr>
          </a:p>
          <a:p>
            <a:pPr>
              <a:lnSpc>
                <a:spcPts val="1200"/>
              </a:lnSpc>
              <a:spcBef>
                <a:spcPts val="88"/>
              </a:spcBef>
            </a:pPr>
            <a:endParaRPr lang="ru-RU" sz="1200" dirty="0">
              <a:latin typeface="Calibri" pitchFamily="34" charset="0"/>
            </a:endParaRPr>
          </a:p>
          <a:p>
            <a:pPr>
              <a:lnSpc>
                <a:spcPct val="94000"/>
              </a:lnSpc>
            </a:pPr>
            <a:r>
              <a:rPr lang="en-US" sz="2400" dirty="0" smtClean="0"/>
              <a:t>              </a:t>
            </a:r>
            <a:endParaRPr lang="ru-RU" sz="2400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 tIns="42671" rtlCol="0"/>
          <a:lstStyle/>
          <a:p>
            <a:pPr marL="161925" eaLnBrk="1" fontAlgn="auto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ysClr val="windowText" lastClr="000000"/>
                </a:solidFill>
              </a:rPr>
              <a:t>Known in the com</a:t>
            </a:r>
            <a:r>
              <a:rPr spc="10" dirty="0">
                <a:solidFill>
                  <a:sysClr val="windowText" lastClr="000000"/>
                </a:solidFill>
              </a:rPr>
              <a:t>m</a:t>
            </a:r>
            <a:r>
              <a:rPr dirty="0">
                <a:solidFill>
                  <a:sysClr val="windowText" lastClr="000000"/>
                </a:solidFill>
              </a:rPr>
              <a:t>unity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44" y="1143000"/>
            <a:ext cx="6026156" cy="451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99900" y="1060450"/>
            <a:ext cx="984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0" dirty="0">
                <a:solidFill>
                  <a:srgbClr val="171717"/>
                </a:solidFill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96" y="348069"/>
            <a:ext cx="485758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5907" y="390599"/>
            <a:ext cx="5181600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Problems for future 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Comprehensive understanding of </a:t>
            </a:r>
          </a:p>
          <a:p>
            <a:r>
              <a:rPr lang="en-US" dirty="0" smtClean="0"/>
              <a:t>Electron String phenomena: theoretical model, frames of  operation, predictability.</a:t>
            </a:r>
          </a:p>
          <a:p>
            <a:endParaRPr lang="en-US" dirty="0"/>
          </a:p>
          <a:p>
            <a:r>
              <a:rPr lang="en-US" dirty="0" smtClean="0"/>
              <a:t>2) Creation of  Tubular ESIS/ESIS: possible increase of HCI ion yield in 1-2 orders of magnitude, saving all other EBIS/ESIS </a:t>
            </a:r>
            <a:r>
              <a:rPr lang="en-US" dirty="0" err="1" smtClean="0"/>
              <a:t>avantagies</a:t>
            </a:r>
            <a:r>
              <a:rPr lang="en-US" dirty="0" smtClean="0"/>
              <a:t>. All  modern accelerators requirements should be covered.</a:t>
            </a:r>
          </a:p>
          <a:p>
            <a:endParaRPr lang="en-US" dirty="0"/>
          </a:p>
          <a:p>
            <a:r>
              <a:rPr lang="en-US" dirty="0" smtClean="0"/>
              <a:t>3) Nuclear physics with slow bare HCI:</a:t>
            </a:r>
          </a:p>
          <a:p>
            <a:r>
              <a:rPr lang="en-US" dirty="0" err="1" smtClean="0"/>
              <a:t>Influense</a:t>
            </a:r>
            <a:r>
              <a:rPr lang="en-US" dirty="0" smtClean="0"/>
              <a:t> of electron  shells on alpha-decay</a:t>
            </a:r>
          </a:p>
          <a:p>
            <a:r>
              <a:rPr lang="en-US" dirty="0" smtClean="0"/>
              <a:t>220Rn</a:t>
            </a:r>
          </a:p>
          <a:p>
            <a:endParaRPr lang="en-US" dirty="0"/>
          </a:p>
          <a:p>
            <a:r>
              <a:rPr lang="en-US" dirty="0" smtClean="0"/>
              <a:t>4) Cross-section measurements in fusion reactions between bare nuclei of light elements</a:t>
            </a:r>
          </a:p>
          <a:p>
            <a:r>
              <a:rPr lang="en-US" dirty="0" smtClean="0"/>
              <a:t>Near Gamow peak (nuclear astrophysics).</a:t>
            </a:r>
          </a:p>
          <a:p>
            <a:endParaRPr lang="en-US" dirty="0"/>
          </a:p>
          <a:p>
            <a:r>
              <a:rPr lang="en-US" dirty="0" smtClean="0"/>
              <a:t>Et cetera….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1333500" y="476250"/>
            <a:ext cx="10475913" cy="530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ea typeface="Microsoft YaHei" pitchFamily="34" charset="-122"/>
              </a:rPr>
              <a:t>         </a:t>
            </a:r>
            <a:r>
              <a:rPr lang="en-US" dirty="0">
                <a:solidFill>
                  <a:srgbClr val="000000"/>
                </a:solidFill>
                <a:ea typeface="Microsoft YaHei" pitchFamily="34" charset="-122"/>
              </a:rPr>
              <a:t>2-nd attempt</a:t>
            </a: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FF"/>
                </a:solidFill>
                <a:ea typeface="Microsoft YaHei" pitchFamily="34" charset="-122"/>
              </a:rPr>
              <a:t>1958, </a:t>
            </a:r>
            <a:r>
              <a:rPr lang="en-US" dirty="0" smtClean="0">
                <a:solidFill>
                  <a:srgbClr val="0000FF"/>
                </a:solidFill>
                <a:ea typeface="Microsoft YaHei" pitchFamily="34" charset="-122"/>
              </a:rPr>
              <a:t>LIPAN </a:t>
            </a:r>
            <a:r>
              <a:rPr lang="en-US" dirty="0">
                <a:solidFill>
                  <a:srgbClr val="0000FF"/>
                </a:solidFill>
                <a:ea typeface="Microsoft YaHei" pitchFamily="34" charset="-122"/>
              </a:rPr>
              <a:t>Moscow:</a:t>
            </a:r>
            <a:r>
              <a:rPr lang="ru-RU" dirty="0">
                <a:solidFill>
                  <a:srgbClr val="0000FF"/>
                </a:solidFill>
                <a:ea typeface="Microsoft YaHei" pitchFamily="34" charset="-122"/>
              </a:rPr>
              <a:t> </a:t>
            </a:r>
            <a:r>
              <a:rPr lang="en-US" dirty="0">
                <a:solidFill>
                  <a:srgbClr val="0000FF"/>
                </a:solidFill>
                <a:ea typeface="Microsoft YaHei" pitchFamily="34" charset="-122"/>
              </a:rPr>
              <a:t>G. </a:t>
            </a:r>
            <a:r>
              <a:rPr lang="en-US" dirty="0" err="1">
                <a:solidFill>
                  <a:srgbClr val="0000FF"/>
                </a:solidFill>
                <a:ea typeface="Microsoft YaHei" pitchFamily="34" charset="-122"/>
              </a:rPr>
              <a:t>Flerov</a:t>
            </a:r>
            <a:r>
              <a:rPr lang="en-US" dirty="0">
                <a:solidFill>
                  <a:srgbClr val="0000FF"/>
                </a:solidFill>
                <a:ea typeface="Microsoft YaHei" pitchFamily="34" charset="-122"/>
              </a:rPr>
              <a:t>,</a:t>
            </a:r>
            <a:r>
              <a:rPr lang="ru-RU" dirty="0">
                <a:solidFill>
                  <a:srgbClr val="0000FF"/>
                </a:solidFill>
                <a:ea typeface="Microsoft YaHei" pitchFamily="34" charset="-122"/>
              </a:rPr>
              <a:t> </a:t>
            </a:r>
            <a:r>
              <a:rPr lang="en-US" dirty="0">
                <a:solidFill>
                  <a:srgbClr val="0000FF"/>
                </a:solidFill>
                <a:ea typeface="Microsoft YaHei" pitchFamily="34" charset="-122"/>
              </a:rPr>
              <a:t>S. </a:t>
            </a:r>
            <a:r>
              <a:rPr lang="en-US" dirty="0" err="1">
                <a:solidFill>
                  <a:srgbClr val="0000FF"/>
                </a:solidFill>
                <a:ea typeface="Microsoft YaHei" pitchFamily="34" charset="-122"/>
              </a:rPr>
              <a:t>Polikanov</a:t>
            </a:r>
            <a:r>
              <a:rPr lang="ru-RU" dirty="0">
                <a:solidFill>
                  <a:srgbClr val="0000FF"/>
                </a:solidFill>
                <a:ea typeface="Microsoft YaHei" pitchFamily="34" charset="-122"/>
              </a:rPr>
              <a:t>,</a:t>
            </a:r>
            <a:r>
              <a:rPr lang="en-US" dirty="0">
                <a:solidFill>
                  <a:srgbClr val="0000FF"/>
                </a:solidFill>
                <a:ea typeface="Microsoft YaHei" pitchFamily="34" charset="-122"/>
              </a:rPr>
              <a:t> A.S. </a:t>
            </a:r>
            <a:r>
              <a:rPr lang="en-US" dirty="0" err="1">
                <a:solidFill>
                  <a:srgbClr val="0000FF"/>
                </a:solidFill>
                <a:ea typeface="Microsoft YaHei" pitchFamily="34" charset="-122"/>
              </a:rPr>
              <a:t>Karamian</a:t>
            </a:r>
            <a:r>
              <a:rPr lang="ru-RU" dirty="0">
                <a:solidFill>
                  <a:srgbClr val="0000FF"/>
                </a:solidFill>
                <a:ea typeface="Microsoft YaHei" pitchFamily="34" charset="-122"/>
              </a:rPr>
              <a:t> 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FF"/>
                </a:solidFill>
                <a:ea typeface="Microsoft YaHei" pitchFamily="34" charset="-122"/>
              </a:rPr>
              <a:t>                                       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16386" name="Oval 3"/>
          <p:cNvSpPr>
            <a:spLocks noChangeArrowheads="1"/>
          </p:cNvSpPr>
          <p:nvPr/>
        </p:nvSpPr>
        <p:spPr bwMode="auto">
          <a:xfrm>
            <a:off x="1846263" y="1655763"/>
            <a:ext cx="669925" cy="4318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2592388" y="1871663"/>
            <a:ext cx="1152525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Oval 5"/>
          <p:cNvSpPr>
            <a:spLocks noChangeArrowheads="1"/>
          </p:cNvSpPr>
          <p:nvPr/>
        </p:nvSpPr>
        <p:spPr bwMode="auto">
          <a:xfrm>
            <a:off x="3913188" y="1295400"/>
            <a:ext cx="1727200" cy="12239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5640388" y="1871663"/>
            <a:ext cx="127000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6913563" y="1655763"/>
            <a:ext cx="669925" cy="4318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Oval 8"/>
          <p:cNvSpPr>
            <a:spLocks noChangeArrowheads="1"/>
          </p:cNvSpPr>
          <p:nvPr/>
        </p:nvSpPr>
        <p:spPr bwMode="auto">
          <a:xfrm>
            <a:off x="7583488" y="1271588"/>
            <a:ext cx="1536700" cy="1223962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2" name="Line 9"/>
          <p:cNvSpPr>
            <a:spLocks noChangeShapeType="1"/>
          </p:cNvSpPr>
          <p:nvPr/>
        </p:nvSpPr>
        <p:spPr bwMode="auto">
          <a:xfrm>
            <a:off x="9120188" y="1871663"/>
            <a:ext cx="576262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2014538" y="3816350"/>
            <a:ext cx="963612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4" name="Oval 11"/>
          <p:cNvSpPr>
            <a:spLocks noChangeArrowheads="1"/>
          </p:cNvSpPr>
          <p:nvPr/>
        </p:nvSpPr>
        <p:spPr bwMode="auto">
          <a:xfrm>
            <a:off x="2978150" y="3159125"/>
            <a:ext cx="1917700" cy="12954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5" name="Line 12"/>
          <p:cNvSpPr>
            <a:spLocks noChangeShapeType="1"/>
          </p:cNvSpPr>
          <p:nvPr/>
        </p:nvSpPr>
        <p:spPr bwMode="auto">
          <a:xfrm flipV="1">
            <a:off x="4514850" y="3070225"/>
            <a:ext cx="573088" cy="1952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6" name="Oval 13"/>
          <p:cNvSpPr>
            <a:spLocks noChangeArrowheads="1"/>
          </p:cNvSpPr>
          <p:nvPr/>
        </p:nvSpPr>
        <p:spPr bwMode="auto">
          <a:xfrm>
            <a:off x="5087938" y="2952750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7" name="Line 14"/>
          <p:cNvSpPr>
            <a:spLocks noChangeShapeType="1"/>
          </p:cNvSpPr>
          <p:nvPr/>
        </p:nvSpPr>
        <p:spPr bwMode="auto">
          <a:xfrm flipH="1" flipV="1">
            <a:off x="2749550" y="2998788"/>
            <a:ext cx="547688" cy="4111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8" name="Oval 15"/>
          <p:cNvSpPr>
            <a:spLocks noChangeArrowheads="1"/>
          </p:cNvSpPr>
          <p:nvPr/>
        </p:nvSpPr>
        <p:spPr bwMode="auto">
          <a:xfrm>
            <a:off x="2592388" y="2879725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9" name="Line 16"/>
          <p:cNvSpPr>
            <a:spLocks noChangeShapeType="1"/>
          </p:cNvSpPr>
          <p:nvPr/>
        </p:nvSpPr>
        <p:spPr bwMode="auto">
          <a:xfrm>
            <a:off x="3937000" y="4464050"/>
            <a:ext cx="1588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0" name="Oval 17"/>
          <p:cNvSpPr>
            <a:spLocks noChangeArrowheads="1"/>
          </p:cNvSpPr>
          <p:nvPr/>
        </p:nvSpPr>
        <p:spPr bwMode="auto">
          <a:xfrm>
            <a:off x="3808413" y="4872038"/>
            <a:ext cx="192087" cy="144462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1" name="Line 18"/>
          <p:cNvSpPr>
            <a:spLocks noChangeShapeType="1"/>
          </p:cNvSpPr>
          <p:nvPr/>
        </p:nvSpPr>
        <p:spPr bwMode="auto">
          <a:xfrm>
            <a:off x="4608513" y="4248150"/>
            <a:ext cx="479425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2" name="Oval 19"/>
          <p:cNvSpPr>
            <a:spLocks noChangeArrowheads="1"/>
          </p:cNvSpPr>
          <p:nvPr/>
        </p:nvSpPr>
        <p:spPr bwMode="auto">
          <a:xfrm>
            <a:off x="5087938" y="4679950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3" name="Line 20"/>
          <p:cNvSpPr>
            <a:spLocks noChangeShapeType="1"/>
          </p:cNvSpPr>
          <p:nvPr/>
        </p:nvSpPr>
        <p:spPr bwMode="auto">
          <a:xfrm>
            <a:off x="5087938" y="3816350"/>
            <a:ext cx="268922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4" name="Oval 21"/>
          <p:cNvSpPr>
            <a:spLocks noChangeArrowheads="1"/>
          </p:cNvSpPr>
          <p:nvPr/>
        </p:nvSpPr>
        <p:spPr bwMode="auto">
          <a:xfrm>
            <a:off x="8153400" y="3151188"/>
            <a:ext cx="1974850" cy="12954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5" name="Line 22"/>
          <p:cNvSpPr>
            <a:spLocks noChangeShapeType="1"/>
          </p:cNvSpPr>
          <p:nvPr/>
        </p:nvSpPr>
        <p:spPr bwMode="auto">
          <a:xfrm flipV="1">
            <a:off x="9791700" y="2854325"/>
            <a:ext cx="576263" cy="4111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6" name="Text Box 23"/>
          <p:cNvSpPr txBox="1">
            <a:spLocks noChangeArrowheads="1"/>
          </p:cNvSpPr>
          <p:nvPr/>
        </p:nvSpPr>
        <p:spPr bwMode="auto">
          <a:xfrm>
            <a:off x="10367963" y="2465388"/>
            <a:ext cx="1824037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3366"/>
                </a:solidFill>
                <a:ea typeface="Microsoft YaHei" pitchFamily="34" charset="-122"/>
              </a:rPr>
              <a:t>gamma</a:t>
            </a:r>
            <a:endParaRPr lang="ru-RU" sz="1200">
              <a:solidFill>
                <a:srgbClr val="FF3366"/>
              </a:solidFill>
              <a:ea typeface="Microsoft YaHei" pitchFamily="34" charset="-122"/>
            </a:endParaRPr>
          </a:p>
        </p:txBody>
      </p:sp>
      <p:sp>
        <p:nvSpPr>
          <p:cNvPr id="16407" name="Line 24"/>
          <p:cNvSpPr>
            <a:spLocks noChangeShapeType="1"/>
          </p:cNvSpPr>
          <p:nvPr/>
        </p:nvSpPr>
        <p:spPr bwMode="auto">
          <a:xfrm>
            <a:off x="4800600" y="4103688"/>
            <a:ext cx="1344613" cy="6477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8" name="Oval 25"/>
          <p:cNvSpPr>
            <a:spLocks noChangeArrowheads="1"/>
          </p:cNvSpPr>
          <p:nvPr/>
        </p:nvSpPr>
        <p:spPr bwMode="auto">
          <a:xfrm>
            <a:off x="6623050" y="4679950"/>
            <a:ext cx="1150938" cy="88265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9" name="Oval 26"/>
          <p:cNvSpPr>
            <a:spLocks noChangeArrowheads="1"/>
          </p:cNvSpPr>
          <p:nvPr/>
        </p:nvSpPr>
        <p:spPr bwMode="auto">
          <a:xfrm>
            <a:off x="4992688" y="5040313"/>
            <a:ext cx="1341437" cy="10795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10" name="Text Box 27"/>
          <p:cNvSpPr txBox="1">
            <a:spLocks noChangeArrowheads="1"/>
          </p:cNvSpPr>
          <p:nvPr/>
        </p:nvSpPr>
        <p:spPr bwMode="auto">
          <a:xfrm>
            <a:off x="5857875" y="6119813"/>
            <a:ext cx="29749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420E"/>
                </a:solidFill>
                <a:ea typeface="Microsoft YaHei" pitchFamily="34" charset="-122"/>
              </a:rPr>
              <a:t>Fission products</a:t>
            </a:r>
            <a:endParaRPr lang="ru-RU" sz="1200">
              <a:solidFill>
                <a:srgbClr val="FF420E"/>
              </a:solidFill>
              <a:ea typeface="Microsoft YaHei" pitchFamily="34" charset="-122"/>
            </a:endParaRPr>
          </a:p>
        </p:txBody>
      </p:sp>
      <p:sp>
        <p:nvSpPr>
          <p:cNvPr id="16411" name="Text Box 28"/>
          <p:cNvSpPr txBox="1">
            <a:spLocks noChangeArrowheads="1"/>
          </p:cNvSpPr>
          <p:nvPr/>
        </p:nvSpPr>
        <p:spPr bwMode="auto">
          <a:xfrm>
            <a:off x="2157413" y="1682750"/>
            <a:ext cx="766762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00"/>
                </a:solidFill>
                <a:ea typeface="Microsoft YaHei" pitchFamily="34" charset="-122"/>
              </a:rPr>
              <a:t>О</a:t>
            </a:r>
          </a:p>
        </p:txBody>
      </p:sp>
      <p:sp>
        <p:nvSpPr>
          <p:cNvPr id="16412" name="Text Box 29"/>
          <p:cNvSpPr txBox="1">
            <a:spLocks noChangeArrowheads="1"/>
          </p:cNvSpPr>
          <p:nvPr/>
        </p:nvSpPr>
        <p:spPr bwMode="auto">
          <a:xfrm>
            <a:off x="3937000" y="1720850"/>
            <a:ext cx="170338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ea typeface="Microsoft YaHei" pitchFamily="34" charset="-122"/>
              </a:rPr>
              <a:t>   </a:t>
            </a:r>
            <a:r>
              <a:rPr lang="ru-RU" sz="1400">
                <a:solidFill>
                  <a:srgbClr val="FFFF00"/>
                </a:solidFill>
                <a:ea typeface="Microsoft YaHei" pitchFamily="34" charset="-122"/>
              </a:rPr>
              <a:t>        </a:t>
            </a:r>
            <a:r>
              <a:rPr lang="ru-RU" sz="1600">
                <a:solidFill>
                  <a:srgbClr val="FFFF00"/>
                </a:solidFill>
                <a:ea typeface="Microsoft YaHei" pitchFamily="34" charset="-122"/>
              </a:rPr>
              <a:t>Pu</a:t>
            </a:r>
          </a:p>
        </p:txBody>
      </p:sp>
      <p:sp>
        <p:nvSpPr>
          <p:cNvPr id="16413" name="Text Box 30"/>
          <p:cNvSpPr txBox="1">
            <a:spLocks noChangeArrowheads="1"/>
          </p:cNvSpPr>
          <p:nvPr/>
        </p:nvSpPr>
        <p:spPr bwMode="auto">
          <a:xfrm>
            <a:off x="3455988" y="3600450"/>
            <a:ext cx="9620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00"/>
                </a:solidFill>
                <a:ea typeface="Microsoft YaHei" pitchFamily="34" charset="-122"/>
              </a:rPr>
              <a:t>102</a:t>
            </a:r>
          </a:p>
        </p:txBody>
      </p:sp>
      <p:sp>
        <p:nvSpPr>
          <p:cNvPr id="16414" name="Text Box 31"/>
          <p:cNvSpPr txBox="1">
            <a:spLocks noChangeArrowheads="1"/>
          </p:cNvSpPr>
          <p:nvPr/>
        </p:nvSpPr>
        <p:spPr bwMode="auto">
          <a:xfrm>
            <a:off x="8545513" y="3600450"/>
            <a:ext cx="12477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00"/>
                </a:solidFill>
                <a:ea typeface="Microsoft YaHei" pitchFamily="34" charset="-122"/>
              </a:rPr>
              <a:t>   102</a:t>
            </a:r>
          </a:p>
        </p:txBody>
      </p:sp>
      <p:sp>
        <p:nvSpPr>
          <p:cNvPr id="16415" name="Text Box 32"/>
          <p:cNvSpPr txBox="1">
            <a:spLocks noChangeArrowheads="1"/>
          </p:cNvSpPr>
          <p:nvPr/>
        </p:nvSpPr>
        <p:spPr bwMode="auto">
          <a:xfrm>
            <a:off x="1846263" y="1655763"/>
            <a:ext cx="6699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FFFF00"/>
                </a:solidFill>
                <a:ea typeface="Microsoft YaHei" pitchFamily="34" charset="-122"/>
              </a:rPr>
              <a:t>16</a:t>
            </a:r>
          </a:p>
        </p:txBody>
      </p:sp>
      <p:sp>
        <p:nvSpPr>
          <p:cNvPr id="16416" name="Text Box 33"/>
          <p:cNvSpPr txBox="1">
            <a:spLocks noChangeArrowheads="1"/>
          </p:cNvSpPr>
          <p:nvPr/>
        </p:nvSpPr>
        <p:spPr bwMode="auto">
          <a:xfrm>
            <a:off x="4127500" y="1584325"/>
            <a:ext cx="67151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FFFF00"/>
                </a:solidFill>
                <a:ea typeface="Microsoft YaHei" pitchFamily="34" charset="-122"/>
              </a:rPr>
              <a:t>241</a:t>
            </a:r>
          </a:p>
        </p:txBody>
      </p:sp>
      <p:sp>
        <p:nvSpPr>
          <p:cNvPr id="16417" name="Text Box 34"/>
          <p:cNvSpPr txBox="1">
            <a:spLocks noChangeArrowheads="1"/>
          </p:cNvSpPr>
          <p:nvPr/>
        </p:nvSpPr>
        <p:spPr bwMode="auto">
          <a:xfrm>
            <a:off x="3071813" y="3455988"/>
            <a:ext cx="768350" cy="31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257</a:t>
            </a:r>
          </a:p>
        </p:txBody>
      </p:sp>
      <p:sp>
        <p:nvSpPr>
          <p:cNvPr id="16418" name="Text Box 35"/>
          <p:cNvSpPr txBox="1">
            <a:spLocks noChangeArrowheads="1"/>
          </p:cNvSpPr>
          <p:nvPr/>
        </p:nvSpPr>
        <p:spPr bwMode="auto">
          <a:xfrm>
            <a:off x="8266113" y="3422650"/>
            <a:ext cx="863600" cy="31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253</a:t>
            </a:r>
          </a:p>
        </p:txBody>
      </p:sp>
      <p:sp>
        <p:nvSpPr>
          <p:cNvPr id="16419" name="Line 36"/>
          <p:cNvSpPr>
            <a:spLocks noChangeShapeType="1"/>
          </p:cNvSpPr>
          <p:nvPr/>
        </p:nvSpPr>
        <p:spPr bwMode="auto">
          <a:xfrm flipH="1">
            <a:off x="9186863" y="4392613"/>
            <a:ext cx="352425" cy="88741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20" name="Text Box 37"/>
          <p:cNvSpPr txBox="1">
            <a:spLocks noChangeArrowheads="1"/>
          </p:cNvSpPr>
          <p:nvPr/>
        </p:nvSpPr>
        <p:spPr bwMode="auto">
          <a:xfrm>
            <a:off x="8586788" y="5335588"/>
            <a:ext cx="211455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Fm 249 + </a:t>
            </a:r>
            <a:r>
              <a:rPr lang="en-US">
                <a:solidFill>
                  <a:srgbClr val="0000FF"/>
                </a:solidFill>
                <a:ea typeface="Microsoft YaHei" pitchFamily="34" charset="-122"/>
              </a:rPr>
              <a:t>alpha</a:t>
            </a: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</a:t>
            </a:r>
          </a:p>
        </p:txBody>
      </p:sp>
      <p:sp>
        <p:nvSpPr>
          <p:cNvPr id="16421" name="Text Box 38"/>
          <p:cNvSpPr txBox="1">
            <a:spLocks noChangeArrowheads="1"/>
          </p:cNvSpPr>
          <p:nvPr/>
        </p:nvSpPr>
        <p:spPr bwMode="auto">
          <a:xfrm>
            <a:off x="671513" y="5616575"/>
            <a:ext cx="39370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FF420E"/>
                </a:solidFill>
                <a:ea typeface="Microsoft YaHei" pitchFamily="34" charset="-122"/>
              </a:rPr>
              <a:t>No - Nobelievium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1333500" y="476250"/>
            <a:ext cx="10475913" cy="530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       </a:t>
            </a:r>
            <a:r>
              <a:rPr lang="en-US">
                <a:solidFill>
                  <a:srgbClr val="000000"/>
                </a:solidFill>
                <a:ea typeface="Microsoft YaHei" pitchFamily="34" charset="-122"/>
              </a:rPr>
              <a:t>3-nd attempt:</a:t>
            </a: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1958, </a:t>
            </a:r>
            <a:r>
              <a:rPr lang="en-US">
                <a:solidFill>
                  <a:srgbClr val="0000FF"/>
                </a:solidFill>
                <a:ea typeface="Microsoft YaHei" pitchFamily="34" charset="-122"/>
              </a:rPr>
              <a:t>Berkely, CA, USA: </a:t>
            </a: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Gyiorso A., Sikkeland T., Walton J.,</a:t>
            </a:r>
            <a:r>
              <a:rPr lang="en-US">
                <a:solidFill>
                  <a:srgbClr val="0000FF"/>
                </a:solidFill>
                <a:ea typeface="Microsoft YaHei" pitchFamily="34" charset="-122"/>
              </a:rPr>
              <a:t> </a:t>
            </a: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Seaborg G. T.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                                       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18434" name="Oval 3"/>
          <p:cNvSpPr>
            <a:spLocks noChangeArrowheads="1"/>
          </p:cNvSpPr>
          <p:nvPr/>
        </p:nvSpPr>
        <p:spPr bwMode="auto">
          <a:xfrm>
            <a:off x="1725613" y="1655763"/>
            <a:ext cx="671512" cy="4318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2592388" y="1871663"/>
            <a:ext cx="1152525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6" name="Oval 5"/>
          <p:cNvSpPr>
            <a:spLocks noChangeArrowheads="1"/>
          </p:cNvSpPr>
          <p:nvPr/>
        </p:nvSpPr>
        <p:spPr bwMode="auto">
          <a:xfrm>
            <a:off x="3913188" y="1295400"/>
            <a:ext cx="1727200" cy="12239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5640388" y="1871663"/>
            <a:ext cx="127000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8" name="Oval 7"/>
          <p:cNvSpPr>
            <a:spLocks noChangeArrowheads="1"/>
          </p:cNvSpPr>
          <p:nvPr/>
        </p:nvSpPr>
        <p:spPr bwMode="auto">
          <a:xfrm>
            <a:off x="6913563" y="1655763"/>
            <a:ext cx="669925" cy="4318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7583488" y="1271588"/>
            <a:ext cx="1536700" cy="1223962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9120188" y="1871663"/>
            <a:ext cx="576262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>
            <a:off x="2014538" y="3816350"/>
            <a:ext cx="963612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2" name="Oval 11"/>
          <p:cNvSpPr>
            <a:spLocks noChangeArrowheads="1"/>
          </p:cNvSpPr>
          <p:nvPr/>
        </p:nvSpPr>
        <p:spPr bwMode="auto">
          <a:xfrm>
            <a:off x="3071813" y="3168650"/>
            <a:ext cx="1920875" cy="12954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4514850" y="3070225"/>
            <a:ext cx="573088" cy="1952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4" name="Oval 13"/>
          <p:cNvSpPr>
            <a:spLocks noChangeArrowheads="1"/>
          </p:cNvSpPr>
          <p:nvPr/>
        </p:nvSpPr>
        <p:spPr bwMode="auto">
          <a:xfrm>
            <a:off x="5087938" y="2952750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 flipV="1">
            <a:off x="2749550" y="2998788"/>
            <a:ext cx="547688" cy="4111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2592388" y="2879725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7" name="Line 16"/>
          <p:cNvSpPr>
            <a:spLocks noChangeShapeType="1"/>
          </p:cNvSpPr>
          <p:nvPr/>
        </p:nvSpPr>
        <p:spPr bwMode="auto">
          <a:xfrm>
            <a:off x="3937000" y="4464050"/>
            <a:ext cx="1588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3808413" y="4872038"/>
            <a:ext cx="192087" cy="144462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Line 18"/>
          <p:cNvSpPr>
            <a:spLocks noChangeShapeType="1"/>
          </p:cNvSpPr>
          <p:nvPr/>
        </p:nvSpPr>
        <p:spPr bwMode="auto">
          <a:xfrm>
            <a:off x="4608513" y="4248150"/>
            <a:ext cx="479425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5087938" y="4679950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1" name="Line 20"/>
          <p:cNvSpPr>
            <a:spLocks noChangeShapeType="1"/>
          </p:cNvSpPr>
          <p:nvPr/>
        </p:nvSpPr>
        <p:spPr bwMode="auto">
          <a:xfrm>
            <a:off x="5087938" y="3816350"/>
            <a:ext cx="268922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8153400" y="3151188"/>
            <a:ext cx="1974850" cy="12954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3" name="Line 22"/>
          <p:cNvSpPr>
            <a:spLocks noChangeShapeType="1"/>
          </p:cNvSpPr>
          <p:nvPr/>
        </p:nvSpPr>
        <p:spPr bwMode="auto">
          <a:xfrm flipV="1">
            <a:off x="9791700" y="2854325"/>
            <a:ext cx="576263" cy="4111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54" name="Text Box 23"/>
          <p:cNvSpPr txBox="1">
            <a:spLocks noChangeArrowheads="1"/>
          </p:cNvSpPr>
          <p:nvPr/>
        </p:nvSpPr>
        <p:spPr bwMode="auto">
          <a:xfrm>
            <a:off x="10367963" y="2465388"/>
            <a:ext cx="1824037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3366"/>
                </a:solidFill>
                <a:ea typeface="Microsoft YaHei" pitchFamily="34" charset="-122"/>
              </a:rPr>
              <a:t>gamma</a:t>
            </a:r>
            <a:endParaRPr lang="ru-RU" sz="1200">
              <a:solidFill>
                <a:srgbClr val="FF3366"/>
              </a:solidFill>
              <a:ea typeface="Microsoft YaHei" pitchFamily="34" charset="-122"/>
            </a:endParaRPr>
          </a:p>
        </p:txBody>
      </p:sp>
      <p:sp>
        <p:nvSpPr>
          <p:cNvPr id="18455" name="Line 24"/>
          <p:cNvSpPr>
            <a:spLocks noChangeShapeType="1"/>
          </p:cNvSpPr>
          <p:nvPr/>
        </p:nvSpPr>
        <p:spPr bwMode="auto">
          <a:xfrm>
            <a:off x="4800600" y="4103688"/>
            <a:ext cx="1344613" cy="6477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56" name="Oval 25"/>
          <p:cNvSpPr>
            <a:spLocks noChangeArrowheads="1"/>
          </p:cNvSpPr>
          <p:nvPr/>
        </p:nvSpPr>
        <p:spPr bwMode="auto">
          <a:xfrm>
            <a:off x="6623050" y="4679950"/>
            <a:ext cx="1150938" cy="88265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7" name="Oval 26"/>
          <p:cNvSpPr>
            <a:spLocks noChangeArrowheads="1"/>
          </p:cNvSpPr>
          <p:nvPr/>
        </p:nvSpPr>
        <p:spPr bwMode="auto">
          <a:xfrm>
            <a:off x="4992688" y="5040313"/>
            <a:ext cx="1341437" cy="10795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8" name="Text Box 27"/>
          <p:cNvSpPr txBox="1">
            <a:spLocks noChangeArrowheads="1"/>
          </p:cNvSpPr>
          <p:nvPr/>
        </p:nvSpPr>
        <p:spPr bwMode="auto">
          <a:xfrm>
            <a:off x="5857875" y="6119813"/>
            <a:ext cx="29749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420E"/>
                </a:solidFill>
                <a:ea typeface="Microsoft YaHei" pitchFamily="34" charset="-122"/>
              </a:rPr>
              <a:t>Fission products</a:t>
            </a:r>
            <a:endParaRPr lang="ru-RU" sz="1200">
              <a:solidFill>
                <a:srgbClr val="FF420E"/>
              </a:solidFill>
              <a:ea typeface="Microsoft YaHei" pitchFamily="34" charset="-122"/>
            </a:endParaRPr>
          </a:p>
        </p:txBody>
      </p:sp>
      <p:sp>
        <p:nvSpPr>
          <p:cNvPr id="18459" name="Text Box 28"/>
          <p:cNvSpPr txBox="1">
            <a:spLocks noChangeArrowheads="1"/>
          </p:cNvSpPr>
          <p:nvPr/>
        </p:nvSpPr>
        <p:spPr bwMode="auto">
          <a:xfrm>
            <a:off x="8640763" y="4464050"/>
            <a:ext cx="3367087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1727200" y="1584325"/>
            <a:ext cx="66992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FFFF00"/>
                </a:solidFill>
                <a:ea typeface="Microsoft YaHei" pitchFamily="34" charset="-122"/>
              </a:rPr>
              <a:t>12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   C</a:t>
            </a:r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4127500" y="1511300"/>
            <a:ext cx="1344613" cy="820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244, 246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500">
              <a:solidFill>
                <a:srgbClr val="FFFF00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00"/>
                </a:solidFill>
                <a:ea typeface="Microsoft YaHei" pitchFamily="34" charset="-122"/>
              </a:rPr>
              <a:t>   Cm </a:t>
            </a: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   </a:t>
            </a:r>
          </a:p>
        </p:txBody>
      </p: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3359150" y="3600450"/>
            <a:ext cx="1344613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00"/>
                </a:solidFill>
                <a:ea typeface="Microsoft YaHei" pitchFamily="34" charset="-122"/>
              </a:rPr>
              <a:t>  </a:t>
            </a:r>
            <a:r>
              <a:rPr lang="ru-RU" sz="2200">
                <a:solidFill>
                  <a:srgbClr val="FFFF00"/>
                </a:solidFill>
                <a:ea typeface="Microsoft YaHei" pitchFamily="34" charset="-122"/>
              </a:rPr>
              <a:t>102</a:t>
            </a:r>
          </a:p>
        </p:txBody>
      </p:sp>
      <p:sp>
        <p:nvSpPr>
          <p:cNvPr id="18463" name="Text Box 32"/>
          <p:cNvSpPr txBox="1">
            <a:spLocks noChangeArrowheads="1"/>
          </p:cNvSpPr>
          <p:nvPr/>
        </p:nvSpPr>
        <p:spPr bwMode="auto">
          <a:xfrm>
            <a:off x="8640763" y="3455988"/>
            <a:ext cx="863600" cy="56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254    </a:t>
            </a:r>
            <a:r>
              <a:rPr lang="ru-RU" sz="1600">
                <a:solidFill>
                  <a:srgbClr val="FFFF00"/>
                </a:solidFill>
                <a:ea typeface="Microsoft YaHei" pitchFamily="34" charset="-122"/>
              </a:rPr>
              <a:t>102</a:t>
            </a:r>
          </a:p>
        </p:txBody>
      </p:sp>
      <p:sp>
        <p:nvSpPr>
          <p:cNvPr id="18464" name="Line 33"/>
          <p:cNvSpPr>
            <a:spLocks noChangeShapeType="1"/>
          </p:cNvSpPr>
          <p:nvPr/>
        </p:nvSpPr>
        <p:spPr bwMode="auto">
          <a:xfrm flipH="1">
            <a:off x="8901113" y="4446588"/>
            <a:ext cx="247650" cy="5207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65" name="Text Box 34"/>
          <p:cNvSpPr txBox="1">
            <a:spLocks noChangeArrowheads="1"/>
          </p:cNvSpPr>
          <p:nvPr/>
        </p:nvSpPr>
        <p:spPr bwMode="auto">
          <a:xfrm>
            <a:off x="8255000" y="5040313"/>
            <a:ext cx="3644900" cy="774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0000FF"/>
                </a:solidFill>
                <a:ea typeface="Microsoft YaHei" pitchFamily="34" charset="-122"/>
              </a:rPr>
              <a:t>Fm 250 + </a:t>
            </a:r>
            <a:r>
              <a:rPr lang="en-US" sz="1500">
                <a:solidFill>
                  <a:srgbClr val="0000FF"/>
                </a:solidFill>
                <a:ea typeface="Microsoft YaHei" pitchFamily="34" charset="-122"/>
              </a:rPr>
              <a:t>alpha</a:t>
            </a:r>
            <a:endParaRPr lang="ru-RU" sz="150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>
                <a:solidFill>
                  <a:srgbClr val="0000FF"/>
                </a:solidFill>
                <a:ea typeface="Microsoft YaHei" pitchFamily="34" charset="-122"/>
              </a:rPr>
              <a:t>Chemical identification</a:t>
            </a:r>
            <a:endParaRPr lang="ru-RU" sz="150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0000FF"/>
                </a:solidFill>
                <a:ea typeface="Microsoft YaHei" pitchFamily="34" charset="-122"/>
              </a:rPr>
              <a:t>Т1/2 = 30 </a:t>
            </a:r>
            <a:r>
              <a:rPr lang="en-US" sz="1500">
                <a:solidFill>
                  <a:srgbClr val="0000FF"/>
                </a:solidFill>
                <a:ea typeface="Microsoft YaHei" pitchFamily="34" charset="-122"/>
              </a:rPr>
              <a:t>minutes!</a:t>
            </a:r>
            <a:r>
              <a:rPr lang="ru-RU" sz="1500">
                <a:solidFill>
                  <a:srgbClr val="0000FF"/>
                </a:solidFill>
                <a:ea typeface="Microsoft YaHei" pitchFamily="34" charset="-122"/>
              </a:rPr>
              <a:t>, Е</a:t>
            </a:r>
            <a:r>
              <a:rPr lang="en-US" sz="1500">
                <a:solidFill>
                  <a:srgbClr val="0000FF"/>
                </a:solidFill>
                <a:ea typeface="Microsoft YaHei" pitchFamily="34" charset="-122"/>
              </a:rPr>
              <a:t>_alpha</a:t>
            </a:r>
            <a:r>
              <a:rPr lang="ru-RU" sz="1500">
                <a:solidFill>
                  <a:srgbClr val="0000FF"/>
                </a:solidFill>
                <a:ea typeface="Microsoft YaHei" pitchFamily="34" charset="-122"/>
              </a:rPr>
              <a:t> = 7,43 </a:t>
            </a:r>
            <a:r>
              <a:rPr lang="en-US" sz="1500">
                <a:solidFill>
                  <a:srgbClr val="0000FF"/>
                </a:solidFill>
                <a:ea typeface="Microsoft YaHei" pitchFamily="34" charset="-122"/>
              </a:rPr>
              <a:t>MeV</a:t>
            </a:r>
            <a:endParaRPr lang="ru-RU" sz="1500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18466" name="Text Box 35"/>
          <p:cNvSpPr txBox="1">
            <a:spLocks noChangeArrowheads="1"/>
          </p:cNvSpPr>
          <p:nvPr/>
        </p:nvSpPr>
        <p:spPr bwMode="auto">
          <a:xfrm>
            <a:off x="8255000" y="5111750"/>
            <a:ext cx="3644900" cy="100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>
              <a:solidFill>
                <a:srgbClr val="000000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FF0000"/>
                </a:solidFill>
                <a:ea typeface="Microsoft YaHei" pitchFamily="34" charset="-122"/>
              </a:rPr>
              <a:t>     </a:t>
            </a:r>
            <a:r>
              <a:rPr lang="en-US" sz="1200">
                <a:solidFill>
                  <a:srgbClr val="FF0000"/>
                </a:solidFill>
                <a:ea typeface="Microsoft YaHei" pitchFamily="34" charset="-122"/>
              </a:rPr>
              <a:t>spontaneous fission </a:t>
            </a:r>
            <a:r>
              <a:rPr lang="ru-RU" sz="1200">
                <a:solidFill>
                  <a:srgbClr val="FF0000"/>
                </a:solidFill>
                <a:ea typeface="Microsoft YaHei" pitchFamily="34" charset="-122"/>
              </a:rPr>
              <a:t> 30%</a:t>
            </a:r>
          </a:p>
        </p:txBody>
      </p:sp>
      <p:sp>
        <p:nvSpPr>
          <p:cNvPr id="18467" name="Text Box 39"/>
          <p:cNvSpPr txBox="1">
            <a:spLocks noChangeArrowheads="1"/>
          </p:cNvSpPr>
          <p:nvPr/>
        </p:nvSpPr>
        <p:spPr bwMode="auto">
          <a:xfrm>
            <a:off x="10272713" y="3671888"/>
            <a:ext cx="1824037" cy="100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500">
                <a:solidFill>
                  <a:srgbClr val="0000FF"/>
                </a:solidFill>
                <a:ea typeface="Microsoft YaHei" pitchFamily="34" charset="-122"/>
              </a:rPr>
              <a:t>T1/2=3 s</a:t>
            </a:r>
            <a:endParaRPr lang="ru-RU" sz="1500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500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18468" name="Text Box 40"/>
          <p:cNvSpPr txBox="1">
            <a:spLocks noChangeArrowheads="1"/>
          </p:cNvSpPr>
          <p:nvPr/>
        </p:nvSpPr>
        <p:spPr bwMode="auto">
          <a:xfrm>
            <a:off x="685800" y="5638800"/>
            <a:ext cx="27828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/>
              <a:t>There seemed to be no doubt</a:t>
            </a:r>
            <a:endParaRPr lang="ru-RU" b="1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18469" name="Text Box 41"/>
          <p:cNvSpPr txBox="1">
            <a:spLocks noChangeArrowheads="1"/>
          </p:cNvSpPr>
          <p:nvPr/>
        </p:nvSpPr>
        <p:spPr bwMode="auto">
          <a:xfrm>
            <a:off x="5376863" y="2592388"/>
            <a:ext cx="2687637" cy="820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FF"/>
                </a:solidFill>
                <a:ea typeface="Microsoft YaHei" pitchFamily="34" charset="-122"/>
              </a:rPr>
              <a:t>  </a:t>
            </a:r>
            <a:r>
              <a:rPr lang="en-US" sz="1600" b="1">
                <a:solidFill>
                  <a:srgbClr val="FF00FF"/>
                </a:solidFill>
                <a:ea typeface="Microsoft YaHei" pitchFamily="34" charset="-122"/>
              </a:rPr>
              <a:t>they reported: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FF00FF"/>
                </a:solidFill>
                <a:ea typeface="Microsoft YaHei" pitchFamily="34" charset="-122"/>
              </a:rPr>
              <a:t> discovery of 102</a:t>
            </a:r>
            <a:r>
              <a:rPr lang="ru-RU" sz="1600" b="1">
                <a:solidFill>
                  <a:srgbClr val="FF00FF"/>
                </a:solidFill>
                <a:ea typeface="Microsoft YaHei" pitchFamily="34" charset="-122"/>
              </a:rPr>
              <a:t> </a:t>
            </a:r>
          </a:p>
        </p:txBody>
      </p:sp>
      <p:sp>
        <p:nvSpPr>
          <p:cNvPr id="18470" name="Text Box 42"/>
          <p:cNvSpPr txBox="1">
            <a:spLocks noChangeArrowheads="1"/>
          </p:cNvSpPr>
          <p:nvPr/>
        </p:nvSpPr>
        <p:spPr bwMode="auto">
          <a:xfrm>
            <a:off x="2978150" y="2735263"/>
            <a:ext cx="2014538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300">
                <a:solidFill>
                  <a:srgbClr val="0000FF"/>
                </a:solidFill>
                <a:ea typeface="Microsoft YaHei" pitchFamily="34" charset="-122"/>
              </a:rPr>
              <a:t>neutrons</a:t>
            </a:r>
            <a:endParaRPr lang="ru-RU" sz="1300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18471" name="Line 43"/>
          <p:cNvSpPr>
            <a:spLocks noChangeShapeType="1"/>
          </p:cNvSpPr>
          <p:nvPr/>
        </p:nvSpPr>
        <p:spPr bwMode="auto">
          <a:xfrm flipH="1">
            <a:off x="2773363" y="2879725"/>
            <a:ext cx="311150" cy="714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1333500" y="476250"/>
            <a:ext cx="10475913" cy="530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       </a:t>
            </a:r>
            <a:r>
              <a:rPr lang="en-US">
                <a:solidFill>
                  <a:srgbClr val="000000"/>
                </a:solidFill>
                <a:ea typeface="Microsoft YaHei" pitchFamily="34" charset="-122"/>
              </a:rPr>
              <a:t>1963 JINR, Dubna : </a:t>
            </a:r>
            <a:r>
              <a:rPr lang="ru-RU" b="1">
                <a:solidFill>
                  <a:srgbClr val="EF2503"/>
                </a:solidFill>
              </a:rPr>
              <a:t>Ev</a:t>
            </a:r>
            <a:r>
              <a:rPr lang="en-US" b="1">
                <a:solidFill>
                  <a:srgbClr val="EF2503"/>
                </a:solidFill>
              </a:rPr>
              <a:t>ge</a:t>
            </a:r>
            <a:r>
              <a:rPr lang="ru-RU" b="1">
                <a:solidFill>
                  <a:srgbClr val="EF2503"/>
                </a:solidFill>
              </a:rPr>
              <a:t>ny D. Donets, Victor A. Ermakov, Vyacheslav A. Schegolev</a:t>
            </a:r>
            <a:r>
              <a:rPr lang="ru-RU"/>
              <a:t> </a:t>
            </a: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                                       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FF"/>
              </a:solidFill>
              <a:ea typeface="Microsoft YaHei" pitchFamily="34" charset="-122"/>
            </a:endParaRPr>
          </a:p>
        </p:txBody>
      </p:sp>
      <p:sp>
        <p:nvSpPr>
          <p:cNvPr id="20482" name="Oval 3"/>
          <p:cNvSpPr>
            <a:spLocks noChangeArrowheads="1"/>
          </p:cNvSpPr>
          <p:nvPr/>
        </p:nvSpPr>
        <p:spPr bwMode="auto">
          <a:xfrm>
            <a:off x="1919288" y="1655763"/>
            <a:ext cx="671512" cy="4318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2592388" y="1871663"/>
            <a:ext cx="1152525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4" name="Oval 5"/>
          <p:cNvSpPr>
            <a:spLocks noChangeArrowheads="1"/>
          </p:cNvSpPr>
          <p:nvPr/>
        </p:nvSpPr>
        <p:spPr bwMode="auto">
          <a:xfrm>
            <a:off x="3913188" y="1295400"/>
            <a:ext cx="1727200" cy="12239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5640388" y="1871663"/>
            <a:ext cx="127000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6" name="Oval 7"/>
          <p:cNvSpPr>
            <a:spLocks noChangeArrowheads="1"/>
          </p:cNvSpPr>
          <p:nvPr/>
        </p:nvSpPr>
        <p:spPr bwMode="auto">
          <a:xfrm>
            <a:off x="6913563" y="1655763"/>
            <a:ext cx="669925" cy="4318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7" name="Oval 8"/>
          <p:cNvSpPr>
            <a:spLocks noChangeArrowheads="1"/>
          </p:cNvSpPr>
          <p:nvPr/>
        </p:nvSpPr>
        <p:spPr bwMode="auto">
          <a:xfrm>
            <a:off x="7583488" y="1271588"/>
            <a:ext cx="1536700" cy="1223962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>
            <a:off x="9120188" y="1871663"/>
            <a:ext cx="576262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9" name="Line 10"/>
          <p:cNvSpPr>
            <a:spLocks noChangeShapeType="1"/>
          </p:cNvSpPr>
          <p:nvPr/>
        </p:nvSpPr>
        <p:spPr bwMode="auto">
          <a:xfrm>
            <a:off x="2014538" y="3816350"/>
            <a:ext cx="963612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0" name="Oval 11"/>
          <p:cNvSpPr>
            <a:spLocks noChangeArrowheads="1"/>
          </p:cNvSpPr>
          <p:nvPr/>
        </p:nvSpPr>
        <p:spPr bwMode="auto">
          <a:xfrm>
            <a:off x="2978150" y="3159125"/>
            <a:ext cx="1917700" cy="12954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 flipV="1">
            <a:off x="4514850" y="3070225"/>
            <a:ext cx="573088" cy="1952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2" name="Oval 13"/>
          <p:cNvSpPr>
            <a:spLocks noChangeArrowheads="1"/>
          </p:cNvSpPr>
          <p:nvPr/>
        </p:nvSpPr>
        <p:spPr bwMode="auto">
          <a:xfrm>
            <a:off x="5087938" y="2952750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 flipH="1" flipV="1">
            <a:off x="2749550" y="2998788"/>
            <a:ext cx="547688" cy="4111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4" name="Oval 15"/>
          <p:cNvSpPr>
            <a:spLocks noChangeArrowheads="1"/>
          </p:cNvSpPr>
          <p:nvPr/>
        </p:nvSpPr>
        <p:spPr bwMode="auto">
          <a:xfrm>
            <a:off x="2592388" y="2879725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5" name="Line 16"/>
          <p:cNvSpPr>
            <a:spLocks noChangeShapeType="1"/>
          </p:cNvSpPr>
          <p:nvPr/>
        </p:nvSpPr>
        <p:spPr bwMode="auto">
          <a:xfrm>
            <a:off x="3937000" y="4464050"/>
            <a:ext cx="1588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6" name="Oval 17"/>
          <p:cNvSpPr>
            <a:spLocks noChangeArrowheads="1"/>
          </p:cNvSpPr>
          <p:nvPr/>
        </p:nvSpPr>
        <p:spPr bwMode="auto">
          <a:xfrm>
            <a:off x="3808413" y="4872038"/>
            <a:ext cx="192087" cy="144462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7" name="Line 18"/>
          <p:cNvSpPr>
            <a:spLocks noChangeShapeType="1"/>
          </p:cNvSpPr>
          <p:nvPr/>
        </p:nvSpPr>
        <p:spPr bwMode="auto">
          <a:xfrm>
            <a:off x="4608513" y="4248150"/>
            <a:ext cx="479425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8" name="Oval 19"/>
          <p:cNvSpPr>
            <a:spLocks noChangeArrowheads="1"/>
          </p:cNvSpPr>
          <p:nvPr/>
        </p:nvSpPr>
        <p:spPr bwMode="auto">
          <a:xfrm>
            <a:off x="5087938" y="4679950"/>
            <a:ext cx="193675" cy="144463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9" name="Line 20"/>
          <p:cNvSpPr>
            <a:spLocks noChangeShapeType="1"/>
          </p:cNvSpPr>
          <p:nvPr/>
        </p:nvSpPr>
        <p:spPr bwMode="auto">
          <a:xfrm>
            <a:off x="5087938" y="3816350"/>
            <a:ext cx="268922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00" name="Oval 21"/>
          <p:cNvSpPr>
            <a:spLocks noChangeArrowheads="1"/>
          </p:cNvSpPr>
          <p:nvPr/>
        </p:nvSpPr>
        <p:spPr bwMode="auto">
          <a:xfrm>
            <a:off x="8153400" y="3151188"/>
            <a:ext cx="1974850" cy="12954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V="1">
            <a:off x="9791700" y="2854325"/>
            <a:ext cx="576263" cy="4111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02" name="Text Box 23"/>
          <p:cNvSpPr txBox="1">
            <a:spLocks noChangeArrowheads="1"/>
          </p:cNvSpPr>
          <p:nvPr/>
        </p:nvSpPr>
        <p:spPr bwMode="auto">
          <a:xfrm>
            <a:off x="10367963" y="2465388"/>
            <a:ext cx="1824037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3366"/>
                </a:solidFill>
                <a:ea typeface="Microsoft YaHei" pitchFamily="34" charset="-122"/>
              </a:rPr>
              <a:t>gamma</a:t>
            </a:r>
            <a:endParaRPr lang="ru-RU" sz="1200">
              <a:solidFill>
                <a:srgbClr val="FF3366"/>
              </a:solidFill>
              <a:ea typeface="Microsoft YaHei" pitchFamily="34" charset="-122"/>
            </a:endParaRPr>
          </a:p>
        </p:txBody>
      </p:sp>
      <p:sp>
        <p:nvSpPr>
          <p:cNvPr id="20503" name="Line 24"/>
          <p:cNvSpPr>
            <a:spLocks noChangeShapeType="1"/>
          </p:cNvSpPr>
          <p:nvPr/>
        </p:nvSpPr>
        <p:spPr bwMode="auto">
          <a:xfrm>
            <a:off x="4800600" y="4103688"/>
            <a:ext cx="1344613" cy="6477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04" name="Oval 25"/>
          <p:cNvSpPr>
            <a:spLocks noChangeArrowheads="1"/>
          </p:cNvSpPr>
          <p:nvPr/>
        </p:nvSpPr>
        <p:spPr bwMode="auto">
          <a:xfrm>
            <a:off x="6623050" y="4679950"/>
            <a:ext cx="1150938" cy="88265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5" name="Oval 26"/>
          <p:cNvSpPr>
            <a:spLocks noChangeArrowheads="1"/>
          </p:cNvSpPr>
          <p:nvPr/>
        </p:nvSpPr>
        <p:spPr bwMode="auto">
          <a:xfrm>
            <a:off x="4992688" y="5040313"/>
            <a:ext cx="1341437" cy="1079500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6" name="Text Box 27"/>
          <p:cNvSpPr txBox="1">
            <a:spLocks noChangeArrowheads="1"/>
          </p:cNvSpPr>
          <p:nvPr/>
        </p:nvSpPr>
        <p:spPr bwMode="auto">
          <a:xfrm>
            <a:off x="5857875" y="6119813"/>
            <a:ext cx="29749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420E"/>
                </a:solidFill>
                <a:ea typeface="Microsoft YaHei" pitchFamily="34" charset="-122"/>
              </a:rPr>
              <a:t>Fission products</a:t>
            </a:r>
            <a:endParaRPr lang="ru-RU" sz="1200">
              <a:solidFill>
                <a:srgbClr val="FF420E"/>
              </a:solidFill>
              <a:ea typeface="Microsoft YaHei" pitchFamily="34" charset="-122"/>
            </a:endParaRPr>
          </a:p>
        </p:txBody>
      </p:sp>
      <p:sp>
        <p:nvSpPr>
          <p:cNvPr id="20507" name="Text Box 28"/>
          <p:cNvSpPr txBox="1">
            <a:spLocks noChangeArrowheads="1"/>
          </p:cNvSpPr>
          <p:nvPr/>
        </p:nvSpPr>
        <p:spPr bwMode="auto">
          <a:xfrm>
            <a:off x="8439150" y="4464050"/>
            <a:ext cx="337026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8" name="Text Box 29"/>
          <p:cNvSpPr txBox="1">
            <a:spLocks noChangeArrowheads="1"/>
          </p:cNvSpPr>
          <p:nvPr/>
        </p:nvSpPr>
        <p:spPr bwMode="auto">
          <a:xfrm>
            <a:off x="1919288" y="1655763"/>
            <a:ext cx="7683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FFFF00"/>
                </a:solidFill>
                <a:ea typeface="Microsoft YaHei" pitchFamily="34" charset="-122"/>
              </a:rPr>
              <a:t>22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 Ne</a:t>
            </a:r>
          </a:p>
        </p:txBody>
      </p:sp>
      <p:sp>
        <p:nvSpPr>
          <p:cNvPr id="20509" name="Text Box 30"/>
          <p:cNvSpPr txBox="1">
            <a:spLocks noChangeArrowheads="1"/>
          </p:cNvSpPr>
          <p:nvPr/>
        </p:nvSpPr>
        <p:spPr bwMode="auto">
          <a:xfrm>
            <a:off x="4224338" y="1511300"/>
            <a:ext cx="1152525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</a:t>
            </a:r>
            <a:r>
              <a:rPr lang="ru-RU">
                <a:solidFill>
                  <a:srgbClr val="FFFF00"/>
                </a:solidFill>
                <a:ea typeface="Microsoft YaHei" pitchFamily="34" charset="-122"/>
              </a:rPr>
              <a:t>238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00"/>
                </a:solidFill>
                <a:ea typeface="Microsoft YaHei" pitchFamily="34" charset="-122"/>
              </a:rPr>
              <a:t>    U </a:t>
            </a:r>
            <a:r>
              <a:rPr lang="ru-RU">
                <a:solidFill>
                  <a:srgbClr val="000000"/>
                </a:solidFill>
                <a:ea typeface="Microsoft YaHei" pitchFamily="34" charset="-122"/>
              </a:rPr>
              <a:t>  </a:t>
            </a:r>
          </a:p>
        </p:txBody>
      </p:sp>
      <p:sp>
        <p:nvSpPr>
          <p:cNvPr id="20510" name="Text Box 31"/>
          <p:cNvSpPr txBox="1">
            <a:spLocks noChangeArrowheads="1"/>
          </p:cNvSpPr>
          <p:nvPr/>
        </p:nvSpPr>
        <p:spPr bwMode="auto">
          <a:xfrm>
            <a:off x="3359150" y="3455988"/>
            <a:ext cx="1150938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600">
                <a:solidFill>
                  <a:srgbClr val="FFFF00"/>
                </a:solidFill>
                <a:ea typeface="Microsoft YaHei" pitchFamily="34" charset="-122"/>
              </a:rPr>
              <a:t>102</a:t>
            </a:r>
          </a:p>
        </p:txBody>
      </p:sp>
      <p:sp>
        <p:nvSpPr>
          <p:cNvPr id="20511" name="Text Box 32"/>
          <p:cNvSpPr txBox="1">
            <a:spLocks noChangeArrowheads="1"/>
          </p:cNvSpPr>
          <p:nvPr/>
        </p:nvSpPr>
        <p:spPr bwMode="auto">
          <a:xfrm>
            <a:off x="8447088" y="3384550"/>
            <a:ext cx="1536700" cy="85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256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       </a:t>
            </a:r>
            <a:r>
              <a:rPr lang="ru-RU" sz="2000">
                <a:solidFill>
                  <a:srgbClr val="FFFF00"/>
                </a:solidFill>
                <a:ea typeface="Microsoft YaHei" pitchFamily="34" charset="-122"/>
              </a:rPr>
              <a:t>102</a:t>
            </a:r>
            <a:r>
              <a:rPr lang="ru-RU" sz="1500">
                <a:solidFill>
                  <a:srgbClr val="FFFF00"/>
                </a:solidFill>
                <a:ea typeface="Microsoft YaHei" pitchFamily="34" charset="-122"/>
              </a:rPr>
              <a:t> </a:t>
            </a:r>
            <a:r>
              <a:rPr lang="ru-RU" sz="1500">
                <a:solidFill>
                  <a:srgbClr val="000000"/>
                </a:solidFill>
                <a:ea typeface="Microsoft YaHei" pitchFamily="34" charset="-122"/>
              </a:rPr>
              <a:t>   </a:t>
            </a:r>
          </a:p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5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20512" name="Line 33"/>
          <p:cNvSpPr>
            <a:spLocks noChangeShapeType="1"/>
          </p:cNvSpPr>
          <p:nvPr/>
        </p:nvSpPr>
        <p:spPr bwMode="auto">
          <a:xfrm>
            <a:off x="9120188" y="4446588"/>
            <a:ext cx="671512" cy="6651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Text Box 34"/>
          <p:cNvSpPr txBox="1">
            <a:spLocks noChangeArrowheads="1"/>
          </p:cNvSpPr>
          <p:nvPr/>
        </p:nvSpPr>
        <p:spPr bwMode="auto">
          <a:xfrm>
            <a:off x="8288338" y="5159375"/>
            <a:ext cx="3265487" cy="912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Fm 252 + </a:t>
            </a:r>
            <a:r>
              <a:rPr lang="en-US">
                <a:solidFill>
                  <a:srgbClr val="0000FF"/>
                </a:solidFill>
                <a:ea typeface="Microsoft YaHei" pitchFamily="34" charset="-122"/>
              </a:rPr>
              <a:t>alpha</a:t>
            </a: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, Т1/2 = 25</a:t>
            </a:r>
            <a:r>
              <a:rPr lang="en-US">
                <a:solidFill>
                  <a:srgbClr val="0000FF"/>
                </a:solidFill>
                <a:ea typeface="Microsoft YaHei" pitchFamily="34" charset="-122"/>
              </a:rPr>
              <a:t> hours</a:t>
            </a:r>
            <a:r>
              <a:rPr lang="ru-RU">
                <a:solidFill>
                  <a:srgbClr val="0000FF"/>
                </a:solidFill>
                <a:ea typeface="Microsoft YaHei" pitchFamily="34" charset="-122"/>
              </a:rPr>
              <a:t>, Е = 7,04 </a:t>
            </a:r>
            <a:r>
              <a:rPr lang="en-US">
                <a:solidFill>
                  <a:srgbClr val="0000FF"/>
                </a:solidFill>
                <a:ea typeface="Microsoft YaHei" pitchFamily="34" charset="-122"/>
              </a:rPr>
              <a:t>MeV</a:t>
            </a:r>
            <a:endParaRPr lang="ru-RU">
              <a:solidFill>
                <a:srgbClr val="0000FF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object 6"/>
          <p:cNvSpPr txBox="1">
            <a:spLocks noChangeArrowheads="1"/>
          </p:cNvSpPr>
          <p:nvPr/>
        </p:nvSpPr>
        <p:spPr bwMode="auto">
          <a:xfrm>
            <a:off x="4419600" y="381000"/>
            <a:ext cx="74930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indent="31750" algn="just">
              <a:lnSpc>
                <a:spcPct val="107000"/>
              </a:lnSpc>
            </a:pPr>
            <a:r>
              <a:rPr lang="ru-RU" sz="2400" b="1">
                <a:solidFill>
                  <a:srgbClr val="000009"/>
                </a:solidFill>
                <a:latin typeface="Calibri" pitchFamily="34" charset="0"/>
              </a:rPr>
              <a:t> </a:t>
            </a:r>
            <a:r>
              <a:rPr lang="en-US" sz="2400" b="1">
                <a:solidFill>
                  <a:srgbClr val="000009"/>
                </a:solidFill>
                <a:latin typeface="Calibri" pitchFamily="34" charset="0"/>
              </a:rPr>
              <a:t>   </a:t>
            </a:r>
            <a:r>
              <a:rPr lang="ru-RU" sz="2000" b="1">
                <a:solidFill>
                  <a:srgbClr val="EF2503"/>
                </a:solidFill>
                <a:latin typeface="Times New Roman" pitchFamily="18" charset="0"/>
                <a:cs typeface="Times New Roman" pitchFamily="18" charset="0"/>
              </a:rPr>
              <a:t>Evegny D. Donets, Victor A. Ermakov, Vyacheslav A. Schegolev</a:t>
            </a:r>
            <a:r>
              <a:rPr lang="ru-RU" sz="2000" b="1">
                <a:solidFill>
                  <a:srgbClr val="0000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>
              <a:solidFill>
                <a:srgbClr val="0000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indent="31750" algn="just">
              <a:lnSpc>
                <a:spcPct val="107000"/>
              </a:lnSpc>
            </a:pPr>
            <a:r>
              <a:rPr lang="ru-RU" sz="2000" b="1">
                <a:solidFill>
                  <a:srgbClr val="000009"/>
                </a:solidFill>
                <a:latin typeface="Calibri" pitchFamily="34" charset="0"/>
              </a:rPr>
              <a:t>after discovery of the isotope of  element 102 (Nobelium) with the Mass=256 and half-life ~8 s in nuclear reaction </a:t>
            </a:r>
            <a:endParaRPr lang="en-US" sz="2000" b="1">
              <a:solidFill>
                <a:srgbClr val="000009"/>
              </a:solidFill>
              <a:latin typeface="Calibri" pitchFamily="34" charset="0"/>
            </a:endParaRPr>
          </a:p>
          <a:p>
            <a:pPr marL="12700" indent="31750" algn="just">
              <a:lnSpc>
                <a:spcPct val="107000"/>
              </a:lnSpc>
            </a:pPr>
            <a:r>
              <a:rPr lang="ru-RU" sz="2000" b="1">
                <a:solidFill>
                  <a:srgbClr val="000009"/>
                </a:solidFill>
                <a:latin typeface="Calibri" pitchFamily="34" charset="0"/>
              </a:rPr>
              <a:t>22Ne + 238U;   Dubna, JINR.  April  196</a:t>
            </a:r>
            <a:r>
              <a:rPr lang="en-US" sz="2000" b="1">
                <a:solidFill>
                  <a:srgbClr val="000009"/>
                </a:solidFill>
                <a:latin typeface="Calibri" pitchFamily="34" charset="0"/>
              </a:rPr>
              <a:t>3</a:t>
            </a:r>
            <a:r>
              <a:rPr lang="ru-RU" sz="2000" b="1">
                <a:solidFill>
                  <a:srgbClr val="000009"/>
                </a:solidFill>
                <a:latin typeface="Calibri" pitchFamily="34" charset="0"/>
              </a:rPr>
              <a:t>.</a:t>
            </a:r>
            <a:endParaRPr lang="ru-RU" sz="2000" b="1">
              <a:latin typeface="Calibri" pitchFamily="34" charset="0"/>
            </a:endParaRPr>
          </a:p>
        </p:txBody>
      </p:sp>
      <p:pic>
        <p:nvPicPr>
          <p:cNvPr id="2253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2720975" cy="476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352800"/>
            <a:ext cx="4587875" cy="302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1752600"/>
            <a:ext cx="5334000" cy="413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"/>
            <a:ext cx="8478838" cy="656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2992</Words>
  <Application>Microsoft Office PowerPoint</Application>
  <PresentationFormat>Произвольный</PresentationFormat>
  <Paragraphs>505</Paragraphs>
  <Slides>44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Office Theme</vt:lpstr>
      <vt:lpstr>1_Office Theme</vt:lpstr>
      <vt:lpstr>3_Office Theme</vt:lpstr>
      <vt:lpstr>Оформление по умолчанию</vt:lpstr>
      <vt:lpstr>Document</vt:lpstr>
      <vt:lpstr>Презентация PowerPoint</vt:lpstr>
      <vt:lpstr>Презентация PowerPoint</vt:lpstr>
      <vt:lpstr>The early years 1959-1966: towards “stability island”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EBIS history begins…</vt:lpstr>
      <vt:lpstr> Krion-1(cryogenic ionizer) – 1st working EBIS</vt:lpstr>
      <vt:lpstr>Презентация PowerPoint</vt:lpstr>
      <vt:lpstr> Krion-1(cryogenic ionizer) – 1st working EBIS</vt:lpstr>
      <vt:lpstr> Krion-2 EBIS (1974-1993)</vt:lpstr>
      <vt:lpstr>Презентация PowerPoint</vt:lpstr>
      <vt:lpstr>Презентация PowerPoint</vt:lpstr>
      <vt:lpstr>Презентация PowerPoint</vt:lpstr>
      <vt:lpstr>Experimental data of charge state evolution</vt:lpstr>
      <vt:lpstr>Inverse problem has been solved to extract unknown values  of ionization cross-sections from the obtained experimental charge state evolution data using truncated linear system of evolution equations  </vt:lpstr>
      <vt:lpstr>X-ray spectroscopy with HCI</vt:lpstr>
      <vt:lpstr>X-ray spectroscopy with HCI</vt:lpstr>
      <vt:lpstr>Super excited states of ions/atoms</vt:lpstr>
      <vt:lpstr>Super excited states of ions/atoms – &gt;     ball lightning phenomena? </vt:lpstr>
      <vt:lpstr>Презентация PowerPoint</vt:lpstr>
      <vt:lpstr>Ion-ion cooling </vt:lpstr>
      <vt:lpstr>Презентация PowerPoint</vt:lpstr>
      <vt:lpstr>Презентация PowerPoint</vt:lpstr>
      <vt:lpstr>Презентация PowerPoint</vt:lpstr>
      <vt:lpstr>ESIS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Known in the community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TRIUMF</dc:title>
  <dc:creator>Nicolas Zdunich</dc:creator>
  <cp:lastModifiedBy>Евгений</cp:lastModifiedBy>
  <cp:revision>138</cp:revision>
  <dcterms:created xsi:type="dcterms:W3CDTF">2021-09-24T17:56:59Z</dcterms:created>
  <dcterms:modified xsi:type="dcterms:W3CDTF">2021-09-30T05:02:33Z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2021-09-22T00:00:00Z</vt:filetime>
  </property>
  <property fmtid="{D5CDD505-2E9C-101B-9397-08002B2CF9AE}" pid="3" name="LastSaved">
    <vt:filetime>2021-09-24T00:00:00Z</vt:filetime>
  </property>
</Properties>
</file>