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3" r:id="rId2"/>
    <p:sldId id="290" r:id="rId3"/>
    <p:sldId id="275" r:id="rId4"/>
    <p:sldId id="277" r:id="rId5"/>
    <p:sldId id="278" r:id="rId6"/>
    <p:sldId id="279" r:id="rId7"/>
    <p:sldId id="280" r:id="rId8"/>
    <p:sldId id="281" r:id="rId9"/>
    <p:sldId id="282" r:id="rId10"/>
    <p:sldId id="283" r:id="rId11"/>
    <p:sldId id="284" r:id="rId12"/>
    <p:sldId id="285" r:id="rId13"/>
    <p:sldId id="286" r:id="rId14"/>
    <p:sldId id="287" r:id="rId15"/>
    <p:sldId id="288" r:id="rId16"/>
    <p:sldId id="291" r:id="rId17"/>
    <p:sldId id="289" r:id="rId18"/>
    <p:sldId id="276" r:id="rId19"/>
    <p:sldId id="274"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4" autoAdjust="0"/>
    <p:restoredTop sz="94660"/>
  </p:normalViewPr>
  <p:slideViewPr>
    <p:cSldViewPr snapToGrid="0">
      <p:cViewPr varScale="1">
        <p:scale>
          <a:sx n="89" d="100"/>
          <a:sy n="89" d="100"/>
        </p:scale>
        <p:origin x="3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51E379A-5933-4611-9898-DC2B81E5EC2B}" type="datetimeFigureOut">
              <a:rPr lang="ru-RU" smtClean="0"/>
              <a:t>30.09.2021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7506E8-233E-4FBB-B247-35BB60C920F3}" type="slidenum">
              <a:rPr lang="ru-RU" smtClean="0"/>
              <a:t>‹#›</a:t>
            </a:fld>
            <a:endParaRPr lang="ru-RU"/>
          </a:p>
        </p:txBody>
      </p:sp>
    </p:spTree>
    <p:extLst>
      <p:ext uri="{BB962C8B-B14F-4D97-AF65-F5344CB8AC3E}">
        <p14:creationId xmlns:p14="http://schemas.microsoft.com/office/powerpoint/2010/main" val="2775169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51E379A-5933-4611-9898-DC2B81E5EC2B}" type="datetimeFigureOut">
              <a:rPr lang="ru-RU" smtClean="0"/>
              <a:t>30.09.2021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7506E8-233E-4FBB-B247-35BB60C920F3}" type="slidenum">
              <a:rPr lang="ru-RU" smtClean="0"/>
              <a:t>‹#›</a:t>
            </a:fld>
            <a:endParaRPr lang="ru-RU"/>
          </a:p>
        </p:txBody>
      </p:sp>
    </p:spTree>
    <p:extLst>
      <p:ext uri="{BB962C8B-B14F-4D97-AF65-F5344CB8AC3E}">
        <p14:creationId xmlns:p14="http://schemas.microsoft.com/office/powerpoint/2010/main" val="949535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51E379A-5933-4611-9898-DC2B81E5EC2B}" type="datetimeFigureOut">
              <a:rPr lang="ru-RU" smtClean="0"/>
              <a:t>30.09.2021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7506E8-233E-4FBB-B247-35BB60C920F3}" type="slidenum">
              <a:rPr lang="ru-RU" smtClean="0"/>
              <a:t>‹#›</a:t>
            </a:fld>
            <a:endParaRPr lang="ru-RU"/>
          </a:p>
        </p:txBody>
      </p:sp>
    </p:spTree>
    <p:extLst>
      <p:ext uri="{BB962C8B-B14F-4D97-AF65-F5344CB8AC3E}">
        <p14:creationId xmlns:p14="http://schemas.microsoft.com/office/powerpoint/2010/main" val="362482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51E379A-5933-4611-9898-DC2B81E5EC2B}" type="datetimeFigureOut">
              <a:rPr lang="ru-RU" smtClean="0"/>
              <a:t>30.09.2021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7506E8-233E-4FBB-B247-35BB60C920F3}" type="slidenum">
              <a:rPr lang="ru-RU" smtClean="0"/>
              <a:t>‹#›</a:t>
            </a:fld>
            <a:endParaRPr lang="ru-RU"/>
          </a:p>
        </p:txBody>
      </p:sp>
    </p:spTree>
    <p:extLst>
      <p:ext uri="{BB962C8B-B14F-4D97-AF65-F5344CB8AC3E}">
        <p14:creationId xmlns:p14="http://schemas.microsoft.com/office/powerpoint/2010/main" val="1112349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51E379A-5933-4611-9898-DC2B81E5EC2B}" type="datetimeFigureOut">
              <a:rPr lang="ru-RU" smtClean="0"/>
              <a:t>30.09.2021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7506E8-233E-4FBB-B247-35BB60C920F3}" type="slidenum">
              <a:rPr lang="ru-RU" smtClean="0"/>
              <a:t>‹#›</a:t>
            </a:fld>
            <a:endParaRPr lang="ru-RU"/>
          </a:p>
        </p:txBody>
      </p:sp>
    </p:spTree>
    <p:extLst>
      <p:ext uri="{BB962C8B-B14F-4D97-AF65-F5344CB8AC3E}">
        <p14:creationId xmlns:p14="http://schemas.microsoft.com/office/powerpoint/2010/main" val="474375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51E379A-5933-4611-9898-DC2B81E5EC2B}" type="datetimeFigureOut">
              <a:rPr lang="ru-RU" smtClean="0"/>
              <a:t>30.09.2021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7506E8-233E-4FBB-B247-35BB60C920F3}" type="slidenum">
              <a:rPr lang="ru-RU" smtClean="0"/>
              <a:t>‹#›</a:t>
            </a:fld>
            <a:endParaRPr lang="ru-RU"/>
          </a:p>
        </p:txBody>
      </p:sp>
    </p:spTree>
    <p:extLst>
      <p:ext uri="{BB962C8B-B14F-4D97-AF65-F5344CB8AC3E}">
        <p14:creationId xmlns:p14="http://schemas.microsoft.com/office/powerpoint/2010/main" val="315351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51E379A-5933-4611-9898-DC2B81E5EC2B}" type="datetimeFigureOut">
              <a:rPr lang="ru-RU" smtClean="0"/>
              <a:t>30.09.2021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F7506E8-233E-4FBB-B247-35BB60C920F3}" type="slidenum">
              <a:rPr lang="ru-RU" smtClean="0"/>
              <a:t>‹#›</a:t>
            </a:fld>
            <a:endParaRPr lang="ru-RU"/>
          </a:p>
        </p:txBody>
      </p:sp>
    </p:spTree>
    <p:extLst>
      <p:ext uri="{BB962C8B-B14F-4D97-AF65-F5344CB8AC3E}">
        <p14:creationId xmlns:p14="http://schemas.microsoft.com/office/powerpoint/2010/main" val="178066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51E379A-5933-4611-9898-DC2B81E5EC2B}" type="datetimeFigureOut">
              <a:rPr lang="ru-RU" smtClean="0"/>
              <a:t>30.09.2021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F7506E8-233E-4FBB-B247-35BB60C920F3}" type="slidenum">
              <a:rPr lang="ru-RU" smtClean="0"/>
              <a:t>‹#›</a:t>
            </a:fld>
            <a:endParaRPr lang="ru-RU"/>
          </a:p>
        </p:txBody>
      </p:sp>
    </p:spTree>
    <p:extLst>
      <p:ext uri="{BB962C8B-B14F-4D97-AF65-F5344CB8AC3E}">
        <p14:creationId xmlns:p14="http://schemas.microsoft.com/office/powerpoint/2010/main" val="322211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51E379A-5933-4611-9898-DC2B81E5EC2B}" type="datetimeFigureOut">
              <a:rPr lang="ru-RU" smtClean="0"/>
              <a:t>30.09.2021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F7506E8-233E-4FBB-B247-35BB60C920F3}" type="slidenum">
              <a:rPr lang="ru-RU" smtClean="0"/>
              <a:t>‹#›</a:t>
            </a:fld>
            <a:endParaRPr lang="ru-RU"/>
          </a:p>
        </p:txBody>
      </p:sp>
    </p:spTree>
    <p:extLst>
      <p:ext uri="{BB962C8B-B14F-4D97-AF65-F5344CB8AC3E}">
        <p14:creationId xmlns:p14="http://schemas.microsoft.com/office/powerpoint/2010/main" val="2247068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51E379A-5933-4611-9898-DC2B81E5EC2B}" type="datetimeFigureOut">
              <a:rPr lang="ru-RU" smtClean="0"/>
              <a:t>30.09.2021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7506E8-233E-4FBB-B247-35BB60C920F3}" type="slidenum">
              <a:rPr lang="ru-RU" smtClean="0"/>
              <a:t>‹#›</a:t>
            </a:fld>
            <a:endParaRPr lang="ru-RU"/>
          </a:p>
        </p:txBody>
      </p:sp>
    </p:spTree>
    <p:extLst>
      <p:ext uri="{BB962C8B-B14F-4D97-AF65-F5344CB8AC3E}">
        <p14:creationId xmlns:p14="http://schemas.microsoft.com/office/powerpoint/2010/main" val="2373300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51E379A-5933-4611-9898-DC2B81E5EC2B}" type="datetimeFigureOut">
              <a:rPr lang="ru-RU" smtClean="0"/>
              <a:t>30.09.2021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7506E8-233E-4FBB-B247-35BB60C920F3}" type="slidenum">
              <a:rPr lang="ru-RU" smtClean="0"/>
              <a:t>‹#›</a:t>
            </a:fld>
            <a:endParaRPr lang="ru-RU"/>
          </a:p>
        </p:txBody>
      </p:sp>
    </p:spTree>
    <p:extLst>
      <p:ext uri="{BB962C8B-B14F-4D97-AF65-F5344CB8AC3E}">
        <p14:creationId xmlns:p14="http://schemas.microsoft.com/office/powerpoint/2010/main" val="282958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E379A-5933-4611-9898-DC2B81E5EC2B}" type="datetimeFigureOut">
              <a:rPr lang="ru-RU" smtClean="0"/>
              <a:t>30.09.2021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506E8-233E-4FBB-B247-35BB60C920F3}" type="slidenum">
              <a:rPr lang="ru-RU" smtClean="0"/>
              <a:t>‹#›</a:t>
            </a:fld>
            <a:endParaRPr lang="ru-RU"/>
          </a:p>
        </p:txBody>
      </p:sp>
    </p:spTree>
    <p:extLst>
      <p:ext uri="{BB962C8B-B14F-4D97-AF65-F5344CB8AC3E}">
        <p14:creationId xmlns:p14="http://schemas.microsoft.com/office/powerpoint/2010/main" val="20358406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emf"/><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emf"/></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emf"/><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graysc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en-US" b="1" dirty="0">
                <a:solidFill>
                  <a:srgbClr val="002060"/>
                </a:solidFill>
              </a:rPr>
              <a:t>Development of the Electron Cooling System for NICA Collider</a:t>
            </a:r>
            <a:endParaRPr lang="ru-RU" b="1" dirty="0">
              <a:solidFill>
                <a:srgbClr val="002060"/>
              </a:solidFill>
            </a:endParaRPr>
          </a:p>
        </p:txBody>
      </p:sp>
      <p:sp>
        <p:nvSpPr>
          <p:cNvPr id="3" name="Подзаголовок 2"/>
          <p:cNvSpPr>
            <a:spLocks noGrp="1"/>
          </p:cNvSpPr>
          <p:nvPr>
            <p:ph type="subTitle" idx="1"/>
          </p:nvPr>
        </p:nvSpPr>
        <p:spPr>
          <a:xfrm>
            <a:off x="1524000" y="4552950"/>
            <a:ext cx="9144000" cy="704850"/>
          </a:xfrm>
        </p:spPr>
        <p:txBody>
          <a:bodyPr>
            <a:normAutofit fontScale="92500" lnSpcReduction="20000"/>
          </a:bodyPr>
          <a:lstStyle/>
          <a:p>
            <a:r>
              <a:rPr lang="en-US" b="1" dirty="0" smtClean="0">
                <a:solidFill>
                  <a:srgbClr val="002060"/>
                </a:solidFill>
              </a:rPr>
              <a:t>Bryzgunov </a:t>
            </a:r>
            <a:r>
              <a:rPr lang="en-US" b="1" dirty="0">
                <a:solidFill>
                  <a:srgbClr val="002060"/>
                </a:solidFill>
              </a:rPr>
              <a:t>M</a:t>
            </a:r>
            <a:r>
              <a:rPr lang="en-US" b="1" dirty="0" smtClean="0">
                <a:solidFill>
                  <a:srgbClr val="002060"/>
                </a:solidFill>
              </a:rPr>
              <a:t>axim</a:t>
            </a:r>
          </a:p>
          <a:p>
            <a:r>
              <a:rPr lang="en-US" b="1" dirty="0">
                <a:solidFill>
                  <a:srgbClr val="002060"/>
                </a:solidFill>
              </a:rPr>
              <a:t>o</a:t>
            </a:r>
            <a:r>
              <a:rPr lang="en-US" b="1" dirty="0" smtClean="0">
                <a:solidFill>
                  <a:srgbClr val="002060"/>
                </a:solidFill>
              </a:rPr>
              <a:t>n behalf of BINP Electron Cooling team</a:t>
            </a:r>
            <a:endParaRPr lang="ru-RU" b="1" dirty="0">
              <a:solidFill>
                <a:srgbClr val="002060"/>
              </a:solidFill>
            </a:endParaRPr>
          </a:p>
        </p:txBody>
      </p:sp>
    </p:spTree>
    <p:extLst>
      <p:ext uri="{BB962C8B-B14F-4D97-AF65-F5344CB8AC3E}">
        <p14:creationId xmlns:p14="http://schemas.microsoft.com/office/powerpoint/2010/main" val="218471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22914" y="934686"/>
            <a:ext cx="10455129" cy="5592726"/>
          </a:xfrm>
          <a:prstGeom prst="rect">
            <a:avLst/>
          </a:prstGeom>
        </p:spPr>
      </p:pic>
      <p:sp>
        <p:nvSpPr>
          <p:cNvPr id="4" name="TextBox 3"/>
          <p:cNvSpPr txBox="1"/>
          <p:nvPr/>
        </p:nvSpPr>
        <p:spPr>
          <a:xfrm>
            <a:off x="1843834" y="107058"/>
            <a:ext cx="8624471" cy="707886"/>
          </a:xfrm>
          <a:prstGeom prst="rect">
            <a:avLst/>
          </a:prstGeom>
          <a:noFill/>
        </p:spPr>
        <p:txBody>
          <a:bodyPr wrap="square" rtlCol="0">
            <a:spAutoFit/>
          </a:bodyPr>
          <a:lstStyle/>
          <a:p>
            <a:pPr algn="ctr"/>
            <a:r>
              <a:rPr lang="en-US" sz="4000" dirty="0" smtClean="0"/>
              <a:t>Hall for ECS commissioning in the BINP</a:t>
            </a:r>
            <a:endParaRPr lang="ru-RU" sz="4000" dirty="0"/>
          </a:p>
        </p:txBody>
      </p:sp>
    </p:spTree>
    <p:extLst>
      <p:ext uri="{BB962C8B-B14F-4D97-AF65-F5344CB8AC3E}">
        <p14:creationId xmlns:p14="http://schemas.microsoft.com/office/powerpoint/2010/main" val="3406866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1487" y="1648280"/>
            <a:ext cx="4475676" cy="2429132"/>
          </a:xfrm>
          <a:prstGeom prst="rect">
            <a:avLst/>
          </a:prstGeom>
        </p:spPr>
      </p:pic>
      <p:sp>
        <p:nvSpPr>
          <p:cNvPr id="2" name="Заголовок 1"/>
          <p:cNvSpPr>
            <a:spLocks noGrp="1"/>
          </p:cNvSpPr>
          <p:nvPr>
            <p:ph type="title"/>
          </p:nvPr>
        </p:nvSpPr>
        <p:spPr>
          <a:xfrm>
            <a:off x="871487" y="91024"/>
            <a:ext cx="10515600" cy="949159"/>
          </a:xfrm>
        </p:spPr>
        <p:txBody>
          <a:bodyPr>
            <a:normAutofit/>
          </a:bodyPr>
          <a:lstStyle/>
          <a:p>
            <a:pPr algn="ctr"/>
            <a:r>
              <a:rPr lang="en-US" dirty="0">
                <a:latin typeface="+mn-lt"/>
              </a:rPr>
              <a:t>M</a:t>
            </a:r>
            <a:r>
              <a:rPr lang="en-US" dirty="0" smtClean="0">
                <a:latin typeface="+mn-lt"/>
              </a:rPr>
              <a:t>agnetic measurements (Hall)</a:t>
            </a:r>
            <a:endParaRPr lang="ru-RU" dirty="0">
              <a:latin typeface="+mn-lt"/>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3061" y="4176995"/>
            <a:ext cx="3618471" cy="203539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2378244" y="4176995"/>
            <a:ext cx="3618472" cy="203539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62198" y="1822401"/>
            <a:ext cx="3124889" cy="1757750"/>
          </a:xfrm>
          <a:prstGeom prst="rect">
            <a:avLst/>
          </a:prstGeom>
        </p:spPr>
      </p:pic>
      <p:sp>
        <p:nvSpPr>
          <p:cNvPr id="9" name="TextBox 8"/>
          <p:cNvSpPr txBox="1"/>
          <p:nvPr/>
        </p:nvSpPr>
        <p:spPr>
          <a:xfrm>
            <a:off x="871487" y="1001949"/>
            <a:ext cx="10515600" cy="646331"/>
          </a:xfrm>
          <a:prstGeom prst="rect">
            <a:avLst/>
          </a:prstGeom>
          <a:noFill/>
        </p:spPr>
        <p:txBody>
          <a:bodyPr wrap="square" rtlCol="0">
            <a:spAutoFit/>
          </a:bodyPr>
          <a:lstStyle/>
          <a:p>
            <a:pPr algn="just"/>
            <a:r>
              <a:rPr lang="en-US" dirty="0" smtClean="0">
                <a:solidFill>
                  <a:srgbClr val="0070C0"/>
                </a:solidFill>
              </a:rPr>
              <a:t>Hall probe measurement system contains set of straight and bent rails, which can be assembled n different way in order to measure magnetic filed distribution in different parts of the cooler.</a:t>
            </a:r>
            <a:endParaRPr lang="ru-RU" dirty="0">
              <a:solidFill>
                <a:srgbClr val="0070C0"/>
              </a:solidFill>
            </a:endParaRPr>
          </a:p>
        </p:txBody>
      </p:sp>
      <p:sp>
        <p:nvSpPr>
          <p:cNvPr id="10" name="Прямоугольник 9"/>
          <p:cNvSpPr/>
          <p:nvPr/>
        </p:nvSpPr>
        <p:spPr>
          <a:xfrm>
            <a:off x="3171726" y="6212385"/>
            <a:ext cx="2309350" cy="369332"/>
          </a:xfrm>
          <a:prstGeom prst="rect">
            <a:avLst/>
          </a:prstGeom>
        </p:spPr>
        <p:txBody>
          <a:bodyPr wrap="none">
            <a:spAutoFit/>
          </a:bodyPr>
          <a:lstStyle/>
          <a:p>
            <a:r>
              <a:rPr lang="en-GB" dirty="0" smtClean="0">
                <a:solidFill>
                  <a:srgbClr val="0070C0"/>
                </a:solidFill>
              </a:rPr>
              <a:t>Carriage for Hall probe</a:t>
            </a:r>
            <a:endParaRPr lang="ru-RU" dirty="0">
              <a:solidFill>
                <a:srgbClr val="0070C0"/>
              </a:solidFill>
            </a:endParaRPr>
          </a:p>
        </p:txBody>
      </p:sp>
      <p:sp>
        <p:nvSpPr>
          <p:cNvPr id="12" name="Прямоугольник 11"/>
          <p:cNvSpPr/>
          <p:nvPr/>
        </p:nvSpPr>
        <p:spPr>
          <a:xfrm>
            <a:off x="7018930" y="6212385"/>
            <a:ext cx="2988823" cy="369332"/>
          </a:xfrm>
          <a:prstGeom prst="rect">
            <a:avLst/>
          </a:prstGeom>
        </p:spPr>
        <p:txBody>
          <a:bodyPr wrap="square">
            <a:spAutoFit/>
          </a:bodyPr>
          <a:lstStyle/>
          <a:p>
            <a:r>
              <a:rPr lang="en-GB" dirty="0" smtClean="0">
                <a:solidFill>
                  <a:srgbClr val="0070C0"/>
                </a:solidFill>
              </a:rPr>
              <a:t>The rail in 90-degree solenoid</a:t>
            </a:r>
            <a:endParaRPr lang="ru-RU" dirty="0">
              <a:solidFill>
                <a:srgbClr val="0070C0"/>
              </a:solidFill>
            </a:endParaRPr>
          </a:p>
        </p:txBody>
      </p:sp>
      <p:sp>
        <p:nvSpPr>
          <p:cNvPr id="14" name="Прямоугольник 13"/>
          <p:cNvSpPr/>
          <p:nvPr/>
        </p:nvSpPr>
        <p:spPr>
          <a:xfrm>
            <a:off x="9404885" y="3593247"/>
            <a:ext cx="626710" cy="369332"/>
          </a:xfrm>
          <a:prstGeom prst="rect">
            <a:avLst/>
          </a:prstGeom>
        </p:spPr>
        <p:txBody>
          <a:bodyPr wrap="none">
            <a:spAutoFit/>
          </a:bodyPr>
          <a:lstStyle/>
          <a:p>
            <a:r>
              <a:rPr lang="en-GB" dirty="0" smtClean="0">
                <a:solidFill>
                  <a:srgbClr val="0070C0"/>
                </a:solidFill>
              </a:rPr>
              <a:t>Tape</a:t>
            </a:r>
            <a:endParaRPr lang="ru-RU" dirty="0">
              <a:solidFill>
                <a:srgbClr val="0070C0"/>
              </a:solidFill>
            </a:endParaRPr>
          </a:p>
        </p:txBody>
      </p:sp>
      <p:pic>
        <p:nvPicPr>
          <p:cNvPr id="16" name="Рисунок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51778" y="1822401"/>
            <a:ext cx="2343667" cy="1757750"/>
          </a:xfrm>
          <a:prstGeom prst="rect">
            <a:avLst/>
          </a:prstGeom>
        </p:spPr>
      </p:pic>
      <p:sp>
        <p:nvSpPr>
          <p:cNvPr id="19" name="Прямоугольник 18"/>
          <p:cNvSpPr/>
          <p:nvPr/>
        </p:nvSpPr>
        <p:spPr>
          <a:xfrm>
            <a:off x="6117679" y="3593246"/>
            <a:ext cx="1538691" cy="369332"/>
          </a:xfrm>
          <a:prstGeom prst="rect">
            <a:avLst/>
          </a:prstGeom>
        </p:spPr>
        <p:txBody>
          <a:bodyPr wrap="none">
            <a:spAutoFit/>
          </a:bodyPr>
          <a:lstStyle/>
          <a:p>
            <a:r>
              <a:rPr lang="en-GB" dirty="0" smtClean="0">
                <a:solidFill>
                  <a:srgbClr val="0070C0"/>
                </a:solidFill>
              </a:rPr>
              <a:t>3-D Hall probe</a:t>
            </a:r>
            <a:endParaRPr lang="ru-RU" dirty="0">
              <a:solidFill>
                <a:srgbClr val="0070C0"/>
              </a:solidFill>
            </a:endParaRPr>
          </a:p>
        </p:txBody>
      </p:sp>
    </p:spTree>
    <p:extLst>
      <p:ext uri="{BB962C8B-B14F-4D97-AF65-F5344CB8AC3E}">
        <p14:creationId xmlns:p14="http://schemas.microsoft.com/office/powerpoint/2010/main" val="4069703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6" descr="IMG_1750"/>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20569" y="1412517"/>
            <a:ext cx="1739553" cy="1335728"/>
          </a:xfrm>
          <a:prstGeom prst="rect">
            <a:avLst/>
          </a:prstGeom>
          <a:noFill/>
          <a:extLst>
            <a:ext uri="{909E8E84-426E-40DD-AFC4-6F175D3DCCD1}">
              <a14:hiddenFill xmlns:a14="http://schemas.microsoft.com/office/drawing/2010/main">
                <a:solidFill>
                  <a:srgbClr val="FFFFFF"/>
                </a:solidFill>
              </a14:hiddenFill>
            </a:ext>
          </a:extLst>
        </p:spPr>
      </p:pic>
      <p:pic>
        <p:nvPicPr>
          <p:cNvPr id="65543"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469" y="2957486"/>
            <a:ext cx="5294744" cy="26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923245" y="134490"/>
            <a:ext cx="10515600" cy="9491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mn-lt"/>
              </a:rPr>
              <a:t>Magnetic measurements (compass)</a:t>
            </a:r>
            <a:endParaRPr lang="ru-RU" dirty="0">
              <a:latin typeface="+mn-lt"/>
            </a:endParaRPr>
          </a:p>
        </p:txBody>
      </p:sp>
      <p:sp>
        <p:nvSpPr>
          <p:cNvPr id="3" name="TextBox 2"/>
          <p:cNvSpPr txBox="1"/>
          <p:nvPr/>
        </p:nvSpPr>
        <p:spPr>
          <a:xfrm>
            <a:off x="2362587" y="1413671"/>
            <a:ext cx="3421382" cy="1015663"/>
          </a:xfrm>
          <a:prstGeom prst="rect">
            <a:avLst/>
          </a:prstGeom>
        </p:spPr>
        <p:txBody>
          <a:bodyPr wrap="square">
            <a:spAutoFit/>
          </a:bodyPr>
          <a:lstStyle>
            <a:defPPr>
              <a:defRPr lang="ru-RU"/>
            </a:defPPr>
            <a:lvl1pPr>
              <a:defRPr>
                <a:solidFill>
                  <a:srgbClr val="0070C0"/>
                </a:solidFill>
              </a:defRPr>
            </a:lvl1pPr>
          </a:lstStyle>
          <a:p>
            <a:r>
              <a:rPr lang="en-US" sz="2000" dirty="0"/>
              <a:t>Compass </a:t>
            </a:r>
            <a:r>
              <a:rPr lang="en-US" sz="2000" dirty="0" smtClean="0"/>
              <a:t>sensor provides </a:t>
            </a:r>
            <a:r>
              <a:rPr lang="en-US" sz="2000" dirty="0"/>
              <a:t>high precision measurements of magnetic line straightness.</a:t>
            </a:r>
            <a:endParaRPr lang="ru-RU" sz="2000" dirty="0"/>
          </a:p>
        </p:txBody>
      </p:sp>
      <p:sp>
        <p:nvSpPr>
          <p:cNvPr id="4" name="TextBox 3"/>
          <p:cNvSpPr txBox="1"/>
          <p:nvPr/>
        </p:nvSpPr>
        <p:spPr>
          <a:xfrm>
            <a:off x="1085554" y="5643374"/>
            <a:ext cx="4114800" cy="369332"/>
          </a:xfrm>
          <a:prstGeom prst="rect">
            <a:avLst/>
          </a:prstGeom>
        </p:spPr>
        <p:txBody>
          <a:bodyPr wrap="square">
            <a:spAutoFit/>
          </a:bodyPr>
          <a:lstStyle>
            <a:defPPr>
              <a:defRPr lang="ru-RU"/>
            </a:defPPr>
            <a:lvl1pPr>
              <a:defRPr>
                <a:solidFill>
                  <a:srgbClr val="0070C0"/>
                </a:solidFill>
              </a:defRPr>
            </a:lvl1pPr>
          </a:lstStyle>
          <a:p>
            <a:r>
              <a:rPr lang="en-US" dirty="0"/>
              <a:t>Scheme of compass measurements</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71356" y="3570001"/>
            <a:ext cx="2588141" cy="2258039"/>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09175" y="3672942"/>
            <a:ext cx="2829366" cy="2122023"/>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800000">
            <a:off x="9009175" y="1317285"/>
            <a:ext cx="2829362" cy="2122022"/>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81891" y="1317285"/>
            <a:ext cx="2829362" cy="2122022"/>
          </a:xfrm>
          <a:prstGeom prst="rect">
            <a:avLst/>
          </a:prstGeom>
        </p:spPr>
      </p:pic>
    </p:spTree>
    <p:extLst>
      <p:ext uri="{BB962C8B-B14F-4D97-AF65-F5344CB8AC3E}">
        <p14:creationId xmlns:p14="http://schemas.microsoft.com/office/powerpoint/2010/main" val="523516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cstate="screen">
            <a:extLst>
              <a:ext uri="{28A0092B-C50C-407E-A947-70E740481C1C}">
                <a14:useLocalDpi xmlns:a14="http://schemas.microsoft.com/office/drawing/2010/main"/>
              </a:ext>
            </a:extLst>
          </a:blip>
          <a:stretch>
            <a:fillRect/>
          </a:stretch>
        </p:blipFill>
        <p:spPr>
          <a:xfrm>
            <a:off x="6361088" y="5030370"/>
            <a:ext cx="1806741" cy="1465452"/>
          </a:xfrm>
          <a:prstGeom prst="rect">
            <a:avLst/>
          </a:prstGeom>
          <a:ln>
            <a:solidFill>
              <a:schemeClr val="bg1"/>
            </a:solidFill>
          </a:ln>
        </p:spPr>
      </p:pic>
      <p:pic>
        <p:nvPicPr>
          <p:cNvPr id="6" name="Рисунок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83737" y="4190917"/>
            <a:ext cx="1917641" cy="1465452"/>
          </a:xfrm>
          <a:prstGeom prst="rect">
            <a:avLst/>
          </a:prstGeom>
          <a:ln>
            <a:solidFill>
              <a:schemeClr val="accent1"/>
            </a:solidFill>
          </a:ln>
        </p:spPr>
      </p:pic>
      <p:sp>
        <p:nvSpPr>
          <p:cNvPr id="10" name="Заголовок 9"/>
          <p:cNvSpPr>
            <a:spLocks noGrp="1"/>
          </p:cNvSpPr>
          <p:nvPr>
            <p:ph type="title"/>
          </p:nvPr>
        </p:nvSpPr>
        <p:spPr>
          <a:xfrm>
            <a:off x="3161361" y="275292"/>
            <a:ext cx="5868754" cy="573178"/>
          </a:xfrm>
        </p:spPr>
        <p:txBody>
          <a:bodyPr>
            <a:normAutofit fontScale="90000"/>
          </a:bodyPr>
          <a:lstStyle/>
          <a:p>
            <a:pPr algn="ctr"/>
            <a:r>
              <a:rPr lang="en-US" dirty="0" smtClean="0">
                <a:latin typeface="+mn-lt"/>
              </a:rPr>
              <a:t>“Gun-collector” test bench</a:t>
            </a:r>
            <a:endParaRPr lang="ru-RU" dirty="0">
              <a:latin typeface="+mn-lt"/>
            </a:endParaRPr>
          </a:p>
        </p:txBody>
      </p:sp>
      <p:grpSp>
        <p:nvGrpSpPr>
          <p:cNvPr id="31" name="Группа 30"/>
          <p:cNvGrpSpPr/>
          <p:nvPr/>
        </p:nvGrpSpPr>
        <p:grpSpPr>
          <a:xfrm>
            <a:off x="1956083" y="2039124"/>
            <a:ext cx="3491549" cy="3974499"/>
            <a:chOff x="2020057" y="602218"/>
            <a:chExt cx="3579035" cy="4091187"/>
          </a:xfrm>
        </p:grpSpPr>
        <p:pic>
          <p:nvPicPr>
            <p:cNvPr id="9" name="Рисунок 8"/>
            <p:cNvPicPr>
              <a:picLocks noChangeAspect="1"/>
            </p:cNvPicPr>
            <p:nvPr/>
          </p:nvPicPr>
          <p:blipFill>
            <a:blip r:embed="rId4"/>
            <a:stretch>
              <a:fillRect/>
            </a:stretch>
          </p:blipFill>
          <p:spPr>
            <a:xfrm>
              <a:off x="2020057" y="612401"/>
              <a:ext cx="3579035" cy="4081004"/>
            </a:xfrm>
            <a:prstGeom prst="rect">
              <a:avLst/>
            </a:prstGeom>
          </p:spPr>
        </p:pic>
        <p:cxnSp>
          <p:nvCxnSpPr>
            <p:cNvPr id="12" name="Прямая со стрелкой 11"/>
            <p:cNvCxnSpPr/>
            <p:nvPr/>
          </p:nvCxnSpPr>
          <p:spPr>
            <a:xfrm flipH="1">
              <a:off x="3887134" y="838200"/>
              <a:ext cx="418166" cy="1333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a:off x="3887136" y="3870041"/>
              <a:ext cx="283872" cy="1971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274024" y="602218"/>
              <a:ext cx="817853" cy="307777"/>
            </a:xfrm>
            <a:prstGeom prst="rect">
              <a:avLst/>
            </a:prstGeom>
            <a:noFill/>
          </p:spPr>
          <p:txBody>
            <a:bodyPr wrap="none" rtlCol="0">
              <a:spAutoFit/>
            </a:bodyPr>
            <a:lstStyle/>
            <a:p>
              <a:r>
                <a:rPr lang="en-US" sz="1400" dirty="0" smtClean="0">
                  <a:solidFill>
                    <a:srgbClr val="FF0000"/>
                  </a:solidFill>
                </a:rPr>
                <a:t>collector</a:t>
              </a:r>
              <a:endParaRPr lang="ru-RU" sz="1400" dirty="0">
                <a:solidFill>
                  <a:srgbClr val="FF0000"/>
                </a:solidFill>
              </a:endParaRPr>
            </a:p>
          </p:txBody>
        </p:sp>
        <p:sp>
          <p:nvSpPr>
            <p:cNvPr id="22" name="TextBox 21"/>
            <p:cNvSpPr txBox="1"/>
            <p:nvPr/>
          </p:nvSpPr>
          <p:spPr>
            <a:xfrm>
              <a:off x="4132908" y="3571424"/>
              <a:ext cx="676275" cy="307777"/>
            </a:xfrm>
            <a:prstGeom prst="rect">
              <a:avLst/>
            </a:prstGeom>
            <a:noFill/>
          </p:spPr>
          <p:txBody>
            <a:bodyPr wrap="square" rtlCol="0">
              <a:spAutoFit/>
            </a:bodyPr>
            <a:lstStyle/>
            <a:p>
              <a:r>
                <a:rPr lang="en-US" sz="1400" dirty="0" smtClean="0">
                  <a:solidFill>
                    <a:srgbClr val="FF0000"/>
                  </a:solidFill>
                </a:rPr>
                <a:t>gun</a:t>
              </a:r>
              <a:endParaRPr lang="ru-RU" sz="1400" dirty="0">
                <a:solidFill>
                  <a:srgbClr val="FF0000"/>
                </a:solidFill>
              </a:endParaRPr>
            </a:p>
          </p:txBody>
        </p:sp>
        <p:sp>
          <p:nvSpPr>
            <p:cNvPr id="23" name="Прямоугольник 22"/>
            <p:cNvSpPr/>
            <p:nvPr/>
          </p:nvSpPr>
          <p:spPr>
            <a:xfrm>
              <a:off x="3419475" y="1447801"/>
              <a:ext cx="1152525" cy="602604"/>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cxnSp>
          <p:nvCxnSpPr>
            <p:cNvPr id="25" name="Прямая со стрелкой 24"/>
            <p:cNvCxnSpPr/>
            <p:nvPr/>
          </p:nvCxnSpPr>
          <p:spPr>
            <a:xfrm>
              <a:off x="2981325" y="1081384"/>
              <a:ext cx="438150" cy="366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296719" y="618261"/>
              <a:ext cx="1209439" cy="523220"/>
            </a:xfrm>
            <a:prstGeom prst="rect">
              <a:avLst/>
            </a:prstGeom>
            <a:noFill/>
          </p:spPr>
          <p:txBody>
            <a:bodyPr wrap="square" rtlCol="0">
              <a:spAutoFit/>
            </a:bodyPr>
            <a:lstStyle/>
            <a:p>
              <a:r>
                <a:rPr lang="en-US" sz="1400" dirty="0">
                  <a:solidFill>
                    <a:srgbClr val="FF0000"/>
                  </a:solidFill>
                </a:rPr>
                <a:t>d</a:t>
              </a:r>
              <a:r>
                <a:rPr lang="en-US" sz="1400" dirty="0" smtClean="0">
                  <a:solidFill>
                    <a:srgbClr val="FF0000"/>
                  </a:solidFill>
                </a:rPr>
                <a:t>iagnostic node</a:t>
              </a:r>
              <a:endParaRPr lang="ru-RU" sz="1400" dirty="0">
                <a:solidFill>
                  <a:srgbClr val="FF0000"/>
                </a:solidFill>
              </a:endParaRPr>
            </a:p>
          </p:txBody>
        </p:sp>
      </p:grpSp>
      <p:sp>
        <p:nvSpPr>
          <p:cNvPr id="32" name="TextBox 31"/>
          <p:cNvSpPr txBox="1"/>
          <p:nvPr/>
        </p:nvSpPr>
        <p:spPr>
          <a:xfrm>
            <a:off x="10071211" y="5759788"/>
            <a:ext cx="2051376" cy="646331"/>
          </a:xfrm>
          <a:prstGeom prst="rect">
            <a:avLst/>
          </a:prstGeom>
          <a:noFill/>
        </p:spPr>
        <p:txBody>
          <a:bodyPr wrap="square" rtlCol="0">
            <a:spAutoFit/>
          </a:bodyPr>
          <a:lstStyle/>
          <a:p>
            <a:pPr algn="ctr"/>
            <a:r>
              <a:rPr lang="en-US" dirty="0" smtClean="0">
                <a:solidFill>
                  <a:srgbClr val="0070C0"/>
                </a:solidFill>
              </a:rPr>
              <a:t>Current measurement</a:t>
            </a:r>
            <a:endParaRPr lang="ru-RU" dirty="0">
              <a:solidFill>
                <a:srgbClr val="0070C0"/>
              </a:solidFill>
            </a:endParaRPr>
          </a:p>
        </p:txBody>
      </p:sp>
      <p:sp>
        <p:nvSpPr>
          <p:cNvPr id="33" name="TextBox 32"/>
          <p:cNvSpPr txBox="1"/>
          <p:nvPr/>
        </p:nvSpPr>
        <p:spPr>
          <a:xfrm>
            <a:off x="6687549" y="6404208"/>
            <a:ext cx="3080559" cy="369332"/>
          </a:xfrm>
          <a:prstGeom prst="rect">
            <a:avLst/>
          </a:prstGeom>
          <a:noFill/>
        </p:spPr>
        <p:txBody>
          <a:bodyPr wrap="square" rtlCol="0">
            <a:spAutoFit/>
          </a:bodyPr>
          <a:lstStyle/>
          <a:p>
            <a:pPr algn="ctr"/>
            <a:r>
              <a:rPr lang="en-US" dirty="0" smtClean="0">
                <a:solidFill>
                  <a:srgbClr val="0070C0"/>
                </a:solidFill>
              </a:rPr>
              <a:t>Camera measurement</a:t>
            </a:r>
            <a:endParaRPr lang="ru-RU" dirty="0">
              <a:solidFill>
                <a:srgbClr val="0070C0"/>
              </a:solidFill>
            </a:endParaRPr>
          </a:p>
        </p:txBody>
      </p:sp>
      <p:sp>
        <p:nvSpPr>
          <p:cNvPr id="34" name="TextBox 33"/>
          <p:cNvSpPr txBox="1"/>
          <p:nvPr/>
        </p:nvSpPr>
        <p:spPr>
          <a:xfrm>
            <a:off x="327304" y="1030137"/>
            <a:ext cx="11518706" cy="646331"/>
          </a:xfrm>
          <a:prstGeom prst="rect">
            <a:avLst/>
          </a:prstGeom>
          <a:noFill/>
        </p:spPr>
        <p:txBody>
          <a:bodyPr wrap="square" rtlCol="0">
            <a:spAutoFit/>
          </a:bodyPr>
          <a:lstStyle/>
          <a:p>
            <a:r>
              <a:rPr lang="en-US" dirty="0" smtClean="0">
                <a:solidFill>
                  <a:srgbClr val="0070C0"/>
                </a:solidFill>
              </a:rPr>
              <a:t>The test bench is assembled to test new electron gun. Its diagnostic node contains BPM and wire profile monitor and provides measurements both profile and temperature of the electron beam.</a:t>
            </a:r>
            <a:endParaRPr lang="ru-RU" dirty="0">
              <a:solidFill>
                <a:srgbClr val="0070C0"/>
              </a:solidFill>
            </a:endParaRPr>
          </a:p>
        </p:txBody>
      </p:sp>
      <p:sp>
        <p:nvSpPr>
          <p:cNvPr id="35" name="TextBox 34"/>
          <p:cNvSpPr txBox="1"/>
          <p:nvPr/>
        </p:nvSpPr>
        <p:spPr>
          <a:xfrm>
            <a:off x="8608791" y="1773084"/>
            <a:ext cx="3224310" cy="1477328"/>
          </a:xfrm>
          <a:prstGeom prst="rect">
            <a:avLst/>
          </a:prstGeom>
          <a:noFill/>
        </p:spPr>
        <p:txBody>
          <a:bodyPr wrap="square" rtlCol="0">
            <a:spAutoFit/>
          </a:bodyPr>
          <a:lstStyle/>
          <a:p>
            <a:r>
              <a:rPr lang="en-US" dirty="0" smtClean="0">
                <a:solidFill>
                  <a:srgbClr val="0070C0"/>
                </a:solidFill>
              </a:rPr>
              <a:t>With the help of the wire profile monitor one can measure both current from the wire with ADC and wire glow (induced by beam) with CCD camera  </a:t>
            </a:r>
            <a:endParaRPr lang="ru-RU" dirty="0">
              <a:solidFill>
                <a:srgbClr val="0070C0"/>
              </a:solidFill>
            </a:endParaRPr>
          </a:p>
        </p:txBody>
      </p:sp>
      <p:cxnSp>
        <p:nvCxnSpPr>
          <p:cNvPr id="37" name="Прямая со стрелкой 36"/>
          <p:cNvCxnSpPr/>
          <p:nvPr/>
        </p:nvCxnSpPr>
        <p:spPr>
          <a:xfrm>
            <a:off x="10582267" y="3206933"/>
            <a:ext cx="313694" cy="81612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flipH="1">
            <a:off x="8992794" y="3217589"/>
            <a:ext cx="262211" cy="70632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pic>
        <p:nvPicPr>
          <p:cNvPr id="24" name="Рисунок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75100" y="1834552"/>
            <a:ext cx="2514054" cy="1885541"/>
          </a:xfrm>
          <a:prstGeom prst="rect">
            <a:avLst/>
          </a:prstGeom>
          <a:ln w="15875">
            <a:solidFill>
              <a:srgbClr val="FF0000"/>
            </a:solidFill>
          </a:ln>
        </p:spPr>
      </p:pic>
      <p:cxnSp>
        <p:nvCxnSpPr>
          <p:cNvPr id="4" name="Прямая со стрелкой 3"/>
          <p:cNvCxnSpPr>
            <a:stCxn id="23" idx="3"/>
            <a:endCxn id="24" idx="1"/>
          </p:cNvCxnSpPr>
          <p:nvPr/>
        </p:nvCxnSpPr>
        <p:spPr>
          <a:xfrm flipV="1">
            <a:off x="4445647" y="2777323"/>
            <a:ext cx="1229453" cy="375975"/>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825380" y="3341307"/>
            <a:ext cx="3844609" cy="1539241"/>
          </a:xfrm>
          <a:prstGeom prst="rect">
            <a:avLst/>
          </a:prstGeom>
        </p:spPr>
      </p:pic>
      <p:pic>
        <p:nvPicPr>
          <p:cNvPr id="2" name="Рисунок 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453821" y="4057341"/>
            <a:ext cx="1781996" cy="944004"/>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67829" y="5022607"/>
            <a:ext cx="1806741" cy="1474363"/>
          </a:xfrm>
          <a:prstGeom prst="rect">
            <a:avLst/>
          </a:prstGeom>
        </p:spPr>
      </p:pic>
    </p:spTree>
    <p:extLst>
      <p:ext uri="{BB962C8B-B14F-4D97-AF65-F5344CB8AC3E}">
        <p14:creationId xmlns:p14="http://schemas.microsoft.com/office/powerpoint/2010/main" val="500079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extLst>
              <a:ext uri="{28A0092B-C50C-407E-A947-70E740481C1C}">
                <a14:useLocalDpi xmlns:a14="http://schemas.microsoft.com/office/drawing/2010/main"/>
              </a:ext>
            </a:extLst>
          </a:blip>
          <a:srcRect/>
          <a:stretch>
            <a:fillRect l="9000" r="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0318" y="2934358"/>
            <a:ext cx="10515600" cy="1325563"/>
          </a:xfrm>
        </p:spPr>
        <p:txBody>
          <a:bodyPr>
            <a:normAutofit fontScale="90000"/>
          </a:bodyPr>
          <a:lstStyle/>
          <a:p>
            <a:pPr algn="ctr"/>
            <a:r>
              <a:rPr lang="en-US" sz="7200" b="1" dirty="0" smtClean="0">
                <a:solidFill>
                  <a:srgbClr val="002060"/>
                </a:solidFill>
              </a:rPr>
              <a:t>Thankyou for your attention</a:t>
            </a:r>
            <a:r>
              <a:rPr lang="ru-RU" sz="7200" b="1" dirty="0" smtClean="0">
                <a:solidFill>
                  <a:srgbClr val="002060"/>
                </a:solidFill>
              </a:rPr>
              <a:t>!</a:t>
            </a:r>
            <a:endParaRPr lang="ru-RU" sz="7200" b="1" dirty="0">
              <a:solidFill>
                <a:srgbClr val="002060"/>
              </a:solidFill>
            </a:endParaRPr>
          </a:p>
        </p:txBody>
      </p:sp>
    </p:spTree>
    <p:extLst>
      <p:ext uri="{BB962C8B-B14F-4D97-AF65-F5344CB8AC3E}">
        <p14:creationId xmlns:p14="http://schemas.microsoft.com/office/powerpoint/2010/main" val="244183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36091590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1882451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72714" y="0"/>
            <a:ext cx="9812066" cy="6877496"/>
          </a:xfrm>
          <a:prstGeom prst="rect">
            <a:avLst/>
          </a:prstGeom>
        </p:spPr>
      </p:pic>
    </p:spTree>
    <p:extLst>
      <p:ext uri="{BB962C8B-B14F-4D97-AF65-F5344CB8AC3E}">
        <p14:creationId xmlns:p14="http://schemas.microsoft.com/office/powerpoint/2010/main" val="34743470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txBox="1">
            <a:spLocks/>
          </p:cNvSpPr>
          <p:nvPr/>
        </p:nvSpPr>
        <p:spPr>
          <a:xfrm>
            <a:off x="1285447" y="178289"/>
            <a:ext cx="9144000" cy="744775"/>
          </a:xfrm>
          <a:prstGeom prst="rect">
            <a:avLst/>
          </a:prstGeom>
        </p:spPr>
        <p:txBody>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4000" dirty="0"/>
              <a:t>Electron cooling</a:t>
            </a:r>
            <a:endParaRPr lang="ru-RU" sz="4000" dirty="0"/>
          </a:p>
        </p:txBody>
      </p:sp>
      <p:grpSp>
        <p:nvGrpSpPr>
          <p:cNvPr id="5" name="Группа 4"/>
          <p:cNvGrpSpPr>
            <a:grpSpLocks noChangeAspect="1"/>
          </p:cNvGrpSpPr>
          <p:nvPr/>
        </p:nvGrpSpPr>
        <p:grpSpPr>
          <a:xfrm>
            <a:off x="561060" y="1160543"/>
            <a:ext cx="6436005" cy="3436654"/>
            <a:chOff x="1624776" y="879456"/>
            <a:chExt cx="8590427" cy="4400858"/>
          </a:xfrm>
        </p:grpSpPr>
        <p:pic>
          <p:nvPicPr>
            <p:cNvPr id="6" name="Рисунок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49380" y="1258996"/>
              <a:ext cx="7908206" cy="3943559"/>
            </a:xfrm>
            <a:prstGeom prst="rect">
              <a:avLst/>
            </a:prstGeom>
          </p:spPr>
        </p:pic>
        <p:sp>
          <p:nvSpPr>
            <p:cNvPr id="7" name="TextBox 6"/>
            <p:cNvSpPr txBox="1"/>
            <p:nvPr/>
          </p:nvSpPr>
          <p:spPr>
            <a:xfrm>
              <a:off x="2529386" y="4577958"/>
              <a:ext cx="1821739" cy="322216"/>
            </a:xfrm>
            <a:prstGeom prst="rect">
              <a:avLst/>
            </a:prstGeom>
            <a:noFill/>
          </p:spPr>
          <p:txBody>
            <a:bodyPr wrap="none" rtlCol="0">
              <a:spAutoFit/>
            </a:bodyPr>
            <a:lstStyle/>
            <a:p>
              <a:r>
                <a:rPr lang="en-US" sz="1400" dirty="0"/>
                <a:t>circulating ion beam</a:t>
              </a:r>
              <a:endParaRPr lang="ru-RU" sz="1400" dirty="0"/>
            </a:p>
          </p:txBody>
        </p:sp>
        <p:sp>
          <p:nvSpPr>
            <p:cNvPr id="8" name="TextBox 7"/>
            <p:cNvSpPr txBox="1"/>
            <p:nvPr/>
          </p:nvSpPr>
          <p:spPr>
            <a:xfrm>
              <a:off x="2491286" y="4958098"/>
              <a:ext cx="1897132" cy="322216"/>
            </a:xfrm>
            <a:prstGeom prst="rect">
              <a:avLst/>
            </a:prstGeom>
            <a:noFill/>
          </p:spPr>
          <p:txBody>
            <a:bodyPr wrap="none" rtlCol="0">
              <a:spAutoFit/>
            </a:bodyPr>
            <a:lstStyle/>
            <a:p>
              <a:r>
                <a:rPr lang="en-US" sz="1400" dirty="0"/>
                <a:t>“cool” electron beam</a:t>
              </a:r>
              <a:endParaRPr lang="ru-RU" sz="1400" dirty="0"/>
            </a:p>
          </p:txBody>
        </p:sp>
        <p:sp>
          <p:nvSpPr>
            <p:cNvPr id="9" name="TextBox 8"/>
            <p:cNvSpPr txBox="1"/>
            <p:nvPr/>
          </p:nvSpPr>
          <p:spPr>
            <a:xfrm>
              <a:off x="5144275" y="3961046"/>
              <a:ext cx="1401444" cy="318238"/>
            </a:xfrm>
            <a:prstGeom prst="rect">
              <a:avLst/>
            </a:prstGeom>
            <a:noFill/>
          </p:spPr>
          <p:txBody>
            <a:bodyPr wrap="none" rtlCol="0">
              <a:spAutoFit/>
            </a:bodyPr>
            <a:lstStyle/>
            <a:p>
              <a:r>
                <a:rPr lang="en-US" sz="1400" dirty="0"/>
                <a:t>Cooling section</a:t>
              </a:r>
              <a:endParaRPr lang="ru-RU" sz="1400" dirty="0"/>
            </a:p>
          </p:txBody>
        </p:sp>
        <p:sp>
          <p:nvSpPr>
            <p:cNvPr id="10" name="TextBox 9"/>
            <p:cNvSpPr txBox="1"/>
            <p:nvPr/>
          </p:nvSpPr>
          <p:spPr>
            <a:xfrm>
              <a:off x="5422238" y="2576737"/>
              <a:ext cx="869337" cy="318238"/>
            </a:xfrm>
            <a:prstGeom prst="rect">
              <a:avLst/>
            </a:prstGeom>
            <a:noFill/>
          </p:spPr>
          <p:txBody>
            <a:bodyPr wrap="none" rtlCol="0">
              <a:spAutoFit/>
            </a:bodyPr>
            <a:lstStyle/>
            <a:p>
              <a:r>
                <a:rPr lang="en-US" sz="1400" dirty="0"/>
                <a:t>solenoid</a:t>
              </a:r>
              <a:endParaRPr lang="ru-RU" sz="1400" dirty="0"/>
            </a:p>
          </p:txBody>
        </p:sp>
        <p:sp>
          <p:nvSpPr>
            <p:cNvPr id="11" name="TextBox 10"/>
            <p:cNvSpPr txBox="1"/>
            <p:nvPr/>
          </p:nvSpPr>
          <p:spPr>
            <a:xfrm>
              <a:off x="2261518" y="1060431"/>
              <a:ext cx="1189292" cy="318238"/>
            </a:xfrm>
            <a:prstGeom prst="rect">
              <a:avLst/>
            </a:prstGeom>
            <a:noFill/>
          </p:spPr>
          <p:txBody>
            <a:bodyPr wrap="none" rtlCol="0">
              <a:spAutoFit/>
            </a:bodyPr>
            <a:lstStyle/>
            <a:p>
              <a:r>
                <a:rPr lang="en-US" sz="1400" dirty="0"/>
                <a:t>Electron gun</a:t>
              </a:r>
              <a:endParaRPr lang="ru-RU" sz="1400" dirty="0"/>
            </a:p>
          </p:txBody>
        </p:sp>
        <p:sp>
          <p:nvSpPr>
            <p:cNvPr id="12" name="TextBox 11"/>
            <p:cNvSpPr txBox="1"/>
            <p:nvPr/>
          </p:nvSpPr>
          <p:spPr>
            <a:xfrm>
              <a:off x="7848380" y="879456"/>
              <a:ext cx="1576279" cy="318238"/>
            </a:xfrm>
            <a:prstGeom prst="rect">
              <a:avLst/>
            </a:prstGeom>
            <a:noFill/>
          </p:spPr>
          <p:txBody>
            <a:bodyPr wrap="none" rtlCol="0">
              <a:spAutoFit/>
            </a:bodyPr>
            <a:lstStyle/>
            <a:p>
              <a:r>
                <a:rPr lang="en-US" sz="1400" dirty="0"/>
                <a:t>Electron collector</a:t>
              </a:r>
              <a:endParaRPr lang="ru-RU" sz="1400" dirty="0"/>
            </a:p>
          </p:txBody>
        </p:sp>
        <p:sp>
          <p:nvSpPr>
            <p:cNvPr id="13" name="TextBox 12"/>
            <p:cNvSpPr txBox="1"/>
            <p:nvPr/>
          </p:nvSpPr>
          <p:spPr>
            <a:xfrm>
              <a:off x="1624776" y="3679622"/>
              <a:ext cx="952401" cy="541005"/>
            </a:xfrm>
            <a:prstGeom prst="rect">
              <a:avLst/>
            </a:prstGeom>
            <a:noFill/>
          </p:spPr>
          <p:txBody>
            <a:bodyPr wrap="none" rtlCol="0">
              <a:spAutoFit/>
            </a:bodyPr>
            <a:lstStyle/>
            <a:p>
              <a:pPr algn="ctr"/>
              <a:r>
                <a:rPr lang="en-US" sz="1400" dirty="0"/>
                <a:t>Uncooled</a:t>
              </a:r>
            </a:p>
            <a:p>
              <a:pPr algn="ctr"/>
              <a:r>
                <a:rPr lang="en-US" sz="1400" dirty="0"/>
                <a:t>ion beam</a:t>
              </a:r>
            </a:p>
          </p:txBody>
        </p:sp>
        <p:sp>
          <p:nvSpPr>
            <p:cNvPr id="14" name="TextBox 13"/>
            <p:cNvSpPr txBox="1"/>
            <p:nvPr/>
          </p:nvSpPr>
          <p:spPr>
            <a:xfrm>
              <a:off x="9278489" y="3679622"/>
              <a:ext cx="936714" cy="541005"/>
            </a:xfrm>
            <a:prstGeom prst="rect">
              <a:avLst/>
            </a:prstGeom>
            <a:noFill/>
          </p:spPr>
          <p:txBody>
            <a:bodyPr wrap="none" rtlCol="0">
              <a:spAutoFit/>
            </a:bodyPr>
            <a:lstStyle/>
            <a:p>
              <a:pPr algn="ctr"/>
              <a:r>
                <a:rPr lang="en-US" sz="1400" dirty="0"/>
                <a:t>Cooled</a:t>
              </a:r>
            </a:p>
            <a:p>
              <a:pPr algn="ctr"/>
              <a:r>
                <a:rPr lang="en-US" sz="1400" dirty="0"/>
                <a:t>ion beam</a:t>
              </a:r>
            </a:p>
          </p:txBody>
        </p:sp>
        <p:cxnSp>
          <p:nvCxnSpPr>
            <p:cNvPr id="15" name="Прямая соединительная линия 14"/>
            <p:cNvCxnSpPr/>
            <p:nvPr/>
          </p:nvCxnSpPr>
          <p:spPr>
            <a:xfrm flipH="1">
              <a:off x="5413013" y="2955127"/>
              <a:ext cx="89203" cy="1249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6" name="Прямая соединительная линия 15"/>
            <p:cNvCxnSpPr/>
            <p:nvPr/>
          </p:nvCxnSpPr>
          <p:spPr>
            <a:xfrm flipH="1">
              <a:off x="5858881" y="3567113"/>
              <a:ext cx="308557" cy="39191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74482" y="1160543"/>
            <a:ext cx="4395054" cy="3272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031" descr="D:\coolers\siscool.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5000" y="4861398"/>
            <a:ext cx="2148823" cy="1548000"/>
          </a:xfrm>
          <a:prstGeom prst="rect">
            <a:avLst/>
          </a:prstGeom>
          <a:noFill/>
        </p:spPr>
      </p:pic>
      <p:pic>
        <p:nvPicPr>
          <p:cNvPr id="22" name="Picture 1033" descr="EC3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587028" y="4861398"/>
            <a:ext cx="1679944" cy="1548000"/>
          </a:xfrm>
          <a:prstGeom prst="rect">
            <a:avLst/>
          </a:prstGeom>
          <a:noFill/>
        </p:spPr>
      </p:pic>
      <p:pic>
        <p:nvPicPr>
          <p:cNvPr id="24" name="Picture 1035" descr="D:\AAA\china\d2004\photo\DSC00119.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330177" y="4861398"/>
            <a:ext cx="1161001" cy="1548000"/>
          </a:xfrm>
          <a:prstGeom prst="rect">
            <a:avLst/>
          </a:prstGeom>
          <a:noFill/>
        </p:spPr>
      </p:pic>
      <p:pic>
        <p:nvPicPr>
          <p:cNvPr id="26" name="Picture 1037" descr="D:\cern\leir\photo\PB157586s.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554383" y="4861398"/>
            <a:ext cx="1928020" cy="1548000"/>
          </a:xfrm>
          <a:prstGeom prst="rect">
            <a:avLst/>
          </a:prstGeom>
          <a:noFill/>
        </p:spPr>
      </p:pic>
      <p:pic>
        <p:nvPicPr>
          <p:cNvPr id="30" name="Picture 6" descr="IMG_205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545608" y="4861398"/>
            <a:ext cx="1938726" cy="1548000"/>
          </a:xfrm>
          <a:prstGeom prst="rect">
            <a:avLst/>
          </a:prstGeom>
          <a:noFill/>
          <a:ln w="9525">
            <a:noFill/>
            <a:miter lim="800000"/>
            <a:headEnd/>
            <a:tailEnd/>
          </a:ln>
        </p:spPr>
      </p:pic>
      <p:pic>
        <p:nvPicPr>
          <p:cNvPr id="23" name="Рисунок 2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47539" y="4861398"/>
            <a:ext cx="2321999" cy="1548000"/>
          </a:xfrm>
          <a:prstGeom prst="rect">
            <a:avLst/>
          </a:prstGeom>
        </p:spPr>
      </p:pic>
    </p:spTree>
    <p:extLst>
      <p:ext uri="{BB962C8B-B14F-4D97-AF65-F5344CB8AC3E}">
        <p14:creationId xmlns:p14="http://schemas.microsoft.com/office/powerpoint/2010/main" val="10301577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ICA - Nuclotron-based Ion Collider fAcil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9694" y="1494647"/>
            <a:ext cx="5549509" cy="312330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5308422" y="2211740"/>
            <a:ext cx="487304" cy="527223"/>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7" name="Заголовок 16"/>
          <p:cNvSpPr>
            <a:spLocks noGrp="1"/>
          </p:cNvSpPr>
          <p:nvPr>
            <p:ph type="title"/>
          </p:nvPr>
        </p:nvSpPr>
        <p:spPr>
          <a:xfrm>
            <a:off x="1016187" y="163498"/>
            <a:ext cx="10515600" cy="868482"/>
          </a:xfrm>
        </p:spPr>
        <p:txBody>
          <a:bodyPr>
            <a:normAutofit fontScale="90000"/>
          </a:bodyPr>
          <a:lstStyle/>
          <a:p>
            <a:r>
              <a:rPr lang="en-US" dirty="0" smtClean="0">
                <a:latin typeface="+mn-lt"/>
              </a:rPr>
              <a:t>High voltage electron cooling in the NICA collider</a:t>
            </a:r>
            <a:endParaRPr lang="ru-RU" dirty="0">
              <a:latin typeface="+mn-lt"/>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9694" y="4841836"/>
            <a:ext cx="2508713" cy="1408504"/>
          </a:xfrm>
          <a:prstGeom prst="rect">
            <a:avLst/>
          </a:prstGeom>
        </p:spPr>
      </p:pic>
      <p:cxnSp>
        <p:nvCxnSpPr>
          <p:cNvPr id="5" name="Прямая со стрелкой 4"/>
          <p:cNvCxnSpPr/>
          <p:nvPr/>
        </p:nvCxnSpPr>
        <p:spPr>
          <a:xfrm flipH="1">
            <a:off x="1690188" y="3240669"/>
            <a:ext cx="221719" cy="1598815"/>
          </a:xfrm>
          <a:prstGeom prst="straightConnector1">
            <a:avLst/>
          </a:prstGeom>
          <a:ln w="22225">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16368" y="4820434"/>
            <a:ext cx="2526181" cy="1477328"/>
          </a:xfrm>
          <a:prstGeom prst="rect">
            <a:avLst/>
          </a:prstGeom>
          <a:noFill/>
        </p:spPr>
        <p:txBody>
          <a:bodyPr wrap="square" rtlCol="0">
            <a:spAutoFit/>
          </a:bodyPr>
          <a:lstStyle/>
          <a:p>
            <a:r>
              <a:rPr lang="en-US" dirty="0" smtClean="0">
                <a:solidFill>
                  <a:srgbClr val="0070C0"/>
                </a:solidFill>
              </a:rPr>
              <a:t>Electron cooling system for NICA booster</a:t>
            </a:r>
          </a:p>
          <a:p>
            <a:r>
              <a:rPr lang="en-US" dirty="0" smtClean="0">
                <a:solidFill>
                  <a:srgbClr val="FF0000"/>
                </a:solidFill>
              </a:rPr>
              <a:t>(In September of 2021 first cooling was achieved!)</a:t>
            </a:r>
            <a:endParaRPr lang="ru-RU" dirty="0">
              <a:solidFill>
                <a:srgbClr val="FF0000"/>
              </a:solidFill>
            </a:endParaRPr>
          </a:p>
        </p:txBody>
      </p:sp>
      <p:graphicFrame>
        <p:nvGraphicFramePr>
          <p:cNvPr id="12" name="Таблица 11"/>
          <p:cNvGraphicFramePr>
            <a:graphicFrameLocks noGrp="1"/>
          </p:cNvGraphicFramePr>
          <p:nvPr>
            <p:extLst/>
          </p:nvPr>
        </p:nvGraphicFramePr>
        <p:xfrm>
          <a:off x="6339241" y="1483807"/>
          <a:ext cx="5303995" cy="3881120"/>
        </p:xfrm>
        <a:graphic>
          <a:graphicData uri="http://schemas.openxmlformats.org/drawingml/2006/table">
            <a:tbl>
              <a:tblPr firstRow="1" bandRow="1">
                <a:tableStyleId>{5C22544A-7EE6-4342-B048-85BDC9FD1C3A}</a:tableStyleId>
              </a:tblPr>
              <a:tblGrid>
                <a:gridCol w="2584412"/>
                <a:gridCol w="933601"/>
                <a:gridCol w="906479"/>
                <a:gridCol w="879503"/>
              </a:tblGrid>
              <a:tr h="0">
                <a:tc>
                  <a:txBody>
                    <a:bodyPr/>
                    <a:lstStyle/>
                    <a:p>
                      <a:pPr algn="ctr"/>
                      <a:r>
                        <a:rPr lang="en-US" sz="1600" dirty="0" smtClean="0"/>
                        <a:t>Parameter </a:t>
                      </a:r>
                      <a:endParaRPr lang="ru-RU" sz="1600" dirty="0"/>
                    </a:p>
                  </a:txBody>
                  <a:tcPr/>
                </a:tc>
                <a:tc gridSpan="3">
                  <a:txBody>
                    <a:bodyPr/>
                    <a:lstStyle/>
                    <a:p>
                      <a:pPr algn="ctr"/>
                      <a:r>
                        <a:rPr lang="en-US" sz="1600" dirty="0" smtClean="0"/>
                        <a:t>Value </a:t>
                      </a:r>
                      <a:endParaRPr lang="ru-RU" sz="1600" dirty="0"/>
                    </a:p>
                  </a:txBody>
                  <a:tcPr/>
                </a:tc>
                <a:tc hMerge="1">
                  <a:txBody>
                    <a:bodyPr/>
                    <a:lstStyle/>
                    <a:p>
                      <a:endParaRPr lang="ru-RU"/>
                    </a:p>
                  </a:txBody>
                  <a:tcPr/>
                </a:tc>
                <a:tc hMerge="1">
                  <a:txBody>
                    <a:bodyPr/>
                    <a:lstStyle/>
                    <a:p>
                      <a:endParaRPr lang="ru-RU"/>
                    </a:p>
                  </a:txBody>
                  <a:tcPr/>
                </a:tc>
              </a:tr>
              <a:tr h="370840">
                <a:tc>
                  <a:txBody>
                    <a:bodyPr/>
                    <a:lstStyle/>
                    <a:p>
                      <a:pPr algn="l"/>
                      <a:r>
                        <a:rPr lang="en-US" sz="1600" dirty="0" smtClean="0"/>
                        <a:t>Number of bunches </a:t>
                      </a:r>
                      <a:endParaRPr lang="ru-RU" sz="1600" dirty="0"/>
                    </a:p>
                  </a:txBody>
                  <a:tcPr/>
                </a:tc>
                <a:tc gridSpan="3">
                  <a:txBody>
                    <a:bodyPr/>
                    <a:lstStyle/>
                    <a:p>
                      <a:pPr algn="ctr"/>
                      <a:r>
                        <a:rPr lang="en-US" sz="1600" dirty="0" smtClean="0"/>
                        <a:t>22 </a:t>
                      </a:r>
                      <a:endParaRPr lang="ru-RU" sz="1600" dirty="0"/>
                    </a:p>
                  </a:txBody>
                  <a:tcPr/>
                </a:tc>
                <a:tc hMerge="1">
                  <a:txBody>
                    <a:bodyPr/>
                    <a:lstStyle/>
                    <a:p>
                      <a:endParaRPr lang="ru-RU"/>
                    </a:p>
                  </a:txBody>
                  <a:tcPr/>
                </a:tc>
                <a:tc hMerge="1">
                  <a:txBody>
                    <a:bodyPr/>
                    <a:lstStyle/>
                    <a:p>
                      <a:endParaRPr lang="ru-RU"/>
                    </a:p>
                  </a:txBody>
                  <a:tcPr/>
                </a:tc>
              </a:tr>
              <a:tr h="370840">
                <a:tc>
                  <a:txBody>
                    <a:bodyPr/>
                    <a:lstStyle/>
                    <a:p>
                      <a:pPr algn="l"/>
                      <a:r>
                        <a:rPr lang="en-US" sz="1600" dirty="0" smtClean="0"/>
                        <a:t>RMS length of a bunch, m </a:t>
                      </a:r>
                      <a:endParaRPr lang="ru-RU" sz="1600" dirty="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0.6 m</a:t>
                      </a:r>
                      <a:endParaRPr lang="ru-RU" sz="1600" dirty="0"/>
                    </a:p>
                  </a:txBody>
                  <a:tcPr/>
                </a:tc>
                <a:tc hMerge="1">
                  <a:txBody>
                    <a:bodyPr/>
                    <a:lstStyle/>
                    <a:p>
                      <a:endParaRPr lang="ru-RU"/>
                    </a:p>
                  </a:txBody>
                  <a:tcPr/>
                </a:tc>
                <a:tc hMerge="1">
                  <a:txBody>
                    <a:bodyPr/>
                    <a:lstStyle/>
                    <a:p>
                      <a:endParaRPr lang="ru-RU"/>
                    </a:p>
                  </a:txBody>
                  <a:tcPr/>
                </a:tc>
              </a:tr>
              <a:tr h="370840">
                <a:tc>
                  <a:txBody>
                    <a:bodyPr/>
                    <a:lstStyle/>
                    <a:p>
                      <a:pPr algn="l"/>
                      <a:r>
                        <a:rPr lang="en-US" sz="1600" dirty="0" smtClean="0"/>
                        <a:t>β-function at the IP, m</a:t>
                      </a:r>
                      <a:endParaRPr lang="ru-RU" sz="1600" dirty="0"/>
                    </a:p>
                  </a:txBody>
                  <a:tcPr/>
                </a:tc>
                <a:tc gridSpan="3">
                  <a:txBody>
                    <a:bodyPr/>
                    <a:lstStyle/>
                    <a:p>
                      <a:pPr algn="ctr"/>
                      <a:r>
                        <a:rPr lang="en-US" sz="1600" dirty="0" smtClean="0"/>
                        <a:t>0.6 m</a:t>
                      </a:r>
                      <a:endParaRPr lang="ru-RU" sz="1600" dirty="0"/>
                    </a:p>
                  </a:txBody>
                  <a:tcPr/>
                </a:tc>
                <a:tc hMerge="1">
                  <a:txBody>
                    <a:bodyPr/>
                    <a:lstStyle/>
                    <a:p>
                      <a:endParaRPr lang="ru-RU"/>
                    </a:p>
                  </a:txBody>
                  <a:tcPr/>
                </a:tc>
                <a:tc hMerge="1">
                  <a:txBody>
                    <a:bodyPr/>
                    <a:lstStyle/>
                    <a:p>
                      <a:endParaRPr lang="ru-RU"/>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Energy Au</a:t>
                      </a:r>
                      <a:r>
                        <a:rPr lang="en-US" sz="1600" baseline="30000" dirty="0" smtClean="0"/>
                        <a:t>79+</a:t>
                      </a:r>
                      <a:r>
                        <a:rPr lang="en-US" sz="1600" dirty="0" smtClean="0"/>
                        <a:t>, GeV / n</a:t>
                      </a:r>
                    </a:p>
                  </a:txBody>
                  <a:tcPr/>
                </a:tc>
                <a:tc>
                  <a:txBody>
                    <a:bodyPr/>
                    <a:lstStyle/>
                    <a:p>
                      <a:pPr algn="ctr"/>
                      <a:r>
                        <a:rPr lang="en-US" sz="1600" dirty="0" smtClean="0"/>
                        <a:t>1.0</a:t>
                      </a:r>
                      <a:endParaRPr lang="ru-RU" sz="1600" dirty="0"/>
                    </a:p>
                  </a:txBody>
                  <a:tcPr/>
                </a:tc>
                <a:tc>
                  <a:txBody>
                    <a:bodyPr/>
                    <a:lstStyle/>
                    <a:p>
                      <a:pPr algn="ctr"/>
                      <a:r>
                        <a:rPr lang="en-US" sz="1600" dirty="0" smtClean="0"/>
                        <a:t>3.3</a:t>
                      </a:r>
                      <a:endParaRPr lang="ru-RU" sz="1600" dirty="0"/>
                    </a:p>
                  </a:txBody>
                  <a:tcPr/>
                </a:tc>
                <a:tc>
                  <a:txBody>
                    <a:bodyPr/>
                    <a:lstStyle/>
                    <a:p>
                      <a:pPr algn="ctr"/>
                      <a:r>
                        <a:rPr lang="en-US" sz="1600" dirty="0" smtClean="0"/>
                        <a:t>4.5</a:t>
                      </a:r>
                      <a:endParaRPr lang="ru-RU" sz="1600" dirty="0"/>
                    </a:p>
                  </a:txBody>
                  <a:tcPr/>
                </a:tc>
              </a:tr>
              <a:tr h="370840">
                <a:tc>
                  <a:txBody>
                    <a:bodyPr/>
                    <a:lstStyle/>
                    <a:p>
                      <a:pPr algn="l"/>
                      <a:r>
                        <a:rPr lang="en-US" sz="1600" dirty="0" smtClean="0"/>
                        <a:t>Number of ions in the bunch </a:t>
                      </a:r>
                      <a:endParaRPr lang="ru-RU" sz="1600" dirty="0"/>
                    </a:p>
                  </a:txBody>
                  <a:tcPr/>
                </a:tc>
                <a:tc>
                  <a:txBody>
                    <a:bodyPr/>
                    <a:lstStyle/>
                    <a:p>
                      <a:pPr algn="ctr"/>
                      <a:r>
                        <a:rPr lang="en-US" sz="1600" dirty="0" smtClean="0"/>
                        <a:t>2·10</a:t>
                      </a:r>
                      <a:r>
                        <a:rPr lang="en-US" sz="1600" baseline="30000" dirty="0" smtClean="0"/>
                        <a:t>8</a:t>
                      </a:r>
                      <a:endParaRPr lang="ru-RU" sz="1600" baseline="30000" dirty="0"/>
                    </a:p>
                  </a:txBody>
                  <a:tcPr/>
                </a:tc>
                <a:tc>
                  <a:txBody>
                    <a:bodyPr/>
                    <a:lstStyle/>
                    <a:p>
                      <a:pPr algn="ctr"/>
                      <a:r>
                        <a:rPr lang="en-US" sz="1600" dirty="0" smtClean="0"/>
                        <a:t>2.4·10</a:t>
                      </a:r>
                      <a:r>
                        <a:rPr lang="en-US" sz="1600" baseline="30000" dirty="0" smtClean="0"/>
                        <a:t>9</a:t>
                      </a:r>
                      <a:endParaRPr lang="ru-RU" sz="1600" baseline="30000" dirty="0"/>
                    </a:p>
                  </a:txBody>
                  <a:tcPr/>
                </a:tc>
                <a:tc>
                  <a:txBody>
                    <a:bodyPr/>
                    <a:lstStyle/>
                    <a:p>
                      <a:pPr algn="ctr"/>
                      <a:r>
                        <a:rPr lang="en-US" sz="1600" dirty="0" smtClean="0"/>
                        <a:t>2.3·10</a:t>
                      </a:r>
                      <a:r>
                        <a:rPr lang="en-US" sz="1600" baseline="30000" dirty="0" smtClean="0"/>
                        <a:t>9</a:t>
                      </a:r>
                      <a:endParaRPr lang="ru-RU" sz="1600" baseline="30000" dirty="0"/>
                    </a:p>
                  </a:txBody>
                  <a:tcPr/>
                </a:tc>
              </a:tr>
              <a:tr h="370840">
                <a:tc>
                  <a:txBody>
                    <a:bodyPr/>
                    <a:lstStyle/>
                    <a:p>
                      <a:pPr algn="l"/>
                      <a:r>
                        <a:rPr lang="en-US" sz="1600" dirty="0" smtClean="0"/>
                        <a:t>RMS momentum spread, </a:t>
                      </a:r>
                      <a:r>
                        <a:rPr lang="en-US" sz="1600" dirty="0" err="1" smtClean="0"/>
                        <a:t>Δp</a:t>
                      </a:r>
                      <a:r>
                        <a:rPr lang="en-US" sz="1600" dirty="0" smtClean="0"/>
                        <a:t>/p </a:t>
                      </a:r>
                      <a:endParaRPr lang="ru-RU" sz="1600" dirty="0"/>
                    </a:p>
                  </a:txBody>
                  <a:tcPr/>
                </a:tc>
                <a:tc>
                  <a:txBody>
                    <a:bodyPr/>
                    <a:lstStyle/>
                    <a:p>
                      <a:pPr algn="ctr"/>
                      <a:r>
                        <a:rPr lang="en-US" sz="1600" dirty="0" smtClean="0"/>
                        <a:t>0.6·10</a:t>
                      </a:r>
                      <a:r>
                        <a:rPr lang="en-US" sz="1600" baseline="30000" dirty="0" smtClean="0"/>
                        <a:t>-3</a:t>
                      </a:r>
                      <a:endParaRPr lang="ru-RU" sz="1600" baseline="30000" dirty="0"/>
                    </a:p>
                  </a:txBody>
                  <a:tcPr/>
                </a:tc>
                <a:tc>
                  <a:txBody>
                    <a:bodyPr/>
                    <a:lstStyle/>
                    <a:p>
                      <a:pPr algn="ctr"/>
                      <a:r>
                        <a:rPr lang="en-US" sz="1600" dirty="0" smtClean="0"/>
                        <a:t>1.2·10</a:t>
                      </a:r>
                      <a:r>
                        <a:rPr lang="en-US" sz="1600" baseline="30000" dirty="0" smtClean="0"/>
                        <a:t>-3</a:t>
                      </a:r>
                      <a:endParaRPr lang="ru-RU" sz="16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1.6·10</a:t>
                      </a:r>
                      <a:r>
                        <a:rPr lang="en-US" sz="1600" baseline="30000" dirty="0" smtClean="0"/>
                        <a:t>-3</a:t>
                      </a:r>
                      <a:r>
                        <a:rPr lang="en-US" sz="1600" dirty="0" smtClean="0"/>
                        <a:t> </a:t>
                      </a:r>
                    </a:p>
                  </a:txBody>
                  <a:tcPr/>
                </a:tc>
              </a:tr>
              <a:tr h="370840">
                <a:tc>
                  <a:txBody>
                    <a:bodyPr/>
                    <a:lstStyle/>
                    <a:p>
                      <a:pPr algn="l"/>
                      <a:r>
                        <a:rPr lang="en-US" sz="1600" dirty="0" smtClean="0"/>
                        <a:t>RMS emittance, π·</a:t>
                      </a:r>
                      <a:r>
                        <a:rPr lang="en-US" sz="1600" dirty="0" err="1" smtClean="0"/>
                        <a:t>mm·mrad</a:t>
                      </a:r>
                      <a:r>
                        <a:rPr lang="en-US" sz="1600" dirty="0" smtClean="0"/>
                        <a:t> </a:t>
                      </a:r>
                      <a:endParaRPr lang="ru-RU" sz="1600" dirty="0"/>
                    </a:p>
                  </a:txBody>
                  <a:tcPr/>
                </a:tc>
                <a:tc>
                  <a:txBody>
                    <a:bodyPr/>
                    <a:lstStyle/>
                    <a:p>
                      <a:pPr algn="ctr"/>
                      <a:r>
                        <a:rPr lang="en-US" sz="1600" dirty="0" smtClean="0"/>
                        <a:t>1.10/1.1</a:t>
                      </a:r>
                      <a:endParaRPr lang="ru-RU" sz="1600" dirty="0"/>
                    </a:p>
                  </a:txBody>
                  <a:tcPr/>
                </a:tc>
                <a:tc>
                  <a:txBody>
                    <a:bodyPr/>
                    <a:lstStyle/>
                    <a:p>
                      <a:pPr algn="ctr"/>
                      <a:r>
                        <a:rPr lang="en-US" sz="1600" dirty="0" smtClean="0"/>
                        <a:t>1.10/0.9</a:t>
                      </a:r>
                      <a:endParaRPr lang="ru-RU"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1.10/0.8 </a:t>
                      </a:r>
                    </a:p>
                  </a:txBody>
                  <a:tcPr/>
                </a:tc>
              </a:tr>
              <a:tr h="370840">
                <a:tc>
                  <a:txBody>
                    <a:bodyPr/>
                    <a:lstStyle/>
                    <a:p>
                      <a:pPr algn="l"/>
                      <a:r>
                        <a:rPr lang="en-US" sz="1600" dirty="0" smtClean="0"/>
                        <a:t>Time of growth due IBS, s </a:t>
                      </a:r>
                      <a:endParaRPr lang="ru-RU" sz="1600" dirty="0"/>
                    </a:p>
                  </a:txBody>
                  <a:tcPr/>
                </a:tc>
                <a:tc>
                  <a:txBody>
                    <a:bodyPr/>
                    <a:lstStyle/>
                    <a:p>
                      <a:pPr algn="ctr"/>
                      <a:r>
                        <a:rPr lang="en-US" sz="1600" dirty="0" smtClean="0"/>
                        <a:t>160 </a:t>
                      </a:r>
                      <a:endParaRPr lang="ru-RU" sz="1600" dirty="0"/>
                    </a:p>
                  </a:txBody>
                  <a:tcPr/>
                </a:tc>
                <a:tc>
                  <a:txBody>
                    <a:bodyPr/>
                    <a:lstStyle/>
                    <a:p>
                      <a:pPr algn="ctr"/>
                      <a:r>
                        <a:rPr lang="en-US" sz="1600" dirty="0" smtClean="0"/>
                        <a:t>530 </a:t>
                      </a:r>
                      <a:endParaRPr lang="ru-RU"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1700</a:t>
                      </a:r>
                    </a:p>
                  </a:txBody>
                  <a:tcPr/>
                </a:tc>
              </a:tr>
              <a:tr h="370840">
                <a:tc>
                  <a:txBody>
                    <a:bodyPr/>
                    <a:lstStyle/>
                    <a:p>
                      <a:pPr algn="l"/>
                      <a:r>
                        <a:rPr lang="en-US" sz="1600" dirty="0" smtClean="0"/>
                        <a:t>Luminosity, cm</a:t>
                      </a:r>
                      <a:r>
                        <a:rPr lang="en-US" sz="1600" baseline="30000" dirty="0" smtClean="0"/>
                        <a:t>-2</a:t>
                      </a:r>
                      <a:r>
                        <a:rPr lang="en-US" sz="1600" dirty="0" smtClean="0"/>
                        <a:t> ·с</a:t>
                      </a:r>
                      <a:r>
                        <a:rPr lang="en-US" sz="1600" baseline="30000" dirty="0" smtClean="0"/>
                        <a:t>-1</a:t>
                      </a:r>
                      <a:endParaRPr lang="ru-RU" sz="1600" baseline="30000" dirty="0"/>
                    </a:p>
                  </a:txBody>
                  <a:tcPr/>
                </a:tc>
                <a:tc>
                  <a:txBody>
                    <a:bodyPr/>
                    <a:lstStyle/>
                    <a:p>
                      <a:pPr algn="ctr"/>
                      <a:r>
                        <a:rPr lang="en-US" sz="1600" dirty="0" smtClean="0"/>
                        <a:t>0.6·10</a:t>
                      </a:r>
                      <a:r>
                        <a:rPr lang="en-US" sz="1600" baseline="30000" dirty="0" smtClean="0"/>
                        <a:t>25</a:t>
                      </a:r>
                      <a:endParaRPr lang="ru-RU" sz="1600" baseline="30000" dirty="0"/>
                    </a:p>
                  </a:txBody>
                  <a:tcPr/>
                </a:tc>
                <a:tc>
                  <a:txBody>
                    <a:bodyPr/>
                    <a:lstStyle/>
                    <a:p>
                      <a:pPr algn="ctr"/>
                      <a:r>
                        <a:rPr lang="en-US" sz="1600" dirty="0" smtClean="0"/>
                        <a:t>1.0·10</a:t>
                      </a:r>
                      <a:r>
                        <a:rPr lang="en-US" sz="1600" baseline="30000" dirty="0" smtClean="0"/>
                        <a:t>27</a:t>
                      </a:r>
                      <a:endParaRPr lang="ru-RU" sz="16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1.0·10</a:t>
                      </a:r>
                      <a:r>
                        <a:rPr lang="en-US" sz="1600" baseline="30000" dirty="0" smtClean="0"/>
                        <a:t>27</a:t>
                      </a:r>
                      <a:endParaRPr lang="ru-RU" sz="1600" baseline="30000" dirty="0" smtClean="0"/>
                    </a:p>
                  </a:txBody>
                  <a:tcPr/>
                </a:tc>
              </a:tr>
            </a:tbl>
          </a:graphicData>
        </a:graphic>
      </p:graphicFrame>
      <p:sp>
        <p:nvSpPr>
          <p:cNvPr id="14" name="TextBox 13"/>
          <p:cNvSpPr txBox="1"/>
          <p:nvPr/>
        </p:nvSpPr>
        <p:spPr>
          <a:xfrm>
            <a:off x="3869475" y="1004911"/>
            <a:ext cx="2007616" cy="369332"/>
          </a:xfrm>
          <a:prstGeom prst="rect">
            <a:avLst/>
          </a:prstGeom>
          <a:noFill/>
        </p:spPr>
        <p:txBody>
          <a:bodyPr wrap="square" rtlCol="0">
            <a:spAutoFit/>
          </a:bodyPr>
          <a:lstStyle/>
          <a:p>
            <a:pPr algn="r"/>
            <a:r>
              <a:rPr lang="en-US" dirty="0" smtClean="0">
                <a:solidFill>
                  <a:srgbClr val="FF0000"/>
                </a:solidFill>
              </a:rPr>
              <a:t>HV electron cooler</a:t>
            </a:r>
            <a:endParaRPr lang="ru-RU" dirty="0">
              <a:solidFill>
                <a:srgbClr val="FF0000"/>
              </a:solidFill>
            </a:endParaRPr>
          </a:p>
        </p:txBody>
      </p:sp>
      <p:cxnSp>
        <p:nvCxnSpPr>
          <p:cNvPr id="16" name="Прямая со стрелкой 15"/>
          <p:cNvCxnSpPr/>
          <p:nvPr/>
        </p:nvCxnSpPr>
        <p:spPr>
          <a:xfrm flipH="1" flipV="1">
            <a:off x="5379396" y="1315644"/>
            <a:ext cx="145192" cy="896097"/>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29594" y="1063510"/>
            <a:ext cx="5437762" cy="369332"/>
          </a:xfrm>
          <a:prstGeom prst="rect">
            <a:avLst/>
          </a:prstGeom>
          <a:noFill/>
        </p:spPr>
        <p:txBody>
          <a:bodyPr wrap="square" rtlCol="0">
            <a:spAutoFit/>
          </a:bodyPr>
          <a:lstStyle/>
          <a:p>
            <a:pPr algn="ctr"/>
            <a:r>
              <a:rPr lang="en-US" dirty="0" smtClean="0">
                <a:solidFill>
                  <a:srgbClr val="0070C0"/>
                </a:solidFill>
              </a:rPr>
              <a:t>Parameters of the NICA collider</a:t>
            </a:r>
            <a:endParaRPr lang="ru-RU" dirty="0">
              <a:solidFill>
                <a:srgbClr val="0070C0"/>
              </a:solidFill>
            </a:endParaRPr>
          </a:p>
        </p:txBody>
      </p:sp>
      <p:sp>
        <p:nvSpPr>
          <p:cNvPr id="9" name="TextBox 8"/>
          <p:cNvSpPr txBox="1"/>
          <p:nvPr/>
        </p:nvSpPr>
        <p:spPr>
          <a:xfrm>
            <a:off x="6339241" y="5651431"/>
            <a:ext cx="5413642" cy="646331"/>
          </a:xfrm>
          <a:prstGeom prst="rect">
            <a:avLst/>
          </a:prstGeom>
          <a:noFill/>
        </p:spPr>
        <p:txBody>
          <a:bodyPr wrap="square" rtlCol="0">
            <a:spAutoFit/>
          </a:bodyPr>
          <a:lstStyle/>
          <a:p>
            <a:r>
              <a:rPr lang="en-US" dirty="0" smtClean="0">
                <a:solidFill>
                  <a:srgbClr val="0070C0"/>
                </a:solidFill>
              </a:rPr>
              <a:t>Two cooling systems (electron and stochastic) will work both during beam accumulation and during experiment.</a:t>
            </a:r>
            <a:endParaRPr lang="ru-RU" dirty="0">
              <a:solidFill>
                <a:srgbClr val="0070C0"/>
              </a:solidFill>
            </a:endParaRPr>
          </a:p>
        </p:txBody>
      </p:sp>
    </p:spTree>
    <p:extLst>
      <p:ext uri="{BB962C8B-B14F-4D97-AF65-F5344CB8AC3E}">
        <p14:creationId xmlns:p14="http://schemas.microsoft.com/office/powerpoint/2010/main" val="109772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ICA - Nuclotron-based Ion Collider fAcil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1407" y="1031980"/>
            <a:ext cx="7178382" cy="404005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875482" y="2027394"/>
            <a:ext cx="487304" cy="527223"/>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7" name="Заголовок 16"/>
          <p:cNvSpPr>
            <a:spLocks noGrp="1"/>
          </p:cNvSpPr>
          <p:nvPr>
            <p:ph type="title"/>
          </p:nvPr>
        </p:nvSpPr>
        <p:spPr>
          <a:xfrm>
            <a:off x="1016187" y="163498"/>
            <a:ext cx="10515600" cy="868482"/>
          </a:xfrm>
        </p:spPr>
        <p:txBody>
          <a:bodyPr>
            <a:normAutofit fontScale="90000"/>
          </a:bodyPr>
          <a:lstStyle/>
          <a:p>
            <a:r>
              <a:rPr lang="en-US" dirty="0" smtClean="0">
                <a:latin typeface="+mn-lt"/>
              </a:rPr>
              <a:t>High voltage electron cooling in the NICA collider</a:t>
            </a:r>
            <a:endParaRPr lang="ru-RU" dirty="0">
              <a:latin typeface="+mn-lt"/>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50288" y="5221146"/>
            <a:ext cx="2508713" cy="1408504"/>
          </a:xfrm>
          <a:prstGeom prst="rect">
            <a:avLst/>
          </a:prstGeom>
        </p:spPr>
      </p:pic>
      <p:cxnSp>
        <p:nvCxnSpPr>
          <p:cNvPr id="5" name="Прямая со стрелкой 4"/>
          <p:cNvCxnSpPr/>
          <p:nvPr/>
        </p:nvCxnSpPr>
        <p:spPr>
          <a:xfrm flipH="1">
            <a:off x="2924356" y="3286664"/>
            <a:ext cx="1449236" cy="1891678"/>
          </a:xfrm>
          <a:prstGeom prst="straightConnector1">
            <a:avLst/>
          </a:prstGeom>
          <a:ln w="22225">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76962" y="5199744"/>
            <a:ext cx="2526181" cy="1477328"/>
          </a:xfrm>
          <a:prstGeom prst="rect">
            <a:avLst/>
          </a:prstGeom>
          <a:noFill/>
        </p:spPr>
        <p:txBody>
          <a:bodyPr wrap="square" rtlCol="0">
            <a:spAutoFit/>
          </a:bodyPr>
          <a:lstStyle/>
          <a:p>
            <a:r>
              <a:rPr lang="en-US" dirty="0" smtClean="0">
                <a:solidFill>
                  <a:srgbClr val="0070C0"/>
                </a:solidFill>
              </a:rPr>
              <a:t>Electron cooling system for NICA booster</a:t>
            </a:r>
          </a:p>
          <a:p>
            <a:r>
              <a:rPr lang="en-US" dirty="0" smtClean="0">
                <a:solidFill>
                  <a:srgbClr val="FF0000"/>
                </a:solidFill>
              </a:rPr>
              <a:t>(In September of 2021 first cooling was achieved!)</a:t>
            </a:r>
            <a:endParaRPr lang="ru-RU" dirty="0">
              <a:solidFill>
                <a:srgbClr val="FF0000"/>
              </a:solidFill>
            </a:endParaRPr>
          </a:p>
        </p:txBody>
      </p:sp>
      <p:sp>
        <p:nvSpPr>
          <p:cNvPr id="14" name="TextBox 13"/>
          <p:cNvSpPr txBox="1"/>
          <p:nvPr/>
        </p:nvSpPr>
        <p:spPr>
          <a:xfrm>
            <a:off x="9696442" y="1424040"/>
            <a:ext cx="2007616" cy="369332"/>
          </a:xfrm>
          <a:prstGeom prst="rect">
            <a:avLst/>
          </a:prstGeom>
          <a:noFill/>
        </p:spPr>
        <p:txBody>
          <a:bodyPr wrap="square" rtlCol="0">
            <a:spAutoFit/>
          </a:bodyPr>
          <a:lstStyle/>
          <a:p>
            <a:pPr algn="r"/>
            <a:r>
              <a:rPr lang="en-US" dirty="0" smtClean="0">
                <a:solidFill>
                  <a:srgbClr val="FF0000"/>
                </a:solidFill>
              </a:rPr>
              <a:t>HV electron cooler</a:t>
            </a:r>
            <a:endParaRPr lang="ru-RU" dirty="0">
              <a:solidFill>
                <a:srgbClr val="FF0000"/>
              </a:solidFill>
            </a:endParaRPr>
          </a:p>
        </p:txBody>
      </p:sp>
      <p:cxnSp>
        <p:nvCxnSpPr>
          <p:cNvPr id="16" name="Прямая со стрелкой 15"/>
          <p:cNvCxnSpPr/>
          <p:nvPr/>
        </p:nvCxnSpPr>
        <p:spPr>
          <a:xfrm flipV="1">
            <a:off x="9362786" y="1793372"/>
            <a:ext cx="669735" cy="50570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43572" y="5478443"/>
            <a:ext cx="4488215" cy="923330"/>
          </a:xfrm>
          <a:prstGeom prst="rect">
            <a:avLst/>
          </a:prstGeom>
          <a:noFill/>
          <a:ln>
            <a:solidFill>
              <a:srgbClr val="0070C0"/>
            </a:solidFill>
          </a:ln>
        </p:spPr>
        <p:txBody>
          <a:bodyPr wrap="square" rtlCol="0">
            <a:spAutoFit/>
          </a:bodyPr>
          <a:lstStyle/>
          <a:p>
            <a:r>
              <a:rPr lang="en-US" dirty="0" smtClean="0">
                <a:solidFill>
                  <a:srgbClr val="0070C0"/>
                </a:solidFill>
              </a:rPr>
              <a:t>In the collider two cooling systems (electron and stochastic) will work both during beam accumulation and during experiment.</a:t>
            </a:r>
            <a:endParaRPr lang="ru-RU" dirty="0">
              <a:solidFill>
                <a:srgbClr val="0070C0"/>
              </a:solidFill>
            </a:endParaRPr>
          </a:p>
        </p:txBody>
      </p:sp>
    </p:spTree>
    <p:extLst>
      <p:ext uri="{BB962C8B-B14F-4D97-AF65-F5344CB8AC3E}">
        <p14:creationId xmlns:p14="http://schemas.microsoft.com/office/powerpoint/2010/main" val="77567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749247" y="1507721"/>
            <a:ext cx="6666670" cy="4235920"/>
          </a:xfrm>
          <a:prstGeom prst="rect">
            <a:avLst/>
          </a:prstGeom>
          <a:ln>
            <a:solidFill>
              <a:srgbClr val="FF0000"/>
            </a:solidFill>
          </a:ln>
        </p:spPr>
      </p:pic>
      <p:pic>
        <p:nvPicPr>
          <p:cNvPr id="4" name="Рисунок 3"/>
          <p:cNvPicPr>
            <a:picLocks noChangeAspect="1"/>
          </p:cNvPicPr>
          <p:nvPr/>
        </p:nvPicPr>
        <p:blipFill>
          <a:blip r:embed="rId3"/>
          <a:stretch>
            <a:fillRect/>
          </a:stretch>
        </p:blipFill>
        <p:spPr>
          <a:xfrm>
            <a:off x="837576" y="1505597"/>
            <a:ext cx="3530149" cy="2309956"/>
          </a:xfrm>
          <a:prstGeom prst="rect">
            <a:avLst/>
          </a:prstGeom>
        </p:spPr>
      </p:pic>
      <p:pic>
        <p:nvPicPr>
          <p:cNvPr id="5" name="Рисунок 4"/>
          <p:cNvPicPr>
            <a:picLocks noChangeAspect="1"/>
          </p:cNvPicPr>
          <p:nvPr/>
        </p:nvPicPr>
        <p:blipFill>
          <a:blip r:embed="rId4"/>
          <a:stretch>
            <a:fillRect/>
          </a:stretch>
        </p:blipFill>
        <p:spPr>
          <a:xfrm>
            <a:off x="4218458" y="5917403"/>
            <a:ext cx="3879318" cy="756295"/>
          </a:xfrm>
          <a:prstGeom prst="rect">
            <a:avLst/>
          </a:prstGeom>
          <a:ln w="19050">
            <a:solidFill>
              <a:srgbClr val="FF0000"/>
            </a:solidFill>
          </a:ln>
        </p:spPr>
      </p:pic>
      <p:sp>
        <p:nvSpPr>
          <p:cNvPr id="6" name="Заголовок 16"/>
          <p:cNvSpPr>
            <a:spLocks noGrp="1"/>
          </p:cNvSpPr>
          <p:nvPr>
            <p:ph type="title"/>
          </p:nvPr>
        </p:nvSpPr>
        <p:spPr>
          <a:xfrm>
            <a:off x="900317" y="118241"/>
            <a:ext cx="10515600" cy="868482"/>
          </a:xfrm>
        </p:spPr>
        <p:txBody>
          <a:bodyPr>
            <a:normAutofit/>
          </a:bodyPr>
          <a:lstStyle/>
          <a:p>
            <a:pPr algn="ctr"/>
            <a:r>
              <a:rPr lang="en-US" dirty="0" smtClean="0">
                <a:latin typeface="+mn-lt"/>
              </a:rPr>
              <a:t>First electron cooling experience in collider</a:t>
            </a:r>
            <a:endParaRPr lang="ru-RU" dirty="0">
              <a:latin typeface="+mn-lt"/>
            </a:endParaRPr>
          </a:p>
        </p:txBody>
      </p:sp>
      <p:sp>
        <p:nvSpPr>
          <p:cNvPr id="7" name="TextBox 6"/>
          <p:cNvSpPr txBox="1"/>
          <p:nvPr/>
        </p:nvSpPr>
        <p:spPr>
          <a:xfrm>
            <a:off x="837576" y="3989315"/>
            <a:ext cx="3822970" cy="1754326"/>
          </a:xfrm>
          <a:prstGeom prst="rect">
            <a:avLst/>
          </a:prstGeom>
          <a:noFill/>
        </p:spPr>
        <p:txBody>
          <a:bodyPr wrap="square" rtlCol="0">
            <a:spAutoFit/>
          </a:bodyPr>
          <a:lstStyle/>
          <a:p>
            <a:r>
              <a:rPr lang="en-GB" dirty="0">
                <a:solidFill>
                  <a:srgbClr val="0070C0"/>
                </a:solidFill>
              </a:rPr>
              <a:t>Electron cooler </a:t>
            </a:r>
            <a:r>
              <a:rPr lang="en-GB" dirty="0" err="1" smtClean="0">
                <a:solidFill>
                  <a:srgbClr val="0070C0"/>
                </a:solidFill>
              </a:rPr>
              <a:t>LEReC</a:t>
            </a:r>
            <a:r>
              <a:rPr lang="en-GB" dirty="0" smtClean="0">
                <a:solidFill>
                  <a:srgbClr val="0070C0"/>
                </a:solidFill>
              </a:rPr>
              <a:t> operated </a:t>
            </a:r>
            <a:r>
              <a:rPr lang="en-GB" dirty="0">
                <a:solidFill>
                  <a:srgbClr val="0070C0"/>
                </a:solidFill>
              </a:rPr>
              <a:t>for RHIC physics program using 1.6 MeV kinetic energy electron beam to cool Au ions at 3.85 GeV/nucleon total energy and using 2 MeV electron beam to cool ions at 4.6 GeV/nucleon. </a:t>
            </a:r>
            <a:endParaRPr lang="ru-RU" dirty="0">
              <a:solidFill>
                <a:srgbClr val="0070C0"/>
              </a:solidFill>
            </a:endParaRPr>
          </a:p>
        </p:txBody>
      </p:sp>
      <p:sp>
        <p:nvSpPr>
          <p:cNvPr id="8" name="TextBox 7"/>
          <p:cNvSpPr txBox="1"/>
          <p:nvPr/>
        </p:nvSpPr>
        <p:spPr>
          <a:xfrm>
            <a:off x="1566158" y="985067"/>
            <a:ext cx="9490749" cy="369332"/>
          </a:xfrm>
          <a:prstGeom prst="rect">
            <a:avLst/>
          </a:prstGeom>
          <a:noFill/>
        </p:spPr>
        <p:txBody>
          <a:bodyPr wrap="square" rtlCol="0">
            <a:spAutoFit/>
          </a:bodyPr>
          <a:lstStyle/>
          <a:p>
            <a:r>
              <a:rPr lang="en-US" dirty="0" smtClean="0">
                <a:solidFill>
                  <a:srgbClr val="0070C0"/>
                </a:solidFill>
              </a:rPr>
              <a:t>From: A</a:t>
            </a:r>
            <a:r>
              <a:rPr lang="en-US" dirty="0">
                <a:solidFill>
                  <a:srgbClr val="0070C0"/>
                </a:solidFill>
              </a:rPr>
              <a:t>. </a:t>
            </a:r>
            <a:r>
              <a:rPr lang="en-US" dirty="0" err="1">
                <a:solidFill>
                  <a:srgbClr val="0070C0"/>
                </a:solidFill>
              </a:rPr>
              <a:t>Fedotov</a:t>
            </a:r>
            <a:r>
              <a:rPr lang="en-US" dirty="0">
                <a:solidFill>
                  <a:srgbClr val="0070C0"/>
                </a:solidFill>
              </a:rPr>
              <a:t> et al., Operational Electron Cooling in RHIC,  </a:t>
            </a:r>
            <a:r>
              <a:rPr lang="en-US" dirty="0" smtClean="0">
                <a:solidFill>
                  <a:srgbClr val="0070C0"/>
                </a:solidFill>
              </a:rPr>
              <a:t>IPAC’21</a:t>
            </a:r>
            <a:r>
              <a:rPr lang="en-US" dirty="0">
                <a:solidFill>
                  <a:srgbClr val="0070C0"/>
                </a:solidFill>
              </a:rPr>
              <a:t>, Brazil, May 24-28, 2021</a:t>
            </a:r>
            <a:endParaRPr lang="ru-RU" dirty="0">
              <a:solidFill>
                <a:srgbClr val="0070C0"/>
              </a:solidFill>
            </a:endParaRPr>
          </a:p>
        </p:txBody>
      </p:sp>
    </p:spTree>
    <p:extLst>
      <p:ext uri="{BB962C8B-B14F-4D97-AF65-F5344CB8AC3E}">
        <p14:creationId xmlns:p14="http://schemas.microsoft.com/office/powerpoint/2010/main" val="2196370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45956" y="1429353"/>
            <a:ext cx="5112446" cy="5066232"/>
          </a:xfrm>
          <a:prstGeom prst="rect">
            <a:avLst/>
          </a:prstGeom>
        </p:spPr>
      </p:pic>
      <p:sp>
        <p:nvSpPr>
          <p:cNvPr id="4" name="TextBox 3"/>
          <p:cNvSpPr txBox="1"/>
          <p:nvPr/>
        </p:nvSpPr>
        <p:spPr>
          <a:xfrm>
            <a:off x="6370740" y="5247919"/>
            <a:ext cx="4486586" cy="1477328"/>
          </a:xfrm>
          <a:prstGeom prst="rect">
            <a:avLst/>
          </a:prstGeom>
          <a:noFill/>
        </p:spPr>
        <p:txBody>
          <a:bodyPr wrap="square" rtlCol="0">
            <a:spAutoFit/>
          </a:bodyPr>
          <a:lstStyle/>
          <a:p>
            <a:r>
              <a:rPr lang="en-US" b="1" u="sng" dirty="0" smtClean="0">
                <a:solidFill>
                  <a:srgbClr val="0070C0"/>
                </a:solidFill>
              </a:rPr>
              <a:t>Main problems:</a:t>
            </a:r>
          </a:p>
          <a:p>
            <a:pPr indent="-342900">
              <a:buFont typeface="Arial" panose="020B0604020202020204" pitchFamily="34" charset="0"/>
              <a:buChar char="•"/>
            </a:pPr>
            <a:r>
              <a:rPr lang="en-US" dirty="0" smtClean="0">
                <a:solidFill>
                  <a:srgbClr val="0070C0"/>
                </a:solidFill>
              </a:rPr>
              <a:t>High energy (up to 2.5 MeV);</a:t>
            </a:r>
          </a:p>
          <a:p>
            <a:pPr indent="-342900">
              <a:buFont typeface="Arial" panose="020B0604020202020204" pitchFamily="34" charset="0"/>
              <a:buChar char="•"/>
            </a:pPr>
            <a:r>
              <a:rPr lang="en-US" dirty="0" smtClean="0">
                <a:solidFill>
                  <a:srgbClr val="0070C0"/>
                </a:solidFill>
              </a:rPr>
              <a:t>Small distance between beams (320 mm);</a:t>
            </a:r>
          </a:p>
          <a:p>
            <a:pPr indent="-342900">
              <a:buFont typeface="Arial" panose="020B0604020202020204" pitchFamily="34" charset="0"/>
              <a:buChar char="•"/>
            </a:pPr>
            <a:r>
              <a:rPr lang="en-US" dirty="0" smtClean="0">
                <a:solidFill>
                  <a:srgbClr val="0070C0"/>
                </a:solidFill>
              </a:rPr>
              <a:t>Limited power consumption of the system (not more then 700 kW).</a:t>
            </a:r>
            <a:endParaRPr lang="ru-RU" dirty="0">
              <a:solidFill>
                <a:srgbClr val="0070C0"/>
              </a:solidFill>
            </a:endParaRPr>
          </a:p>
        </p:txBody>
      </p:sp>
      <p:sp>
        <p:nvSpPr>
          <p:cNvPr id="6" name="Заголовок 16"/>
          <p:cNvSpPr txBox="1">
            <a:spLocks/>
          </p:cNvSpPr>
          <p:nvPr/>
        </p:nvSpPr>
        <p:spPr>
          <a:xfrm>
            <a:off x="888155" y="43124"/>
            <a:ext cx="10515600" cy="86848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mn-lt"/>
              </a:rPr>
              <a:t>High voltage electron cooling in the NICA collider</a:t>
            </a:r>
            <a:endParaRPr lang="ru-RU" dirty="0">
              <a:latin typeface="+mn-lt"/>
            </a:endParaRPr>
          </a:p>
        </p:txBody>
      </p:sp>
      <p:graphicFrame>
        <p:nvGraphicFramePr>
          <p:cNvPr id="7" name="Таблица 6"/>
          <p:cNvGraphicFramePr>
            <a:graphicFrameLocks noGrp="1"/>
          </p:cNvGraphicFramePr>
          <p:nvPr>
            <p:extLst/>
          </p:nvPr>
        </p:nvGraphicFramePr>
        <p:xfrm>
          <a:off x="6370740" y="2739584"/>
          <a:ext cx="5258933" cy="2468880"/>
        </p:xfrm>
        <a:graphic>
          <a:graphicData uri="http://schemas.openxmlformats.org/drawingml/2006/table">
            <a:tbl>
              <a:tblPr bandRow="1">
                <a:tableStyleId>{3C2FFA5D-87B4-456A-9821-1D502468CF0F}</a:tableStyleId>
              </a:tblPr>
              <a:tblGrid>
                <a:gridCol w="3119707"/>
                <a:gridCol w="2139226"/>
              </a:tblGrid>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Electron energy</a:t>
                      </a:r>
                      <a:endParaRPr lang="ru-RU" sz="1800" b="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0.2 - 2.5 MeV</a:t>
                      </a:r>
                      <a:endParaRPr lang="ru-RU" sz="1800" b="0" kern="1200" dirty="0">
                        <a:solidFill>
                          <a:schemeClr val="dk1"/>
                        </a:solidFill>
                        <a:latin typeface="+mn-lt"/>
                        <a:ea typeface="+mn-ea"/>
                        <a:cs typeface="+mn-cs"/>
                      </a:endParaRPr>
                    </a:p>
                  </a:txBody>
                  <a:tcPr/>
                </a:tc>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Energy stability (</a:t>
                      </a:r>
                      <a:r>
                        <a:rPr lang="el-GR" sz="1800" kern="1200" dirty="0" smtClean="0"/>
                        <a:t>Δ</a:t>
                      </a:r>
                      <a:r>
                        <a:rPr lang="en-US" sz="1800" kern="1200" dirty="0" smtClean="0"/>
                        <a:t>U/U)</a:t>
                      </a:r>
                      <a:endParaRPr lang="ru-RU"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&lt;10</a:t>
                      </a:r>
                      <a:r>
                        <a:rPr lang="en-US" sz="1800" kern="1200" baseline="30000" dirty="0" smtClean="0"/>
                        <a:t>-4</a:t>
                      </a:r>
                      <a:endParaRPr lang="ru-RU" sz="1800" kern="1200" baseline="30000" dirty="0">
                        <a:solidFill>
                          <a:schemeClr val="dk1"/>
                        </a:solidFill>
                        <a:latin typeface="+mn-lt"/>
                        <a:ea typeface="+mn-ea"/>
                        <a:cs typeface="+mn-cs"/>
                      </a:endParaRPr>
                    </a:p>
                  </a:txBody>
                  <a:tcPr/>
                </a:tc>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Electron current</a:t>
                      </a:r>
                      <a:endParaRPr lang="ru-RU"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0.1 - 1 A</a:t>
                      </a:r>
                      <a:endParaRPr lang="ru-RU" sz="1800" kern="1200" dirty="0">
                        <a:solidFill>
                          <a:schemeClr val="dk1"/>
                        </a:solidFill>
                        <a:latin typeface="+mn-lt"/>
                        <a:ea typeface="+mn-ea"/>
                        <a:cs typeface="+mn-cs"/>
                      </a:endParaRPr>
                    </a:p>
                  </a:txBody>
                  <a:tcPr/>
                </a:tc>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Cooling section length</a:t>
                      </a:r>
                      <a:endParaRPr lang="ru-RU"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6 m</a:t>
                      </a:r>
                      <a:endParaRPr lang="ru-RU" sz="1800" kern="1200" dirty="0">
                        <a:solidFill>
                          <a:schemeClr val="dk1"/>
                        </a:solidFill>
                        <a:latin typeface="+mn-lt"/>
                        <a:ea typeface="+mn-ea"/>
                        <a:cs typeface="+mn-cs"/>
                      </a:endParaRPr>
                    </a:p>
                  </a:txBody>
                  <a:tcPr/>
                </a:tc>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Magnetic field in cooling section</a:t>
                      </a:r>
                      <a:endParaRPr lang="ru-RU"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0.5 - 2 </a:t>
                      </a:r>
                      <a:r>
                        <a:rPr lang="en-US" sz="1800" kern="1200" dirty="0" err="1" smtClean="0"/>
                        <a:t>kG</a:t>
                      </a:r>
                      <a:endParaRPr lang="ru-RU" sz="1800" kern="1200" dirty="0">
                        <a:solidFill>
                          <a:schemeClr val="dk1"/>
                        </a:solidFill>
                        <a:latin typeface="+mn-lt"/>
                        <a:ea typeface="+mn-ea"/>
                        <a:cs typeface="+mn-cs"/>
                      </a:endParaRPr>
                    </a:p>
                  </a:txBody>
                  <a:tcPr/>
                </a:tc>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Vacuum</a:t>
                      </a:r>
                      <a:endParaRPr lang="ru-RU"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10</a:t>
                      </a:r>
                      <a:r>
                        <a:rPr lang="en-US" sz="1800" kern="1200" baseline="30000" dirty="0" smtClean="0"/>
                        <a:t>-11</a:t>
                      </a:r>
                      <a:r>
                        <a:rPr lang="en-US" sz="1800" kern="1200" dirty="0" smtClean="0"/>
                        <a:t>  mbar </a:t>
                      </a:r>
                      <a:endParaRPr lang="ru-RU" sz="1800" kern="1200" dirty="0">
                        <a:solidFill>
                          <a:schemeClr val="dk1"/>
                        </a:solidFill>
                        <a:latin typeface="+mn-lt"/>
                        <a:ea typeface="+mn-ea"/>
                        <a:cs typeface="+mn-cs"/>
                      </a:endParaRPr>
                    </a:p>
                  </a:txBody>
                  <a:tcPr/>
                </a:tc>
              </a:tr>
            </a:tbl>
          </a:graphicData>
        </a:graphic>
      </p:graphicFrame>
      <p:grpSp>
        <p:nvGrpSpPr>
          <p:cNvPr id="11" name="Группа 10"/>
          <p:cNvGrpSpPr>
            <a:grpSpLocks noChangeAspect="1"/>
          </p:cNvGrpSpPr>
          <p:nvPr/>
        </p:nvGrpSpPr>
        <p:grpSpPr>
          <a:xfrm>
            <a:off x="612844" y="1429353"/>
            <a:ext cx="1892832" cy="1772632"/>
            <a:chOff x="7655346" y="4192184"/>
            <a:chExt cx="2063424" cy="1932391"/>
          </a:xfrm>
        </p:grpSpPr>
        <p:pic>
          <p:nvPicPr>
            <p:cNvPr id="8" name="Рисунок 7" descr="Cool_HVCOSY.6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5346" y="4192184"/>
              <a:ext cx="2063423" cy="1932391"/>
            </a:xfrm>
            <a:prstGeom prst="rect">
              <a:avLst/>
            </a:prstGeom>
            <a:ln w="19050">
              <a:solidFill>
                <a:schemeClr val="accent1"/>
              </a:solidFill>
            </a:ln>
          </p:spPr>
        </p:pic>
        <p:sp>
          <p:nvSpPr>
            <p:cNvPr id="9" name="Прямоугольник 8"/>
            <p:cNvSpPr/>
            <p:nvPr/>
          </p:nvSpPr>
          <p:spPr>
            <a:xfrm>
              <a:off x="9523508" y="5886450"/>
              <a:ext cx="195262" cy="23812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9255314" y="6005512"/>
              <a:ext cx="306294" cy="11906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 name="TextBox 11"/>
          <p:cNvSpPr txBox="1"/>
          <p:nvPr/>
        </p:nvSpPr>
        <p:spPr>
          <a:xfrm>
            <a:off x="612843" y="1429353"/>
            <a:ext cx="1095375" cy="646331"/>
          </a:xfrm>
          <a:prstGeom prst="rect">
            <a:avLst/>
          </a:prstGeom>
          <a:noFill/>
        </p:spPr>
        <p:txBody>
          <a:bodyPr wrap="square" rtlCol="0">
            <a:spAutoFit/>
          </a:bodyPr>
          <a:lstStyle/>
          <a:p>
            <a:r>
              <a:rPr lang="en-US" dirty="0" smtClean="0">
                <a:solidFill>
                  <a:srgbClr val="0070C0"/>
                </a:solidFill>
              </a:rPr>
              <a:t>COSY HV cooler</a:t>
            </a:r>
            <a:endParaRPr lang="ru-RU" dirty="0">
              <a:solidFill>
                <a:srgbClr val="0070C0"/>
              </a:solidFill>
            </a:endParaRPr>
          </a:p>
        </p:txBody>
      </p:sp>
      <p:sp>
        <p:nvSpPr>
          <p:cNvPr id="5" name="TextBox 4"/>
          <p:cNvSpPr txBox="1"/>
          <p:nvPr/>
        </p:nvSpPr>
        <p:spPr>
          <a:xfrm>
            <a:off x="530771" y="944862"/>
            <a:ext cx="5496128" cy="369332"/>
          </a:xfrm>
          <a:prstGeom prst="rect">
            <a:avLst/>
          </a:prstGeom>
          <a:noFill/>
        </p:spPr>
        <p:txBody>
          <a:bodyPr wrap="square" rtlCol="0">
            <a:spAutoFit/>
          </a:bodyPr>
          <a:lstStyle/>
          <a:p>
            <a:r>
              <a:rPr lang="en-US" dirty="0" smtClean="0">
                <a:solidFill>
                  <a:srgbClr val="0070C0"/>
                </a:solidFill>
              </a:rPr>
              <a:t>The construction is based on HV ECS for COSY (Germany)</a:t>
            </a:r>
            <a:endParaRPr lang="ru-RU" dirty="0">
              <a:solidFill>
                <a:srgbClr val="0070C0"/>
              </a:solidFill>
            </a:endParaRPr>
          </a:p>
        </p:txBody>
      </p:sp>
      <p:sp>
        <p:nvSpPr>
          <p:cNvPr id="13" name="Прямоугольник 12"/>
          <p:cNvSpPr/>
          <p:nvPr/>
        </p:nvSpPr>
        <p:spPr>
          <a:xfrm>
            <a:off x="6237645" y="941959"/>
            <a:ext cx="5469662" cy="923330"/>
          </a:xfrm>
          <a:prstGeom prst="rect">
            <a:avLst/>
          </a:prstGeom>
        </p:spPr>
        <p:txBody>
          <a:bodyPr wrap="square">
            <a:spAutoFit/>
          </a:bodyPr>
          <a:lstStyle/>
          <a:p>
            <a:pPr algn="just"/>
            <a:r>
              <a:rPr lang="en-US" dirty="0">
                <a:solidFill>
                  <a:srgbClr val="0070C0"/>
                </a:solidFill>
              </a:rPr>
              <a:t>The HV ECS for NICA consists of two almost independent coolers</a:t>
            </a:r>
            <a:r>
              <a:rPr lang="en-US" dirty="0" smtClean="0">
                <a:solidFill>
                  <a:srgbClr val="0070C0"/>
                </a:solidFill>
              </a:rPr>
              <a:t>. Scheme with one electron beam looks very complicated</a:t>
            </a:r>
            <a:endParaRPr lang="en-US" dirty="0">
              <a:solidFill>
                <a:srgbClr val="0070C0"/>
              </a:solidFill>
            </a:endParaRPr>
          </a:p>
        </p:txBody>
      </p:sp>
      <p:pic>
        <p:nvPicPr>
          <p:cNvPr id="14" name="Рисунок 13"/>
          <p:cNvPicPr/>
          <p:nvPr/>
        </p:nvPicPr>
        <p:blipFill rotWithShape="1">
          <a:blip r:embed="rId4" cstate="print">
            <a:extLst>
              <a:ext uri="{28A0092B-C50C-407E-A947-70E740481C1C}">
                <a14:useLocalDpi xmlns:a14="http://schemas.microsoft.com/office/drawing/2010/main"/>
              </a:ext>
            </a:extLst>
          </a:blip>
          <a:srcRect b="8529"/>
          <a:stretch/>
        </p:blipFill>
        <p:spPr bwMode="auto">
          <a:xfrm>
            <a:off x="7726032" y="1750921"/>
            <a:ext cx="2558279" cy="923330"/>
          </a:xfrm>
          <a:prstGeom prst="rect">
            <a:avLst/>
          </a:prstGeom>
          <a:noFill/>
          <a:ln>
            <a:noFill/>
          </a:ln>
        </p:spPr>
      </p:pic>
    </p:spTree>
    <p:extLst>
      <p:ext uri="{BB962C8B-B14F-4D97-AF65-F5344CB8AC3E}">
        <p14:creationId xmlns:p14="http://schemas.microsoft.com/office/powerpoint/2010/main" val="807295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38200" y="107950"/>
            <a:ext cx="10515600" cy="663575"/>
          </a:xfrm>
        </p:spPr>
        <p:txBody>
          <a:bodyPr>
            <a:normAutofit fontScale="90000"/>
          </a:bodyPr>
          <a:lstStyle/>
          <a:p>
            <a:pPr algn="ctr"/>
            <a:r>
              <a:rPr lang="en-US" dirty="0" smtClean="0">
                <a:latin typeface="+mn-lt"/>
              </a:rPr>
              <a:t>High voltage system</a:t>
            </a:r>
            <a:endParaRPr lang="ru-RU" dirty="0">
              <a:latin typeface="+mn-lt"/>
            </a:endParaRPr>
          </a:p>
        </p:txBody>
      </p:sp>
      <p:grpSp>
        <p:nvGrpSpPr>
          <p:cNvPr id="15" name="Группа 14"/>
          <p:cNvGrpSpPr>
            <a:grpSpLocks noChangeAspect="1"/>
          </p:cNvGrpSpPr>
          <p:nvPr/>
        </p:nvGrpSpPr>
        <p:grpSpPr>
          <a:xfrm>
            <a:off x="219527" y="2027972"/>
            <a:ext cx="4095564" cy="4416220"/>
            <a:chOff x="-211029" y="161008"/>
            <a:chExt cx="6061021" cy="6535559"/>
          </a:xfrm>
        </p:grpSpPr>
        <p:pic>
          <p:nvPicPr>
            <p:cNvPr id="16" name="Рисунок 1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538" y="161008"/>
              <a:ext cx="3958362" cy="6504175"/>
            </a:xfrm>
            <a:prstGeom prst="rect">
              <a:avLst/>
            </a:prstGeom>
          </p:spPr>
        </p:pic>
        <p:cxnSp>
          <p:nvCxnSpPr>
            <p:cNvPr id="17" name="Прямая со стрелкой 16"/>
            <p:cNvCxnSpPr/>
            <p:nvPr/>
          </p:nvCxnSpPr>
          <p:spPr>
            <a:xfrm flipH="1" flipV="1">
              <a:off x="3381375" y="600075"/>
              <a:ext cx="885825" cy="0"/>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flipV="1">
              <a:off x="3190876" y="1395519"/>
              <a:ext cx="1018234" cy="0"/>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947382" y="1860897"/>
              <a:ext cx="964053" cy="0"/>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a:off x="3148278" y="2123403"/>
              <a:ext cx="1060832" cy="0"/>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H="1" flipV="1">
              <a:off x="3148279" y="3249194"/>
              <a:ext cx="1060831" cy="0"/>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H="1" flipV="1">
              <a:off x="2990850" y="4442613"/>
              <a:ext cx="988026" cy="0"/>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H="1" flipV="1">
              <a:off x="3257551" y="6482231"/>
              <a:ext cx="647184" cy="0"/>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38549" y="6248917"/>
              <a:ext cx="2011441" cy="447650"/>
            </a:xfrm>
            <a:prstGeom prst="rect">
              <a:avLst/>
            </a:prstGeom>
            <a:noFill/>
          </p:spPr>
          <p:txBody>
            <a:bodyPr wrap="square" rtlCol="0">
              <a:spAutoFit/>
            </a:bodyPr>
            <a:lstStyle/>
            <a:p>
              <a:r>
                <a:rPr lang="en-US" sz="1400" dirty="0">
                  <a:solidFill>
                    <a:srgbClr val="FF0000"/>
                  </a:solidFill>
                </a:rPr>
                <a:t>b</a:t>
              </a:r>
              <a:r>
                <a:rPr lang="en-US" sz="1400" dirty="0" smtClean="0">
                  <a:solidFill>
                    <a:srgbClr val="FF0000"/>
                  </a:solidFill>
                </a:rPr>
                <a:t>ottom flange</a:t>
              </a:r>
              <a:endParaRPr lang="ru-RU" sz="1400" dirty="0">
                <a:solidFill>
                  <a:srgbClr val="FF0000"/>
                </a:solidFill>
              </a:endParaRPr>
            </a:p>
          </p:txBody>
        </p:sp>
        <p:sp>
          <p:nvSpPr>
            <p:cNvPr id="25" name="TextBox 24"/>
            <p:cNvSpPr txBox="1"/>
            <p:nvPr/>
          </p:nvSpPr>
          <p:spPr>
            <a:xfrm>
              <a:off x="4138803" y="1167371"/>
              <a:ext cx="1711189" cy="447650"/>
            </a:xfrm>
            <a:prstGeom prst="rect">
              <a:avLst/>
            </a:prstGeom>
            <a:noFill/>
          </p:spPr>
          <p:txBody>
            <a:bodyPr wrap="square" rtlCol="0">
              <a:spAutoFit/>
            </a:bodyPr>
            <a:lstStyle/>
            <a:p>
              <a:r>
                <a:rPr lang="en-US" sz="1400" dirty="0" smtClean="0">
                  <a:solidFill>
                    <a:srgbClr val="FF0000"/>
                  </a:solidFill>
                </a:rPr>
                <a:t>HV terminal</a:t>
              </a:r>
              <a:endParaRPr lang="ru-RU" sz="1400" dirty="0">
                <a:solidFill>
                  <a:srgbClr val="FF0000"/>
                </a:solidFill>
              </a:endParaRPr>
            </a:p>
          </p:txBody>
        </p:sp>
        <p:sp>
          <p:nvSpPr>
            <p:cNvPr id="26" name="TextBox 25"/>
            <p:cNvSpPr txBox="1"/>
            <p:nvPr/>
          </p:nvSpPr>
          <p:spPr>
            <a:xfrm>
              <a:off x="4157708" y="1886022"/>
              <a:ext cx="792163" cy="447650"/>
            </a:xfrm>
            <a:prstGeom prst="rect">
              <a:avLst/>
            </a:prstGeom>
            <a:noFill/>
          </p:spPr>
          <p:txBody>
            <a:bodyPr wrap="square" rtlCol="0">
              <a:spAutoFit/>
            </a:bodyPr>
            <a:lstStyle/>
            <a:p>
              <a:r>
                <a:rPr lang="en-US" sz="1400" dirty="0" smtClean="0">
                  <a:solidFill>
                    <a:srgbClr val="FF0000"/>
                  </a:solidFill>
                </a:rPr>
                <a:t>gun</a:t>
              </a:r>
              <a:endParaRPr lang="ru-RU" sz="1400" dirty="0">
                <a:solidFill>
                  <a:srgbClr val="FF0000"/>
                </a:solidFill>
              </a:endParaRPr>
            </a:p>
          </p:txBody>
        </p:sp>
        <p:sp>
          <p:nvSpPr>
            <p:cNvPr id="27" name="TextBox 26"/>
            <p:cNvSpPr txBox="1"/>
            <p:nvPr/>
          </p:nvSpPr>
          <p:spPr>
            <a:xfrm>
              <a:off x="4138547" y="3017856"/>
              <a:ext cx="1519840" cy="447650"/>
            </a:xfrm>
            <a:prstGeom prst="rect">
              <a:avLst/>
            </a:prstGeom>
            <a:noFill/>
          </p:spPr>
          <p:txBody>
            <a:bodyPr wrap="square" rtlCol="0">
              <a:spAutoFit/>
            </a:bodyPr>
            <a:lstStyle/>
            <a:p>
              <a:r>
                <a:rPr lang="en-US" sz="1400" dirty="0" smtClean="0">
                  <a:solidFill>
                    <a:srgbClr val="FF0000"/>
                  </a:solidFill>
                </a:rPr>
                <a:t>HV column</a:t>
              </a:r>
              <a:endParaRPr lang="ru-RU" sz="1400" dirty="0">
                <a:solidFill>
                  <a:srgbClr val="FF0000"/>
                </a:solidFill>
              </a:endParaRPr>
            </a:p>
          </p:txBody>
        </p:sp>
        <p:sp>
          <p:nvSpPr>
            <p:cNvPr id="28" name="TextBox 27"/>
            <p:cNvSpPr txBox="1"/>
            <p:nvPr/>
          </p:nvSpPr>
          <p:spPr>
            <a:xfrm>
              <a:off x="3894499" y="4186801"/>
              <a:ext cx="1955493" cy="447650"/>
            </a:xfrm>
            <a:prstGeom prst="rect">
              <a:avLst/>
            </a:prstGeom>
            <a:noFill/>
          </p:spPr>
          <p:txBody>
            <a:bodyPr wrap="square" rtlCol="0">
              <a:spAutoFit/>
            </a:bodyPr>
            <a:lstStyle/>
            <a:p>
              <a:r>
                <a:rPr lang="en-US" sz="1400" dirty="0" smtClean="0">
                  <a:solidFill>
                    <a:srgbClr val="FF0000"/>
                  </a:solidFill>
                </a:rPr>
                <a:t>middle section</a:t>
              </a:r>
              <a:endParaRPr lang="ru-RU" sz="1400" dirty="0">
                <a:solidFill>
                  <a:srgbClr val="FF0000"/>
                </a:solidFill>
              </a:endParaRPr>
            </a:p>
          </p:txBody>
        </p:sp>
        <p:sp>
          <p:nvSpPr>
            <p:cNvPr id="29" name="TextBox 28"/>
            <p:cNvSpPr txBox="1"/>
            <p:nvPr/>
          </p:nvSpPr>
          <p:spPr>
            <a:xfrm>
              <a:off x="4219421" y="334118"/>
              <a:ext cx="944124" cy="447650"/>
            </a:xfrm>
            <a:prstGeom prst="rect">
              <a:avLst/>
            </a:prstGeom>
            <a:noFill/>
          </p:spPr>
          <p:txBody>
            <a:bodyPr wrap="square" rtlCol="0">
              <a:spAutoFit/>
            </a:bodyPr>
            <a:lstStyle/>
            <a:p>
              <a:r>
                <a:rPr lang="en-US" sz="1400" dirty="0" smtClean="0">
                  <a:solidFill>
                    <a:srgbClr val="FF0000"/>
                  </a:solidFill>
                </a:rPr>
                <a:t>vessel</a:t>
              </a:r>
              <a:endParaRPr lang="ru-RU" sz="1400" dirty="0">
                <a:solidFill>
                  <a:srgbClr val="FF0000"/>
                </a:solidFill>
              </a:endParaRPr>
            </a:p>
          </p:txBody>
        </p:sp>
        <p:sp>
          <p:nvSpPr>
            <p:cNvPr id="30" name="TextBox 29"/>
            <p:cNvSpPr txBox="1"/>
            <p:nvPr/>
          </p:nvSpPr>
          <p:spPr>
            <a:xfrm>
              <a:off x="-211029" y="1585623"/>
              <a:ext cx="1330152" cy="447650"/>
            </a:xfrm>
            <a:prstGeom prst="rect">
              <a:avLst/>
            </a:prstGeom>
            <a:noFill/>
          </p:spPr>
          <p:txBody>
            <a:bodyPr wrap="square" rtlCol="0">
              <a:spAutoFit/>
            </a:bodyPr>
            <a:lstStyle/>
            <a:p>
              <a:r>
                <a:rPr lang="en-US" sz="1400" dirty="0" smtClean="0">
                  <a:solidFill>
                    <a:srgbClr val="FF0000"/>
                  </a:solidFill>
                </a:rPr>
                <a:t>collector</a:t>
              </a:r>
              <a:endParaRPr lang="ru-RU" sz="1400" dirty="0">
                <a:solidFill>
                  <a:srgbClr val="FF0000"/>
                </a:solidFill>
              </a:endParaRPr>
            </a:p>
          </p:txBody>
        </p:sp>
      </p:grpSp>
      <p:sp>
        <p:nvSpPr>
          <p:cNvPr id="31" name="TextBox 30"/>
          <p:cNvSpPr txBox="1"/>
          <p:nvPr/>
        </p:nvSpPr>
        <p:spPr>
          <a:xfrm>
            <a:off x="252830" y="753553"/>
            <a:ext cx="11686340" cy="923330"/>
          </a:xfrm>
          <a:prstGeom prst="rect">
            <a:avLst/>
          </a:prstGeom>
          <a:noFill/>
        </p:spPr>
        <p:txBody>
          <a:bodyPr wrap="square" rtlCol="0">
            <a:spAutoFit/>
          </a:bodyPr>
          <a:lstStyle/>
          <a:p>
            <a:pPr algn="just"/>
            <a:r>
              <a:rPr lang="en-GB" dirty="0">
                <a:solidFill>
                  <a:srgbClr val="0070C0"/>
                </a:solidFill>
              </a:rPr>
              <a:t>Purpose of the high voltage system is production of electron beam in electron gun and acceleration for working energy in electrostatic tube. After interaction with ion beam electrons flies to high voltage again where they are decelerated in another electrostatic tube and dumped in electron collector.</a:t>
            </a:r>
            <a:endParaRPr lang="ru-RU" dirty="0">
              <a:solidFill>
                <a:srgbClr val="0070C0"/>
              </a:solidFill>
            </a:endParaRPr>
          </a:p>
        </p:txBody>
      </p:sp>
      <p:grpSp>
        <p:nvGrpSpPr>
          <p:cNvPr id="55" name="Группа 54"/>
          <p:cNvGrpSpPr>
            <a:grpSpLocks noChangeAspect="1"/>
          </p:cNvGrpSpPr>
          <p:nvPr/>
        </p:nvGrpSpPr>
        <p:grpSpPr>
          <a:xfrm>
            <a:off x="4366055" y="1889743"/>
            <a:ext cx="3916309" cy="2418656"/>
            <a:chOff x="5449884" y="1988495"/>
            <a:chExt cx="4669257" cy="2883666"/>
          </a:xfrm>
        </p:grpSpPr>
        <p:pic>
          <p:nvPicPr>
            <p:cNvPr id="7" name="Рисунок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37150" y="1988495"/>
              <a:ext cx="2655820" cy="2883666"/>
            </a:xfrm>
            <a:prstGeom prst="rect">
              <a:avLst/>
            </a:prstGeom>
          </p:spPr>
        </p:pic>
        <p:cxnSp>
          <p:nvCxnSpPr>
            <p:cNvPr id="33" name="Прямая со стрелкой 32"/>
            <p:cNvCxnSpPr/>
            <p:nvPr/>
          </p:nvCxnSpPr>
          <p:spPr>
            <a:xfrm>
              <a:off x="6319071" y="3558314"/>
              <a:ext cx="662824" cy="0"/>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49884" y="3369052"/>
              <a:ext cx="987266" cy="623814"/>
            </a:xfrm>
            <a:prstGeom prst="rect">
              <a:avLst/>
            </a:prstGeom>
            <a:noFill/>
          </p:spPr>
          <p:txBody>
            <a:bodyPr wrap="square" rtlCol="0">
              <a:spAutoFit/>
            </a:bodyPr>
            <a:lstStyle/>
            <a:p>
              <a:r>
                <a:rPr lang="en-US" sz="1400" dirty="0">
                  <a:solidFill>
                    <a:srgbClr val="FF0000"/>
                  </a:solidFill>
                </a:rPr>
                <a:t>c</a:t>
              </a:r>
              <a:r>
                <a:rPr lang="en-US" sz="1400" dirty="0" smtClean="0">
                  <a:solidFill>
                    <a:srgbClr val="FF0000"/>
                  </a:solidFill>
                </a:rPr>
                <a:t>ollector</a:t>
              </a:r>
            </a:p>
            <a:p>
              <a:r>
                <a:rPr lang="en-US" sz="1400" dirty="0" smtClean="0">
                  <a:solidFill>
                    <a:srgbClr val="FF0000"/>
                  </a:solidFill>
                </a:rPr>
                <a:t>solenoid</a:t>
              </a:r>
              <a:endParaRPr lang="ru-RU" sz="1400" dirty="0">
                <a:solidFill>
                  <a:srgbClr val="FF0000"/>
                </a:solidFill>
              </a:endParaRPr>
            </a:p>
          </p:txBody>
        </p:sp>
        <p:sp>
          <p:nvSpPr>
            <p:cNvPr id="36" name="TextBox 35"/>
            <p:cNvSpPr txBox="1"/>
            <p:nvPr/>
          </p:nvSpPr>
          <p:spPr>
            <a:xfrm>
              <a:off x="9092970" y="3702509"/>
              <a:ext cx="1026171" cy="623814"/>
            </a:xfrm>
            <a:prstGeom prst="rect">
              <a:avLst/>
            </a:prstGeom>
            <a:noFill/>
          </p:spPr>
          <p:txBody>
            <a:bodyPr wrap="square" rtlCol="0">
              <a:spAutoFit/>
            </a:bodyPr>
            <a:lstStyle/>
            <a:p>
              <a:r>
                <a:rPr lang="en-US" sz="1400" dirty="0" smtClean="0">
                  <a:solidFill>
                    <a:srgbClr val="FF0000"/>
                  </a:solidFill>
                </a:rPr>
                <a:t>gun</a:t>
              </a:r>
            </a:p>
            <a:p>
              <a:r>
                <a:rPr lang="en-US" sz="1400" dirty="0" smtClean="0">
                  <a:solidFill>
                    <a:srgbClr val="FF0000"/>
                  </a:solidFill>
                </a:rPr>
                <a:t>solenoid</a:t>
              </a:r>
              <a:endParaRPr lang="ru-RU" sz="1400" dirty="0">
                <a:solidFill>
                  <a:srgbClr val="FF0000"/>
                </a:solidFill>
              </a:endParaRPr>
            </a:p>
          </p:txBody>
        </p:sp>
        <p:cxnSp>
          <p:nvCxnSpPr>
            <p:cNvPr id="37" name="Прямая со стрелкой 36"/>
            <p:cNvCxnSpPr/>
            <p:nvPr/>
          </p:nvCxnSpPr>
          <p:spPr>
            <a:xfrm flipV="1">
              <a:off x="6520827" y="4093603"/>
              <a:ext cx="918198" cy="371231"/>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601802" y="4360907"/>
              <a:ext cx="953536" cy="307777"/>
            </a:xfrm>
            <a:prstGeom prst="rect">
              <a:avLst/>
            </a:prstGeom>
            <a:noFill/>
          </p:spPr>
          <p:txBody>
            <a:bodyPr wrap="square" rtlCol="0">
              <a:spAutoFit/>
            </a:bodyPr>
            <a:lstStyle/>
            <a:p>
              <a:r>
                <a:rPr lang="en-US" sz="1400" dirty="0">
                  <a:solidFill>
                    <a:srgbClr val="FF0000"/>
                  </a:solidFill>
                </a:rPr>
                <a:t>m</a:t>
              </a:r>
              <a:r>
                <a:rPr lang="en-US" sz="1400" dirty="0" smtClean="0">
                  <a:solidFill>
                    <a:srgbClr val="FF0000"/>
                  </a:solidFill>
                </a:rPr>
                <a:t>agnet PS</a:t>
              </a:r>
              <a:endParaRPr lang="ru-RU" sz="1400" dirty="0">
                <a:solidFill>
                  <a:srgbClr val="FF0000"/>
                </a:solidFill>
              </a:endParaRPr>
            </a:p>
          </p:txBody>
        </p:sp>
        <p:cxnSp>
          <p:nvCxnSpPr>
            <p:cNvPr id="40" name="Прямая со стрелкой 39"/>
            <p:cNvCxnSpPr/>
            <p:nvPr/>
          </p:nvCxnSpPr>
          <p:spPr>
            <a:xfrm>
              <a:off x="6615130" y="2332702"/>
              <a:ext cx="576245" cy="54925"/>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570244" y="2169288"/>
              <a:ext cx="1073461" cy="307777"/>
            </a:xfrm>
            <a:prstGeom prst="rect">
              <a:avLst/>
            </a:prstGeom>
            <a:noFill/>
          </p:spPr>
          <p:txBody>
            <a:bodyPr wrap="square" rtlCol="0">
              <a:spAutoFit/>
            </a:bodyPr>
            <a:lstStyle/>
            <a:p>
              <a:r>
                <a:rPr lang="en-US" sz="1400" dirty="0" smtClean="0">
                  <a:solidFill>
                    <a:srgbClr val="FF0000"/>
                  </a:solidFill>
                </a:rPr>
                <a:t>collector PS</a:t>
              </a:r>
              <a:endParaRPr lang="ru-RU" sz="1400" dirty="0">
                <a:solidFill>
                  <a:srgbClr val="FF0000"/>
                </a:solidFill>
              </a:endParaRPr>
            </a:p>
          </p:txBody>
        </p:sp>
        <p:cxnSp>
          <p:nvCxnSpPr>
            <p:cNvPr id="44" name="Прямая со стрелкой 43"/>
            <p:cNvCxnSpPr>
              <a:stCxn id="45" idx="1"/>
            </p:cNvCxnSpPr>
            <p:nvPr/>
          </p:nvCxnSpPr>
          <p:spPr>
            <a:xfrm flipH="1">
              <a:off x="8268826" y="2546630"/>
              <a:ext cx="533782" cy="133214"/>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802607" y="2234723"/>
              <a:ext cx="1157269" cy="623814"/>
            </a:xfrm>
            <a:prstGeom prst="rect">
              <a:avLst/>
            </a:prstGeom>
            <a:noFill/>
          </p:spPr>
          <p:txBody>
            <a:bodyPr wrap="square" rtlCol="0">
              <a:spAutoFit/>
            </a:bodyPr>
            <a:lstStyle/>
            <a:p>
              <a:r>
                <a:rPr lang="en-US" sz="1400" dirty="0">
                  <a:solidFill>
                    <a:srgbClr val="FF0000"/>
                  </a:solidFill>
                </a:rPr>
                <a:t>c</a:t>
              </a:r>
              <a:r>
                <a:rPr lang="en-US" sz="1400" dirty="0" smtClean="0">
                  <a:solidFill>
                    <a:srgbClr val="FF0000"/>
                  </a:solidFill>
                </a:rPr>
                <a:t>ontrol electronics</a:t>
              </a:r>
            </a:p>
          </p:txBody>
        </p:sp>
        <p:cxnSp>
          <p:nvCxnSpPr>
            <p:cNvPr id="53" name="Прямая со стрелкой 52"/>
            <p:cNvCxnSpPr/>
            <p:nvPr/>
          </p:nvCxnSpPr>
          <p:spPr>
            <a:xfrm flipH="1" flipV="1">
              <a:off x="8559186" y="3887069"/>
              <a:ext cx="533784" cy="77050"/>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6" name="Рисунок 5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5365467" y="4604537"/>
            <a:ext cx="2150660" cy="1830509"/>
          </a:xfrm>
          <a:prstGeom prst="rect">
            <a:avLst/>
          </a:prstGeom>
          <a:ln>
            <a:noFill/>
          </a:ln>
          <a:extLst>
            <a:ext uri="{53640926-AAD7-44D8-BBD7-CCE9431645EC}">
              <a14:shadowObscured xmlns:a14="http://schemas.microsoft.com/office/drawing/2010/main"/>
            </a:ext>
          </a:extLst>
        </p:spPr>
      </p:pic>
      <p:pic>
        <p:nvPicPr>
          <p:cNvPr id="57" name="Рисунок 5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44681" y="4670234"/>
            <a:ext cx="1500418" cy="1601798"/>
          </a:xfrm>
          <a:prstGeom prst="rect">
            <a:avLst/>
          </a:prstGeom>
        </p:spPr>
      </p:pic>
      <p:pic>
        <p:nvPicPr>
          <p:cNvPr id="58" name="Рисунок 5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47761" y="4668856"/>
            <a:ext cx="1531217" cy="1601798"/>
          </a:xfrm>
          <a:prstGeom prst="rect">
            <a:avLst/>
          </a:prstGeom>
          <a:solidFill>
            <a:schemeClr val="bg1"/>
          </a:solidFill>
        </p:spPr>
      </p:pic>
      <p:sp>
        <p:nvSpPr>
          <p:cNvPr id="3" name="Прямоугольник 2"/>
          <p:cNvSpPr/>
          <p:nvPr/>
        </p:nvSpPr>
        <p:spPr>
          <a:xfrm>
            <a:off x="4392905" y="1889743"/>
            <a:ext cx="3785061" cy="251932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5248809" y="4574106"/>
            <a:ext cx="5597965" cy="186238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7"/>
          <a:stretch>
            <a:fillRect/>
          </a:stretch>
        </p:blipFill>
        <p:spPr>
          <a:xfrm>
            <a:off x="8327246" y="1891382"/>
            <a:ext cx="3684640" cy="2516048"/>
          </a:xfrm>
          <a:prstGeom prst="rect">
            <a:avLst/>
          </a:prstGeom>
          <a:ln w="12700">
            <a:solidFill>
              <a:srgbClr val="0070C0"/>
            </a:solidFill>
          </a:ln>
        </p:spPr>
      </p:pic>
    </p:spTree>
    <p:extLst>
      <p:ext uri="{BB962C8B-B14F-4D97-AF65-F5344CB8AC3E}">
        <p14:creationId xmlns:p14="http://schemas.microsoft.com/office/powerpoint/2010/main" val="1478519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96672" y="1330046"/>
            <a:ext cx="2506520" cy="1409918"/>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04487" y="781745"/>
            <a:ext cx="3328811" cy="2496608"/>
          </a:xfrm>
          <a:prstGeom prst="rect">
            <a:avLst/>
          </a:prstGeom>
        </p:spPr>
      </p:pic>
      <p:pic>
        <p:nvPicPr>
          <p:cNvPr id="15" name="Рисунок 14" descr="P_20200827_13224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06678" y="781849"/>
            <a:ext cx="3272009" cy="2153148"/>
          </a:xfrm>
          <a:prstGeom prst="rect">
            <a:avLst/>
          </a:prstGeom>
        </p:spPr>
      </p:pic>
      <p:pic>
        <p:nvPicPr>
          <p:cNvPr id="19" name="Рисунок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9306" y="3686887"/>
            <a:ext cx="3454401" cy="2590800"/>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4169040" y="4010737"/>
            <a:ext cx="2590800" cy="1943100"/>
          </a:xfrm>
          <a:prstGeom prst="rect">
            <a:avLst/>
          </a:prstGeom>
        </p:spPr>
      </p:pic>
      <p:pic>
        <p:nvPicPr>
          <p:cNvPr id="21" name="Рисунок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6361433" y="4010734"/>
            <a:ext cx="2590801" cy="1943101"/>
          </a:xfrm>
          <a:prstGeom prst="rect">
            <a:avLst/>
          </a:prstGeom>
        </p:spPr>
      </p:pic>
      <p:sp>
        <p:nvSpPr>
          <p:cNvPr id="23" name="Заголовок 4"/>
          <p:cNvSpPr>
            <a:spLocks noGrp="1"/>
          </p:cNvSpPr>
          <p:nvPr>
            <p:ph type="title"/>
          </p:nvPr>
        </p:nvSpPr>
        <p:spPr>
          <a:xfrm>
            <a:off x="915328" y="64818"/>
            <a:ext cx="10515600" cy="663575"/>
          </a:xfrm>
        </p:spPr>
        <p:txBody>
          <a:bodyPr>
            <a:normAutofit fontScale="90000"/>
          </a:bodyPr>
          <a:lstStyle/>
          <a:p>
            <a:pPr algn="ctr"/>
            <a:r>
              <a:rPr lang="en-US" dirty="0" smtClean="0">
                <a:latin typeface="+mn-lt"/>
              </a:rPr>
              <a:t>High voltage system production</a:t>
            </a:r>
            <a:endParaRPr lang="ru-RU" dirty="0">
              <a:latin typeface="+mn-lt"/>
            </a:endParaRPr>
          </a:p>
        </p:txBody>
      </p:sp>
      <p:pic>
        <p:nvPicPr>
          <p:cNvPr id="2" name="Рисунок 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400000">
            <a:off x="8743662" y="3770786"/>
            <a:ext cx="2602833" cy="2435029"/>
          </a:xfrm>
          <a:prstGeom prst="rect">
            <a:avLst/>
          </a:prstGeom>
        </p:spPr>
      </p:pic>
      <p:sp>
        <p:nvSpPr>
          <p:cNvPr id="12" name="Прямоугольник 11"/>
          <p:cNvSpPr/>
          <p:nvPr/>
        </p:nvSpPr>
        <p:spPr>
          <a:xfrm>
            <a:off x="6837629" y="3030797"/>
            <a:ext cx="1465911" cy="369332"/>
          </a:xfrm>
          <a:prstGeom prst="rect">
            <a:avLst/>
          </a:prstGeom>
        </p:spPr>
        <p:txBody>
          <a:bodyPr wrap="square">
            <a:spAutoFit/>
          </a:bodyPr>
          <a:lstStyle/>
          <a:p>
            <a:r>
              <a:rPr lang="en-GB" dirty="0" smtClean="0">
                <a:solidFill>
                  <a:srgbClr val="0070C0"/>
                </a:solidFill>
              </a:rPr>
              <a:t>Collector PS</a:t>
            </a:r>
            <a:endParaRPr lang="ru-RU" dirty="0">
              <a:solidFill>
                <a:srgbClr val="0070C0"/>
              </a:solidFill>
            </a:endParaRPr>
          </a:p>
        </p:txBody>
      </p:sp>
      <p:sp>
        <p:nvSpPr>
          <p:cNvPr id="16" name="Прямоугольник 15"/>
          <p:cNvSpPr/>
          <p:nvPr/>
        </p:nvSpPr>
        <p:spPr>
          <a:xfrm>
            <a:off x="3122106" y="3270840"/>
            <a:ext cx="2182457" cy="369332"/>
          </a:xfrm>
          <a:prstGeom prst="rect">
            <a:avLst/>
          </a:prstGeom>
        </p:spPr>
        <p:txBody>
          <a:bodyPr wrap="square">
            <a:spAutoFit/>
          </a:bodyPr>
          <a:lstStyle/>
          <a:p>
            <a:r>
              <a:rPr lang="en-GB" dirty="0" smtClean="0">
                <a:solidFill>
                  <a:srgbClr val="0070C0"/>
                </a:solidFill>
              </a:rPr>
              <a:t>High voltage section</a:t>
            </a:r>
            <a:endParaRPr lang="ru-RU" dirty="0">
              <a:solidFill>
                <a:srgbClr val="0070C0"/>
              </a:solidFill>
            </a:endParaRPr>
          </a:p>
        </p:txBody>
      </p:sp>
      <p:sp>
        <p:nvSpPr>
          <p:cNvPr id="18" name="Прямоугольник 17"/>
          <p:cNvSpPr/>
          <p:nvPr/>
        </p:nvSpPr>
        <p:spPr>
          <a:xfrm>
            <a:off x="903545" y="3270840"/>
            <a:ext cx="1506081" cy="369332"/>
          </a:xfrm>
          <a:prstGeom prst="rect">
            <a:avLst/>
          </a:prstGeom>
        </p:spPr>
        <p:txBody>
          <a:bodyPr wrap="square">
            <a:spAutoFit/>
          </a:bodyPr>
          <a:lstStyle/>
          <a:p>
            <a:r>
              <a:rPr lang="en-GB" dirty="0" smtClean="0">
                <a:solidFill>
                  <a:srgbClr val="0070C0"/>
                </a:solidFill>
              </a:rPr>
              <a:t>Electron gun</a:t>
            </a:r>
            <a:endParaRPr lang="ru-RU" dirty="0">
              <a:solidFill>
                <a:srgbClr val="0070C0"/>
              </a:solidFill>
            </a:endParaRPr>
          </a:p>
        </p:txBody>
      </p:sp>
      <p:sp>
        <p:nvSpPr>
          <p:cNvPr id="25" name="Прямоугольник 24"/>
          <p:cNvSpPr/>
          <p:nvPr/>
        </p:nvSpPr>
        <p:spPr>
          <a:xfrm>
            <a:off x="1761873" y="6289717"/>
            <a:ext cx="2101088" cy="369332"/>
          </a:xfrm>
          <a:prstGeom prst="rect">
            <a:avLst/>
          </a:prstGeom>
        </p:spPr>
        <p:txBody>
          <a:bodyPr wrap="none">
            <a:spAutoFit/>
          </a:bodyPr>
          <a:lstStyle/>
          <a:p>
            <a:r>
              <a:rPr lang="en-GB" dirty="0" smtClean="0">
                <a:solidFill>
                  <a:srgbClr val="0070C0"/>
                </a:solidFill>
              </a:rPr>
              <a:t>High voltage column</a:t>
            </a:r>
            <a:endParaRPr lang="ru-RU" dirty="0">
              <a:solidFill>
                <a:srgbClr val="0070C0"/>
              </a:solidFill>
            </a:endParaRPr>
          </a:p>
        </p:txBody>
      </p:sp>
      <p:sp>
        <p:nvSpPr>
          <p:cNvPr id="26" name="Прямоугольник 25"/>
          <p:cNvSpPr/>
          <p:nvPr/>
        </p:nvSpPr>
        <p:spPr>
          <a:xfrm>
            <a:off x="4713712" y="6289717"/>
            <a:ext cx="1576072" cy="369332"/>
          </a:xfrm>
          <a:prstGeom prst="rect">
            <a:avLst/>
          </a:prstGeom>
        </p:spPr>
        <p:txBody>
          <a:bodyPr wrap="none">
            <a:spAutoFit/>
          </a:bodyPr>
          <a:lstStyle/>
          <a:p>
            <a:r>
              <a:rPr lang="en-GB" dirty="0" smtClean="0">
                <a:solidFill>
                  <a:srgbClr val="0070C0"/>
                </a:solidFill>
              </a:rPr>
              <a:t>Middle section</a:t>
            </a:r>
            <a:endParaRPr lang="ru-RU" dirty="0">
              <a:solidFill>
                <a:srgbClr val="0070C0"/>
              </a:solidFill>
            </a:endParaRPr>
          </a:p>
        </p:txBody>
      </p:sp>
      <p:sp>
        <p:nvSpPr>
          <p:cNvPr id="27" name="Прямоугольник 26"/>
          <p:cNvSpPr/>
          <p:nvPr/>
        </p:nvSpPr>
        <p:spPr>
          <a:xfrm>
            <a:off x="6661499" y="6289717"/>
            <a:ext cx="2195088" cy="369332"/>
          </a:xfrm>
          <a:prstGeom prst="rect">
            <a:avLst/>
          </a:prstGeom>
        </p:spPr>
        <p:txBody>
          <a:bodyPr wrap="none">
            <a:spAutoFit/>
          </a:bodyPr>
          <a:lstStyle/>
          <a:p>
            <a:r>
              <a:rPr lang="en-GB" dirty="0" smtClean="0">
                <a:solidFill>
                  <a:srgbClr val="0070C0"/>
                </a:solidFill>
              </a:rPr>
              <a:t>High voltage terminal</a:t>
            </a:r>
            <a:endParaRPr lang="ru-RU" dirty="0">
              <a:solidFill>
                <a:srgbClr val="0070C0"/>
              </a:solidFill>
            </a:endParaRPr>
          </a:p>
        </p:txBody>
      </p:sp>
      <p:sp>
        <p:nvSpPr>
          <p:cNvPr id="28" name="Прямоугольник 27"/>
          <p:cNvSpPr/>
          <p:nvPr/>
        </p:nvSpPr>
        <p:spPr>
          <a:xfrm>
            <a:off x="8993924" y="6277685"/>
            <a:ext cx="2358403" cy="646331"/>
          </a:xfrm>
          <a:prstGeom prst="rect">
            <a:avLst/>
          </a:prstGeom>
        </p:spPr>
        <p:txBody>
          <a:bodyPr wrap="square">
            <a:spAutoFit/>
          </a:bodyPr>
          <a:lstStyle/>
          <a:p>
            <a:r>
              <a:rPr lang="en-GB" dirty="0" smtClean="0">
                <a:solidFill>
                  <a:srgbClr val="0070C0"/>
                </a:solidFill>
              </a:rPr>
              <a:t>Gun-collector control electronics</a:t>
            </a:r>
            <a:endParaRPr lang="ru-RU" dirty="0">
              <a:solidFill>
                <a:srgbClr val="0070C0"/>
              </a:solidFill>
            </a:endParaRPr>
          </a:p>
        </p:txBody>
      </p:sp>
      <p:pic>
        <p:nvPicPr>
          <p:cNvPr id="29" name="Рисунок 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9099524" y="1080884"/>
            <a:ext cx="2466773" cy="1850079"/>
          </a:xfrm>
          <a:prstGeom prst="rect">
            <a:avLst/>
          </a:prstGeom>
        </p:spPr>
      </p:pic>
      <p:sp>
        <p:nvSpPr>
          <p:cNvPr id="30" name="Прямоугольник 29"/>
          <p:cNvSpPr/>
          <p:nvPr/>
        </p:nvSpPr>
        <p:spPr>
          <a:xfrm>
            <a:off x="9799344" y="3270840"/>
            <a:ext cx="1458606" cy="369332"/>
          </a:xfrm>
          <a:prstGeom prst="rect">
            <a:avLst/>
          </a:prstGeom>
        </p:spPr>
        <p:txBody>
          <a:bodyPr wrap="square">
            <a:spAutoFit/>
          </a:bodyPr>
          <a:lstStyle/>
          <a:p>
            <a:r>
              <a:rPr lang="en-GB" dirty="0" smtClean="0">
                <a:solidFill>
                  <a:srgbClr val="0070C0"/>
                </a:solidFill>
              </a:rPr>
              <a:t>Wien filters</a:t>
            </a:r>
            <a:endParaRPr lang="ru-RU" dirty="0">
              <a:solidFill>
                <a:srgbClr val="0070C0"/>
              </a:solidFill>
            </a:endParaRPr>
          </a:p>
        </p:txBody>
      </p:sp>
    </p:spTree>
    <p:extLst>
      <p:ext uri="{BB962C8B-B14F-4D97-AF65-F5344CB8AC3E}">
        <p14:creationId xmlns:p14="http://schemas.microsoft.com/office/powerpoint/2010/main" val="739277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xmlns="" id="{B3FC65E0-4F33-4651-9031-A4D80C8A1C30}"/>
              </a:ext>
            </a:extLst>
          </p:cNvPr>
          <p:cNvGrpSpPr/>
          <p:nvPr/>
        </p:nvGrpSpPr>
        <p:grpSpPr>
          <a:xfrm>
            <a:off x="763020" y="857493"/>
            <a:ext cx="4043402" cy="2101216"/>
            <a:chOff x="5729539" y="395116"/>
            <a:chExt cx="5063712" cy="2805543"/>
          </a:xfrm>
        </p:grpSpPr>
        <p:pic>
          <p:nvPicPr>
            <p:cNvPr id="6" name="Рисунок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29539" y="1328859"/>
              <a:ext cx="5063712" cy="1871800"/>
            </a:xfrm>
            <a:prstGeom prst="rect">
              <a:avLst/>
            </a:prstGeom>
          </p:spPr>
        </p:pic>
        <p:sp>
          <p:nvSpPr>
            <p:cNvPr id="7" name="Стрелка вправо 10">
              <a:extLst>
                <a:ext uri="{FF2B5EF4-FFF2-40B4-BE49-F238E27FC236}">
                  <a16:creationId xmlns:a16="http://schemas.microsoft.com/office/drawing/2014/main" xmlns="" id="{1CBA480A-066B-452D-9C1A-64DF29C0EFCD}"/>
                </a:ext>
              </a:extLst>
            </p:cNvPr>
            <p:cNvSpPr/>
            <p:nvPr/>
          </p:nvSpPr>
          <p:spPr>
            <a:xfrm>
              <a:off x="6503618" y="1006933"/>
              <a:ext cx="3350674" cy="187562"/>
            </a:xfrm>
            <a:prstGeom prst="rightArrow">
              <a:avLst>
                <a:gd name="adj1" fmla="val 50000"/>
                <a:gd name="adj2" fmla="val 98205"/>
              </a:avLst>
            </a:prstGeom>
            <a:solidFill>
              <a:schemeClr val="accent3">
                <a:lumMod val="60000"/>
                <a:lumOff val="40000"/>
              </a:schemeClr>
            </a:solidFill>
            <a:ln>
              <a:solidFill>
                <a:schemeClr val="accent3">
                  <a:lumMod val="60000"/>
                  <a:lumOff val="40000"/>
                </a:schemeClr>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ru-RU" sz="1400"/>
            </a:p>
          </p:txBody>
        </p:sp>
        <p:sp>
          <p:nvSpPr>
            <p:cNvPr id="8" name="Text Box 5">
              <a:extLst>
                <a:ext uri="{FF2B5EF4-FFF2-40B4-BE49-F238E27FC236}">
                  <a16:creationId xmlns:a16="http://schemas.microsoft.com/office/drawing/2014/main" xmlns="" id="{11C272B5-9C1B-4009-A896-F91BCD342242}"/>
                </a:ext>
              </a:extLst>
            </p:cNvPr>
            <p:cNvSpPr txBox="1">
              <a:spLocks noChangeArrowheads="1"/>
            </p:cNvSpPr>
            <p:nvPr/>
          </p:nvSpPr>
          <p:spPr bwMode="auto">
            <a:xfrm>
              <a:off x="7224573" y="395116"/>
              <a:ext cx="1759200" cy="400111"/>
            </a:xfrm>
            <a:prstGeom prst="rect">
              <a:avLst/>
            </a:prstGeom>
            <a:noFill/>
            <a:ln w="9525">
              <a:noFill/>
              <a:miter lim="800000"/>
              <a:headEnd/>
              <a:tailEnd/>
            </a:ln>
            <a:effectLst/>
          </p:spPr>
          <p:txBody>
            <a:bodyPr wrap="none">
              <a:spAutoFit/>
            </a:bodyPr>
            <a:lstStyle/>
            <a:p>
              <a:pPr algn="ctr"/>
              <a:r>
                <a:rPr lang="en-US" sz="2000" dirty="0">
                  <a:ln w="0"/>
                  <a:effectLst>
                    <a:outerShdw blurRad="38100" dist="25400" dir="5400000" algn="ctr" rotWithShape="0">
                      <a:srgbClr val="6E747A">
                        <a:alpha val="43000"/>
                      </a:srgbClr>
                    </a:outerShdw>
                  </a:effectLst>
                </a:rPr>
                <a:t>Power transfer</a:t>
              </a:r>
            </a:p>
          </p:txBody>
        </p:sp>
      </p:grpSp>
      <p:sp>
        <p:nvSpPr>
          <p:cNvPr id="14" name="TextBox 13"/>
          <p:cNvSpPr txBox="1"/>
          <p:nvPr/>
        </p:nvSpPr>
        <p:spPr>
          <a:xfrm>
            <a:off x="2103120" y="81280"/>
            <a:ext cx="7995920" cy="707886"/>
          </a:xfrm>
          <a:prstGeom prst="rect">
            <a:avLst/>
          </a:prstGeom>
          <a:noFill/>
        </p:spPr>
        <p:txBody>
          <a:bodyPr wrap="square" rtlCol="0">
            <a:spAutoFit/>
          </a:bodyPr>
          <a:lstStyle/>
          <a:p>
            <a:pPr algn="ctr"/>
            <a:r>
              <a:rPr lang="en-US" sz="4000" dirty="0"/>
              <a:t>Cascade</a:t>
            </a:r>
            <a:r>
              <a:rPr lang="en-US" sz="4000" dirty="0">
                <a:solidFill>
                  <a:schemeClr val="accent3">
                    <a:lumMod val="60000"/>
                    <a:lumOff val="40000"/>
                  </a:schemeClr>
                </a:solidFill>
              </a:rPr>
              <a:t> </a:t>
            </a:r>
            <a:r>
              <a:rPr lang="en-US" sz="4000" dirty="0"/>
              <a:t>transformer</a:t>
            </a:r>
            <a:endParaRPr lang="ru-RU" sz="4000" dirty="0"/>
          </a:p>
        </p:txBody>
      </p:sp>
      <p:pic>
        <p:nvPicPr>
          <p:cNvPr id="24" name="Рисунок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227742" y="1380103"/>
            <a:ext cx="2553898" cy="1915424"/>
          </a:xfrm>
          <a:prstGeom prst="rect">
            <a:avLst/>
          </a:prstGeom>
          <a:ln>
            <a:solidFill>
              <a:srgbClr val="0070C0"/>
            </a:solidFill>
          </a:ln>
        </p:spPr>
      </p:pic>
      <p:pic>
        <p:nvPicPr>
          <p:cNvPr id="25" name="Рисунок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7147828" y="4170102"/>
            <a:ext cx="2552699" cy="1914524"/>
          </a:xfrm>
          <a:prstGeom prst="rect">
            <a:avLst/>
          </a:prstGeom>
          <a:ln>
            <a:solidFill>
              <a:srgbClr val="0070C0"/>
            </a:solidFill>
          </a:ln>
        </p:spPr>
      </p:pic>
      <p:pic>
        <p:nvPicPr>
          <p:cNvPr id="28" name="Рисунок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51658" y="2825611"/>
            <a:ext cx="2105246" cy="1828800"/>
          </a:xfrm>
          <a:prstGeom prst="rect">
            <a:avLst/>
          </a:prstGeom>
          <a:ln>
            <a:solidFill>
              <a:srgbClr val="0070C0"/>
            </a:solidFill>
          </a:ln>
        </p:spPr>
      </p:pic>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rot="5400000">
            <a:off x="8169163" y="2782900"/>
            <a:ext cx="5327404" cy="1914222"/>
          </a:xfrm>
          <a:prstGeom prst="rect">
            <a:avLst/>
          </a:prstGeom>
          <a:ln>
            <a:solidFill>
              <a:srgbClr val="0070C0"/>
            </a:solidFill>
          </a:ln>
          <a:extLst>
            <a:ext uri="{53640926-AAD7-44D8-BBD7-CCE9431645EC}">
              <a14:shadowObscured xmlns:a14="http://schemas.microsoft.com/office/drawing/2010/main"/>
            </a:ext>
          </a:extLst>
        </p:spPr>
      </p:pic>
      <p:pic>
        <p:nvPicPr>
          <p:cNvPr id="16" name="Рисунок 1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3561787" y="3575759"/>
            <a:ext cx="1297668" cy="2814412"/>
          </a:xfrm>
          <a:prstGeom prst="rect">
            <a:avLst/>
          </a:prstGeom>
          <a:ln>
            <a:solidFill>
              <a:srgbClr val="0070C0"/>
            </a:solidFill>
          </a:ln>
          <a:extLst>
            <a:ext uri="{53640926-AAD7-44D8-BBD7-CCE9431645EC}">
              <a14:shadowObscured xmlns:a14="http://schemas.microsoft.com/office/drawing/2010/main"/>
            </a:ext>
          </a:extLst>
        </p:spPr>
      </p:pic>
      <p:pic>
        <p:nvPicPr>
          <p:cNvPr id="19" name="Рисунок 18" descr="D:\OldD\Mydesign\Dubna\COOL2.5MeV\Cascade_TRF2.5MV\Фото трансформатораГенератораМаслсист\2018_10310018.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bwMode="auto">
          <a:xfrm>
            <a:off x="426687" y="3575760"/>
            <a:ext cx="2981192" cy="2814412"/>
          </a:xfrm>
          <a:prstGeom prst="rect">
            <a:avLst/>
          </a:prstGeom>
          <a:noFill/>
          <a:ln>
            <a:solidFill>
              <a:srgbClr val="0070C0"/>
            </a:solidFill>
          </a:ln>
        </p:spPr>
      </p:pic>
    </p:spTree>
    <p:extLst>
      <p:ext uri="{BB962C8B-B14F-4D97-AF65-F5344CB8AC3E}">
        <p14:creationId xmlns:p14="http://schemas.microsoft.com/office/powerpoint/2010/main" val="1812574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2" cstate="print">
            <a:extLst>
              <a:ext uri="{28A0092B-C50C-407E-A947-70E740481C1C}">
                <a14:useLocalDpi xmlns:a14="http://schemas.microsoft.com/office/drawing/2010/main"/>
              </a:ext>
            </a:extLst>
          </a:blip>
          <a:srcRect t="8219" r="6662"/>
          <a:stretch/>
        </p:blipFill>
        <p:spPr>
          <a:xfrm>
            <a:off x="336331" y="1559186"/>
            <a:ext cx="4109209" cy="3589110"/>
          </a:xfrm>
          <a:prstGeom prst="rect">
            <a:avLst/>
          </a:prstGeom>
        </p:spPr>
      </p:pic>
      <p:sp>
        <p:nvSpPr>
          <p:cNvPr id="10" name="TextBox 9"/>
          <p:cNvSpPr txBox="1"/>
          <p:nvPr/>
        </p:nvSpPr>
        <p:spPr>
          <a:xfrm>
            <a:off x="4221937" y="119051"/>
            <a:ext cx="3947926" cy="707886"/>
          </a:xfrm>
          <a:prstGeom prst="rect">
            <a:avLst/>
          </a:prstGeom>
          <a:noFill/>
        </p:spPr>
        <p:txBody>
          <a:bodyPr wrap="square" rtlCol="0">
            <a:spAutoFit/>
          </a:bodyPr>
          <a:lstStyle/>
          <a:p>
            <a:r>
              <a:rPr lang="en-US" sz="4000" dirty="0" smtClean="0"/>
              <a:t>Magnetic system</a:t>
            </a:r>
            <a:endParaRPr lang="ru-RU" sz="4000" dirty="0"/>
          </a:p>
        </p:txBody>
      </p:sp>
      <p:pic>
        <p:nvPicPr>
          <p:cNvPr id="14" name="Рисунок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215" y="5097181"/>
            <a:ext cx="2080519" cy="1560389"/>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9824" y="5097181"/>
            <a:ext cx="2774026" cy="1560389"/>
          </a:xfrm>
          <a:prstGeom prst="rect">
            <a:avLst/>
          </a:prstGeom>
        </p:spPr>
      </p:pic>
      <p:pic>
        <p:nvPicPr>
          <p:cNvPr id="65" name="Рисунок 6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63659" y="1499577"/>
            <a:ext cx="3682185" cy="1510566"/>
          </a:xfrm>
          <a:prstGeom prst="rect">
            <a:avLst/>
          </a:prstGeom>
        </p:spPr>
      </p:pic>
      <p:pic>
        <p:nvPicPr>
          <p:cNvPr id="168" name="Рисунок 167" descr="P_20210201_150543.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8983098" y="5116897"/>
            <a:ext cx="1194759" cy="1540673"/>
          </a:xfrm>
          <a:prstGeom prst="rect">
            <a:avLst/>
          </a:prstGeom>
        </p:spPr>
      </p:pic>
      <p:pic>
        <p:nvPicPr>
          <p:cNvPr id="169" name="Рисунок 168" descr="P_20210201_150500.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108195" y="3436907"/>
            <a:ext cx="3714856" cy="1395463"/>
          </a:xfrm>
          <a:prstGeom prst="rect">
            <a:avLst/>
          </a:prstGeom>
        </p:spPr>
      </p:pic>
      <p:pic>
        <p:nvPicPr>
          <p:cNvPr id="170" name="Рисунок 169" descr="P_20210201_150513.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912507" y="3258509"/>
            <a:ext cx="2530700" cy="1552359"/>
          </a:xfrm>
          <a:prstGeom prst="rect">
            <a:avLst/>
          </a:prstGeom>
        </p:spPr>
      </p:pic>
      <p:pic>
        <p:nvPicPr>
          <p:cNvPr id="172" name="Рисунок 171" descr="P_20210127_130333.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5108195" y="1508692"/>
            <a:ext cx="2566702" cy="1663404"/>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10080362" y="5289042"/>
            <a:ext cx="1534886" cy="1151165"/>
          </a:xfrm>
          <a:prstGeom prst="rect">
            <a:avLst/>
          </a:prstGeom>
        </p:spPr>
      </p:pic>
      <p:sp>
        <p:nvSpPr>
          <p:cNvPr id="3" name="TextBox 2"/>
          <p:cNvSpPr txBox="1"/>
          <p:nvPr/>
        </p:nvSpPr>
        <p:spPr>
          <a:xfrm>
            <a:off x="578069" y="838429"/>
            <a:ext cx="10983309" cy="646331"/>
          </a:xfrm>
          <a:prstGeom prst="rect">
            <a:avLst/>
          </a:prstGeom>
          <a:noFill/>
        </p:spPr>
        <p:txBody>
          <a:bodyPr wrap="square" rtlCol="0">
            <a:spAutoFit/>
          </a:bodyPr>
          <a:lstStyle/>
          <a:p>
            <a:pPr algn="just"/>
            <a:r>
              <a:rPr lang="en-US" dirty="0" smtClean="0">
                <a:solidFill>
                  <a:srgbClr val="0070C0"/>
                </a:solidFill>
              </a:rPr>
              <a:t>Electrons move on whole trajectory from gun to collector in longitudinal magnetic field. Transport channels consist of set of straight and bend solenoids.</a:t>
            </a:r>
            <a:endParaRPr lang="ru-RU" dirty="0">
              <a:solidFill>
                <a:srgbClr val="0070C0"/>
              </a:solidFill>
            </a:endParaRPr>
          </a:p>
        </p:txBody>
      </p:sp>
    </p:spTree>
    <p:extLst>
      <p:ext uri="{BB962C8B-B14F-4D97-AF65-F5344CB8AC3E}">
        <p14:creationId xmlns:p14="http://schemas.microsoft.com/office/powerpoint/2010/main" val="4126920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7725" y="277606"/>
            <a:ext cx="10515600" cy="654050"/>
          </a:xfrm>
        </p:spPr>
        <p:txBody>
          <a:bodyPr>
            <a:normAutofit fontScale="90000"/>
          </a:bodyPr>
          <a:lstStyle/>
          <a:p>
            <a:pPr algn="ctr"/>
            <a:r>
              <a:rPr lang="en-US" dirty="0" smtClean="0">
                <a:latin typeface="+mn-lt"/>
              </a:rPr>
              <a:t>Electronics</a:t>
            </a:r>
            <a:endParaRPr lang="ru-RU" dirty="0">
              <a:latin typeface="+mn-lt"/>
            </a:endParaRPr>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90012" y="4368088"/>
            <a:ext cx="2564401" cy="1532753"/>
          </a:xfrm>
          <a:prstGeom prst="rect">
            <a:avLst/>
          </a:prstGeom>
        </p:spPr>
      </p:pic>
      <p:pic>
        <p:nvPicPr>
          <p:cNvPr id="7" name="Рисунок 6" descr="P_20200827_13301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1545" y="1063514"/>
            <a:ext cx="1493312" cy="2654776"/>
          </a:xfrm>
          <a:prstGeom prst="rect">
            <a:avLst/>
          </a:prstGeom>
        </p:spPr>
      </p:pic>
      <p:pic>
        <p:nvPicPr>
          <p:cNvPr id="8" name="Рисунок 7" descr="P_20210203_180653.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754641" y="3865815"/>
            <a:ext cx="4686506" cy="1014494"/>
          </a:xfrm>
          <a:prstGeom prst="rect">
            <a:avLst/>
          </a:prstGeom>
        </p:spPr>
      </p:pic>
      <p:pic>
        <p:nvPicPr>
          <p:cNvPr id="9" name="Рисунок 8" descr="P_20210203_180509.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754641" y="5005750"/>
            <a:ext cx="4686505" cy="1402731"/>
          </a:xfrm>
          <a:prstGeom prst="rect">
            <a:avLst/>
          </a:prstGeom>
        </p:spPr>
      </p:pic>
      <p:pic>
        <p:nvPicPr>
          <p:cNvPr id="10" name="Рисунок 9" descr="P_20201125_130306.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0128110" y="1057097"/>
            <a:ext cx="1298715" cy="2646566"/>
          </a:xfrm>
          <a:prstGeom prst="rect">
            <a:avLst/>
          </a:prstGeom>
        </p:spPr>
      </p:pic>
      <p:pic>
        <p:nvPicPr>
          <p:cNvPr id="11" name="Рисунок 10" descr="P_20200911_104332.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391377" y="3852264"/>
            <a:ext cx="4230740" cy="2564403"/>
          </a:xfrm>
          <a:prstGeom prst="rect">
            <a:avLst/>
          </a:prstGeom>
        </p:spPr>
      </p:pic>
      <p:pic>
        <p:nvPicPr>
          <p:cNvPr id="3" name="Рисунок 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5400000">
            <a:off x="6038838" y="1396293"/>
            <a:ext cx="2662234" cy="1996676"/>
          </a:xfrm>
          <a:prstGeom prst="rect">
            <a:avLst/>
          </a:prstGeom>
        </p:spPr>
      </p:pic>
      <p:sp>
        <p:nvSpPr>
          <p:cNvPr id="4" name="TextBox 3"/>
          <p:cNvSpPr txBox="1"/>
          <p:nvPr/>
        </p:nvSpPr>
        <p:spPr>
          <a:xfrm>
            <a:off x="705836" y="3865815"/>
            <a:ext cx="290411" cy="369332"/>
          </a:xfrm>
          <a:prstGeom prst="rect">
            <a:avLst/>
          </a:prstGeom>
          <a:noFill/>
        </p:spPr>
        <p:txBody>
          <a:bodyPr wrap="square" rtlCol="0">
            <a:spAutoFit/>
          </a:bodyPr>
          <a:lstStyle/>
          <a:p>
            <a:r>
              <a:rPr lang="en-US" dirty="0">
                <a:solidFill>
                  <a:srgbClr val="FF0000"/>
                </a:solidFill>
              </a:rPr>
              <a:t>4</a:t>
            </a:r>
            <a:endParaRPr lang="ru-RU" dirty="0">
              <a:solidFill>
                <a:srgbClr val="FF0000"/>
              </a:solidFill>
            </a:endParaRPr>
          </a:p>
        </p:txBody>
      </p:sp>
      <p:sp>
        <p:nvSpPr>
          <p:cNvPr id="13" name="TextBox 12"/>
          <p:cNvSpPr txBox="1"/>
          <p:nvPr/>
        </p:nvSpPr>
        <p:spPr>
          <a:xfrm>
            <a:off x="6252763" y="3875494"/>
            <a:ext cx="290411" cy="369332"/>
          </a:xfrm>
          <a:prstGeom prst="rect">
            <a:avLst/>
          </a:prstGeom>
          <a:noFill/>
        </p:spPr>
        <p:txBody>
          <a:bodyPr wrap="square" rtlCol="0">
            <a:spAutoFit/>
          </a:bodyPr>
          <a:lstStyle/>
          <a:p>
            <a:r>
              <a:rPr lang="en-US" dirty="0">
                <a:solidFill>
                  <a:srgbClr val="FF0000"/>
                </a:solidFill>
              </a:rPr>
              <a:t>4</a:t>
            </a:r>
            <a:endParaRPr lang="ru-RU" dirty="0">
              <a:solidFill>
                <a:srgbClr val="FF0000"/>
              </a:solidFill>
            </a:endParaRPr>
          </a:p>
        </p:txBody>
      </p:sp>
      <p:sp>
        <p:nvSpPr>
          <p:cNvPr id="14" name="TextBox 13"/>
          <p:cNvSpPr txBox="1"/>
          <p:nvPr/>
        </p:nvSpPr>
        <p:spPr>
          <a:xfrm>
            <a:off x="10128109" y="1057097"/>
            <a:ext cx="290411" cy="369332"/>
          </a:xfrm>
          <a:prstGeom prst="rect">
            <a:avLst/>
          </a:prstGeom>
          <a:noFill/>
        </p:spPr>
        <p:txBody>
          <a:bodyPr wrap="square" rtlCol="0">
            <a:spAutoFit/>
          </a:bodyPr>
          <a:lstStyle/>
          <a:p>
            <a:r>
              <a:rPr lang="en-US" dirty="0">
                <a:solidFill>
                  <a:srgbClr val="FF0000"/>
                </a:solidFill>
              </a:rPr>
              <a:t>3</a:t>
            </a:r>
            <a:endParaRPr lang="ru-RU" dirty="0">
              <a:solidFill>
                <a:srgbClr val="FF0000"/>
              </a:solidFill>
            </a:endParaRPr>
          </a:p>
        </p:txBody>
      </p:sp>
      <p:sp>
        <p:nvSpPr>
          <p:cNvPr id="15" name="TextBox 14"/>
          <p:cNvSpPr txBox="1"/>
          <p:nvPr/>
        </p:nvSpPr>
        <p:spPr>
          <a:xfrm>
            <a:off x="8564265" y="1071723"/>
            <a:ext cx="290411" cy="369332"/>
          </a:xfrm>
          <a:prstGeom prst="rect">
            <a:avLst/>
          </a:prstGeom>
          <a:noFill/>
        </p:spPr>
        <p:txBody>
          <a:bodyPr wrap="square" rtlCol="0">
            <a:spAutoFit/>
          </a:bodyPr>
          <a:lstStyle/>
          <a:p>
            <a:r>
              <a:rPr lang="en-US" dirty="0">
                <a:solidFill>
                  <a:srgbClr val="FF0000"/>
                </a:solidFill>
              </a:rPr>
              <a:t>2</a:t>
            </a:r>
            <a:endParaRPr lang="ru-RU" dirty="0">
              <a:solidFill>
                <a:srgbClr val="FF0000"/>
              </a:solidFill>
            </a:endParaRPr>
          </a:p>
        </p:txBody>
      </p:sp>
      <p:sp>
        <p:nvSpPr>
          <p:cNvPr id="16" name="TextBox 15"/>
          <p:cNvSpPr txBox="1"/>
          <p:nvPr/>
        </p:nvSpPr>
        <p:spPr>
          <a:xfrm>
            <a:off x="6454865" y="1118605"/>
            <a:ext cx="290411" cy="369332"/>
          </a:xfrm>
          <a:prstGeom prst="rect">
            <a:avLst/>
          </a:prstGeom>
          <a:noFill/>
        </p:spPr>
        <p:txBody>
          <a:bodyPr wrap="square" rtlCol="0">
            <a:spAutoFit/>
          </a:bodyPr>
          <a:lstStyle/>
          <a:p>
            <a:r>
              <a:rPr lang="en-US" dirty="0">
                <a:solidFill>
                  <a:srgbClr val="FF0000"/>
                </a:solidFill>
              </a:rPr>
              <a:t>1</a:t>
            </a:r>
            <a:endParaRPr lang="ru-RU" dirty="0">
              <a:solidFill>
                <a:srgbClr val="FF0000"/>
              </a:solidFill>
            </a:endParaRPr>
          </a:p>
        </p:txBody>
      </p:sp>
      <p:sp>
        <p:nvSpPr>
          <p:cNvPr id="17" name="TextBox 16"/>
          <p:cNvSpPr txBox="1"/>
          <p:nvPr/>
        </p:nvSpPr>
        <p:spPr>
          <a:xfrm>
            <a:off x="6774905" y="3887900"/>
            <a:ext cx="290411" cy="369332"/>
          </a:xfrm>
          <a:prstGeom prst="rect">
            <a:avLst/>
          </a:prstGeom>
          <a:noFill/>
        </p:spPr>
        <p:txBody>
          <a:bodyPr wrap="square" rtlCol="0">
            <a:spAutoFit/>
          </a:bodyPr>
          <a:lstStyle/>
          <a:p>
            <a:r>
              <a:rPr lang="en-US" dirty="0" smtClean="0">
                <a:solidFill>
                  <a:srgbClr val="FF0000"/>
                </a:solidFill>
              </a:rPr>
              <a:t>5</a:t>
            </a:r>
            <a:endParaRPr lang="ru-RU" dirty="0">
              <a:solidFill>
                <a:srgbClr val="FF0000"/>
              </a:solidFill>
            </a:endParaRPr>
          </a:p>
        </p:txBody>
      </p:sp>
      <p:sp>
        <p:nvSpPr>
          <p:cNvPr id="18" name="TextBox 17"/>
          <p:cNvSpPr txBox="1"/>
          <p:nvPr/>
        </p:nvSpPr>
        <p:spPr>
          <a:xfrm>
            <a:off x="603189" y="1071723"/>
            <a:ext cx="5179398" cy="2246769"/>
          </a:xfrm>
          <a:prstGeom prst="rect">
            <a:avLst/>
          </a:prstGeom>
          <a:noFill/>
        </p:spPr>
        <p:txBody>
          <a:bodyPr wrap="square" rtlCol="0">
            <a:spAutoFit/>
          </a:bodyPr>
          <a:lstStyle/>
          <a:p>
            <a:r>
              <a:rPr lang="en-US" sz="2000" dirty="0" smtClean="0">
                <a:solidFill>
                  <a:srgbClr val="0070C0"/>
                </a:solidFill>
              </a:rPr>
              <a:t>The ECS contains several systems:</a:t>
            </a:r>
            <a:endParaRPr lang="en-US" sz="2000" dirty="0">
              <a:solidFill>
                <a:srgbClr val="0070C0"/>
              </a:solidFill>
            </a:endParaRPr>
          </a:p>
          <a:p>
            <a:pPr marL="342900" indent="-342900">
              <a:buFontTx/>
              <a:buAutoNum type="arabicParenR"/>
            </a:pPr>
            <a:r>
              <a:rPr lang="en-US" sz="2000" dirty="0">
                <a:solidFill>
                  <a:srgbClr val="0070C0"/>
                </a:solidFill>
              </a:rPr>
              <a:t>Interlock system</a:t>
            </a:r>
          </a:p>
          <a:p>
            <a:pPr marL="342900" indent="-342900">
              <a:buFontTx/>
              <a:buAutoNum type="arabicParenR"/>
            </a:pPr>
            <a:r>
              <a:rPr lang="en-US" sz="2000" dirty="0">
                <a:solidFill>
                  <a:srgbClr val="0070C0"/>
                </a:solidFill>
              </a:rPr>
              <a:t>PS for cascade transformer</a:t>
            </a:r>
          </a:p>
          <a:p>
            <a:pPr marL="342900" indent="-342900">
              <a:buFontTx/>
              <a:buAutoNum type="arabicParenR"/>
            </a:pPr>
            <a:r>
              <a:rPr lang="en-US" sz="2000" dirty="0">
                <a:solidFill>
                  <a:srgbClr val="0070C0"/>
                </a:solidFill>
              </a:rPr>
              <a:t>Corrector magnet PS (MPS-6 and MPS-20)</a:t>
            </a:r>
          </a:p>
          <a:p>
            <a:pPr marL="342900" indent="-342900">
              <a:buAutoNum type="arabicParenR"/>
            </a:pPr>
            <a:r>
              <a:rPr lang="en-US" sz="2000" dirty="0" smtClean="0">
                <a:solidFill>
                  <a:srgbClr val="0070C0"/>
                </a:solidFill>
              </a:rPr>
              <a:t>High current magnet PS (IST)</a:t>
            </a:r>
          </a:p>
          <a:p>
            <a:pPr marL="342900" indent="-342900">
              <a:buAutoNum type="arabicParenR"/>
            </a:pPr>
            <a:r>
              <a:rPr lang="en-US" sz="2000" dirty="0" smtClean="0">
                <a:solidFill>
                  <a:srgbClr val="0070C0"/>
                </a:solidFill>
              </a:rPr>
              <a:t>Ethernet-CAN gateway</a:t>
            </a:r>
          </a:p>
          <a:p>
            <a:pPr marL="342900" indent="-342900">
              <a:buAutoNum type="arabicParenR"/>
            </a:pPr>
            <a:r>
              <a:rPr lang="en-US" sz="2000" dirty="0" smtClean="0">
                <a:solidFill>
                  <a:srgbClr val="0070C0"/>
                </a:solidFill>
              </a:rPr>
              <a:t>BPM electronics</a:t>
            </a:r>
            <a:endParaRPr lang="ru-RU" sz="2000" dirty="0">
              <a:solidFill>
                <a:srgbClr val="0070C0"/>
              </a:solidFill>
            </a:endParaRPr>
          </a:p>
        </p:txBody>
      </p:sp>
      <p:sp>
        <p:nvSpPr>
          <p:cNvPr id="19" name="TextBox 18"/>
          <p:cNvSpPr txBox="1"/>
          <p:nvPr/>
        </p:nvSpPr>
        <p:spPr>
          <a:xfrm>
            <a:off x="6774905" y="5045628"/>
            <a:ext cx="290411" cy="369332"/>
          </a:xfrm>
          <a:prstGeom prst="rect">
            <a:avLst/>
          </a:prstGeom>
          <a:noFill/>
        </p:spPr>
        <p:txBody>
          <a:bodyPr wrap="square" rtlCol="0">
            <a:spAutoFit/>
          </a:bodyPr>
          <a:lstStyle/>
          <a:p>
            <a:r>
              <a:rPr lang="en-US" dirty="0" smtClean="0">
                <a:solidFill>
                  <a:srgbClr val="FF0000"/>
                </a:solidFill>
              </a:rPr>
              <a:t>6</a:t>
            </a:r>
            <a:endParaRPr lang="ru-RU" dirty="0">
              <a:solidFill>
                <a:srgbClr val="FF0000"/>
              </a:solidFill>
            </a:endParaRPr>
          </a:p>
        </p:txBody>
      </p:sp>
    </p:spTree>
    <p:extLst>
      <p:ext uri="{BB962C8B-B14F-4D97-AF65-F5344CB8AC3E}">
        <p14:creationId xmlns:p14="http://schemas.microsoft.com/office/powerpoint/2010/main" val="1969374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16767</TotalTime>
  <Words>713</Words>
  <Application>Microsoft Office PowerPoint</Application>
  <PresentationFormat>Широкоэкранный</PresentationFormat>
  <Paragraphs>143</Paragraphs>
  <Slides>19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19</vt:i4>
      </vt:variant>
    </vt:vector>
  </HeadingPairs>
  <TitlesOfParts>
    <vt:vector size="24" baseType="lpstr">
      <vt:lpstr>Arial</vt:lpstr>
      <vt:lpstr>Calibri</vt:lpstr>
      <vt:lpstr>Calibri Light</vt:lpstr>
      <vt:lpstr>Wingdings 2</vt:lpstr>
      <vt:lpstr>Тема Office</vt:lpstr>
      <vt:lpstr>Development of the Electron Cooling System for NICA Collider</vt:lpstr>
      <vt:lpstr>High voltage electron cooling in the NICA collider</vt:lpstr>
      <vt:lpstr>First electron cooling experience in collider</vt:lpstr>
      <vt:lpstr>Презентация PowerPoint</vt:lpstr>
      <vt:lpstr>High voltage system</vt:lpstr>
      <vt:lpstr>High voltage system production</vt:lpstr>
      <vt:lpstr>Презентация PowerPoint</vt:lpstr>
      <vt:lpstr>Презентация PowerPoint</vt:lpstr>
      <vt:lpstr>Electronics</vt:lpstr>
      <vt:lpstr>Презентация PowerPoint</vt:lpstr>
      <vt:lpstr>Magnetic measurements (Hall)</vt:lpstr>
      <vt:lpstr>Презентация PowerPoint</vt:lpstr>
      <vt:lpstr>“Gun-collector” test bench</vt:lpstr>
      <vt:lpstr>Thankyou for your attention!</vt:lpstr>
      <vt:lpstr>Презентация PowerPoint</vt:lpstr>
      <vt:lpstr>Презентация PowerPoint</vt:lpstr>
      <vt:lpstr>Презентация PowerPoint</vt:lpstr>
      <vt:lpstr>Презентация PowerPoint</vt:lpstr>
      <vt:lpstr>High voltage electron cooling in the NICA collider</vt:lpstr>
    </vt:vector>
  </TitlesOfParts>
  <Company>BINP SB RAS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Maksim I. Bryzgunov</dc:creator>
  <cp:lastModifiedBy>Maxim Bryzgunov</cp:lastModifiedBy>
  <cp:revision>202</cp:revision>
  <dcterms:created xsi:type="dcterms:W3CDTF">2021-05-11T08:55:20Z</dcterms:created>
  <dcterms:modified xsi:type="dcterms:W3CDTF">2021-09-30T06:56:37Z</dcterms:modified>
</cp:coreProperties>
</file>