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24"/>
  </p:notesMasterIdLst>
  <p:sldIdLst>
    <p:sldId id="281" r:id="rId2"/>
    <p:sldId id="391" r:id="rId3"/>
    <p:sldId id="437" r:id="rId4"/>
    <p:sldId id="438" r:id="rId5"/>
    <p:sldId id="392" r:id="rId6"/>
    <p:sldId id="411" r:id="rId7"/>
    <p:sldId id="449" r:id="rId8"/>
    <p:sldId id="454" r:id="rId9"/>
    <p:sldId id="451" r:id="rId10"/>
    <p:sldId id="453" r:id="rId11"/>
    <p:sldId id="424" r:id="rId12"/>
    <p:sldId id="450" r:id="rId13"/>
    <p:sldId id="455" r:id="rId14"/>
    <p:sldId id="456" r:id="rId15"/>
    <p:sldId id="457" r:id="rId16"/>
    <p:sldId id="459" r:id="rId17"/>
    <p:sldId id="441" r:id="rId18"/>
    <p:sldId id="461" r:id="rId19"/>
    <p:sldId id="460" r:id="rId20"/>
    <p:sldId id="463" r:id="rId21"/>
    <p:sldId id="462" r:id="rId22"/>
    <p:sldId id="39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CC99"/>
    <a:srgbClr val="FF0000"/>
    <a:srgbClr val="9999FF"/>
    <a:srgbClr val="3333CC"/>
    <a:srgbClr val="FF00FF"/>
    <a:srgbClr val="33CC33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2" autoAdjust="0"/>
    <p:restoredTop sz="95051" autoAdjust="0"/>
  </p:normalViewPr>
  <p:slideViewPr>
    <p:cSldViewPr snapToGrid="0" showGuides="1">
      <p:cViewPr varScale="1">
        <p:scale>
          <a:sx n="65" d="100"/>
          <a:sy n="65" d="100"/>
        </p:scale>
        <p:origin x="-1234" y="-72"/>
      </p:cViewPr>
      <p:guideLst>
        <p:guide orient="horz" pos="2717"/>
        <p:guide pos="27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E857C6B3-FCB7-4D97-A6D7-C9561035C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514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2DCDCD-DF5D-4878-B056-643F09AF7F26}" type="slidenum">
              <a:rPr lang="ru-RU" altLang="ru-RU" smtClean="0"/>
              <a:pPr eaLnBrk="1" hangingPunct="1">
                <a:spcBef>
                  <a:spcPct val="0"/>
                </a:spcBef>
              </a:pPr>
              <a:t>1</a:t>
            </a:fld>
            <a:endParaRPr lang="ru-RU" altLang="ru-RU" smtClean="0"/>
          </a:p>
        </p:txBody>
      </p:sp>
      <p:sp>
        <p:nvSpPr>
          <p:cNvPr id="2765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2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F898D06-DD56-4B30-9378-D0F1FAB2484D}" type="slidenum">
              <a:rPr lang="ru-RU" sz="1200" b="0">
                <a:latin typeface="+mn-lt"/>
              </a:rPr>
              <a:pPr algn="r">
                <a:defRPr/>
              </a:pPr>
              <a:t>1</a:t>
            </a:fld>
            <a:endParaRPr lang="ru-RU" sz="1200" b="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89E7F81-1E0A-4E80-8DA9-F0127E534586}" type="slidenum">
              <a:rPr lang="ru-RU" altLang="ru-RU" b="0"/>
              <a:pPr algn="r" eaLnBrk="1" hangingPunct="1">
                <a:spcBef>
                  <a:spcPct val="0"/>
                </a:spcBef>
              </a:pPr>
              <a:t>11</a:t>
            </a:fld>
            <a:endParaRPr lang="ru-RU" altLang="ru-RU" b="0"/>
          </a:p>
        </p:txBody>
      </p:sp>
      <p:sp>
        <p:nvSpPr>
          <p:cNvPr id="3379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6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B0714B9-9F10-4191-81CA-D31ED756BB2E}" type="slidenum">
              <a:rPr lang="ru-RU" sz="1200" b="0">
                <a:latin typeface="+mn-lt"/>
              </a:rPr>
              <a:pPr algn="r">
                <a:defRPr/>
              </a:pPr>
              <a:t>11</a:t>
            </a:fld>
            <a:endParaRPr lang="ru-RU" sz="1200" b="0">
              <a:latin typeface="+mn-lt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5A025C5-89D7-4685-BE88-60A29DF878A7}" type="slidenum">
              <a:rPr lang="ru-RU" altLang="ru-RU" b="0"/>
              <a:pPr algn="r" eaLnBrk="1" hangingPunct="1">
                <a:spcBef>
                  <a:spcPct val="0"/>
                </a:spcBef>
              </a:pPr>
              <a:t>13</a:t>
            </a:fld>
            <a:endParaRPr lang="ru-RU" altLang="ru-RU" b="0"/>
          </a:p>
        </p:txBody>
      </p:sp>
      <p:sp>
        <p:nvSpPr>
          <p:cNvPr id="4301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2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F45ADA5-459B-4487-A8D9-6D424B3D23DD}" type="slidenum">
              <a:rPr lang="ru-RU" sz="1200" b="0">
                <a:latin typeface="+mn-lt"/>
              </a:rPr>
              <a:pPr algn="r">
                <a:defRPr/>
              </a:pPr>
              <a:t>13</a:t>
            </a:fld>
            <a:endParaRPr lang="ru-RU" sz="1200" b="0">
              <a:latin typeface="+mn-lt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5A025C5-89D7-4685-BE88-60A29DF878A7}" type="slidenum">
              <a:rPr lang="ru-RU" altLang="ru-RU" b="0"/>
              <a:pPr algn="r" eaLnBrk="1" hangingPunct="1">
                <a:spcBef>
                  <a:spcPct val="0"/>
                </a:spcBef>
              </a:pPr>
              <a:t>14</a:t>
            </a:fld>
            <a:endParaRPr lang="ru-RU" altLang="ru-RU" b="0"/>
          </a:p>
        </p:txBody>
      </p:sp>
      <p:sp>
        <p:nvSpPr>
          <p:cNvPr id="4301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2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F45ADA5-459B-4487-A8D9-6D424B3D23DD}" type="slidenum">
              <a:rPr lang="ru-RU" sz="1200" b="0">
                <a:latin typeface="+mn-lt"/>
              </a:rPr>
              <a:pPr algn="r">
                <a:defRPr/>
              </a:pPr>
              <a:t>14</a:t>
            </a:fld>
            <a:endParaRPr lang="ru-RU" sz="1200" b="0">
              <a:latin typeface="+mn-lt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AC59211-B280-423E-8176-255E026C8D6C}" type="slidenum">
              <a:rPr lang="ru-RU" altLang="ru-RU" b="0"/>
              <a:pPr algn="r" eaLnBrk="1" hangingPunct="1">
                <a:spcBef>
                  <a:spcPct val="0"/>
                </a:spcBef>
              </a:pPr>
              <a:t>17</a:t>
            </a:fld>
            <a:endParaRPr lang="ru-RU" altLang="ru-RU" b="0"/>
          </a:p>
        </p:txBody>
      </p:sp>
      <p:sp>
        <p:nvSpPr>
          <p:cNvPr id="3686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8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E5B1DF8-92B8-4C7F-90F8-28FAFCDEBEB3}" type="slidenum">
              <a:rPr lang="ru-RU" sz="1200" b="0">
                <a:latin typeface="+mn-lt"/>
              </a:rPr>
              <a:pPr algn="r">
                <a:defRPr/>
              </a:pPr>
              <a:t>17</a:t>
            </a:fld>
            <a:endParaRPr lang="ru-RU" sz="1200" b="0">
              <a:latin typeface="+mn-lt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AC59211-B280-423E-8176-255E026C8D6C}" type="slidenum">
              <a:rPr lang="ru-RU" altLang="ru-RU" b="0"/>
              <a:pPr algn="r" eaLnBrk="1" hangingPunct="1">
                <a:spcBef>
                  <a:spcPct val="0"/>
                </a:spcBef>
              </a:pPr>
              <a:t>19</a:t>
            </a:fld>
            <a:endParaRPr lang="ru-RU" altLang="ru-RU" b="0"/>
          </a:p>
        </p:txBody>
      </p:sp>
      <p:sp>
        <p:nvSpPr>
          <p:cNvPr id="3686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8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E5B1DF8-92B8-4C7F-90F8-28FAFCDEBEB3}" type="slidenum">
              <a:rPr lang="ru-RU" sz="1200" b="0">
                <a:latin typeface="+mn-lt"/>
              </a:rPr>
              <a:pPr algn="r">
                <a:defRPr/>
              </a:pPr>
              <a:t>19</a:t>
            </a:fld>
            <a:endParaRPr lang="ru-RU" sz="1200" b="0">
              <a:latin typeface="+mn-lt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AC59211-B280-423E-8176-255E026C8D6C}" type="slidenum">
              <a:rPr lang="ru-RU" altLang="ru-RU" b="0"/>
              <a:pPr algn="r" eaLnBrk="1" hangingPunct="1">
                <a:spcBef>
                  <a:spcPct val="0"/>
                </a:spcBef>
              </a:pPr>
              <a:t>20</a:t>
            </a:fld>
            <a:endParaRPr lang="ru-RU" altLang="ru-RU" b="0"/>
          </a:p>
        </p:txBody>
      </p:sp>
      <p:sp>
        <p:nvSpPr>
          <p:cNvPr id="3686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8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E5B1DF8-92B8-4C7F-90F8-28FAFCDEBEB3}" type="slidenum">
              <a:rPr lang="ru-RU" sz="1200" b="0">
                <a:latin typeface="+mn-lt"/>
              </a:rPr>
              <a:pPr algn="r">
                <a:defRPr/>
              </a:pPr>
              <a:t>20</a:t>
            </a:fld>
            <a:endParaRPr lang="ru-RU" sz="1200" b="0">
              <a:latin typeface="+mn-lt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AD3C49F-18E7-4B54-8B09-B6EBB8B3FBEB}" type="slidenum">
              <a:rPr lang="ru-RU" altLang="ru-RU" b="0"/>
              <a:pPr algn="r" eaLnBrk="1" hangingPunct="1">
                <a:spcBef>
                  <a:spcPct val="0"/>
                </a:spcBef>
              </a:pPr>
              <a:t>21</a:t>
            </a:fld>
            <a:endParaRPr lang="ru-RU" altLang="ru-RU" b="0"/>
          </a:p>
        </p:txBody>
      </p:sp>
      <p:sp>
        <p:nvSpPr>
          <p:cNvPr id="3891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36F4A87-2402-4884-8BBC-730E6A42B9D7}" type="slidenum">
              <a:rPr lang="ru-RU" sz="1200" b="0">
                <a:latin typeface="+mn-lt"/>
              </a:rPr>
              <a:pPr algn="r">
                <a:defRPr/>
              </a:pPr>
              <a:t>21</a:t>
            </a:fld>
            <a:endParaRPr lang="ru-RU" sz="1200" b="0">
              <a:latin typeface="+mn-lt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EB0F21C-66A0-485E-BB04-C3A2B4E50834}" type="slidenum">
              <a:rPr lang="ru-RU" altLang="ru-RU" b="0"/>
              <a:pPr algn="r" eaLnBrk="1" hangingPunct="1">
                <a:spcBef>
                  <a:spcPct val="0"/>
                </a:spcBef>
              </a:pPr>
              <a:t>22</a:t>
            </a:fld>
            <a:endParaRPr lang="ru-RU" altLang="ru-RU" b="0"/>
          </a:p>
        </p:txBody>
      </p:sp>
      <p:sp>
        <p:nvSpPr>
          <p:cNvPr id="4403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6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83B5813-9326-4F99-A6FB-1E882CCA5991}" type="slidenum">
              <a:rPr lang="ru-RU" sz="1200" b="0">
                <a:latin typeface="+mn-lt"/>
              </a:rPr>
              <a:pPr algn="r">
                <a:defRPr/>
              </a:pPr>
              <a:t>22</a:t>
            </a:fld>
            <a:endParaRPr lang="ru-RU" sz="1200" b="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3357EB-6D30-419C-8A6B-5E2D644E7600}" type="slidenum">
              <a:rPr lang="ru-RU" altLang="ru-RU" b="0"/>
              <a:pPr algn="r" eaLnBrk="1" hangingPunct="1">
                <a:spcBef>
                  <a:spcPct val="0"/>
                </a:spcBef>
              </a:pPr>
              <a:t>2</a:t>
            </a:fld>
            <a:endParaRPr lang="ru-RU" altLang="ru-RU" b="0"/>
          </a:p>
        </p:txBody>
      </p:sp>
      <p:sp>
        <p:nvSpPr>
          <p:cNvPr id="2867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6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1EC2E84-26D9-485B-BEEB-0813D660B26D}" type="slidenum">
              <a:rPr lang="ru-RU" sz="1200" b="0">
                <a:latin typeface="+mn-lt"/>
              </a:rPr>
              <a:pPr algn="r">
                <a:defRPr/>
              </a:pPr>
              <a:t>2</a:t>
            </a:fld>
            <a:endParaRPr lang="ru-RU" sz="1200" b="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467AFF1-10E3-4C85-A844-743CA9850B02}" type="slidenum">
              <a:rPr lang="ru-RU" altLang="ru-RU" b="0"/>
              <a:pPr algn="r" eaLnBrk="1" hangingPunct="1">
                <a:spcBef>
                  <a:spcPct val="0"/>
                </a:spcBef>
              </a:pPr>
              <a:t>3</a:t>
            </a:fld>
            <a:endParaRPr lang="ru-RU" altLang="ru-RU" b="0"/>
          </a:p>
        </p:txBody>
      </p:sp>
      <p:sp>
        <p:nvSpPr>
          <p:cNvPr id="2969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A493A40-62EB-4F9C-AF92-BB016B3FFA52}" type="slidenum">
              <a:rPr lang="ru-RU" sz="1200" b="0">
                <a:latin typeface="+mn-lt"/>
              </a:rPr>
              <a:pPr algn="r">
                <a:defRPr/>
              </a:pPr>
              <a:t>3</a:t>
            </a:fld>
            <a:endParaRPr lang="ru-RU" sz="1200" b="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6F892FC-DA69-4FB0-8FB4-B0A4B045C6C6}" type="slidenum">
              <a:rPr lang="ru-RU" altLang="ru-RU" b="0"/>
              <a:pPr algn="r" eaLnBrk="1" hangingPunct="1">
                <a:spcBef>
                  <a:spcPct val="0"/>
                </a:spcBef>
              </a:pPr>
              <a:t>4</a:t>
            </a:fld>
            <a:endParaRPr lang="ru-RU" altLang="ru-RU" b="0"/>
          </a:p>
        </p:txBody>
      </p:sp>
      <p:sp>
        <p:nvSpPr>
          <p:cNvPr id="3072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4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738C896-EAC1-4312-8A97-805804381308}" type="slidenum">
              <a:rPr lang="ru-RU" sz="1200" b="0">
                <a:latin typeface="+mn-lt"/>
              </a:rPr>
              <a:pPr algn="r">
                <a:defRPr/>
              </a:pPr>
              <a:t>4</a:t>
            </a:fld>
            <a:endParaRPr lang="ru-RU" sz="1200" b="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39638AE-B8E9-4874-903A-B9AF8B85E3A1}" type="slidenum">
              <a:rPr lang="ru-RU" altLang="ru-RU" b="0"/>
              <a:pPr algn="r" eaLnBrk="1" hangingPunct="1">
                <a:spcBef>
                  <a:spcPct val="0"/>
                </a:spcBef>
              </a:pPr>
              <a:t>5</a:t>
            </a:fld>
            <a:endParaRPr lang="ru-RU" altLang="ru-RU" b="0"/>
          </a:p>
        </p:txBody>
      </p:sp>
      <p:sp>
        <p:nvSpPr>
          <p:cNvPr id="3174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8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52571C9-5B71-42E1-BAA7-01AE3C904735}" type="slidenum">
              <a:rPr lang="ru-RU" sz="1200" b="0">
                <a:latin typeface="+mn-lt"/>
              </a:rPr>
              <a:pPr algn="r">
                <a:defRPr/>
              </a:pPr>
              <a:t>5</a:t>
            </a:fld>
            <a:endParaRPr lang="ru-RU" sz="1200" b="0">
              <a:latin typeface="+mn-l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D27AA76-E458-48F0-94D3-E59B0F615F92}" type="slidenum">
              <a:rPr lang="ru-RU" altLang="ru-RU" b="0"/>
              <a:pPr algn="r" eaLnBrk="1" hangingPunct="1">
                <a:spcBef>
                  <a:spcPct val="0"/>
                </a:spcBef>
              </a:pPr>
              <a:t>6</a:t>
            </a:fld>
            <a:endParaRPr lang="ru-RU" altLang="ru-RU" b="0"/>
          </a:p>
        </p:txBody>
      </p:sp>
      <p:sp>
        <p:nvSpPr>
          <p:cNvPr id="3277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2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96A83B5-D3FC-4868-ADCE-BDF0E8DCFC19}" type="slidenum">
              <a:rPr lang="ru-RU" sz="1200" b="0">
                <a:latin typeface="+mn-lt"/>
              </a:rPr>
              <a:pPr algn="r">
                <a:defRPr/>
              </a:pPr>
              <a:t>6</a:t>
            </a:fld>
            <a:endParaRPr lang="ru-RU" sz="1200" b="0">
              <a:latin typeface="+mn-lt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3357EB-6D30-419C-8A6B-5E2D644E7600}" type="slidenum">
              <a:rPr lang="ru-RU" altLang="ru-RU" b="0"/>
              <a:pPr algn="r" eaLnBrk="1" hangingPunct="1">
                <a:spcBef>
                  <a:spcPct val="0"/>
                </a:spcBef>
              </a:pPr>
              <a:t>7</a:t>
            </a:fld>
            <a:endParaRPr lang="ru-RU" altLang="ru-RU" b="0"/>
          </a:p>
        </p:txBody>
      </p:sp>
      <p:sp>
        <p:nvSpPr>
          <p:cNvPr id="2867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6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1EC2E84-26D9-485B-BEEB-0813D660B26D}" type="slidenum">
              <a:rPr lang="ru-RU" sz="1200" b="0">
                <a:latin typeface="+mn-lt"/>
              </a:rPr>
              <a:pPr algn="r">
                <a:defRPr/>
              </a:pPr>
              <a:t>7</a:t>
            </a:fld>
            <a:endParaRPr lang="ru-RU" sz="1200" b="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0A4530E-B87C-4DE2-A7A3-AE512C6FB269}" type="slidenum">
              <a:rPr lang="ru-RU" altLang="ru-RU" b="0"/>
              <a:pPr algn="r" eaLnBrk="1" hangingPunct="1">
                <a:spcBef>
                  <a:spcPct val="0"/>
                </a:spcBef>
              </a:pPr>
              <a:t>8</a:t>
            </a:fld>
            <a:endParaRPr lang="ru-RU" altLang="ru-RU" b="0"/>
          </a:p>
        </p:txBody>
      </p:sp>
      <p:sp>
        <p:nvSpPr>
          <p:cNvPr id="4096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4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FA21CF5-2C33-41FC-A039-D101541C854B}" type="slidenum">
              <a:rPr lang="ru-RU" sz="1200" b="0">
                <a:latin typeface="+mn-lt"/>
              </a:rPr>
              <a:pPr algn="r">
                <a:defRPr/>
              </a:pPr>
              <a:t>8</a:t>
            </a:fld>
            <a:endParaRPr lang="ru-RU" sz="1200" b="0">
              <a:latin typeface="+mn-l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3357EB-6D30-419C-8A6B-5E2D644E7600}" type="slidenum">
              <a:rPr lang="ru-RU" altLang="ru-RU" b="0"/>
              <a:pPr algn="r" eaLnBrk="1" hangingPunct="1">
                <a:spcBef>
                  <a:spcPct val="0"/>
                </a:spcBef>
              </a:pPr>
              <a:t>9</a:t>
            </a:fld>
            <a:endParaRPr lang="ru-RU" altLang="ru-RU" b="0"/>
          </a:p>
        </p:txBody>
      </p:sp>
      <p:sp>
        <p:nvSpPr>
          <p:cNvPr id="2867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6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1EC2E84-26D9-485B-BEEB-0813D660B26D}" type="slidenum">
              <a:rPr lang="ru-RU" sz="1200" b="0">
                <a:latin typeface="+mn-lt"/>
              </a:rPr>
              <a:pPr algn="r">
                <a:defRPr/>
              </a:pPr>
              <a:t>9</a:t>
            </a:fld>
            <a:endParaRPr lang="ru-RU" sz="1200" b="0" dirty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CFE99-39C0-4EF0-95FD-703E96FC8C29}" type="datetime1">
              <a:rPr lang="ru-RU" altLang="ru-RU" smtClean="0"/>
              <a:t>29.09.2021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E3B45-CA30-4EC8-813D-AE7163AE5C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4818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8CAE1-2EE6-4601-8A5E-3D70DAA3DD74}" type="datetime1">
              <a:rPr lang="ru-RU" altLang="ru-RU" smtClean="0"/>
              <a:t>29.09.2021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596C2-C273-42E4-A122-9CBCB29C49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7959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982CB-F75E-46BF-9B65-2E05D667F8E4}" type="datetime1">
              <a:rPr lang="ru-RU" altLang="ru-RU" smtClean="0"/>
              <a:t>29.09.2021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38CDF-395F-49DA-97A7-161CC14629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6618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65FE6-859F-4291-9844-64B4CF9AF8C4}" type="datetime1">
              <a:rPr lang="ru-RU" altLang="ru-RU" smtClean="0"/>
              <a:t>29.09.2021</a:t>
            </a:fld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F8D5B-E5E9-48AC-8C69-565A7A2290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0693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D2726-8A15-443C-B8E2-D9DFCB125D78}" type="datetime1">
              <a:rPr lang="ru-RU" altLang="ru-RU" smtClean="0"/>
              <a:t>29.09.2021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4090A-6CEC-4974-AC14-139E2440DC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2121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59FBF-AEC6-4B36-8604-2B3D789F851F}" type="datetime1">
              <a:rPr lang="ru-RU" altLang="ru-RU" smtClean="0"/>
              <a:t>29.09.2021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B5EE3-58D5-46B6-AA30-9C0930CB00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059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0B1F7-8D1A-465B-ABC9-5A4729ADCFC8}" type="datetime1">
              <a:rPr lang="ru-RU" altLang="ru-RU" smtClean="0"/>
              <a:t>29.09.2021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B8193-CC04-41FF-8668-9F8CFE72C0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271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04BDA-CE10-4702-B88D-7698660EAA90}" type="datetime1">
              <a:rPr lang="ru-RU" altLang="ru-RU" smtClean="0"/>
              <a:t>29.09.2021</a:t>
            </a:fld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B9385-F797-4ECD-A752-096CBBF645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397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26166-75B0-47FE-8A60-0314330228F9}" type="datetime1">
              <a:rPr lang="ru-RU" altLang="ru-RU" smtClean="0"/>
              <a:t>29.09.2021</a:t>
            </a:fld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EE02B-9395-42CD-BA01-A9EAAEDCB7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268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94F77-B7E9-4368-9E60-66341572F2F1}" type="datetime1">
              <a:rPr lang="ru-RU" altLang="ru-RU" smtClean="0"/>
              <a:t>29.09.2021</a:t>
            </a:fld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14098-112C-499B-B086-0AF8D10095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507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17DAF-DFD5-42BB-BC27-4C0C7D259523}" type="datetime1">
              <a:rPr lang="ru-RU" altLang="ru-RU" smtClean="0"/>
              <a:t>29.09.2021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96547-5C16-4628-80FC-A38DDAFD80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571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52250-CF79-4CE2-BF71-2175187CA4FB}" type="datetime1">
              <a:rPr lang="ru-RU" altLang="ru-RU" smtClean="0"/>
              <a:t>29.09.2021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05FED-A78E-4F0F-8B67-E77FA89C8E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303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fld id="{85D97020-F406-4F94-BAA0-A2ABE99B2E8E}" type="datetime1">
              <a:rPr lang="ru-RU" altLang="ru-RU" smtClean="0"/>
              <a:t>29.09.2021</a:t>
            </a:fld>
            <a:endParaRPr lang="ru-RU" altLang="ru-RU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fld id="{7BCF4C2E-3C10-414E-8A5B-4584C64F8C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1" descr="Эмблема НИ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49" y="338626"/>
            <a:ext cx="5810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Прямоугольник 1"/>
          <p:cNvSpPr>
            <a:spLocks noChangeArrowheads="1"/>
          </p:cNvSpPr>
          <p:nvPr/>
        </p:nvSpPr>
        <p:spPr bwMode="auto">
          <a:xfrm>
            <a:off x="333375" y="4400550"/>
            <a:ext cx="84582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0" dirty="0"/>
              <a:t> </a:t>
            </a:r>
            <a:r>
              <a:rPr lang="en-US" altLang="ru-RU" sz="2800" dirty="0"/>
              <a:t>Status of </a:t>
            </a:r>
            <a:r>
              <a:rPr lang="en-US" altLang="ru-RU" sz="2800" dirty="0" err="1"/>
              <a:t>Kurchatov</a:t>
            </a:r>
            <a:r>
              <a:rPr lang="en-US" altLang="ru-RU" sz="2800" dirty="0"/>
              <a:t> Synchrotron Radiation Source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err="1">
                <a:solidFill>
                  <a:srgbClr val="FF0000"/>
                </a:solidFill>
              </a:rPr>
              <a:t>A.Valentinov</a:t>
            </a:r>
            <a:r>
              <a:rPr lang="ru-RU" altLang="ru-RU" sz="1800" dirty="0">
                <a:solidFill>
                  <a:srgbClr val="FF0000"/>
                </a:solidFill>
              </a:rPr>
              <a:t>,</a:t>
            </a:r>
            <a:r>
              <a:rPr lang="ru-RU" altLang="ru-RU" sz="1800" dirty="0">
                <a:solidFill>
                  <a:srgbClr val="1F33ED"/>
                </a:solidFill>
              </a:rPr>
              <a:t> </a:t>
            </a:r>
            <a:r>
              <a:rPr lang="en-US" altLang="ru-RU" sz="1800" dirty="0">
                <a:solidFill>
                  <a:srgbClr val="1F33ED"/>
                </a:solidFill>
              </a:rPr>
              <a:t> </a:t>
            </a:r>
            <a:r>
              <a:rPr lang="ru-RU" altLang="ru-RU" sz="1800" dirty="0" err="1">
                <a:solidFill>
                  <a:srgbClr val="0070C0"/>
                </a:solidFill>
              </a:rPr>
              <a:t>A.Belkov</a:t>
            </a:r>
            <a:r>
              <a:rPr lang="ru-RU" altLang="ru-RU" sz="1800" dirty="0">
                <a:solidFill>
                  <a:srgbClr val="0070C0"/>
                </a:solidFill>
              </a:rPr>
              <a:t>, </a:t>
            </a:r>
            <a:r>
              <a:rPr lang="ru-RU" altLang="ru-RU" sz="1800" dirty="0" err="1">
                <a:solidFill>
                  <a:srgbClr val="0070C0"/>
                </a:solidFill>
              </a:rPr>
              <a:t>Y.Fomin</a:t>
            </a:r>
            <a:r>
              <a:rPr lang="ru-RU" altLang="ru-RU" sz="1800" dirty="0">
                <a:solidFill>
                  <a:srgbClr val="0070C0"/>
                </a:solidFill>
              </a:rPr>
              <a:t>, </a:t>
            </a:r>
            <a:r>
              <a:rPr lang="ru-RU" altLang="ru-RU" sz="1800" dirty="0" err="1">
                <a:solidFill>
                  <a:srgbClr val="0070C0"/>
                </a:solidFill>
              </a:rPr>
              <a:t>E.Kaportsev</a:t>
            </a:r>
            <a:r>
              <a:rPr lang="ru-RU" altLang="ru-RU" sz="1800" dirty="0">
                <a:solidFill>
                  <a:srgbClr val="0070C0"/>
                </a:solidFill>
              </a:rPr>
              <a:t>, </a:t>
            </a:r>
            <a:r>
              <a:rPr lang="ru-RU" altLang="ru-RU" sz="1800" dirty="0" err="1">
                <a:solidFill>
                  <a:srgbClr val="0070C0"/>
                </a:solidFill>
              </a:rPr>
              <a:t>V.Korchuganov</a:t>
            </a:r>
            <a:r>
              <a:rPr lang="en-US" altLang="ru-RU" sz="1800" dirty="0">
                <a:solidFill>
                  <a:srgbClr val="0070C0"/>
                </a:solidFill>
              </a:rPr>
              <a:t>, </a:t>
            </a:r>
            <a:r>
              <a:rPr lang="ru-RU" altLang="ru-RU" sz="1800" dirty="0" err="1">
                <a:solidFill>
                  <a:srgbClr val="0070C0"/>
                </a:solidFill>
              </a:rPr>
              <a:t>Yu.Krylov</a:t>
            </a:r>
            <a:r>
              <a:rPr lang="ru-RU" altLang="ru-RU" sz="1800" dirty="0">
                <a:solidFill>
                  <a:srgbClr val="0070C0"/>
                </a:solidFill>
              </a:rPr>
              <a:t>, </a:t>
            </a:r>
            <a:r>
              <a:rPr lang="en-US" altLang="ru-RU" sz="1800" dirty="0" err="1">
                <a:solidFill>
                  <a:srgbClr val="0070C0"/>
                </a:solidFill>
              </a:rPr>
              <a:t>V.Moiseev</a:t>
            </a:r>
            <a:r>
              <a:rPr lang="en-US" altLang="ru-RU" sz="1800" dirty="0">
                <a:solidFill>
                  <a:srgbClr val="0070C0"/>
                </a:solidFill>
              </a:rPr>
              <a:t>, </a:t>
            </a:r>
            <a:r>
              <a:rPr lang="ru-RU" altLang="ru-RU" sz="1800" dirty="0" err="1">
                <a:solidFill>
                  <a:srgbClr val="0070C0"/>
                </a:solidFill>
              </a:rPr>
              <a:t>K.Moseev</a:t>
            </a:r>
            <a:r>
              <a:rPr lang="ru-RU" altLang="ru-RU" sz="1800" dirty="0">
                <a:solidFill>
                  <a:srgbClr val="0070C0"/>
                </a:solidFill>
              </a:rPr>
              <a:t>, </a:t>
            </a:r>
            <a:r>
              <a:rPr lang="ru-RU" altLang="ru-RU" sz="1800" dirty="0" err="1">
                <a:solidFill>
                  <a:srgbClr val="0070C0"/>
                </a:solidFill>
              </a:rPr>
              <a:t>N.Moseiko</a:t>
            </a:r>
            <a:r>
              <a:rPr lang="ru-RU" altLang="ru-RU" sz="1800" dirty="0">
                <a:solidFill>
                  <a:srgbClr val="0070C0"/>
                </a:solidFill>
              </a:rPr>
              <a:t>,</a:t>
            </a:r>
            <a:r>
              <a:rPr lang="en-US" altLang="ru-RU" sz="1800" dirty="0">
                <a:solidFill>
                  <a:srgbClr val="0070C0"/>
                </a:solidFill>
              </a:rPr>
              <a:t> </a:t>
            </a:r>
            <a:r>
              <a:rPr lang="ru-RU" altLang="ru-RU" sz="1800" dirty="0" err="1">
                <a:solidFill>
                  <a:srgbClr val="0070C0"/>
                </a:solidFill>
              </a:rPr>
              <a:t>D.Odintsov</a:t>
            </a:r>
            <a:r>
              <a:rPr lang="ru-RU" altLang="ru-RU" sz="1800" dirty="0">
                <a:solidFill>
                  <a:srgbClr val="0070C0"/>
                </a:solidFill>
              </a:rPr>
              <a:t>, S. </a:t>
            </a:r>
            <a:r>
              <a:rPr lang="ru-RU" altLang="ru-RU" sz="1800" dirty="0" err="1">
                <a:solidFill>
                  <a:srgbClr val="0070C0"/>
                </a:solidFill>
              </a:rPr>
              <a:t>Pesterev</a:t>
            </a:r>
            <a:r>
              <a:rPr lang="ru-RU" altLang="ru-RU" sz="1800" dirty="0">
                <a:solidFill>
                  <a:srgbClr val="0070C0"/>
                </a:solidFill>
              </a:rPr>
              <a:t>, A</a:t>
            </a:r>
            <a:r>
              <a:rPr lang="en-US" altLang="ru-RU" sz="1800" dirty="0">
                <a:solidFill>
                  <a:srgbClr val="0070C0"/>
                </a:solidFill>
              </a:rPr>
              <a:t>.</a:t>
            </a:r>
            <a:r>
              <a:rPr lang="ru-RU" altLang="ru-RU" sz="1800" dirty="0" err="1">
                <a:solidFill>
                  <a:srgbClr val="0070C0"/>
                </a:solidFill>
              </a:rPr>
              <a:t>Smygacheva</a:t>
            </a:r>
            <a:r>
              <a:rPr lang="en-US" altLang="ru-RU" sz="1800" dirty="0">
                <a:solidFill>
                  <a:srgbClr val="0070C0"/>
                </a:solidFill>
              </a:rPr>
              <a:t>,</a:t>
            </a:r>
            <a:r>
              <a:rPr lang="ru-RU" altLang="ru-RU" sz="1800" dirty="0">
                <a:solidFill>
                  <a:srgbClr val="0070C0"/>
                </a:solidFill>
              </a:rPr>
              <a:t> </a:t>
            </a:r>
            <a:r>
              <a:rPr lang="en-US" altLang="ru-RU" sz="1800" dirty="0">
                <a:solidFill>
                  <a:srgbClr val="0070C0"/>
                </a:solidFill>
              </a:rPr>
              <a:t>A. </a:t>
            </a:r>
            <a:r>
              <a:rPr lang="en-US" altLang="ru-RU" sz="1800" dirty="0" err="1">
                <a:solidFill>
                  <a:srgbClr val="0070C0"/>
                </a:solidFill>
              </a:rPr>
              <a:t>Stirin</a:t>
            </a:r>
            <a:r>
              <a:rPr lang="en-US" altLang="ru-RU" sz="1800" dirty="0">
                <a:solidFill>
                  <a:srgbClr val="0070C0"/>
                </a:solidFill>
              </a:rPr>
              <a:t>, </a:t>
            </a:r>
            <a:r>
              <a:rPr lang="ru-RU" altLang="ru-RU" sz="1800" dirty="0">
                <a:solidFill>
                  <a:srgbClr val="0070C0"/>
                </a:solidFill>
              </a:rPr>
              <a:t> V</a:t>
            </a:r>
            <a:r>
              <a:rPr lang="en-US" altLang="ru-RU" sz="1800" dirty="0">
                <a:solidFill>
                  <a:srgbClr val="0070C0"/>
                </a:solidFill>
              </a:rPr>
              <a:t>.</a:t>
            </a:r>
            <a:r>
              <a:rPr lang="ru-RU" altLang="ru-RU" sz="1800" dirty="0">
                <a:solidFill>
                  <a:srgbClr val="0070C0"/>
                </a:solidFill>
              </a:rPr>
              <a:t> </a:t>
            </a:r>
            <a:r>
              <a:rPr lang="ru-RU" altLang="ru-RU" sz="1800" dirty="0" err="1">
                <a:solidFill>
                  <a:srgbClr val="0070C0"/>
                </a:solidFill>
              </a:rPr>
              <a:t>Ushakov</a:t>
            </a:r>
            <a:endParaRPr lang="ru-RU" altLang="ru-RU" sz="1800" dirty="0">
              <a:solidFill>
                <a:srgbClr val="0070C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b="0" dirty="0"/>
              <a:t>NRC </a:t>
            </a:r>
            <a:r>
              <a:rPr lang="en-US" altLang="ru-RU" sz="2000" b="0" dirty="0" err="1"/>
              <a:t>Kurchatov</a:t>
            </a:r>
            <a:r>
              <a:rPr lang="en-US" altLang="ru-RU" sz="2000" b="0" dirty="0"/>
              <a:t> Institute      </a:t>
            </a:r>
            <a:r>
              <a:rPr lang="en-US" altLang="ru-RU" sz="2000" b="0" dirty="0" smtClean="0"/>
              <a:t>       </a:t>
            </a:r>
            <a:r>
              <a:rPr lang="ru-RU" altLang="ru-RU" sz="2000" b="0" dirty="0" smtClean="0"/>
              <a:t>  </a:t>
            </a:r>
            <a:r>
              <a:rPr lang="en-US" altLang="ru-RU" sz="2000" b="0" dirty="0" smtClean="0"/>
              <a:t>RUPAC-2021</a:t>
            </a:r>
            <a:r>
              <a:rPr lang="en-US" altLang="ru-RU" sz="2000" b="0" dirty="0"/>
              <a:t>, </a:t>
            </a:r>
            <a:r>
              <a:rPr lang="ru-RU" altLang="ru-RU" sz="2000" b="0" dirty="0" smtClean="0"/>
              <a:t>30</a:t>
            </a:r>
            <a:r>
              <a:rPr lang="en-US" altLang="ru-RU" sz="2000" b="0" dirty="0" smtClean="0"/>
              <a:t> </a:t>
            </a:r>
            <a:r>
              <a:rPr lang="en-US" altLang="ru-RU" sz="2000" b="0" dirty="0"/>
              <a:t>September 2021</a:t>
            </a:r>
            <a:endParaRPr lang="ru-RU" altLang="ru-RU" sz="2000" b="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1171575"/>
            <a:ext cx="414178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11" descr="P10303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171575"/>
            <a:ext cx="3960813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14098-112C-499B-B086-0AF8D10095A3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952501"/>
            <a:ext cx="820102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10"/>
          <p:cNvSpPr>
            <a:spLocks noChangeShapeType="1"/>
          </p:cNvSpPr>
          <p:nvPr/>
        </p:nvSpPr>
        <p:spPr bwMode="auto">
          <a:xfrm>
            <a:off x="539750" y="908050"/>
            <a:ext cx="8208963" cy="0"/>
          </a:xfrm>
          <a:prstGeom prst="line">
            <a:avLst/>
          </a:prstGeom>
          <a:noFill/>
          <a:ln w="3492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" name="Picture 11" descr="Эмблема НИ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5888"/>
            <a:ext cx="5810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24050" y="247650"/>
            <a:ext cx="546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2800" dirty="0" smtClean="0"/>
              <a:t>RF system – new waveguides</a:t>
            </a:r>
            <a:endParaRPr lang="ru-RU" dirty="0"/>
          </a:p>
        </p:txBody>
      </p:sp>
      <p:sp>
        <p:nvSpPr>
          <p:cNvPr id="6" name="AutoShape 42"/>
          <p:cNvSpPr>
            <a:spLocks noChangeArrowheads="1"/>
          </p:cNvSpPr>
          <p:nvPr/>
        </p:nvSpPr>
        <p:spPr bwMode="auto">
          <a:xfrm>
            <a:off x="676275" y="3475038"/>
            <a:ext cx="1692275" cy="773112"/>
          </a:xfrm>
          <a:prstGeom prst="wedgeRoundRectCallout">
            <a:avLst>
              <a:gd name="adj1" fmla="val -16205"/>
              <a:gd name="adj2" fmla="val -143892"/>
              <a:gd name="adj3" fmla="val 16667"/>
            </a:avLst>
          </a:prstGeom>
          <a:solidFill>
            <a:srgbClr val="FFC000">
              <a:alpha val="8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0" dirty="0" smtClean="0"/>
              <a:t>181 MHz cavities</a:t>
            </a:r>
            <a:endParaRPr lang="ru-RU" altLang="ru-RU" sz="1800" b="0" dirty="0"/>
          </a:p>
        </p:txBody>
      </p:sp>
      <p:sp>
        <p:nvSpPr>
          <p:cNvPr id="7" name="AutoShape 42"/>
          <p:cNvSpPr>
            <a:spLocks noChangeArrowheads="1"/>
          </p:cNvSpPr>
          <p:nvPr/>
        </p:nvSpPr>
        <p:spPr bwMode="auto">
          <a:xfrm>
            <a:off x="638175" y="5589588"/>
            <a:ext cx="2419350" cy="706437"/>
          </a:xfrm>
          <a:prstGeom prst="wedgeRoundRectCallout">
            <a:avLst>
              <a:gd name="adj1" fmla="val 125179"/>
              <a:gd name="adj2" fmla="val -145104"/>
              <a:gd name="adj3" fmla="val 16667"/>
            </a:avLst>
          </a:prstGeom>
          <a:solidFill>
            <a:srgbClr val="FFC000">
              <a:alpha val="8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0" dirty="0" smtClean="0"/>
              <a:t>Two old waveguides (grey)</a:t>
            </a:r>
            <a:endParaRPr lang="ru-RU" altLang="ru-RU" sz="1800" b="0" dirty="0"/>
          </a:p>
        </p:txBody>
      </p:sp>
      <p:sp>
        <p:nvSpPr>
          <p:cNvPr id="8" name="AutoShape 42"/>
          <p:cNvSpPr>
            <a:spLocks noChangeArrowheads="1"/>
          </p:cNvSpPr>
          <p:nvPr/>
        </p:nvSpPr>
        <p:spPr bwMode="auto">
          <a:xfrm>
            <a:off x="6115050" y="1455738"/>
            <a:ext cx="2162175" cy="773112"/>
          </a:xfrm>
          <a:prstGeom prst="wedgeRoundRectCallout">
            <a:avLst>
              <a:gd name="adj1" fmla="val -115315"/>
              <a:gd name="adj2" fmla="val 96354"/>
              <a:gd name="adj3" fmla="val 16667"/>
            </a:avLst>
          </a:prstGeom>
          <a:solidFill>
            <a:srgbClr val="FFC000">
              <a:alpha val="8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0" dirty="0" smtClean="0"/>
              <a:t>New waveguides (red &amp; green)</a:t>
            </a:r>
            <a:endParaRPr lang="ru-RU" altLang="ru-RU" sz="1800" b="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64090A-6CEC-4974-AC14-139E2440DC80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0940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2000250" y="123825"/>
            <a:ext cx="6410325" cy="633413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dirty="0"/>
              <a:t>Works on vacuum system in 2019-2020</a:t>
            </a:r>
            <a:endParaRPr lang="ru-RU" altLang="ru-RU" sz="2400" dirty="0"/>
          </a:p>
        </p:txBody>
      </p:sp>
      <p:sp>
        <p:nvSpPr>
          <p:cNvPr id="8195" name="Line 10"/>
          <p:cNvSpPr>
            <a:spLocks noChangeShapeType="1"/>
          </p:cNvSpPr>
          <p:nvPr/>
        </p:nvSpPr>
        <p:spPr bwMode="auto">
          <a:xfrm>
            <a:off x="611188" y="765175"/>
            <a:ext cx="8208962" cy="0"/>
          </a:xfrm>
          <a:prstGeom prst="line">
            <a:avLst/>
          </a:prstGeom>
          <a:noFill/>
          <a:ln w="3492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196" name="Picture 11" descr="Эмблема НИ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15888"/>
            <a:ext cx="4699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Кольцо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009650"/>
            <a:ext cx="584835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Freeform 8"/>
          <p:cNvSpPr>
            <a:spLocks/>
          </p:cNvSpPr>
          <p:nvPr/>
        </p:nvSpPr>
        <p:spPr bwMode="auto">
          <a:xfrm>
            <a:off x="2501900" y="1558925"/>
            <a:ext cx="2089150" cy="1206500"/>
          </a:xfrm>
          <a:custGeom>
            <a:avLst/>
            <a:gdLst>
              <a:gd name="T0" fmla="*/ 0 w 1316"/>
              <a:gd name="T1" fmla="*/ 2147483647 h 760"/>
              <a:gd name="T2" fmla="*/ 2147483647 w 1316"/>
              <a:gd name="T3" fmla="*/ 2147483647 h 760"/>
              <a:gd name="T4" fmla="*/ 2147483647 w 1316"/>
              <a:gd name="T5" fmla="*/ 2147483647 h 760"/>
              <a:gd name="T6" fmla="*/ 2147483647 w 1316"/>
              <a:gd name="T7" fmla="*/ 2147483647 h 760"/>
              <a:gd name="T8" fmla="*/ 2147483647 w 1316"/>
              <a:gd name="T9" fmla="*/ 2147483647 h 760"/>
              <a:gd name="T10" fmla="*/ 2147483647 w 1316"/>
              <a:gd name="T11" fmla="*/ 2147483647 h 760"/>
              <a:gd name="T12" fmla="*/ 2147483647 w 1316"/>
              <a:gd name="T13" fmla="*/ 2147483647 h 760"/>
              <a:gd name="T14" fmla="*/ 2147483647 w 1316"/>
              <a:gd name="T15" fmla="*/ 2147483647 h 760"/>
              <a:gd name="T16" fmla="*/ 2147483647 w 1316"/>
              <a:gd name="T17" fmla="*/ 2147483647 h 760"/>
              <a:gd name="T18" fmla="*/ 2147483647 w 1316"/>
              <a:gd name="T19" fmla="*/ 2147483647 h 760"/>
              <a:gd name="T20" fmla="*/ 2147483647 w 1316"/>
              <a:gd name="T21" fmla="*/ 2147483647 h 760"/>
              <a:gd name="T22" fmla="*/ 2147483647 w 1316"/>
              <a:gd name="T23" fmla="*/ 0 h 760"/>
              <a:gd name="T24" fmla="*/ 2147483647 w 1316"/>
              <a:gd name="T25" fmla="*/ 0 h 760"/>
              <a:gd name="T26" fmla="*/ 2147483647 w 1316"/>
              <a:gd name="T27" fmla="*/ 0 h 7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316" h="760">
                <a:moveTo>
                  <a:pt x="0" y="760"/>
                </a:moveTo>
                <a:lnTo>
                  <a:pt x="108" y="566"/>
                </a:lnTo>
                <a:lnTo>
                  <a:pt x="142" y="510"/>
                </a:lnTo>
                <a:lnTo>
                  <a:pt x="178" y="470"/>
                </a:lnTo>
                <a:lnTo>
                  <a:pt x="236" y="414"/>
                </a:lnTo>
                <a:lnTo>
                  <a:pt x="280" y="378"/>
                </a:lnTo>
                <a:lnTo>
                  <a:pt x="344" y="336"/>
                </a:lnTo>
                <a:lnTo>
                  <a:pt x="794" y="78"/>
                </a:lnTo>
                <a:lnTo>
                  <a:pt x="848" y="50"/>
                </a:lnTo>
                <a:lnTo>
                  <a:pt x="898" y="32"/>
                </a:lnTo>
                <a:lnTo>
                  <a:pt x="974" y="12"/>
                </a:lnTo>
                <a:lnTo>
                  <a:pt x="1032" y="0"/>
                </a:lnTo>
                <a:lnTo>
                  <a:pt x="1084" y="0"/>
                </a:lnTo>
                <a:lnTo>
                  <a:pt x="1316" y="0"/>
                </a:lnTo>
              </a:path>
            </a:pathLst>
          </a:custGeom>
          <a:noFill/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9" name="Freeform 9"/>
          <p:cNvSpPr>
            <a:spLocks/>
          </p:cNvSpPr>
          <p:nvPr/>
        </p:nvSpPr>
        <p:spPr bwMode="auto">
          <a:xfrm flipH="1">
            <a:off x="4575175" y="1555750"/>
            <a:ext cx="2089150" cy="1206500"/>
          </a:xfrm>
          <a:custGeom>
            <a:avLst/>
            <a:gdLst>
              <a:gd name="T0" fmla="*/ 0 w 1316"/>
              <a:gd name="T1" fmla="*/ 2147483647 h 760"/>
              <a:gd name="T2" fmla="*/ 2147483647 w 1316"/>
              <a:gd name="T3" fmla="*/ 2147483647 h 760"/>
              <a:gd name="T4" fmla="*/ 2147483647 w 1316"/>
              <a:gd name="T5" fmla="*/ 2147483647 h 760"/>
              <a:gd name="T6" fmla="*/ 2147483647 w 1316"/>
              <a:gd name="T7" fmla="*/ 2147483647 h 760"/>
              <a:gd name="T8" fmla="*/ 2147483647 w 1316"/>
              <a:gd name="T9" fmla="*/ 2147483647 h 760"/>
              <a:gd name="T10" fmla="*/ 2147483647 w 1316"/>
              <a:gd name="T11" fmla="*/ 2147483647 h 760"/>
              <a:gd name="T12" fmla="*/ 2147483647 w 1316"/>
              <a:gd name="T13" fmla="*/ 2147483647 h 760"/>
              <a:gd name="T14" fmla="*/ 2147483647 w 1316"/>
              <a:gd name="T15" fmla="*/ 2147483647 h 760"/>
              <a:gd name="T16" fmla="*/ 2147483647 w 1316"/>
              <a:gd name="T17" fmla="*/ 2147483647 h 760"/>
              <a:gd name="T18" fmla="*/ 2147483647 w 1316"/>
              <a:gd name="T19" fmla="*/ 2147483647 h 760"/>
              <a:gd name="T20" fmla="*/ 2147483647 w 1316"/>
              <a:gd name="T21" fmla="*/ 2147483647 h 760"/>
              <a:gd name="T22" fmla="*/ 2147483647 w 1316"/>
              <a:gd name="T23" fmla="*/ 0 h 760"/>
              <a:gd name="T24" fmla="*/ 2147483647 w 1316"/>
              <a:gd name="T25" fmla="*/ 0 h 760"/>
              <a:gd name="T26" fmla="*/ 2147483647 w 1316"/>
              <a:gd name="T27" fmla="*/ 0 h 7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316" h="760">
                <a:moveTo>
                  <a:pt x="0" y="760"/>
                </a:moveTo>
                <a:lnTo>
                  <a:pt x="108" y="566"/>
                </a:lnTo>
                <a:lnTo>
                  <a:pt x="142" y="510"/>
                </a:lnTo>
                <a:lnTo>
                  <a:pt x="178" y="470"/>
                </a:lnTo>
                <a:lnTo>
                  <a:pt x="236" y="414"/>
                </a:lnTo>
                <a:lnTo>
                  <a:pt x="280" y="378"/>
                </a:lnTo>
                <a:lnTo>
                  <a:pt x="344" y="336"/>
                </a:lnTo>
                <a:lnTo>
                  <a:pt x="794" y="78"/>
                </a:lnTo>
                <a:lnTo>
                  <a:pt x="848" y="50"/>
                </a:lnTo>
                <a:lnTo>
                  <a:pt x="898" y="32"/>
                </a:lnTo>
                <a:lnTo>
                  <a:pt x="974" y="12"/>
                </a:lnTo>
                <a:lnTo>
                  <a:pt x="1032" y="0"/>
                </a:lnTo>
                <a:lnTo>
                  <a:pt x="1084" y="0"/>
                </a:lnTo>
                <a:lnTo>
                  <a:pt x="1316" y="0"/>
                </a:lnTo>
              </a:path>
            </a:pathLst>
          </a:custGeom>
          <a:noFill/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0" name="Freeform 10"/>
          <p:cNvSpPr>
            <a:spLocks/>
          </p:cNvSpPr>
          <p:nvPr/>
        </p:nvSpPr>
        <p:spPr bwMode="auto">
          <a:xfrm flipV="1">
            <a:off x="2517775" y="5175250"/>
            <a:ext cx="2089150" cy="1206500"/>
          </a:xfrm>
          <a:custGeom>
            <a:avLst/>
            <a:gdLst>
              <a:gd name="T0" fmla="*/ 0 w 1316"/>
              <a:gd name="T1" fmla="*/ 2147483647 h 760"/>
              <a:gd name="T2" fmla="*/ 2147483647 w 1316"/>
              <a:gd name="T3" fmla="*/ 2147483647 h 760"/>
              <a:gd name="T4" fmla="*/ 2147483647 w 1316"/>
              <a:gd name="T5" fmla="*/ 2147483647 h 760"/>
              <a:gd name="T6" fmla="*/ 2147483647 w 1316"/>
              <a:gd name="T7" fmla="*/ 2147483647 h 760"/>
              <a:gd name="T8" fmla="*/ 2147483647 w 1316"/>
              <a:gd name="T9" fmla="*/ 2147483647 h 760"/>
              <a:gd name="T10" fmla="*/ 2147483647 w 1316"/>
              <a:gd name="T11" fmla="*/ 2147483647 h 760"/>
              <a:gd name="T12" fmla="*/ 2147483647 w 1316"/>
              <a:gd name="T13" fmla="*/ 2147483647 h 760"/>
              <a:gd name="T14" fmla="*/ 2147483647 w 1316"/>
              <a:gd name="T15" fmla="*/ 2147483647 h 760"/>
              <a:gd name="T16" fmla="*/ 2147483647 w 1316"/>
              <a:gd name="T17" fmla="*/ 2147483647 h 760"/>
              <a:gd name="T18" fmla="*/ 2147483647 w 1316"/>
              <a:gd name="T19" fmla="*/ 2147483647 h 760"/>
              <a:gd name="T20" fmla="*/ 2147483647 w 1316"/>
              <a:gd name="T21" fmla="*/ 2147483647 h 760"/>
              <a:gd name="T22" fmla="*/ 2147483647 w 1316"/>
              <a:gd name="T23" fmla="*/ 0 h 760"/>
              <a:gd name="T24" fmla="*/ 2147483647 w 1316"/>
              <a:gd name="T25" fmla="*/ 0 h 760"/>
              <a:gd name="T26" fmla="*/ 2147483647 w 1316"/>
              <a:gd name="T27" fmla="*/ 0 h 7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316" h="760">
                <a:moveTo>
                  <a:pt x="0" y="760"/>
                </a:moveTo>
                <a:lnTo>
                  <a:pt x="108" y="566"/>
                </a:lnTo>
                <a:lnTo>
                  <a:pt x="142" y="510"/>
                </a:lnTo>
                <a:lnTo>
                  <a:pt x="178" y="470"/>
                </a:lnTo>
                <a:lnTo>
                  <a:pt x="236" y="414"/>
                </a:lnTo>
                <a:lnTo>
                  <a:pt x="280" y="378"/>
                </a:lnTo>
                <a:lnTo>
                  <a:pt x="344" y="336"/>
                </a:lnTo>
                <a:lnTo>
                  <a:pt x="794" y="78"/>
                </a:lnTo>
                <a:lnTo>
                  <a:pt x="848" y="50"/>
                </a:lnTo>
                <a:lnTo>
                  <a:pt x="898" y="32"/>
                </a:lnTo>
                <a:lnTo>
                  <a:pt x="974" y="12"/>
                </a:lnTo>
                <a:lnTo>
                  <a:pt x="1032" y="0"/>
                </a:lnTo>
                <a:lnTo>
                  <a:pt x="1084" y="0"/>
                </a:lnTo>
                <a:lnTo>
                  <a:pt x="1316" y="0"/>
                </a:lnTo>
              </a:path>
            </a:pathLst>
          </a:custGeom>
          <a:noFill/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1" name="Freeform 11"/>
          <p:cNvSpPr>
            <a:spLocks/>
          </p:cNvSpPr>
          <p:nvPr/>
        </p:nvSpPr>
        <p:spPr bwMode="auto">
          <a:xfrm flipH="1" flipV="1">
            <a:off x="4584700" y="5175250"/>
            <a:ext cx="2089150" cy="1206500"/>
          </a:xfrm>
          <a:custGeom>
            <a:avLst/>
            <a:gdLst>
              <a:gd name="T0" fmla="*/ 0 w 1316"/>
              <a:gd name="T1" fmla="*/ 2147483647 h 760"/>
              <a:gd name="T2" fmla="*/ 2147483647 w 1316"/>
              <a:gd name="T3" fmla="*/ 2147483647 h 760"/>
              <a:gd name="T4" fmla="*/ 2147483647 w 1316"/>
              <a:gd name="T5" fmla="*/ 2147483647 h 760"/>
              <a:gd name="T6" fmla="*/ 2147483647 w 1316"/>
              <a:gd name="T7" fmla="*/ 2147483647 h 760"/>
              <a:gd name="T8" fmla="*/ 2147483647 w 1316"/>
              <a:gd name="T9" fmla="*/ 2147483647 h 760"/>
              <a:gd name="T10" fmla="*/ 2147483647 w 1316"/>
              <a:gd name="T11" fmla="*/ 2147483647 h 760"/>
              <a:gd name="T12" fmla="*/ 2147483647 w 1316"/>
              <a:gd name="T13" fmla="*/ 2147483647 h 760"/>
              <a:gd name="T14" fmla="*/ 2147483647 w 1316"/>
              <a:gd name="T15" fmla="*/ 2147483647 h 760"/>
              <a:gd name="T16" fmla="*/ 2147483647 w 1316"/>
              <a:gd name="T17" fmla="*/ 2147483647 h 760"/>
              <a:gd name="T18" fmla="*/ 2147483647 w 1316"/>
              <a:gd name="T19" fmla="*/ 2147483647 h 760"/>
              <a:gd name="T20" fmla="*/ 2147483647 w 1316"/>
              <a:gd name="T21" fmla="*/ 2147483647 h 760"/>
              <a:gd name="T22" fmla="*/ 2147483647 w 1316"/>
              <a:gd name="T23" fmla="*/ 0 h 760"/>
              <a:gd name="T24" fmla="*/ 2147483647 w 1316"/>
              <a:gd name="T25" fmla="*/ 0 h 760"/>
              <a:gd name="T26" fmla="*/ 2147483647 w 1316"/>
              <a:gd name="T27" fmla="*/ 0 h 7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316" h="760">
                <a:moveTo>
                  <a:pt x="0" y="760"/>
                </a:moveTo>
                <a:lnTo>
                  <a:pt x="108" y="566"/>
                </a:lnTo>
                <a:lnTo>
                  <a:pt x="142" y="510"/>
                </a:lnTo>
                <a:lnTo>
                  <a:pt x="178" y="470"/>
                </a:lnTo>
                <a:lnTo>
                  <a:pt x="236" y="414"/>
                </a:lnTo>
                <a:lnTo>
                  <a:pt x="280" y="378"/>
                </a:lnTo>
                <a:lnTo>
                  <a:pt x="344" y="336"/>
                </a:lnTo>
                <a:lnTo>
                  <a:pt x="794" y="78"/>
                </a:lnTo>
                <a:lnTo>
                  <a:pt x="848" y="50"/>
                </a:lnTo>
                <a:lnTo>
                  <a:pt x="898" y="32"/>
                </a:lnTo>
                <a:lnTo>
                  <a:pt x="974" y="12"/>
                </a:lnTo>
                <a:lnTo>
                  <a:pt x="1032" y="0"/>
                </a:lnTo>
                <a:lnTo>
                  <a:pt x="1084" y="0"/>
                </a:lnTo>
                <a:lnTo>
                  <a:pt x="1316" y="0"/>
                </a:lnTo>
              </a:path>
            </a:pathLst>
          </a:custGeom>
          <a:noFill/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2" name="Freeform 12"/>
          <p:cNvSpPr>
            <a:spLocks/>
          </p:cNvSpPr>
          <p:nvPr/>
        </p:nvSpPr>
        <p:spPr bwMode="auto">
          <a:xfrm rot="-3609906">
            <a:off x="1465263" y="3370263"/>
            <a:ext cx="2089150" cy="1206500"/>
          </a:xfrm>
          <a:custGeom>
            <a:avLst/>
            <a:gdLst>
              <a:gd name="T0" fmla="*/ 0 w 1316"/>
              <a:gd name="T1" fmla="*/ 2147483647 h 760"/>
              <a:gd name="T2" fmla="*/ 2147483647 w 1316"/>
              <a:gd name="T3" fmla="*/ 2147483647 h 760"/>
              <a:gd name="T4" fmla="*/ 2147483647 w 1316"/>
              <a:gd name="T5" fmla="*/ 2147483647 h 760"/>
              <a:gd name="T6" fmla="*/ 2147483647 w 1316"/>
              <a:gd name="T7" fmla="*/ 2147483647 h 760"/>
              <a:gd name="T8" fmla="*/ 2147483647 w 1316"/>
              <a:gd name="T9" fmla="*/ 2147483647 h 760"/>
              <a:gd name="T10" fmla="*/ 2147483647 w 1316"/>
              <a:gd name="T11" fmla="*/ 2147483647 h 760"/>
              <a:gd name="T12" fmla="*/ 2147483647 w 1316"/>
              <a:gd name="T13" fmla="*/ 2147483647 h 760"/>
              <a:gd name="T14" fmla="*/ 2147483647 w 1316"/>
              <a:gd name="T15" fmla="*/ 2147483647 h 760"/>
              <a:gd name="T16" fmla="*/ 2147483647 w 1316"/>
              <a:gd name="T17" fmla="*/ 2147483647 h 760"/>
              <a:gd name="T18" fmla="*/ 2147483647 w 1316"/>
              <a:gd name="T19" fmla="*/ 2147483647 h 760"/>
              <a:gd name="T20" fmla="*/ 2147483647 w 1316"/>
              <a:gd name="T21" fmla="*/ 2147483647 h 760"/>
              <a:gd name="T22" fmla="*/ 2147483647 w 1316"/>
              <a:gd name="T23" fmla="*/ 0 h 760"/>
              <a:gd name="T24" fmla="*/ 2147483647 w 1316"/>
              <a:gd name="T25" fmla="*/ 0 h 760"/>
              <a:gd name="T26" fmla="*/ 2147483647 w 1316"/>
              <a:gd name="T27" fmla="*/ 0 h 7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316" h="760">
                <a:moveTo>
                  <a:pt x="0" y="760"/>
                </a:moveTo>
                <a:lnTo>
                  <a:pt x="108" y="566"/>
                </a:lnTo>
                <a:lnTo>
                  <a:pt x="142" y="510"/>
                </a:lnTo>
                <a:lnTo>
                  <a:pt x="178" y="470"/>
                </a:lnTo>
                <a:lnTo>
                  <a:pt x="236" y="414"/>
                </a:lnTo>
                <a:lnTo>
                  <a:pt x="280" y="378"/>
                </a:lnTo>
                <a:lnTo>
                  <a:pt x="344" y="336"/>
                </a:lnTo>
                <a:lnTo>
                  <a:pt x="794" y="78"/>
                </a:lnTo>
                <a:lnTo>
                  <a:pt x="848" y="50"/>
                </a:lnTo>
                <a:lnTo>
                  <a:pt x="898" y="32"/>
                </a:lnTo>
                <a:lnTo>
                  <a:pt x="974" y="12"/>
                </a:lnTo>
                <a:lnTo>
                  <a:pt x="1032" y="0"/>
                </a:lnTo>
                <a:lnTo>
                  <a:pt x="1084" y="0"/>
                </a:lnTo>
                <a:lnTo>
                  <a:pt x="1316" y="0"/>
                </a:lnTo>
              </a:path>
            </a:pathLst>
          </a:custGeom>
          <a:noFill/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3" name="Freeform 13"/>
          <p:cNvSpPr>
            <a:spLocks/>
          </p:cNvSpPr>
          <p:nvPr/>
        </p:nvSpPr>
        <p:spPr bwMode="auto">
          <a:xfrm rot="3585767" flipH="1">
            <a:off x="5624513" y="3367088"/>
            <a:ext cx="2089150" cy="1206500"/>
          </a:xfrm>
          <a:custGeom>
            <a:avLst/>
            <a:gdLst>
              <a:gd name="T0" fmla="*/ 0 w 1316"/>
              <a:gd name="T1" fmla="*/ 2147483647 h 760"/>
              <a:gd name="T2" fmla="*/ 2147483647 w 1316"/>
              <a:gd name="T3" fmla="*/ 2147483647 h 760"/>
              <a:gd name="T4" fmla="*/ 2147483647 w 1316"/>
              <a:gd name="T5" fmla="*/ 2147483647 h 760"/>
              <a:gd name="T6" fmla="*/ 2147483647 w 1316"/>
              <a:gd name="T7" fmla="*/ 2147483647 h 760"/>
              <a:gd name="T8" fmla="*/ 2147483647 w 1316"/>
              <a:gd name="T9" fmla="*/ 2147483647 h 760"/>
              <a:gd name="T10" fmla="*/ 2147483647 w 1316"/>
              <a:gd name="T11" fmla="*/ 2147483647 h 760"/>
              <a:gd name="T12" fmla="*/ 2147483647 w 1316"/>
              <a:gd name="T13" fmla="*/ 2147483647 h 760"/>
              <a:gd name="T14" fmla="*/ 2147483647 w 1316"/>
              <a:gd name="T15" fmla="*/ 2147483647 h 760"/>
              <a:gd name="T16" fmla="*/ 2147483647 w 1316"/>
              <a:gd name="T17" fmla="*/ 2147483647 h 760"/>
              <a:gd name="T18" fmla="*/ 2147483647 w 1316"/>
              <a:gd name="T19" fmla="*/ 2147483647 h 760"/>
              <a:gd name="T20" fmla="*/ 2147483647 w 1316"/>
              <a:gd name="T21" fmla="*/ 2147483647 h 760"/>
              <a:gd name="T22" fmla="*/ 2147483647 w 1316"/>
              <a:gd name="T23" fmla="*/ 0 h 760"/>
              <a:gd name="T24" fmla="*/ 2147483647 w 1316"/>
              <a:gd name="T25" fmla="*/ 0 h 760"/>
              <a:gd name="T26" fmla="*/ 2147483647 w 1316"/>
              <a:gd name="T27" fmla="*/ 0 h 7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316" h="760">
                <a:moveTo>
                  <a:pt x="0" y="760"/>
                </a:moveTo>
                <a:lnTo>
                  <a:pt x="108" y="566"/>
                </a:lnTo>
                <a:lnTo>
                  <a:pt x="142" y="510"/>
                </a:lnTo>
                <a:lnTo>
                  <a:pt x="178" y="470"/>
                </a:lnTo>
                <a:lnTo>
                  <a:pt x="236" y="414"/>
                </a:lnTo>
                <a:lnTo>
                  <a:pt x="280" y="378"/>
                </a:lnTo>
                <a:lnTo>
                  <a:pt x="344" y="336"/>
                </a:lnTo>
                <a:lnTo>
                  <a:pt x="794" y="78"/>
                </a:lnTo>
                <a:lnTo>
                  <a:pt x="848" y="50"/>
                </a:lnTo>
                <a:lnTo>
                  <a:pt x="898" y="32"/>
                </a:lnTo>
                <a:lnTo>
                  <a:pt x="974" y="12"/>
                </a:lnTo>
                <a:lnTo>
                  <a:pt x="1032" y="0"/>
                </a:lnTo>
                <a:lnTo>
                  <a:pt x="1084" y="0"/>
                </a:lnTo>
                <a:lnTo>
                  <a:pt x="1316" y="0"/>
                </a:lnTo>
              </a:path>
            </a:pathLst>
          </a:custGeom>
          <a:noFill/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4" name="Line 14"/>
          <p:cNvSpPr>
            <a:spLocks noChangeShapeType="1"/>
          </p:cNvSpPr>
          <p:nvPr/>
        </p:nvSpPr>
        <p:spPr bwMode="auto">
          <a:xfrm flipH="1" flipV="1">
            <a:off x="4098925" y="5305425"/>
            <a:ext cx="1527175" cy="3175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5" name="Line 15"/>
          <p:cNvSpPr>
            <a:spLocks noChangeShapeType="1"/>
          </p:cNvSpPr>
          <p:nvPr/>
        </p:nvSpPr>
        <p:spPr bwMode="auto">
          <a:xfrm flipH="1" flipV="1">
            <a:off x="4095750" y="5629275"/>
            <a:ext cx="1746250" cy="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6" name="Line 16"/>
          <p:cNvSpPr>
            <a:spLocks noChangeShapeType="1"/>
          </p:cNvSpPr>
          <p:nvPr/>
        </p:nvSpPr>
        <p:spPr bwMode="auto">
          <a:xfrm flipV="1">
            <a:off x="5842000" y="5461000"/>
            <a:ext cx="463550" cy="168275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7" name="Line 17"/>
          <p:cNvSpPr>
            <a:spLocks noChangeShapeType="1"/>
          </p:cNvSpPr>
          <p:nvPr/>
        </p:nvSpPr>
        <p:spPr bwMode="auto">
          <a:xfrm flipV="1">
            <a:off x="6308725" y="5146675"/>
            <a:ext cx="371475" cy="31115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8" name="Freeform 18"/>
          <p:cNvSpPr>
            <a:spLocks/>
          </p:cNvSpPr>
          <p:nvPr/>
        </p:nvSpPr>
        <p:spPr bwMode="auto">
          <a:xfrm>
            <a:off x="3975100" y="5302250"/>
            <a:ext cx="133350" cy="330200"/>
          </a:xfrm>
          <a:custGeom>
            <a:avLst/>
            <a:gdLst>
              <a:gd name="T0" fmla="*/ 2147483647 w 82"/>
              <a:gd name="T1" fmla="*/ 2147483647 h 204"/>
              <a:gd name="T2" fmla="*/ 2147483647 w 82"/>
              <a:gd name="T3" fmla="*/ 2147483647 h 204"/>
              <a:gd name="T4" fmla="*/ 2147483647 w 82"/>
              <a:gd name="T5" fmla="*/ 2147483647 h 204"/>
              <a:gd name="T6" fmla="*/ 2147483647 w 82"/>
              <a:gd name="T7" fmla="*/ 2147483647 h 204"/>
              <a:gd name="T8" fmla="*/ 2147483647 w 82"/>
              <a:gd name="T9" fmla="*/ 2147483647 h 204"/>
              <a:gd name="T10" fmla="*/ 0 w 82"/>
              <a:gd name="T11" fmla="*/ 2147483647 h 204"/>
              <a:gd name="T12" fmla="*/ 2147483647 w 82"/>
              <a:gd name="T13" fmla="*/ 2147483647 h 204"/>
              <a:gd name="T14" fmla="*/ 2147483647 w 82"/>
              <a:gd name="T15" fmla="*/ 2147483647 h 204"/>
              <a:gd name="T16" fmla="*/ 2147483647 w 82"/>
              <a:gd name="T17" fmla="*/ 2147483647 h 204"/>
              <a:gd name="T18" fmla="*/ 2147483647 w 82"/>
              <a:gd name="T19" fmla="*/ 2147483647 h 204"/>
              <a:gd name="T20" fmla="*/ 2147483647 w 82"/>
              <a:gd name="T21" fmla="*/ 0 h 2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2" h="204">
                <a:moveTo>
                  <a:pt x="78" y="204"/>
                </a:moveTo>
                <a:lnTo>
                  <a:pt x="50" y="198"/>
                </a:lnTo>
                <a:lnTo>
                  <a:pt x="26" y="184"/>
                </a:lnTo>
                <a:lnTo>
                  <a:pt x="10" y="158"/>
                </a:lnTo>
                <a:lnTo>
                  <a:pt x="2" y="128"/>
                </a:lnTo>
                <a:lnTo>
                  <a:pt x="0" y="76"/>
                </a:lnTo>
                <a:lnTo>
                  <a:pt x="4" y="56"/>
                </a:lnTo>
                <a:lnTo>
                  <a:pt x="18" y="30"/>
                </a:lnTo>
                <a:lnTo>
                  <a:pt x="38" y="10"/>
                </a:lnTo>
                <a:lnTo>
                  <a:pt x="62" y="2"/>
                </a:lnTo>
                <a:lnTo>
                  <a:pt x="82" y="0"/>
                </a:lnTo>
              </a:path>
            </a:pathLst>
          </a:custGeom>
          <a:noFill/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9" name="Freeform 19"/>
          <p:cNvSpPr>
            <a:spLocks/>
          </p:cNvSpPr>
          <p:nvPr/>
        </p:nvSpPr>
        <p:spPr bwMode="auto">
          <a:xfrm flipH="1">
            <a:off x="4165600" y="5302250"/>
            <a:ext cx="133350" cy="330200"/>
          </a:xfrm>
          <a:custGeom>
            <a:avLst/>
            <a:gdLst>
              <a:gd name="T0" fmla="*/ 2147483647 w 82"/>
              <a:gd name="T1" fmla="*/ 2147483647 h 204"/>
              <a:gd name="T2" fmla="*/ 2147483647 w 82"/>
              <a:gd name="T3" fmla="*/ 2147483647 h 204"/>
              <a:gd name="T4" fmla="*/ 2147483647 w 82"/>
              <a:gd name="T5" fmla="*/ 2147483647 h 204"/>
              <a:gd name="T6" fmla="*/ 2147483647 w 82"/>
              <a:gd name="T7" fmla="*/ 2147483647 h 204"/>
              <a:gd name="T8" fmla="*/ 2147483647 w 82"/>
              <a:gd name="T9" fmla="*/ 2147483647 h 204"/>
              <a:gd name="T10" fmla="*/ 0 w 82"/>
              <a:gd name="T11" fmla="*/ 2147483647 h 204"/>
              <a:gd name="T12" fmla="*/ 2147483647 w 82"/>
              <a:gd name="T13" fmla="*/ 2147483647 h 204"/>
              <a:gd name="T14" fmla="*/ 2147483647 w 82"/>
              <a:gd name="T15" fmla="*/ 2147483647 h 204"/>
              <a:gd name="T16" fmla="*/ 2147483647 w 82"/>
              <a:gd name="T17" fmla="*/ 2147483647 h 204"/>
              <a:gd name="T18" fmla="*/ 2147483647 w 82"/>
              <a:gd name="T19" fmla="*/ 2147483647 h 204"/>
              <a:gd name="T20" fmla="*/ 2147483647 w 82"/>
              <a:gd name="T21" fmla="*/ 0 h 2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2" h="204">
                <a:moveTo>
                  <a:pt x="78" y="204"/>
                </a:moveTo>
                <a:lnTo>
                  <a:pt x="50" y="198"/>
                </a:lnTo>
                <a:lnTo>
                  <a:pt x="26" y="184"/>
                </a:lnTo>
                <a:lnTo>
                  <a:pt x="10" y="158"/>
                </a:lnTo>
                <a:lnTo>
                  <a:pt x="2" y="128"/>
                </a:lnTo>
                <a:lnTo>
                  <a:pt x="0" y="76"/>
                </a:lnTo>
                <a:lnTo>
                  <a:pt x="4" y="56"/>
                </a:lnTo>
                <a:lnTo>
                  <a:pt x="18" y="30"/>
                </a:lnTo>
                <a:lnTo>
                  <a:pt x="38" y="10"/>
                </a:lnTo>
                <a:lnTo>
                  <a:pt x="62" y="2"/>
                </a:lnTo>
                <a:lnTo>
                  <a:pt x="82" y="0"/>
                </a:lnTo>
              </a:path>
            </a:pathLst>
          </a:custGeom>
          <a:noFill/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0" name="AutoShape 27"/>
          <p:cNvSpPr>
            <a:spLocks noChangeArrowheads="1"/>
          </p:cNvSpPr>
          <p:nvPr/>
        </p:nvSpPr>
        <p:spPr bwMode="auto">
          <a:xfrm>
            <a:off x="3441699" y="2552699"/>
            <a:ext cx="2644775" cy="2162175"/>
          </a:xfrm>
          <a:prstGeom prst="wedgeRoundRectCallout">
            <a:avLst>
              <a:gd name="adj1" fmla="val -95406"/>
              <a:gd name="adj2" fmla="val 12680"/>
              <a:gd name="adj3" fmla="val 16667"/>
            </a:avLst>
          </a:prstGeom>
          <a:solidFill>
            <a:srgbClr val="FFC000">
              <a:alpha val="8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0" dirty="0" smtClean="0"/>
              <a:t>New </a:t>
            </a:r>
            <a:r>
              <a:rPr lang="en-US" altLang="ru-RU" sz="1800" b="0" dirty="0"/>
              <a:t>ion pumps</a:t>
            </a:r>
            <a:r>
              <a:rPr lang="en-US" altLang="ru-RU" sz="1800" b="0" dirty="0" smtClean="0"/>
              <a:t>, </a:t>
            </a:r>
            <a:r>
              <a:rPr lang="en-US" altLang="ru-RU" sz="1800" b="0" dirty="0"/>
              <a:t>gages, bells, straight section’s vacuum chambers</a:t>
            </a:r>
            <a:r>
              <a:rPr lang="en-US" altLang="ru-RU" sz="1800" b="0" dirty="0" smtClean="0"/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0" dirty="0" smtClean="0"/>
              <a:t> </a:t>
            </a:r>
            <a:r>
              <a:rPr lang="en-US" altLang="ru-RU" sz="1800" b="0" dirty="0" err="1"/>
              <a:t>Ti</a:t>
            </a:r>
            <a:r>
              <a:rPr lang="en-US" altLang="ru-RU" sz="1800" b="0" dirty="0"/>
              <a:t> </a:t>
            </a:r>
            <a:r>
              <a:rPr lang="en-US" altLang="ru-RU" sz="1800" b="0" dirty="0" smtClean="0"/>
              <a:t>evaporation </a:t>
            </a:r>
            <a:r>
              <a:rPr lang="en-US" altLang="ru-RU" sz="1800" b="0" dirty="0"/>
              <a:t>units. </a:t>
            </a:r>
            <a:endParaRPr lang="en-US" altLang="ru-RU" sz="1800" b="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 smtClean="0"/>
              <a:t>15</a:t>
            </a:r>
            <a:r>
              <a:rPr lang="en-US" altLang="ru-RU" sz="1800" b="0" dirty="0" smtClean="0"/>
              <a:t> new valves,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 smtClean="0"/>
              <a:t>21 </a:t>
            </a:r>
            <a:r>
              <a:rPr lang="en-US" altLang="ru-RU" sz="1800" b="0" dirty="0" smtClean="0"/>
              <a:t>new </a:t>
            </a:r>
            <a:r>
              <a:rPr lang="en-US" altLang="ru-RU" sz="1800" b="0" dirty="0"/>
              <a:t>BPMs </a:t>
            </a:r>
            <a:endParaRPr lang="ru-RU" altLang="ru-RU" sz="1800" b="0" dirty="0"/>
          </a:p>
        </p:txBody>
      </p:sp>
      <p:sp>
        <p:nvSpPr>
          <p:cNvPr id="8211" name="Rectangle 30"/>
          <p:cNvSpPr>
            <a:spLocks noChangeArrowheads="1"/>
          </p:cNvSpPr>
          <p:nvPr/>
        </p:nvSpPr>
        <p:spPr bwMode="auto">
          <a:xfrm>
            <a:off x="6886575" y="3819525"/>
            <a:ext cx="180975" cy="285750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212" name="AutoShape 42"/>
          <p:cNvSpPr>
            <a:spLocks noChangeArrowheads="1"/>
          </p:cNvSpPr>
          <p:nvPr/>
        </p:nvSpPr>
        <p:spPr bwMode="auto">
          <a:xfrm>
            <a:off x="7381875" y="4484688"/>
            <a:ext cx="1692275" cy="773112"/>
          </a:xfrm>
          <a:prstGeom prst="wedgeRoundRectCallout">
            <a:avLst>
              <a:gd name="adj1" fmla="val -185060"/>
              <a:gd name="adj2" fmla="val 95122"/>
              <a:gd name="adj3" fmla="val 16667"/>
            </a:avLst>
          </a:prstGeom>
          <a:solidFill>
            <a:srgbClr val="FFCC00">
              <a:alpha val="8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/>
              <a:t>5</a:t>
            </a:r>
            <a:r>
              <a:rPr lang="en-US" altLang="ru-RU" sz="1800" b="0" dirty="0"/>
              <a:t> new BPMs, </a:t>
            </a:r>
            <a:r>
              <a:rPr lang="en-US" altLang="ru-RU" sz="1800" dirty="0" smtClean="0"/>
              <a:t>4</a:t>
            </a:r>
            <a:r>
              <a:rPr lang="en-US" altLang="ru-RU" sz="1800" b="0" dirty="0" smtClean="0"/>
              <a:t> new </a:t>
            </a:r>
            <a:r>
              <a:rPr lang="en-US" altLang="ru-RU" sz="1800" b="0" dirty="0"/>
              <a:t>valves</a:t>
            </a:r>
            <a:endParaRPr lang="ru-RU" altLang="ru-RU" sz="1800" b="0" dirty="0"/>
          </a:p>
        </p:txBody>
      </p:sp>
      <p:sp>
        <p:nvSpPr>
          <p:cNvPr id="8213" name="Rectangle 30"/>
          <p:cNvSpPr>
            <a:spLocks noChangeArrowheads="1"/>
          </p:cNvSpPr>
          <p:nvPr/>
        </p:nvSpPr>
        <p:spPr bwMode="auto">
          <a:xfrm rot="-3600000">
            <a:off x="5708650" y="1752601"/>
            <a:ext cx="180975" cy="285750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214" name="Rectangle 30"/>
          <p:cNvSpPr>
            <a:spLocks noChangeArrowheads="1"/>
          </p:cNvSpPr>
          <p:nvPr/>
        </p:nvSpPr>
        <p:spPr bwMode="auto">
          <a:xfrm rot="3600000">
            <a:off x="3300412" y="1754188"/>
            <a:ext cx="180975" cy="285750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215" name="AutoShape 42"/>
          <p:cNvSpPr>
            <a:spLocks noChangeArrowheads="1"/>
          </p:cNvSpPr>
          <p:nvPr/>
        </p:nvSpPr>
        <p:spPr bwMode="auto">
          <a:xfrm>
            <a:off x="7299325" y="1046163"/>
            <a:ext cx="1692275" cy="944562"/>
          </a:xfrm>
          <a:prstGeom prst="wedgeRoundRectCallout">
            <a:avLst>
              <a:gd name="adj1" fmla="val -136655"/>
              <a:gd name="adj2" fmla="val 33068"/>
              <a:gd name="adj3" fmla="val 16667"/>
            </a:avLst>
          </a:prstGeom>
          <a:solidFill>
            <a:srgbClr val="FFCC00">
              <a:alpha val="8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0" dirty="0" smtClean="0"/>
              <a:t>New </a:t>
            </a:r>
            <a:r>
              <a:rPr lang="en-US" altLang="ru-RU" sz="1800" b="0" dirty="0"/>
              <a:t>3 T </a:t>
            </a:r>
            <a:r>
              <a:rPr lang="en-US" altLang="ru-RU" sz="1800" b="0" dirty="0" smtClean="0"/>
              <a:t>wiggler SCW2</a:t>
            </a:r>
            <a:endParaRPr lang="ru-RU" altLang="ru-RU" sz="1800" b="0" dirty="0"/>
          </a:p>
        </p:txBody>
      </p:sp>
      <p:sp>
        <p:nvSpPr>
          <p:cNvPr id="8216" name="AutoShape 42"/>
          <p:cNvSpPr>
            <a:spLocks noChangeArrowheads="1"/>
          </p:cNvSpPr>
          <p:nvPr/>
        </p:nvSpPr>
        <p:spPr bwMode="auto">
          <a:xfrm>
            <a:off x="561975" y="1122362"/>
            <a:ext cx="1692275" cy="915987"/>
          </a:xfrm>
          <a:prstGeom prst="wedgeRoundRectCallout">
            <a:avLst>
              <a:gd name="adj1" fmla="val 109874"/>
              <a:gd name="adj2" fmla="val 30322"/>
              <a:gd name="adj3" fmla="val 16667"/>
            </a:avLst>
          </a:prstGeom>
          <a:solidFill>
            <a:srgbClr val="FFC000">
              <a:alpha val="8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0" dirty="0" smtClean="0"/>
              <a:t>New </a:t>
            </a:r>
            <a:r>
              <a:rPr lang="en-US" altLang="ru-RU" sz="1800" b="0" dirty="0"/>
              <a:t>3 T </a:t>
            </a:r>
            <a:r>
              <a:rPr lang="en-US" altLang="ru-RU" sz="1800" b="0" dirty="0" smtClean="0"/>
              <a:t>wiggler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0" dirty="0" smtClean="0"/>
              <a:t>SCW3</a:t>
            </a:r>
            <a:endParaRPr lang="ru-RU" altLang="ru-RU" sz="1800" b="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14098-112C-499B-B086-0AF8D10095A3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167" y="2009775"/>
            <a:ext cx="6106793" cy="46482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51" y="171450"/>
            <a:ext cx="3417449" cy="3648075"/>
          </a:xfrm>
          <a:prstGeom prst="rect">
            <a:avLst/>
          </a:prstGeom>
        </p:spPr>
      </p:pic>
      <p:sp>
        <p:nvSpPr>
          <p:cNvPr id="8" name="Скругленная прямоугольная выноска 7"/>
          <p:cNvSpPr/>
          <p:nvPr/>
        </p:nvSpPr>
        <p:spPr bwMode="auto">
          <a:xfrm>
            <a:off x="5400674" y="428625"/>
            <a:ext cx="2505076" cy="1257300"/>
          </a:xfrm>
          <a:prstGeom prst="wedgeRoundRectCallout">
            <a:avLst>
              <a:gd name="adj1" fmla="val -117646"/>
              <a:gd name="adj2" fmla="val -7456"/>
              <a:gd name="adj3" fmla="val 16667"/>
            </a:avLst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200" dirty="0">
                <a:solidFill>
                  <a:srgbClr val="000000"/>
                </a:solidFill>
              </a:rPr>
              <a:t>New ion pump, BPM, pneumatic valve, bell</a:t>
            </a:r>
            <a:endParaRPr lang="ru-RU" sz="2200" dirty="0">
              <a:solidFill>
                <a:srgbClr val="000000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 bwMode="auto">
          <a:xfrm>
            <a:off x="238124" y="5038724"/>
            <a:ext cx="2505076" cy="561975"/>
          </a:xfrm>
          <a:prstGeom prst="wedgeRoundRectCallout">
            <a:avLst>
              <a:gd name="adj1" fmla="val 143571"/>
              <a:gd name="adj2" fmla="val -133560"/>
              <a:gd name="adj3" fmla="val 16667"/>
            </a:avLst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200" dirty="0" smtClean="0"/>
              <a:t>New 3 T wiggler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14098-112C-499B-B086-0AF8D10095A3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5022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10"/>
          <p:cNvSpPr>
            <a:spLocks noChangeShapeType="1"/>
          </p:cNvSpPr>
          <p:nvPr/>
        </p:nvSpPr>
        <p:spPr bwMode="auto">
          <a:xfrm>
            <a:off x="601663" y="782638"/>
            <a:ext cx="8208962" cy="0"/>
          </a:xfrm>
          <a:prstGeom prst="line">
            <a:avLst/>
          </a:prstGeom>
          <a:noFill/>
          <a:ln w="3492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0483" name="Picture 11" descr="Эмблема НИ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25413"/>
            <a:ext cx="4699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58775" y="908050"/>
            <a:ext cx="8424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 b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0"/>
          </a:p>
        </p:txBody>
      </p:sp>
      <p:sp>
        <p:nvSpPr>
          <p:cNvPr id="20485" name="Прямоугольник 1"/>
          <p:cNvSpPr>
            <a:spLocks noChangeArrowheads="1"/>
          </p:cNvSpPr>
          <p:nvPr/>
        </p:nvSpPr>
        <p:spPr bwMode="auto">
          <a:xfrm>
            <a:off x="1073149" y="109538"/>
            <a:ext cx="8070851" cy="633412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dirty="0"/>
              <a:t>New 3 T superconducting </a:t>
            </a:r>
            <a:r>
              <a:rPr lang="en-US" altLang="ru-RU" sz="2400" dirty="0" smtClean="0"/>
              <a:t>wigglers (SCW) 2019-2021</a:t>
            </a:r>
            <a:endParaRPr lang="ru-RU" altLang="ru-RU" sz="2400" dirty="0"/>
          </a:p>
        </p:txBody>
      </p:sp>
      <p:pic>
        <p:nvPicPr>
          <p:cNvPr id="20486" name="Picture 7" descr="Кольцо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97" b="48595"/>
          <a:stretch>
            <a:fillRect/>
          </a:stretch>
        </p:blipFill>
        <p:spPr bwMode="auto">
          <a:xfrm>
            <a:off x="185738" y="952500"/>
            <a:ext cx="8418513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8"/>
          <p:cNvSpPr>
            <a:spLocks noChangeArrowheads="1"/>
          </p:cNvSpPr>
          <p:nvPr/>
        </p:nvSpPr>
        <p:spPr bwMode="auto">
          <a:xfrm rot="-1760053">
            <a:off x="3111500" y="2511425"/>
            <a:ext cx="373063" cy="1936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88" name="Rectangle 9"/>
          <p:cNvSpPr>
            <a:spLocks noChangeArrowheads="1"/>
          </p:cNvSpPr>
          <p:nvPr/>
        </p:nvSpPr>
        <p:spPr bwMode="auto">
          <a:xfrm rot="1816451">
            <a:off x="7500938" y="2508250"/>
            <a:ext cx="374650" cy="1936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89" name="Rectangle 12"/>
          <p:cNvSpPr>
            <a:spLocks noChangeArrowheads="1"/>
          </p:cNvSpPr>
          <p:nvPr/>
        </p:nvSpPr>
        <p:spPr bwMode="auto">
          <a:xfrm rot="16200000">
            <a:off x="3221041" y="5124449"/>
            <a:ext cx="266701" cy="1428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90" name="Rectangle 13"/>
          <p:cNvSpPr>
            <a:spLocks noChangeArrowheads="1"/>
          </p:cNvSpPr>
          <p:nvPr/>
        </p:nvSpPr>
        <p:spPr bwMode="auto">
          <a:xfrm>
            <a:off x="3208339" y="4562475"/>
            <a:ext cx="225425" cy="1428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91" name="Rectangle 15"/>
          <p:cNvSpPr>
            <a:spLocks noChangeArrowheads="1"/>
          </p:cNvSpPr>
          <p:nvPr/>
        </p:nvSpPr>
        <p:spPr bwMode="auto">
          <a:xfrm rot="16200000">
            <a:off x="3128173" y="4169567"/>
            <a:ext cx="452435" cy="1428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92" name="Rectangle 16"/>
          <p:cNvSpPr>
            <a:spLocks noChangeArrowheads="1"/>
          </p:cNvSpPr>
          <p:nvPr/>
        </p:nvSpPr>
        <p:spPr bwMode="auto">
          <a:xfrm>
            <a:off x="3205162" y="4810125"/>
            <a:ext cx="225425" cy="1428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93" name="Line 17"/>
          <p:cNvSpPr>
            <a:spLocks noChangeShapeType="1"/>
          </p:cNvSpPr>
          <p:nvPr/>
        </p:nvSpPr>
        <p:spPr bwMode="auto">
          <a:xfrm flipH="1" flipV="1">
            <a:off x="3422650" y="2636838"/>
            <a:ext cx="333375" cy="5699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4" name="AutoShape 20"/>
          <p:cNvSpPr>
            <a:spLocks noChangeArrowheads="1"/>
          </p:cNvSpPr>
          <p:nvPr/>
        </p:nvSpPr>
        <p:spPr bwMode="auto">
          <a:xfrm>
            <a:off x="6972300" y="962025"/>
            <a:ext cx="1952625" cy="990600"/>
          </a:xfrm>
          <a:prstGeom prst="wedgeRoundRectCallout">
            <a:avLst>
              <a:gd name="adj1" fmla="val -12440"/>
              <a:gd name="adj2" fmla="val 106574"/>
              <a:gd name="adj3" fmla="val 16667"/>
            </a:avLst>
          </a:prstGeom>
          <a:solidFill>
            <a:srgbClr val="FFCC00">
              <a:alpha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0" dirty="0"/>
              <a:t>New wiggler</a:t>
            </a:r>
            <a:endParaRPr lang="ru-RU" altLang="ru-RU" sz="1800" b="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0" dirty="0"/>
              <a:t>48 </a:t>
            </a:r>
            <a:r>
              <a:rPr lang="en-US" altLang="ru-RU" sz="1800" b="0" dirty="0"/>
              <a:t>mm period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0" dirty="0"/>
              <a:t>50+4 poles</a:t>
            </a:r>
            <a:endParaRPr lang="ru-RU" altLang="ru-RU" sz="1800" b="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0" dirty="0"/>
          </a:p>
        </p:txBody>
      </p:sp>
      <p:sp>
        <p:nvSpPr>
          <p:cNvPr id="20495" name="AutoShape 21"/>
          <p:cNvSpPr>
            <a:spLocks noChangeArrowheads="1"/>
          </p:cNvSpPr>
          <p:nvPr/>
        </p:nvSpPr>
        <p:spPr bwMode="auto">
          <a:xfrm>
            <a:off x="161925" y="895350"/>
            <a:ext cx="2352675" cy="1847850"/>
          </a:xfrm>
          <a:prstGeom prst="wedgeRoundRectCallout">
            <a:avLst>
              <a:gd name="adj1" fmla="val 80590"/>
              <a:gd name="adj2" fmla="val 38908"/>
              <a:gd name="adj3" fmla="val 16667"/>
            </a:avLst>
          </a:prstGeom>
          <a:solidFill>
            <a:srgbClr val="FFCC00">
              <a:alpha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0" dirty="0"/>
              <a:t>New wiggler</a:t>
            </a:r>
            <a:r>
              <a:rPr lang="ru-RU" altLang="ru-RU" sz="1800" b="0" dirty="0"/>
              <a:t>, </a:t>
            </a:r>
            <a:r>
              <a:rPr lang="en-US" altLang="ru-RU" sz="1800" b="0" dirty="0"/>
              <a:t>elements for junction with ring chamber </a:t>
            </a:r>
            <a:r>
              <a:rPr lang="ru-RU" altLang="ru-RU" sz="1800" b="0" dirty="0"/>
              <a:t>(</a:t>
            </a:r>
            <a:r>
              <a:rPr lang="en-US" altLang="ru-RU" sz="1800" b="0" dirty="0"/>
              <a:t>valve</a:t>
            </a:r>
            <a:r>
              <a:rPr lang="ru-RU" altLang="ru-RU" sz="1800" b="0" dirty="0"/>
              <a:t>, </a:t>
            </a:r>
            <a:r>
              <a:rPr lang="en-US" altLang="ru-RU" sz="1800" b="0" dirty="0"/>
              <a:t>photon absorber</a:t>
            </a:r>
            <a:r>
              <a:rPr lang="ru-RU" altLang="ru-RU" sz="1800" b="0" dirty="0"/>
              <a:t>, </a:t>
            </a:r>
            <a:r>
              <a:rPr lang="en-US" altLang="ru-RU" sz="1800" b="0" dirty="0" smtClean="0"/>
              <a:t>bells</a:t>
            </a:r>
            <a:r>
              <a:rPr lang="ru-RU" altLang="ru-RU" sz="1800" b="0" dirty="0" smtClean="0"/>
              <a:t>)</a:t>
            </a:r>
            <a:endParaRPr lang="ru-RU" altLang="ru-RU" sz="1800" b="0" dirty="0"/>
          </a:p>
        </p:txBody>
      </p:sp>
      <p:sp>
        <p:nvSpPr>
          <p:cNvPr id="20496" name="AutoShape 22"/>
          <p:cNvSpPr>
            <a:spLocks noChangeArrowheads="1"/>
          </p:cNvSpPr>
          <p:nvPr/>
        </p:nvSpPr>
        <p:spPr bwMode="auto">
          <a:xfrm>
            <a:off x="3695700" y="5038725"/>
            <a:ext cx="4038600" cy="1581150"/>
          </a:xfrm>
          <a:prstGeom prst="wedgeRoundRectCallout">
            <a:avLst>
              <a:gd name="adj1" fmla="val -51887"/>
              <a:gd name="adj2" fmla="val -77210"/>
              <a:gd name="adj3" fmla="val 16667"/>
            </a:avLst>
          </a:prstGeom>
          <a:solidFill>
            <a:srgbClr val="FFCC00">
              <a:alpha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0" dirty="0"/>
              <a:t>Technological area for wiggler’s equipment</a:t>
            </a:r>
            <a:r>
              <a:rPr lang="ru-RU" altLang="ru-RU" sz="1800" b="0" dirty="0"/>
              <a:t> </a:t>
            </a:r>
            <a:r>
              <a:rPr lang="en-US" altLang="ru-RU" sz="1800" b="0" dirty="0"/>
              <a:t>at shielding roof level</a:t>
            </a:r>
            <a:r>
              <a:rPr lang="ru-RU" altLang="ru-RU" sz="1800" b="0" dirty="0"/>
              <a:t> (</a:t>
            </a:r>
            <a:r>
              <a:rPr lang="en-US" altLang="ru-RU" sz="1800" b="0" dirty="0"/>
              <a:t>compressors for cryocoolers, power supplies, water cooling </a:t>
            </a:r>
            <a:r>
              <a:rPr lang="en-US" altLang="ru-RU" sz="1800" b="0" dirty="0" smtClean="0"/>
              <a:t>systems, </a:t>
            </a:r>
            <a:r>
              <a:rPr lang="en-US" altLang="ru-RU" sz="1800" b="0" dirty="0"/>
              <a:t>computer</a:t>
            </a:r>
            <a:r>
              <a:rPr lang="ru-RU" altLang="ru-RU" sz="1800" b="0" dirty="0"/>
              <a:t>)</a:t>
            </a:r>
          </a:p>
        </p:txBody>
      </p:sp>
      <p:sp>
        <p:nvSpPr>
          <p:cNvPr id="20497" name="AutoShape 23"/>
          <p:cNvSpPr>
            <a:spLocks noChangeArrowheads="1"/>
          </p:cNvSpPr>
          <p:nvPr/>
        </p:nvSpPr>
        <p:spPr bwMode="auto">
          <a:xfrm>
            <a:off x="5492750" y="3406775"/>
            <a:ext cx="3429000" cy="1057275"/>
          </a:xfrm>
          <a:prstGeom prst="wedgeRoundRectCallout">
            <a:avLst>
              <a:gd name="adj1" fmla="val -22778"/>
              <a:gd name="adj2" fmla="val -106907"/>
              <a:gd name="adj3" fmla="val 16667"/>
            </a:avLst>
          </a:prstGeom>
          <a:solidFill>
            <a:srgbClr val="FFCC00">
              <a:alpha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0" dirty="0"/>
              <a:t>Service lines</a:t>
            </a:r>
            <a:r>
              <a:rPr lang="ru-RU" altLang="ru-RU" sz="1800" b="0" dirty="0"/>
              <a:t> (</a:t>
            </a:r>
            <a:r>
              <a:rPr lang="en-US" altLang="ru-RU" sz="1800" b="0" dirty="0"/>
              <a:t>power supply and diagnostic cables,</a:t>
            </a:r>
            <a:r>
              <a:rPr lang="ru-RU" altLang="ru-RU" sz="1800" b="0" dirty="0"/>
              <a:t> </a:t>
            </a:r>
            <a:r>
              <a:rPr lang="en-US" altLang="ru-RU" sz="1800" b="0" dirty="0"/>
              <a:t>cryocoolers’ </a:t>
            </a:r>
            <a:r>
              <a:rPr lang="en-US" altLang="ru-RU" sz="1800" b="0" dirty="0" err="1"/>
              <a:t>flexlines</a:t>
            </a:r>
            <a:r>
              <a:rPr lang="ru-RU" altLang="ru-RU" sz="1800" b="0" dirty="0"/>
              <a:t>)</a:t>
            </a:r>
          </a:p>
        </p:txBody>
      </p:sp>
      <p:sp>
        <p:nvSpPr>
          <p:cNvPr id="20498" name="Line 24"/>
          <p:cNvSpPr>
            <a:spLocks noChangeShapeType="1"/>
          </p:cNvSpPr>
          <p:nvPr/>
        </p:nvSpPr>
        <p:spPr bwMode="auto">
          <a:xfrm flipH="1">
            <a:off x="695325" y="2724150"/>
            <a:ext cx="2381250" cy="1390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9" name="Text Box 25"/>
          <p:cNvSpPr txBox="1">
            <a:spLocks noChangeArrowheads="1"/>
          </p:cNvSpPr>
          <p:nvPr/>
        </p:nvSpPr>
        <p:spPr bwMode="auto">
          <a:xfrm>
            <a:off x="171450" y="3705225"/>
            <a:ext cx="657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/>
              <a:t>СИ</a:t>
            </a:r>
          </a:p>
        </p:txBody>
      </p:sp>
      <p:sp>
        <p:nvSpPr>
          <p:cNvPr id="20500" name="Line 26"/>
          <p:cNvSpPr>
            <a:spLocks noChangeShapeType="1"/>
          </p:cNvSpPr>
          <p:nvPr/>
        </p:nvSpPr>
        <p:spPr bwMode="auto">
          <a:xfrm flipH="1" flipV="1">
            <a:off x="4854575" y="1101725"/>
            <a:ext cx="2638425" cy="1381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1" name="Text Box 27"/>
          <p:cNvSpPr txBox="1">
            <a:spLocks noChangeArrowheads="1"/>
          </p:cNvSpPr>
          <p:nvPr/>
        </p:nvSpPr>
        <p:spPr bwMode="auto">
          <a:xfrm>
            <a:off x="5006975" y="882650"/>
            <a:ext cx="657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/>
              <a:t>СИ</a:t>
            </a:r>
          </a:p>
        </p:txBody>
      </p:sp>
      <p:sp>
        <p:nvSpPr>
          <p:cNvPr id="20502" name="Freeform 29"/>
          <p:cNvSpPr>
            <a:spLocks/>
          </p:cNvSpPr>
          <p:nvPr/>
        </p:nvSpPr>
        <p:spPr bwMode="auto">
          <a:xfrm>
            <a:off x="3676650" y="2638425"/>
            <a:ext cx="1809750" cy="461963"/>
          </a:xfrm>
          <a:custGeom>
            <a:avLst/>
            <a:gdLst>
              <a:gd name="T0" fmla="*/ 0 w 1140"/>
              <a:gd name="T1" fmla="*/ 2147483647 h 291"/>
              <a:gd name="T2" fmla="*/ 2147483647 w 1140"/>
              <a:gd name="T3" fmla="*/ 2147483647 h 291"/>
              <a:gd name="T4" fmla="*/ 2147483647 w 1140"/>
              <a:gd name="T5" fmla="*/ 2147483647 h 291"/>
              <a:gd name="T6" fmla="*/ 2147483647 w 1140"/>
              <a:gd name="T7" fmla="*/ 2147483647 h 291"/>
              <a:gd name="T8" fmla="*/ 2147483647 w 1140"/>
              <a:gd name="T9" fmla="*/ 2147483647 h 291"/>
              <a:gd name="T10" fmla="*/ 2147483647 w 1140"/>
              <a:gd name="T11" fmla="*/ 2147483647 h 291"/>
              <a:gd name="T12" fmla="*/ 2147483647 w 1140"/>
              <a:gd name="T13" fmla="*/ 2147483647 h 291"/>
              <a:gd name="T14" fmla="*/ 2147483647 w 1140"/>
              <a:gd name="T15" fmla="*/ 2147483647 h 291"/>
              <a:gd name="T16" fmla="*/ 2147483647 w 1140"/>
              <a:gd name="T17" fmla="*/ 2147483647 h 291"/>
              <a:gd name="T18" fmla="*/ 2147483647 w 1140"/>
              <a:gd name="T19" fmla="*/ 2147483647 h 291"/>
              <a:gd name="T20" fmla="*/ 2147483647 w 1140"/>
              <a:gd name="T21" fmla="*/ 2147483647 h 291"/>
              <a:gd name="T22" fmla="*/ 2147483647 w 1140"/>
              <a:gd name="T23" fmla="*/ 2147483647 h 291"/>
              <a:gd name="T24" fmla="*/ 2147483647 w 1140"/>
              <a:gd name="T25" fmla="*/ 0 h 29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40" h="291">
                <a:moveTo>
                  <a:pt x="0" y="291"/>
                </a:moveTo>
                <a:cubicBezTo>
                  <a:pt x="29" y="276"/>
                  <a:pt x="58" y="262"/>
                  <a:pt x="87" y="249"/>
                </a:cubicBezTo>
                <a:cubicBezTo>
                  <a:pt x="116" y="236"/>
                  <a:pt x="145" y="222"/>
                  <a:pt x="174" y="210"/>
                </a:cubicBezTo>
                <a:cubicBezTo>
                  <a:pt x="203" y="198"/>
                  <a:pt x="234" y="184"/>
                  <a:pt x="261" y="174"/>
                </a:cubicBezTo>
                <a:cubicBezTo>
                  <a:pt x="288" y="164"/>
                  <a:pt x="308" y="157"/>
                  <a:pt x="336" y="147"/>
                </a:cubicBezTo>
                <a:cubicBezTo>
                  <a:pt x="364" y="137"/>
                  <a:pt x="394" y="124"/>
                  <a:pt x="426" y="114"/>
                </a:cubicBezTo>
                <a:cubicBezTo>
                  <a:pt x="458" y="104"/>
                  <a:pt x="496" y="93"/>
                  <a:pt x="531" y="84"/>
                </a:cubicBezTo>
                <a:cubicBezTo>
                  <a:pt x="566" y="75"/>
                  <a:pt x="606" y="64"/>
                  <a:pt x="639" y="57"/>
                </a:cubicBezTo>
                <a:cubicBezTo>
                  <a:pt x="672" y="50"/>
                  <a:pt x="701" y="44"/>
                  <a:pt x="732" y="39"/>
                </a:cubicBezTo>
                <a:cubicBezTo>
                  <a:pt x="763" y="34"/>
                  <a:pt x="792" y="28"/>
                  <a:pt x="828" y="24"/>
                </a:cubicBezTo>
                <a:cubicBezTo>
                  <a:pt x="864" y="20"/>
                  <a:pt x="911" y="15"/>
                  <a:pt x="948" y="12"/>
                </a:cubicBezTo>
                <a:cubicBezTo>
                  <a:pt x="985" y="9"/>
                  <a:pt x="1018" y="5"/>
                  <a:pt x="1050" y="3"/>
                </a:cubicBezTo>
                <a:cubicBezTo>
                  <a:pt x="1082" y="1"/>
                  <a:pt x="1111" y="0"/>
                  <a:pt x="1140" y="0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3" name="Freeform 30"/>
          <p:cNvSpPr>
            <a:spLocks/>
          </p:cNvSpPr>
          <p:nvPr/>
        </p:nvSpPr>
        <p:spPr bwMode="auto">
          <a:xfrm flipH="1">
            <a:off x="5492750" y="2640013"/>
            <a:ext cx="1871663" cy="495300"/>
          </a:xfrm>
          <a:custGeom>
            <a:avLst/>
            <a:gdLst>
              <a:gd name="T0" fmla="*/ 0 w 1140"/>
              <a:gd name="T1" fmla="*/ 2147483647 h 291"/>
              <a:gd name="T2" fmla="*/ 2147483647 w 1140"/>
              <a:gd name="T3" fmla="*/ 2147483647 h 291"/>
              <a:gd name="T4" fmla="*/ 2147483647 w 1140"/>
              <a:gd name="T5" fmla="*/ 2147483647 h 291"/>
              <a:gd name="T6" fmla="*/ 2147483647 w 1140"/>
              <a:gd name="T7" fmla="*/ 2147483647 h 291"/>
              <a:gd name="T8" fmla="*/ 2147483647 w 1140"/>
              <a:gd name="T9" fmla="*/ 2147483647 h 291"/>
              <a:gd name="T10" fmla="*/ 2147483647 w 1140"/>
              <a:gd name="T11" fmla="*/ 2147483647 h 291"/>
              <a:gd name="T12" fmla="*/ 2147483647 w 1140"/>
              <a:gd name="T13" fmla="*/ 2147483647 h 291"/>
              <a:gd name="T14" fmla="*/ 2147483647 w 1140"/>
              <a:gd name="T15" fmla="*/ 2147483647 h 291"/>
              <a:gd name="T16" fmla="*/ 2147483647 w 1140"/>
              <a:gd name="T17" fmla="*/ 2147483647 h 291"/>
              <a:gd name="T18" fmla="*/ 2147483647 w 1140"/>
              <a:gd name="T19" fmla="*/ 2147483647 h 291"/>
              <a:gd name="T20" fmla="*/ 2147483647 w 1140"/>
              <a:gd name="T21" fmla="*/ 2147483647 h 291"/>
              <a:gd name="T22" fmla="*/ 2147483647 w 1140"/>
              <a:gd name="T23" fmla="*/ 2147483647 h 291"/>
              <a:gd name="T24" fmla="*/ 2147483647 w 1140"/>
              <a:gd name="T25" fmla="*/ 0 h 29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40" h="291">
                <a:moveTo>
                  <a:pt x="0" y="291"/>
                </a:moveTo>
                <a:cubicBezTo>
                  <a:pt x="29" y="276"/>
                  <a:pt x="58" y="262"/>
                  <a:pt x="87" y="249"/>
                </a:cubicBezTo>
                <a:cubicBezTo>
                  <a:pt x="116" y="236"/>
                  <a:pt x="145" y="222"/>
                  <a:pt x="174" y="210"/>
                </a:cubicBezTo>
                <a:cubicBezTo>
                  <a:pt x="203" y="198"/>
                  <a:pt x="234" y="184"/>
                  <a:pt x="261" y="174"/>
                </a:cubicBezTo>
                <a:cubicBezTo>
                  <a:pt x="288" y="164"/>
                  <a:pt x="308" y="157"/>
                  <a:pt x="336" y="147"/>
                </a:cubicBezTo>
                <a:cubicBezTo>
                  <a:pt x="364" y="137"/>
                  <a:pt x="394" y="124"/>
                  <a:pt x="426" y="114"/>
                </a:cubicBezTo>
                <a:cubicBezTo>
                  <a:pt x="458" y="104"/>
                  <a:pt x="496" y="93"/>
                  <a:pt x="531" y="84"/>
                </a:cubicBezTo>
                <a:cubicBezTo>
                  <a:pt x="566" y="75"/>
                  <a:pt x="606" y="64"/>
                  <a:pt x="639" y="57"/>
                </a:cubicBezTo>
                <a:cubicBezTo>
                  <a:pt x="672" y="50"/>
                  <a:pt x="701" y="44"/>
                  <a:pt x="732" y="39"/>
                </a:cubicBezTo>
                <a:cubicBezTo>
                  <a:pt x="763" y="34"/>
                  <a:pt x="792" y="28"/>
                  <a:pt x="828" y="24"/>
                </a:cubicBezTo>
                <a:cubicBezTo>
                  <a:pt x="864" y="20"/>
                  <a:pt x="911" y="15"/>
                  <a:pt x="948" y="12"/>
                </a:cubicBezTo>
                <a:cubicBezTo>
                  <a:pt x="985" y="9"/>
                  <a:pt x="1018" y="5"/>
                  <a:pt x="1050" y="3"/>
                </a:cubicBezTo>
                <a:cubicBezTo>
                  <a:pt x="1082" y="1"/>
                  <a:pt x="1111" y="0"/>
                  <a:pt x="1140" y="0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4" name="Line 32"/>
          <p:cNvSpPr>
            <a:spLocks noChangeShapeType="1"/>
          </p:cNvSpPr>
          <p:nvPr/>
        </p:nvSpPr>
        <p:spPr bwMode="auto">
          <a:xfrm>
            <a:off x="3681413" y="3062288"/>
            <a:ext cx="114300" cy="2143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5" name="Line 33"/>
          <p:cNvSpPr>
            <a:spLocks noChangeShapeType="1"/>
          </p:cNvSpPr>
          <p:nvPr/>
        </p:nvSpPr>
        <p:spPr bwMode="auto">
          <a:xfrm flipV="1">
            <a:off x="7350125" y="2690813"/>
            <a:ext cx="280988" cy="4746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6" name="Полилиния 4"/>
          <p:cNvSpPr>
            <a:spLocks/>
          </p:cNvSpPr>
          <p:nvPr/>
        </p:nvSpPr>
        <p:spPr bwMode="auto">
          <a:xfrm>
            <a:off x="1914524" y="3352800"/>
            <a:ext cx="1666875" cy="2376487"/>
          </a:xfrm>
          <a:custGeom>
            <a:avLst/>
            <a:gdLst>
              <a:gd name="T0" fmla="*/ 0 w 1504950"/>
              <a:gd name="T1" fmla="*/ 2005002 h 2014538"/>
              <a:gd name="T2" fmla="*/ 76200 w 1504950"/>
              <a:gd name="T3" fmla="*/ 1795452 h 2014538"/>
              <a:gd name="T4" fmla="*/ 147638 w 1504950"/>
              <a:gd name="T5" fmla="*/ 1604952 h 2014538"/>
              <a:gd name="T6" fmla="*/ 247650 w 1504950"/>
              <a:gd name="T7" fmla="*/ 1395402 h 2014538"/>
              <a:gd name="T8" fmla="*/ 361950 w 1504950"/>
              <a:gd name="T9" fmla="*/ 1171564 h 2014538"/>
              <a:gd name="T10" fmla="*/ 485775 w 1504950"/>
              <a:gd name="T11" fmla="*/ 971550 h 2014538"/>
              <a:gd name="T12" fmla="*/ 619125 w 1504950"/>
              <a:gd name="T13" fmla="*/ 795338 h 2014538"/>
              <a:gd name="T14" fmla="*/ 762000 w 1504950"/>
              <a:gd name="T15" fmla="*/ 614363 h 2014538"/>
              <a:gd name="T16" fmla="*/ 938213 w 1504950"/>
              <a:gd name="T17" fmla="*/ 428625 h 2014538"/>
              <a:gd name="T18" fmla="*/ 1114425 w 1504950"/>
              <a:gd name="T19" fmla="*/ 261938 h 2014538"/>
              <a:gd name="T20" fmla="*/ 1285875 w 1504950"/>
              <a:gd name="T21" fmla="*/ 128588 h 2014538"/>
              <a:gd name="T22" fmla="*/ 1471613 w 1504950"/>
              <a:gd name="T23" fmla="*/ 0 h 2014538"/>
              <a:gd name="T24" fmla="*/ 1504950 w 1504950"/>
              <a:gd name="T25" fmla="*/ 2014527 h 2014538"/>
              <a:gd name="T26" fmla="*/ 0 w 1504950"/>
              <a:gd name="T27" fmla="*/ 2005002 h 201453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04950" h="2014538">
                <a:moveTo>
                  <a:pt x="0" y="2005013"/>
                </a:moveTo>
                <a:lnTo>
                  <a:pt x="76200" y="1795463"/>
                </a:lnTo>
                <a:lnTo>
                  <a:pt x="147638" y="1604963"/>
                </a:lnTo>
                <a:lnTo>
                  <a:pt x="247650" y="1395413"/>
                </a:lnTo>
                <a:lnTo>
                  <a:pt x="361950" y="1171575"/>
                </a:lnTo>
                <a:lnTo>
                  <a:pt x="485775" y="971550"/>
                </a:lnTo>
                <a:lnTo>
                  <a:pt x="619125" y="795338"/>
                </a:lnTo>
                <a:lnTo>
                  <a:pt x="762000" y="614363"/>
                </a:lnTo>
                <a:lnTo>
                  <a:pt x="938213" y="428625"/>
                </a:lnTo>
                <a:lnTo>
                  <a:pt x="1114425" y="261938"/>
                </a:lnTo>
                <a:lnTo>
                  <a:pt x="1285875" y="128588"/>
                </a:lnTo>
                <a:lnTo>
                  <a:pt x="1471613" y="0"/>
                </a:lnTo>
                <a:lnTo>
                  <a:pt x="1504950" y="2014538"/>
                </a:lnTo>
                <a:lnTo>
                  <a:pt x="0" y="2005013"/>
                </a:lnTo>
                <a:close/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7" name="Rectangle 13"/>
          <p:cNvSpPr>
            <a:spLocks noChangeArrowheads="1"/>
          </p:cNvSpPr>
          <p:nvPr/>
        </p:nvSpPr>
        <p:spPr bwMode="auto">
          <a:xfrm>
            <a:off x="2479675" y="5081588"/>
            <a:ext cx="558800" cy="228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509" name="Line 32"/>
          <p:cNvSpPr>
            <a:spLocks noChangeShapeType="1"/>
          </p:cNvSpPr>
          <p:nvPr/>
        </p:nvSpPr>
        <p:spPr bwMode="auto">
          <a:xfrm flipH="1">
            <a:off x="3476625" y="3190875"/>
            <a:ext cx="304800" cy="2047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0" name="Line 32"/>
          <p:cNvSpPr>
            <a:spLocks noChangeShapeType="1"/>
          </p:cNvSpPr>
          <p:nvPr/>
        </p:nvSpPr>
        <p:spPr bwMode="auto">
          <a:xfrm rot="-60000" flipV="1">
            <a:off x="2994026" y="2406650"/>
            <a:ext cx="590550" cy="3349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1" name="Line 32"/>
          <p:cNvSpPr>
            <a:spLocks noChangeShapeType="1"/>
          </p:cNvSpPr>
          <p:nvPr/>
        </p:nvSpPr>
        <p:spPr bwMode="auto">
          <a:xfrm>
            <a:off x="7399338" y="2436813"/>
            <a:ext cx="573087" cy="3365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2" name="TextBox 1"/>
          <p:cNvSpPr txBox="1">
            <a:spLocks noChangeArrowheads="1"/>
          </p:cNvSpPr>
          <p:nvPr/>
        </p:nvSpPr>
        <p:spPr bwMode="auto">
          <a:xfrm>
            <a:off x="200025" y="3676650"/>
            <a:ext cx="5429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SR</a:t>
            </a:r>
            <a:endParaRPr lang="ru-RU" altLang="ru-RU" sz="1800"/>
          </a:p>
        </p:txBody>
      </p:sp>
      <p:sp>
        <p:nvSpPr>
          <p:cNvPr id="20513" name="TextBox 32"/>
          <p:cNvSpPr txBox="1">
            <a:spLocks noChangeArrowheads="1"/>
          </p:cNvSpPr>
          <p:nvPr/>
        </p:nvSpPr>
        <p:spPr bwMode="auto">
          <a:xfrm>
            <a:off x="5105400" y="849313"/>
            <a:ext cx="54292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SR</a:t>
            </a:r>
            <a:endParaRPr lang="ru-RU" altLang="ru-RU" sz="1800"/>
          </a:p>
        </p:txBody>
      </p:sp>
      <p:sp>
        <p:nvSpPr>
          <p:cNvPr id="34" name="Rectangle 13"/>
          <p:cNvSpPr>
            <a:spLocks noChangeArrowheads="1"/>
          </p:cNvSpPr>
          <p:nvPr/>
        </p:nvSpPr>
        <p:spPr bwMode="auto">
          <a:xfrm>
            <a:off x="2489200" y="5400675"/>
            <a:ext cx="549275" cy="228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 rot="16200000">
            <a:off x="3247235" y="5441155"/>
            <a:ext cx="233364" cy="1428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" name="Прямоугольник 1"/>
          <p:cNvSpPr/>
          <p:nvPr/>
        </p:nvSpPr>
        <p:spPr bwMode="auto">
          <a:xfrm rot="-1620000">
            <a:off x="3342909" y="3225505"/>
            <a:ext cx="1286765" cy="589088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 rot="19980000">
            <a:off x="4033048" y="3426617"/>
            <a:ext cx="452435" cy="1428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8" name="Rectangle 13"/>
          <p:cNvSpPr>
            <a:spLocks noChangeArrowheads="1"/>
          </p:cNvSpPr>
          <p:nvPr/>
        </p:nvSpPr>
        <p:spPr bwMode="auto">
          <a:xfrm rot="-1620000">
            <a:off x="3736976" y="3643313"/>
            <a:ext cx="225425" cy="1428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9" name="Line 32"/>
          <p:cNvSpPr>
            <a:spLocks noChangeShapeType="1"/>
          </p:cNvSpPr>
          <p:nvPr/>
        </p:nvSpPr>
        <p:spPr bwMode="auto">
          <a:xfrm flipV="1">
            <a:off x="3033713" y="5157788"/>
            <a:ext cx="542926" cy="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" name="Line 32"/>
          <p:cNvSpPr>
            <a:spLocks noChangeShapeType="1"/>
          </p:cNvSpPr>
          <p:nvPr/>
        </p:nvSpPr>
        <p:spPr bwMode="auto">
          <a:xfrm>
            <a:off x="3014662" y="5256213"/>
            <a:ext cx="576263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" name="Line 32"/>
          <p:cNvSpPr>
            <a:spLocks noChangeShapeType="1"/>
          </p:cNvSpPr>
          <p:nvPr/>
        </p:nvSpPr>
        <p:spPr bwMode="auto">
          <a:xfrm flipV="1">
            <a:off x="3005138" y="5472113"/>
            <a:ext cx="542926" cy="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" name="Line 32"/>
          <p:cNvSpPr>
            <a:spLocks noChangeShapeType="1"/>
          </p:cNvSpPr>
          <p:nvPr/>
        </p:nvSpPr>
        <p:spPr bwMode="auto">
          <a:xfrm flipV="1">
            <a:off x="3033713" y="5567363"/>
            <a:ext cx="542926" cy="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14098-112C-499B-B086-0AF8D10095A3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595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25" y="151898"/>
            <a:ext cx="4410075" cy="3133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145184"/>
            <a:ext cx="4373534" cy="31504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43" y="3448051"/>
            <a:ext cx="3601782" cy="32670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612" y="3448050"/>
            <a:ext cx="5084708" cy="3248026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 bwMode="auto">
          <a:xfrm>
            <a:off x="4933950" y="3124199"/>
            <a:ext cx="4210049" cy="466726"/>
          </a:xfrm>
          <a:prstGeom prst="wedgeRoundRectCallout">
            <a:avLst>
              <a:gd name="adj1" fmla="val 23791"/>
              <a:gd name="adj2" fmla="val -50951"/>
              <a:gd name="adj3" fmla="val 16667"/>
            </a:avLst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Autonomous water cooling systems</a:t>
            </a:r>
            <a:endParaRPr lang="ru-RU" dirty="0"/>
          </a:p>
        </p:txBody>
      </p:sp>
      <p:sp>
        <p:nvSpPr>
          <p:cNvPr id="8" name="Скругленная прямоугольная выноска 7"/>
          <p:cNvSpPr/>
          <p:nvPr/>
        </p:nvSpPr>
        <p:spPr bwMode="auto">
          <a:xfrm>
            <a:off x="95250" y="2838450"/>
            <a:ext cx="3400425" cy="704849"/>
          </a:xfrm>
          <a:prstGeom prst="wedgeRoundRectCallout">
            <a:avLst>
              <a:gd name="adj1" fmla="val 23791"/>
              <a:gd name="adj2" fmla="val -50951"/>
              <a:gd name="adj3" fmla="val 16667"/>
            </a:avLst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SCW power supplies, </a:t>
            </a:r>
            <a:r>
              <a:rPr lang="en-US" dirty="0"/>
              <a:t>control </a:t>
            </a:r>
            <a:r>
              <a:rPr lang="en-US" dirty="0" smtClean="0"/>
              <a:t>rack &amp; compressors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14098-112C-499B-B086-0AF8D10095A3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914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0"/>
          <p:cNvSpPr>
            <a:spLocks noChangeShapeType="1"/>
          </p:cNvSpPr>
          <p:nvPr/>
        </p:nvSpPr>
        <p:spPr bwMode="auto">
          <a:xfrm>
            <a:off x="601663" y="782638"/>
            <a:ext cx="8208962" cy="0"/>
          </a:xfrm>
          <a:prstGeom prst="line">
            <a:avLst/>
          </a:prstGeom>
          <a:noFill/>
          <a:ln w="3492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" name="Picture 11" descr="Эмблема НИ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25413"/>
            <a:ext cx="4699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016125" y="90488"/>
            <a:ext cx="6680200" cy="633412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dirty="0" smtClean="0"/>
              <a:t>Wigglers influence on beam parameters</a:t>
            </a:r>
            <a:endParaRPr lang="ru-RU" alt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" y="904875"/>
            <a:ext cx="8810625" cy="581025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14098-112C-499B-B086-0AF8D10095A3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1703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0"/>
          <p:cNvSpPr>
            <a:spLocks noChangeShapeType="1"/>
          </p:cNvSpPr>
          <p:nvPr/>
        </p:nvSpPr>
        <p:spPr bwMode="auto">
          <a:xfrm>
            <a:off x="601663" y="782638"/>
            <a:ext cx="8208962" cy="0"/>
          </a:xfrm>
          <a:prstGeom prst="line">
            <a:avLst/>
          </a:prstGeom>
          <a:noFill/>
          <a:ln w="3492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" name="Picture 11" descr="Эмблема НИ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25413"/>
            <a:ext cx="4699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016125" y="90488"/>
            <a:ext cx="6680200" cy="633412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dirty="0" smtClean="0"/>
              <a:t>Wigglers influence on beam parameters</a:t>
            </a:r>
            <a:endParaRPr lang="ru-RU" alt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1028700"/>
            <a:ext cx="8103782" cy="5595937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14098-112C-499B-B086-0AF8D10095A3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6300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10"/>
          <p:cNvSpPr>
            <a:spLocks noChangeShapeType="1"/>
          </p:cNvSpPr>
          <p:nvPr/>
        </p:nvSpPr>
        <p:spPr bwMode="auto">
          <a:xfrm>
            <a:off x="611188" y="765175"/>
            <a:ext cx="8208962" cy="0"/>
          </a:xfrm>
          <a:prstGeom prst="line">
            <a:avLst/>
          </a:prstGeom>
          <a:noFill/>
          <a:ln w="3492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4339" name="Picture 11" descr="Эмблема НИ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15888"/>
            <a:ext cx="4699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57188" y="977900"/>
            <a:ext cx="8372475" cy="216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341438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863725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2386013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9083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3365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8227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4279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737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2400" u="sng" dirty="0">
                <a:solidFill>
                  <a:srgbClr val="FF0000"/>
                </a:solidFill>
              </a:rPr>
              <a:t>Problems</a:t>
            </a:r>
            <a:r>
              <a:rPr lang="ru-RU" altLang="ru-RU" sz="2400" dirty="0">
                <a:solidFill>
                  <a:srgbClr val="FF0000"/>
                </a:solidFill>
              </a:rPr>
              <a:t>:</a:t>
            </a:r>
            <a:endParaRPr lang="en-US" altLang="ru-RU" sz="2400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ru-RU" altLang="ru-RU" sz="1200" dirty="0"/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ru-RU" sz="2000" dirty="0"/>
              <a:t>Complicated </a:t>
            </a:r>
            <a:r>
              <a:rPr lang="en-US" altLang="ru-RU" sz="2000" dirty="0" smtClean="0"/>
              <a:t>structure (</a:t>
            </a:r>
            <a:r>
              <a:rPr lang="en-US" altLang="ru-RU" sz="2000" dirty="0" err="1" smtClean="0"/>
              <a:t>CitectSCADA</a:t>
            </a:r>
            <a:r>
              <a:rPr lang="en-US" altLang="ru-RU" sz="2000" dirty="0" smtClean="0"/>
              <a:t> + </a:t>
            </a:r>
            <a:r>
              <a:rPr lang="en-US" altLang="ru-RU" sz="2000" dirty="0" err="1" smtClean="0"/>
              <a:t>CANServer</a:t>
            </a:r>
            <a:r>
              <a:rPr lang="en-US" altLang="ru-RU" sz="2000" dirty="0" smtClean="0"/>
              <a:t> + …)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ru-RU" sz="2000" dirty="0" smtClean="0"/>
              <a:t>Old modules (including CAMAC)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ru-RU" sz="2000" dirty="0" smtClean="0"/>
              <a:t>CAN-bus with low speed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ru-RU" sz="2000" dirty="0" smtClean="0"/>
              <a:t>Synchronization problems</a:t>
            </a:r>
            <a:endParaRPr lang="ru-RU" altLang="ru-RU" sz="2000" dirty="0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082801" y="139700"/>
            <a:ext cx="64801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800" dirty="0"/>
              <a:t>KSRS </a:t>
            </a:r>
            <a:r>
              <a:rPr lang="en-US" altLang="ru-RU" sz="2800" dirty="0" smtClean="0"/>
              <a:t>control system 2020 - 2021</a:t>
            </a:r>
            <a:endParaRPr lang="ru-RU" altLang="ru-RU" sz="28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813" y="3359150"/>
            <a:ext cx="8372475" cy="252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341438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863725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2386013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9083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3365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8227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4279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737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2400" u="sng" dirty="0" smtClean="0">
                <a:solidFill>
                  <a:srgbClr val="FF0000"/>
                </a:solidFill>
              </a:rPr>
              <a:t>Modernization goals</a:t>
            </a:r>
            <a:r>
              <a:rPr lang="ru-RU" altLang="ru-RU" sz="2400" dirty="0">
                <a:solidFill>
                  <a:srgbClr val="FF0000"/>
                </a:solidFill>
              </a:rPr>
              <a:t>:</a:t>
            </a:r>
            <a:endParaRPr lang="en-US" altLang="ru-RU" sz="2400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ru-RU" altLang="ru-RU" sz="1200" dirty="0"/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ru-RU" sz="2000" dirty="0" smtClean="0"/>
              <a:t>Unified structure (under new version of </a:t>
            </a:r>
            <a:r>
              <a:rPr lang="en-US" altLang="ru-RU" sz="2000" dirty="0" err="1" smtClean="0"/>
              <a:t>CitectSCADA</a:t>
            </a:r>
            <a:r>
              <a:rPr lang="en-US" altLang="ru-RU" sz="2000" dirty="0" smtClean="0"/>
              <a:t>)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ru-RU" sz="2000" dirty="0" smtClean="0"/>
              <a:t>New modules (vacuum and magnet systems, BPMs…)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ru-RU" sz="2000" dirty="0" smtClean="0"/>
              <a:t>Ethernet 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ru-RU" sz="2000" dirty="0" smtClean="0"/>
              <a:t>Optic synchronization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ru-RU" sz="2000" dirty="0" smtClean="0"/>
              <a:t>New software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14098-112C-499B-B086-0AF8D10095A3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025" y="1049863"/>
            <a:ext cx="7781925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Vacuum </a:t>
            </a:r>
            <a:r>
              <a:rPr lang="en-US" dirty="0">
                <a:solidFill>
                  <a:srgbClr val="FF0000"/>
                </a:solidFill>
              </a:rPr>
              <a:t>system</a:t>
            </a:r>
            <a:r>
              <a:rPr lang="en-US" dirty="0"/>
              <a:t>: 65 new modules BUP-M for ion pumps </a:t>
            </a:r>
            <a:r>
              <a:rPr lang="en-US" dirty="0" smtClean="0"/>
              <a:t>control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en-US" dirty="0" smtClean="0"/>
              <a:t>contractor - </a:t>
            </a:r>
            <a:r>
              <a:rPr lang="en-US" dirty="0" smtClean="0">
                <a:solidFill>
                  <a:srgbClr val="FF0000"/>
                </a:solidFill>
              </a:rPr>
              <a:t>MARATHON</a:t>
            </a:r>
            <a:r>
              <a:rPr lang="en-US" dirty="0" smtClean="0"/>
              <a:t>),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12 new racks in Siberia-2 hall for Ti evaporation units and vacuum valves control</a:t>
            </a:r>
            <a:r>
              <a:rPr lang="en-GB" dirty="0"/>
              <a:t>.</a:t>
            </a:r>
            <a:endParaRPr lang="ru-RU" dirty="0"/>
          </a:p>
          <a:p>
            <a:pPr marL="285750" lvl="0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RF </a:t>
            </a:r>
            <a:r>
              <a:rPr lang="en-US" dirty="0">
                <a:solidFill>
                  <a:srgbClr val="FF0000"/>
                </a:solidFill>
              </a:rPr>
              <a:t>system</a:t>
            </a:r>
            <a:r>
              <a:rPr lang="en-US" dirty="0"/>
              <a:t>: new modules for all RF generators control, measurement of RF power in waveguides and temperature of RF cavities</a:t>
            </a:r>
            <a:r>
              <a:rPr lang="en-GB" dirty="0"/>
              <a:t>.</a:t>
            </a:r>
            <a:endParaRPr lang="ru-RU" dirty="0"/>
          </a:p>
          <a:p>
            <a:pPr marL="285750" lvl="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/>
              <a:t>New </a:t>
            </a:r>
            <a:r>
              <a:rPr lang="en-US" dirty="0">
                <a:solidFill>
                  <a:srgbClr val="FF0000"/>
                </a:solidFill>
              </a:rPr>
              <a:t>pulse synchronization system </a:t>
            </a:r>
            <a:r>
              <a:rPr lang="en-US" dirty="0"/>
              <a:t>using optic </a:t>
            </a:r>
            <a:r>
              <a:rPr lang="en-US" dirty="0" smtClean="0"/>
              <a:t>cables; removal </a:t>
            </a:r>
            <a:r>
              <a:rPr lang="en-US" dirty="0"/>
              <a:t>of </a:t>
            </a:r>
            <a:r>
              <a:rPr lang="en-US" dirty="0" smtClean="0"/>
              <a:t>old CAMAC </a:t>
            </a:r>
            <a:r>
              <a:rPr lang="en-US" dirty="0"/>
              <a:t>modules</a:t>
            </a:r>
            <a:r>
              <a:rPr lang="en-GB" dirty="0"/>
              <a:t>.</a:t>
            </a:r>
            <a:endParaRPr lang="ru-RU" dirty="0"/>
          </a:p>
          <a:p>
            <a:pPr marL="285750" lvl="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Magnet </a:t>
            </a:r>
            <a:r>
              <a:rPr lang="en-US" dirty="0">
                <a:solidFill>
                  <a:srgbClr val="FF0000"/>
                </a:solidFill>
              </a:rPr>
              <a:t>system</a:t>
            </a:r>
            <a:r>
              <a:rPr lang="en-US" dirty="0"/>
              <a:t>: 60 new modules BUK-M for high- and low-current power supplies </a:t>
            </a:r>
            <a:r>
              <a:rPr lang="en-US" dirty="0" smtClean="0"/>
              <a:t>control</a:t>
            </a:r>
            <a:r>
              <a:rPr lang="ru-RU" dirty="0"/>
              <a:t> (</a:t>
            </a:r>
            <a:r>
              <a:rPr lang="en-US" dirty="0"/>
              <a:t>contractor - </a:t>
            </a:r>
            <a:r>
              <a:rPr lang="en-US" dirty="0" smtClean="0">
                <a:solidFill>
                  <a:srgbClr val="FF0000"/>
                </a:solidFill>
              </a:rPr>
              <a:t>MARATHON</a:t>
            </a:r>
            <a:r>
              <a:rPr lang="en-US" dirty="0" smtClean="0"/>
              <a:t>).</a:t>
            </a:r>
            <a:endParaRPr lang="ru-RU" dirty="0"/>
          </a:p>
          <a:p>
            <a:pPr marL="285750" lvl="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/>
              <a:t>New </a:t>
            </a:r>
            <a:r>
              <a:rPr lang="en-US" dirty="0">
                <a:solidFill>
                  <a:srgbClr val="FF0000"/>
                </a:solidFill>
              </a:rPr>
              <a:t>thermal stabilizing scheme </a:t>
            </a:r>
            <a:r>
              <a:rPr lang="en-US" dirty="0"/>
              <a:t>for </a:t>
            </a:r>
            <a:r>
              <a:rPr lang="en-US" dirty="0" err="1"/>
              <a:t>linac</a:t>
            </a:r>
            <a:r>
              <a:rPr lang="en-US" dirty="0"/>
              <a:t> structure.</a:t>
            </a:r>
            <a:endParaRPr lang="ru-RU" dirty="0"/>
          </a:p>
          <a:p>
            <a:pPr marL="285750" lvl="0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6 new modules </a:t>
            </a:r>
            <a:r>
              <a:rPr lang="en-GB" dirty="0" smtClean="0">
                <a:solidFill>
                  <a:srgbClr val="FF0000"/>
                </a:solidFill>
              </a:rPr>
              <a:t>Libera </a:t>
            </a:r>
            <a:r>
              <a:rPr lang="en-GB" dirty="0">
                <a:solidFill>
                  <a:srgbClr val="FF0000"/>
                </a:solidFill>
              </a:rPr>
              <a:t>Brilliance </a:t>
            </a:r>
            <a:r>
              <a:rPr lang="en-GB" dirty="0"/>
              <a:t>for Siberia-2 closed orbit measurement, 5 new modules </a:t>
            </a:r>
            <a:r>
              <a:rPr lang="en-GB" dirty="0">
                <a:solidFill>
                  <a:srgbClr val="FF0000"/>
                </a:solidFill>
              </a:rPr>
              <a:t>Libera Spark </a:t>
            </a:r>
            <a:r>
              <a:rPr lang="en-GB" dirty="0"/>
              <a:t>for trajectory measurements in electron transport line. 7 new racks for Libera modules in Siberia-2 hall. All these </a:t>
            </a:r>
            <a:r>
              <a:rPr lang="en-GB" dirty="0" smtClean="0"/>
              <a:t>modules </a:t>
            </a:r>
            <a:r>
              <a:rPr lang="en-GB" dirty="0"/>
              <a:t>are manufactured by </a:t>
            </a:r>
            <a:r>
              <a:rPr lang="en-GB" dirty="0" smtClean="0">
                <a:solidFill>
                  <a:srgbClr val="FF0000"/>
                </a:solidFill>
              </a:rPr>
              <a:t>Instrumentation </a:t>
            </a:r>
            <a:r>
              <a:rPr lang="en-GB" dirty="0">
                <a:solidFill>
                  <a:srgbClr val="FF0000"/>
                </a:solidFill>
              </a:rPr>
              <a:t>Technology (Slovenia).</a:t>
            </a:r>
            <a:endParaRPr lang="ru-RU" dirty="0">
              <a:solidFill>
                <a:srgbClr val="FF0000"/>
              </a:solidFill>
            </a:endParaRPr>
          </a:p>
          <a:p>
            <a:pPr marL="285750" lvl="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/>
              <a:t>New server hardware and terminal devices</a:t>
            </a:r>
            <a:r>
              <a:rPr lang="en-GB" dirty="0"/>
              <a:t>.</a:t>
            </a:r>
            <a:endParaRPr lang="ru-RU" dirty="0"/>
          </a:p>
        </p:txBody>
      </p:sp>
      <p:sp>
        <p:nvSpPr>
          <p:cNvPr id="3" name="Line 10"/>
          <p:cNvSpPr>
            <a:spLocks noChangeShapeType="1"/>
          </p:cNvSpPr>
          <p:nvPr/>
        </p:nvSpPr>
        <p:spPr bwMode="auto">
          <a:xfrm>
            <a:off x="611188" y="765175"/>
            <a:ext cx="8208962" cy="0"/>
          </a:xfrm>
          <a:prstGeom prst="line">
            <a:avLst/>
          </a:prstGeom>
          <a:noFill/>
          <a:ln w="3492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" name="Picture 11" descr="Эмблема НИ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15888"/>
            <a:ext cx="4699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82801" y="139700"/>
            <a:ext cx="64801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800" dirty="0"/>
              <a:t>KSRS </a:t>
            </a:r>
            <a:r>
              <a:rPr lang="en-US" altLang="ru-RU" sz="2800" dirty="0" smtClean="0"/>
              <a:t>control system 2020 - 2021</a:t>
            </a:r>
            <a:endParaRPr lang="ru-RU" altLang="ru-RU" sz="2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14098-112C-499B-B086-0AF8D10095A3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8163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10"/>
          <p:cNvSpPr>
            <a:spLocks noChangeShapeType="1"/>
          </p:cNvSpPr>
          <p:nvPr/>
        </p:nvSpPr>
        <p:spPr bwMode="auto">
          <a:xfrm>
            <a:off x="611188" y="765175"/>
            <a:ext cx="8208962" cy="0"/>
          </a:xfrm>
          <a:prstGeom prst="line">
            <a:avLst/>
          </a:prstGeom>
          <a:noFill/>
          <a:ln w="3492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4339" name="Picture 11" descr="Эмблема НИ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15888"/>
            <a:ext cx="4699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306638" y="139700"/>
            <a:ext cx="41084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800" dirty="0"/>
              <a:t>KSRS </a:t>
            </a:r>
            <a:r>
              <a:rPr lang="en-US" altLang="ru-RU" sz="2800" dirty="0" smtClean="0"/>
              <a:t>control system</a:t>
            </a:r>
            <a:endParaRPr lang="ru-RU" alt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55" y="923925"/>
            <a:ext cx="2793945" cy="38488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25" y="904874"/>
            <a:ext cx="5845251" cy="5199955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 bwMode="auto">
          <a:xfrm>
            <a:off x="238124" y="4857749"/>
            <a:ext cx="2476501" cy="771526"/>
          </a:xfrm>
          <a:prstGeom prst="wedgeRoundRectCallout">
            <a:avLst>
              <a:gd name="adj1" fmla="val 3280"/>
              <a:gd name="adj2" fmla="val -282896"/>
              <a:gd name="adj3" fmla="val 16667"/>
            </a:avLst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Libera Brilliance (BPM controlling)</a:t>
            </a:r>
            <a:endParaRPr lang="ru-RU" sz="2000" dirty="0"/>
          </a:p>
        </p:txBody>
      </p:sp>
      <p:sp>
        <p:nvSpPr>
          <p:cNvPr id="8" name="Скругленная прямоугольная выноска 7"/>
          <p:cNvSpPr/>
          <p:nvPr/>
        </p:nvSpPr>
        <p:spPr bwMode="auto">
          <a:xfrm>
            <a:off x="2152649" y="6162675"/>
            <a:ext cx="3733802" cy="495300"/>
          </a:xfrm>
          <a:prstGeom prst="wedgeRoundRectCallout">
            <a:avLst>
              <a:gd name="adj1" fmla="val 39999"/>
              <a:gd name="adj2" fmla="val -183560"/>
              <a:gd name="adj3" fmla="val 16667"/>
            </a:avLst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200" dirty="0" smtClean="0"/>
              <a:t>New control system racks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14098-112C-499B-B086-0AF8D10095A3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767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0"/>
          <p:cNvSpPr>
            <a:spLocks noChangeShapeType="1"/>
          </p:cNvSpPr>
          <p:nvPr/>
        </p:nvSpPr>
        <p:spPr bwMode="auto">
          <a:xfrm>
            <a:off x="539750" y="908050"/>
            <a:ext cx="8208963" cy="0"/>
          </a:xfrm>
          <a:prstGeom prst="line">
            <a:avLst/>
          </a:prstGeom>
          <a:noFill/>
          <a:ln w="3492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075" name="Picture 11" descr="Эмблема НИ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5888"/>
            <a:ext cx="5810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Прямоугольник 4"/>
          <p:cNvSpPr>
            <a:spLocks noChangeArrowheads="1"/>
          </p:cNvSpPr>
          <p:nvPr/>
        </p:nvSpPr>
        <p:spPr bwMode="auto">
          <a:xfrm>
            <a:off x="403224" y="925513"/>
            <a:ext cx="8340725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0" dirty="0">
                <a:solidFill>
                  <a:srgbClr val="FF0000"/>
                </a:solidFill>
              </a:rPr>
              <a:t> </a:t>
            </a:r>
            <a:r>
              <a:rPr lang="en-US" altLang="ru-RU" sz="2800" u="sng" dirty="0">
                <a:solidFill>
                  <a:srgbClr val="FF0000"/>
                </a:solidFill>
              </a:rPr>
              <a:t>Content</a:t>
            </a:r>
            <a:r>
              <a:rPr lang="en-US" altLang="ru-RU" sz="2800" dirty="0">
                <a:solidFill>
                  <a:srgbClr val="FF0000"/>
                </a:solidFill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1200" dirty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ru-RU" sz="2800" dirty="0"/>
              <a:t> </a:t>
            </a:r>
            <a:r>
              <a:rPr lang="en-US" altLang="ru-RU" sz="2800" dirty="0" smtClean="0"/>
              <a:t>KSRS </a:t>
            </a:r>
            <a:r>
              <a:rPr lang="en-US" altLang="ru-RU" sz="2800" dirty="0"/>
              <a:t>operation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2800" dirty="0"/>
          </a:p>
          <a:p>
            <a:pPr marL="360000" indent="-360000" eaLnBrk="1" hangingPunct="1">
              <a:spcBef>
                <a:spcPct val="0"/>
              </a:spcBef>
              <a:buFontTx/>
              <a:buNone/>
            </a:pPr>
            <a:r>
              <a:rPr lang="en-US" altLang="ru-RU" sz="2800" dirty="0"/>
              <a:t>2. </a:t>
            </a:r>
            <a:r>
              <a:rPr lang="en-US" altLang="ru-RU" sz="2800" dirty="0" smtClean="0"/>
              <a:t>Federal </a:t>
            </a:r>
            <a:r>
              <a:rPr lang="en-US" altLang="ru-RU" sz="2800" dirty="0"/>
              <a:t>Program for KSRS </a:t>
            </a:r>
            <a:r>
              <a:rPr lang="en-US" altLang="ru-RU" sz="2800" dirty="0" smtClean="0"/>
              <a:t>modernization (Program1) </a:t>
            </a:r>
            <a:r>
              <a:rPr lang="en-US" altLang="ru-RU" sz="2800" dirty="0" smtClean="0">
                <a:solidFill>
                  <a:srgbClr val="FF0000"/>
                </a:solidFill>
              </a:rPr>
              <a:t>2013 – 2022</a:t>
            </a:r>
          </a:p>
          <a:p>
            <a:pPr marL="360000" indent="-360000" eaLnBrk="1" hangingPunct="1">
              <a:spcBef>
                <a:spcPct val="0"/>
              </a:spcBef>
              <a:buFontTx/>
              <a:buNone/>
            </a:pPr>
            <a:r>
              <a:rPr lang="en-US" altLang="ru-RU" sz="800" dirty="0" smtClean="0">
                <a:solidFill>
                  <a:srgbClr val="FF0000"/>
                </a:solidFill>
              </a:rPr>
              <a:t> </a:t>
            </a:r>
            <a:endParaRPr lang="ru-RU" altLang="ru-RU" sz="800" dirty="0" smtClean="0">
              <a:solidFill>
                <a:srgbClr val="FF0000"/>
              </a:solidFill>
            </a:endParaRPr>
          </a:p>
          <a:p>
            <a:pPr marL="7200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800" dirty="0" smtClean="0">
                <a:solidFill>
                  <a:srgbClr val="FF0000"/>
                </a:solidFill>
              </a:rPr>
              <a:t> </a:t>
            </a:r>
            <a:r>
              <a:rPr lang="en-US" altLang="ru-RU" sz="2800" dirty="0" smtClean="0">
                <a:solidFill>
                  <a:srgbClr val="FF0000"/>
                </a:solidFill>
              </a:rPr>
              <a:t>maintenance of existing accelerators</a:t>
            </a:r>
          </a:p>
          <a:p>
            <a:pPr marL="7200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ru-RU" sz="2800" dirty="0">
                <a:solidFill>
                  <a:srgbClr val="FF0000"/>
                </a:solidFill>
              </a:rPr>
              <a:t> </a:t>
            </a:r>
            <a:r>
              <a:rPr lang="en-US" altLang="ru-RU" sz="2800" dirty="0" smtClean="0">
                <a:solidFill>
                  <a:srgbClr val="FF0000"/>
                </a:solidFill>
              </a:rPr>
              <a:t>modernization of its subsystems</a:t>
            </a:r>
          </a:p>
          <a:p>
            <a:pPr marL="360000" indent="-360000" eaLnBrk="1" hangingPunct="1">
              <a:spcBef>
                <a:spcPct val="0"/>
              </a:spcBef>
              <a:buFontTx/>
              <a:buNone/>
            </a:pPr>
            <a:endParaRPr lang="en-US" altLang="ru-RU" sz="2800" dirty="0"/>
          </a:p>
          <a:p>
            <a:pPr marL="360000" indent="-360000" eaLnBrk="1" hangingPunct="1">
              <a:spcBef>
                <a:spcPct val="0"/>
              </a:spcBef>
              <a:buFontTx/>
              <a:buNone/>
            </a:pPr>
            <a:r>
              <a:rPr lang="en-US" altLang="ru-RU" sz="2800" dirty="0"/>
              <a:t>3. </a:t>
            </a:r>
            <a:r>
              <a:rPr lang="en-US" altLang="ru-RU" sz="2800" dirty="0" smtClean="0"/>
              <a:t>Federal </a:t>
            </a:r>
            <a:r>
              <a:rPr lang="en-US" altLang="ru-RU" sz="2800" dirty="0"/>
              <a:t>Program for</a:t>
            </a:r>
            <a:r>
              <a:rPr lang="ru-RU" altLang="ru-RU" sz="2800" dirty="0"/>
              <a:t> </a:t>
            </a:r>
            <a:r>
              <a:rPr lang="en-US" altLang="ru-RU" sz="2800" dirty="0"/>
              <a:t>Scientific Infrastructure                                                       </a:t>
            </a:r>
            <a:r>
              <a:rPr lang="en-US" altLang="ru-RU" sz="2800" dirty="0" smtClean="0"/>
              <a:t> Development (Program2)  </a:t>
            </a:r>
            <a:r>
              <a:rPr lang="en-US" altLang="ru-RU" sz="2800" dirty="0" smtClean="0">
                <a:solidFill>
                  <a:srgbClr val="FF0000"/>
                </a:solidFill>
              </a:rPr>
              <a:t>20</a:t>
            </a:r>
            <a:r>
              <a:rPr lang="ru-RU" altLang="ru-RU" sz="2800" dirty="0" smtClean="0">
                <a:solidFill>
                  <a:srgbClr val="FF0000"/>
                </a:solidFill>
              </a:rPr>
              <a:t>20</a:t>
            </a:r>
            <a:r>
              <a:rPr lang="en-US" altLang="ru-RU" sz="2800" dirty="0" smtClean="0">
                <a:solidFill>
                  <a:srgbClr val="FF0000"/>
                </a:solidFill>
              </a:rPr>
              <a:t> </a:t>
            </a:r>
            <a:r>
              <a:rPr lang="en-US" altLang="ru-RU" sz="2800" dirty="0" smtClean="0">
                <a:solidFill>
                  <a:srgbClr val="FF0000"/>
                </a:solidFill>
              </a:rPr>
              <a:t>– 2027</a:t>
            </a:r>
          </a:p>
          <a:p>
            <a:pPr marL="360000" indent="-360000" eaLnBrk="1" hangingPunct="1">
              <a:spcBef>
                <a:spcPct val="0"/>
              </a:spcBef>
              <a:buFontTx/>
              <a:buNone/>
            </a:pPr>
            <a:endParaRPr lang="en-US" altLang="ru-RU" sz="800" dirty="0" smtClean="0">
              <a:solidFill>
                <a:srgbClr val="FF0000"/>
              </a:solidFill>
            </a:endParaRPr>
          </a:p>
          <a:p>
            <a:pPr marL="7200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ru-RU" sz="2800" dirty="0" smtClean="0">
                <a:solidFill>
                  <a:srgbClr val="FF0000"/>
                </a:solidFill>
              </a:rPr>
              <a:t> new low-emittance SR source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14098-112C-499B-B086-0AF8D10095A3}" type="slidenum">
              <a:rPr lang="ru-RU" altLang="ru-RU" smtClean="0"/>
              <a:pPr>
                <a:defRPr/>
              </a:pPr>
              <a:t>2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:\Users\Moseyko_NI\Desktop\ТЕКУЩИЕ ДЕЛА\2021 _ТЕКУЩИЕ ДЕЛА ++++++++++++\0 ПМИ БУК-М-1 ЕСКД 2021+++\БУК-М-1_ ПМИ 2021\ПМИ БУК-М-1\1 Фото БУК-М-1_PCS-6\DSC_0014 - копия (2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3775" y="836613"/>
            <a:ext cx="229552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Moseyko_NI\Desktop\ТЕКУЩИЕ ДЕЛА\0 Методика испытаний БУП-27М_1812 20\0 БУП27_2019 ред12-17 12 2020 +++++\ФОТО ВИП-27 И БУП-27М\DSC_477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740" y="838199"/>
            <a:ext cx="2553335" cy="390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Line 10"/>
          <p:cNvSpPr>
            <a:spLocks noChangeShapeType="1"/>
          </p:cNvSpPr>
          <p:nvPr/>
        </p:nvSpPr>
        <p:spPr bwMode="auto">
          <a:xfrm>
            <a:off x="611188" y="765175"/>
            <a:ext cx="8208962" cy="0"/>
          </a:xfrm>
          <a:prstGeom prst="line">
            <a:avLst/>
          </a:prstGeom>
          <a:noFill/>
          <a:ln w="3492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4339" name="Picture 11" descr="Эмблема НИЦ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15888"/>
            <a:ext cx="4699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306638" y="139700"/>
            <a:ext cx="41084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800" dirty="0"/>
              <a:t>KSRS </a:t>
            </a:r>
            <a:r>
              <a:rPr lang="en-US" altLang="ru-RU" sz="2800" dirty="0" smtClean="0"/>
              <a:t>control system</a:t>
            </a:r>
            <a:endParaRPr lang="ru-RU" altLang="ru-RU" sz="2800" dirty="0"/>
          </a:p>
        </p:txBody>
      </p:sp>
      <p:sp>
        <p:nvSpPr>
          <p:cNvPr id="7" name="Скругленная прямоугольная выноска 6"/>
          <p:cNvSpPr/>
          <p:nvPr/>
        </p:nvSpPr>
        <p:spPr bwMode="auto">
          <a:xfrm>
            <a:off x="95250" y="4876800"/>
            <a:ext cx="2409825" cy="684214"/>
          </a:xfrm>
          <a:prstGeom prst="wedgeRoundRectCallout">
            <a:avLst>
              <a:gd name="adj1" fmla="val -16831"/>
              <a:gd name="adj2" fmla="val -94612"/>
              <a:gd name="adj3" fmla="val 16667"/>
            </a:avLst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BUP-27M</a:t>
            </a:r>
            <a:r>
              <a:rPr lang="en-US" dirty="0" smtClean="0"/>
              <a:t> (4 ion pumps controlling)</a:t>
            </a:r>
            <a:endParaRPr lang="ru-RU" dirty="0"/>
          </a:p>
        </p:txBody>
      </p:sp>
      <p:sp>
        <p:nvSpPr>
          <p:cNvPr id="8" name="Скругленная прямоугольная выноска 7"/>
          <p:cNvSpPr/>
          <p:nvPr/>
        </p:nvSpPr>
        <p:spPr bwMode="auto">
          <a:xfrm>
            <a:off x="2752725" y="4857750"/>
            <a:ext cx="3305175" cy="695325"/>
          </a:xfrm>
          <a:prstGeom prst="wedgeRoundRectCallout">
            <a:avLst>
              <a:gd name="adj1" fmla="val -7371"/>
              <a:gd name="adj2" fmla="val -96891"/>
              <a:gd name="adj3" fmla="val 16667"/>
            </a:avLst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BUK-M1</a:t>
            </a:r>
            <a:r>
              <a:rPr lang="en-US" dirty="0" smtClean="0"/>
              <a:t> (8 low-current power supplies controlling)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lc="http://schemas.openxmlformats.org/drawingml/2006/lockedCanvas" xmlns="" xmlns:a16="http://schemas.microsoft.com/office/drawing/2014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id="{24B6330A-4484-436B-B54B-794ED36E0DE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75" y="836613"/>
            <a:ext cx="2373312" cy="5667375"/>
          </a:xfrm>
          <a:prstGeom prst="rect">
            <a:avLst/>
          </a:prstGeom>
        </p:spPr>
      </p:pic>
      <p:sp>
        <p:nvSpPr>
          <p:cNvPr id="12" name="Скругленная прямоугольная выноска 11"/>
          <p:cNvSpPr/>
          <p:nvPr/>
        </p:nvSpPr>
        <p:spPr bwMode="auto">
          <a:xfrm>
            <a:off x="1200150" y="5972175"/>
            <a:ext cx="3448050" cy="723900"/>
          </a:xfrm>
          <a:prstGeom prst="wedgeRoundRectCallout">
            <a:avLst>
              <a:gd name="adj1" fmla="val 113689"/>
              <a:gd name="adj2" fmla="val -105667"/>
              <a:gd name="adj3" fmla="val 16667"/>
            </a:avLst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BUK-M2</a:t>
            </a:r>
            <a:r>
              <a:rPr lang="en-US" dirty="0" smtClean="0"/>
              <a:t> (high-current power supply controlling)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38350" y="4429125"/>
            <a:ext cx="466725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65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14950" y="4400550"/>
            <a:ext cx="466725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48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838700" y="6315075"/>
            <a:ext cx="466725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12 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14098-112C-499B-B086-0AF8D10095A3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841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1257300" y="104775"/>
            <a:ext cx="7886700" cy="633413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dirty="0"/>
              <a:t>Federal Program for</a:t>
            </a:r>
            <a:r>
              <a:rPr lang="ru-RU" altLang="ru-RU" sz="2400" dirty="0"/>
              <a:t> </a:t>
            </a:r>
            <a:r>
              <a:rPr lang="en-US" altLang="ru-RU" sz="2400" dirty="0"/>
              <a:t>Scientific Infrastructure                                                        Development</a:t>
            </a:r>
            <a:endParaRPr lang="ru-RU" altLang="ru-RU" sz="2400" dirty="0"/>
          </a:p>
        </p:txBody>
      </p:sp>
      <p:sp>
        <p:nvSpPr>
          <p:cNvPr id="16387" name="Line 10"/>
          <p:cNvSpPr>
            <a:spLocks noChangeShapeType="1"/>
          </p:cNvSpPr>
          <p:nvPr/>
        </p:nvSpPr>
        <p:spPr bwMode="auto">
          <a:xfrm>
            <a:off x="611188" y="841375"/>
            <a:ext cx="8208962" cy="0"/>
          </a:xfrm>
          <a:prstGeom prst="line">
            <a:avLst/>
          </a:prstGeom>
          <a:noFill/>
          <a:ln w="3492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6388" name="Picture 11" descr="Эмблема НИ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15888"/>
            <a:ext cx="4699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76238" y="882650"/>
            <a:ext cx="8372475" cy="435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341438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863725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2386013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9083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3365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8227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4279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737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2400" u="sng" dirty="0">
                <a:solidFill>
                  <a:srgbClr val="FF0000"/>
                </a:solidFill>
              </a:rPr>
              <a:t>Main features for KSRS</a:t>
            </a:r>
            <a:r>
              <a:rPr lang="ru-RU" altLang="ru-RU" sz="2400" dirty="0">
                <a:solidFill>
                  <a:srgbClr val="FF0000"/>
                </a:solidFill>
              </a:rPr>
              <a:t>:</a:t>
            </a:r>
            <a:endParaRPr lang="en-US" altLang="ru-RU" sz="2400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ru-RU" altLang="ru-RU" sz="800" dirty="0"/>
          </a:p>
          <a:p>
            <a:pPr algn="just"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ru-RU" sz="2000" dirty="0"/>
              <a:t>All three KSRS accelerators disassembling</a:t>
            </a:r>
          </a:p>
          <a:p>
            <a:pPr algn="just"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ru-RU" sz="2000" dirty="0"/>
              <a:t>New low-emittance 2.5 GeV storage ring as bright SR </a:t>
            </a:r>
            <a:r>
              <a:rPr lang="en-US" altLang="ru-RU" sz="2000" dirty="0" smtClean="0"/>
              <a:t>source</a:t>
            </a:r>
          </a:p>
          <a:p>
            <a:pPr algn="just"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ru-RU" sz="2000" dirty="0" smtClean="0"/>
              <a:t>More information in </a:t>
            </a:r>
            <a:r>
              <a:rPr lang="en-US" altLang="ru-RU" sz="2000" dirty="0" smtClean="0">
                <a:solidFill>
                  <a:srgbClr val="FF0000"/>
                </a:solidFill>
              </a:rPr>
              <a:t>TUC02 </a:t>
            </a:r>
            <a:r>
              <a:rPr lang="en-US" altLang="ru-RU" sz="2000" dirty="0" smtClean="0"/>
              <a:t>report</a:t>
            </a:r>
            <a:endParaRPr lang="en-US" altLang="ru-RU" sz="2000" dirty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2400" u="sng" dirty="0" smtClean="0">
                <a:solidFill>
                  <a:srgbClr val="FF0000"/>
                </a:solidFill>
              </a:rPr>
              <a:t>Items moved from Program1 to Program2</a:t>
            </a:r>
            <a:r>
              <a:rPr lang="ru-RU" altLang="ru-RU" sz="2400" dirty="0" smtClean="0">
                <a:solidFill>
                  <a:srgbClr val="FF0000"/>
                </a:solidFill>
              </a:rPr>
              <a:t>:</a:t>
            </a:r>
            <a:endParaRPr lang="en-US" altLang="ru-RU" sz="2400" dirty="0" smtClean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ru-RU" altLang="ru-RU" sz="1200" dirty="0" smtClean="0"/>
          </a:p>
          <a:p>
            <a:pPr algn="just"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ru-RU" sz="2000" dirty="0" smtClean="0"/>
              <a:t>Mounting of RF generators, waveguides, supplying and control racks;</a:t>
            </a:r>
          </a:p>
          <a:p>
            <a:pPr algn="just"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ru-RU" sz="2000" dirty="0" smtClean="0"/>
              <a:t>Modernization of water and air cooling systems;</a:t>
            </a:r>
          </a:p>
          <a:p>
            <a:pPr algn="just"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ru-RU" sz="2000" dirty="0" smtClean="0"/>
              <a:t>Modernization of electric power supplying system.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81013" y="5256213"/>
            <a:ext cx="8372475" cy="105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341438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863725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2386013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9083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3365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8227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4279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737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2400" u="sng" dirty="0" smtClean="0">
                <a:solidFill>
                  <a:srgbClr val="FF0000"/>
                </a:solidFill>
              </a:rPr>
              <a:t>Items cancelled from Program1:</a:t>
            </a:r>
            <a:endParaRPr lang="en-US" altLang="ru-RU" sz="2400" dirty="0" smtClean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ru-RU" altLang="ru-RU" sz="1200" dirty="0" smtClean="0"/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ru-RU" sz="2000" dirty="0" smtClean="0"/>
              <a:t>Modernization of high-current power supplies.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14098-112C-499B-B086-0AF8D10095A3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942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11" descr="Эмблема НИ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15888"/>
            <a:ext cx="4699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58775" y="908050"/>
            <a:ext cx="8424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 b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0"/>
          </a:p>
        </p:txBody>
      </p:sp>
      <p:sp>
        <p:nvSpPr>
          <p:cNvPr id="21509" name="Прямоугольник 1"/>
          <p:cNvSpPr>
            <a:spLocks noChangeArrowheads="1"/>
          </p:cNvSpPr>
          <p:nvPr/>
        </p:nvSpPr>
        <p:spPr bwMode="auto">
          <a:xfrm>
            <a:off x="1966913" y="2922588"/>
            <a:ext cx="5695950" cy="417512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/>
              <a:t>Thank you for your attention!</a:t>
            </a:r>
            <a:endParaRPr lang="ru-RU" altLang="ru-RU" sz="28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14098-112C-499B-B086-0AF8D10095A3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10"/>
          <p:cNvSpPr>
            <a:spLocks noChangeShapeType="1"/>
          </p:cNvSpPr>
          <p:nvPr/>
        </p:nvSpPr>
        <p:spPr bwMode="auto">
          <a:xfrm>
            <a:off x="611188" y="765175"/>
            <a:ext cx="8208962" cy="0"/>
          </a:xfrm>
          <a:prstGeom prst="line">
            <a:avLst/>
          </a:prstGeom>
          <a:noFill/>
          <a:ln w="3492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099" name="Picture 11" descr="Эмблема НИ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15888"/>
            <a:ext cx="4699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ringO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3455988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40"/>
          <p:cNvSpPr txBox="1">
            <a:spLocks noChangeArrowheads="1"/>
          </p:cNvSpPr>
          <p:nvPr/>
        </p:nvSpPr>
        <p:spPr bwMode="auto">
          <a:xfrm>
            <a:off x="4229100" y="1736725"/>
            <a:ext cx="458628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2563" indent="-1825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ru-RU" sz="2000" dirty="0">
                <a:solidFill>
                  <a:srgbClr val="FF0000"/>
                </a:solidFill>
              </a:rPr>
              <a:t>80 MeV</a:t>
            </a:r>
            <a:r>
              <a:rPr lang="ru-RU" altLang="ru-RU" sz="2000" dirty="0">
                <a:solidFill>
                  <a:srgbClr val="FF0000"/>
                </a:solidFill>
              </a:rPr>
              <a:t> </a:t>
            </a:r>
            <a:r>
              <a:rPr lang="en-US" altLang="ru-RU" sz="2000" dirty="0" smtClean="0">
                <a:solidFill>
                  <a:srgbClr val="FF0000"/>
                </a:solidFill>
              </a:rPr>
              <a:t>LINAC 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ru-RU" altLang="ru-RU" sz="2000" dirty="0" smtClean="0">
                <a:solidFill>
                  <a:srgbClr val="FF0000"/>
                </a:solidFill>
              </a:rPr>
              <a:t> </a:t>
            </a:r>
            <a:r>
              <a:rPr lang="en-US" altLang="ru-RU" sz="2000" dirty="0" smtClean="0">
                <a:solidFill>
                  <a:srgbClr val="FF0000"/>
                </a:solidFill>
              </a:rPr>
              <a:t>                        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altLang="ru-RU" sz="2000" dirty="0" smtClean="0">
                <a:solidFill>
                  <a:srgbClr val="FF0000"/>
                </a:solidFill>
              </a:rPr>
              <a:t>450 </a:t>
            </a:r>
            <a:r>
              <a:rPr lang="en-US" altLang="ru-RU" sz="2000" dirty="0">
                <a:solidFill>
                  <a:srgbClr val="FF0000"/>
                </a:solidFill>
              </a:rPr>
              <a:t>MeV</a:t>
            </a:r>
            <a:r>
              <a:rPr lang="ru-RU" altLang="ru-RU" sz="2000" b="0" dirty="0"/>
              <a:t> </a:t>
            </a:r>
            <a:r>
              <a:rPr lang="en-US" altLang="ru-RU" sz="2000" b="0" dirty="0"/>
              <a:t> storage ring</a:t>
            </a:r>
            <a:r>
              <a:rPr lang="ru-RU" altLang="ru-RU" sz="2000" b="0" dirty="0"/>
              <a:t> </a:t>
            </a:r>
            <a:r>
              <a:rPr lang="en-US" altLang="ru-RU" sz="2000" b="0" dirty="0"/>
              <a:t> </a:t>
            </a:r>
            <a:r>
              <a:rPr lang="en-US" altLang="ru-RU" sz="2000" dirty="0">
                <a:solidFill>
                  <a:srgbClr val="FF0000"/>
                </a:solidFill>
              </a:rPr>
              <a:t>SIBERIA-1 </a:t>
            </a:r>
            <a:endParaRPr lang="en-US" altLang="ru-RU" sz="2000" dirty="0" smtClean="0">
              <a:solidFill>
                <a:srgbClr val="FF0000"/>
              </a:solidFill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altLang="ru-RU" sz="2000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altLang="ru-RU" sz="2000" dirty="0" smtClean="0">
                <a:solidFill>
                  <a:srgbClr val="FF0000"/>
                </a:solidFill>
              </a:rPr>
              <a:t>2.5 </a:t>
            </a:r>
            <a:r>
              <a:rPr lang="en-US" altLang="ru-RU" sz="2000" dirty="0" smtClean="0">
                <a:solidFill>
                  <a:srgbClr val="FF0000"/>
                </a:solidFill>
              </a:rPr>
              <a:t> </a:t>
            </a:r>
            <a:r>
              <a:rPr lang="en-US" altLang="ru-RU" sz="2000" dirty="0">
                <a:solidFill>
                  <a:srgbClr val="FF0000"/>
                </a:solidFill>
              </a:rPr>
              <a:t>GeV</a:t>
            </a:r>
            <a:r>
              <a:rPr lang="ru-RU" altLang="ru-RU" sz="2000" b="0" dirty="0"/>
              <a:t> </a:t>
            </a:r>
            <a:r>
              <a:rPr lang="en-US" altLang="ru-RU" sz="2000" b="0" dirty="0"/>
              <a:t> storage ring</a:t>
            </a:r>
            <a:r>
              <a:rPr lang="ru-RU" altLang="ru-RU" sz="2000" b="0" dirty="0"/>
              <a:t> </a:t>
            </a:r>
            <a:r>
              <a:rPr lang="en-US" altLang="ru-RU" sz="2000" b="0" dirty="0"/>
              <a:t> </a:t>
            </a:r>
            <a:r>
              <a:rPr lang="en-US" altLang="ru-RU" sz="2000" dirty="0" smtClean="0">
                <a:solidFill>
                  <a:srgbClr val="FF0000"/>
                </a:solidFill>
              </a:rPr>
              <a:t>SIBERIA-2</a:t>
            </a:r>
            <a:endParaRPr lang="ru-RU" altLang="ru-RU" sz="2000" dirty="0">
              <a:solidFill>
                <a:srgbClr val="FF0000"/>
              </a:solidFill>
            </a:endParaRPr>
          </a:p>
        </p:txBody>
      </p:sp>
      <p:sp>
        <p:nvSpPr>
          <p:cNvPr id="4102" name="Text Box 41"/>
          <p:cNvSpPr txBox="1">
            <a:spLocks noChangeArrowheads="1"/>
          </p:cNvSpPr>
          <p:nvPr/>
        </p:nvSpPr>
        <p:spPr bwMode="auto">
          <a:xfrm>
            <a:off x="1806575" y="1668463"/>
            <a:ext cx="1027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000" b="0"/>
              <a:t>LINAC</a:t>
            </a:r>
            <a:endParaRPr lang="ru-RU" altLang="ru-RU" sz="2000" b="0"/>
          </a:p>
        </p:txBody>
      </p:sp>
      <p:sp>
        <p:nvSpPr>
          <p:cNvPr id="4103" name="Text Box 42"/>
          <p:cNvSpPr txBox="1">
            <a:spLocks noChangeArrowheads="1"/>
          </p:cNvSpPr>
          <p:nvPr/>
        </p:nvSpPr>
        <p:spPr bwMode="auto">
          <a:xfrm>
            <a:off x="1847850" y="2335213"/>
            <a:ext cx="1430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000" b="0"/>
              <a:t>SIBERIA-1</a:t>
            </a:r>
            <a:endParaRPr lang="ru-RU" altLang="ru-RU" sz="2000" b="0"/>
          </a:p>
        </p:txBody>
      </p:sp>
      <p:sp>
        <p:nvSpPr>
          <p:cNvPr id="4104" name="Text Box 43"/>
          <p:cNvSpPr txBox="1">
            <a:spLocks noChangeArrowheads="1"/>
          </p:cNvSpPr>
          <p:nvPr/>
        </p:nvSpPr>
        <p:spPr bwMode="auto">
          <a:xfrm>
            <a:off x="1520825" y="3194050"/>
            <a:ext cx="1563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000" b="0"/>
              <a:t>SIBERIA-2</a:t>
            </a:r>
            <a:endParaRPr lang="ru-RU" altLang="ru-RU" sz="2000" b="0"/>
          </a:p>
        </p:txBody>
      </p:sp>
      <p:sp>
        <p:nvSpPr>
          <p:cNvPr id="4105" name="Text Box 44"/>
          <p:cNvSpPr txBox="1">
            <a:spLocks noChangeArrowheads="1"/>
          </p:cNvSpPr>
          <p:nvPr/>
        </p:nvSpPr>
        <p:spPr bwMode="auto">
          <a:xfrm>
            <a:off x="377825" y="4671219"/>
            <a:ext cx="8424863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000" u="sng" dirty="0"/>
              <a:t>14 experimental stations </a:t>
            </a:r>
            <a:r>
              <a:rPr lang="en-US" altLang="ru-RU" sz="2000" dirty="0"/>
              <a:t>   (</a:t>
            </a:r>
            <a:r>
              <a:rPr lang="en-US" altLang="ru-RU" sz="2000" dirty="0">
                <a:solidFill>
                  <a:srgbClr val="FF0000"/>
                </a:solidFill>
              </a:rPr>
              <a:t>SIBERIA-2</a:t>
            </a:r>
            <a:r>
              <a:rPr lang="en-US" altLang="ru-RU" sz="2000" dirty="0"/>
              <a:t>)</a:t>
            </a:r>
            <a:r>
              <a:rPr lang="en-US" altLang="ru-RU" sz="2000" b="0" dirty="0"/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000" b="0" dirty="0"/>
              <a:t>Experiments in physics, chemistry, biology, medicine, nanotechnologies and many more…</a:t>
            </a:r>
            <a:endParaRPr lang="ru-RU" altLang="ru-RU" sz="2000" b="0" dirty="0"/>
          </a:p>
        </p:txBody>
      </p:sp>
      <p:sp>
        <p:nvSpPr>
          <p:cNvPr id="4106" name="Text Box 45"/>
          <p:cNvSpPr txBox="1">
            <a:spLocks noChangeArrowheads="1"/>
          </p:cNvSpPr>
          <p:nvPr/>
        </p:nvSpPr>
        <p:spPr bwMode="auto">
          <a:xfrm>
            <a:off x="3911600" y="139700"/>
            <a:ext cx="1358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800"/>
              <a:t>KSRS</a:t>
            </a:r>
            <a:endParaRPr lang="ru-RU" altLang="ru-RU" sz="2800"/>
          </a:p>
        </p:txBody>
      </p:sp>
      <p:sp>
        <p:nvSpPr>
          <p:cNvPr id="4107" name="Text Box 47"/>
          <p:cNvSpPr txBox="1">
            <a:spLocks noChangeArrowheads="1"/>
          </p:cNvSpPr>
          <p:nvPr/>
        </p:nvSpPr>
        <p:spPr bwMode="auto">
          <a:xfrm>
            <a:off x="4251325" y="1012825"/>
            <a:ext cx="465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u="sng"/>
              <a:t>3 </a:t>
            </a:r>
            <a:r>
              <a:rPr lang="en-US" altLang="ru-RU" sz="2400" u="sng"/>
              <a:t>electron accelerators</a:t>
            </a:r>
            <a:r>
              <a:rPr lang="ru-RU" altLang="ru-RU" sz="2400"/>
              <a:t>: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14098-112C-499B-B086-0AF8D10095A3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2395538" y="180975"/>
            <a:ext cx="4191000" cy="417513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smtClean="0"/>
              <a:t>Accelerator </a:t>
            </a:r>
            <a:r>
              <a:rPr lang="en-US" altLang="ru-RU" sz="2400"/>
              <a:t>parameters</a:t>
            </a:r>
            <a:endParaRPr lang="ru-RU" altLang="ru-RU" sz="2400" dirty="0"/>
          </a:p>
        </p:txBody>
      </p:sp>
      <p:sp>
        <p:nvSpPr>
          <p:cNvPr id="5123" name="Line 10"/>
          <p:cNvSpPr>
            <a:spLocks noChangeShapeType="1"/>
          </p:cNvSpPr>
          <p:nvPr/>
        </p:nvSpPr>
        <p:spPr bwMode="auto">
          <a:xfrm>
            <a:off x="611188" y="765175"/>
            <a:ext cx="8208962" cy="0"/>
          </a:xfrm>
          <a:prstGeom prst="line">
            <a:avLst/>
          </a:prstGeom>
          <a:noFill/>
          <a:ln w="3492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124" name="Picture 11" descr="Эмблема НИ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15888"/>
            <a:ext cx="4699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4642" name="Group 146"/>
          <p:cNvGraphicFramePr>
            <a:graphicFrameLocks noGrp="1"/>
          </p:cNvGraphicFramePr>
          <p:nvPr/>
        </p:nvGraphicFramePr>
        <p:xfrm>
          <a:off x="533400" y="1076325"/>
          <a:ext cx="8113713" cy="4930775"/>
        </p:xfrm>
        <a:graphic>
          <a:graphicData uri="http://schemas.openxmlformats.org/drawingml/2006/table">
            <a:tbl>
              <a:tblPr/>
              <a:tblGrid>
                <a:gridCol w="3571875"/>
                <a:gridCol w="2171700"/>
                <a:gridCol w="2370138"/>
              </a:tblGrid>
              <a:tr h="3963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SIBERIA-1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SIBERIA-2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Energy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GeV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0.45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2.5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7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Circumference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8.68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124.13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7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Horizontal. emittance, nm</a:t>
                      </a: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·rad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860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98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Energy spread, </a:t>
                      </a:r>
                      <a:r>
                        <a:rPr kumimoji="0" lang="el-GR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σ</a:t>
                      </a:r>
                      <a:r>
                        <a:rPr kumimoji="0" lang="en-US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E/E</a:t>
                      </a:r>
                      <a:endParaRPr kumimoji="0" lang="el-GR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3.8</a:t>
                      </a: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"/>
                        </a:rPr>
                        <a:t>·10</a:t>
                      </a:r>
                      <a:r>
                        <a:rPr kumimoji="0" lang="en-US" altLang="ru-RU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"/>
                        </a:rPr>
                        <a:t>-4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9.54</a:t>
                      </a: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"/>
                        </a:rPr>
                        <a:t>·10</a:t>
                      </a:r>
                      <a:r>
                        <a:rPr kumimoji="0" lang="en-US" altLang="ru-RU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"/>
                        </a:rPr>
                        <a:t>-4</a:t>
                      </a:r>
                      <a:endParaRPr kumimoji="0" lang="ru-RU" altLang="ru-RU" sz="24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8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Electron current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up to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00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up to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 1</a:t>
                      </a: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9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Lifetime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hours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(</a:t>
                      </a:r>
                      <a:r>
                        <a:rPr kumimoji="0" lang="en-US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at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100 </a:t>
                      </a:r>
                      <a:r>
                        <a:rPr kumimoji="0" lang="en-US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1.</a:t>
                      </a: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up to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32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SR power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kW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at 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 </a:t>
                      </a: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0.36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68.5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Time for users per year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hours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2700 – </a:t>
                      </a: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30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00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1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Consumed electric power at working energy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MW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0.4 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2.5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14098-112C-499B-B086-0AF8D10095A3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10"/>
          <p:cNvSpPr>
            <a:spLocks noChangeShapeType="1"/>
          </p:cNvSpPr>
          <p:nvPr/>
        </p:nvSpPr>
        <p:spPr bwMode="auto">
          <a:xfrm>
            <a:off x="539750" y="908050"/>
            <a:ext cx="8208963" cy="0"/>
          </a:xfrm>
          <a:prstGeom prst="line">
            <a:avLst/>
          </a:prstGeom>
          <a:noFill/>
          <a:ln w="3492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147" name="Picture 11" descr="Эмблема НИ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5888"/>
            <a:ext cx="5810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1882775" y="187325"/>
            <a:ext cx="6864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800"/>
              <a:t>KSRS operation in 20</a:t>
            </a:r>
            <a:r>
              <a:rPr lang="ru-RU" altLang="ru-RU" sz="2800"/>
              <a:t>1</a:t>
            </a:r>
            <a:r>
              <a:rPr lang="en-US" altLang="ru-RU" sz="2800"/>
              <a:t>6 - 20</a:t>
            </a:r>
            <a:r>
              <a:rPr lang="ru-RU" altLang="ru-RU" sz="2800"/>
              <a:t>21</a:t>
            </a:r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7945438" y="64389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Sept</a:t>
            </a:r>
            <a:endParaRPr lang="ru-RU" altLang="ru-RU" sz="1800"/>
          </a:p>
        </p:txBody>
      </p:sp>
      <p:pic>
        <p:nvPicPr>
          <p:cNvPr id="6150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475"/>
            <a:ext cx="9144000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14098-112C-499B-B086-0AF8D10095A3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10"/>
          <p:cNvSpPr>
            <a:spLocks noChangeShapeType="1"/>
          </p:cNvSpPr>
          <p:nvPr/>
        </p:nvSpPr>
        <p:spPr bwMode="auto">
          <a:xfrm>
            <a:off x="539750" y="908050"/>
            <a:ext cx="8208963" cy="0"/>
          </a:xfrm>
          <a:prstGeom prst="line">
            <a:avLst/>
          </a:prstGeom>
          <a:noFill/>
          <a:ln w="3492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7171" name="Picture 11" descr="Эмблема НИ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5888"/>
            <a:ext cx="5810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1882775" y="187325"/>
            <a:ext cx="6864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800" dirty="0"/>
              <a:t>KSRS operation in </a:t>
            </a:r>
            <a:r>
              <a:rPr lang="en-US" altLang="ru-RU" sz="2800" dirty="0" smtClean="0"/>
              <a:t>2016 </a:t>
            </a:r>
            <a:r>
              <a:rPr lang="en-US" altLang="ru-RU" sz="2800" dirty="0"/>
              <a:t>- </a:t>
            </a:r>
            <a:r>
              <a:rPr lang="en-US" altLang="ru-RU" sz="2800" dirty="0" smtClean="0"/>
              <a:t>2021</a:t>
            </a:r>
            <a:endParaRPr lang="ru-RU" altLang="ru-RU" sz="2800" dirty="0"/>
          </a:p>
        </p:txBody>
      </p:sp>
      <p:pic>
        <p:nvPicPr>
          <p:cNvPr id="7173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828675"/>
            <a:ext cx="832485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123950" y="838200"/>
            <a:ext cx="7739063" cy="3175"/>
          </a:xfrm>
          <a:prstGeom prst="line">
            <a:avLst/>
          </a:prstGeom>
          <a:noFill/>
          <a:ln w="3492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Овал 1"/>
          <p:cNvSpPr/>
          <p:nvPr/>
        </p:nvSpPr>
        <p:spPr bwMode="auto">
          <a:xfrm>
            <a:off x="1228725" y="3790950"/>
            <a:ext cx="781050" cy="6858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6.7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6276975" y="3789363"/>
            <a:ext cx="781050" cy="6858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5.6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2514600" y="3789363"/>
            <a:ext cx="781050" cy="6858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6.4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 bwMode="auto">
          <a:xfrm>
            <a:off x="3743325" y="3789363"/>
            <a:ext cx="781050" cy="6858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7.4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 bwMode="auto">
          <a:xfrm>
            <a:off x="5029200" y="3789363"/>
            <a:ext cx="781050" cy="6858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7.4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7562850" y="3789363"/>
            <a:ext cx="781050" cy="6858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81900" y="3913128"/>
            <a:ext cx="89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10.6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14098-112C-499B-B086-0AF8D10095A3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0"/>
          <p:cNvSpPr>
            <a:spLocks noChangeShapeType="1"/>
          </p:cNvSpPr>
          <p:nvPr/>
        </p:nvSpPr>
        <p:spPr bwMode="auto">
          <a:xfrm>
            <a:off x="539750" y="908050"/>
            <a:ext cx="8208963" cy="0"/>
          </a:xfrm>
          <a:prstGeom prst="line">
            <a:avLst/>
          </a:prstGeom>
          <a:noFill/>
          <a:ln w="3492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075" name="Picture 11" descr="Эмблема НИ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5888"/>
            <a:ext cx="5810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Прямоугольник 4"/>
          <p:cNvSpPr>
            <a:spLocks noChangeArrowheads="1"/>
          </p:cNvSpPr>
          <p:nvPr/>
        </p:nvSpPr>
        <p:spPr bwMode="auto">
          <a:xfrm>
            <a:off x="984250" y="1162904"/>
            <a:ext cx="73025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ru-RU" sz="2800" dirty="0" smtClean="0">
                <a:solidFill>
                  <a:srgbClr val="FF0000"/>
                </a:solidFill>
              </a:rPr>
              <a:t> RF system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altLang="ru-RU" sz="28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ru-RU" sz="2800" dirty="0" smtClean="0">
                <a:solidFill>
                  <a:srgbClr val="FF0000"/>
                </a:solidFill>
              </a:rPr>
              <a:t> Vacuum system</a:t>
            </a:r>
            <a:endParaRPr lang="en-US" altLang="ru-RU" sz="28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28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dirty="0" smtClean="0">
                <a:solidFill>
                  <a:srgbClr val="FF0000"/>
                </a:solidFill>
              </a:rPr>
              <a:t>3</a:t>
            </a:r>
            <a:r>
              <a:rPr lang="en-US" altLang="ru-RU" sz="2800" dirty="0">
                <a:solidFill>
                  <a:srgbClr val="FF0000"/>
                </a:solidFill>
              </a:rPr>
              <a:t>. </a:t>
            </a:r>
            <a:r>
              <a:rPr lang="en-US" altLang="ru-RU" sz="2800" dirty="0" smtClean="0">
                <a:solidFill>
                  <a:srgbClr val="FF0000"/>
                </a:solidFill>
              </a:rPr>
              <a:t>Superconducting wigglers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28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dirty="0" smtClean="0">
                <a:solidFill>
                  <a:srgbClr val="FF0000"/>
                </a:solidFill>
              </a:rPr>
              <a:t>4. Control system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dirty="0" smtClean="0"/>
              <a:t>               General contractor – </a:t>
            </a:r>
            <a:r>
              <a:rPr lang="en-US" altLang="ru-RU" sz="2000" dirty="0" smtClean="0">
                <a:solidFill>
                  <a:srgbClr val="FF0000"/>
                </a:solidFill>
              </a:rPr>
              <a:t>FINPROMATOM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800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dirty="0" smtClean="0"/>
              <a:t>               1 – 3:   </a:t>
            </a:r>
            <a:r>
              <a:rPr lang="en-US" altLang="ru-RU" sz="2000" dirty="0" smtClean="0">
                <a:solidFill>
                  <a:srgbClr val="FF0000"/>
                </a:solidFill>
              </a:rPr>
              <a:t>Budker Institute of Nuclear </a:t>
            </a:r>
            <a:r>
              <a:rPr lang="en-US" altLang="ru-RU" sz="2000" dirty="0" smtClean="0">
                <a:solidFill>
                  <a:srgbClr val="FF0000"/>
                </a:solidFill>
              </a:rPr>
              <a:t>Physics</a:t>
            </a:r>
            <a:endParaRPr lang="ru-RU" altLang="ru-RU" sz="2000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rgbClr val="FF0000"/>
                </a:solidFill>
              </a:rPr>
              <a:t>                     </a:t>
            </a:r>
            <a:r>
              <a:rPr lang="ru-RU" altLang="ru-RU" sz="2000" dirty="0" smtClean="0"/>
              <a:t>1</a:t>
            </a:r>
            <a:r>
              <a:rPr lang="en-US" altLang="ru-RU" sz="2000" dirty="0" smtClean="0"/>
              <a:t>:</a:t>
            </a:r>
            <a:r>
              <a:rPr lang="en-US" altLang="ru-RU" sz="2000" dirty="0" smtClean="0">
                <a:solidFill>
                  <a:srgbClr val="FF0000"/>
                </a:solidFill>
              </a:rPr>
              <a:t>   </a:t>
            </a:r>
            <a:r>
              <a:rPr lang="en-US" altLang="ru-RU" sz="2000" dirty="0" err="1" smtClean="0">
                <a:solidFill>
                  <a:srgbClr val="FF0000"/>
                </a:solidFill>
              </a:rPr>
              <a:t>Triada</a:t>
            </a:r>
            <a:endParaRPr lang="en-US" altLang="ru-RU" sz="2000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dirty="0">
                <a:solidFill>
                  <a:srgbClr val="FF0000"/>
                </a:solidFill>
              </a:rPr>
              <a:t> </a:t>
            </a:r>
            <a:r>
              <a:rPr lang="en-US" altLang="ru-RU" sz="2000" dirty="0" smtClean="0">
                <a:solidFill>
                  <a:srgbClr val="FF0000"/>
                </a:solidFill>
              </a:rPr>
              <a:t>                    </a:t>
            </a:r>
            <a:r>
              <a:rPr lang="en-US" altLang="ru-RU" sz="2000" dirty="0" smtClean="0"/>
              <a:t>2:</a:t>
            </a:r>
            <a:r>
              <a:rPr lang="en-US" altLang="ru-RU" sz="2000" dirty="0" smtClean="0">
                <a:solidFill>
                  <a:srgbClr val="FF0000"/>
                </a:solidFill>
              </a:rPr>
              <a:t>   </a:t>
            </a:r>
            <a:r>
              <a:rPr lang="en-US" altLang="ru-RU" sz="2000" dirty="0" err="1" smtClean="0">
                <a:solidFill>
                  <a:srgbClr val="FF0000"/>
                </a:solidFill>
              </a:rPr>
              <a:t>Intech</a:t>
            </a:r>
            <a:r>
              <a:rPr lang="en-US" altLang="ru-RU" sz="2000" dirty="0" smtClean="0">
                <a:solidFill>
                  <a:srgbClr val="FF0000"/>
                </a:solidFill>
              </a:rPr>
              <a:t>, BEMZ</a:t>
            </a:r>
            <a:endParaRPr lang="en-US" altLang="ru-RU" sz="800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dirty="0" smtClean="0"/>
              <a:t>                     4:   </a:t>
            </a:r>
            <a:r>
              <a:rPr lang="en-US" altLang="ru-RU" sz="2000" dirty="0" err="1" smtClean="0">
                <a:solidFill>
                  <a:srgbClr val="FF0000"/>
                </a:solidFill>
              </a:rPr>
              <a:t>RTSoft</a:t>
            </a:r>
            <a:r>
              <a:rPr lang="en-US" altLang="ru-RU" sz="2000" dirty="0" smtClean="0">
                <a:solidFill>
                  <a:srgbClr val="FF0000"/>
                </a:solidFill>
              </a:rPr>
              <a:t>, Marathon, I-Tech</a:t>
            </a:r>
            <a:endParaRPr lang="en-US" altLang="ru-RU" sz="2000" dirty="0" smtClean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0650" y="228600"/>
            <a:ext cx="7543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2800" dirty="0" smtClean="0"/>
              <a:t>Federal Program for KSRS modernization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14098-112C-499B-B086-0AF8D10095A3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668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10"/>
          <p:cNvSpPr>
            <a:spLocks noChangeShapeType="1"/>
          </p:cNvSpPr>
          <p:nvPr/>
        </p:nvSpPr>
        <p:spPr bwMode="auto">
          <a:xfrm>
            <a:off x="611188" y="765175"/>
            <a:ext cx="8208962" cy="0"/>
          </a:xfrm>
          <a:prstGeom prst="line">
            <a:avLst/>
          </a:prstGeom>
          <a:noFill/>
          <a:ln w="3492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8435" name="Picture 11" descr="Эмблема НИ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15888"/>
            <a:ext cx="4699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58775" y="908050"/>
            <a:ext cx="8424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 b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0"/>
          </a:p>
        </p:txBody>
      </p:sp>
      <p:sp>
        <p:nvSpPr>
          <p:cNvPr id="18437" name="Прямоугольник 1"/>
          <p:cNvSpPr>
            <a:spLocks noChangeArrowheads="1"/>
          </p:cNvSpPr>
          <p:nvPr/>
        </p:nvSpPr>
        <p:spPr bwMode="auto">
          <a:xfrm>
            <a:off x="1989138" y="131763"/>
            <a:ext cx="6183312" cy="577850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dirty="0"/>
              <a:t>Future scheme of RF system</a:t>
            </a:r>
            <a:endParaRPr lang="ru-RU" altLang="ru-RU" sz="2800" dirty="0"/>
          </a:p>
        </p:txBody>
      </p:sp>
      <p:pic>
        <p:nvPicPr>
          <p:cNvPr id="18438" name="Picture 6" descr="Кольцо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8"/>
          <a:stretch>
            <a:fillRect/>
          </a:stretch>
        </p:blipFill>
        <p:spPr bwMode="auto">
          <a:xfrm>
            <a:off x="1276350" y="938213"/>
            <a:ext cx="6515100" cy="554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324225" y="2695575"/>
            <a:ext cx="723900" cy="190500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3348038" y="2339975"/>
            <a:ext cx="704850" cy="190500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4699000" y="6442075"/>
            <a:ext cx="209550" cy="23812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18442" name="Line 11"/>
          <p:cNvSpPr>
            <a:spLocks noChangeShapeType="1"/>
          </p:cNvSpPr>
          <p:nvPr/>
        </p:nvSpPr>
        <p:spPr bwMode="auto">
          <a:xfrm flipH="1" flipV="1">
            <a:off x="3097213" y="2430463"/>
            <a:ext cx="436562" cy="3175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3" name="Line 12"/>
          <p:cNvSpPr>
            <a:spLocks noChangeShapeType="1"/>
          </p:cNvSpPr>
          <p:nvPr/>
        </p:nvSpPr>
        <p:spPr bwMode="auto">
          <a:xfrm flipH="1">
            <a:off x="3119438" y="2457450"/>
            <a:ext cx="4762" cy="1857375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auto">
          <a:xfrm flipH="1" flipV="1">
            <a:off x="3221038" y="2789238"/>
            <a:ext cx="255587" cy="1587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5" name="Line 14"/>
          <p:cNvSpPr>
            <a:spLocks noChangeShapeType="1"/>
          </p:cNvSpPr>
          <p:nvPr/>
        </p:nvSpPr>
        <p:spPr bwMode="auto">
          <a:xfrm flipH="1">
            <a:off x="3243263" y="2805113"/>
            <a:ext cx="4762" cy="1500187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6" name="Line 15"/>
          <p:cNvSpPr>
            <a:spLocks noChangeShapeType="1"/>
          </p:cNvSpPr>
          <p:nvPr/>
        </p:nvSpPr>
        <p:spPr bwMode="auto">
          <a:xfrm flipH="1" flipV="1">
            <a:off x="3222625" y="5210175"/>
            <a:ext cx="227013" cy="13493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7" name="Line 16"/>
          <p:cNvSpPr>
            <a:spLocks noChangeShapeType="1"/>
          </p:cNvSpPr>
          <p:nvPr/>
        </p:nvSpPr>
        <p:spPr bwMode="auto">
          <a:xfrm flipV="1">
            <a:off x="3309938" y="5314950"/>
            <a:ext cx="133350" cy="23336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8" name="Line 17"/>
          <p:cNvSpPr>
            <a:spLocks noChangeShapeType="1"/>
          </p:cNvSpPr>
          <p:nvPr/>
        </p:nvSpPr>
        <p:spPr bwMode="auto">
          <a:xfrm flipV="1">
            <a:off x="3197225" y="5335588"/>
            <a:ext cx="90488" cy="161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9" name="Line 18"/>
          <p:cNvSpPr>
            <a:spLocks noChangeShapeType="1"/>
          </p:cNvSpPr>
          <p:nvPr/>
        </p:nvSpPr>
        <p:spPr bwMode="auto">
          <a:xfrm>
            <a:off x="3094038" y="5232400"/>
            <a:ext cx="209550" cy="1206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50" name="AutoShape 19"/>
          <p:cNvSpPr>
            <a:spLocks noChangeArrowheads="1"/>
          </p:cNvSpPr>
          <p:nvPr/>
        </p:nvSpPr>
        <p:spPr bwMode="auto">
          <a:xfrm>
            <a:off x="5181600" y="4540250"/>
            <a:ext cx="2057400" cy="742950"/>
          </a:xfrm>
          <a:prstGeom prst="wedgeRoundRectCallout">
            <a:avLst>
              <a:gd name="adj1" fmla="val -118699"/>
              <a:gd name="adj2" fmla="val -273292"/>
              <a:gd name="adj3" fmla="val 16667"/>
            </a:avLst>
          </a:prstGeom>
          <a:solidFill>
            <a:srgbClr val="FFCC00">
              <a:alpha val="9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0" dirty="0"/>
              <a:t>Two existing RF generators</a:t>
            </a:r>
            <a:endParaRPr lang="ru-RU" altLang="ru-RU" sz="1800" b="0" dirty="0"/>
          </a:p>
        </p:txBody>
      </p:sp>
      <p:sp>
        <p:nvSpPr>
          <p:cNvPr id="18451" name="AutoShape 20"/>
          <p:cNvSpPr>
            <a:spLocks noChangeArrowheads="1"/>
          </p:cNvSpPr>
          <p:nvPr/>
        </p:nvSpPr>
        <p:spPr bwMode="auto">
          <a:xfrm>
            <a:off x="365125" y="3689350"/>
            <a:ext cx="2063750" cy="371475"/>
          </a:xfrm>
          <a:prstGeom prst="wedgeRoundRectCallout">
            <a:avLst>
              <a:gd name="adj1" fmla="val 75676"/>
              <a:gd name="adj2" fmla="val 154699"/>
              <a:gd name="adj3" fmla="val 16667"/>
            </a:avLst>
          </a:prstGeom>
          <a:solidFill>
            <a:srgbClr val="FFCC00">
              <a:alpha val="9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0" dirty="0"/>
              <a:t>New waveguides</a:t>
            </a:r>
            <a:endParaRPr lang="ru-RU" altLang="ru-RU" sz="1800" b="0" dirty="0"/>
          </a:p>
        </p:txBody>
      </p:sp>
      <p:sp>
        <p:nvSpPr>
          <p:cNvPr id="18452" name="AutoShape 21"/>
          <p:cNvSpPr>
            <a:spLocks noChangeArrowheads="1"/>
          </p:cNvSpPr>
          <p:nvPr/>
        </p:nvSpPr>
        <p:spPr bwMode="auto">
          <a:xfrm>
            <a:off x="419100" y="5938838"/>
            <a:ext cx="1771650" cy="371475"/>
          </a:xfrm>
          <a:prstGeom prst="wedgeRoundRectCallout">
            <a:avLst>
              <a:gd name="adj1" fmla="val 99949"/>
              <a:gd name="adj2" fmla="val -137606"/>
              <a:gd name="adj3" fmla="val 16667"/>
            </a:avLst>
          </a:prstGeom>
          <a:solidFill>
            <a:srgbClr val="FFCC00">
              <a:alpha val="9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0" dirty="0"/>
              <a:t>RF cavities</a:t>
            </a:r>
            <a:endParaRPr lang="ru-RU" altLang="ru-RU" sz="1800" b="0" dirty="0"/>
          </a:p>
        </p:txBody>
      </p:sp>
      <p:sp>
        <p:nvSpPr>
          <p:cNvPr id="18453" name="AutoShape 22"/>
          <p:cNvSpPr>
            <a:spLocks noChangeArrowheads="1"/>
          </p:cNvSpPr>
          <p:nvPr/>
        </p:nvSpPr>
        <p:spPr bwMode="auto">
          <a:xfrm>
            <a:off x="6597650" y="942975"/>
            <a:ext cx="1812925" cy="666750"/>
          </a:xfrm>
          <a:prstGeom prst="wedgeRoundRectCallout">
            <a:avLst>
              <a:gd name="adj1" fmla="val -106403"/>
              <a:gd name="adj2" fmla="val 56907"/>
              <a:gd name="adj3" fmla="val 16667"/>
            </a:avLst>
          </a:prstGeom>
          <a:solidFill>
            <a:srgbClr val="FFCC00">
              <a:alpha val="8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0" dirty="0"/>
              <a:t>New power supply racks</a:t>
            </a:r>
            <a:endParaRPr lang="ru-RU" altLang="ru-RU" sz="1800" b="0" dirty="0"/>
          </a:p>
        </p:txBody>
      </p:sp>
      <p:sp>
        <p:nvSpPr>
          <p:cNvPr id="18454" name="AutoShape 23"/>
          <p:cNvSpPr>
            <a:spLocks noChangeArrowheads="1"/>
          </p:cNvSpPr>
          <p:nvPr/>
        </p:nvSpPr>
        <p:spPr bwMode="auto">
          <a:xfrm>
            <a:off x="5740400" y="6153150"/>
            <a:ext cx="2346325" cy="438150"/>
          </a:xfrm>
          <a:prstGeom prst="wedgeRoundRectCallout">
            <a:avLst>
              <a:gd name="adj1" fmla="val -84912"/>
              <a:gd name="adj2" fmla="val 40477"/>
              <a:gd name="adj3" fmla="val 16667"/>
            </a:avLst>
          </a:prstGeom>
          <a:solidFill>
            <a:srgbClr val="FFCC00">
              <a:alpha val="9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0"/>
              <a:t>New control racks</a:t>
            </a:r>
            <a:endParaRPr lang="ru-RU" altLang="ru-RU" sz="1800" b="0"/>
          </a:p>
        </p:txBody>
      </p:sp>
      <p:sp>
        <p:nvSpPr>
          <p:cNvPr id="18455" name="Rectangle 24"/>
          <p:cNvSpPr>
            <a:spLocks noChangeArrowheads="1"/>
          </p:cNvSpPr>
          <p:nvPr/>
        </p:nvSpPr>
        <p:spPr bwMode="auto">
          <a:xfrm>
            <a:off x="3343275" y="1946275"/>
            <a:ext cx="1017588" cy="206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8456" name="Rectangle 25"/>
          <p:cNvSpPr>
            <a:spLocks noChangeArrowheads="1"/>
          </p:cNvSpPr>
          <p:nvPr/>
        </p:nvSpPr>
        <p:spPr bwMode="auto">
          <a:xfrm>
            <a:off x="4733925" y="1473200"/>
            <a:ext cx="841375" cy="2698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8457" name="Rectangle 26"/>
          <p:cNvSpPr>
            <a:spLocks noChangeArrowheads="1"/>
          </p:cNvSpPr>
          <p:nvPr/>
        </p:nvSpPr>
        <p:spPr bwMode="auto">
          <a:xfrm>
            <a:off x="5083175" y="1917700"/>
            <a:ext cx="663575" cy="26352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8458" name="Rectangle 27"/>
          <p:cNvSpPr>
            <a:spLocks noChangeArrowheads="1"/>
          </p:cNvSpPr>
          <p:nvPr/>
        </p:nvSpPr>
        <p:spPr bwMode="auto">
          <a:xfrm>
            <a:off x="4448175" y="6438900"/>
            <a:ext cx="209550" cy="23812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8459" name="Line 28"/>
          <p:cNvSpPr>
            <a:spLocks noChangeShapeType="1"/>
          </p:cNvSpPr>
          <p:nvPr/>
        </p:nvSpPr>
        <p:spPr bwMode="auto">
          <a:xfrm flipH="1">
            <a:off x="2973388" y="2028825"/>
            <a:ext cx="3175" cy="325913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60" name="Line 29"/>
          <p:cNvSpPr>
            <a:spLocks noChangeShapeType="1"/>
          </p:cNvSpPr>
          <p:nvPr/>
        </p:nvSpPr>
        <p:spPr bwMode="auto">
          <a:xfrm flipH="1" flipV="1">
            <a:off x="2971800" y="2052638"/>
            <a:ext cx="37465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61" name="Line 30"/>
          <p:cNvSpPr>
            <a:spLocks noChangeShapeType="1"/>
          </p:cNvSpPr>
          <p:nvPr/>
        </p:nvSpPr>
        <p:spPr bwMode="auto">
          <a:xfrm>
            <a:off x="2962275" y="5262563"/>
            <a:ext cx="161925" cy="9207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62" name="Line 31"/>
          <p:cNvSpPr>
            <a:spLocks noChangeShapeType="1"/>
          </p:cNvSpPr>
          <p:nvPr/>
        </p:nvSpPr>
        <p:spPr bwMode="auto">
          <a:xfrm flipV="1">
            <a:off x="3098800" y="5338763"/>
            <a:ext cx="49213" cy="889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63" name="AutoShape 32"/>
          <p:cNvSpPr>
            <a:spLocks noChangeArrowheads="1"/>
          </p:cNvSpPr>
          <p:nvPr/>
        </p:nvSpPr>
        <p:spPr bwMode="auto">
          <a:xfrm>
            <a:off x="355600" y="1038225"/>
            <a:ext cx="1949450" cy="666750"/>
          </a:xfrm>
          <a:prstGeom prst="wedgeRoundRectCallout">
            <a:avLst>
              <a:gd name="adj1" fmla="val 99954"/>
              <a:gd name="adj2" fmla="val 93042"/>
              <a:gd name="adj3" fmla="val 16667"/>
            </a:avLst>
          </a:prstGeom>
          <a:solidFill>
            <a:srgbClr val="FFCC00">
              <a:alpha val="8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0" dirty="0"/>
              <a:t>New RF generator </a:t>
            </a:r>
            <a:r>
              <a:rPr lang="ru-RU" altLang="ru-RU" sz="1800" b="0" dirty="0"/>
              <a:t>№3</a:t>
            </a:r>
          </a:p>
        </p:txBody>
      </p:sp>
      <p:sp>
        <p:nvSpPr>
          <p:cNvPr id="18464" name="Rectangle 24"/>
          <p:cNvSpPr>
            <a:spLocks noChangeArrowheads="1"/>
          </p:cNvSpPr>
          <p:nvPr/>
        </p:nvSpPr>
        <p:spPr bwMode="auto">
          <a:xfrm>
            <a:off x="4056063" y="2341563"/>
            <a:ext cx="287337" cy="1825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8465" name="Rectangle 24"/>
          <p:cNvSpPr>
            <a:spLocks noChangeArrowheads="1"/>
          </p:cNvSpPr>
          <p:nvPr/>
        </p:nvSpPr>
        <p:spPr bwMode="auto">
          <a:xfrm>
            <a:off x="4052888" y="2686050"/>
            <a:ext cx="300037" cy="20002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8466" name="Line 14"/>
          <p:cNvSpPr>
            <a:spLocks noChangeShapeType="1"/>
          </p:cNvSpPr>
          <p:nvPr/>
        </p:nvSpPr>
        <p:spPr bwMode="auto">
          <a:xfrm flipH="1">
            <a:off x="3233738" y="4300538"/>
            <a:ext cx="4762" cy="92868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67" name="Line 14"/>
          <p:cNvSpPr>
            <a:spLocks noChangeShapeType="1"/>
          </p:cNvSpPr>
          <p:nvPr/>
        </p:nvSpPr>
        <p:spPr bwMode="auto">
          <a:xfrm flipH="1">
            <a:off x="3109913" y="4310063"/>
            <a:ext cx="4762" cy="94773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6943725" y="2543174"/>
            <a:ext cx="2114550" cy="1438276"/>
          </a:xfrm>
          <a:prstGeom prst="rect">
            <a:avLst/>
          </a:prstGeom>
          <a:solidFill>
            <a:srgbClr val="FFC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All new RF equipment were already produced and tested in BINP !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14098-112C-499B-B086-0AF8D10095A3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415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0"/>
          <p:cNvSpPr>
            <a:spLocks noChangeShapeType="1"/>
          </p:cNvSpPr>
          <p:nvPr/>
        </p:nvSpPr>
        <p:spPr bwMode="auto">
          <a:xfrm>
            <a:off x="539750" y="908050"/>
            <a:ext cx="8208963" cy="0"/>
          </a:xfrm>
          <a:prstGeom prst="line">
            <a:avLst/>
          </a:prstGeom>
          <a:noFill/>
          <a:ln w="3492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075" name="Picture 11" descr="Эмблема НИ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5888"/>
            <a:ext cx="5810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3500" y="24765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2800" dirty="0" smtClean="0"/>
              <a:t>RF system – future 3</a:t>
            </a:r>
            <a:r>
              <a:rPr lang="en-US" altLang="ru-RU" sz="2800" baseline="30000" dirty="0" smtClean="0"/>
              <a:t>rd</a:t>
            </a:r>
            <a:r>
              <a:rPr lang="en-US" altLang="ru-RU" sz="2800" dirty="0" smtClean="0"/>
              <a:t> 181 MHz generator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56" y="1071241"/>
            <a:ext cx="7200319" cy="559625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 bwMode="auto">
          <a:xfrm>
            <a:off x="904875" y="2238375"/>
            <a:ext cx="3686175" cy="1914525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AutoShape 42"/>
          <p:cNvSpPr>
            <a:spLocks noChangeArrowheads="1"/>
          </p:cNvSpPr>
          <p:nvPr/>
        </p:nvSpPr>
        <p:spPr bwMode="auto">
          <a:xfrm>
            <a:off x="2324100" y="942974"/>
            <a:ext cx="1714499" cy="942975"/>
          </a:xfrm>
          <a:prstGeom prst="wedgeRoundRectCallout">
            <a:avLst>
              <a:gd name="adj1" fmla="val 17571"/>
              <a:gd name="adj2" fmla="val 146948"/>
              <a:gd name="adj3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0" dirty="0" smtClean="0"/>
              <a:t>Output amplification cascade</a:t>
            </a:r>
            <a:endParaRPr lang="ru-RU" altLang="ru-RU" sz="1800" b="0" dirty="0"/>
          </a:p>
        </p:txBody>
      </p:sp>
      <p:sp>
        <p:nvSpPr>
          <p:cNvPr id="9" name="AutoShape 42"/>
          <p:cNvSpPr>
            <a:spLocks noChangeArrowheads="1"/>
          </p:cNvSpPr>
          <p:nvPr/>
        </p:nvSpPr>
        <p:spPr bwMode="auto">
          <a:xfrm>
            <a:off x="104776" y="1390650"/>
            <a:ext cx="1428750" cy="504824"/>
          </a:xfrm>
          <a:prstGeom prst="wedgeRoundRectCallout">
            <a:avLst>
              <a:gd name="adj1" fmla="val 49815"/>
              <a:gd name="adj2" fmla="val 172428"/>
              <a:gd name="adj3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0" dirty="0" smtClean="0"/>
              <a:t>waveguide</a:t>
            </a:r>
            <a:endParaRPr lang="ru-RU" altLang="ru-RU" sz="1800" b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14098-112C-499B-B086-0AF8D10095A3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832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10309</TotalTime>
  <Words>818</Words>
  <Application>Microsoft Office PowerPoint</Application>
  <PresentationFormat>Экран (4:3)</PresentationFormat>
  <Paragraphs>225</Paragraphs>
  <Slides>22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qweert</dc:creator>
  <cp:lastModifiedBy>КВН</cp:lastModifiedBy>
  <cp:revision>567</cp:revision>
  <dcterms:created xsi:type="dcterms:W3CDTF">2013-03-28T09:48:40Z</dcterms:created>
  <dcterms:modified xsi:type="dcterms:W3CDTF">2021-09-29T12:28:30Z</dcterms:modified>
</cp:coreProperties>
</file>